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9"/>
  </p:handoutMasterIdLst>
  <p:sldIdLst>
    <p:sldId id="763" r:id="rId3"/>
    <p:sldId id="2129" r:id="rId5"/>
    <p:sldId id="2130" r:id="rId6"/>
    <p:sldId id="2131" r:id="rId7"/>
    <p:sldId id="2132" r:id="rId8"/>
    <p:sldId id="2133" r:id="rId9"/>
    <p:sldId id="2134" r:id="rId10"/>
    <p:sldId id="2135" r:id="rId11"/>
    <p:sldId id="2136" r:id="rId12"/>
    <p:sldId id="2137" r:id="rId13"/>
    <p:sldId id="2138" r:id="rId14"/>
    <p:sldId id="2139" r:id="rId15"/>
    <p:sldId id="2140" r:id="rId16"/>
    <p:sldId id="2141" r:id="rId17"/>
    <p:sldId id="2142" r:id="rId18"/>
    <p:sldId id="2143" r:id="rId19"/>
    <p:sldId id="2144" r:id="rId20"/>
    <p:sldId id="2145" r:id="rId21"/>
    <p:sldId id="2146" r:id="rId22"/>
    <p:sldId id="2147" r:id="rId23"/>
    <p:sldId id="2148" r:id="rId24"/>
    <p:sldId id="2193" r:id="rId25"/>
    <p:sldId id="2150" r:id="rId26"/>
    <p:sldId id="2151" r:id="rId27"/>
    <p:sldId id="2152" r:id="rId28"/>
    <p:sldId id="2153" r:id="rId29"/>
    <p:sldId id="2154" r:id="rId30"/>
    <p:sldId id="2155" r:id="rId31"/>
    <p:sldId id="2156" r:id="rId32"/>
    <p:sldId id="2157" r:id="rId33"/>
    <p:sldId id="2158" r:id="rId34"/>
    <p:sldId id="2159" r:id="rId35"/>
    <p:sldId id="2160" r:id="rId36"/>
    <p:sldId id="2161" r:id="rId37"/>
    <p:sldId id="2162" r:id="rId38"/>
    <p:sldId id="2163" r:id="rId39"/>
    <p:sldId id="2164" r:id="rId40"/>
    <p:sldId id="2165" r:id="rId41"/>
    <p:sldId id="2166" r:id="rId42"/>
    <p:sldId id="2167" r:id="rId43"/>
    <p:sldId id="2168" r:id="rId44"/>
    <p:sldId id="2169" r:id="rId45"/>
    <p:sldId id="2170" r:id="rId46"/>
    <p:sldId id="2171" r:id="rId47"/>
    <p:sldId id="2172" r:id="rId48"/>
    <p:sldId id="2173" r:id="rId49"/>
    <p:sldId id="2174" r:id="rId50"/>
    <p:sldId id="2175" r:id="rId51"/>
    <p:sldId id="2176" r:id="rId52"/>
    <p:sldId id="2177" r:id="rId53"/>
    <p:sldId id="2178" r:id="rId54"/>
    <p:sldId id="2179" r:id="rId55"/>
    <p:sldId id="2180" r:id="rId56"/>
    <p:sldId id="2181" r:id="rId57"/>
    <p:sldId id="2182" r:id="rId58"/>
    <p:sldId id="2183" r:id="rId59"/>
    <p:sldId id="2184" r:id="rId60"/>
    <p:sldId id="2185" r:id="rId61"/>
    <p:sldId id="2186" r:id="rId62"/>
    <p:sldId id="2187" r:id="rId63"/>
    <p:sldId id="2188" r:id="rId64"/>
    <p:sldId id="2189" r:id="rId65"/>
    <p:sldId id="2190" r:id="rId66"/>
    <p:sldId id="2191" r:id="rId67"/>
    <p:sldId id="2192" r:id="rId68"/>
    <p:sldId id="1959" r:id="rId69"/>
    <p:sldId id="764" r:id="rId70"/>
    <p:sldId id="765" r:id="rId71"/>
    <p:sldId id="766" r:id="rId72"/>
    <p:sldId id="767" r:id="rId73"/>
    <p:sldId id="770" r:id="rId74"/>
    <p:sldId id="772" r:id="rId75"/>
    <p:sldId id="1918" r:id="rId76"/>
    <p:sldId id="773" r:id="rId77"/>
    <p:sldId id="1919" r:id="rId78"/>
    <p:sldId id="1920" r:id="rId79"/>
    <p:sldId id="779" r:id="rId80"/>
    <p:sldId id="780" r:id="rId81"/>
    <p:sldId id="781" r:id="rId82"/>
    <p:sldId id="782" r:id="rId83"/>
    <p:sldId id="1921" r:id="rId84"/>
    <p:sldId id="1922" r:id="rId85"/>
    <p:sldId id="1923" r:id="rId86"/>
    <p:sldId id="1924" r:id="rId87"/>
    <p:sldId id="1925" r:id="rId88"/>
    <p:sldId id="1083" r:id="rId89"/>
    <p:sldId id="1937" r:id="rId90"/>
    <p:sldId id="1926" r:id="rId91"/>
    <p:sldId id="1927" r:id="rId92"/>
    <p:sldId id="1935" r:id="rId93"/>
    <p:sldId id="1928" r:id="rId94"/>
    <p:sldId id="1929" r:id="rId95"/>
    <p:sldId id="1238" r:id="rId96"/>
    <p:sldId id="1930" r:id="rId97"/>
    <p:sldId id="1090" r:id="rId98"/>
    <p:sldId id="1931" r:id="rId99"/>
    <p:sldId id="1932" r:id="rId100"/>
    <p:sldId id="1933" r:id="rId101"/>
    <p:sldId id="1934" r:id="rId102"/>
    <p:sldId id="1936" r:id="rId103"/>
    <p:sldId id="1241" r:id="rId104"/>
    <p:sldId id="1400" r:id="rId105"/>
    <p:sldId id="1938" r:id="rId106"/>
    <p:sldId id="1939" r:id="rId107"/>
    <p:sldId id="1940" r:id="rId108"/>
    <p:sldId id="1941" r:id="rId109"/>
    <p:sldId id="1942" r:id="rId110"/>
    <p:sldId id="1943" r:id="rId111"/>
    <p:sldId id="1944" r:id="rId112"/>
    <p:sldId id="1945" r:id="rId113"/>
    <p:sldId id="1946" r:id="rId114"/>
    <p:sldId id="1401" r:id="rId115"/>
    <p:sldId id="1952" r:id="rId116"/>
    <p:sldId id="1953" r:id="rId117"/>
    <p:sldId id="1954" r:id="rId118"/>
    <p:sldId id="1955" r:id="rId119"/>
    <p:sldId id="1956" r:id="rId120"/>
    <p:sldId id="1947" r:id="rId121"/>
    <p:sldId id="1250" r:id="rId122"/>
    <p:sldId id="1948" r:id="rId123"/>
    <p:sldId id="1949" r:id="rId124"/>
    <p:sldId id="1950" r:id="rId125"/>
    <p:sldId id="1951" r:id="rId126"/>
    <p:sldId id="1957" r:id="rId127"/>
    <p:sldId id="1402" r:id="rId128"/>
    <p:sldId id="795" r:id="rId129"/>
    <p:sldId id="796" r:id="rId130"/>
    <p:sldId id="1405" r:id="rId131"/>
    <p:sldId id="1406" r:id="rId132"/>
    <p:sldId id="1408" r:id="rId133"/>
    <p:sldId id="1409" r:id="rId134"/>
    <p:sldId id="1410" r:id="rId135"/>
    <p:sldId id="1958" r:id="rId136"/>
    <p:sldId id="1416" r:id="rId137"/>
    <p:sldId id="1417" r:id="rId138"/>
    <p:sldId id="1420" r:id="rId139"/>
    <p:sldId id="1421" r:id="rId140"/>
    <p:sldId id="1422" r:id="rId141"/>
    <p:sldId id="1423" r:id="rId142"/>
    <p:sldId id="1419" r:id="rId143"/>
    <p:sldId id="1424" r:id="rId144"/>
    <p:sldId id="1427" r:id="rId145"/>
    <p:sldId id="1428" r:id="rId146"/>
    <p:sldId id="1429" r:id="rId147"/>
    <p:sldId id="1430" r:id="rId148"/>
    <p:sldId id="1431" r:id="rId149"/>
    <p:sldId id="1432" r:id="rId150"/>
    <p:sldId id="1434" r:id="rId151"/>
    <p:sldId id="1433" r:id="rId152"/>
    <p:sldId id="1435" r:id="rId153"/>
    <p:sldId id="1436" r:id="rId154"/>
    <p:sldId id="1437" r:id="rId155"/>
    <p:sldId id="1438" r:id="rId156"/>
    <p:sldId id="508" r:id="rId157"/>
    <p:sldId id="1439" r:id="rId158"/>
    <p:sldId id="1440" r:id="rId159"/>
    <p:sldId id="1441" r:id="rId160"/>
    <p:sldId id="1442" r:id="rId161"/>
    <p:sldId id="509" r:id="rId162"/>
    <p:sldId id="1443" r:id="rId163"/>
    <p:sldId id="1444" r:id="rId164"/>
    <p:sldId id="510" r:id="rId165"/>
    <p:sldId id="511" r:id="rId166"/>
    <p:sldId id="1447" r:id="rId167"/>
    <p:sldId id="512" r:id="rId168"/>
    <p:sldId id="513" r:id="rId169"/>
    <p:sldId id="1448" r:id="rId170"/>
    <p:sldId id="1449" r:id="rId171"/>
    <p:sldId id="1450" r:id="rId172"/>
    <p:sldId id="1454" r:id="rId173"/>
    <p:sldId id="1465" r:id="rId174"/>
    <p:sldId id="1466" r:id="rId175"/>
    <p:sldId id="1467" r:id="rId176"/>
    <p:sldId id="1469" r:id="rId177"/>
    <p:sldId id="1608" r:id="rId178"/>
    <p:sldId id="514" r:id="rId179"/>
    <p:sldId id="515" r:id="rId180"/>
    <p:sldId id="516" r:id="rId181"/>
    <p:sldId id="1596" r:id="rId182"/>
    <p:sldId id="1597" r:id="rId183"/>
    <p:sldId id="1598" r:id="rId184"/>
    <p:sldId id="1599" r:id="rId185"/>
    <p:sldId id="1600" r:id="rId186"/>
    <p:sldId id="1601" r:id="rId187"/>
    <p:sldId id="1602" r:id="rId188"/>
    <p:sldId id="1603" r:id="rId189"/>
    <p:sldId id="1604" r:id="rId190"/>
    <p:sldId id="1605" r:id="rId191"/>
    <p:sldId id="1606" r:id="rId192"/>
    <p:sldId id="1610" r:id="rId193"/>
    <p:sldId id="1611" r:id="rId194"/>
    <p:sldId id="1612" r:id="rId195"/>
    <p:sldId id="1613" r:id="rId196"/>
    <p:sldId id="1614" r:id="rId197"/>
    <p:sldId id="1615" r:id="rId198"/>
    <p:sldId id="1616" r:id="rId199"/>
    <p:sldId id="546" r:id="rId200"/>
    <p:sldId id="548" r:id="rId201"/>
    <p:sldId id="549" r:id="rId202"/>
    <p:sldId id="1619" r:id="rId203"/>
    <p:sldId id="1620" r:id="rId204"/>
    <p:sldId id="1621" r:id="rId205"/>
    <p:sldId id="1622" r:id="rId206"/>
    <p:sldId id="1623" r:id="rId207"/>
    <p:sldId id="1624" r:id="rId208"/>
    <p:sldId id="1625" r:id="rId209"/>
    <p:sldId id="550" r:id="rId210"/>
    <p:sldId id="1626" r:id="rId211"/>
    <p:sldId id="1627" r:id="rId212"/>
    <p:sldId id="1915" r:id="rId213"/>
    <p:sldId id="1630" r:id="rId214"/>
    <p:sldId id="552" r:id="rId215"/>
    <p:sldId id="1916" r:id="rId216"/>
    <p:sldId id="1631" r:id="rId217"/>
    <p:sldId id="1632" r:id="rId218"/>
    <p:sldId id="1634" r:id="rId219"/>
    <p:sldId id="1635" r:id="rId220"/>
    <p:sldId id="1636" r:id="rId221"/>
    <p:sldId id="1637" r:id="rId222"/>
    <p:sldId id="1638" r:id="rId223"/>
    <p:sldId id="1639" r:id="rId224"/>
    <p:sldId id="1641" r:id="rId225"/>
    <p:sldId id="1642" r:id="rId226"/>
    <p:sldId id="1643" r:id="rId227"/>
    <p:sldId id="1644" r:id="rId228"/>
    <p:sldId id="1646" r:id="rId229"/>
    <p:sldId id="1647" r:id="rId230"/>
    <p:sldId id="1652" r:id="rId231"/>
    <p:sldId id="1654" r:id="rId232"/>
    <p:sldId id="1655" r:id="rId233"/>
    <p:sldId id="1656" r:id="rId234"/>
    <p:sldId id="1657" r:id="rId235"/>
    <p:sldId id="1658" r:id="rId236"/>
    <p:sldId id="1659" r:id="rId237"/>
    <p:sldId id="1660" r:id="rId238"/>
    <p:sldId id="2194" r:id="rId239"/>
    <p:sldId id="2195" r:id="rId240"/>
    <p:sldId id="2196" r:id="rId241"/>
    <p:sldId id="2197" r:id="rId242"/>
    <p:sldId id="2198" r:id="rId243"/>
    <p:sldId id="2199" r:id="rId244"/>
    <p:sldId id="2200" r:id="rId245"/>
    <p:sldId id="2201" r:id="rId246"/>
    <p:sldId id="2202" r:id="rId247"/>
    <p:sldId id="2203" r:id="rId248"/>
    <p:sldId id="2204" r:id="rId249"/>
    <p:sldId id="2205" r:id="rId250"/>
    <p:sldId id="2206" r:id="rId251"/>
    <p:sldId id="2207" r:id="rId252"/>
    <p:sldId id="2208" r:id="rId253"/>
    <p:sldId id="2209" r:id="rId254"/>
    <p:sldId id="2210" r:id="rId255"/>
    <p:sldId id="2211" r:id="rId256"/>
    <p:sldId id="2212" r:id="rId257"/>
    <p:sldId id="2213" r:id="rId258"/>
    <p:sldId id="2214" r:id="rId259"/>
    <p:sldId id="2215" r:id="rId260"/>
    <p:sldId id="2216" r:id="rId261"/>
    <p:sldId id="2217" r:id="rId262"/>
    <p:sldId id="2218" r:id="rId263"/>
    <p:sldId id="2219" r:id="rId264"/>
    <p:sldId id="2220" r:id="rId265"/>
    <p:sldId id="2221" r:id="rId266"/>
    <p:sldId id="2222" r:id="rId267"/>
    <p:sldId id="2223" r:id="rId268"/>
    <p:sldId id="2224" r:id="rId269"/>
    <p:sldId id="2225" r:id="rId270"/>
    <p:sldId id="2226" r:id="rId271"/>
    <p:sldId id="2227" r:id="rId272"/>
    <p:sldId id="2228" r:id="rId273"/>
    <p:sldId id="2229" r:id="rId274"/>
    <p:sldId id="2230" r:id="rId275"/>
    <p:sldId id="2231" r:id="rId276"/>
    <p:sldId id="2232" r:id="rId277"/>
    <p:sldId id="2233" r:id="rId278"/>
    <p:sldId id="2234" r:id="rId279"/>
    <p:sldId id="2235" r:id="rId280"/>
    <p:sldId id="2236" r:id="rId281"/>
    <p:sldId id="2237" r:id="rId282"/>
    <p:sldId id="2238" r:id="rId283"/>
    <p:sldId id="2239" r:id="rId284"/>
    <p:sldId id="2240" r:id="rId285"/>
    <p:sldId id="2241" r:id="rId286"/>
    <p:sldId id="2242" r:id="rId287"/>
    <p:sldId id="2243" r:id="rId288"/>
  </p:sldIdLst>
  <p:sldSz cx="9144000" cy="6858000" type="screen4x3"/>
  <p:notesSz cx="7300595" cy="9586595"/>
  <p:defaultTextStyle>
    <a:defPPr>
      <a:defRPr lang="en-US"/>
    </a:defPPr>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B65E9"/>
    <a:srgbClr val="ADA7F7"/>
    <a:srgbClr val="FF9D9D"/>
    <a:srgbClr val="FF7575"/>
    <a:srgbClr val="FF0000"/>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13"/>
    <p:restoredTop sz="95673"/>
  </p:normalViewPr>
  <p:slideViewPr>
    <p:cSldViewPr showGuides="1">
      <p:cViewPr>
        <p:scale>
          <a:sx n="75" d="100"/>
          <a:sy n="75" d="100"/>
        </p:scale>
        <p:origin x="-1122" y="48"/>
      </p:cViewPr>
      <p:guideLst>
        <p:guide orient="horz" pos="2205"/>
        <p:guide pos="2880"/>
      </p:guideLst>
    </p:cSldViewPr>
  </p:slideViewPr>
  <p:outlineViewPr>
    <p:cViewPr>
      <p:scale>
        <a:sx n="33" d="100"/>
        <a:sy n="33" d="100"/>
      </p:scale>
      <p:origin x="0" y="3420"/>
    </p:cViewPr>
  </p:outlin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2" Type="http://schemas.openxmlformats.org/officeDocument/2006/relationships/tableStyles" Target="tableStyles.xml"/><Relationship Id="rId291" Type="http://schemas.openxmlformats.org/officeDocument/2006/relationships/viewProps" Target="viewProps.xml"/><Relationship Id="rId290" Type="http://schemas.openxmlformats.org/officeDocument/2006/relationships/presProps" Target="presProps.xml"/><Relationship Id="rId29" Type="http://schemas.openxmlformats.org/officeDocument/2006/relationships/slide" Target="slides/slide26.xml"/><Relationship Id="rId289" Type="http://schemas.openxmlformats.org/officeDocument/2006/relationships/handoutMaster" Target="handoutMasters/handoutMaster1.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7"/>
          <p:cNvSpPr>
            <a:spLocks noChangeArrowheads="1"/>
          </p:cNvSpPr>
          <p:nvPr/>
        </p:nvSpPr>
        <p:spPr bwMode="auto">
          <a:xfrm>
            <a:off x="1825625" y="66675"/>
            <a:ext cx="36496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103" tIns="0" rIns="20103" bIns="0"/>
          <a:lstStyle/>
          <a:p>
            <a:pPr lvl="0" algn="ctr" defTabSz="965200" eaLnBrk="1" hangingPunct="1">
              <a:buNone/>
            </a:pPr>
            <a:r>
              <a:rPr lang="zh-CN" altLang="en-US" sz="1200" b="0" i="0">
                <a:latin typeface="Times New Roman" panose="02020603050405020304" pitchFamily="18" charset="0"/>
              </a:rPr>
              <a:t>网页编程基础</a:t>
            </a:r>
            <a:endParaRPr lang="zh-CN" altLang="en-US" sz="1200" b="0" i="0">
              <a:latin typeface="Times New Roman" panose="02020603050405020304" pitchFamily="18" charset="0"/>
            </a:endParaRPr>
          </a:p>
          <a:p>
            <a:pPr lvl="0" algn="ctr" defTabSz="965200" eaLnBrk="1" hangingPunct="1">
              <a:buNone/>
            </a:pPr>
            <a:r>
              <a:rPr lang="zh-CN" altLang="en-US" sz="1200" b="0" i="0">
                <a:latin typeface="Times New Roman" panose="02020603050405020304" pitchFamily="18" charset="0"/>
              </a:rPr>
              <a:t>第</a:t>
            </a:r>
            <a:r>
              <a:rPr lang="en-US" altLang="zh-CN" sz="1200" b="0" i="0">
                <a:latin typeface="Times New Roman" panose="02020603050405020304" pitchFamily="18" charset="0"/>
              </a:rPr>
              <a:t>1</a:t>
            </a:r>
            <a:r>
              <a:rPr lang="zh-CN" altLang="en-US" sz="1200" b="0" i="0">
                <a:latin typeface="Times New Roman" panose="02020603050405020304" pitchFamily="18" charset="0"/>
              </a:rPr>
              <a:t>章   </a:t>
            </a:r>
            <a:r>
              <a:rPr lang="en-US" altLang="zh-CN" sz="1200" b="0" i="0">
                <a:latin typeface="Times New Roman" panose="02020603050405020304" pitchFamily="18" charset="0"/>
              </a:rPr>
              <a:t>Web</a:t>
            </a:r>
            <a:r>
              <a:rPr lang="zh-CN" altLang="en-US" sz="1200" b="0" i="0">
                <a:latin typeface="Times New Roman" panose="02020603050405020304" pitchFamily="18" charset="0"/>
              </a:rPr>
              <a:t>基础知识</a:t>
            </a:r>
            <a:endParaRPr lang="zh-CN" altLang="en-US" sz="1200" b="0" i="0">
              <a:latin typeface="Times New Roman" panose="02020603050405020304" pitchFamily="18" charset="0"/>
            </a:endParaRPr>
          </a:p>
        </p:txBody>
      </p:sp>
      <p:sp>
        <p:nvSpPr>
          <p:cNvPr id="4104" name="Line 8"/>
          <p:cNvSpPr>
            <a:spLocks noChangeShapeType="1"/>
          </p:cNvSpPr>
          <p:nvPr/>
        </p:nvSpPr>
        <p:spPr bwMode="auto">
          <a:xfrm>
            <a:off x="161925" y="479425"/>
            <a:ext cx="6977063" cy="0"/>
          </a:xfrm>
          <a:prstGeom prst="line">
            <a:avLst/>
          </a:prstGeom>
          <a:noFill/>
          <a:ln w="12700">
            <a:solidFill>
              <a:srgbClr val="000000"/>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4105" name="Line 9"/>
          <p:cNvSpPr>
            <a:spLocks noChangeShapeType="1"/>
          </p:cNvSpPr>
          <p:nvPr/>
        </p:nvSpPr>
        <p:spPr bwMode="auto">
          <a:xfrm>
            <a:off x="161925" y="9097963"/>
            <a:ext cx="6977063" cy="0"/>
          </a:xfrm>
          <a:prstGeom prst="line">
            <a:avLst/>
          </a:prstGeom>
          <a:noFill/>
          <a:ln w="12700">
            <a:solidFill>
              <a:srgbClr val="000000"/>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4106" name="Rectangle 10"/>
          <p:cNvSpPr>
            <a:spLocks noChangeArrowheads="1"/>
          </p:cNvSpPr>
          <p:nvPr/>
        </p:nvSpPr>
        <p:spPr bwMode="auto">
          <a:xfrm>
            <a:off x="2068513" y="9024938"/>
            <a:ext cx="3163888" cy="479425"/>
          </a:xfrm>
          <a:prstGeom prst="rect">
            <a:avLst/>
          </a:prstGeom>
          <a:noFill/>
          <a:ln w="38100">
            <a:noFill/>
            <a:miter lim="800000"/>
            <a:tailEnd type="none" w="lg" len="lg"/>
          </a:ln>
          <a:effectLst/>
        </p:spPr>
        <p:txBody>
          <a:bodyPr lIns="96496" tIns="48247" rIns="96496" bIns="48247" anchor="b"/>
          <a:lstStyle>
            <a:lvl1pPr defTabSz="965200">
              <a:defRPr sz="2400" b="1" i="1">
                <a:solidFill>
                  <a:schemeClr val="tx1"/>
                </a:solidFill>
                <a:latin typeface="宋体" panose="02010600030101010101" pitchFamily="2" charset="-122"/>
                <a:ea typeface="宋体" panose="02010600030101010101" pitchFamily="2" charset="-122"/>
              </a:defRPr>
            </a:lvl1pPr>
            <a:lvl2pPr marL="742950" indent="-285750" defTabSz="965200">
              <a:defRPr sz="2400" b="1" i="1">
                <a:solidFill>
                  <a:schemeClr val="tx1"/>
                </a:solidFill>
                <a:latin typeface="宋体" panose="02010600030101010101" pitchFamily="2" charset="-122"/>
                <a:ea typeface="宋体" panose="02010600030101010101" pitchFamily="2" charset="-122"/>
              </a:defRPr>
            </a:lvl2pPr>
            <a:lvl3pPr marL="1143000" indent="-228600" defTabSz="965200">
              <a:defRPr sz="2400" b="1" i="1">
                <a:solidFill>
                  <a:schemeClr val="tx1"/>
                </a:solidFill>
                <a:latin typeface="宋体" panose="02010600030101010101" pitchFamily="2" charset="-122"/>
                <a:ea typeface="宋体" panose="02010600030101010101" pitchFamily="2" charset="-122"/>
              </a:defRPr>
            </a:lvl3pPr>
            <a:lvl4pPr marL="1600200" indent="-228600" defTabSz="965200">
              <a:defRPr sz="2400" b="1" i="1">
                <a:solidFill>
                  <a:schemeClr val="tx1"/>
                </a:solidFill>
                <a:latin typeface="宋体" panose="02010600030101010101" pitchFamily="2" charset="-122"/>
                <a:ea typeface="宋体" panose="02010600030101010101" pitchFamily="2" charset="-122"/>
              </a:defRPr>
            </a:lvl4pPr>
            <a:lvl5pPr marL="2057400" indent="-228600" defTabSz="965200">
              <a:defRPr sz="2400" b="1" i="1">
                <a:solidFill>
                  <a:schemeClr val="tx1"/>
                </a:solidFill>
                <a:latin typeface="宋体" panose="02010600030101010101" pitchFamily="2" charset="-122"/>
                <a:ea typeface="宋体" panose="02010600030101010101" pitchFamily="2" charset="-122"/>
              </a:defRPr>
            </a:lvl5pPr>
            <a:lvl6pPr marL="25146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6pPr>
            <a:lvl7pPr marL="29718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7pPr>
            <a:lvl8pPr marL="34290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8pPr>
            <a:lvl9pPr marL="38862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65200" rtl="0" eaLnBrk="0" fontAlgn="base" latinLnBrk="0" hangingPunct="0">
              <a:lnSpc>
                <a:spcPct val="100000"/>
              </a:lnSpc>
              <a:spcBef>
                <a:spcPct val="0"/>
              </a:spcBef>
              <a:spcAft>
                <a:spcPct val="0"/>
              </a:spcAft>
              <a:buClrTx/>
              <a:buSzTx/>
              <a:buFontTx/>
              <a:buNone/>
              <a:defRPr/>
            </a:pPr>
            <a:r>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1- </a:t>
            </a:r>
            <a:fld id="{F17849AB-8A0F-DC4E-8F8C-1FFFD0EFAC7B}" type="slidenum">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fld>
            <a:endPar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a:p>
            <a:pPr marL="0" marR="0" lvl="0" indent="0" algn="ctr" defTabSz="965200" rtl="0" eaLnBrk="0" fontAlgn="base" latinLnBrk="0" hangingPunct="0">
              <a:lnSpc>
                <a:spcPct val="100000"/>
              </a:lnSpc>
              <a:spcBef>
                <a:spcPct val="0"/>
              </a:spcBef>
              <a:spcAft>
                <a:spcPct val="0"/>
              </a:spcAft>
              <a:buClrTx/>
              <a:buSzTx/>
              <a:buFontTx/>
              <a:buNone/>
              <a:defRPr/>
            </a:pP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 </a:t>
            </a:r>
            <a:r>
              <a:rPr kumimoji="0" lang="en-US" altLang="zh-CN" sz="8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a:t>
            </a: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2003 SYBASE-SHU IT INSTITUTE</a:t>
            </a:r>
            <a:endPar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TextEdit="1"/>
          </p:cNvSpPr>
          <p:nvPr>
            <p:ph type="sldImg"/>
          </p:nvPr>
        </p:nvSpPr>
        <p:spPr>
          <a:xfrm>
            <a:off x="1257300" y="720725"/>
            <a:ext cx="4789488" cy="3592513"/>
          </a:xfrm>
          <a:prstGeom prst="rect">
            <a:avLst/>
          </a:prstGeom>
          <a:noFill/>
          <a:ln w="12700" cap="flat" cmpd="sng">
            <a:solidFill>
              <a:srgbClr val="000000"/>
            </a:solidFill>
            <a:prstDash val="solid"/>
            <a:miter/>
            <a:headEnd type="none" w="med" len="med"/>
            <a:tailEnd type="none" w="med" len="med"/>
          </a:ln>
        </p:spPr>
      </p:sp>
      <p:sp>
        <p:nvSpPr>
          <p:cNvPr id="2051" name="Rectangle 3"/>
          <p:cNvSpPr>
            <a:spLocks noGrp="1" noChangeArrowheads="1"/>
          </p:cNvSpPr>
          <p:nvPr>
            <p:ph type="body" sz="quarter" idx="3"/>
          </p:nvPr>
        </p:nvSpPr>
        <p:spPr bwMode="auto">
          <a:xfrm>
            <a:off x="973138" y="4554538"/>
            <a:ext cx="5354638" cy="4313238"/>
          </a:xfrm>
          <a:prstGeom prst="rect">
            <a:avLst/>
          </a:prstGeom>
          <a:noFill/>
          <a:ln w="9525">
            <a:noFill/>
            <a:miter lim="800000"/>
          </a:ln>
          <a:effectLst/>
        </p:spPr>
        <p:txBody>
          <a:bodyPr vert="horz" wrap="square" lIns="97166" tIns="48583" rIns="97166" bIns="48583" numCol="1" anchor="t" anchorCtr="0" compatLnSpc="1"/>
          <a:lstStyle/>
          <a:p>
            <a:pPr marL="0" marR="0" lvl="0" indent="0" algn="l" defTabSz="914400" rtl="0" eaLnBrk="0" fontAlgn="base" latinLnBrk="0" hangingPunct="0">
              <a:lnSpc>
                <a:spcPct val="100000"/>
              </a:lnSpc>
              <a:spcBef>
                <a:spcPct val="30000"/>
              </a:spcBef>
              <a:spcAft>
                <a:spcPct val="0"/>
              </a:spcAft>
              <a:buClrTx/>
              <a:buSzPct val="55000"/>
              <a:buFont typeface="Monotype Sorts" pitchFamily="2" charset="2"/>
              <a:buChar char="n"/>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Pct val="55000"/>
              <a:buFont typeface="Monotype Sorts" pitchFamily="2" charset="2"/>
              <a:buChar char="l"/>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Pct val="59000"/>
              <a:buFont typeface="Monotype Sorts" pitchFamily="2" charset="2"/>
              <a:buChar char="s"/>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Pct val="59000"/>
              <a:buFont typeface="Monotype Sorts" pitchFamily="2" charset="2"/>
              <a:buChar char="u"/>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Pct val="59000"/>
              <a:buFont typeface="Monotype Sorts" pitchFamily="2" charset="2"/>
              <a:buChar char="w"/>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0" name="Rectangle 8"/>
          <p:cNvSpPr>
            <a:spLocks noChangeArrowheads="1"/>
          </p:cNvSpPr>
          <p:nvPr/>
        </p:nvSpPr>
        <p:spPr bwMode="auto">
          <a:xfrm>
            <a:off x="1825625" y="66675"/>
            <a:ext cx="36496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103" tIns="0" rIns="20103" bIns="0"/>
          <a:lstStyle/>
          <a:p>
            <a:pPr lvl="0" algn="ctr" defTabSz="965200" eaLnBrk="1" hangingPunct="1">
              <a:buNone/>
            </a:pPr>
            <a:r>
              <a:rPr lang="zh-CN" altLang="en-US" sz="1200" b="0" i="0">
                <a:latin typeface="Times New Roman" panose="02020603050405020304" pitchFamily="18" charset="0"/>
              </a:rPr>
              <a:t>网页编程基础</a:t>
            </a:r>
            <a:endParaRPr lang="zh-CN" altLang="en-US" sz="1200" b="0" i="0">
              <a:latin typeface="Times New Roman" panose="02020603050405020304" pitchFamily="18" charset="0"/>
            </a:endParaRPr>
          </a:p>
          <a:p>
            <a:pPr lvl="0" algn="ctr" defTabSz="965200" eaLnBrk="1" hangingPunct="1">
              <a:buNone/>
            </a:pPr>
            <a:r>
              <a:rPr lang="zh-CN" altLang="en-US" sz="1200" b="0" i="0">
                <a:latin typeface="Times New Roman" panose="02020603050405020304" pitchFamily="18" charset="0"/>
              </a:rPr>
              <a:t>第一章   </a:t>
            </a:r>
            <a:r>
              <a:rPr lang="en-US" altLang="zh-CN" sz="1200" b="0" i="0">
                <a:latin typeface="Times New Roman" panose="02020603050405020304" pitchFamily="18" charset="0"/>
              </a:rPr>
              <a:t>Web</a:t>
            </a:r>
            <a:r>
              <a:rPr lang="zh-CN" altLang="en-US" sz="1200" b="0" i="0">
                <a:latin typeface="Times New Roman" panose="02020603050405020304" pitchFamily="18" charset="0"/>
              </a:rPr>
              <a:t>基础知识</a:t>
            </a:r>
            <a:endParaRPr lang="zh-CN" altLang="en-US" sz="1200" b="0" i="0">
              <a:latin typeface="Times New Roman" panose="02020603050405020304" pitchFamily="18" charset="0"/>
            </a:endParaRPr>
          </a:p>
        </p:txBody>
      </p:sp>
      <p:sp>
        <p:nvSpPr>
          <p:cNvPr id="2057" name="Line 9"/>
          <p:cNvSpPr>
            <a:spLocks noChangeShapeType="1"/>
          </p:cNvSpPr>
          <p:nvPr/>
        </p:nvSpPr>
        <p:spPr bwMode="auto">
          <a:xfrm>
            <a:off x="161925" y="479425"/>
            <a:ext cx="6977063" cy="0"/>
          </a:xfrm>
          <a:prstGeom prst="line">
            <a:avLst/>
          </a:prstGeom>
          <a:noFill/>
          <a:ln w="12700">
            <a:solidFill>
              <a:srgbClr val="000000"/>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2058" name="Line 10"/>
          <p:cNvSpPr>
            <a:spLocks noChangeShapeType="1"/>
          </p:cNvSpPr>
          <p:nvPr/>
        </p:nvSpPr>
        <p:spPr bwMode="auto">
          <a:xfrm>
            <a:off x="161925" y="9097963"/>
            <a:ext cx="6977063" cy="0"/>
          </a:xfrm>
          <a:prstGeom prst="line">
            <a:avLst/>
          </a:prstGeom>
          <a:noFill/>
          <a:ln w="12700">
            <a:solidFill>
              <a:srgbClr val="000000"/>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2059" name="Rectangle 11"/>
          <p:cNvSpPr>
            <a:spLocks noChangeArrowheads="1"/>
          </p:cNvSpPr>
          <p:nvPr/>
        </p:nvSpPr>
        <p:spPr bwMode="auto">
          <a:xfrm>
            <a:off x="2068513" y="9024938"/>
            <a:ext cx="3163888" cy="479425"/>
          </a:xfrm>
          <a:prstGeom prst="rect">
            <a:avLst/>
          </a:prstGeom>
          <a:noFill/>
          <a:ln w="38100">
            <a:noFill/>
            <a:miter lim="800000"/>
            <a:tailEnd type="none" w="lg" len="lg"/>
          </a:ln>
          <a:effectLst/>
        </p:spPr>
        <p:txBody>
          <a:bodyPr lIns="96496" tIns="48247" rIns="96496" bIns="48247" anchor="b"/>
          <a:lstStyle>
            <a:lvl1pPr defTabSz="965200">
              <a:defRPr sz="2400" b="1" i="1">
                <a:solidFill>
                  <a:schemeClr val="tx1"/>
                </a:solidFill>
                <a:latin typeface="宋体" panose="02010600030101010101" pitchFamily="2" charset="-122"/>
                <a:ea typeface="宋体" panose="02010600030101010101" pitchFamily="2" charset="-122"/>
              </a:defRPr>
            </a:lvl1pPr>
            <a:lvl2pPr marL="742950" indent="-285750" defTabSz="965200">
              <a:defRPr sz="2400" b="1" i="1">
                <a:solidFill>
                  <a:schemeClr val="tx1"/>
                </a:solidFill>
                <a:latin typeface="宋体" panose="02010600030101010101" pitchFamily="2" charset="-122"/>
                <a:ea typeface="宋体" panose="02010600030101010101" pitchFamily="2" charset="-122"/>
              </a:defRPr>
            </a:lvl2pPr>
            <a:lvl3pPr marL="1143000" indent="-228600" defTabSz="965200">
              <a:defRPr sz="2400" b="1" i="1">
                <a:solidFill>
                  <a:schemeClr val="tx1"/>
                </a:solidFill>
                <a:latin typeface="宋体" panose="02010600030101010101" pitchFamily="2" charset="-122"/>
                <a:ea typeface="宋体" panose="02010600030101010101" pitchFamily="2" charset="-122"/>
              </a:defRPr>
            </a:lvl3pPr>
            <a:lvl4pPr marL="1600200" indent="-228600" defTabSz="965200">
              <a:defRPr sz="2400" b="1" i="1">
                <a:solidFill>
                  <a:schemeClr val="tx1"/>
                </a:solidFill>
                <a:latin typeface="宋体" panose="02010600030101010101" pitchFamily="2" charset="-122"/>
                <a:ea typeface="宋体" panose="02010600030101010101" pitchFamily="2" charset="-122"/>
              </a:defRPr>
            </a:lvl4pPr>
            <a:lvl5pPr marL="2057400" indent="-228600" defTabSz="965200">
              <a:defRPr sz="2400" b="1" i="1">
                <a:solidFill>
                  <a:schemeClr val="tx1"/>
                </a:solidFill>
                <a:latin typeface="宋体" panose="02010600030101010101" pitchFamily="2" charset="-122"/>
                <a:ea typeface="宋体" panose="02010600030101010101" pitchFamily="2" charset="-122"/>
              </a:defRPr>
            </a:lvl5pPr>
            <a:lvl6pPr marL="25146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6pPr>
            <a:lvl7pPr marL="29718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7pPr>
            <a:lvl8pPr marL="34290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8pPr>
            <a:lvl9pPr marL="3886200" indent="-228600" defTabSz="9652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65200" rtl="0" eaLnBrk="0" fontAlgn="base" latinLnBrk="0" hangingPunct="0">
              <a:lnSpc>
                <a:spcPct val="100000"/>
              </a:lnSpc>
              <a:spcBef>
                <a:spcPct val="0"/>
              </a:spcBef>
              <a:spcAft>
                <a:spcPct val="0"/>
              </a:spcAft>
              <a:buClrTx/>
              <a:buSzTx/>
              <a:buFontTx/>
              <a:buNone/>
              <a:defRPr/>
            </a:pPr>
            <a:r>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1- </a:t>
            </a:r>
            <a:fld id="{6E9C2231-55A4-3543-9733-BC916AD4D61E}" type="slidenum">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fld>
            <a:endPar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a:p>
            <a:pPr marL="0" marR="0" lvl="0" indent="0" algn="ctr" defTabSz="965200" rtl="0" eaLnBrk="0" fontAlgn="base" latinLnBrk="0" hangingPunct="0">
              <a:lnSpc>
                <a:spcPct val="100000"/>
              </a:lnSpc>
              <a:spcBef>
                <a:spcPct val="0"/>
              </a:spcBef>
              <a:spcAft>
                <a:spcPct val="0"/>
              </a:spcAft>
              <a:buClrTx/>
              <a:buSzTx/>
              <a:buFontTx/>
              <a:buNone/>
              <a:defRPr/>
            </a:pP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 </a:t>
            </a:r>
            <a:r>
              <a:rPr kumimoji="0" lang="en-US" altLang="zh-CN" sz="8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a:t>
            </a: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2003 SYBASE-SHU IT INSTITUTE</a:t>
            </a:r>
            <a:endPar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SzPct val="55000"/>
      <a:buFont typeface="Monotype Sorts" pitchFamily="2" charset="2"/>
      <a:buChar char="n"/>
      <a:defRPr sz="11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buSzPct val="55000"/>
      <a:buFont typeface="Monotype Sorts" pitchFamily="2" charset="2"/>
      <a:buChar char="l"/>
      <a:defRPr sz="11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buSzPct val="59000"/>
      <a:buFont typeface="Monotype Sorts" pitchFamily="2" charset="2"/>
      <a:buChar char="s"/>
      <a:defRPr sz="11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buSzPct val="59000"/>
      <a:buFont typeface="Monotype Sorts" pitchFamily="2" charset="2"/>
      <a:buChar char="u"/>
      <a:defRPr sz="11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buSzPct val="59000"/>
      <a:buFont typeface="Monotype Sorts" pitchFamily="2" charset="2"/>
      <a:buChar char="w"/>
      <a:defRPr sz="11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8.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noChangeAspect="1" noTextEdit="1"/>
          </p:cNvSpPr>
          <p:nvPr>
            <p:ph type="sldImg"/>
          </p:nvPr>
        </p:nvSpPr>
        <p:spPr>
          <a:xfrm>
            <a:off x="1219200" y="685800"/>
            <a:ext cx="4789488" cy="3592513"/>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2500"/>
            <a:fld id="{9A0DB2DC-4C9A-4742-B13C-FB6460FD3503}" type="slidenum">
              <a:rPr lang="en-US" altLang="zh-CN" sz="1300" b="0">
                <a:solidFill>
                  <a:schemeClr val="tx1"/>
                </a:solidFill>
                <a:latin typeface="Times New Roman" panose="02020603050405020304" pitchFamily="18" charset="0"/>
              </a:rPr>
            </a:fld>
            <a:endParaRPr lang="en-US" altLang="zh-CN" sz="1300" b="0">
              <a:solidFill>
                <a:schemeClr val="tx1"/>
              </a:solidFill>
              <a:latin typeface="Times New Roman" panose="02020603050405020304" pitchFamily="18" charset="0"/>
            </a:endParaRPr>
          </a:p>
        </p:txBody>
      </p:sp>
      <p:sp>
        <p:nvSpPr>
          <p:cNvPr id="23555" name="Rectangle 2"/>
          <p:cNvSpPr>
            <a:spLocks noGrp="1" noRot="1" noChangeAspect="1" noTextEdit="1"/>
          </p:cNvSpPr>
          <p:nvPr>
            <p:ph type="sldImg"/>
          </p:nvPr>
        </p:nvSpPr>
        <p:spPr>
          <a:xfrm>
            <a:off x="1143000" y="685800"/>
            <a:ext cx="4572000" cy="3429000"/>
          </a:xfrm>
        </p:spPr>
      </p:sp>
      <p:sp>
        <p:nvSpPr>
          <p:cNvPr id="23556" name="Rectangle 3"/>
          <p:cNvSpPr>
            <a:spLocks noGrp="1"/>
          </p:cNvSpPr>
          <p:nvPr>
            <p:ph type="body" idx="1"/>
          </p:nvPr>
        </p:nvSpPr>
        <p:spPr>
          <a:xfrm>
            <a:off x="915988" y="4344988"/>
            <a:ext cx="5026025" cy="4113212"/>
          </a:xfrm>
        </p:spPr>
        <p:txBody>
          <a:bodyPr wrap="square" lIns="95307" tIns="47654" rIns="95307" bIns="47654" anchor="t"/>
          <a:lstStyle/>
          <a:p>
            <a:pPr lvl="0" eaLnBrk="1" hangingPunct="1">
              <a:lnSpc>
                <a:spcPct val="80000"/>
              </a:lnSpc>
            </a:pPr>
            <a:r>
              <a:rPr lang="zh-CN" altLang="en-US" sz="800"/>
              <a:t>文件系统是一种数据结构，该数据结构通常驻留在磁盘上，用来组织和管理文件的目录</a:t>
            </a:r>
            <a:endParaRPr lang="en-US" altLang="zh-CN" sz="800"/>
          </a:p>
          <a:p>
            <a:pPr lvl="0" eaLnBrk="1" hangingPunct="1">
              <a:lnSpc>
                <a:spcPct val="80000"/>
              </a:lnSpc>
            </a:pPr>
            <a:r>
              <a:rPr lang="zh-CN" altLang="en-US" sz="800"/>
              <a:t>根目录、家目录（主目录）、工作目录</a:t>
            </a: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endParaRPr lang="en-US" altLang="zh-CN" sz="800"/>
          </a:p>
          <a:p>
            <a:pPr lvl="0" eaLnBrk="1" hangingPunct="1">
              <a:lnSpc>
                <a:spcPct val="80000"/>
              </a:lnSpc>
            </a:pPr>
            <a:r>
              <a:rPr lang="zh-CN" altLang="en-US" sz="800"/>
              <a:t>典型的</a:t>
            </a:r>
            <a:r>
              <a:rPr lang="en-US" altLang="zh-CN" sz="800"/>
              <a:t>UNIX</a:t>
            </a:r>
            <a:r>
              <a:rPr lang="zh-CN" altLang="en-US" sz="800"/>
              <a:t>系统有几个磁盘驱动器</a:t>
            </a:r>
            <a:r>
              <a:rPr lang="en-US" altLang="zh-CN" sz="800"/>
              <a:t>, </a:t>
            </a:r>
            <a:r>
              <a:rPr lang="zh-CN" altLang="en-US" sz="800"/>
              <a:t>也就是有几个硬盘</a:t>
            </a:r>
            <a:r>
              <a:rPr lang="en-US" altLang="zh-CN" sz="800"/>
              <a:t>, CD/ROM</a:t>
            </a:r>
            <a:r>
              <a:rPr lang="zh-CN" altLang="en-US" sz="800"/>
              <a:t>或软驱</a:t>
            </a:r>
            <a:r>
              <a:rPr lang="en-US" altLang="zh-CN" sz="800"/>
              <a:t>. </a:t>
            </a:r>
            <a:r>
              <a:rPr lang="zh-CN" altLang="en-US" sz="800"/>
              <a:t>但是用户不要关心他所要访问的文件在哪个磁盘驱动器上</a:t>
            </a:r>
            <a:r>
              <a:rPr lang="en-US" altLang="zh-CN" sz="800"/>
              <a:t>. </a:t>
            </a:r>
            <a:r>
              <a:rPr lang="zh-CN" altLang="en-US" sz="800"/>
              <a:t>在</a:t>
            </a:r>
            <a:r>
              <a:rPr lang="en-US" altLang="zh-CN" sz="800"/>
              <a:t>Unix</a:t>
            </a:r>
            <a:r>
              <a:rPr lang="zh-CN" altLang="en-US" sz="800"/>
              <a:t>中</a:t>
            </a:r>
            <a:r>
              <a:rPr lang="en-US" altLang="zh-CN" sz="800"/>
              <a:t>, </a:t>
            </a:r>
            <a:r>
              <a:rPr lang="zh-CN" altLang="en-US" sz="800"/>
              <a:t>多个磁盘驱动器可以被加载到同一个文件系统结构上</a:t>
            </a:r>
            <a:r>
              <a:rPr lang="en-US" altLang="zh-CN" sz="800"/>
              <a:t>. </a:t>
            </a:r>
            <a:r>
              <a:rPr lang="zh-CN" altLang="en-US" sz="800"/>
              <a:t>对这些驱动器或分区的访问是以目录的方式访问的</a:t>
            </a:r>
            <a:r>
              <a:rPr lang="en-US" altLang="zh-CN" sz="800"/>
              <a:t>, </a:t>
            </a:r>
            <a:r>
              <a:rPr lang="zh-CN" altLang="en-US" sz="800"/>
              <a:t>而不是像</a:t>
            </a:r>
            <a:r>
              <a:rPr lang="en-US" altLang="zh-CN" sz="800"/>
              <a:t>MS-DOS</a:t>
            </a:r>
            <a:r>
              <a:rPr lang="zh-CN" altLang="en-US" sz="800"/>
              <a:t>和</a:t>
            </a:r>
            <a:r>
              <a:rPr lang="en-US" altLang="zh-CN" sz="800"/>
              <a:t>Windows</a:t>
            </a:r>
            <a:r>
              <a:rPr lang="zh-CN" altLang="en-US" sz="800"/>
              <a:t>那样以驱动器</a:t>
            </a:r>
            <a:r>
              <a:rPr lang="en-US" altLang="zh-CN" sz="800"/>
              <a:t>A:B:C</a:t>
            </a:r>
            <a:r>
              <a:rPr lang="zh-CN" altLang="en-US" sz="800"/>
              <a:t>等形式进行访问</a:t>
            </a:r>
            <a:r>
              <a:rPr lang="en-US" altLang="zh-CN" sz="800"/>
              <a:t>. </a:t>
            </a:r>
            <a:r>
              <a:rPr lang="zh-CN" altLang="en-US" sz="800"/>
              <a:t>磁盘或分区上的文件或目录是通过指定它们的路径名进行访问的，好像它们是一个磁盘</a:t>
            </a:r>
            <a:r>
              <a:rPr lang="en-US" altLang="zh-CN" sz="800"/>
              <a:t>/</a:t>
            </a:r>
            <a:r>
              <a:rPr lang="zh-CN" altLang="en-US" sz="800"/>
              <a:t>分区上的文件</a:t>
            </a:r>
            <a:r>
              <a:rPr lang="en-US" altLang="zh-CN" sz="800"/>
              <a:t>. </a:t>
            </a:r>
            <a:r>
              <a:rPr lang="zh-CN" altLang="en-US" sz="800"/>
              <a:t>这样就使得系统中所有的文件和目录的地位是统一的</a:t>
            </a:r>
            <a:r>
              <a:rPr lang="en-US" altLang="zh-CN" sz="800"/>
              <a:t>, </a:t>
            </a:r>
            <a:r>
              <a:rPr lang="zh-CN" altLang="en-US" sz="800"/>
              <a:t>你不需要记住</a:t>
            </a:r>
            <a:r>
              <a:rPr lang="en-US" altLang="zh-CN" sz="800"/>
              <a:t> </a:t>
            </a:r>
            <a:r>
              <a:rPr lang="zh-CN" altLang="en-US" sz="800"/>
              <a:t>驱动器的名称</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a:t>每个</a:t>
            </a:r>
            <a:r>
              <a:rPr lang="en-US" altLang="zh-CN" sz="800"/>
              <a:t>Unix</a:t>
            </a:r>
            <a:r>
              <a:rPr lang="zh-CN" altLang="en-US" sz="800"/>
              <a:t>系统中都</a:t>
            </a:r>
            <a:r>
              <a:rPr lang="en-US" altLang="zh-CN" sz="800"/>
              <a:t> </a:t>
            </a:r>
            <a:r>
              <a:rPr lang="zh-CN" altLang="en-US" sz="800"/>
              <a:t>包含一组标准</a:t>
            </a:r>
            <a:r>
              <a:rPr lang="en-US" altLang="zh-CN" sz="800"/>
              <a:t> </a:t>
            </a:r>
            <a:r>
              <a:rPr lang="zh-CN" altLang="en-US" sz="800"/>
              <a:t>文件和目录</a:t>
            </a:r>
            <a:r>
              <a:rPr lang="en-US" altLang="zh-CN" sz="800"/>
              <a:t>, </a:t>
            </a:r>
            <a:r>
              <a:rPr lang="zh-CN" altLang="en-US" sz="800"/>
              <a:t>这些标准</a:t>
            </a:r>
            <a:r>
              <a:rPr lang="en-US" altLang="zh-CN" sz="800"/>
              <a:t> </a:t>
            </a:r>
            <a:r>
              <a:rPr lang="zh-CN" altLang="en-US" sz="800"/>
              <a:t>目录包含一些特别的文件</a:t>
            </a:r>
            <a:r>
              <a:rPr lang="en-US" altLang="zh-CN" sz="800"/>
              <a:t>, </a:t>
            </a:r>
            <a:r>
              <a:rPr lang="zh-CN" altLang="en-US" sz="800"/>
              <a:t>下面我们讲述一下各个目录的用途</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en-US" altLang="zh-CN" sz="800"/>
              <a:t>/: </a:t>
            </a:r>
            <a:r>
              <a:rPr lang="zh-CN" altLang="en-US" sz="800"/>
              <a:t>根目录</a:t>
            </a:r>
            <a:r>
              <a:rPr lang="en-US" altLang="zh-CN" sz="800"/>
              <a:t>, </a:t>
            </a:r>
            <a:r>
              <a:rPr lang="zh-CN" altLang="en-US" sz="800"/>
              <a:t>它在文件系统的顶部</a:t>
            </a:r>
            <a:r>
              <a:rPr lang="en-US" altLang="zh-CN" sz="800"/>
              <a:t>, </a:t>
            </a:r>
            <a:r>
              <a:rPr lang="zh-CN" altLang="en-US" sz="800"/>
              <a:t>以</a:t>
            </a:r>
            <a:r>
              <a:rPr lang="en-US" altLang="zh-CN" sz="800"/>
              <a:t>/</a:t>
            </a:r>
            <a:r>
              <a:rPr lang="zh-CN" altLang="en-US" sz="800"/>
              <a:t>表示</a:t>
            </a:r>
            <a:r>
              <a:rPr lang="en-US" altLang="zh-CN" sz="800"/>
              <a:t>. </a:t>
            </a:r>
            <a:r>
              <a:rPr lang="zh-CN" altLang="en-US" sz="800"/>
              <a:t>从某种意义上说</a:t>
            </a:r>
            <a:r>
              <a:rPr lang="en-US" altLang="zh-CN" sz="800"/>
              <a:t>, </a:t>
            </a:r>
            <a:r>
              <a:rPr lang="zh-CN" altLang="en-US" sz="800"/>
              <a:t>它是包括所有文件夹和文件的柜子</a:t>
            </a:r>
            <a:r>
              <a:rPr lang="en-US" altLang="zh-CN" sz="800"/>
              <a:t>. </a:t>
            </a:r>
            <a:endParaRPr lang="en-US" altLang="zh-CN" sz="800"/>
          </a:p>
          <a:p>
            <a:pPr lvl="0" eaLnBrk="1" hangingPunct="1">
              <a:lnSpc>
                <a:spcPct val="80000"/>
              </a:lnSpc>
            </a:pPr>
            <a:r>
              <a:rPr lang="en-US" altLang="zh-CN" sz="800"/>
              <a:t>/opt: </a:t>
            </a:r>
            <a:r>
              <a:rPr lang="zh-CN" altLang="en-US" sz="800"/>
              <a:t>用于安装附加软件包</a:t>
            </a:r>
            <a:r>
              <a:rPr lang="en-US" altLang="zh-CN" sz="800"/>
              <a:t>. </a:t>
            </a:r>
            <a:r>
              <a:rPr lang="zh-CN" altLang="en-US" sz="800"/>
              <a:t>这里所谓的附加是指不是</a:t>
            </a:r>
            <a:r>
              <a:rPr lang="en-US" altLang="zh-CN" sz="800"/>
              <a:t>unix</a:t>
            </a:r>
            <a:r>
              <a:rPr lang="zh-CN" altLang="en-US" sz="800"/>
              <a:t>的其它应用软件</a:t>
            </a:r>
            <a:r>
              <a:rPr lang="en-US" altLang="zh-CN" sz="800"/>
              <a:t>, </a:t>
            </a:r>
            <a:r>
              <a:rPr lang="zh-CN" altLang="en-US" sz="800"/>
              <a:t>如</a:t>
            </a:r>
            <a:r>
              <a:rPr lang="en-US" altLang="zh-CN" sz="800"/>
              <a:t>Oracle</a:t>
            </a:r>
            <a:r>
              <a:rPr lang="zh-CN" altLang="en-US" sz="800"/>
              <a:t>数据库</a:t>
            </a:r>
            <a:r>
              <a:rPr lang="en-US" altLang="zh-CN" sz="800"/>
              <a:t>, </a:t>
            </a:r>
            <a:r>
              <a:rPr lang="zh-CN" altLang="en-US" sz="800"/>
              <a:t>用于</a:t>
            </a:r>
            <a:r>
              <a:rPr lang="en-US" altLang="zh-CN" sz="800"/>
              <a:t>Java</a:t>
            </a:r>
            <a:r>
              <a:rPr lang="zh-CN" altLang="en-US" sz="800"/>
              <a:t>程序运行和开发环境的</a:t>
            </a:r>
            <a:r>
              <a:rPr lang="en-US" altLang="zh-CN" sz="800"/>
              <a:t>JDk, </a:t>
            </a:r>
            <a:r>
              <a:rPr lang="zh-CN" altLang="en-US" sz="800"/>
              <a:t>以及开发工具</a:t>
            </a:r>
            <a:r>
              <a:rPr lang="en-US" altLang="zh-CN" sz="800"/>
              <a:t>Eclipse</a:t>
            </a:r>
            <a:r>
              <a:rPr lang="zh-CN" altLang="en-US" sz="800"/>
              <a:t>和</a:t>
            </a:r>
            <a:r>
              <a:rPr lang="en-US" altLang="zh-CN" sz="800"/>
              <a:t>JBuilder</a:t>
            </a:r>
            <a:r>
              <a:rPr lang="zh-CN" altLang="en-US" sz="800"/>
              <a:t>等</a:t>
            </a:r>
            <a:r>
              <a:rPr lang="en-US" altLang="zh-CN" sz="800"/>
              <a:t> . </a:t>
            </a:r>
            <a:r>
              <a:rPr lang="zh-CN" altLang="en-US" sz="800"/>
              <a:t>这些软件均可安装这个目录下面</a:t>
            </a:r>
            <a:r>
              <a:rPr lang="en-US" altLang="zh-CN" sz="800"/>
              <a:t>. </a:t>
            </a:r>
            <a:endParaRPr lang="en-US" altLang="zh-CN" sz="800"/>
          </a:p>
          <a:p>
            <a:pPr lvl="0" eaLnBrk="1" hangingPunct="1">
              <a:lnSpc>
                <a:spcPct val="80000"/>
              </a:lnSpc>
            </a:pPr>
            <a:r>
              <a:rPr lang="en-US" altLang="zh-CN" sz="800"/>
              <a:t>/etc:  </a:t>
            </a:r>
            <a:r>
              <a:rPr lang="zh-CN" altLang="en-US" sz="800"/>
              <a:t>包含许多专用于主机的文件和目录</a:t>
            </a:r>
            <a:r>
              <a:rPr lang="en-US" altLang="zh-CN" sz="800"/>
              <a:t>, </a:t>
            </a:r>
            <a:r>
              <a:rPr lang="zh-CN" altLang="en-US" sz="800"/>
              <a:t>这些文件和目录包含了系统配置文件</a:t>
            </a:r>
            <a:r>
              <a:rPr lang="en-US" altLang="zh-CN" sz="800"/>
              <a:t>, </a:t>
            </a:r>
            <a:r>
              <a:rPr lang="zh-CN" altLang="en-US" sz="800"/>
              <a:t>但不包含任何二进制文件</a:t>
            </a:r>
            <a:r>
              <a:rPr lang="en-US" altLang="zh-CN" sz="800"/>
              <a:t>. </a:t>
            </a:r>
            <a:r>
              <a:rPr lang="zh-CN" altLang="en-US" sz="800"/>
              <a:t>该目录中的文件主要由系统管理员使用</a:t>
            </a:r>
            <a:r>
              <a:rPr lang="en-US" altLang="zh-CN" sz="800"/>
              <a:t>, </a:t>
            </a:r>
            <a:r>
              <a:rPr lang="zh-CN" altLang="en-US" sz="800"/>
              <a:t>但有读权限的一般用户可以使用其中大多数文</a:t>
            </a:r>
            <a:r>
              <a:rPr lang="en-US" altLang="zh-CN" sz="800"/>
              <a:t> </a:t>
            </a:r>
            <a:r>
              <a:rPr lang="zh-CN" altLang="en-US" sz="800"/>
              <a:t>件</a:t>
            </a:r>
            <a:r>
              <a:rPr lang="en-US" altLang="zh-CN" sz="800"/>
              <a:t>. </a:t>
            </a:r>
            <a:r>
              <a:rPr lang="zh-CN" altLang="en-US" sz="800"/>
              <a:t>包括</a:t>
            </a:r>
            <a:r>
              <a:rPr lang="en-US" altLang="zh-CN" sz="800"/>
              <a:t>/etc/passwd , /etc/shadow, /etc/profile(</a:t>
            </a:r>
            <a:r>
              <a:rPr lang="zh-CN" altLang="en-US" sz="800"/>
              <a:t>初始的系统启动文件</a:t>
            </a:r>
            <a:r>
              <a:rPr lang="en-US" altLang="zh-CN" sz="800"/>
              <a:t>). </a:t>
            </a:r>
            <a:endParaRPr lang="en-US" altLang="zh-CN" sz="800"/>
          </a:p>
          <a:p>
            <a:pPr lvl="0" eaLnBrk="1" hangingPunct="1">
              <a:lnSpc>
                <a:spcPct val="80000"/>
              </a:lnSpc>
            </a:pPr>
            <a:r>
              <a:rPr lang="en-US" altLang="zh-CN" sz="800"/>
              <a:t>/dev: </a:t>
            </a:r>
            <a:r>
              <a:rPr lang="zh-CN" altLang="en-US" sz="800"/>
              <a:t>也称为设备目录</a:t>
            </a:r>
            <a:r>
              <a:rPr lang="en-US" altLang="zh-CN" sz="800"/>
              <a:t>, </a:t>
            </a:r>
            <a:r>
              <a:rPr lang="zh-CN" altLang="en-US" sz="800"/>
              <a:t>它包含的一些文件对应于连接到计算机的设备</a:t>
            </a:r>
            <a:r>
              <a:rPr lang="en-US" altLang="zh-CN" sz="800"/>
              <a:t>. </a:t>
            </a:r>
            <a:r>
              <a:rPr lang="zh-CN" altLang="en-US" sz="800"/>
              <a:t>这些文件被称为块特殊文件</a:t>
            </a:r>
            <a:r>
              <a:rPr lang="en-US" altLang="zh-CN" sz="800"/>
              <a:t>. </a:t>
            </a:r>
            <a:endParaRPr lang="en-US" altLang="zh-CN" sz="800"/>
          </a:p>
          <a:p>
            <a:pPr lvl="0" eaLnBrk="1" hangingPunct="1">
              <a:lnSpc>
                <a:spcPct val="80000"/>
              </a:lnSpc>
            </a:pPr>
            <a:r>
              <a:rPr lang="en-US" altLang="zh-CN" sz="800"/>
              <a:t>/usr: </a:t>
            </a:r>
            <a:r>
              <a:rPr lang="zh-CN" altLang="en-US" sz="800"/>
              <a:t>是</a:t>
            </a:r>
            <a:r>
              <a:rPr lang="en-US" altLang="zh-CN" sz="800"/>
              <a:t>unix</a:t>
            </a:r>
            <a:r>
              <a:rPr lang="zh-CN" altLang="en-US" sz="800"/>
              <a:t>文件系统中最大的一个部分</a:t>
            </a:r>
            <a:r>
              <a:rPr lang="en-US" altLang="zh-CN" sz="800"/>
              <a:t>. </a:t>
            </a:r>
            <a:r>
              <a:rPr lang="zh-CN" altLang="en-US" sz="800"/>
              <a:t>包含了一些共享的只读数据</a:t>
            </a:r>
            <a:r>
              <a:rPr lang="en-US" altLang="zh-CN" sz="800"/>
              <a:t>. </a:t>
            </a:r>
            <a:endParaRPr lang="en-US" altLang="zh-CN" sz="800"/>
          </a:p>
          <a:p>
            <a:pPr lvl="0" eaLnBrk="1" hangingPunct="1">
              <a:lnSpc>
                <a:spcPct val="80000"/>
              </a:lnSpc>
            </a:pPr>
            <a:r>
              <a:rPr lang="en-US" altLang="zh-CN" sz="800"/>
              <a:t>        /usr/bin: </a:t>
            </a:r>
            <a:r>
              <a:rPr lang="zh-CN" altLang="en-US" sz="800"/>
              <a:t>大多数用户命令</a:t>
            </a:r>
            <a:endParaRPr lang="en-US" altLang="zh-CN" sz="800"/>
          </a:p>
          <a:p>
            <a:pPr lvl="0" eaLnBrk="1" hangingPunct="1">
              <a:lnSpc>
                <a:spcPct val="80000"/>
              </a:lnSpc>
            </a:pPr>
            <a:r>
              <a:rPr lang="en-US" altLang="zh-CN" sz="800"/>
              <a:t>        /usr/share: </a:t>
            </a:r>
            <a:r>
              <a:rPr lang="zh-CN" altLang="en-US" sz="800"/>
              <a:t>独立于体系统结构的只读数据文件，也就是说</a:t>
            </a:r>
            <a:r>
              <a:rPr lang="en-US" altLang="zh-CN" sz="800"/>
              <a:t>, </a:t>
            </a:r>
            <a:r>
              <a:rPr lang="zh-CN" altLang="en-US" sz="800"/>
              <a:t>对于相同的操作系统，</a:t>
            </a:r>
            <a:r>
              <a:rPr lang="en-US" altLang="zh-CN" sz="800"/>
              <a:t> </a:t>
            </a:r>
            <a:r>
              <a:rPr lang="zh-CN" altLang="en-US" sz="800"/>
              <a:t>数据文件可以被不同平台</a:t>
            </a:r>
            <a:r>
              <a:rPr lang="en-US" altLang="zh-CN" sz="800"/>
              <a:t>(Pentium, Alpha</a:t>
            </a:r>
            <a:r>
              <a:rPr lang="zh-CN" altLang="en-US" sz="800"/>
              <a:t>和</a:t>
            </a:r>
            <a:r>
              <a:rPr lang="en-US" altLang="zh-CN" sz="800"/>
              <a:t>Sparc) </a:t>
            </a:r>
            <a:r>
              <a:rPr lang="zh-CN" altLang="en-US" sz="800"/>
              <a:t>共享</a:t>
            </a:r>
            <a:r>
              <a:rPr lang="en-US" altLang="zh-CN" sz="800"/>
              <a:t>. </a:t>
            </a:r>
            <a:endParaRPr lang="en-US" altLang="zh-CN" sz="800"/>
          </a:p>
          <a:p>
            <a:pPr lvl="0" eaLnBrk="1" hangingPunct="1">
              <a:lnSpc>
                <a:spcPct val="80000"/>
              </a:lnSpc>
            </a:pPr>
            <a:r>
              <a:rPr lang="en-US" altLang="zh-CN" sz="800"/>
              <a:t>        /usr/lib: </a:t>
            </a:r>
            <a:r>
              <a:rPr lang="zh-CN" altLang="en-US" sz="800"/>
              <a:t>库函数和内部二进库</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en-US" altLang="zh-CN" sz="800"/>
              <a:t>/var: </a:t>
            </a:r>
            <a:r>
              <a:rPr lang="zh-CN" altLang="en-US" sz="800"/>
              <a:t>放置变量数据</a:t>
            </a:r>
            <a:r>
              <a:rPr lang="en-US" altLang="zh-CN" sz="800"/>
              <a:t>, </a:t>
            </a:r>
            <a:r>
              <a:rPr lang="zh-CN" altLang="en-US" sz="800"/>
              <a:t>当系统运行时这些数据不断变化</a:t>
            </a:r>
            <a:r>
              <a:rPr lang="en-US" altLang="zh-CN" sz="800"/>
              <a:t> . </a:t>
            </a:r>
            <a:r>
              <a:rPr lang="zh-CN" altLang="en-US" sz="800"/>
              <a:t>例如你阅读的邮件</a:t>
            </a:r>
            <a:r>
              <a:rPr lang="en-US" altLang="zh-CN" sz="800"/>
              <a:t>. </a:t>
            </a:r>
            <a:endParaRPr lang="en-US" altLang="zh-CN" sz="800"/>
          </a:p>
          <a:p>
            <a:pPr lvl="0" eaLnBrk="1" hangingPunct="1">
              <a:lnSpc>
                <a:spcPct val="80000"/>
              </a:lnSpc>
            </a:pPr>
            <a:endParaRPr lang="zh-CN" altLang="en-US" sz="8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25602" name="Rectangle 2"/>
          <p:cNvSpPr>
            <a:spLocks noGrp="1" noRot="1" noChangeAspect="1" noTextEdit="1"/>
          </p:cNvSpPr>
          <p:nvPr>
            <p:ph type="sldImg"/>
          </p:nvPr>
        </p:nvSpPr>
        <p:spPr/>
      </p:sp>
      <p:sp>
        <p:nvSpPr>
          <p:cNvPr id="2560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27650" name="Rectangle 2"/>
          <p:cNvSpPr>
            <a:spLocks noGrp="1" noRot="1" noChangeAspect="1" noTextEdit="1"/>
          </p:cNvSpPr>
          <p:nvPr>
            <p:ph type="sldImg"/>
          </p:nvPr>
        </p:nvSpPr>
        <p:spPr/>
      </p:sp>
      <p:sp>
        <p:nvSpPr>
          <p:cNvPr id="2765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29698" name="Rectangle 2"/>
          <p:cNvSpPr>
            <a:spLocks noGrp="1" noRot="1" noChangeAspect="1" noTextEdit="1"/>
          </p:cNvSpPr>
          <p:nvPr>
            <p:ph type="sldImg"/>
          </p:nvPr>
        </p:nvSpPr>
        <p:spPr/>
      </p:sp>
      <p:sp>
        <p:nvSpPr>
          <p:cNvPr id="2969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3074"/>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3074"/>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31746" name="Rectangle 2"/>
          <p:cNvSpPr>
            <a:spLocks noGrp="1" noRot="1" noChangeAspect="1" noTextEdit="1"/>
          </p:cNvSpPr>
          <p:nvPr>
            <p:ph type="sldImg"/>
          </p:nvPr>
        </p:nvSpPr>
        <p:spPr/>
      </p:sp>
      <p:sp>
        <p:nvSpPr>
          <p:cNvPr id="31747" name="Rectangle 3"/>
          <p:cNvSpPr>
            <a:spLocks noGrp="1"/>
          </p:cNvSpPr>
          <p:nvPr>
            <p:ph type="body" idx="1"/>
          </p:nvPr>
        </p:nvSpPr>
        <p:spPr>
          <a:xfrm>
            <a:off x="947738" y="4862513"/>
            <a:ext cx="5203825" cy="4605337"/>
          </a:xfrm>
        </p:spPr>
        <p:txBody>
          <a:bodyPr wrap="square" lIns="95307" tIns="47654" rIns="95307" bIns="47654" anchor="t"/>
          <a:lstStyle/>
          <a:p>
            <a:pPr marL="228600" lvl="0" indent="-228600" eaLnBrk="1" hangingPunct="1"/>
            <a:r>
              <a:rPr lang="en-US" altLang="zh-CN"/>
              <a:t>. </a:t>
            </a:r>
            <a:r>
              <a:rPr lang="zh-CN" altLang="en-US"/>
              <a:t>经常改变密码有助于避免未经授权的访问</a:t>
            </a:r>
            <a:r>
              <a:rPr lang="en-US" altLang="zh-CN"/>
              <a:t>;</a:t>
            </a:r>
            <a:endParaRPr lang="en-US" altLang="zh-CN"/>
          </a:p>
          <a:p>
            <a:pPr marL="228600" lvl="0" indent="-228600" eaLnBrk="1" hangingPunct="1"/>
            <a:endParaRPr lang="en-US" altLang="zh-CN"/>
          </a:p>
          <a:p>
            <a:pPr marL="228600" lvl="0" indent="-228600" eaLnBrk="1" hangingPunct="1">
              <a:buAutoNum type="arabicPeriod"/>
            </a:pPr>
            <a:r>
              <a:rPr lang="zh-CN" altLang="en-US"/>
              <a:t>键入 </a:t>
            </a:r>
            <a:r>
              <a:rPr lang="en-US" altLang="zh-CN"/>
              <a:t>passwd </a:t>
            </a:r>
            <a:r>
              <a:rPr lang="zh-CN" altLang="en-US"/>
              <a:t>命令</a:t>
            </a:r>
            <a:endParaRPr lang="zh-CN" altLang="en-US"/>
          </a:p>
          <a:p>
            <a:pPr marL="228600" lvl="0" indent="-228600" eaLnBrk="1" hangingPunct="1">
              <a:buAutoNum type="arabicPeriod"/>
            </a:pPr>
            <a:r>
              <a:rPr lang="zh-CN" altLang="en-US"/>
              <a:t>键入你当前的密码并按回车</a:t>
            </a:r>
            <a:endParaRPr lang="zh-CN" altLang="en-US"/>
          </a:p>
          <a:p>
            <a:pPr marL="228600" lvl="0" indent="-228600" eaLnBrk="1" hangingPunct="1">
              <a:buAutoNum type="arabicPeriod"/>
            </a:pPr>
            <a:r>
              <a:rPr lang="zh-CN" altLang="en-US"/>
              <a:t>键入你新的密码并按回车</a:t>
            </a:r>
            <a:endParaRPr lang="zh-CN" altLang="en-US"/>
          </a:p>
          <a:p>
            <a:pPr marL="228600" lvl="0" indent="-228600" eaLnBrk="1" hangingPunct="1">
              <a:buAutoNum type="arabicPeriod"/>
            </a:pPr>
            <a:r>
              <a:rPr lang="zh-CN" altLang="en-US"/>
              <a:t>重新键入新密码并按回车</a:t>
            </a:r>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1026"/>
          <p:cNvSpPr>
            <a:spLocks noGrp="1" noRot="1" noChangeAspect="1" noTextEdit="1"/>
          </p:cNvSpPr>
          <p:nvPr>
            <p:ph type="sldImg"/>
          </p:nvPr>
        </p:nvSpPr>
        <p:spPr>
          <a:solidFill>
            <a:srgbClr val="FFFFFF">
              <a:alpha val="100000"/>
            </a:srgbClr>
          </a:solidFill>
        </p:spPr>
      </p:sp>
      <p:sp>
        <p:nvSpPr>
          <p:cNvPr id="195586"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1026"/>
          <p:cNvSpPr>
            <a:spLocks noGrp="1" noRot="1" noChangeAspect="1" noTextEdit="1"/>
          </p:cNvSpPr>
          <p:nvPr>
            <p:ph type="sldImg"/>
          </p:nvPr>
        </p:nvSpPr>
        <p:spPr>
          <a:solidFill>
            <a:srgbClr val="FFFFFF">
              <a:alpha val="100000"/>
            </a:srgbClr>
          </a:solidFill>
        </p:spPr>
      </p:sp>
      <p:sp>
        <p:nvSpPr>
          <p:cNvPr id="197634"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1026"/>
          <p:cNvSpPr>
            <a:spLocks noGrp="1" noRot="1" noChangeAspect="1" noTextEdit="1"/>
          </p:cNvSpPr>
          <p:nvPr>
            <p:ph type="sldImg"/>
          </p:nvPr>
        </p:nvSpPr>
        <p:spPr>
          <a:solidFill>
            <a:srgbClr val="FFFFFF">
              <a:alpha val="100000"/>
            </a:srgbClr>
          </a:solidFill>
        </p:spPr>
      </p:sp>
      <p:sp>
        <p:nvSpPr>
          <p:cNvPr id="199682"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1026"/>
          <p:cNvSpPr>
            <a:spLocks noGrp="1" noRot="1" noChangeAspect="1" noTextEdit="1"/>
          </p:cNvSpPr>
          <p:nvPr>
            <p:ph type="sldImg"/>
          </p:nvPr>
        </p:nvSpPr>
        <p:spPr>
          <a:solidFill>
            <a:srgbClr val="FFFFFF">
              <a:alpha val="100000"/>
            </a:srgbClr>
          </a:solidFill>
        </p:spPr>
      </p:sp>
      <p:sp>
        <p:nvSpPr>
          <p:cNvPr id="201730"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1026"/>
          <p:cNvSpPr>
            <a:spLocks noGrp="1" noRot="1" noChangeAspect="1" noTextEdit="1"/>
          </p:cNvSpPr>
          <p:nvPr>
            <p:ph type="sldImg"/>
          </p:nvPr>
        </p:nvSpPr>
        <p:spPr>
          <a:solidFill>
            <a:srgbClr val="FFFFFF">
              <a:alpha val="100000"/>
            </a:srgbClr>
          </a:solidFill>
        </p:spPr>
      </p:sp>
      <p:sp>
        <p:nvSpPr>
          <p:cNvPr id="203778"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1026"/>
          <p:cNvSpPr>
            <a:spLocks noGrp="1" noRot="1" noChangeAspect="1" noTextEdit="1"/>
          </p:cNvSpPr>
          <p:nvPr>
            <p:ph type="sldImg"/>
          </p:nvPr>
        </p:nvSpPr>
        <p:spPr>
          <a:solidFill>
            <a:srgbClr val="FFFFFF">
              <a:alpha val="100000"/>
            </a:srgbClr>
          </a:solidFill>
        </p:spPr>
      </p:sp>
      <p:sp>
        <p:nvSpPr>
          <p:cNvPr id="205826"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1026"/>
          <p:cNvSpPr>
            <a:spLocks noGrp="1" noRot="1" noChangeAspect="1" noTextEdit="1"/>
          </p:cNvSpPr>
          <p:nvPr>
            <p:ph type="sldImg"/>
          </p:nvPr>
        </p:nvSpPr>
        <p:spPr>
          <a:solidFill>
            <a:srgbClr val="FFFFFF">
              <a:alpha val="100000"/>
            </a:srgbClr>
          </a:solidFill>
        </p:spPr>
      </p:sp>
      <p:sp>
        <p:nvSpPr>
          <p:cNvPr id="207874"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1026"/>
          <p:cNvSpPr>
            <a:spLocks noGrp="1" noRot="1" noChangeAspect="1" noTextEdit="1"/>
          </p:cNvSpPr>
          <p:nvPr>
            <p:ph type="sldImg"/>
          </p:nvPr>
        </p:nvSpPr>
        <p:spPr>
          <a:solidFill>
            <a:srgbClr val="FFFFFF">
              <a:alpha val="100000"/>
            </a:srgbClr>
          </a:solidFill>
        </p:spPr>
      </p:sp>
      <p:sp>
        <p:nvSpPr>
          <p:cNvPr id="209922" name="Rectangle 1027"/>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endParaRPr lang="zh-CN" altLang="en-US" sz="2600">
              <a:solidFill>
                <a:schemeClr val="bg2"/>
              </a:solidFill>
              <a:latin typeface="Arial Narrow" pitchFamily="34" charset="0"/>
              <a:ea typeface="宋体" panose="02010600030101010101" pitchFamily="2" charset="-122"/>
            </a:endParaRPr>
          </a:p>
          <a:p>
            <a:pPr lvl="0" eaLnBrk="1"/>
            <a:endParaRPr lang="zh-CN" altLang="en-US">
              <a:ea typeface="宋体" panose="02010600030101010101" pitchFamily="2" charset="-122"/>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050"/>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33794" name="Rectangle 2"/>
          <p:cNvSpPr>
            <a:spLocks noGrp="1" noRot="1" noChangeAspect="1" noTextEdit="1"/>
          </p:cNvSpPr>
          <p:nvPr>
            <p:ph type="sldImg"/>
          </p:nvPr>
        </p:nvSpPr>
        <p:spPr/>
      </p:sp>
      <p:sp>
        <p:nvSpPr>
          <p:cNvPr id="3379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Rot="1" noChangeAspect="1" noTextEdit="1"/>
          </p:cNvSpPr>
          <p:nvPr>
            <p:ph type="sldImg"/>
          </p:nvPr>
        </p:nvSpPr>
        <p:spPr>
          <a:solidFill>
            <a:srgbClr val="FFFFFF">
              <a:alpha val="100000"/>
            </a:srgbClr>
          </a:solidFill>
        </p:spPr>
      </p:sp>
      <p:sp>
        <p:nvSpPr>
          <p:cNvPr id="216066"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TYPE</a:t>
            </a:r>
            <a:r>
              <a:rPr lang="zh-CN" altLang="en-US">
                <a:ea typeface="宋体" panose="02010600030101010101" pitchFamily="2" charset="-122"/>
              </a:rPr>
              <a:t>属性值的含义:</a:t>
            </a:r>
            <a:endParaRPr lang="zh-CN" altLang="en-US">
              <a:ea typeface="宋体" panose="02010600030101010101" pitchFamily="2" charset="-122"/>
            </a:endParaRPr>
          </a:p>
          <a:p>
            <a:pPr lvl="1" eaLnBrk="1"/>
            <a:r>
              <a:rPr lang="zh-CN" altLang="en-US">
                <a:ea typeface="宋体" panose="02010600030101010101" pitchFamily="2" charset="-122"/>
              </a:rPr>
              <a:t>无序列表：</a:t>
            </a:r>
            <a:r>
              <a:rPr lang="en-US" altLang="zh-CN">
                <a:ea typeface="宋体" panose="02010600030101010101" pitchFamily="2" charset="-122"/>
              </a:rPr>
              <a:t>Disc </a:t>
            </a:r>
            <a:r>
              <a:rPr lang="zh-CN" altLang="en-US">
                <a:ea typeface="宋体" panose="02010600030101010101" pitchFamily="2" charset="-122"/>
              </a:rPr>
              <a:t>圆盘,</a:t>
            </a:r>
            <a:r>
              <a:rPr lang="en-US" altLang="zh-CN">
                <a:ea typeface="宋体" panose="02010600030101010101" pitchFamily="2" charset="-122"/>
              </a:rPr>
              <a:t>square </a:t>
            </a:r>
            <a:r>
              <a:rPr lang="zh-CN" altLang="en-US">
                <a:ea typeface="宋体" panose="02010600030101010101" pitchFamily="2" charset="-122"/>
              </a:rPr>
              <a:t>正方形,</a:t>
            </a:r>
            <a:r>
              <a:rPr lang="en-US" altLang="zh-CN">
                <a:ea typeface="宋体" panose="02010600030101010101" pitchFamily="2" charset="-122"/>
              </a:rPr>
              <a:t>circle </a:t>
            </a:r>
            <a:r>
              <a:rPr lang="zh-CN" altLang="en-US">
                <a:ea typeface="宋体" panose="02010600030101010101" pitchFamily="2" charset="-122"/>
              </a:rPr>
              <a:t>圆圈 默认为</a:t>
            </a:r>
            <a:r>
              <a:rPr lang="en-US" altLang="zh-CN">
                <a:ea typeface="宋体" panose="02010600030101010101" pitchFamily="2" charset="-122"/>
              </a:rPr>
              <a:t>disc;</a:t>
            </a:r>
            <a:endParaRPr lang="en-US" altLang="zh-CN">
              <a:ea typeface="宋体" panose="02010600030101010101" pitchFamily="2" charset="-122"/>
            </a:endParaRPr>
          </a:p>
          <a:p>
            <a:pPr lvl="1" eaLnBrk="1"/>
            <a:r>
              <a:rPr lang="zh-CN" altLang="en-US">
                <a:ea typeface="宋体" panose="02010600030101010101" pitchFamily="2" charset="-122"/>
              </a:rPr>
              <a:t>有序列表：1 阿拉伯数字,</a:t>
            </a:r>
            <a:r>
              <a:rPr lang="en-US" altLang="zh-CN">
                <a:ea typeface="宋体" panose="02010600030101010101" pitchFamily="2" charset="-122"/>
              </a:rPr>
              <a:t>A </a:t>
            </a:r>
            <a:r>
              <a:rPr lang="zh-CN" altLang="en-US">
                <a:ea typeface="宋体" panose="02010600030101010101" pitchFamily="2" charset="-122"/>
              </a:rPr>
              <a:t>大写英文字母,</a:t>
            </a:r>
            <a:r>
              <a:rPr lang="en-US" altLang="zh-CN">
                <a:ea typeface="宋体" panose="02010600030101010101" pitchFamily="2" charset="-122"/>
              </a:rPr>
              <a:t>a </a:t>
            </a:r>
            <a:r>
              <a:rPr lang="zh-CN" altLang="en-US">
                <a:ea typeface="宋体" panose="02010600030101010101" pitchFamily="2" charset="-122"/>
              </a:rPr>
              <a:t>小写英文字母,</a:t>
            </a:r>
            <a:r>
              <a:rPr lang="en-US" altLang="zh-CN">
                <a:ea typeface="宋体" panose="02010600030101010101" pitchFamily="2" charset="-122"/>
              </a:rPr>
              <a:t>i </a:t>
            </a:r>
            <a:r>
              <a:rPr lang="zh-CN" altLang="en-US">
                <a:ea typeface="宋体" panose="02010600030101010101" pitchFamily="2" charset="-122"/>
              </a:rPr>
              <a:t>小写罗马数字,</a:t>
            </a:r>
            <a:r>
              <a:rPr lang="en-US" altLang="zh-CN">
                <a:ea typeface="宋体" panose="02010600030101010101" pitchFamily="2" charset="-122"/>
              </a:rPr>
              <a:t>I </a:t>
            </a:r>
            <a:r>
              <a:rPr lang="zh-CN" altLang="en-US">
                <a:ea typeface="宋体" panose="02010600030101010101" pitchFamily="2" charset="-122"/>
              </a:rPr>
              <a:t>大写罗马数字 默认为“1”</a:t>
            </a:r>
            <a:endParaRPr lang="en-US" altLang="zh-CN">
              <a:ea typeface="宋体" panose="02010600030101010101" pitchFamily="2" charset="-122"/>
            </a:endParaRPr>
          </a:p>
          <a:p>
            <a:pPr lvl="1" eaLnBrk="1">
              <a:lnSpc>
                <a:spcPct val="90000"/>
              </a:lnSpc>
              <a:spcBef>
                <a:spcPct val="20000"/>
              </a:spcBef>
              <a:buClr>
                <a:srgbClr val="9933FF"/>
              </a:buClr>
              <a:buNone/>
            </a:pPr>
            <a:endParaRPr lang="en-US" altLang="zh-CN">
              <a:ea typeface="宋体" panose="02010600030101010101" pitchFamily="2" charset="-122"/>
            </a:endParaRPr>
          </a:p>
          <a:p>
            <a:pPr lvl="1" eaLnBrk="1"/>
            <a:endParaRPr lang="en-US" altLang="zh-CN">
              <a:ea typeface="宋体" panose="02010600030101010101" pitchFamily="2" charset="-122"/>
            </a:endParaRPr>
          </a:p>
          <a:p>
            <a:pPr lvl="1" eaLnBrk="1"/>
            <a:endParaRPr lang="en-US" altLang="zh-CN">
              <a:ea typeface="宋体" panose="02010600030101010101" pitchFamily="2" charset="-122"/>
            </a:endParaRPr>
          </a:p>
          <a:p>
            <a:pPr lvl="1" eaLnBrk="1"/>
            <a:endParaRPr lang="zh-CN" altLang="en-US">
              <a:ea typeface="宋体" panose="02010600030101010101" pitchFamily="2" charset="-122"/>
            </a:endParaRPr>
          </a:p>
          <a:p>
            <a:pPr lvl="1" eaLnBrk="1"/>
            <a:endParaRPr lang="zh-CN" altLang="en-US">
              <a:ea typeface="宋体" panose="02010600030101010101" pitchFamily="2" charset="-122"/>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Rot="1" noChangeAspect="1" noTextEdit="1"/>
          </p:cNvSpPr>
          <p:nvPr>
            <p:ph type="sldImg"/>
          </p:nvPr>
        </p:nvSpPr>
        <p:spPr>
          <a:solidFill>
            <a:srgbClr val="FFFFFF">
              <a:alpha val="100000"/>
            </a:srgbClr>
          </a:solidFill>
        </p:spPr>
      </p:sp>
      <p:sp>
        <p:nvSpPr>
          <p:cNvPr id="22425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TYPE</a:t>
            </a:r>
            <a:r>
              <a:rPr lang="zh-CN" altLang="en-US">
                <a:ea typeface="宋体" panose="02010600030101010101" pitchFamily="2" charset="-122"/>
              </a:rPr>
              <a:t>属性值的含义:</a:t>
            </a:r>
            <a:endParaRPr lang="zh-CN" altLang="en-US">
              <a:ea typeface="宋体" panose="02010600030101010101" pitchFamily="2" charset="-122"/>
            </a:endParaRPr>
          </a:p>
          <a:p>
            <a:pPr lvl="1" eaLnBrk="1"/>
            <a:r>
              <a:rPr lang="zh-CN" altLang="en-US">
                <a:ea typeface="宋体" panose="02010600030101010101" pitchFamily="2" charset="-122"/>
              </a:rPr>
              <a:t>无序列表：</a:t>
            </a:r>
            <a:r>
              <a:rPr lang="en-US" altLang="zh-CN">
                <a:ea typeface="宋体" panose="02010600030101010101" pitchFamily="2" charset="-122"/>
              </a:rPr>
              <a:t>Disc </a:t>
            </a:r>
            <a:r>
              <a:rPr lang="zh-CN" altLang="en-US">
                <a:ea typeface="宋体" panose="02010600030101010101" pitchFamily="2" charset="-122"/>
              </a:rPr>
              <a:t>圆盘,</a:t>
            </a:r>
            <a:r>
              <a:rPr lang="en-US" altLang="zh-CN">
                <a:ea typeface="宋体" panose="02010600030101010101" pitchFamily="2" charset="-122"/>
              </a:rPr>
              <a:t>square </a:t>
            </a:r>
            <a:r>
              <a:rPr lang="zh-CN" altLang="en-US">
                <a:ea typeface="宋体" panose="02010600030101010101" pitchFamily="2" charset="-122"/>
              </a:rPr>
              <a:t>正方形,</a:t>
            </a:r>
            <a:r>
              <a:rPr lang="en-US" altLang="zh-CN">
                <a:ea typeface="宋体" panose="02010600030101010101" pitchFamily="2" charset="-122"/>
              </a:rPr>
              <a:t>circle </a:t>
            </a:r>
            <a:r>
              <a:rPr lang="zh-CN" altLang="en-US">
                <a:ea typeface="宋体" panose="02010600030101010101" pitchFamily="2" charset="-122"/>
              </a:rPr>
              <a:t>圆圈 默认为</a:t>
            </a:r>
            <a:r>
              <a:rPr lang="en-US" altLang="zh-CN">
                <a:ea typeface="宋体" panose="02010600030101010101" pitchFamily="2" charset="-122"/>
              </a:rPr>
              <a:t>disc;</a:t>
            </a:r>
            <a:endParaRPr lang="en-US" altLang="zh-CN">
              <a:ea typeface="宋体" panose="02010600030101010101" pitchFamily="2" charset="-122"/>
            </a:endParaRPr>
          </a:p>
          <a:p>
            <a:pPr lvl="1" eaLnBrk="1"/>
            <a:r>
              <a:rPr lang="zh-CN" altLang="en-US">
                <a:ea typeface="宋体" panose="02010600030101010101" pitchFamily="2" charset="-122"/>
              </a:rPr>
              <a:t>有序列表：1 阿拉伯数字,</a:t>
            </a:r>
            <a:r>
              <a:rPr lang="en-US" altLang="zh-CN">
                <a:ea typeface="宋体" panose="02010600030101010101" pitchFamily="2" charset="-122"/>
              </a:rPr>
              <a:t>A </a:t>
            </a:r>
            <a:r>
              <a:rPr lang="zh-CN" altLang="en-US">
                <a:ea typeface="宋体" panose="02010600030101010101" pitchFamily="2" charset="-122"/>
              </a:rPr>
              <a:t>大写英文字母,</a:t>
            </a:r>
            <a:r>
              <a:rPr lang="en-US" altLang="zh-CN">
                <a:ea typeface="宋体" panose="02010600030101010101" pitchFamily="2" charset="-122"/>
              </a:rPr>
              <a:t>a </a:t>
            </a:r>
            <a:r>
              <a:rPr lang="zh-CN" altLang="en-US">
                <a:ea typeface="宋体" panose="02010600030101010101" pitchFamily="2" charset="-122"/>
              </a:rPr>
              <a:t>小写英文字母,</a:t>
            </a:r>
            <a:r>
              <a:rPr lang="en-US" altLang="zh-CN">
                <a:ea typeface="宋体" panose="02010600030101010101" pitchFamily="2" charset="-122"/>
              </a:rPr>
              <a:t>i </a:t>
            </a:r>
            <a:r>
              <a:rPr lang="zh-CN" altLang="en-US">
                <a:ea typeface="宋体" panose="02010600030101010101" pitchFamily="2" charset="-122"/>
              </a:rPr>
              <a:t>小写罗马数字,</a:t>
            </a:r>
            <a:r>
              <a:rPr lang="en-US" altLang="zh-CN">
                <a:ea typeface="宋体" panose="02010600030101010101" pitchFamily="2" charset="-122"/>
              </a:rPr>
              <a:t>I </a:t>
            </a:r>
            <a:r>
              <a:rPr lang="zh-CN" altLang="en-US">
                <a:ea typeface="宋体" panose="02010600030101010101" pitchFamily="2" charset="-122"/>
              </a:rPr>
              <a:t>大写罗马数字 默认为“1”</a:t>
            </a:r>
            <a:endParaRPr lang="en-US" altLang="zh-CN">
              <a:ea typeface="宋体" panose="02010600030101010101" pitchFamily="2" charset="-122"/>
            </a:endParaRPr>
          </a:p>
          <a:p>
            <a:pPr lvl="1" eaLnBrk="1">
              <a:lnSpc>
                <a:spcPct val="90000"/>
              </a:lnSpc>
              <a:spcBef>
                <a:spcPct val="20000"/>
              </a:spcBef>
              <a:buClr>
                <a:srgbClr val="9933FF"/>
              </a:buClr>
              <a:buNone/>
            </a:pPr>
            <a:endParaRPr lang="en-US" altLang="zh-CN">
              <a:ea typeface="宋体" panose="02010600030101010101" pitchFamily="2" charset="-122"/>
            </a:endParaRPr>
          </a:p>
          <a:p>
            <a:pPr lvl="1" eaLnBrk="1"/>
            <a:endParaRPr lang="en-US" altLang="zh-CN">
              <a:ea typeface="宋体" panose="02010600030101010101" pitchFamily="2" charset="-122"/>
            </a:endParaRPr>
          </a:p>
          <a:p>
            <a:pPr lvl="1" eaLnBrk="1"/>
            <a:endParaRPr lang="en-US" altLang="zh-CN">
              <a:ea typeface="宋体" panose="02010600030101010101" pitchFamily="2" charset="-122"/>
            </a:endParaRPr>
          </a:p>
          <a:p>
            <a:pPr lvl="1" eaLnBrk="1"/>
            <a:endParaRPr lang="zh-CN" altLang="en-US">
              <a:ea typeface="宋体" panose="02010600030101010101" pitchFamily="2" charset="-122"/>
            </a:endParaRPr>
          </a:p>
          <a:p>
            <a:pPr lvl="1" eaLnBrk="1"/>
            <a:endParaRPr lang="zh-CN" altLang="en-US">
              <a:ea typeface="宋体" panose="02010600030101010101" pitchFamily="2" charset="-122"/>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35842" name="Rectangle 2"/>
          <p:cNvSpPr>
            <a:spLocks noGrp="1" noRot="1" noChangeAspect="1" noTextEdit="1"/>
          </p:cNvSpPr>
          <p:nvPr>
            <p:ph type="sldImg"/>
          </p:nvPr>
        </p:nvSpPr>
        <p:spPr/>
      </p:sp>
      <p:sp>
        <p:nvSpPr>
          <p:cNvPr id="3584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050"/>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37890" name="Rectangle 2"/>
          <p:cNvSpPr>
            <a:spLocks noGrp="1" noRot="1" noChangeAspect="1" noTextEdit="1"/>
          </p:cNvSpPr>
          <p:nvPr>
            <p:ph type="sldImg"/>
          </p:nvPr>
        </p:nvSpPr>
        <p:spPr/>
      </p:sp>
      <p:sp>
        <p:nvSpPr>
          <p:cNvPr id="3789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050"/>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39938" name="Rectangle 2"/>
          <p:cNvSpPr>
            <a:spLocks noGrp="1" noRot="1" noChangeAspect="1" noTextEdit="1"/>
          </p:cNvSpPr>
          <p:nvPr>
            <p:ph type="sldImg"/>
          </p:nvPr>
        </p:nvSpPr>
        <p:spPr/>
      </p:sp>
      <p:sp>
        <p:nvSpPr>
          <p:cNvPr id="3993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2050"/>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noRot="1" noChangeAspect="1" noTextEdit="1"/>
          </p:cNvSpPr>
          <p:nvPr>
            <p:ph type="sldImg"/>
          </p:nvPr>
        </p:nvSpPr>
        <p:spPr>
          <a:solidFill>
            <a:srgbClr val="FFFFFF">
              <a:alpha val="100000"/>
            </a:srgbClr>
          </a:solidFill>
        </p:spPr>
      </p:sp>
      <p:sp>
        <p:nvSpPr>
          <p:cNvPr id="289794"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2"/>
          <p:cNvSpPr>
            <a:spLocks noGrp="1" noRot="1" noChangeAspect="1" noTextEdit="1"/>
          </p:cNvSpPr>
          <p:nvPr>
            <p:ph type="sldImg"/>
          </p:nvPr>
        </p:nvSpPr>
        <p:spPr>
          <a:solidFill>
            <a:srgbClr val="FFFFFF">
              <a:alpha val="100000"/>
            </a:srgbClr>
          </a:solidFill>
        </p:spPr>
      </p:sp>
      <p:sp>
        <p:nvSpPr>
          <p:cNvPr id="291842"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Grp="1" noRot="1" noChangeAspect="1" noTextEdit="1"/>
          </p:cNvSpPr>
          <p:nvPr>
            <p:ph type="sldImg"/>
          </p:nvPr>
        </p:nvSpPr>
        <p:spPr>
          <a:solidFill>
            <a:srgbClr val="FFFFFF">
              <a:alpha val="100000"/>
            </a:srgbClr>
          </a:solidFill>
        </p:spPr>
      </p:sp>
      <p:sp>
        <p:nvSpPr>
          <p:cNvPr id="29389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Grp="1" noRot="1" noChangeAspect="1" noTextEdit="1"/>
          </p:cNvSpPr>
          <p:nvPr>
            <p:ph type="sldImg"/>
          </p:nvPr>
        </p:nvSpPr>
        <p:spPr>
          <a:solidFill>
            <a:srgbClr val="FFFFFF">
              <a:alpha val="100000"/>
            </a:srgbClr>
          </a:solidFill>
        </p:spPr>
      </p:sp>
      <p:sp>
        <p:nvSpPr>
          <p:cNvPr id="29593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2"/>
          <p:cNvSpPr>
            <a:spLocks noGrp="1" noRot="1" noChangeAspect="1" noTextEdit="1"/>
          </p:cNvSpPr>
          <p:nvPr>
            <p:ph type="sldImg"/>
          </p:nvPr>
        </p:nvSpPr>
        <p:spPr>
          <a:solidFill>
            <a:srgbClr val="FFFFFF">
              <a:alpha val="100000"/>
            </a:srgbClr>
          </a:solidFill>
        </p:spPr>
      </p:sp>
      <p:sp>
        <p:nvSpPr>
          <p:cNvPr id="297986"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2"/>
          <p:cNvSpPr>
            <a:spLocks noGrp="1" noRot="1" noChangeAspect="1" noTextEdit="1"/>
          </p:cNvSpPr>
          <p:nvPr>
            <p:ph type="sldImg"/>
          </p:nvPr>
        </p:nvSpPr>
        <p:spPr>
          <a:solidFill>
            <a:srgbClr val="FFFFFF">
              <a:alpha val="100000"/>
            </a:srgbClr>
          </a:solidFill>
        </p:spPr>
      </p:sp>
      <p:sp>
        <p:nvSpPr>
          <p:cNvPr id="300034"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Rot="1" noChangeAspect="1" noTextEdit="1"/>
          </p:cNvSpPr>
          <p:nvPr>
            <p:ph type="sldImg"/>
          </p:nvPr>
        </p:nvSpPr>
        <p:spPr>
          <a:solidFill>
            <a:srgbClr val="FFFFFF">
              <a:alpha val="100000"/>
            </a:srgbClr>
          </a:solidFill>
        </p:spPr>
      </p:sp>
      <p:sp>
        <p:nvSpPr>
          <p:cNvPr id="302082"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Rot="1" noChangeAspect="1" noTextEdit="1"/>
          </p:cNvSpPr>
          <p:nvPr>
            <p:ph type="sldImg"/>
          </p:nvPr>
        </p:nvSpPr>
        <p:spPr>
          <a:solidFill>
            <a:srgbClr val="FFFFFF">
              <a:alpha val="100000"/>
            </a:srgbClr>
          </a:solidFill>
        </p:spPr>
      </p:sp>
      <p:sp>
        <p:nvSpPr>
          <p:cNvPr id="30413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noRot="1" noChangeAspect="1" noTextEdit="1"/>
          </p:cNvSpPr>
          <p:nvPr>
            <p:ph type="sldImg"/>
          </p:nvPr>
        </p:nvSpPr>
        <p:spPr>
          <a:solidFill>
            <a:srgbClr val="FFFFFF">
              <a:alpha val="100000"/>
            </a:srgbClr>
          </a:solidFill>
        </p:spPr>
      </p:sp>
      <p:sp>
        <p:nvSpPr>
          <p:cNvPr id="30617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Rot="1" noChangeAspect="1" noTextEdit="1"/>
          </p:cNvSpPr>
          <p:nvPr>
            <p:ph type="sldImg"/>
          </p:nvPr>
        </p:nvSpPr>
        <p:spPr>
          <a:solidFill>
            <a:srgbClr val="FFFFFF">
              <a:alpha val="100000"/>
            </a:srgbClr>
          </a:solidFill>
        </p:spPr>
      </p:sp>
      <p:sp>
        <p:nvSpPr>
          <p:cNvPr id="308226"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noRot="1" noChangeAspect="1" noTextEdit="1"/>
          </p:cNvSpPr>
          <p:nvPr>
            <p:ph type="sldImg"/>
          </p:nvPr>
        </p:nvSpPr>
        <p:spPr>
          <a:solidFill>
            <a:srgbClr val="FFFFFF">
              <a:alpha val="100000"/>
            </a:srgbClr>
          </a:solidFill>
        </p:spPr>
      </p:sp>
      <p:sp>
        <p:nvSpPr>
          <p:cNvPr id="310274"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2"/>
          <p:cNvSpPr>
            <a:spLocks noGrp="1" noRot="1" noChangeAspect="1" noTextEdit="1"/>
          </p:cNvSpPr>
          <p:nvPr>
            <p:ph type="sldImg"/>
          </p:nvPr>
        </p:nvSpPr>
        <p:spPr>
          <a:solidFill>
            <a:srgbClr val="FFFFFF">
              <a:alpha val="100000"/>
            </a:srgbClr>
          </a:solidFill>
        </p:spPr>
      </p:sp>
      <p:sp>
        <p:nvSpPr>
          <p:cNvPr id="312322"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noRot="1" noChangeAspect="1" noTextEdit="1"/>
          </p:cNvSpPr>
          <p:nvPr>
            <p:ph type="sldImg"/>
          </p:nvPr>
        </p:nvSpPr>
        <p:spPr>
          <a:solidFill>
            <a:srgbClr val="FFFFFF">
              <a:alpha val="100000"/>
            </a:srgbClr>
          </a:solidFill>
        </p:spPr>
      </p:sp>
      <p:sp>
        <p:nvSpPr>
          <p:cNvPr id="31437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2"/>
          <p:cNvSpPr>
            <a:spLocks noGrp="1" noRot="1" noChangeAspect="1" noTextEdit="1"/>
          </p:cNvSpPr>
          <p:nvPr>
            <p:ph type="sldImg"/>
          </p:nvPr>
        </p:nvSpPr>
        <p:spPr>
          <a:solidFill>
            <a:srgbClr val="FFFFFF">
              <a:alpha val="100000"/>
            </a:srgbClr>
          </a:solidFill>
        </p:spPr>
      </p:sp>
      <p:sp>
        <p:nvSpPr>
          <p:cNvPr id="31641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6146" name="Rectangle 2"/>
          <p:cNvSpPr>
            <a:spLocks noGrp="1" noRot="1" noChangeAspect="1" noTextEdit="1"/>
          </p:cNvSpPr>
          <p:nvPr>
            <p:ph type="sldImg"/>
          </p:nvPr>
        </p:nvSpPr>
        <p:spPr/>
      </p:sp>
      <p:sp>
        <p:nvSpPr>
          <p:cNvPr id="6147" name="Rectangle 3"/>
          <p:cNvSpPr>
            <a:spLocks noGrp="1"/>
          </p:cNvSpPr>
          <p:nvPr>
            <p:ph type="body" idx="1"/>
          </p:nvPr>
        </p:nvSpPr>
        <p:spPr>
          <a:xfrm>
            <a:off x="947738" y="4860925"/>
            <a:ext cx="5203825" cy="4606925"/>
          </a:xfrm>
        </p:spPr>
        <p:txBody>
          <a:bodyPr wrap="square" lIns="95307" tIns="47654" rIns="95307" bIns="47654" anchor="t"/>
          <a:lstStyle/>
          <a:p>
            <a:pPr lvl="0" eaLnBrk="1" hangingPunct="1"/>
            <a:r>
              <a:rPr lang="en-US" altLang="zh-CN"/>
              <a:t>Corssing platform</a:t>
            </a:r>
            <a:endParaRPr lang="en-US" altLang="zh-CN"/>
          </a:p>
          <a:p>
            <a:pPr lvl="0" eaLnBrk="1" hangingPunct="1"/>
            <a:r>
              <a:rPr lang="en-US" altLang="zh-CN"/>
              <a:t>Multi user</a:t>
            </a:r>
            <a:endParaRPr lang="en-US" altLang="zh-CN"/>
          </a:p>
          <a:p>
            <a:pPr lvl="0" eaLnBrk="1" hangingPunct="1"/>
            <a:r>
              <a:rPr lang="en-US" altLang="zh-CN"/>
              <a:t>Multi task</a:t>
            </a:r>
            <a:endParaRPr lang="en-US" altLang="zh-CN"/>
          </a:p>
          <a:p>
            <a:pPr lvl="0" eaLnBrk="1" hangingPunct="1"/>
            <a:r>
              <a:rPr lang="en-US" altLang="zh-CN"/>
              <a:t>Network</a:t>
            </a:r>
            <a:endParaRPr lang="en-US" altLang="zh-CN"/>
          </a:p>
          <a:p>
            <a:pPr lvl="0" eaLnBrk="1" hangingPunct="1"/>
            <a:r>
              <a:rPr lang="en-US" altLang="zh-CN"/>
              <a:t>Formal file system</a:t>
            </a:r>
            <a:endParaRPr lang="en-US" altLang="zh-CN"/>
          </a:p>
          <a:p>
            <a:pPr lvl="0" eaLnBrk="1" hangingPunct="1"/>
            <a:r>
              <a:rPr lang="en-US" altLang="zh-CN"/>
              <a:t>No worry about device</a:t>
            </a:r>
            <a:endParaRPr lang="en-US" altLang="zh-CN"/>
          </a:p>
          <a:p>
            <a:pPr lvl="0" eaLnBrk="1" hangingPunct="1"/>
            <a:r>
              <a:rPr lang="en-US" altLang="zh-CN"/>
              <a:t>Utility</a:t>
            </a:r>
            <a:endParaRPr lang="en-US" altLang="zh-CN"/>
          </a:p>
          <a:p>
            <a:pPr lvl="0" eaLnBrk="1" hangingPunct="1"/>
            <a:r>
              <a:rPr lang="en-US" altLang="zh-CN"/>
              <a:t>Service</a:t>
            </a:r>
            <a:endParaRPr lang="en-US" altLang="zh-CN"/>
          </a:p>
          <a:p>
            <a:pPr lvl="0" eaLnBrk="1" hangingPunct="1"/>
            <a:endParaRPr lang="en-US" altLang="zh-CN"/>
          </a:p>
          <a:p>
            <a:pPr lvl="0" eaLnBrk="1" hangingPunct="1"/>
            <a:r>
              <a:rPr lang="en-US" altLang="zh-CN"/>
              <a:t>unix</a:t>
            </a:r>
            <a:r>
              <a:rPr lang="zh-CN" altLang="en-US"/>
              <a:t>允许多个用户同时使用系统</a:t>
            </a:r>
            <a:r>
              <a:rPr lang="en-US" altLang="zh-CN"/>
              <a:t>, </a:t>
            </a:r>
            <a:r>
              <a:rPr lang="zh-CN" altLang="en-US"/>
              <a:t>而且每个用户可以运行多个程序</a:t>
            </a:r>
            <a:r>
              <a:rPr lang="en-US" altLang="zh-CN"/>
              <a:t>, </a:t>
            </a:r>
            <a:r>
              <a:rPr lang="zh-CN" altLang="en-US"/>
              <a:t>稳定</a:t>
            </a:r>
            <a:r>
              <a:rPr lang="en-US" altLang="zh-CN"/>
              <a:t>, </a:t>
            </a:r>
            <a:r>
              <a:rPr lang="zh-CN" altLang="en-US"/>
              <a:t>安全</a:t>
            </a:r>
            <a:r>
              <a:rPr lang="en-US" altLang="zh-CN"/>
              <a:t>, </a:t>
            </a:r>
            <a:r>
              <a:rPr lang="zh-CN" altLang="en-US"/>
              <a:t>高效</a:t>
            </a:r>
            <a:r>
              <a:rPr lang="en-US" altLang="zh-CN"/>
              <a:t>, </a:t>
            </a:r>
            <a:r>
              <a:rPr lang="zh-CN" altLang="en-US"/>
              <a:t>是我们</a:t>
            </a:r>
            <a:r>
              <a:rPr lang="en-US" altLang="zh-CN"/>
              <a:t>java</a:t>
            </a:r>
            <a:r>
              <a:rPr lang="zh-CN" altLang="en-US"/>
              <a:t>开发人员布署应用的首选</a:t>
            </a:r>
            <a:r>
              <a:rPr lang="en-US" altLang="zh-CN"/>
              <a:t>. </a:t>
            </a:r>
            <a:r>
              <a:rPr lang="zh-CN" altLang="en-US"/>
              <a:t>一个操作系统的学习是多方面的</a:t>
            </a:r>
            <a:r>
              <a:rPr lang="en-US" altLang="zh-CN"/>
              <a:t>, </a:t>
            </a:r>
            <a:r>
              <a:rPr lang="zh-CN" altLang="en-US"/>
              <a:t>深了去</a:t>
            </a:r>
            <a:r>
              <a:rPr lang="en-US" altLang="zh-CN"/>
              <a:t>, </a:t>
            </a:r>
            <a:r>
              <a:rPr lang="zh-CN" altLang="en-US"/>
              <a:t>可以是一个</a:t>
            </a:r>
            <a:r>
              <a:rPr lang="en-US" altLang="zh-CN"/>
              <a:t>unix</a:t>
            </a:r>
            <a:r>
              <a:rPr lang="zh-CN" altLang="en-US"/>
              <a:t>管理员</a:t>
            </a:r>
            <a:r>
              <a:rPr lang="en-US" altLang="zh-CN"/>
              <a:t>, </a:t>
            </a:r>
            <a:r>
              <a:rPr lang="zh-CN" altLang="en-US"/>
              <a:t>浅一点只要掌握基本的登录登出</a:t>
            </a:r>
            <a:r>
              <a:rPr lang="en-US" altLang="zh-CN"/>
              <a:t>, </a:t>
            </a:r>
            <a:r>
              <a:rPr lang="zh-CN" altLang="en-US"/>
              <a:t>文件</a:t>
            </a:r>
            <a:r>
              <a:rPr lang="en-US" altLang="zh-CN"/>
              <a:t>/</a:t>
            </a:r>
            <a:r>
              <a:rPr lang="zh-CN" altLang="en-US"/>
              <a:t>目录的增删改查</a:t>
            </a:r>
            <a:r>
              <a:rPr lang="en-US" altLang="zh-CN"/>
              <a:t>, </a:t>
            </a:r>
            <a:r>
              <a:rPr lang="zh-CN" altLang="en-US"/>
              <a:t>对于我们而言了</a:t>
            </a:r>
            <a:r>
              <a:rPr lang="en-US" altLang="zh-CN"/>
              <a:t>, </a:t>
            </a:r>
            <a:r>
              <a:rPr lang="zh-CN" altLang="en-US"/>
              <a:t>主要是从一个开发者的角度去进行了解</a:t>
            </a:r>
            <a:r>
              <a:rPr lang="en-US" altLang="zh-CN"/>
              <a:t>, </a:t>
            </a:r>
            <a:r>
              <a:rPr lang="zh-CN" altLang="en-US"/>
              <a:t>在</a:t>
            </a:r>
            <a:r>
              <a:rPr lang="en-US" altLang="zh-CN"/>
              <a:t>unix</a:t>
            </a:r>
            <a:r>
              <a:rPr lang="zh-CN" altLang="en-US"/>
              <a:t>系统上进行开发布署应用应该掌握哪些知识</a:t>
            </a:r>
            <a:r>
              <a:rPr lang="en-US" altLang="zh-CN"/>
              <a:t>. </a:t>
            </a:r>
            <a:endParaRPr lang="en-US" altLang="zh-CN"/>
          </a:p>
          <a:p>
            <a:pPr lvl="0" eaLnBrk="1" hangingPunct="1"/>
            <a:endParaRPr lang="en-US" altLang="zh-CN"/>
          </a:p>
          <a:p>
            <a:pPr lvl="0" eaLnBrk="1" hangingPunct="1"/>
            <a:r>
              <a:rPr lang="en-US" altLang="zh-CN"/>
              <a:t>unix</a:t>
            </a:r>
            <a:r>
              <a:rPr lang="zh-CN" altLang="en-US"/>
              <a:t>操作系统的学习</a:t>
            </a:r>
            <a:r>
              <a:rPr lang="en-US" altLang="zh-CN"/>
              <a:t>, </a:t>
            </a:r>
            <a:r>
              <a:rPr lang="zh-CN" altLang="en-US"/>
              <a:t>说白一点就是软件的使用操作学习</a:t>
            </a:r>
            <a:r>
              <a:rPr lang="en-US" altLang="zh-CN"/>
              <a:t>. </a:t>
            </a:r>
            <a:r>
              <a:rPr lang="zh-CN" altLang="en-US"/>
              <a:t>学习软件的使用和学习软件的开发不同</a:t>
            </a:r>
            <a:r>
              <a:rPr lang="en-US" altLang="zh-CN"/>
              <a:t>, </a:t>
            </a:r>
            <a:r>
              <a:rPr lang="zh-CN" altLang="en-US"/>
              <a:t>主要是以练为主</a:t>
            </a:r>
            <a:r>
              <a:rPr lang="en-US" altLang="zh-CN"/>
              <a:t>. </a:t>
            </a:r>
            <a:r>
              <a:rPr lang="zh-CN" altLang="en-US"/>
              <a:t>这一点请同学们注意</a:t>
            </a:r>
            <a:r>
              <a:rPr lang="en-US" altLang="zh-CN"/>
              <a:t>, </a:t>
            </a:r>
            <a:r>
              <a:rPr lang="zh-CN" altLang="en-US"/>
              <a:t>在接下来的五次课里</a:t>
            </a:r>
            <a:r>
              <a:rPr lang="en-US" altLang="zh-CN"/>
              <a:t>, </a:t>
            </a:r>
            <a:r>
              <a:rPr lang="zh-CN" altLang="en-US"/>
              <a:t>将有着大量的练习</a:t>
            </a:r>
            <a:r>
              <a:rPr lang="en-US" altLang="zh-CN"/>
              <a:t>. </a:t>
            </a:r>
            <a:endParaRPr lang="en-US" altLang="zh-CN"/>
          </a:p>
          <a:p>
            <a:pPr lvl="0" eaLnBrk="1" hangingPunct="1"/>
            <a:endParaRPr lang="en-US" altLang="zh-CN"/>
          </a:p>
          <a:p>
            <a:pPr lvl="0" eaLnBrk="1" hangingPunct="1"/>
            <a:r>
              <a:rPr lang="zh-CN" altLang="en-US"/>
              <a:t>这里做一个小小的调查</a:t>
            </a:r>
            <a:r>
              <a:rPr lang="en-US" altLang="zh-CN"/>
              <a:t>, </a:t>
            </a:r>
            <a:r>
              <a:rPr lang="zh-CN" altLang="en-US"/>
              <a:t>请之前接触过</a:t>
            </a:r>
            <a:r>
              <a:rPr lang="en-US" altLang="zh-CN"/>
              <a:t>unix</a:t>
            </a:r>
            <a:r>
              <a:rPr lang="zh-CN" altLang="en-US"/>
              <a:t>系统的同学举个手</a:t>
            </a:r>
            <a:r>
              <a:rPr lang="en-US" altLang="zh-CN"/>
              <a:t>, </a:t>
            </a:r>
            <a:r>
              <a:rPr lang="zh-CN" altLang="en-US"/>
              <a:t>不错</a:t>
            </a:r>
            <a:r>
              <a:rPr lang="en-US" altLang="zh-CN"/>
              <a:t>, </a:t>
            </a:r>
            <a:r>
              <a:rPr lang="zh-CN" altLang="en-US"/>
              <a:t>有很多同学都接触过</a:t>
            </a:r>
            <a:r>
              <a:rPr lang="en-US" altLang="zh-CN"/>
              <a:t>. (</a:t>
            </a:r>
            <a:r>
              <a:rPr lang="zh-CN" altLang="en-US"/>
              <a:t>看来大家以前都未接触过</a:t>
            </a:r>
            <a:r>
              <a:rPr lang="en-US" altLang="zh-CN"/>
              <a:t>)</a:t>
            </a:r>
            <a:r>
              <a:rPr lang="zh-CN" altLang="en-US"/>
              <a:t>下面我们看看课程目标</a:t>
            </a:r>
            <a:r>
              <a:rPr lang="en-US" altLang="zh-CN"/>
              <a:t>:</a:t>
            </a:r>
            <a:endParaRPr lang="zh-CN" altLang="en-US"/>
          </a:p>
          <a:p>
            <a:pPr lvl="0"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44034" name="Rectangle 2"/>
          <p:cNvSpPr>
            <a:spLocks noGrp="1" noRot="1" noChangeAspect="1" noTextEdit="1"/>
          </p:cNvSpPr>
          <p:nvPr>
            <p:ph type="sldImg"/>
          </p:nvPr>
        </p:nvSpPr>
        <p:spPr/>
      </p:sp>
      <p:sp>
        <p:nvSpPr>
          <p:cNvPr id="4403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2"/>
          <p:cNvSpPr>
            <a:spLocks noGrp="1" noRot="1" noChangeAspect="1" noTextEdit="1"/>
          </p:cNvSpPr>
          <p:nvPr>
            <p:ph type="sldImg"/>
          </p:nvPr>
        </p:nvSpPr>
        <p:spPr>
          <a:solidFill>
            <a:srgbClr val="FFFFFF">
              <a:alpha val="100000"/>
            </a:srgbClr>
          </a:solidFill>
        </p:spPr>
      </p:sp>
      <p:sp>
        <p:nvSpPr>
          <p:cNvPr id="318466"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a:t>
            </a:r>
            <a:endParaRPr lang="zh-CN" altLang="en-US">
              <a:ea typeface="宋体" panose="02010600030101010101" pitchFamily="2" charset="-122"/>
            </a:endParaRPr>
          </a:p>
          <a:p>
            <a:pPr lvl="1" eaLnBrk="1"/>
            <a:r>
              <a:rPr lang="zh-CN" altLang="en-US">
                <a:ea typeface="宋体" panose="02010600030101010101" pitchFamily="2" charset="-122"/>
              </a:rPr>
              <a:t>协议</a:t>
            </a:r>
            <a:endParaRPr lang="zh-CN" altLang="en-US">
              <a:ea typeface="宋体" panose="02010600030101010101" pitchFamily="2" charset="-122"/>
            </a:endParaRPr>
          </a:p>
          <a:p>
            <a:pPr lvl="2" eaLnBrk="1"/>
            <a:r>
              <a:rPr lang="zh-CN" altLang="en-US">
                <a:ea typeface="宋体" panose="02010600030101010101" pitchFamily="2" charset="-122"/>
              </a:rPr>
              <a:t>协议的作用是告诉浏览器信息在哪里，和如何和信息的拥有者交互。</a:t>
            </a:r>
            <a:endParaRPr lang="zh-CN" altLang="en-US">
              <a:ea typeface="宋体" panose="02010600030101010101" pitchFamily="2" charset="-122"/>
            </a:endParaRPr>
          </a:p>
          <a:p>
            <a:pPr lvl="2" eaLnBrk="1"/>
            <a:r>
              <a:rPr lang="zh-CN" altLang="en-US">
                <a:ea typeface="宋体" panose="02010600030101010101" pitchFamily="2" charset="-122"/>
              </a:rPr>
              <a:t>常用的协议有：</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http:// ： </a:t>
            </a:r>
            <a:r>
              <a:rPr lang="zh-CN" altLang="en-US">
                <a:ea typeface="宋体" panose="02010600030101010101" pitchFamily="2" charset="-122"/>
              </a:rPr>
              <a:t>超文本传输协议，用于在传递</a:t>
            </a:r>
            <a:r>
              <a:rPr lang="en-US" altLang="zh-CN">
                <a:ea typeface="宋体" panose="02010600030101010101" pitchFamily="2" charset="-122"/>
              </a:rPr>
              <a:t>web</a:t>
            </a:r>
            <a:r>
              <a:rPr lang="zh-CN" altLang="en-US">
                <a:ea typeface="宋体" panose="02010600030101010101" pitchFamily="2" charset="-122"/>
              </a:rPr>
              <a:t>文档，这种协议表明信息是保存在</a:t>
            </a:r>
            <a:r>
              <a:rPr lang="en-US" altLang="zh-CN">
                <a:ea typeface="宋体" panose="02010600030101010101" pitchFamily="2" charset="-122"/>
              </a:rPr>
              <a:t>web</a:t>
            </a:r>
            <a:r>
              <a:rPr lang="zh-CN" altLang="en-US">
                <a:ea typeface="宋体" panose="02010600030101010101" pitchFamily="2" charset="-122"/>
              </a:rPr>
              <a:t>服务器上的，是目前互联网上最常用的协议。</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File://：</a:t>
            </a:r>
            <a:r>
              <a:rPr lang="zh-CN" altLang="en-US">
                <a:ea typeface="宋体" panose="02010600030101010101" pitchFamily="2" charset="-122"/>
              </a:rPr>
              <a:t>用于访问本地磁盘上的文档。</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ftp:// ：</a:t>
            </a:r>
            <a:r>
              <a:rPr lang="zh-CN" altLang="en-US">
                <a:ea typeface="宋体" panose="02010600030101010101" pitchFamily="2" charset="-122"/>
              </a:rPr>
              <a:t>文件传输协议，用于在</a:t>
            </a:r>
            <a:r>
              <a:rPr lang="en-US" altLang="zh-CN">
                <a:ea typeface="宋体" panose="02010600030101010101" pitchFamily="2" charset="-122"/>
              </a:rPr>
              <a:t>ftp</a:t>
            </a:r>
            <a:r>
              <a:rPr lang="zh-CN" altLang="en-US">
                <a:ea typeface="宋体" panose="02010600030101010101" pitchFamily="2" charset="-122"/>
              </a:rPr>
              <a:t>服务器上上传下载文件。</a:t>
            </a:r>
            <a:endParaRPr lang="zh-CN" altLang="en-US">
              <a:ea typeface="宋体" panose="02010600030101010101" pitchFamily="2" charset="-122"/>
            </a:endParaRPr>
          </a:p>
          <a:p>
            <a:pPr lvl="2" eaLnBrk="1"/>
            <a:r>
              <a:rPr lang="zh-CN" altLang="en-US">
                <a:ea typeface="宋体" panose="02010600030101010101" pitchFamily="2" charset="-122"/>
              </a:rPr>
              <a:t> </a:t>
            </a:r>
            <a:r>
              <a:rPr lang="en-US" altLang="zh-CN">
                <a:ea typeface="宋体" panose="02010600030101010101" pitchFamily="2" charset="-122"/>
              </a:rPr>
              <a:t>mailto:   ：</a:t>
            </a:r>
            <a:r>
              <a:rPr lang="zh-CN" altLang="en-US">
                <a:ea typeface="宋体" panose="02010600030101010101" pitchFamily="2" charset="-122"/>
              </a:rPr>
              <a:t>后面跟着一个邮件地址，可以调用默认的邮件程序来发送邮件(比如</a:t>
            </a:r>
            <a:r>
              <a:rPr lang="en-US" altLang="zh-CN">
                <a:ea typeface="宋体" panose="02010600030101010101" pitchFamily="2" charset="-122"/>
              </a:rPr>
              <a:t>outlook express</a:t>
            </a:r>
            <a:r>
              <a:rPr lang="zh-CN" altLang="en-US">
                <a:ea typeface="宋体" panose="02010600030101010101" pitchFamily="2" charset="-122"/>
              </a:rPr>
              <a:t>或者</a:t>
            </a:r>
            <a:r>
              <a:rPr lang="en-US" altLang="zh-CN">
                <a:ea typeface="宋体" panose="02010600030101010101" pitchFamily="2" charset="-122"/>
              </a:rPr>
              <a:t>foxmail)。</a:t>
            </a:r>
            <a:endParaRPr lang="en-US" altLang="zh-CN">
              <a:ea typeface="宋体" panose="02010600030101010101" pitchFamily="2" charset="-122"/>
            </a:endParaRPr>
          </a:p>
          <a:p>
            <a:pPr lvl="2" eaLnBrk="1"/>
            <a:r>
              <a:rPr lang="zh-CN" altLang="en-US">
                <a:ea typeface="宋体" panose="02010600030101010101" pitchFamily="2" charset="-122"/>
              </a:rPr>
              <a:t>其他还有一些并不太常用的协议，如</a:t>
            </a:r>
            <a:r>
              <a:rPr lang="en-US" altLang="zh-CN">
                <a:ea typeface="宋体" panose="02010600030101010101" pitchFamily="2" charset="-122"/>
              </a:rPr>
              <a:t>news:、gopher://、telnet://</a:t>
            </a:r>
            <a:r>
              <a:rPr lang="zh-CN" altLang="en-US">
                <a:ea typeface="宋体" panose="02010600030101010101" pitchFamily="2" charset="-122"/>
              </a:rPr>
              <a:t>等。</a:t>
            </a:r>
            <a:endParaRPr lang="zh-CN" altLang="en-US">
              <a:ea typeface="宋体" panose="02010600030101010101" pitchFamily="2" charset="-122"/>
            </a:endParaRPr>
          </a:p>
          <a:p>
            <a:pPr lvl="1" eaLnBrk="1"/>
            <a:r>
              <a:rPr lang="zh-CN" altLang="en-US">
                <a:ea typeface="宋体" panose="02010600030101010101" pitchFamily="2" charset="-122"/>
              </a:rPr>
              <a:t>主机名</a:t>
            </a:r>
            <a:endParaRPr lang="zh-CN" altLang="en-US">
              <a:ea typeface="宋体" panose="02010600030101010101" pitchFamily="2" charset="-122"/>
            </a:endParaRPr>
          </a:p>
          <a:p>
            <a:pPr lvl="2" eaLnBrk="1"/>
            <a:r>
              <a:rPr lang="zh-CN" altLang="en-US">
                <a:ea typeface="宋体" panose="02010600030101010101" pitchFamily="2" charset="-122"/>
              </a:rPr>
              <a:t>主机名(域名)说明的是资源保存在那台机器上。</a:t>
            </a:r>
            <a:endParaRPr lang="zh-CN" altLang="en-US">
              <a:ea typeface="宋体" panose="02010600030101010101" pitchFamily="2" charset="-122"/>
            </a:endParaRPr>
          </a:p>
          <a:p>
            <a:pPr lvl="2" eaLnBrk="1"/>
            <a:r>
              <a:rPr lang="zh-CN" altLang="en-US">
                <a:ea typeface="宋体" panose="02010600030101010101" pitchFamily="2" charset="-122"/>
              </a:rPr>
              <a:t>主机名就是</a:t>
            </a:r>
            <a:r>
              <a:rPr lang="en-US" altLang="zh-CN">
                <a:ea typeface="宋体" panose="02010600030101010101" pitchFamily="2" charset="-122"/>
              </a:rPr>
              <a:t>WEB</a:t>
            </a:r>
            <a:r>
              <a:rPr lang="zh-CN" altLang="en-US">
                <a:ea typeface="宋体" panose="02010600030101010101" pitchFamily="2" charset="-122"/>
              </a:rPr>
              <a:t>服务器所在机器名，它往往对应着一个</a:t>
            </a:r>
            <a:r>
              <a:rPr lang="en-US" altLang="zh-CN">
                <a:ea typeface="宋体" panose="02010600030101010101" pitchFamily="2" charset="-122"/>
              </a:rPr>
              <a:t>ip</a:t>
            </a:r>
            <a:r>
              <a:rPr lang="zh-CN" altLang="en-US">
                <a:ea typeface="宋体" panose="02010600030101010101" pitchFamily="2" charset="-122"/>
              </a:rPr>
              <a:t>地址，由于</a:t>
            </a:r>
            <a:r>
              <a:rPr lang="en-US" altLang="zh-CN">
                <a:ea typeface="宋体" panose="02010600030101010101" pitchFamily="2" charset="-122"/>
              </a:rPr>
              <a:t>ip</a:t>
            </a:r>
            <a:r>
              <a:rPr lang="zh-CN" altLang="en-US">
                <a:ea typeface="宋体" panose="02010600030101010101" pitchFamily="2" charset="-122"/>
              </a:rPr>
              <a:t>地址不好记，所以使用了一些好记的域名，由域名服务器(</a:t>
            </a:r>
            <a:r>
              <a:rPr lang="en-US" altLang="zh-CN">
                <a:ea typeface="宋体" panose="02010600030101010101" pitchFamily="2" charset="-122"/>
              </a:rPr>
              <a:t>DNS)</a:t>
            </a:r>
            <a:r>
              <a:rPr lang="zh-CN" altLang="en-US">
                <a:ea typeface="宋体" panose="02010600030101010101" pitchFamily="2" charset="-122"/>
              </a:rPr>
              <a:t>来翻译进行</a:t>
            </a:r>
            <a:r>
              <a:rPr lang="en-US" altLang="zh-CN">
                <a:ea typeface="宋体" panose="02010600030101010101" pitchFamily="2" charset="-122"/>
              </a:rPr>
              <a:t>ip</a:t>
            </a:r>
            <a:r>
              <a:rPr lang="zh-CN" altLang="en-US">
                <a:ea typeface="宋体" panose="02010600030101010101" pitchFamily="2" charset="-122"/>
              </a:rPr>
              <a:t>地址和域名之间的转换。(待续)</a:t>
            </a:r>
            <a:endParaRPr lang="zh-CN" altLang="en-US">
              <a:ea typeface="宋体" panose="02010600030101010101" pitchFamily="2" charset="-122"/>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050"/>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2"/>
          <p:cNvSpPr>
            <a:spLocks noGrp="1" noRot="1" noChangeAspect="1" noTextEdit="1"/>
          </p:cNvSpPr>
          <p:nvPr>
            <p:ph type="sldImg"/>
          </p:nvPr>
        </p:nvSpPr>
        <p:spPr>
          <a:solidFill>
            <a:srgbClr val="FFFFFF">
              <a:alpha val="100000"/>
            </a:srgbClr>
          </a:solidFill>
        </p:spPr>
      </p:sp>
      <p:sp>
        <p:nvSpPr>
          <p:cNvPr id="322562"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noRot="1" noChangeAspect="1" noTextEdit="1"/>
          </p:cNvSpPr>
          <p:nvPr>
            <p:ph type="sldImg"/>
          </p:nvPr>
        </p:nvSpPr>
        <p:spPr>
          <a:solidFill>
            <a:srgbClr val="FFFFFF">
              <a:alpha val="100000"/>
            </a:srgbClr>
          </a:solidFill>
        </p:spPr>
      </p:sp>
      <p:sp>
        <p:nvSpPr>
          <p:cNvPr id="32461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2"/>
          <p:cNvSpPr>
            <a:spLocks noGrp="1" noRot="1" noChangeAspect="1" noTextEdit="1"/>
          </p:cNvSpPr>
          <p:nvPr>
            <p:ph type="sldImg"/>
          </p:nvPr>
        </p:nvSpPr>
        <p:spPr>
          <a:solidFill>
            <a:srgbClr val="FFFFFF">
              <a:alpha val="100000"/>
            </a:srgbClr>
          </a:solidFill>
        </p:spPr>
      </p:sp>
      <p:sp>
        <p:nvSpPr>
          <p:cNvPr id="32665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2"/>
          <p:cNvSpPr>
            <a:spLocks noGrp="1" noRot="1" noChangeAspect="1" noTextEdit="1"/>
          </p:cNvSpPr>
          <p:nvPr>
            <p:ph type="sldImg"/>
          </p:nvPr>
        </p:nvSpPr>
        <p:spPr>
          <a:solidFill>
            <a:srgbClr val="FFFFFF">
              <a:alpha val="100000"/>
            </a:srgbClr>
          </a:solidFill>
        </p:spPr>
      </p:sp>
      <p:sp>
        <p:nvSpPr>
          <p:cNvPr id="328706"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noRot="1" noChangeAspect="1" noTextEdit="1"/>
          </p:cNvSpPr>
          <p:nvPr>
            <p:ph type="sldImg"/>
          </p:nvPr>
        </p:nvSpPr>
        <p:spPr>
          <a:solidFill>
            <a:srgbClr val="FFFFFF">
              <a:alpha val="100000"/>
            </a:srgbClr>
          </a:solidFill>
        </p:spPr>
      </p:sp>
      <p:sp>
        <p:nvSpPr>
          <p:cNvPr id="330754"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Rectangle 2"/>
          <p:cNvSpPr>
            <a:spLocks noGrp="1" noRot="1" noChangeAspect="1" noTextEdit="1"/>
          </p:cNvSpPr>
          <p:nvPr>
            <p:ph type="sldImg"/>
          </p:nvPr>
        </p:nvSpPr>
        <p:spPr>
          <a:solidFill>
            <a:srgbClr val="FFFFFF">
              <a:alpha val="100000"/>
            </a:srgbClr>
          </a:solidFill>
        </p:spPr>
      </p:sp>
      <p:sp>
        <p:nvSpPr>
          <p:cNvPr id="332802"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2"/>
          <p:cNvSpPr>
            <a:spLocks noGrp="1" noRot="1" noChangeAspect="1" noTextEdit="1"/>
          </p:cNvSpPr>
          <p:nvPr>
            <p:ph type="sldImg"/>
          </p:nvPr>
        </p:nvSpPr>
        <p:spPr>
          <a:solidFill>
            <a:srgbClr val="FFFFFF">
              <a:alpha val="100000"/>
            </a:srgbClr>
          </a:solidFill>
        </p:spPr>
      </p:sp>
      <p:sp>
        <p:nvSpPr>
          <p:cNvPr id="33485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Rectangle 2"/>
          <p:cNvSpPr>
            <a:spLocks noGrp="1" noRot="1" noChangeAspect="1" noTextEdit="1"/>
          </p:cNvSpPr>
          <p:nvPr>
            <p:ph type="sldImg"/>
          </p:nvPr>
        </p:nvSpPr>
        <p:spPr>
          <a:solidFill>
            <a:srgbClr val="FFFFFF">
              <a:alpha val="100000"/>
            </a:srgbClr>
          </a:solidFill>
        </p:spPr>
      </p:sp>
      <p:sp>
        <p:nvSpPr>
          <p:cNvPr id="33689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en-US" altLang="zh-CN">
                <a:ea typeface="宋体" panose="02010600030101010101" pitchFamily="2" charset="-122"/>
              </a:rPr>
              <a:t>URL</a:t>
            </a:r>
            <a:r>
              <a:rPr lang="zh-CN" altLang="en-US">
                <a:ea typeface="宋体" panose="02010600030101010101" pitchFamily="2" charset="-122"/>
              </a:rPr>
              <a:t>的各部分的注解（续）</a:t>
            </a:r>
            <a:endParaRPr lang="zh-CN" altLang="en-US">
              <a:ea typeface="宋体" panose="02010600030101010101" pitchFamily="2" charset="-122"/>
            </a:endParaRPr>
          </a:p>
          <a:p>
            <a:pPr lvl="1">
              <a:spcBef>
                <a:spcPct val="50000"/>
              </a:spcBef>
              <a:buFont typeface="Monotype Sorts" pitchFamily="2" charset="2"/>
              <a:buChar char="•"/>
            </a:pPr>
            <a:r>
              <a:rPr lang="zh-CN" altLang="en-US">
                <a:ea typeface="宋体" panose="02010600030101010101" pitchFamily="2" charset="-122"/>
              </a:rPr>
              <a:t>路径名</a:t>
            </a:r>
            <a:endParaRPr lang="zh-CN" altLang="en-US">
              <a:ea typeface="宋体" panose="02010600030101010101" pitchFamily="2" charset="-122"/>
            </a:endParaRPr>
          </a:p>
          <a:p>
            <a:pPr lvl="2" eaLnBrk="1">
              <a:buFont typeface="Monotype Sorts" pitchFamily="2" charset="2"/>
              <a:buChar char="•"/>
            </a:pPr>
            <a:r>
              <a:rPr lang="zh-CN" altLang="en-US">
                <a:ea typeface="宋体" panose="02010600030101010101" pitchFamily="2" charset="-122"/>
              </a:rPr>
              <a:t>表示要访问的文件在主机的什么目录里，要注意的是和我们在操作系统中表示目录不同，路径的分隔是(/)而不是(\)。</a:t>
            </a:r>
            <a:endParaRPr lang="zh-CN" altLang="en-US">
              <a:ea typeface="宋体" panose="02010600030101010101" pitchFamily="2" charset="-122"/>
            </a:endParaRPr>
          </a:p>
          <a:p>
            <a:pPr lvl="1" eaLnBrk="1"/>
            <a:r>
              <a:rPr lang="zh-CN" altLang="en-US">
                <a:ea typeface="宋体" panose="02010600030101010101" pitchFamily="2" charset="-122"/>
              </a:rPr>
              <a:t>文件名</a:t>
            </a:r>
            <a:endParaRPr lang="zh-CN" altLang="en-US">
              <a:ea typeface="宋体" panose="02010600030101010101" pitchFamily="2" charset="-122"/>
            </a:endParaRPr>
          </a:p>
          <a:p>
            <a:pPr lvl="2" eaLnBrk="1"/>
            <a:r>
              <a:rPr lang="zh-CN" altLang="en-US">
                <a:ea typeface="宋体" panose="02010600030101010101" pitchFamily="2" charset="-122"/>
              </a:rPr>
              <a:t>代表是带有扩展名的文件。</a:t>
            </a:r>
            <a:endParaRPr lang="zh-CN" altLang="en-US">
              <a:ea typeface="宋体" panose="02010600030101010101" pitchFamily="2" charset="-122"/>
            </a:endParaRPr>
          </a:p>
          <a:p>
            <a:pPr lvl="2" eaLnBrk="1"/>
            <a:r>
              <a:rPr lang="zh-CN" altLang="en-US">
                <a:ea typeface="宋体" panose="02010600030101010101" pitchFamily="2" charset="-122"/>
              </a:rPr>
              <a:t>注意：尽管</a:t>
            </a:r>
            <a:r>
              <a:rPr lang="en-US" altLang="zh-CN">
                <a:ea typeface="宋体" panose="02010600030101010101" pitchFamily="2" charset="-122"/>
              </a:rPr>
              <a:t>HTML</a:t>
            </a:r>
            <a:r>
              <a:rPr lang="zh-CN" altLang="en-US">
                <a:ea typeface="宋体" panose="02010600030101010101" pitchFamily="2" charset="-122"/>
              </a:rPr>
              <a:t>时不区分大小写的，但</a:t>
            </a:r>
            <a:r>
              <a:rPr lang="en-US" altLang="zh-CN">
                <a:ea typeface="宋体" panose="02010600030101010101" pitchFamily="2" charset="-122"/>
              </a:rPr>
              <a:t>URL</a:t>
            </a:r>
            <a:r>
              <a:rPr lang="zh-CN" altLang="en-US">
                <a:ea typeface="宋体" panose="02010600030101010101" pitchFamily="2" charset="-122"/>
              </a:rPr>
              <a:t>中的文件名和路径的大小写要注意大小写，这是因为有些操作系统（如</a:t>
            </a:r>
            <a:r>
              <a:rPr lang="en-US" altLang="zh-CN">
                <a:ea typeface="宋体" panose="02010600030101010101" pitchFamily="2" charset="-122"/>
              </a:rPr>
              <a:t>UNIX、LINUX）</a:t>
            </a:r>
            <a:r>
              <a:rPr lang="zh-CN" altLang="en-US">
                <a:ea typeface="宋体" panose="02010600030101010101" pitchFamily="2" charset="-122"/>
              </a:rPr>
              <a:t>对文件名区分大小写。</a:t>
            </a:r>
            <a:endParaRPr lang="zh-CN" altLang="en-US">
              <a:ea typeface="宋体" panose="02010600030101010101" pitchFamily="2" charset="-122"/>
            </a:endParaRPr>
          </a:p>
          <a:p>
            <a:pPr lvl="1" eaLnBrk="1"/>
            <a:r>
              <a:rPr lang="en-US" altLang="zh-CN">
                <a:ea typeface="宋体" panose="02010600030101010101" pitchFamily="2" charset="-122"/>
              </a:rPr>
              <a:t>URL</a:t>
            </a:r>
            <a:r>
              <a:rPr lang="zh-CN" altLang="en-US">
                <a:ea typeface="宋体" panose="02010600030101010101" pitchFamily="2" charset="-122"/>
              </a:rPr>
              <a:t>还可以包含器它的部分，比如用户名、密码等，但基本包括上述四个部分。</a:t>
            </a:r>
            <a:endParaRPr lang="zh-CN" altLang="en-US">
              <a:ea typeface="宋体" panose="02010600030101010101" pitchFamily="2" charset="-122"/>
            </a:endParaRPr>
          </a:p>
          <a:p>
            <a:pPr lvl="0">
              <a:spcBef>
                <a:spcPct val="50000"/>
              </a:spcBef>
              <a:buNone/>
            </a:pPr>
            <a:endParaRPr lang="zh-CN" altLang="en-US" sz="2800">
              <a:latin typeface="宋体" panose="02010600030101010101" pitchFamily="2" charset="-122"/>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46082" name="Rectangle 2"/>
          <p:cNvSpPr>
            <a:spLocks noGrp="1" noRot="1" noChangeAspect="1" noTextEdit="1"/>
          </p:cNvSpPr>
          <p:nvPr>
            <p:ph type="sldImg"/>
          </p:nvPr>
        </p:nvSpPr>
        <p:spPr/>
      </p:sp>
      <p:sp>
        <p:nvSpPr>
          <p:cNvPr id="4608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49154" name="Rectangle 2"/>
          <p:cNvSpPr>
            <a:spLocks noGrp="1" noRot="1" noChangeAspect="1" noTextEdit="1"/>
          </p:cNvSpPr>
          <p:nvPr>
            <p:ph type="sldImg"/>
          </p:nvPr>
        </p:nvSpPr>
        <p:spPr/>
      </p:sp>
      <p:sp>
        <p:nvSpPr>
          <p:cNvPr id="4915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51202" name="Rectangle 2"/>
          <p:cNvSpPr>
            <a:spLocks noGrp="1" noRot="1" noChangeAspect="1" noTextEdit="1"/>
          </p:cNvSpPr>
          <p:nvPr>
            <p:ph type="sldImg"/>
          </p:nvPr>
        </p:nvSpPr>
        <p:spPr/>
      </p:sp>
      <p:sp>
        <p:nvSpPr>
          <p:cNvPr id="5120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53250" name="Rectangle 2"/>
          <p:cNvSpPr>
            <a:spLocks noGrp="1" noRot="1" noChangeAspect="1" noTextEdit="1"/>
          </p:cNvSpPr>
          <p:nvPr>
            <p:ph type="sldImg"/>
          </p:nvPr>
        </p:nvSpPr>
        <p:spPr/>
      </p:sp>
      <p:sp>
        <p:nvSpPr>
          <p:cNvPr id="5325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55298" name="Rectangle 2"/>
          <p:cNvSpPr>
            <a:spLocks noGrp="1" noRot="1" noChangeAspect="1" noTextEdit="1"/>
          </p:cNvSpPr>
          <p:nvPr>
            <p:ph type="sldImg"/>
          </p:nvPr>
        </p:nvSpPr>
        <p:spPr/>
      </p:sp>
      <p:sp>
        <p:nvSpPr>
          <p:cNvPr id="5529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57346" name="Rectangle 2"/>
          <p:cNvSpPr>
            <a:spLocks noGrp="1" noRot="1" noChangeAspect="1" noTextEdit="1"/>
          </p:cNvSpPr>
          <p:nvPr>
            <p:ph type="sldImg"/>
          </p:nvPr>
        </p:nvSpPr>
        <p:spPr/>
      </p:sp>
      <p:sp>
        <p:nvSpPr>
          <p:cNvPr id="5734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59394" name="Rectangle 2"/>
          <p:cNvSpPr>
            <a:spLocks noGrp="1" noRot="1" noChangeAspect="1" noTextEdit="1"/>
          </p:cNvSpPr>
          <p:nvPr>
            <p:ph type="sldImg"/>
          </p:nvPr>
        </p:nvSpPr>
        <p:spPr/>
      </p:sp>
      <p:sp>
        <p:nvSpPr>
          <p:cNvPr id="5939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61442" name="Rectangle 2"/>
          <p:cNvSpPr>
            <a:spLocks noGrp="1" noRot="1" noChangeAspect="1" noTextEdit="1"/>
          </p:cNvSpPr>
          <p:nvPr>
            <p:ph type="sldImg"/>
          </p:nvPr>
        </p:nvSpPr>
        <p:spPr/>
      </p:sp>
      <p:sp>
        <p:nvSpPr>
          <p:cNvPr id="6144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63490" name="Rectangle 2"/>
          <p:cNvSpPr>
            <a:spLocks noGrp="1" noRot="1" noChangeAspect="1" noTextEdit="1"/>
          </p:cNvSpPr>
          <p:nvPr>
            <p:ph type="sldImg"/>
          </p:nvPr>
        </p:nvSpPr>
        <p:spPr/>
      </p:sp>
      <p:sp>
        <p:nvSpPr>
          <p:cNvPr id="6349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创建新的，空的文件或更新访问时间</a:t>
            </a:r>
            <a:r>
              <a:rPr lang="en-US" altLang="zh-CN"/>
              <a:t>. </a:t>
            </a:r>
            <a:r>
              <a:rPr lang="zh-CN" altLang="en-US"/>
              <a:t>如果文件存在</a:t>
            </a:r>
            <a:r>
              <a:rPr lang="en-US" altLang="zh-CN"/>
              <a:t>, </a:t>
            </a:r>
            <a:r>
              <a:rPr lang="zh-CN" altLang="en-US"/>
              <a:t>更新访问时间</a:t>
            </a:r>
            <a:r>
              <a:rPr lang="en-US" altLang="zh-CN"/>
              <a:t>. </a:t>
            </a:r>
            <a:r>
              <a:rPr lang="zh-CN" altLang="en-US"/>
              <a:t>如果文件不存在</a:t>
            </a:r>
            <a:r>
              <a:rPr lang="en-US" altLang="zh-CN"/>
              <a:t>, </a:t>
            </a:r>
            <a:r>
              <a:rPr lang="zh-CN" altLang="en-US"/>
              <a:t>创建它</a:t>
            </a:r>
            <a:r>
              <a:rPr lang="en-US" altLang="zh-CN"/>
              <a:t>. </a:t>
            </a:r>
            <a:r>
              <a:rPr lang="zh-CN" altLang="en-US"/>
              <a:t>记住是针对文件而言</a:t>
            </a:r>
            <a:endParaRPr lang="zh-CN" altLang="en-US"/>
          </a:p>
          <a:p>
            <a:pPr lvl="0" eaLnBrk="1" hangingPunct="1"/>
            <a:endParaRPr lang="en-US" altLang="zh-CN"/>
          </a:p>
          <a:p>
            <a:pPr lvl="0" eaLnBrk="1" hangingPunct="1"/>
            <a:r>
              <a:rPr lang="en-US" altLang="zh-CN"/>
              <a:t>umask [</a:t>
            </a:r>
            <a:r>
              <a:rPr lang="zh-CN" altLang="en-US"/>
              <a:t>掩码</a:t>
            </a:r>
            <a:r>
              <a:rPr lang="en-US" altLang="zh-CN"/>
              <a:t>]</a:t>
            </a:r>
            <a:endParaRPr lang="en-US" altLang="zh-CN"/>
          </a:p>
          <a:p>
            <a:pPr lvl="0" eaLnBrk="1" hangingPunct="1"/>
            <a:r>
              <a:rPr lang="zh-CN" altLang="en-US"/>
              <a:t>除了那些在‘掩码</a:t>
            </a:r>
            <a:r>
              <a:rPr lang="en-US" altLang="zh-CN"/>
              <a:t>’</a:t>
            </a:r>
            <a:r>
              <a:rPr lang="zh-CN" altLang="en-US"/>
              <a:t>中设置为</a:t>
            </a:r>
            <a:r>
              <a:rPr lang="en-US" altLang="zh-CN"/>
              <a:t>1</a:t>
            </a:r>
            <a:r>
              <a:rPr lang="zh-CN" altLang="en-US"/>
              <a:t>的位， 将新建文件和目录的访问权限设置为</a:t>
            </a:r>
            <a:r>
              <a:rPr lang="en-US" altLang="zh-CN"/>
              <a:t>1. </a:t>
            </a:r>
            <a:endParaRPr lang="en-US" altLang="zh-CN"/>
          </a:p>
          <a:p>
            <a:pPr lvl="0" eaLnBrk="1" hangingPunct="1"/>
            <a:r>
              <a:rPr lang="zh-CN" altLang="en-US"/>
              <a:t>文件访问权限</a:t>
            </a:r>
            <a:r>
              <a:rPr lang="en-US" altLang="zh-CN"/>
              <a:t>=</a:t>
            </a:r>
            <a:r>
              <a:rPr lang="zh-CN" altLang="en-US"/>
              <a:t>默认权限</a:t>
            </a:r>
            <a:r>
              <a:rPr lang="en-US" altLang="zh-CN"/>
              <a:t>-</a:t>
            </a:r>
            <a:r>
              <a:rPr lang="zh-CN" altLang="en-US"/>
              <a:t>掩码</a:t>
            </a:r>
            <a:endParaRPr lang="zh-CN" altLang="en-US"/>
          </a:p>
          <a:p>
            <a:pPr lvl="0" eaLnBrk="1" hangingPunct="1"/>
            <a:r>
              <a:rPr lang="zh-CN" altLang="en-US"/>
              <a:t>可执行文件或默认权限是</a:t>
            </a:r>
            <a:r>
              <a:rPr lang="en-US" altLang="zh-CN"/>
              <a:t>777, </a:t>
            </a:r>
            <a:r>
              <a:rPr lang="zh-CN" altLang="en-US"/>
              <a:t>文本文件的默认权限是</a:t>
            </a:r>
            <a:r>
              <a:rPr lang="en-US" altLang="zh-CN"/>
              <a:t>666. </a:t>
            </a:r>
            <a:r>
              <a:rPr lang="zh-CN" altLang="en-US"/>
              <a:t>常用的掩码值是</a:t>
            </a:r>
            <a:r>
              <a:rPr lang="en-US" altLang="zh-CN"/>
              <a:t>: 022. </a:t>
            </a:r>
            <a:endParaRPr lang="en-US" altLang="zh-CN"/>
          </a:p>
          <a:p>
            <a:pPr lvl="0" eaLnBrk="1" hangingPunct="1"/>
            <a:endParaRPr lang="zh-CN" altLang="en-US"/>
          </a:p>
          <a:p>
            <a:pPr lvl="0" eaLnBrk="1" hangingPunct="1"/>
            <a:r>
              <a:rPr lang="en-US" altLang="zh-CN"/>
              <a:t>$umask          </a:t>
            </a:r>
            <a:r>
              <a:rPr lang="zh-CN" altLang="en-US"/>
              <a:t>显示掩码的当前值 </a:t>
            </a:r>
            <a:endParaRPr lang="zh-CN" altLang="en-US"/>
          </a:p>
          <a:p>
            <a:pPr lvl="0" eaLnBrk="1" hangingPunct="1"/>
            <a:r>
              <a:rPr lang="en-US" altLang="zh-CN"/>
              <a:t>022</a:t>
            </a:r>
            <a:endParaRPr lang="en-US" altLang="zh-CN"/>
          </a:p>
          <a:p>
            <a:pPr lvl="0" eaLnBrk="1" hangingPunct="1"/>
            <a:r>
              <a:rPr lang="en-US" altLang="zh-CN"/>
              <a:t>$umask 022</a:t>
            </a:r>
            <a:endParaRPr lang="en-US" altLang="zh-CN"/>
          </a:p>
          <a:p>
            <a:pPr lvl="0" eaLnBrk="1" hangingPunct="1"/>
            <a:r>
              <a:rPr lang="en-US" altLang="zh-CN"/>
              <a:t>$touch a</a:t>
            </a:r>
            <a:endParaRPr lang="en-US" altLang="zh-CN"/>
          </a:p>
          <a:p>
            <a:pPr lvl="0" eaLnBrk="1" hangingPunct="1"/>
            <a:r>
              <a:rPr lang="en-US" altLang="zh-CN"/>
              <a:t>$umask 077</a:t>
            </a:r>
            <a:endParaRPr lang="en-US" altLang="zh-CN"/>
          </a:p>
          <a:p>
            <a:pPr lvl="0" eaLnBrk="1" hangingPunct="1"/>
            <a:r>
              <a:rPr lang="en-US" altLang="zh-CN"/>
              <a:t>$touch b</a:t>
            </a:r>
            <a:endParaRPr lang="en-US" altLang="zh-CN"/>
          </a:p>
          <a:p>
            <a:pPr lvl="0" eaLnBrk="1" hangingPunct="1"/>
            <a:r>
              <a:rPr lang="en-US" altLang="zh-CN"/>
              <a:t>$ls –l a b</a:t>
            </a:r>
            <a:endParaRPr lang="en-US" altLang="zh-CN"/>
          </a:p>
          <a:p>
            <a:pPr lvl="0" eaLnBrk="1" hangingPunct="1"/>
            <a:r>
              <a:rPr lang="en-US" altLang="zh-CN"/>
              <a:t>-rw-r--r-- 1 TonyDeng student 0 Nov 5 16:16 a</a:t>
            </a:r>
            <a:endParaRPr lang="en-US" altLang="zh-CN"/>
          </a:p>
          <a:p>
            <a:pPr lvl="0" eaLnBrk="1" hangingPunct="1"/>
            <a:r>
              <a:rPr lang="en-US" altLang="zh-CN"/>
              <a:t>-rw------- 1 TonyDeng student 0 Nov 5 16:16 b</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8194" name="Rectangle 2"/>
          <p:cNvSpPr>
            <a:spLocks noGrp="1" noRot="1" noChangeAspect="1" noTextEdit="1"/>
          </p:cNvSpPr>
          <p:nvPr>
            <p:ph type="sldImg"/>
          </p:nvPr>
        </p:nvSpPr>
        <p:spPr/>
      </p:sp>
      <p:sp>
        <p:nvSpPr>
          <p:cNvPr id="819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   . </a:t>
            </a:r>
            <a:r>
              <a:rPr lang="zh-CN" altLang="en-US"/>
              <a:t>登录和登出</a:t>
            </a:r>
            <a:r>
              <a:rPr lang="en-US" altLang="zh-CN"/>
              <a:t>Solaris</a:t>
            </a:r>
            <a:r>
              <a:rPr lang="zh-CN" altLang="en-US"/>
              <a:t>系统</a:t>
            </a:r>
            <a:r>
              <a:rPr lang="en-US" altLang="zh-CN"/>
              <a:t>. </a:t>
            </a:r>
            <a:endParaRPr lang="en-US" altLang="zh-CN"/>
          </a:p>
          <a:p>
            <a:pPr lvl="0" eaLnBrk="1" hangingPunct="1"/>
            <a:r>
              <a:rPr lang="en-US" altLang="zh-CN"/>
              <a:t>     </a:t>
            </a:r>
            <a:r>
              <a:rPr lang="zh-CN" altLang="en-US"/>
              <a:t>咦</a:t>
            </a:r>
            <a:r>
              <a:rPr lang="en-US" altLang="zh-CN"/>
              <a:t>, </a:t>
            </a:r>
            <a:r>
              <a:rPr lang="zh-CN" altLang="en-US"/>
              <a:t>刚才讲学</a:t>
            </a:r>
            <a:r>
              <a:rPr lang="en-US" altLang="zh-CN"/>
              <a:t>Unix, </a:t>
            </a:r>
            <a:r>
              <a:rPr lang="zh-CN" altLang="en-US"/>
              <a:t>怎么这里冒出个</a:t>
            </a:r>
            <a:r>
              <a:rPr lang="en-US" altLang="zh-CN"/>
              <a:t>Solaris? </a:t>
            </a:r>
            <a:r>
              <a:rPr lang="zh-CN" altLang="en-US"/>
              <a:t>是不是这老师忽悠咱们。 当然不是</a:t>
            </a:r>
            <a:r>
              <a:rPr lang="en-US" altLang="zh-CN"/>
              <a:t>, Unix</a:t>
            </a:r>
            <a:r>
              <a:rPr lang="zh-CN" altLang="en-US"/>
              <a:t>操作系统是一个集合名词</a:t>
            </a:r>
            <a:r>
              <a:rPr lang="en-US" altLang="zh-CN"/>
              <a:t>. </a:t>
            </a:r>
            <a:r>
              <a:rPr lang="zh-CN" altLang="en-US"/>
              <a:t>就像我们经常提到的 人 一样</a:t>
            </a:r>
            <a:r>
              <a:rPr lang="en-US" altLang="zh-CN"/>
              <a:t>, </a:t>
            </a:r>
            <a:r>
              <a:rPr lang="zh-CN" altLang="en-US"/>
              <a:t>问问自已见过人吗</a:t>
            </a:r>
            <a:r>
              <a:rPr lang="en-US" altLang="zh-CN"/>
              <a:t>? </a:t>
            </a:r>
            <a:r>
              <a:rPr lang="zh-CN" altLang="en-US"/>
              <a:t>仔细想想</a:t>
            </a:r>
            <a:r>
              <a:rPr lang="en-US" altLang="zh-CN"/>
              <a:t>, </a:t>
            </a:r>
            <a:r>
              <a:rPr lang="zh-CN" altLang="en-US"/>
              <a:t>我们每天见到张三</a:t>
            </a:r>
            <a:r>
              <a:rPr lang="en-US" altLang="zh-CN"/>
              <a:t>, </a:t>
            </a:r>
            <a:r>
              <a:rPr lang="zh-CN" altLang="en-US"/>
              <a:t>李四</a:t>
            </a:r>
            <a:r>
              <a:rPr lang="en-US" altLang="zh-CN"/>
              <a:t>, </a:t>
            </a:r>
            <a:r>
              <a:rPr lang="zh-CN" altLang="en-US"/>
              <a:t>王五</a:t>
            </a:r>
            <a:r>
              <a:rPr lang="en-US" altLang="zh-CN"/>
              <a:t>, </a:t>
            </a:r>
            <a:r>
              <a:rPr lang="zh-CN" altLang="en-US"/>
              <a:t>母亲</a:t>
            </a:r>
            <a:r>
              <a:rPr lang="en-US" altLang="zh-CN"/>
              <a:t>, </a:t>
            </a:r>
            <a:r>
              <a:rPr lang="zh-CN" altLang="en-US"/>
              <a:t>同事</a:t>
            </a:r>
            <a:r>
              <a:rPr lang="en-US" altLang="zh-CN"/>
              <a:t>, </a:t>
            </a:r>
            <a:r>
              <a:rPr lang="zh-CN" altLang="en-US"/>
              <a:t>女友</a:t>
            </a:r>
            <a:r>
              <a:rPr lang="en-US" altLang="zh-CN"/>
              <a:t>, </a:t>
            </a:r>
            <a:r>
              <a:rPr lang="zh-CN" altLang="en-US"/>
              <a:t>我们所见到的都是一个个具体生龙活虎的人</a:t>
            </a:r>
            <a:r>
              <a:rPr lang="en-US" altLang="zh-CN"/>
              <a:t>. Unix</a:t>
            </a:r>
            <a:r>
              <a:rPr lang="zh-CN" altLang="en-US"/>
              <a:t>呢</a:t>
            </a:r>
            <a:r>
              <a:rPr lang="en-US" altLang="zh-CN"/>
              <a:t>? </a:t>
            </a:r>
            <a:r>
              <a:rPr lang="zh-CN" altLang="en-US"/>
              <a:t>也一样</a:t>
            </a:r>
            <a:r>
              <a:rPr lang="en-US" altLang="zh-CN"/>
              <a:t>, </a:t>
            </a:r>
            <a:r>
              <a:rPr lang="zh-CN" altLang="en-US"/>
              <a:t>具体到应用产品</a:t>
            </a:r>
            <a:r>
              <a:rPr lang="en-US" altLang="zh-CN"/>
              <a:t>, Unix</a:t>
            </a:r>
            <a:r>
              <a:rPr lang="zh-CN" altLang="en-US"/>
              <a:t>有</a:t>
            </a:r>
            <a:r>
              <a:rPr lang="en-US" altLang="zh-CN"/>
              <a:t>sun</a:t>
            </a:r>
            <a:r>
              <a:rPr lang="zh-CN" altLang="en-US"/>
              <a:t>公司的</a:t>
            </a:r>
            <a:r>
              <a:rPr lang="en-US" altLang="zh-CN"/>
              <a:t>Solaris</a:t>
            </a:r>
            <a:r>
              <a:rPr lang="zh-CN" altLang="en-US"/>
              <a:t>，</a:t>
            </a:r>
            <a:r>
              <a:rPr lang="en-US" altLang="zh-CN"/>
              <a:t>SunOS, IBM</a:t>
            </a:r>
            <a:r>
              <a:rPr lang="zh-CN" altLang="en-US"/>
              <a:t>公司的</a:t>
            </a:r>
            <a:r>
              <a:rPr lang="en-US" altLang="zh-CN"/>
              <a:t>AIX, HP</a:t>
            </a:r>
            <a:r>
              <a:rPr lang="zh-CN" altLang="en-US"/>
              <a:t>公司的</a:t>
            </a:r>
            <a:r>
              <a:rPr lang="en-US" altLang="zh-CN"/>
              <a:t>HP-UX</a:t>
            </a:r>
            <a:r>
              <a:rPr lang="zh-CN" altLang="en-US"/>
              <a:t>，</a:t>
            </a:r>
            <a:r>
              <a:rPr lang="en-US" altLang="zh-CN"/>
              <a:t>BSD</a:t>
            </a:r>
            <a:r>
              <a:rPr lang="zh-CN" altLang="en-US"/>
              <a:t>等</a:t>
            </a:r>
            <a:r>
              <a:rPr lang="en-US" altLang="zh-CN"/>
              <a:t>. Unix</a:t>
            </a:r>
            <a:r>
              <a:rPr lang="zh-CN" altLang="en-US"/>
              <a:t>系统是一个多进程</a:t>
            </a:r>
            <a:r>
              <a:rPr lang="en-US" altLang="zh-CN"/>
              <a:t>, </a:t>
            </a:r>
            <a:r>
              <a:rPr lang="zh-CN" altLang="en-US"/>
              <a:t>多用户</a:t>
            </a:r>
            <a:r>
              <a:rPr lang="en-US" altLang="zh-CN"/>
              <a:t>, </a:t>
            </a:r>
            <a:r>
              <a:rPr lang="zh-CN" altLang="en-US"/>
              <a:t>交互式的计算环境</a:t>
            </a:r>
            <a:r>
              <a:rPr lang="en-US" altLang="zh-CN"/>
              <a:t>. </a:t>
            </a:r>
            <a:r>
              <a:rPr lang="zh-CN" altLang="en-US"/>
              <a:t>多用户是指多个用户可以同时使用同一个系统</a:t>
            </a:r>
            <a:r>
              <a:rPr lang="en-US" altLang="zh-CN"/>
              <a:t>, </a:t>
            </a:r>
            <a:r>
              <a:rPr lang="zh-CN" altLang="en-US"/>
              <a:t>因此登录与退出是必需的</a:t>
            </a:r>
            <a:r>
              <a:rPr lang="en-US" altLang="zh-CN"/>
              <a:t>, </a:t>
            </a:r>
            <a:r>
              <a:rPr lang="zh-CN" altLang="en-US"/>
              <a:t>因为每个用户都要在进入和退出系统时识别或区别自已的身份</a:t>
            </a:r>
            <a:r>
              <a:rPr lang="en-US" altLang="zh-CN"/>
              <a:t>. </a:t>
            </a:r>
            <a:endParaRPr lang="en-US" altLang="zh-CN"/>
          </a:p>
          <a:p>
            <a:pPr lvl="0" eaLnBrk="1" hangingPunct="1"/>
            <a:endParaRPr lang="en-US" altLang="zh-CN"/>
          </a:p>
          <a:p>
            <a:pPr lvl="0" eaLnBrk="1" hangingPunct="1"/>
            <a:r>
              <a:rPr lang="en-US" altLang="zh-CN"/>
              <a:t>     </a:t>
            </a:r>
            <a:r>
              <a:rPr lang="zh-CN" altLang="en-US"/>
              <a:t>练习</a:t>
            </a:r>
            <a:r>
              <a:rPr lang="en-US" altLang="zh-CN"/>
              <a:t>: </a:t>
            </a:r>
            <a:r>
              <a:rPr lang="zh-CN" altLang="en-US"/>
              <a:t>在您的</a:t>
            </a:r>
            <a:r>
              <a:rPr lang="en-US" altLang="zh-CN"/>
              <a:t>LINUX/UNIX</a:t>
            </a:r>
            <a:r>
              <a:rPr lang="zh-CN" altLang="en-US"/>
              <a:t>系统中获得一个用户账号</a:t>
            </a:r>
            <a:r>
              <a:rPr lang="en-US" altLang="zh-CN"/>
              <a:t>, </a:t>
            </a:r>
            <a:r>
              <a:rPr lang="zh-CN" altLang="en-US"/>
              <a:t>并练习几次登录与退出进程</a:t>
            </a:r>
            <a:r>
              <a:rPr lang="en-US" altLang="zh-CN"/>
              <a:t>. </a:t>
            </a:r>
            <a:r>
              <a:rPr lang="zh-CN" altLang="en-US"/>
              <a:t>尝试不同的退出方式</a:t>
            </a:r>
            <a:r>
              <a:rPr lang="en-US" altLang="zh-CN"/>
              <a:t>, </a:t>
            </a:r>
            <a:r>
              <a:rPr lang="zh-CN" altLang="en-US"/>
              <a:t>它们是否有效</a:t>
            </a:r>
            <a:r>
              <a:rPr lang="en-US" altLang="zh-CN"/>
              <a:t>? </a:t>
            </a:r>
            <a:r>
              <a:rPr lang="zh-CN" altLang="en-US"/>
              <a:t>假如没有作用</a:t>
            </a:r>
            <a:r>
              <a:rPr lang="en-US" altLang="zh-CN"/>
              <a:t>, </a:t>
            </a:r>
            <a:r>
              <a:rPr lang="zh-CN" altLang="en-US"/>
              <a:t>是哪一种</a:t>
            </a:r>
            <a:r>
              <a:rPr lang="en-US" altLang="zh-CN"/>
              <a:t>? </a:t>
            </a:r>
            <a:endParaRPr lang="en-US" altLang="zh-CN"/>
          </a:p>
          <a:p>
            <a:pPr lvl="0" eaLnBrk="1" hangingPunct="1"/>
            <a:endParaRPr lang="en-US" altLang="zh-CN"/>
          </a:p>
          <a:p>
            <a:pPr lvl="0" eaLnBrk="1" hangingPunct="1"/>
            <a:r>
              <a:rPr lang="en-US" altLang="zh-CN"/>
              <a:t>   . Solaris</a:t>
            </a:r>
            <a:r>
              <a:rPr lang="zh-CN" altLang="en-US"/>
              <a:t>文件系统的导航，遍历</a:t>
            </a:r>
            <a:endParaRPr lang="zh-CN" altLang="en-US"/>
          </a:p>
          <a:p>
            <a:pPr lvl="0" eaLnBrk="1" hangingPunct="1"/>
            <a:r>
              <a:rPr lang="zh-CN" altLang="en-US"/>
              <a:t>     计算机系统用户通常工作在计算机文件系统结构中</a:t>
            </a:r>
            <a:r>
              <a:rPr lang="en-US" altLang="zh-CN"/>
              <a:t>. </a:t>
            </a:r>
            <a:r>
              <a:rPr lang="zh-CN" altLang="en-US"/>
              <a:t>因此</a:t>
            </a:r>
            <a:r>
              <a:rPr lang="en-US" altLang="zh-CN"/>
              <a:t>, </a:t>
            </a:r>
            <a:r>
              <a:rPr lang="zh-CN" altLang="en-US"/>
              <a:t>当使用计算机系统时</a:t>
            </a:r>
            <a:r>
              <a:rPr lang="en-US" altLang="zh-CN"/>
              <a:t>, </a:t>
            </a:r>
            <a:r>
              <a:rPr lang="zh-CN" altLang="en-US"/>
              <a:t>用户经常要执行一些与文件相关的操作</a:t>
            </a:r>
            <a:r>
              <a:rPr lang="en-US" altLang="zh-CN"/>
              <a:t>, </a:t>
            </a:r>
            <a:r>
              <a:rPr lang="zh-CN" altLang="en-US"/>
              <a:t>包括创建</a:t>
            </a:r>
            <a:r>
              <a:rPr lang="en-US" altLang="zh-CN"/>
              <a:t>, </a:t>
            </a:r>
            <a:r>
              <a:rPr lang="zh-CN" altLang="en-US"/>
              <a:t>读取</a:t>
            </a:r>
            <a:r>
              <a:rPr lang="en-US" altLang="zh-CN"/>
              <a:t>, </a:t>
            </a:r>
            <a:r>
              <a:rPr lang="zh-CN" altLang="en-US"/>
              <a:t>写</a:t>
            </a:r>
            <a:r>
              <a:rPr lang="en-US" altLang="zh-CN"/>
              <a:t>, </a:t>
            </a:r>
            <a:r>
              <a:rPr lang="zh-CN" altLang="en-US"/>
              <a:t>修改或执行文件</a:t>
            </a:r>
            <a:r>
              <a:rPr lang="en-US" altLang="zh-CN"/>
              <a:t>. </a:t>
            </a:r>
            <a:r>
              <a:rPr lang="zh-CN" altLang="en-US"/>
              <a:t>所以</a:t>
            </a:r>
            <a:r>
              <a:rPr lang="en-US" altLang="zh-CN"/>
              <a:t>, </a:t>
            </a:r>
            <a:r>
              <a:rPr lang="zh-CN" altLang="en-US"/>
              <a:t>我们需要明白</a:t>
            </a:r>
            <a:r>
              <a:rPr lang="en-US" altLang="zh-CN"/>
              <a:t>UNIX</a:t>
            </a:r>
            <a:r>
              <a:rPr lang="zh-CN" altLang="en-US"/>
              <a:t>中的文件是什么</a:t>
            </a:r>
            <a:r>
              <a:rPr lang="en-US" altLang="zh-CN"/>
              <a:t>, </a:t>
            </a:r>
            <a:r>
              <a:rPr lang="zh-CN" altLang="en-US"/>
              <a:t>以及如何对文件进行组织和管理</a:t>
            </a:r>
            <a:r>
              <a:rPr lang="en-US" altLang="zh-CN"/>
              <a:t>. </a:t>
            </a:r>
            <a:endParaRPr lang="en-US" altLang="zh-CN"/>
          </a:p>
          <a:p>
            <a:pPr lvl="0" eaLnBrk="1" hangingPunct="1"/>
            <a:endParaRPr lang="en-US" altLang="zh-CN"/>
          </a:p>
          <a:p>
            <a:pPr lvl="0" eaLnBrk="1" hangingPunct="1"/>
            <a:r>
              <a:rPr lang="en-US" altLang="zh-CN"/>
              <a:t>   . </a:t>
            </a:r>
            <a:r>
              <a:rPr lang="zh-CN" altLang="en-US"/>
              <a:t>创建文件和目录并改变它们的权限</a:t>
            </a:r>
            <a:endParaRPr lang="zh-CN" altLang="en-US"/>
          </a:p>
          <a:p>
            <a:pPr lvl="0" eaLnBrk="1" hangingPunct="1"/>
            <a:r>
              <a:rPr lang="zh-CN" altLang="en-US"/>
              <a:t>     为了系统地组织工作</a:t>
            </a:r>
            <a:r>
              <a:rPr lang="en-US" altLang="zh-CN"/>
              <a:t>, </a:t>
            </a:r>
            <a:r>
              <a:rPr lang="zh-CN" altLang="en-US"/>
              <a:t>应该在主创建一个层次目录结构</a:t>
            </a:r>
            <a:r>
              <a:rPr lang="en-US" altLang="zh-CN"/>
              <a:t>, </a:t>
            </a:r>
            <a:r>
              <a:rPr lang="zh-CN" altLang="en-US"/>
              <a:t>并应很好地维护</a:t>
            </a:r>
            <a:r>
              <a:rPr lang="en-US" altLang="zh-CN"/>
              <a:t>. </a:t>
            </a:r>
            <a:r>
              <a:rPr lang="zh-CN" altLang="en-US"/>
              <a:t>这就需要进行目录</a:t>
            </a:r>
            <a:r>
              <a:rPr lang="en-US" altLang="zh-CN"/>
              <a:t>, </a:t>
            </a:r>
            <a:r>
              <a:rPr lang="zh-CN" altLang="en-US"/>
              <a:t>文件的创建</a:t>
            </a:r>
            <a:r>
              <a:rPr lang="en-US" altLang="zh-CN"/>
              <a:t>, </a:t>
            </a:r>
            <a:r>
              <a:rPr lang="zh-CN" altLang="en-US"/>
              <a:t>复制</a:t>
            </a:r>
            <a:r>
              <a:rPr lang="en-US" altLang="zh-CN"/>
              <a:t>, </a:t>
            </a:r>
            <a:r>
              <a:rPr lang="zh-CN" altLang="en-US"/>
              <a:t>移动和删除操作</a:t>
            </a:r>
            <a:r>
              <a:rPr lang="en-US" altLang="zh-CN"/>
              <a:t>. </a:t>
            </a:r>
            <a:r>
              <a:rPr lang="zh-CN" altLang="en-US"/>
              <a:t>这样就能遍历您的目录层次</a:t>
            </a:r>
            <a:r>
              <a:rPr lang="en-US" altLang="zh-CN"/>
              <a:t>, </a:t>
            </a:r>
            <a:r>
              <a:rPr lang="zh-CN" altLang="en-US"/>
              <a:t>您就能进入一个目录浏览它的内容</a:t>
            </a:r>
            <a:r>
              <a:rPr lang="en-US" altLang="zh-CN"/>
              <a:t>, UNIX</a:t>
            </a:r>
            <a:r>
              <a:rPr lang="zh-CN" altLang="en-US"/>
              <a:t>提供了执行这些任务的所有命令</a:t>
            </a:r>
            <a:r>
              <a:rPr lang="en-US" altLang="zh-CN"/>
              <a:t>. </a:t>
            </a:r>
            <a:endParaRPr lang="en-US" altLang="zh-CN"/>
          </a:p>
          <a:p>
            <a:pPr lvl="0" eaLnBrk="1" hangingPunct="1"/>
            <a:endParaRPr lang="en-US" altLang="zh-CN"/>
          </a:p>
          <a:p>
            <a:pPr lvl="0" eaLnBrk="1" hangingPunct="1"/>
            <a:r>
              <a:rPr lang="en-US" altLang="zh-CN"/>
              <a:t>   . </a:t>
            </a:r>
            <a:r>
              <a:rPr lang="zh-CN" altLang="en-US"/>
              <a:t>操作文本文件</a:t>
            </a:r>
            <a:r>
              <a:rPr lang="en-US" altLang="zh-CN"/>
              <a:t>, </a:t>
            </a:r>
            <a:r>
              <a:rPr lang="zh-CN" altLang="en-US"/>
              <a:t>使用</a:t>
            </a:r>
            <a:r>
              <a:rPr lang="en-US" altLang="zh-CN"/>
              <a:t>vi</a:t>
            </a:r>
            <a:r>
              <a:rPr lang="zh-CN" altLang="en-US"/>
              <a:t>编辑器</a:t>
            </a:r>
            <a:endParaRPr lang="zh-CN" altLang="en-US"/>
          </a:p>
          <a:p>
            <a:pPr lvl="0" eaLnBrk="1" hangingPunct="1"/>
            <a:r>
              <a:rPr lang="zh-CN" altLang="en-US"/>
              <a:t>     要修改文件内容</a:t>
            </a:r>
            <a:r>
              <a:rPr lang="en-US" altLang="zh-CN"/>
              <a:t>, </a:t>
            </a:r>
            <a:r>
              <a:rPr lang="zh-CN" altLang="en-US"/>
              <a:t>一定要有一个编辑器</a:t>
            </a:r>
            <a:r>
              <a:rPr lang="en-US" altLang="zh-CN"/>
              <a:t>. window</a:t>
            </a:r>
            <a:r>
              <a:rPr lang="zh-CN" altLang="en-US"/>
              <a:t>环境下有记事本</a:t>
            </a:r>
            <a:r>
              <a:rPr lang="en-US" altLang="zh-CN"/>
              <a:t>, </a:t>
            </a:r>
            <a:r>
              <a:rPr lang="zh-CN" altLang="en-US"/>
              <a:t>写字板</a:t>
            </a:r>
            <a:r>
              <a:rPr lang="en-US" altLang="zh-CN"/>
              <a:t>. UNIX</a:t>
            </a:r>
            <a:r>
              <a:rPr lang="zh-CN" altLang="en-US"/>
              <a:t>下也有很多对应的文本编辑器</a:t>
            </a:r>
            <a:r>
              <a:rPr lang="en-US" altLang="zh-CN"/>
              <a:t>, vi</a:t>
            </a:r>
            <a:r>
              <a:rPr lang="zh-CN" altLang="en-US"/>
              <a:t>是一个常见的</a:t>
            </a:r>
            <a:r>
              <a:rPr lang="en-US" altLang="zh-CN"/>
              <a:t>UNIX</a:t>
            </a:r>
            <a:r>
              <a:rPr lang="zh-CN" altLang="en-US"/>
              <a:t>文本编辑器</a:t>
            </a:r>
            <a:r>
              <a:rPr lang="en-US" altLang="zh-CN"/>
              <a:t>. </a:t>
            </a:r>
            <a:r>
              <a:rPr lang="zh-CN" altLang="en-US"/>
              <a:t>另外还有其它的编辑器</a:t>
            </a:r>
            <a:r>
              <a:rPr lang="en-US" altLang="zh-CN"/>
              <a:t>ed, sam</a:t>
            </a:r>
            <a:r>
              <a:rPr lang="zh-CN" altLang="en-US"/>
              <a:t>以及功能强大的</a:t>
            </a:r>
            <a:r>
              <a:rPr lang="en-US" altLang="zh-CN"/>
              <a:t>emacs</a:t>
            </a:r>
            <a:r>
              <a:rPr lang="zh-CN" altLang="en-US"/>
              <a:t>等</a:t>
            </a:r>
            <a:r>
              <a:rPr lang="en-US" altLang="zh-CN"/>
              <a:t>. </a:t>
            </a:r>
            <a:endParaRPr lang="en-US" altLang="zh-CN"/>
          </a:p>
          <a:p>
            <a:pPr lvl="0" eaLnBrk="1" hangingPunct="1"/>
            <a:endParaRPr lang="en-US" altLang="zh-CN"/>
          </a:p>
          <a:p>
            <a:pPr lvl="0" eaLnBrk="1" hangingPunct="1"/>
            <a:r>
              <a:rPr lang="en-US" altLang="zh-CN"/>
              <a:t>   . </a:t>
            </a:r>
            <a:r>
              <a:rPr lang="zh-CN" altLang="en-US"/>
              <a:t>使用命令查找目录和文件</a:t>
            </a:r>
            <a:endParaRPr lang="zh-CN" altLang="en-US"/>
          </a:p>
          <a:p>
            <a:pPr lvl="0" eaLnBrk="1" hangingPunct="1"/>
            <a:r>
              <a:rPr lang="zh-CN" altLang="en-US"/>
              <a:t>     计算机文件系统中存储了很多文件</a:t>
            </a:r>
            <a:r>
              <a:rPr lang="en-US" altLang="zh-CN"/>
              <a:t>, </a:t>
            </a:r>
            <a:r>
              <a:rPr lang="zh-CN" altLang="en-US"/>
              <a:t>有时侯</a:t>
            </a:r>
            <a:r>
              <a:rPr lang="en-US" altLang="zh-CN"/>
              <a:t>, </a:t>
            </a:r>
            <a:r>
              <a:rPr lang="zh-CN" altLang="en-US"/>
              <a:t>您只想获得某个特别的文件</a:t>
            </a:r>
            <a:r>
              <a:rPr lang="en-US" altLang="zh-CN"/>
              <a:t>,</a:t>
            </a:r>
            <a:r>
              <a:rPr lang="zh-CN" altLang="en-US"/>
              <a:t>命令或目录</a:t>
            </a:r>
            <a:r>
              <a:rPr lang="en-US" altLang="zh-CN"/>
              <a:t>. </a:t>
            </a:r>
            <a:r>
              <a:rPr lang="zh-CN" altLang="en-US"/>
              <a:t>也许只记得其间几个字母</a:t>
            </a:r>
            <a:r>
              <a:rPr lang="en-US" altLang="zh-CN"/>
              <a:t>, </a:t>
            </a:r>
            <a:r>
              <a:rPr lang="zh-CN" altLang="en-US"/>
              <a:t>也许只记命令实现的功能</a:t>
            </a:r>
            <a:r>
              <a:rPr lang="en-US" altLang="zh-CN"/>
              <a:t>, </a:t>
            </a:r>
            <a:r>
              <a:rPr lang="zh-CN" altLang="en-US"/>
              <a:t>如果快速地获取到我们所期待的资源呢</a:t>
            </a:r>
            <a:r>
              <a:rPr lang="en-US" altLang="zh-CN"/>
              <a:t>? </a:t>
            </a:r>
            <a:r>
              <a:rPr lang="zh-CN" altLang="en-US"/>
              <a:t>没关系</a:t>
            </a:r>
            <a:r>
              <a:rPr lang="en-US" altLang="zh-CN"/>
              <a:t>, Unix</a:t>
            </a:r>
            <a:r>
              <a:rPr lang="zh-CN" altLang="en-US"/>
              <a:t>提供了一系列命令达到目的</a:t>
            </a:r>
            <a:r>
              <a:rPr lang="en-US" altLang="zh-CN"/>
              <a:t>. </a:t>
            </a:r>
            <a:endParaRPr lang="en-US" altLang="zh-CN"/>
          </a:p>
          <a:p>
            <a:pPr lvl="0" eaLnBrk="1" hangingPunct="1"/>
            <a:endParaRPr lang="en-US" altLang="zh-CN"/>
          </a:p>
          <a:p>
            <a:pPr lvl="0" eaLnBrk="1" hangingPunct="1"/>
            <a:r>
              <a:rPr lang="en-US" altLang="zh-CN"/>
              <a:t>   . </a:t>
            </a:r>
            <a:r>
              <a:rPr lang="zh-CN" altLang="en-US"/>
              <a:t>使用基本的网络命令</a:t>
            </a:r>
            <a:endParaRPr lang="zh-CN" altLang="en-US"/>
          </a:p>
          <a:p>
            <a:pPr lvl="0" eaLnBrk="1" hangingPunct="1"/>
            <a:r>
              <a:rPr lang="zh-CN" altLang="en-US"/>
              <a:t>     有一句话不知大家有没有听说过，</a:t>
            </a:r>
            <a:r>
              <a:rPr lang="en-US" altLang="zh-CN"/>
              <a:t>"</a:t>
            </a:r>
            <a:r>
              <a:rPr lang="zh-CN" altLang="en-US"/>
              <a:t>网络就是计算机</a:t>
            </a:r>
            <a:r>
              <a:rPr lang="en-US" altLang="zh-CN"/>
              <a:t>", </a:t>
            </a:r>
            <a:r>
              <a:rPr lang="zh-CN" altLang="en-US"/>
              <a:t>的确</a:t>
            </a:r>
            <a:r>
              <a:rPr lang="en-US" altLang="zh-CN"/>
              <a:t>, </a:t>
            </a:r>
            <a:r>
              <a:rPr lang="zh-CN" altLang="en-US"/>
              <a:t>现在假设没有网络</a:t>
            </a:r>
            <a:r>
              <a:rPr lang="en-US" altLang="zh-CN"/>
              <a:t>, </a:t>
            </a:r>
            <a:r>
              <a:rPr lang="zh-CN" altLang="en-US"/>
              <a:t>工作生活简直就是一场灾难</a:t>
            </a:r>
            <a:r>
              <a:rPr lang="en-US" altLang="zh-CN"/>
              <a:t>. </a:t>
            </a:r>
            <a:r>
              <a:rPr lang="zh-CN" altLang="en-US"/>
              <a:t>这是</a:t>
            </a:r>
            <a:r>
              <a:rPr lang="en-US" altLang="zh-CN"/>
              <a:t>sun</a:t>
            </a:r>
            <a:r>
              <a:rPr lang="zh-CN" altLang="en-US"/>
              <a:t>公司的口号</a:t>
            </a:r>
            <a:r>
              <a:rPr lang="en-US" altLang="zh-CN"/>
              <a:t>, </a:t>
            </a:r>
            <a:r>
              <a:rPr lang="zh-CN" altLang="en-US"/>
              <a:t>但它没有成为行动的矮子</a:t>
            </a:r>
            <a:r>
              <a:rPr lang="en-US" altLang="zh-CN"/>
              <a:t>, </a:t>
            </a:r>
            <a:r>
              <a:rPr lang="zh-CN" altLang="en-US"/>
              <a:t>几十年来始终身体力行</a:t>
            </a:r>
            <a:r>
              <a:rPr lang="en-US" altLang="zh-CN"/>
              <a:t>, </a:t>
            </a:r>
            <a:r>
              <a:rPr lang="zh-CN" altLang="en-US"/>
              <a:t>在</a:t>
            </a:r>
            <a:r>
              <a:rPr lang="en-US" altLang="zh-CN"/>
              <a:t>Solaris</a:t>
            </a:r>
            <a:r>
              <a:rPr lang="zh-CN" altLang="en-US"/>
              <a:t>中提供了许多对网络支持的命令</a:t>
            </a:r>
            <a:r>
              <a:rPr lang="en-US" altLang="zh-CN"/>
              <a:t>, </a:t>
            </a:r>
            <a:r>
              <a:rPr lang="zh-CN" altLang="en-US"/>
              <a:t>不仅与此</a:t>
            </a:r>
            <a:r>
              <a:rPr lang="en-US" altLang="zh-CN"/>
              <a:t>, </a:t>
            </a:r>
            <a:r>
              <a:rPr lang="zh-CN" altLang="en-US"/>
              <a:t>在硬件</a:t>
            </a:r>
            <a:r>
              <a:rPr lang="en-US" altLang="zh-CN"/>
              <a:t>, </a:t>
            </a:r>
            <a:r>
              <a:rPr lang="zh-CN" altLang="en-US"/>
              <a:t>开发软件上都提供了强有力的支持 </a:t>
            </a:r>
            <a:r>
              <a:rPr lang="en-US" altLang="zh-CN"/>
              <a:t>. </a:t>
            </a:r>
            <a:r>
              <a:rPr lang="zh-CN" altLang="en-US"/>
              <a:t>事实上</a:t>
            </a:r>
            <a:r>
              <a:rPr lang="en-US" altLang="zh-CN"/>
              <a:t>, Java</a:t>
            </a:r>
            <a:r>
              <a:rPr lang="zh-CN" altLang="en-US"/>
              <a:t>语言在基于网络的环境应用中具有天然的优势</a:t>
            </a:r>
            <a:r>
              <a:rPr lang="en-US" altLang="zh-CN"/>
              <a:t>. </a:t>
            </a:r>
            <a:endParaRPr lang="en-US" altLang="zh-CN"/>
          </a:p>
          <a:p>
            <a:pPr lvl="0" eaLnBrk="1" hangingPunct="1"/>
            <a:r>
              <a:rPr lang="en-US" altLang="zh-CN"/>
              <a:t>     </a:t>
            </a:r>
            <a:r>
              <a:rPr lang="zh-CN" altLang="en-US"/>
              <a:t>网络按照范围大致可分为</a:t>
            </a:r>
            <a:r>
              <a:rPr lang="en-US" altLang="zh-CN"/>
              <a:t>: </a:t>
            </a:r>
            <a:r>
              <a:rPr lang="zh-CN" altLang="en-US"/>
              <a:t>局域网</a:t>
            </a:r>
            <a:r>
              <a:rPr lang="en-US" altLang="zh-CN"/>
              <a:t>, </a:t>
            </a:r>
            <a:r>
              <a:rPr lang="zh-CN" altLang="en-US"/>
              <a:t>城域网</a:t>
            </a:r>
            <a:r>
              <a:rPr lang="en-US" altLang="zh-CN"/>
              <a:t>, </a:t>
            </a:r>
            <a:r>
              <a:rPr lang="zh-CN" altLang="en-US"/>
              <a:t>因特网</a:t>
            </a:r>
            <a:r>
              <a:rPr lang="en-US" altLang="zh-CN"/>
              <a:t>. UNIX</a:t>
            </a:r>
            <a:r>
              <a:rPr lang="zh-CN" altLang="en-US"/>
              <a:t>与因特网有着很深的渊源，因为因特网的骨干协议</a:t>
            </a:r>
            <a:r>
              <a:rPr lang="en-US" altLang="zh-CN"/>
              <a:t>TCP/IP</a:t>
            </a:r>
            <a:r>
              <a:rPr lang="zh-CN" altLang="en-US"/>
              <a:t>原来是</a:t>
            </a:r>
            <a:r>
              <a:rPr lang="en-US" altLang="zh-CN"/>
              <a:t>UNIX</a:t>
            </a:r>
            <a:r>
              <a:rPr lang="zh-CN" altLang="en-US"/>
              <a:t>操作系统中的一个通讯模块。事实上，在今天的因特网上提供的服务主机中，运行</a:t>
            </a:r>
            <a:r>
              <a:rPr lang="en-US" altLang="zh-CN"/>
              <a:t>UNIX</a:t>
            </a:r>
            <a:r>
              <a:rPr lang="zh-CN" altLang="en-US"/>
              <a:t>类操作系统的主机仍要占绝大多数。  </a:t>
            </a:r>
            <a:endParaRPr lang="zh-CN" altLang="en-US"/>
          </a:p>
          <a:p>
            <a:pPr lvl="0" eaLnBrk="1" hangingPunct="1"/>
            <a:endParaRPr lang="zh-CN" altLang="en-US"/>
          </a:p>
          <a:p>
            <a:pPr lvl="0" eaLnBrk="1" hangingPunct="1"/>
            <a:r>
              <a:rPr lang="zh-CN" altLang="en-US"/>
              <a:t>   </a:t>
            </a:r>
            <a:r>
              <a:rPr lang="en-US" altLang="zh-CN"/>
              <a:t>. </a:t>
            </a:r>
            <a:r>
              <a:rPr lang="zh-CN" altLang="en-US"/>
              <a:t>识别并修改初始化文件</a:t>
            </a:r>
            <a:endParaRPr lang="zh-CN" altLang="en-US"/>
          </a:p>
          <a:p>
            <a:pPr lvl="0" eaLnBrk="1" hangingPunct="1"/>
            <a:r>
              <a:rPr lang="zh-CN" altLang="en-US"/>
              <a:t>     </a:t>
            </a:r>
            <a:r>
              <a:rPr lang="en-US" altLang="zh-CN"/>
              <a:t>Unix</a:t>
            </a:r>
            <a:r>
              <a:rPr lang="zh-CN" altLang="en-US"/>
              <a:t>系统有一个初始的系统启动文件</a:t>
            </a:r>
            <a:r>
              <a:rPr lang="en-US" altLang="zh-CN"/>
              <a:t>, </a:t>
            </a:r>
            <a:r>
              <a:rPr lang="zh-CN" altLang="en-US"/>
              <a:t>这个文件包括了对</a:t>
            </a:r>
            <a:r>
              <a:rPr lang="en-US" altLang="zh-CN"/>
              <a:t>shell</a:t>
            </a:r>
            <a:r>
              <a:rPr lang="zh-CN" altLang="en-US"/>
              <a:t>和其它一些实用程序起作用的重要环境变量的初始设置</a:t>
            </a:r>
            <a:r>
              <a:rPr lang="en-US" altLang="zh-CN"/>
              <a:t>. </a:t>
            </a:r>
            <a:r>
              <a:rPr lang="zh-CN" altLang="en-US"/>
              <a:t>这个文件对我们无论是开发还是使用均很重要</a:t>
            </a:r>
            <a:r>
              <a:rPr lang="en-US" altLang="zh-CN"/>
              <a:t>, </a:t>
            </a:r>
            <a:r>
              <a:rPr lang="zh-CN" altLang="en-US"/>
              <a:t>这也是我们学习</a:t>
            </a:r>
            <a:r>
              <a:rPr lang="en-US" altLang="zh-CN"/>
              <a:t>Unix</a:t>
            </a:r>
            <a:r>
              <a:rPr lang="zh-CN" altLang="en-US"/>
              <a:t>的重点之一</a:t>
            </a:r>
            <a:r>
              <a:rPr lang="en-US" altLang="zh-CN"/>
              <a:t>. </a:t>
            </a:r>
            <a:endParaRPr lang="en-US" altLang="zh-CN"/>
          </a:p>
          <a:p>
            <a:pPr lvl="0" eaLnBrk="1" hangingPunct="1"/>
            <a:endParaRPr lang="en-US" altLang="zh-CN"/>
          </a:p>
          <a:p>
            <a:pPr lvl="0" eaLnBrk="1" hangingPunct="1"/>
            <a:r>
              <a:rPr lang="en-US" altLang="zh-CN"/>
              <a:t>   </a:t>
            </a:r>
            <a:r>
              <a:rPr lang="zh-CN" altLang="en-US"/>
              <a:t>以上目标一言以蔽之</a:t>
            </a:r>
            <a:r>
              <a:rPr lang="en-US" altLang="zh-CN"/>
              <a:t>, </a:t>
            </a:r>
            <a:r>
              <a:rPr lang="zh-CN" altLang="en-US"/>
              <a:t>就是在</a:t>
            </a:r>
            <a:r>
              <a:rPr lang="en-US" altLang="zh-CN"/>
              <a:t>Unix</a:t>
            </a:r>
            <a:r>
              <a:rPr lang="zh-CN" altLang="en-US"/>
              <a:t>系统上进行目录以及文件的增</a:t>
            </a:r>
            <a:r>
              <a:rPr lang="en-US" altLang="zh-CN"/>
              <a:t>, </a:t>
            </a:r>
            <a:r>
              <a:rPr lang="zh-CN" altLang="en-US"/>
              <a:t>删</a:t>
            </a:r>
            <a:r>
              <a:rPr lang="en-US" altLang="zh-CN"/>
              <a:t>, </a:t>
            </a:r>
            <a:r>
              <a:rPr lang="zh-CN" altLang="en-US"/>
              <a:t>改</a:t>
            </a:r>
            <a:r>
              <a:rPr lang="en-US" altLang="zh-CN"/>
              <a:t>, </a:t>
            </a:r>
            <a:r>
              <a:rPr lang="zh-CN" altLang="en-US"/>
              <a:t>查</a:t>
            </a:r>
            <a:r>
              <a:rPr lang="en-US" altLang="zh-CN"/>
              <a:t>. </a:t>
            </a:r>
            <a:r>
              <a:rPr lang="zh-CN" altLang="en-US"/>
              <a:t>这样一概括是不是非常明确</a:t>
            </a:r>
            <a:r>
              <a:rPr lang="en-US" altLang="zh-CN"/>
              <a:t>, </a:t>
            </a:r>
            <a:r>
              <a:rPr lang="zh-CN" altLang="en-US"/>
              <a:t>但要展开来却有很多细节</a:t>
            </a:r>
            <a:r>
              <a:rPr lang="en-US" altLang="zh-CN"/>
              <a:t>. </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65538" name="Rectangle 2"/>
          <p:cNvSpPr>
            <a:spLocks noGrp="1" noRot="1" noChangeAspect="1" noTextEdit="1"/>
          </p:cNvSpPr>
          <p:nvPr>
            <p:ph type="sldImg"/>
          </p:nvPr>
        </p:nvSpPr>
        <p:spPr/>
      </p:sp>
      <p:sp>
        <p:nvSpPr>
          <p:cNvPr id="6553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67586" name="Rectangle 2"/>
          <p:cNvSpPr>
            <a:spLocks noGrp="1" noRot="1" noChangeAspect="1" noTextEdit="1"/>
          </p:cNvSpPr>
          <p:nvPr>
            <p:ph type="sldImg"/>
          </p:nvPr>
        </p:nvSpPr>
        <p:spPr/>
      </p:sp>
      <p:sp>
        <p:nvSpPr>
          <p:cNvPr id="6758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69634" name="Rectangle 2"/>
          <p:cNvSpPr>
            <a:spLocks noGrp="1" noRot="1" noChangeAspect="1" noTextEdit="1"/>
          </p:cNvSpPr>
          <p:nvPr>
            <p:ph type="sldImg"/>
          </p:nvPr>
        </p:nvSpPr>
        <p:spPr/>
      </p:sp>
      <p:sp>
        <p:nvSpPr>
          <p:cNvPr id="6963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71682" name="Rectangle 2"/>
          <p:cNvSpPr>
            <a:spLocks noGrp="1" noRot="1" noChangeAspect="1" noTextEdit="1"/>
          </p:cNvSpPr>
          <p:nvPr>
            <p:ph type="sldImg"/>
          </p:nvPr>
        </p:nvSpPr>
        <p:spPr/>
      </p:sp>
      <p:sp>
        <p:nvSpPr>
          <p:cNvPr id="7168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73730" name="Rectangle 2"/>
          <p:cNvSpPr>
            <a:spLocks noGrp="1" noRot="1" noChangeAspect="1" noTextEdit="1"/>
          </p:cNvSpPr>
          <p:nvPr>
            <p:ph type="sldImg"/>
          </p:nvPr>
        </p:nvSpPr>
        <p:spPr/>
      </p:sp>
      <p:sp>
        <p:nvSpPr>
          <p:cNvPr id="7373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许多操作系统中</a:t>
            </a:r>
            <a:r>
              <a:rPr lang="en-US" altLang="zh-CN" sz="800"/>
              <a:t>, </a:t>
            </a:r>
            <a:r>
              <a:rPr lang="zh-CN" altLang="en-US" sz="800"/>
              <a:t>验证用户登录并开始用户会话所必需的用户数据都是不透的二进制数据库</a:t>
            </a:r>
            <a:r>
              <a:rPr lang="en-US" altLang="zh-CN" sz="800"/>
              <a:t>. </a:t>
            </a:r>
            <a:r>
              <a:rPr lang="zh-CN" altLang="en-US" sz="800"/>
              <a:t>相反</a:t>
            </a:r>
            <a:r>
              <a:rPr lang="en-US" altLang="zh-CN" sz="800"/>
              <a:t>, </a:t>
            </a:r>
            <a:r>
              <a:rPr lang="zh-CN" altLang="en-US" sz="800"/>
              <a:t>在</a:t>
            </a:r>
            <a:r>
              <a:rPr lang="en-US" altLang="zh-CN" sz="800"/>
              <a:t>Unix</a:t>
            </a:r>
            <a:r>
              <a:rPr lang="zh-CN" altLang="en-US" sz="800"/>
              <a:t>中</a:t>
            </a:r>
            <a:r>
              <a:rPr lang="en-US" altLang="zh-CN" sz="800"/>
              <a:t>, </a:t>
            </a:r>
            <a:r>
              <a:rPr lang="zh-CN" altLang="en-US" sz="800"/>
              <a:t>这种数据是文本文件</a:t>
            </a:r>
            <a:r>
              <a:rPr lang="en-US" altLang="zh-CN" sz="800"/>
              <a:t>, </a:t>
            </a:r>
            <a:r>
              <a:rPr lang="zh-CN" altLang="en-US" sz="800"/>
              <a:t>采用一行一条</a:t>
            </a:r>
            <a:r>
              <a:rPr lang="en-US" altLang="zh-CN" sz="800"/>
              <a:t>, </a:t>
            </a:r>
            <a:r>
              <a:rPr lang="zh-CN" altLang="en-US" sz="800"/>
              <a:t>字段用冒号分隔的记录格式</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/etc/passwd</a:t>
            </a:r>
            <a:endParaRPr lang="en-US" altLang="zh-CN" sz="800"/>
          </a:p>
          <a:p>
            <a:pPr lvl="1" eaLnBrk="1" hangingPunct="1">
              <a:lnSpc>
                <a:spcPct val="80000"/>
              </a:lnSpc>
            </a:pPr>
            <a:endParaRPr lang="en-US" altLang="zh-CN" sz="800"/>
          </a:p>
          <a:p>
            <a:pPr lvl="0" eaLnBrk="1" hangingPunct="1">
              <a:lnSpc>
                <a:spcPct val="80000"/>
              </a:lnSpc>
            </a:pPr>
            <a:r>
              <a:rPr lang="en-US" altLang="zh-CN" sz="800" b="1"/>
              <a:t>Login Name:Encrypted Password:UID:GID:GCOS:Home Directory:Login Shell</a:t>
            </a:r>
            <a:endParaRPr lang="en-US" altLang="zh-CN" sz="800" b="1"/>
          </a:p>
          <a:p>
            <a:pPr lvl="0" eaLnBrk="1" hangingPunct="1">
              <a:lnSpc>
                <a:spcPct val="80000"/>
              </a:lnSpc>
            </a:pPr>
            <a:endParaRPr lang="en-US" altLang="zh-CN" sz="800" b="1"/>
          </a:p>
          <a:p>
            <a:pPr lvl="0" eaLnBrk="1" hangingPunct="1">
              <a:lnSpc>
                <a:spcPct val="80000"/>
              </a:lnSpc>
            </a:pPr>
            <a:r>
              <a:rPr lang="en-US" altLang="zh-CN" sz="800"/>
              <a:t> </a:t>
            </a:r>
            <a:r>
              <a:rPr lang="en-US" altLang="zh-CN" sz="800" b="1"/>
              <a:t>login name:</a:t>
            </a:r>
            <a:r>
              <a:rPr lang="en-US" altLang="zh-CN" sz="800"/>
              <a:t> </a:t>
            </a:r>
            <a:r>
              <a:rPr lang="zh-CN" altLang="en-US" sz="800"/>
              <a:t>用户名称，必须唯一，不能超过</a:t>
            </a:r>
            <a:r>
              <a:rPr lang="en-US" altLang="zh-CN" sz="800"/>
              <a:t>8</a:t>
            </a:r>
            <a:r>
              <a:rPr lang="zh-CN" altLang="en-US" sz="800"/>
              <a:t>个字符</a:t>
            </a:r>
            <a:r>
              <a:rPr lang="en-US" altLang="zh-CN" sz="800"/>
              <a:t>;</a:t>
            </a:r>
            <a:endParaRPr lang="en-US" altLang="zh-CN" sz="800"/>
          </a:p>
          <a:p>
            <a:pPr lvl="0" eaLnBrk="1" hangingPunct="1">
              <a:lnSpc>
                <a:spcPct val="80000"/>
              </a:lnSpc>
            </a:pPr>
            <a:r>
              <a:rPr lang="en-US" altLang="zh-CN" sz="800"/>
              <a:t> </a:t>
            </a:r>
            <a:r>
              <a:rPr lang="en-US" altLang="zh-CN" sz="800" b="1"/>
              <a:t>Encrypted Password:</a:t>
            </a:r>
            <a:r>
              <a:rPr lang="en-US" altLang="zh-CN" sz="800"/>
              <a:t> </a:t>
            </a:r>
            <a:r>
              <a:rPr lang="zh-CN" altLang="en-US" sz="800"/>
              <a:t>编码过的密码，为 * 号</a:t>
            </a:r>
            <a:endParaRPr lang="en-US" altLang="zh-CN" sz="800"/>
          </a:p>
          <a:p>
            <a:pPr lvl="0" eaLnBrk="1" hangingPunct="1">
              <a:lnSpc>
                <a:spcPct val="80000"/>
              </a:lnSpc>
            </a:pPr>
            <a:r>
              <a:rPr lang="en-US" altLang="zh-CN" sz="800"/>
              <a:t> </a:t>
            </a:r>
            <a:r>
              <a:rPr lang="en-US" altLang="zh-CN" sz="800" b="1"/>
              <a:t>UID:</a:t>
            </a:r>
            <a:r>
              <a:rPr lang="en-US" altLang="zh-CN" sz="800"/>
              <a:t> </a:t>
            </a:r>
            <a:r>
              <a:rPr lang="zh-CN" altLang="en-US" sz="800"/>
              <a:t>用户</a:t>
            </a:r>
            <a:r>
              <a:rPr lang="en-US" altLang="zh-CN" sz="800"/>
              <a:t>ID</a:t>
            </a:r>
            <a:r>
              <a:rPr lang="zh-CN" altLang="en-US" sz="800"/>
              <a:t>， 唯一。 习惯</a:t>
            </a:r>
            <a:r>
              <a:rPr lang="en-US" altLang="zh-CN" sz="800"/>
              <a:t>100 </a:t>
            </a:r>
            <a:r>
              <a:rPr lang="zh-CN" altLang="en-US" sz="800"/>
              <a:t>以前被保留做为特殊的 </a:t>
            </a:r>
            <a:r>
              <a:rPr lang="en-US" altLang="zh-CN" sz="800"/>
              <a:t>user id , </a:t>
            </a:r>
            <a:r>
              <a:rPr lang="zh-CN" altLang="en-US" sz="800"/>
              <a:t>而 </a:t>
            </a:r>
            <a:r>
              <a:rPr lang="en-US" altLang="zh-CN" sz="800"/>
              <a:t>root </a:t>
            </a:r>
            <a:r>
              <a:rPr lang="zh-CN" altLang="en-US" sz="800"/>
              <a:t>总是 </a:t>
            </a:r>
            <a:r>
              <a:rPr lang="en-US" altLang="zh-CN" sz="800"/>
              <a:t>0</a:t>
            </a:r>
            <a:r>
              <a:rPr lang="zh-CN" altLang="en-US" sz="800"/>
              <a:t>。</a:t>
            </a:r>
            <a:endParaRPr lang="zh-CN" altLang="en-US" sz="800"/>
          </a:p>
          <a:p>
            <a:pPr lvl="0" eaLnBrk="1" hangingPunct="1">
              <a:lnSpc>
                <a:spcPct val="80000"/>
              </a:lnSpc>
            </a:pPr>
            <a:r>
              <a:rPr lang="en-US" altLang="zh-CN" sz="800"/>
              <a:t> </a:t>
            </a:r>
            <a:r>
              <a:rPr lang="en-US" altLang="zh-CN" sz="800" b="1"/>
              <a:t>GID:</a:t>
            </a:r>
            <a:r>
              <a:rPr lang="en-US" altLang="zh-CN" sz="800"/>
              <a:t> </a:t>
            </a:r>
            <a:r>
              <a:rPr lang="zh-CN" altLang="en-US" sz="800"/>
              <a:t>用户组</a:t>
            </a:r>
            <a:r>
              <a:rPr lang="en-US" altLang="zh-CN" sz="800"/>
              <a:t>ID</a:t>
            </a:r>
            <a:r>
              <a:rPr lang="zh-CN" altLang="en-US" sz="800"/>
              <a:t>。</a:t>
            </a:r>
            <a:endParaRPr lang="zh-CN" altLang="en-US" sz="800"/>
          </a:p>
          <a:p>
            <a:pPr lvl="0" eaLnBrk="1" hangingPunct="1">
              <a:lnSpc>
                <a:spcPct val="80000"/>
              </a:lnSpc>
            </a:pPr>
            <a:r>
              <a:rPr lang="en-US" altLang="zh-CN" sz="800"/>
              <a:t> </a:t>
            </a:r>
            <a:r>
              <a:rPr lang="en-US" altLang="zh-CN" sz="800" b="1"/>
              <a:t>GCOS:</a:t>
            </a:r>
            <a:r>
              <a:rPr lang="en-US" altLang="zh-CN" sz="800"/>
              <a:t> </a:t>
            </a:r>
            <a:r>
              <a:rPr lang="zh-CN" altLang="en-US" sz="800"/>
              <a:t>在这里可以写上你的 </a:t>
            </a:r>
            <a:r>
              <a:rPr lang="en-US" altLang="zh-CN" sz="800"/>
              <a:t>full name</a:t>
            </a:r>
            <a:r>
              <a:rPr lang="zh-CN" altLang="en-US" sz="800"/>
              <a:t>、家中电话</a:t>
            </a:r>
            <a:r>
              <a:rPr lang="en-US" altLang="zh-CN" sz="800"/>
              <a:t>, </a:t>
            </a:r>
            <a:r>
              <a:rPr lang="zh-CN" altLang="en-US" sz="800"/>
              <a:t>住址等</a:t>
            </a:r>
            <a:r>
              <a:rPr lang="en-US" altLang="zh-CN" sz="800"/>
              <a:t>…… </a:t>
            </a:r>
            <a:r>
              <a:rPr lang="zh-CN" altLang="en-US" sz="800"/>
              <a:t>爱写什么就写什么</a:t>
            </a:r>
            <a:endParaRPr lang="zh-CN" altLang="en-US" sz="800"/>
          </a:p>
          <a:p>
            <a:pPr lvl="0" eaLnBrk="1" hangingPunct="1">
              <a:lnSpc>
                <a:spcPct val="80000"/>
              </a:lnSpc>
            </a:pPr>
            <a:r>
              <a:rPr lang="en-US" altLang="zh-CN" sz="800"/>
              <a:t> </a:t>
            </a:r>
            <a:r>
              <a:rPr lang="en-US" altLang="zh-CN" sz="800" b="1"/>
              <a:t>Home Directory:</a:t>
            </a:r>
            <a:r>
              <a:rPr lang="en-US" altLang="zh-CN" sz="800"/>
              <a:t> </a:t>
            </a:r>
            <a:r>
              <a:rPr lang="zh-CN" altLang="en-US" sz="800"/>
              <a:t>用户的</a:t>
            </a:r>
            <a:r>
              <a:rPr lang="en-US" altLang="zh-CN" sz="800"/>
              <a:t>home directory</a:t>
            </a:r>
            <a:endParaRPr lang="en-US" altLang="zh-CN" sz="800"/>
          </a:p>
          <a:p>
            <a:pPr lvl="0" eaLnBrk="1" hangingPunct="1">
              <a:lnSpc>
                <a:spcPct val="80000"/>
              </a:lnSpc>
            </a:pPr>
            <a:r>
              <a:rPr lang="en-US" altLang="zh-CN" sz="800"/>
              <a:t> </a:t>
            </a:r>
            <a:r>
              <a:rPr lang="en-US" altLang="zh-CN" sz="800" b="1"/>
              <a:t>Login Shell:</a:t>
            </a:r>
            <a:r>
              <a:rPr lang="en-US" altLang="zh-CN" sz="800"/>
              <a:t> </a:t>
            </a:r>
            <a:r>
              <a:rPr lang="zh-CN" altLang="en-US" sz="800"/>
              <a:t>设定使用者所使用的 </a:t>
            </a:r>
            <a:r>
              <a:rPr lang="en-US" altLang="zh-CN" sz="800"/>
              <a:t>shell , </a:t>
            </a:r>
            <a:r>
              <a:rPr lang="zh-CN" altLang="en-US" sz="800"/>
              <a:t>预设值是 </a:t>
            </a:r>
            <a:r>
              <a:rPr lang="en-US" altLang="zh-CN" sz="800"/>
              <a:t>/bin/bash .</a:t>
            </a:r>
            <a:endParaRPr lang="zh-CN" altLang="en-US" sz="800"/>
          </a:p>
          <a:p>
            <a:pPr lvl="0" eaLnBrk="1" hangingPunct="1">
              <a:lnSpc>
                <a:spcPct val="80000"/>
              </a:lnSpc>
            </a:pPr>
            <a:endParaRPr lang="en-US" altLang="zh-CN" sz="800"/>
          </a:p>
          <a:p>
            <a:pPr lvl="0" eaLnBrk="1" hangingPunct="1">
              <a:lnSpc>
                <a:spcPct val="80000"/>
              </a:lnSpc>
            </a:pPr>
            <a:r>
              <a:rPr lang="zh-CN" altLang="en-US" sz="800" b="1"/>
              <a:t>系统文件：</a:t>
            </a:r>
            <a:r>
              <a:rPr lang="en-US" altLang="zh-CN" sz="800"/>
              <a:t>/etc/shadow</a:t>
            </a:r>
            <a:endParaRPr lang="en-US" altLang="zh-CN" sz="800"/>
          </a:p>
          <a:p>
            <a:pPr lvl="1" eaLnBrk="1" hangingPunct="1">
              <a:lnSpc>
                <a:spcPct val="80000"/>
              </a:lnSpc>
            </a:pPr>
            <a:endParaRPr lang="en-US" altLang="zh-CN" sz="800"/>
          </a:p>
          <a:p>
            <a:pPr lvl="0" eaLnBrk="1" hangingPunct="1">
              <a:lnSpc>
                <a:spcPct val="80000"/>
              </a:lnSpc>
            </a:pPr>
            <a:r>
              <a:rPr lang="en-US" altLang="zh-CN" sz="800" b="1"/>
              <a:t>username:passwd:last:may:must:warn:expire:disable:reserved </a:t>
            </a:r>
            <a:endParaRPr lang="en-US" altLang="zh-CN" sz="800" b="1"/>
          </a:p>
          <a:p>
            <a:pPr lvl="0" eaLnBrk="1" hangingPunct="1">
              <a:lnSpc>
                <a:spcPct val="80000"/>
              </a:lnSpc>
            </a:pPr>
            <a:endParaRPr lang="en-US" altLang="zh-CN" sz="800" b="1"/>
          </a:p>
          <a:p>
            <a:pPr lvl="0" eaLnBrk="1" hangingPunct="1">
              <a:lnSpc>
                <a:spcPct val="80000"/>
              </a:lnSpc>
            </a:pPr>
            <a:r>
              <a:rPr lang="en-US" altLang="zh-CN" sz="800" b="1"/>
              <a:t> username</a:t>
            </a:r>
            <a:r>
              <a:rPr lang="zh-CN" altLang="en-US" sz="800" b="1"/>
              <a:t>：</a:t>
            </a:r>
            <a:r>
              <a:rPr lang="zh-CN" altLang="en-US" sz="800"/>
              <a:t>使用者名称</a:t>
            </a:r>
            <a:r>
              <a:rPr lang="zh-CN" altLang="en-US" sz="800" b="1"/>
              <a:t> </a:t>
            </a:r>
            <a:endParaRPr lang="zh-CN" altLang="en-US" sz="800" b="1"/>
          </a:p>
          <a:p>
            <a:pPr lvl="0" eaLnBrk="1" hangingPunct="1">
              <a:lnSpc>
                <a:spcPct val="80000"/>
              </a:lnSpc>
            </a:pPr>
            <a:r>
              <a:rPr lang="en-US" altLang="zh-CN" sz="800" b="1"/>
              <a:t> passwd </a:t>
            </a:r>
            <a:r>
              <a:rPr lang="zh-CN" altLang="en-US" sz="800" b="1"/>
              <a:t>：</a:t>
            </a:r>
            <a:r>
              <a:rPr lang="zh-CN" altLang="en-US" sz="800"/>
              <a:t>编码密码</a:t>
            </a:r>
            <a:endParaRPr lang="zh-CN" altLang="en-US" sz="800"/>
          </a:p>
          <a:p>
            <a:pPr lvl="0" eaLnBrk="1" hangingPunct="1">
              <a:lnSpc>
                <a:spcPct val="80000"/>
              </a:lnSpc>
            </a:pPr>
            <a:r>
              <a:rPr lang="en-US" altLang="zh-CN" sz="800" b="1"/>
              <a:t> last</a:t>
            </a:r>
            <a:r>
              <a:rPr lang="zh-CN" altLang="en-US" sz="800" b="1"/>
              <a:t>：</a:t>
            </a:r>
            <a:r>
              <a:rPr lang="zh-CN" altLang="en-US" sz="800"/>
              <a:t>密码上次更动日期，以从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r>
              <a:rPr lang="zh-CN" altLang="en-US" sz="800" b="1"/>
              <a:t> </a:t>
            </a:r>
            <a:endParaRPr lang="zh-CN" altLang="en-US" sz="800" b="1"/>
          </a:p>
          <a:p>
            <a:pPr lvl="0" eaLnBrk="1" hangingPunct="1">
              <a:lnSpc>
                <a:spcPct val="80000"/>
              </a:lnSpc>
            </a:pPr>
            <a:r>
              <a:rPr lang="en-US" altLang="zh-CN" sz="800" b="1"/>
              <a:t> may</a:t>
            </a:r>
            <a:r>
              <a:rPr lang="zh-CN" altLang="en-US" sz="800" b="1"/>
              <a:t>：</a:t>
            </a:r>
            <a:r>
              <a:rPr lang="zh-CN" altLang="en-US" sz="800"/>
              <a:t>密码改变前天数</a:t>
            </a:r>
            <a:endParaRPr lang="zh-CN" altLang="en-US" sz="800"/>
          </a:p>
          <a:p>
            <a:pPr lvl="0" eaLnBrk="1" hangingPunct="1">
              <a:lnSpc>
                <a:spcPct val="80000"/>
              </a:lnSpc>
            </a:pPr>
            <a:r>
              <a:rPr lang="en-US" altLang="zh-CN" sz="800" b="1"/>
              <a:t> must</a:t>
            </a:r>
            <a:r>
              <a:rPr lang="zh-CN" altLang="en-US" sz="800" b="1"/>
              <a:t>：</a:t>
            </a:r>
            <a:r>
              <a:rPr lang="zh-CN" altLang="en-US" sz="800"/>
              <a:t>密码最常使用天数</a:t>
            </a:r>
            <a:endParaRPr lang="zh-CN" altLang="en-US" sz="800"/>
          </a:p>
          <a:p>
            <a:pPr lvl="0" eaLnBrk="1" hangingPunct="1">
              <a:lnSpc>
                <a:spcPct val="80000"/>
              </a:lnSpc>
            </a:pPr>
            <a:r>
              <a:rPr lang="en-US" altLang="zh-CN" sz="800" b="1"/>
              <a:t> warn</a:t>
            </a:r>
            <a:r>
              <a:rPr lang="zh-CN" altLang="en-US" sz="800" b="1"/>
              <a:t>：</a:t>
            </a:r>
            <a:r>
              <a:rPr lang="zh-CN" altLang="en-US" sz="800"/>
              <a:t>代表期限前几天就事先警告使用者</a:t>
            </a:r>
            <a:endParaRPr lang="zh-CN" altLang="en-US" sz="800"/>
          </a:p>
          <a:p>
            <a:pPr lvl="0" eaLnBrk="1" hangingPunct="1">
              <a:lnSpc>
                <a:spcPct val="80000"/>
              </a:lnSpc>
            </a:pPr>
            <a:r>
              <a:rPr lang="zh-CN" altLang="en-US" sz="800" b="1"/>
              <a:t> </a:t>
            </a:r>
            <a:r>
              <a:rPr lang="en-US" altLang="zh-CN" sz="800" b="1"/>
              <a:t>expire</a:t>
            </a:r>
            <a:r>
              <a:rPr lang="zh-CN" altLang="en-US" sz="800" b="1"/>
              <a:t>：</a:t>
            </a:r>
            <a:r>
              <a:rPr lang="zh-CN" altLang="en-US" sz="800"/>
              <a:t>超过密码过期天数後，就关闭该帐号</a:t>
            </a:r>
            <a:endParaRPr lang="zh-CN" altLang="en-US" sz="800"/>
          </a:p>
          <a:p>
            <a:pPr lvl="0" eaLnBrk="1" hangingPunct="1">
              <a:lnSpc>
                <a:spcPct val="80000"/>
              </a:lnSpc>
            </a:pPr>
            <a:r>
              <a:rPr lang="zh-CN" altLang="en-US" sz="800" b="1"/>
              <a:t> </a:t>
            </a:r>
            <a:r>
              <a:rPr lang="en-US" altLang="zh-CN" sz="800" b="1"/>
              <a:t>disable</a:t>
            </a:r>
            <a:r>
              <a:rPr lang="zh-CN" altLang="en-US" sz="800" b="1"/>
              <a:t>：</a:t>
            </a:r>
            <a:r>
              <a:rPr lang="zh-CN" altLang="en-US" sz="800"/>
              <a:t>帐号关闭，以从</a:t>
            </a:r>
            <a:r>
              <a:rPr lang="en-US" altLang="zh-CN" sz="800"/>
              <a:t>1970</a:t>
            </a:r>
            <a:r>
              <a:rPr lang="zh-CN" altLang="en-US" sz="800"/>
              <a:t>年</a:t>
            </a:r>
            <a:r>
              <a:rPr lang="en-US" altLang="zh-CN" sz="800"/>
              <a:t>1</a:t>
            </a:r>
            <a:r>
              <a:rPr lang="zh-CN" altLang="en-US" sz="800"/>
              <a:t>月</a:t>
            </a:r>
            <a:r>
              <a:rPr lang="en-US" altLang="zh-CN" sz="800"/>
              <a:t>1</a:t>
            </a:r>
            <a:r>
              <a:rPr lang="zh-CN" altLang="en-US" sz="800"/>
              <a:t>日算起的天数代表</a:t>
            </a:r>
            <a:endParaRPr lang="zh-CN" altLang="en-US" sz="800"/>
          </a:p>
          <a:p>
            <a:pPr lvl="0" eaLnBrk="1" hangingPunct="1">
              <a:lnSpc>
                <a:spcPct val="80000"/>
              </a:lnSpc>
            </a:pPr>
            <a:r>
              <a:rPr lang="en-US" altLang="zh-CN" sz="800" b="1"/>
              <a:t> reserved</a:t>
            </a:r>
            <a:r>
              <a:rPr lang="zh-CN" altLang="en-US" sz="800" b="1"/>
              <a:t>：</a:t>
            </a:r>
            <a:r>
              <a:rPr lang="zh-CN" altLang="en-US" sz="800"/>
              <a:t>预备栏位</a:t>
            </a:r>
            <a:r>
              <a:rPr lang="zh-CN" altLang="en-US" sz="800" b="1">
                <a:solidFill>
                  <a:schemeClr val="hlink"/>
                </a:solidFill>
              </a:rPr>
              <a:t> </a:t>
            </a:r>
            <a:endParaRPr lang="zh-CN" altLang="en-US" sz="800" b="1">
              <a:solidFill>
                <a:schemeClr val="hlink"/>
              </a:solidFill>
            </a:endParaRPr>
          </a:p>
          <a:p>
            <a:pPr lvl="0" eaLnBrk="1" hangingPunct="1">
              <a:lnSpc>
                <a:spcPct val="80000"/>
              </a:lnSpc>
            </a:pPr>
            <a:endParaRPr lang="zh-CN" altLang="en-US" sz="800"/>
          </a:p>
          <a:p>
            <a:pPr lvl="0" eaLnBrk="1" hangingPunct="1">
              <a:lnSpc>
                <a:spcPct val="80000"/>
              </a:lnSpc>
            </a:pPr>
            <a:r>
              <a:rPr lang="zh-CN" altLang="en-US" sz="800" b="1"/>
              <a:t>举例：</a:t>
            </a:r>
            <a:endParaRPr lang="zh-CN" altLang="en-US" sz="800" b="1"/>
          </a:p>
          <a:p>
            <a:pPr lvl="0" eaLnBrk="1" hangingPunct="1">
              <a:lnSpc>
                <a:spcPct val="80000"/>
              </a:lnSpc>
            </a:pPr>
            <a:endParaRPr lang="zh-CN" altLang="en-US" sz="800"/>
          </a:p>
          <a:p>
            <a:pPr lvl="0" eaLnBrk="1" hangingPunct="1">
              <a:lnSpc>
                <a:spcPct val="80000"/>
              </a:lnSpc>
            </a:pPr>
            <a:r>
              <a:rPr lang="en-US" altLang="zh-CN" sz="800"/>
              <a:t>oracle:kOvJdUhRw.s8I:12769::::::</a:t>
            </a:r>
            <a:endParaRPr lang="en-US" altLang="zh-CN" sz="800"/>
          </a:p>
          <a:p>
            <a:pPr lvl="0" eaLnBrk="1" hangingPunct="1">
              <a:lnSpc>
                <a:spcPct val="80000"/>
              </a:lnSpc>
            </a:pPr>
            <a:r>
              <a:rPr lang="en-US" altLang="zh-CN" sz="800"/>
              <a:t>briup:4je7ikbvDDqMk:12769::::::</a:t>
            </a:r>
            <a:endParaRPr lang="en-US" altLang="zh-CN" sz="800"/>
          </a:p>
          <a:p>
            <a:pPr lvl="0" eaLnBrk="1" hangingPunct="1">
              <a:lnSpc>
                <a:spcPct val="80000"/>
              </a:lnSpc>
            </a:pPr>
            <a:r>
              <a:rPr lang="en-US" altLang="zh-CN" sz="800"/>
              <a:t>TonyDeng:ZWzEZhWnac7hw:13011::::::</a:t>
            </a:r>
            <a:endParaRPr lang="en-US" altLang="zh-CN" sz="800"/>
          </a:p>
          <a:p>
            <a:pPr lvl="0" eaLnBrk="1" hangingPunct="1">
              <a:lnSpc>
                <a:spcPct val="80000"/>
              </a:lnSpc>
            </a:pPr>
            <a:r>
              <a:rPr lang="en-US" altLang="zh-CN" sz="800"/>
              <a:t>tomcat:jh5DEBX1s3ILA:13040::::::</a:t>
            </a:r>
            <a:endParaRPr lang="zh-CN" altLang="en-US" sz="800"/>
          </a:p>
          <a:p>
            <a:pPr lvl="0" eaLnBrk="1" hangingPunct="1">
              <a:lnSpc>
                <a:spcPct val="80000"/>
              </a:lnSpc>
            </a:pPr>
            <a:endParaRPr lang="en-US" altLang="zh-CN" sz="800"/>
          </a:p>
          <a:p>
            <a:pPr lvl="0" eaLnBrk="1" hangingPunct="1">
              <a:lnSpc>
                <a:spcPct val="80000"/>
              </a:lnSpc>
            </a:pPr>
            <a:r>
              <a:rPr lang="zh-CN" altLang="en-US" sz="800"/>
              <a:t>好</a:t>
            </a:r>
            <a:r>
              <a:rPr lang="en-US" altLang="zh-CN" sz="800"/>
              <a:t>, </a:t>
            </a:r>
            <a:r>
              <a:rPr lang="zh-CN" altLang="en-US" sz="800"/>
              <a:t>我们第一次的课就到这里</a:t>
            </a:r>
            <a:r>
              <a:rPr lang="en-US" altLang="zh-CN" sz="800"/>
              <a:t>, </a:t>
            </a:r>
            <a:r>
              <a:rPr lang="zh-CN" altLang="en-US" sz="800"/>
              <a:t>今天我们主要介绍了一下</a:t>
            </a:r>
            <a:r>
              <a:rPr lang="en-US" altLang="zh-CN" sz="800"/>
              <a:t>Unix</a:t>
            </a:r>
            <a:r>
              <a:rPr lang="zh-CN" altLang="en-US" sz="800"/>
              <a:t>的历史以及相关的背景知识</a:t>
            </a:r>
            <a:r>
              <a:rPr lang="en-US" altLang="zh-CN" sz="800"/>
              <a:t>, </a:t>
            </a:r>
            <a:r>
              <a:rPr lang="zh-CN" altLang="en-US" sz="800"/>
              <a:t>知道如何登录以及登出</a:t>
            </a:r>
            <a:r>
              <a:rPr lang="en-US" altLang="zh-CN" sz="800"/>
              <a:t>. </a:t>
            </a:r>
            <a:r>
              <a:rPr lang="zh-CN" altLang="en-US" sz="800"/>
              <a:t>登录的三种方式</a:t>
            </a:r>
            <a:r>
              <a:rPr lang="en-US" altLang="zh-CN" sz="800"/>
              <a:t>, </a:t>
            </a:r>
            <a:r>
              <a:rPr lang="zh-CN" altLang="en-US" sz="800"/>
              <a:t>退出的几种方式</a:t>
            </a:r>
            <a:r>
              <a:rPr lang="en-US" altLang="zh-CN" sz="800"/>
              <a:t>. </a:t>
            </a:r>
            <a:r>
              <a:rPr lang="zh-CN" altLang="en-US" sz="800"/>
              <a:t>改变</a:t>
            </a:r>
            <a:r>
              <a:rPr lang="en-US" altLang="zh-CN" sz="800"/>
              <a:t>shell</a:t>
            </a:r>
            <a:r>
              <a:rPr lang="zh-CN" altLang="en-US" sz="800"/>
              <a:t>的几种方式等</a:t>
            </a:r>
            <a:r>
              <a:rPr lang="en-US" altLang="zh-CN" sz="800"/>
              <a:t>. </a:t>
            </a:r>
            <a:r>
              <a:rPr lang="zh-CN" altLang="en-US" sz="800"/>
              <a:t>下次课我们开始正式讲基础的</a:t>
            </a:r>
            <a:r>
              <a:rPr lang="en-US" altLang="zh-CN" sz="800"/>
              <a:t>Unix</a:t>
            </a:r>
            <a:r>
              <a:rPr lang="zh-CN" altLang="en-US" sz="800"/>
              <a:t>命令</a:t>
            </a:r>
            <a:r>
              <a:rPr lang="en-US" altLang="zh-CN" sz="800"/>
              <a:t>. </a:t>
            </a:r>
            <a:r>
              <a:rPr lang="zh-CN" altLang="en-US" sz="800"/>
              <a:t>好</a:t>
            </a:r>
            <a:r>
              <a:rPr lang="en-US" altLang="zh-CN" sz="800"/>
              <a:t>, </a:t>
            </a:r>
            <a:r>
              <a:rPr lang="zh-CN" altLang="en-US" sz="800"/>
              <a:t>看看我们今天的课程有什么问题</a:t>
            </a:r>
            <a:r>
              <a:rPr lang="en-US" altLang="zh-CN" sz="800"/>
              <a:t>. </a:t>
            </a:r>
            <a:r>
              <a:rPr lang="zh-CN" altLang="en-US" sz="800"/>
              <a:t>没什么问题</a:t>
            </a:r>
            <a:r>
              <a:rPr lang="en-US" altLang="zh-CN" sz="800"/>
              <a:t>, </a:t>
            </a:r>
            <a:r>
              <a:rPr lang="zh-CN" altLang="en-US" sz="800"/>
              <a:t>我们下课</a:t>
            </a:r>
            <a:r>
              <a:rPr lang="en-US" altLang="zh-CN" sz="800"/>
              <a:t>. </a:t>
            </a:r>
            <a:endParaRPr lang="en-US" altLang="zh-CN" sz="8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75778" name="Rectangle 2"/>
          <p:cNvSpPr>
            <a:spLocks noGrp="1" noRot="1" noChangeAspect="1" noTextEdit="1"/>
          </p:cNvSpPr>
          <p:nvPr>
            <p:ph type="sldImg"/>
          </p:nvPr>
        </p:nvSpPr>
        <p:spPr/>
      </p:sp>
      <p:sp>
        <p:nvSpPr>
          <p:cNvPr id="7577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en-US" altLang="zh-CN"/>
              <a:t>chmod </a:t>
            </a:r>
            <a:r>
              <a:rPr lang="zh-CN" altLang="en-US"/>
              <a:t>改变更改文件的访问权限</a:t>
            </a:r>
            <a:endParaRPr lang="zh-CN" altLang="en-US"/>
          </a:p>
          <a:p>
            <a:pPr lvl="0" eaLnBrk="1" hangingPunct="1"/>
            <a:r>
              <a:rPr lang="zh-CN" altLang="en-US"/>
              <a:t>语法</a:t>
            </a:r>
            <a:r>
              <a:rPr lang="en-US" altLang="zh-CN"/>
              <a:t>:</a:t>
            </a:r>
            <a:endParaRPr lang="en-US" altLang="zh-CN"/>
          </a:p>
          <a:p>
            <a:pPr lvl="0" eaLnBrk="1" hangingPunct="1"/>
            <a:r>
              <a:rPr lang="en-US" altLang="zh-CN"/>
              <a:t>chmod [</a:t>
            </a:r>
            <a:r>
              <a:rPr lang="zh-CN" altLang="en-US"/>
              <a:t>选项</a:t>
            </a:r>
            <a:r>
              <a:rPr lang="en-US" altLang="zh-CN"/>
              <a:t>]</a:t>
            </a:r>
            <a:r>
              <a:rPr lang="zh-CN" altLang="en-US"/>
              <a:t>符号模式 文件列表</a:t>
            </a:r>
            <a:endParaRPr lang="zh-CN" altLang="en-US"/>
          </a:p>
          <a:p>
            <a:pPr lvl="0" eaLnBrk="1" hangingPunct="1"/>
            <a:r>
              <a:rPr lang="zh-CN" altLang="en-US"/>
              <a:t>符号模式也称作模式控制字</a:t>
            </a:r>
            <a:r>
              <a:rPr lang="en-US" altLang="zh-CN"/>
              <a:t>, </a:t>
            </a:r>
            <a:r>
              <a:rPr lang="zh-CN" altLang="en-US"/>
              <a:t>它的形式为</a:t>
            </a:r>
            <a:r>
              <a:rPr lang="en-US" altLang="zh-CN"/>
              <a:t>&lt;</a:t>
            </a:r>
            <a:r>
              <a:rPr lang="zh-CN" altLang="en-US"/>
              <a:t>操作人</a:t>
            </a:r>
            <a:r>
              <a:rPr lang="en-US" altLang="zh-CN"/>
              <a:t>&gt;&lt;</a:t>
            </a:r>
            <a:r>
              <a:rPr lang="zh-CN" altLang="en-US"/>
              <a:t>操作符</a:t>
            </a:r>
            <a:r>
              <a:rPr lang="en-US" altLang="zh-CN"/>
              <a:t>&gt;&lt;</a:t>
            </a:r>
            <a:r>
              <a:rPr lang="zh-CN" altLang="en-US"/>
              <a:t>权限</a:t>
            </a:r>
            <a:r>
              <a:rPr lang="en-US" altLang="zh-CN"/>
              <a:t>&gt;</a:t>
            </a:r>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77826" name="Rectangle 2"/>
          <p:cNvSpPr>
            <a:spLocks noGrp="1" noRot="1" noChangeAspect="1" noTextEdit="1"/>
          </p:cNvSpPr>
          <p:nvPr>
            <p:ph type="sldImg"/>
          </p:nvPr>
        </p:nvSpPr>
        <p:spPr/>
      </p:sp>
      <p:sp>
        <p:nvSpPr>
          <p:cNvPr id="7782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endParaRPr lang="zh-CN" altLang="en-US" sz="900"/>
          </a:p>
          <a:p>
            <a:pPr lvl="0" eaLnBrk="1" hangingPunct="1">
              <a:lnSpc>
                <a:spcPct val="90000"/>
              </a:lnSpc>
            </a:pPr>
            <a:r>
              <a:rPr lang="zh-CN" altLang="en-US" sz="900"/>
              <a:t>一个文件具有</a:t>
            </a:r>
            <a:r>
              <a:rPr lang="en-US" altLang="zh-CN" sz="900"/>
              <a:t>3</a:t>
            </a:r>
            <a:r>
              <a:rPr lang="zh-CN" altLang="en-US" sz="900"/>
              <a:t>类用户和</a:t>
            </a:r>
            <a:r>
              <a:rPr lang="en-US" altLang="zh-CN" sz="900"/>
              <a:t>3</a:t>
            </a:r>
            <a:r>
              <a:rPr lang="zh-CN" altLang="en-US" sz="900"/>
              <a:t>类权限</a:t>
            </a:r>
            <a:r>
              <a:rPr lang="en-US" altLang="zh-CN" sz="900"/>
              <a:t>, </a:t>
            </a:r>
            <a:r>
              <a:rPr lang="zh-CN" altLang="en-US" sz="900"/>
              <a:t>因此它具有</a:t>
            </a:r>
            <a:r>
              <a:rPr lang="en-US" altLang="zh-CN" sz="900"/>
              <a:t>9</a:t>
            </a:r>
            <a:r>
              <a:rPr lang="zh-CN" altLang="en-US" sz="900"/>
              <a:t>种类型权限</a:t>
            </a:r>
            <a:r>
              <a:rPr lang="en-US" altLang="zh-CN" sz="900"/>
              <a:t>, </a:t>
            </a:r>
            <a:r>
              <a:rPr lang="zh-CN" altLang="en-US" sz="900"/>
              <a:t>每类用户有</a:t>
            </a:r>
            <a:r>
              <a:rPr lang="en-US" altLang="zh-CN" sz="900"/>
              <a:t>3</a:t>
            </a:r>
            <a:r>
              <a:rPr lang="zh-CN" altLang="en-US" sz="900"/>
              <a:t>种权限</a:t>
            </a:r>
            <a:r>
              <a:rPr lang="en-US" altLang="zh-CN" sz="900"/>
              <a:t>.</a:t>
            </a:r>
            <a:r>
              <a:rPr lang="zh-CN" altLang="en-US" sz="900"/>
              <a:t>我们可以画一个图</a:t>
            </a:r>
            <a:r>
              <a:rPr lang="en-US" altLang="zh-CN" sz="900"/>
              <a:t>:</a:t>
            </a:r>
            <a:endParaRPr lang="en-US" altLang="zh-CN" sz="900"/>
          </a:p>
          <a:p>
            <a:pPr lvl="0" eaLnBrk="1" hangingPunct="1">
              <a:lnSpc>
                <a:spcPct val="90000"/>
              </a:lnSpc>
            </a:pPr>
            <a:r>
              <a:rPr lang="en-US" altLang="zh-CN" sz="900"/>
              <a:t>------------------------------------------------------------------------------------------------------------------</a:t>
            </a:r>
            <a:endParaRPr lang="en-US" altLang="zh-CN" sz="900"/>
          </a:p>
          <a:p>
            <a:pPr lvl="0" eaLnBrk="1" hangingPunct="1">
              <a:lnSpc>
                <a:spcPct val="90000"/>
              </a:lnSpc>
            </a:pPr>
            <a:r>
              <a:rPr lang="en-US" altLang="zh-CN" sz="900"/>
              <a:t> </a:t>
            </a:r>
            <a:r>
              <a:rPr lang="zh-CN" altLang="en-US" sz="900"/>
              <a:t>用户类型</a:t>
            </a:r>
            <a:r>
              <a:rPr lang="en-US" altLang="zh-CN" sz="900"/>
              <a:t> 	               </a:t>
            </a:r>
            <a:r>
              <a:rPr lang="zh-CN" altLang="en-US" sz="900"/>
              <a:t>许可类型 </a:t>
            </a:r>
            <a:endParaRPr lang="zh-CN" altLang="en-US" sz="900"/>
          </a:p>
          <a:p>
            <a:pPr lvl="0" eaLnBrk="1" hangingPunct="1">
              <a:lnSpc>
                <a:spcPct val="90000"/>
              </a:lnSpc>
            </a:pPr>
            <a:r>
              <a:rPr lang="zh-CN" altLang="en-US" sz="900"/>
              <a:t>		读</a:t>
            </a:r>
            <a:r>
              <a:rPr lang="en-US" altLang="zh-CN" sz="900"/>
              <a:t>(r)		</a:t>
            </a:r>
            <a:r>
              <a:rPr lang="zh-CN" altLang="en-US" sz="900"/>
              <a:t>写</a:t>
            </a:r>
            <a:r>
              <a:rPr lang="en-US" altLang="zh-CN" sz="900"/>
              <a:t>(w)		</a:t>
            </a:r>
            <a:r>
              <a:rPr lang="zh-CN" altLang="en-US" sz="900"/>
              <a:t>执行</a:t>
            </a:r>
            <a:r>
              <a:rPr lang="en-US" altLang="zh-CN" sz="900"/>
              <a:t>(x)	</a:t>
            </a:r>
            <a:endParaRPr lang="en-US" altLang="zh-CN" sz="900"/>
          </a:p>
          <a:p>
            <a:pPr lvl="0" eaLnBrk="1" hangingPunct="1">
              <a:lnSpc>
                <a:spcPct val="90000"/>
              </a:lnSpc>
            </a:pPr>
            <a:r>
              <a:rPr lang="en-US" altLang="zh-CN" sz="900"/>
              <a:t>------------------------------------------------------------------------------------------------------------------</a:t>
            </a:r>
            <a:endParaRPr lang="en-US" altLang="zh-CN" sz="900"/>
          </a:p>
          <a:p>
            <a:pPr lvl="0" eaLnBrk="1" hangingPunct="1">
              <a:lnSpc>
                <a:spcPct val="90000"/>
              </a:lnSpc>
            </a:pPr>
            <a:r>
              <a:rPr lang="zh-CN" altLang="en-US" sz="900"/>
              <a:t>用户</a:t>
            </a:r>
            <a:r>
              <a:rPr lang="en-US" altLang="zh-CN" sz="900"/>
              <a:t>(u)	x		x		x</a:t>
            </a:r>
            <a:endParaRPr lang="en-US" altLang="zh-CN" sz="900"/>
          </a:p>
          <a:p>
            <a:pPr lvl="0" eaLnBrk="1" hangingPunct="1">
              <a:lnSpc>
                <a:spcPct val="90000"/>
              </a:lnSpc>
            </a:pPr>
            <a:r>
              <a:rPr lang="en-US" altLang="zh-CN" sz="900"/>
              <a:t>------------------------------------------------------------------------------------------------------------------</a:t>
            </a:r>
            <a:endParaRPr lang="en-US" altLang="zh-CN" sz="900"/>
          </a:p>
          <a:p>
            <a:pPr lvl="0" eaLnBrk="1" hangingPunct="1">
              <a:lnSpc>
                <a:spcPct val="90000"/>
              </a:lnSpc>
            </a:pPr>
            <a:r>
              <a:rPr lang="zh-CN" altLang="en-US" sz="900"/>
              <a:t>组</a:t>
            </a:r>
            <a:r>
              <a:rPr lang="en-US" altLang="zh-CN" sz="900"/>
              <a:t>(g)		x		x		x</a:t>
            </a:r>
            <a:endParaRPr lang="en-US" altLang="zh-CN" sz="900"/>
          </a:p>
          <a:p>
            <a:pPr lvl="0" eaLnBrk="1" hangingPunct="1">
              <a:lnSpc>
                <a:spcPct val="90000"/>
              </a:lnSpc>
            </a:pPr>
            <a:r>
              <a:rPr lang="en-US" altLang="zh-CN" sz="900"/>
              <a:t>------------------------------------------------------------------------------------------------------------------</a:t>
            </a:r>
            <a:endParaRPr lang="en-US" altLang="zh-CN" sz="900"/>
          </a:p>
          <a:p>
            <a:pPr lvl="0" eaLnBrk="1" hangingPunct="1">
              <a:lnSpc>
                <a:spcPct val="90000"/>
              </a:lnSpc>
            </a:pPr>
            <a:r>
              <a:rPr lang="zh-CN" altLang="en-US" sz="900"/>
              <a:t>其他人</a:t>
            </a:r>
            <a:r>
              <a:rPr lang="en-US" altLang="zh-CN" sz="900"/>
              <a:t>(o)	x		x		x</a:t>
            </a:r>
            <a:endParaRPr lang="en-US" altLang="zh-CN" sz="900"/>
          </a:p>
          <a:p>
            <a:pPr lvl="0" eaLnBrk="1" hangingPunct="1">
              <a:lnSpc>
                <a:spcPct val="90000"/>
              </a:lnSpc>
            </a:pPr>
            <a:r>
              <a:rPr lang="en-US" altLang="zh-CN" sz="900"/>
              <a:t>------------------------------------------------------------------------------------------------------------------</a:t>
            </a:r>
            <a:endParaRPr lang="en-US" altLang="zh-CN" sz="900"/>
          </a:p>
          <a:p>
            <a:pPr lvl="0" eaLnBrk="1" hangingPunct="1">
              <a:lnSpc>
                <a:spcPct val="90000"/>
              </a:lnSpc>
            </a:pPr>
            <a:r>
              <a:rPr lang="en-US" altLang="zh-CN" sz="900"/>
              <a:t>	</a:t>
            </a:r>
            <a:endParaRPr lang="en-US" altLang="zh-CN" sz="900"/>
          </a:p>
          <a:p>
            <a:pPr lvl="0" eaLnBrk="1" hangingPunct="1">
              <a:lnSpc>
                <a:spcPct val="90000"/>
              </a:lnSpc>
            </a:pPr>
            <a:r>
              <a:rPr lang="zh-CN" altLang="en-US" sz="900"/>
              <a:t>假设我们将</a:t>
            </a:r>
            <a:r>
              <a:rPr lang="en-US" altLang="zh-CN" sz="900"/>
              <a:t>x</a:t>
            </a:r>
            <a:r>
              <a:rPr lang="zh-CN" altLang="en-US" sz="900"/>
              <a:t>的取值为</a:t>
            </a:r>
            <a:r>
              <a:rPr lang="en-US" altLang="zh-CN" sz="900"/>
              <a:t>1</a:t>
            </a:r>
            <a:r>
              <a:rPr lang="zh-CN" altLang="en-US" sz="900"/>
              <a:t>时表示权限允许</a:t>
            </a:r>
            <a:r>
              <a:rPr lang="en-US" altLang="zh-CN" sz="900"/>
              <a:t>, 0</a:t>
            </a:r>
            <a:r>
              <a:rPr lang="zh-CN" altLang="en-US" sz="900"/>
              <a:t>时表示权限不允许</a:t>
            </a:r>
            <a:r>
              <a:rPr lang="en-US" altLang="zh-CN" sz="900"/>
              <a:t>. rwx  </a:t>
            </a:r>
            <a:r>
              <a:rPr lang="zh-CN" altLang="en-US" sz="900"/>
              <a:t>可以用数字</a:t>
            </a:r>
            <a:r>
              <a:rPr lang="en-US" altLang="zh-CN" sz="900"/>
              <a:t>111</a:t>
            </a:r>
            <a:r>
              <a:rPr lang="zh-CN" altLang="en-US" sz="900"/>
              <a:t>表示</a:t>
            </a:r>
            <a:r>
              <a:rPr lang="en-US" altLang="zh-CN" sz="900"/>
              <a:t>, </a:t>
            </a:r>
            <a:r>
              <a:rPr lang="zh-CN" altLang="en-US" sz="900"/>
              <a:t>是不是用八进制的数字可以表示所有可能的取值</a:t>
            </a:r>
            <a:r>
              <a:rPr lang="en-US" altLang="zh-CN" sz="900"/>
              <a:t>? </a:t>
            </a:r>
            <a:r>
              <a:rPr lang="zh-CN" altLang="en-US" sz="900"/>
              <a:t>将这个数字如转为十进值时是多少</a:t>
            </a:r>
            <a:r>
              <a:rPr lang="en-US" altLang="zh-CN" sz="900"/>
              <a:t>? 7, </a:t>
            </a:r>
            <a:r>
              <a:rPr lang="zh-CN" altLang="en-US" sz="900"/>
              <a:t>对吧</a:t>
            </a:r>
            <a:r>
              <a:rPr lang="en-US" altLang="zh-CN" sz="900"/>
              <a:t>. </a:t>
            </a:r>
            <a:endParaRPr lang="en-US" altLang="zh-CN" sz="900"/>
          </a:p>
          <a:p>
            <a:pPr lvl="0" eaLnBrk="1" hangingPunct="1">
              <a:lnSpc>
                <a:spcPct val="90000"/>
              </a:lnSpc>
            </a:pPr>
            <a:endParaRPr lang="en-US" altLang="zh-CN" sz="9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80898" name="Rectangle 2"/>
          <p:cNvSpPr>
            <a:spLocks noGrp="1" noRot="1" noChangeAspect="1" noTextEdit="1"/>
          </p:cNvSpPr>
          <p:nvPr>
            <p:ph type="sldImg"/>
          </p:nvPr>
        </p:nvSpPr>
        <p:spPr/>
      </p:sp>
      <p:sp>
        <p:nvSpPr>
          <p:cNvPr id="8089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星号</a:t>
            </a:r>
            <a:endParaRPr lang="zh-CN" altLang="en-US"/>
          </a:p>
          <a:p>
            <a:pPr lvl="0" eaLnBrk="1" hangingPunct="1"/>
            <a:endParaRPr lang="zh-CN" altLang="en-US"/>
          </a:p>
          <a:p>
            <a:pPr lvl="0" eaLnBrk="1" hangingPunct="1"/>
            <a:r>
              <a:rPr lang="zh-CN" altLang="en-US"/>
              <a:t>代表零或多个字符</a:t>
            </a:r>
            <a:endParaRPr lang="zh-CN" altLang="en-US"/>
          </a:p>
          <a:p>
            <a:pPr lvl="0" eaLnBrk="1" hangingPunct="1"/>
            <a:endParaRPr lang="zh-CN" altLang="en-US"/>
          </a:p>
          <a:p>
            <a:pPr lvl="0" eaLnBrk="1" hangingPunct="1"/>
            <a:r>
              <a:rPr lang="en-US" altLang="zh-CN"/>
              <a:t>ls d*		</a:t>
            </a:r>
            <a:r>
              <a:rPr lang="zh-CN" altLang="en-US"/>
              <a:t>显示以</a:t>
            </a:r>
            <a:r>
              <a:rPr lang="en-US" altLang="zh-CN"/>
              <a:t>d</a:t>
            </a:r>
            <a:r>
              <a:rPr lang="zh-CN" altLang="en-US"/>
              <a:t>为首字母的所有文件和目录</a:t>
            </a:r>
            <a:r>
              <a:rPr lang="en-US" altLang="zh-CN"/>
              <a:t>, </a:t>
            </a:r>
            <a:r>
              <a:rPr lang="zh-CN" altLang="en-US"/>
              <a:t>包括文件文件</a:t>
            </a:r>
            <a:r>
              <a:rPr lang="en-US" altLang="zh-CN"/>
              <a:t>d.txt,d123</a:t>
            </a:r>
            <a:r>
              <a:rPr lang="zh-CN" altLang="en-US"/>
              <a:t>目录</a:t>
            </a:r>
            <a:endParaRPr lang="zh-CN" altLang="en-US"/>
          </a:p>
          <a:p>
            <a:pPr lvl="0" eaLnBrk="1" hangingPunct="1"/>
            <a:r>
              <a:rPr lang="en-US" altLang="zh-CN"/>
              <a:t>touch d*	</a:t>
            </a:r>
            <a:r>
              <a:rPr lang="zh-CN" altLang="en-US"/>
              <a:t>更新以</a:t>
            </a:r>
            <a:r>
              <a:rPr lang="en-US" altLang="zh-CN"/>
              <a:t>d</a:t>
            </a:r>
            <a:r>
              <a:rPr lang="zh-CN" altLang="en-US"/>
              <a:t>为首字母的所有文件的修改时间</a:t>
            </a:r>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82946" name="Rectangle 2"/>
          <p:cNvSpPr>
            <a:spLocks noGrp="1" noRot="1" noChangeAspect="1" noTextEdit="1"/>
          </p:cNvSpPr>
          <p:nvPr>
            <p:ph type="sldImg"/>
          </p:nvPr>
        </p:nvSpPr>
        <p:spPr/>
      </p:sp>
      <p:sp>
        <p:nvSpPr>
          <p:cNvPr id="8294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zh-CN" altLang="en-US"/>
              <a:t>分号</a:t>
            </a:r>
            <a:endParaRPr lang="zh-CN" altLang="en-US"/>
          </a:p>
          <a:p>
            <a:pPr lvl="0" eaLnBrk="1" hangingPunct="1"/>
            <a:endParaRPr lang="zh-CN" altLang="en-US"/>
          </a:p>
          <a:p>
            <a:pPr lvl="0" eaLnBrk="1" hangingPunct="1"/>
            <a:r>
              <a:rPr lang="zh-CN" altLang="en-US"/>
              <a:t>在一个命令行上输入多个命令</a:t>
            </a:r>
            <a:endParaRPr lang="zh-CN" altLang="en-US"/>
          </a:p>
          <a:p>
            <a:pPr lvl="0" eaLnBrk="1" hangingPunct="1"/>
            <a:endParaRPr lang="zh-CN" altLang="en-US"/>
          </a:p>
          <a:p>
            <a:pPr lvl="0"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84994" name="Rectangle 2"/>
          <p:cNvSpPr>
            <a:spLocks noGrp="1" noRot="1" noChangeAspect="1" noTextEdit="1"/>
          </p:cNvSpPr>
          <p:nvPr>
            <p:ph type="sldImg"/>
          </p:nvPr>
        </p:nvSpPr>
        <p:spPr/>
      </p:sp>
      <p:sp>
        <p:nvSpPr>
          <p:cNvPr id="8499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zh-CN" altLang="en-US"/>
              <a:t>先让学员熟悉三种模式</a:t>
            </a:r>
            <a:r>
              <a:rPr lang="en-US" altLang="zh-CN"/>
              <a:t>, </a:t>
            </a:r>
            <a:r>
              <a:rPr lang="zh-CN" altLang="en-US"/>
              <a:t>再讲解各种命令的使用</a:t>
            </a:r>
            <a:r>
              <a:rPr lang="en-US" altLang="zh-CN"/>
              <a:t>. </a:t>
            </a:r>
            <a:endParaRPr lang="en-US" altLang="zh-CN"/>
          </a:p>
          <a:p>
            <a:pPr lvl="0" eaLnBrk="1" hangingPunct="1"/>
            <a:endParaRPr lang="en-US" altLang="zh-CN"/>
          </a:p>
          <a:p>
            <a:pPr lvl="0" eaLnBrk="1" hangingPunct="1"/>
            <a:r>
              <a:rPr lang="zh-CN" altLang="en-US"/>
              <a:t>命令模式		</a:t>
            </a:r>
            <a:r>
              <a:rPr lang="en-US" altLang="zh-CN"/>
              <a:t>:</a:t>
            </a:r>
            <a:r>
              <a:rPr lang="zh-CN" altLang="en-US"/>
              <a:t>删</a:t>
            </a:r>
            <a:r>
              <a:rPr lang="en-US" altLang="zh-CN"/>
              <a:t>, </a:t>
            </a:r>
            <a:r>
              <a:rPr lang="zh-CN" altLang="en-US"/>
              <a:t>改文件内容</a:t>
            </a:r>
            <a:endParaRPr lang="zh-CN" altLang="en-US"/>
          </a:p>
          <a:p>
            <a:pPr lvl="0" eaLnBrk="1" hangingPunct="1"/>
            <a:r>
              <a:rPr lang="zh-CN" altLang="en-US"/>
              <a:t>插入模式		</a:t>
            </a:r>
            <a:r>
              <a:rPr lang="en-US" altLang="zh-CN"/>
              <a:t>:</a:t>
            </a:r>
            <a:r>
              <a:rPr lang="zh-CN" altLang="en-US"/>
              <a:t>插入文件内容</a:t>
            </a:r>
            <a:endParaRPr lang="zh-CN" altLang="en-US"/>
          </a:p>
          <a:p>
            <a:pPr lvl="0" eaLnBrk="1" hangingPunct="1"/>
            <a:r>
              <a:rPr lang="zh-CN" altLang="en-US"/>
              <a:t>最后一行模式	</a:t>
            </a:r>
            <a:r>
              <a:rPr lang="en-US" altLang="zh-CN"/>
              <a:t>:</a:t>
            </a:r>
            <a:r>
              <a:rPr lang="zh-CN" altLang="en-US"/>
              <a:t>查文件内容</a:t>
            </a:r>
            <a:r>
              <a:rPr lang="en-US" altLang="zh-CN"/>
              <a:t>, </a:t>
            </a:r>
            <a:r>
              <a:rPr lang="zh-CN" altLang="en-US"/>
              <a:t>存盘以及退出等</a:t>
            </a:r>
            <a:r>
              <a:rPr lang="en-US" altLang="zh-CN"/>
              <a:t>. </a:t>
            </a:r>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vi	</a:t>
            </a:r>
            <a:r>
              <a:rPr lang="zh-CN" altLang="en-US"/>
              <a:t>全屏文本编辑器</a:t>
            </a:r>
            <a:endParaRPr lang="zh-CN" altLang="en-US"/>
          </a:p>
          <a:p>
            <a:pPr lvl="0" eaLnBrk="1" hangingPunct="1"/>
            <a:endParaRPr lang="zh-CN" altLang="en-US"/>
          </a:p>
          <a:p>
            <a:pPr lvl="0" eaLnBrk="1" hangingPunct="1"/>
            <a:r>
              <a:rPr lang="zh-CN" altLang="en-US"/>
              <a:t>输入模式</a:t>
            </a:r>
            <a:endParaRPr lang="en-US" altLang="zh-CN"/>
          </a:p>
          <a:p>
            <a:pPr lvl="0" eaLnBrk="1" hangingPunct="1"/>
            <a:r>
              <a:rPr lang="zh-CN" altLang="en-US"/>
              <a:t>命令模式</a:t>
            </a:r>
            <a:endParaRPr lang="zh-CN" altLang="en-US"/>
          </a:p>
          <a:p>
            <a:pPr lvl="0" eaLnBrk="1" hangingPunct="1"/>
            <a:r>
              <a:rPr lang="zh-CN" altLang="en-US"/>
              <a:t>最后一行模式</a:t>
            </a:r>
            <a:endParaRPr lang="zh-CN" altLang="en-US"/>
          </a:p>
          <a:p>
            <a:pPr lvl="0" eaLnBrk="1" hangingPunct="1"/>
            <a:endParaRPr lang="zh-CN" altLang="en-US"/>
          </a:p>
          <a:p>
            <a:pPr lvl="0" eaLnBrk="1" hangingPunct="1"/>
            <a:r>
              <a:rPr lang="zh-CN" altLang="en-US"/>
              <a:t>任何用户最常做的事要数创建和编辑文件，包括文档、报告和文 </a:t>
            </a:r>
            <a:endParaRPr lang="zh-CN" altLang="en-US"/>
          </a:p>
          <a:p>
            <a:pPr lvl="0" eaLnBrk="1" hangingPunct="1"/>
            <a:r>
              <a:rPr lang="zh-CN" altLang="en-US"/>
              <a:t>字，</a:t>
            </a:r>
            <a:r>
              <a:rPr lang="en-US" altLang="zh-CN"/>
              <a:t>vi</a:t>
            </a:r>
            <a:r>
              <a:rPr lang="zh-CN" altLang="en-US"/>
              <a:t>（</a:t>
            </a:r>
            <a:r>
              <a:rPr lang="en-US" altLang="zh-CN"/>
              <a:t>Visual Editor</a:t>
            </a:r>
            <a:r>
              <a:rPr lang="zh-CN" altLang="en-US"/>
              <a:t>）是一个有效而相对简单的全荧幕编辑， </a:t>
            </a:r>
            <a:endParaRPr lang="zh-CN" altLang="en-US"/>
          </a:p>
          <a:p>
            <a:pPr lvl="0" eaLnBrk="1" hangingPunct="1"/>
            <a:r>
              <a:rPr lang="zh-CN" altLang="en-US"/>
              <a:t>使用</a:t>
            </a:r>
            <a:r>
              <a:rPr lang="en-US" altLang="zh-CN"/>
              <a:t>vi</a:t>
            </a:r>
            <a:r>
              <a:rPr lang="zh-CN" altLang="en-US"/>
              <a:t>，只要记著少量基本命令，就可以开始起步，再学习其他 </a:t>
            </a:r>
            <a:endParaRPr lang="zh-CN" altLang="en-US"/>
          </a:p>
          <a:p>
            <a:pPr lvl="0" eaLnBrk="1" hangingPunct="1"/>
            <a:r>
              <a:rPr lang="zh-CN" altLang="en-US"/>
              <a:t>更复杂的命令，而系统管理员则使用</a:t>
            </a:r>
            <a:r>
              <a:rPr lang="en-US" altLang="zh-CN"/>
              <a:t>vi</a:t>
            </a:r>
            <a:r>
              <a:rPr lang="zh-CN" altLang="en-US"/>
              <a:t>管理和维护系统。 </a:t>
            </a:r>
            <a:endParaRPr lang="zh-CN" altLang="en-US"/>
          </a:p>
          <a:p>
            <a:pPr lvl="0" eaLnBrk="1" hangingPunct="1"/>
            <a:r>
              <a:rPr lang="en-US" altLang="zh-CN"/>
              <a:t>vi</a:t>
            </a:r>
            <a:r>
              <a:rPr lang="zh-CN" altLang="en-US"/>
              <a:t>是包含在</a:t>
            </a:r>
            <a:r>
              <a:rPr lang="en-US" altLang="zh-CN"/>
              <a:t>SCO System V</a:t>
            </a:r>
            <a:r>
              <a:rPr lang="zh-CN" altLang="en-US"/>
              <a:t>操作系统中的全荧幕编辑，其实，</a:t>
            </a:r>
            <a:r>
              <a:rPr lang="en-US" altLang="zh-CN"/>
              <a:t>vi</a:t>
            </a:r>
            <a:r>
              <a:rPr lang="zh-CN" altLang="en-US"/>
              <a:t>不 独存 </a:t>
            </a:r>
            <a:endParaRPr lang="zh-CN" altLang="en-US"/>
          </a:p>
          <a:p>
            <a:pPr lvl="0" eaLnBrk="1" hangingPunct="1"/>
            <a:r>
              <a:rPr lang="zh-CN" altLang="en-US"/>
              <a:t>在於</a:t>
            </a:r>
            <a:r>
              <a:rPr lang="en-US" altLang="zh-CN"/>
              <a:t>SCO UNIX</a:t>
            </a:r>
            <a:r>
              <a:rPr lang="zh-CN" altLang="en-US"/>
              <a:t>内，而是</a:t>
            </a:r>
            <a:r>
              <a:rPr lang="en-US" altLang="zh-CN"/>
              <a:t>UNIX</a:t>
            </a:r>
            <a:r>
              <a:rPr lang="zh-CN" altLang="en-US"/>
              <a:t>内相当普及的文件编辑。 </a:t>
            </a:r>
            <a:endParaRPr lang="zh-CN" altLang="en-US"/>
          </a:p>
          <a:p>
            <a:pPr lvl="0" eaLnBrk="1" hangingPunct="1"/>
            <a:endParaRPr lang="zh-CN" altLang="en-US"/>
          </a:p>
          <a:p>
            <a:pPr lvl="0" eaLnBrk="1" hangingPunct="1"/>
            <a:r>
              <a:rPr lang="zh-CN" altLang="en-US"/>
              <a:t>开启文件 </a:t>
            </a:r>
            <a:endParaRPr lang="zh-CN" altLang="en-US"/>
          </a:p>
          <a:p>
            <a:pPr lvl="0" eaLnBrk="1" hangingPunct="1"/>
            <a:endParaRPr lang="zh-CN" altLang="en-US"/>
          </a:p>
          <a:p>
            <a:pPr lvl="0" eaLnBrk="1" hangingPunct="1"/>
            <a:r>
              <a:rPr lang="zh-CN" altLang="en-US"/>
              <a:t> 无论是开启新档或修改旧文件，都可以使用</a:t>
            </a:r>
            <a:r>
              <a:rPr lang="en-US" altLang="zh-CN"/>
              <a:t>vi</a:t>
            </a:r>
            <a:r>
              <a:rPr lang="zh-CN" altLang="en-US"/>
              <a:t>，所需命令为： </a:t>
            </a:r>
            <a:r>
              <a:rPr lang="en-US" altLang="zh-CN"/>
              <a:t>$ vi filemane </a:t>
            </a:r>
            <a:endParaRPr lang="en-US" altLang="zh-CN"/>
          </a:p>
          <a:p>
            <a:pPr lvl="0" eaLnBrk="1" hangingPunct="1"/>
            <a:r>
              <a:rPr lang="zh-CN" altLang="en-US"/>
              <a:t>如果文件是新的，就会在荧幕底部看到一个信息，告诉用户正在 </a:t>
            </a:r>
            <a:endParaRPr lang="zh-CN" altLang="en-US"/>
          </a:p>
          <a:p>
            <a:pPr lvl="0" eaLnBrk="1" hangingPunct="1"/>
            <a:r>
              <a:rPr lang="zh-CN" altLang="en-US"/>
              <a:t>创建新文件。如果文件早已存在，</a:t>
            </a:r>
            <a:r>
              <a:rPr lang="en-US" altLang="zh-CN"/>
              <a:t>vi</a:t>
            </a:r>
            <a:r>
              <a:rPr lang="zh-CN" altLang="en-US"/>
              <a:t>则会显示文件的首廿四行， </a:t>
            </a:r>
            <a:endParaRPr lang="zh-CN" altLang="en-US"/>
          </a:p>
          <a:p>
            <a:pPr lvl="0" eaLnBrk="1" hangingPunct="1"/>
            <a:r>
              <a:rPr lang="zh-CN" altLang="en-US"/>
              <a:t>用户可再用游标（</a:t>
            </a:r>
            <a:r>
              <a:rPr lang="en-US" altLang="zh-CN"/>
              <a:t>cursor</a:t>
            </a:r>
            <a:r>
              <a:rPr lang="zh-CN" altLang="en-US"/>
              <a:t>）移动文件。 </a:t>
            </a:r>
            <a:r>
              <a:rPr lang="en-US" altLang="zh-CN"/>
              <a:t>This is  what vi looks like. </a:t>
            </a:r>
            <a:r>
              <a:rPr lang="zh-CN" altLang="en-US"/>
              <a:t>～ ～ </a:t>
            </a:r>
            <a:endParaRPr lang="zh-CN" altLang="en-US"/>
          </a:p>
          <a:p>
            <a:pPr lvl="0" eaLnBrk="1" hangingPunct="1"/>
            <a:r>
              <a:rPr lang="zh-CN" altLang="en-US"/>
              <a:t>上面是一个经</a:t>
            </a:r>
            <a:r>
              <a:rPr lang="en-US" altLang="zh-CN"/>
              <a:t>vi</a:t>
            </a:r>
            <a:r>
              <a:rPr lang="zh-CN" altLang="en-US"/>
              <a:t>开启的模拟文件，一行开始处的波折号（～）表 </a:t>
            </a:r>
            <a:endParaRPr lang="zh-CN" altLang="en-US"/>
          </a:p>
          <a:p>
            <a:pPr lvl="0" eaLnBrk="1" hangingPunct="1"/>
            <a:r>
              <a:rPr lang="zh-CN" altLang="en-US"/>
              <a:t>示文件的结尾。 </a:t>
            </a:r>
            <a:endParaRPr lang="zh-CN" altLang="en-US"/>
          </a:p>
          <a:p>
            <a:pPr lvl="0" eaLnBrk="1" hangingPunct="1"/>
            <a:r>
              <a:rPr lang="zh-CN" altLang="en-US"/>
              <a:t>命令态与插入态 </a:t>
            </a:r>
            <a:endParaRPr lang="zh-CN" altLang="en-US"/>
          </a:p>
          <a:p>
            <a:pPr lvl="0" eaLnBrk="1" hangingPunct="1"/>
            <a:r>
              <a:rPr lang="en-US" altLang="zh-CN"/>
              <a:t>vi</a:t>
            </a:r>
            <a:r>
              <a:rPr lang="zh-CN" altLang="en-US"/>
              <a:t>使用了两种状态，一是命令态（</a:t>
            </a:r>
            <a:r>
              <a:rPr lang="en-US" altLang="zh-CN"/>
              <a:t>Command Mode</a:t>
            </a:r>
            <a:r>
              <a:rPr lang="zh-CN" altLang="en-US"/>
              <a:t>），另一是插入态（</a:t>
            </a:r>
            <a:r>
              <a:rPr lang="en-US" altLang="zh-CN"/>
              <a:t>Insert Mode</a:t>
            </a:r>
            <a:r>
              <a:rPr lang="zh-CN" altLang="en-US"/>
              <a:t>）。 </a:t>
            </a:r>
            <a:endParaRPr lang="zh-CN" altLang="en-US"/>
          </a:p>
          <a:p>
            <a:pPr lvl="0" eaLnBrk="1" hangingPunct="1"/>
            <a:r>
              <a:rPr lang="zh-CN" altLang="en-US"/>
              <a:t>当</a:t>
            </a:r>
            <a:r>
              <a:rPr lang="en-US" altLang="zh-CN"/>
              <a:t>vi</a:t>
            </a:r>
            <a:r>
              <a:rPr lang="zh-CN" altLang="en-US"/>
              <a:t>处於命令态时，打入的内容会视作命令来解释；另一方面， </a:t>
            </a:r>
            <a:endParaRPr lang="zh-CN" altLang="en-US"/>
          </a:p>
          <a:p>
            <a:pPr lvl="0" eaLnBrk="1" hangingPunct="1"/>
            <a:r>
              <a:rPr lang="zh-CN" altLang="en-US"/>
              <a:t>当</a:t>
            </a:r>
            <a:r>
              <a:rPr lang="en-US" altLang="zh-CN"/>
              <a:t>vi</a:t>
            </a:r>
            <a:r>
              <a:rPr lang="zh-CN" altLang="en-US"/>
              <a:t>处於插入态时，就可以打入正文（</a:t>
            </a:r>
            <a:r>
              <a:rPr lang="en-US" altLang="zh-CN"/>
              <a:t>text</a:t>
            </a:r>
            <a:r>
              <a:rPr lang="zh-CN" altLang="en-US"/>
              <a:t>） 给文件。 </a:t>
            </a:r>
            <a:endParaRPr lang="zh-CN" altLang="en-US"/>
          </a:p>
          <a:p>
            <a:pPr lvl="0" eaLnBrk="1" hangingPunct="1"/>
            <a:r>
              <a:rPr lang="zh-CN" altLang="en-US"/>
              <a:t>大多数</a:t>
            </a:r>
            <a:r>
              <a:rPr lang="en-US" altLang="zh-CN"/>
              <a:t>vi</a:t>
            </a:r>
            <a:r>
              <a:rPr lang="zh-CN" altLang="en-US"/>
              <a:t>命令是单字符，由插入态改变为命令态，指</a:t>
            </a:r>
            <a:r>
              <a:rPr lang="en-US" altLang="zh-CN"/>
              <a:t>〈Esc〉</a:t>
            </a:r>
            <a:r>
              <a:rPr lang="zh-CN" altLang="en-US"/>
              <a:t>键；而由命令 </a:t>
            </a:r>
            <a:endParaRPr lang="zh-CN" altLang="en-US"/>
          </a:p>
          <a:p>
            <a:pPr lvl="0" eaLnBrk="1" hangingPunct="1"/>
            <a:r>
              <a:rPr lang="zh-CN" altLang="en-US"/>
              <a:t>态转为插入态，则可以使用下面的插入令，直接打入， 无需再按</a:t>
            </a:r>
            <a:r>
              <a:rPr lang="en-US" altLang="zh-CN"/>
              <a:t>&lt;Return&gt;</a:t>
            </a:r>
            <a:r>
              <a:rPr lang="zh-CN" altLang="en-US"/>
              <a:t>键。 </a:t>
            </a:r>
            <a:endParaRPr lang="zh-CN" altLang="en-US"/>
          </a:p>
          <a:p>
            <a:pPr lvl="0" eaLnBrk="1" hangingPunct="1"/>
            <a:r>
              <a:rPr lang="zh-CN" altLang="en-US"/>
              <a:t>    命令</a:t>
            </a:r>
            <a:r>
              <a:rPr lang="en-US" altLang="zh-CN"/>
              <a:t>i</a:t>
            </a:r>
            <a:r>
              <a:rPr lang="zh-CN" altLang="en-US"/>
              <a:t>在游标处插入正文 </a:t>
            </a:r>
            <a:endParaRPr lang="zh-CN" altLang="en-US"/>
          </a:p>
          <a:p>
            <a:pPr lvl="0" eaLnBrk="1" hangingPunct="1"/>
            <a:r>
              <a:rPr lang="zh-CN" altLang="en-US"/>
              <a:t>    命令</a:t>
            </a:r>
            <a:r>
              <a:rPr lang="en-US" altLang="zh-CN"/>
              <a:t>I</a:t>
            </a:r>
            <a:r>
              <a:rPr lang="zh-CN" altLang="en-US"/>
              <a:t>在一行开始处插入正文 </a:t>
            </a:r>
            <a:endParaRPr lang="zh-CN" altLang="en-US"/>
          </a:p>
          <a:p>
            <a:pPr lvl="0" eaLnBrk="1" hangingPunct="1"/>
            <a:r>
              <a:rPr lang="zh-CN" altLang="en-US"/>
              <a:t>    命令</a:t>
            </a:r>
            <a:r>
              <a:rPr lang="en-US" altLang="zh-CN"/>
              <a:t>a</a:t>
            </a:r>
            <a:r>
              <a:rPr lang="zh-CN" altLang="en-US"/>
              <a:t>在游标後追加正文 </a:t>
            </a:r>
            <a:endParaRPr lang="zh-CN" altLang="en-US"/>
          </a:p>
          <a:p>
            <a:pPr lvl="0" eaLnBrk="1" hangingPunct="1"/>
            <a:r>
              <a:rPr lang="zh-CN" altLang="en-US"/>
              <a:t>    命令</a:t>
            </a:r>
            <a:r>
              <a:rPr lang="en-US" altLang="zh-CN"/>
              <a:t>A</a:t>
            </a:r>
            <a:r>
              <a:rPr lang="zh-CN" altLang="en-US"/>
              <a:t>在行尾追加正文 </a:t>
            </a:r>
            <a:endParaRPr lang="zh-CN" altLang="en-US"/>
          </a:p>
          <a:p>
            <a:pPr lvl="0" eaLnBrk="1" hangingPunct="1"/>
            <a:r>
              <a:rPr lang="zh-CN" altLang="en-US"/>
              <a:t>    命令</a:t>
            </a:r>
            <a:r>
              <a:rPr lang="en-US" altLang="zh-CN"/>
              <a:t>o</a:t>
            </a:r>
            <a:r>
              <a:rPr lang="zh-CN" altLang="en-US"/>
              <a:t>在游标下面新开一行 </a:t>
            </a:r>
            <a:endParaRPr lang="zh-CN" altLang="en-US"/>
          </a:p>
          <a:p>
            <a:pPr lvl="0" eaLnBrk="1" hangingPunct="1"/>
            <a:r>
              <a:rPr lang="zh-CN" altLang="en-US"/>
              <a:t>    命令</a:t>
            </a:r>
            <a:r>
              <a:rPr lang="en-US" altLang="zh-CN"/>
              <a:t>O</a:t>
            </a:r>
            <a:r>
              <a:rPr lang="zh-CN" altLang="en-US"/>
              <a:t>在游标上面新开一行 </a:t>
            </a:r>
            <a:endParaRPr lang="zh-CN" altLang="en-US"/>
          </a:p>
          <a:p>
            <a:pPr lvl="0" eaLnBrk="1" hangingPunct="1"/>
            <a:r>
              <a:rPr lang="zh-CN" altLang="en-US"/>
              <a:t>要记著一点，在插入态处，不能打入命令，必需先按</a:t>
            </a:r>
            <a:r>
              <a:rPr lang="en-US" altLang="zh-CN"/>
              <a:t>〈Esc〉</a:t>
            </a:r>
            <a:r>
              <a:rPr lang="zh-CN" altLang="en-US"/>
              <a:t>键， </a:t>
            </a:r>
            <a:endParaRPr lang="zh-CN" altLang="en-US"/>
          </a:p>
          <a:p>
            <a:pPr lvl="0" eaLnBrk="1" hangingPunct="1"/>
            <a:r>
              <a:rPr lang="zh-CN" altLang="en-US"/>
              <a:t>返回命令态。假若户不知身处何态，也可以按</a:t>
            </a:r>
            <a:r>
              <a:rPr lang="en-US" altLang="zh-CN"/>
              <a:t>〈Esc〉</a:t>
            </a:r>
            <a:r>
              <a:rPr lang="zh-CN" altLang="en-US"/>
              <a:t>键，不管处 於何态， </a:t>
            </a:r>
            <a:endParaRPr lang="zh-CN" altLang="en-US"/>
          </a:p>
          <a:p>
            <a:pPr lvl="0" eaLnBrk="1" hangingPunct="1"/>
            <a:r>
              <a:rPr lang="zh-CN" altLang="en-US"/>
              <a:t>都会返回命令态。 </a:t>
            </a:r>
            <a:endParaRPr lang="zh-CN" altLang="en-US"/>
          </a:p>
          <a:p>
            <a:pPr lvl="0" eaLnBrk="1" hangingPunct="1"/>
            <a:endParaRPr lang="zh-CN" altLang="en-US"/>
          </a:p>
          <a:p>
            <a:pPr lvl="0" eaLnBrk="1" hangingPunct="1"/>
            <a:r>
              <a:rPr lang="zh-CN" altLang="en-US"/>
              <a:t>存档及退出 </a:t>
            </a:r>
            <a:endParaRPr lang="zh-CN" altLang="en-US"/>
          </a:p>
          <a:p>
            <a:pPr lvl="0" eaLnBrk="1" hangingPunct="1"/>
            <a:r>
              <a:rPr lang="zh-CN" altLang="en-US"/>
              <a:t>在修改文件时，如何存档及退出指定文件都非常重要。在</a:t>
            </a:r>
            <a:r>
              <a:rPr lang="en-US" altLang="zh-CN"/>
              <a:t>vi</a:t>
            </a:r>
            <a:r>
              <a:rPr lang="zh-CN" altLang="en-US"/>
              <a:t>内， </a:t>
            </a:r>
            <a:endParaRPr lang="zh-CN" altLang="en-US"/>
          </a:p>
          <a:p>
            <a:pPr lvl="0" eaLnBrk="1" hangingPunct="1"/>
            <a:r>
              <a:rPr lang="zh-CN" altLang="en-US"/>
              <a:t>行使存档或退出的命令时，要先按冒号（</a:t>
            </a:r>
            <a:r>
              <a:rPr lang="en-US" altLang="zh-CN"/>
              <a:t>:</a:t>
            </a:r>
            <a:r>
              <a:rPr lang="zh-CN" altLang="en-US"/>
              <a:t>），改变为命令态，用 </a:t>
            </a:r>
            <a:endParaRPr lang="zh-CN" altLang="en-US"/>
          </a:p>
          <a:p>
            <a:pPr lvl="0" eaLnBrk="1" hangingPunct="1"/>
            <a:r>
              <a:rPr lang="zh-CN" altLang="en-US"/>
              <a:t>户就可以看见在荧幕左下方，出现冒号（</a:t>
            </a:r>
            <a:r>
              <a:rPr lang="en-US" altLang="zh-CN"/>
              <a:t>:</a:t>
            </a:r>
            <a:r>
              <a:rPr lang="zh-CN" altLang="en-US"/>
              <a:t>），显示</a:t>
            </a:r>
            <a:r>
              <a:rPr lang="en-US" altLang="zh-CN"/>
              <a:t>vi</a:t>
            </a:r>
            <a:r>
              <a:rPr lang="zh-CN" altLang="en-US"/>
              <a:t>已经改为指 令态， </a:t>
            </a:r>
            <a:endParaRPr lang="zh-CN" altLang="en-US"/>
          </a:p>
          <a:p>
            <a:pPr lvl="0" eaLnBrk="1" hangingPunct="1"/>
            <a:r>
              <a:rPr lang="zh-CN" altLang="en-US"/>
              <a:t>可以进行存档或退出等工作。下面就是一些这方面常用的命令。 </a:t>
            </a:r>
            <a:endParaRPr lang="zh-CN" altLang="en-US"/>
          </a:p>
          <a:p>
            <a:pPr lvl="0" eaLnBrk="1" hangingPunct="1"/>
            <a:endParaRPr lang="zh-CN" altLang="en-US"/>
          </a:p>
          <a:p>
            <a:pPr lvl="0" eaLnBrk="1" hangingPunct="1"/>
            <a:r>
              <a:rPr lang="en-US" altLang="zh-CN"/>
              <a:t>:q!</a:t>
            </a:r>
            <a:r>
              <a:rPr lang="zh-CN" altLang="en-US"/>
              <a:t>放弃任何改动而退出</a:t>
            </a:r>
            <a:r>
              <a:rPr lang="en-US" altLang="zh-CN"/>
              <a:t>vi</a:t>
            </a:r>
            <a:r>
              <a:rPr lang="zh-CN" altLang="en-US"/>
              <a:t>，也就是强行退出 </a:t>
            </a:r>
            <a:r>
              <a:rPr lang="en-US" altLang="zh-CN"/>
              <a:t>:w</a:t>
            </a:r>
            <a:r>
              <a:rPr lang="zh-CN" altLang="en-US"/>
              <a:t>存档 </a:t>
            </a:r>
            <a:r>
              <a:rPr lang="en-US" altLang="zh-CN"/>
              <a:t>:wq</a:t>
            </a:r>
            <a:r>
              <a:rPr lang="zh-CN" altLang="en-US"/>
              <a:t>存档并退出</a:t>
            </a:r>
            <a:r>
              <a:rPr lang="en-US" altLang="zh-CN"/>
              <a:t>vi </a:t>
            </a:r>
            <a:endParaRPr lang="en-US" altLang="zh-CN"/>
          </a:p>
          <a:p>
            <a:pPr lvl="0" eaLnBrk="1" hangingPunct="1"/>
            <a:r>
              <a:rPr lang="en-US" altLang="zh-CN"/>
              <a:t>:x</a:t>
            </a:r>
            <a:r>
              <a:rPr lang="zh-CN" altLang="en-US"/>
              <a:t>与</a:t>
            </a:r>
            <a:r>
              <a:rPr lang="en-US" altLang="zh-CN"/>
              <a:t>wq</a:t>
            </a:r>
            <a:r>
              <a:rPr lang="zh-CN" altLang="en-US"/>
              <a:t>的工作一样 </a:t>
            </a:r>
            <a:r>
              <a:rPr lang="en-US" altLang="zh-CN"/>
              <a:t>:zz</a:t>
            </a:r>
            <a:r>
              <a:rPr lang="zh-CN" altLang="en-US"/>
              <a:t>与</a:t>
            </a:r>
            <a:r>
              <a:rPr lang="en-US" altLang="zh-CN"/>
              <a:t>wq</a:t>
            </a:r>
            <a:r>
              <a:rPr lang="zh-CN" altLang="en-US"/>
              <a:t>的工作一样删除正文 </a:t>
            </a:r>
            <a:endParaRPr lang="zh-CN" altLang="en-US"/>
          </a:p>
          <a:p>
            <a:pPr lvl="0" eaLnBrk="1" hangingPunct="1"/>
            <a:endParaRPr lang="zh-CN" altLang="en-US"/>
          </a:p>
          <a:p>
            <a:pPr lvl="0" eaLnBrk="1" hangingPunct="1"/>
            <a:r>
              <a:rPr lang="zh-CN" altLang="en-US"/>
              <a:t>删除或修改正文都是利用插入态，故此，下面所提及的命令只需在插 </a:t>
            </a:r>
            <a:endParaRPr lang="zh-CN" altLang="en-US"/>
          </a:p>
          <a:p>
            <a:pPr lvl="0" eaLnBrk="1" hangingPunct="1"/>
            <a:r>
              <a:rPr lang="zh-CN" altLang="en-US"/>
              <a:t>入态内，直接选入命令即行。 </a:t>
            </a:r>
            <a:endParaRPr lang="zh-CN" altLang="en-US"/>
          </a:p>
          <a:p>
            <a:pPr lvl="0" eaLnBrk="1" hangingPunct="1"/>
            <a:r>
              <a:rPr lang="en-US" altLang="zh-CN"/>
              <a:t>—x</a:t>
            </a:r>
            <a:r>
              <a:rPr lang="zh-CN" altLang="en-US"/>
              <a:t>删除游标处字符（</a:t>
            </a:r>
            <a:r>
              <a:rPr lang="en-US" altLang="zh-CN"/>
              <a:t>Character</a:t>
            </a:r>
            <a:r>
              <a:rPr lang="zh-CN" altLang="en-US"/>
              <a:t>） </a:t>
            </a:r>
            <a:r>
              <a:rPr lang="en-US" altLang="zh-CN"/>
              <a:t>—nx</a:t>
            </a:r>
            <a:r>
              <a:rPr lang="zh-CN" altLang="en-US"/>
              <a:t>删除游标处後</a:t>
            </a:r>
            <a:r>
              <a:rPr lang="en-US" altLang="zh-CN"/>
              <a:t>n</a:t>
            </a:r>
            <a:r>
              <a:rPr lang="zh-CN" altLang="en-US"/>
              <a:t>个字符 </a:t>
            </a:r>
            <a:r>
              <a:rPr lang="en-US" altLang="zh-CN"/>
              <a:t>—nX</a:t>
            </a:r>
            <a:r>
              <a:rPr lang="zh-CN" altLang="en-US"/>
              <a:t>删除游标处前</a:t>
            </a:r>
            <a:r>
              <a:rPr lang="en-US" altLang="zh-CN"/>
              <a:t>n</a:t>
            </a:r>
            <a:r>
              <a:rPr lang="zh-CN" altLang="en-US"/>
              <a:t>个字符 </a:t>
            </a:r>
            <a:endParaRPr lang="zh-CN" altLang="en-US"/>
          </a:p>
          <a:p>
            <a:pPr lvl="0" eaLnBrk="1" hangingPunct="1"/>
            <a:r>
              <a:rPr lang="en-US" altLang="zh-CN"/>
              <a:t>—ndw</a:t>
            </a:r>
            <a:r>
              <a:rPr lang="zh-CN" altLang="en-US"/>
              <a:t>删除游标处下</a:t>
            </a:r>
            <a:r>
              <a:rPr lang="en-US" altLang="zh-CN"/>
              <a:t>n</a:t>
            </a:r>
            <a:r>
              <a:rPr lang="zh-CN" altLang="en-US"/>
              <a:t>个单词（</a:t>
            </a:r>
            <a:r>
              <a:rPr lang="en-US" altLang="zh-CN"/>
              <a:t>word</a:t>
            </a:r>
            <a:r>
              <a:rPr lang="zh-CN" altLang="en-US"/>
              <a:t>） </a:t>
            </a:r>
            <a:r>
              <a:rPr lang="en-US" altLang="zh-CN"/>
              <a:t>—dd</a:t>
            </a:r>
            <a:r>
              <a:rPr lang="zh-CN" altLang="en-US"/>
              <a:t>删除整行 </a:t>
            </a:r>
            <a:r>
              <a:rPr lang="en-US" altLang="zh-CN"/>
              <a:t>—d$</a:t>
            </a:r>
            <a:r>
              <a:rPr lang="zh-CN" altLang="en-US"/>
              <a:t>或</a:t>
            </a:r>
            <a:r>
              <a:rPr lang="en-US" altLang="zh-CN"/>
              <a:t>D</a:t>
            </a:r>
            <a:r>
              <a:rPr lang="zh-CN" altLang="en-US"/>
              <a:t>删除由游标至该行最末 </a:t>
            </a:r>
            <a:endParaRPr lang="zh-CN" altLang="en-US"/>
          </a:p>
          <a:p>
            <a:pPr lvl="0" eaLnBrk="1" hangingPunct="1"/>
            <a:r>
              <a:rPr lang="en-US" altLang="zh-CN"/>
              <a:t>—u</a:t>
            </a:r>
            <a:r>
              <a:rPr lang="zh-CN" altLang="en-US"/>
              <a:t>恢复前一次所做的删除 </a:t>
            </a:r>
            <a:endParaRPr lang="zh-CN" altLang="en-US"/>
          </a:p>
          <a:p>
            <a:pPr lvl="0" eaLnBrk="1" hangingPunct="1"/>
            <a:r>
              <a:rPr lang="zh-CN" altLang="en-US"/>
              <a:t>修改正文 </a:t>
            </a:r>
            <a:endParaRPr lang="zh-CN" altLang="en-US"/>
          </a:p>
          <a:p>
            <a:pPr lvl="0" eaLnBrk="1" hangingPunct="1"/>
            <a:r>
              <a:rPr lang="zh-CN" altLang="en-US"/>
              <a:t>当使用</a:t>
            </a:r>
            <a:r>
              <a:rPr lang="en-US" altLang="zh-CN"/>
              <a:t>vi</a:t>
            </a:r>
            <a:r>
              <a:rPr lang="zh-CN" altLang="en-US"/>
              <a:t>修改正文，加减字符时，就会采用另一组在插入态操作 </a:t>
            </a:r>
            <a:endParaRPr lang="zh-CN" altLang="en-US"/>
          </a:p>
          <a:p>
            <a:pPr lvl="0" eaLnBrk="1" hangingPunct="1"/>
            <a:r>
              <a:rPr lang="zh-CN" altLang="en-US"/>
              <a:t>的命令。 </a:t>
            </a:r>
            <a:endParaRPr lang="zh-CN" altLang="en-US"/>
          </a:p>
          <a:p>
            <a:pPr lvl="0" eaLnBrk="1" hangingPunct="1"/>
            <a:r>
              <a:rPr lang="zh-CN" altLang="en-US"/>
              <a:t> </a:t>
            </a:r>
            <a:r>
              <a:rPr lang="en-US" altLang="zh-CN"/>
              <a:t>— r char</a:t>
            </a:r>
            <a:r>
              <a:rPr lang="zh-CN" altLang="en-US"/>
              <a:t>由</a:t>
            </a:r>
            <a:r>
              <a:rPr lang="en-US" altLang="zh-CN"/>
              <a:t>char</a:t>
            </a:r>
            <a:r>
              <a:rPr lang="zh-CN" altLang="en-US"/>
              <a:t>代替游标处的字符 </a:t>
            </a:r>
            <a:endParaRPr lang="zh-CN" altLang="en-US"/>
          </a:p>
          <a:p>
            <a:pPr lvl="0" eaLnBrk="1" hangingPunct="1"/>
            <a:r>
              <a:rPr lang="zh-CN" altLang="en-US"/>
              <a:t>  </a:t>
            </a:r>
            <a:r>
              <a:rPr lang="en-US" altLang="zh-CN"/>
              <a:t>—Rtext〈Esc〉</a:t>
            </a:r>
            <a:r>
              <a:rPr lang="zh-CN" altLang="en-US"/>
              <a:t>由</a:t>
            </a:r>
            <a:r>
              <a:rPr lang="en-US" altLang="zh-CN"/>
              <a:t>text</a:t>
            </a:r>
            <a:r>
              <a:rPr lang="zh-CN" altLang="en-US"/>
              <a:t>代替游标处的字符 </a:t>
            </a:r>
            <a:endParaRPr lang="zh-CN" altLang="en-US"/>
          </a:p>
          <a:p>
            <a:pPr lvl="0" eaLnBrk="1" hangingPunct="1"/>
            <a:r>
              <a:rPr lang="en-US" altLang="zh-CN"/>
              <a:t>—  cwtext〈Esc〉</a:t>
            </a:r>
            <a:r>
              <a:rPr lang="zh-CN" altLang="en-US"/>
              <a:t>由</a:t>
            </a:r>
            <a:r>
              <a:rPr lang="en-US" altLang="zh-CN"/>
              <a:t>text</a:t>
            </a:r>
            <a:r>
              <a:rPr lang="zh-CN" altLang="en-US"/>
              <a:t>取代游标处的单词 </a:t>
            </a:r>
            <a:endParaRPr lang="zh-CN" altLang="en-US"/>
          </a:p>
          <a:p>
            <a:pPr lvl="0" eaLnBrk="1" hangingPunct="1"/>
            <a:r>
              <a:rPr lang="zh-CN" altLang="en-US"/>
              <a:t> </a:t>
            </a:r>
            <a:r>
              <a:rPr lang="en-US" altLang="zh-CN"/>
              <a:t>— Ctext〈Esc〉</a:t>
            </a:r>
            <a:r>
              <a:rPr lang="zh-CN" altLang="en-US"/>
              <a:t>由</a:t>
            </a:r>
            <a:r>
              <a:rPr lang="en-US" altLang="zh-CN"/>
              <a:t>text</a:t>
            </a:r>
            <a:r>
              <a:rPr lang="zh-CN" altLang="en-US"/>
              <a:t>取代游标处至该行结尾处 </a:t>
            </a:r>
            <a:endParaRPr lang="zh-CN" altLang="en-US"/>
          </a:p>
          <a:p>
            <a:pPr lvl="0" eaLnBrk="1" hangingPunct="1"/>
            <a:r>
              <a:rPr lang="en-US" altLang="zh-CN"/>
              <a:t>—  cc</a:t>
            </a:r>
            <a:r>
              <a:rPr lang="zh-CN" altLang="en-US"/>
              <a:t>使整行空白，但保留游标位置，让你开始打入 </a:t>
            </a:r>
            <a:endParaRPr lang="zh-CN" altLang="en-US"/>
          </a:p>
          <a:p>
            <a:pPr lvl="0" eaLnBrk="1" hangingPunct="1"/>
            <a:r>
              <a:rPr lang="en-US" altLang="zh-CN"/>
              <a:t>—</a:t>
            </a:r>
            <a:r>
              <a:rPr lang="zh-CN" altLang="en-US"/>
              <a:t>如删除命令一样，在命令前打入的数，表示执行该命令多少次。 正文模式检索 </a:t>
            </a:r>
            <a:endParaRPr lang="zh-CN" altLang="en-US"/>
          </a:p>
          <a:p>
            <a:pPr lvl="0" eaLnBrk="1" hangingPunct="1"/>
            <a:r>
              <a:rPr lang="zh-CN" altLang="en-US"/>
              <a:t>要检索文件，必需在命令态下进行。 </a:t>
            </a:r>
            <a:endParaRPr lang="zh-CN" altLang="en-US"/>
          </a:p>
          <a:p>
            <a:pPr lvl="0" eaLnBrk="1" hangingPunct="1"/>
            <a:r>
              <a:rPr lang="zh-CN" altLang="en-US"/>
              <a:t>所谓「模式」，就是一个特定字符串，其中可含空格符。 </a:t>
            </a:r>
            <a:endParaRPr lang="zh-CN" altLang="en-US"/>
          </a:p>
          <a:p>
            <a:pPr lvl="0" eaLnBrk="1" hangingPunct="1"/>
            <a:r>
              <a:rPr lang="en-US" altLang="zh-CN"/>
              <a:t>—/str〈Return〉</a:t>
            </a:r>
            <a:r>
              <a:rPr lang="zh-CN" altLang="en-US"/>
              <a:t>向前搜寻</a:t>
            </a:r>
            <a:r>
              <a:rPr lang="en-US" altLang="zh-CN"/>
              <a:t>str</a:t>
            </a:r>
            <a:r>
              <a:rPr lang="zh-CN" altLang="en-US"/>
              <a:t>直至文件结尾处 </a:t>
            </a:r>
            <a:endParaRPr lang="zh-CN" altLang="en-US"/>
          </a:p>
          <a:p>
            <a:pPr lvl="0" eaLnBrk="1" hangingPunct="1"/>
            <a:r>
              <a:rPr lang="zh-CN" altLang="en-US"/>
              <a:t> </a:t>
            </a:r>
            <a:r>
              <a:rPr lang="en-US" altLang="zh-CN"/>
              <a:t>—?str〈Return〉</a:t>
            </a:r>
            <a:r>
              <a:rPr lang="zh-CN" altLang="en-US"/>
              <a:t>往後搜寻</a:t>
            </a:r>
            <a:r>
              <a:rPr lang="en-US" altLang="zh-CN"/>
              <a:t>str</a:t>
            </a:r>
            <a:r>
              <a:rPr lang="zh-CN" altLang="en-US"/>
              <a:t>直至文件开首处 </a:t>
            </a:r>
            <a:endParaRPr lang="zh-CN" altLang="en-US"/>
          </a:p>
          <a:p>
            <a:pPr lvl="0" eaLnBrk="1" hangingPunct="1"/>
            <a:r>
              <a:rPr lang="en-US" altLang="zh-CN"/>
              <a:t>—n</a:t>
            </a:r>
            <a:r>
              <a:rPr lang="zh-CN" altLang="en-US"/>
              <a:t>同一方向上重复检索 </a:t>
            </a:r>
            <a:r>
              <a:rPr lang="en-US" altLang="zh-CN"/>
              <a:t>—N</a:t>
            </a:r>
            <a:r>
              <a:rPr lang="zh-CN" altLang="en-US"/>
              <a:t>相反方向上重复检索 </a:t>
            </a:r>
            <a:endParaRPr lang="zh-CN" altLang="en-US"/>
          </a:p>
          <a:p>
            <a:pPr lvl="0" eaLnBrk="1" hangingPunct="1"/>
            <a:r>
              <a:rPr lang="en-US" altLang="zh-CN"/>
              <a:t>—vi</a:t>
            </a:r>
            <a:r>
              <a:rPr lang="zh-CN" altLang="en-US"/>
              <a:t>缠绕整个文件，不断检索，直至找到与模式相匹配的下一个 出现。 </a:t>
            </a:r>
            <a:endParaRPr lang="zh-CN" altLang="en-US"/>
          </a:p>
          <a:p>
            <a:pPr lvl="0" eaLnBrk="1" hangingPunct="1"/>
            <a:endParaRPr lang="zh-CN" altLang="en-US"/>
          </a:p>
          <a:p>
            <a:pPr lvl="0" eaLnBrk="1" hangingPunct="1"/>
            <a:r>
              <a:rPr lang="zh-CN" altLang="en-US"/>
              <a:t>其他 </a:t>
            </a:r>
            <a:endParaRPr lang="zh-CN" altLang="en-US"/>
          </a:p>
          <a:p>
            <a:pPr lvl="0" eaLnBrk="1" hangingPunct="1"/>
            <a:r>
              <a:rPr lang="zh-CN" altLang="en-US"/>
              <a:t> 如果要在</a:t>
            </a:r>
            <a:r>
              <a:rPr lang="en-US" altLang="zh-CN"/>
              <a:t>vi</a:t>
            </a:r>
            <a:r>
              <a:rPr lang="zh-CN" altLang="en-US"/>
              <a:t>执行期间，转到</a:t>
            </a:r>
            <a:r>
              <a:rPr lang="en-US" altLang="zh-CN"/>
              <a:t>shell</a:t>
            </a:r>
            <a:r>
              <a:rPr lang="zh-CN" altLang="en-US"/>
              <a:t>执行，使用惊叹号（</a:t>
            </a:r>
            <a:r>
              <a:rPr lang="en-US" altLang="zh-CN"/>
              <a:t>!</a:t>
            </a:r>
            <a:r>
              <a:rPr lang="zh-CN" altLang="en-US"/>
              <a:t>）执行系 统命令， </a:t>
            </a:r>
            <a:endParaRPr lang="zh-CN" altLang="en-US"/>
          </a:p>
          <a:p>
            <a:pPr lvl="0" eaLnBrk="1" hangingPunct="1"/>
            <a:r>
              <a:rPr lang="zh-CN" altLang="en-US"/>
              <a:t>例如在</a:t>
            </a:r>
            <a:r>
              <a:rPr lang="en-US" altLang="zh-CN"/>
              <a:t>vi</a:t>
            </a:r>
            <a:r>
              <a:rPr lang="zh-CN" altLang="en-US"/>
              <a:t>期间，列出当前目录内容，可以打入 </a:t>
            </a:r>
            <a:r>
              <a:rPr lang="en-US" altLang="zh-CN"/>
              <a:t>:!If </a:t>
            </a:r>
            <a:endParaRPr lang="en-US" altLang="zh-CN"/>
          </a:p>
          <a:p>
            <a:pPr lvl="0" eaLnBrk="1" hangingPunct="1"/>
            <a:r>
              <a:rPr lang="zh-CN" altLang="en-US"/>
              <a:t>另一方面，用户可以在主目录中创建</a:t>
            </a:r>
            <a:r>
              <a:rPr lang="en-US" altLang="zh-CN"/>
              <a:t>.exrc</a:t>
            </a:r>
            <a:r>
              <a:rPr lang="zh-CN" altLang="en-US"/>
              <a:t>环境文件，用</a:t>
            </a:r>
            <a:r>
              <a:rPr lang="en-US" altLang="zh-CN"/>
              <a:t>set</a:t>
            </a:r>
            <a:r>
              <a:rPr lang="zh-CN" altLang="en-US"/>
              <a:t>打入 </a:t>
            </a:r>
            <a:endParaRPr lang="zh-CN" altLang="en-US"/>
          </a:p>
          <a:p>
            <a:pPr lvl="0" eaLnBrk="1" hangingPunct="1"/>
            <a:r>
              <a:rPr lang="zh-CN" altLang="en-US"/>
              <a:t>选项，每次调用</a:t>
            </a:r>
            <a:r>
              <a:rPr lang="en-US" altLang="zh-CN"/>
              <a:t>vi</a:t>
            </a:r>
            <a:r>
              <a:rPr lang="zh-CN" altLang="en-US"/>
              <a:t>时，就会读入</a:t>
            </a:r>
            <a:r>
              <a:rPr lang="en-US" altLang="zh-CN"/>
              <a:t>.exrc</a:t>
            </a:r>
            <a:r>
              <a:rPr lang="zh-CN" altLang="en-US"/>
              <a:t>中的命令与设置。下面是 </a:t>
            </a:r>
            <a:r>
              <a:rPr lang="en-US" altLang="zh-CN"/>
              <a:t>.exrc</a:t>
            </a:r>
            <a:r>
              <a:rPr lang="zh-CN" altLang="en-US"/>
              <a:t>环境文件的实例： </a:t>
            </a:r>
            <a:endParaRPr lang="zh-CN" altLang="en-US"/>
          </a:p>
          <a:p>
            <a:pPr lvl="0" eaLnBrk="1" hangingPunct="1"/>
            <a:r>
              <a:rPr lang="zh-CN" altLang="en-US"/>
              <a:t> </a:t>
            </a:r>
            <a:r>
              <a:rPr lang="en-US" altLang="zh-CN"/>
              <a:t>set wrapmarging</a:t>
            </a:r>
            <a:r>
              <a:rPr lang="zh-CN" altLang="en-US"/>
              <a:t>＝</a:t>
            </a:r>
            <a:r>
              <a:rPr lang="en-US" altLang="zh-CN"/>
              <a:t>8 </a:t>
            </a:r>
            <a:endParaRPr lang="en-US" altLang="zh-CN"/>
          </a:p>
          <a:p>
            <a:pPr lvl="0" eaLnBrk="1" hangingPunct="1"/>
            <a:r>
              <a:rPr lang="en-US" altLang="zh-CN"/>
              <a:t> set showmode </a:t>
            </a:r>
            <a:endParaRPr lang="en-US" altLang="zh-CN"/>
          </a:p>
          <a:p>
            <a:pPr lvl="0" eaLnBrk="1" hangingPunct="1"/>
            <a:r>
              <a:rPr lang="en-US" altLang="zh-CN"/>
              <a:t> set autoindent </a:t>
            </a:r>
            <a:endParaRPr lang="en-US" altLang="zh-CN"/>
          </a:p>
          <a:p>
            <a:pPr lvl="0" eaLnBrk="1" hangingPunct="1"/>
            <a:r>
              <a:rPr lang="en-US" altLang="zh-CN"/>
              <a:t> set number --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1266" name="Rectangle 2"/>
          <p:cNvSpPr>
            <a:spLocks noGrp="1" noRot="1" noChangeAspect="1" noTextEdit="1"/>
          </p:cNvSpPr>
          <p:nvPr>
            <p:ph type="sldImg"/>
          </p:nvPr>
        </p:nvSpPr>
        <p:spPr/>
      </p:sp>
      <p:sp>
        <p:nvSpPr>
          <p:cNvPr id="1126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endParaRPr lang="zh-CN" altLang="en-US" sz="800"/>
          </a:p>
          <a:p>
            <a:pPr lvl="0" eaLnBrk="1" hangingPunct="1">
              <a:lnSpc>
                <a:spcPct val="80000"/>
              </a:lnSpc>
            </a:pPr>
            <a:r>
              <a:rPr lang="zh-CN" altLang="en-US" sz="800"/>
              <a:t> 那么对于</a:t>
            </a:r>
            <a:r>
              <a:rPr lang="en-US" altLang="zh-CN" sz="800"/>
              <a:t>Solaris</a:t>
            </a:r>
            <a:r>
              <a:rPr lang="zh-CN" altLang="en-US" sz="800"/>
              <a:t>是怎么实现的呢</a:t>
            </a:r>
            <a:r>
              <a:rPr lang="en-US" altLang="zh-CN" sz="800"/>
              <a:t>? </a:t>
            </a:r>
            <a:r>
              <a:rPr lang="zh-CN" altLang="en-US" sz="800"/>
              <a:t>下面我们看一下</a:t>
            </a:r>
            <a:r>
              <a:rPr lang="en-US" altLang="zh-CN" sz="800"/>
              <a:t>. </a:t>
            </a:r>
            <a:r>
              <a:rPr lang="zh-CN" altLang="en-US" sz="800"/>
              <a:t>这是它的硬件</a:t>
            </a:r>
            <a:r>
              <a:rPr lang="en-US" altLang="zh-CN" sz="800"/>
              <a:t>, </a:t>
            </a:r>
            <a:r>
              <a:rPr lang="zh-CN" altLang="en-US" sz="800"/>
              <a:t>最底层</a:t>
            </a:r>
            <a:r>
              <a:rPr lang="en-US" altLang="zh-CN" sz="800"/>
              <a:t>. </a:t>
            </a:r>
            <a:r>
              <a:rPr lang="zh-CN" altLang="en-US" sz="800"/>
              <a:t>然后呢</a:t>
            </a:r>
            <a:r>
              <a:rPr lang="en-US" altLang="zh-CN" sz="800"/>
              <a:t>? </a:t>
            </a:r>
            <a:r>
              <a:rPr lang="zh-CN" altLang="en-US" sz="800"/>
              <a:t>对这些硬件运行做的各种各种管理</a:t>
            </a:r>
            <a:r>
              <a:rPr lang="en-US" altLang="zh-CN" sz="800"/>
              <a:t>, </a:t>
            </a:r>
            <a:r>
              <a:rPr lang="zh-CN" altLang="en-US" sz="800"/>
              <a:t>做的各种各种事情</a:t>
            </a:r>
            <a:r>
              <a:rPr lang="en-US" altLang="zh-CN" sz="800"/>
              <a:t>, </a:t>
            </a:r>
            <a:r>
              <a:rPr lang="zh-CN" altLang="en-US" sz="800"/>
              <a:t>要靠一个软件支配进行运行</a:t>
            </a:r>
            <a:r>
              <a:rPr lang="en-US" altLang="zh-CN" sz="800"/>
              <a:t>. </a:t>
            </a:r>
            <a:r>
              <a:rPr lang="zh-CN" altLang="en-US" sz="800"/>
              <a:t>这个软件叫做什么呢</a:t>
            </a:r>
            <a:r>
              <a:rPr lang="en-US" altLang="zh-CN" sz="800"/>
              <a:t>? Kernel. </a:t>
            </a:r>
            <a:r>
              <a:rPr lang="zh-CN" altLang="en-US" sz="800"/>
              <a:t>底层的</a:t>
            </a:r>
            <a:r>
              <a:rPr lang="en-US" altLang="zh-CN" sz="800"/>
              <a:t>, </a:t>
            </a:r>
            <a:r>
              <a:rPr lang="zh-CN" altLang="en-US" sz="800"/>
              <a:t>这里边就像一个发动机一样</a:t>
            </a:r>
            <a:r>
              <a:rPr lang="en-US" altLang="zh-CN" sz="800"/>
              <a:t>, </a:t>
            </a:r>
            <a:r>
              <a:rPr lang="zh-CN" altLang="en-US" sz="800"/>
              <a:t>在这里运行</a:t>
            </a:r>
            <a:r>
              <a:rPr lang="en-US" altLang="zh-CN" sz="800"/>
              <a:t>. </a:t>
            </a:r>
            <a:r>
              <a:rPr lang="zh-CN" altLang="en-US" sz="800"/>
              <a:t>可是发动机要不要给它加油呀</a:t>
            </a:r>
            <a:r>
              <a:rPr lang="en-US" altLang="zh-CN" sz="800"/>
              <a:t>, </a:t>
            </a:r>
            <a:r>
              <a:rPr lang="zh-CN" altLang="en-US" sz="800"/>
              <a:t>需不需给它指示呀</a:t>
            </a:r>
            <a:r>
              <a:rPr lang="en-US" altLang="zh-CN" sz="800"/>
              <a:t>, </a:t>
            </a:r>
            <a:r>
              <a:rPr lang="zh-CN" altLang="en-US" sz="800"/>
              <a:t>里面的这个怎么接收外部的指示呢</a:t>
            </a:r>
            <a:r>
              <a:rPr lang="en-US" altLang="zh-CN" sz="800"/>
              <a:t>? </a:t>
            </a:r>
            <a:r>
              <a:rPr lang="zh-CN" altLang="en-US" sz="800"/>
              <a:t>是不是需要一个界面呀</a:t>
            </a:r>
            <a:r>
              <a:rPr lang="en-US" altLang="zh-CN" sz="800"/>
              <a:t>, </a:t>
            </a:r>
            <a:r>
              <a:rPr lang="zh-CN" altLang="en-US" sz="800"/>
              <a:t>这个界面叫做什么</a:t>
            </a:r>
            <a:r>
              <a:rPr lang="en-US" altLang="zh-CN" sz="800"/>
              <a:t>, Shell. </a:t>
            </a:r>
            <a:r>
              <a:rPr lang="zh-CN" altLang="en-US" sz="800"/>
              <a:t>一个这是它真正做事的部分。 所有的事情在哪做</a:t>
            </a:r>
            <a:r>
              <a:rPr lang="en-US" altLang="zh-CN" sz="800"/>
              <a:t>, </a:t>
            </a:r>
            <a:r>
              <a:rPr lang="zh-CN" altLang="en-US" sz="800"/>
              <a:t>在这里</a:t>
            </a:r>
            <a:r>
              <a:rPr lang="en-US" altLang="zh-CN" sz="800"/>
              <a:t>, </a:t>
            </a:r>
            <a:r>
              <a:rPr lang="zh-CN" altLang="en-US" sz="800"/>
              <a:t>靠</a:t>
            </a:r>
            <a:r>
              <a:rPr lang="en-US" altLang="zh-CN" sz="800"/>
              <a:t>Kernel</a:t>
            </a:r>
            <a:r>
              <a:rPr lang="zh-CN" altLang="en-US" sz="800"/>
              <a:t>。 但是要发给它命令</a:t>
            </a:r>
            <a:r>
              <a:rPr lang="en-US" altLang="zh-CN" sz="800"/>
              <a:t>, </a:t>
            </a:r>
            <a:r>
              <a:rPr lang="zh-CN" altLang="en-US" sz="800"/>
              <a:t>要提供一个用户界面</a:t>
            </a:r>
            <a:r>
              <a:rPr lang="en-US" altLang="zh-CN" sz="800"/>
              <a:t>, </a:t>
            </a:r>
            <a:r>
              <a:rPr lang="zh-CN" altLang="en-US" sz="800"/>
              <a:t>这个用户界面叫做什么</a:t>
            </a:r>
            <a:r>
              <a:rPr lang="en-US" altLang="zh-CN" sz="800"/>
              <a:t>? shell. Shell</a:t>
            </a:r>
            <a:r>
              <a:rPr lang="zh-CN" altLang="en-US" sz="800"/>
              <a:t>负责给</a:t>
            </a:r>
            <a:r>
              <a:rPr lang="en-US" altLang="zh-CN" sz="800"/>
              <a:t>Kernel</a:t>
            </a:r>
            <a:r>
              <a:rPr lang="zh-CN" altLang="en-US" sz="800"/>
              <a:t>传输它所需的命令</a:t>
            </a:r>
            <a:r>
              <a:rPr lang="en-US" altLang="zh-CN" sz="800"/>
              <a:t>. </a:t>
            </a:r>
            <a:r>
              <a:rPr lang="zh-CN" altLang="en-US" sz="800"/>
              <a:t>事实没有这么简单</a:t>
            </a:r>
            <a:r>
              <a:rPr lang="en-US" altLang="zh-CN" sz="800"/>
              <a:t>, Shell</a:t>
            </a:r>
            <a:r>
              <a:rPr lang="zh-CN" altLang="en-US" sz="800"/>
              <a:t>的功能越来越大</a:t>
            </a:r>
            <a:r>
              <a:rPr lang="en-US" altLang="zh-CN" sz="800"/>
              <a:t>, </a:t>
            </a:r>
            <a:r>
              <a:rPr lang="zh-CN" altLang="en-US" sz="800"/>
              <a:t>你们看看现在所使用的</a:t>
            </a:r>
            <a:r>
              <a:rPr lang="en-US" altLang="zh-CN" sz="800"/>
              <a:t>linux</a:t>
            </a:r>
            <a:r>
              <a:rPr lang="zh-CN" altLang="en-US" sz="800"/>
              <a:t>上的</a:t>
            </a:r>
            <a:r>
              <a:rPr lang="en-US" altLang="zh-CN" sz="800"/>
              <a:t>shell</a:t>
            </a:r>
            <a:r>
              <a:rPr lang="zh-CN" altLang="en-US" sz="800"/>
              <a:t>是个什么样的</a:t>
            </a:r>
            <a:r>
              <a:rPr lang="en-US" altLang="zh-CN" sz="800"/>
              <a:t>shell</a:t>
            </a:r>
            <a:r>
              <a:rPr lang="zh-CN" altLang="en-US" sz="800"/>
              <a:t>呢</a:t>
            </a: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en-US" altLang="zh-CN" sz="800"/>
              <a:t>   (</a:t>
            </a:r>
            <a:r>
              <a:rPr lang="zh-CN" altLang="en-US" sz="800"/>
              <a:t>在黑板上写下</a:t>
            </a:r>
            <a:r>
              <a:rPr lang="en-US" altLang="zh-CN" sz="800"/>
              <a:t>:echo $SHELL)</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a:t>
            </a:r>
            <a:r>
              <a:rPr lang="zh-CN" altLang="en-US" sz="800"/>
              <a:t>是不是出来呀</a:t>
            </a:r>
            <a:r>
              <a:rPr lang="en-US" altLang="zh-CN" sz="800"/>
              <a:t>, bash SHELL. shell</a:t>
            </a:r>
            <a:r>
              <a:rPr lang="zh-CN" altLang="en-US" sz="800"/>
              <a:t>很多</a:t>
            </a:r>
            <a:r>
              <a:rPr lang="en-US" altLang="zh-CN" sz="800"/>
              <a:t>, </a:t>
            </a:r>
            <a:r>
              <a:rPr lang="zh-CN" altLang="en-US" sz="800"/>
              <a:t>往深里讲</a:t>
            </a:r>
            <a:r>
              <a:rPr lang="en-US" altLang="zh-CN" sz="800"/>
              <a:t>, shell</a:t>
            </a:r>
            <a:r>
              <a:rPr lang="zh-CN" altLang="en-US" sz="800"/>
              <a:t>是不是一个软件呀。同一个目的</a:t>
            </a:r>
            <a:r>
              <a:rPr lang="en-US" altLang="zh-CN" sz="800"/>
              <a:t>, </a:t>
            </a:r>
            <a:r>
              <a:rPr lang="zh-CN" altLang="en-US" sz="800"/>
              <a:t>每个人的实现都不同</a:t>
            </a:r>
            <a:r>
              <a:rPr lang="en-US" altLang="zh-CN" sz="800"/>
              <a:t>, </a:t>
            </a:r>
            <a:r>
              <a:rPr lang="zh-CN" altLang="en-US" sz="800"/>
              <a:t>是不是就有很多</a:t>
            </a:r>
            <a:r>
              <a:rPr lang="en-US" altLang="zh-CN" sz="800"/>
              <a:t>shell</a:t>
            </a:r>
            <a:r>
              <a:rPr lang="zh-CN" altLang="en-US" sz="800"/>
              <a:t>呀</a:t>
            </a:r>
            <a:r>
              <a:rPr lang="en-US" altLang="zh-CN" sz="800"/>
              <a:t>. </a:t>
            </a:r>
            <a:r>
              <a:rPr lang="zh-CN" altLang="en-US" sz="800"/>
              <a:t>所以有了现在的</a:t>
            </a:r>
            <a:r>
              <a:rPr lang="en-US" altLang="zh-CN" sz="800"/>
              <a:t>csh, sh, ksh</a:t>
            </a:r>
            <a:r>
              <a:rPr lang="zh-CN" altLang="en-US" sz="800"/>
              <a:t>还有你们</a:t>
            </a:r>
            <a:r>
              <a:rPr lang="en-US" altLang="zh-CN" sz="800"/>
              <a:t>linux</a:t>
            </a:r>
            <a:r>
              <a:rPr lang="zh-CN" altLang="en-US" sz="800"/>
              <a:t>下的最先进的</a:t>
            </a:r>
            <a:r>
              <a:rPr lang="en-US" altLang="zh-CN" sz="800"/>
              <a:t>bash shell. </a:t>
            </a:r>
            <a:endParaRPr lang="en-US" altLang="zh-CN" sz="800"/>
          </a:p>
          <a:p>
            <a:pPr lvl="0" eaLnBrk="1" hangingPunct="1">
              <a:lnSpc>
                <a:spcPct val="80000"/>
              </a:lnSpc>
            </a:pPr>
            <a:r>
              <a:rPr lang="zh-CN" altLang="en-US" sz="800"/>
              <a:t>每个</a:t>
            </a:r>
            <a:r>
              <a:rPr lang="en-US" altLang="zh-CN" sz="800"/>
              <a:t>shell</a:t>
            </a:r>
            <a:r>
              <a:rPr lang="zh-CN" altLang="en-US" sz="800"/>
              <a:t>大部分命令以及使用上都是类同的</a:t>
            </a:r>
            <a:r>
              <a:rPr lang="en-US" altLang="zh-CN" sz="800"/>
              <a:t>. shell</a:t>
            </a:r>
            <a:r>
              <a:rPr lang="zh-CN" altLang="en-US" sz="800"/>
              <a:t>就是一个界面</a:t>
            </a:r>
            <a:r>
              <a:rPr lang="en-US" altLang="zh-CN" sz="800"/>
              <a:t>, </a:t>
            </a:r>
            <a:r>
              <a:rPr lang="zh-CN" altLang="en-US" sz="800"/>
              <a:t>可以输入命令</a:t>
            </a:r>
            <a:r>
              <a:rPr lang="en-US" altLang="zh-CN" sz="800"/>
              <a:t>. </a:t>
            </a:r>
            <a:r>
              <a:rPr lang="zh-CN" altLang="en-US" sz="800"/>
              <a:t>你敲入一个</a:t>
            </a:r>
            <a:r>
              <a:rPr lang="en-US" altLang="zh-CN" sz="800"/>
              <a:t>ls, </a:t>
            </a:r>
            <a:r>
              <a:rPr lang="zh-CN" altLang="en-US" sz="800"/>
              <a:t>呯可以出来一些结果</a:t>
            </a:r>
            <a:r>
              <a:rPr lang="en-US" altLang="zh-CN" sz="800"/>
              <a:t>. </a:t>
            </a:r>
            <a:r>
              <a:rPr lang="zh-CN" altLang="en-US" sz="800"/>
              <a:t>敲入一个</a:t>
            </a:r>
            <a:r>
              <a:rPr lang="en-US" altLang="zh-CN" sz="800"/>
              <a:t>ls, </a:t>
            </a:r>
            <a:r>
              <a:rPr lang="zh-CN" altLang="en-US" sz="800"/>
              <a:t>是</a:t>
            </a:r>
            <a:r>
              <a:rPr lang="en-US" altLang="zh-CN" sz="800"/>
              <a:t>shell</a:t>
            </a:r>
            <a:r>
              <a:rPr lang="zh-CN" altLang="en-US" sz="800"/>
              <a:t>接收了这个命令</a:t>
            </a:r>
            <a:r>
              <a:rPr lang="en-US" altLang="zh-CN" sz="800"/>
              <a:t>, </a:t>
            </a:r>
            <a:r>
              <a:rPr lang="zh-CN" altLang="en-US" sz="800"/>
              <a:t>然后把命令传给</a:t>
            </a:r>
            <a:r>
              <a:rPr lang="en-US" altLang="zh-CN" sz="800"/>
              <a:t>kernel, </a:t>
            </a:r>
            <a:r>
              <a:rPr lang="zh-CN" altLang="en-US" sz="800"/>
              <a:t>它再把你所需的东西拿出来传给</a:t>
            </a:r>
            <a:r>
              <a:rPr lang="en-US" altLang="zh-CN" sz="800"/>
              <a:t>shell, shell</a:t>
            </a:r>
            <a:r>
              <a:rPr lang="zh-CN" altLang="en-US" sz="800"/>
              <a:t>然后将这些结果显示给我们</a:t>
            </a:r>
            <a:r>
              <a:rPr lang="en-US" altLang="zh-CN" sz="800"/>
              <a:t>. </a:t>
            </a:r>
            <a:r>
              <a:rPr lang="zh-CN" altLang="en-US" sz="800"/>
              <a:t>不信大家敲一个</a:t>
            </a:r>
            <a:r>
              <a:rPr lang="en-US" altLang="zh-CN" sz="800"/>
              <a:t>ls</a:t>
            </a:r>
            <a:r>
              <a:rPr lang="zh-CN" altLang="en-US" sz="800"/>
              <a:t>试试</a:t>
            </a:r>
            <a:r>
              <a:rPr lang="en-US" altLang="zh-CN" sz="800"/>
              <a:t>. </a:t>
            </a:r>
            <a:r>
              <a:rPr lang="zh-CN" altLang="en-US" sz="800"/>
              <a:t>看</a:t>
            </a:r>
            <a:r>
              <a:rPr lang="en-US" altLang="zh-CN" sz="800"/>
              <a:t>, </a:t>
            </a:r>
            <a:r>
              <a:rPr lang="zh-CN" altLang="en-US" sz="800"/>
              <a:t>它就这么一个作用</a:t>
            </a:r>
            <a:r>
              <a:rPr lang="en-US" altLang="zh-CN" sz="800"/>
              <a:t>, </a:t>
            </a:r>
            <a:r>
              <a:rPr lang="zh-CN" altLang="en-US" sz="800"/>
              <a:t>传输命令</a:t>
            </a:r>
            <a:r>
              <a:rPr lang="en-US" altLang="zh-CN" sz="800"/>
              <a:t>. </a:t>
            </a:r>
            <a:r>
              <a:rPr lang="zh-CN" altLang="en-US" sz="800"/>
              <a:t>然后</a:t>
            </a:r>
            <a:r>
              <a:rPr lang="en-US" altLang="zh-CN" sz="800"/>
              <a:t>kernel</a:t>
            </a:r>
            <a:r>
              <a:rPr lang="zh-CN" altLang="en-US" sz="800"/>
              <a:t>处理命令</a:t>
            </a:r>
            <a:r>
              <a:rPr lang="en-US" altLang="zh-CN" sz="800"/>
              <a:t>. </a:t>
            </a:r>
            <a:r>
              <a:rPr lang="zh-CN" altLang="en-US" sz="800"/>
              <a:t>我们会学到不同的</a:t>
            </a:r>
            <a:r>
              <a:rPr lang="en-US" altLang="zh-CN" sz="800"/>
              <a:t>shell. </a:t>
            </a:r>
            <a:endParaRPr lang="en-US" altLang="zh-CN" sz="800"/>
          </a:p>
          <a:p>
            <a:pPr lvl="0" eaLnBrk="1" hangingPunct="1">
              <a:lnSpc>
                <a:spcPct val="80000"/>
              </a:lnSpc>
            </a:pPr>
            <a:endParaRPr lang="en-US" altLang="zh-CN" sz="800"/>
          </a:p>
          <a:p>
            <a:pPr lvl="0" eaLnBrk="1" hangingPunct="1">
              <a:lnSpc>
                <a:spcPct val="80000"/>
              </a:lnSpc>
            </a:pPr>
            <a:r>
              <a:rPr lang="en-US" altLang="zh-CN" sz="800"/>
              <a:t>   </a:t>
            </a:r>
            <a:r>
              <a:rPr lang="zh-CN" altLang="en-US" sz="800"/>
              <a:t>思考一下当你敲入一个简单命令时，系统中发生了什么： </a:t>
            </a:r>
            <a:endParaRPr lang="zh-CN" altLang="en-US" sz="800"/>
          </a:p>
          <a:p>
            <a:pPr lvl="0" eaLnBrk="1" hangingPunct="1">
              <a:lnSpc>
                <a:spcPct val="80000"/>
              </a:lnSpc>
            </a:pPr>
            <a:endParaRPr lang="zh-CN" altLang="en-US" sz="800"/>
          </a:p>
          <a:p>
            <a:pPr lvl="0" eaLnBrk="1" hangingPunct="1">
              <a:lnSpc>
                <a:spcPct val="80000"/>
              </a:lnSpc>
            </a:pPr>
            <a:r>
              <a:rPr lang="en-US" altLang="zh-CN" sz="800"/>
              <a:t>$ ls</a:t>
            </a:r>
            <a:endParaRPr lang="en-US" altLang="zh-CN" sz="800"/>
          </a:p>
          <a:p>
            <a:pPr lvl="0" eaLnBrk="1" hangingPunct="1">
              <a:lnSpc>
                <a:spcPct val="80000"/>
              </a:lnSpc>
            </a:pPr>
            <a:endParaRPr lang="en-US" altLang="zh-CN" sz="800"/>
          </a:p>
          <a:p>
            <a:pPr lvl="0" eaLnBrk="1" hangingPunct="1">
              <a:lnSpc>
                <a:spcPct val="80000"/>
              </a:lnSpc>
            </a:pPr>
            <a:r>
              <a:rPr lang="en-US" altLang="zh-CN" sz="800"/>
              <a:t>Mail            c               images          perl</a:t>
            </a:r>
            <a:endParaRPr lang="en-US" altLang="zh-CN" sz="800"/>
          </a:p>
          <a:p>
            <a:pPr lvl="0" eaLnBrk="1" hangingPunct="1">
              <a:lnSpc>
                <a:spcPct val="80000"/>
              </a:lnSpc>
            </a:pPr>
            <a:endParaRPr lang="en-US" altLang="zh-CN" sz="800"/>
          </a:p>
          <a:p>
            <a:pPr lvl="0" eaLnBrk="1" hangingPunct="1">
              <a:lnSpc>
                <a:spcPct val="80000"/>
              </a:lnSpc>
            </a:pPr>
            <a:r>
              <a:rPr lang="en-US" altLang="zh-CN" sz="800"/>
              <a:t>docs            tcl</a:t>
            </a:r>
            <a:endParaRPr lang="en-US" altLang="zh-CN" sz="800"/>
          </a:p>
          <a:p>
            <a:pPr lvl="0" eaLnBrk="1" hangingPunct="1">
              <a:lnSpc>
                <a:spcPct val="80000"/>
              </a:lnSpc>
            </a:pPr>
            <a:endParaRPr lang="en-US" altLang="zh-CN" sz="800"/>
          </a:p>
          <a:p>
            <a:pPr lvl="0" eaLnBrk="1" hangingPunct="1">
              <a:lnSpc>
                <a:spcPct val="80000"/>
              </a:lnSpc>
            </a:pPr>
            <a:r>
              <a:rPr lang="en-US" altLang="zh-CN" sz="800"/>
              <a:t>$ </a:t>
            </a:r>
            <a:endParaRPr lang="en-US" altLang="zh-CN" sz="800"/>
          </a:p>
          <a:p>
            <a:pPr lvl="0" eaLnBrk="1" hangingPunct="1">
              <a:lnSpc>
                <a:spcPct val="80000"/>
              </a:lnSpc>
            </a:pPr>
            <a:endParaRPr lang="en-US" altLang="zh-CN" sz="800"/>
          </a:p>
          <a:p>
            <a:pPr lvl="0" eaLnBrk="1" hangingPunct="1">
              <a:lnSpc>
                <a:spcPct val="80000"/>
              </a:lnSpc>
            </a:pPr>
            <a:r>
              <a:rPr lang="en-US" altLang="zh-CN" sz="800"/>
              <a:t>$</a:t>
            </a:r>
            <a:r>
              <a:rPr lang="zh-CN" altLang="en-US" sz="800"/>
              <a:t>符号是由用户登录外壳</a:t>
            </a:r>
            <a:r>
              <a:rPr lang="en-US" altLang="zh-CN" sz="800"/>
              <a:t>(</a:t>
            </a:r>
            <a:r>
              <a:rPr lang="zh-CN" altLang="en-US" sz="800"/>
              <a:t>这里指</a:t>
            </a:r>
            <a:r>
              <a:rPr lang="en-US" altLang="zh-CN" sz="800"/>
              <a:t>Bash)</a:t>
            </a:r>
            <a:r>
              <a:rPr lang="zh-CN" altLang="en-US" sz="800"/>
              <a:t>提供的提示符。它表示正在等待用户敲入一些命令。敲入</a:t>
            </a:r>
            <a:r>
              <a:rPr lang="en-US" altLang="zh-CN" sz="800"/>
              <a:t>ls</a:t>
            </a:r>
            <a:r>
              <a:rPr lang="zh-CN" altLang="en-US" sz="800"/>
              <a:t>命令，首先键盘驱动程序识别出敲入的内容。然后键盘驱动将它们传递给外壳程序，由外壳程序来负责查找同名的可执行程序</a:t>
            </a:r>
            <a:r>
              <a:rPr lang="en-US" altLang="zh-CN" sz="800"/>
              <a:t>(ls)</a:t>
            </a:r>
            <a:r>
              <a:rPr lang="zh-CN" altLang="en-US" sz="800"/>
              <a:t>。 如果在</a:t>
            </a:r>
            <a:r>
              <a:rPr lang="en-US" altLang="zh-CN" sz="800"/>
              <a:t>/bin/ls</a:t>
            </a:r>
            <a:r>
              <a:rPr lang="zh-CN" altLang="en-US" sz="800"/>
              <a:t>目录中找到了</a:t>
            </a:r>
            <a:r>
              <a:rPr lang="en-US" altLang="zh-CN" sz="800"/>
              <a:t>ls</a:t>
            </a:r>
            <a:r>
              <a:rPr lang="zh-CN" altLang="en-US" sz="800"/>
              <a:t>，则调用核心服务将</a:t>
            </a:r>
            <a:r>
              <a:rPr lang="en-US" altLang="zh-CN" sz="800"/>
              <a:t>ls</a:t>
            </a:r>
            <a:r>
              <a:rPr lang="zh-CN" altLang="en-US" sz="800"/>
              <a:t>的可执行映象读入虚拟内存并开始执行。</a:t>
            </a:r>
            <a:r>
              <a:rPr lang="en-US" altLang="zh-CN" sz="800"/>
              <a:t>ls</a:t>
            </a:r>
            <a:r>
              <a:rPr lang="zh-CN" altLang="en-US" sz="800"/>
              <a:t>调用核心的文件子系统来寻找那些文件是可用的。文件系统使用缓冲过的文件系统信息，或者调用磁盘设备驱动从磁盘上读取信息。当然</a:t>
            </a:r>
            <a:r>
              <a:rPr lang="en-US" altLang="zh-CN" sz="800"/>
              <a:t>ls</a:t>
            </a:r>
            <a:r>
              <a:rPr lang="zh-CN" altLang="en-US" sz="800"/>
              <a:t>还可能引起网络驱动程序和远程机器来交换信息以找出关于系统要访问的远程文件系统信息</a:t>
            </a:r>
            <a:r>
              <a:rPr lang="en-US" altLang="zh-CN" sz="800"/>
              <a:t>(</a:t>
            </a:r>
            <a:r>
              <a:rPr lang="zh-CN" altLang="en-US" sz="800"/>
              <a:t>文件系统可以通过网络文件系统或者</a:t>
            </a:r>
            <a:r>
              <a:rPr lang="en-US" altLang="zh-CN" sz="800"/>
              <a:t>NFS</a:t>
            </a:r>
            <a:r>
              <a:rPr lang="zh-CN" altLang="en-US" sz="800"/>
              <a:t>进行远程安装</a:t>
            </a:r>
            <a:r>
              <a:rPr lang="en-US" altLang="zh-CN" sz="800"/>
              <a:t>)</a:t>
            </a:r>
            <a:r>
              <a:rPr lang="zh-CN" altLang="en-US" sz="800"/>
              <a:t>。当得到这些信息后，</a:t>
            </a:r>
            <a:r>
              <a:rPr lang="en-US" altLang="zh-CN" sz="800"/>
              <a:t>ls</a:t>
            </a:r>
            <a:r>
              <a:rPr lang="zh-CN" altLang="en-US" sz="800"/>
              <a:t>将这些信息通过调用视频驱动写到显示器屏幕上。 以上这些听起来十分复杂。这个非常简单命令的处理过程告诉我们操作系统是一组协同工作的函数的集合，它们给所有的用户对系统有一致的印象。</a:t>
            </a:r>
            <a:endParaRPr lang="zh-CN" altLang="en-US" sz="8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87042" name="Rectangle 2"/>
          <p:cNvSpPr>
            <a:spLocks noGrp="1" noRot="1" noChangeAspect="1" noTextEdit="1"/>
          </p:cNvSpPr>
          <p:nvPr>
            <p:ph type="sldImg"/>
          </p:nvPr>
        </p:nvSpPr>
        <p:spPr/>
      </p:sp>
      <p:sp>
        <p:nvSpPr>
          <p:cNvPr id="8704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调用</a:t>
            </a:r>
            <a:r>
              <a:rPr lang="en-US" altLang="zh-CN"/>
              <a:t>vi</a:t>
            </a:r>
            <a:endParaRPr lang="en-US" altLang="zh-CN"/>
          </a:p>
          <a:p>
            <a:pPr lvl="0" eaLnBrk="1" hangingPunct="1"/>
            <a:endParaRPr lang="en-US" altLang="zh-CN"/>
          </a:p>
          <a:p>
            <a:pPr lvl="0" eaLnBrk="1" hangingPunct="1"/>
            <a:r>
              <a:rPr lang="en-US" altLang="zh-CN"/>
              <a:t>vi filename		</a:t>
            </a:r>
            <a:r>
              <a:rPr lang="zh-CN" altLang="en-US"/>
              <a:t>打开或创建一个文件</a:t>
            </a:r>
            <a:endParaRPr lang="zh-CN" altLang="en-US"/>
          </a:p>
          <a:p>
            <a:pPr lvl="0" eaLnBrk="1" hangingPunct="1"/>
            <a:r>
              <a:rPr lang="en-US" altLang="zh-CN"/>
              <a:t>vi			</a:t>
            </a:r>
            <a:r>
              <a:rPr lang="zh-CN" altLang="en-US"/>
              <a:t>打开一个新文件</a:t>
            </a:r>
            <a:r>
              <a:rPr lang="en-US" altLang="zh-CN"/>
              <a:t>, </a:t>
            </a:r>
            <a:r>
              <a:rPr lang="zh-CN" altLang="en-US"/>
              <a:t>最后才取名</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2500"/>
            <a:fld id="{9A0DB2DC-4C9A-4742-B13C-FB6460FD3503}" type="slidenum">
              <a:rPr lang="en-US" altLang="zh-CN" sz="1300" b="0">
                <a:solidFill>
                  <a:schemeClr val="tx1"/>
                </a:solidFill>
                <a:latin typeface="Times New Roman" panose="02020603050405020304" pitchFamily="18" charset="0"/>
              </a:rPr>
            </a:fld>
            <a:endParaRPr lang="en-US" altLang="zh-CN" sz="1300" b="0">
              <a:solidFill>
                <a:schemeClr val="tx1"/>
              </a:solidFill>
              <a:latin typeface="Times New Roman" panose="02020603050405020304" pitchFamily="18" charset="0"/>
            </a:endParaRPr>
          </a:p>
        </p:txBody>
      </p:sp>
      <p:sp>
        <p:nvSpPr>
          <p:cNvPr id="95235" name="Rectangle 2"/>
          <p:cNvSpPr>
            <a:spLocks noGrp="1" noRot="1" noChangeAspect="1" noTextEdit="1"/>
          </p:cNvSpPr>
          <p:nvPr>
            <p:ph type="sldImg"/>
          </p:nvPr>
        </p:nvSpPr>
        <p:spPr>
          <a:xfrm>
            <a:off x="1143000" y="685800"/>
            <a:ext cx="4572000" cy="3429000"/>
          </a:xfrm>
        </p:spPr>
      </p:sp>
      <p:sp>
        <p:nvSpPr>
          <p:cNvPr id="95236" name="Rectangle 3"/>
          <p:cNvSpPr>
            <a:spLocks noGrp="1"/>
          </p:cNvSpPr>
          <p:nvPr>
            <p:ph type="body" idx="1"/>
          </p:nvPr>
        </p:nvSpPr>
        <p:spPr>
          <a:xfrm>
            <a:off x="915988" y="4344988"/>
            <a:ext cx="5026025" cy="4113212"/>
          </a:xfrm>
        </p:spPr>
        <p:txBody>
          <a:bodyPr wrap="square" lIns="95307" tIns="47654" rIns="95307" bIns="47654" anchor="t"/>
          <a:lstStyle/>
          <a:p>
            <a:pPr lvl="0" eaLnBrk="1" hangingPunct="1"/>
            <a:r>
              <a:rPr lang="zh-CN" altLang="en-US" b="1"/>
              <a:t>编辑二进制文件</a:t>
            </a:r>
            <a:endParaRPr lang="en-US" altLang="zh-CN" b="1"/>
          </a:p>
          <a:p>
            <a:pPr lvl="0" eaLnBrk="1" hangingPunct="1"/>
            <a:r>
              <a:rPr lang="en-US" altLang="zh-CN"/>
              <a:t>vim</a:t>
            </a:r>
            <a:r>
              <a:rPr lang="zh-CN" altLang="en-US"/>
              <a:t>可以很方便地编辑二进制文件，</a:t>
            </a:r>
            <a:r>
              <a:rPr lang="en-US" altLang="zh-CN"/>
              <a:t>vim</a:t>
            </a:r>
            <a:r>
              <a:rPr lang="zh-CN" altLang="en-US"/>
              <a:t>中二进制文件的编辑是先通过外部程序</a:t>
            </a:r>
            <a:r>
              <a:rPr lang="en-US" altLang="zh-CN"/>
              <a:t>xxd</a:t>
            </a:r>
            <a:r>
              <a:rPr lang="zh-CN" altLang="en-US"/>
              <a:t>来把文件</a:t>
            </a:r>
            <a:r>
              <a:rPr lang="en-US" altLang="zh-CN"/>
              <a:t>dump</a:t>
            </a:r>
            <a:r>
              <a:rPr lang="zh-CN" altLang="en-US"/>
              <a:t>成其二进制的文本形式，然后就可以按通常的编辑方式对文件进行编辑，编辑完成后再用</a:t>
            </a:r>
            <a:r>
              <a:rPr lang="en-US" altLang="zh-CN"/>
              <a:t>xxd </a:t>
            </a:r>
            <a:r>
              <a:rPr lang="zh-CN" altLang="en-US"/>
              <a:t>转化为原来的形式即可。</a:t>
            </a:r>
            <a:endParaRPr lang="en-US" altLang="zh-CN"/>
          </a:p>
          <a:p>
            <a:pPr lvl="0" eaLnBrk="1" hangingPunct="1"/>
            <a:r>
              <a:rPr lang="zh-CN" altLang="en-US"/>
              <a:t>可分如下几步进行：</a:t>
            </a:r>
            <a:br>
              <a:rPr lang="en-US" altLang="zh-CN"/>
            </a:br>
            <a:r>
              <a:rPr lang="zh-CN" altLang="en-US"/>
              <a:t>首先，以二进制方式打开文件，命令为</a:t>
            </a:r>
            <a:endParaRPr lang="en-US" altLang="zh-CN"/>
          </a:p>
          <a:p>
            <a:pPr lvl="0" eaLnBrk="1" hangingPunct="1"/>
            <a:r>
              <a:rPr lang="en-US" altLang="zh-CN"/>
              <a:t>vi -b filename</a:t>
            </a:r>
            <a:endParaRPr lang="en-US" altLang="zh-CN"/>
          </a:p>
          <a:p>
            <a:pPr lvl="0" eaLnBrk="1" hangingPunct="1"/>
            <a:r>
              <a:rPr lang="zh-CN" altLang="en-US"/>
              <a:t>然后，在</a:t>
            </a:r>
            <a:r>
              <a:rPr lang="en-US" altLang="zh-CN"/>
              <a:t>Ex</a:t>
            </a:r>
            <a:r>
              <a:rPr lang="zh-CN" altLang="en-US"/>
              <a:t>模式下执行下面的命令将其</a:t>
            </a:r>
            <a:r>
              <a:rPr lang="en-US" altLang="zh-CN"/>
              <a:t>dump</a:t>
            </a:r>
            <a:endParaRPr lang="en-US" altLang="zh-CN"/>
          </a:p>
          <a:p>
            <a:pPr lvl="0" eaLnBrk="1" hangingPunct="1"/>
            <a:r>
              <a:rPr lang="en-US" altLang="zh-CN"/>
              <a:t>:%!xxd</a:t>
            </a:r>
            <a:endParaRPr lang="en-US" altLang="zh-CN"/>
          </a:p>
          <a:p>
            <a:pPr lvl="0" eaLnBrk="1" hangingPunct="1"/>
            <a:r>
              <a:rPr lang="zh-CN" altLang="en-US"/>
              <a:t>待编辑工作完成后，执行下面的命令即可将其转换回去</a:t>
            </a:r>
            <a:endParaRPr lang="en-US" altLang="zh-CN"/>
          </a:p>
          <a:p>
            <a:pPr lvl="0" eaLnBrk="1" hangingPunct="1"/>
            <a:r>
              <a:rPr lang="en-US" altLang="zh-CN"/>
              <a:t>%!xxd -r</a:t>
            </a:r>
            <a:endParaRPr lang="en-US" altLang="zh-CN"/>
          </a:p>
          <a:p>
            <a:pPr lvl="0" eaLnBrk="1" hangingPunct="1"/>
            <a:r>
              <a:rPr lang="en-US" altLang="zh-CN"/>
              <a:t>xxd</a:t>
            </a:r>
            <a:r>
              <a:rPr lang="zh-CN" altLang="en-US"/>
              <a:t>程序是</a:t>
            </a:r>
            <a:r>
              <a:rPr lang="en-US" altLang="zh-CN"/>
              <a:t>vim</a:t>
            </a:r>
            <a:r>
              <a:rPr lang="zh-CN" altLang="en-US"/>
              <a:t>软件包自带的一个程序，其功能就是进行十六进制的</a:t>
            </a:r>
            <a:r>
              <a:rPr lang="en-US" altLang="zh-CN"/>
              <a:t>dump </a:t>
            </a:r>
            <a:r>
              <a:rPr lang="zh-CN" altLang="en-US"/>
              <a:t>或者反之。</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97282" name="Rectangle 2"/>
          <p:cNvSpPr>
            <a:spLocks noGrp="1" noRot="1" noChangeAspect="1" noTextEdit="1"/>
          </p:cNvSpPr>
          <p:nvPr>
            <p:ph type="sldImg"/>
          </p:nvPr>
        </p:nvSpPr>
        <p:spPr/>
      </p:sp>
      <p:sp>
        <p:nvSpPr>
          <p:cNvPr id="9728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用</a:t>
            </a:r>
            <a:r>
              <a:rPr lang="en-US" altLang="zh-CN"/>
              <a:t>find</a:t>
            </a:r>
            <a:r>
              <a:rPr lang="zh-CN" altLang="en-US"/>
              <a:t>命令搜索一系列目录</a:t>
            </a:r>
            <a:r>
              <a:rPr lang="en-US" altLang="zh-CN"/>
              <a:t>, </a:t>
            </a:r>
            <a:r>
              <a:rPr lang="zh-CN" altLang="en-US"/>
              <a:t>这些目录满足表达式所描述的标准</a:t>
            </a:r>
            <a:r>
              <a:rPr lang="en-US" altLang="zh-CN"/>
              <a:t>, </a:t>
            </a:r>
            <a:r>
              <a:rPr lang="zh-CN" altLang="en-US"/>
              <a:t>表达式将这些标准作为一个参数传递给命令</a:t>
            </a:r>
            <a:r>
              <a:rPr lang="en-US" altLang="zh-CN"/>
              <a:t>, </a:t>
            </a:r>
            <a:r>
              <a:rPr lang="zh-CN" altLang="en-US"/>
              <a:t>这个表达式实际上用来指定要搜索文件的一个或多个属性。该命令将对这些目录进行递归搜索；也就是说， 它将会搜索这些目录下的各级子目录。</a:t>
            </a:r>
            <a:endParaRPr lang="zh-CN" altLang="en-US"/>
          </a:p>
          <a:p>
            <a:pPr lvl="0" eaLnBrk="1" hangingPunct="1"/>
            <a:endParaRPr lang="en-US" altLang="zh-CN"/>
          </a:p>
          <a:p>
            <a:pPr lvl="0" eaLnBrk="1" hangingPunct="1"/>
            <a:r>
              <a:rPr lang="zh-CN" altLang="en-US"/>
              <a:t>语法：</a:t>
            </a:r>
            <a:r>
              <a:rPr lang="en-US" altLang="zh-CN"/>
              <a:t>find </a:t>
            </a:r>
            <a:r>
              <a:rPr lang="zh-CN" altLang="en-US"/>
              <a:t>目录列表 表达式</a:t>
            </a:r>
            <a:endParaRPr lang="zh-CN" altLang="en-US"/>
          </a:p>
          <a:p>
            <a:pPr lvl="0" eaLnBrk="1" hangingPunct="1"/>
            <a:r>
              <a:rPr lang="zh-CN" altLang="en-US"/>
              <a:t>目的：搜索目录列表中的目录， 找出满足表达式所描述标准的文件。表达式名包含一个或多个条件</a:t>
            </a:r>
            <a:r>
              <a:rPr lang="en-US" altLang="zh-CN"/>
              <a:t>(</a:t>
            </a:r>
            <a:r>
              <a:rPr lang="zh-CN" altLang="en-US"/>
              <a:t>参见示例</a:t>
            </a:r>
            <a:r>
              <a:rPr lang="en-US" altLang="zh-CN"/>
              <a:t>)</a:t>
            </a:r>
            <a:endParaRPr lang="en-US" altLang="zh-CN"/>
          </a:p>
          <a:p>
            <a:pPr lvl="0" eaLnBrk="1" hangingPunct="1"/>
            <a:r>
              <a:rPr lang="zh-CN" altLang="en-US"/>
              <a:t>输出：除非在表达式中明确地提出了要求， 否则什么也不输出。</a:t>
            </a:r>
            <a:endParaRPr lang="zh-CN" altLang="en-US"/>
          </a:p>
          <a:p>
            <a:pPr lvl="0" eaLnBrk="1" hangingPunct="1"/>
            <a:endParaRPr lang="en-US" altLang="zh-CN"/>
          </a:p>
          <a:p>
            <a:pPr lvl="0" eaLnBrk="1" hangingPunct="1"/>
            <a:r>
              <a:rPr lang="zh-CN" altLang="en-US"/>
              <a:t>	</a:t>
            </a:r>
            <a:r>
              <a:rPr lang="en-US" altLang="zh-CN"/>
              <a:t>find / -name perl 				</a:t>
            </a:r>
            <a:r>
              <a:rPr lang="zh-CN" altLang="en-US"/>
              <a:t>在根目录中搜索文件</a:t>
            </a:r>
            <a:r>
              <a:rPr lang="en-US" altLang="zh-CN"/>
              <a:t>perl, </a:t>
            </a:r>
            <a:r>
              <a:rPr lang="zh-CN" altLang="en-US"/>
              <a:t>并显示此文件所在目录的路径名</a:t>
            </a:r>
            <a:endParaRPr lang="zh-CN" altLang="en-US"/>
          </a:p>
          <a:p>
            <a:pPr lvl="0" eaLnBrk="1" hangingPunct="1"/>
            <a:r>
              <a:rPr lang="zh-CN" altLang="en-US"/>
              <a:t>	</a:t>
            </a:r>
            <a:r>
              <a:rPr lang="en-US" altLang="zh-CN"/>
              <a:t>find . –name \*.txt –print			</a:t>
            </a:r>
            <a:r>
              <a:rPr lang="zh-CN" altLang="en-US"/>
              <a:t>显示当前目录下名称以</a:t>
            </a:r>
            <a:r>
              <a:rPr lang="en-US" altLang="zh-CN"/>
              <a:t>txt</a:t>
            </a:r>
            <a:r>
              <a:rPr lang="zh-CN" altLang="en-US"/>
              <a:t>结尾的文件路径名</a:t>
            </a:r>
            <a:r>
              <a:rPr lang="en-US" altLang="zh-CN"/>
              <a:t>, </a:t>
            </a:r>
            <a:r>
              <a:rPr lang="zh-CN" altLang="en-US"/>
              <a:t>其中斜杠为转义符。 </a:t>
            </a:r>
            <a:endParaRPr lang="zh-CN" altLang="en-US"/>
          </a:p>
          <a:p>
            <a:pPr lvl="0" eaLnBrk="1" hangingPunct="1"/>
            <a:endParaRPr lang="zh-CN" altLang="en-US"/>
          </a:p>
          <a:p>
            <a:pPr lvl="0" eaLnBrk="1" hangingPunct="1"/>
            <a:r>
              <a:rPr lang="zh-CN" altLang="en-US"/>
              <a:t>	</a:t>
            </a:r>
            <a:r>
              <a:rPr lang="en-US" altLang="zh-CN"/>
              <a:t>find . –name “\*.txt” –print 		</a:t>
            </a:r>
            <a:r>
              <a:rPr lang="zh-CN" altLang="en-US"/>
              <a:t>显示当前目录下名称为*</a:t>
            </a:r>
            <a:r>
              <a:rPr lang="en-US" altLang="zh-CN"/>
              <a:t>.txt</a:t>
            </a:r>
            <a:r>
              <a:rPr lang="zh-CN" altLang="en-US"/>
              <a:t>的文件路径名</a:t>
            </a:r>
            <a:r>
              <a:rPr lang="en-US" altLang="zh-CN"/>
              <a:t>, </a:t>
            </a:r>
            <a:r>
              <a:rPr lang="zh-CN" altLang="en-US"/>
              <a:t>其中斜杠为转义符。</a:t>
            </a:r>
            <a:endParaRPr lang="zh-CN" altLang="en-US"/>
          </a:p>
          <a:p>
            <a:pPr lvl="0" eaLnBrk="1" hangingPunct="1"/>
            <a:r>
              <a:rPr lang="zh-CN" altLang="en-US"/>
              <a:t>	</a:t>
            </a:r>
            <a:r>
              <a:rPr lang="en-US" altLang="zh-CN"/>
              <a:t>find . -mtime 10 –print			</a:t>
            </a:r>
            <a:r>
              <a:rPr lang="zh-CN" altLang="en-US"/>
              <a:t>在当前目录下寻找修改时间距当前时间十天以上的文件或目录然后将它们的路径输出到屏幕上</a:t>
            </a:r>
            <a:r>
              <a:rPr lang="en-US" altLang="zh-CN"/>
              <a:t>, </a:t>
            </a:r>
            <a:r>
              <a:rPr lang="zh-CN" altLang="en-US"/>
              <a:t>如果数值为负</a:t>
            </a:r>
            <a:r>
              <a:rPr lang="en-US" altLang="zh-CN"/>
              <a:t>, </a:t>
            </a:r>
            <a:r>
              <a:rPr lang="zh-CN" altLang="en-US"/>
              <a:t>表明在十天以内。什么叫修改时间呢？我们最后一次修改该文件的时间</a:t>
            </a:r>
            <a:r>
              <a:rPr lang="en-US" altLang="zh-CN"/>
              <a:t>, </a:t>
            </a:r>
            <a:r>
              <a:rPr lang="zh-CN" altLang="en-US"/>
              <a:t>何谓修改呢</a:t>
            </a:r>
            <a:r>
              <a:rPr lang="en-US" altLang="zh-CN"/>
              <a:t>? </a:t>
            </a:r>
            <a:r>
              <a:rPr lang="zh-CN" altLang="en-US"/>
              <a:t>修改文件的内容。我们还可以使用</a:t>
            </a:r>
            <a:r>
              <a:rPr lang="en-US" altLang="zh-CN"/>
              <a:t>touch</a:t>
            </a:r>
            <a:r>
              <a:rPr lang="zh-CN" altLang="en-US"/>
              <a:t>来简单地修改文件的时间为当前时间。假设你现在有这么一个需要， 要删除一年没有进行修改的所有文件。 但是其间的个别文件还是有用的</a:t>
            </a:r>
            <a:r>
              <a:rPr lang="en-US" altLang="zh-CN"/>
              <a:t>, </a:t>
            </a:r>
            <a:r>
              <a:rPr lang="zh-CN" altLang="en-US"/>
              <a:t>怎么办呢</a:t>
            </a:r>
            <a:r>
              <a:rPr lang="en-US" altLang="zh-CN"/>
              <a:t>? </a:t>
            </a:r>
            <a:r>
              <a:rPr lang="zh-CN" altLang="en-US"/>
              <a:t>我们可以</a:t>
            </a:r>
            <a:r>
              <a:rPr lang="en-US" altLang="zh-CN"/>
              <a:t>touch</a:t>
            </a:r>
            <a:r>
              <a:rPr lang="zh-CN" altLang="en-US"/>
              <a:t>一下这些文件改变他们的修改时间</a:t>
            </a:r>
            <a:r>
              <a:rPr lang="en-US" altLang="zh-CN"/>
              <a:t>, </a:t>
            </a:r>
            <a:r>
              <a:rPr lang="zh-CN" altLang="en-US"/>
              <a:t>这样就不会被删除。</a:t>
            </a:r>
            <a:endParaRPr lang="zh-CN" altLang="en-US"/>
          </a:p>
          <a:p>
            <a:pPr lvl="0" eaLnBrk="1" hangingPunct="1"/>
            <a:r>
              <a:rPr lang="zh-CN" altLang="en-US"/>
              <a:t>	</a:t>
            </a:r>
            <a:r>
              <a:rPr lang="en-US" altLang="zh-CN"/>
              <a:t>find /etc -user 0 –size +400 –print	</a:t>
            </a:r>
            <a:r>
              <a:rPr lang="zh-CN" altLang="en-US"/>
              <a:t>显示</a:t>
            </a:r>
            <a:r>
              <a:rPr lang="en-US" altLang="zh-CN"/>
              <a:t>/etc</a:t>
            </a:r>
            <a:r>
              <a:rPr lang="zh-CN" altLang="en-US"/>
              <a:t>目录下</a:t>
            </a:r>
            <a:r>
              <a:rPr lang="en-US" altLang="zh-CN"/>
              <a:t>root</a:t>
            </a:r>
            <a:r>
              <a:rPr lang="zh-CN" altLang="en-US"/>
              <a:t>创建的</a:t>
            </a:r>
            <a:r>
              <a:rPr lang="en-US" altLang="zh-CN"/>
              <a:t>, </a:t>
            </a:r>
            <a:r>
              <a:rPr lang="zh-CN" altLang="en-US"/>
              <a:t>大小在</a:t>
            </a:r>
            <a:r>
              <a:rPr lang="en-US" altLang="zh-CN"/>
              <a:t>400</a:t>
            </a:r>
            <a:r>
              <a:rPr lang="zh-CN" altLang="en-US"/>
              <a:t>个块以后的文件</a:t>
            </a:r>
            <a:r>
              <a:rPr lang="en-US" altLang="zh-CN"/>
              <a:t>. </a:t>
            </a:r>
            <a:r>
              <a:rPr lang="zh-CN" altLang="en-US"/>
              <a:t>一个块的大小在不同</a:t>
            </a:r>
            <a:r>
              <a:rPr lang="en-US" altLang="zh-CN"/>
              <a:t>UNIX</a:t>
            </a:r>
            <a:r>
              <a:rPr lang="zh-CN" altLang="en-US"/>
              <a:t>系统上是不同的</a:t>
            </a:r>
            <a:r>
              <a:rPr lang="en-US" altLang="zh-CN"/>
              <a:t>. HP</a:t>
            </a:r>
            <a:r>
              <a:rPr lang="zh-CN" altLang="en-US"/>
              <a:t>的</a:t>
            </a:r>
            <a:r>
              <a:rPr lang="en-US" altLang="zh-CN"/>
              <a:t>HP-UX</a:t>
            </a:r>
            <a:r>
              <a:rPr lang="zh-CN" altLang="en-US"/>
              <a:t>一块为</a:t>
            </a:r>
            <a:r>
              <a:rPr lang="en-US" altLang="zh-CN"/>
              <a:t>1024byte. </a:t>
            </a:r>
            <a:r>
              <a:rPr lang="zh-CN" altLang="en-US"/>
              <a:t>其余</a:t>
            </a:r>
            <a:r>
              <a:rPr lang="en-US" altLang="zh-CN"/>
              <a:t>90$</a:t>
            </a:r>
            <a:r>
              <a:rPr lang="zh-CN" altLang="en-US"/>
              <a:t>是</a:t>
            </a:r>
            <a:r>
              <a:rPr lang="en-US" altLang="zh-CN"/>
              <a:t>512bytes.</a:t>
            </a:r>
            <a:endParaRPr lang="en-US" altLang="zh-CN"/>
          </a:p>
          <a:p>
            <a:pPr lvl="0" eaLnBrk="1" hangingPunct="1"/>
            <a:r>
              <a:rPr lang="zh-CN" altLang="en-US"/>
              <a:t>	</a:t>
            </a:r>
            <a:r>
              <a:rPr lang="en-US" altLang="zh-CN"/>
              <a:t>find ~ -perm 777 &gt; ~/holes</a:t>
            </a:r>
            <a:r>
              <a:rPr lang="zh-CN" altLang="en-US"/>
              <a:t>		找出</a:t>
            </a:r>
            <a:r>
              <a:rPr lang="en-US" altLang="zh-CN"/>
              <a:t>home</a:t>
            </a:r>
            <a:r>
              <a:rPr lang="zh-CN" altLang="en-US"/>
              <a:t>路径下权限为</a:t>
            </a:r>
            <a:r>
              <a:rPr lang="en-US" altLang="zh-CN"/>
              <a:t>777</a:t>
            </a:r>
            <a:r>
              <a:rPr lang="zh-CN" altLang="en-US"/>
              <a:t>的文件路径名作为文件</a:t>
            </a:r>
            <a:r>
              <a:rPr lang="en-US" altLang="zh-CN"/>
              <a:t>holes</a:t>
            </a:r>
            <a:r>
              <a:rPr lang="zh-CN" altLang="en-US"/>
              <a:t>的内容</a:t>
            </a:r>
            <a:endParaRPr lang="zh-CN" altLang="en-US"/>
          </a:p>
          <a:p>
            <a:pPr lvl="0" eaLnBrk="1" hangingPunct="1"/>
            <a:r>
              <a:rPr lang="zh-CN" altLang="en-US"/>
              <a:t>	</a:t>
            </a:r>
            <a:r>
              <a:rPr lang="en-US" altLang="zh-CN"/>
              <a:t>find /export/home -type f -atime +365 -exec rm {} \;	</a:t>
            </a:r>
            <a:r>
              <a:rPr lang="zh-CN" altLang="en-US"/>
              <a:t>找出</a:t>
            </a:r>
            <a:r>
              <a:rPr lang="en-US" altLang="zh-CN"/>
              <a:t>/export/home</a:t>
            </a:r>
            <a:r>
              <a:rPr lang="zh-CN" altLang="en-US"/>
              <a:t>路径下内容为文件</a:t>
            </a:r>
            <a:r>
              <a:rPr lang="en-US" altLang="zh-CN"/>
              <a:t>, </a:t>
            </a:r>
            <a:r>
              <a:rPr lang="zh-CN" altLang="en-US"/>
              <a:t>访问时间在一年以上的文件删除</a:t>
            </a:r>
            <a:endParaRPr lang="zh-CN" altLang="en-US"/>
          </a:p>
          <a:p>
            <a:pPr lvl="0" eaLnBrk="1" hangingPunct="1"/>
            <a:r>
              <a:rPr lang="zh-CN" altLang="en-US"/>
              <a:t>	</a:t>
            </a:r>
            <a:r>
              <a:rPr lang="en-US" altLang="zh-CN"/>
              <a:t>find /export/home/html -name "*.html" -print | xargs \	</a:t>
            </a:r>
            <a:endParaRPr lang="en-US" altLang="zh-CN"/>
          </a:p>
          <a:p>
            <a:pPr lvl="0" eaLnBrk="1" hangingPunct="1"/>
            <a:r>
              <a:rPr lang="en-US" altLang="zh-CN"/>
              <a:t>  	perl -p -i.bak -e “s/Copyright 2004/Copyright 2005/g;”	 </a:t>
            </a:r>
            <a:r>
              <a:rPr lang="zh-CN" altLang="en-US"/>
              <a:t>将</a:t>
            </a:r>
            <a:r>
              <a:rPr lang="en-US" altLang="zh-CN"/>
              <a:t>/export/home/html</a:t>
            </a:r>
            <a:r>
              <a:rPr lang="zh-CN" altLang="en-US"/>
              <a:t>目录下所有后缀为</a:t>
            </a:r>
            <a:r>
              <a:rPr lang="en-US" altLang="zh-CN"/>
              <a:t>html</a:t>
            </a:r>
            <a:r>
              <a:rPr lang="zh-CN" altLang="en-US"/>
              <a:t>的文件中“</a:t>
            </a:r>
            <a:r>
              <a:rPr lang="en-US" altLang="zh-CN"/>
              <a:t>/Copyright 2004”</a:t>
            </a:r>
            <a:r>
              <a:rPr lang="zh-CN" altLang="en-US"/>
              <a:t>内容替换为</a:t>
            </a:r>
            <a:r>
              <a:rPr lang="en-US" altLang="zh-CN"/>
              <a:t>” /Copyright 2005”;</a:t>
            </a:r>
            <a:r>
              <a:rPr lang="zh-CN" altLang="en-US"/>
              <a:t>其中</a:t>
            </a:r>
            <a:r>
              <a:rPr lang="en-US" altLang="zh-CN"/>
              <a:t>xargs</a:t>
            </a:r>
            <a:r>
              <a:rPr lang="zh-CN" altLang="en-US"/>
              <a:t>为一个命令</a:t>
            </a:r>
            <a:r>
              <a:rPr lang="en-US" altLang="zh-CN"/>
              <a:t>, </a:t>
            </a:r>
            <a:r>
              <a:rPr lang="zh-CN" altLang="en-US"/>
              <a:t>然后作用</a:t>
            </a:r>
            <a:r>
              <a:rPr lang="en-US" altLang="zh-CN"/>
              <a:t>perl</a:t>
            </a:r>
            <a:r>
              <a:rPr lang="zh-CN" altLang="en-US"/>
              <a:t>作为参数</a:t>
            </a:r>
            <a:r>
              <a:rPr lang="en-US" altLang="zh-CN"/>
              <a:t>. </a:t>
            </a:r>
            <a:r>
              <a:rPr lang="zh-CN" altLang="en-US"/>
              <a:t>这个功能非常强大</a:t>
            </a:r>
            <a:r>
              <a:rPr lang="en-US" altLang="zh-CN"/>
              <a:t>. </a:t>
            </a:r>
            <a:r>
              <a:rPr lang="zh-CN" altLang="en-US"/>
              <a:t>在</a:t>
            </a:r>
            <a:r>
              <a:rPr lang="en-US" altLang="zh-CN"/>
              <a:t>windows</a:t>
            </a:r>
            <a:r>
              <a:rPr lang="zh-CN" altLang="en-US"/>
              <a:t>下面大家看看可以找得出这么强大的命令吗</a:t>
            </a:r>
            <a:r>
              <a:rPr lang="en-US" altLang="zh-CN"/>
              <a:t>? </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99330" name="Rectangle 2"/>
          <p:cNvSpPr>
            <a:spLocks noGrp="1" noRot="1" noChangeAspect="1" noTextEdit="1"/>
          </p:cNvSpPr>
          <p:nvPr>
            <p:ph type="sldImg"/>
          </p:nvPr>
        </p:nvSpPr>
        <p:spPr/>
      </p:sp>
      <p:sp>
        <p:nvSpPr>
          <p:cNvPr id="9933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语法：</a:t>
            </a:r>
            <a:r>
              <a:rPr lang="en-US" altLang="zh-CN"/>
              <a:t>grep [</a:t>
            </a:r>
            <a:r>
              <a:rPr lang="zh-CN" altLang="en-US"/>
              <a:t>选项</a:t>
            </a:r>
            <a:r>
              <a:rPr lang="en-US" altLang="zh-CN"/>
              <a:t>] </a:t>
            </a:r>
            <a:r>
              <a:rPr lang="zh-CN" altLang="en-US"/>
              <a:t>模式 </a:t>
            </a:r>
            <a:r>
              <a:rPr lang="en-US" altLang="zh-CN"/>
              <a:t>[</a:t>
            </a:r>
            <a:r>
              <a:rPr lang="zh-CN" altLang="en-US"/>
              <a:t>文件列表</a:t>
            </a:r>
            <a:r>
              <a:rPr lang="en-US" altLang="zh-CN"/>
              <a:t>]</a:t>
            </a:r>
            <a:endParaRPr lang="en-US" altLang="zh-CN"/>
          </a:p>
          <a:p>
            <a:pPr lvl="0" eaLnBrk="1" hangingPunct="1"/>
            <a:r>
              <a:rPr lang="zh-CN" altLang="en-US"/>
              <a:t>目的：搜索“文件列表”中的文件， 查找给定字符串， 如果不存在“文件列表”， 就读取标准输入。</a:t>
            </a:r>
            <a:endParaRPr lang="zh-CN" altLang="en-US"/>
          </a:p>
          <a:p>
            <a:pPr lvl="0" eaLnBrk="1" hangingPunct="1"/>
            <a:r>
              <a:rPr lang="zh-CN" altLang="en-US"/>
              <a:t>输出：包含给定模式、字符串或表达式的行。</a:t>
            </a:r>
            <a:endParaRPr lang="zh-CN" altLang="en-US"/>
          </a:p>
          <a:p>
            <a:pPr lvl="0" eaLnBrk="1" hangingPunct="1"/>
            <a:endParaRPr lang="zh-CN" altLang="en-US"/>
          </a:p>
          <a:p>
            <a:pPr lvl="0" eaLnBrk="1" hangingPunct="1"/>
            <a:r>
              <a:rPr lang="en-US" altLang="zh-CN"/>
              <a:t>grep root /etc/passwd	</a:t>
            </a:r>
            <a:r>
              <a:rPr lang="zh-CN" altLang="en-US"/>
              <a:t>查出</a:t>
            </a:r>
            <a:r>
              <a:rPr lang="en-US" altLang="zh-CN"/>
              <a:t>/etc/passwd</a:t>
            </a:r>
            <a:r>
              <a:rPr lang="zh-CN" altLang="en-US"/>
              <a:t>文件中存在</a:t>
            </a:r>
            <a:r>
              <a:rPr lang="en-US" altLang="zh-CN"/>
              <a:t>root</a:t>
            </a:r>
            <a:r>
              <a:rPr lang="zh-CN" altLang="en-US"/>
              <a:t>字样的行</a:t>
            </a:r>
            <a:endParaRPr lang="zh-CN" altLang="en-US"/>
          </a:p>
          <a:p>
            <a:pPr lvl="0" eaLnBrk="1" hangingPunct="1"/>
            <a:r>
              <a:rPr lang="en-US" altLang="zh-CN"/>
              <a:t>ls –la | grep –i ‘sep 1’	</a:t>
            </a:r>
            <a:r>
              <a:rPr lang="zh-CN" altLang="en-US"/>
              <a:t>列出当前目录下包括</a:t>
            </a:r>
            <a:r>
              <a:rPr lang="en-US" altLang="zh-CN"/>
              <a:t>sep 1</a:t>
            </a:r>
            <a:r>
              <a:rPr lang="zh-CN" altLang="en-US"/>
              <a:t>字样的文件或目录清单。因为</a:t>
            </a:r>
            <a:r>
              <a:rPr lang="en-US" altLang="zh-CN"/>
              <a:t>sep</a:t>
            </a:r>
            <a:r>
              <a:rPr lang="zh-CN" altLang="en-US"/>
              <a:t>和</a:t>
            </a:r>
            <a:r>
              <a:rPr lang="en-US" altLang="zh-CN"/>
              <a:t>1</a:t>
            </a:r>
            <a:r>
              <a:rPr lang="zh-CN" altLang="en-US"/>
              <a:t>之间有空格</a:t>
            </a:r>
            <a:r>
              <a:rPr lang="en-US" altLang="zh-CN"/>
              <a:t>, </a:t>
            </a:r>
            <a:r>
              <a:rPr lang="zh-CN" altLang="en-US"/>
              <a:t>所以用单引号括起来。</a:t>
            </a:r>
            <a:endParaRPr lang="zh-CN" altLang="en-US"/>
          </a:p>
          <a:p>
            <a:pPr lvl="0" eaLnBrk="1" hangingPunct="1"/>
            <a:r>
              <a:rPr lang="zh-CN" altLang="en-US"/>
              <a:t>布置练习：查找出当前系统中</a:t>
            </a:r>
            <a:r>
              <a:rPr lang="en-US" altLang="zh-CN"/>
              <a:t>oracle</a:t>
            </a:r>
            <a:r>
              <a:rPr lang="zh-CN" altLang="en-US"/>
              <a:t>对应的运行线程：</a:t>
            </a:r>
            <a:r>
              <a:rPr lang="en-US" altLang="zh-CN"/>
              <a:t>ps –ef | grep –i ‘ora-’ </a:t>
            </a:r>
            <a:endParaRPr lang="en-US" altLang="zh-CN"/>
          </a:p>
          <a:p>
            <a:pPr lvl="0" eaLnBrk="1" hangingPunct="1"/>
            <a:endParaRPr lang="zh-CN" altLang="en-US"/>
          </a:p>
          <a:p>
            <a:pPr lvl="0" eaLnBrk="1" hangingPunct="1"/>
            <a:endParaRPr lang="zh-CN" altLang="en-US"/>
          </a:p>
          <a:p>
            <a:pPr lvl="0" eaLnBrk="1" hangingPunct="1"/>
            <a:endParaRPr lang="en-US" altLang="zh-CN"/>
          </a:p>
          <a:p>
            <a:pPr lvl="0" eaLnBrk="1" hangingPunct="1"/>
            <a:endParaRPr lang="en-US" altLang="zh-CN"/>
          </a:p>
          <a:p>
            <a:pPr lvl="0" eaLnBrk="1" hangingPunct="1"/>
            <a:r>
              <a:rPr lang="en-US" altLang="zh-CN"/>
              <a:t>. </a:t>
            </a:r>
            <a:r>
              <a:rPr lang="zh-CN" altLang="en-US"/>
              <a:t>在文件中寻找指定文本串然后含有文本串的行打印至屏幕</a:t>
            </a:r>
            <a:endParaRPr lang="zh-CN" altLang="en-US"/>
          </a:p>
          <a:p>
            <a:pPr lvl="0" eaLnBrk="1" hangingPunct="1"/>
            <a:r>
              <a:rPr lang="zh-CN" altLang="en-US"/>
              <a:t>  </a:t>
            </a:r>
            <a:r>
              <a:rPr lang="en-US" altLang="zh-CN"/>
              <a:t>-  </a:t>
            </a:r>
            <a:r>
              <a:rPr lang="zh-CN" altLang="en-US"/>
              <a:t>区分大小写</a:t>
            </a:r>
            <a:endParaRPr lang="zh-CN" altLang="en-US"/>
          </a:p>
          <a:p>
            <a:pPr lvl="0" eaLnBrk="1" hangingPunct="1"/>
            <a:endParaRPr lang="zh-CN" altLang="en-US"/>
          </a:p>
          <a:p>
            <a:pPr lvl="0" eaLnBrk="1" hangingPunct="1"/>
            <a:r>
              <a:rPr lang="zh-CN" altLang="en-US"/>
              <a:t>     </a:t>
            </a:r>
            <a:r>
              <a:rPr lang="en-US" altLang="zh-CN"/>
              <a:t>grep [option(s)] string filename</a:t>
            </a:r>
            <a:endParaRPr lang="en-US" altLang="zh-CN"/>
          </a:p>
          <a:p>
            <a:pPr lvl="0" eaLnBrk="1" hangingPunct="1"/>
            <a:r>
              <a:rPr lang="en-US" altLang="zh-CN"/>
              <a:t>     -i </a:t>
            </a:r>
            <a:r>
              <a:rPr lang="zh-CN" altLang="en-US"/>
              <a:t>忽略大小写</a:t>
            </a:r>
            <a:endParaRPr lang="zh-CN" altLang="en-US"/>
          </a:p>
          <a:p>
            <a:pPr lvl="0" eaLnBrk="1" hangingPunct="1"/>
            <a:r>
              <a:rPr lang="zh-CN" altLang="en-US"/>
              <a:t>     </a:t>
            </a:r>
            <a:r>
              <a:rPr lang="en-US" altLang="zh-CN"/>
              <a:t>-v </a:t>
            </a:r>
            <a:r>
              <a:rPr lang="zh-CN" altLang="en-US"/>
              <a:t>寻找所有不匹配的行</a:t>
            </a:r>
            <a:endParaRPr lang="zh-CN" altLang="en-US"/>
          </a:p>
          <a:p>
            <a:pPr lvl="0" eaLnBrk="1" hangingPunct="1"/>
            <a:endParaRPr lang="zh-CN" altLang="en-US"/>
          </a:p>
          <a:p>
            <a:pPr lvl="0" eaLnBrk="1" hangingPunct="1"/>
            <a:r>
              <a:rPr lang="zh-CN" altLang="en-US"/>
              <a:t>    </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en-US" altLang="zh-CN"/>
              <a:t>	grep wang /etc/passwd | wc –l		</a:t>
            </a:r>
            <a:r>
              <a:rPr lang="zh-CN" altLang="en-US"/>
              <a:t>找出</a:t>
            </a:r>
            <a:r>
              <a:rPr lang="en-US" altLang="zh-CN"/>
              <a:t>wang</a:t>
            </a:r>
            <a:r>
              <a:rPr lang="zh-CN" altLang="en-US"/>
              <a:t>字样的用户的数量</a:t>
            </a:r>
            <a:endParaRPr lang="zh-CN" altLang="en-US"/>
          </a:p>
          <a:p>
            <a:pPr lvl="0" eaLnBrk="1" hangingPunct="1"/>
            <a:endParaRPr lang="zh-CN" altLang="en-US"/>
          </a:p>
          <a:p>
            <a:pPr lvl="0" eaLnBrk="1" hangingPunct="1"/>
            <a:endParaRPr lang="en-US" altLang="zh-CN"/>
          </a:p>
          <a:p>
            <a:pPr lvl="0" eaLnBrk="1" hangingPunct="1"/>
            <a:r>
              <a:rPr lang="zh-CN" altLang="en-US"/>
              <a:t>显示一个文件行</a:t>
            </a:r>
            <a:r>
              <a:rPr lang="en-US" altLang="zh-CN"/>
              <a:t>, </a:t>
            </a:r>
            <a:r>
              <a:rPr lang="zh-CN" altLang="en-US"/>
              <a:t>字或字符的数量</a:t>
            </a:r>
            <a:endParaRPr lang="zh-CN" altLang="en-US"/>
          </a:p>
          <a:p>
            <a:pPr lvl="0" eaLnBrk="1" hangingPunct="1"/>
            <a:endParaRPr lang="zh-CN" altLang="en-US"/>
          </a:p>
          <a:p>
            <a:pPr lvl="0" eaLnBrk="1" hangingPunct="1"/>
            <a:r>
              <a:rPr lang="en-US" altLang="zh-CN"/>
              <a:t>wc[options] filename(s)</a:t>
            </a:r>
            <a:endParaRPr lang="en-US" altLang="zh-CN"/>
          </a:p>
          <a:p>
            <a:pPr lvl="0" eaLnBrk="1" hangingPunct="1"/>
            <a:r>
              <a:rPr lang="en-US" altLang="zh-CN"/>
              <a:t>-l </a:t>
            </a:r>
            <a:r>
              <a:rPr lang="zh-CN" altLang="en-US"/>
              <a:t>行数</a:t>
            </a:r>
            <a:endParaRPr lang="zh-CN" altLang="en-US"/>
          </a:p>
          <a:p>
            <a:pPr lvl="0" eaLnBrk="1" hangingPunct="1"/>
            <a:r>
              <a:rPr lang="en-US" altLang="zh-CN"/>
              <a:t>-w </a:t>
            </a:r>
            <a:r>
              <a:rPr lang="zh-CN" altLang="en-US"/>
              <a:t>字数</a:t>
            </a:r>
            <a:endParaRPr lang="zh-CN" altLang="en-US"/>
          </a:p>
          <a:p>
            <a:pPr lvl="0" eaLnBrk="1" hangingPunct="1"/>
            <a:r>
              <a:rPr lang="en-US" altLang="zh-CN"/>
              <a:t>-C </a:t>
            </a:r>
            <a:r>
              <a:rPr lang="zh-CN" altLang="en-US"/>
              <a:t>字符数</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03426" name="Rectangle 2"/>
          <p:cNvSpPr>
            <a:spLocks noGrp="1" noRot="1" noChangeAspect="1" noTextEdit="1"/>
          </p:cNvSpPr>
          <p:nvPr>
            <p:ph type="sldImg"/>
          </p:nvPr>
        </p:nvSpPr>
        <p:spPr/>
      </p:sp>
      <p:sp>
        <p:nvSpPr>
          <p:cNvPr id="10342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endParaRPr lang="zh-CN" altLang="en-US"/>
          </a:p>
          <a:p>
            <a:pPr lvl="0" eaLnBrk="1" hangingPunct="1"/>
            <a:r>
              <a:rPr lang="en-US" altLang="zh-CN"/>
              <a:t>	grep wang /etc/passwd | wc –l		</a:t>
            </a:r>
            <a:r>
              <a:rPr lang="zh-CN" altLang="en-US"/>
              <a:t>找出</a:t>
            </a:r>
            <a:r>
              <a:rPr lang="en-US" altLang="zh-CN"/>
              <a:t>wang</a:t>
            </a:r>
            <a:r>
              <a:rPr lang="zh-CN" altLang="en-US"/>
              <a:t>字样的用户的数量</a:t>
            </a:r>
            <a:endParaRPr lang="zh-CN" altLang="en-US"/>
          </a:p>
          <a:p>
            <a:pPr lvl="0" eaLnBrk="1" hangingPunct="1"/>
            <a:endParaRPr lang="zh-CN" altLang="en-US"/>
          </a:p>
          <a:p>
            <a:pPr lvl="0" eaLnBrk="1" hangingPunct="1"/>
            <a:endParaRPr lang="en-US" altLang="zh-CN"/>
          </a:p>
          <a:p>
            <a:pPr lvl="0" eaLnBrk="1" hangingPunct="1"/>
            <a:r>
              <a:rPr lang="zh-CN" altLang="en-US"/>
              <a:t>显示一个文件行</a:t>
            </a:r>
            <a:r>
              <a:rPr lang="en-US" altLang="zh-CN"/>
              <a:t>, </a:t>
            </a:r>
            <a:r>
              <a:rPr lang="zh-CN" altLang="en-US"/>
              <a:t>字或字符的数量</a:t>
            </a:r>
            <a:endParaRPr lang="zh-CN" altLang="en-US"/>
          </a:p>
          <a:p>
            <a:pPr lvl="0" eaLnBrk="1" hangingPunct="1"/>
            <a:endParaRPr lang="zh-CN" altLang="en-US"/>
          </a:p>
          <a:p>
            <a:pPr lvl="0" eaLnBrk="1" hangingPunct="1"/>
            <a:r>
              <a:rPr lang="en-US" altLang="zh-CN"/>
              <a:t>wc[options] filename(s)</a:t>
            </a:r>
            <a:endParaRPr lang="en-US" altLang="zh-CN"/>
          </a:p>
          <a:p>
            <a:pPr lvl="0" eaLnBrk="1" hangingPunct="1"/>
            <a:r>
              <a:rPr lang="en-US" altLang="zh-CN"/>
              <a:t>-l </a:t>
            </a:r>
            <a:r>
              <a:rPr lang="zh-CN" altLang="en-US"/>
              <a:t>行数</a:t>
            </a:r>
            <a:endParaRPr lang="zh-CN" altLang="en-US"/>
          </a:p>
          <a:p>
            <a:pPr lvl="0" eaLnBrk="1" hangingPunct="1"/>
            <a:r>
              <a:rPr lang="en-US" altLang="zh-CN"/>
              <a:t>-w </a:t>
            </a:r>
            <a:r>
              <a:rPr lang="zh-CN" altLang="en-US"/>
              <a:t>字数</a:t>
            </a:r>
            <a:endParaRPr lang="zh-CN" altLang="en-US"/>
          </a:p>
          <a:p>
            <a:pPr lvl="0" eaLnBrk="1" hangingPunct="1"/>
            <a:r>
              <a:rPr lang="en-US" altLang="zh-CN"/>
              <a:t>-C </a:t>
            </a:r>
            <a:r>
              <a:rPr lang="zh-CN" altLang="en-US"/>
              <a:t>字符数</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05474" name="Rectangle 2"/>
          <p:cNvSpPr>
            <a:spLocks noGrp="1" noRot="1" noChangeAspect="1" noTextEdit="1"/>
          </p:cNvSpPr>
          <p:nvPr>
            <p:ph type="sldImg"/>
          </p:nvPr>
        </p:nvSpPr>
        <p:spPr/>
      </p:sp>
      <p:sp>
        <p:nvSpPr>
          <p:cNvPr id="10547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 </a:t>
            </a:r>
            <a:r>
              <a:rPr lang="zh-CN" altLang="en-US"/>
              <a:t>网络按照范围大致可分为</a:t>
            </a:r>
            <a:r>
              <a:rPr lang="en-US" altLang="zh-CN"/>
              <a:t>: </a:t>
            </a:r>
            <a:r>
              <a:rPr lang="zh-CN" altLang="en-US"/>
              <a:t>局域网</a:t>
            </a:r>
            <a:r>
              <a:rPr lang="en-US" altLang="zh-CN"/>
              <a:t>, </a:t>
            </a:r>
            <a:r>
              <a:rPr lang="zh-CN" altLang="en-US"/>
              <a:t>城域网</a:t>
            </a:r>
            <a:r>
              <a:rPr lang="en-US" altLang="zh-CN"/>
              <a:t>, </a:t>
            </a:r>
            <a:r>
              <a:rPr lang="zh-CN" altLang="en-US"/>
              <a:t>因特网</a:t>
            </a:r>
            <a:r>
              <a:rPr lang="en-US" altLang="zh-CN"/>
              <a:t>. UNIX</a:t>
            </a:r>
            <a:r>
              <a:rPr lang="zh-CN" altLang="en-US"/>
              <a:t>与因特网有着很深的渊源，因为因特网的骨干协议</a:t>
            </a:r>
            <a:r>
              <a:rPr lang="en-US" altLang="zh-CN"/>
              <a:t>TCP/IP</a:t>
            </a:r>
            <a:r>
              <a:rPr lang="zh-CN" altLang="en-US"/>
              <a:t>原来是</a:t>
            </a:r>
            <a:r>
              <a:rPr lang="en-US" altLang="zh-CN"/>
              <a:t>UNIX</a:t>
            </a:r>
            <a:r>
              <a:rPr lang="zh-CN" altLang="en-US"/>
              <a:t>操作系统中的一个通讯模块。事实上，在今天的因特网上提供的服务主机中，运行</a:t>
            </a:r>
            <a:r>
              <a:rPr lang="en-US" altLang="zh-CN"/>
              <a:t>UNIX</a:t>
            </a:r>
            <a:r>
              <a:rPr lang="zh-CN" altLang="en-US"/>
              <a:t>类操作系统的主机仍要占绝大多数。 </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07522" name="Rectangle 2"/>
          <p:cNvSpPr>
            <a:spLocks noGrp="1" noRot="1" noChangeAspect="1" noTextEdit="1"/>
          </p:cNvSpPr>
          <p:nvPr>
            <p:ph type="sldImg"/>
          </p:nvPr>
        </p:nvSpPr>
        <p:spPr/>
      </p:sp>
      <p:sp>
        <p:nvSpPr>
          <p:cNvPr id="10752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会写程序的很多</a:t>
            </a:r>
            <a:r>
              <a:rPr lang="en-US" altLang="zh-CN"/>
              <a:t>, </a:t>
            </a:r>
            <a:r>
              <a:rPr lang="zh-CN" altLang="en-US"/>
              <a:t>写出一个好的程序的不多。如何衡量一个程序的好坏呢？在前面班级就有碰到有同学问我这样的问题：一天写多少程序才算正常？这个问题大家看看怎么回答。大家都知道，做程序员加班是加常便饭，为什么呢？赶进度。客户规定后天交付，今天还没有开始联调。有归定说这个程序一定得多少行代码吗？没有啊。 客户关心的是什么， 关心他付的这些钱所购买的软件里到底实现了哪些功能。有人写了三千行才实现一个功能， 有了写了三百行就实现了该功能并且效率很高。你说哪个写得好呢？大家说说衡量一个程序好坏有什么标准啊？占用资源少</a:t>
            </a:r>
            <a:r>
              <a:rPr lang="en-US" altLang="zh-CN"/>
              <a:t>, </a:t>
            </a:r>
            <a:r>
              <a:rPr lang="zh-CN" altLang="en-US"/>
              <a:t>运算速度快</a:t>
            </a:r>
            <a:r>
              <a:rPr lang="en-US" altLang="zh-CN"/>
              <a:t>, </a:t>
            </a:r>
            <a:r>
              <a:rPr lang="zh-CN" altLang="en-US"/>
              <a:t>稳定性好</a:t>
            </a:r>
            <a:r>
              <a:rPr lang="en-US" altLang="zh-CN"/>
              <a:t>, </a:t>
            </a:r>
            <a:r>
              <a:rPr lang="zh-CN" altLang="en-US"/>
              <a:t>可扩展性强</a:t>
            </a:r>
            <a:r>
              <a:rPr lang="en-US" altLang="zh-CN"/>
              <a:t>, </a:t>
            </a:r>
            <a:r>
              <a:rPr lang="zh-CN" altLang="en-US"/>
              <a:t>可扩展性好。那么怎么查看一个程序所占用的资源呢？所占用的资源通常包括三块：一个是</a:t>
            </a:r>
            <a:r>
              <a:rPr lang="en-US" altLang="zh-CN"/>
              <a:t>CPU</a:t>
            </a:r>
            <a:r>
              <a:rPr lang="zh-CN" altLang="en-US"/>
              <a:t>的占用，一个是内存的占用， 一个是</a:t>
            </a:r>
            <a:r>
              <a:rPr lang="en-US" altLang="zh-CN"/>
              <a:t>I/O</a:t>
            </a:r>
            <a:r>
              <a:rPr lang="zh-CN" altLang="en-US"/>
              <a:t>的占用。我们用</a:t>
            </a:r>
            <a:r>
              <a:rPr lang="en-US" altLang="zh-CN"/>
              <a:t>ps</a:t>
            </a:r>
            <a:r>
              <a:rPr lang="zh-CN" altLang="en-US"/>
              <a:t>可查看一个程序对</a:t>
            </a:r>
            <a:r>
              <a:rPr lang="en-US" altLang="zh-CN"/>
              <a:t>CPU</a:t>
            </a:r>
            <a:r>
              <a:rPr lang="zh-CN" altLang="en-US"/>
              <a:t>的一个占用情况， 具体其它方面的情况我们可用后面的一些命令</a:t>
            </a:r>
            <a:r>
              <a:rPr lang="en-US" altLang="zh-CN"/>
              <a:t>z</a:t>
            </a:r>
            <a:r>
              <a:rPr lang="zh-CN" altLang="en-US"/>
              <a:t>。</a:t>
            </a:r>
            <a:endParaRPr lang="zh-CN" altLang="en-US"/>
          </a:p>
          <a:p>
            <a:pPr lvl="0" eaLnBrk="1" hangingPunct="1"/>
            <a:endParaRPr lang="zh-CN" altLang="en-US"/>
          </a:p>
          <a:p>
            <a:pPr lvl="0" eaLnBrk="1" hangingPunct="1"/>
            <a:r>
              <a:rPr lang="zh-CN" altLang="en-US"/>
              <a:t>同学们可以试一下</a:t>
            </a:r>
            <a:r>
              <a:rPr lang="en-US" altLang="zh-CN"/>
              <a:t>: ps –ef</a:t>
            </a:r>
            <a:endParaRPr lang="en-US" altLang="zh-CN"/>
          </a:p>
          <a:p>
            <a:pPr lvl="0" eaLnBrk="1" hangingPunct="1"/>
            <a:r>
              <a:rPr lang="en-US" altLang="zh-CN"/>
              <a:t>UID		</a:t>
            </a:r>
            <a:r>
              <a:rPr lang="zh-CN" altLang="en-US"/>
              <a:t>用户</a:t>
            </a:r>
            <a:r>
              <a:rPr lang="en-US" altLang="zh-CN"/>
              <a:t>ID</a:t>
            </a:r>
            <a:r>
              <a:rPr lang="zh-CN" altLang="en-US"/>
              <a:t>标识</a:t>
            </a:r>
            <a:endParaRPr lang="zh-CN" altLang="en-US"/>
          </a:p>
          <a:p>
            <a:pPr lvl="0" eaLnBrk="1" hangingPunct="1"/>
            <a:r>
              <a:rPr lang="en-US" altLang="zh-CN"/>
              <a:t>PID		</a:t>
            </a:r>
            <a:r>
              <a:rPr lang="zh-CN" altLang="en-US"/>
              <a:t>进程</a:t>
            </a:r>
            <a:r>
              <a:rPr lang="en-US" altLang="zh-CN"/>
              <a:t>ID</a:t>
            </a:r>
            <a:r>
              <a:rPr lang="zh-CN" altLang="en-US"/>
              <a:t>，进程的唯一标识，这个</a:t>
            </a:r>
            <a:r>
              <a:rPr lang="en-US" altLang="zh-CN"/>
              <a:t>ID</a:t>
            </a:r>
            <a:r>
              <a:rPr lang="zh-CN" altLang="en-US"/>
              <a:t>非常重要。我们通过这个</a:t>
            </a:r>
            <a:r>
              <a:rPr lang="en-US" altLang="zh-CN"/>
              <a:t>ID</a:t>
            </a:r>
            <a:r>
              <a:rPr lang="zh-CN" altLang="en-US"/>
              <a:t>可以杀死一些没有用的垃圾进程。</a:t>
            </a:r>
            <a:endParaRPr lang="zh-CN" altLang="en-US"/>
          </a:p>
          <a:p>
            <a:pPr lvl="0" eaLnBrk="1" hangingPunct="1"/>
            <a:r>
              <a:rPr lang="en-US" altLang="zh-CN"/>
              <a:t>PPID		</a:t>
            </a:r>
            <a:r>
              <a:rPr lang="zh-CN" altLang="en-US"/>
              <a:t>父进程</a:t>
            </a:r>
            <a:r>
              <a:rPr lang="en-US" altLang="zh-CN"/>
              <a:t>ID, </a:t>
            </a:r>
            <a:r>
              <a:rPr lang="zh-CN" altLang="en-US"/>
              <a:t>产生该进程的你进程。</a:t>
            </a:r>
            <a:endParaRPr lang="zh-CN" altLang="en-US"/>
          </a:p>
          <a:p>
            <a:pPr lvl="0" eaLnBrk="1" hangingPunct="1"/>
            <a:r>
              <a:rPr lang="en-US" altLang="zh-CN"/>
              <a:t>C		</a:t>
            </a:r>
            <a:r>
              <a:rPr lang="zh-CN" altLang="en-US"/>
              <a:t>不管它</a:t>
            </a:r>
            <a:endParaRPr lang="zh-CN" altLang="en-US"/>
          </a:p>
          <a:p>
            <a:pPr lvl="0" eaLnBrk="1" hangingPunct="1"/>
            <a:r>
              <a:rPr lang="en-US" altLang="zh-CN"/>
              <a:t>STIME	</a:t>
            </a:r>
            <a:r>
              <a:rPr lang="zh-CN" altLang="en-US"/>
              <a:t>开始时间</a:t>
            </a:r>
            <a:endParaRPr lang="zh-CN" altLang="en-US"/>
          </a:p>
          <a:p>
            <a:pPr lvl="0" eaLnBrk="1" hangingPunct="1"/>
            <a:r>
              <a:rPr lang="en-US" altLang="zh-CN"/>
              <a:t>TTY		</a:t>
            </a:r>
            <a:r>
              <a:rPr lang="zh-CN" altLang="en-US"/>
              <a:t>终端</a:t>
            </a:r>
            <a:endParaRPr lang="zh-CN" altLang="en-US"/>
          </a:p>
          <a:p>
            <a:pPr lvl="0" eaLnBrk="1" hangingPunct="1"/>
            <a:r>
              <a:rPr lang="en-US" altLang="zh-CN"/>
              <a:t>TIME		</a:t>
            </a:r>
            <a:r>
              <a:rPr lang="zh-CN" altLang="en-US"/>
              <a:t>启动该进程所耗用的时间，如果一个进程耗用时间比较长，该程序是不是有问题啊。</a:t>
            </a:r>
            <a:endParaRPr lang="en-US" altLang="zh-CN"/>
          </a:p>
          <a:p>
            <a:pPr lvl="0" eaLnBrk="1" hangingPunct="1"/>
            <a:r>
              <a:rPr lang="en-US" altLang="zh-CN"/>
              <a:t>CMD		</a:t>
            </a:r>
            <a:r>
              <a:rPr lang="zh-CN" altLang="en-US"/>
              <a:t>该进程所执行的命令，通常一个进程一个命令，一个命令也就是一个程序。那一个进程能否执行多个程序呢？多个命令间用 </a:t>
            </a:r>
            <a:r>
              <a:rPr lang="en-US" altLang="zh-CN"/>
              <a:t>&amp; </a:t>
            </a:r>
            <a:r>
              <a:rPr lang="zh-CN" altLang="en-US"/>
              <a:t>分隔</a:t>
            </a:r>
            <a:r>
              <a:rPr lang="en-US" altLang="zh-CN"/>
              <a:t>.</a:t>
            </a:r>
            <a:endParaRPr lang="en-US" altLang="zh-CN"/>
          </a:p>
          <a:p>
            <a:pPr lvl="0" eaLnBrk="1" hangingPunct="1"/>
            <a:endParaRPr lang="en-US" altLang="zh-CN"/>
          </a:p>
          <a:p>
            <a:pPr lvl="0" eaLnBrk="1" hangingPunct="1"/>
            <a:r>
              <a:rPr lang="en-US" altLang="zh-CN"/>
              <a:t>-U		</a:t>
            </a:r>
            <a:r>
              <a:rPr lang="zh-CN" altLang="en-US"/>
              <a:t>指定启动进程的</a:t>
            </a:r>
            <a:r>
              <a:rPr lang="en-US" altLang="zh-CN"/>
              <a:t>UID</a:t>
            </a:r>
            <a:endParaRPr lang="en-US" altLang="zh-CN"/>
          </a:p>
          <a:p>
            <a:pPr lvl="0" eaLnBrk="1" hangingPunct="1"/>
            <a:endParaRPr lang="en-US" altLang="zh-CN"/>
          </a:p>
          <a:p>
            <a:pPr lvl="0" eaLnBrk="1" hangingPunct="1"/>
            <a:r>
              <a:rPr lang="en-US" altLang="zh-CN"/>
              <a:t>$ ps –ef | grep telnet 		</a:t>
            </a:r>
            <a:r>
              <a:rPr lang="zh-CN" altLang="en-US"/>
              <a:t>看看</a:t>
            </a:r>
            <a:r>
              <a:rPr lang="en-US" altLang="zh-CN"/>
              <a:t>telnet</a:t>
            </a:r>
            <a:r>
              <a:rPr lang="zh-CN" altLang="en-US"/>
              <a:t>进程的信息</a:t>
            </a:r>
            <a:endParaRPr lang="en-US" altLang="zh-CN"/>
          </a:p>
          <a:p>
            <a:pPr lvl="0" eaLnBrk="1" hangingPunct="1"/>
            <a:endParaRPr lang="en-US" altLang="zh-CN"/>
          </a:p>
          <a:p>
            <a:pPr lvl="0" eaLnBrk="1" hangingPunct="1"/>
            <a:r>
              <a:rPr lang="en-US" altLang="zh-CN"/>
              <a:t>/usr/ucb </a:t>
            </a:r>
            <a:r>
              <a:rPr lang="zh-CN" altLang="en-US"/>
              <a:t>老版本中很多命令的存储位置</a:t>
            </a:r>
            <a:r>
              <a:rPr lang="en-US" altLang="zh-CN"/>
              <a:t>, </a:t>
            </a:r>
            <a:r>
              <a:rPr lang="zh-CN" altLang="en-US"/>
              <a:t>主要是新版本为了和老版本的兼容，将以前很多老版本的命令放在</a:t>
            </a:r>
            <a:r>
              <a:rPr lang="en-US" altLang="zh-CN"/>
              <a:t>/usr/ucb</a:t>
            </a:r>
            <a:r>
              <a:rPr lang="zh-CN" altLang="en-US"/>
              <a:t>目录中</a:t>
            </a:r>
            <a:endParaRPr lang="zh-CN" altLang="en-US"/>
          </a:p>
          <a:p>
            <a:pPr lvl="0" eaLnBrk="1" hangingPunct="1"/>
            <a:r>
              <a:rPr lang="en-US" altLang="zh-CN"/>
              <a:t>/usr/ucb/ps –auwx		</a:t>
            </a:r>
            <a:r>
              <a:rPr lang="zh-CN" altLang="en-US"/>
              <a:t>显示所有具有用户名的进程的详细信息。这个里面的信息是一个程序员真正关心的。</a:t>
            </a:r>
            <a:endParaRPr lang="en-US" altLang="zh-CN"/>
          </a:p>
          <a:p>
            <a:pPr lvl="0" eaLnBrk="1" hangingPunct="1"/>
            <a:r>
              <a:rPr lang="en-US" altLang="zh-CN"/>
              <a:t>     -a   </a:t>
            </a:r>
            <a:r>
              <a:rPr lang="zh-CN" altLang="en-US"/>
              <a:t>列出包括其他 </a:t>
            </a:r>
            <a:r>
              <a:rPr lang="en-US" altLang="zh-CN"/>
              <a:t>users </a:t>
            </a:r>
            <a:r>
              <a:rPr lang="zh-CN" altLang="en-US"/>
              <a:t>的 </a:t>
            </a:r>
            <a:r>
              <a:rPr lang="en-US" altLang="zh-CN"/>
              <a:t>process </a:t>
            </a:r>
            <a:r>
              <a:rPr lang="zh-CN" altLang="en-US"/>
              <a:t>状况。</a:t>
            </a:r>
            <a:endParaRPr lang="zh-CN" altLang="en-US"/>
          </a:p>
          <a:p>
            <a:pPr lvl="0" eaLnBrk="1" hangingPunct="1"/>
            <a:r>
              <a:rPr lang="zh-CN" altLang="en-US"/>
              <a:t>     </a:t>
            </a:r>
            <a:r>
              <a:rPr lang="en-US" altLang="zh-CN"/>
              <a:t>-u   </a:t>
            </a:r>
            <a:r>
              <a:rPr lang="zh-CN" altLang="en-US"/>
              <a:t>显示 </a:t>
            </a:r>
            <a:r>
              <a:rPr lang="en-US" altLang="zh-CN"/>
              <a:t>user - oriented </a:t>
            </a:r>
            <a:r>
              <a:rPr lang="zh-CN" altLang="en-US"/>
              <a:t>的 </a:t>
            </a:r>
            <a:r>
              <a:rPr lang="en-US" altLang="zh-CN"/>
              <a:t>process </a:t>
            </a:r>
            <a:r>
              <a:rPr lang="zh-CN" altLang="en-US"/>
              <a:t>状况 。</a:t>
            </a:r>
            <a:endParaRPr lang="zh-CN" altLang="en-US"/>
          </a:p>
          <a:p>
            <a:pPr lvl="0" eaLnBrk="1" hangingPunct="1"/>
            <a:r>
              <a:rPr lang="zh-CN" altLang="en-US"/>
              <a:t>     </a:t>
            </a:r>
            <a:r>
              <a:rPr lang="en-US" altLang="zh-CN"/>
              <a:t>-x   </a:t>
            </a:r>
            <a:r>
              <a:rPr lang="zh-CN" altLang="en-US"/>
              <a:t>显示包括没有 </a:t>
            </a:r>
            <a:r>
              <a:rPr lang="en-US" altLang="zh-CN"/>
              <a:t>terminal </a:t>
            </a:r>
            <a:r>
              <a:rPr lang="zh-CN" altLang="en-US"/>
              <a:t>控制的 </a:t>
            </a:r>
            <a:r>
              <a:rPr lang="en-US" altLang="zh-CN"/>
              <a:t>process </a:t>
            </a:r>
            <a:r>
              <a:rPr lang="zh-CN" altLang="en-US"/>
              <a:t>状况 。</a:t>
            </a:r>
            <a:endParaRPr lang="zh-CN" altLang="en-US"/>
          </a:p>
          <a:p>
            <a:pPr lvl="0" eaLnBrk="1" hangingPunct="1"/>
            <a:r>
              <a:rPr lang="zh-CN" altLang="en-US"/>
              <a:t>     </a:t>
            </a:r>
            <a:r>
              <a:rPr lang="en-US" altLang="zh-CN"/>
              <a:t>-w   </a:t>
            </a:r>
            <a:r>
              <a:rPr lang="zh-CN" altLang="en-US"/>
              <a:t>使用较宽的显示模式来显示 </a:t>
            </a:r>
            <a:r>
              <a:rPr lang="en-US" altLang="zh-CN"/>
              <a:t>process </a:t>
            </a:r>
            <a:r>
              <a:rPr lang="zh-CN" altLang="en-US"/>
              <a:t>状况 。</a:t>
            </a:r>
            <a:endParaRPr lang="zh-CN" altLang="en-US"/>
          </a:p>
          <a:p>
            <a:pPr lvl="0" eaLnBrk="1" hangingPunct="1"/>
            <a:endParaRPr lang="en-US" altLang="zh-CN"/>
          </a:p>
          <a:p>
            <a:pPr lvl="0" eaLnBrk="1" hangingPunct="1"/>
            <a:r>
              <a:rPr lang="en-US" altLang="zh-CN"/>
              <a:t>USER	</a:t>
            </a:r>
            <a:r>
              <a:rPr lang="zh-CN" altLang="en-US"/>
              <a:t>进程用户</a:t>
            </a:r>
            <a:endParaRPr lang="zh-CN" altLang="en-US"/>
          </a:p>
          <a:p>
            <a:pPr lvl="0" eaLnBrk="1" hangingPunct="1"/>
            <a:r>
              <a:rPr lang="en-US" altLang="zh-CN"/>
              <a:t>PID		</a:t>
            </a:r>
            <a:r>
              <a:rPr lang="zh-CN" altLang="en-US"/>
              <a:t>进程</a:t>
            </a:r>
            <a:r>
              <a:rPr lang="en-US" altLang="zh-CN"/>
              <a:t>ID</a:t>
            </a:r>
            <a:endParaRPr lang="en-US" altLang="zh-CN"/>
          </a:p>
          <a:p>
            <a:pPr lvl="0" eaLnBrk="1" hangingPunct="1"/>
            <a:r>
              <a:rPr lang="en-US" altLang="zh-CN"/>
              <a:t>$CPU	</a:t>
            </a:r>
            <a:r>
              <a:rPr lang="zh-CN" altLang="en-US"/>
              <a:t>所占用</a:t>
            </a:r>
            <a:r>
              <a:rPr lang="en-US" altLang="zh-CN"/>
              <a:t>CPU</a:t>
            </a:r>
            <a:r>
              <a:rPr lang="zh-CN" altLang="en-US"/>
              <a:t>百分比</a:t>
            </a:r>
            <a:endParaRPr lang="zh-CN" altLang="en-US"/>
          </a:p>
          <a:p>
            <a:pPr lvl="0" eaLnBrk="1" hangingPunct="1"/>
            <a:r>
              <a:rPr lang="en-US" altLang="zh-CN"/>
              <a:t>$MEM	</a:t>
            </a:r>
            <a:r>
              <a:rPr lang="zh-CN" altLang="en-US"/>
              <a:t>所占用内存百分比</a:t>
            </a:r>
            <a:endParaRPr lang="zh-CN" altLang="en-US"/>
          </a:p>
          <a:p>
            <a:pPr lvl="0" eaLnBrk="1" hangingPunct="1"/>
            <a:r>
              <a:rPr lang="en-US" altLang="zh-CN"/>
              <a:t>VSZ		</a:t>
            </a:r>
            <a:r>
              <a:rPr lang="zh-CN" altLang="en-US"/>
              <a:t>虚拟内存大小，单位为块</a:t>
            </a:r>
            <a:endParaRPr lang="zh-CN" altLang="en-US"/>
          </a:p>
          <a:p>
            <a:pPr lvl="0" eaLnBrk="1" hangingPunct="1"/>
            <a:r>
              <a:rPr lang="en-US" altLang="zh-CN"/>
              <a:t>RSS		</a:t>
            </a:r>
            <a:r>
              <a:rPr lang="zh-CN" altLang="en-US"/>
              <a:t>物理内存大小，单位为千字节</a:t>
            </a:r>
            <a:endParaRPr lang="zh-CN" altLang="en-US"/>
          </a:p>
          <a:p>
            <a:pPr lvl="0" eaLnBrk="1" hangingPunct="1"/>
            <a:endParaRPr lang="en-US" altLang="zh-CN"/>
          </a:p>
          <a:p>
            <a:pPr lvl="0" eaLnBrk="1" hangingPunct="1"/>
            <a:r>
              <a:rPr lang="zh-CN" altLang="en-US"/>
              <a:t>好， 有同学们说了</a:t>
            </a:r>
            <a:r>
              <a:rPr lang="en-US" altLang="zh-CN"/>
              <a:t>, </a:t>
            </a:r>
            <a:r>
              <a:rPr lang="zh-CN" altLang="en-US"/>
              <a:t>你这个</a:t>
            </a:r>
            <a:r>
              <a:rPr lang="en-US" altLang="zh-CN"/>
              <a:t>/usr/ucb/ps</a:t>
            </a:r>
            <a:r>
              <a:rPr lang="zh-CN" altLang="en-US"/>
              <a:t>命令的时候要敲一长串，我能不能这样</a:t>
            </a:r>
            <a:r>
              <a:rPr lang="en-US" altLang="zh-CN"/>
              <a:t>: </a:t>
            </a:r>
            <a:endParaRPr lang="en-US" altLang="zh-CN"/>
          </a:p>
          <a:p>
            <a:pPr lvl="0" eaLnBrk="1" hangingPunct="1"/>
            <a:endParaRPr lang="en-US" altLang="zh-CN"/>
          </a:p>
          <a:p>
            <a:pPr lvl="0" eaLnBrk="1" hangingPunct="1"/>
            <a:r>
              <a:rPr lang="en-US" altLang="zh-CN"/>
              <a:t>$ cd /usr/ucb</a:t>
            </a:r>
            <a:endParaRPr lang="en-US" altLang="zh-CN"/>
          </a:p>
          <a:p>
            <a:pPr lvl="0" eaLnBrk="1" hangingPunct="1"/>
            <a:r>
              <a:rPr lang="en-US" altLang="zh-CN"/>
              <a:t>$ ps –auwx</a:t>
            </a:r>
            <a:endParaRPr lang="en-US" altLang="zh-CN"/>
          </a:p>
          <a:p>
            <a:pPr lvl="0" eaLnBrk="1" hangingPunct="1"/>
            <a:endParaRPr lang="en-US" altLang="zh-CN"/>
          </a:p>
          <a:p>
            <a:pPr lvl="0" eaLnBrk="1" hangingPunct="1"/>
            <a:r>
              <a:rPr lang="zh-CN" altLang="en-US"/>
              <a:t>大家试试行不行</a:t>
            </a:r>
            <a:r>
              <a:rPr lang="en-US" altLang="zh-CN"/>
              <a:t>? </a:t>
            </a:r>
            <a:r>
              <a:rPr lang="zh-CN" altLang="en-US"/>
              <a:t>当我们运行某个命令的时候，先从</a:t>
            </a:r>
            <a:r>
              <a:rPr lang="en-US" altLang="zh-CN"/>
              <a:t>path</a:t>
            </a:r>
            <a:r>
              <a:rPr lang="zh-CN" altLang="en-US"/>
              <a:t>路径里去找对应的命令路径，</a:t>
            </a:r>
            <a:r>
              <a:rPr lang="en-US" altLang="zh-CN"/>
              <a:t>path</a:t>
            </a:r>
            <a:r>
              <a:rPr lang="zh-CN" altLang="en-US"/>
              <a:t>里面没有，系统就不再找啦。大家看看</a:t>
            </a:r>
            <a:r>
              <a:rPr lang="en-US" altLang="zh-CN"/>
              <a:t>:</a:t>
            </a:r>
            <a:endParaRPr lang="en-US" altLang="zh-CN"/>
          </a:p>
          <a:p>
            <a:pPr lvl="0" eaLnBrk="1" hangingPunct="1"/>
            <a:endParaRPr lang="en-US" altLang="zh-CN"/>
          </a:p>
          <a:p>
            <a:pPr lvl="0" eaLnBrk="1" hangingPunct="1"/>
            <a:r>
              <a:rPr lang="en-US" altLang="zh-CN"/>
              <a:t>$ whichis ps -auwx</a:t>
            </a:r>
            <a:endParaRPr lang="en-US" altLang="zh-CN"/>
          </a:p>
          <a:p>
            <a:pPr lvl="0" eaLnBrk="1" hangingPunct="1"/>
            <a:endParaRPr lang="en-US" altLang="zh-CN"/>
          </a:p>
          <a:p>
            <a:pPr lvl="0" eaLnBrk="1" hangingPunct="1"/>
            <a:endParaRPr lang="zh-CN" altLang="en-US"/>
          </a:p>
          <a:p>
            <a:pPr lvl="0"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09570" name="Rectangle 2"/>
          <p:cNvSpPr>
            <a:spLocks noGrp="1" noRot="1" noChangeAspect="1" noTextEdit="1"/>
          </p:cNvSpPr>
          <p:nvPr>
            <p:ph type="sldImg"/>
          </p:nvPr>
        </p:nvSpPr>
        <p:spPr/>
      </p:sp>
      <p:sp>
        <p:nvSpPr>
          <p:cNvPr id="109571" name="Rectangle 3"/>
          <p:cNvSpPr>
            <a:spLocks noGrp="1"/>
          </p:cNvSpPr>
          <p:nvPr>
            <p:ph type="body" idx="1"/>
          </p:nvPr>
        </p:nvSpPr>
        <p:spPr>
          <a:xfrm>
            <a:off x="947738" y="4862513"/>
            <a:ext cx="5203825" cy="4605337"/>
          </a:xfrm>
        </p:spPr>
        <p:txBody>
          <a:bodyPr wrap="square" lIns="95307" tIns="47654" rIns="95307" bIns="47654" anchor="t"/>
          <a:lstStyle/>
          <a:p>
            <a:pPr marL="228600" lvl="0" indent="-228600" eaLnBrk="1" hangingPunct="1"/>
            <a:endParaRPr lang="zh-CN" altLang="en-US"/>
          </a:p>
          <a:p>
            <a:pPr marL="228600" lvl="0" indent="-228600" eaLnBrk="1" hangingPunct="1"/>
            <a:r>
              <a:rPr lang="zh-CN" altLang="en-US"/>
              <a:t>运行一个命令时，当它成功地完成了任务，该命令就会正常地终止。但是也有可能提前终止，例如当一个命令运行时间过长时，你就需要非正常终止该进程。这里所说的进程的非正常终止包括了前台进程和后台进程。</a:t>
            </a:r>
            <a:endParaRPr lang="zh-CN" altLang="en-US"/>
          </a:p>
          <a:p>
            <a:pPr marL="228600" lvl="0" indent="-228600" eaLnBrk="1" hangingPunct="1"/>
            <a:endParaRPr lang="zh-CN" altLang="en-US"/>
          </a:p>
          <a:p>
            <a:pPr marL="228600" lvl="0" indent="-228600" eaLnBrk="1" hangingPunct="1">
              <a:buAutoNum type="arabicPeriod"/>
            </a:pPr>
            <a:r>
              <a:rPr lang="zh-CN" altLang="en-US"/>
              <a:t>终止一个前台进程</a:t>
            </a:r>
            <a:r>
              <a:rPr lang="en-US" altLang="zh-CN"/>
              <a:t>: &lt;Ctrl+C&gt;</a:t>
            </a:r>
            <a:endParaRPr lang="en-US" altLang="zh-CN"/>
          </a:p>
          <a:p>
            <a:pPr marL="228600" lvl="0" indent="-228600" eaLnBrk="1" hangingPunct="1">
              <a:buAutoNum type="arabicPeriod"/>
            </a:pPr>
            <a:r>
              <a:rPr lang="zh-CN" altLang="en-US"/>
              <a:t>终止一个后台进程</a:t>
            </a:r>
            <a:r>
              <a:rPr lang="en-US" altLang="zh-CN"/>
              <a:t>: </a:t>
            </a:r>
            <a:endParaRPr lang="en-US" altLang="zh-CN"/>
          </a:p>
          <a:p>
            <a:pPr marL="228600" lvl="0" indent="-228600" eaLnBrk="1" hangingPunct="1"/>
            <a:r>
              <a:rPr lang="en-US" altLang="zh-CN"/>
              <a:t>   </a:t>
            </a:r>
            <a:r>
              <a:rPr lang="zh-CN" altLang="en-US"/>
              <a:t>方法</a:t>
            </a:r>
            <a:r>
              <a:rPr lang="en-US" altLang="zh-CN"/>
              <a:t>a: </a:t>
            </a:r>
            <a:r>
              <a:rPr lang="zh-CN" altLang="en-US"/>
              <a:t>用</a:t>
            </a:r>
            <a:r>
              <a:rPr lang="en-US" altLang="zh-CN"/>
              <a:t>fg</a:t>
            </a:r>
            <a:r>
              <a:rPr lang="zh-CN" altLang="en-US"/>
              <a:t>命令将进程切换到前台</a:t>
            </a:r>
            <a:r>
              <a:rPr lang="en-US" altLang="zh-CN"/>
              <a:t>;</a:t>
            </a:r>
            <a:endParaRPr lang="en-US" altLang="zh-CN"/>
          </a:p>
          <a:p>
            <a:pPr marL="228600" lvl="0" indent="-228600" eaLnBrk="1" hangingPunct="1"/>
            <a:r>
              <a:rPr lang="en-US" altLang="zh-CN"/>
              <a:t>   </a:t>
            </a:r>
            <a:r>
              <a:rPr lang="zh-CN" altLang="en-US"/>
              <a:t>方法</a:t>
            </a:r>
            <a:r>
              <a:rPr lang="en-US" altLang="zh-CN"/>
              <a:t>b: </a:t>
            </a:r>
            <a:r>
              <a:rPr lang="zh-CN" altLang="en-US"/>
              <a:t>用</a:t>
            </a:r>
            <a:r>
              <a:rPr lang="en-US" altLang="zh-CN"/>
              <a:t>kill</a:t>
            </a:r>
            <a:r>
              <a:rPr lang="zh-CN" altLang="en-US"/>
              <a:t>命令。</a:t>
            </a:r>
            <a:endParaRPr lang="zh-CN" altLang="en-US"/>
          </a:p>
          <a:p>
            <a:pPr marL="228600" lvl="0" indent="-228600" eaLnBrk="1" hangingPunct="1"/>
            <a:endParaRPr lang="zh-CN" altLang="en-US"/>
          </a:p>
          <a:p>
            <a:pPr marL="228600" lvl="0" indent="-228600" eaLnBrk="1" hangingPunct="1"/>
            <a:r>
              <a:rPr lang="en-US" altLang="zh-CN"/>
              <a:t>kill</a:t>
            </a:r>
            <a:r>
              <a:rPr lang="zh-CN" altLang="en-US"/>
              <a:t>命令用于将任意类型的信号</a:t>
            </a:r>
            <a:r>
              <a:rPr lang="en-US" altLang="zh-CN"/>
              <a:t>(</a:t>
            </a:r>
            <a:r>
              <a:rPr lang="zh-CN" altLang="en-US"/>
              <a:t>软件中断</a:t>
            </a:r>
            <a:r>
              <a:rPr lang="en-US" altLang="zh-CN"/>
              <a:t>)</a:t>
            </a:r>
            <a:r>
              <a:rPr lang="zh-CN" altLang="en-US"/>
              <a:t>发送给一个进程。下面是</a:t>
            </a:r>
            <a:r>
              <a:rPr lang="en-US" altLang="zh-CN"/>
              <a:t>kill</a:t>
            </a:r>
            <a:r>
              <a:rPr lang="zh-CN" altLang="en-US"/>
              <a:t>命令的简要说明。</a:t>
            </a:r>
            <a:endParaRPr lang="zh-CN" altLang="en-US"/>
          </a:p>
          <a:p>
            <a:pPr marL="228600" lvl="0" indent="-228600" eaLnBrk="1" hangingPunct="1"/>
            <a:endParaRPr lang="zh-CN" altLang="en-US"/>
          </a:p>
          <a:p>
            <a:pPr marL="228600" lvl="0" indent="-228600" eaLnBrk="1" hangingPunct="1"/>
            <a:r>
              <a:rPr lang="zh-CN" altLang="en-US"/>
              <a:t>常用的信号编号</a:t>
            </a:r>
            <a:r>
              <a:rPr lang="en-US" altLang="zh-CN"/>
              <a:t>:</a:t>
            </a:r>
            <a:endParaRPr lang="en-US" altLang="zh-CN"/>
          </a:p>
          <a:p>
            <a:pPr marL="228600" lvl="0" indent="-228600" eaLnBrk="1" hangingPunct="1"/>
            <a:r>
              <a:rPr lang="en-US" altLang="zh-CN"/>
              <a:t>1	</a:t>
            </a:r>
            <a:r>
              <a:rPr lang="zh-CN" altLang="en-US"/>
              <a:t>中断</a:t>
            </a:r>
            <a:r>
              <a:rPr lang="en-US" altLang="zh-CN"/>
              <a:t>(&lt;Ctrl+C&gt;)</a:t>
            </a:r>
            <a:endParaRPr lang="en-US" altLang="zh-CN"/>
          </a:p>
          <a:p>
            <a:pPr marL="228600" lvl="0" indent="-228600" eaLnBrk="1" hangingPunct="1"/>
            <a:r>
              <a:rPr lang="en-US" altLang="zh-CN"/>
              <a:t>9 	</a:t>
            </a:r>
            <a:r>
              <a:rPr lang="zh-CN" altLang="en-US"/>
              <a:t>必杀</a:t>
            </a:r>
            <a:r>
              <a:rPr lang="en-US" altLang="zh-CN"/>
              <a:t>.</a:t>
            </a:r>
            <a:r>
              <a:rPr lang="zh-CN" altLang="en-US"/>
              <a:t>如果一个进程忽略值为</a:t>
            </a:r>
            <a:r>
              <a:rPr lang="en-US" altLang="zh-CN"/>
              <a:t>15</a:t>
            </a:r>
            <a:r>
              <a:rPr lang="zh-CN" altLang="en-US"/>
              <a:t>的信号或其它信号</a:t>
            </a:r>
            <a:r>
              <a:rPr lang="en-US" altLang="zh-CN"/>
              <a:t>, </a:t>
            </a:r>
            <a:r>
              <a:rPr lang="zh-CN" altLang="en-US"/>
              <a:t>就必需向该进程发送值为</a:t>
            </a:r>
            <a:r>
              <a:rPr lang="en-US" altLang="zh-CN"/>
              <a:t>9</a:t>
            </a:r>
            <a:r>
              <a:rPr lang="zh-CN" altLang="en-US"/>
              <a:t>的信号</a:t>
            </a:r>
            <a:r>
              <a:rPr lang="en-US" altLang="zh-CN"/>
              <a:t>, </a:t>
            </a:r>
            <a:r>
              <a:rPr lang="zh-CN" altLang="en-US"/>
              <a:t>也称为必杀。</a:t>
            </a:r>
            <a:endParaRPr lang="zh-CN" altLang="en-US"/>
          </a:p>
          <a:p>
            <a:pPr marL="228600" lvl="0" indent="-228600" eaLnBrk="1" hangingPunct="1"/>
            <a:r>
              <a:rPr lang="en-US" altLang="zh-CN"/>
              <a:t>15	</a:t>
            </a:r>
            <a:r>
              <a:rPr lang="zh-CN" altLang="en-US"/>
              <a:t>默认的信号编号</a:t>
            </a:r>
            <a:endParaRPr lang="zh-CN" altLang="en-US"/>
          </a:p>
          <a:p>
            <a:pPr marL="228600" lvl="0" indent="-228600" eaLnBrk="1" hangingPunct="1"/>
            <a:endParaRPr lang="zh-CN" altLang="en-US"/>
          </a:p>
          <a:p>
            <a:pPr marL="228600" lvl="0" indent="-228600" eaLnBrk="1" hangingPunct="1"/>
            <a:r>
              <a:rPr lang="en-US" altLang="zh-CN"/>
              <a:t>	kill	12932</a:t>
            </a:r>
            <a:r>
              <a:rPr lang="zh-CN" altLang="en-US"/>
              <a:t>　		将值为</a:t>
            </a:r>
            <a:r>
              <a:rPr lang="en-US" altLang="zh-CN"/>
              <a:t>15</a:t>
            </a:r>
            <a:r>
              <a:rPr lang="zh-CN" altLang="en-US"/>
              <a:t>的信号发送给</a:t>
            </a:r>
            <a:r>
              <a:rPr lang="en-US" altLang="zh-CN"/>
              <a:t>PID</a:t>
            </a:r>
            <a:r>
              <a:rPr lang="zh-CN" altLang="en-US"/>
              <a:t>为</a:t>
            </a:r>
            <a:r>
              <a:rPr lang="en-US" altLang="zh-CN"/>
              <a:t>12932</a:t>
            </a:r>
            <a:r>
              <a:rPr lang="zh-CN" altLang="en-US"/>
              <a:t>的进程</a:t>
            </a:r>
            <a:endParaRPr lang="zh-CN" altLang="en-US"/>
          </a:p>
          <a:p>
            <a:pPr marL="228600" lvl="0" indent="-228600" eaLnBrk="1" hangingPunct="1"/>
            <a:r>
              <a:rPr lang="zh-CN" altLang="en-US"/>
              <a:t>	</a:t>
            </a:r>
            <a:r>
              <a:rPr lang="en-US" altLang="zh-CN"/>
              <a:t>kill	-9	12418		</a:t>
            </a:r>
            <a:endParaRPr lang="en-US" altLang="zh-CN"/>
          </a:p>
          <a:p>
            <a:pPr marL="228600" lvl="0" indent="-228600" eaLnBrk="1" hangingPunct="1"/>
            <a:r>
              <a:rPr lang="zh-CN" altLang="en-US"/>
              <a:t>	</a:t>
            </a:r>
            <a:endParaRPr lang="zh-CN" altLang="en-US"/>
          </a:p>
          <a:p>
            <a:pPr marL="228600" lvl="0" indent="-228600" eaLnBrk="1" hangingPunct="1"/>
            <a:r>
              <a:rPr lang="zh-CN" altLang="en-US"/>
              <a:t>	进程</a:t>
            </a:r>
            <a:r>
              <a:rPr lang="en-US" altLang="zh-CN"/>
              <a:t>ID 0 </a:t>
            </a:r>
            <a:r>
              <a:rPr lang="zh-CN" altLang="en-US"/>
              <a:t>可用于指示当前登录中创建的所有进程。</a:t>
            </a:r>
            <a:r>
              <a:rPr lang="en-US" altLang="zh-CN"/>
              <a:t>Kill -9 0 </a:t>
            </a:r>
            <a:r>
              <a:rPr lang="zh-CN" altLang="en-US"/>
              <a:t>终止了来自当前登录中的所有进程。自然你就被取消了。</a:t>
            </a:r>
            <a:endParaRPr lang="zh-CN" altLang="en-US"/>
          </a:p>
          <a:p>
            <a:pPr marL="228600" lvl="0" indent="-228600" eaLnBrk="1" hangingPunct="1"/>
            <a:endParaRPr lang="zh-CN" altLang="en-US"/>
          </a:p>
          <a:p>
            <a:pPr marL="228600" lvl="0" indent="-228600" eaLnBrk="1" hangingPunct="1"/>
            <a:r>
              <a:rPr lang="en-US" altLang="zh-CN"/>
              <a:t>	sleep	1001 &amp; 		</a:t>
            </a:r>
            <a:r>
              <a:rPr lang="zh-CN" altLang="en-US"/>
              <a:t>通知当前进程休眠</a:t>
            </a:r>
            <a:r>
              <a:rPr lang="en-US" altLang="zh-CN"/>
              <a:t>, &amp;</a:t>
            </a:r>
            <a:r>
              <a:rPr lang="zh-CN" altLang="en-US"/>
              <a:t>号代表在后台执行</a:t>
            </a:r>
            <a:r>
              <a:rPr lang="en-US" altLang="zh-CN"/>
              <a:t>, </a:t>
            </a:r>
            <a:r>
              <a:rPr lang="zh-CN" altLang="en-US"/>
              <a:t>也可指定休眠的进程</a:t>
            </a:r>
            <a:r>
              <a:rPr lang="en-US" altLang="zh-CN"/>
              <a:t>.</a:t>
            </a:r>
            <a:endParaRPr lang="en-US" altLang="zh-CN"/>
          </a:p>
          <a:p>
            <a:pPr marL="228600" lvl="0" indent="-228600" eaLnBrk="1" hangingPunct="1"/>
            <a:r>
              <a:rPr lang="en-US" altLang="zh-CN"/>
              <a:t>	</a:t>
            </a:r>
            <a:endParaRPr lang="en-US" altLang="zh-CN"/>
          </a:p>
          <a:p>
            <a:pPr marL="228600" lvl="0" indent="-228600" eaLnBrk="1" hangingPunct="1"/>
            <a:r>
              <a:rPr lang="en-US" altLang="zh-CN"/>
              <a:t>	pkill sleep			</a:t>
            </a:r>
            <a:r>
              <a:rPr lang="zh-CN" altLang="en-US"/>
              <a:t>专杀休眠的进程</a:t>
            </a:r>
            <a:r>
              <a:rPr lang="en-US" altLang="zh-CN"/>
              <a:t>, </a:t>
            </a:r>
            <a:r>
              <a:rPr lang="zh-CN" altLang="en-US"/>
              <a:t>这将杀除所有休眠的进程。如该进程的控制对于当前用户而言不具备权限的话将会出现相关提示。建议使用</a:t>
            </a:r>
            <a:r>
              <a:rPr lang="en-US" altLang="zh-CN"/>
              <a:t>kill </a:t>
            </a:r>
            <a:r>
              <a:rPr lang="zh-CN" altLang="en-US"/>
              <a:t>加 </a:t>
            </a:r>
            <a:r>
              <a:rPr lang="en-US" altLang="zh-CN"/>
              <a:t>sleep</a:t>
            </a:r>
            <a:r>
              <a:rPr lang="zh-CN" altLang="en-US"/>
              <a:t>进程的进程号加取</a:t>
            </a:r>
            <a:endParaRPr lang="zh-CN" altLang="en-US"/>
          </a:p>
          <a:p>
            <a:pPr marL="228600" lvl="0" indent="-228600" eaLnBrk="1" hangingPunct="1"/>
            <a:endParaRPr lang="zh-CN" altLang="en-US"/>
          </a:p>
          <a:p>
            <a:pPr marL="228600" lvl="0" indent="-228600" eaLnBrk="1" hangingPunct="1"/>
            <a:endParaRPr lang="zh-CN" altLang="en-US"/>
          </a:p>
          <a:p>
            <a:pPr marL="228600" lvl="0" indent="-228600"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a:xfrm>
            <a:off x="947738" y="4862513"/>
            <a:ext cx="5203825" cy="4605337"/>
          </a:xfrm>
        </p:spPr>
        <p:txBody>
          <a:bodyPr wrap="square" lIns="95307" tIns="47654" rIns="95307" bIns="47654" anchor="t"/>
          <a:lstStyle/>
          <a:p>
            <a:pPr marL="228600" lvl="0" indent="-228600" eaLnBrk="1" hangingPunct="1"/>
            <a:endParaRPr lang="zh-CN" altLang="en-US"/>
          </a:p>
          <a:p>
            <a:pPr marL="228600" lvl="0" indent="-228600" eaLnBrk="1" hangingPunct="1"/>
            <a:r>
              <a:rPr lang="zh-CN" altLang="en-US"/>
              <a:t>运行一个命令时，当它成功地完成了任务，该命令就会正常地终止。但是也有可能提前终止，例如当一个命令运行时间过长时，你就需要非正常终止该进程。这里所说的进程的非正常终止包括了前台进程和后台进程。</a:t>
            </a:r>
            <a:endParaRPr lang="zh-CN" altLang="en-US"/>
          </a:p>
          <a:p>
            <a:pPr marL="228600" lvl="0" indent="-228600" eaLnBrk="1" hangingPunct="1"/>
            <a:endParaRPr lang="zh-CN" altLang="en-US"/>
          </a:p>
          <a:p>
            <a:pPr marL="228600" lvl="0" indent="-228600" eaLnBrk="1" hangingPunct="1">
              <a:buAutoNum type="arabicPeriod"/>
            </a:pPr>
            <a:r>
              <a:rPr lang="zh-CN" altLang="en-US"/>
              <a:t>终止一个前台进程</a:t>
            </a:r>
            <a:r>
              <a:rPr lang="en-US" altLang="zh-CN"/>
              <a:t>: &lt;Ctrl+C&gt;</a:t>
            </a:r>
            <a:endParaRPr lang="en-US" altLang="zh-CN"/>
          </a:p>
          <a:p>
            <a:pPr marL="228600" lvl="0" indent="-228600" eaLnBrk="1" hangingPunct="1">
              <a:buAutoNum type="arabicPeriod"/>
            </a:pPr>
            <a:r>
              <a:rPr lang="zh-CN" altLang="en-US"/>
              <a:t>终止一个后台进程</a:t>
            </a:r>
            <a:r>
              <a:rPr lang="en-US" altLang="zh-CN"/>
              <a:t>: </a:t>
            </a:r>
            <a:endParaRPr lang="en-US" altLang="zh-CN"/>
          </a:p>
          <a:p>
            <a:pPr marL="228600" lvl="0" indent="-228600" eaLnBrk="1" hangingPunct="1"/>
            <a:r>
              <a:rPr lang="en-US" altLang="zh-CN"/>
              <a:t>   </a:t>
            </a:r>
            <a:r>
              <a:rPr lang="zh-CN" altLang="en-US"/>
              <a:t>方法</a:t>
            </a:r>
            <a:r>
              <a:rPr lang="en-US" altLang="zh-CN"/>
              <a:t>a: </a:t>
            </a:r>
            <a:r>
              <a:rPr lang="zh-CN" altLang="en-US"/>
              <a:t>用</a:t>
            </a:r>
            <a:r>
              <a:rPr lang="en-US" altLang="zh-CN"/>
              <a:t>fg</a:t>
            </a:r>
            <a:r>
              <a:rPr lang="zh-CN" altLang="en-US"/>
              <a:t>命令将进程切换到前台</a:t>
            </a:r>
            <a:r>
              <a:rPr lang="en-US" altLang="zh-CN"/>
              <a:t>;</a:t>
            </a:r>
            <a:endParaRPr lang="en-US" altLang="zh-CN"/>
          </a:p>
          <a:p>
            <a:pPr marL="228600" lvl="0" indent="-228600" eaLnBrk="1" hangingPunct="1"/>
            <a:r>
              <a:rPr lang="en-US" altLang="zh-CN"/>
              <a:t>   </a:t>
            </a:r>
            <a:r>
              <a:rPr lang="zh-CN" altLang="en-US"/>
              <a:t>方法</a:t>
            </a:r>
            <a:r>
              <a:rPr lang="en-US" altLang="zh-CN"/>
              <a:t>b: </a:t>
            </a:r>
            <a:r>
              <a:rPr lang="zh-CN" altLang="en-US"/>
              <a:t>用</a:t>
            </a:r>
            <a:r>
              <a:rPr lang="en-US" altLang="zh-CN"/>
              <a:t>kill</a:t>
            </a:r>
            <a:r>
              <a:rPr lang="zh-CN" altLang="en-US"/>
              <a:t>命令。</a:t>
            </a:r>
            <a:endParaRPr lang="zh-CN" altLang="en-US"/>
          </a:p>
          <a:p>
            <a:pPr marL="228600" lvl="0" indent="-228600" eaLnBrk="1" hangingPunct="1"/>
            <a:endParaRPr lang="zh-CN" altLang="en-US"/>
          </a:p>
          <a:p>
            <a:pPr marL="228600" lvl="0" indent="-228600" eaLnBrk="1" hangingPunct="1"/>
            <a:r>
              <a:rPr lang="en-US" altLang="zh-CN"/>
              <a:t>kill</a:t>
            </a:r>
            <a:r>
              <a:rPr lang="zh-CN" altLang="en-US"/>
              <a:t>命令用于将任意类型的信号</a:t>
            </a:r>
            <a:r>
              <a:rPr lang="en-US" altLang="zh-CN"/>
              <a:t>(</a:t>
            </a:r>
            <a:r>
              <a:rPr lang="zh-CN" altLang="en-US"/>
              <a:t>软件中断</a:t>
            </a:r>
            <a:r>
              <a:rPr lang="en-US" altLang="zh-CN"/>
              <a:t>)</a:t>
            </a:r>
            <a:r>
              <a:rPr lang="zh-CN" altLang="en-US"/>
              <a:t>发送给一个进程。下面是</a:t>
            </a:r>
            <a:r>
              <a:rPr lang="en-US" altLang="zh-CN"/>
              <a:t>kill</a:t>
            </a:r>
            <a:r>
              <a:rPr lang="zh-CN" altLang="en-US"/>
              <a:t>命令的简要说明。</a:t>
            </a:r>
            <a:endParaRPr lang="zh-CN" altLang="en-US"/>
          </a:p>
          <a:p>
            <a:pPr marL="228600" lvl="0" indent="-228600" eaLnBrk="1" hangingPunct="1"/>
            <a:endParaRPr lang="zh-CN" altLang="en-US"/>
          </a:p>
          <a:p>
            <a:pPr marL="228600" lvl="0" indent="-228600" eaLnBrk="1" hangingPunct="1"/>
            <a:r>
              <a:rPr lang="zh-CN" altLang="en-US"/>
              <a:t>常用的信号编号</a:t>
            </a:r>
            <a:r>
              <a:rPr lang="en-US" altLang="zh-CN"/>
              <a:t>:</a:t>
            </a:r>
            <a:endParaRPr lang="en-US" altLang="zh-CN"/>
          </a:p>
          <a:p>
            <a:pPr marL="228600" lvl="0" indent="-228600" eaLnBrk="1" hangingPunct="1"/>
            <a:r>
              <a:rPr lang="en-US" altLang="zh-CN"/>
              <a:t>1	</a:t>
            </a:r>
            <a:r>
              <a:rPr lang="zh-CN" altLang="en-US"/>
              <a:t>中断</a:t>
            </a:r>
            <a:r>
              <a:rPr lang="en-US" altLang="zh-CN"/>
              <a:t>(&lt;Ctrl+C&gt;)</a:t>
            </a:r>
            <a:endParaRPr lang="en-US" altLang="zh-CN"/>
          </a:p>
          <a:p>
            <a:pPr marL="228600" lvl="0" indent="-228600" eaLnBrk="1" hangingPunct="1"/>
            <a:r>
              <a:rPr lang="en-US" altLang="zh-CN"/>
              <a:t>9 	</a:t>
            </a:r>
            <a:r>
              <a:rPr lang="zh-CN" altLang="en-US"/>
              <a:t>必杀</a:t>
            </a:r>
            <a:r>
              <a:rPr lang="en-US" altLang="zh-CN"/>
              <a:t>.</a:t>
            </a:r>
            <a:r>
              <a:rPr lang="zh-CN" altLang="en-US"/>
              <a:t>如果一个进程忽略值为</a:t>
            </a:r>
            <a:r>
              <a:rPr lang="en-US" altLang="zh-CN"/>
              <a:t>15</a:t>
            </a:r>
            <a:r>
              <a:rPr lang="zh-CN" altLang="en-US"/>
              <a:t>的信号或其它信号</a:t>
            </a:r>
            <a:r>
              <a:rPr lang="en-US" altLang="zh-CN"/>
              <a:t>, </a:t>
            </a:r>
            <a:r>
              <a:rPr lang="zh-CN" altLang="en-US"/>
              <a:t>就必需向该进程发送值为</a:t>
            </a:r>
            <a:r>
              <a:rPr lang="en-US" altLang="zh-CN"/>
              <a:t>9</a:t>
            </a:r>
            <a:r>
              <a:rPr lang="zh-CN" altLang="en-US"/>
              <a:t>的信号</a:t>
            </a:r>
            <a:r>
              <a:rPr lang="en-US" altLang="zh-CN"/>
              <a:t>, </a:t>
            </a:r>
            <a:r>
              <a:rPr lang="zh-CN" altLang="en-US"/>
              <a:t>也称为必杀。</a:t>
            </a:r>
            <a:endParaRPr lang="zh-CN" altLang="en-US"/>
          </a:p>
          <a:p>
            <a:pPr marL="228600" lvl="0" indent="-228600" eaLnBrk="1" hangingPunct="1"/>
            <a:r>
              <a:rPr lang="en-US" altLang="zh-CN"/>
              <a:t>15	</a:t>
            </a:r>
            <a:r>
              <a:rPr lang="zh-CN" altLang="en-US"/>
              <a:t>默认的信号编号</a:t>
            </a:r>
            <a:endParaRPr lang="zh-CN" altLang="en-US"/>
          </a:p>
          <a:p>
            <a:pPr marL="228600" lvl="0" indent="-228600" eaLnBrk="1" hangingPunct="1"/>
            <a:endParaRPr lang="zh-CN" altLang="en-US"/>
          </a:p>
          <a:p>
            <a:pPr marL="228600" lvl="0" indent="-228600" eaLnBrk="1" hangingPunct="1"/>
            <a:r>
              <a:rPr lang="en-US" altLang="zh-CN"/>
              <a:t>	kill	12932</a:t>
            </a:r>
            <a:r>
              <a:rPr lang="zh-CN" altLang="en-US"/>
              <a:t>　		将值为</a:t>
            </a:r>
            <a:r>
              <a:rPr lang="en-US" altLang="zh-CN"/>
              <a:t>15</a:t>
            </a:r>
            <a:r>
              <a:rPr lang="zh-CN" altLang="en-US"/>
              <a:t>的信号发送给</a:t>
            </a:r>
            <a:r>
              <a:rPr lang="en-US" altLang="zh-CN"/>
              <a:t>PID</a:t>
            </a:r>
            <a:r>
              <a:rPr lang="zh-CN" altLang="en-US"/>
              <a:t>为</a:t>
            </a:r>
            <a:r>
              <a:rPr lang="en-US" altLang="zh-CN"/>
              <a:t>12932</a:t>
            </a:r>
            <a:r>
              <a:rPr lang="zh-CN" altLang="en-US"/>
              <a:t>的进程</a:t>
            </a:r>
            <a:endParaRPr lang="zh-CN" altLang="en-US"/>
          </a:p>
          <a:p>
            <a:pPr marL="228600" lvl="0" indent="-228600" eaLnBrk="1" hangingPunct="1"/>
            <a:r>
              <a:rPr lang="zh-CN" altLang="en-US"/>
              <a:t>	</a:t>
            </a:r>
            <a:r>
              <a:rPr lang="en-US" altLang="zh-CN"/>
              <a:t>kill	-9	12418		</a:t>
            </a:r>
            <a:endParaRPr lang="en-US" altLang="zh-CN"/>
          </a:p>
          <a:p>
            <a:pPr marL="228600" lvl="0" indent="-228600" eaLnBrk="1" hangingPunct="1"/>
            <a:r>
              <a:rPr lang="zh-CN" altLang="en-US"/>
              <a:t>	</a:t>
            </a:r>
            <a:endParaRPr lang="zh-CN" altLang="en-US"/>
          </a:p>
          <a:p>
            <a:pPr marL="228600" lvl="0" indent="-228600" eaLnBrk="1" hangingPunct="1"/>
            <a:r>
              <a:rPr lang="zh-CN" altLang="en-US"/>
              <a:t>	进程</a:t>
            </a:r>
            <a:r>
              <a:rPr lang="en-US" altLang="zh-CN"/>
              <a:t>ID 0 </a:t>
            </a:r>
            <a:r>
              <a:rPr lang="zh-CN" altLang="en-US"/>
              <a:t>可用于指示当前登录中创建的所有进程。</a:t>
            </a:r>
            <a:r>
              <a:rPr lang="en-US" altLang="zh-CN"/>
              <a:t>Kill -9 0 </a:t>
            </a:r>
            <a:r>
              <a:rPr lang="zh-CN" altLang="en-US"/>
              <a:t>终止了来自当前登录中的所有进程。自然你就被取消了。</a:t>
            </a:r>
            <a:endParaRPr lang="zh-CN" altLang="en-US"/>
          </a:p>
          <a:p>
            <a:pPr marL="228600" lvl="0" indent="-228600" eaLnBrk="1" hangingPunct="1"/>
            <a:endParaRPr lang="zh-CN" altLang="en-US"/>
          </a:p>
          <a:p>
            <a:pPr marL="228600" lvl="0" indent="-228600" eaLnBrk="1" hangingPunct="1"/>
            <a:r>
              <a:rPr lang="en-US" altLang="zh-CN"/>
              <a:t>	sleep	1001 &amp; 		</a:t>
            </a:r>
            <a:r>
              <a:rPr lang="zh-CN" altLang="en-US"/>
              <a:t>通知当前进程休眠</a:t>
            </a:r>
            <a:r>
              <a:rPr lang="en-US" altLang="zh-CN"/>
              <a:t>, &amp;</a:t>
            </a:r>
            <a:r>
              <a:rPr lang="zh-CN" altLang="en-US"/>
              <a:t>号代表在后台执行</a:t>
            </a:r>
            <a:r>
              <a:rPr lang="en-US" altLang="zh-CN"/>
              <a:t>, </a:t>
            </a:r>
            <a:r>
              <a:rPr lang="zh-CN" altLang="en-US"/>
              <a:t>也可指定休眠的进程</a:t>
            </a:r>
            <a:r>
              <a:rPr lang="en-US" altLang="zh-CN"/>
              <a:t>.</a:t>
            </a:r>
            <a:endParaRPr lang="en-US" altLang="zh-CN"/>
          </a:p>
          <a:p>
            <a:pPr marL="228600" lvl="0" indent="-228600" eaLnBrk="1" hangingPunct="1"/>
            <a:r>
              <a:rPr lang="en-US" altLang="zh-CN"/>
              <a:t>	</a:t>
            </a:r>
            <a:endParaRPr lang="en-US" altLang="zh-CN"/>
          </a:p>
          <a:p>
            <a:pPr marL="228600" lvl="0" indent="-228600" eaLnBrk="1" hangingPunct="1"/>
            <a:r>
              <a:rPr lang="en-US" altLang="zh-CN"/>
              <a:t>	pkill sleep			</a:t>
            </a:r>
            <a:r>
              <a:rPr lang="zh-CN" altLang="en-US"/>
              <a:t>专杀休眠的进程</a:t>
            </a:r>
            <a:r>
              <a:rPr lang="en-US" altLang="zh-CN"/>
              <a:t>, </a:t>
            </a:r>
            <a:r>
              <a:rPr lang="zh-CN" altLang="en-US"/>
              <a:t>这将杀除所有休眠的进程。如该进程的控制对于当前用户而言不具备权限的话将会出现相关提示。建议使用</a:t>
            </a:r>
            <a:r>
              <a:rPr lang="en-US" altLang="zh-CN"/>
              <a:t>kill </a:t>
            </a:r>
            <a:r>
              <a:rPr lang="zh-CN" altLang="en-US"/>
              <a:t>加 </a:t>
            </a:r>
            <a:r>
              <a:rPr lang="en-US" altLang="zh-CN"/>
              <a:t>sleep</a:t>
            </a:r>
            <a:r>
              <a:rPr lang="zh-CN" altLang="en-US"/>
              <a:t>进程的进程号加取</a:t>
            </a:r>
            <a:endParaRPr lang="zh-CN" altLang="en-US"/>
          </a:p>
          <a:p>
            <a:pPr marL="228600" lvl="0" indent="-228600" eaLnBrk="1" hangingPunct="1"/>
            <a:endParaRPr lang="zh-CN" altLang="en-US"/>
          </a:p>
          <a:p>
            <a:pPr marL="228600" lvl="0" indent="-228600" eaLnBrk="1" hangingPunct="1"/>
            <a:endParaRPr lang="zh-CN" altLang="en-US"/>
          </a:p>
          <a:p>
            <a:pPr marL="228600" lvl="0" indent="-228600"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3314" name="Rectangle 2"/>
          <p:cNvSpPr>
            <a:spLocks noGrp="1" noRot="1" noChangeAspect="1" noTextEdit="1"/>
          </p:cNvSpPr>
          <p:nvPr>
            <p:ph type="sldImg"/>
          </p:nvPr>
        </p:nvSpPr>
        <p:spPr/>
      </p:sp>
      <p:sp>
        <p:nvSpPr>
          <p:cNvPr id="1331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 Kernel, </a:t>
            </a:r>
            <a:r>
              <a:rPr lang="zh-CN" altLang="en-US"/>
              <a:t>刚才我们讲了</a:t>
            </a:r>
            <a:r>
              <a:rPr lang="en-US" altLang="zh-CN"/>
              <a:t>, </a:t>
            </a:r>
            <a:r>
              <a:rPr lang="zh-CN" altLang="en-US"/>
              <a:t>管理你底层的设备</a:t>
            </a:r>
            <a:r>
              <a:rPr lang="en-US" altLang="zh-CN"/>
              <a:t>, </a:t>
            </a:r>
            <a:r>
              <a:rPr lang="zh-CN" altLang="en-US"/>
              <a:t>内存和进程</a:t>
            </a:r>
            <a:r>
              <a:rPr lang="en-US" altLang="zh-CN"/>
              <a:t>. </a:t>
            </a:r>
            <a:r>
              <a:rPr lang="zh-CN" altLang="en-US"/>
              <a:t>为什么你系统起来会正常运转啊</a:t>
            </a:r>
            <a:r>
              <a:rPr lang="en-US" altLang="zh-CN"/>
              <a:t>! </a:t>
            </a:r>
            <a:r>
              <a:rPr lang="zh-CN" altLang="en-US"/>
              <a:t>系统起来的时候</a:t>
            </a:r>
            <a:r>
              <a:rPr lang="en-US" altLang="zh-CN"/>
              <a:t>, </a:t>
            </a:r>
            <a:r>
              <a:rPr lang="zh-CN" altLang="en-US"/>
              <a:t>启动了很多很多的进程</a:t>
            </a:r>
            <a:r>
              <a:rPr lang="en-US" altLang="zh-CN"/>
              <a:t>, </a:t>
            </a:r>
            <a:r>
              <a:rPr lang="zh-CN" altLang="en-US"/>
              <a:t>所以你的系统才会正常的工作</a:t>
            </a:r>
            <a:r>
              <a:rPr lang="en-US" altLang="zh-CN"/>
              <a:t>. </a:t>
            </a:r>
            <a:endParaRPr lang="en-US" altLang="zh-CN"/>
          </a:p>
          <a:p>
            <a:pPr lvl="0" eaLnBrk="1" hangingPunct="1"/>
            <a:r>
              <a:rPr lang="en-US" altLang="zh-CN"/>
              <a:t>    </a:t>
            </a:r>
            <a:r>
              <a:rPr lang="zh-CN" altLang="en-US"/>
              <a:t>还要在系统程序和系统硬件间进行协调</a:t>
            </a:r>
            <a:r>
              <a:rPr lang="en-US" altLang="zh-CN"/>
              <a:t>, </a:t>
            </a:r>
            <a:r>
              <a:rPr lang="zh-CN" altLang="en-US"/>
              <a:t>进行控制</a:t>
            </a:r>
            <a:r>
              <a:rPr lang="en-US" altLang="zh-CN"/>
              <a:t>. </a:t>
            </a:r>
            <a:r>
              <a:rPr lang="zh-CN" altLang="en-US"/>
              <a:t>把这二个都管好之后</a:t>
            </a:r>
            <a:r>
              <a:rPr lang="en-US" altLang="zh-CN"/>
              <a:t>, </a:t>
            </a:r>
            <a:r>
              <a:rPr lang="zh-CN" altLang="en-US"/>
              <a:t>你的机器才能正常运行</a:t>
            </a:r>
            <a:r>
              <a:rPr lang="en-US" altLang="zh-CN"/>
              <a:t>, </a:t>
            </a:r>
            <a:r>
              <a:rPr lang="zh-CN" altLang="en-US"/>
              <a:t>你输入的命令它才会接受</a:t>
            </a:r>
            <a:r>
              <a:rPr lang="en-US" altLang="zh-CN"/>
              <a:t>. </a:t>
            </a:r>
            <a:r>
              <a:rPr lang="zh-CN" altLang="en-US"/>
              <a:t>没有这些它怎么会接受呢</a:t>
            </a:r>
            <a:r>
              <a:rPr lang="en-US" altLang="zh-CN"/>
              <a:t>? </a:t>
            </a:r>
            <a:endParaRPr lang="en-US" altLang="zh-CN"/>
          </a:p>
          <a:p>
            <a:pPr lvl="0" eaLnBrk="1" hangingPunct="1"/>
            <a:r>
              <a:rPr lang="en-US" altLang="zh-CN"/>
              <a:t>    </a:t>
            </a:r>
            <a:r>
              <a:rPr lang="zh-CN" altLang="en-US"/>
              <a:t>然后还要管</a:t>
            </a:r>
            <a:r>
              <a:rPr lang="en-US" altLang="zh-CN"/>
              <a:t>swap space, daemons, </a:t>
            </a:r>
            <a:r>
              <a:rPr lang="zh-CN" altLang="en-US"/>
              <a:t>文件系统还有其它的</a:t>
            </a:r>
            <a:r>
              <a:rPr lang="en-US" altLang="zh-CN"/>
              <a:t>. </a:t>
            </a:r>
            <a:r>
              <a:rPr lang="zh-CN" altLang="en-US"/>
              <a:t>什么叫</a:t>
            </a:r>
            <a:r>
              <a:rPr lang="en-US" altLang="zh-CN"/>
              <a:t>swap space</a:t>
            </a:r>
            <a:r>
              <a:rPr lang="zh-CN" altLang="en-US"/>
              <a:t>啊</a:t>
            </a:r>
            <a:r>
              <a:rPr lang="en-US" altLang="zh-CN"/>
              <a:t>? </a:t>
            </a:r>
            <a:r>
              <a:rPr lang="zh-CN" altLang="en-US"/>
              <a:t>虚拟内存</a:t>
            </a:r>
            <a:r>
              <a:rPr lang="en-US" altLang="zh-CN"/>
              <a:t>. </a:t>
            </a:r>
            <a:r>
              <a:rPr lang="zh-CN" altLang="en-US"/>
              <a:t>假内存</a:t>
            </a:r>
            <a:r>
              <a:rPr lang="en-US" altLang="zh-CN"/>
              <a:t>. </a:t>
            </a:r>
            <a:r>
              <a:rPr lang="zh-CN" altLang="en-US"/>
              <a:t>是不是假的</a:t>
            </a:r>
            <a:r>
              <a:rPr lang="en-US" altLang="zh-CN"/>
              <a:t>, </a:t>
            </a:r>
            <a:r>
              <a:rPr lang="zh-CN" altLang="en-US"/>
              <a:t>实际上是一块硬盘空间</a:t>
            </a:r>
            <a:r>
              <a:rPr lang="en-US" altLang="zh-CN"/>
              <a:t>. </a:t>
            </a:r>
            <a:r>
              <a:rPr lang="zh-CN" altLang="en-US"/>
              <a:t>内存再大总是有限的</a:t>
            </a:r>
            <a:r>
              <a:rPr lang="en-US" altLang="zh-CN"/>
              <a:t>. 8G</a:t>
            </a:r>
            <a:r>
              <a:rPr lang="zh-CN" altLang="en-US"/>
              <a:t>大吧</a:t>
            </a:r>
            <a:r>
              <a:rPr lang="en-US" altLang="zh-CN"/>
              <a:t>, </a:t>
            </a:r>
            <a:r>
              <a:rPr lang="zh-CN" altLang="en-US"/>
              <a:t>当你满了的时候</a:t>
            </a:r>
            <a:r>
              <a:rPr lang="en-US" altLang="zh-CN"/>
              <a:t>, </a:t>
            </a:r>
            <a:r>
              <a:rPr lang="zh-CN" altLang="en-US"/>
              <a:t>这个任务还没有完成</a:t>
            </a:r>
            <a:r>
              <a:rPr lang="en-US" altLang="zh-CN"/>
              <a:t>. </a:t>
            </a:r>
            <a:r>
              <a:rPr lang="zh-CN" altLang="en-US"/>
              <a:t>你在这里做的时候呢</a:t>
            </a:r>
            <a:r>
              <a:rPr lang="en-US" altLang="zh-CN"/>
              <a:t>, </a:t>
            </a:r>
            <a:r>
              <a:rPr lang="zh-CN" altLang="en-US"/>
              <a:t>这时来了一个级别更高的任务要在这里完成</a:t>
            </a:r>
            <a:r>
              <a:rPr lang="en-US" altLang="zh-CN"/>
              <a:t>. </a:t>
            </a:r>
            <a:r>
              <a:rPr lang="zh-CN" altLang="en-US"/>
              <a:t>内存空间不够用了</a:t>
            </a:r>
            <a:r>
              <a:rPr lang="en-US" altLang="zh-CN"/>
              <a:t>, </a:t>
            </a:r>
            <a:r>
              <a:rPr lang="zh-CN" altLang="en-US"/>
              <a:t>怎么办呢</a:t>
            </a:r>
            <a:r>
              <a:rPr lang="en-US" altLang="zh-CN"/>
              <a:t>? </a:t>
            </a:r>
            <a:r>
              <a:rPr lang="zh-CN" altLang="en-US"/>
              <a:t>把你这块</a:t>
            </a:r>
            <a:endParaRPr lang="zh-CN" altLang="en-US"/>
          </a:p>
          <a:p>
            <a:pPr lvl="0" eaLnBrk="1" hangingPunct="1"/>
            <a:r>
              <a:rPr lang="zh-CN" altLang="en-US"/>
              <a:t>还没有完成的任务可以以不同的方式先把它存到哪里去啊</a:t>
            </a:r>
            <a:r>
              <a:rPr lang="en-US" altLang="zh-CN"/>
              <a:t>. </a:t>
            </a:r>
            <a:r>
              <a:rPr lang="zh-CN" altLang="en-US"/>
              <a:t>硬盘空间上</a:t>
            </a:r>
            <a:r>
              <a:rPr lang="en-US" altLang="zh-CN"/>
              <a:t>. </a:t>
            </a:r>
            <a:r>
              <a:rPr lang="zh-CN" altLang="en-US"/>
              <a:t>等你这个任务完成了</a:t>
            </a:r>
            <a:r>
              <a:rPr lang="en-US" altLang="zh-CN"/>
              <a:t>, </a:t>
            </a:r>
            <a:r>
              <a:rPr lang="zh-CN" altLang="en-US"/>
              <a:t>内存空间腾出来之后再把刚才存到硬盘上的内容</a:t>
            </a:r>
            <a:r>
              <a:rPr lang="en-US" altLang="zh-CN"/>
              <a:t>load</a:t>
            </a:r>
            <a:r>
              <a:rPr lang="zh-CN" altLang="en-US"/>
              <a:t>进内存继续执行</a:t>
            </a:r>
            <a:r>
              <a:rPr lang="en-US" altLang="zh-CN"/>
              <a:t>. </a:t>
            </a:r>
            <a:r>
              <a:rPr lang="zh-CN" altLang="en-US"/>
              <a:t>因为任务只有在内存里才能完成</a:t>
            </a:r>
            <a:r>
              <a:rPr lang="en-US" altLang="zh-CN"/>
              <a:t>, </a:t>
            </a:r>
            <a:r>
              <a:rPr lang="zh-CN" altLang="en-US"/>
              <a:t>刚才我们不是讲了吗</a:t>
            </a:r>
            <a:r>
              <a:rPr lang="en-US" altLang="zh-CN"/>
              <a:t>? </a:t>
            </a:r>
            <a:r>
              <a:rPr lang="zh-CN" altLang="en-US"/>
              <a:t>事实上在</a:t>
            </a:r>
            <a:r>
              <a:rPr lang="en-US" altLang="zh-CN"/>
              <a:t>swap</a:t>
            </a:r>
            <a:r>
              <a:rPr lang="zh-CN" altLang="en-US"/>
              <a:t>的时候有二种方式</a:t>
            </a:r>
            <a:r>
              <a:rPr lang="en-US" altLang="zh-CN"/>
              <a:t>, </a:t>
            </a:r>
            <a:r>
              <a:rPr lang="zh-CN" altLang="en-US"/>
              <a:t>既可以将整个任务存到硬盘上也只以只存一部分</a:t>
            </a:r>
            <a:r>
              <a:rPr lang="en-US" altLang="zh-CN"/>
              <a:t>. </a:t>
            </a:r>
            <a:r>
              <a:rPr lang="zh-CN" altLang="en-US"/>
              <a:t>这就是</a:t>
            </a:r>
            <a:r>
              <a:rPr lang="en-US" altLang="zh-CN"/>
              <a:t>swap,</a:t>
            </a:r>
            <a:r>
              <a:rPr lang="zh-CN" altLang="en-US"/>
              <a:t>大家要有一个概念</a:t>
            </a:r>
            <a:r>
              <a:rPr lang="en-US" altLang="zh-CN"/>
              <a:t>. </a:t>
            </a:r>
            <a:endParaRPr lang="en-US" altLang="zh-CN"/>
          </a:p>
          <a:p>
            <a:pPr lvl="0" eaLnBrk="1" hangingPunct="1"/>
            <a:r>
              <a:rPr lang="en-US" altLang="zh-CN"/>
              <a:t>    daemons, </a:t>
            </a:r>
            <a:r>
              <a:rPr lang="zh-CN" altLang="en-US"/>
              <a:t>大家习惯称它为后台进程</a:t>
            </a:r>
            <a:r>
              <a:rPr lang="en-US" altLang="zh-CN"/>
              <a:t>, </a:t>
            </a:r>
            <a:r>
              <a:rPr lang="zh-CN" altLang="en-US"/>
              <a:t>内部进程</a:t>
            </a:r>
            <a:r>
              <a:rPr lang="en-US" altLang="zh-CN"/>
              <a:t>. </a:t>
            </a:r>
            <a:r>
              <a:rPr lang="zh-CN" altLang="en-US"/>
              <a:t>一个机器没有底层的机器它还能工作吗</a:t>
            </a:r>
            <a:r>
              <a:rPr lang="en-US" altLang="zh-CN"/>
              <a:t>? </a:t>
            </a:r>
            <a:r>
              <a:rPr lang="zh-CN" altLang="en-US"/>
              <a:t>你启一个</a:t>
            </a:r>
            <a:r>
              <a:rPr lang="en-US" altLang="zh-CN"/>
              <a:t>windows</a:t>
            </a:r>
            <a:r>
              <a:rPr lang="zh-CN" altLang="en-US"/>
              <a:t>看看</a:t>
            </a:r>
            <a:r>
              <a:rPr lang="en-US" altLang="zh-CN"/>
              <a:t>, </a:t>
            </a:r>
            <a:r>
              <a:rPr lang="zh-CN" altLang="en-US"/>
              <a:t>到它的服务里去看看</a:t>
            </a:r>
            <a:r>
              <a:rPr lang="en-US" altLang="zh-CN"/>
              <a:t>, </a:t>
            </a:r>
            <a:r>
              <a:rPr lang="zh-CN" altLang="en-US"/>
              <a:t>你没有运行什么程序已经有大量的进程在里边啦</a:t>
            </a:r>
            <a:r>
              <a:rPr lang="en-US" altLang="zh-CN"/>
              <a:t>. </a:t>
            </a:r>
            <a:r>
              <a:rPr lang="zh-CN" altLang="en-US"/>
              <a:t>干什么</a:t>
            </a:r>
            <a:r>
              <a:rPr lang="en-US" altLang="zh-CN"/>
              <a:t>, </a:t>
            </a:r>
            <a:r>
              <a:rPr lang="zh-CN" altLang="en-US"/>
              <a:t>管理你机器正常运行</a:t>
            </a:r>
            <a:r>
              <a:rPr lang="en-US" altLang="zh-CN"/>
              <a:t>. </a:t>
            </a:r>
            <a:endParaRPr lang="en-US" altLang="zh-CN"/>
          </a:p>
          <a:p>
            <a:pPr lvl="0" eaLnBrk="1" hangingPunct="1"/>
            <a:r>
              <a:rPr lang="en-US" altLang="zh-CN"/>
              <a:t>    </a:t>
            </a:r>
            <a:r>
              <a:rPr lang="zh-CN" altLang="en-US"/>
              <a:t>文件系统</a:t>
            </a:r>
            <a:r>
              <a:rPr lang="en-US" altLang="zh-CN"/>
              <a:t>, </a:t>
            </a:r>
            <a:r>
              <a:rPr lang="zh-CN" altLang="en-US"/>
              <a:t>这是必不可少的</a:t>
            </a:r>
            <a:r>
              <a:rPr lang="en-US" altLang="zh-CN"/>
              <a:t>, </a:t>
            </a:r>
            <a:r>
              <a:rPr lang="zh-CN" altLang="en-US"/>
              <a:t>所有的数据都要以文件的形式存储进行文件系统中</a:t>
            </a:r>
            <a:r>
              <a:rPr lang="en-US" altLang="zh-CN"/>
              <a:t>. </a:t>
            </a:r>
            <a:r>
              <a:rPr lang="zh-CN" altLang="en-US"/>
              <a:t>至于你这些数据存储在硬盘的哪个磁道</a:t>
            </a:r>
            <a:r>
              <a:rPr lang="en-US" altLang="zh-CN"/>
              <a:t>, </a:t>
            </a:r>
            <a:r>
              <a:rPr lang="zh-CN" altLang="en-US"/>
              <a:t>柱面上</a:t>
            </a:r>
            <a:r>
              <a:rPr lang="en-US" altLang="zh-CN"/>
              <a:t>, </a:t>
            </a:r>
            <a:r>
              <a:rPr lang="zh-CN" altLang="en-US"/>
              <a:t>我们关不关心呀</a:t>
            </a:r>
            <a:r>
              <a:rPr lang="en-US" altLang="zh-CN"/>
              <a:t>, </a:t>
            </a:r>
            <a:r>
              <a:rPr lang="zh-CN" altLang="en-US"/>
              <a:t>不用关心啦</a:t>
            </a:r>
            <a:r>
              <a:rPr lang="en-US" altLang="zh-CN"/>
              <a:t>. kernel</a:t>
            </a:r>
            <a:r>
              <a:rPr lang="zh-CN" altLang="en-US"/>
              <a:t>已经帮我们做了</a:t>
            </a:r>
            <a:r>
              <a:rPr lang="en-US" altLang="zh-CN"/>
              <a:t>.</a:t>
            </a:r>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13666" name="Rectangle 2"/>
          <p:cNvSpPr>
            <a:spLocks noGrp="1" noRot="1" noChangeAspect="1" noTextEdit="1"/>
          </p:cNvSpPr>
          <p:nvPr>
            <p:ph type="sldImg"/>
          </p:nvPr>
        </p:nvSpPr>
        <p:spPr/>
      </p:sp>
      <p:sp>
        <p:nvSpPr>
          <p:cNvPr id="113667" name="Rectangle 3"/>
          <p:cNvSpPr>
            <a:spLocks noGrp="1"/>
          </p:cNvSpPr>
          <p:nvPr>
            <p:ph type="body" idx="1"/>
          </p:nvPr>
        </p:nvSpPr>
        <p:spPr>
          <a:xfrm>
            <a:off x="947738" y="4862513"/>
            <a:ext cx="5203825" cy="4605337"/>
          </a:xfrm>
        </p:spPr>
        <p:txBody>
          <a:bodyPr wrap="square" lIns="95307" tIns="47654" rIns="95307" bIns="47654" anchor="t"/>
          <a:lstStyle/>
          <a:p>
            <a:pPr marL="228600" lvl="0" indent="-228600" eaLnBrk="1" hangingPunct="1"/>
            <a:endParaRPr lang="zh-CN" altLang="en-US"/>
          </a:p>
          <a:p>
            <a:pPr marL="228600" lvl="0" indent="-228600" eaLnBrk="1" hangingPunct="1"/>
            <a:r>
              <a:rPr lang="zh-CN" altLang="en-US"/>
              <a:t>运行一个命令时，当它成功地完成了任务，该命令就会正常地终止。但是也有可能提前终止，例如当一个命令运行时间过长时，你就需要非正常终止该进程。这里所说的进程的非正常终止包括了前台进程和后台进程。</a:t>
            </a:r>
            <a:endParaRPr lang="zh-CN" altLang="en-US"/>
          </a:p>
          <a:p>
            <a:pPr marL="228600" lvl="0" indent="-228600" eaLnBrk="1" hangingPunct="1"/>
            <a:endParaRPr lang="zh-CN" altLang="en-US"/>
          </a:p>
          <a:p>
            <a:pPr marL="228600" lvl="0" indent="-228600" eaLnBrk="1" hangingPunct="1">
              <a:buAutoNum type="arabicPeriod"/>
            </a:pPr>
            <a:r>
              <a:rPr lang="zh-CN" altLang="en-US"/>
              <a:t>终止一个前台进程</a:t>
            </a:r>
            <a:r>
              <a:rPr lang="en-US" altLang="zh-CN"/>
              <a:t>: &lt;Ctrl+C&gt;</a:t>
            </a:r>
            <a:endParaRPr lang="en-US" altLang="zh-CN"/>
          </a:p>
          <a:p>
            <a:pPr marL="228600" lvl="0" indent="-228600" eaLnBrk="1" hangingPunct="1">
              <a:buAutoNum type="arabicPeriod"/>
            </a:pPr>
            <a:r>
              <a:rPr lang="zh-CN" altLang="en-US"/>
              <a:t>终止一个后台进程</a:t>
            </a:r>
            <a:r>
              <a:rPr lang="en-US" altLang="zh-CN"/>
              <a:t>: </a:t>
            </a:r>
            <a:endParaRPr lang="en-US" altLang="zh-CN"/>
          </a:p>
          <a:p>
            <a:pPr marL="228600" lvl="0" indent="-228600" eaLnBrk="1" hangingPunct="1"/>
            <a:r>
              <a:rPr lang="en-US" altLang="zh-CN"/>
              <a:t>   </a:t>
            </a:r>
            <a:r>
              <a:rPr lang="zh-CN" altLang="en-US"/>
              <a:t>方法</a:t>
            </a:r>
            <a:r>
              <a:rPr lang="en-US" altLang="zh-CN"/>
              <a:t>a: </a:t>
            </a:r>
            <a:r>
              <a:rPr lang="zh-CN" altLang="en-US"/>
              <a:t>用</a:t>
            </a:r>
            <a:r>
              <a:rPr lang="en-US" altLang="zh-CN"/>
              <a:t>fg</a:t>
            </a:r>
            <a:r>
              <a:rPr lang="zh-CN" altLang="en-US"/>
              <a:t>命令将进程切换到前台</a:t>
            </a:r>
            <a:r>
              <a:rPr lang="en-US" altLang="zh-CN"/>
              <a:t>;</a:t>
            </a:r>
            <a:endParaRPr lang="en-US" altLang="zh-CN"/>
          </a:p>
          <a:p>
            <a:pPr marL="228600" lvl="0" indent="-228600" eaLnBrk="1" hangingPunct="1"/>
            <a:r>
              <a:rPr lang="en-US" altLang="zh-CN"/>
              <a:t>   </a:t>
            </a:r>
            <a:r>
              <a:rPr lang="zh-CN" altLang="en-US"/>
              <a:t>方法</a:t>
            </a:r>
            <a:r>
              <a:rPr lang="en-US" altLang="zh-CN"/>
              <a:t>b: </a:t>
            </a:r>
            <a:r>
              <a:rPr lang="zh-CN" altLang="en-US"/>
              <a:t>用</a:t>
            </a:r>
            <a:r>
              <a:rPr lang="en-US" altLang="zh-CN"/>
              <a:t>kill</a:t>
            </a:r>
            <a:r>
              <a:rPr lang="zh-CN" altLang="en-US"/>
              <a:t>命令。</a:t>
            </a:r>
            <a:endParaRPr lang="zh-CN" altLang="en-US"/>
          </a:p>
          <a:p>
            <a:pPr marL="228600" lvl="0" indent="-228600" eaLnBrk="1" hangingPunct="1"/>
            <a:endParaRPr lang="zh-CN" altLang="en-US"/>
          </a:p>
          <a:p>
            <a:pPr marL="228600" lvl="0" indent="-228600" eaLnBrk="1" hangingPunct="1"/>
            <a:r>
              <a:rPr lang="en-US" altLang="zh-CN"/>
              <a:t>kill</a:t>
            </a:r>
            <a:r>
              <a:rPr lang="zh-CN" altLang="en-US"/>
              <a:t>命令用于将任意类型的信号</a:t>
            </a:r>
            <a:r>
              <a:rPr lang="en-US" altLang="zh-CN"/>
              <a:t>(</a:t>
            </a:r>
            <a:r>
              <a:rPr lang="zh-CN" altLang="en-US"/>
              <a:t>软件中断</a:t>
            </a:r>
            <a:r>
              <a:rPr lang="en-US" altLang="zh-CN"/>
              <a:t>)</a:t>
            </a:r>
            <a:r>
              <a:rPr lang="zh-CN" altLang="en-US"/>
              <a:t>发送给一个进程。下面是</a:t>
            </a:r>
            <a:r>
              <a:rPr lang="en-US" altLang="zh-CN"/>
              <a:t>kill</a:t>
            </a:r>
            <a:r>
              <a:rPr lang="zh-CN" altLang="en-US"/>
              <a:t>命令的简要说明。</a:t>
            </a:r>
            <a:endParaRPr lang="zh-CN" altLang="en-US"/>
          </a:p>
          <a:p>
            <a:pPr marL="228600" lvl="0" indent="-228600" eaLnBrk="1" hangingPunct="1"/>
            <a:endParaRPr lang="zh-CN" altLang="en-US"/>
          </a:p>
          <a:p>
            <a:pPr marL="228600" lvl="0" indent="-228600" eaLnBrk="1" hangingPunct="1"/>
            <a:r>
              <a:rPr lang="zh-CN" altLang="en-US"/>
              <a:t>常用的信号编号</a:t>
            </a:r>
            <a:r>
              <a:rPr lang="en-US" altLang="zh-CN"/>
              <a:t>:</a:t>
            </a:r>
            <a:endParaRPr lang="en-US" altLang="zh-CN"/>
          </a:p>
          <a:p>
            <a:pPr marL="228600" lvl="0" indent="-228600" eaLnBrk="1" hangingPunct="1"/>
            <a:r>
              <a:rPr lang="en-US" altLang="zh-CN"/>
              <a:t>1	</a:t>
            </a:r>
            <a:r>
              <a:rPr lang="zh-CN" altLang="en-US"/>
              <a:t>中断</a:t>
            </a:r>
            <a:r>
              <a:rPr lang="en-US" altLang="zh-CN"/>
              <a:t>(&lt;Ctrl+C&gt;)</a:t>
            </a:r>
            <a:endParaRPr lang="en-US" altLang="zh-CN"/>
          </a:p>
          <a:p>
            <a:pPr marL="228600" lvl="0" indent="-228600" eaLnBrk="1" hangingPunct="1"/>
            <a:r>
              <a:rPr lang="en-US" altLang="zh-CN"/>
              <a:t>9 	</a:t>
            </a:r>
            <a:r>
              <a:rPr lang="zh-CN" altLang="en-US"/>
              <a:t>必杀</a:t>
            </a:r>
            <a:r>
              <a:rPr lang="en-US" altLang="zh-CN"/>
              <a:t>.</a:t>
            </a:r>
            <a:r>
              <a:rPr lang="zh-CN" altLang="en-US"/>
              <a:t>如果一个进程忽略值为</a:t>
            </a:r>
            <a:r>
              <a:rPr lang="en-US" altLang="zh-CN"/>
              <a:t>15</a:t>
            </a:r>
            <a:r>
              <a:rPr lang="zh-CN" altLang="en-US"/>
              <a:t>的信号或其它信号</a:t>
            </a:r>
            <a:r>
              <a:rPr lang="en-US" altLang="zh-CN"/>
              <a:t>, </a:t>
            </a:r>
            <a:r>
              <a:rPr lang="zh-CN" altLang="en-US"/>
              <a:t>就必需向该进程发送值为</a:t>
            </a:r>
            <a:r>
              <a:rPr lang="en-US" altLang="zh-CN"/>
              <a:t>9</a:t>
            </a:r>
            <a:r>
              <a:rPr lang="zh-CN" altLang="en-US"/>
              <a:t>的信号</a:t>
            </a:r>
            <a:r>
              <a:rPr lang="en-US" altLang="zh-CN"/>
              <a:t>, </a:t>
            </a:r>
            <a:r>
              <a:rPr lang="zh-CN" altLang="en-US"/>
              <a:t>也称为必杀。</a:t>
            </a:r>
            <a:endParaRPr lang="zh-CN" altLang="en-US"/>
          </a:p>
          <a:p>
            <a:pPr marL="228600" lvl="0" indent="-228600" eaLnBrk="1" hangingPunct="1"/>
            <a:r>
              <a:rPr lang="en-US" altLang="zh-CN"/>
              <a:t>15	</a:t>
            </a:r>
            <a:r>
              <a:rPr lang="zh-CN" altLang="en-US"/>
              <a:t>默认的信号编号</a:t>
            </a:r>
            <a:endParaRPr lang="zh-CN" altLang="en-US"/>
          </a:p>
          <a:p>
            <a:pPr marL="228600" lvl="0" indent="-228600" eaLnBrk="1" hangingPunct="1"/>
            <a:endParaRPr lang="zh-CN" altLang="en-US"/>
          </a:p>
          <a:p>
            <a:pPr marL="228600" lvl="0" indent="-228600" eaLnBrk="1" hangingPunct="1"/>
            <a:r>
              <a:rPr lang="en-US" altLang="zh-CN"/>
              <a:t>	kill	12932</a:t>
            </a:r>
            <a:r>
              <a:rPr lang="zh-CN" altLang="en-US"/>
              <a:t>　		将值为</a:t>
            </a:r>
            <a:r>
              <a:rPr lang="en-US" altLang="zh-CN"/>
              <a:t>15</a:t>
            </a:r>
            <a:r>
              <a:rPr lang="zh-CN" altLang="en-US"/>
              <a:t>的信号发送给</a:t>
            </a:r>
            <a:r>
              <a:rPr lang="en-US" altLang="zh-CN"/>
              <a:t>PID</a:t>
            </a:r>
            <a:r>
              <a:rPr lang="zh-CN" altLang="en-US"/>
              <a:t>为</a:t>
            </a:r>
            <a:r>
              <a:rPr lang="en-US" altLang="zh-CN"/>
              <a:t>12932</a:t>
            </a:r>
            <a:r>
              <a:rPr lang="zh-CN" altLang="en-US"/>
              <a:t>的进程</a:t>
            </a:r>
            <a:endParaRPr lang="zh-CN" altLang="en-US"/>
          </a:p>
          <a:p>
            <a:pPr marL="228600" lvl="0" indent="-228600" eaLnBrk="1" hangingPunct="1"/>
            <a:r>
              <a:rPr lang="zh-CN" altLang="en-US"/>
              <a:t>	</a:t>
            </a:r>
            <a:r>
              <a:rPr lang="en-US" altLang="zh-CN"/>
              <a:t>kill	-9	12418		</a:t>
            </a:r>
            <a:endParaRPr lang="en-US" altLang="zh-CN"/>
          </a:p>
          <a:p>
            <a:pPr marL="228600" lvl="0" indent="-228600" eaLnBrk="1" hangingPunct="1"/>
            <a:r>
              <a:rPr lang="zh-CN" altLang="en-US"/>
              <a:t>	</a:t>
            </a:r>
            <a:endParaRPr lang="zh-CN" altLang="en-US"/>
          </a:p>
          <a:p>
            <a:pPr marL="228600" lvl="0" indent="-228600" eaLnBrk="1" hangingPunct="1"/>
            <a:r>
              <a:rPr lang="zh-CN" altLang="en-US"/>
              <a:t>	进程</a:t>
            </a:r>
            <a:r>
              <a:rPr lang="en-US" altLang="zh-CN"/>
              <a:t>ID 0 </a:t>
            </a:r>
            <a:r>
              <a:rPr lang="zh-CN" altLang="en-US"/>
              <a:t>可用于指示当前登录中创建的所有进程。</a:t>
            </a:r>
            <a:r>
              <a:rPr lang="en-US" altLang="zh-CN"/>
              <a:t>Kill -9 0 </a:t>
            </a:r>
            <a:r>
              <a:rPr lang="zh-CN" altLang="en-US"/>
              <a:t>终止了来自当前登录中的所有进程。自然你就被取消了。</a:t>
            </a:r>
            <a:endParaRPr lang="zh-CN" altLang="en-US"/>
          </a:p>
          <a:p>
            <a:pPr marL="228600" lvl="0" indent="-228600" eaLnBrk="1" hangingPunct="1"/>
            <a:endParaRPr lang="zh-CN" altLang="en-US"/>
          </a:p>
          <a:p>
            <a:pPr marL="228600" lvl="0" indent="-228600" eaLnBrk="1" hangingPunct="1"/>
            <a:r>
              <a:rPr lang="en-US" altLang="zh-CN"/>
              <a:t>	sleep	1001 &amp; 		</a:t>
            </a:r>
            <a:r>
              <a:rPr lang="zh-CN" altLang="en-US"/>
              <a:t>通知当前进程休眠</a:t>
            </a:r>
            <a:r>
              <a:rPr lang="en-US" altLang="zh-CN"/>
              <a:t>, &amp;</a:t>
            </a:r>
            <a:r>
              <a:rPr lang="zh-CN" altLang="en-US"/>
              <a:t>号代表在后台执行</a:t>
            </a:r>
            <a:r>
              <a:rPr lang="en-US" altLang="zh-CN"/>
              <a:t>, </a:t>
            </a:r>
            <a:r>
              <a:rPr lang="zh-CN" altLang="en-US"/>
              <a:t>也可指定休眠的进程</a:t>
            </a:r>
            <a:r>
              <a:rPr lang="en-US" altLang="zh-CN"/>
              <a:t>.</a:t>
            </a:r>
            <a:endParaRPr lang="en-US" altLang="zh-CN"/>
          </a:p>
          <a:p>
            <a:pPr marL="228600" lvl="0" indent="-228600" eaLnBrk="1" hangingPunct="1"/>
            <a:r>
              <a:rPr lang="en-US" altLang="zh-CN"/>
              <a:t>	</a:t>
            </a:r>
            <a:endParaRPr lang="en-US" altLang="zh-CN"/>
          </a:p>
          <a:p>
            <a:pPr marL="228600" lvl="0" indent="-228600" eaLnBrk="1" hangingPunct="1"/>
            <a:r>
              <a:rPr lang="en-US" altLang="zh-CN"/>
              <a:t>	pkill sleep			</a:t>
            </a:r>
            <a:r>
              <a:rPr lang="zh-CN" altLang="en-US"/>
              <a:t>专杀休眠的进程</a:t>
            </a:r>
            <a:r>
              <a:rPr lang="en-US" altLang="zh-CN"/>
              <a:t>, </a:t>
            </a:r>
            <a:r>
              <a:rPr lang="zh-CN" altLang="en-US"/>
              <a:t>这将杀除所有休眠的进程。如该进程的控制对于当前用户而言不具备权限的话将会出现相关提示。建议使用</a:t>
            </a:r>
            <a:r>
              <a:rPr lang="en-US" altLang="zh-CN"/>
              <a:t>kill </a:t>
            </a:r>
            <a:r>
              <a:rPr lang="zh-CN" altLang="en-US"/>
              <a:t>加 </a:t>
            </a:r>
            <a:r>
              <a:rPr lang="en-US" altLang="zh-CN"/>
              <a:t>sleep</a:t>
            </a:r>
            <a:r>
              <a:rPr lang="zh-CN" altLang="en-US"/>
              <a:t>进程的进程号加取</a:t>
            </a:r>
            <a:endParaRPr lang="zh-CN" altLang="en-US"/>
          </a:p>
          <a:p>
            <a:pPr marL="228600" lvl="0" indent="-228600" eaLnBrk="1" hangingPunct="1"/>
            <a:endParaRPr lang="zh-CN" altLang="en-US"/>
          </a:p>
          <a:p>
            <a:pPr marL="228600" lvl="0" indent="-228600" eaLnBrk="1" hangingPunct="1"/>
            <a:endParaRPr lang="zh-CN" altLang="en-US"/>
          </a:p>
          <a:p>
            <a:pPr marL="228600" lvl="0" indent="-228600"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2500"/>
            <a:fld id="{9A0DB2DC-4C9A-4742-B13C-FB6460FD3503}" type="slidenum">
              <a:rPr lang="en-US" altLang="zh-CN" sz="1300" b="0">
                <a:solidFill>
                  <a:schemeClr val="tx1"/>
                </a:solidFill>
                <a:latin typeface="Times New Roman" panose="02020603050405020304" pitchFamily="18" charset="0"/>
              </a:rPr>
            </a:fld>
            <a:endParaRPr lang="en-US" altLang="zh-CN" sz="1300" b="0">
              <a:solidFill>
                <a:schemeClr val="tx1"/>
              </a:solidFill>
              <a:latin typeface="Times New Roman" panose="02020603050405020304" pitchFamily="18" charset="0"/>
            </a:endParaRPr>
          </a:p>
        </p:txBody>
      </p:sp>
      <p:sp>
        <p:nvSpPr>
          <p:cNvPr id="115715" name="Rectangle 2"/>
          <p:cNvSpPr>
            <a:spLocks noGrp="1" noRot="1" noChangeAspect="1" noTextEdit="1"/>
          </p:cNvSpPr>
          <p:nvPr>
            <p:ph type="sldImg"/>
          </p:nvPr>
        </p:nvSpPr>
        <p:spPr>
          <a:xfrm>
            <a:off x="1143000" y="685800"/>
            <a:ext cx="4572000" cy="3429000"/>
          </a:xfrm>
        </p:spPr>
      </p:sp>
      <p:sp>
        <p:nvSpPr>
          <p:cNvPr id="115716" name="Rectangle 3"/>
          <p:cNvSpPr>
            <a:spLocks noGrp="1"/>
          </p:cNvSpPr>
          <p:nvPr>
            <p:ph type="body" idx="1"/>
          </p:nvPr>
        </p:nvSpPr>
        <p:spPr>
          <a:xfrm>
            <a:off x="915988" y="4344988"/>
            <a:ext cx="5026025" cy="4113212"/>
          </a:xfrm>
        </p:spPr>
        <p:txBody>
          <a:bodyPr wrap="square" lIns="95307" tIns="47654" rIns="95307" bIns="47654" anchor="t"/>
          <a:lstStyle/>
          <a:p>
            <a:pPr lvl="1" eaLnBrk="1" hangingPunct="1">
              <a:lnSpc>
                <a:spcPts val="2000"/>
              </a:lnSpc>
              <a:spcBef>
                <a:spcPts val="600"/>
              </a:spcBef>
              <a:spcAft>
                <a:spcPts val="600"/>
              </a:spcAft>
            </a:pPr>
            <a:r>
              <a:rPr lang="en-US" altLang="zh-CN"/>
              <a:t># ping </a:t>
            </a:r>
            <a:r>
              <a:rPr lang="en-US" altLang="zh-CN">
                <a:latin typeface="Courier" charset="0"/>
              </a:rPr>
              <a:t>–</a:t>
            </a:r>
            <a:r>
              <a:rPr lang="en-US" altLang="zh-CN"/>
              <a:t>s host2   </a:t>
            </a:r>
            <a:r>
              <a:rPr lang="zh-CN" altLang="en-US"/>
              <a:t>看看网络通不通。</a:t>
            </a:r>
            <a:r>
              <a:rPr lang="en-US" altLang="zh-CN"/>
              <a:t> </a:t>
            </a:r>
            <a:r>
              <a:rPr lang="zh-CN" altLang="en-US"/>
              <a:t>我们可以</a:t>
            </a:r>
            <a:r>
              <a:rPr lang="en-US" altLang="zh-CN"/>
              <a:t>ping</a:t>
            </a:r>
            <a:r>
              <a:rPr lang="zh-CN" altLang="en-US"/>
              <a:t>对方的</a:t>
            </a:r>
            <a:r>
              <a:rPr lang="en-US" altLang="zh-CN"/>
              <a:t>ip</a:t>
            </a:r>
            <a:r>
              <a:rPr lang="zh-CN" altLang="en-US"/>
              <a:t>，</a:t>
            </a:r>
            <a:r>
              <a:rPr lang="en-US" altLang="zh-CN"/>
              <a:t> </a:t>
            </a:r>
            <a:r>
              <a:rPr lang="zh-CN" altLang="en-US"/>
              <a:t>如对方有设</a:t>
            </a:r>
            <a:r>
              <a:rPr lang="en-US" altLang="zh-CN"/>
              <a:t>dns</a:t>
            </a:r>
            <a:r>
              <a:rPr lang="zh-CN" altLang="en-US"/>
              <a:t>的话，我们亦可</a:t>
            </a:r>
            <a:r>
              <a:rPr lang="en-US" altLang="zh-CN"/>
              <a:t>ping</a:t>
            </a:r>
            <a:r>
              <a:rPr lang="zh-CN" altLang="en-US"/>
              <a:t>对方的域名</a:t>
            </a:r>
            <a:endParaRPr lang="en-US" altLang="zh-CN"/>
          </a:p>
          <a:p>
            <a:pPr lvl="1" eaLnBrk="1" hangingPunct="1">
              <a:lnSpc>
                <a:spcPts val="2000"/>
              </a:lnSpc>
              <a:spcBef>
                <a:spcPts val="600"/>
              </a:spcBef>
              <a:spcAft>
                <a:spcPts val="600"/>
              </a:spcAft>
            </a:pPr>
            <a:r>
              <a:rPr lang="en-US" altLang="zh-CN"/>
              <a:t># Ifconfig </a:t>
            </a:r>
            <a:r>
              <a:rPr lang="en-US" altLang="zh-CN">
                <a:latin typeface="Courier" charset="0"/>
              </a:rPr>
              <a:t>–</a:t>
            </a:r>
            <a:r>
              <a:rPr lang="en-US" altLang="zh-CN"/>
              <a:t>a 	</a:t>
            </a:r>
            <a:r>
              <a:rPr lang="zh-CN" altLang="en-US"/>
              <a:t>看看</a:t>
            </a:r>
            <a:r>
              <a:rPr lang="en-US" altLang="zh-CN"/>
              <a:t>IP</a:t>
            </a:r>
            <a:r>
              <a:rPr lang="zh-CN" altLang="en-US"/>
              <a:t>地址</a:t>
            </a:r>
            <a:r>
              <a:rPr lang="en-US" altLang="zh-CN"/>
              <a:t>, </a:t>
            </a:r>
            <a:r>
              <a:rPr lang="zh-CN" altLang="en-US"/>
              <a:t>如</a:t>
            </a:r>
            <a:r>
              <a:rPr lang="en-US" altLang="zh-CN"/>
              <a:t>ifconfig</a:t>
            </a:r>
            <a:r>
              <a:rPr lang="zh-CN" altLang="en-US"/>
              <a:t>不可用</a:t>
            </a:r>
            <a:r>
              <a:rPr lang="en-US" altLang="zh-CN"/>
              <a:t>, </a:t>
            </a:r>
            <a:r>
              <a:rPr lang="zh-CN" altLang="en-US"/>
              <a:t>试试</a:t>
            </a:r>
            <a:r>
              <a:rPr lang="en-US" altLang="zh-CN"/>
              <a:t>/sbin/ifconfig</a:t>
            </a:r>
            <a:endParaRPr lang="en-US" altLang="zh-CN"/>
          </a:p>
          <a:p>
            <a:pPr lvl="1" eaLnBrk="1" hangingPunct="1">
              <a:lnSpc>
                <a:spcPts val="2000"/>
              </a:lnSpc>
              <a:spcBef>
                <a:spcPts val="600"/>
              </a:spcBef>
              <a:spcAft>
                <a:spcPts val="600"/>
              </a:spcAft>
            </a:pPr>
            <a:r>
              <a:rPr lang="en-US" altLang="zh-CN"/>
              <a:t># netstat </a:t>
            </a:r>
            <a:r>
              <a:rPr lang="en-US" altLang="zh-CN">
                <a:latin typeface="Courier" charset="0"/>
              </a:rPr>
              <a:t>–</a:t>
            </a:r>
            <a:r>
              <a:rPr lang="en-US" altLang="zh-CN"/>
              <a:t>rn	</a:t>
            </a:r>
            <a:r>
              <a:rPr lang="zh-CN" altLang="en-US"/>
              <a:t>看看整个网络的状态</a:t>
            </a:r>
            <a:r>
              <a:rPr lang="en-US" altLang="zh-CN"/>
              <a:t>, </a:t>
            </a:r>
            <a:r>
              <a:rPr lang="zh-CN" altLang="en-US"/>
              <a:t>如网络速度啦，</a:t>
            </a:r>
            <a:r>
              <a:rPr lang="en-US" altLang="zh-CN"/>
              <a:t> </a:t>
            </a:r>
            <a:r>
              <a:rPr lang="zh-CN" altLang="en-US"/>
              <a:t>这个命令是不是很多啊，想想前面的</a:t>
            </a:r>
            <a:r>
              <a:rPr lang="en-US" altLang="zh-CN"/>
              <a:t>prstat. </a:t>
            </a:r>
            <a:endParaRPr lang="en-US" altLang="zh-CN"/>
          </a:p>
          <a:p>
            <a:pPr lvl="1" eaLnBrk="1" hangingPunct="1">
              <a:lnSpc>
                <a:spcPts val="2000"/>
              </a:lnSpc>
              <a:spcBef>
                <a:spcPts val="600"/>
              </a:spcBef>
              <a:spcAft>
                <a:spcPts val="600"/>
              </a:spcAft>
            </a:pPr>
            <a:r>
              <a:rPr lang="en-US" altLang="zh-CN"/>
              <a:t># rusers </a:t>
            </a:r>
            <a:r>
              <a:rPr lang="en-US" altLang="zh-CN">
                <a:latin typeface="Courier" charset="0"/>
              </a:rPr>
              <a:t>–</a:t>
            </a:r>
            <a:r>
              <a:rPr lang="en-US" altLang="zh-CN"/>
              <a:t>l briup9	</a:t>
            </a:r>
            <a:r>
              <a:rPr lang="zh-CN" altLang="en-US"/>
              <a:t>查看远端机器的连接用户情况</a:t>
            </a:r>
            <a:endParaRPr lang="en-US" altLang="zh-CN"/>
          </a:p>
          <a:p>
            <a:pPr lvl="1" eaLnBrk="1" hangingPunct="1">
              <a:lnSpc>
                <a:spcPts val="2000"/>
              </a:lnSpc>
              <a:spcBef>
                <a:spcPts val="600"/>
              </a:spcBef>
              <a:spcAft>
                <a:spcPts val="600"/>
              </a:spcAft>
            </a:pPr>
            <a:r>
              <a:rPr lang="en-US" altLang="zh-CN"/>
              <a:t># finger		</a:t>
            </a:r>
            <a:r>
              <a:rPr lang="zh-CN" altLang="en-US"/>
              <a:t>查看用户的详细信息</a:t>
            </a:r>
            <a:r>
              <a:rPr lang="en-US" altLang="zh-CN"/>
              <a:t>, finger</a:t>
            </a:r>
            <a:r>
              <a:rPr lang="zh-CN" altLang="en-US"/>
              <a:t>跟着用户名</a:t>
            </a:r>
            <a:endParaRPr lang="en-US" altLang="zh-CN"/>
          </a:p>
          <a:p>
            <a:pPr lvl="1" eaLnBrk="1" hangingPunct="1">
              <a:lnSpc>
                <a:spcPts val="2000"/>
              </a:lnSpc>
              <a:spcBef>
                <a:spcPts val="600"/>
              </a:spcBef>
              <a:spcAft>
                <a:spcPts val="600"/>
              </a:spcAft>
            </a:pPr>
            <a:r>
              <a:rPr lang="en-US" altLang="zh-CN"/>
              <a:t># traceroute www.sina.com.cn		</a:t>
            </a:r>
            <a:r>
              <a:rPr lang="zh-CN" altLang="en-US"/>
              <a:t>如果管理员对对这个机器的所有用户连接情况产生怀疑，</a:t>
            </a:r>
            <a:r>
              <a:rPr lang="en-US" altLang="zh-CN"/>
              <a:t> </a:t>
            </a:r>
            <a:r>
              <a:rPr lang="zh-CN" altLang="en-US"/>
              <a:t>他可将连接情况的记录</a:t>
            </a:r>
            <a:r>
              <a:rPr lang="en-US" altLang="zh-CN"/>
              <a:t>, </a:t>
            </a:r>
            <a:r>
              <a:rPr lang="zh-CN" altLang="en-US"/>
              <a:t>产生一个</a:t>
            </a:r>
            <a:r>
              <a:rPr lang="en-US" altLang="zh-CN"/>
              <a:t>file</a:t>
            </a:r>
            <a:r>
              <a:rPr lang="zh-CN" altLang="en-US"/>
              <a:t>。</a:t>
            </a:r>
            <a:r>
              <a:rPr lang="en-US" altLang="zh-CN"/>
              <a:t> </a:t>
            </a:r>
            <a:endParaRPr lang="en-US" altLang="zh-CN"/>
          </a:p>
          <a:p>
            <a:pPr lvl="1" eaLnBrk="1" hangingPunct="1">
              <a:lnSpc>
                <a:spcPts val="2000"/>
              </a:lnSpc>
              <a:spcBef>
                <a:spcPts val="600"/>
              </a:spcBef>
              <a:spcAft>
                <a:spcPts val="600"/>
              </a:spcAft>
            </a:pPr>
            <a:endParaRPr lang="en-US" altLang="zh-CN"/>
          </a:p>
          <a:p>
            <a:pPr lvl="1" eaLnBrk="1" hangingPunct="1">
              <a:lnSpc>
                <a:spcPts val="2000"/>
              </a:lnSpc>
              <a:spcBef>
                <a:spcPts val="600"/>
              </a:spcBef>
              <a:spcAft>
                <a:spcPts val="600"/>
              </a:spcAft>
            </a:pPr>
            <a:r>
              <a:rPr lang="zh-CN" altLang="en-US"/>
              <a:t>通常这些命令谁来执行</a:t>
            </a:r>
            <a:r>
              <a:rPr lang="en-US" altLang="zh-CN"/>
              <a:t>, root. </a:t>
            </a:r>
            <a:r>
              <a:rPr lang="zh-CN" altLang="en-US"/>
              <a:t>这些一般都不是给大家用的，</a:t>
            </a:r>
            <a:r>
              <a:rPr lang="en-US" altLang="zh-CN"/>
              <a:t> </a:t>
            </a:r>
            <a:r>
              <a:rPr lang="zh-CN" altLang="en-US"/>
              <a:t>只是作为一个知识了解一下，</a:t>
            </a:r>
            <a:r>
              <a:rPr lang="en-US" altLang="zh-CN"/>
              <a:t> </a:t>
            </a:r>
            <a:r>
              <a:rPr lang="zh-CN" altLang="en-US"/>
              <a:t>但是</a:t>
            </a:r>
            <a:r>
              <a:rPr lang="en-US" altLang="zh-CN"/>
              <a:t>ping</a:t>
            </a:r>
            <a:r>
              <a:rPr lang="zh-CN" altLang="en-US"/>
              <a:t>要会用。</a:t>
            </a:r>
            <a:r>
              <a:rPr lang="en-US" altLang="zh-CN"/>
              <a:t> </a:t>
            </a:r>
            <a:endParaRPr lang="en-US" altLang="zh-CN"/>
          </a:p>
          <a:p>
            <a:pPr lvl="0"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17762" name="Rectangle 2"/>
          <p:cNvSpPr>
            <a:spLocks noGrp="1" noRot="1" noChangeAspect="1" noTextEdit="1"/>
          </p:cNvSpPr>
          <p:nvPr>
            <p:ph type="sldImg"/>
          </p:nvPr>
        </p:nvSpPr>
        <p:spPr/>
      </p:sp>
      <p:sp>
        <p:nvSpPr>
          <p:cNvPr id="11776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向远地注册的能力非常有用，它让我们不用到远地系统所在处，就能运行远地主机上的程序，执行远地系统管理</a:t>
            </a:r>
            <a:r>
              <a:rPr lang="en-US" altLang="zh-CN"/>
              <a:t>.</a:t>
            </a:r>
            <a:r>
              <a:rPr lang="zh-CN" altLang="en-US"/>
              <a:t>有两道命令可 用於远地主机注册，就是 </a:t>
            </a:r>
            <a:r>
              <a:rPr lang="en-US" altLang="zh-CN"/>
              <a:t>rlogin </a:t>
            </a:r>
            <a:r>
              <a:rPr lang="zh-CN" altLang="en-US"/>
              <a:t>和 </a:t>
            </a:r>
            <a:r>
              <a:rPr lang="en-US" altLang="zh-CN"/>
              <a:t>telnet</a:t>
            </a:r>
            <a:r>
              <a:rPr lang="zh-CN" altLang="en-US"/>
              <a:t>。</a:t>
            </a:r>
            <a:r>
              <a:rPr lang="en-US" altLang="zh-CN"/>
              <a:t>rlogin</a:t>
            </a:r>
            <a:r>
              <a:rPr lang="zh-CN" altLang="en-US"/>
              <a:t>仅只能注册到</a:t>
            </a:r>
            <a:r>
              <a:rPr lang="en-US" altLang="zh-CN"/>
              <a:t>Unix</a:t>
            </a:r>
            <a:r>
              <a:rPr lang="zh-CN" altLang="en-US"/>
              <a:t>操作系统上。</a:t>
            </a:r>
            <a:endParaRPr lang="zh-CN" altLang="en-US"/>
          </a:p>
          <a:p>
            <a:pPr lvl="0" eaLnBrk="1" hangingPunct="1"/>
            <a:endParaRPr lang="en-US" altLang="zh-CN"/>
          </a:p>
          <a:p>
            <a:pPr lvl="0" eaLnBrk="1" hangingPunct="1"/>
            <a:r>
              <a:rPr lang="zh-CN" altLang="en-US"/>
              <a:t>使用 </a:t>
            </a:r>
            <a:r>
              <a:rPr lang="en-US" altLang="zh-CN"/>
              <a:t>Telnet </a:t>
            </a:r>
            <a:r>
              <a:rPr lang="zh-CN" altLang="en-US"/>
              <a:t>向远地主机注册不管其操作系统类型，只要能支援 </a:t>
            </a:r>
            <a:r>
              <a:rPr lang="en-US" altLang="zh-CN"/>
              <a:t>TCP/IP </a:t>
            </a:r>
            <a:r>
              <a:rPr lang="zh-CN" altLang="en-US"/>
              <a:t>协议，都可以使用</a:t>
            </a:r>
            <a:r>
              <a:rPr lang="en-US" altLang="zh-CN"/>
              <a:t>Telnet </a:t>
            </a:r>
            <a:r>
              <a:rPr lang="zh-CN" altLang="en-US"/>
              <a:t>命令，允许注册。 </a:t>
            </a:r>
            <a:r>
              <a:rPr lang="en-US" altLang="zh-CN"/>
              <a:t>port </a:t>
            </a:r>
            <a:r>
              <a:rPr lang="zh-CN" altLang="en-US"/>
              <a:t>为一些特殊的程序所提供给外界的沟通点</a:t>
            </a:r>
            <a:endParaRPr lang="en-US" altLang="zh-CN"/>
          </a:p>
          <a:p>
            <a:pPr lvl="0" eaLnBrk="1" hangingPunct="1"/>
            <a:endParaRPr lang="en-US" altLang="zh-CN"/>
          </a:p>
          <a:p>
            <a:pPr lvl="0" eaLnBrk="1" hangingPunct="1"/>
            <a:r>
              <a:rPr lang="en-US" altLang="zh-CN"/>
              <a:t> rlogin </a:t>
            </a:r>
            <a:r>
              <a:rPr lang="zh-CN" altLang="en-US"/>
              <a:t>的意义是 </a:t>
            </a:r>
            <a:r>
              <a:rPr lang="en-US" altLang="zh-CN"/>
              <a:t>remote login , </a:t>
            </a:r>
            <a:r>
              <a:rPr lang="zh-CN" altLang="en-US"/>
              <a:t>也就是经由网路到另外一部机器 </a:t>
            </a:r>
            <a:r>
              <a:rPr lang="en-US" altLang="zh-CN"/>
              <a:t>login </a:t>
            </a:r>
            <a:endParaRPr lang="en-US" altLang="zh-CN"/>
          </a:p>
          <a:p>
            <a:pPr lvl="0" eaLnBrk="1" hangingPunct="1"/>
            <a:r>
              <a:rPr lang="en-US" altLang="zh-CN"/>
              <a:t> rlogin </a:t>
            </a:r>
            <a:r>
              <a:rPr lang="zh-CN" altLang="en-US"/>
              <a:t>的格式是</a:t>
            </a:r>
            <a:r>
              <a:rPr lang="en-US" altLang="zh-CN"/>
              <a:t>:    </a:t>
            </a:r>
            <a:endParaRPr lang="en-US" altLang="zh-CN"/>
          </a:p>
          <a:p>
            <a:pPr lvl="0" eaLnBrk="1" hangingPunct="1"/>
            <a:r>
              <a:rPr lang="en-US" altLang="zh-CN"/>
              <a:t>      rlogin host [ -l username ]</a:t>
            </a:r>
            <a:endParaRPr lang="en-US" altLang="zh-CN"/>
          </a:p>
          <a:p>
            <a:pPr lvl="0" eaLnBrk="1" hangingPunct="1"/>
            <a:r>
              <a:rPr lang="en-US" altLang="zh-CN"/>
              <a:t>      </a:t>
            </a:r>
            <a:endParaRPr lang="en-US" altLang="zh-CN"/>
          </a:p>
          <a:p>
            <a:pPr lvl="0" eaLnBrk="1" hangingPunct="1"/>
            <a:r>
              <a:rPr lang="en-US" altLang="zh-CN"/>
              <a:t>    </a:t>
            </a:r>
            <a:r>
              <a:rPr lang="zh-CN" altLang="en-US"/>
              <a:t>选项 </a:t>
            </a:r>
            <a:r>
              <a:rPr lang="en-US" altLang="zh-CN"/>
              <a:t>-l username </a:t>
            </a:r>
            <a:r>
              <a:rPr lang="zh-CN" altLang="en-US"/>
              <a:t>是当你在远方的机器上的 </a:t>
            </a:r>
            <a:r>
              <a:rPr lang="en-US" altLang="zh-CN"/>
              <a:t>username </a:t>
            </a:r>
            <a:r>
              <a:rPr lang="zh-CN" altLang="en-US"/>
              <a:t>和 </a:t>
            </a:r>
            <a:r>
              <a:rPr lang="en-US" altLang="zh-CN"/>
              <a:t>local host </a:t>
            </a:r>
            <a:r>
              <a:rPr lang="zh-CN" altLang="en-US"/>
              <a:t>不同的时後，必须输入的选项，否则 </a:t>
            </a:r>
            <a:r>
              <a:rPr lang="en-US" altLang="zh-CN"/>
              <a:t>rlogin </a:t>
            </a:r>
            <a:r>
              <a:rPr lang="zh-CN" altLang="en-US"/>
              <a:t>将会假设你在那边的 </a:t>
            </a:r>
            <a:r>
              <a:rPr lang="en-US" altLang="zh-CN"/>
              <a:t>username </a:t>
            </a:r>
            <a:r>
              <a:rPr lang="zh-CN" altLang="en-US"/>
              <a:t>与 </a:t>
            </a:r>
            <a:r>
              <a:rPr lang="en-US" altLang="zh-CN"/>
              <a:t>local host </a:t>
            </a:r>
            <a:r>
              <a:rPr lang="zh-CN" altLang="en-US"/>
              <a:t>相同，然後在第一次 </a:t>
            </a:r>
            <a:r>
              <a:rPr lang="en-US" altLang="zh-CN"/>
              <a:t>login </a:t>
            </a:r>
            <a:r>
              <a:rPr lang="zh-CN" altLang="en-US"/>
              <a:t>时必然会发生错误。</a:t>
            </a:r>
            <a:endParaRPr lang="zh-CN" altLang="en-US"/>
          </a:p>
          <a:p>
            <a:pPr lvl="0" eaLnBrk="1" hangingPunct="1"/>
            <a:endParaRPr lang="en-US" altLang="zh-CN"/>
          </a:p>
          <a:p>
            <a:pPr lvl="0" eaLnBrk="1" hangingPunct="1"/>
            <a:r>
              <a:rPr lang="en-US" altLang="zh-CN"/>
              <a:t>. telnet</a:t>
            </a:r>
            <a:endParaRPr lang="en-US" altLang="zh-CN"/>
          </a:p>
          <a:p>
            <a:pPr lvl="0" eaLnBrk="1" hangingPunct="1"/>
            <a:r>
              <a:rPr lang="en-US" altLang="zh-CN"/>
              <a:t>  - telnet</a:t>
            </a:r>
            <a:r>
              <a:rPr lang="zh-CN" altLang="en-US"/>
              <a:t>服务器模拟一个终端允许你连接并工作于一个远端系统上</a:t>
            </a:r>
            <a:endParaRPr lang="zh-CN" altLang="en-US"/>
          </a:p>
          <a:p>
            <a:pPr lvl="0" eaLnBrk="1" hangingPunct="1"/>
            <a:r>
              <a:rPr lang="zh-CN" altLang="en-US"/>
              <a:t>  </a:t>
            </a:r>
            <a:r>
              <a:rPr lang="en-US" altLang="zh-CN"/>
              <a:t>- </a:t>
            </a:r>
            <a:r>
              <a:rPr lang="zh-CN" altLang="en-US"/>
              <a:t>使用</a:t>
            </a:r>
            <a:r>
              <a:rPr lang="en-US" altLang="zh-CN"/>
              <a:t>TCP/IP</a:t>
            </a:r>
            <a:r>
              <a:rPr lang="zh-CN" altLang="en-US"/>
              <a:t>连接于另一个系统</a:t>
            </a:r>
            <a:endParaRPr lang="zh-CN" altLang="en-US"/>
          </a:p>
          <a:p>
            <a:pPr lvl="0" eaLnBrk="1" hangingPunct="1"/>
            <a:endParaRPr lang="en-US" altLang="zh-CN"/>
          </a:p>
          <a:p>
            <a:pPr lvl="0" eaLnBrk="1" hangingPunct="1"/>
            <a:r>
              <a:rPr lang="en-US" altLang="zh-CN"/>
              <a:t>. rlogin</a:t>
            </a:r>
            <a:endParaRPr lang="en-US" altLang="zh-CN"/>
          </a:p>
          <a:p>
            <a:pPr lvl="0" eaLnBrk="1" hangingPunct="1"/>
            <a:r>
              <a:rPr lang="en-US" altLang="zh-CN"/>
              <a:t>  - </a:t>
            </a:r>
            <a:r>
              <a:rPr lang="zh-CN" altLang="en-US"/>
              <a:t>在另一工作终端上建立一个远端登录会话</a:t>
            </a:r>
            <a:endParaRPr lang="zh-CN" altLang="en-US"/>
          </a:p>
          <a:p>
            <a:pPr lvl="0" eaLnBrk="1" hangingPunct="1"/>
            <a:r>
              <a:rPr lang="zh-CN" altLang="en-US"/>
              <a:t>  和</a:t>
            </a:r>
            <a:r>
              <a:rPr lang="en-US" altLang="zh-CN"/>
              <a:t>telnet</a:t>
            </a:r>
            <a:r>
              <a:rPr lang="zh-CN" altLang="en-US"/>
              <a:t>类似</a:t>
            </a:r>
            <a:r>
              <a:rPr lang="en-US" altLang="zh-CN"/>
              <a:t>, </a:t>
            </a:r>
            <a:r>
              <a:rPr lang="zh-CN" altLang="en-US"/>
              <a:t>默认以当前用户名作为用户名</a:t>
            </a:r>
            <a:endParaRPr lang="zh-CN" altLang="en-US"/>
          </a:p>
          <a:p>
            <a:pPr lvl="0" eaLnBrk="1" hangingPunct="1"/>
            <a:endParaRPr lang="zh-CN" altLang="en-US"/>
          </a:p>
          <a:p>
            <a:pPr lvl="0"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19810" name="Rectangle 2"/>
          <p:cNvSpPr>
            <a:spLocks noGrp="1" noRot="1" noChangeAspect="1" noTextEdit="1"/>
          </p:cNvSpPr>
          <p:nvPr>
            <p:ph type="sldImg"/>
          </p:nvPr>
        </p:nvSpPr>
        <p:spPr/>
      </p:sp>
      <p:sp>
        <p:nvSpPr>
          <p:cNvPr id="11981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向远地注册的能力非常有用，它让我们不用到远地系统所在处，就能运行远地主机上的程序，执行远地系统管理</a:t>
            </a:r>
            <a:r>
              <a:rPr lang="en-US" altLang="zh-CN"/>
              <a:t>.</a:t>
            </a:r>
            <a:r>
              <a:rPr lang="zh-CN" altLang="en-US"/>
              <a:t>有两道命令可 用於远地主机注册，就是 </a:t>
            </a:r>
            <a:r>
              <a:rPr lang="en-US" altLang="zh-CN"/>
              <a:t>rlogin </a:t>
            </a:r>
            <a:r>
              <a:rPr lang="zh-CN" altLang="en-US"/>
              <a:t>和 </a:t>
            </a:r>
            <a:r>
              <a:rPr lang="en-US" altLang="zh-CN"/>
              <a:t>telnet</a:t>
            </a:r>
            <a:r>
              <a:rPr lang="zh-CN" altLang="en-US"/>
              <a:t>。</a:t>
            </a:r>
            <a:r>
              <a:rPr lang="en-US" altLang="zh-CN"/>
              <a:t>rlogin</a:t>
            </a:r>
            <a:r>
              <a:rPr lang="zh-CN" altLang="en-US"/>
              <a:t>仅只能注册到</a:t>
            </a:r>
            <a:r>
              <a:rPr lang="en-US" altLang="zh-CN"/>
              <a:t>Unix</a:t>
            </a:r>
            <a:r>
              <a:rPr lang="zh-CN" altLang="en-US"/>
              <a:t>操作系统上。</a:t>
            </a:r>
            <a:endParaRPr lang="zh-CN" altLang="en-US"/>
          </a:p>
          <a:p>
            <a:pPr lvl="0" eaLnBrk="1" hangingPunct="1"/>
            <a:endParaRPr lang="en-US" altLang="zh-CN"/>
          </a:p>
          <a:p>
            <a:pPr lvl="0" eaLnBrk="1" hangingPunct="1"/>
            <a:r>
              <a:rPr lang="zh-CN" altLang="en-US"/>
              <a:t>使用 </a:t>
            </a:r>
            <a:r>
              <a:rPr lang="en-US" altLang="zh-CN"/>
              <a:t>Telnet </a:t>
            </a:r>
            <a:r>
              <a:rPr lang="zh-CN" altLang="en-US"/>
              <a:t>向远地主机注册不管其操作系统类型，只要能支援 </a:t>
            </a:r>
            <a:r>
              <a:rPr lang="en-US" altLang="zh-CN"/>
              <a:t>TCP/IP </a:t>
            </a:r>
            <a:r>
              <a:rPr lang="zh-CN" altLang="en-US"/>
              <a:t>协议，都可以使用</a:t>
            </a:r>
            <a:r>
              <a:rPr lang="en-US" altLang="zh-CN"/>
              <a:t>Telnet </a:t>
            </a:r>
            <a:r>
              <a:rPr lang="zh-CN" altLang="en-US"/>
              <a:t>命令，允许注册。 </a:t>
            </a:r>
            <a:r>
              <a:rPr lang="en-US" altLang="zh-CN"/>
              <a:t>port </a:t>
            </a:r>
            <a:r>
              <a:rPr lang="zh-CN" altLang="en-US"/>
              <a:t>为一些特殊的程序所提供给外界的沟通点</a:t>
            </a:r>
            <a:endParaRPr lang="en-US" altLang="zh-CN"/>
          </a:p>
          <a:p>
            <a:pPr lvl="0" eaLnBrk="1" hangingPunct="1"/>
            <a:endParaRPr lang="en-US" altLang="zh-CN"/>
          </a:p>
          <a:p>
            <a:pPr lvl="0" eaLnBrk="1" hangingPunct="1"/>
            <a:r>
              <a:rPr lang="en-US" altLang="zh-CN"/>
              <a:t> rlogin </a:t>
            </a:r>
            <a:r>
              <a:rPr lang="zh-CN" altLang="en-US"/>
              <a:t>的意义是 </a:t>
            </a:r>
            <a:r>
              <a:rPr lang="en-US" altLang="zh-CN"/>
              <a:t>remote login , </a:t>
            </a:r>
            <a:r>
              <a:rPr lang="zh-CN" altLang="en-US"/>
              <a:t>也就是经由网路到另外一部机器 </a:t>
            </a:r>
            <a:r>
              <a:rPr lang="en-US" altLang="zh-CN"/>
              <a:t>login </a:t>
            </a:r>
            <a:endParaRPr lang="en-US" altLang="zh-CN"/>
          </a:p>
          <a:p>
            <a:pPr lvl="0" eaLnBrk="1" hangingPunct="1"/>
            <a:r>
              <a:rPr lang="en-US" altLang="zh-CN"/>
              <a:t> rlogin </a:t>
            </a:r>
            <a:r>
              <a:rPr lang="zh-CN" altLang="en-US"/>
              <a:t>的格式是</a:t>
            </a:r>
            <a:r>
              <a:rPr lang="en-US" altLang="zh-CN"/>
              <a:t>:    </a:t>
            </a:r>
            <a:endParaRPr lang="en-US" altLang="zh-CN"/>
          </a:p>
          <a:p>
            <a:pPr lvl="0" eaLnBrk="1" hangingPunct="1"/>
            <a:r>
              <a:rPr lang="en-US" altLang="zh-CN"/>
              <a:t>      rlogin host [ -l username ]</a:t>
            </a:r>
            <a:endParaRPr lang="en-US" altLang="zh-CN"/>
          </a:p>
          <a:p>
            <a:pPr lvl="0" eaLnBrk="1" hangingPunct="1"/>
            <a:r>
              <a:rPr lang="en-US" altLang="zh-CN"/>
              <a:t>      </a:t>
            </a:r>
            <a:endParaRPr lang="en-US" altLang="zh-CN"/>
          </a:p>
          <a:p>
            <a:pPr lvl="0" eaLnBrk="1" hangingPunct="1"/>
            <a:r>
              <a:rPr lang="en-US" altLang="zh-CN"/>
              <a:t>    </a:t>
            </a:r>
            <a:r>
              <a:rPr lang="zh-CN" altLang="en-US"/>
              <a:t>选项 </a:t>
            </a:r>
            <a:r>
              <a:rPr lang="en-US" altLang="zh-CN"/>
              <a:t>-l username </a:t>
            </a:r>
            <a:r>
              <a:rPr lang="zh-CN" altLang="en-US"/>
              <a:t>是当你在远方的机器上的 </a:t>
            </a:r>
            <a:r>
              <a:rPr lang="en-US" altLang="zh-CN"/>
              <a:t>username </a:t>
            </a:r>
            <a:r>
              <a:rPr lang="zh-CN" altLang="en-US"/>
              <a:t>和 </a:t>
            </a:r>
            <a:r>
              <a:rPr lang="en-US" altLang="zh-CN"/>
              <a:t>local host </a:t>
            </a:r>
            <a:r>
              <a:rPr lang="zh-CN" altLang="en-US"/>
              <a:t>不同的时後，必须输入的选项，否则 </a:t>
            </a:r>
            <a:r>
              <a:rPr lang="en-US" altLang="zh-CN"/>
              <a:t>rlogin </a:t>
            </a:r>
            <a:r>
              <a:rPr lang="zh-CN" altLang="en-US"/>
              <a:t>将会假设你在那边的 </a:t>
            </a:r>
            <a:r>
              <a:rPr lang="en-US" altLang="zh-CN"/>
              <a:t>username </a:t>
            </a:r>
            <a:r>
              <a:rPr lang="zh-CN" altLang="en-US"/>
              <a:t>与 </a:t>
            </a:r>
            <a:r>
              <a:rPr lang="en-US" altLang="zh-CN"/>
              <a:t>local host </a:t>
            </a:r>
            <a:r>
              <a:rPr lang="zh-CN" altLang="en-US"/>
              <a:t>相同，然後在第一次 </a:t>
            </a:r>
            <a:r>
              <a:rPr lang="en-US" altLang="zh-CN"/>
              <a:t>login </a:t>
            </a:r>
            <a:r>
              <a:rPr lang="zh-CN" altLang="en-US"/>
              <a:t>时必然会发生错误。</a:t>
            </a:r>
            <a:endParaRPr lang="zh-CN" altLang="en-US"/>
          </a:p>
          <a:p>
            <a:pPr lvl="0" eaLnBrk="1" hangingPunct="1"/>
            <a:endParaRPr lang="en-US" altLang="zh-CN"/>
          </a:p>
          <a:p>
            <a:pPr lvl="0" eaLnBrk="1" hangingPunct="1"/>
            <a:r>
              <a:rPr lang="en-US" altLang="zh-CN"/>
              <a:t>. telnet</a:t>
            </a:r>
            <a:endParaRPr lang="en-US" altLang="zh-CN"/>
          </a:p>
          <a:p>
            <a:pPr lvl="0" eaLnBrk="1" hangingPunct="1"/>
            <a:r>
              <a:rPr lang="en-US" altLang="zh-CN"/>
              <a:t>  - telnet</a:t>
            </a:r>
            <a:r>
              <a:rPr lang="zh-CN" altLang="en-US"/>
              <a:t>服务器模拟一个终端允许你连接并工作于一个远端系统上</a:t>
            </a:r>
            <a:endParaRPr lang="zh-CN" altLang="en-US"/>
          </a:p>
          <a:p>
            <a:pPr lvl="0" eaLnBrk="1" hangingPunct="1"/>
            <a:r>
              <a:rPr lang="zh-CN" altLang="en-US"/>
              <a:t>  </a:t>
            </a:r>
            <a:r>
              <a:rPr lang="en-US" altLang="zh-CN"/>
              <a:t>- </a:t>
            </a:r>
            <a:r>
              <a:rPr lang="zh-CN" altLang="en-US"/>
              <a:t>使用</a:t>
            </a:r>
            <a:r>
              <a:rPr lang="en-US" altLang="zh-CN"/>
              <a:t>TCP/IP</a:t>
            </a:r>
            <a:r>
              <a:rPr lang="zh-CN" altLang="en-US"/>
              <a:t>连接于另一个系统</a:t>
            </a:r>
            <a:endParaRPr lang="zh-CN" altLang="en-US"/>
          </a:p>
          <a:p>
            <a:pPr lvl="0" eaLnBrk="1" hangingPunct="1"/>
            <a:endParaRPr lang="en-US" altLang="zh-CN"/>
          </a:p>
          <a:p>
            <a:pPr lvl="0" eaLnBrk="1" hangingPunct="1"/>
            <a:r>
              <a:rPr lang="en-US" altLang="zh-CN"/>
              <a:t>. rlogin</a:t>
            </a:r>
            <a:endParaRPr lang="en-US" altLang="zh-CN"/>
          </a:p>
          <a:p>
            <a:pPr lvl="0" eaLnBrk="1" hangingPunct="1"/>
            <a:r>
              <a:rPr lang="en-US" altLang="zh-CN"/>
              <a:t>  - </a:t>
            </a:r>
            <a:r>
              <a:rPr lang="zh-CN" altLang="en-US"/>
              <a:t>在另一工作终端上建立一个远端登录会话</a:t>
            </a:r>
            <a:endParaRPr lang="zh-CN" altLang="en-US"/>
          </a:p>
          <a:p>
            <a:pPr lvl="0" eaLnBrk="1" hangingPunct="1"/>
            <a:r>
              <a:rPr lang="zh-CN" altLang="en-US"/>
              <a:t>  和</a:t>
            </a:r>
            <a:r>
              <a:rPr lang="en-US" altLang="zh-CN"/>
              <a:t>telnet</a:t>
            </a:r>
            <a:r>
              <a:rPr lang="zh-CN" altLang="en-US"/>
              <a:t>类似</a:t>
            </a:r>
            <a:r>
              <a:rPr lang="en-US" altLang="zh-CN"/>
              <a:t>, </a:t>
            </a:r>
            <a:r>
              <a:rPr lang="zh-CN" altLang="en-US"/>
              <a:t>默认以当前用户名作为用户名</a:t>
            </a:r>
            <a:endParaRPr lang="zh-CN" altLang="en-US"/>
          </a:p>
          <a:p>
            <a:pPr lvl="0" eaLnBrk="1" hangingPunct="1"/>
            <a:endParaRPr lang="zh-CN" altLang="en-US"/>
          </a:p>
          <a:p>
            <a:pPr lvl="0"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21858" name="Rectangle 2"/>
          <p:cNvSpPr>
            <a:spLocks noGrp="1" noRot="1" noChangeAspect="1" noTextEdit="1"/>
          </p:cNvSpPr>
          <p:nvPr>
            <p:ph type="sldImg"/>
          </p:nvPr>
        </p:nvSpPr>
        <p:spPr/>
      </p:sp>
      <p:sp>
        <p:nvSpPr>
          <p:cNvPr id="12185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向远地注册的能力非常有用，它让我们不用到远地系统所在处，就能运行远地主机上的程序，执行远地系统管理</a:t>
            </a:r>
            <a:r>
              <a:rPr lang="en-US" altLang="zh-CN"/>
              <a:t>.</a:t>
            </a:r>
            <a:r>
              <a:rPr lang="zh-CN" altLang="en-US"/>
              <a:t>有两道命令可 用於远地主机注册，就是 </a:t>
            </a:r>
            <a:r>
              <a:rPr lang="en-US" altLang="zh-CN"/>
              <a:t>rlogin </a:t>
            </a:r>
            <a:r>
              <a:rPr lang="zh-CN" altLang="en-US"/>
              <a:t>和 </a:t>
            </a:r>
            <a:r>
              <a:rPr lang="en-US" altLang="zh-CN"/>
              <a:t>telnet</a:t>
            </a:r>
            <a:r>
              <a:rPr lang="zh-CN" altLang="en-US"/>
              <a:t>。</a:t>
            </a:r>
            <a:r>
              <a:rPr lang="en-US" altLang="zh-CN"/>
              <a:t>rlogin</a:t>
            </a:r>
            <a:r>
              <a:rPr lang="zh-CN" altLang="en-US"/>
              <a:t>仅只能注册到</a:t>
            </a:r>
            <a:r>
              <a:rPr lang="en-US" altLang="zh-CN"/>
              <a:t>Unix</a:t>
            </a:r>
            <a:r>
              <a:rPr lang="zh-CN" altLang="en-US"/>
              <a:t>操作系统上。</a:t>
            </a:r>
            <a:endParaRPr lang="zh-CN" altLang="en-US"/>
          </a:p>
          <a:p>
            <a:pPr lvl="0" eaLnBrk="1" hangingPunct="1"/>
            <a:endParaRPr lang="en-US" altLang="zh-CN"/>
          </a:p>
          <a:p>
            <a:pPr lvl="0" eaLnBrk="1" hangingPunct="1"/>
            <a:r>
              <a:rPr lang="zh-CN" altLang="en-US"/>
              <a:t>使用 </a:t>
            </a:r>
            <a:r>
              <a:rPr lang="en-US" altLang="zh-CN"/>
              <a:t>Telnet </a:t>
            </a:r>
            <a:r>
              <a:rPr lang="zh-CN" altLang="en-US"/>
              <a:t>向远地主机注册不管其操作系统类型，只要能支援 </a:t>
            </a:r>
            <a:r>
              <a:rPr lang="en-US" altLang="zh-CN"/>
              <a:t>TCP/IP </a:t>
            </a:r>
            <a:r>
              <a:rPr lang="zh-CN" altLang="en-US"/>
              <a:t>协议，都可以使用</a:t>
            </a:r>
            <a:r>
              <a:rPr lang="en-US" altLang="zh-CN"/>
              <a:t>Telnet </a:t>
            </a:r>
            <a:r>
              <a:rPr lang="zh-CN" altLang="en-US"/>
              <a:t>命令，允许注册。 </a:t>
            </a:r>
            <a:r>
              <a:rPr lang="en-US" altLang="zh-CN"/>
              <a:t>port </a:t>
            </a:r>
            <a:r>
              <a:rPr lang="zh-CN" altLang="en-US"/>
              <a:t>为一些特殊的程序所提供给外界的沟通点</a:t>
            </a:r>
            <a:endParaRPr lang="en-US" altLang="zh-CN"/>
          </a:p>
          <a:p>
            <a:pPr lvl="0" eaLnBrk="1" hangingPunct="1"/>
            <a:endParaRPr lang="en-US" altLang="zh-CN"/>
          </a:p>
          <a:p>
            <a:pPr lvl="0" eaLnBrk="1" hangingPunct="1"/>
            <a:r>
              <a:rPr lang="en-US" altLang="zh-CN"/>
              <a:t> rlogin </a:t>
            </a:r>
            <a:r>
              <a:rPr lang="zh-CN" altLang="en-US"/>
              <a:t>的意义是 </a:t>
            </a:r>
            <a:r>
              <a:rPr lang="en-US" altLang="zh-CN"/>
              <a:t>remote login , </a:t>
            </a:r>
            <a:r>
              <a:rPr lang="zh-CN" altLang="en-US"/>
              <a:t>也就是经由网路到另外一部机器 </a:t>
            </a:r>
            <a:r>
              <a:rPr lang="en-US" altLang="zh-CN"/>
              <a:t>login </a:t>
            </a:r>
            <a:endParaRPr lang="en-US" altLang="zh-CN"/>
          </a:p>
          <a:p>
            <a:pPr lvl="0" eaLnBrk="1" hangingPunct="1"/>
            <a:r>
              <a:rPr lang="en-US" altLang="zh-CN"/>
              <a:t> rlogin </a:t>
            </a:r>
            <a:r>
              <a:rPr lang="zh-CN" altLang="en-US"/>
              <a:t>的格式是</a:t>
            </a:r>
            <a:r>
              <a:rPr lang="en-US" altLang="zh-CN"/>
              <a:t>:    </a:t>
            </a:r>
            <a:endParaRPr lang="en-US" altLang="zh-CN"/>
          </a:p>
          <a:p>
            <a:pPr lvl="0" eaLnBrk="1" hangingPunct="1"/>
            <a:r>
              <a:rPr lang="en-US" altLang="zh-CN"/>
              <a:t>      rlogin host [ -l username ]</a:t>
            </a:r>
            <a:endParaRPr lang="en-US" altLang="zh-CN"/>
          </a:p>
          <a:p>
            <a:pPr lvl="0" eaLnBrk="1" hangingPunct="1"/>
            <a:r>
              <a:rPr lang="en-US" altLang="zh-CN"/>
              <a:t>      </a:t>
            </a:r>
            <a:endParaRPr lang="en-US" altLang="zh-CN"/>
          </a:p>
          <a:p>
            <a:pPr lvl="0" eaLnBrk="1" hangingPunct="1"/>
            <a:r>
              <a:rPr lang="en-US" altLang="zh-CN"/>
              <a:t>    </a:t>
            </a:r>
            <a:r>
              <a:rPr lang="zh-CN" altLang="en-US"/>
              <a:t>选项 </a:t>
            </a:r>
            <a:r>
              <a:rPr lang="en-US" altLang="zh-CN"/>
              <a:t>-l username </a:t>
            </a:r>
            <a:r>
              <a:rPr lang="zh-CN" altLang="en-US"/>
              <a:t>是当你在远方的机器上的 </a:t>
            </a:r>
            <a:r>
              <a:rPr lang="en-US" altLang="zh-CN"/>
              <a:t>username </a:t>
            </a:r>
            <a:r>
              <a:rPr lang="zh-CN" altLang="en-US"/>
              <a:t>和 </a:t>
            </a:r>
            <a:r>
              <a:rPr lang="en-US" altLang="zh-CN"/>
              <a:t>local host </a:t>
            </a:r>
            <a:r>
              <a:rPr lang="zh-CN" altLang="en-US"/>
              <a:t>不同的时後，必须输入的选项，否则 </a:t>
            </a:r>
            <a:r>
              <a:rPr lang="en-US" altLang="zh-CN"/>
              <a:t>rlogin </a:t>
            </a:r>
            <a:r>
              <a:rPr lang="zh-CN" altLang="en-US"/>
              <a:t>将会假设你在那边的 </a:t>
            </a:r>
            <a:r>
              <a:rPr lang="en-US" altLang="zh-CN"/>
              <a:t>username </a:t>
            </a:r>
            <a:r>
              <a:rPr lang="zh-CN" altLang="en-US"/>
              <a:t>与 </a:t>
            </a:r>
            <a:r>
              <a:rPr lang="en-US" altLang="zh-CN"/>
              <a:t>local host </a:t>
            </a:r>
            <a:r>
              <a:rPr lang="zh-CN" altLang="en-US"/>
              <a:t>相同，然後在第一次 </a:t>
            </a:r>
            <a:r>
              <a:rPr lang="en-US" altLang="zh-CN"/>
              <a:t>login </a:t>
            </a:r>
            <a:r>
              <a:rPr lang="zh-CN" altLang="en-US"/>
              <a:t>时必然会发生错误。</a:t>
            </a:r>
            <a:endParaRPr lang="zh-CN" altLang="en-US"/>
          </a:p>
          <a:p>
            <a:pPr lvl="0" eaLnBrk="1" hangingPunct="1"/>
            <a:endParaRPr lang="en-US" altLang="zh-CN"/>
          </a:p>
          <a:p>
            <a:pPr lvl="0" eaLnBrk="1" hangingPunct="1"/>
            <a:r>
              <a:rPr lang="en-US" altLang="zh-CN"/>
              <a:t>. telnet</a:t>
            </a:r>
            <a:endParaRPr lang="en-US" altLang="zh-CN"/>
          </a:p>
          <a:p>
            <a:pPr lvl="0" eaLnBrk="1" hangingPunct="1"/>
            <a:r>
              <a:rPr lang="en-US" altLang="zh-CN"/>
              <a:t>  - telnet</a:t>
            </a:r>
            <a:r>
              <a:rPr lang="zh-CN" altLang="en-US"/>
              <a:t>服务器模拟一个终端允许你连接并工作于一个远端系统上</a:t>
            </a:r>
            <a:endParaRPr lang="zh-CN" altLang="en-US"/>
          </a:p>
          <a:p>
            <a:pPr lvl="0" eaLnBrk="1" hangingPunct="1"/>
            <a:r>
              <a:rPr lang="zh-CN" altLang="en-US"/>
              <a:t>  </a:t>
            </a:r>
            <a:r>
              <a:rPr lang="en-US" altLang="zh-CN"/>
              <a:t>- </a:t>
            </a:r>
            <a:r>
              <a:rPr lang="zh-CN" altLang="en-US"/>
              <a:t>使用</a:t>
            </a:r>
            <a:r>
              <a:rPr lang="en-US" altLang="zh-CN"/>
              <a:t>TCP/IP</a:t>
            </a:r>
            <a:r>
              <a:rPr lang="zh-CN" altLang="en-US"/>
              <a:t>连接于另一个系统</a:t>
            </a:r>
            <a:endParaRPr lang="zh-CN" altLang="en-US"/>
          </a:p>
          <a:p>
            <a:pPr lvl="0" eaLnBrk="1" hangingPunct="1"/>
            <a:endParaRPr lang="en-US" altLang="zh-CN"/>
          </a:p>
          <a:p>
            <a:pPr lvl="0" eaLnBrk="1" hangingPunct="1"/>
            <a:r>
              <a:rPr lang="en-US" altLang="zh-CN"/>
              <a:t>. rlogin</a:t>
            </a:r>
            <a:endParaRPr lang="en-US" altLang="zh-CN"/>
          </a:p>
          <a:p>
            <a:pPr lvl="0" eaLnBrk="1" hangingPunct="1"/>
            <a:r>
              <a:rPr lang="en-US" altLang="zh-CN"/>
              <a:t>  - </a:t>
            </a:r>
            <a:r>
              <a:rPr lang="zh-CN" altLang="en-US"/>
              <a:t>在另一工作终端上建立一个远端登录会话</a:t>
            </a:r>
            <a:endParaRPr lang="zh-CN" altLang="en-US"/>
          </a:p>
          <a:p>
            <a:pPr lvl="0" eaLnBrk="1" hangingPunct="1"/>
            <a:r>
              <a:rPr lang="zh-CN" altLang="en-US"/>
              <a:t>  和</a:t>
            </a:r>
            <a:r>
              <a:rPr lang="en-US" altLang="zh-CN"/>
              <a:t>telnet</a:t>
            </a:r>
            <a:r>
              <a:rPr lang="zh-CN" altLang="en-US"/>
              <a:t>类似</a:t>
            </a:r>
            <a:r>
              <a:rPr lang="en-US" altLang="zh-CN"/>
              <a:t>, </a:t>
            </a:r>
            <a:r>
              <a:rPr lang="zh-CN" altLang="en-US"/>
              <a:t>默认以当前用户名作为用户名</a:t>
            </a:r>
            <a:endParaRPr lang="zh-CN" altLang="en-US"/>
          </a:p>
          <a:p>
            <a:pPr lvl="0" eaLnBrk="1" hangingPunct="1"/>
            <a:endParaRPr lang="zh-CN" altLang="en-US"/>
          </a:p>
          <a:p>
            <a:pPr lvl="0"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r>
              <a:rPr lang="zh-CN" altLang="en-US"/>
              <a:t>使用 </a:t>
            </a:r>
            <a:r>
              <a:rPr lang="en-US" altLang="zh-CN"/>
              <a:t>ftp </a:t>
            </a:r>
            <a:r>
              <a:rPr lang="zh-CN" altLang="en-US"/>
              <a:t>复制或传送文件 </a:t>
            </a:r>
            <a:r>
              <a:rPr lang="en-US" altLang="zh-CN"/>
              <a:t>ftp</a:t>
            </a:r>
            <a:r>
              <a:rPr lang="zh-CN" altLang="en-US"/>
              <a:t>（</a:t>
            </a:r>
            <a:r>
              <a:rPr lang="en-US" altLang="zh-CN"/>
              <a:t>File Transfer Protocol</a:t>
            </a:r>
            <a:r>
              <a:rPr lang="zh-CN" altLang="en-US"/>
              <a:t>）允许用户对远地主机复制文件，用户毋须考虑操作系统类型，即能向或从任何具有 </a:t>
            </a:r>
            <a:r>
              <a:rPr lang="en-US" altLang="zh-CN"/>
              <a:t>TCP/IP </a:t>
            </a:r>
            <a:r>
              <a:rPr lang="zh-CN" altLang="en-US"/>
              <a:t>的系统复制文件。 </a:t>
            </a:r>
            <a:r>
              <a:rPr lang="en-US" altLang="zh-CN"/>
              <a:t>ftp</a:t>
            </a:r>
            <a:r>
              <a:rPr lang="zh-CN" altLang="en-US"/>
              <a:t>命令允许复制目录中的一个文件或所有文件，但不能复制多层 次目录。使用</a:t>
            </a:r>
            <a:r>
              <a:rPr lang="en-US" altLang="zh-CN"/>
              <a:t>ftp</a:t>
            </a:r>
            <a:r>
              <a:rPr lang="zh-CN" altLang="en-US"/>
              <a:t>时， 必需在远地主机上设有帐户。 当 </a:t>
            </a:r>
            <a:r>
              <a:rPr lang="en-US" altLang="zh-CN"/>
              <a:t>ftp </a:t>
            </a:r>
            <a:r>
              <a:rPr lang="zh-CN" altLang="en-US"/>
              <a:t>注册到远地系统时，并未得到 </a:t>
            </a:r>
            <a:r>
              <a:rPr lang="en-US" altLang="zh-CN"/>
              <a:t>shell </a:t>
            </a:r>
            <a:r>
              <a:rPr lang="zh-CN" altLang="en-US"/>
              <a:t>，而是通过 </a:t>
            </a:r>
            <a:r>
              <a:rPr lang="en-US" altLang="zh-CN"/>
              <a:t>ftp </a:t>
            </a:r>
            <a:r>
              <a:rPr lang="zh-CN" altLang="en-US"/>
              <a:t>命令解释程序同远地主机进行通讯。</a:t>
            </a:r>
            <a:endParaRPr lang="zh-CN" altLang="en-US"/>
          </a:p>
          <a:p>
            <a:pPr lvl="0" eaLnBrk="1" hangingPunct="1"/>
            <a:endParaRPr lang="en-US" altLang="zh-CN"/>
          </a:p>
          <a:p>
            <a:pPr lvl="0" eaLnBrk="1" hangingPunct="1"/>
            <a:r>
              <a:rPr lang="en-US" altLang="zh-CN"/>
              <a:t>	ascii </a:t>
            </a:r>
            <a:r>
              <a:rPr lang="zh-CN" altLang="en-US"/>
              <a:t>将传输模式设为 </a:t>
            </a:r>
            <a:r>
              <a:rPr lang="en-US" altLang="zh-CN"/>
              <a:t>ascii </a:t>
            </a:r>
            <a:r>
              <a:rPr lang="zh-CN" altLang="en-US"/>
              <a:t>模式。通常用於传送文字档。</a:t>
            </a:r>
            <a:endParaRPr lang="zh-CN" altLang="en-US"/>
          </a:p>
          <a:p>
            <a:pPr lvl="0" eaLnBrk="1" hangingPunct="1"/>
            <a:r>
              <a:rPr lang="zh-CN" altLang="en-US"/>
              <a:t>	</a:t>
            </a:r>
            <a:r>
              <a:rPr lang="en-US" altLang="zh-CN"/>
              <a:t>binary </a:t>
            </a:r>
            <a:r>
              <a:rPr lang="zh-CN" altLang="en-US"/>
              <a:t>将传输模式设为 </a:t>
            </a:r>
            <a:r>
              <a:rPr lang="en-US" altLang="zh-CN"/>
              <a:t>binary </a:t>
            </a:r>
            <a:r>
              <a:rPr lang="zh-CN" altLang="en-US"/>
              <a:t>模式，通常用於传送执行档，压缩档与影像档等。</a:t>
            </a:r>
            <a:endParaRPr lang="zh-CN" altLang="en-US"/>
          </a:p>
          <a:p>
            <a:pPr lvl="0" eaLnBrk="1" hangingPunct="1"/>
            <a:r>
              <a:rPr lang="en-US" altLang="zh-CN"/>
              <a:t>	</a:t>
            </a:r>
            <a:endParaRPr lang="en-US" altLang="zh-CN"/>
          </a:p>
          <a:p>
            <a:pPr lvl="0" eaLnBrk="1" hangingPunct="1"/>
            <a:r>
              <a:rPr lang="en-US" altLang="zh-CN"/>
              <a:t>	cd remote-directory </a:t>
            </a:r>
            <a:r>
              <a:rPr lang="zh-CN" altLang="en-US"/>
              <a:t>将 </a:t>
            </a:r>
            <a:r>
              <a:rPr lang="en-US" altLang="zh-CN"/>
              <a:t>remote host </a:t>
            </a:r>
            <a:r>
              <a:rPr lang="zh-CN" altLang="en-US"/>
              <a:t>上的工作目录改变。</a:t>
            </a:r>
            <a:endParaRPr lang="zh-CN" altLang="en-US"/>
          </a:p>
          <a:p>
            <a:pPr lvl="0" eaLnBrk="1" hangingPunct="1"/>
            <a:r>
              <a:rPr lang="en-US" altLang="zh-CN"/>
              <a:t>	lcd [ directory ] </a:t>
            </a:r>
            <a:r>
              <a:rPr lang="zh-CN" altLang="en-US"/>
              <a:t>更改 </a:t>
            </a:r>
            <a:r>
              <a:rPr lang="en-US" altLang="zh-CN"/>
              <a:t>local host </a:t>
            </a:r>
            <a:r>
              <a:rPr lang="zh-CN" altLang="en-US"/>
              <a:t>的工作目录。</a:t>
            </a:r>
            <a:endParaRPr lang="zh-CN" altLang="en-US"/>
          </a:p>
          <a:p>
            <a:pPr lvl="0" eaLnBrk="1" hangingPunct="1"/>
            <a:r>
              <a:rPr lang="en-US" altLang="zh-CN"/>
              <a:t>	ls [ remote-directory ] [ local-file ] </a:t>
            </a:r>
            <a:r>
              <a:rPr lang="zh-CN" altLang="en-US"/>
              <a:t>列出 </a:t>
            </a:r>
            <a:r>
              <a:rPr lang="en-US" altLang="zh-CN"/>
              <a:t>remote host </a:t>
            </a:r>
            <a:r>
              <a:rPr lang="zh-CN" altLang="en-US"/>
              <a:t>上的档案。</a:t>
            </a:r>
            <a:endParaRPr lang="zh-CN" altLang="en-US"/>
          </a:p>
          <a:p>
            <a:pPr lvl="0" eaLnBrk="1" hangingPunct="1"/>
            <a:r>
              <a:rPr lang="en-US" altLang="zh-CN"/>
              <a:t>	get remote-file [ local-file ] </a:t>
            </a:r>
            <a:r>
              <a:rPr lang="zh-CN" altLang="en-US"/>
              <a:t>取得远方的档案。</a:t>
            </a:r>
            <a:endParaRPr lang="zh-CN" altLang="en-US"/>
          </a:p>
          <a:p>
            <a:pPr lvl="0" eaLnBrk="1" hangingPunct="1"/>
            <a:r>
              <a:rPr lang="en-US" altLang="zh-CN"/>
              <a:t>	mget remote-files </a:t>
            </a:r>
            <a:r>
              <a:rPr lang="zh-CN" altLang="en-US"/>
              <a:t>可使用通用字元一次取得多个档案。</a:t>
            </a:r>
            <a:endParaRPr lang="zh-CN" altLang="en-US"/>
          </a:p>
          <a:p>
            <a:pPr lvl="0" eaLnBrk="1" hangingPunct="1"/>
            <a:r>
              <a:rPr lang="en-US" altLang="zh-CN"/>
              <a:t>	put local-file [ remote-file] </a:t>
            </a:r>
            <a:r>
              <a:rPr lang="zh-CN" altLang="en-US"/>
              <a:t>将 </a:t>
            </a:r>
            <a:r>
              <a:rPr lang="en-US" altLang="zh-CN"/>
              <a:t>local host </a:t>
            </a:r>
            <a:r>
              <a:rPr lang="zh-CN" altLang="en-US"/>
              <a:t>的档案送到 </a:t>
            </a:r>
            <a:r>
              <a:rPr lang="en-US" altLang="zh-CN"/>
              <a:t>remote host</a:t>
            </a:r>
            <a:r>
              <a:rPr lang="zh-CN" altLang="en-US"/>
              <a:t>。</a:t>
            </a:r>
            <a:endParaRPr lang="zh-CN" altLang="en-US"/>
          </a:p>
          <a:p>
            <a:pPr lvl="0" eaLnBrk="1" hangingPunct="1"/>
            <a:r>
              <a:rPr lang="en-US" altLang="zh-CN"/>
              <a:t>	mput local-files </a:t>
            </a:r>
            <a:r>
              <a:rPr lang="zh-CN" altLang="en-US"/>
              <a:t>可使用通用字元一次将多个档案放到 </a:t>
            </a:r>
            <a:r>
              <a:rPr lang="en-US" altLang="zh-CN"/>
              <a:t>remote host </a:t>
            </a:r>
            <a:r>
              <a:rPr lang="zh-CN" altLang="en-US"/>
              <a:t>上。</a:t>
            </a:r>
            <a:endParaRPr lang="zh-CN" altLang="en-US"/>
          </a:p>
          <a:p>
            <a:pPr lvl="0" eaLnBrk="1" hangingPunct="1"/>
            <a:r>
              <a:rPr lang="zh-CN" altLang="en-US"/>
              <a:t>	</a:t>
            </a:r>
            <a:r>
              <a:rPr lang="en-US" altLang="zh-CN"/>
              <a:t>help [ command ] </a:t>
            </a:r>
            <a:r>
              <a:rPr lang="zh-CN" altLang="en-US"/>
              <a:t>线上辅助指令。</a:t>
            </a:r>
            <a:endParaRPr lang="zh-CN" altLang="en-US"/>
          </a:p>
          <a:p>
            <a:pPr lvl="0" eaLnBrk="1" hangingPunct="1"/>
            <a:r>
              <a:rPr lang="zh-CN" altLang="en-US"/>
              <a:t>	</a:t>
            </a:r>
            <a:r>
              <a:rPr lang="en-US" altLang="zh-CN"/>
              <a:t>mkdir directory-name </a:t>
            </a:r>
            <a:r>
              <a:rPr lang="zh-CN" altLang="en-US"/>
              <a:t>在 </a:t>
            </a:r>
            <a:r>
              <a:rPr lang="en-US" altLang="zh-CN"/>
              <a:t>remote host </a:t>
            </a:r>
            <a:r>
              <a:rPr lang="zh-CN" altLang="en-US"/>
              <a:t>造一个目录。</a:t>
            </a:r>
            <a:endParaRPr lang="zh-CN" altLang="en-US"/>
          </a:p>
          <a:p>
            <a:pPr lvl="0" eaLnBrk="1" hangingPunct="1"/>
            <a:r>
              <a:rPr lang="zh-CN" altLang="en-US"/>
              <a:t>	</a:t>
            </a:r>
            <a:r>
              <a:rPr lang="en-US" altLang="zh-CN"/>
              <a:t>prompt </a:t>
            </a:r>
            <a:r>
              <a:rPr lang="zh-CN" altLang="en-US"/>
              <a:t>更改交谈模式，若为 </a:t>
            </a:r>
            <a:r>
              <a:rPr lang="en-US" altLang="zh-CN"/>
              <a:t>on </a:t>
            </a:r>
            <a:r>
              <a:rPr lang="zh-CN" altLang="en-US"/>
              <a:t>则在 </a:t>
            </a:r>
            <a:r>
              <a:rPr lang="en-US" altLang="zh-CN"/>
              <a:t>mput </a:t>
            </a:r>
            <a:r>
              <a:rPr lang="zh-CN" altLang="en-US"/>
              <a:t>与 </a:t>
            </a:r>
            <a:r>
              <a:rPr lang="en-US" altLang="zh-CN"/>
              <a:t>mget </a:t>
            </a:r>
            <a:r>
              <a:rPr lang="zh-CN" altLang="en-US"/>
              <a:t>时每作一个档案之传输时均会询问。</a:t>
            </a:r>
            <a:endParaRPr lang="zh-CN" altLang="en-US"/>
          </a:p>
          <a:p>
            <a:pPr lvl="0" eaLnBrk="1" hangingPunct="1"/>
            <a:r>
              <a:rPr lang="zh-CN" altLang="en-US"/>
              <a:t>	</a:t>
            </a:r>
            <a:r>
              <a:rPr lang="en-US" altLang="zh-CN"/>
              <a:t>quit/bye  </a:t>
            </a:r>
            <a:r>
              <a:rPr lang="zh-CN" altLang="en-US"/>
              <a:t>离开</a:t>
            </a:r>
            <a:r>
              <a:rPr lang="en-US" altLang="zh-CN"/>
              <a:t>ftp .</a:t>
            </a:r>
            <a:endParaRPr lang="en-US" altLang="zh-CN"/>
          </a:p>
          <a:p>
            <a:pPr lvl="0" eaLnBrk="1" hangingPunct="1"/>
            <a:r>
              <a:rPr lang="zh-CN" altLang="en-US"/>
              <a:t>	</a:t>
            </a:r>
            <a:r>
              <a:rPr lang="en-US" altLang="zh-CN"/>
              <a:t>open	</a:t>
            </a:r>
            <a:r>
              <a:rPr lang="zh-CN" altLang="en-US"/>
              <a:t>相当于</a:t>
            </a:r>
            <a:r>
              <a:rPr lang="en-US" altLang="zh-CN"/>
              <a:t>telnet</a:t>
            </a:r>
            <a:r>
              <a:rPr lang="zh-CN" altLang="en-US"/>
              <a:t>的</a:t>
            </a:r>
            <a:r>
              <a:rPr lang="en-US" altLang="zh-CN"/>
              <a:t>login</a:t>
            </a:r>
            <a:endParaRPr lang="en-US" altLang="zh-CN"/>
          </a:p>
          <a:p>
            <a:pPr lvl="0" eaLnBrk="1" hangingPunct="1"/>
            <a:endParaRPr lang="en-US" altLang="zh-CN"/>
          </a:p>
          <a:p>
            <a:pPr lvl="0" eaLnBrk="1" hangingPunct="1"/>
            <a:r>
              <a:rPr lang="zh-CN" altLang="en-US"/>
              <a:t>	利用 </a:t>
            </a:r>
            <a:r>
              <a:rPr lang="en-US" altLang="zh-CN"/>
              <a:t>ftp </a:t>
            </a:r>
            <a:r>
              <a:rPr lang="zh-CN" altLang="en-US"/>
              <a:t>，我们便可以在不同的机器上将所需要的资料做转移，某些特别的机器更存放大量的资料以供各地的使用者抓取。</a:t>
            </a:r>
            <a:endParaRPr lang="zh-CN" altLang="en-US"/>
          </a:p>
          <a:p>
            <a:pPr lvl="0" eaLnBrk="1" hangingPunct="1"/>
            <a:endParaRPr lang="en-US" altLang="zh-CN"/>
          </a:p>
          <a:p>
            <a:pPr lvl="0" eaLnBrk="1" hangingPunct="1"/>
            <a:r>
              <a:rPr lang="zh-CN" altLang="en-US"/>
              <a:t>	要同学们多练练</a:t>
            </a:r>
            <a:r>
              <a:rPr lang="en-US" altLang="zh-CN"/>
              <a:t>ftp</a:t>
            </a:r>
            <a:r>
              <a:rPr lang="zh-CN" altLang="en-US"/>
              <a:t>的</a:t>
            </a:r>
            <a:r>
              <a:rPr lang="en-US" altLang="zh-CN"/>
              <a:t>get , put , mget , mput</a:t>
            </a:r>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25954" name="Rectangle 2"/>
          <p:cNvSpPr>
            <a:spLocks noGrp="1" noRot="1" noChangeAspect="1" noTextEdit="1"/>
          </p:cNvSpPr>
          <p:nvPr>
            <p:ph type="sldImg"/>
          </p:nvPr>
        </p:nvSpPr>
        <p:spPr/>
      </p:sp>
      <p:sp>
        <p:nvSpPr>
          <p:cNvPr id="125955"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r>
              <a:rPr lang="zh-CN" altLang="en-US"/>
              <a:t>向远地注册的能力非常有用，它让我们不用到远地系统所在处，就能运行远地主机上的程序，执行远地系统管理</a:t>
            </a:r>
            <a:r>
              <a:rPr lang="en-US" altLang="zh-CN"/>
              <a:t>.</a:t>
            </a:r>
            <a:r>
              <a:rPr lang="zh-CN" altLang="en-US"/>
              <a:t>有两道命令可 用於远地主机注册，就是 </a:t>
            </a:r>
            <a:r>
              <a:rPr lang="en-US" altLang="zh-CN"/>
              <a:t>rlogin </a:t>
            </a:r>
            <a:r>
              <a:rPr lang="zh-CN" altLang="en-US"/>
              <a:t>和 </a:t>
            </a:r>
            <a:r>
              <a:rPr lang="en-US" altLang="zh-CN"/>
              <a:t>telnet</a:t>
            </a:r>
            <a:r>
              <a:rPr lang="zh-CN" altLang="en-US"/>
              <a:t>。</a:t>
            </a:r>
            <a:r>
              <a:rPr lang="en-US" altLang="zh-CN"/>
              <a:t>rlogin</a:t>
            </a:r>
            <a:r>
              <a:rPr lang="zh-CN" altLang="en-US"/>
              <a:t>仅只能注册到</a:t>
            </a:r>
            <a:r>
              <a:rPr lang="en-US" altLang="zh-CN"/>
              <a:t>Unix</a:t>
            </a:r>
            <a:r>
              <a:rPr lang="zh-CN" altLang="en-US"/>
              <a:t>操作系统上。</a:t>
            </a:r>
            <a:endParaRPr lang="zh-CN" altLang="en-US"/>
          </a:p>
          <a:p>
            <a:pPr lvl="0" eaLnBrk="1" hangingPunct="1"/>
            <a:endParaRPr lang="en-US" altLang="zh-CN"/>
          </a:p>
          <a:p>
            <a:pPr lvl="0" eaLnBrk="1" hangingPunct="1"/>
            <a:r>
              <a:rPr lang="zh-CN" altLang="en-US"/>
              <a:t>使用 </a:t>
            </a:r>
            <a:r>
              <a:rPr lang="en-US" altLang="zh-CN"/>
              <a:t>Telnet </a:t>
            </a:r>
            <a:r>
              <a:rPr lang="zh-CN" altLang="en-US"/>
              <a:t>向远地主机注册不管其操作系统类型，只要能支援 </a:t>
            </a:r>
            <a:r>
              <a:rPr lang="en-US" altLang="zh-CN"/>
              <a:t>TCP/IP </a:t>
            </a:r>
            <a:r>
              <a:rPr lang="zh-CN" altLang="en-US"/>
              <a:t>协议，都可以使用</a:t>
            </a:r>
            <a:r>
              <a:rPr lang="en-US" altLang="zh-CN"/>
              <a:t>Telnet </a:t>
            </a:r>
            <a:r>
              <a:rPr lang="zh-CN" altLang="en-US"/>
              <a:t>命令，允许注册。 </a:t>
            </a:r>
            <a:r>
              <a:rPr lang="en-US" altLang="zh-CN"/>
              <a:t>port </a:t>
            </a:r>
            <a:r>
              <a:rPr lang="zh-CN" altLang="en-US"/>
              <a:t>为一些特殊的程序所提供给外界的沟通点</a:t>
            </a:r>
            <a:endParaRPr lang="en-US" altLang="zh-CN"/>
          </a:p>
          <a:p>
            <a:pPr lvl="0" eaLnBrk="1" hangingPunct="1"/>
            <a:endParaRPr lang="en-US" altLang="zh-CN"/>
          </a:p>
          <a:p>
            <a:pPr lvl="0" eaLnBrk="1" hangingPunct="1"/>
            <a:r>
              <a:rPr lang="en-US" altLang="zh-CN"/>
              <a:t> rlogin </a:t>
            </a:r>
            <a:r>
              <a:rPr lang="zh-CN" altLang="en-US"/>
              <a:t>的意义是 </a:t>
            </a:r>
            <a:r>
              <a:rPr lang="en-US" altLang="zh-CN"/>
              <a:t>remote login , </a:t>
            </a:r>
            <a:r>
              <a:rPr lang="zh-CN" altLang="en-US"/>
              <a:t>也就是经由网路到另外一部机器 </a:t>
            </a:r>
            <a:r>
              <a:rPr lang="en-US" altLang="zh-CN"/>
              <a:t>login </a:t>
            </a:r>
            <a:endParaRPr lang="en-US" altLang="zh-CN"/>
          </a:p>
          <a:p>
            <a:pPr lvl="0" eaLnBrk="1" hangingPunct="1"/>
            <a:r>
              <a:rPr lang="en-US" altLang="zh-CN"/>
              <a:t> rlogin </a:t>
            </a:r>
            <a:r>
              <a:rPr lang="zh-CN" altLang="en-US"/>
              <a:t>的格式是</a:t>
            </a:r>
            <a:r>
              <a:rPr lang="en-US" altLang="zh-CN"/>
              <a:t>:    </a:t>
            </a:r>
            <a:endParaRPr lang="en-US" altLang="zh-CN"/>
          </a:p>
          <a:p>
            <a:pPr lvl="0" eaLnBrk="1" hangingPunct="1"/>
            <a:r>
              <a:rPr lang="en-US" altLang="zh-CN"/>
              <a:t>      rlogin host [ -l username ]</a:t>
            </a:r>
            <a:endParaRPr lang="en-US" altLang="zh-CN"/>
          </a:p>
          <a:p>
            <a:pPr lvl="0" eaLnBrk="1" hangingPunct="1"/>
            <a:r>
              <a:rPr lang="en-US" altLang="zh-CN"/>
              <a:t>      </a:t>
            </a:r>
            <a:endParaRPr lang="en-US" altLang="zh-CN"/>
          </a:p>
          <a:p>
            <a:pPr lvl="0" eaLnBrk="1" hangingPunct="1"/>
            <a:r>
              <a:rPr lang="en-US" altLang="zh-CN"/>
              <a:t>    </a:t>
            </a:r>
            <a:r>
              <a:rPr lang="zh-CN" altLang="en-US"/>
              <a:t>选项 </a:t>
            </a:r>
            <a:r>
              <a:rPr lang="en-US" altLang="zh-CN"/>
              <a:t>-l username </a:t>
            </a:r>
            <a:r>
              <a:rPr lang="zh-CN" altLang="en-US"/>
              <a:t>是当你在远方的机器上的 </a:t>
            </a:r>
            <a:r>
              <a:rPr lang="en-US" altLang="zh-CN"/>
              <a:t>username </a:t>
            </a:r>
            <a:r>
              <a:rPr lang="zh-CN" altLang="en-US"/>
              <a:t>和 </a:t>
            </a:r>
            <a:r>
              <a:rPr lang="en-US" altLang="zh-CN"/>
              <a:t>local host </a:t>
            </a:r>
            <a:r>
              <a:rPr lang="zh-CN" altLang="en-US"/>
              <a:t>不同的时後，必须输入的选项，否则 </a:t>
            </a:r>
            <a:r>
              <a:rPr lang="en-US" altLang="zh-CN"/>
              <a:t>rlogin </a:t>
            </a:r>
            <a:r>
              <a:rPr lang="zh-CN" altLang="en-US"/>
              <a:t>将会假设你在那边的 </a:t>
            </a:r>
            <a:r>
              <a:rPr lang="en-US" altLang="zh-CN"/>
              <a:t>username </a:t>
            </a:r>
            <a:r>
              <a:rPr lang="zh-CN" altLang="en-US"/>
              <a:t>与 </a:t>
            </a:r>
            <a:r>
              <a:rPr lang="en-US" altLang="zh-CN"/>
              <a:t>local host </a:t>
            </a:r>
            <a:r>
              <a:rPr lang="zh-CN" altLang="en-US"/>
              <a:t>相同，然後在第一次 </a:t>
            </a:r>
            <a:r>
              <a:rPr lang="en-US" altLang="zh-CN"/>
              <a:t>login </a:t>
            </a:r>
            <a:r>
              <a:rPr lang="zh-CN" altLang="en-US"/>
              <a:t>时必然会发生错误。</a:t>
            </a:r>
            <a:endParaRPr lang="zh-CN" altLang="en-US"/>
          </a:p>
          <a:p>
            <a:pPr lvl="0" eaLnBrk="1" hangingPunct="1"/>
            <a:endParaRPr lang="en-US" altLang="zh-CN"/>
          </a:p>
          <a:p>
            <a:pPr lvl="0" eaLnBrk="1" hangingPunct="1"/>
            <a:r>
              <a:rPr lang="en-US" altLang="zh-CN"/>
              <a:t>. telnet</a:t>
            </a:r>
            <a:endParaRPr lang="en-US" altLang="zh-CN"/>
          </a:p>
          <a:p>
            <a:pPr lvl="0" eaLnBrk="1" hangingPunct="1"/>
            <a:r>
              <a:rPr lang="en-US" altLang="zh-CN"/>
              <a:t>  - telnet</a:t>
            </a:r>
            <a:r>
              <a:rPr lang="zh-CN" altLang="en-US"/>
              <a:t>服务器模拟一个终端允许你连接并工作于一个远端系统上</a:t>
            </a:r>
            <a:endParaRPr lang="zh-CN" altLang="en-US"/>
          </a:p>
          <a:p>
            <a:pPr lvl="0" eaLnBrk="1" hangingPunct="1"/>
            <a:r>
              <a:rPr lang="zh-CN" altLang="en-US"/>
              <a:t>  </a:t>
            </a:r>
            <a:r>
              <a:rPr lang="en-US" altLang="zh-CN"/>
              <a:t>- </a:t>
            </a:r>
            <a:r>
              <a:rPr lang="zh-CN" altLang="en-US"/>
              <a:t>使用</a:t>
            </a:r>
            <a:r>
              <a:rPr lang="en-US" altLang="zh-CN"/>
              <a:t>TCP/IP</a:t>
            </a:r>
            <a:r>
              <a:rPr lang="zh-CN" altLang="en-US"/>
              <a:t>连接于另一个系统</a:t>
            </a:r>
            <a:endParaRPr lang="zh-CN" altLang="en-US"/>
          </a:p>
          <a:p>
            <a:pPr lvl="0" eaLnBrk="1" hangingPunct="1"/>
            <a:endParaRPr lang="en-US" altLang="zh-CN"/>
          </a:p>
          <a:p>
            <a:pPr lvl="0" eaLnBrk="1" hangingPunct="1"/>
            <a:r>
              <a:rPr lang="en-US" altLang="zh-CN"/>
              <a:t>. rlogin</a:t>
            </a:r>
            <a:endParaRPr lang="en-US" altLang="zh-CN"/>
          </a:p>
          <a:p>
            <a:pPr lvl="0" eaLnBrk="1" hangingPunct="1"/>
            <a:r>
              <a:rPr lang="en-US" altLang="zh-CN"/>
              <a:t>  - </a:t>
            </a:r>
            <a:r>
              <a:rPr lang="zh-CN" altLang="en-US"/>
              <a:t>在另一工作终端上建立一个远端登录会话</a:t>
            </a:r>
            <a:endParaRPr lang="zh-CN" altLang="en-US"/>
          </a:p>
          <a:p>
            <a:pPr lvl="0" eaLnBrk="1" hangingPunct="1"/>
            <a:r>
              <a:rPr lang="zh-CN" altLang="en-US"/>
              <a:t>  和</a:t>
            </a:r>
            <a:r>
              <a:rPr lang="en-US" altLang="zh-CN"/>
              <a:t>telnet</a:t>
            </a:r>
            <a:r>
              <a:rPr lang="zh-CN" altLang="en-US"/>
              <a:t>类似</a:t>
            </a:r>
            <a:r>
              <a:rPr lang="en-US" altLang="zh-CN"/>
              <a:t>, </a:t>
            </a:r>
            <a:r>
              <a:rPr lang="zh-CN" altLang="en-US"/>
              <a:t>默认以当前用户名作为用户名</a:t>
            </a:r>
            <a:endParaRPr lang="zh-CN" altLang="en-US"/>
          </a:p>
          <a:p>
            <a:pPr lvl="0" eaLnBrk="1" hangingPunct="1"/>
            <a:endParaRPr lang="zh-CN" altLang="en-US"/>
          </a:p>
          <a:p>
            <a:pPr lvl="0"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a:xfrm>
            <a:off x="1219200" y="685800"/>
            <a:ext cx="4789488" cy="3592513"/>
          </a:xfr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a:solidFill>
            <a:srgbClr val="FFFFFF">
              <a:alpha val="100000"/>
            </a:srgbClr>
          </a:solidFill>
        </p:spPr>
      </p:sp>
      <p:sp>
        <p:nvSpPr>
          <p:cNvPr id="14338" name="Rectangle 3"/>
          <p:cNvSpPr>
            <a:spLocks noGrp="1"/>
          </p:cNvSpPr>
          <p:nvPr>
            <p:ph type="body"/>
          </p:nvPr>
        </p:nvSpPr>
        <p:spPr>
          <a:xfrm>
            <a:off x="973138" y="4554538"/>
            <a:ext cx="5354637" cy="4313237"/>
          </a:xfrm>
        </p:spPr>
        <p:txBody>
          <a:bodyPr wrap="square" lIns="97166" tIns="48583" rIns="97166" bIns="48583" anchor="t"/>
          <a:lstStyle/>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r>
              <a:rPr lang="zh-CN" altLang="en-US">
                <a:ea typeface="宋体" panose="02010600030101010101" pitchFamily="2" charset="-122"/>
              </a:rPr>
              <a:t>目标：</a:t>
            </a:r>
            <a:r>
              <a:rPr lang="en-US" altLang="zh-CN">
                <a:ea typeface="宋体" panose="02010600030101010101" pitchFamily="2" charset="-122"/>
              </a:rPr>
              <a:t>1) HTML</a:t>
            </a:r>
            <a:r>
              <a:rPr lang="zh-CN" altLang="en-US">
                <a:ea typeface="宋体" panose="02010600030101010101" pitchFamily="2" charset="-122"/>
              </a:rPr>
              <a:t>文档的基本结构的语法</a:t>
            </a:r>
            <a:endParaRPr lang="zh-CN" altLang="en-US">
              <a:ea typeface="宋体" panose="02010600030101010101" pitchFamily="2" charset="-122"/>
            </a:endParaRPr>
          </a:p>
          <a:p>
            <a:pPr lvl="0" eaLnBrk="1"/>
            <a:r>
              <a:rPr lang="zh-CN" altLang="en-US">
                <a:ea typeface="宋体" panose="02010600030101010101" pitchFamily="2" charset="-122"/>
              </a:rPr>
              <a:t>      </a:t>
            </a:r>
            <a:r>
              <a:rPr lang="en-US" altLang="zh-CN">
                <a:ea typeface="宋体" panose="02010600030101010101" pitchFamily="2" charset="-122"/>
              </a:rPr>
              <a:t>2) CSS</a:t>
            </a:r>
            <a:r>
              <a:rPr lang="zh-CN" altLang="en-US">
                <a:ea typeface="宋体" panose="02010600030101010101" pitchFamily="2" charset="-122"/>
              </a:rPr>
              <a:t>的基本语法</a:t>
            </a:r>
            <a:endParaRPr lang="zh-CN" altLang="en-US">
              <a:ea typeface="宋体" panose="02010600030101010101" pitchFamily="2" charset="-122"/>
            </a:endParaRPr>
          </a:p>
          <a:p>
            <a:pPr lvl="0" eaLnBrk="1"/>
            <a:r>
              <a:rPr lang="zh-CN" altLang="en-US">
                <a:ea typeface="宋体" panose="02010600030101010101" pitchFamily="2" charset="-122"/>
              </a:rPr>
              <a:t>      </a:t>
            </a:r>
            <a:r>
              <a:rPr lang="en-US" altLang="zh-CN">
                <a:ea typeface="宋体" panose="02010600030101010101" pitchFamily="2" charset="-122"/>
              </a:rPr>
              <a:t>3) HTML</a:t>
            </a:r>
            <a:r>
              <a:rPr lang="zh-CN" altLang="en-US">
                <a:ea typeface="宋体" panose="02010600030101010101" pitchFamily="2" charset="-122"/>
              </a:rPr>
              <a:t>和</a:t>
            </a:r>
            <a:r>
              <a:rPr lang="en-US" altLang="zh-CN">
                <a:ea typeface="宋体" panose="02010600030101010101" pitchFamily="2" charset="-122"/>
              </a:rPr>
              <a:t>CSS</a:t>
            </a:r>
            <a:r>
              <a:rPr lang="zh-CN" altLang="en-US">
                <a:ea typeface="宋体" panose="02010600030101010101" pitchFamily="2" charset="-122"/>
              </a:rPr>
              <a:t>之间的关系</a:t>
            </a:r>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5362" name="Rectangle 2"/>
          <p:cNvSpPr>
            <a:spLocks noGrp="1" noRot="1" noChangeAspect="1" noTextEdit="1"/>
          </p:cNvSpPr>
          <p:nvPr>
            <p:ph type="sldImg"/>
          </p:nvPr>
        </p:nvSpPr>
        <p:spPr/>
      </p:sp>
      <p:sp>
        <p:nvSpPr>
          <p:cNvPr id="15363"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 shell, </a:t>
            </a:r>
            <a:r>
              <a:rPr lang="zh-CN" altLang="en-US"/>
              <a:t>就比较简单啦</a:t>
            </a:r>
            <a:r>
              <a:rPr lang="en-US" altLang="zh-CN"/>
              <a:t>, </a:t>
            </a:r>
            <a:r>
              <a:rPr lang="zh-CN" altLang="en-US"/>
              <a:t>是一个接口</a:t>
            </a:r>
            <a:r>
              <a:rPr lang="en-US" altLang="zh-CN"/>
              <a:t>, </a:t>
            </a:r>
            <a:r>
              <a:rPr lang="zh-CN" altLang="en-US"/>
              <a:t>扮演着解释者或翻译者的角色</a:t>
            </a:r>
            <a:r>
              <a:rPr lang="en-US" altLang="zh-CN"/>
              <a:t>. kernel</a:t>
            </a:r>
            <a:r>
              <a:rPr lang="zh-CN" altLang="en-US"/>
              <a:t>这边都已经准备好了</a:t>
            </a:r>
            <a:r>
              <a:rPr lang="en-US" altLang="zh-CN"/>
              <a:t>, </a:t>
            </a:r>
            <a:r>
              <a:rPr lang="zh-CN" altLang="en-US"/>
              <a:t>怎么给它指令呢</a:t>
            </a:r>
            <a:r>
              <a:rPr lang="en-US" altLang="zh-CN"/>
              <a:t>? </a:t>
            </a:r>
            <a:r>
              <a:rPr lang="zh-CN" altLang="en-US"/>
              <a:t>总要给它指令吧</a:t>
            </a:r>
            <a:r>
              <a:rPr lang="en-US" altLang="zh-CN"/>
              <a:t>, </a:t>
            </a:r>
            <a:r>
              <a:rPr lang="zh-CN" altLang="en-US"/>
              <a:t>通过</a:t>
            </a:r>
            <a:r>
              <a:rPr lang="en-US" altLang="zh-CN"/>
              <a:t>shell. shell</a:t>
            </a:r>
            <a:r>
              <a:rPr lang="zh-CN" altLang="en-US"/>
              <a:t>将执行您在键盘上键入的命令</a:t>
            </a:r>
            <a:r>
              <a:rPr lang="en-US" altLang="zh-CN"/>
              <a:t>. </a:t>
            </a:r>
            <a:r>
              <a:rPr lang="zh-CN" altLang="en-US"/>
              <a:t>当一个</a:t>
            </a:r>
            <a:r>
              <a:rPr lang="en-US" altLang="zh-CN"/>
              <a:t>shell</a:t>
            </a:r>
            <a:r>
              <a:rPr lang="zh-CN" altLang="en-US"/>
              <a:t>运行时</a:t>
            </a:r>
            <a:r>
              <a:rPr lang="en-US" altLang="zh-CN"/>
              <a:t>, </a:t>
            </a:r>
            <a:r>
              <a:rPr lang="zh-CN" altLang="en-US"/>
              <a:t>将出现命令提示符并等待你的命令</a:t>
            </a:r>
            <a:r>
              <a:rPr lang="en-US" altLang="zh-CN"/>
              <a:t>. </a:t>
            </a:r>
            <a:r>
              <a:rPr lang="zh-CN" altLang="en-US"/>
              <a:t>当你键入一个命令并按回车后</a:t>
            </a:r>
            <a:r>
              <a:rPr lang="en-US" altLang="zh-CN"/>
              <a:t>, shell</a:t>
            </a:r>
            <a:r>
              <a:rPr lang="zh-CN" altLang="en-US"/>
              <a:t>将解释并执行该命令</a:t>
            </a:r>
            <a:r>
              <a:rPr lang="en-US" altLang="zh-CN"/>
              <a:t>. </a:t>
            </a:r>
            <a:r>
              <a:rPr lang="zh-CN" altLang="en-US"/>
              <a:t>如果键入一个不存在的命令</a:t>
            </a:r>
            <a:r>
              <a:rPr lang="en-US" altLang="zh-CN"/>
              <a:t>, shell</a:t>
            </a:r>
            <a:r>
              <a:rPr lang="zh-CN" altLang="en-US"/>
              <a:t>将提醒你</a:t>
            </a:r>
            <a:r>
              <a:rPr lang="en-US" altLang="zh-CN"/>
              <a:t>, </a:t>
            </a:r>
            <a:r>
              <a:rPr lang="zh-CN" altLang="en-US"/>
              <a:t>并重新出现命令提示符并等待你键入下一个命令</a:t>
            </a:r>
            <a:r>
              <a:rPr lang="en-US" altLang="zh-CN"/>
              <a:t>. </a:t>
            </a:r>
            <a:r>
              <a:rPr lang="zh-CN" altLang="en-US"/>
              <a:t>因为</a:t>
            </a:r>
            <a:r>
              <a:rPr lang="en-US" altLang="zh-CN"/>
              <a:t>shell</a:t>
            </a:r>
            <a:r>
              <a:rPr lang="zh-CN" altLang="en-US"/>
              <a:t>的主要用途就是解释命令</a:t>
            </a:r>
            <a:r>
              <a:rPr lang="en-US" altLang="zh-CN"/>
              <a:t>, </a:t>
            </a:r>
            <a:r>
              <a:rPr lang="zh-CN" altLang="en-US"/>
              <a:t>所以又叫做命令解释器</a:t>
            </a:r>
            <a:r>
              <a:rPr lang="en-US" altLang="zh-CN"/>
              <a:t>. </a:t>
            </a:r>
            <a:endParaRPr lang="en-US" altLang="zh-CN"/>
          </a:p>
          <a:p>
            <a:pPr lvl="0" eaLnBrk="1" hangingPunct="1"/>
            <a:r>
              <a:rPr lang="en-US" altLang="zh-CN"/>
              <a:t>    shell</a:t>
            </a:r>
            <a:r>
              <a:rPr lang="zh-CN" altLang="en-US"/>
              <a:t>就是一个软件</a:t>
            </a:r>
            <a:r>
              <a:rPr lang="en-US" altLang="zh-CN"/>
              <a:t>, </a:t>
            </a:r>
            <a:r>
              <a:rPr lang="zh-CN" altLang="en-US"/>
              <a:t>有很多种具体产品</a:t>
            </a:r>
            <a:r>
              <a:rPr lang="en-US" altLang="zh-CN"/>
              <a:t>.</a:t>
            </a:r>
            <a:r>
              <a:rPr lang="zh-CN" altLang="en-US"/>
              <a:t>最流行的</a:t>
            </a:r>
            <a:r>
              <a:rPr lang="en-US" altLang="zh-CN"/>
              <a:t>Unix shell</a:t>
            </a:r>
            <a:r>
              <a:rPr lang="zh-CN" altLang="en-US"/>
              <a:t>有</a:t>
            </a:r>
            <a:r>
              <a:rPr lang="en-US" altLang="zh-CN"/>
              <a:t>sh, ksh, csh, bash. </a:t>
            </a:r>
            <a:r>
              <a:rPr lang="zh-CN" altLang="en-US"/>
              <a:t>不同的</a:t>
            </a:r>
            <a:r>
              <a:rPr lang="en-US" altLang="zh-CN"/>
              <a:t>shell</a:t>
            </a:r>
            <a:r>
              <a:rPr lang="zh-CN" altLang="en-US"/>
              <a:t>之间在实现上有细微的差别</a:t>
            </a:r>
            <a:r>
              <a:rPr lang="en-US" altLang="zh-CN"/>
              <a:t>. </a:t>
            </a:r>
            <a:r>
              <a:rPr lang="zh-CN" altLang="en-US"/>
              <a:t>这个好不好理解啊</a:t>
            </a:r>
            <a:r>
              <a:rPr lang="en-US" altLang="zh-CN"/>
              <a:t>. </a:t>
            </a:r>
            <a:r>
              <a:rPr lang="zh-CN" altLang="en-US"/>
              <a:t>这个</a:t>
            </a:r>
            <a:r>
              <a:rPr lang="en-US" altLang="zh-CN"/>
              <a:t>shell</a:t>
            </a:r>
            <a:r>
              <a:rPr lang="zh-CN" altLang="en-US"/>
              <a:t>用</a:t>
            </a:r>
            <a:r>
              <a:rPr lang="en-US" altLang="zh-CN"/>
              <a:t>abc</a:t>
            </a:r>
            <a:r>
              <a:rPr lang="zh-CN" altLang="en-US"/>
              <a:t>代表显示所有登录用户</a:t>
            </a:r>
            <a:r>
              <a:rPr lang="en-US" altLang="zh-CN"/>
              <a:t>, </a:t>
            </a:r>
            <a:r>
              <a:rPr lang="zh-CN" altLang="en-US"/>
              <a:t>这个</a:t>
            </a:r>
            <a:r>
              <a:rPr lang="en-US" altLang="zh-CN"/>
              <a:t>shell</a:t>
            </a:r>
            <a:r>
              <a:rPr lang="zh-CN" altLang="en-US"/>
              <a:t>用</a:t>
            </a:r>
            <a:r>
              <a:rPr lang="en-US" altLang="zh-CN"/>
              <a:t>bcd</a:t>
            </a:r>
            <a:r>
              <a:rPr lang="zh-CN" altLang="en-US"/>
              <a:t>实现同样的功能</a:t>
            </a:r>
            <a:r>
              <a:rPr lang="en-US" altLang="zh-CN"/>
              <a:t>. </a:t>
            </a:r>
            <a:r>
              <a:rPr lang="zh-CN" altLang="en-US"/>
              <a:t>都是实现命令解释</a:t>
            </a:r>
            <a:r>
              <a:rPr lang="en-US" altLang="zh-CN"/>
              <a:t>, </a:t>
            </a:r>
            <a:r>
              <a:rPr lang="zh-CN" altLang="en-US"/>
              <a:t>但在具体细节上有一些差异</a:t>
            </a:r>
            <a:r>
              <a:rPr lang="en-US" altLang="zh-CN"/>
              <a:t>, </a:t>
            </a:r>
            <a:r>
              <a:rPr lang="zh-CN" altLang="en-US"/>
              <a:t>这在接下来同学要注意</a:t>
            </a:r>
            <a:r>
              <a:rPr lang="en-US" altLang="zh-CN"/>
              <a:t>. </a:t>
            </a:r>
            <a:r>
              <a:rPr lang="zh-CN" altLang="en-US"/>
              <a:t>我们在</a:t>
            </a:r>
            <a:r>
              <a:rPr lang="en-US" altLang="zh-CN"/>
              <a:t>Solarix</a:t>
            </a:r>
            <a:r>
              <a:rPr lang="zh-CN" altLang="en-US"/>
              <a:t>下通常有这样一些</a:t>
            </a:r>
            <a:r>
              <a:rPr lang="en-US" altLang="zh-CN"/>
              <a:t>shell, </a:t>
            </a:r>
            <a:r>
              <a:rPr lang="zh-CN" altLang="en-US"/>
              <a:t>我在这里讲一下：</a:t>
            </a:r>
            <a:endParaRPr lang="zh-CN" altLang="en-US"/>
          </a:p>
          <a:p>
            <a:pPr lvl="0" eaLnBrk="1" hangingPunct="1"/>
            <a:endParaRPr lang="zh-CN" altLang="en-US"/>
          </a:p>
          <a:p>
            <a:pPr lvl="0" eaLnBrk="1" hangingPunct="1"/>
            <a:r>
              <a:rPr lang="zh-CN" altLang="en-US"/>
              <a:t>    对于系统管理人员或数据库管理人员</a:t>
            </a:r>
            <a:r>
              <a:rPr lang="en-US" altLang="zh-CN"/>
              <a:t>, </a:t>
            </a:r>
            <a:r>
              <a:rPr lang="zh-CN" altLang="en-US"/>
              <a:t>底层使用人员喜欢使用的</a:t>
            </a:r>
            <a:r>
              <a:rPr lang="en-US" altLang="zh-CN"/>
              <a:t>shell: ksh</a:t>
            </a:r>
            <a:endParaRPr lang="en-US" altLang="zh-CN"/>
          </a:p>
          <a:p>
            <a:pPr lvl="0" eaLnBrk="1" hangingPunct="1"/>
            <a:r>
              <a:rPr lang="en-US" altLang="zh-CN"/>
              <a:t>    </a:t>
            </a:r>
            <a:r>
              <a:rPr lang="zh-CN" altLang="en-US"/>
              <a:t>开发人员比较喜欢的</a:t>
            </a:r>
            <a:r>
              <a:rPr lang="en-US" altLang="zh-CN"/>
              <a:t>shell: csh</a:t>
            </a:r>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a:solidFill>
            <a:srgbClr val="FFFFFF">
              <a:alpha val="100000"/>
            </a:srgbClr>
          </a:solidFill>
        </p:spPr>
      </p:sp>
      <p:sp>
        <p:nvSpPr>
          <p:cNvPr id="16386" name="Rectangle 3"/>
          <p:cNvSpPr>
            <a:spLocks noGrp="1"/>
          </p:cNvSpPr>
          <p:nvPr>
            <p:ph type="body"/>
          </p:nvPr>
        </p:nvSpPr>
        <p:spPr>
          <a:xfrm>
            <a:off x="973138" y="4554538"/>
            <a:ext cx="5354637" cy="4313237"/>
          </a:xfrm>
        </p:spPr>
        <p:txBody>
          <a:bodyPr wrap="square" lIns="97166" tIns="48583" rIns="97166" bIns="48583" anchor="t"/>
          <a:lstStyle/>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r>
              <a:rPr lang="en-US" altLang="zh-CN">
                <a:ea typeface="宋体" panose="02010600030101010101" pitchFamily="2" charset="-122"/>
              </a:rPr>
              <a:t>HTML</a:t>
            </a:r>
            <a:r>
              <a:rPr lang="zh-CN" altLang="en-US">
                <a:ea typeface="宋体" panose="02010600030101010101" pitchFamily="2" charset="-122"/>
              </a:rPr>
              <a:t>术语</a:t>
            </a:r>
            <a:r>
              <a:rPr lang="en-US" altLang="zh-CN">
                <a:ea typeface="宋体" panose="02010600030101010101" pitchFamily="2" charset="-122"/>
              </a:rPr>
              <a:t>(46-48)</a:t>
            </a:r>
            <a:endParaRPr lang="en-US" altLang="zh-CN">
              <a:ea typeface="宋体" panose="02010600030101010101" pitchFamily="2" charset="-122"/>
            </a:endParaRPr>
          </a:p>
          <a:p>
            <a:pPr lvl="0" eaLnBrk="1"/>
            <a:r>
              <a:rPr lang="en-US" altLang="zh-CN">
                <a:ea typeface="宋体" panose="02010600030101010101" pitchFamily="2" charset="-122"/>
              </a:rPr>
              <a:t>          a. </a:t>
            </a:r>
            <a:r>
              <a:rPr lang="zh-CN" altLang="en-US">
                <a:ea typeface="宋体" panose="02010600030101010101" pitchFamily="2" charset="-122"/>
              </a:rPr>
              <a:t>标记：用尖括号</a:t>
            </a:r>
            <a:r>
              <a:rPr lang="en-US" altLang="zh-CN">
                <a:ea typeface="宋体" panose="02010600030101010101" pitchFamily="2" charset="-122"/>
              </a:rPr>
              <a:t>&lt;&gt;</a:t>
            </a:r>
            <a:r>
              <a:rPr lang="zh-CN" altLang="en-US">
                <a:ea typeface="宋体" panose="02010600030101010101" pitchFamily="2" charset="-122"/>
              </a:rPr>
              <a:t>包围的单词，标记均是成对的。一个开始，一个结束。</a:t>
            </a:r>
            <a:endParaRPr lang="zh-CN" altLang="en-US">
              <a:ea typeface="宋体" panose="02010600030101010101" pitchFamily="2" charset="-122"/>
            </a:endParaRPr>
          </a:p>
          <a:p>
            <a:pPr lvl="0" eaLnBrk="1"/>
            <a:r>
              <a:rPr lang="zh-CN" altLang="en-US">
                <a:ea typeface="宋体" panose="02010600030101010101" pitchFamily="2" charset="-122"/>
              </a:rPr>
              <a:t>          </a:t>
            </a:r>
            <a:r>
              <a:rPr lang="en-US" altLang="zh-CN">
                <a:ea typeface="宋体" panose="02010600030101010101" pitchFamily="2" charset="-122"/>
              </a:rPr>
              <a:t>b. </a:t>
            </a:r>
            <a:r>
              <a:rPr lang="zh-CN" altLang="en-US">
                <a:ea typeface="宋体" panose="02010600030101010101" pitchFamily="2" charset="-122"/>
              </a:rPr>
              <a:t>元素：每一对尖括号包围的部分</a:t>
            </a:r>
            <a:r>
              <a:rPr lang="en-US" altLang="zh-CN">
                <a:ea typeface="宋体" panose="02010600030101010101" pitchFamily="2" charset="-122"/>
              </a:rPr>
              <a:t>. </a:t>
            </a:r>
            <a:r>
              <a:rPr lang="zh-CN" altLang="en-US">
                <a:ea typeface="宋体" panose="02010600030101010101" pitchFamily="2" charset="-122"/>
              </a:rPr>
              <a:t>如</a:t>
            </a:r>
            <a:r>
              <a:rPr lang="en-US" altLang="zh-CN">
                <a:ea typeface="宋体" panose="02010600030101010101" pitchFamily="2" charset="-122"/>
              </a:rPr>
              <a:t>&lt;body&gt;&lt;/body&gt;</a:t>
            </a:r>
            <a:r>
              <a:rPr lang="zh-CN" altLang="en-US">
                <a:ea typeface="宋体" panose="02010600030101010101" pitchFamily="2" charset="-122"/>
              </a:rPr>
              <a:t>包围的部分就叫做</a:t>
            </a:r>
            <a:r>
              <a:rPr lang="en-US" altLang="zh-CN">
                <a:ea typeface="宋体" panose="02010600030101010101" pitchFamily="2" charset="-122"/>
              </a:rPr>
              <a:t>body</a:t>
            </a:r>
            <a:r>
              <a:rPr lang="zh-CN" altLang="en-US">
                <a:ea typeface="宋体" panose="02010600030101010101" pitchFamily="2" charset="-122"/>
              </a:rPr>
              <a:t>元素</a:t>
            </a:r>
            <a:endParaRPr lang="zh-CN" altLang="en-US">
              <a:ea typeface="宋体" panose="02010600030101010101" pitchFamily="2" charset="-122"/>
            </a:endParaRPr>
          </a:p>
          <a:p>
            <a:pPr lvl="0" eaLnBrk="1"/>
            <a:r>
              <a:rPr lang="zh-CN" altLang="en-US">
                <a:ea typeface="宋体" panose="02010600030101010101" pitchFamily="2" charset="-122"/>
              </a:rPr>
              <a:t>    </a:t>
            </a:r>
            <a:r>
              <a:rPr lang="en-US" altLang="zh-CN">
                <a:ea typeface="宋体" panose="02010600030101010101" pitchFamily="2" charset="-122"/>
              </a:rPr>
              <a:t>      c. </a:t>
            </a:r>
            <a:r>
              <a:rPr lang="zh-CN" altLang="en-US">
                <a:ea typeface="宋体" panose="02010600030101010101" pitchFamily="2" charset="-122"/>
              </a:rPr>
              <a:t>属性：放在开始标记中，用来修饰元素。</a:t>
            </a:r>
            <a:endParaRPr lang="zh-CN" altLang="en-US">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solidFill>
            <a:srgbClr val="FFFFFF">
              <a:alpha val="100000"/>
            </a:srgbClr>
          </a:solidFill>
        </p:spPr>
      </p:sp>
      <p:sp>
        <p:nvSpPr>
          <p:cNvPr id="22530"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r>
              <a:rPr lang="en-US" altLang="zh-CN" sz="1000">
                <a:ea typeface="宋体" panose="02010600030101010101" pitchFamily="2" charset="-122"/>
              </a:rPr>
              <a:t>HTML</a:t>
            </a:r>
            <a:r>
              <a:rPr lang="zh-CN" altLang="en-US" sz="1000">
                <a:ea typeface="宋体" panose="02010600030101010101" pitchFamily="2" charset="-122"/>
              </a:rPr>
              <a:t>基本语法</a:t>
            </a:r>
            <a:r>
              <a:rPr lang="en-US" altLang="zh-CN" sz="1000">
                <a:ea typeface="宋体" panose="02010600030101010101" pitchFamily="2" charset="-122"/>
              </a:rPr>
              <a:t>(p50)</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 &lt;</a:t>
            </a:r>
            <a:r>
              <a:rPr lang="zh-CN" altLang="en-US" sz="1000">
                <a:ea typeface="宋体" panose="02010600030101010101" pitchFamily="2" charset="-122"/>
              </a:rPr>
              <a:t>标记</a:t>
            </a:r>
            <a:r>
              <a:rPr lang="en-US" altLang="zh-CN" sz="1000">
                <a:ea typeface="宋体" panose="02010600030101010101" pitchFamily="2" charset="-122"/>
              </a:rPr>
              <a:t>&gt;</a:t>
            </a:r>
            <a:r>
              <a:rPr lang="zh-CN" altLang="en-US" sz="1000">
                <a:ea typeface="宋体" panose="02010600030101010101" pitchFamily="2" charset="-122"/>
              </a:rPr>
              <a:t>内容</a:t>
            </a:r>
            <a:r>
              <a:rPr lang="en-US" altLang="zh-CN" sz="1000">
                <a:ea typeface="宋体" panose="02010600030101010101" pitchFamily="2" charset="-122"/>
              </a:rPr>
              <a:t>&lt;/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大多数标记是封闭类型，标记成对出现</a:t>
            </a:r>
            <a:r>
              <a:rPr lang="en-US" altLang="zh-CN" sz="1000">
                <a:ea typeface="宋体" panose="02010600030101010101" pitchFamily="2" charset="-122"/>
              </a:rPr>
              <a:t>(</a:t>
            </a:r>
            <a:r>
              <a:rPr lang="zh-CN" altLang="en-US" sz="1000">
                <a:ea typeface="宋体" panose="02010600030101010101" pitchFamily="2" charset="-122"/>
              </a:rPr>
              <a:t>开始标记，结束标记</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结束标记：带有反斜线，表明结束标记对内容的控制</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举例：</a:t>
            </a:r>
            <a:r>
              <a:rPr lang="en-US" altLang="zh-CN" sz="1000">
                <a:ea typeface="宋体" panose="02010600030101010101" pitchFamily="2" charset="-122"/>
              </a:rPr>
              <a:t>&lt;h1&gt;</a:t>
            </a:r>
            <a:r>
              <a:rPr lang="zh-CN" altLang="en-US" sz="1000">
                <a:ea typeface="宋体" panose="02010600030101010101" pitchFamily="2" charset="-122"/>
              </a:rPr>
              <a:t>这是标题</a:t>
            </a:r>
            <a:r>
              <a:rPr lang="en-US" altLang="zh-CN" sz="1000">
                <a:ea typeface="宋体" panose="02010600030101010101" pitchFamily="2" charset="-122"/>
              </a:rPr>
              <a:t>&lt;/h1&gt;</a:t>
            </a:r>
            <a:endParaRPr lang="en-US" altLang="zh-CN" sz="1000">
              <a:ea typeface="宋体" panose="02010600030101010101" pitchFamily="2" charset="-122"/>
            </a:endParaRPr>
          </a:p>
          <a:p>
            <a:pPr lvl="0" eaLnBrk="1">
              <a:lnSpc>
                <a:spcPct val="90000"/>
              </a:lnSpc>
            </a:pP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b. &lt;</a:t>
            </a:r>
            <a:r>
              <a:rPr lang="zh-CN" altLang="en-US" sz="1000">
                <a:ea typeface="宋体" panose="02010600030101010101" pitchFamily="2" charset="-122"/>
              </a:rPr>
              <a:t>标记 属性</a:t>
            </a:r>
            <a:r>
              <a:rPr lang="en-US" altLang="zh-CN" sz="1000">
                <a:ea typeface="宋体" panose="02010600030101010101" pitchFamily="2" charset="-122"/>
              </a:rPr>
              <a:t>1=</a:t>
            </a:r>
            <a:r>
              <a:rPr lang="zh-CN" altLang="en-US" sz="1000">
                <a:ea typeface="宋体" panose="02010600030101010101" pitchFamily="2" charset="-122"/>
              </a:rPr>
              <a:t>参数</a:t>
            </a:r>
            <a:r>
              <a:rPr lang="en-US" altLang="zh-CN" sz="1000">
                <a:ea typeface="宋体" panose="02010600030101010101" pitchFamily="2" charset="-122"/>
              </a:rPr>
              <a:t>1 </a:t>
            </a:r>
            <a:r>
              <a:rPr lang="zh-CN" altLang="en-US" sz="1000">
                <a:ea typeface="宋体" panose="02010600030101010101" pitchFamily="2" charset="-122"/>
              </a:rPr>
              <a:t>属性</a:t>
            </a:r>
            <a:r>
              <a:rPr lang="en-US" altLang="zh-CN" sz="1000">
                <a:ea typeface="宋体" panose="02010600030101010101" pitchFamily="2" charset="-122"/>
              </a:rPr>
              <a:t>2=</a:t>
            </a:r>
            <a:r>
              <a:rPr lang="zh-CN" altLang="en-US" sz="1000">
                <a:ea typeface="宋体" panose="02010600030101010101" pitchFamily="2" charset="-122"/>
              </a:rPr>
              <a:t>参数</a:t>
            </a:r>
            <a:r>
              <a:rPr lang="en-US" altLang="zh-CN" sz="1000">
                <a:ea typeface="宋体" panose="02010600030101010101" pitchFamily="2" charset="-122"/>
              </a:rPr>
              <a:t>2 </a:t>
            </a:r>
            <a:r>
              <a:rPr lang="zh-CN" altLang="en-US" sz="1000">
                <a:ea typeface="宋体" panose="02010600030101010101" pitchFamily="2" charset="-122"/>
              </a:rPr>
              <a:t>属性</a:t>
            </a:r>
            <a:r>
              <a:rPr lang="en-US" altLang="zh-CN" sz="1000">
                <a:ea typeface="宋体" panose="02010600030101010101" pitchFamily="2" charset="-122"/>
              </a:rPr>
              <a:t>2=</a:t>
            </a:r>
            <a:r>
              <a:rPr lang="zh-CN" altLang="en-US" sz="1000">
                <a:ea typeface="宋体" panose="02010600030101010101" pitchFamily="2" charset="-122"/>
              </a:rPr>
              <a:t>参数</a:t>
            </a:r>
            <a:r>
              <a:rPr lang="en-US" altLang="zh-CN" sz="1000">
                <a:ea typeface="宋体" panose="02010600030101010101" pitchFamily="2" charset="-122"/>
              </a:rPr>
              <a:t>2&gt;</a:t>
            </a:r>
            <a:r>
              <a:rPr lang="zh-CN" altLang="en-US" sz="1000">
                <a:ea typeface="宋体" panose="02010600030101010101" pitchFamily="2" charset="-122"/>
              </a:rPr>
              <a:t>内容</a:t>
            </a:r>
            <a:r>
              <a:rPr lang="en-US" altLang="zh-CN" sz="1000">
                <a:ea typeface="宋体" panose="02010600030101010101" pitchFamily="2" charset="-122"/>
              </a:rPr>
              <a:t>&lt;/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通过属性进一步控制内容。属性以名字和值形式成对出现。多个属性间通过空格进行分隔。</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举例：</a:t>
            </a:r>
            <a:r>
              <a:rPr lang="en-US" altLang="zh-CN" sz="1000">
                <a:ea typeface="宋体" panose="02010600030101010101" pitchFamily="2" charset="-122"/>
              </a:rPr>
              <a:t>&lt;p title=”</a:t>
            </a:r>
            <a:r>
              <a:rPr lang="zh-CN" altLang="en-US" sz="1000">
                <a:ea typeface="宋体" panose="02010600030101010101" pitchFamily="2" charset="-122"/>
              </a:rPr>
              <a:t>这里有一个段落”</a:t>
            </a:r>
            <a:r>
              <a:rPr lang="en-US" altLang="zh-CN" sz="1000">
                <a:ea typeface="宋体" panose="02010600030101010101" pitchFamily="2" charset="-122"/>
              </a:rPr>
              <a:t>&gt;</a:t>
            </a:r>
            <a:r>
              <a:rPr lang="zh-CN" altLang="en-US" sz="1000">
                <a:ea typeface="宋体" panose="02010600030101010101" pitchFamily="2" charset="-122"/>
              </a:rPr>
              <a:t>段落一</a:t>
            </a:r>
            <a:r>
              <a:rPr lang="en-US" altLang="zh-CN" sz="1000">
                <a:ea typeface="宋体" panose="02010600030101010101" pitchFamily="2" charset="-122"/>
              </a:rPr>
              <a:t>&lt;/p&gt;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本例中</a:t>
            </a:r>
            <a:r>
              <a:rPr lang="en-US" altLang="zh-CN" sz="1000">
                <a:ea typeface="宋体" panose="02010600030101010101" pitchFamily="2" charset="-122"/>
              </a:rPr>
              <a:t>&lt;p&gt;</a:t>
            </a:r>
            <a:r>
              <a:rPr lang="zh-CN" altLang="en-US" sz="1000">
                <a:ea typeface="宋体" panose="02010600030101010101" pitchFamily="2" charset="-122"/>
              </a:rPr>
              <a:t>和</a:t>
            </a:r>
            <a:r>
              <a:rPr lang="en-US" altLang="zh-CN" sz="1000">
                <a:ea typeface="宋体" panose="02010600030101010101" pitchFamily="2" charset="-122"/>
              </a:rPr>
              <a:t>&lt;/p&gt;</a:t>
            </a:r>
            <a:r>
              <a:rPr lang="zh-CN" altLang="en-US" sz="1000">
                <a:ea typeface="宋体" panose="02010600030101010101" pitchFamily="2" charset="-122"/>
              </a:rPr>
              <a:t>是段落标记，用于在文档中创建一个段落；</a:t>
            </a:r>
            <a:r>
              <a:rPr lang="en-US" altLang="zh-CN" sz="1000">
                <a:ea typeface="宋体" panose="02010600030101010101" pitchFamily="2" charset="-122"/>
              </a:rPr>
              <a:t>title</a:t>
            </a:r>
            <a:r>
              <a:rPr lang="zh-CN" altLang="en-US" sz="1000">
                <a:ea typeface="宋体" panose="02010600030101010101" pitchFamily="2" charset="-122"/>
              </a:rPr>
              <a:t>是该标记的属性之一，用于设置段落的高亮提示文字；在“</a:t>
            </a:r>
            <a:r>
              <a:rPr lang="en-US" altLang="zh-CN" sz="1000">
                <a:ea typeface="宋体" panose="02010600030101010101" pitchFamily="2" charset="-122"/>
              </a:rPr>
              <a:t>=</a:t>
            </a:r>
            <a:endParaRPr lang="en-US" altLang="zh-CN" sz="1000">
              <a:ea typeface="宋体" panose="02010600030101010101" pitchFamily="2" charset="-122"/>
            </a:endParaRPr>
          </a:p>
          <a:p>
            <a:pPr lvl="4" eaLnBrk="1">
              <a:lnSpc>
                <a:spcPct val="90000"/>
              </a:lnSpc>
              <a:buNone/>
            </a:pPr>
            <a:r>
              <a:rPr lang="en-US" altLang="zh-CN" sz="1000">
                <a:ea typeface="宋体" panose="02010600030101010101" pitchFamily="2" charset="-122"/>
              </a:rPr>
              <a:t>”</a:t>
            </a:r>
            <a:r>
              <a:rPr lang="zh-CN" altLang="en-US" sz="1000">
                <a:ea typeface="宋体" panose="02010600030101010101" pitchFamily="2" charset="-122"/>
              </a:rPr>
              <a:t>后面的就是</a:t>
            </a:r>
            <a:r>
              <a:rPr lang="en-US" altLang="zh-CN" sz="1000">
                <a:ea typeface="宋体" panose="02010600030101010101" pitchFamily="2" charset="-122"/>
              </a:rPr>
              <a:t>title</a:t>
            </a:r>
            <a:r>
              <a:rPr lang="zh-CN" altLang="en-US" sz="1000">
                <a:ea typeface="宋体" panose="02010600030101010101" pitchFamily="2" charset="-122"/>
              </a:rPr>
              <a:t>属性的参数。             </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a:t>
            </a:r>
            <a:r>
              <a:rPr lang="en-US" altLang="zh-CN" sz="1000">
                <a:ea typeface="宋体" panose="02010600030101010101" pitchFamily="2" charset="-122"/>
              </a:rPr>
              <a:t>c. &lt;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空标记，非封闭类型标记</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举例：</a:t>
            </a:r>
            <a:r>
              <a:rPr lang="en-US" altLang="zh-CN" sz="1000">
                <a:ea typeface="宋体" panose="02010600030101010101" pitchFamily="2" charset="-122"/>
              </a:rPr>
              <a:t>&lt;br&gt;&lt;meta&gt;</a:t>
            </a:r>
            <a:r>
              <a:rPr lang="zh-CN" altLang="en-US" sz="1000">
                <a:ea typeface="宋体" panose="02010600030101010101" pitchFamily="2" charset="-122"/>
              </a:rPr>
              <a:t>等</a:t>
            </a:r>
            <a:endParaRPr lang="zh-CN" altLang="en-US" sz="100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solidFill>
            <a:srgbClr val="FFFFFF">
              <a:alpha val="100000"/>
            </a:srgbClr>
          </a:solidFill>
        </p:spPr>
      </p:sp>
      <p:sp>
        <p:nvSpPr>
          <p:cNvPr id="24578"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r>
              <a:rPr lang="en-US" altLang="zh-CN" sz="1000">
                <a:ea typeface="宋体" panose="02010600030101010101" pitchFamily="2" charset="-122"/>
              </a:rPr>
              <a:t>HTML</a:t>
            </a:r>
            <a:r>
              <a:rPr lang="zh-CN" altLang="en-US" sz="1000">
                <a:ea typeface="宋体" panose="02010600030101010101" pitchFamily="2" charset="-122"/>
              </a:rPr>
              <a:t>基本语法</a:t>
            </a:r>
            <a:r>
              <a:rPr lang="en-US" altLang="zh-CN" sz="1000">
                <a:ea typeface="宋体" panose="02010600030101010101" pitchFamily="2" charset="-122"/>
              </a:rPr>
              <a:t>(p50)</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 &lt;</a:t>
            </a:r>
            <a:r>
              <a:rPr lang="zh-CN" altLang="en-US" sz="1000">
                <a:ea typeface="宋体" panose="02010600030101010101" pitchFamily="2" charset="-122"/>
              </a:rPr>
              <a:t>标记</a:t>
            </a:r>
            <a:r>
              <a:rPr lang="en-US" altLang="zh-CN" sz="1000">
                <a:ea typeface="宋体" panose="02010600030101010101" pitchFamily="2" charset="-122"/>
              </a:rPr>
              <a:t>&gt;</a:t>
            </a:r>
            <a:r>
              <a:rPr lang="zh-CN" altLang="en-US" sz="1000">
                <a:ea typeface="宋体" panose="02010600030101010101" pitchFamily="2" charset="-122"/>
              </a:rPr>
              <a:t>内容</a:t>
            </a:r>
            <a:r>
              <a:rPr lang="en-US" altLang="zh-CN" sz="1000">
                <a:ea typeface="宋体" panose="02010600030101010101" pitchFamily="2" charset="-122"/>
              </a:rPr>
              <a:t>&lt;/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大多数标记是封闭类型，标记成对出现</a:t>
            </a:r>
            <a:r>
              <a:rPr lang="en-US" altLang="zh-CN" sz="1000">
                <a:ea typeface="宋体" panose="02010600030101010101" pitchFamily="2" charset="-122"/>
              </a:rPr>
              <a:t>(</a:t>
            </a:r>
            <a:r>
              <a:rPr lang="zh-CN" altLang="en-US" sz="1000">
                <a:ea typeface="宋体" panose="02010600030101010101" pitchFamily="2" charset="-122"/>
              </a:rPr>
              <a:t>开始标记，结束标记</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结束标记：带有反斜线，表明结束标记对内容的控制</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举例：</a:t>
            </a:r>
            <a:r>
              <a:rPr lang="en-US" altLang="zh-CN" sz="1000">
                <a:ea typeface="宋体" panose="02010600030101010101" pitchFamily="2" charset="-122"/>
              </a:rPr>
              <a:t>&lt;h1&gt;</a:t>
            </a:r>
            <a:r>
              <a:rPr lang="zh-CN" altLang="en-US" sz="1000">
                <a:ea typeface="宋体" panose="02010600030101010101" pitchFamily="2" charset="-122"/>
              </a:rPr>
              <a:t>这是标题</a:t>
            </a:r>
            <a:r>
              <a:rPr lang="en-US" altLang="zh-CN" sz="1000">
                <a:ea typeface="宋体" panose="02010600030101010101" pitchFamily="2" charset="-122"/>
              </a:rPr>
              <a:t>&lt;/h1&gt;</a:t>
            </a:r>
            <a:endParaRPr lang="en-US" altLang="zh-CN" sz="1000">
              <a:ea typeface="宋体" panose="02010600030101010101" pitchFamily="2" charset="-122"/>
            </a:endParaRPr>
          </a:p>
          <a:p>
            <a:pPr lvl="0" eaLnBrk="1">
              <a:lnSpc>
                <a:spcPct val="90000"/>
              </a:lnSpc>
            </a:pP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b. &lt;</a:t>
            </a:r>
            <a:r>
              <a:rPr lang="zh-CN" altLang="en-US" sz="1000">
                <a:ea typeface="宋体" panose="02010600030101010101" pitchFamily="2" charset="-122"/>
              </a:rPr>
              <a:t>标记 属性</a:t>
            </a:r>
            <a:r>
              <a:rPr lang="en-US" altLang="zh-CN" sz="1000">
                <a:ea typeface="宋体" panose="02010600030101010101" pitchFamily="2" charset="-122"/>
              </a:rPr>
              <a:t>1=</a:t>
            </a:r>
            <a:r>
              <a:rPr lang="zh-CN" altLang="en-US" sz="1000">
                <a:ea typeface="宋体" panose="02010600030101010101" pitchFamily="2" charset="-122"/>
              </a:rPr>
              <a:t>参数</a:t>
            </a:r>
            <a:r>
              <a:rPr lang="en-US" altLang="zh-CN" sz="1000">
                <a:ea typeface="宋体" panose="02010600030101010101" pitchFamily="2" charset="-122"/>
              </a:rPr>
              <a:t>1 </a:t>
            </a:r>
            <a:r>
              <a:rPr lang="zh-CN" altLang="en-US" sz="1000">
                <a:ea typeface="宋体" panose="02010600030101010101" pitchFamily="2" charset="-122"/>
              </a:rPr>
              <a:t>属性</a:t>
            </a:r>
            <a:r>
              <a:rPr lang="en-US" altLang="zh-CN" sz="1000">
                <a:ea typeface="宋体" panose="02010600030101010101" pitchFamily="2" charset="-122"/>
              </a:rPr>
              <a:t>2=</a:t>
            </a:r>
            <a:r>
              <a:rPr lang="zh-CN" altLang="en-US" sz="1000">
                <a:ea typeface="宋体" panose="02010600030101010101" pitchFamily="2" charset="-122"/>
              </a:rPr>
              <a:t>参数</a:t>
            </a:r>
            <a:r>
              <a:rPr lang="en-US" altLang="zh-CN" sz="1000">
                <a:ea typeface="宋体" panose="02010600030101010101" pitchFamily="2" charset="-122"/>
              </a:rPr>
              <a:t>2 </a:t>
            </a:r>
            <a:r>
              <a:rPr lang="zh-CN" altLang="en-US" sz="1000">
                <a:ea typeface="宋体" panose="02010600030101010101" pitchFamily="2" charset="-122"/>
              </a:rPr>
              <a:t>属性</a:t>
            </a:r>
            <a:r>
              <a:rPr lang="en-US" altLang="zh-CN" sz="1000">
                <a:ea typeface="宋体" panose="02010600030101010101" pitchFamily="2" charset="-122"/>
              </a:rPr>
              <a:t>2=</a:t>
            </a:r>
            <a:r>
              <a:rPr lang="zh-CN" altLang="en-US" sz="1000">
                <a:ea typeface="宋体" panose="02010600030101010101" pitchFamily="2" charset="-122"/>
              </a:rPr>
              <a:t>参数</a:t>
            </a:r>
            <a:r>
              <a:rPr lang="en-US" altLang="zh-CN" sz="1000">
                <a:ea typeface="宋体" panose="02010600030101010101" pitchFamily="2" charset="-122"/>
              </a:rPr>
              <a:t>2&gt;</a:t>
            </a:r>
            <a:r>
              <a:rPr lang="zh-CN" altLang="en-US" sz="1000">
                <a:ea typeface="宋体" panose="02010600030101010101" pitchFamily="2" charset="-122"/>
              </a:rPr>
              <a:t>内容</a:t>
            </a:r>
            <a:r>
              <a:rPr lang="en-US" altLang="zh-CN" sz="1000">
                <a:ea typeface="宋体" panose="02010600030101010101" pitchFamily="2" charset="-122"/>
              </a:rPr>
              <a:t>&lt;/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通过属性进一步控制内容。属性以名字和值形式成对出现。多个属性间通过空格进行分隔。</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举例：</a:t>
            </a:r>
            <a:r>
              <a:rPr lang="en-US" altLang="zh-CN" sz="1000">
                <a:ea typeface="宋体" panose="02010600030101010101" pitchFamily="2" charset="-122"/>
              </a:rPr>
              <a:t>&lt;p title=”</a:t>
            </a:r>
            <a:r>
              <a:rPr lang="zh-CN" altLang="en-US" sz="1000">
                <a:ea typeface="宋体" panose="02010600030101010101" pitchFamily="2" charset="-122"/>
              </a:rPr>
              <a:t>这里有一个段落”</a:t>
            </a:r>
            <a:r>
              <a:rPr lang="en-US" altLang="zh-CN" sz="1000">
                <a:ea typeface="宋体" panose="02010600030101010101" pitchFamily="2" charset="-122"/>
              </a:rPr>
              <a:t>&gt;</a:t>
            </a:r>
            <a:r>
              <a:rPr lang="zh-CN" altLang="en-US" sz="1000">
                <a:ea typeface="宋体" panose="02010600030101010101" pitchFamily="2" charset="-122"/>
              </a:rPr>
              <a:t>段落一</a:t>
            </a:r>
            <a:r>
              <a:rPr lang="en-US" altLang="zh-CN" sz="1000">
                <a:ea typeface="宋体" panose="02010600030101010101" pitchFamily="2" charset="-122"/>
              </a:rPr>
              <a:t>&lt;/p&gt;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本例中</a:t>
            </a:r>
            <a:r>
              <a:rPr lang="en-US" altLang="zh-CN" sz="1000">
                <a:ea typeface="宋体" panose="02010600030101010101" pitchFamily="2" charset="-122"/>
              </a:rPr>
              <a:t>&lt;p&gt;</a:t>
            </a:r>
            <a:r>
              <a:rPr lang="zh-CN" altLang="en-US" sz="1000">
                <a:ea typeface="宋体" panose="02010600030101010101" pitchFamily="2" charset="-122"/>
              </a:rPr>
              <a:t>和</a:t>
            </a:r>
            <a:r>
              <a:rPr lang="en-US" altLang="zh-CN" sz="1000">
                <a:ea typeface="宋体" panose="02010600030101010101" pitchFamily="2" charset="-122"/>
              </a:rPr>
              <a:t>&lt;/p&gt;</a:t>
            </a:r>
            <a:r>
              <a:rPr lang="zh-CN" altLang="en-US" sz="1000">
                <a:ea typeface="宋体" panose="02010600030101010101" pitchFamily="2" charset="-122"/>
              </a:rPr>
              <a:t>是段落标记，用于在文档中创建一个段落；</a:t>
            </a:r>
            <a:r>
              <a:rPr lang="en-US" altLang="zh-CN" sz="1000">
                <a:ea typeface="宋体" panose="02010600030101010101" pitchFamily="2" charset="-122"/>
              </a:rPr>
              <a:t>title</a:t>
            </a:r>
            <a:r>
              <a:rPr lang="zh-CN" altLang="en-US" sz="1000">
                <a:ea typeface="宋体" panose="02010600030101010101" pitchFamily="2" charset="-122"/>
              </a:rPr>
              <a:t>是该标记的属性之一，用于设置段落的高亮提示文字；在“</a:t>
            </a:r>
            <a:r>
              <a:rPr lang="en-US" altLang="zh-CN" sz="1000">
                <a:ea typeface="宋体" panose="02010600030101010101" pitchFamily="2" charset="-122"/>
              </a:rPr>
              <a:t>=</a:t>
            </a:r>
            <a:endParaRPr lang="en-US" altLang="zh-CN" sz="1000">
              <a:ea typeface="宋体" panose="02010600030101010101" pitchFamily="2" charset="-122"/>
            </a:endParaRPr>
          </a:p>
          <a:p>
            <a:pPr lvl="4" eaLnBrk="1">
              <a:lnSpc>
                <a:spcPct val="90000"/>
              </a:lnSpc>
              <a:buNone/>
            </a:pPr>
            <a:r>
              <a:rPr lang="en-US" altLang="zh-CN" sz="1000">
                <a:ea typeface="宋体" panose="02010600030101010101" pitchFamily="2" charset="-122"/>
              </a:rPr>
              <a:t>”</a:t>
            </a:r>
            <a:r>
              <a:rPr lang="zh-CN" altLang="en-US" sz="1000">
                <a:ea typeface="宋体" panose="02010600030101010101" pitchFamily="2" charset="-122"/>
              </a:rPr>
              <a:t>后面的就是</a:t>
            </a:r>
            <a:r>
              <a:rPr lang="en-US" altLang="zh-CN" sz="1000">
                <a:ea typeface="宋体" panose="02010600030101010101" pitchFamily="2" charset="-122"/>
              </a:rPr>
              <a:t>title</a:t>
            </a:r>
            <a:r>
              <a:rPr lang="zh-CN" altLang="en-US" sz="1000">
                <a:ea typeface="宋体" panose="02010600030101010101" pitchFamily="2" charset="-122"/>
              </a:rPr>
              <a:t>属性的参数。             </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a:t>
            </a:r>
            <a:r>
              <a:rPr lang="en-US" altLang="zh-CN" sz="1000">
                <a:ea typeface="宋体" panose="02010600030101010101" pitchFamily="2" charset="-122"/>
              </a:rPr>
              <a:t>c. &lt;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空标记，非封闭类型标记</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举例：</a:t>
            </a:r>
            <a:r>
              <a:rPr lang="en-US" altLang="zh-CN" sz="1000">
                <a:ea typeface="宋体" panose="02010600030101010101" pitchFamily="2" charset="-122"/>
              </a:rPr>
              <a:t>&lt;br&gt;&lt;meta&gt;</a:t>
            </a:r>
            <a:r>
              <a:rPr lang="zh-CN" altLang="en-US" sz="1000">
                <a:ea typeface="宋体" panose="02010600030101010101" pitchFamily="2" charset="-122"/>
              </a:rPr>
              <a:t>等</a:t>
            </a:r>
            <a:endParaRPr lang="zh-CN" altLang="en-US" sz="100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a:solidFill>
            <a:srgbClr val="FFFFFF">
              <a:alpha val="100000"/>
            </a:srgbClr>
          </a:solidFill>
        </p:spPr>
      </p:sp>
      <p:sp>
        <p:nvSpPr>
          <p:cNvPr id="26626"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endParaRPr lang="zh-CN" altLang="en-US" sz="1000">
              <a:ea typeface="宋体" panose="02010600030101010101" pitchFamily="2" charset="-122"/>
            </a:endParaRPr>
          </a:p>
          <a:p>
            <a:pPr lvl="0" eaLnBrk="1">
              <a:lnSpc>
                <a:spcPct val="90000"/>
              </a:lnSpc>
            </a:pPr>
            <a:r>
              <a:rPr lang="en-US" altLang="zh-CN" sz="1000">
                <a:ea typeface="宋体" panose="02010600030101010101" pitchFamily="2" charset="-122"/>
              </a:rPr>
              <a:t>HTML</a:t>
            </a:r>
            <a:r>
              <a:rPr lang="zh-CN" altLang="en-US" sz="1000">
                <a:ea typeface="宋体" panose="02010600030101010101" pitchFamily="2" charset="-122"/>
              </a:rPr>
              <a:t>基本语法</a:t>
            </a:r>
            <a:r>
              <a:rPr lang="en-US" altLang="zh-CN" sz="1000">
                <a:ea typeface="宋体" panose="02010600030101010101" pitchFamily="2" charset="-122"/>
              </a:rPr>
              <a:t>(p50)</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 &lt;</a:t>
            </a:r>
            <a:r>
              <a:rPr lang="zh-CN" altLang="en-US" sz="1000">
                <a:ea typeface="宋体" panose="02010600030101010101" pitchFamily="2" charset="-122"/>
              </a:rPr>
              <a:t>标记</a:t>
            </a:r>
            <a:r>
              <a:rPr lang="en-US" altLang="zh-CN" sz="1000">
                <a:ea typeface="宋体" panose="02010600030101010101" pitchFamily="2" charset="-122"/>
              </a:rPr>
              <a:t>&gt;</a:t>
            </a:r>
            <a:r>
              <a:rPr lang="zh-CN" altLang="en-US" sz="1000">
                <a:ea typeface="宋体" panose="02010600030101010101" pitchFamily="2" charset="-122"/>
              </a:rPr>
              <a:t>内容</a:t>
            </a:r>
            <a:r>
              <a:rPr lang="en-US" altLang="zh-CN" sz="1000">
                <a:ea typeface="宋体" panose="02010600030101010101" pitchFamily="2" charset="-122"/>
              </a:rPr>
              <a:t>&lt;/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大多数标记是封闭类型，标记成对出现</a:t>
            </a:r>
            <a:r>
              <a:rPr lang="en-US" altLang="zh-CN" sz="1000">
                <a:ea typeface="宋体" panose="02010600030101010101" pitchFamily="2" charset="-122"/>
              </a:rPr>
              <a:t>(</a:t>
            </a:r>
            <a:r>
              <a:rPr lang="zh-CN" altLang="en-US" sz="1000">
                <a:ea typeface="宋体" panose="02010600030101010101" pitchFamily="2" charset="-122"/>
              </a:rPr>
              <a:t>开始标记，结束标记</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结束标记：带有反斜线，表明结束标记对内容的控制</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举例：</a:t>
            </a:r>
            <a:r>
              <a:rPr lang="en-US" altLang="zh-CN" sz="1000">
                <a:ea typeface="宋体" panose="02010600030101010101" pitchFamily="2" charset="-122"/>
              </a:rPr>
              <a:t>&lt;h1&gt;</a:t>
            </a:r>
            <a:r>
              <a:rPr lang="zh-CN" altLang="en-US" sz="1000">
                <a:ea typeface="宋体" panose="02010600030101010101" pitchFamily="2" charset="-122"/>
              </a:rPr>
              <a:t>这是标题</a:t>
            </a:r>
            <a:r>
              <a:rPr lang="en-US" altLang="zh-CN" sz="1000">
                <a:ea typeface="宋体" panose="02010600030101010101" pitchFamily="2" charset="-122"/>
              </a:rPr>
              <a:t>&lt;/h1&gt;</a:t>
            </a:r>
            <a:endParaRPr lang="en-US" altLang="zh-CN" sz="1000">
              <a:ea typeface="宋体" panose="02010600030101010101" pitchFamily="2" charset="-122"/>
            </a:endParaRPr>
          </a:p>
          <a:p>
            <a:pPr lvl="0" eaLnBrk="1">
              <a:lnSpc>
                <a:spcPct val="90000"/>
              </a:lnSpc>
            </a:pP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b. &lt;</a:t>
            </a:r>
            <a:r>
              <a:rPr lang="zh-CN" altLang="en-US" sz="1000">
                <a:ea typeface="宋体" panose="02010600030101010101" pitchFamily="2" charset="-122"/>
              </a:rPr>
              <a:t>标记 属性</a:t>
            </a:r>
            <a:r>
              <a:rPr lang="en-US" altLang="zh-CN" sz="1000">
                <a:ea typeface="宋体" panose="02010600030101010101" pitchFamily="2" charset="-122"/>
              </a:rPr>
              <a:t>1=</a:t>
            </a:r>
            <a:r>
              <a:rPr lang="zh-CN" altLang="en-US" sz="1000">
                <a:ea typeface="宋体" panose="02010600030101010101" pitchFamily="2" charset="-122"/>
              </a:rPr>
              <a:t>参数</a:t>
            </a:r>
            <a:r>
              <a:rPr lang="en-US" altLang="zh-CN" sz="1000">
                <a:ea typeface="宋体" panose="02010600030101010101" pitchFamily="2" charset="-122"/>
              </a:rPr>
              <a:t>1 </a:t>
            </a:r>
            <a:r>
              <a:rPr lang="zh-CN" altLang="en-US" sz="1000">
                <a:ea typeface="宋体" panose="02010600030101010101" pitchFamily="2" charset="-122"/>
              </a:rPr>
              <a:t>属性</a:t>
            </a:r>
            <a:r>
              <a:rPr lang="en-US" altLang="zh-CN" sz="1000">
                <a:ea typeface="宋体" panose="02010600030101010101" pitchFamily="2" charset="-122"/>
              </a:rPr>
              <a:t>2=</a:t>
            </a:r>
            <a:r>
              <a:rPr lang="zh-CN" altLang="en-US" sz="1000">
                <a:ea typeface="宋体" panose="02010600030101010101" pitchFamily="2" charset="-122"/>
              </a:rPr>
              <a:t>参数</a:t>
            </a:r>
            <a:r>
              <a:rPr lang="en-US" altLang="zh-CN" sz="1000">
                <a:ea typeface="宋体" panose="02010600030101010101" pitchFamily="2" charset="-122"/>
              </a:rPr>
              <a:t>2 </a:t>
            </a:r>
            <a:r>
              <a:rPr lang="zh-CN" altLang="en-US" sz="1000">
                <a:ea typeface="宋体" panose="02010600030101010101" pitchFamily="2" charset="-122"/>
              </a:rPr>
              <a:t>属性</a:t>
            </a:r>
            <a:r>
              <a:rPr lang="en-US" altLang="zh-CN" sz="1000">
                <a:ea typeface="宋体" panose="02010600030101010101" pitchFamily="2" charset="-122"/>
              </a:rPr>
              <a:t>2=</a:t>
            </a:r>
            <a:r>
              <a:rPr lang="zh-CN" altLang="en-US" sz="1000">
                <a:ea typeface="宋体" panose="02010600030101010101" pitchFamily="2" charset="-122"/>
              </a:rPr>
              <a:t>参数</a:t>
            </a:r>
            <a:r>
              <a:rPr lang="en-US" altLang="zh-CN" sz="1000">
                <a:ea typeface="宋体" panose="02010600030101010101" pitchFamily="2" charset="-122"/>
              </a:rPr>
              <a:t>2&gt;</a:t>
            </a:r>
            <a:r>
              <a:rPr lang="zh-CN" altLang="en-US" sz="1000">
                <a:ea typeface="宋体" panose="02010600030101010101" pitchFamily="2" charset="-122"/>
              </a:rPr>
              <a:t>内容</a:t>
            </a:r>
            <a:r>
              <a:rPr lang="en-US" altLang="zh-CN" sz="1000">
                <a:ea typeface="宋体" panose="02010600030101010101" pitchFamily="2" charset="-122"/>
              </a:rPr>
              <a:t>&lt;/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通过属性进一步控制内容。属性以名字和值形式成对出现。多个属性间通过空格进行分隔。</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举例：</a:t>
            </a:r>
            <a:r>
              <a:rPr lang="en-US" altLang="zh-CN" sz="1000">
                <a:ea typeface="宋体" panose="02010600030101010101" pitchFamily="2" charset="-122"/>
              </a:rPr>
              <a:t>&lt;p title=”</a:t>
            </a:r>
            <a:r>
              <a:rPr lang="zh-CN" altLang="en-US" sz="1000">
                <a:ea typeface="宋体" panose="02010600030101010101" pitchFamily="2" charset="-122"/>
              </a:rPr>
              <a:t>这里有一个段落”</a:t>
            </a:r>
            <a:r>
              <a:rPr lang="en-US" altLang="zh-CN" sz="1000">
                <a:ea typeface="宋体" panose="02010600030101010101" pitchFamily="2" charset="-122"/>
              </a:rPr>
              <a:t>&gt;</a:t>
            </a:r>
            <a:r>
              <a:rPr lang="zh-CN" altLang="en-US" sz="1000">
                <a:ea typeface="宋体" panose="02010600030101010101" pitchFamily="2" charset="-122"/>
              </a:rPr>
              <a:t>段落一</a:t>
            </a:r>
            <a:r>
              <a:rPr lang="en-US" altLang="zh-CN" sz="1000">
                <a:ea typeface="宋体" panose="02010600030101010101" pitchFamily="2" charset="-122"/>
              </a:rPr>
              <a:t>&lt;/p&gt;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本例中</a:t>
            </a:r>
            <a:r>
              <a:rPr lang="en-US" altLang="zh-CN" sz="1000">
                <a:ea typeface="宋体" panose="02010600030101010101" pitchFamily="2" charset="-122"/>
              </a:rPr>
              <a:t>&lt;p&gt;</a:t>
            </a:r>
            <a:r>
              <a:rPr lang="zh-CN" altLang="en-US" sz="1000">
                <a:ea typeface="宋体" panose="02010600030101010101" pitchFamily="2" charset="-122"/>
              </a:rPr>
              <a:t>和</a:t>
            </a:r>
            <a:r>
              <a:rPr lang="en-US" altLang="zh-CN" sz="1000">
                <a:ea typeface="宋体" panose="02010600030101010101" pitchFamily="2" charset="-122"/>
              </a:rPr>
              <a:t>&lt;/p&gt;</a:t>
            </a:r>
            <a:r>
              <a:rPr lang="zh-CN" altLang="en-US" sz="1000">
                <a:ea typeface="宋体" panose="02010600030101010101" pitchFamily="2" charset="-122"/>
              </a:rPr>
              <a:t>是段落标记，用于在文档中创建一个段落；</a:t>
            </a:r>
            <a:r>
              <a:rPr lang="en-US" altLang="zh-CN" sz="1000">
                <a:ea typeface="宋体" panose="02010600030101010101" pitchFamily="2" charset="-122"/>
              </a:rPr>
              <a:t>title</a:t>
            </a:r>
            <a:r>
              <a:rPr lang="zh-CN" altLang="en-US" sz="1000">
                <a:ea typeface="宋体" panose="02010600030101010101" pitchFamily="2" charset="-122"/>
              </a:rPr>
              <a:t>是该标记的属性之一，用于设置段落的高亮提示文字；在“</a:t>
            </a:r>
            <a:r>
              <a:rPr lang="en-US" altLang="zh-CN" sz="1000">
                <a:ea typeface="宋体" panose="02010600030101010101" pitchFamily="2" charset="-122"/>
              </a:rPr>
              <a:t>=</a:t>
            </a:r>
            <a:endParaRPr lang="en-US" altLang="zh-CN" sz="1000">
              <a:ea typeface="宋体" panose="02010600030101010101" pitchFamily="2" charset="-122"/>
            </a:endParaRPr>
          </a:p>
          <a:p>
            <a:pPr lvl="4" eaLnBrk="1">
              <a:lnSpc>
                <a:spcPct val="90000"/>
              </a:lnSpc>
              <a:buNone/>
            </a:pPr>
            <a:r>
              <a:rPr lang="en-US" altLang="zh-CN" sz="1000">
                <a:ea typeface="宋体" panose="02010600030101010101" pitchFamily="2" charset="-122"/>
              </a:rPr>
              <a:t>”</a:t>
            </a:r>
            <a:r>
              <a:rPr lang="zh-CN" altLang="en-US" sz="1000">
                <a:ea typeface="宋体" panose="02010600030101010101" pitchFamily="2" charset="-122"/>
              </a:rPr>
              <a:t>后面的就是</a:t>
            </a:r>
            <a:r>
              <a:rPr lang="en-US" altLang="zh-CN" sz="1000">
                <a:ea typeface="宋体" panose="02010600030101010101" pitchFamily="2" charset="-122"/>
              </a:rPr>
              <a:t>title</a:t>
            </a:r>
            <a:r>
              <a:rPr lang="zh-CN" altLang="en-US" sz="1000">
                <a:ea typeface="宋体" panose="02010600030101010101" pitchFamily="2" charset="-122"/>
              </a:rPr>
              <a:t>属性的参数。             </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a:t>
            </a:r>
            <a:r>
              <a:rPr lang="en-US" altLang="zh-CN" sz="1000">
                <a:ea typeface="宋体" panose="02010600030101010101" pitchFamily="2" charset="-122"/>
              </a:rPr>
              <a:t>c. &lt;</a:t>
            </a:r>
            <a:r>
              <a:rPr lang="zh-CN" altLang="en-US" sz="1000">
                <a:ea typeface="宋体" panose="02010600030101010101" pitchFamily="2" charset="-122"/>
              </a:rPr>
              <a:t>标记</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90000"/>
              </a:lnSpc>
            </a:pPr>
            <a:r>
              <a:rPr lang="en-US" altLang="zh-CN" sz="1000">
                <a:ea typeface="宋体" panose="02010600030101010101" pitchFamily="2" charset="-122"/>
              </a:rPr>
              <a:t>             </a:t>
            </a:r>
            <a:r>
              <a:rPr lang="zh-CN" altLang="en-US" sz="1000">
                <a:ea typeface="宋体" panose="02010600030101010101" pitchFamily="2" charset="-122"/>
              </a:rPr>
              <a:t>空标记，非封闭类型标记</a:t>
            </a:r>
            <a:endParaRPr lang="zh-CN" altLang="en-US" sz="1000">
              <a:ea typeface="宋体" panose="02010600030101010101" pitchFamily="2" charset="-122"/>
            </a:endParaRPr>
          </a:p>
          <a:p>
            <a:pPr lvl="0" eaLnBrk="1">
              <a:lnSpc>
                <a:spcPct val="90000"/>
              </a:lnSpc>
            </a:pPr>
            <a:r>
              <a:rPr lang="zh-CN" altLang="en-US" sz="1000">
                <a:ea typeface="宋体" panose="02010600030101010101" pitchFamily="2" charset="-122"/>
              </a:rPr>
              <a:t>             举例：</a:t>
            </a:r>
            <a:r>
              <a:rPr lang="en-US" altLang="zh-CN" sz="1000">
                <a:ea typeface="宋体" panose="02010600030101010101" pitchFamily="2" charset="-122"/>
              </a:rPr>
              <a:t>&lt;br&gt;&lt;meta&gt;</a:t>
            </a:r>
            <a:r>
              <a:rPr lang="zh-CN" altLang="en-US" sz="1000">
                <a:ea typeface="宋体" panose="02010600030101010101" pitchFamily="2" charset="-122"/>
              </a:rPr>
              <a:t>等</a:t>
            </a:r>
            <a:endParaRPr lang="zh-CN" altLang="en-US" sz="100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a:solidFill>
            <a:srgbClr val="FFFFFF">
              <a:alpha val="100000"/>
            </a:srgbClr>
          </a:solidFill>
        </p:spPr>
      </p:sp>
      <p:sp>
        <p:nvSpPr>
          <p:cNvPr id="30722" name="Rectangle 3"/>
          <p:cNvSpPr>
            <a:spLocks noGrp="1"/>
          </p:cNvSpPr>
          <p:nvPr>
            <p:ph type="body"/>
          </p:nvPr>
        </p:nvSpPr>
        <p:spPr>
          <a:xfrm>
            <a:off x="973138" y="4554538"/>
            <a:ext cx="5354637" cy="4313237"/>
          </a:xfrm>
        </p:spPr>
        <p:txBody>
          <a:bodyPr wrap="square" lIns="97166" tIns="48583" rIns="97166" bIns="48583" anchor="t"/>
          <a:lstStyle/>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r>
              <a:rPr lang="zh-CN" altLang="en-US">
                <a:ea typeface="宋体" panose="02010600030101010101" pitchFamily="2" charset="-122"/>
              </a:rPr>
              <a:t>版本信息 </a:t>
            </a:r>
            <a:endParaRPr lang="zh-CN" altLang="en-US">
              <a:ea typeface="宋体" panose="02010600030101010101" pitchFamily="2" charset="-122"/>
            </a:endParaRPr>
          </a:p>
          <a:p>
            <a:pPr lvl="0" eaLnBrk="1"/>
            <a:r>
              <a:rPr lang="zh-CN" altLang="en-US">
                <a:ea typeface="宋体" panose="02010600030101010101" pitchFamily="2" charset="-122"/>
              </a:rPr>
              <a:t>             就是</a:t>
            </a:r>
            <a:r>
              <a:rPr lang="en-US" altLang="zh-CN">
                <a:ea typeface="宋体" panose="02010600030101010101" pitchFamily="2" charset="-122"/>
              </a:rPr>
              <a:t>DTD</a:t>
            </a:r>
            <a:r>
              <a:rPr lang="zh-CN" altLang="en-US">
                <a:ea typeface="宋体" panose="02010600030101010101" pitchFamily="2" charset="-122"/>
              </a:rPr>
              <a:t>部分，在</a:t>
            </a:r>
            <a:r>
              <a:rPr lang="en-US" altLang="zh-CN">
                <a:ea typeface="宋体" panose="02010600030101010101" pitchFamily="2" charset="-122"/>
              </a:rPr>
              <a:t>XML</a:t>
            </a:r>
            <a:r>
              <a:rPr lang="zh-CN" altLang="en-US">
                <a:ea typeface="宋体" panose="02010600030101010101" pitchFamily="2" charset="-122"/>
              </a:rPr>
              <a:t>中，</a:t>
            </a:r>
            <a:r>
              <a:rPr lang="en-US" altLang="zh-CN">
                <a:ea typeface="宋体" panose="02010600030101010101" pitchFamily="2" charset="-122"/>
              </a:rPr>
              <a:t>DTD</a:t>
            </a:r>
            <a:r>
              <a:rPr lang="zh-CN" altLang="en-US">
                <a:ea typeface="宋体" panose="02010600030101010101" pitchFamily="2" charset="-122"/>
              </a:rPr>
              <a:t>是验证</a:t>
            </a:r>
            <a:r>
              <a:rPr lang="en-US" altLang="zh-CN">
                <a:ea typeface="宋体" panose="02010600030101010101" pitchFamily="2" charset="-122"/>
              </a:rPr>
              <a:t>XML</a:t>
            </a:r>
            <a:r>
              <a:rPr lang="zh-CN" altLang="en-US">
                <a:ea typeface="宋体" panose="02010600030101010101" pitchFamily="2" charset="-122"/>
              </a:rPr>
              <a:t>文档的有效性。在</a:t>
            </a:r>
            <a:r>
              <a:rPr lang="en-US" altLang="zh-CN">
                <a:ea typeface="宋体" panose="02010600030101010101" pitchFamily="2" charset="-122"/>
              </a:rPr>
              <a:t>HTML</a:t>
            </a:r>
            <a:r>
              <a:rPr lang="zh-CN" altLang="en-US">
                <a:ea typeface="宋体" panose="02010600030101010101" pitchFamily="2" charset="-122"/>
              </a:rPr>
              <a:t>中，浏览器对</a:t>
            </a:r>
            <a:r>
              <a:rPr lang="en-US" altLang="zh-CN">
                <a:ea typeface="宋体" panose="02010600030101010101" pitchFamily="2" charset="-122"/>
              </a:rPr>
              <a:t>HTML</a:t>
            </a:r>
            <a:r>
              <a:rPr lang="zh-CN" altLang="en-US">
                <a:ea typeface="宋体" panose="02010600030101010101" pitchFamily="2" charset="-122"/>
              </a:rPr>
              <a:t>的遵守不严格，因此</a:t>
            </a:r>
            <a:r>
              <a:rPr lang="en-US" altLang="zh-CN">
                <a:ea typeface="宋体" panose="02010600030101010101" pitchFamily="2" charset="-122"/>
              </a:rPr>
              <a:t>DTD</a:t>
            </a:r>
            <a:r>
              <a:rPr lang="zh-CN" altLang="en-US">
                <a:ea typeface="宋体" panose="02010600030101010101" pitchFamily="2" charset="-122"/>
              </a:rPr>
              <a:t>只是对</a:t>
            </a:r>
            <a:r>
              <a:rPr lang="en-US" altLang="zh-CN">
                <a:ea typeface="宋体" panose="02010600030101010101" pitchFamily="2" charset="-122"/>
              </a:rPr>
              <a:t>HTML</a:t>
            </a:r>
            <a:r>
              <a:rPr lang="zh-CN" altLang="en-US">
                <a:ea typeface="宋体" panose="02010600030101010101" pitchFamily="2" charset="-122"/>
              </a:rPr>
              <a:t>文档所使用</a:t>
            </a:r>
            <a:endParaRPr lang="zh-CN" altLang="en-US">
              <a:ea typeface="宋体" panose="02010600030101010101" pitchFamily="2" charset="-122"/>
            </a:endParaRPr>
          </a:p>
          <a:p>
            <a:pPr lvl="0" eaLnBrk="1"/>
            <a:r>
              <a:rPr lang="zh-CN" altLang="en-US">
                <a:ea typeface="宋体" panose="02010600030101010101" pitchFamily="2" charset="-122"/>
              </a:rPr>
              <a:t>版本的一个说明。你写不写，其实均无所谓。如果文档内容与</a:t>
            </a:r>
            <a:r>
              <a:rPr lang="en-US" altLang="zh-CN">
                <a:ea typeface="宋体" panose="02010600030101010101" pitchFamily="2" charset="-122"/>
              </a:rPr>
              <a:t>DTD</a:t>
            </a:r>
            <a:r>
              <a:rPr lang="zh-CN" altLang="en-US">
                <a:ea typeface="宋体" panose="02010600030101010101" pitchFamily="2" charset="-122"/>
              </a:rPr>
              <a:t>要求不一致，浏览器并不会因此而提示语法错误，它会照样显示。只是有些浏</a:t>
            </a:r>
            <a:endParaRPr lang="zh-CN" altLang="en-US">
              <a:ea typeface="宋体" panose="02010600030101010101" pitchFamily="2" charset="-122"/>
            </a:endParaRPr>
          </a:p>
          <a:p>
            <a:pPr lvl="0" eaLnBrk="1"/>
            <a:r>
              <a:rPr lang="zh-CN" altLang="en-US">
                <a:ea typeface="宋体" panose="02010600030101010101" pitchFamily="2" charset="-122"/>
              </a:rPr>
              <a:t>览器上可能显示的不是你要求的结果。</a:t>
            </a:r>
            <a:endParaRPr lang="zh-CN" altLang="en-US">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a:solidFill>
            <a:srgbClr val="FFFFFF">
              <a:alpha val="100000"/>
            </a:srgbClr>
          </a:solidFill>
        </p:spPr>
      </p:sp>
      <p:sp>
        <p:nvSpPr>
          <p:cNvPr id="34818"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7410" name="Rectangle 2"/>
          <p:cNvSpPr>
            <a:spLocks noGrp="1" noRot="1" noChangeAspect="1" noTextEdit="1"/>
          </p:cNvSpPr>
          <p:nvPr>
            <p:ph type="sldImg"/>
          </p:nvPr>
        </p:nvSpPr>
        <p:spPr/>
      </p:sp>
      <p:sp>
        <p:nvSpPr>
          <p:cNvPr id="17411"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 shell, </a:t>
            </a:r>
            <a:r>
              <a:rPr lang="zh-CN" altLang="en-US"/>
              <a:t>就比较简单啦</a:t>
            </a:r>
            <a:r>
              <a:rPr lang="en-US" altLang="zh-CN"/>
              <a:t>, </a:t>
            </a:r>
            <a:r>
              <a:rPr lang="zh-CN" altLang="en-US"/>
              <a:t>是一个接口</a:t>
            </a:r>
            <a:r>
              <a:rPr lang="en-US" altLang="zh-CN"/>
              <a:t>, </a:t>
            </a:r>
            <a:r>
              <a:rPr lang="zh-CN" altLang="en-US"/>
              <a:t>扮演着解释者或翻译者的角色</a:t>
            </a:r>
            <a:r>
              <a:rPr lang="en-US" altLang="zh-CN"/>
              <a:t>. kernel</a:t>
            </a:r>
            <a:r>
              <a:rPr lang="zh-CN" altLang="en-US"/>
              <a:t>这边都已经准备好了</a:t>
            </a:r>
            <a:r>
              <a:rPr lang="en-US" altLang="zh-CN"/>
              <a:t>, </a:t>
            </a:r>
            <a:r>
              <a:rPr lang="zh-CN" altLang="en-US"/>
              <a:t>怎么给它指令呢</a:t>
            </a:r>
            <a:r>
              <a:rPr lang="en-US" altLang="zh-CN"/>
              <a:t>? </a:t>
            </a:r>
            <a:r>
              <a:rPr lang="zh-CN" altLang="en-US"/>
              <a:t>总要给它指令吧</a:t>
            </a:r>
            <a:r>
              <a:rPr lang="en-US" altLang="zh-CN"/>
              <a:t>, </a:t>
            </a:r>
            <a:r>
              <a:rPr lang="zh-CN" altLang="en-US"/>
              <a:t>通过</a:t>
            </a:r>
            <a:r>
              <a:rPr lang="en-US" altLang="zh-CN"/>
              <a:t>shell. shell</a:t>
            </a:r>
            <a:r>
              <a:rPr lang="zh-CN" altLang="en-US"/>
              <a:t>将执行您在键盘上键入的命令</a:t>
            </a:r>
            <a:r>
              <a:rPr lang="en-US" altLang="zh-CN"/>
              <a:t>. </a:t>
            </a:r>
            <a:r>
              <a:rPr lang="zh-CN" altLang="en-US"/>
              <a:t>当一个</a:t>
            </a:r>
            <a:r>
              <a:rPr lang="en-US" altLang="zh-CN"/>
              <a:t>shell</a:t>
            </a:r>
            <a:r>
              <a:rPr lang="zh-CN" altLang="en-US"/>
              <a:t>运行时</a:t>
            </a:r>
            <a:r>
              <a:rPr lang="en-US" altLang="zh-CN"/>
              <a:t>, </a:t>
            </a:r>
            <a:r>
              <a:rPr lang="zh-CN" altLang="en-US"/>
              <a:t>将出现命令提示符并等待你的命令</a:t>
            </a:r>
            <a:r>
              <a:rPr lang="en-US" altLang="zh-CN"/>
              <a:t>. </a:t>
            </a:r>
            <a:r>
              <a:rPr lang="zh-CN" altLang="en-US"/>
              <a:t>当你键入一个命令并按回车后</a:t>
            </a:r>
            <a:r>
              <a:rPr lang="en-US" altLang="zh-CN"/>
              <a:t>, shell</a:t>
            </a:r>
            <a:r>
              <a:rPr lang="zh-CN" altLang="en-US"/>
              <a:t>将解释并执行该命令</a:t>
            </a:r>
            <a:r>
              <a:rPr lang="en-US" altLang="zh-CN"/>
              <a:t>. </a:t>
            </a:r>
            <a:r>
              <a:rPr lang="zh-CN" altLang="en-US"/>
              <a:t>如果键入一个不存在的命令</a:t>
            </a:r>
            <a:r>
              <a:rPr lang="en-US" altLang="zh-CN"/>
              <a:t>, shell</a:t>
            </a:r>
            <a:r>
              <a:rPr lang="zh-CN" altLang="en-US"/>
              <a:t>将提醒你</a:t>
            </a:r>
            <a:r>
              <a:rPr lang="en-US" altLang="zh-CN"/>
              <a:t>, </a:t>
            </a:r>
            <a:r>
              <a:rPr lang="zh-CN" altLang="en-US"/>
              <a:t>并重新出现命令提示符并等待你键入下一个命令</a:t>
            </a:r>
            <a:r>
              <a:rPr lang="en-US" altLang="zh-CN"/>
              <a:t>. </a:t>
            </a:r>
            <a:r>
              <a:rPr lang="zh-CN" altLang="en-US"/>
              <a:t>因为</a:t>
            </a:r>
            <a:r>
              <a:rPr lang="en-US" altLang="zh-CN"/>
              <a:t>shell</a:t>
            </a:r>
            <a:r>
              <a:rPr lang="zh-CN" altLang="en-US"/>
              <a:t>的主要用途就是解释命令</a:t>
            </a:r>
            <a:r>
              <a:rPr lang="en-US" altLang="zh-CN"/>
              <a:t>, </a:t>
            </a:r>
            <a:r>
              <a:rPr lang="zh-CN" altLang="en-US"/>
              <a:t>所以又叫做命令解释器</a:t>
            </a:r>
            <a:r>
              <a:rPr lang="en-US" altLang="zh-CN"/>
              <a:t>. </a:t>
            </a:r>
            <a:endParaRPr lang="en-US" altLang="zh-CN"/>
          </a:p>
          <a:p>
            <a:pPr lvl="0" eaLnBrk="1" hangingPunct="1"/>
            <a:r>
              <a:rPr lang="en-US" altLang="zh-CN"/>
              <a:t>    shell</a:t>
            </a:r>
            <a:r>
              <a:rPr lang="zh-CN" altLang="en-US"/>
              <a:t>就是一个软件</a:t>
            </a:r>
            <a:r>
              <a:rPr lang="en-US" altLang="zh-CN"/>
              <a:t>, </a:t>
            </a:r>
            <a:r>
              <a:rPr lang="zh-CN" altLang="en-US"/>
              <a:t>有很多种具体产品</a:t>
            </a:r>
            <a:r>
              <a:rPr lang="en-US" altLang="zh-CN"/>
              <a:t>.</a:t>
            </a:r>
            <a:r>
              <a:rPr lang="zh-CN" altLang="en-US"/>
              <a:t>最流行的</a:t>
            </a:r>
            <a:r>
              <a:rPr lang="en-US" altLang="zh-CN"/>
              <a:t>Unix shell</a:t>
            </a:r>
            <a:r>
              <a:rPr lang="zh-CN" altLang="en-US"/>
              <a:t>有</a:t>
            </a:r>
            <a:r>
              <a:rPr lang="en-US" altLang="zh-CN"/>
              <a:t>sh, ksh, csh, bash. </a:t>
            </a:r>
            <a:r>
              <a:rPr lang="zh-CN" altLang="en-US"/>
              <a:t>不同的</a:t>
            </a:r>
            <a:r>
              <a:rPr lang="en-US" altLang="zh-CN"/>
              <a:t>shell</a:t>
            </a:r>
            <a:r>
              <a:rPr lang="zh-CN" altLang="en-US"/>
              <a:t>之间在实现上有细微的差别</a:t>
            </a:r>
            <a:r>
              <a:rPr lang="en-US" altLang="zh-CN"/>
              <a:t>. </a:t>
            </a:r>
            <a:r>
              <a:rPr lang="zh-CN" altLang="en-US"/>
              <a:t>这个好不好理解啊</a:t>
            </a:r>
            <a:r>
              <a:rPr lang="en-US" altLang="zh-CN"/>
              <a:t>. </a:t>
            </a:r>
            <a:r>
              <a:rPr lang="zh-CN" altLang="en-US"/>
              <a:t>这个</a:t>
            </a:r>
            <a:r>
              <a:rPr lang="en-US" altLang="zh-CN"/>
              <a:t>shell</a:t>
            </a:r>
            <a:r>
              <a:rPr lang="zh-CN" altLang="en-US"/>
              <a:t>用</a:t>
            </a:r>
            <a:r>
              <a:rPr lang="en-US" altLang="zh-CN"/>
              <a:t>abc</a:t>
            </a:r>
            <a:r>
              <a:rPr lang="zh-CN" altLang="en-US"/>
              <a:t>代表显示所有登录用户</a:t>
            </a:r>
            <a:r>
              <a:rPr lang="en-US" altLang="zh-CN"/>
              <a:t>, </a:t>
            </a:r>
            <a:r>
              <a:rPr lang="zh-CN" altLang="en-US"/>
              <a:t>这个</a:t>
            </a:r>
            <a:r>
              <a:rPr lang="en-US" altLang="zh-CN"/>
              <a:t>shell</a:t>
            </a:r>
            <a:r>
              <a:rPr lang="zh-CN" altLang="en-US"/>
              <a:t>用</a:t>
            </a:r>
            <a:r>
              <a:rPr lang="en-US" altLang="zh-CN"/>
              <a:t>bcd</a:t>
            </a:r>
            <a:r>
              <a:rPr lang="zh-CN" altLang="en-US"/>
              <a:t>实现同样的功能</a:t>
            </a:r>
            <a:r>
              <a:rPr lang="en-US" altLang="zh-CN"/>
              <a:t>. </a:t>
            </a:r>
            <a:r>
              <a:rPr lang="zh-CN" altLang="en-US"/>
              <a:t>都是实现命令解释</a:t>
            </a:r>
            <a:r>
              <a:rPr lang="en-US" altLang="zh-CN"/>
              <a:t>, </a:t>
            </a:r>
            <a:r>
              <a:rPr lang="zh-CN" altLang="en-US"/>
              <a:t>但在具体细节上有一些差异</a:t>
            </a:r>
            <a:r>
              <a:rPr lang="en-US" altLang="zh-CN"/>
              <a:t>, </a:t>
            </a:r>
            <a:r>
              <a:rPr lang="zh-CN" altLang="en-US"/>
              <a:t>这在接下来同学要注意</a:t>
            </a:r>
            <a:r>
              <a:rPr lang="en-US" altLang="zh-CN"/>
              <a:t>. </a:t>
            </a:r>
            <a:r>
              <a:rPr lang="zh-CN" altLang="en-US"/>
              <a:t>我们在</a:t>
            </a:r>
            <a:r>
              <a:rPr lang="en-US" altLang="zh-CN"/>
              <a:t>Solarix</a:t>
            </a:r>
            <a:r>
              <a:rPr lang="zh-CN" altLang="en-US"/>
              <a:t>下通常有这样一些</a:t>
            </a:r>
            <a:r>
              <a:rPr lang="en-US" altLang="zh-CN"/>
              <a:t>shell, </a:t>
            </a:r>
            <a:r>
              <a:rPr lang="zh-CN" altLang="en-US"/>
              <a:t>我在这里讲一下：</a:t>
            </a:r>
            <a:endParaRPr lang="zh-CN" altLang="en-US"/>
          </a:p>
          <a:p>
            <a:pPr lvl="0" eaLnBrk="1" hangingPunct="1"/>
            <a:endParaRPr lang="zh-CN" altLang="en-US"/>
          </a:p>
          <a:p>
            <a:pPr lvl="0" eaLnBrk="1" hangingPunct="1"/>
            <a:r>
              <a:rPr lang="zh-CN" altLang="en-US"/>
              <a:t>    对于系统管理人员或数据库管理人员</a:t>
            </a:r>
            <a:r>
              <a:rPr lang="en-US" altLang="zh-CN"/>
              <a:t>, </a:t>
            </a:r>
            <a:r>
              <a:rPr lang="zh-CN" altLang="en-US"/>
              <a:t>底层使用人员喜欢使用的</a:t>
            </a:r>
            <a:r>
              <a:rPr lang="en-US" altLang="zh-CN"/>
              <a:t>shell: ksh</a:t>
            </a:r>
            <a:endParaRPr lang="en-US" altLang="zh-CN"/>
          </a:p>
          <a:p>
            <a:pPr lvl="0" eaLnBrk="1" hangingPunct="1"/>
            <a:r>
              <a:rPr lang="en-US" altLang="zh-CN"/>
              <a:t>    </a:t>
            </a:r>
            <a:r>
              <a:rPr lang="zh-CN" altLang="en-US"/>
              <a:t>开发人员比较喜欢的</a:t>
            </a:r>
            <a:r>
              <a:rPr lang="en-US" altLang="zh-CN"/>
              <a:t>shell: csh</a:t>
            </a:r>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a:solidFill>
            <a:srgbClr val="FFFFFF">
              <a:alpha val="100000"/>
            </a:srgbClr>
          </a:solidFill>
        </p:spPr>
      </p:sp>
      <p:sp>
        <p:nvSpPr>
          <p:cNvPr id="36866"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a:solidFill>
            <a:srgbClr val="FFFFFF">
              <a:alpha val="100000"/>
            </a:srgbClr>
          </a:solidFill>
        </p:spPr>
      </p:sp>
      <p:sp>
        <p:nvSpPr>
          <p:cNvPr id="38914"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a:solidFill>
            <a:srgbClr val="FFFFFF">
              <a:alpha val="100000"/>
            </a:srgbClr>
          </a:solidFill>
        </p:spPr>
      </p:sp>
      <p:sp>
        <p:nvSpPr>
          <p:cNvPr id="40962"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a:solidFill>
            <a:srgbClr val="FFFFFF">
              <a:alpha val="100000"/>
            </a:srgbClr>
          </a:solidFill>
        </p:spPr>
      </p:sp>
      <p:sp>
        <p:nvSpPr>
          <p:cNvPr id="43010"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a:solidFill>
            <a:srgbClr val="FFFFFF">
              <a:alpha val="100000"/>
            </a:srgbClr>
          </a:solidFill>
        </p:spPr>
      </p:sp>
      <p:sp>
        <p:nvSpPr>
          <p:cNvPr id="45058"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a:solidFill>
            <a:srgbClr val="FFFFFF">
              <a:alpha val="100000"/>
            </a:srgbClr>
          </a:solidFill>
        </p:spPr>
      </p:sp>
      <p:sp>
        <p:nvSpPr>
          <p:cNvPr id="49154" name="Rectangle 3"/>
          <p:cNvSpPr>
            <a:spLocks noGrp="1"/>
          </p:cNvSpPr>
          <p:nvPr>
            <p:ph type="body"/>
          </p:nvPr>
        </p:nvSpPr>
        <p:spPr>
          <a:xfrm>
            <a:off x="973138" y="4554538"/>
            <a:ext cx="5354637" cy="4313237"/>
          </a:xfrm>
        </p:spPr>
        <p:txBody>
          <a:bodyPr wrap="square" lIns="97166" tIns="48583" rIns="97166" bIns="48583" anchor="t"/>
          <a:lstStyle/>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endParaRPr lang="zh-CN" altLang="en-US">
              <a:ea typeface="宋体" panose="02010600030101010101" pitchFamily="2" charset="-122"/>
            </a:endParaRPr>
          </a:p>
          <a:p>
            <a:pPr lvl="0" eaLnBrk="1"/>
            <a:r>
              <a:rPr lang="zh-CN" altLang="en-US">
                <a:ea typeface="宋体" panose="02010600030101010101" pitchFamily="2" charset="-122"/>
              </a:rPr>
              <a:t>目标：</a:t>
            </a:r>
            <a:r>
              <a:rPr lang="en-US" altLang="zh-CN">
                <a:ea typeface="宋体" panose="02010600030101010101" pitchFamily="2" charset="-122"/>
              </a:rPr>
              <a:t>1) HTML</a:t>
            </a:r>
            <a:r>
              <a:rPr lang="zh-CN" altLang="en-US">
                <a:ea typeface="宋体" panose="02010600030101010101" pitchFamily="2" charset="-122"/>
              </a:rPr>
              <a:t>文档的基本结构的语法</a:t>
            </a:r>
            <a:endParaRPr lang="zh-CN" altLang="en-US">
              <a:ea typeface="宋体" panose="02010600030101010101" pitchFamily="2" charset="-122"/>
            </a:endParaRPr>
          </a:p>
          <a:p>
            <a:pPr lvl="0" eaLnBrk="1"/>
            <a:r>
              <a:rPr lang="zh-CN" altLang="en-US">
                <a:ea typeface="宋体" panose="02010600030101010101" pitchFamily="2" charset="-122"/>
              </a:rPr>
              <a:t>      </a:t>
            </a:r>
            <a:r>
              <a:rPr lang="en-US" altLang="zh-CN">
                <a:ea typeface="宋体" panose="02010600030101010101" pitchFamily="2" charset="-122"/>
              </a:rPr>
              <a:t>2) CSS</a:t>
            </a:r>
            <a:r>
              <a:rPr lang="zh-CN" altLang="en-US">
                <a:ea typeface="宋体" panose="02010600030101010101" pitchFamily="2" charset="-122"/>
              </a:rPr>
              <a:t>的基本语法</a:t>
            </a:r>
            <a:endParaRPr lang="zh-CN" altLang="en-US">
              <a:ea typeface="宋体" panose="02010600030101010101" pitchFamily="2" charset="-122"/>
            </a:endParaRPr>
          </a:p>
          <a:p>
            <a:pPr lvl="0" eaLnBrk="1"/>
            <a:r>
              <a:rPr lang="zh-CN" altLang="en-US">
                <a:ea typeface="宋体" panose="02010600030101010101" pitchFamily="2" charset="-122"/>
              </a:rPr>
              <a:t>      </a:t>
            </a:r>
            <a:r>
              <a:rPr lang="en-US" altLang="zh-CN">
                <a:ea typeface="宋体" panose="02010600030101010101" pitchFamily="2" charset="-122"/>
              </a:rPr>
              <a:t>3) HTML</a:t>
            </a:r>
            <a:r>
              <a:rPr lang="zh-CN" altLang="en-US">
                <a:ea typeface="宋体" panose="02010600030101010101" pitchFamily="2" charset="-122"/>
              </a:rPr>
              <a:t>和</a:t>
            </a:r>
            <a:r>
              <a:rPr lang="en-US" altLang="zh-CN">
                <a:ea typeface="宋体" panose="02010600030101010101" pitchFamily="2" charset="-122"/>
              </a:rPr>
              <a:t>CSS</a:t>
            </a:r>
            <a:r>
              <a:rPr lang="zh-CN" altLang="en-US">
                <a:ea typeface="宋体" panose="02010600030101010101" pitchFamily="2" charset="-122"/>
              </a:rPr>
              <a:t>之间的关系</a:t>
            </a:r>
            <a:endParaRPr lang="zh-CN" altLang="en-US">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a:solidFill>
            <a:srgbClr val="FFFFFF">
              <a:alpha val="100000"/>
            </a:srgbClr>
          </a:solidFill>
        </p:spPr>
      </p:sp>
      <p:sp>
        <p:nvSpPr>
          <p:cNvPr id="51202"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TextEdit="1"/>
          </p:cNvSpPr>
          <p:nvPr>
            <p:ph type="sldImg"/>
          </p:nvPr>
        </p:nvSpPr>
        <p:spPr>
          <a:solidFill>
            <a:srgbClr val="FFFFFF">
              <a:alpha val="100000"/>
            </a:srgbClr>
          </a:solidFill>
        </p:spPr>
      </p:sp>
      <p:sp>
        <p:nvSpPr>
          <p:cNvPr id="53250"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a:solidFill>
            <a:srgbClr val="FFFFFF">
              <a:alpha val="100000"/>
            </a:srgbClr>
          </a:solidFill>
        </p:spPr>
      </p:sp>
      <p:sp>
        <p:nvSpPr>
          <p:cNvPr id="55298"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19458" name="Rectangle 2"/>
          <p:cNvSpPr>
            <a:spLocks noGrp="1" noRot="1" noChangeAspect="1" noTextEdit="1"/>
          </p:cNvSpPr>
          <p:nvPr>
            <p:ph type="sldImg"/>
          </p:nvPr>
        </p:nvSpPr>
        <p:spPr/>
      </p:sp>
      <p:sp>
        <p:nvSpPr>
          <p:cNvPr id="19459"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 </a:t>
            </a:r>
            <a:r>
              <a:rPr lang="zh-CN" altLang="en-US"/>
              <a:t>在</a:t>
            </a:r>
            <a:r>
              <a:rPr lang="en-US" altLang="zh-CN"/>
              <a:t>Unix</a:t>
            </a:r>
            <a:r>
              <a:rPr lang="zh-CN" altLang="en-US"/>
              <a:t>中</a:t>
            </a:r>
            <a:r>
              <a:rPr lang="en-US" altLang="zh-CN"/>
              <a:t>, </a:t>
            </a:r>
            <a:r>
              <a:rPr lang="zh-CN" altLang="en-US"/>
              <a:t>文件就是一些字节序列</a:t>
            </a:r>
            <a:r>
              <a:rPr lang="en-US" altLang="zh-CN"/>
              <a:t>, </a:t>
            </a:r>
            <a:r>
              <a:rPr lang="zh-CN" altLang="en-US"/>
              <a:t>这就意味着系统中所有的一切</a:t>
            </a:r>
            <a:r>
              <a:rPr lang="en-US" altLang="zh-CN"/>
              <a:t>, </a:t>
            </a:r>
            <a:r>
              <a:rPr lang="zh-CN" altLang="en-US"/>
              <a:t>包括键盘在内的</a:t>
            </a:r>
            <a:r>
              <a:rPr lang="en-US" altLang="zh-CN"/>
              <a:t>I/O</a:t>
            </a:r>
            <a:r>
              <a:rPr lang="zh-CN" altLang="en-US"/>
              <a:t>设备都是一个文件</a:t>
            </a:r>
            <a:r>
              <a:rPr lang="en-US" altLang="zh-CN"/>
              <a:t>. Unix</a:t>
            </a:r>
            <a:r>
              <a:rPr lang="zh-CN" altLang="en-US"/>
              <a:t>操作系统中支持五种文件类型</a:t>
            </a:r>
            <a:r>
              <a:rPr lang="en-US" altLang="zh-CN"/>
              <a:t>, </a:t>
            </a:r>
            <a:r>
              <a:rPr lang="zh-CN" altLang="en-US"/>
              <a:t>它们是</a:t>
            </a:r>
            <a:r>
              <a:rPr lang="en-US" altLang="zh-CN"/>
              <a:t>: </a:t>
            </a:r>
            <a:r>
              <a:rPr lang="zh-CN" altLang="en-US"/>
              <a:t>普通文件</a:t>
            </a:r>
            <a:r>
              <a:rPr lang="en-US" altLang="zh-CN"/>
              <a:t>, </a:t>
            </a:r>
            <a:r>
              <a:rPr lang="zh-CN" altLang="en-US"/>
              <a:t>目录</a:t>
            </a:r>
            <a:r>
              <a:rPr lang="en-US" altLang="zh-CN"/>
              <a:t>, </a:t>
            </a:r>
            <a:r>
              <a:rPr lang="zh-CN" altLang="en-US"/>
              <a:t>特殊</a:t>
            </a:r>
            <a:r>
              <a:rPr lang="en-US" altLang="zh-CN"/>
              <a:t>/</a:t>
            </a:r>
            <a:r>
              <a:rPr lang="zh-CN" altLang="en-US"/>
              <a:t>设备文件</a:t>
            </a:r>
            <a:r>
              <a:rPr lang="en-US" altLang="zh-CN"/>
              <a:t>, </a:t>
            </a:r>
            <a:r>
              <a:rPr lang="zh-CN" altLang="en-US"/>
              <a:t>命名管道和符号链接</a:t>
            </a:r>
            <a:r>
              <a:rPr lang="en-US" altLang="zh-CN"/>
              <a:t>. </a:t>
            </a:r>
            <a:r>
              <a:rPr lang="zh-CN" altLang="en-US"/>
              <a:t>多个文件按一定的关系组织在一起就组成了文件系统</a:t>
            </a:r>
            <a:r>
              <a:rPr lang="en-US" altLang="zh-CN"/>
              <a:t>, </a:t>
            </a:r>
            <a:r>
              <a:rPr lang="zh-CN" altLang="en-US"/>
              <a:t>任何一个操作系统一个最重要的部分就是它的文件系统</a:t>
            </a:r>
            <a:r>
              <a:rPr lang="en-US" altLang="zh-CN"/>
              <a:t>. Unix</a:t>
            </a:r>
            <a:r>
              <a:rPr lang="zh-CN" altLang="en-US"/>
              <a:t>操作系统的文件系统</a:t>
            </a:r>
            <a:r>
              <a:rPr lang="en-US" altLang="zh-CN"/>
              <a:t>, </a:t>
            </a:r>
            <a:r>
              <a:rPr lang="zh-CN" altLang="en-US"/>
              <a:t>从逻辑上讲</a:t>
            </a:r>
            <a:r>
              <a:rPr lang="en-US" altLang="zh-CN"/>
              <a:t>, </a:t>
            </a:r>
            <a:r>
              <a:rPr lang="zh-CN" altLang="en-US"/>
              <a:t>和</a:t>
            </a:r>
            <a:r>
              <a:rPr lang="en-US" altLang="zh-CN"/>
              <a:t>Windows</a:t>
            </a:r>
            <a:r>
              <a:rPr lang="zh-CN" altLang="en-US"/>
              <a:t>一样</a:t>
            </a:r>
            <a:r>
              <a:rPr lang="en-US" altLang="zh-CN"/>
              <a:t>, </a:t>
            </a:r>
            <a:r>
              <a:rPr lang="zh-CN" altLang="en-US"/>
              <a:t>也是一层一层像个树一样下来</a:t>
            </a:r>
            <a:r>
              <a:rPr lang="en-US" altLang="zh-CN"/>
              <a:t>. </a:t>
            </a:r>
            <a:r>
              <a:rPr lang="zh-CN" altLang="en-US"/>
              <a:t>那么这里就有一个路径的问题</a:t>
            </a:r>
            <a:r>
              <a:rPr lang="en-US" altLang="zh-CN"/>
              <a:t>, </a:t>
            </a:r>
            <a:r>
              <a:rPr lang="zh-CN" altLang="en-US"/>
              <a:t>路径下面还有分路径</a:t>
            </a:r>
            <a:r>
              <a:rPr lang="en-US" altLang="zh-CN"/>
              <a:t>. </a:t>
            </a:r>
            <a:r>
              <a:rPr lang="zh-CN" altLang="en-US"/>
              <a:t>我们后面会学</a:t>
            </a:r>
            <a:r>
              <a:rPr lang="en-US" altLang="zh-CN"/>
              <a:t>. </a:t>
            </a:r>
            <a:r>
              <a:rPr lang="zh-CN" altLang="en-US"/>
              <a:t>如果严谨来讲</a:t>
            </a:r>
            <a:r>
              <a:rPr lang="en-US" altLang="zh-CN"/>
              <a:t>, </a:t>
            </a:r>
            <a:r>
              <a:rPr lang="zh-CN" altLang="en-US"/>
              <a:t>文件系统是什么呢</a:t>
            </a:r>
            <a:r>
              <a:rPr lang="en-US" altLang="zh-CN"/>
              <a:t>? </a:t>
            </a:r>
            <a:r>
              <a:rPr lang="zh-CN" altLang="en-US"/>
              <a:t>是为一个特殊目的而组织在一起的具有一定层次关系的目录</a:t>
            </a:r>
            <a:r>
              <a:rPr lang="en-US" altLang="zh-CN"/>
              <a:t>, </a:t>
            </a:r>
            <a:r>
              <a:rPr lang="zh-CN" altLang="en-US"/>
              <a:t>子目录和文件</a:t>
            </a:r>
            <a:r>
              <a:rPr lang="en-US" altLang="zh-CN"/>
              <a:t>. </a:t>
            </a:r>
            <a:endParaRPr lang="en-US" altLang="zh-CN"/>
          </a:p>
          <a:p>
            <a:pPr lvl="0" eaLnBrk="1" hangingPunct="1"/>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a:solidFill>
            <a:srgbClr val="FFFFFF">
              <a:alpha val="100000"/>
            </a:srgbClr>
          </a:solidFill>
        </p:spPr>
      </p:sp>
      <p:sp>
        <p:nvSpPr>
          <p:cNvPr id="57346"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TextEdit="1"/>
          </p:cNvSpPr>
          <p:nvPr>
            <p:ph type="sldImg"/>
          </p:nvPr>
        </p:nvSpPr>
        <p:spPr>
          <a:solidFill>
            <a:srgbClr val="FFFFFF">
              <a:alpha val="100000"/>
            </a:srgbClr>
          </a:solidFill>
        </p:spPr>
      </p:sp>
      <p:sp>
        <p:nvSpPr>
          <p:cNvPr id="59394"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TextEdit="1"/>
          </p:cNvSpPr>
          <p:nvPr>
            <p:ph type="sldImg"/>
          </p:nvPr>
        </p:nvSpPr>
        <p:spPr>
          <a:solidFill>
            <a:srgbClr val="FFFFFF">
              <a:alpha val="100000"/>
            </a:srgbClr>
          </a:solidFill>
        </p:spPr>
      </p:sp>
      <p:sp>
        <p:nvSpPr>
          <p:cNvPr id="63490" name="Rectangle 3"/>
          <p:cNvSpPr>
            <a:spLocks noGrp="1"/>
          </p:cNvSpPr>
          <p:nvPr>
            <p:ph type="body"/>
          </p:nvPr>
        </p:nvSpPr>
        <p:spPr>
          <a:xfrm>
            <a:off x="973138" y="4554538"/>
            <a:ext cx="5354637" cy="4313237"/>
          </a:xfrm>
        </p:spPr>
        <p:txBody>
          <a:bodyPr wrap="square" lIns="97166" tIns="48583" rIns="97166" bIns="48583" anchor="t"/>
          <a:lstStyle/>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文件头</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a:t>
            </a:r>
            <a:r>
              <a:rPr lang="en-US" altLang="zh-CN" sz="1000">
                <a:ea typeface="宋体" panose="02010600030101010101" pitchFamily="2" charset="-122"/>
              </a:rPr>
              <a:t>HEAD</a:t>
            </a:r>
            <a:r>
              <a:rPr lang="zh-CN" altLang="en-US" sz="1000">
                <a:ea typeface="宋体" panose="02010600030101010101" pitchFamily="2" charset="-122"/>
              </a:rPr>
              <a:t>元素内容</a:t>
            </a:r>
            <a:r>
              <a:rPr lang="en-US" altLang="zh-CN" sz="1000">
                <a:ea typeface="宋体" panose="02010600030101010101" pitchFamily="2" charset="-122"/>
              </a:rPr>
              <a:t>, </a:t>
            </a:r>
            <a:r>
              <a:rPr lang="zh-CN" altLang="en-US" sz="1000">
                <a:ea typeface="宋体" panose="02010600030101010101" pitchFamily="2" charset="-122"/>
              </a:rPr>
              <a:t>可选</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主要内容</a:t>
            </a:r>
            <a:r>
              <a:rPr lang="en-US" altLang="zh-CN" sz="1000">
                <a:ea typeface="宋体" panose="02010600030101010101" pitchFamily="2" charset="-122"/>
              </a:rPr>
              <a:t>: 1)</a:t>
            </a:r>
            <a:r>
              <a:rPr lang="zh-CN" altLang="en-US" sz="1000">
                <a:ea typeface="宋体" panose="02010600030101010101" pitchFamily="2" charset="-122"/>
              </a:rPr>
              <a:t>文档标题</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2)</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具体内容</a:t>
            </a:r>
            <a:r>
              <a:rPr lang="en-US" altLang="zh-CN" sz="1000">
                <a:ea typeface="宋体" panose="02010600030101010101" pitchFamily="2" charset="-122"/>
              </a:rPr>
              <a:t>: 1) &lt;title&gt;: </a:t>
            </a:r>
            <a:r>
              <a:rPr lang="zh-CN" altLang="en-US" sz="1000">
                <a:ea typeface="宋体" panose="02010600030101010101" pitchFamily="2" charset="-122"/>
              </a:rPr>
              <a:t>文档标题</a:t>
            </a:r>
            <a:r>
              <a:rPr lang="en-US" altLang="zh-CN" sz="1000">
                <a:ea typeface="宋体" panose="02010600030101010101" pitchFamily="2" charset="-122"/>
              </a:rPr>
              <a:t>, </a:t>
            </a:r>
            <a:r>
              <a:rPr lang="zh-CN" altLang="en-US" sz="1000">
                <a:ea typeface="宋体" panose="02010600030101010101" pitchFamily="2" charset="-122"/>
              </a:rPr>
              <a:t>没有属性</a:t>
            </a:r>
            <a:r>
              <a:rPr lang="en-US" altLang="zh-CN" sz="1000">
                <a:ea typeface="宋体" panose="02010600030101010101" pitchFamily="2" charset="-122"/>
              </a:rPr>
              <a:t>, </a:t>
            </a:r>
            <a:r>
              <a:rPr lang="zh-CN" altLang="en-US" sz="1000">
                <a:ea typeface="宋体" panose="02010600030101010101" pitchFamily="2" charset="-122"/>
              </a:rPr>
              <a:t>有且只有一个标题元素</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示例</a:t>
            </a:r>
            <a:r>
              <a:rPr lang="en-US" altLang="zh-CN" sz="1000">
                <a:ea typeface="宋体" panose="02010600030101010101" pitchFamily="2" charset="-122"/>
              </a:rPr>
              <a:t>: &lt;title&gt;</a:t>
            </a:r>
            <a:r>
              <a:rPr lang="zh-CN" altLang="en-US" sz="1000">
                <a:ea typeface="宋体" panose="02010600030101010101" pitchFamily="2" charset="-122"/>
              </a:rPr>
              <a:t>我的网页</a:t>
            </a:r>
            <a:r>
              <a:rPr lang="en-US" altLang="zh-CN" sz="1000">
                <a:ea typeface="宋体" panose="02010600030101010101" pitchFamily="2" charset="-122"/>
              </a:rPr>
              <a:t>&lt;/title&gt;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一起动手</a:t>
            </a:r>
            <a:r>
              <a:rPr lang="en-US" altLang="zh-CN" sz="1000" b="1">
                <a:ea typeface="宋体" panose="02010600030101010101" pitchFamily="2" charset="-122"/>
              </a:rPr>
              <a:t>,</a:t>
            </a:r>
            <a:r>
              <a:rPr lang="zh-CN" altLang="en-US" sz="1000" b="1">
                <a:ea typeface="宋体" panose="02010600030101010101" pitchFamily="2" charset="-122"/>
              </a:rPr>
              <a:t>实验</a:t>
            </a:r>
            <a:r>
              <a:rPr lang="en-US" altLang="zh-CN" sz="1000" b="1">
                <a:ea typeface="宋体" panose="02010600030101010101" pitchFamily="2" charset="-122"/>
              </a:rPr>
              <a:t>title</a:t>
            </a:r>
            <a:endParaRPr lang="en-US" altLang="zh-CN" sz="1000" b="1">
              <a:ea typeface="宋体" panose="02010600030101010101" pitchFamily="2" charset="-122"/>
            </a:endParaRPr>
          </a:p>
          <a:p>
            <a:pPr lvl="0" eaLnBrk="1">
              <a:lnSpc>
                <a:spcPct val="80000"/>
              </a:lnSpc>
            </a:pPr>
            <a:r>
              <a:rPr lang="en-US" altLang="zh-CN" sz="1000">
                <a:ea typeface="宋体" panose="02010600030101010101" pitchFamily="2" charset="-122"/>
              </a:rPr>
              <a:t>                       	     2) &lt;meta&gt;: </a:t>
            </a:r>
            <a:r>
              <a:rPr lang="zh-CN" altLang="en-US" sz="1000">
                <a:ea typeface="宋体" panose="02010600030101010101" pitchFamily="2" charset="-122"/>
              </a:rPr>
              <a:t>元数据信息</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属性介绍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name</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指定特性名</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content</a:t>
            </a:r>
            <a:r>
              <a:rPr lang="zh-CN" altLang="en-US" sz="1000">
                <a:ea typeface="宋体" panose="02010600030101010101" pitchFamily="2" charset="-122"/>
              </a:rPr>
              <a:t>属性</a:t>
            </a:r>
            <a:r>
              <a:rPr lang="en-US" altLang="zh-CN" sz="1000">
                <a:ea typeface="宋体" panose="02010600030101010101" pitchFamily="2" charset="-122"/>
              </a:rPr>
              <a:t>: </a:t>
            </a:r>
            <a:r>
              <a:rPr lang="zh-CN" altLang="en-US" sz="1000">
                <a:ea typeface="宋体" panose="02010600030101010101" pitchFamily="2" charset="-122"/>
              </a:rPr>
              <a:t>指定特性的值</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http-equiv: </a:t>
            </a:r>
            <a:r>
              <a:rPr lang="zh-CN" altLang="en-US" sz="1000">
                <a:ea typeface="宋体" panose="02010600030101010101" pitchFamily="2" charset="-122"/>
              </a:rPr>
              <a:t>指定浏览器显示页面的方式</a:t>
            </a:r>
            <a:endParaRPr lang="zh-CN" altLang="en-US" sz="1000">
              <a:ea typeface="宋体" panose="02010600030101010101" pitchFamily="2" charset="-122"/>
            </a:endParaRPr>
          </a:p>
          <a:p>
            <a:pPr lvl="0" eaLnBrk="1">
              <a:lnSpc>
                <a:spcPct val="80000"/>
              </a:lnSpc>
            </a:pPr>
            <a:r>
              <a:rPr lang="zh-CN" altLang="en-US" sz="1000">
                <a:ea typeface="宋体" panose="02010600030101010101" pitchFamily="2" charset="-122"/>
              </a:rPr>
              <a:t>                           示例</a:t>
            </a:r>
            <a:r>
              <a:rPr lang="en-US" altLang="zh-CN" sz="1000">
                <a:ea typeface="宋体" panose="02010600030101010101" pitchFamily="2" charset="-122"/>
              </a:rPr>
              <a:t>: </a:t>
            </a:r>
            <a:r>
              <a:rPr lang="zh-CN" altLang="en-US" sz="1000">
                <a:ea typeface="宋体" panose="02010600030101010101" pitchFamily="2" charset="-122"/>
              </a:rPr>
              <a:t>指定页面作者</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name="author" content=""/&gt;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指定页面关键字</a:t>
            </a:r>
            <a:r>
              <a:rPr lang="en-US" altLang="zh-CN" sz="1000">
                <a:ea typeface="宋体" panose="02010600030101010101" pitchFamily="2" charset="-122"/>
              </a:rPr>
              <a:t>,</a:t>
            </a:r>
            <a:r>
              <a:rPr lang="zh-CN" altLang="en-US" sz="1000">
                <a:ea typeface="宋体" panose="02010600030101010101" pitchFamily="2" charset="-122"/>
              </a:rPr>
              <a:t>方便搜索引擎收录</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name="keywords" content="java,java</a:t>
            </a:r>
            <a:r>
              <a:rPr lang="zh-CN" altLang="en-US" sz="1000">
                <a:ea typeface="宋体" panose="02010600030101010101" pitchFamily="2" charset="-122"/>
              </a:rPr>
              <a:t>培训</a:t>
            </a:r>
            <a:r>
              <a:rPr lang="en-US" altLang="zh-CN" sz="1000">
                <a:ea typeface="宋体" panose="02010600030101010101" pitchFamily="2" charset="-122"/>
              </a:rPr>
              <a:t>,it</a:t>
            </a:r>
            <a:r>
              <a:rPr lang="zh-CN" altLang="en-US" sz="1000">
                <a:ea typeface="宋体" panose="02010600030101010101" pitchFamily="2" charset="-122"/>
              </a:rPr>
              <a:t>培训</a:t>
            </a:r>
            <a:r>
              <a:rPr lang="en-US" altLang="zh-CN" sz="1000">
                <a:ea typeface="宋体" panose="02010600030101010101" pitchFamily="2" charset="-122"/>
              </a:rPr>
              <a:t>"/&gt;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a:ea typeface="宋体" panose="02010600030101010101" pitchFamily="2" charset="-122"/>
              </a:rPr>
              <a:t>定期刷新网页</a:t>
            </a:r>
            <a:r>
              <a:rPr lang="en-US" altLang="zh-CN" sz="1000">
                <a:ea typeface="宋体" panose="02010600030101010101" pitchFamily="2" charset="-122"/>
              </a:rPr>
              <a: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&lt;meta http-equiv="refresh" content="10;src=b.html"/&gt;</a:t>
            </a:r>
            <a:endParaRPr lang="en-US" altLang="zh-CN" sz="1000">
              <a:ea typeface="宋体" panose="02010600030101010101" pitchFamily="2" charset="-122"/>
            </a:endParaRPr>
          </a:p>
          <a:p>
            <a:pPr lvl="0" eaLnBrk="1">
              <a:lnSpc>
                <a:spcPct val="80000"/>
              </a:lnSpc>
            </a:pPr>
            <a:r>
              <a:rPr lang="en-US" altLang="zh-CN" sz="1000">
                <a:ea typeface="宋体" panose="02010600030101010101" pitchFamily="2" charset="-122"/>
              </a:rPr>
              <a:t>                           </a:t>
            </a:r>
            <a:r>
              <a:rPr lang="zh-CN" altLang="en-US" sz="1000" b="1">
                <a:ea typeface="宋体" panose="02010600030101010101" pitchFamily="2" charset="-122"/>
              </a:rPr>
              <a:t>练习</a:t>
            </a:r>
            <a:r>
              <a:rPr lang="en-US" altLang="zh-CN" sz="1000" b="1">
                <a:ea typeface="宋体" panose="02010600030101010101" pitchFamily="2" charset="-122"/>
              </a:rPr>
              <a:t>: </a:t>
            </a:r>
            <a:r>
              <a:rPr lang="zh-CN" altLang="en-US" sz="1000" b="1">
                <a:ea typeface="宋体" panose="02010600030101010101" pitchFamily="2" charset="-122"/>
              </a:rPr>
              <a:t>定期刷新网页</a:t>
            </a:r>
            <a:endParaRPr lang="zh-CN" altLang="en-US" sz="1000" b="1">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TextEdit="1"/>
          </p:cNvSpPr>
          <p:nvPr>
            <p:ph type="sldImg"/>
          </p:nvPr>
        </p:nvSpPr>
        <p:spPr>
          <a:solidFill>
            <a:srgbClr val="FFFFFF">
              <a:alpha val="100000"/>
            </a:srgbClr>
          </a:solidFill>
        </p:spPr>
      </p:sp>
      <p:sp>
        <p:nvSpPr>
          <p:cNvPr id="88066"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zh-CN" altLang="en-US">
                <a:ea typeface="宋体" panose="02010600030101010101" pitchFamily="2" charset="-122"/>
              </a:rPr>
              <a:t>备注： </a:t>
            </a:r>
            <a:endParaRPr lang="zh-CN" altLang="en-US">
              <a:ea typeface="宋体" panose="02010600030101010101" pitchFamily="2" charset="-122"/>
            </a:endParaRPr>
          </a:p>
          <a:p>
            <a:pPr lvl="1" eaLnBrk="1"/>
            <a:r>
              <a:rPr lang="en-US" altLang="zh-CN">
                <a:ea typeface="宋体" panose="02010600030101010101" pitchFamily="2" charset="-122"/>
              </a:rPr>
              <a:t>Background、 text、 link、 vlink、 alink、 bycolor</a:t>
            </a:r>
            <a:r>
              <a:rPr lang="zh-CN" altLang="en-US">
                <a:ea typeface="宋体" panose="02010600030101010101" pitchFamily="2" charset="-122"/>
              </a:rPr>
              <a:t>等属性是“遭到反对的属性”，所以可能在以后会被废弃。现在提倡使用样式表来代替它们的作用。</a:t>
            </a:r>
            <a:endParaRPr lang="zh-CN" altLang="en-US">
              <a:ea typeface="宋体" panose="02010600030101010101" pitchFamily="2" charset="-122"/>
            </a:endParaRPr>
          </a:p>
          <a:p>
            <a:pPr lvl="1" eaLnBrk="1"/>
            <a:r>
              <a:rPr lang="zh-CN" altLang="en-US">
                <a:ea typeface="宋体" panose="02010600030101010101" pitchFamily="2" charset="-122"/>
              </a:rPr>
              <a:t>样式表的目的是使</a:t>
            </a:r>
            <a:r>
              <a:rPr lang="en-US" altLang="zh-CN">
                <a:ea typeface="宋体" panose="02010600030101010101" pitchFamily="2" charset="-122"/>
              </a:rPr>
              <a:t>html</a:t>
            </a:r>
            <a:r>
              <a:rPr lang="zh-CN" altLang="en-US">
                <a:ea typeface="宋体" panose="02010600030101010101" pitchFamily="2" charset="-122"/>
              </a:rPr>
              <a:t>文档的结构定义和显示定义分开，以便于对网页的维护。</a:t>
            </a:r>
            <a:endParaRPr lang="zh-CN" altLang="en-US">
              <a:ea typeface="宋体" panose="02010600030101010101" pitchFamily="2" charset="-122"/>
            </a:endParaRPr>
          </a:p>
          <a:p>
            <a:pPr lvl="0" eaLnBrk="1"/>
            <a:endParaRPr lang="zh-CN" altLang="en-US" sz="2600">
              <a:solidFill>
                <a:schemeClr val="bg2"/>
              </a:solidFill>
              <a:latin typeface="Arial Narrow" pitchFamily="34" charset="0"/>
              <a:ea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TextEdit="1"/>
          </p:cNvSpPr>
          <p:nvPr>
            <p:ph type="sldImg"/>
          </p:nvPr>
        </p:nvSpPr>
        <p:spPr>
          <a:solidFill>
            <a:srgbClr val="FFFFFF">
              <a:alpha val="100000"/>
            </a:srgbClr>
          </a:solidFill>
        </p:spPr>
      </p:sp>
      <p:sp>
        <p:nvSpPr>
          <p:cNvPr id="90114"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zh-CN" altLang="en-US">
                <a:ea typeface="宋体" panose="02010600030101010101" pitchFamily="2" charset="-122"/>
              </a:rPr>
              <a:t>备注： </a:t>
            </a:r>
            <a:endParaRPr lang="zh-CN" altLang="en-US">
              <a:ea typeface="宋体" panose="02010600030101010101" pitchFamily="2" charset="-122"/>
            </a:endParaRPr>
          </a:p>
          <a:p>
            <a:pPr lvl="1" eaLnBrk="1"/>
            <a:r>
              <a:rPr lang="en-US" altLang="zh-CN">
                <a:ea typeface="宋体" panose="02010600030101010101" pitchFamily="2" charset="-122"/>
              </a:rPr>
              <a:t>Background、 text、 link、 vlink、 alink、 bycolor</a:t>
            </a:r>
            <a:r>
              <a:rPr lang="zh-CN" altLang="en-US">
                <a:ea typeface="宋体" panose="02010600030101010101" pitchFamily="2" charset="-122"/>
              </a:rPr>
              <a:t>等属性是“遭到反对的属性”，所以可能在以后会被废弃。现在提倡使用样式表来代替它们的作用。</a:t>
            </a:r>
            <a:endParaRPr lang="zh-CN" altLang="en-US">
              <a:ea typeface="宋体" panose="02010600030101010101" pitchFamily="2" charset="-122"/>
            </a:endParaRPr>
          </a:p>
          <a:p>
            <a:pPr lvl="1" eaLnBrk="1"/>
            <a:r>
              <a:rPr lang="zh-CN" altLang="en-US">
                <a:ea typeface="宋体" panose="02010600030101010101" pitchFamily="2" charset="-122"/>
              </a:rPr>
              <a:t>样式表的目的是使</a:t>
            </a:r>
            <a:r>
              <a:rPr lang="en-US" altLang="zh-CN">
                <a:ea typeface="宋体" panose="02010600030101010101" pitchFamily="2" charset="-122"/>
              </a:rPr>
              <a:t>html</a:t>
            </a:r>
            <a:r>
              <a:rPr lang="zh-CN" altLang="en-US">
                <a:ea typeface="宋体" panose="02010600030101010101" pitchFamily="2" charset="-122"/>
              </a:rPr>
              <a:t>文档的结构定义和显示定义分开，以便于对网页的维护。</a:t>
            </a:r>
            <a:endParaRPr lang="zh-CN" altLang="en-US">
              <a:ea typeface="宋体" panose="02010600030101010101" pitchFamily="2" charset="-122"/>
            </a:endParaRPr>
          </a:p>
          <a:p>
            <a:pPr lvl="0" eaLnBrk="1"/>
            <a:endParaRPr lang="zh-CN" altLang="en-US" sz="2600">
              <a:solidFill>
                <a:schemeClr val="bg2"/>
              </a:solidFill>
              <a:latin typeface="Arial Narrow"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4022725" y="9721850"/>
            <a:ext cx="3076575" cy="512763"/>
          </a:xfrm>
          <a:prstGeom prst="rect">
            <a:avLst/>
          </a:prstGeom>
          <a:noFill/>
          <a:ln w="9525">
            <a:noFill/>
          </a:ln>
        </p:spPr>
        <p:txBody>
          <a:bodyPr lIns="95307" tIns="47654" rIns="95307" bIns="47654" anchor="b"/>
          <a:lstStyle/>
          <a:p>
            <a:pPr lvl="0" algn="r" defTabSz="954405"/>
            <a:fld id="{9A0DB2DC-4C9A-4742-B13C-FB6460FD3503}" type="slidenum">
              <a:rPr lang="zh-CN" altLang="en-US" sz="1300" b="0">
                <a:solidFill>
                  <a:schemeClr val="tx1"/>
                </a:solidFill>
                <a:latin typeface="Times New Roman" panose="02020603050405020304" pitchFamily="18" charset="0"/>
              </a:rPr>
            </a:fld>
            <a:endParaRPr lang="zh-CN" altLang="en-US" sz="1300" b="0">
              <a:solidFill>
                <a:schemeClr val="tx1"/>
              </a:solidFill>
              <a:latin typeface="Times New Roman" panose="02020603050405020304" pitchFamily="18" charset="0"/>
            </a:endParaRPr>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a:xfrm>
            <a:off x="947738" y="4862513"/>
            <a:ext cx="5203825" cy="4605337"/>
          </a:xfrm>
        </p:spPr>
        <p:txBody>
          <a:bodyPr wrap="square" lIns="95307" tIns="47654" rIns="95307" bIns="47654" anchor="t"/>
          <a:lstStyle/>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endParaRPr lang="en-US" altLang="zh-CN"/>
          </a:p>
          <a:p>
            <a:pPr lvl="0" eaLnBrk="1" hangingPunct="1"/>
            <a:r>
              <a:rPr lang="en-US" altLang="zh-CN"/>
              <a:t>层次文件系统中的文件和目录是由路径名指定的.也就是说一个特定的路径可以唯一的标识一个文件或目录(</a:t>
            </a:r>
            <a:r>
              <a:rPr lang="zh-CN" altLang="en-US"/>
              <a:t>举例</a:t>
            </a:r>
            <a:r>
              <a:rPr lang="en-US" altLang="zh-CN"/>
              <a:t>)。那么目录间的层次关系通过什么进行区分? 斜杠, 这个斜杠在windows系统和unix操作系统中是不同的, windows下是"\", unix下是"/". 在开始位置处的斜杠代表根路径. </a:t>
            </a:r>
            <a:endParaRPr lang="en-US" altLang="zh-CN"/>
          </a:p>
          <a:p>
            <a:pPr lvl="0" eaLnBrk="1" hangingPunct="1"/>
            <a:r>
              <a:rPr lang="en-US" altLang="zh-CN"/>
              <a:t>    指定路径名可有三种方式: </a:t>
            </a:r>
            <a:endParaRPr lang="en-US" altLang="zh-CN"/>
          </a:p>
          <a:p>
            <a:pPr lvl="0" eaLnBrk="1" hangingPunct="1"/>
            <a:endParaRPr lang="en-US" altLang="zh-CN"/>
          </a:p>
          <a:p>
            <a:pPr lvl="0" eaLnBrk="1" hangingPunct="1"/>
            <a:r>
              <a:rPr lang="en-US" altLang="zh-CN"/>
              <a:t>    a. 以根目录为起始点. </a:t>
            </a:r>
            <a:endParaRPr lang="en-US" altLang="zh-CN"/>
          </a:p>
          <a:p>
            <a:pPr lvl="0" eaLnBrk="1" hangingPunct="1"/>
            <a:r>
              <a:rPr lang="en-US" altLang="zh-CN"/>
              <a:t>    b. 以当前工作目录为起始点.</a:t>
            </a:r>
            <a:endParaRPr lang="en-US" altLang="zh-CN"/>
          </a:p>
          <a:p>
            <a:pPr lvl="0" eaLnBrk="1" hangingPunct="1"/>
            <a:r>
              <a:rPr lang="en-US" altLang="zh-CN"/>
              <a:t>    c. 以用户主目录为起始点. </a:t>
            </a:r>
            <a:endParaRPr lang="en-US" altLang="zh-CN"/>
          </a:p>
          <a:p>
            <a:pPr lvl="0" eaLnBrk="1" hangingPunct="1"/>
            <a:endParaRPr lang="en-US" altLang="zh-CN"/>
          </a:p>
          <a:p>
            <a:pPr lvl="0" eaLnBrk="1" hangingPunct="1"/>
            <a:r>
              <a:rPr lang="en-US" altLang="zh-CN"/>
              <a:t>    当路径名以根路径开始指定时, 称为绝对路径名. 任何用户</a:t>
            </a:r>
            <a:r>
              <a:rPr lang="zh-CN" altLang="en-US"/>
              <a:t>在文件系统的任何地方都可以使用绝对路径名</a:t>
            </a:r>
            <a:r>
              <a:rPr lang="en-US" altLang="zh-CN"/>
              <a:t>. </a:t>
            </a:r>
            <a:r>
              <a:rPr lang="zh-CN" altLang="en-US"/>
              <a:t>为了举例</a:t>
            </a:r>
            <a:r>
              <a:rPr lang="en-US" altLang="zh-CN"/>
              <a:t>, </a:t>
            </a:r>
            <a:r>
              <a:rPr lang="zh-CN" altLang="en-US"/>
              <a:t>这里先介绍另外一个概念</a:t>
            </a:r>
            <a:r>
              <a:rPr lang="en-US" altLang="zh-CN"/>
              <a:t>: </a:t>
            </a:r>
            <a:r>
              <a:rPr lang="zh-CN" altLang="en-US"/>
              <a:t>主目录</a:t>
            </a:r>
            <a:r>
              <a:rPr lang="en-US" altLang="zh-CN"/>
              <a:t>. </a:t>
            </a:r>
            <a:r>
              <a:rPr lang="zh-CN" altLang="en-US"/>
              <a:t>当大家登录到</a:t>
            </a:r>
            <a:r>
              <a:rPr lang="en-US" altLang="zh-CN"/>
              <a:t>Unix</a:t>
            </a:r>
            <a:r>
              <a:rPr lang="zh-CN" altLang="en-US"/>
              <a:t>系统后</a:t>
            </a:r>
            <a:r>
              <a:rPr lang="en-US" altLang="zh-CN"/>
              <a:t>, </a:t>
            </a:r>
            <a:r>
              <a:rPr lang="zh-CN" altLang="en-US"/>
              <a:t>系统就会把我们放到一个特别的目录中</a:t>
            </a:r>
            <a:r>
              <a:rPr lang="en-US" altLang="zh-CN"/>
              <a:t>, </a:t>
            </a:r>
            <a:r>
              <a:rPr lang="zh-CN" altLang="en-US"/>
              <a:t>这个目录称为主目录或者叫做登录目录</a:t>
            </a:r>
            <a:r>
              <a:rPr lang="en-US" altLang="zh-CN"/>
              <a:t>. </a:t>
            </a:r>
            <a:r>
              <a:rPr lang="zh-CN" altLang="en-US"/>
              <a:t>怎么查看你的登录目录是什么呢</a:t>
            </a:r>
            <a:r>
              <a:rPr lang="en-US" altLang="zh-CN"/>
              <a:t>? </a:t>
            </a:r>
            <a:r>
              <a:rPr lang="zh-CN" altLang="en-US"/>
              <a:t>同学们试试 </a:t>
            </a:r>
            <a:endParaRPr lang="zh-CN" altLang="en-US"/>
          </a:p>
          <a:p>
            <a:pPr lvl="0" eaLnBrk="1" hangingPunct="1"/>
            <a:r>
              <a:rPr lang="en-US" altLang="zh-CN"/>
              <a:t> </a:t>
            </a:r>
            <a:endParaRPr lang="en-US" altLang="zh-CN"/>
          </a:p>
          <a:p>
            <a:pPr lvl="0" eaLnBrk="1" hangingPunct="1"/>
            <a:r>
              <a:rPr lang="en-US" altLang="zh-CN"/>
              <a:t>   $echo $HOME</a:t>
            </a:r>
            <a:endParaRPr lang="en-US" altLang="zh-CN"/>
          </a:p>
          <a:p>
            <a:pPr lvl="0" eaLnBrk="1" hangingPunct="1"/>
            <a:endParaRPr lang="en-US" altLang="zh-CN"/>
          </a:p>
          <a:p>
            <a:pPr lvl="0" eaLnBrk="1" hangingPunct="1"/>
            <a:r>
              <a:rPr lang="en-US" altLang="zh-CN"/>
              <a:t>   </a:t>
            </a:r>
            <a:r>
              <a:rPr lang="zh-CN" altLang="en-US"/>
              <a:t>是不是显示了一个以斜杠开头的路径名啊</a:t>
            </a:r>
            <a:r>
              <a:rPr lang="en-US" altLang="zh-CN"/>
              <a:t>, </a:t>
            </a:r>
            <a:r>
              <a:rPr lang="zh-CN" altLang="en-US"/>
              <a:t>这个路径就是你的主目录</a:t>
            </a:r>
            <a:r>
              <a:rPr lang="en-US" altLang="zh-CN"/>
              <a:t>. </a:t>
            </a:r>
            <a:r>
              <a:rPr lang="zh-CN" altLang="en-US"/>
              <a:t>那么这种路径表示法是什么呢</a:t>
            </a:r>
            <a:r>
              <a:rPr lang="en-US" altLang="zh-CN"/>
              <a:t>? </a:t>
            </a:r>
            <a:r>
              <a:rPr lang="zh-CN" altLang="en-US"/>
              <a:t>是不是绝对路径啊</a:t>
            </a:r>
            <a:r>
              <a:rPr lang="en-US" altLang="zh-CN"/>
              <a:t>. </a:t>
            </a:r>
            <a:r>
              <a:rPr lang="zh-CN" altLang="en-US"/>
              <a:t>假设在你的主目录下有一个叫做</a:t>
            </a:r>
            <a:r>
              <a:rPr lang="en-US" altLang="zh-CN"/>
              <a:t>movie</a:t>
            </a:r>
            <a:r>
              <a:rPr lang="zh-CN" altLang="en-US"/>
              <a:t>的目录</a:t>
            </a:r>
            <a:r>
              <a:rPr lang="en-US" altLang="zh-CN"/>
              <a:t>, </a:t>
            </a:r>
            <a:r>
              <a:rPr lang="zh-CN" altLang="en-US"/>
              <a:t>里面放着一部叫做一个馒头引发的血案的视频片断</a:t>
            </a:r>
            <a:r>
              <a:rPr lang="en-US" altLang="zh-CN"/>
              <a:t>: mantou.avi. </a:t>
            </a:r>
            <a:r>
              <a:rPr lang="zh-CN" altLang="en-US"/>
              <a:t>你现在想播放它</a:t>
            </a:r>
            <a:r>
              <a:rPr lang="en-US" altLang="zh-CN"/>
              <a:t>, </a:t>
            </a:r>
            <a:r>
              <a:rPr lang="zh-CN" altLang="en-US"/>
              <a:t>想看看一个小小的馒头怎么会引发出一个惊天的血案</a:t>
            </a:r>
            <a:r>
              <a:rPr lang="en-US" altLang="zh-CN"/>
              <a:t>. </a:t>
            </a:r>
            <a:r>
              <a:rPr lang="zh-CN" altLang="en-US"/>
              <a:t>你是不是要指定它的路径呢</a:t>
            </a:r>
            <a:r>
              <a:rPr lang="en-US" altLang="zh-CN"/>
              <a:t>? </a:t>
            </a:r>
            <a:r>
              <a:rPr lang="zh-CN" altLang="en-US"/>
              <a:t>使用绝对径应该怎样表示</a:t>
            </a:r>
            <a:r>
              <a:rPr lang="en-US" altLang="zh-CN"/>
              <a:t>? </a:t>
            </a:r>
            <a:endParaRPr lang="en-US" altLang="zh-CN"/>
          </a:p>
          <a:p>
            <a:pPr lvl="0" eaLnBrk="1" hangingPunct="1"/>
            <a:endParaRPr lang="en-US" altLang="zh-CN"/>
          </a:p>
          <a:p>
            <a:pPr lvl="0" eaLnBrk="1" hangingPunct="1"/>
            <a:r>
              <a:rPr lang="en-US" altLang="zh-CN"/>
              <a:t>   </a:t>
            </a:r>
            <a:r>
              <a:rPr lang="zh-CN" altLang="en-US"/>
              <a:t>以当前工作目录或用户主目录开始的路径名称为相对路径名</a:t>
            </a:r>
            <a:r>
              <a:rPr lang="en-US" altLang="zh-CN"/>
              <a:t>. </a:t>
            </a:r>
            <a:r>
              <a:rPr lang="zh-CN" altLang="en-US"/>
              <a:t>相对路径不要以斜杠开头</a:t>
            </a:r>
            <a:r>
              <a:rPr lang="en-US" altLang="zh-CN"/>
              <a:t>. </a:t>
            </a:r>
            <a:r>
              <a:rPr lang="zh-CN" altLang="en-US"/>
              <a:t>依然以刚才那个例子举例</a:t>
            </a:r>
            <a:r>
              <a:rPr lang="en-US" altLang="zh-CN"/>
              <a:t>, </a:t>
            </a:r>
            <a:r>
              <a:rPr lang="zh-CN" altLang="en-US"/>
              <a:t>假设你在主路径下</a:t>
            </a:r>
            <a:r>
              <a:rPr lang="en-US" altLang="zh-CN"/>
              <a:t>, </a:t>
            </a:r>
            <a:r>
              <a:rPr lang="zh-CN" altLang="en-US"/>
              <a:t>用相对路径怎么表示</a:t>
            </a:r>
            <a:r>
              <a:rPr lang="en-US" altLang="zh-CN"/>
              <a:t>? </a:t>
            </a:r>
            <a:endParaRPr lang="en-US" altLang="zh-CN"/>
          </a:p>
          <a:p>
            <a:pPr lvl="0" eaLnBrk="1" hangingPunct="1"/>
            <a:endParaRPr lang="en-US" altLang="zh-CN"/>
          </a:p>
          <a:p>
            <a:pPr lvl="0" eaLnBrk="1" hangingPunct="1"/>
            <a:r>
              <a:rPr lang="en-US" altLang="zh-CN"/>
              <a:t>   </a:t>
            </a:r>
            <a:r>
              <a:rPr lang="zh-CN" altLang="en-US"/>
              <a:t>现在看看你现在的主目录下面有哪些文件怎么看看啊</a:t>
            </a:r>
            <a:r>
              <a:rPr lang="en-US" altLang="zh-CN"/>
              <a:t>? </a:t>
            </a:r>
            <a:r>
              <a:rPr lang="zh-CN" altLang="en-US"/>
              <a:t>大家在命令行下敲入以下命令</a:t>
            </a:r>
            <a:r>
              <a:rPr lang="en-US" altLang="zh-CN"/>
              <a:t>: </a:t>
            </a:r>
            <a:endParaRPr lang="en-US" altLang="zh-CN"/>
          </a:p>
          <a:p>
            <a:pPr lvl="0" eaLnBrk="1" hangingPunct="1"/>
            <a:r>
              <a:rPr lang="en-US" altLang="zh-CN"/>
              <a:t>   $cd</a:t>
            </a:r>
            <a:endParaRPr lang="en-US" altLang="zh-CN"/>
          </a:p>
          <a:p>
            <a:pPr lvl="0" eaLnBrk="1" hangingPunct="1"/>
            <a:r>
              <a:rPr lang="en-US" altLang="zh-CN"/>
              <a:t>   $ls –l</a:t>
            </a:r>
            <a:endParaRPr lang="en-US" altLang="zh-CN"/>
          </a:p>
          <a:p>
            <a:pPr lvl="0" eaLnBrk="1" hangingPunct="1"/>
            <a:r>
              <a:rPr lang="en-US" altLang="zh-CN"/>
              <a:t>   </a:t>
            </a:r>
            <a:r>
              <a:rPr lang="zh-CN" altLang="en-US"/>
              <a:t>看看当前目录下是否有这么个文件</a:t>
            </a:r>
            <a:r>
              <a:rPr lang="en-US" altLang="zh-CN"/>
              <a:t>.bashrc </a:t>
            </a:r>
            <a:endParaRPr lang="en-US" altLang="zh-CN"/>
          </a:p>
          <a:p>
            <a:pPr lvl="0" eaLnBrk="1" hangingPunct="1"/>
            <a:r>
              <a:rPr lang="en-US" altLang="zh-CN"/>
              <a:t>   </a:t>
            </a:r>
            <a:r>
              <a:rPr lang="zh-CN" altLang="en-US"/>
              <a:t>查看一个文件的命令我们可以使用</a:t>
            </a:r>
            <a:r>
              <a:rPr lang="en-US" altLang="zh-CN"/>
              <a:t>more</a:t>
            </a:r>
            <a:endParaRPr lang="en-US" altLang="zh-CN"/>
          </a:p>
          <a:p>
            <a:pPr lvl="0" eaLnBrk="1" hangingPunct="1"/>
            <a:r>
              <a:rPr lang="en-US" altLang="zh-CN"/>
              <a:t>   $more .bashrc</a:t>
            </a:r>
            <a:endParaRPr lang="en-US" altLang="zh-CN"/>
          </a:p>
          <a:p>
            <a:pPr lvl="0" eaLnBrk="1" hangingPunct="1"/>
            <a:r>
              <a:rPr lang="en-US" altLang="zh-CN"/>
              <a:t>   </a:t>
            </a:r>
            <a:r>
              <a:rPr lang="zh-CN" altLang="en-US"/>
              <a:t>大家可以练习一下使用相对路径和绝对路径查看指定文件内容</a:t>
            </a:r>
            <a:r>
              <a:rPr lang="en-US" altLang="zh-CN"/>
              <a:t>. </a:t>
            </a:r>
            <a:endParaRPr lang="en-US" altLang="zh-CN"/>
          </a:p>
          <a:p>
            <a:pPr lvl="0" eaLnBrk="1" hangingPunct="1"/>
            <a:endParaRPr lang="en-US" altLang="zh-CN"/>
          </a:p>
          <a:p>
            <a:pPr lvl="0" eaLnBrk="1" hangingPunct="1"/>
            <a:endParaRPr lang="en-US" altLang="zh-CN"/>
          </a:p>
          <a:p>
            <a:pPr lvl="0" eaLnBrk="1" hangingPunct="1"/>
            <a:r>
              <a:rPr lang="en-US" altLang="zh-CN"/>
              <a:t>  </a:t>
            </a:r>
            <a:endParaRPr lang="en-US" altLang="zh-CN"/>
          </a:p>
          <a:p>
            <a:pPr lvl="0" eaLnBrk="1" hangingPunct="1"/>
            <a:r>
              <a:rPr lang="en-US" altLang="zh-CN"/>
              <a:t>    </a:t>
            </a:r>
            <a:endParaRPr lang="en-US" altLang="zh-CN"/>
          </a:p>
          <a:p>
            <a:pPr lvl="0" eaLnBrk="1" hangingPunct="1"/>
            <a:r>
              <a:rPr lang="en-US" altLang="zh-CN"/>
              <a:t>  </a:t>
            </a:r>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TextEdit="1"/>
          </p:cNvSpPr>
          <p:nvPr>
            <p:ph type="sldImg"/>
          </p:nvPr>
        </p:nvSpPr>
        <p:spPr>
          <a:solidFill>
            <a:srgbClr val="FFFFFF">
              <a:alpha val="100000"/>
            </a:srgbClr>
          </a:solidFill>
        </p:spPr>
      </p:sp>
      <p:sp>
        <p:nvSpPr>
          <p:cNvPr id="92162"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zh-CN" altLang="en-US">
                <a:ea typeface="宋体" panose="02010600030101010101" pitchFamily="2" charset="-122"/>
              </a:rPr>
              <a:t>备注： </a:t>
            </a:r>
            <a:endParaRPr lang="zh-CN" altLang="en-US">
              <a:ea typeface="宋体" panose="02010600030101010101" pitchFamily="2" charset="-122"/>
            </a:endParaRPr>
          </a:p>
          <a:p>
            <a:pPr lvl="1" eaLnBrk="1"/>
            <a:r>
              <a:rPr lang="en-US" altLang="zh-CN">
                <a:ea typeface="宋体" panose="02010600030101010101" pitchFamily="2" charset="-122"/>
              </a:rPr>
              <a:t>Background、 text、 link、 vlink、 alink、 bycolor</a:t>
            </a:r>
            <a:r>
              <a:rPr lang="zh-CN" altLang="en-US">
                <a:ea typeface="宋体" panose="02010600030101010101" pitchFamily="2" charset="-122"/>
              </a:rPr>
              <a:t>等属性是“遭到反对的属性”，所以可能在以后会被废弃。现在提倡使用样式表来代替它们的作用。</a:t>
            </a:r>
            <a:endParaRPr lang="zh-CN" altLang="en-US">
              <a:ea typeface="宋体" panose="02010600030101010101" pitchFamily="2" charset="-122"/>
            </a:endParaRPr>
          </a:p>
          <a:p>
            <a:pPr lvl="1" eaLnBrk="1"/>
            <a:r>
              <a:rPr lang="zh-CN" altLang="en-US">
                <a:ea typeface="宋体" panose="02010600030101010101" pitchFamily="2" charset="-122"/>
              </a:rPr>
              <a:t>样式表的目的是使</a:t>
            </a:r>
            <a:r>
              <a:rPr lang="en-US" altLang="zh-CN">
                <a:ea typeface="宋体" panose="02010600030101010101" pitchFamily="2" charset="-122"/>
              </a:rPr>
              <a:t>html</a:t>
            </a:r>
            <a:r>
              <a:rPr lang="zh-CN" altLang="en-US">
                <a:ea typeface="宋体" panose="02010600030101010101" pitchFamily="2" charset="-122"/>
              </a:rPr>
              <a:t>文档的结构定义和显示定义分开，以便于对网页的维护。</a:t>
            </a:r>
            <a:endParaRPr lang="zh-CN" altLang="en-US">
              <a:ea typeface="宋体" panose="02010600030101010101" pitchFamily="2" charset="-122"/>
            </a:endParaRPr>
          </a:p>
          <a:p>
            <a:pPr lvl="0" eaLnBrk="1"/>
            <a:endParaRPr lang="zh-CN" altLang="en-US" sz="2600">
              <a:solidFill>
                <a:schemeClr val="bg2"/>
              </a:solidFill>
              <a:latin typeface="Arial Narrow" pitchFamily="34" charset="0"/>
              <a:ea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TextEdit="1"/>
          </p:cNvSpPr>
          <p:nvPr>
            <p:ph type="sldImg"/>
          </p:nvPr>
        </p:nvSpPr>
        <p:spPr>
          <a:solidFill>
            <a:srgbClr val="FFFFFF">
              <a:alpha val="100000"/>
            </a:srgbClr>
          </a:solidFill>
        </p:spPr>
      </p:sp>
      <p:sp>
        <p:nvSpPr>
          <p:cNvPr id="9421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zh-CN" altLang="en-US">
                <a:ea typeface="宋体" panose="02010600030101010101" pitchFamily="2" charset="-122"/>
              </a:rPr>
              <a:t>备注： </a:t>
            </a:r>
            <a:endParaRPr lang="zh-CN" altLang="en-US">
              <a:ea typeface="宋体" panose="02010600030101010101" pitchFamily="2" charset="-122"/>
            </a:endParaRPr>
          </a:p>
          <a:p>
            <a:pPr lvl="1" eaLnBrk="1"/>
            <a:r>
              <a:rPr lang="en-US" altLang="zh-CN">
                <a:ea typeface="宋体" panose="02010600030101010101" pitchFamily="2" charset="-122"/>
              </a:rPr>
              <a:t>Background、 text、 link、 vlink、 alink、 bycolor</a:t>
            </a:r>
            <a:r>
              <a:rPr lang="zh-CN" altLang="en-US">
                <a:ea typeface="宋体" panose="02010600030101010101" pitchFamily="2" charset="-122"/>
              </a:rPr>
              <a:t>等属性是“遭到反对的属性”，所以可能在以后会被废弃。现在提倡使用样式表来代替它们的作用。</a:t>
            </a:r>
            <a:endParaRPr lang="zh-CN" altLang="en-US">
              <a:ea typeface="宋体" panose="02010600030101010101" pitchFamily="2" charset="-122"/>
            </a:endParaRPr>
          </a:p>
          <a:p>
            <a:pPr lvl="1" eaLnBrk="1"/>
            <a:r>
              <a:rPr lang="zh-CN" altLang="en-US">
                <a:ea typeface="宋体" panose="02010600030101010101" pitchFamily="2" charset="-122"/>
              </a:rPr>
              <a:t>样式表的目的是使</a:t>
            </a:r>
            <a:r>
              <a:rPr lang="en-US" altLang="zh-CN">
                <a:ea typeface="宋体" panose="02010600030101010101" pitchFamily="2" charset="-122"/>
              </a:rPr>
              <a:t>html</a:t>
            </a:r>
            <a:r>
              <a:rPr lang="zh-CN" altLang="en-US">
                <a:ea typeface="宋体" panose="02010600030101010101" pitchFamily="2" charset="-122"/>
              </a:rPr>
              <a:t>文档的结构定义和显示定义分开，以便于对网页的维护。</a:t>
            </a:r>
            <a:endParaRPr lang="zh-CN" altLang="en-US">
              <a:ea typeface="宋体" panose="02010600030101010101" pitchFamily="2" charset="-122"/>
            </a:endParaRPr>
          </a:p>
          <a:p>
            <a:pPr lvl="0" eaLnBrk="1"/>
            <a:endParaRPr lang="zh-CN" altLang="en-US" sz="2600">
              <a:solidFill>
                <a:schemeClr val="bg2"/>
              </a:solidFill>
              <a:latin typeface="Arial Narrow" pitchFamily="34" charset="0"/>
              <a:ea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TextEdit="1"/>
          </p:cNvSpPr>
          <p:nvPr>
            <p:ph type="sldImg"/>
          </p:nvPr>
        </p:nvSpPr>
        <p:spPr>
          <a:solidFill>
            <a:srgbClr val="FFFFFF">
              <a:alpha val="100000"/>
            </a:srgbClr>
          </a:solidFill>
        </p:spPr>
      </p:sp>
      <p:sp>
        <p:nvSpPr>
          <p:cNvPr id="96258"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zh-CN" altLang="en-US">
                <a:ea typeface="宋体" panose="02010600030101010101" pitchFamily="2" charset="-122"/>
              </a:rPr>
              <a:t>备注： </a:t>
            </a:r>
            <a:endParaRPr lang="zh-CN" altLang="en-US">
              <a:ea typeface="宋体" panose="02010600030101010101" pitchFamily="2" charset="-122"/>
            </a:endParaRPr>
          </a:p>
          <a:p>
            <a:pPr lvl="1" eaLnBrk="1"/>
            <a:r>
              <a:rPr lang="en-US" altLang="zh-CN">
                <a:ea typeface="宋体" panose="02010600030101010101" pitchFamily="2" charset="-122"/>
              </a:rPr>
              <a:t>Background、 text、 link、 vlink、 alink、 bycolor</a:t>
            </a:r>
            <a:r>
              <a:rPr lang="zh-CN" altLang="en-US">
                <a:ea typeface="宋体" panose="02010600030101010101" pitchFamily="2" charset="-122"/>
              </a:rPr>
              <a:t>等属性是“遭到反对的属性”，所以可能在以后会被废弃。现在提倡使用样式表来代替它们的作用。</a:t>
            </a:r>
            <a:endParaRPr lang="zh-CN" altLang="en-US">
              <a:ea typeface="宋体" panose="02010600030101010101" pitchFamily="2" charset="-122"/>
            </a:endParaRPr>
          </a:p>
          <a:p>
            <a:pPr lvl="1" eaLnBrk="1"/>
            <a:r>
              <a:rPr lang="zh-CN" altLang="en-US">
                <a:ea typeface="宋体" panose="02010600030101010101" pitchFamily="2" charset="-122"/>
              </a:rPr>
              <a:t>样式表的目的是使</a:t>
            </a:r>
            <a:r>
              <a:rPr lang="en-US" altLang="zh-CN">
                <a:ea typeface="宋体" panose="02010600030101010101" pitchFamily="2" charset="-122"/>
              </a:rPr>
              <a:t>html</a:t>
            </a:r>
            <a:r>
              <a:rPr lang="zh-CN" altLang="en-US">
                <a:ea typeface="宋体" panose="02010600030101010101" pitchFamily="2" charset="-122"/>
              </a:rPr>
              <a:t>文档的结构定义和显示定义分开，以便于对网页的维护。</a:t>
            </a:r>
            <a:endParaRPr lang="zh-CN" altLang="en-US">
              <a:ea typeface="宋体" panose="02010600030101010101" pitchFamily="2" charset="-122"/>
            </a:endParaRPr>
          </a:p>
          <a:p>
            <a:pPr lvl="0" eaLnBrk="1"/>
            <a:endParaRPr lang="zh-CN" altLang="en-US" sz="2600">
              <a:solidFill>
                <a:schemeClr val="bg2"/>
              </a:solidFill>
              <a:latin typeface="Arial Narrow" pitchFamily="34" charset="0"/>
              <a:ea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a:solidFill>
            <a:srgbClr val="FFFFFF">
              <a:alpha val="100000"/>
            </a:srgbClr>
          </a:solidFill>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a:solidFill>
            <a:srgbClr val="FFFFFF">
              <a:alpha val="100000"/>
            </a:srgbClr>
          </a:solidFill>
        </p:spPr>
      </p:sp>
      <p:sp>
        <p:nvSpPr>
          <p:cNvPr id="109570" name="Rectangle 3"/>
          <p:cNvSpPr>
            <a:spLocks noGrp="1"/>
          </p:cNvSpPr>
          <p:nvPr>
            <p:ph type="body"/>
          </p:nvPr>
        </p:nvSpPr>
        <p:spPr>
          <a:xfrm>
            <a:off x="973138" y="4554538"/>
            <a:ext cx="5354637" cy="4313237"/>
          </a:xfrm>
          <a:solidFill>
            <a:srgbClr val="FFFFFF">
              <a:alpha val="100000"/>
            </a:srgbClr>
          </a:solidFill>
          <a:ln>
            <a:solidFill>
              <a:srgbClr val="000000">
                <a:alpha val="100000"/>
              </a:srgbClr>
            </a:solidFill>
            <a:miter/>
          </a:ln>
        </p:spPr>
        <p:txBody>
          <a:bodyPr wrap="square" lIns="97166" tIns="48583" rIns="97166" bIns="48583" anchor="t"/>
          <a:lstStyle/>
          <a:p>
            <a:pPr lvl="0" eaLnBrk="1"/>
            <a:r>
              <a:rPr lang="zh-CN" altLang="en-US">
                <a:ea typeface="宋体" panose="02010600030101010101" pitchFamily="2" charset="-122"/>
              </a:rPr>
              <a:t>备注： </a:t>
            </a:r>
            <a:endParaRPr lang="zh-CN" altLang="en-US">
              <a:ea typeface="宋体" panose="02010600030101010101" pitchFamily="2" charset="-122"/>
            </a:endParaRPr>
          </a:p>
          <a:p>
            <a:pPr lvl="1" eaLnBrk="1"/>
            <a:r>
              <a:rPr lang="en-US" altLang="zh-CN">
                <a:ea typeface="宋体" panose="02010600030101010101" pitchFamily="2" charset="-122"/>
              </a:rPr>
              <a:t>Background、 text、 link、 vlink、 alink、 bycolor</a:t>
            </a:r>
            <a:r>
              <a:rPr lang="zh-CN" altLang="en-US">
                <a:ea typeface="宋体" panose="02010600030101010101" pitchFamily="2" charset="-122"/>
              </a:rPr>
              <a:t>等属性是“遭到反对的属性”，所以可能在以后会被废弃。现在提倡使用样式表来代替它们的作用。</a:t>
            </a:r>
            <a:endParaRPr lang="zh-CN" altLang="en-US">
              <a:ea typeface="宋体" panose="02010600030101010101" pitchFamily="2" charset="-122"/>
            </a:endParaRPr>
          </a:p>
          <a:p>
            <a:pPr lvl="1" eaLnBrk="1"/>
            <a:r>
              <a:rPr lang="zh-CN" altLang="en-US">
                <a:ea typeface="宋体" panose="02010600030101010101" pitchFamily="2" charset="-122"/>
              </a:rPr>
              <a:t>样式表的目的是使</a:t>
            </a:r>
            <a:r>
              <a:rPr lang="en-US" altLang="zh-CN">
                <a:ea typeface="宋体" panose="02010600030101010101" pitchFamily="2" charset="-122"/>
              </a:rPr>
              <a:t>html</a:t>
            </a:r>
            <a:r>
              <a:rPr lang="zh-CN" altLang="en-US">
                <a:ea typeface="宋体" panose="02010600030101010101" pitchFamily="2" charset="-122"/>
              </a:rPr>
              <a:t>文档的结构定义和显示定义分开，以便于对网页的维护。</a:t>
            </a:r>
            <a:endParaRPr lang="zh-CN" altLang="en-US">
              <a:ea typeface="宋体" panose="02010600030101010101" pitchFamily="2" charset="-122"/>
            </a:endParaRPr>
          </a:p>
          <a:p>
            <a:pPr lvl="0" eaLnBrk="1"/>
            <a:endParaRPr lang="zh-CN" altLang="en-US" sz="2600">
              <a:solidFill>
                <a:schemeClr val="bg2"/>
              </a:solidFill>
              <a:latin typeface="Arial Narrow" pitchFamily="34" charset="0"/>
              <a:ea typeface="宋体" panose="02010600030101010101"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a:xfrm>
            <a:off x="1219200" y="685800"/>
            <a:ext cx="4789488" cy="3592513"/>
          </a:xfrm>
          <a:solidFill>
            <a:srgbClr val="FFFFFF">
              <a:alpha val="100000"/>
            </a:srgbClr>
          </a:solidFill>
        </p:spPr>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hyperlink" Target="mailto:training@briup.com" TargetMode="External"/><Relationship Id="rId3" Type="http://schemas.openxmlformats.org/officeDocument/2006/relationships/hyperlink" Target="mailto:training.sh@hotmail.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FFFFF"/>
        </a:solidFill>
        <a:effectLst/>
      </p:bgPr>
    </p:bg>
    <p:spTree>
      <p:nvGrpSpPr>
        <p:cNvPr id="1" name=""/>
        <p:cNvGrpSpPr/>
        <p:nvPr/>
      </p:nvGrpSpPr>
      <p:grpSpPr>
        <a:xfrm>
          <a:off x="0" y="0"/>
          <a:ext cx="0" cy="0"/>
          <a:chOff x="0" y="0"/>
          <a:chExt cx="0" cy="0"/>
        </a:xfrm>
      </p:grpSpPr>
      <p:sp>
        <p:nvSpPr>
          <p:cNvPr id="12" name="Rectangle 2"/>
          <p:cNvSpPr>
            <a:spLocks noChangeArrowheads="1"/>
          </p:cNvSpPr>
          <p:nvPr/>
        </p:nvSpPr>
        <p:spPr bwMode="auto">
          <a:xfrm>
            <a:off x="0" y="685800"/>
            <a:ext cx="9307513" cy="301625"/>
          </a:xfrm>
          <a:prstGeom prst="rect">
            <a:avLst/>
          </a:prstGeom>
          <a:no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13" name="Rectangle 4"/>
          <p:cNvSpPr>
            <a:spLocks noChangeArrowheads="1"/>
          </p:cNvSpPr>
          <p:nvPr/>
        </p:nvSpPr>
        <p:spPr bwMode="auto">
          <a:xfrm>
            <a:off x="8278813" y="6410325"/>
            <a:ext cx="336550" cy="241300"/>
          </a:xfrm>
          <a:prstGeom prst="rect">
            <a:avLst/>
          </a:prstGeom>
          <a:noFill/>
          <a:ln w="9525">
            <a:noFill/>
            <a:miter lim="800000"/>
          </a:ln>
        </p:spPr>
        <p:txBody>
          <a:bodyPr wrap="none" lIns="90333" tIns="44376" rIns="90333" bIns="44376">
            <a:spAutoFit/>
          </a:bodyP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fld id="{D4021EBA-F773-FD4C-B5E7-A50E50902D2E}"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14" name="Rectangle 5"/>
          <p:cNvSpPr>
            <a:spLocks noChangeArrowheads="1"/>
          </p:cNvSpPr>
          <p:nvPr/>
        </p:nvSpPr>
        <p:spPr bwMode="auto">
          <a:xfrm>
            <a:off x="4217988" y="5467350"/>
            <a:ext cx="34131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defTabSz="901700">
              <a:defRPr sz="2400" b="1" i="1">
                <a:solidFill>
                  <a:schemeClr val="tx1"/>
                </a:solidFill>
                <a:latin typeface="宋体" panose="02010600030101010101" pitchFamily="2" charset="-122"/>
                <a:ea typeface="宋体" panose="02010600030101010101" pitchFamily="2" charset="-122"/>
              </a:defRPr>
            </a:lvl2pPr>
            <a:lvl3pPr defTabSz="901700">
              <a:defRPr sz="2400" b="1" i="1">
                <a:solidFill>
                  <a:schemeClr val="tx1"/>
                </a:solidFill>
                <a:latin typeface="宋体" panose="02010600030101010101" pitchFamily="2" charset="-122"/>
                <a:ea typeface="宋体" panose="02010600030101010101" pitchFamily="2" charset="-122"/>
              </a:defRPr>
            </a:lvl3pPr>
            <a:lvl4pPr defTabSz="901700">
              <a:defRPr sz="2400" b="1" i="1">
                <a:solidFill>
                  <a:schemeClr val="tx1"/>
                </a:solidFill>
                <a:latin typeface="宋体" panose="02010600030101010101" pitchFamily="2" charset="-122"/>
                <a:ea typeface="宋体" panose="02010600030101010101" pitchFamily="2" charset="-122"/>
              </a:defRPr>
            </a:lvl4pPr>
            <a:lvl5pPr defTabSz="901700">
              <a:defRPr sz="2400" b="1" i="1">
                <a:solidFill>
                  <a:schemeClr val="tx1"/>
                </a:solidFill>
                <a:latin typeface="宋体" panose="02010600030101010101" pitchFamily="2" charset="-122"/>
                <a:ea typeface="宋体" panose="02010600030101010101" pitchFamily="2" charset="-122"/>
              </a:defRPr>
            </a:lvl5pPr>
            <a:lvl6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Brighten Your Way And Raise You Up.</a:t>
            </a:r>
            <a:endParaRPr kumimoji="0" lang="en-US" altLang="zh-CN" sz="1400" b="1"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5" name="Text Box 6"/>
          <p:cNvSpPr txBox="1">
            <a:spLocks noChangeArrowheads="1"/>
          </p:cNvSpPr>
          <p:nvPr/>
        </p:nvSpPr>
        <p:spPr bwMode="auto">
          <a:xfrm>
            <a:off x="3294063" y="1509713"/>
            <a:ext cx="5291138" cy="515938"/>
          </a:xfrm>
          <a:prstGeom prst="rect">
            <a:avLst/>
          </a:prstGeom>
          <a:noFill/>
          <a:ln w="9525">
            <a:noFill/>
            <a:miter lim="800000"/>
          </a:ln>
        </p:spPr>
        <p:txBody>
          <a:bodyPr lIns="90050" tIns="45024" rIns="90050" bIns="45024">
            <a:spAutoFit/>
          </a:bodyPr>
          <a:lstStyle/>
          <a:p>
            <a:pPr marL="0" marR="0" lvl="0" indent="0" algn="ctr" defTabSz="901700" rtl="0" eaLnBrk="0" fontAlgn="base" latinLnBrk="0" hangingPunct="0">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Arial" panose="020B0604020202020204" pitchFamily="34" charset="0"/>
              </a:rPr>
              <a:t>Briup High-End IT Training</a:t>
            </a:r>
            <a:endParaRPr kumimoji="0" lang="en-US" altLang="zh-CN" sz="16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6" name="Line 7"/>
          <p:cNvSpPr>
            <a:spLocks noChangeShapeType="1"/>
          </p:cNvSpPr>
          <p:nvPr/>
        </p:nvSpPr>
        <p:spPr bwMode="auto">
          <a:xfrm flipV="1">
            <a:off x="2917825" y="838200"/>
            <a:ext cx="0" cy="6019800"/>
          </a:xfrm>
          <a:prstGeom prst="line">
            <a:avLst/>
          </a:prstGeom>
          <a:noFill/>
          <a:ln w="38100">
            <a:solidFill>
              <a:schemeClr val="tx2"/>
            </a:solidFill>
            <a:round/>
          </a:ln>
        </p:spPr>
        <p:txBody>
          <a:bodyPr lIns="88951" tIns="44476" rIns="88951" bIns="44476">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17" name="Text Box 8"/>
          <p:cNvSpPr txBox="1">
            <a:spLocks noChangeArrowheads="1"/>
          </p:cNvSpPr>
          <p:nvPr/>
        </p:nvSpPr>
        <p:spPr bwMode="auto">
          <a:xfrm>
            <a:off x="311150" y="2220913"/>
            <a:ext cx="23637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defTabSz="901700">
              <a:defRPr sz="2400" b="1" i="1">
                <a:solidFill>
                  <a:schemeClr val="tx1"/>
                </a:solidFill>
                <a:latin typeface="宋体" panose="02010600030101010101" pitchFamily="2" charset="-122"/>
                <a:ea typeface="宋体" panose="02010600030101010101" pitchFamily="2" charset="-122"/>
              </a:defRPr>
            </a:lvl2pPr>
            <a:lvl3pPr defTabSz="901700">
              <a:defRPr sz="2400" b="1" i="1">
                <a:solidFill>
                  <a:schemeClr val="tx1"/>
                </a:solidFill>
                <a:latin typeface="宋体" panose="02010600030101010101" pitchFamily="2" charset="-122"/>
                <a:ea typeface="宋体" panose="02010600030101010101" pitchFamily="2" charset="-122"/>
              </a:defRPr>
            </a:lvl3pPr>
            <a:lvl4pPr defTabSz="901700">
              <a:defRPr sz="2400" b="1" i="1">
                <a:solidFill>
                  <a:schemeClr val="tx1"/>
                </a:solidFill>
                <a:latin typeface="宋体" panose="02010600030101010101" pitchFamily="2" charset="-122"/>
                <a:ea typeface="宋体" panose="02010600030101010101" pitchFamily="2" charset="-122"/>
              </a:defRPr>
            </a:lvl4pPr>
            <a:lvl5pPr defTabSz="901700">
              <a:defRPr sz="2400" b="1" i="1">
                <a:solidFill>
                  <a:schemeClr val="tx1"/>
                </a:solidFill>
                <a:latin typeface="宋体" panose="02010600030101010101" pitchFamily="2" charset="-122"/>
                <a:ea typeface="宋体" panose="02010600030101010101" pitchFamily="2" charset="-122"/>
              </a:defRPr>
            </a:lvl5pPr>
            <a:lvl6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www.briup.com</a:t>
            </a: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8" name="Rectangle 9"/>
          <p:cNvSpPr>
            <a:spLocks noChangeArrowheads="1"/>
          </p:cNvSpPr>
          <p:nvPr/>
        </p:nvSpPr>
        <p:spPr bwMode="auto">
          <a:xfrm>
            <a:off x="241300" y="1936750"/>
            <a:ext cx="25669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16" tIns="44409" rIns="88816" bIns="44409">
            <a:spAutoFit/>
          </a:bodyPr>
          <a:lstStyle/>
          <a:p>
            <a:pPr lvl="0" algn="ctr" defTabSz="901700" eaLnBrk="1" hangingPunct="1">
              <a:buNone/>
            </a:pPr>
            <a:r>
              <a:rPr lang="zh-CN" altLang="en-US" sz="1600" i="0">
                <a:solidFill>
                  <a:srgbClr val="CC0099"/>
                </a:solidFill>
                <a:latin typeface="宋体" panose="02010600030101010101" pitchFamily="2" charset="-122"/>
              </a:rPr>
              <a:t>杰普软件科技有限公司</a:t>
            </a:r>
            <a:endParaRPr lang="zh-CN" altLang="en-US" sz="1600" i="0">
              <a:solidFill>
                <a:srgbClr val="CC0099"/>
              </a:solidFill>
              <a:latin typeface="宋体" panose="02010600030101010101" pitchFamily="2" charset="-122"/>
            </a:endParaRPr>
          </a:p>
        </p:txBody>
      </p:sp>
      <p:pic>
        <p:nvPicPr>
          <p:cNvPr id="337929" name="Picture 11" descr="logo"/>
          <p:cNvPicPr>
            <a:picLocks noChangeAspect="1"/>
          </p:cNvPicPr>
          <p:nvPr userDrawn="1"/>
        </p:nvPicPr>
        <p:blipFill>
          <a:blip r:embed="rId2" cstate="print"/>
          <a:stretch>
            <a:fillRect/>
          </a:stretch>
        </p:blipFill>
        <p:spPr>
          <a:xfrm>
            <a:off x="457200" y="762000"/>
            <a:ext cx="2133600" cy="914400"/>
          </a:xfrm>
          <a:prstGeom prst="rect">
            <a:avLst/>
          </a:prstGeom>
          <a:noFill/>
          <a:ln w="9525">
            <a:noFill/>
          </a:ln>
        </p:spPr>
      </p:pic>
      <p:sp>
        <p:nvSpPr>
          <p:cNvPr id="1174531" name="Rectangle 3"/>
          <p:cNvSpPr>
            <a:spLocks noGrp="1" noChangeArrowheads="1"/>
          </p:cNvSpPr>
          <p:nvPr>
            <p:ph type="ctrTitle"/>
          </p:nvPr>
        </p:nvSpPr>
        <p:spPr>
          <a:xfrm>
            <a:off x="3230563" y="2857500"/>
            <a:ext cx="5307012" cy="1428750"/>
          </a:xfrm>
        </p:spPr>
        <p:txBody>
          <a:bodyPr anchor="ctr"/>
          <a:lstStyle>
            <a:lvl1pPr algn="ctr">
              <a:defRPr sz="2800">
                <a:solidFill>
                  <a:srgbClr val="CC0099"/>
                </a:solidFill>
              </a:defRPr>
            </a:lvl1pPr>
          </a:lstStyle>
          <a:p>
            <a:r>
              <a:rPr lang="zh-CN" altLang="en-US" noProof="1"/>
              <a:t>单击此处编辑母版标题样式</a:t>
            </a:r>
            <a:endParaRPr lang="zh-CN" altLang="en-US" noProof="1"/>
          </a:p>
        </p:txBody>
      </p:sp>
      <p:sp>
        <p:nvSpPr>
          <p:cNvPr id="19" name="Rectangle 10"/>
          <p:cNvSpPr>
            <a:spLocks noChangeArrowheads="1"/>
          </p:cNvSpPr>
          <p:nvPr userDrawn="1"/>
        </p:nvSpPr>
        <p:spPr bwMode="auto">
          <a:xfrm>
            <a:off x="152516" y="2971812"/>
            <a:ext cx="2666930" cy="3167451"/>
          </a:xfrm>
          <a:prstGeom prst="rect">
            <a:avLst/>
          </a:prstGeom>
          <a:noFill/>
          <a:ln>
            <a:noFill/>
          </a:ln>
        </p:spPr>
        <p:txBody>
          <a:bodyPr wrap="square" lIns="88816" tIns="44409" rIns="88816" bIns="44409">
            <a:spAutoFit/>
          </a:bodyPr>
          <a:lstStyle/>
          <a:p>
            <a:pPr marL="0" marR="0" lvl="0" indent="0" algn="l" defTabSz="889000" rtl="0" eaLnBrk="1" fontAlgn="base" latinLnBrk="0" hangingPunct="1">
              <a:lnSpc>
                <a:spcPct val="100000"/>
              </a:lnSpc>
              <a:spcBef>
                <a:spcPct val="0"/>
              </a:spcBef>
              <a:spcAft>
                <a:spcPct val="0"/>
              </a:spcAft>
              <a:buClrTx/>
              <a:buSzTx/>
              <a:buFontTx/>
              <a:buNone/>
              <a:defRPr/>
            </a:pPr>
            <a:r>
              <a:rPr lang="en-US" altLang="zh-CN" sz="1400" i="0" dirty="0">
                <a:latin typeface="Times New Roman" panose="02020603050405020304" pitchFamily="18" charset="0"/>
                <a:sym typeface="宋体" panose="02010600030101010101" pitchFamily="2" charset="-122"/>
              </a:rPr>
              <a:t>Tel:  </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50190290-8010</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smtClean="0">
                <a:latin typeface="Times New Roman" panose="02020603050405020304" pitchFamily="18" charset="0"/>
                <a:sym typeface="宋体" panose="02010600030101010101" pitchFamily="2" charset="-122"/>
              </a:rPr>
              <a:t>Email:training@briup.com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Msn:  </a:t>
            </a:r>
            <a:r>
              <a:rPr lang="en-US" altLang="zh-CN" sz="1400" i="0" dirty="0">
                <a:latin typeface="Times New Roman" panose="02020603050405020304" pitchFamily="18" charset="0"/>
                <a:sym typeface="宋体" panose="02010600030101010101" pitchFamily="2" charset="-122"/>
                <a:hlinkClick r:id="rId3"/>
              </a:rPr>
              <a:t>training.sh@hotmail.com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Home:http://www.briup.com</a:t>
            </a:r>
            <a:r>
              <a:rPr lang="zh-CN" altLang="en-US" sz="1400" i="0" dirty="0">
                <a:latin typeface="宋体" panose="02010600030101010101" pitchFamily="2" charset="-122"/>
                <a:sym typeface="宋体" panose="02010600030101010101" pitchFamily="2" charset="-122"/>
              </a:rPr>
              <a:t>　</a:t>
            </a:r>
            <a:endParaRPr lang="zh-CN" altLang="en-US" sz="1400" i="0" dirty="0">
              <a:latin typeface="宋体" panose="02010600030101010101" pitchFamily="2" charset="-122"/>
              <a:sym typeface="宋体" panose="02010600030101010101" pitchFamily="2" charset="-122"/>
            </a:endParaRPr>
          </a:p>
          <a:p>
            <a:pPr lvl="0" defTabSz="889000" eaLnBrk="1" hangingPunct="1">
              <a:buNone/>
            </a:pPr>
            <a:endParaRPr lang="zh-CN" altLang="en-US"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200" i="0" dirty="0">
                <a:latin typeface="宋体" panose="02010600030101010101" pitchFamily="2" charset="-122"/>
                <a:sym typeface="宋体" panose="02010600030101010101" pitchFamily="2" charset="-122"/>
              </a:rPr>
              <a:t>地址</a:t>
            </a:r>
            <a:r>
              <a:rPr lang="zh-CN" altLang="en-US" sz="1200" i="0" dirty="0" smtClean="0">
                <a:latin typeface="宋体" panose="02010600030101010101" pitchFamily="2" charset="-122"/>
                <a:sym typeface="宋体" panose="02010600030101010101" pitchFamily="2" charset="-122"/>
              </a:rPr>
              <a:t>：江苏省苏州市</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昆山市巴城镇学院路</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828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号昆山浦东软件园北楼</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4-5-8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层</a:t>
            </a:r>
            <a:endPar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endParaRPr>
          </a:p>
          <a:p>
            <a:pPr marL="0" marR="0" lvl="0" indent="0" algn="l" defTabSz="889000" rtl="0" eaLnBrk="1" fontAlgn="base" latinLnBrk="0" hangingPunct="1">
              <a:lnSpc>
                <a:spcPct val="100000"/>
              </a:lnSpc>
              <a:spcBef>
                <a:spcPct val="0"/>
              </a:spcBef>
              <a:spcAft>
                <a:spcPct val="0"/>
              </a:spcAft>
              <a:buClrTx/>
              <a:buSzTx/>
              <a:buFontTx/>
              <a:buNone/>
              <a:defRPr/>
            </a:pPr>
            <a:endParaRPr lang="zh-CN" altLang="en-US" sz="1200" i="0" dirty="0" smtClean="0"/>
          </a:p>
          <a:p>
            <a:pPr lvl="0" defTabSz="889000" eaLnBrk="1" hangingPunct="1">
              <a:buNone/>
            </a:pPr>
            <a:endParaRPr lang="zh-CN" altLang="en-US" sz="12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400" i="0" dirty="0">
                <a:latin typeface="宋体" panose="02010600030101010101" pitchFamily="2" charset="-122"/>
                <a:sym typeface="宋体" panose="02010600030101010101" pitchFamily="2" charset="-122"/>
              </a:rPr>
              <a:t>邮编</a:t>
            </a:r>
            <a:r>
              <a:rPr lang="zh-CN" altLang="en-US" sz="1400" i="0" dirty="0" smtClean="0">
                <a:latin typeface="宋体" panose="02010600030101010101" pitchFamily="2" charset="-122"/>
                <a:sym typeface="宋体" panose="02010600030101010101" pitchFamily="2" charset="-122"/>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215311</a:t>
            </a:r>
            <a:endParaRPr lang="en-US" altLang="zh-CN"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400" i="0" dirty="0">
                <a:latin typeface="宋体" panose="02010600030101010101" pitchFamily="2" charset="-122"/>
                <a:sym typeface="宋体" panose="02010600030101010101" pitchFamily="2" charset="-122"/>
              </a:rPr>
              <a:t>电话</a:t>
            </a:r>
            <a:r>
              <a:rPr lang="en-US" altLang="zh-CN" sz="1400" i="0" dirty="0">
                <a:latin typeface="宋体" panose="02010600030101010101" pitchFamily="2" charset="-122"/>
                <a:sym typeface="宋体" panose="02010600030101010101" pitchFamily="2" charset="-122"/>
              </a:rPr>
              <a:t>: </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(0512)50190290-8000</a:t>
            </a:r>
            <a:endPar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endParaRPr>
          </a:p>
          <a:p>
            <a:pPr lvl="0" defTabSz="889000" eaLnBrk="1" hangingPunct="1">
              <a:buNone/>
            </a:pP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smtClean="0">
                <a:latin typeface="宋体" panose="02010600030101010101" pitchFamily="2" charset="-122"/>
                <a:sym typeface="宋体" panose="02010600030101010101" pitchFamily="2" charset="-122"/>
              </a:rPr>
              <a:t>电</a:t>
            </a:r>
            <a:r>
              <a:rPr lang="zh-CN" altLang="en-US" sz="1400" i="0" dirty="0">
                <a:latin typeface="宋体" panose="02010600030101010101" pitchFamily="2" charset="-122"/>
                <a:sym typeface="宋体" panose="02010600030101010101" pitchFamily="2" charset="-122"/>
              </a:rPr>
              <a:t>邮：</a:t>
            </a:r>
            <a:r>
              <a:rPr lang="en-US" altLang="zh-CN" sz="1400" i="0" dirty="0">
                <a:latin typeface="宋体" panose="02010600030101010101" pitchFamily="2" charset="-122"/>
                <a:sym typeface="宋体" panose="02010600030101010101" pitchFamily="2" charset="-122"/>
                <a:hlinkClick r:id="rId4"/>
              </a:rPr>
              <a:t>training@briup.com</a:t>
            </a: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a:latin typeface="宋体" panose="02010600030101010101" pitchFamily="2" charset="-122"/>
                <a:sym typeface="宋体" panose="02010600030101010101" pitchFamily="2" charset="-122"/>
              </a:rPr>
              <a:t>主页：</a:t>
            </a:r>
            <a:r>
              <a:rPr lang="en-US" altLang="zh-CN" sz="1400" i="0" dirty="0">
                <a:latin typeface="宋体" panose="02010600030101010101" pitchFamily="2" charset="-122"/>
                <a:sym typeface="宋体" panose="02010600030101010101" pitchFamily="2" charset="-122"/>
              </a:rPr>
              <a:t>http://www.briup.com</a:t>
            </a:r>
            <a:r>
              <a:rPr lang="zh-CN" altLang="en-US" sz="1400" i="0" dirty="0">
                <a:latin typeface="宋体" panose="02010600030101010101" pitchFamily="2" charset="-122"/>
                <a:sym typeface="宋体" panose="02010600030101010101" pitchFamily="2" charset="-122"/>
              </a:rPr>
              <a:t>　</a:t>
            </a:r>
            <a:endParaRPr lang="zh-CN" altLang="en-US" sz="1400" i="0" dirty="0">
              <a:latin typeface="宋体" panose="02010600030101010101" pitchFamily="2" charset="-122"/>
              <a:sym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4135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587375"/>
            <a:ext cx="4495800" cy="582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73506" name="Rectangle 2"/>
          <p:cNvSpPr>
            <a:spLocks noChangeArrowheads="1"/>
          </p:cNvSpPr>
          <p:nvPr/>
        </p:nvSpPr>
        <p:spPr bwMode="auto">
          <a:xfrm>
            <a:off x="0" y="685800"/>
            <a:ext cx="9307513" cy="301625"/>
          </a:xfrm>
          <a:prstGeom prst="rect">
            <a:avLst/>
          </a:prstGeom>
          <a:no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1173507" name="Rectangle 3"/>
          <p:cNvSpPr>
            <a:spLocks noGrp="1" noChangeArrowheads="1"/>
          </p:cNvSpPr>
          <p:nvPr>
            <p:ph type="title"/>
          </p:nvPr>
        </p:nvSpPr>
        <p:spPr bwMode="auto">
          <a:xfrm>
            <a:off x="0" y="0"/>
            <a:ext cx="7624763" cy="515938"/>
          </a:xfrm>
          <a:prstGeom prst="rect">
            <a:avLst/>
          </a:prstGeom>
          <a:noFill/>
          <a:ln w="9525">
            <a:noFill/>
            <a:miter lim="800000"/>
          </a:ln>
        </p:spPr>
        <p:txBody>
          <a:bodyPr vert="horz" wrap="square" lIns="90333" tIns="44376" rIns="90333" bIns="44376" numCol="1" anchor="b" anchorCtr="0" compatLnSpc="1"/>
          <a:lstStyle/>
          <a:p>
            <a:pPr lvl="0"/>
            <a:r>
              <a:rPr lang="en-US" altLang="zh-CN" noProof="1" smtClean="0"/>
              <a:t>Title Holder</a:t>
            </a:r>
            <a:endParaRPr lang="en-US" altLang="zh-CN" noProof="1" smtClean="0"/>
          </a:p>
        </p:txBody>
      </p:sp>
      <p:sp>
        <p:nvSpPr>
          <p:cNvPr id="1173508" name="Line 4"/>
          <p:cNvSpPr>
            <a:spLocks noChangeShapeType="1"/>
          </p:cNvSpPr>
          <p:nvPr/>
        </p:nvSpPr>
        <p:spPr bwMode="auto">
          <a:xfrm>
            <a:off x="0" y="515938"/>
            <a:ext cx="9144000" cy="0"/>
          </a:xfrm>
          <a:prstGeom prst="line">
            <a:avLst/>
          </a:prstGeom>
          <a:noFill/>
          <a:ln w="34925">
            <a:solidFill>
              <a:schemeClr val="bg1"/>
            </a:solidFill>
            <a:rou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1173509" name="Rectangle 5"/>
          <p:cNvSpPr>
            <a:spLocks noChangeArrowheads="1"/>
          </p:cNvSpPr>
          <p:nvPr/>
        </p:nvSpPr>
        <p:spPr bwMode="auto">
          <a:xfrm>
            <a:off x="4643438" y="6530975"/>
            <a:ext cx="336550" cy="241300"/>
          </a:xfrm>
          <a:prstGeom prst="rect">
            <a:avLst/>
          </a:prstGeom>
          <a:noFill/>
          <a:ln w="9525">
            <a:noFill/>
            <a:miter lim="800000"/>
          </a:ln>
        </p:spPr>
        <p:txBody>
          <a:bodyPr wrap="none" lIns="90333" tIns="44376" rIns="90333" bIns="44376">
            <a:spAutoFit/>
          </a:bodyP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fld id="{BD35A2E2-8178-E649-B4D8-F8275ADDDE45}"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1030" name="Text Box 6"/>
          <p:cNvSpPr txBox="1">
            <a:spLocks noChangeArrowheads="1"/>
          </p:cNvSpPr>
          <p:nvPr/>
        </p:nvSpPr>
        <p:spPr bwMode="auto">
          <a:xfrm>
            <a:off x="7164388" y="6413500"/>
            <a:ext cx="1952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16" tIns="44409" rIns="88816" bIns="44409">
            <a:spAutoFit/>
          </a:bodyPr>
          <a:lstStyle/>
          <a:p>
            <a:pPr lvl="0" algn="ctr" defTabSz="901700" eaLnBrk="1" hangingPunct="1">
              <a:buNone/>
            </a:pPr>
            <a:r>
              <a:rPr lang="zh-CN" altLang="en-US" sz="1800">
                <a:solidFill>
                  <a:schemeClr val="bg1"/>
                </a:solidFill>
                <a:latin typeface="Times New Roman" panose="02020603050405020304" pitchFamily="18" charset="0"/>
              </a:rPr>
              <a:t> </a:t>
            </a:r>
            <a:r>
              <a:rPr lang="zh-CN" altLang="en-US" sz="1200">
                <a:solidFill>
                  <a:schemeClr val="bg1"/>
                </a:solidFill>
                <a:latin typeface="Times New Roman" panose="02020603050405020304" pitchFamily="18" charset="0"/>
              </a:rPr>
              <a:t>诚信，专业，创新，合作</a:t>
            </a:r>
            <a:endParaRPr lang="zh-CN" altLang="en-US" sz="1200">
              <a:solidFill>
                <a:schemeClr val="bg1"/>
              </a:solidFill>
              <a:latin typeface="Times New Roman" panose="02020603050405020304" pitchFamily="18" charset="0"/>
            </a:endParaRPr>
          </a:p>
        </p:txBody>
      </p:sp>
      <p:sp>
        <p:nvSpPr>
          <p:cNvPr id="1031" name="Rectangle 8"/>
          <p:cNvSpPr>
            <a:spLocks noGrp="1"/>
          </p:cNvSpPr>
          <p:nvPr>
            <p:ph type="body"/>
          </p:nvPr>
        </p:nvSpPr>
        <p:spPr>
          <a:xfrm>
            <a:off x="0" y="587375"/>
            <a:ext cx="9144000" cy="5826125"/>
          </a:xfrm>
          <a:prstGeom prst="rect">
            <a:avLst/>
          </a:prstGeom>
          <a:noFill/>
          <a:ln w="9525">
            <a:noFill/>
          </a:ln>
        </p:spPr>
        <p:txBody>
          <a:bodyPr lIns="90050" tIns="45024" rIns="90050" bIns="45024"/>
          <a:lstStyle/>
          <a:p>
            <a:pPr lvl="0"/>
            <a:r>
              <a:rPr lang="zh-CN" altLang="en-US"/>
              <a:t>  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2" name="Text Box 9"/>
          <p:cNvSpPr txBox="1">
            <a:spLocks noChangeArrowheads="1"/>
          </p:cNvSpPr>
          <p:nvPr/>
        </p:nvSpPr>
        <p:spPr bwMode="auto">
          <a:xfrm>
            <a:off x="7659688" y="73025"/>
            <a:ext cx="14493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03" tIns="45052" rIns="90103" bIns="45052">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defTabSz="901700">
              <a:defRPr sz="2400" b="1" i="1">
                <a:solidFill>
                  <a:schemeClr val="tx1"/>
                </a:solidFill>
                <a:latin typeface="宋体" panose="02010600030101010101" pitchFamily="2" charset="-122"/>
                <a:ea typeface="宋体" panose="02010600030101010101" pitchFamily="2" charset="-122"/>
              </a:defRPr>
            </a:lvl2pPr>
            <a:lvl3pPr defTabSz="901700">
              <a:defRPr sz="2400" b="1" i="1">
                <a:solidFill>
                  <a:schemeClr val="tx1"/>
                </a:solidFill>
                <a:latin typeface="宋体" panose="02010600030101010101" pitchFamily="2" charset="-122"/>
                <a:ea typeface="宋体" panose="02010600030101010101" pitchFamily="2" charset="-122"/>
              </a:defRPr>
            </a:lvl3pPr>
            <a:lvl4pPr defTabSz="901700">
              <a:defRPr sz="2400" b="1" i="1">
                <a:solidFill>
                  <a:schemeClr val="tx1"/>
                </a:solidFill>
                <a:latin typeface="宋体" panose="02010600030101010101" pitchFamily="2" charset="-122"/>
                <a:ea typeface="宋体" panose="02010600030101010101" pitchFamily="2" charset="-122"/>
              </a:defRPr>
            </a:lvl4pPr>
            <a:lvl5pPr defTabSz="901700">
              <a:defRPr sz="2400" b="1" i="1">
                <a:solidFill>
                  <a:schemeClr val="tx1"/>
                </a:solidFill>
                <a:latin typeface="宋体" panose="02010600030101010101" pitchFamily="2" charset="-122"/>
                <a:ea typeface="宋体" panose="02010600030101010101" pitchFamily="2" charset="-122"/>
              </a:defRPr>
            </a:lvl5pPr>
            <a:lvl6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defTabSz="901700" fontAlgn="base">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rPr>
              <a:t>Briup Training</a:t>
            </a:r>
            <a:endParaRPr kumimoji="0" lang="en-US" altLang="zh-CN" sz="1400" b="1"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173514" name="Line 10"/>
          <p:cNvSpPr>
            <a:spLocks noChangeShapeType="1"/>
          </p:cNvSpPr>
          <p:nvPr/>
        </p:nvSpPr>
        <p:spPr bwMode="auto">
          <a:xfrm>
            <a:off x="0" y="6483350"/>
            <a:ext cx="9144000" cy="0"/>
          </a:xfrm>
          <a:prstGeom prst="line">
            <a:avLst/>
          </a:prstGeom>
          <a:noFill/>
          <a:ln w="34925">
            <a:solidFill>
              <a:schemeClr val="bg1"/>
            </a:solidFill>
            <a:rou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pic>
        <p:nvPicPr>
          <p:cNvPr id="1034" name="Picture 11" descr="logo"/>
          <p:cNvPicPr>
            <a:picLocks noChangeAspect="1"/>
          </p:cNvPicPr>
          <p:nvPr userDrawn="1"/>
        </p:nvPicPr>
        <p:blipFill>
          <a:blip r:embed="rId12" cstate="print"/>
          <a:stretch>
            <a:fillRect/>
          </a:stretch>
        </p:blipFill>
        <p:spPr>
          <a:xfrm>
            <a:off x="7696200" y="5813425"/>
            <a:ext cx="1371600" cy="587375"/>
          </a:xfrm>
          <a:prstGeom prst="rect">
            <a:avLst/>
          </a:prstGeom>
          <a:noFill/>
          <a:ln w="9525">
            <a:noFill/>
          </a:ln>
        </p:spPr>
      </p:pic>
      <p:sp>
        <p:nvSpPr>
          <p:cNvPr id="12" name="Text Box 7"/>
          <p:cNvSpPr txBox="1">
            <a:spLocks noChangeArrowheads="1"/>
          </p:cNvSpPr>
          <p:nvPr userDrawn="1"/>
        </p:nvSpPr>
        <p:spPr bwMode="auto">
          <a:xfrm>
            <a:off x="0" y="6324524"/>
            <a:ext cx="2590852" cy="643683"/>
          </a:xfrm>
          <a:prstGeom prst="rect">
            <a:avLst/>
          </a:prstGeom>
          <a:noFill/>
          <a:ln>
            <a:noFill/>
          </a:ln>
        </p:spPr>
        <p:txBody>
          <a:bodyPr wrap="square"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Tel</a:t>
            </a:r>
            <a:r>
              <a:rPr kumimoji="0" lang="zh-CN" altLang="en-US"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lang="zh-CN" altLang="en-US"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0512</a:t>
            </a:r>
            <a:r>
              <a:rPr lang="zh-CN" altLang="en-US"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50190290-8010</a:t>
            </a:r>
            <a:endPar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5pPr>
      <a:lvl6pPr marL="457200" algn="l" rtl="0" fontAlgn="base">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6pPr>
      <a:lvl7pPr marL="914400" algn="l" rtl="0" fontAlgn="base">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7pPr>
      <a:lvl8pPr marL="1371600" algn="l" rtl="0" fontAlgn="base">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8pPr>
      <a:lvl9pPr marL="1828800" algn="l" rtl="0" fontAlgn="base">
        <a:lnSpc>
          <a:spcPct val="87000"/>
        </a:lnSpc>
        <a:spcBef>
          <a:spcPct val="0"/>
        </a:spcBef>
        <a:spcAft>
          <a:spcPct val="0"/>
        </a:spcAft>
        <a:defRPr sz="24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defRPr>
      </a:lvl9pPr>
    </p:titleStyle>
    <p:bodyStyle>
      <a:lvl1pPr marL="342900" indent="-342900" algn="l" rtl="0" eaLnBrk="0" fontAlgn="base" hangingPunct="0">
        <a:spcBef>
          <a:spcPts val="590"/>
        </a:spcBef>
        <a:spcAft>
          <a:spcPts val="590"/>
        </a:spcAft>
        <a:buClr>
          <a:schemeClr val="tx2"/>
        </a:buClr>
        <a:buSzPct val="80000"/>
        <a:buFont typeface="Wingdings" panose="05000000000000000000" pitchFamily="2" charset="2"/>
        <a:buChar char="u"/>
        <a:defRPr sz="2000" b="1">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800" b="1">
          <a:solidFill>
            <a:schemeClr val="tx1"/>
          </a:solidFill>
          <a:latin typeface="+mn-lt"/>
          <a:ea typeface="+mn-ea"/>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a:solidFill>
            <a:schemeClr val="tx1"/>
          </a:solidFill>
          <a:latin typeface="+mn-lt"/>
          <a:ea typeface="+mn-ea"/>
        </a:defRPr>
      </a:lvl3pPr>
      <a:lvl4pPr marL="1371600" indent="-228600" algn="l" rtl="0" eaLnBrk="0" fontAlgn="base" hangingPunct="0">
        <a:spcBef>
          <a:spcPts val="590"/>
        </a:spcBef>
        <a:spcAft>
          <a:spcPts val="590"/>
        </a:spcAft>
        <a:buClr>
          <a:schemeClr val="tx2"/>
        </a:buClr>
        <a:buChar char="•"/>
        <a:defRPr sz="1400" b="1">
          <a:solidFill>
            <a:schemeClr val="tx1"/>
          </a:solidFill>
          <a:latin typeface="+mn-lt"/>
          <a:ea typeface="+mn-ea"/>
        </a:defRPr>
      </a:lvl4pPr>
      <a:lvl5pPr marL="1714500" indent="-228600" algn="l" rtl="0" eaLnBrk="0" fontAlgn="base" hangingPunct="0">
        <a:spcBef>
          <a:spcPct val="50000"/>
        </a:spcBef>
        <a:spcAft>
          <a:spcPct val="50000"/>
        </a:spcAft>
        <a:buClr>
          <a:srgbClr val="FFCC66"/>
        </a:buClr>
        <a:buChar char="»"/>
        <a:defRPr sz="1200">
          <a:solidFill>
            <a:srgbClr val="FFFFFF"/>
          </a:solidFill>
          <a:latin typeface="+mn-lt"/>
          <a:ea typeface="+mn-ea"/>
        </a:defRPr>
      </a:lvl5pPr>
      <a:lvl6pPr marL="2171700" indent="-228600" algn="l" rtl="0" fontAlgn="base">
        <a:spcBef>
          <a:spcPct val="50000"/>
        </a:spcBef>
        <a:spcAft>
          <a:spcPct val="50000"/>
        </a:spcAft>
        <a:buClr>
          <a:srgbClr val="FFCC66"/>
        </a:buClr>
        <a:defRPr sz="1200">
          <a:solidFill>
            <a:srgbClr val="FFFFFF"/>
          </a:solidFill>
          <a:latin typeface="+mn-lt"/>
          <a:ea typeface="+mn-ea"/>
        </a:defRPr>
      </a:lvl6pPr>
      <a:lvl7pPr marL="2628900" indent="-228600" algn="l" rtl="0" fontAlgn="base">
        <a:spcBef>
          <a:spcPct val="50000"/>
        </a:spcBef>
        <a:spcAft>
          <a:spcPct val="50000"/>
        </a:spcAft>
        <a:buClr>
          <a:srgbClr val="FFCC66"/>
        </a:buClr>
        <a:defRPr sz="1200">
          <a:solidFill>
            <a:srgbClr val="FFFFFF"/>
          </a:solidFill>
          <a:latin typeface="+mn-lt"/>
          <a:ea typeface="+mn-ea"/>
        </a:defRPr>
      </a:lvl7pPr>
      <a:lvl8pPr marL="3086100" indent="-228600" algn="l" rtl="0" fontAlgn="base">
        <a:spcBef>
          <a:spcPct val="50000"/>
        </a:spcBef>
        <a:spcAft>
          <a:spcPct val="50000"/>
        </a:spcAft>
        <a:buClr>
          <a:srgbClr val="FFCC66"/>
        </a:buClr>
        <a:defRPr sz="1200">
          <a:solidFill>
            <a:srgbClr val="FFFFFF"/>
          </a:solidFill>
          <a:latin typeface="+mn-lt"/>
          <a:ea typeface="+mn-ea"/>
        </a:defRPr>
      </a:lvl8pPr>
      <a:lvl9pPr marL="3543300" indent="-228600" algn="l" rtl="0" fontAlgn="base">
        <a:spcBef>
          <a:spcPct val="50000"/>
        </a:spcBef>
        <a:spcAft>
          <a:spcPct val="50000"/>
        </a:spcAft>
        <a:buClr>
          <a:srgbClr val="FFCC66"/>
        </a:buClr>
        <a:defRPr sz="1200">
          <a:solidFill>
            <a:srgbClr val="FFFFF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hyperlink" Target="http://www.sina.com.cn/" TargetMode="Externa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hyperlink" Target="http://httpd.apache.org/download.cgi"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r>
              <a:rPr lang="zh-CN" altLang="en-US" sz="3600">
                <a:solidFill>
                  <a:srgbClr val="CC0099"/>
                </a:solidFill>
                <a:effectLst>
                  <a:outerShdw blurRad="38100" dist="38100" dir="2700000">
                    <a:srgbClr val="C0C0C0"/>
                  </a:outerShdw>
                </a:effectLst>
                <a:latin typeface="+mj-lt"/>
                <a:ea typeface="+mj-ea"/>
                <a:cs typeface="+mj-cs"/>
              </a:rPr>
              <a:t>第二阶段</a:t>
            </a:r>
            <a:br>
              <a:rPr lang="en-US" altLang="zh-CN" sz="3600">
                <a:solidFill>
                  <a:srgbClr val="CC0099"/>
                </a:solidFill>
                <a:effectLst>
                  <a:outerShdw blurRad="38100" dist="38100" dir="2700000">
                    <a:srgbClr val="C0C0C0"/>
                  </a:outerShdw>
                </a:effectLst>
                <a:latin typeface="+mj-lt"/>
                <a:ea typeface="+mj-ea"/>
                <a:cs typeface="+mj-cs"/>
              </a:rPr>
            </a:br>
            <a:br>
              <a:rPr lang="en-US" altLang="zh-CN" sz="3600">
                <a:solidFill>
                  <a:srgbClr val="CC0099"/>
                </a:solidFill>
                <a:effectLst>
                  <a:outerShdw blurRad="38100" dist="38100" dir="2700000">
                    <a:srgbClr val="C0C0C0"/>
                  </a:outerShdw>
                </a:effectLst>
                <a:latin typeface="+mj-lt"/>
                <a:ea typeface="+mj-ea"/>
                <a:cs typeface="+mj-cs"/>
              </a:rPr>
            </a:br>
            <a:r>
              <a:rPr lang="en-US" altLang="zh-CN" sz="3600">
                <a:solidFill>
                  <a:srgbClr val="CC0099"/>
                </a:solidFill>
                <a:effectLst>
                  <a:outerShdw blurRad="38100" dist="38100" dir="2700000">
                    <a:srgbClr val="C0C0C0"/>
                  </a:outerShdw>
                </a:effectLst>
                <a:latin typeface="+mj-lt"/>
                <a:ea typeface="+mj-ea"/>
                <a:cs typeface="+mj-cs"/>
              </a:rPr>
              <a:t>Js</a:t>
            </a:r>
            <a:r>
              <a:rPr lang="zh-CN" altLang="en-US" sz="3600">
                <a:solidFill>
                  <a:srgbClr val="CC0099"/>
                </a:solidFill>
                <a:effectLst>
                  <a:outerShdw blurRad="38100" dist="38100" dir="2700000">
                    <a:srgbClr val="C0C0C0"/>
                  </a:outerShdw>
                </a:effectLst>
                <a:latin typeface="+mj-lt"/>
                <a:ea typeface="+mj-ea"/>
                <a:cs typeface="+mj-cs"/>
              </a:rPr>
              <a:t>基础</a:t>
            </a:r>
            <a:endParaRPr lang="en-US" altLang="zh-CN" sz="3600">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8" name="Rectangle 6"/>
          <p:cNvSpPr>
            <a:spLocks noGrp="1" noChangeArrowheads="1"/>
          </p:cNvSpPr>
          <p:nvPr>
            <p:ph type="title"/>
          </p:nvPr>
        </p:nvSpPr>
        <p:spPr/>
        <p:txBody>
          <a:bodyPr vert="horz" wrap="square" lIns="90384" tIns="44401" rIns="90384" bIns="44401" numCol="1" anchor="b" anchorCtr="0" compatLnSpc="1"/>
          <a:lstStyle/>
          <a:p>
            <a:pPr marL="0" marR="0" lvl="0" indent="0" algn="l" defTabSz="914400" rtl="0" eaLnBrk="0" fontAlgn="base" latinLnBrk="0" hangingPunct="0">
              <a:lnSpc>
                <a:spcPct val="87000"/>
              </a:lnSpc>
              <a:spcBef>
                <a:spcPct val="0"/>
              </a:spcBef>
              <a:spcAft>
                <a:spcPct val="0"/>
              </a:spcAft>
              <a:buClrTx/>
              <a:buSzTx/>
              <a:buFontTx/>
              <a:buNone/>
              <a:defRPr/>
            </a:pPr>
            <a:r>
              <a:rPr kumimoji="1" lang="en-US" altLang="zh-CN"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mj-ea"/>
                <a:cs typeface="+mj-cs"/>
              </a:rPr>
              <a:t>Pathnames</a:t>
            </a:r>
            <a:endParaRPr kumimoji="1" lang="zh-CN" altLang="en-US"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mj-ea"/>
              <a:cs typeface="+mj-cs"/>
            </a:endParaRPr>
          </a:p>
        </p:txBody>
      </p:sp>
      <p:sp>
        <p:nvSpPr>
          <p:cNvPr id="20482" name="Rectangle 2"/>
          <p:cNvSpPr>
            <a:spLocks noGrp="1"/>
          </p:cNvSpPr>
          <p:nvPr>
            <p:ph idx="1"/>
          </p:nvPr>
        </p:nvSpPr>
        <p:spPr/>
        <p:txBody>
          <a:bodyPr vert="horz" wrap="square" lIns="90101" tIns="45050" rIns="90101" bIns="45050" anchor="t"/>
          <a:lstStyle/>
          <a:p>
            <a:pPr marL="0" indent="0">
              <a:buNone/>
            </a:pPr>
            <a:r>
              <a:rPr lang="zh-CN" altLang="en-US" b="0"/>
              <a:t>一个路径名可以唯一标识一个文件</a:t>
            </a:r>
            <a:r>
              <a:rPr lang="en-US" altLang="zh-CN" b="0"/>
              <a:t>/</a:t>
            </a:r>
            <a:r>
              <a:rPr lang="zh-CN" altLang="en-US" b="0"/>
              <a:t>目录 的所在。，</a:t>
            </a:r>
            <a:r>
              <a:rPr lang="en-US" altLang="zh-CN" b="0"/>
              <a:t>/</a:t>
            </a:r>
            <a:r>
              <a:rPr lang="zh-CN" altLang="en-US" b="0"/>
              <a:t>位于不同目录之间作为分割，</a:t>
            </a:r>
            <a:r>
              <a:rPr lang="en-US" altLang="zh-CN" b="0"/>
              <a:t>/</a:t>
            </a:r>
            <a:r>
              <a:rPr lang="zh-CN" altLang="en-US" b="0"/>
              <a:t>位于路径的开始代表根目录</a:t>
            </a:r>
            <a:endParaRPr lang="zh-CN" altLang="en-US" b="0"/>
          </a:p>
          <a:p>
            <a:pPr marL="0" indent="0"/>
            <a:r>
              <a:rPr lang="zh-CN" altLang="en-US">
                <a:ea typeface="仿宋体" charset="-122"/>
              </a:rPr>
              <a:t>绝对路径</a:t>
            </a:r>
            <a:endParaRPr lang="en-US" altLang="zh-CN"/>
          </a:p>
          <a:p>
            <a:pPr marL="703580" lvl="1" indent="-342900"/>
            <a:r>
              <a:rPr lang="zh-CN" altLang="en-US" sz="2000" b="0"/>
              <a:t>指定与根目录相关的目录或文件</a:t>
            </a:r>
            <a:r>
              <a:rPr lang="en-US" altLang="zh-CN" sz="2000" b="0"/>
              <a:t> </a:t>
            </a:r>
            <a:endParaRPr lang="en-US" altLang="zh-CN" sz="2000" b="0"/>
          </a:p>
          <a:p>
            <a:pPr marL="703580" lvl="1" indent="-342900"/>
            <a:r>
              <a:rPr lang="zh-CN" altLang="en-US" sz="2000" b="0"/>
              <a:t>以</a:t>
            </a:r>
            <a:r>
              <a:rPr lang="en-US" altLang="zh-CN" sz="2000" b="0"/>
              <a:t>/</a:t>
            </a:r>
            <a:r>
              <a:rPr lang="zh-CN" altLang="en-US" sz="2000" b="0"/>
              <a:t>开头。例如</a:t>
            </a:r>
            <a:r>
              <a:rPr lang="en-US" altLang="zh-CN" sz="2000" b="0"/>
              <a:t>/usr/share/doc</a:t>
            </a:r>
            <a:endParaRPr lang="en-US" altLang="zh-CN" sz="2000" b="0"/>
          </a:p>
          <a:p>
            <a:pPr marL="0" indent="0"/>
            <a:r>
              <a:rPr lang="zh-CN" altLang="en-US">
                <a:ea typeface="仿宋体" charset="-122"/>
              </a:rPr>
              <a:t>相对路径</a:t>
            </a:r>
            <a:endParaRPr lang="en-US" altLang="zh-CN">
              <a:ea typeface="仿宋体" charset="-122"/>
            </a:endParaRPr>
          </a:p>
          <a:p>
            <a:pPr marL="703580" lvl="1" indent="-342900"/>
            <a:r>
              <a:rPr lang="zh-CN" altLang="en-US" sz="2000" b="0"/>
              <a:t>指定与当前工作目录相关的文件</a:t>
            </a:r>
            <a:endParaRPr lang="en-US" altLang="zh-CN" sz="2000" b="0"/>
          </a:p>
          <a:p>
            <a:pPr marL="703580" lvl="1" indent="-342900"/>
            <a:r>
              <a:rPr lang="zh-CN" altLang="en-US" sz="2000" b="0"/>
              <a:t>不以</a:t>
            </a:r>
            <a:r>
              <a:rPr lang="en-US" altLang="zh-CN" sz="2000" b="0"/>
              <a:t>/</a:t>
            </a:r>
            <a:r>
              <a:rPr lang="zh-CN" altLang="en-US" sz="2000" b="0"/>
              <a:t>开头。例如 </a:t>
            </a:r>
            <a:r>
              <a:rPr lang="en-US" altLang="zh-CN" sz="2000" b="0"/>
              <a:t>share/doc</a:t>
            </a:r>
            <a:endParaRPr lang="zh-CN" altLang="en-US" sz="2000" b="0">
              <a:ea typeface="仿宋体"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4" name="Rectangle 8"/>
          <p:cNvSpPr>
            <a:spLocks noGrp="1" noChangeArrowheads="1"/>
          </p:cNvSpPr>
          <p:nvPr>
            <p:ph type="title"/>
          </p:nvPr>
        </p:nvSpPr>
        <p:spPr/>
        <p:txBody>
          <a:bodyPr vert="horz" wrap="square" lIns="90333" tIns="44376" rIns="90333" bIns="44376" numCol="1" anchor="b" anchorCtr="0" compatLnSpc="1"/>
          <a:lstStyle/>
          <a:p>
            <a:pPr eaLnBrk="1" hangingPunct="1"/>
            <a:r>
              <a:rPr lang="en-US" altLang="en-US">
                <a:effectLst>
                  <a:outerShdw blurRad="38100" dist="38100" dir="2700000">
                    <a:srgbClr val="C0C0C0"/>
                  </a:outerShdw>
                </a:effectLst>
              </a:rPr>
              <a:t>特别注意</a:t>
            </a:r>
            <a:endParaRPr lang="en-US" altLang="en-US">
              <a:effectLst>
                <a:outerShdw blurRad="38100" dist="38100" dir="2700000">
                  <a:srgbClr val="C0C0C0"/>
                </a:outerShdw>
              </a:effectLst>
            </a:endParaRPr>
          </a:p>
        </p:txBody>
      </p:sp>
      <p:sp>
        <p:nvSpPr>
          <p:cNvPr id="58370" name="Rectangle 9"/>
          <p:cNvSpPr>
            <a:spLocks noGrp="1"/>
          </p:cNvSpPr>
          <p:nvPr>
            <p:ph idx="1"/>
          </p:nvPr>
        </p:nvSpPr>
        <p:spPr>
          <a:xfrm>
            <a:off x="0" y="515938"/>
            <a:ext cx="9144000" cy="5897563"/>
          </a:xfrm>
        </p:spPr>
        <p:txBody>
          <a:bodyPr vert="horz" wrap="square" lIns="90050" tIns="45024" rIns="90050" bIns="45024" numCol="1" anchor="t" anchorCtr="0" compatLnSpc="1"/>
          <a:lstStyle/>
          <a:p>
            <a:pPr>
              <a:buFont typeface="Wingdings" panose="05000000000000000000" pitchFamily="2" charset="2"/>
              <a:buChar char="l"/>
            </a:pPr>
            <a:r>
              <a:rPr lang="en-US" altLang="en-US" sz="1800">
                <a:sym typeface="宋体" panose="02010600030101010101" pitchFamily="2" charset="-122"/>
              </a:rPr>
              <a:t>加法 +（m + n）</a:t>
            </a:r>
            <a:endParaRPr lang="en-US" altLang="en-US" sz="1500">
              <a:sym typeface="宋体" panose="02010600030101010101" pitchFamily="2" charset="-122"/>
            </a:endParaRPr>
          </a:p>
          <a:p>
            <a:pPr marL="457200" lvl="2" eaLnBrk="1" hangingPunct="1"/>
            <a:r>
              <a:rPr lang="en-US" altLang="en-US" b="0">
                <a:sym typeface="宋体" panose="02010600030101010101" pitchFamily="2" charset="-122"/>
              </a:rPr>
              <a:t>当m,n不为String,Object类型的时候，先将m,n转换为Number类型，然后再进行计算</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true + false;	  //1；Number(true)+Number(false);</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true + 1;	  	//2；Number(true) + 1</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null + undefined; 	//NaN；Number(undefined) -&gt; NaN</a:t>
            </a:r>
            <a:endParaRPr lang="en-US" altLang="en-US" b="0">
              <a:sym typeface="宋体" panose="02010600030101010101" pitchFamily="2" charset="-122"/>
            </a:endParaRPr>
          </a:p>
          <a:p>
            <a:pPr marL="457200" lvl="2" eaLnBrk="1" hangingPunct="1"/>
            <a:r>
              <a:rPr lang="en-US" altLang="en-US" b="0">
                <a:sym typeface="宋体" panose="02010600030101010101" pitchFamily="2" charset="-122"/>
              </a:rPr>
              <a:t>当m,n有一个为String,无论另一个操作数为何（但不为对象）都要转换为String，然后再进行拼接</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"1" + true;		// 1true</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"1" + undefined;	// 1undefined</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"1" + 1;		// 11</a:t>
            </a:r>
            <a:endParaRPr lang="en-US" altLang="en-US" b="0">
              <a:sym typeface="宋体" panose="02010600030101010101" pitchFamily="2" charset="-122"/>
            </a:endParaRPr>
          </a:p>
          <a:p>
            <a:pPr marL="457200" lvl="2" eaLnBrk="1" hangingPunct="1"/>
            <a:r>
              <a:rPr lang="en-US" altLang="en-US" b="0">
                <a:sym typeface="宋体" panose="02010600030101010101" pitchFamily="2" charset="-122"/>
              </a:rPr>
              <a:t>当m,n 有一个为对象，如果该对象既重写toString,又重写了valueOf方法，先调用valueOf方法获取返回值，将该返回值和另外一个操作数进行运算。如果该对象没有重写valueOf方法，将调用toString方法获取返回值，将该返回值和另外一个操作数进行运算。</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var o = {name:"briup",valueOf:function(){return "1";}}</a:t>
            </a:r>
            <a:endParaRPr lang="en-US" altLang="en-US" b="0">
              <a:sym typeface="宋体" panose="02010600030101010101" pitchFamily="2" charset="-122"/>
            </a:endParaRPr>
          </a:p>
          <a:p>
            <a:pPr marL="457200" lvl="2" eaLnBrk="1" hangingPunct="1">
              <a:buNone/>
            </a:pPr>
            <a:r>
              <a:rPr lang="en-US" altLang="en-US" b="0">
                <a:sym typeface="宋体" panose="02010600030101010101" pitchFamily="2" charset="-122"/>
              </a:rPr>
              <a:t>		o+1;		//2；1+1</a:t>
            </a:r>
            <a:endParaRPr lang="en-US" altLang="en-US" b="0">
              <a:sym typeface="宋体" panose="02010600030101010101" pitchFamily="2" charset="-122"/>
            </a:endParaRPr>
          </a:p>
          <a:p>
            <a:pPr marL="457200" lvl="2" eaLnBrk="1" hangingPunct="1">
              <a:buNone/>
            </a:pPr>
            <a:r>
              <a:rPr lang="en-US" altLang="en-US" sz="1400">
                <a:sym typeface="宋体" panose="02010600030101010101" pitchFamily="2" charset="-122"/>
              </a:rPr>
              <a:t>		</a:t>
            </a:r>
            <a:endParaRPr lang="en-US" altLang="en-US" sz="14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4" name="Rectangle 8"/>
          <p:cNvSpPr>
            <a:spLocks noGrp="1" noChangeArrowheads="1"/>
          </p:cNvSpPr>
          <p:nvPr>
            <p:ph type="title"/>
          </p:nvPr>
        </p:nvSpPr>
        <p:spPr/>
        <p:txBody>
          <a:bodyPr vert="horz" wrap="square" lIns="90333" tIns="44376" rIns="90333" bIns="44376" numCol="1" anchor="b" anchorCtr="0" compatLnSpc="1"/>
          <a:lstStyle/>
          <a:p>
            <a:pPr eaLnBrk="1" hangingPunct="1"/>
            <a:r>
              <a:rPr lang="en-US" altLang="en-US">
                <a:effectLst>
                  <a:outerShdw blurRad="38100" dist="38100" dir="2700000">
                    <a:srgbClr val="C0C0C0"/>
                  </a:outerShdw>
                </a:effectLst>
              </a:rPr>
              <a:t>特别注意</a:t>
            </a:r>
            <a:endParaRPr lang="en-US" altLang="en-US">
              <a:effectLst>
                <a:outerShdw blurRad="38100" dist="38100" dir="2700000">
                  <a:srgbClr val="C0C0C0"/>
                </a:outerShdw>
              </a:effectLst>
            </a:endParaRPr>
          </a:p>
        </p:txBody>
      </p:sp>
      <p:sp>
        <p:nvSpPr>
          <p:cNvPr id="58370" name="Rectangle 9"/>
          <p:cNvSpPr>
            <a:spLocks noGrp="1"/>
          </p:cNvSpPr>
          <p:nvPr>
            <p:ph idx="1"/>
          </p:nvPr>
        </p:nvSpPr>
        <p:spPr>
          <a:xfrm>
            <a:off x="0" y="515938"/>
            <a:ext cx="9144000" cy="5897563"/>
          </a:xfrm>
        </p:spPr>
        <p:txBody>
          <a:bodyPr vert="horz" wrap="square" lIns="90050" tIns="45024" rIns="90050" bIns="45024" numCol="1" anchor="t" anchorCtr="0" compatLnSpc="1"/>
          <a:lstStyle/>
          <a:p>
            <a:pPr>
              <a:buFont typeface="Wingdings" panose="05000000000000000000" pitchFamily="2" charset="2"/>
              <a:buChar char="l"/>
            </a:pPr>
            <a:r>
              <a:rPr lang="zh-CN" altLang="en-US" sz="1600" b="0">
                <a:sym typeface="宋体" panose="02010600030101010101" pitchFamily="2" charset="-122"/>
              </a:rPr>
              <a:t>默认情况下，</a:t>
            </a:r>
            <a:r>
              <a:rPr lang="en-US" altLang="zh-CN" sz="1600" b="0">
                <a:sym typeface="宋体" panose="02010600030101010101" pitchFamily="2" charset="-122"/>
              </a:rPr>
              <a:t>ECMAScript</a:t>
            </a:r>
            <a:r>
              <a:rPr lang="zh-CN" altLang="en-US" sz="1600" b="0">
                <a:sym typeface="宋体" panose="02010600030101010101" pitchFamily="2" charset="-122"/>
              </a:rPr>
              <a:t>会将小数点后带有</a:t>
            </a:r>
            <a:r>
              <a:rPr lang="en-US" altLang="zh-CN" sz="1600" b="0">
                <a:sym typeface="宋体" panose="02010600030101010101" pitchFamily="2" charset="-122"/>
              </a:rPr>
              <a:t>6</a:t>
            </a:r>
            <a:r>
              <a:rPr lang="zh-CN" altLang="en-US" sz="1600" b="0">
                <a:sym typeface="宋体" panose="02010600030101010101" pitchFamily="2" charset="-122"/>
              </a:rPr>
              <a:t>个零以上的浮点数转化为科学计数法。</a:t>
            </a:r>
            <a:endParaRPr lang="en-US" altLang="zh-CN" sz="1600" b="0">
              <a:sym typeface="宋体" panose="02010600030101010101" pitchFamily="2" charset="-122"/>
            </a:endParaRPr>
          </a:p>
          <a:p>
            <a:pPr>
              <a:buNone/>
            </a:pPr>
            <a:r>
              <a:rPr lang="en-US" altLang="zh-CN" sz="1600" b="0">
                <a:sym typeface="宋体" panose="02010600030101010101" pitchFamily="2" charset="-122"/>
              </a:rPr>
              <a:t>	0.0000003 =&gt; 3e-7</a:t>
            </a:r>
            <a:endParaRPr lang="en-US" altLang="zh-CN" sz="1600" b="0">
              <a:sym typeface="宋体" panose="02010600030101010101" pitchFamily="2" charset="-122"/>
            </a:endParaRPr>
          </a:p>
          <a:p>
            <a:pPr>
              <a:buFont typeface="Wingdings" panose="05000000000000000000" pitchFamily="2" charset="2"/>
              <a:buChar char="l"/>
            </a:pPr>
            <a:r>
              <a:rPr lang="zh-CN" altLang="en-US" sz="1600" b="0">
                <a:sym typeface="宋体" panose="02010600030101010101" pitchFamily="2" charset="-122"/>
              </a:rPr>
              <a:t>在进行算术计算时，所有以八进制十六进制表示的数值都会被转换成十进制数值。 </a:t>
            </a:r>
            <a:endParaRPr lang="en-US" altLang="zh-CN" sz="1600" b="0">
              <a:sym typeface="宋体" panose="02010600030101010101" pitchFamily="2" charset="-122"/>
            </a:endParaRPr>
          </a:p>
          <a:p>
            <a:pPr>
              <a:buFont typeface="Wingdings" panose="05000000000000000000" pitchFamily="2" charset="2"/>
              <a:buChar char="l"/>
            </a:pPr>
            <a:r>
              <a:rPr lang="zh-CN" altLang="en-US" sz="1600" b="0">
                <a:sym typeface="宋体" panose="02010600030101010101" pitchFamily="2" charset="-122"/>
              </a:rPr>
              <a:t>保存浮点数需要的内存是整数的两倍，因此</a:t>
            </a:r>
            <a:r>
              <a:rPr lang="en-US" altLang="zh-CN" sz="1600" b="0">
                <a:sym typeface="宋体" panose="02010600030101010101" pitchFamily="2" charset="-122"/>
              </a:rPr>
              <a:t>ECMAScript</a:t>
            </a:r>
            <a:r>
              <a:rPr lang="zh-CN" altLang="en-US" sz="1600" b="0">
                <a:sym typeface="宋体" panose="02010600030101010101" pitchFamily="2" charset="-122"/>
              </a:rPr>
              <a:t>会不失时机将浮点转换为整数       </a:t>
            </a:r>
            <a:endParaRPr lang="en-US" altLang="zh-CN" sz="1600" b="0">
              <a:sym typeface="宋体" panose="02010600030101010101" pitchFamily="2" charset="-122"/>
            </a:endParaRPr>
          </a:p>
          <a:p>
            <a:pPr>
              <a:buNone/>
            </a:pPr>
            <a:r>
              <a:rPr lang="en-US" altLang="zh-CN" sz="1600" b="0">
                <a:sym typeface="宋体" panose="02010600030101010101" pitchFamily="2" charset="-122"/>
              </a:rPr>
              <a:t>	</a:t>
            </a:r>
            <a:r>
              <a:rPr lang="zh-CN" altLang="en-US" sz="1600" b="0">
                <a:sym typeface="宋体" panose="02010600030101010101" pitchFamily="2" charset="-122"/>
              </a:rPr>
              <a:t>例如：       			</a:t>
            </a:r>
            <a:endParaRPr lang="en-US" altLang="zh-CN" sz="1600" b="0">
              <a:sym typeface="宋体" panose="02010600030101010101" pitchFamily="2" charset="-122"/>
            </a:endParaRPr>
          </a:p>
          <a:p>
            <a:pPr>
              <a:buNone/>
            </a:pPr>
            <a:r>
              <a:rPr lang="en-US" altLang="zh-CN" sz="1600" b="0">
                <a:sym typeface="宋体" panose="02010600030101010101" pitchFamily="2" charset="-122"/>
              </a:rPr>
              <a:t>	var a = 1.;       			</a:t>
            </a:r>
            <a:endParaRPr lang="en-US" altLang="zh-CN" sz="1600" b="0">
              <a:sym typeface="宋体" panose="02010600030101010101" pitchFamily="2" charset="-122"/>
            </a:endParaRPr>
          </a:p>
          <a:p>
            <a:pPr>
              <a:buNone/>
            </a:pPr>
            <a:r>
              <a:rPr lang="en-US" altLang="zh-CN" sz="1600" b="0">
                <a:sym typeface="宋体" panose="02010600030101010101" pitchFamily="2" charset="-122"/>
              </a:rPr>
              <a:t>	var b = 1.0;	//</a:t>
            </a:r>
            <a:r>
              <a:rPr lang="zh-CN" altLang="en-US" sz="1600" b="0">
                <a:sym typeface="宋体" panose="02010600030101010101" pitchFamily="2" charset="-122"/>
              </a:rPr>
              <a:t>都将解析为</a:t>
            </a:r>
            <a:r>
              <a:rPr lang="en-US" altLang="zh-CN" sz="1600" b="0">
                <a:sym typeface="宋体" panose="02010600030101010101" pitchFamily="2" charset="-122"/>
              </a:rPr>
              <a:t>1 </a:t>
            </a:r>
            <a:r>
              <a:rPr lang="zh-CN" altLang="en-US" sz="1600" b="0">
                <a:sym typeface="宋体" panose="02010600030101010101" pitchFamily="2" charset="-122"/>
              </a:rPr>
              <a:t>	</a:t>
            </a:r>
            <a:endParaRPr lang="en-US" altLang="zh-CN" sz="1600" b="0">
              <a:sym typeface="宋体" panose="02010600030101010101" pitchFamily="2" charset="-122"/>
            </a:endParaRPr>
          </a:p>
          <a:p>
            <a:pPr>
              <a:buFont typeface="Wingdings" panose="05000000000000000000" pitchFamily="2" charset="2"/>
              <a:buChar char="l"/>
            </a:pPr>
            <a:r>
              <a:rPr lang="zh-CN" altLang="en-US" sz="1600" b="0">
                <a:sym typeface="宋体" panose="02010600030101010101" pitchFamily="2" charset="-122"/>
              </a:rPr>
              <a:t>避免测试某个特点的浮点数值，是使用</a:t>
            </a:r>
            <a:r>
              <a:rPr lang="en-US" altLang="zh-CN" sz="1600" b="0">
                <a:sym typeface="宋体" panose="02010600030101010101" pitchFamily="2" charset="-122"/>
              </a:rPr>
              <a:t>IEEE754</a:t>
            </a:r>
            <a:r>
              <a:rPr lang="zh-CN" altLang="en-US" sz="1600" b="0">
                <a:sym typeface="宋体" panose="02010600030101010101" pitchFamily="2" charset="-122"/>
              </a:rPr>
              <a:t>数值的浮点计算的通病</a:t>
            </a:r>
            <a:endParaRPr lang="en-US" altLang="zh-CN" sz="1600" b="0">
              <a:sym typeface="宋体" panose="02010600030101010101" pitchFamily="2" charset="-122"/>
            </a:endParaRPr>
          </a:p>
          <a:p>
            <a:pPr>
              <a:buNone/>
            </a:pPr>
            <a:r>
              <a:rPr lang="en-US" altLang="zh-CN" sz="1600" b="0">
                <a:sym typeface="宋体" panose="02010600030101010101" pitchFamily="2" charset="-122"/>
              </a:rPr>
              <a:t>	</a:t>
            </a:r>
            <a:r>
              <a:rPr lang="zh-CN" altLang="en-US" sz="1600" b="0">
                <a:sym typeface="宋体" panose="02010600030101010101" pitchFamily="2" charset="-122"/>
              </a:rPr>
              <a:t>例如：	</a:t>
            </a:r>
            <a:endParaRPr lang="en-US" altLang="zh-CN" sz="1600" b="0">
              <a:sym typeface="宋体" panose="02010600030101010101" pitchFamily="2" charset="-122"/>
            </a:endParaRPr>
          </a:p>
          <a:p>
            <a:pPr>
              <a:buNone/>
            </a:pPr>
            <a:r>
              <a:rPr lang="en-US" altLang="zh-CN" sz="1600" b="0">
                <a:sym typeface="宋体" panose="02010600030101010101" pitchFamily="2" charset="-122"/>
              </a:rPr>
              <a:t>	0.1+0.2	//</a:t>
            </a:r>
            <a:r>
              <a:rPr lang="zh-CN" altLang="en-US" sz="1600" b="0">
                <a:sym typeface="宋体" panose="02010600030101010101" pitchFamily="2" charset="-122"/>
              </a:rPr>
              <a:t>结果不是</a:t>
            </a:r>
            <a:r>
              <a:rPr lang="en-US" altLang="zh-CN" sz="1600" b="0">
                <a:sym typeface="宋体" panose="02010600030101010101" pitchFamily="2" charset="-122"/>
              </a:rPr>
              <a:t>0.3</a:t>
            </a:r>
            <a:r>
              <a:rPr lang="zh-CN" altLang="en-US" sz="1600" b="0">
                <a:sym typeface="宋体" panose="02010600030101010101" pitchFamily="2" charset="-122"/>
              </a:rPr>
              <a:t>，而是</a:t>
            </a:r>
            <a:r>
              <a:rPr lang="en-US" altLang="zh-CN" sz="1600" b="0">
                <a:sym typeface="宋体" panose="02010600030101010101" pitchFamily="2" charset="-122"/>
              </a:rPr>
              <a:t>0.30000000000000004	</a:t>
            </a:r>
            <a:r>
              <a:rPr lang="en-US" altLang="zh-CN" sz="1400">
                <a:sym typeface="宋体" panose="02010600030101010101" pitchFamily="2" charset="-122"/>
              </a:rPr>
              <a:t>			</a:t>
            </a:r>
            <a:endParaRPr lang="en-US" altLang="en-US" sz="14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3 </a:t>
            </a:r>
            <a:r>
              <a:rPr lang="zh-CN" altLang="en-US">
                <a:solidFill>
                  <a:srgbClr val="CC0099"/>
                </a:solidFill>
                <a:effectLst>
                  <a:outerShdw blurRad="38100" dist="38100" dir="2700000">
                    <a:srgbClr val="C0C0C0"/>
                  </a:outerShdw>
                </a:effectLst>
                <a:latin typeface="+mj-lt"/>
                <a:ea typeface="+mj-ea"/>
                <a:cs typeface="+mj-cs"/>
              </a:rPr>
              <a:t>章: 流程控制语句</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分支语句</a:t>
            </a:r>
            <a:endParaRPr lang="en-US" altLang="zh-CN"/>
          </a:p>
          <a:p>
            <a:pPr>
              <a:buFont typeface="Wingdings" panose="05000000000000000000" pitchFamily="2" charset="2"/>
              <a:buChar char="l"/>
            </a:pPr>
            <a:r>
              <a:rPr lang="en-US" altLang="zh-CN" sz="1800"/>
              <a:t>If</a:t>
            </a:r>
            <a:r>
              <a:rPr lang="zh-CN" altLang="en-US" sz="1800"/>
              <a:t>语句</a:t>
            </a:r>
            <a:endParaRPr lang="en-US" altLang="zh-CN" sz="1800"/>
          </a:p>
          <a:p>
            <a:pPr>
              <a:buNone/>
            </a:pPr>
            <a:r>
              <a:rPr lang="en-US" altLang="en-US" sz="1800" b="0"/>
              <a:t>condition表示任意表达式，该表达式求值的结果不一定是布尔类型，如果不是布尔类型，ECMAScript会调用Boolean() 转换函数将这个表达式结果转换为一个布尔类型 </a:t>
            </a:r>
            <a:r>
              <a:rPr lang="zh-CN" altLang="en-US" sz="1800" b="0"/>
              <a:t>，当该值为</a:t>
            </a:r>
            <a:r>
              <a:rPr lang="en-US" altLang="zh-CN" sz="1800" b="0"/>
              <a:t>true</a:t>
            </a:r>
            <a:r>
              <a:rPr lang="zh-CN" altLang="en-US" sz="1800" b="0"/>
              <a:t>时，执行</a:t>
            </a:r>
            <a:r>
              <a:rPr lang="en-US" altLang="zh-CN" sz="1800" b="0"/>
              <a:t>if</a:t>
            </a:r>
            <a:r>
              <a:rPr lang="zh-CN" altLang="en-US" sz="1800" b="0"/>
              <a:t>代码块中的内容。</a:t>
            </a:r>
            <a:endParaRPr lang="en-US" altLang="zh-CN" sz="1800" b="0"/>
          </a:p>
          <a:p>
            <a:pPr>
              <a:buFont typeface="Wingdings" panose="05000000000000000000" pitchFamily="2" charset="2"/>
              <a:buChar char="l"/>
            </a:pPr>
            <a:endParaRPr lang="en-US" altLang="zh-CN" sz="1800" b="0"/>
          </a:p>
          <a:p>
            <a:pPr>
              <a:buFont typeface="Wingdings" panose="05000000000000000000" pitchFamily="2" charset="2"/>
              <a:buChar char="l"/>
            </a:pPr>
            <a:endParaRPr lang="en-US" altLang="zh-CN" sz="1800" b="0"/>
          </a:p>
          <a:p>
            <a:pPr>
              <a:buFont typeface="Wingdings" panose="05000000000000000000" pitchFamily="2" charset="2"/>
              <a:buChar char="l"/>
            </a:pPr>
            <a:endParaRPr lang="en-US" altLang="zh-CN" sz="1800" b="0"/>
          </a:p>
          <a:p>
            <a:pPr>
              <a:buFont typeface="Wingdings" panose="05000000000000000000" pitchFamily="2" charset="2"/>
              <a:buChar char="l"/>
            </a:pPr>
            <a:endParaRPr lang="en-US" altLang="zh-CN" sz="1800" b="0"/>
          </a:p>
          <a:p>
            <a:pPr>
              <a:buFont typeface="Wingdings" panose="05000000000000000000" pitchFamily="2" charset="2"/>
              <a:buChar char="l"/>
            </a:pPr>
            <a:r>
              <a:rPr lang="zh-CN" altLang="en-US" sz="1800" b="0"/>
              <a:t> </a:t>
            </a:r>
            <a:r>
              <a:rPr lang="en-US" altLang="zh-CN" sz="1800" b="0"/>
              <a:t>if-else</a:t>
            </a:r>
            <a:endParaRPr lang="en-US" altLang="zh-CN" sz="2600" b="0"/>
          </a:p>
          <a:p>
            <a:pPr>
              <a:buNone/>
            </a:pPr>
            <a:r>
              <a:rPr lang="zh-CN" altLang="en-US" sz="1800" b="0"/>
              <a:t>当</a:t>
            </a:r>
            <a:r>
              <a:rPr lang="en-US" altLang="zh-CN" sz="1800" b="0"/>
              <a:t>condition</a:t>
            </a:r>
            <a:r>
              <a:rPr lang="zh-CN" altLang="en-US" sz="1800" b="0"/>
              <a:t>为</a:t>
            </a:r>
            <a:r>
              <a:rPr lang="en-US" altLang="zh-CN" sz="1800" b="0"/>
              <a:t>true</a:t>
            </a:r>
            <a:r>
              <a:rPr lang="zh-CN" altLang="en-US" sz="1800" b="0"/>
              <a:t>时，执行</a:t>
            </a:r>
            <a:r>
              <a:rPr lang="en-US" altLang="zh-CN" sz="1800" b="0"/>
              <a:t>if</a:t>
            </a:r>
            <a:r>
              <a:rPr lang="zh-CN" altLang="en-US" sz="1800" b="0"/>
              <a:t>代码块中的内容，否则，执行</a:t>
            </a:r>
            <a:r>
              <a:rPr lang="en-US" altLang="zh-CN" sz="1800" b="0"/>
              <a:t>else</a:t>
            </a:r>
            <a:r>
              <a:rPr lang="zh-CN" altLang="en-US" sz="1800" b="0"/>
              <a:t>代码块中的内容，一般情况下，如果代码块中代码只有一行，可以省略大括号。</a:t>
            </a:r>
            <a:endParaRPr lang="en-US" altLang="zh-CN" sz="1800" b="0"/>
          </a:p>
        </p:txBody>
      </p:sp>
      <p:pic>
        <p:nvPicPr>
          <p:cNvPr id="75779" name="图片 1"/>
          <p:cNvPicPr>
            <a:picLocks noChangeAspect="1"/>
          </p:cNvPicPr>
          <p:nvPr/>
        </p:nvPicPr>
        <p:blipFill>
          <a:blip r:embed="rId1" cstate="print"/>
          <a:stretch>
            <a:fillRect/>
          </a:stretch>
        </p:blipFill>
        <p:spPr>
          <a:xfrm>
            <a:off x="381000" y="2514600"/>
            <a:ext cx="5715000" cy="1600200"/>
          </a:xfrm>
          <a:prstGeom prst="rect">
            <a:avLst/>
          </a:prstGeom>
          <a:noFill/>
          <a:ln w="9525">
            <a:noFill/>
          </a:ln>
        </p:spPr>
      </p:pic>
      <p:pic>
        <p:nvPicPr>
          <p:cNvPr id="75780" name="图片 2"/>
          <p:cNvPicPr>
            <a:picLocks noChangeAspect="1"/>
          </p:cNvPicPr>
          <p:nvPr/>
        </p:nvPicPr>
        <p:blipFill>
          <a:blip r:embed="rId2" cstate="print"/>
          <a:stretch>
            <a:fillRect/>
          </a:stretch>
        </p:blipFill>
        <p:spPr>
          <a:xfrm>
            <a:off x="381000" y="5265738"/>
            <a:ext cx="5910263" cy="776287"/>
          </a:xfrm>
          <a:prstGeom prst="rect">
            <a:avLst/>
          </a:prstGeom>
          <a:noFill/>
          <a:ln w="9525">
            <a:noFill/>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分支语句</a:t>
            </a:r>
            <a:endParaRPr lang="en-US" altLang="zh-CN" sz="1800" b="0"/>
          </a:p>
          <a:p>
            <a:pPr>
              <a:buFont typeface="Wingdings" panose="05000000000000000000" pitchFamily="2" charset="2"/>
              <a:buChar char="l"/>
            </a:pPr>
            <a:r>
              <a:rPr lang="zh-CN" altLang="en-US" sz="1800" b="0"/>
              <a:t> </a:t>
            </a:r>
            <a:r>
              <a:rPr lang="en-US" altLang="zh-CN" sz="1800" b="0"/>
              <a:t>if-else</a:t>
            </a:r>
            <a:r>
              <a:rPr lang="zh-CN" altLang="en-US" sz="1800" b="0"/>
              <a:t> </a:t>
            </a:r>
            <a:r>
              <a:rPr lang="en-US" altLang="zh-CN" sz="1800" b="0"/>
              <a:t>if-else</a:t>
            </a:r>
            <a:endParaRPr lang="en-US" altLang="zh-CN" sz="1800" b="0"/>
          </a:p>
          <a:p>
            <a:pPr>
              <a:buNone/>
            </a:pPr>
            <a:r>
              <a:rPr lang="zh-CN" altLang="en-US" sz="1800" b="0"/>
              <a:t>多条件分支，当</a:t>
            </a:r>
            <a:r>
              <a:rPr lang="en-US" altLang="zh-CN" sz="1800" b="0"/>
              <a:t>condition1</a:t>
            </a:r>
            <a:r>
              <a:rPr lang="zh-CN" altLang="en-US" sz="1800" b="0"/>
              <a:t>为</a:t>
            </a:r>
            <a:r>
              <a:rPr lang="en-US" altLang="zh-CN" sz="1800" b="0"/>
              <a:t>true</a:t>
            </a:r>
            <a:r>
              <a:rPr lang="zh-CN" altLang="en-US" sz="1800" b="0"/>
              <a:t>时，执行</a:t>
            </a:r>
            <a:r>
              <a:rPr lang="en-US" altLang="zh-CN" sz="1800" b="0"/>
              <a:t>statement1,</a:t>
            </a:r>
            <a:r>
              <a:rPr lang="zh-CN" altLang="en-US" sz="1800" b="0"/>
              <a:t>否则当</a:t>
            </a:r>
            <a:r>
              <a:rPr lang="en-US" altLang="zh-CN" sz="1800" b="0"/>
              <a:t>condition2</a:t>
            </a:r>
            <a:r>
              <a:rPr lang="zh-CN" altLang="en-US" sz="1800" b="0"/>
              <a:t>为</a:t>
            </a:r>
            <a:r>
              <a:rPr lang="en-US" altLang="zh-CN" sz="1800" b="0"/>
              <a:t>true</a:t>
            </a:r>
            <a:r>
              <a:rPr lang="zh-CN" altLang="en-US" sz="1800" b="0"/>
              <a:t>时执行</a:t>
            </a:r>
            <a:r>
              <a:rPr lang="en-US" altLang="zh-CN" sz="1800" b="0"/>
              <a:t>statement2</a:t>
            </a:r>
            <a:r>
              <a:rPr lang="zh-CN" altLang="en-US" sz="1800" b="0"/>
              <a:t>，当</a:t>
            </a:r>
            <a:r>
              <a:rPr lang="en-US" altLang="zh-CN" sz="1800" b="0"/>
              <a:t>condition1,condition2</a:t>
            </a:r>
            <a:r>
              <a:rPr lang="zh-CN" altLang="en-US" sz="1800" b="0"/>
              <a:t>都为</a:t>
            </a:r>
            <a:r>
              <a:rPr lang="en-US" altLang="zh-CN" sz="1800" b="0"/>
              <a:t>false</a:t>
            </a:r>
            <a:r>
              <a:rPr lang="zh-CN" altLang="en-US" sz="1800" b="0"/>
              <a:t>的时候执行</a:t>
            </a:r>
            <a:r>
              <a:rPr lang="en-US" altLang="zh-CN" sz="1800" b="0"/>
              <a:t>statement3</a:t>
            </a:r>
            <a:r>
              <a:rPr lang="zh-CN" altLang="en-US" sz="1800" b="0"/>
              <a:t>。</a:t>
            </a:r>
            <a:endParaRPr lang="en-US" altLang="zh-CN" sz="1800" b="0"/>
          </a:p>
          <a:p>
            <a:pPr>
              <a:spcBef>
                <a:spcPts val="300"/>
              </a:spcBef>
              <a:spcAft>
                <a:spcPts val="300"/>
              </a:spcAft>
              <a:buNone/>
            </a:pPr>
            <a:r>
              <a:rPr lang="en-US" altLang="zh-CN" sz="1600" b="0"/>
              <a:t>If(condition1){</a:t>
            </a:r>
            <a:endParaRPr lang="en-US" altLang="zh-CN" sz="1600" b="0"/>
          </a:p>
          <a:p>
            <a:pPr>
              <a:spcBef>
                <a:spcPts val="300"/>
              </a:spcBef>
              <a:spcAft>
                <a:spcPts val="300"/>
              </a:spcAft>
              <a:buNone/>
            </a:pPr>
            <a:r>
              <a:rPr lang="en-US" altLang="zh-CN" sz="1600" b="0"/>
              <a:t>	statement1</a:t>
            </a:r>
            <a:endParaRPr lang="en-US" altLang="zh-CN" sz="1600" b="0"/>
          </a:p>
          <a:p>
            <a:pPr>
              <a:spcBef>
                <a:spcPts val="300"/>
              </a:spcBef>
              <a:spcAft>
                <a:spcPts val="300"/>
              </a:spcAft>
              <a:buNone/>
            </a:pPr>
            <a:r>
              <a:rPr lang="en-US" altLang="zh-CN" sz="1600" b="0"/>
              <a:t>}</a:t>
            </a:r>
            <a:r>
              <a:rPr lang="zh-CN" altLang="en-US" sz="1600" b="0"/>
              <a:t> </a:t>
            </a:r>
            <a:r>
              <a:rPr lang="en-US" altLang="zh-CN" sz="1600" b="0"/>
              <a:t>else</a:t>
            </a:r>
            <a:r>
              <a:rPr lang="zh-CN" altLang="en-US" sz="1600" b="0"/>
              <a:t> </a:t>
            </a:r>
            <a:r>
              <a:rPr lang="en-US" altLang="zh-CN" sz="1600" b="0"/>
              <a:t>if(condition2){</a:t>
            </a:r>
            <a:endParaRPr lang="en-US" altLang="zh-CN" sz="1600" b="0"/>
          </a:p>
          <a:p>
            <a:pPr>
              <a:spcBef>
                <a:spcPts val="300"/>
              </a:spcBef>
              <a:spcAft>
                <a:spcPts val="300"/>
              </a:spcAft>
              <a:buNone/>
            </a:pPr>
            <a:r>
              <a:rPr lang="en-US" altLang="zh-CN" sz="1600" b="0"/>
              <a:t>	statement2	</a:t>
            </a:r>
            <a:endParaRPr lang="en-US" altLang="zh-CN" sz="1600" b="0"/>
          </a:p>
          <a:p>
            <a:pPr>
              <a:spcBef>
                <a:spcPts val="300"/>
              </a:spcBef>
              <a:spcAft>
                <a:spcPts val="300"/>
              </a:spcAft>
              <a:buNone/>
            </a:pPr>
            <a:r>
              <a:rPr lang="en-US" altLang="zh-CN" sz="1600" b="0"/>
              <a:t>}</a:t>
            </a:r>
            <a:r>
              <a:rPr lang="zh-CN" altLang="en-US" sz="1600" b="0"/>
              <a:t> </a:t>
            </a:r>
            <a:r>
              <a:rPr lang="en-US" altLang="zh-CN" sz="1600" b="0"/>
              <a:t>else</a:t>
            </a:r>
            <a:r>
              <a:rPr lang="zh-CN" altLang="en-US" sz="1600" b="0"/>
              <a:t> </a:t>
            </a:r>
            <a:r>
              <a:rPr lang="en-US" altLang="zh-CN" sz="1600" b="0"/>
              <a:t>{</a:t>
            </a:r>
            <a:endParaRPr lang="en-US" altLang="zh-CN" sz="1600" b="0"/>
          </a:p>
          <a:p>
            <a:pPr>
              <a:spcBef>
                <a:spcPts val="300"/>
              </a:spcBef>
              <a:spcAft>
                <a:spcPts val="300"/>
              </a:spcAft>
              <a:buNone/>
            </a:pPr>
            <a:r>
              <a:rPr lang="en-US" altLang="zh-CN" sz="1600" b="0"/>
              <a:t>	statement3</a:t>
            </a:r>
            <a:endParaRPr lang="en-US" altLang="zh-CN" sz="1600" b="0"/>
          </a:p>
          <a:p>
            <a:pPr>
              <a:spcBef>
                <a:spcPts val="300"/>
              </a:spcBef>
              <a:spcAft>
                <a:spcPts val="300"/>
              </a:spcAft>
              <a:buNone/>
            </a:pPr>
            <a:r>
              <a:rPr lang="en-US" altLang="zh-CN" sz="1600" b="0"/>
              <a:t>}</a:t>
            </a:r>
            <a:endParaRPr lang="en-US" altLang="zh-CN" sz="1600" b="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分支语句</a:t>
            </a:r>
            <a:endParaRPr lang="en-US" altLang="zh-CN" sz="1800" b="0"/>
          </a:p>
          <a:p>
            <a:pPr>
              <a:buFont typeface="Wingdings" panose="05000000000000000000" pitchFamily="2" charset="2"/>
              <a:buChar char="l"/>
            </a:pPr>
            <a:r>
              <a:rPr lang="zh-CN" altLang="en-US" sz="1800" b="0"/>
              <a:t> </a:t>
            </a:r>
            <a:r>
              <a:rPr lang="en-US" altLang="zh-CN" sz="1800" b="0"/>
              <a:t>switch</a:t>
            </a:r>
            <a:endParaRPr lang="en-US" altLang="zh-CN" sz="2600" b="0"/>
          </a:p>
          <a:p>
            <a:pPr>
              <a:buNone/>
            </a:pPr>
            <a:r>
              <a:rPr lang="en-US" altLang="zh-CN" sz="1800" b="0"/>
              <a:t>expression</a:t>
            </a:r>
            <a:r>
              <a:rPr lang="zh-CN" altLang="en-US" sz="1800" b="0"/>
              <a:t>可以是变量也可以是表达式，当</a:t>
            </a:r>
            <a:r>
              <a:rPr lang="en-US" altLang="zh-CN" sz="1800" b="0"/>
              <a:t>expression===choice</a:t>
            </a:r>
            <a:r>
              <a:rPr lang="zh-CN" altLang="en-US" sz="1800" b="0"/>
              <a:t>，执行当前</a:t>
            </a:r>
            <a:r>
              <a:rPr lang="en-US" altLang="zh-CN" sz="1800" b="0"/>
              <a:t>case</a:t>
            </a:r>
            <a:r>
              <a:rPr lang="zh-CN" altLang="en-US" sz="1800" b="0"/>
              <a:t>代码块的代码。每个</a:t>
            </a:r>
            <a:r>
              <a:rPr lang="en-US" altLang="zh-CN" sz="1800" b="0"/>
              <a:t>case</a:t>
            </a:r>
            <a:r>
              <a:rPr lang="zh-CN" altLang="en-US" sz="1800" b="0"/>
              <a:t>代码块都必须包含</a:t>
            </a:r>
            <a:r>
              <a:rPr lang="en-US" altLang="zh-CN" sz="1800" b="0"/>
              <a:t>break;</a:t>
            </a:r>
            <a:r>
              <a:rPr lang="zh-CN" altLang="en-US" sz="1800" b="0"/>
              <a:t> 表示执行完当前代码块的内容跳出</a:t>
            </a:r>
            <a:r>
              <a:rPr lang="en-US" altLang="zh-CN" sz="1800" b="0"/>
              <a:t>switch</a:t>
            </a:r>
            <a:r>
              <a:rPr lang="zh-CN" altLang="en-US" sz="1800" b="0"/>
              <a:t>代码块。当所有</a:t>
            </a:r>
            <a:r>
              <a:rPr lang="en-US" altLang="zh-CN" sz="1800" b="0"/>
              <a:t>case</a:t>
            </a:r>
            <a:r>
              <a:rPr lang="zh-CN" altLang="en-US" sz="1800" b="0"/>
              <a:t>不满足情况下，执行</a:t>
            </a:r>
            <a:r>
              <a:rPr lang="en-US" altLang="zh-CN" sz="1800" b="0"/>
              <a:t>default</a:t>
            </a:r>
            <a:r>
              <a:rPr lang="zh-CN" altLang="en-US" sz="1800" b="0"/>
              <a:t>代码块的内容。</a:t>
            </a:r>
            <a:r>
              <a:rPr lang="en-US" altLang="zh-CN" sz="1800" b="0"/>
              <a:t>default</a:t>
            </a:r>
            <a:r>
              <a:rPr lang="zh-CN" altLang="en-US" sz="1800" b="0"/>
              <a:t>位置可以随意。</a:t>
            </a:r>
            <a:endParaRPr lang="en-US" altLang="zh-CN" sz="1600" b="0"/>
          </a:p>
        </p:txBody>
      </p:sp>
      <p:pic>
        <p:nvPicPr>
          <p:cNvPr id="77827" name="图片 1"/>
          <p:cNvPicPr>
            <a:picLocks noChangeAspect="1"/>
          </p:cNvPicPr>
          <p:nvPr/>
        </p:nvPicPr>
        <p:blipFill>
          <a:blip r:embed="rId1" cstate="print"/>
          <a:stretch>
            <a:fillRect/>
          </a:stretch>
        </p:blipFill>
        <p:spPr>
          <a:xfrm>
            <a:off x="518160" y="2590800"/>
            <a:ext cx="5638800" cy="3382963"/>
          </a:xfrm>
          <a:prstGeom prst="rect">
            <a:avLst/>
          </a:prstGeom>
          <a:noFill/>
          <a:ln w="9525">
            <a:noFill/>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循环语句</a:t>
            </a:r>
            <a:endParaRPr lang="en-US" altLang="zh-CN" sz="2600" b="0"/>
          </a:p>
          <a:p>
            <a:pPr>
              <a:buNone/>
            </a:pPr>
            <a:r>
              <a:rPr lang="zh-CN" altLang="en-US" sz="1800" b="0"/>
              <a:t>一个循环语句应该具备三要素：计数器，循环结束条件，迭代器。</a:t>
            </a:r>
            <a:endParaRPr lang="en-US" altLang="zh-CN" sz="1600" b="0"/>
          </a:p>
        </p:txBody>
      </p:sp>
      <p:pic>
        <p:nvPicPr>
          <p:cNvPr id="78851" name="图片 2"/>
          <p:cNvPicPr>
            <a:picLocks noChangeAspect="1"/>
          </p:cNvPicPr>
          <p:nvPr/>
        </p:nvPicPr>
        <p:blipFill>
          <a:blip r:embed="rId1" cstate="print"/>
          <a:stretch>
            <a:fillRect/>
          </a:stretch>
        </p:blipFill>
        <p:spPr>
          <a:xfrm>
            <a:off x="685800" y="1676400"/>
            <a:ext cx="5888038" cy="4090988"/>
          </a:xfrm>
          <a:prstGeom prst="rect">
            <a:avLst/>
          </a:prstGeom>
          <a:noFill/>
          <a:ln w="9525">
            <a:noFill/>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循环语句</a:t>
            </a:r>
            <a:endParaRPr lang="en-US" altLang="zh-CN" sz="1800" b="0"/>
          </a:p>
          <a:p>
            <a:pPr>
              <a:buFont typeface="Wingdings" panose="05000000000000000000" pitchFamily="2" charset="2"/>
              <a:buChar char="l"/>
            </a:pPr>
            <a:r>
              <a:rPr lang="zh-CN" altLang="en-US" sz="1800" b="0"/>
              <a:t> </a:t>
            </a:r>
            <a:r>
              <a:rPr lang="en-US" altLang="zh-CN" sz="1800" b="0"/>
              <a:t>for</a:t>
            </a:r>
            <a:r>
              <a:rPr lang="zh-CN" altLang="en-US" sz="1800" b="0"/>
              <a:t> 循环</a:t>
            </a:r>
            <a:endParaRPr lang="en-US" altLang="zh-CN" sz="1800" b="0"/>
          </a:p>
          <a:p>
            <a:pPr>
              <a:buFont typeface="Wingdings" panose="05000000000000000000" pitchFamily="2" charset="2"/>
              <a:buChar char="ü"/>
            </a:pPr>
            <a:r>
              <a:rPr lang="en-US" altLang="zh-CN" sz="1800" b="0"/>
              <a:t>Initializer</a:t>
            </a:r>
            <a:r>
              <a:rPr lang="zh-CN" altLang="en-US" sz="1800" b="0"/>
              <a:t>，初始化值，一般为数字，仅会执行一次。也可以写到循环体外</a:t>
            </a:r>
            <a:endParaRPr lang="en-US" altLang="zh-CN" sz="1800" b="0"/>
          </a:p>
          <a:p>
            <a:pPr>
              <a:buFont typeface="Wingdings" panose="05000000000000000000" pitchFamily="2" charset="2"/>
              <a:buChar char="ü"/>
            </a:pPr>
            <a:r>
              <a:rPr lang="en-US" altLang="zh-CN" sz="1800" b="0"/>
              <a:t>exit-condition</a:t>
            </a:r>
            <a:r>
              <a:rPr lang="zh-CN" altLang="en-US" sz="1800" b="0"/>
              <a:t>，结束条件，通常使用逻辑运算符进行结束循环判断。每次执行循环体之前均会执行该代码。</a:t>
            </a:r>
            <a:endParaRPr lang="en-US" altLang="zh-CN" sz="1800" b="0"/>
          </a:p>
          <a:p>
            <a:pPr>
              <a:buFont typeface="Wingdings" panose="05000000000000000000" pitchFamily="2" charset="2"/>
              <a:buChar char="ü"/>
            </a:pPr>
            <a:r>
              <a:rPr lang="en-US" altLang="zh-CN" sz="1800" b="0"/>
              <a:t>final-expression</a:t>
            </a:r>
            <a:r>
              <a:rPr lang="zh-CN" altLang="en-US" sz="1800" b="0"/>
              <a:t>，每次执行完循环体代码后执行，通常用于迭代使其更加靠近结束条件。</a:t>
            </a:r>
            <a:endParaRPr lang="en-US" altLang="zh-CN" sz="1800" b="0"/>
          </a:p>
        </p:txBody>
      </p:sp>
      <p:pic>
        <p:nvPicPr>
          <p:cNvPr id="79875" name="图片 1"/>
          <p:cNvPicPr>
            <a:picLocks noChangeAspect="1"/>
          </p:cNvPicPr>
          <p:nvPr/>
        </p:nvPicPr>
        <p:blipFill>
          <a:blip r:embed="rId1" cstate="print"/>
          <a:stretch>
            <a:fillRect/>
          </a:stretch>
        </p:blipFill>
        <p:spPr>
          <a:xfrm>
            <a:off x="381000" y="3352800"/>
            <a:ext cx="6400800" cy="1216025"/>
          </a:xfrm>
          <a:prstGeom prst="rect">
            <a:avLst/>
          </a:prstGeom>
          <a:noFill/>
          <a:ln w="9525">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pPr>
              <a:buFont typeface="Wingdings" panose="05000000000000000000" pitchFamily="2" charset="2"/>
              <a:buChar char="l"/>
            </a:pPr>
            <a:r>
              <a:rPr lang="zh-CN" altLang="en-US" sz="1800" b="0"/>
              <a:t>关键字 </a:t>
            </a:r>
            <a:r>
              <a:rPr lang="en-US" altLang="zh-CN" sz="1800" b="0"/>
              <a:t>break</a:t>
            </a:r>
            <a:endParaRPr lang="en-US" altLang="zh-CN" sz="1800" b="0"/>
          </a:p>
          <a:p>
            <a:pPr>
              <a:buNone/>
            </a:pPr>
            <a:r>
              <a:rPr lang="zh-CN" altLang="en-US" sz="1800" b="0"/>
              <a:t>如果想在所有迭代前退出，即可使用</a:t>
            </a:r>
            <a:r>
              <a:rPr lang="en-US" altLang="zh-CN" sz="1800" b="0"/>
              <a:t>break</a:t>
            </a:r>
            <a:r>
              <a:rPr lang="zh-CN" altLang="en-US" sz="1800" b="0"/>
              <a:t>。当执行</a:t>
            </a:r>
            <a:r>
              <a:rPr lang="en-US" altLang="zh-CN" sz="1800" b="0"/>
              <a:t>break</a:t>
            </a:r>
            <a:r>
              <a:rPr lang="zh-CN" altLang="en-US" sz="1800" b="0"/>
              <a:t>后，会立即</a:t>
            </a:r>
            <a:r>
              <a:rPr lang="zh-CN" altLang="en-US" sz="1800" b="0">
                <a:solidFill>
                  <a:srgbClr val="FF0000"/>
                </a:solidFill>
              </a:rPr>
              <a:t>跳出循环体</a:t>
            </a:r>
            <a:r>
              <a:rPr lang="zh-CN" altLang="en-US" sz="1800" b="0"/>
              <a:t>，执行下面的代码。</a:t>
            </a:r>
            <a:endParaRPr lang="en-US" altLang="zh-CN" sz="1800" b="0"/>
          </a:p>
          <a:p>
            <a:pPr>
              <a:buFont typeface="Wingdings" panose="05000000000000000000" pitchFamily="2" charset="2"/>
              <a:buChar char="l"/>
            </a:pPr>
            <a:r>
              <a:rPr lang="zh-CN" altLang="en-US" sz="1800" b="0"/>
              <a:t>关键字 </a:t>
            </a:r>
            <a:r>
              <a:rPr lang="en-US" altLang="zh-CN" sz="1800" b="0"/>
              <a:t>continue</a:t>
            </a:r>
            <a:endParaRPr lang="en-US" altLang="zh-CN" sz="1800" b="0"/>
          </a:p>
          <a:p>
            <a:pPr>
              <a:buNone/>
            </a:pPr>
            <a:r>
              <a:rPr lang="zh-CN" altLang="en-US" sz="1800" b="0"/>
              <a:t>与</a:t>
            </a:r>
            <a:r>
              <a:rPr lang="en-US" altLang="zh-CN" sz="1800" b="0"/>
              <a:t>break</a:t>
            </a:r>
            <a:r>
              <a:rPr lang="zh-CN" altLang="en-US" sz="1800" b="0"/>
              <a:t>不同的是，</a:t>
            </a:r>
            <a:r>
              <a:rPr lang="en-US" altLang="zh-CN" sz="1800" b="0"/>
              <a:t>continue</a:t>
            </a:r>
            <a:r>
              <a:rPr lang="zh-CN" altLang="en-US" sz="1800" b="0"/>
              <a:t>不会跳出循环。而是立即</a:t>
            </a:r>
            <a:r>
              <a:rPr lang="zh-CN" altLang="en-US" sz="1800" b="0">
                <a:solidFill>
                  <a:srgbClr val="FF0000"/>
                </a:solidFill>
              </a:rPr>
              <a:t>结束当前循环</a:t>
            </a:r>
            <a:r>
              <a:rPr lang="zh-CN" altLang="en-US" sz="1800" b="0"/>
              <a:t>，进入下一次循环。</a:t>
            </a:r>
            <a:endParaRPr lang="en-US" altLang="zh-CN" sz="1800" b="0"/>
          </a:p>
          <a:p>
            <a:pPr>
              <a:buFont typeface="Wingdings" panose="05000000000000000000" pitchFamily="2" charset="2"/>
              <a:buChar char="l"/>
            </a:pPr>
            <a:r>
              <a:rPr lang="zh-CN" altLang="en-US" sz="1800" b="0"/>
              <a:t>关键字 </a:t>
            </a:r>
            <a:r>
              <a:rPr lang="en-US" altLang="zh-CN" sz="1800" b="0"/>
              <a:t>label</a:t>
            </a:r>
            <a:endParaRPr lang="en-US" altLang="zh-CN" sz="1800" b="0"/>
          </a:p>
          <a:p>
            <a:pPr>
              <a:buNone/>
            </a:pPr>
            <a:r>
              <a:rPr lang="zh-CN" altLang="en-US" sz="1800" b="0"/>
              <a:t>使用</a:t>
            </a:r>
            <a:r>
              <a:rPr lang="en-US" altLang="zh-CN" sz="1800" b="0"/>
              <a:t>label</a:t>
            </a:r>
            <a:r>
              <a:rPr lang="zh-CN" altLang="en-US" sz="1800" b="0"/>
              <a:t>可以在代码中添加标签，以便将来使用		</a:t>
            </a:r>
            <a:endParaRPr lang="en-US" altLang="zh-CN" sz="1800" b="0"/>
          </a:p>
          <a:p>
            <a:pPr>
              <a:spcBef>
                <a:spcPts val="300"/>
              </a:spcBef>
              <a:spcAft>
                <a:spcPts val="300"/>
              </a:spcAft>
              <a:buNone/>
            </a:pPr>
            <a:r>
              <a:rPr lang="en-US" altLang="zh-CN" sz="1800" b="0"/>
              <a:t>label : for(int i=0;i&lt;10;i++){			</a:t>
            </a:r>
            <a:endParaRPr lang="en-US" altLang="zh-CN" sz="1800" b="0"/>
          </a:p>
          <a:p>
            <a:pPr>
              <a:spcBef>
                <a:spcPts val="300"/>
              </a:spcBef>
              <a:spcAft>
                <a:spcPts val="300"/>
              </a:spcAft>
              <a:buNone/>
            </a:pPr>
            <a:r>
              <a:rPr lang="en-US" altLang="zh-CN" sz="1800" b="0"/>
              <a:t>	if(i == 5){				</a:t>
            </a:r>
            <a:endParaRPr lang="en-US" altLang="zh-CN" sz="1800" b="0"/>
          </a:p>
          <a:p>
            <a:pPr>
              <a:spcBef>
                <a:spcPts val="300"/>
              </a:spcBef>
              <a:spcAft>
                <a:spcPts val="300"/>
              </a:spcAft>
              <a:buNone/>
            </a:pPr>
            <a:r>
              <a:rPr lang="en-US" altLang="zh-CN" sz="1800" b="0"/>
              <a:t>		break label;			</a:t>
            </a:r>
            <a:endParaRPr lang="en-US" altLang="zh-CN" sz="1800" b="0"/>
          </a:p>
          <a:p>
            <a:pPr>
              <a:spcBef>
                <a:spcPts val="300"/>
              </a:spcBef>
              <a:spcAft>
                <a:spcPts val="300"/>
              </a:spcAft>
              <a:buNone/>
            </a:pPr>
            <a:r>
              <a:rPr lang="en-US" altLang="zh-CN" sz="1800" b="0"/>
              <a:t>	}</a:t>
            </a:r>
            <a:endParaRPr lang="en-US" altLang="zh-CN" sz="1800" b="0"/>
          </a:p>
          <a:p>
            <a:pPr>
              <a:spcBef>
                <a:spcPts val="300"/>
              </a:spcBef>
              <a:spcAft>
                <a:spcPts val="300"/>
              </a:spcAft>
              <a:buNone/>
            </a:pPr>
            <a:r>
              <a:rPr lang="en-US" altLang="zh-CN" sz="1800" b="0"/>
              <a:t>}</a:t>
            </a:r>
            <a:endParaRPr lang="en-US" altLang="zh-CN" sz="1800" b="0"/>
          </a:p>
          <a:p>
            <a:pPr>
              <a:buFont typeface="Wingdings" panose="05000000000000000000" pitchFamily="2" charset="2"/>
              <a:buChar char="Ø"/>
            </a:pPr>
            <a:r>
              <a:rPr lang="zh-CN" altLang="en-US" sz="1800" b="0"/>
              <a:t>注意！</a:t>
            </a:r>
            <a:r>
              <a:rPr lang="en-US" altLang="zh-CN" sz="1800" b="0"/>
              <a:t>ECMAScript不存在块级作用域，在循环内部定义的变量也可以在外部访问到</a:t>
            </a:r>
            <a:endParaRPr lang="en-US" altLang="zh-CN" sz="1800" b="0"/>
          </a:p>
          <a:p>
            <a:pPr>
              <a:buNone/>
            </a:pPr>
            <a:endParaRPr lang="en-US" altLang="zh-CN" sz="1800" b="0"/>
          </a:p>
          <a:p>
            <a:pPr>
              <a:buNone/>
            </a:pPr>
            <a:endParaRPr lang="en-US" altLang="zh-CN" sz="1800" b="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循环语句</a:t>
            </a:r>
            <a:endParaRPr lang="en-US" altLang="zh-CN" sz="1800" b="0"/>
          </a:p>
          <a:p>
            <a:pPr>
              <a:buFont typeface="Wingdings" panose="05000000000000000000" pitchFamily="2" charset="2"/>
              <a:buChar char="l"/>
            </a:pPr>
            <a:r>
              <a:rPr lang="zh-CN" altLang="en-US" sz="1800" b="0"/>
              <a:t> </a:t>
            </a:r>
            <a:r>
              <a:rPr lang="en-US" altLang="zh-CN" sz="1800" b="0"/>
              <a:t>while</a:t>
            </a:r>
            <a:r>
              <a:rPr lang="zh-CN" altLang="en-US" sz="1800" b="0"/>
              <a:t> 循环</a:t>
            </a:r>
            <a:endParaRPr lang="en-US" altLang="zh-CN" sz="1800" b="0"/>
          </a:p>
          <a:p>
            <a:pPr>
              <a:buNone/>
            </a:pPr>
            <a:r>
              <a:rPr lang="zh-CN" altLang="en-US" sz="1800" b="0"/>
              <a:t>前测试循环语句，即在循环体内的代码被执行之前，就会对出口条件求值。因此，循环体内的代码有可能永远不会被执行</a:t>
            </a:r>
            <a:endParaRPr lang="en-US" altLang="zh-CN" sz="1800" b="0"/>
          </a:p>
          <a:p>
            <a:pPr>
              <a:buFont typeface="Wingdings" panose="05000000000000000000" pitchFamily="2" charset="2"/>
              <a:buChar char="ü"/>
            </a:pPr>
            <a:r>
              <a:rPr lang="en-US" altLang="zh-CN" sz="1800" b="0"/>
              <a:t>Initializer</a:t>
            </a:r>
            <a:r>
              <a:rPr lang="zh-CN" altLang="en-US" sz="1800" b="0"/>
              <a:t>，初始化值，一般为数字，仅会执行一次。也可以写到循环体外</a:t>
            </a:r>
            <a:endParaRPr lang="en-US" altLang="zh-CN" sz="1800" b="0"/>
          </a:p>
          <a:p>
            <a:pPr>
              <a:buFont typeface="Wingdings" panose="05000000000000000000" pitchFamily="2" charset="2"/>
              <a:buChar char="ü"/>
            </a:pPr>
            <a:r>
              <a:rPr lang="en-US" altLang="zh-CN" sz="1800" b="0"/>
              <a:t>exit-condition</a:t>
            </a:r>
            <a:r>
              <a:rPr lang="zh-CN" altLang="en-US" sz="1800" b="0"/>
              <a:t>，结束条件，通常使用逻辑运算符进行结束循环判断。每次执行循环体之前均会执行该代码。</a:t>
            </a:r>
            <a:endParaRPr lang="en-US" altLang="zh-CN" sz="1800" b="0"/>
          </a:p>
          <a:p>
            <a:pPr>
              <a:buFont typeface="Wingdings" panose="05000000000000000000" pitchFamily="2" charset="2"/>
              <a:buChar char="ü"/>
            </a:pPr>
            <a:r>
              <a:rPr lang="en-US" altLang="zh-CN" sz="1800" b="0"/>
              <a:t>final-expression</a:t>
            </a:r>
            <a:r>
              <a:rPr lang="zh-CN" altLang="en-US" sz="1800" b="0"/>
              <a:t>，每次执行完循环体代码后执行，通常用于迭代使其更加靠近结束条件。</a:t>
            </a:r>
            <a:endParaRPr lang="en-US" altLang="zh-CN" sz="1800" b="0"/>
          </a:p>
        </p:txBody>
      </p:sp>
      <p:pic>
        <p:nvPicPr>
          <p:cNvPr id="81923" name="图片 2"/>
          <p:cNvPicPr>
            <a:picLocks noChangeAspect="1"/>
          </p:cNvPicPr>
          <p:nvPr/>
        </p:nvPicPr>
        <p:blipFill>
          <a:blip r:embed="rId1" cstate="print"/>
          <a:stretch>
            <a:fillRect/>
          </a:stretch>
        </p:blipFill>
        <p:spPr>
          <a:xfrm>
            <a:off x="381000" y="4038600"/>
            <a:ext cx="6248400" cy="1849438"/>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Group 2"/>
          <p:cNvGrpSpPr/>
          <p:nvPr/>
        </p:nvGrpSpPr>
        <p:grpSpPr>
          <a:xfrm>
            <a:off x="387350" y="593725"/>
            <a:ext cx="8001000" cy="5715000"/>
            <a:chOff x="244" y="374"/>
            <a:chExt cx="5040" cy="3600"/>
          </a:xfrm>
        </p:grpSpPr>
        <p:pic>
          <p:nvPicPr>
            <p:cNvPr id="22531" name="Picture 3" descr="41259218749539.png"/>
            <p:cNvPicPr>
              <a:picLocks noChangeAspect="1"/>
            </p:cNvPicPr>
            <p:nvPr/>
          </p:nvPicPr>
          <p:blipFill>
            <a:blip r:embed="rId1" cstate="print"/>
            <a:stretch>
              <a:fillRect/>
            </a:stretch>
          </p:blipFill>
          <p:spPr>
            <a:xfrm>
              <a:off x="2743" y="1817"/>
              <a:ext cx="187" cy="187"/>
            </a:xfrm>
            <a:prstGeom prst="rect">
              <a:avLst/>
            </a:prstGeom>
            <a:noFill/>
            <a:ln w="9525">
              <a:noFill/>
            </a:ln>
          </p:spPr>
        </p:pic>
        <p:graphicFrame>
          <p:nvGraphicFramePr>
            <p:cNvPr id="22532" name="Object 4" descr="51259218749539.png"/>
            <p:cNvGraphicFramePr/>
            <p:nvPr/>
          </p:nvGraphicFramePr>
          <p:xfrm>
            <a:off x="244" y="470"/>
            <a:ext cx="5040" cy="3465"/>
          </p:xfrm>
          <a:graphic>
            <a:graphicData uri="http://schemas.openxmlformats.org/presentationml/2006/ole">
              <mc:AlternateContent xmlns:mc="http://schemas.openxmlformats.org/markup-compatibility/2006">
                <mc:Choice xmlns:v="urn:schemas-microsoft-com:vml" Requires="v">
                  <p:oleObj spid="_x0000_s1025" name="" r:id="rId2" imgW="5400675" imgH="4543425" progId="">
                    <p:embed/>
                  </p:oleObj>
                </mc:Choice>
                <mc:Fallback>
                  <p:oleObj name="" r:id="rId2" imgW="5400675" imgH="4543425" progId="">
                    <p:embed/>
                    <p:pic>
                      <p:nvPicPr>
                        <p:cNvPr id="0" name="图片 1024" descr="image4"/>
                        <p:cNvPicPr/>
                        <p:nvPr/>
                      </p:nvPicPr>
                      <p:blipFill>
                        <a:blip r:embed="rId3">
                          <a:lum contrast="29999"/>
                        </a:blip>
                        <a:stretch>
                          <a:fillRect/>
                        </a:stretch>
                      </p:blipFill>
                      <p:spPr>
                        <a:xfrm>
                          <a:off x="244" y="470"/>
                          <a:ext cx="5040" cy="3465"/>
                        </a:xfrm>
                        <a:prstGeom prst="rect">
                          <a:avLst/>
                        </a:prstGeom>
                        <a:solidFill>
                          <a:srgbClr val="FFFFFF"/>
                        </a:solidFill>
                        <a:ln w="38100">
                          <a:noFill/>
                        </a:ln>
                      </p:spPr>
                    </p:pic>
                  </p:oleObj>
                </mc:Fallback>
              </mc:AlternateContent>
            </a:graphicData>
          </a:graphic>
        </p:graphicFrame>
        <p:sp>
          <p:nvSpPr>
            <p:cNvPr id="22533" name="Rectangle 5"/>
            <p:cNvSpPr/>
            <p:nvPr/>
          </p:nvSpPr>
          <p:spPr>
            <a:xfrm>
              <a:off x="2164" y="374"/>
              <a:ext cx="1392" cy="192"/>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The /(root) file system</a:t>
              </a:r>
              <a:endParaRPr lang="en-US" altLang="zh-CN" sz="1600">
                <a:solidFill>
                  <a:schemeClr val="tx1"/>
                </a:solidFill>
                <a:latin typeface="Arial" panose="020B0604020202020204" pitchFamily="34" charset="0"/>
              </a:endParaRPr>
            </a:p>
          </p:txBody>
        </p:sp>
        <p:sp>
          <p:nvSpPr>
            <p:cNvPr id="22534" name="Rectangle 6"/>
            <p:cNvSpPr/>
            <p:nvPr/>
          </p:nvSpPr>
          <p:spPr>
            <a:xfrm>
              <a:off x="2164" y="566"/>
              <a:ext cx="1440" cy="144"/>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On /dev/dsk/c0t0d0s0</a:t>
              </a:r>
              <a:endParaRPr lang="en-US" altLang="zh-CN" sz="1600">
                <a:solidFill>
                  <a:schemeClr val="tx1"/>
                </a:solidFill>
                <a:latin typeface="Arial" panose="020B0604020202020204" pitchFamily="34" charset="0"/>
              </a:endParaRPr>
            </a:p>
          </p:txBody>
        </p:sp>
        <p:sp>
          <p:nvSpPr>
            <p:cNvPr id="22535" name="Rectangle 7"/>
            <p:cNvSpPr/>
            <p:nvPr/>
          </p:nvSpPr>
          <p:spPr>
            <a:xfrm>
              <a:off x="2548" y="854"/>
              <a:ext cx="480"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a:t>
              </a:r>
              <a:endParaRPr lang="en-US" altLang="zh-CN" sz="1600">
                <a:solidFill>
                  <a:schemeClr val="tx1"/>
                </a:solidFill>
                <a:latin typeface="Arial" panose="020B0604020202020204" pitchFamily="34" charset="0"/>
              </a:endParaRPr>
            </a:p>
          </p:txBody>
        </p:sp>
        <p:sp>
          <p:nvSpPr>
            <p:cNvPr id="22536" name="Rectangle 8"/>
            <p:cNvSpPr/>
            <p:nvPr/>
          </p:nvSpPr>
          <p:spPr>
            <a:xfrm>
              <a:off x="436" y="1334"/>
              <a:ext cx="480"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opt</a:t>
              </a:r>
              <a:endParaRPr lang="en-US" altLang="zh-CN" sz="1600">
                <a:solidFill>
                  <a:schemeClr val="tx1"/>
                </a:solidFill>
                <a:latin typeface="Arial" panose="020B0604020202020204" pitchFamily="34" charset="0"/>
              </a:endParaRPr>
            </a:p>
          </p:txBody>
        </p:sp>
        <p:sp>
          <p:nvSpPr>
            <p:cNvPr id="22537" name="Rectangle 9"/>
            <p:cNvSpPr/>
            <p:nvPr/>
          </p:nvSpPr>
          <p:spPr>
            <a:xfrm>
              <a:off x="1156" y="1334"/>
              <a:ext cx="480"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etc</a:t>
              </a:r>
              <a:endParaRPr lang="en-US" altLang="zh-CN" sz="1600">
                <a:solidFill>
                  <a:schemeClr val="tx1"/>
                </a:solidFill>
                <a:latin typeface="Arial" panose="020B0604020202020204" pitchFamily="34" charset="0"/>
              </a:endParaRPr>
            </a:p>
          </p:txBody>
        </p:sp>
        <p:sp>
          <p:nvSpPr>
            <p:cNvPr id="22538" name="Rectangle 10"/>
            <p:cNvSpPr/>
            <p:nvPr/>
          </p:nvSpPr>
          <p:spPr>
            <a:xfrm>
              <a:off x="1828" y="1334"/>
              <a:ext cx="480"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dev</a:t>
              </a:r>
              <a:endParaRPr lang="en-US" altLang="zh-CN" sz="1600">
                <a:solidFill>
                  <a:schemeClr val="tx1"/>
                </a:solidFill>
                <a:latin typeface="Arial" panose="020B0604020202020204" pitchFamily="34" charset="0"/>
              </a:endParaRPr>
            </a:p>
          </p:txBody>
        </p:sp>
        <p:sp>
          <p:nvSpPr>
            <p:cNvPr id="22539" name="Rectangle 11"/>
            <p:cNvSpPr/>
            <p:nvPr/>
          </p:nvSpPr>
          <p:spPr>
            <a:xfrm>
              <a:off x="2548" y="1334"/>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usr</a:t>
              </a:r>
              <a:endParaRPr lang="en-US" altLang="zh-CN" sz="1600">
                <a:solidFill>
                  <a:schemeClr val="tx1"/>
                </a:solidFill>
                <a:latin typeface="Arial" panose="020B0604020202020204" pitchFamily="34" charset="0"/>
              </a:endParaRPr>
            </a:p>
          </p:txBody>
        </p:sp>
        <p:sp>
          <p:nvSpPr>
            <p:cNvPr id="22540" name="Rectangle 12"/>
            <p:cNvSpPr/>
            <p:nvPr/>
          </p:nvSpPr>
          <p:spPr>
            <a:xfrm>
              <a:off x="3220" y="1334"/>
              <a:ext cx="480"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kernel</a:t>
              </a:r>
              <a:endParaRPr lang="en-US" altLang="zh-CN" sz="1600">
                <a:solidFill>
                  <a:schemeClr val="tx1"/>
                </a:solidFill>
                <a:latin typeface="Arial" panose="020B0604020202020204" pitchFamily="34" charset="0"/>
              </a:endParaRPr>
            </a:p>
          </p:txBody>
        </p:sp>
        <p:sp>
          <p:nvSpPr>
            <p:cNvPr id="22541" name="Rectangle 13"/>
            <p:cNvSpPr/>
            <p:nvPr/>
          </p:nvSpPr>
          <p:spPr>
            <a:xfrm>
              <a:off x="3940" y="1334"/>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var</a:t>
              </a:r>
              <a:endParaRPr lang="en-US" altLang="zh-CN" sz="1600">
                <a:solidFill>
                  <a:schemeClr val="tx1"/>
                </a:solidFill>
                <a:latin typeface="Arial" panose="020B0604020202020204" pitchFamily="34" charset="0"/>
              </a:endParaRPr>
            </a:p>
          </p:txBody>
        </p:sp>
        <p:sp>
          <p:nvSpPr>
            <p:cNvPr id="22542" name="Rectangle 14"/>
            <p:cNvSpPr/>
            <p:nvPr/>
          </p:nvSpPr>
          <p:spPr>
            <a:xfrm>
              <a:off x="4612" y="1334"/>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export</a:t>
              </a:r>
              <a:endParaRPr lang="en-US" altLang="zh-CN" sz="1600">
                <a:solidFill>
                  <a:schemeClr val="tx1"/>
                </a:solidFill>
                <a:latin typeface="Arial" panose="020B0604020202020204" pitchFamily="34" charset="0"/>
              </a:endParaRPr>
            </a:p>
          </p:txBody>
        </p:sp>
        <p:sp>
          <p:nvSpPr>
            <p:cNvPr id="22543" name="Rectangle 15"/>
            <p:cNvSpPr/>
            <p:nvPr/>
          </p:nvSpPr>
          <p:spPr>
            <a:xfrm>
              <a:off x="1156" y="1766"/>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default</a:t>
              </a:r>
              <a:endParaRPr lang="en-US" altLang="zh-CN" sz="1600">
                <a:solidFill>
                  <a:schemeClr val="tx1"/>
                </a:solidFill>
                <a:latin typeface="Arial" panose="020B0604020202020204" pitchFamily="34" charset="0"/>
              </a:endParaRPr>
            </a:p>
          </p:txBody>
        </p:sp>
        <p:sp>
          <p:nvSpPr>
            <p:cNvPr id="22544" name="Rectangle 16"/>
            <p:cNvSpPr/>
            <p:nvPr/>
          </p:nvSpPr>
          <p:spPr>
            <a:xfrm>
              <a:off x="1828" y="1766"/>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dsk</a:t>
              </a:r>
              <a:endParaRPr lang="en-US" altLang="zh-CN" sz="1600">
                <a:solidFill>
                  <a:schemeClr val="tx1"/>
                </a:solidFill>
                <a:latin typeface="Arial" panose="020B0604020202020204" pitchFamily="34" charset="0"/>
              </a:endParaRPr>
            </a:p>
          </p:txBody>
        </p:sp>
        <p:sp>
          <p:nvSpPr>
            <p:cNvPr id="22545" name="Rectangle 17"/>
            <p:cNvSpPr/>
            <p:nvPr/>
          </p:nvSpPr>
          <p:spPr>
            <a:xfrm>
              <a:off x="3940" y="1766"/>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adm</a:t>
              </a:r>
              <a:endParaRPr lang="en-US" altLang="zh-CN" sz="1600">
                <a:solidFill>
                  <a:schemeClr val="tx1"/>
                </a:solidFill>
                <a:latin typeface="Arial" panose="020B0604020202020204" pitchFamily="34" charset="0"/>
              </a:endParaRPr>
            </a:p>
          </p:txBody>
        </p:sp>
        <p:sp>
          <p:nvSpPr>
            <p:cNvPr id="22546" name="Rectangle 18"/>
            <p:cNvSpPr/>
            <p:nvPr/>
          </p:nvSpPr>
          <p:spPr>
            <a:xfrm>
              <a:off x="4612" y="1766"/>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home</a:t>
              </a:r>
              <a:endParaRPr lang="en-US" altLang="zh-CN" sz="1600">
                <a:solidFill>
                  <a:schemeClr val="tx1"/>
                </a:solidFill>
                <a:latin typeface="Arial" panose="020B0604020202020204" pitchFamily="34" charset="0"/>
              </a:endParaRPr>
            </a:p>
          </p:txBody>
        </p:sp>
        <p:sp>
          <p:nvSpPr>
            <p:cNvPr id="22547" name="Rectangle 19"/>
            <p:cNvSpPr/>
            <p:nvPr/>
          </p:nvSpPr>
          <p:spPr>
            <a:xfrm>
              <a:off x="1828" y="2534"/>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bin</a:t>
              </a:r>
              <a:endParaRPr lang="en-US" altLang="zh-CN" sz="1600">
                <a:solidFill>
                  <a:schemeClr val="tx1"/>
                </a:solidFill>
                <a:latin typeface="Arial" panose="020B0604020202020204" pitchFamily="34" charset="0"/>
              </a:endParaRPr>
            </a:p>
          </p:txBody>
        </p:sp>
        <p:sp>
          <p:nvSpPr>
            <p:cNvPr id="22548" name="Rectangle 20"/>
            <p:cNvSpPr/>
            <p:nvPr/>
          </p:nvSpPr>
          <p:spPr>
            <a:xfrm>
              <a:off x="2548" y="2534"/>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share</a:t>
              </a:r>
              <a:endParaRPr lang="en-US" altLang="zh-CN" sz="1600">
                <a:solidFill>
                  <a:schemeClr val="tx1"/>
                </a:solidFill>
                <a:latin typeface="Arial" panose="020B0604020202020204" pitchFamily="34" charset="0"/>
              </a:endParaRPr>
            </a:p>
          </p:txBody>
        </p:sp>
        <p:sp>
          <p:nvSpPr>
            <p:cNvPr id="22549" name="Rectangle 21"/>
            <p:cNvSpPr/>
            <p:nvPr/>
          </p:nvSpPr>
          <p:spPr>
            <a:xfrm>
              <a:off x="3220" y="2534"/>
              <a:ext cx="432" cy="19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lib</a:t>
              </a:r>
              <a:endParaRPr lang="en-US" altLang="zh-CN" sz="1600">
                <a:solidFill>
                  <a:schemeClr val="tx1"/>
                </a:solidFill>
                <a:latin typeface="Arial" panose="020B0604020202020204" pitchFamily="34" charset="0"/>
              </a:endParaRPr>
            </a:p>
          </p:txBody>
        </p:sp>
        <p:sp>
          <p:nvSpPr>
            <p:cNvPr id="22550" name="Rectangle 22"/>
            <p:cNvSpPr/>
            <p:nvPr/>
          </p:nvSpPr>
          <p:spPr>
            <a:xfrm>
              <a:off x="2068" y="2774"/>
              <a:ext cx="1440" cy="144"/>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On /dev/dsk/c0t0d0s6</a:t>
              </a:r>
              <a:endParaRPr lang="en-US" altLang="zh-CN" sz="1600">
                <a:solidFill>
                  <a:schemeClr val="tx1"/>
                </a:solidFill>
                <a:latin typeface="Arial" panose="020B0604020202020204" pitchFamily="34" charset="0"/>
              </a:endParaRPr>
            </a:p>
          </p:txBody>
        </p:sp>
        <p:sp>
          <p:nvSpPr>
            <p:cNvPr id="22551" name="Rectangle 23"/>
            <p:cNvSpPr/>
            <p:nvPr/>
          </p:nvSpPr>
          <p:spPr>
            <a:xfrm>
              <a:off x="2068" y="2966"/>
              <a:ext cx="1392" cy="144"/>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The /usr file system</a:t>
              </a:r>
              <a:endParaRPr lang="en-US" altLang="zh-CN" sz="1600">
                <a:solidFill>
                  <a:schemeClr val="tx1"/>
                </a:solidFill>
                <a:latin typeface="Arial" panose="020B0604020202020204" pitchFamily="34" charset="0"/>
              </a:endParaRPr>
            </a:p>
          </p:txBody>
        </p:sp>
        <p:sp>
          <p:nvSpPr>
            <p:cNvPr id="22552" name="Rectangle 24"/>
            <p:cNvSpPr/>
            <p:nvPr/>
          </p:nvSpPr>
          <p:spPr>
            <a:xfrm>
              <a:off x="340" y="3254"/>
              <a:ext cx="816" cy="38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Application 1</a:t>
              </a:r>
              <a:endParaRPr lang="en-US" altLang="zh-CN" sz="1600">
                <a:solidFill>
                  <a:schemeClr val="tx1"/>
                </a:solidFill>
                <a:latin typeface="Arial" panose="020B0604020202020204" pitchFamily="34" charset="0"/>
              </a:endParaRPr>
            </a:p>
          </p:txBody>
        </p:sp>
        <p:sp>
          <p:nvSpPr>
            <p:cNvPr id="22553" name="Rectangle 25"/>
            <p:cNvSpPr/>
            <p:nvPr/>
          </p:nvSpPr>
          <p:spPr>
            <a:xfrm>
              <a:off x="1204" y="3254"/>
              <a:ext cx="816" cy="38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Application 2</a:t>
              </a:r>
              <a:endParaRPr lang="en-US" altLang="zh-CN" sz="1600">
                <a:solidFill>
                  <a:schemeClr val="tx1"/>
                </a:solidFill>
                <a:latin typeface="Arial" panose="020B0604020202020204" pitchFamily="34" charset="0"/>
              </a:endParaRPr>
            </a:p>
          </p:txBody>
        </p:sp>
        <p:sp>
          <p:nvSpPr>
            <p:cNvPr id="22554" name="Rectangle 26"/>
            <p:cNvSpPr/>
            <p:nvPr/>
          </p:nvSpPr>
          <p:spPr>
            <a:xfrm>
              <a:off x="3220" y="3350"/>
              <a:ext cx="480" cy="24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user1</a:t>
              </a:r>
              <a:endParaRPr lang="en-US" altLang="zh-CN" sz="1600">
                <a:solidFill>
                  <a:schemeClr val="tx1"/>
                </a:solidFill>
                <a:latin typeface="Arial" panose="020B0604020202020204" pitchFamily="34" charset="0"/>
              </a:endParaRPr>
            </a:p>
          </p:txBody>
        </p:sp>
        <p:sp>
          <p:nvSpPr>
            <p:cNvPr id="22555" name="Rectangle 27"/>
            <p:cNvSpPr/>
            <p:nvPr/>
          </p:nvSpPr>
          <p:spPr>
            <a:xfrm>
              <a:off x="3892" y="3350"/>
              <a:ext cx="480" cy="24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user2</a:t>
              </a:r>
              <a:endParaRPr lang="en-US" altLang="zh-CN" sz="1600">
                <a:solidFill>
                  <a:schemeClr val="tx1"/>
                </a:solidFill>
                <a:latin typeface="Arial" panose="020B0604020202020204" pitchFamily="34" charset="0"/>
              </a:endParaRPr>
            </a:p>
          </p:txBody>
        </p:sp>
        <p:sp>
          <p:nvSpPr>
            <p:cNvPr id="22556" name="Rectangle 28"/>
            <p:cNvSpPr/>
            <p:nvPr/>
          </p:nvSpPr>
          <p:spPr>
            <a:xfrm>
              <a:off x="4612" y="3350"/>
              <a:ext cx="480" cy="24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600">
                  <a:solidFill>
                    <a:schemeClr val="tx1"/>
                  </a:solidFill>
                  <a:latin typeface="Arial" panose="020B0604020202020204" pitchFamily="34" charset="0"/>
                </a:rPr>
                <a:t>user3</a:t>
              </a:r>
              <a:endParaRPr lang="en-US" altLang="zh-CN" sz="1600">
                <a:solidFill>
                  <a:schemeClr val="tx1"/>
                </a:solidFill>
                <a:latin typeface="Arial" panose="020B0604020202020204" pitchFamily="34" charset="0"/>
              </a:endParaRPr>
            </a:p>
          </p:txBody>
        </p:sp>
        <p:sp>
          <p:nvSpPr>
            <p:cNvPr id="22557" name="Rectangle 29"/>
            <p:cNvSpPr/>
            <p:nvPr/>
          </p:nvSpPr>
          <p:spPr>
            <a:xfrm>
              <a:off x="436" y="3686"/>
              <a:ext cx="1440" cy="144"/>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On /dev/dsk/c0t0d0s5</a:t>
              </a:r>
              <a:endParaRPr lang="en-US" altLang="zh-CN" sz="1600">
                <a:solidFill>
                  <a:schemeClr val="tx1"/>
                </a:solidFill>
                <a:latin typeface="Arial" panose="020B0604020202020204" pitchFamily="34" charset="0"/>
              </a:endParaRPr>
            </a:p>
          </p:txBody>
        </p:sp>
        <p:sp>
          <p:nvSpPr>
            <p:cNvPr id="22558" name="Rectangle 30"/>
            <p:cNvSpPr/>
            <p:nvPr/>
          </p:nvSpPr>
          <p:spPr>
            <a:xfrm>
              <a:off x="436" y="3830"/>
              <a:ext cx="1440" cy="144"/>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The /opt file system</a:t>
              </a:r>
              <a:endParaRPr lang="en-US" altLang="zh-CN" sz="1600">
                <a:solidFill>
                  <a:schemeClr val="tx1"/>
                </a:solidFill>
                <a:latin typeface="Arial" panose="020B0604020202020204" pitchFamily="34" charset="0"/>
              </a:endParaRPr>
            </a:p>
          </p:txBody>
        </p:sp>
        <p:sp>
          <p:nvSpPr>
            <p:cNvPr id="22559" name="Rectangle 31"/>
            <p:cNvSpPr/>
            <p:nvPr/>
          </p:nvSpPr>
          <p:spPr>
            <a:xfrm>
              <a:off x="3268" y="3782"/>
              <a:ext cx="1872" cy="192"/>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The /export/home file system</a:t>
              </a:r>
              <a:endParaRPr lang="en-US" altLang="zh-CN" sz="1600">
                <a:solidFill>
                  <a:schemeClr val="tx1"/>
                </a:solidFill>
                <a:latin typeface="Arial" panose="020B0604020202020204" pitchFamily="34" charset="0"/>
              </a:endParaRPr>
            </a:p>
          </p:txBody>
        </p:sp>
        <p:sp>
          <p:nvSpPr>
            <p:cNvPr id="22560" name="Rectangle 32"/>
            <p:cNvSpPr/>
            <p:nvPr/>
          </p:nvSpPr>
          <p:spPr>
            <a:xfrm>
              <a:off x="3508" y="3638"/>
              <a:ext cx="1440" cy="144"/>
            </a:xfrm>
            <a:prstGeom prst="rect">
              <a:avLst/>
            </a:prstGeom>
            <a:solidFill>
              <a:srgbClr val="FFFFFF"/>
            </a:solidFill>
            <a:ln w="9525">
              <a:noFill/>
            </a:ln>
          </p:spPr>
          <p:txBody>
            <a:bodyPr wrap="none" anchor="ctr"/>
            <a:lstStyle/>
            <a:p>
              <a:pPr algn="ctr"/>
              <a:r>
                <a:rPr lang="en-US" altLang="zh-CN" sz="1600">
                  <a:solidFill>
                    <a:schemeClr val="tx1"/>
                  </a:solidFill>
                  <a:latin typeface="Arial" panose="020B0604020202020204" pitchFamily="34" charset="0"/>
                </a:rPr>
                <a:t>On /dev/dsk/c0t0d0s7</a:t>
              </a:r>
              <a:endParaRPr lang="en-US" altLang="zh-CN" sz="1600">
                <a:solidFill>
                  <a:schemeClr val="tx1"/>
                </a:solidFill>
                <a:latin typeface="Arial" panose="020B0604020202020204" pitchFamily="34" charset="0"/>
              </a:endParaRPr>
            </a:p>
          </p:txBody>
        </p:sp>
      </p:grpSp>
      <p:sp>
        <p:nvSpPr>
          <p:cNvPr id="35842" name="Rectangle 33"/>
          <p:cNvSpPr>
            <a:spLocks noGrp="1" noChangeArrowheads="1"/>
          </p:cNvSpPr>
          <p:nvPr>
            <p:ph type="title"/>
          </p:nvPr>
        </p:nvSpPr>
        <p:spPr/>
        <p:txBody>
          <a:bodyPr vert="horz" wrap="square" lIns="90384" tIns="44401" rIns="90384" bIns="44401" numCol="1" anchor="b" anchorCtr="0" compatLnSpc="1"/>
          <a:lstStyle/>
          <a:p>
            <a:pPr eaLnBrk="1" hangingPunct="1"/>
            <a:r>
              <a:rPr lang="zh-CN" altLang="en-US">
                <a:effectLst>
                  <a:outerShdw blurRad="38100" dist="38100" dir="2700000">
                    <a:srgbClr val="C0C0C0"/>
                  </a:outerShdw>
                </a:effectLst>
              </a:rPr>
              <a:t>文件系统</a:t>
            </a:r>
            <a:endParaRPr lang="en-US" altLang="zh-CN">
              <a:effectLst>
                <a:outerShdw blurRad="38100" dist="38100" dir="2700000">
                  <a:srgbClr val="C0C0C0"/>
                </a:outerShdw>
              </a:effectLst>
            </a:endParaRP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vert="horz" wrap="square" lIns="90333" tIns="44376" rIns="90333" bIns="44376" anchor="b"/>
          <a:lstStyle/>
          <a:p>
            <a:r>
              <a:rPr lang="zh-CN" altLang="en-US">
                <a:effectLst/>
              </a:rPr>
              <a:t>流程控制语句</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循环语句</a:t>
            </a:r>
            <a:endParaRPr lang="en-US" altLang="zh-CN" sz="1800" b="0"/>
          </a:p>
          <a:p>
            <a:pPr>
              <a:buFont typeface="Wingdings" panose="05000000000000000000" pitchFamily="2" charset="2"/>
              <a:buChar char="l"/>
            </a:pPr>
            <a:r>
              <a:rPr lang="zh-CN" altLang="en-US" sz="1800" b="0"/>
              <a:t> </a:t>
            </a:r>
            <a:r>
              <a:rPr lang="en-US" altLang="zh-CN" sz="1800" b="0"/>
              <a:t>do-while</a:t>
            </a:r>
            <a:r>
              <a:rPr lang="zh-CN" altLang="en-US" sz="1800" b="0"/>
              <a:t> 循环</a:t>
            </a:r>
            <a:endParaRPr lang="en-US" altLang="zh-CN" sz="1800" b="0"/>
          </a:p>
          <a:p>
            <a:pPr>
              <a:buNone/>
            </a:pPr>
            <a:r>
              <a:rPr lang="zh-CN" altLang="en-US" sz="1800" b="0"/>
              <a:t>后测试循环语句，即只有在循环体中的代码执行之后，才会测试出口条件。循环体内的代码最少被执行一次。</a:t>
            </a:r>
            <a:endParaRPr lang="en-US" altLang="zh-CN" sz="1800" b="0"/>
          </a:p>
          <a:p>
            <a:pPr>
              <a:buFont typeface="Wingdings" panose="05000000000000000000" pitchFamily="2" charset="2"/>
              <a:buChar char="ü"/>
            </a:pPr>
            <a:r>
              <a:rPr lang="en-US" altLang="zh-CN" sz="1800" b="0"/>
              <a:t>Initializer</a:t>
            </a:r>
            <a:r>
              <a:rPr lang="zh-CN" altLang="en-US" sz="1800" b="0"/>
              <a:t>，初始化值，一般为数字，仅会执行一次。也可以写到循环体外</a:t>
            </a:r>
            <a:endParaRPr lang="en-US" altLang="zh-CN" sz="1800" b="0"/>
          </a:p>
          <a:p>
            <a:pPr>
              <a:buFont typeface="Wingdings" panose="05000000000000000000" pitchFamily="2" charset="2"/>
              <a:buChar char="ü"/>
            </a:pPr>
            <a:r>
              <a:rPr lang="en-US" altLang="zh-CN" sz="1800" b="0"/>
              <a:t>exit-condition</a:t>
            </a:r>
            <a:r>
              <a:rPr lang="zh-CN" altLang="en-US" sz="1800" b="0"/>
              <a:t>，结束条件，通常使用逻辑运算符进行结束循环判断。每次执行循环体之前均会执行该代码。</a:t>
            </a:r>
            <a:endParaRPr lang="en-US" altLang="zh-CN" sz="1800" b="0"/>
          </a:p>
          <a:p>
            <a:pPr>
              <a:buFont typeface="Wingdings" panose="05000000000000000000" pitchFamily="2" charset="2"/>
              <a:buChar char="ü"/>
            </a:pPr>
            <a:r>
              <a:rPr lang="en-US" altLang="zh-CN" sz="1800" b="0"/>
              <a:t>final-expression</a:t>
            </a:r>
            <a:r>
              <a:rPr lang="zh-CN" altLang="en-US" sz="1800" b="0"/>
              <a:t>，每次执行完循环体代码后执行，通常用于迭代使其更加靠近结束条件。</a:t>
            </a:r>
            <a:endParaRPr lang="en-US" altLang="zh-CN" sz="1800" b="0"/>
          </a:p>
        </p:txBody>
      </p:sp>
      <p:pic>
        <p:nvPicPr>
          <p:cNvPr id="82947" name="图片 1"/>
          <p:cNvPicPr>
            <a:picLocks noChangeAspect="1"/>
          </p:cNvPicPr>
          <p:nvPr/>
        </p:nvPicPr>
        <p:blipFill>
          <a:blip r:embed="rId1" cstate="print"/>
          <a:stretch>
            <a:fillRect/>
          </a:stretch>
        </p:blipFill>
        <p:spPr>
          <a:xfrm>
            <a:off x="457200" y="4191000"/>
            <a:ext cx="5867400" cy="1736725"/>
          </a:xfrm>
          <a:prstGeom prst="rect">
            <a:avLst/>
          </a:prstGeom>
          <a:noFill/>
          <a:ln w="9525">
            <a:noFill/>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p:txBody>
          <a:bodyPr vert="horz" wrap="square" lIns="90333" tIns="44376" rIns="90333" bIns="44376" anchor="b"/>
          <a:lstStyle/>
          <a:p>
            <a:r>
              <a:rPr lang="zh-CN" altLang="en-US">
                <a:effectLst/>
              </a:rPr>
              <a:t>课后练习</a:t>
            </a:r>
            <a:endParaRPr lang="zh-CN" altLang="en-US">
              <a:effectLst/>
            </a:endParaRPr>
          </a:p>
        </p:txBody>
      </p:sp>
      <p:sp>
        <p:nvSpPr>
          <p:cNvPr id="83970" name="内容占位符 2"/>
          <p:cNvSpPr>
            <a:spLocks noGrp="1"/>
          </p:cNvSpPr>
          <p:nvPr>
            <p:ph idx="1"/>
          </p:nvPr>
        </p:nvSpPr>
        <p:spPr/>
        <p:txBody>
          <a:bodyPr vert="horz" wrap="square" lIns="90050" tIns="45024" rIns="90050" bIns="45024" anchor="t"/>
          <a:lstStyle/>
          <a:p>
            <a:pPr>
              <a:buFont typeface="Wingdings" panose="05000000000000000000" pitchFamily="2" charset="2"/>
              <a:buChar char="Ø"/>
            </a:pPr>
            <a:r>
              <a:rPr lang="zh-CN" altLang="en-US" sz="1800" b="0"/>
              <a:t>分别使用</a:t>
            </a:r>
            <a:r>
              <a:rPr lang="en-US" altLang="zh-CN" sz="1800" b="0"/>
              <a:t>while/do-while/for</a:t>
            </a:r>
            <a:r>
              <a:rPr lang="zh-CN" altLang="en-US" sz="1800" b="0"/>
              <a:t>循环实现</a:t>
            </a:r>
            <a:r>
              <a:rPr lang="en-US" altLang="zh-CN" sz="1800" b="0"/>
              <a:t>10</a:t>
            </a:r>
            <a:r>
              <a:rPr lang="zh-CN" altLang="en-US" sz="1800" b="0"/>
              <a:t>的阶乘（使用递归算法）。</a:t>
            </a:r>
            <a:endParaRPr lang="en-US" altLang="zh-CN" sz="1800" b="0"/>
          </a:p>
          <a:p>
            <a:pPr>
              <a:buFont typeface="Wingdings" panose="05000000000000000000" pitchFamily="2" charset="2"/>
              <a:buChar char="Ø"/>
            </a:pPr>
            <a:r>
              <a:rPr lang="zh-CN" altLang="en-US" sz="1800" b="0"/>
              <a:t>打印九九乘法表（四种形式）</a:t>
            </a:r>
            <a:endParaRPr lang="en-US" altLang="zh-CN" sz="1800" b="0"/>
          </a:p>
          <a:p>
            <a:pPr>
              <a:buFont typeface="Wingdings" panose="05000000000000000000" pitchFamily="2" charset="2"/>
              <a:buChar char="Ø"/>
            </a:pPr>
            <a:r>
              <a:rPr lang="zh-CN" altLang="en-US" sz="1800" b="0"/>
              <a:t>有</a:t>
            </a:r>
            <a:r>
              <a:rPr lang="en-US" altLang="zh-CN" sz="1800" b="0"/>
              <a:t>1</a:t>
            </a:r>
            <a:r>
              <a:rPr lang="zh-CN" altLang="en-US" sz="1800" b="0"/>
              <a:t>、</a:t>
            </a:r>
            <a:r>
              <a:rPr lang="en-US" altLang="zh-CN" sz="1800" b="0"/>
              <a:t>2</a:t>
            </a:r>
            <a:r>
              <a:rPr lang="zh-CN" altLang="en-US" sz="1800" b="0"/>
              <a:t>、</a:t>
            </a:r>
            <a:r>
              <a:rPr lang="en-US" altLang="zh-CN" sz="1800" b="0"/>
              <a:t>3</a:t>
            </a:r>
            <a:r>
              <a:rPr lang="zh-CN" altLang="en-US" sz="1800" b="0"/>
              <a:t>、</a:t>
            </a:r>
            <a:r>
              <a:rPr lang="en-US" altLang="zh-CN" sz="1800" b="0"/>
              <a:t>4</a:t>
            </a:r>
            <a:r>
              <a:rPr lang="zh-CN" altLang="en-US" sz="1800" b="0"/>
              <a:t>个数字，能组成多少个互不相同且无重复数字的三位数？都是多少？</a:t>
            </a:r>
            <a:endParaRPr lang="zh-CN" altLang="en-US" sz="1800" b="0"/>
          </a:p>
          <a:p>
            <a:pPr>
              <a:buFont typeface="Wingdings" panose="05000000000000000000" pitchFamily="2" charset="2"/>
              <a:buChar char="Ø"/>
            </a:pPr>
            <a:r>
              <a:rPr lang="zh-CN" altLang="en-US" sz="1800" b="0"/>
              <a:t>判断</a:t>
            </a:r>
            <a:r>
              <a:rPr lang="en-US" altLang="zh-CN" sz="1800" b="0"/>
              <a:t>101-200</a:t>
            </a:r>
            <a:r>
              <a:rPr lang="zh-CN" altLang="en-US" sz="1800" b="0"/>
              <a:t>之间有多少个素数，并输出所有素数（只能被</a:t>
            </a:r>
            <a:r>
              <a:rPr lang="en-US" altLang="zh-CN" sz="1800" b="0"/>
              <a:t>1</a:t>
            </a:r>
            <a:r>
              <a:rPr lang="zh-CN" altLang="en-US" sz="1800" b="0"/>
              <a:t>和它本身整除的自然数为素数）</a:t>
            </a:r>
            <a:endParaRPr lang="en-US" altLang="zh-CN" sz="1800" b="0"/>
          </a:p>
          <a:p>
            <a:pPr>
              <a:buFont typeface="Wingdings" panose="05000000000000000000" pitchFamily="2" charset="2"/>
              <a:buChar char="Ø"/>
            </a:pPr>
            <a:r>
              <a:rPr lang="zh-CN" altLang="en-US" sz="1800" b="0"/>
              <a:t>打印出所有的“水仙花数”，所谓“水仙花数”是指一个三位数，其各位数字立方和等于该数本身。例如：</a:t>
            </a:r>
            <a:r>
              <a:rPr lang="en-US" altLang="zh-CN" sz="1800" b="0"/>
              <a:t>153</a:t>
            </a:r>
            <a:r>
              <a:rPr lang="zh-CN" altLang="en-US" sz="1800" b="0"/>
              <a:t>是一个“水仙花数”，因为</a:t>
            </a:r>
            <a:r>
              <a:rPr lang="en-US" altLang="zh-CN" sz="1800" b="0"/>
              <a:t>153=1</a:t>
            </a:r>
            <a:r>
              <a:rPr lang="zh-CN" altLang="en-US" sz="1800" b="0"/>
              <a:t>的三次方＋</a:t>
            </a:r>
            <a:r>
              <a:rPr lang="en-US" altLang="zh-CN" sz="1800" b="0"/>
              <a:t>5</a:t>
            </a:r>
            <a:r>
              <a:rPr lang="zh-CN" altLang="en-US" sz="1800" b="0"/>
              <a:t>的三次方＋</a:t>
            </a:r>
            <a:r>
              <a:rPr lang="en-US" altLang="zh-CN" sz="1800" b="0"/>
              <a:t>3</a:t>
            </a:r>
            <a:r>
              <a:rPr lang="zh-CN" altLang="en-US" sz="1800" b="0"/>
              <a:t>的三次方</a:t>
            </a:r>
            <a:endParaRPr lang="en-US" altLang="zh-CN" sz="1800" b="0"/>
          </a:p>
          <a:p>
            <a:pPr>
              <a:buFont typeface="Wingdings" panose="05000000000000000000" pitchFamily="2" charset="2"/>
              <a:buChar char="Ø"/>
            </a:pPr>
            <a:r>
              <a:rPr lang="zh-CN" altLang="en-US" sz="1800" b="0"/>
              <a:t>将一个正整数分解质因数。例如：输入</a:t>
            </a:r>
            <a:r>
              <a:rPr lang="en-US" altLang="zh-CN" sz="1800" b="0"/>
              <a:t>90,</a:t>
            </a:r>
            <a:r>
              <a:rPr lang="zh-CN" altLang="en-US" sz="1800" b="0"/>
              <a:t>打印出</a:t>
            </a:r>
            <a:r>
              <a:rPr lang="en-US" altLang="zh-CN" sz="1800" b="0"/>
              <a:t>90=2*3*3*5</a:t>
            </a:r>
            <a:r>
              <a:rPr lang="zh-CN" altLang="en-US" sz="1800" b="0"/>
              <a:t>。</a:t>
            </a:r>
            <a:endParaRPr lang="en-US" altLang="zh-CN" sz="1800" b="0"/>
          </a:p>
          <a:p>
            <a:pPr>
              <a:buFont typeface="Wingdings" panose="05000000000000000000" pitchFamily="2" charset="2"/>
              <a:buChar char="Ø"/>
            </a:pPr>
            <a:r>
              <a:rPr lang="zh-CN" altLang="en-US" sz="1800" b="0"/>
              <a:t>求任意两个正整数的最大公约数和</a:t>
            </a:r>
            <a:r>
              <a:rPr lang="en-US" altLang="zh-CN" sz="1800" b="0"/>
              <a:t>(GCD)</a:t>
            </a:r>
            <a:r>
              <a:rPr lang="zh-CN" altLang="en-US" sz="1800" b="0"/>
              <a:t>和最小公倍数</a:t>
            </a:r>
            <a:r>
              <a:rPr lang="en-US" altLang="zh-CN" sz="1800" b="0"/>
              <a:t>(LCM)</a:t>
            </a:r>
            <a:endParaRPr lang="en-US" altLang="zh-CN" sz="1800" b="0"/>
          </a:p>
          <a:p>
            <a:pPr>
              <a:buFont typeface="Wingdings" panose="05000000000000000000" pitchFamily="2" charset="2"/>
              <a:buChar char="Ø"/>
            </a:pPr>
            <a:r>
              <a:rPr lang="zh-CN" altLang="en-US" sz="1800" b="0"/>
              <a:t>求</a:t>
            </a:r>
            <a:r>
              <a:rPr lang="en-US" altLang="zh-CN" sz="1800" b="0"/>
              <a:t>1000</a:t>
            </a:r>
            <a:r>
              <a:rPr lang="zh-CN" altLang="en-US" sz="1800" b="0"/>
              <a:t>以内的完全数（若一个自然数，恰好与除去它本身以外的一切因数的和相等，这种数叫做完全数。）</a:t>
            </a:r>
            <a:endParaRPr lang="en-US" altLang="zh-CN" sz="1800" b="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4 </a:t>
            </a:r>
            <a:r>
              <a:rPr lang="zh-CN" altLang="en-US">
                <a:solidFill>
                  <a:srgbClr val="CC0099"/>
                </a:solidFill>
                <a:effectLst>
                  <a:outerShdw blurRad="38100" dist="38100" dir="2700000">
                    <a:srgbClr val="C0C0C0"/>
                  </a:outerShdw>
                </a:effectLst>
                <a:latin typeface="+mj-lt"/>
                <a:ea typeface="+mj-ea"/>
                <a:cs typeface="+mj-cs"/>
              </a:rPr>
              <a:t>章: 对象及函数</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对象</a:t>
            </a:r>
            <a:endParaRPr lang="en-US" altLang="zh-CN">
              <a:effectLst>
                <a:outerShdw blurRad="38100" dist="38100" dir="2700000">
                  <a:srgbClr val="C0C0C0"/>
                </a:outerShdw>
              </a:effectLst>
              <a:latin typeface="Arial" panose="020B0604020202020204" pitchFamily="34" charset="0"/>
            </a:endParaRPr>
          </a:p>
        </p:txBody>
      </p:sp>
      <p:sp>
        <p:nvSpPr>
          <p:cNvPr id="87042" name="Rectangle 5"/>
          <p:cNvSpPr>
            <a:spLocks noGrp="1"/>
          </p:cNvSpPr>
          <p:nvPr>
            <p:ph idx="1"/>
          </p:nvPr>
        </p:nvSpPr>
        <p:spPr/>
        <p:txBody>
          <a:bodyPr vert="horz" wrap="square" lIns="90050" tIns="45024" rIns="90050" bIns="45024" anchor="t"/>
          <a:lstStyle/>
          <a:p>
            <a:pPr marL="228600" lvl="1" indent="0" eaLnBrk="1" hangingPunct="1">
              <a:buNone/>
            </a:pPr>
            <a:r>
              <a:rPr lang="zh-CN" altLang="en-US" sz="1800" b="0"/>
              <a:t>ECMAScript中的对象其实就是一组数据(属性)和功能(方法)的集合。</a:t>
            </a:r>
            <a:endParaRPr lang="zh-CN" altLang="en-US" sz="1800" b="0"/>
          </a:p>
          <a:p>
            <a:pPr marL="228600" lvl="1" indent="0" eaLnBrk="1" hangingPunct="1"/>
            <a:r>
              <a:rPr lang="en-US" altLang="zh-CN" sz="1800"/>
              <a:t>  创建Object实例：</a:t>
            </a:r>
            <a:endParaRPr lang="en-US" altLang="zh-CN" sz="1800"/>
          </a:p>
          <a:p>
            <a:pPr marL="914400" lvl="2" eaLnBrk="1" hangingPunct="1"/>
            <a:r>
              <a:rPr lang="en-US" altLang="zh-CN" b="0"/>
              <a:t>使用构造函数创建，new Object()</a:t>
            </a:r>
            <a:endParaRPr lang="en-US" altLang="zh-CN" b="0"/>
          </a:p>
          <a:p>
            <a:pPr marL="914400" lvl="2" eaLnBrk="1" hangingPunct="1">
              <a:spcBef>
                <a:spcPts val="300"/>
              </a:spcBef>
              <a:spcAft>
                <a:spcPts val="300"/>
              </a:spcAft>
              <a:buNone/>
            </a:pPr>
            <a:r>
              <a:rPr lang="en-US" altLang="zh-CN" sz="1800" b="0"/>
              <a:t>	</a:t>
            </a:r>
            <a:r>
              <a:rPr lang="en-US" altLang="zh-CN" b="0"/>
              <a:t>var person = new Object();</a:t>
            </a:r>
            <a:endParaRPr lang="en-US" altLang="zh-CN" b="0"/>
          </a:p>
          <a:p>
            <a:pPr marL="914400" lvl="2" eaLnBrk="1" hangingPunct="1">
              <a:spcBef>
                <a:spcPts val="300"/>
              </a:spcBef>
              <a:spcAft>
                <a:spcPts val="300"/>
              </a:spcAft>
              <a:buNone/>
            </a:pPr>
            <a:r>
              <a:rPr lang="en-US" altLang="zh-CN" b="0"/>
              <a:t>	person.name = "briup";</a:t>
            </a:r>
            <a:endParaRPr lang="en-US" altLang="zh-CN" b="0"/>
          </a:p>
          <a:p>
            <a:pPr marL="914400" lvl="2" eaLnBrk="1" hangingPunct="1">
              <a:spcBef>
                <a:spcPts val="300"/>
              </a:spcBef>
              <a:spcAft>
                <a:spcPts val="300"/>
              </a:spcAft>
              <a:buNone/>
            </a:pPr>
            <a:r>
              <a:rPr lang="en-US" altLang="zh-CN" b="0"/>
              <a:t>	person.age = 22;  </a:t>
            </a:r>
            <a:endParaRPr lang="en-US" altLang="zh-CN" b="0"/>
          </a:p>
          <a:p>
            <a:pPr marL="914400" lvl="2" eaLnBrk="1" hangingPunct="1"/>
            <a:r>
              <a:rPr lang="en-US" altLang="zh-CN" b="0">
                <a:sym typeface="宋体" panose="02010600030101010101" pitchFamily="2" charset="-122"/>
              </a:rPr>
              <a:t>使用对象字面量表示法</a:t>
            </a:r>
            <a:endParaRPr lang="en-US" altLang="zh-CN" b="0">
              <a:sym typeface="宋体" panose="02010600030101010101" pitchFamily="2" charset="-122"/>
            </a:endParaRPr>
          </a:p>
          <a:p>
            <a:pPr marL="914400" lvl="2" eaLnBrk="1" hangingPunct="1">
              <a:buNone/>
            </a:pPr>
            <a:r>
              <a:rPr lang="en-US" altLang="zh-CN" b="0">
                <a:sym typeface="宋体" panose="02010600030101010101" pitchFamily="2" charset="-122"/>
              </a:rPr>
              <a:t>	不同的属性之间用','分割，属性名和属性值之间用':'分割</a:t>
            </a:r>
            <a:endParaRPr lang="en-US" altLang="zh-CN" b="0">
              <a:sym typeface="宋体" panose="02010600030101010101" pitchFamily="2" charset="-122"/>
            </a:endParaRPr>
          </a:p>
          <a:p>
            <a:pPr marL="914400" lvl="2" eaLnBrk="1" hangingPunct="1">
              <a:spcBef>
                <a:spcPts val="300"/>
              </a:spcBef>
              <a:spcAft>
                <a:spcPts val="300"/>
              </a:spcAft>
              <a:buNone/>
            </a:pPr>
            <a:r>
              <a:rPr lang="en-US" altLang="zh-CN" b="0">
                <a:sym typeface="宋体" panose="02010600030101010101" pitchFamily="2" charset="-122"/>
              </a:rPr>
              <a:t>	var person = {</a:t>
            </a:r>
            <a:endParaRPr lang="en-US" altLang="zh-CN" b="0">
              <a:sym typeface="宋体" panose="02010600030101010101" pitchFamily="2" charset="-122"/>
            </a:endParaRPr>
          </a:p>
          <a:p>
            <a:pPr marL="914400" lvl="2" eaLnBrk="1" hangingPunct="1">
              <a:spcBef>
                <a:spcPts val="300"/>
              </a:spcBef>
              <a:spcAft>
                <a:spcPts val="300"/>
              </a:spcAft>
              <a:buNone/>
            </a:pPr>
            <a:r>
              <a:rPr lang="en-US" altLang="zh-CN" b="0"/>
              <a:t>	</a:t>
            </a:r>
            <a:r>
              <a:rPr lang="zh-CN" altLang="en-US" b="0"/>
              <a:t>    </a:t>
            </a:r>
            <a:r>
              <a:rPr lang="en-US" altLang="zh-CN" b="0"/>
              <a:t>name : "briup",</a:t>
            </a:r>
            <a:endParaRPr lang="en-US" altLang="zh-CN" b="0"/>
          </a:p>
          <a:p>
            <a:pPr marL="914400" lvl="2" eaLnBrk="1" hangingPunct="1">
              <a:spcBef>
                <a:spcPts val="300"/>
              </a:spcBef>
              <a:spcAft>
                <a:spcPts val="300"/>
              </a:spcAft>
              <a:buNone/>
            </a:pPr>
            <a:r>
              <a:rPr lang="en-US" altLang="zh-CN" b="0"/>
              <a:t>	</a:t>
            </a:r>
            <a:r>
              <a:rPr lang="zh-CN" altLang="en-US" b="0"/>
              <a:t>    </a:t>
            </a:r>
            <a:r>
              <a:rPr lang="en-US" altLang="zh-CN" b="0"/>
              <a:t>age : 22</a:t>
            </a:r>
            <a:endParaRPr lang="en-US" altLang="zh-CN" b="0"/>
          </a:p>
          <a:p>
            <a:pPr marL="914400" lvl="2" eaLnBrk="1" hangingPunct="1">
              <a:spcBef>
                <a:spcPts val="300"/>
              </a:spcBef>
              <a:spcAft>
                <a:spcPts val="300"/>
              </a:spcAft>
              <a:buNone/>
            </a:pPr>
            <a:r>
              <a:rPr lang="en-US" altLang="zh-CN" b="0"/>
              <a:t>	};</a:t>
            </a:r>
            <a:endParaRPr lang="en-US" altLang="zh-CN" b="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复杂数据类型</a:t>
            </a:r>
            <a:r>
              <a:rPr lang="en-US" altLang="zh-CN">
                <a:effectLst>
                  <a:outerShdw blurRad="38100" dist="38100" dir="2700000">
                    <a:srgbClr val="C0C0C0"/>
                  </a:outerShdw>
                </a:effectLst>
                <a:latin typeface="Arial" panose="020B0604020202020204" pitchFamily="34" charset="0"/>
              </a:rPr>
              <a:t>Object</a:t>
            </a:r>
            <a:endParaRPr lang="en-US" altLang="zh-CN">
              <a:effectLst>
                <a:outerShdw blurRad="38100" dist="38100" dir="2700000">
                  <a:srgbClr val="C0C0C0"/>
                </a:outerShdw>
              </a:effectLst>
              <a:latin typeface="Arial" panose="020B0604020202020204" pitchFamily="34" charset="0"/>
            </a:endParaRPr>
          </a:p>
        </p:txBody>
      </p:sp>
      <p:sp>
        <p:nvSpPr>
          <p:cNvPr id="107522" name="Rectangle 5"/>
          <p:cNvSpPr>
            <a:spLocks noGrp="1"/>
          </p:cNvSpPr>
          <p:nvPr>
            <p:ph idx="1"/>
          </p:nvPr>
        </p:nvSpPr>
        <p:spPr>
          <a:xfrm>
            <a:off x="0" y="609600"/>
            <a:ext cx="9185275" cy="5732463"/>
          </a:xfrm>
        </p:spPr>
        <p:txBody>
          <a:bodyPr vert="horz" wrap="square" lIns="90050" tIns="45024" rIns="90050" bIns="45024" numCol="1" anchor="t" anchorCtr="0" compatLnSpc="1"/>
          <a:lstStyle/>
          <a:p>
            <a:pPr marL="228600" lvl="1" indent="0" eaLnBrk="1" hangingPunct="1"/>
            <a:r>
              <a:rPr lang="en-US" altLang="zh-CN" sz="1800"/>
              <a:t>  访问对象属性</a:t>
            </a:r>
            <a:endParaRPr lang="en-US" altLang="zh-CN" sz="1800"/>
          </a:p>
          <a:p>
            <a:pPr lvl="2" eaLnBrk="1" hangingPunct="1"/>
            <a:r>
              <a:rPr lang="en-US" altLang="zh-CN" b="0"/>
              <a:t>点表示法，右侧必须是以属性名称命名的简单标识符</a:t>
            </a:r>
            <a:endParaRPr lang="en-US" altLang="zh-CN" b="0"/>
          </a:p>
          <a:p>
            <a:pPr lvl="2" eaLnBrk="1" hangingPunct="1">
              <a:buNone/>
            </a:pPr>
            <a:r>
              <a:rPr lang="en-US" altLang="zh-CN" b="0"/>
              <a:t>	person.name</a:t>
            </a:r>
            <a:endParaRPr lang="en-US" altLang="zh-CN" b="0"/>
          </a:p>
          <a:p>
            <a:pPr lvl="2" eaLnBrk="1" hangingPunct="1"/>
            <a:r>
              <a:rPr lang="en-US" altLang="zh-CN" b="0">
                <a:sym typeface="宋体" panose="02010600030101010101" pitchFamily="2" charset="-122"/>
              </a:rPr>
              <a:t>中括号表示法</a:t>
            </a:r>
            <a:endParaRPr lang="en-US" altLang="zh-CN" b="0">
              <a:sym typeface="宋体" panose="02010600030101010101" pitchFamily="2" charset="-122"/>
            </a:endParaRPr>
          </a:p>
          <a:p>
            <a:pPr lvl="2" eaLnBrk="1" hangingPunct="1">
              <a:buNone/>
            </a:pPr>
            <a:r>
              <a:rPr lang="en-US" altLang="zh-CN" b="0">
                <a:sym typeface="宋体" panose="02010600030101010101" pitchFamily="2" charset="-122"/>
              </a:rPr>
              <a:t>	中括号中必须是一个计算结果为字符串的表达式，可以通过变量访问属性，如果属性名中含语法错误的字符，或者属性名使用的是关键字或保留字，可以使用中括号	</a:t>
            </a:r>
            <a:endParaRPr lang="en-US" altLang="zh-CN" b="0">
              <a:sym typeface="宋体" panose="02010600030101010101" pitchFamily="2" charset="-122"/>
            </a:endParaRPr>
          </a:p>
          <a:p>
            <a:pPr lvl="2" eaLnBrk="1" hangingPunct="1">
              <a:buNone/>
            </a:pPr>
            <a:r>
              <a:rPr lang="en-US" altLang="zh-CN" b="0">
                <a:sym typeface="宋体" panose="02010600030101010101" pitchFamily="2" charset="-122"/>
              </a:rPr>
              <a:t>	person["first name"]</a:t>
            </a:r>
            <a:endParaRPr lang="zh-CN" altLang="en-US" b="0"/>
          </a:p>
          <a:p>
            <a:pPr marL="228600" lvl="1" indent="0" eaLnBrk="1" hangingPunct="1"/>
            <a:r>
              <a:rPr lang="en-US" altLang="zh-CN" sz="1600">
                <a:sym typeface="宋体" panose="02010600030101010101" pitchFamily="2" charset="-122"/>
              </a:rPr>
              <a:t> </a:t>
            </a:r>
            <a:r>
              <a:rPr lang="en-US" altLang="zh-CN" sz="1800">
                <a:sym typeface="宋体" panose="02010600030101010101" pitchFamily="2" charset="-122"/>
              </a:rPr>
              <a:t> 删除属性</a:t>
            </a:r>
            <a:endParaRPr lang="en-US" altLang="zh-CN" sz="1800">
              <a:sym typeface="宋体" panose="02010600030101010101" pitchFamily="2" charset="-122"/>
            </a:endParaRPr>
          </a:p>
          <a:p>
            <a:pPr marL="228600" lvl="1" indent="0" eaLnBrk="1" hangingPunct="1">
              <a:buNone/>
            </a:pPr>
            <a:r>
              <a:rPr lang="en-US" altLang="zh-CN" sz="1600" b="0">
                <a:sym typeface="宋体" panose="02010600030101010101" pitchFamily="2" charset="-122"/>
              </a:rPr>
              <a:t>delete只是断开了属性和宿主对象的联系，而不会操作属性中的属性，并且delete只会删除自有属性，不能删除继承属性。在销毁对象时，为了防止内存泄露，遍历对象中的属性，依次删除所有属性。</a:t>
            </a:r>
            <a:endParaRPr lang="en-US" altLang="zh-CN" sz="1600" b="0">
              <a:sym typeface="宋体" panose="02010600030101010101" pitchFamily="2" charset="-122"/>
            </a:endParaRPr>
          </a:p>
          <a:p>
            <a:pPr marL="228600" lvl="1" indent="0" eaLnBrk="1" hangingPunct="1">
              <a:buNone/>
            </a:pPr>
            <a:r>
              <a:rPr lang="en-US" altLang="zh-CN" sz="1600" b="0">
                <a:sym typeface="宋体" panose="02010600030101010101" pitchFamily="2" charset="-122"/>
              </a:rPr>
              <a:t>	语法：delete 属性访问表达式</a:t>
            </a:r>
            <a:endParaRPr lang="en-US" altLang="zh-CN" sz="1600" b="0">
              <a:sym typeface="宋体" panose="02010600030101010101" pitchFamily="2" charset="-122"/>
            </a:endParaRPr>
          </a:p>
          <a:p>
            <a:pPr marL="228600" lvl="1" indent="0" eaLnBrk="1" hangingPunct="1">
              <a:buNone/>
            </a:pPr>
            <a:r>
              <a:rPr lang="en-US" altLang="zh-CN" sz="1600" b="0">
                <a:sym typeface="宋体" panose="02010600030101010101" pitchFamily="2" charset="-122"/>
              </a:rPr>
              <a:t>	例如：</a:t>
            </a:r>
            <a:endParaRPr lang="en-US" altLang="zh-CN" sz="1600" b="0">
              <a:sym typeface="宋体" panose="02010600030101010101" pitchFamily="2" charset="-122"/>
            </a:endParaRPr>
          </a:p>
          <a:p>
            <a:pPr marL="228600" lvl="1" indent="0" eaLnBrk="1" hangingPunct="1">
              <a:buNone/>
            </a:pPr>
            <a:r>
              <a:rPr lang="en-US" altLang="zh-CN" sz="1600" b="0">
                <a:sym typeface="宋体" panose="02010600030101010101" pitchFamily="2" charset="-122"/>
              </a:rPr>
              <a:t>	delete stu.name  	//删除学生对象中的name属性		</a:t>
            </a:r>
            <a:endParaRPr lang="en-US" altLang="zh-CN" sz="1600" b="0">
              <a:sym typeface="宋体" panose="02010600030101010101" pitchFamily="2" charset="-122"/>
            </a:endParaRPr>
          </a:p>
          <a:p>
            <a:pPr lvl="2" eaLnBrk="1" hangingPunct="1">
              <a:buNone/>
            </a:pPr>
            <a:r>
              <a:rPr lang="en-US" altLang="zh-CN">
                <a:sym typeface="宋体" panose="02010600030101010101" pitchFamily="2" charset="-122"/>
              </a:rPr>
              <a:t>						</a:t>
            </a:r>
            <a:endParaRPr lang="en-US" altLang="zh-CN">
              <a:sym typeface="宋体" panose="0201060003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复杂数据类型</a:t>
            </a:r>
            <a:r>
              <a:rPr lang="en-US" altLang="zh-CN">
                <a:effectLst>
                  <a:outerShdw blurRad="38100" dist="38100" dir="2700000">
                    <a:srgbClr val="C0C0C0"/>
                  </a:outerShdw>
                </a:effectLst>
                <a:latin typeface="Arial" panose="020B0604020202020204" pitchFamily="34" charset="0"/>
              </a:rPr>
              <a:t>Object</a:t>
            </a:r>
            <a:endParaRPr lang="en-US" altLang="zh-CN">
              <a:effectLst>
                <a:outerShdw blurRad="38100" dist="38100" dir="2700000">
                  <a:srgbClr val="C0C0C0"/>
                </a:outerShdw>
              </a:effectLst>
              <a:latin typeface="Arial" panose="020B0604020202020204" pitchFamily="34" charset="0"/>
            </a:endParaRPr>
          </a:p>
        </p:txBody>
      </p:sp>
      <p:sp>
        <p:nvSpPr>
          <p:cNvPr id="109570" name="Rectangle 5"/>
          <p:cNvSpPr>
            <a:spLocks noGrp="1"/>
          </p:cNvSpPr>
          <p:nvPr>
            <p:ph idx="1"/>
          </p:nvPr>
        </p:nvSpPr>
        <p:spPr>
          <a:xfrm>
            <a:off x="0" y="225425"/>
            <a:ext cx="9144000" cy="6099175"/>
          </a:xfrm>
        </p:spPr>
        <p:txBody>
          <a:bodyPr vert="horz" wrap="square" lIns="90050" tIns="45024" rIns="90050" bIns="45024" numCol="1" anchor="t" anchorCtr="0" compatLnSpc="1"/>
          <a:lstStyle/>
          <a:p>
            <a:pPr marL="228600" lvl="1" indent="0" eaLnBrk="1" hangingPunct="1">
              <a:buNone/>
            </a:pPr>
            <a:endParaRPr lang="zh-CN" altLang="en-US" sz="1800"/>
          </a:p>
          <a:p>
            <a:pPr marL="228600" lvl="1" indent="0" eaLnBrk="1" hangingPunct="1"/>
            <a:r>
              <a:rPr lang="en-US" altLang="zh-CN" sz="1800"/>
              <a:t>  检测属性</a:t>
            </a:r>
            <a:endParaRPr lang="en-US" altLang="zh-CN" sz="1800"/>
          </a:p>
          <a:p>
            <a:pPr lvl="2" eaLnBrk="1" hangingPunct="1"/>
            <a:r>
              <a:rPr lang="en-US" altLang="zh-CN" b="0"/>
              <a:t>in 检测某属性是否是某对象的自有属性或者是继承属性</a:t>
            </a:r>
            <a:endParaRPr lang="en-US" altLang="zh-CN" b="0"/>
          </a:p>
          <a:p>
            <a:pPr lvl="2" eaLnBrk="1" hangingPunct="1"/>
            <a:r>
              <a:rPr lang="en-US" altLang="zh-CN" b="0"/>
              <a:t>hasOwnProperty()检测给定的属性是否是对象的自有属性，对于继承属性将返回false</a:t>
            </a:r>
            <a:endParaRPr lang="en-US" altLang="zh-CN" b="0"/>
          </a:p>
          <a:p>
            <a:pPr lvl="2" eaLnBrk="1" hangingPunct="1"/>
            <a:r>
              <a:rPr lang="en-US" altLang="zh-CN" b="0"/>
              <a:t>propertyIsEnumerable() 检测给定的属性是否是该对象的自有属性，并且该属性是可枚举的</a:t>
            </a:r>
            <a:r>
              <a:rPr lang="zh-CN" altLang="en-US" b="0"/>
              <a:t>，</a:t>
            </a:r>
            <a:r>
              <a:rPr lang="en-US" altLang="zh-CN" b="0"/>
              <a:t>通常由JS代码创建的属性都是可枚举的，但是可以使用特殊的方法改变可枚举性。</a:t>
            </a:r>
            <a:endParaRPr lang="en-US" altLang="zh-CN" b="0"/>
          </a:p>
          <a:p>
            <a:pPr lvl="2" eaLnBrk="1" hangingPunct="1">
              <a:buNone/>
            </a:pPr>
            <a:r>
              <a:rPr lang="zh-CN" altLang="en-US"/>
              <a:t>例如</a:t>
            </a:r>
            <a:r>
              <a:rPr lang="en-US" altLang="zh-CN"/>
              <a:t>:</a:t>
            </a:r>
            <a:endParaRPr lang="en-US" altLang="zh-CN"/>
          </a:p>
          <a:p>
            <a:pPr lvl="2" eaLnBrk="1" hangingPunct="1">
              <a:spcBef>
                <a:spcPts val="300"/>
              </a:spcBef>
              <a:spcAft>
                <a:spcPts val="300"/>
              </a:spcAft>
              <a:buNone/>
            </a:pPr>
            <a:r>
              <a:rPr lang="en-US" altLang="zh-CN" b="0"/>
              <a:t>var o = {</a:t>
            </a:r>
            <a:endParaRPr lang="en-US" altLang="zh-CN" b="0"/>
          </a:p>
          <a:p>
            <a:pPr lvl="2" eaLnBrk="1" hangingPunct="1">
              <a:spcBef>
                <a:spcPts val="300"/>
              </a:spcBef>
              <a:spcAft>
                <a:spcPts val="300"/>
              </a:spcAft>
              <a:buNone/>
            </a:pPr>
            <a:r>
              <a:rPr lang="en-US" altLang="zh-CN" b="0"/>
              <a:t>	x:1</a:t>
            </a:r>
            <a:endParaRPr lang="en-US" altLang="zh-CN" b="0"/>
          </a:p>
          <a:p>
            <a:pPr lvl="2" eaLnBrk="1" hangingPunct="1">
              <a:spcBef>
                <a:spcPts val="300"/>
              </a:spcBef>
              <a:spcAft>
                <a:spcPts val="300"/>
              </a:spcAft>
              <a:buNone/>
            </a:pPr>
            <a:r>
              <a:rPr lang="en-US" altLang="zh-CN" b="0"/>
              <a:t>}</a:t>
            </a:r>
            <a:endParaRPr lang="en-US" altLang="zh-CN" b="0"/>
          </a:p>
          <a:p>
            <a:pPr lvl="2" eaLnBrk="1" hangingPunct="1">
              <a:spcBef>
                <a:spcPts val="300"/>
              </a:spcBef>
              <a:spcAft>
                <a:spcPts val="300"/>
              </a:spcAft>
              <a:buNone/>
            </a:pPr>
            <a:r>
              <a:rPr lang="en-US" altLang="zh-CN" b="0"/>
              <a:t>o.hasOwnProperty("x");	//true,x 为o的自有属性</a:t>
            </a:r>
            <a:endParaRPr lang="en-US" altLang="zh-CN" b="0"/>
          </a:p>
          <a:p>
            <a:pPr lvl="2" eaLnBrk="1" hangingPunct="1">
              <a:spcBef>
                <a:spcPts val="300"/>
              </a:spcBef>
              <a:spcAft>
                <a:spcPts val="300"/>
              </a:spcAft>
              <a:buNone/>
            </a:pPr>
            <a:r>
              <a:rPr lang="en-US" altLang="zh-CN" b="0"/>
              <a:t>o.hasOwnProperty("y");	//false,o 中不存在属性y</a:t>
            </a:r>
            <a:endParaRPr lang="en-US" altLang="zh-CN" b="0"/>
          </a:p>
          <a:p>
            <a:pPr lvl="2" eaLnBrk="1" hangingPunct="1">
              <a:spcBef>
                <a:spcPts val="300"/>
              </a:spcBef>
              <a:spcAft>
                <a:spcPts val="300"/>
              </a:spcAft>
              <a:buNone/>
            </a:pPr>
            <a:r>
              <a:rPr lang="en-US" altLang="zh-CN" b="0"/>
              <a:t>o.hasOwnProperty("toString");	//false,toString为继承属性</a:t>
            </a:r>
            <a:endParaRPr lang="en-US" altLang="zh-CN" b="0"/>
          </a:p>
          <a:p>
            <a:pPr lvl="2" eaLnBrk="1" hangingPunct="1">
              <a:buNone/>
            </a:pPr>
            <a:r>
              <a:rPr lang="en-US" altLang="zh-CN" b="0"/>
              <a:t>student.propertyIsEnumerable(“toString”);	//false,不可枚举</a:t>
            </a:r>
            <a:endParaRPr lang="en-US" altLang="zh-CN" b="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复杂数据类型</a:t>
            </a:r>
            <a:r>
              <a:rPr lang="en-US" altLang="zh-CN">
                <a:effectLst>
                  <a:outerShdw blurRad="38100" dist="38100" dir="2700000">
                    <a:srgbClr val="C0C0C0"/>
                  </a:outerShdw>
                </a:effectLst>
                <a:latin typeface="Arial" panose="020B0604020202020204" pitchFamily="34" charset="0"/>
              </a:rPr>
              <a:t>Object</a:t>
            </a:r>
            <a:endParaRPr lang="en-US" altLang="zh-CN">
              <a:effectLst>
                <a:outerShdw blurRad="38100" dist="38100" dir="2700000">
                  <a:srgbClr val="C0C0C0"/>
                </a:outerShdw>
              </a:effectLst>
              <a:latin typeface="Arial" panose="020B0604020202020204" pitchFamily="34" charset="0"/>
            </a:endParaRPr>
          </a:p>
        </p:txBody>
      </p:sp>
      <p:sp>
        <p:nvSpPr>
          <p:cNvPr id="111618" name="Rectangle 5"/>
          <p:cNvSpPr>
            <a:spLocks noGrp="1"/>
          </p:cNvSpPr>
          <p:nvPr>
            <p:ph idx="1"/>
          </p:nvPr>
        </p:nvSpPr>
        <p:spPr>
          <a:xfrm>
            <a:off x="0" y="225425"/>
            <a:ext cx="9144000" cy="5826125"/>
          </a:xfrm>
        </p:spPr>
        <p:txBody>
          <a:bodyPr vert="horz" wrap="square" lIns="90050" tIns="45024" rIns="90050" bIns="45024" numCol="1" anchor="t" anchorCtr="0" compatLnSpc="1"/>
          <a:lstStyle/>
          <a:p>
            <a:pPr marL="228600" lvl="1" indent="0" eaLnBrk="1" hangingPunct="1">
              <a:buNone/>
            </a:pPr>
            <a:endParaRPr lang="zh-CN" altLang="en-US" sz="1800"/>
          </a:p>
          <a:p>
            <a:pPr marL="228600" lvl="1" indent="0" eaLnBrk="1" hangingPunct="1"/>
            <a:r>
              <a:rPr lang="en-US" altLang="zh-CN" sz="1800"/>
              <a:t>  Object属性及方法</a:t>
            </a:r>
            <a:endParaRPr lang="en-US" altLang="zh-CN" sz="1800"/>
          </a:p>
          <a:p>
            <a:pPr marL="742950" lvl="2" indent="0" eaLnBrk="1" hangingPunct="1">
              <a:buNone/>
            </a:pPr>
            <a:r>
              <a:rPr lang="en-US" altLang="zh-CN" sz="1800" b="0"/>
              <a:t>Object 类型所具有的任何属性和方法也同样存在于其他对象中，任何对象继承于Object对象</a:t>
            </a:r>
            <a:r>
              <a:rPr lang="zh-CN" altLang="en-US" sz="1800" b="0"/>
              <a:t>。</a:t>
            </a:r>
            <a:r>
              <a:rPr lang="en-US" altLang="zh-CN" sz="1800" b="0"/>
              <a:t>Object中常用的方法：</a:t>
            </a:r>
            <a:endParaRPr lang="en-US" altLang="zh-CN" sz="1800" b="0"/>
          </a:p>
          <a:p>
            <a:pPr marL="742950" lvl="2" indent="0" eaLnBrk="1" hangingPunct="1"/>
            <a:r>
              <a:rPr lang="en-US" altLang="zh-CN" b="0"/>
              <a:t>constructor:			//保存用户创建当前对象的函数</a:t>
            </a:r>
            <a:endParaRPr lang="en-US" altLang="zh-CN" b="0"/>
          </a:p>
          <a:p>
            <a:pPr marL="742950" lvl="2" indent="0" eaLnBrk="1" hangingPunct="1"/>
            <a:r>
              <a:rPr lang="en-US" altLang="zh-CN" b="0"/>
              <a:t>hasOwnProperty(propertyName);	//检查给定的属性名是否是对象的自有属性，</a:t>
            </a:r>
            <a:endParaRPr lang="en-US" altLang="zh-CN" b="0"/>
          </a:p>
          <a:p>
            <a:pPr marL="742950" lvl="2" indent="0" eaLnBrk="1" hangingPunct="1"/>
            <a:r>
              <a:rPr lang="en-US" altLang="zh-CN" b="0"/>
              <a:t>toString();			//返回对象的字符串表示</a:t>
            </a:r>
            <a:endParaRPr lang="en-US" altLang="zh-CN" b="0"/>
          </a:p>
          <a:p>
            <a:pPr marL="742950" lvl="2" indent="0" eaLnBrk="1" hangingPunct="1"/>
            <a:r>
              <a:rPr lang="en-US" altLang="zh-CN" b="0"/>
              <a:t>valueOf();			//返回对象的字符串，数值，布尔值的表示。</a:t>
            </a:r>
            <a:endParaRPr lang="en-US" altLang="zh-CN" b="0"/>
          </a:p>
          <a:p>
            <a:pPr marL="742950" lvl="2" indent="0" eaLnBrk="1" hangingPunct="1"/>
            <a:r>
              <a:rPr lang="en-US" altLang="zh-CN" b="0"/>
              <a:t>propertyIsEnumerable(propertyName);	//检查给定的属性在当前对象实例中是否存在</a:t>
            </a:r>
            <a:endParaRPr lang="en-US" altLang="zh-CN" b="0"/>
          </a:p>
          <a:p>
            <a:pPr marL="742950" lvl="2" indent="0" eaLnBrk="1" hangingPunct="1"/>
            <a:r>
              <a:rPr lang="en-US" altLang="zh-CN" b="0"/>
              <a:t>isPrototypeOf(object);		//检查传入的对象是否是原型</a:t>
            </a:r>
            <a:endParaRPr lang="en-US" altLang="zh-CN" b="0"/>
          </a:p>
          <a:p>
            <a:pPr marL="742950" lvl="2" indent="0" eaLnBrk="1" hangingPunct="1"/>
            <a:r>
              <a:rPr lang="en-US" altLang="zh-CN" b="0"/>
              <a:t>toLocaleString();			//返回对象的字符串表示，该字符串与执行环境的地区对应</a:t>
            </a:r>
            <a:endParaRPr lang="en-US" altLang="zh-CN" b="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复杂数据类型</a:t>
            </a:r>
            <a:r>
              <a:rPr lang="en-US" altLang="zh-CN">
                <a:effectLst>
                  <a:outerShdw blurRad="38100" dist="38100" dir="2700000">
                    <a:srgbClr val="C0C0C0"/>
                  </a:outerShdw>
                </a:effectLst>
                <a:latin typeface="Arial" panose="020B0604020202020204" pitchFamily="34" charset="0"/>
              </a:rPr>
              <a:t>Object</a:t>
            </a:r>
            <a:endParaRPr lang="en-US" altLang="zh-CN">
              <a:effectLst>
                <a:outerShdw blurRad="38100" dist="38100" dir="2700000">
                  <a:srgbClr val="C0C0C0"/>
                </a:outerShdw>
              </a:effectLst>
              <a:latin typeface="Arial" panose="020B0604020202020204" pitchFamily="34" charset="0"/>
            </a:endParaRPr>
          </a:p>
        </p:txBody>
      </p:sp>
      <p:sp>
        <p:nvSpPr>
          <p:cNvPr id="113666" name="Rectangle 5"/>
          <p:cNvSpPr>
            <a:spLocks noGrp="1"/>
          </p:cNvSpPr>
          <p:nvPr>
            <p:ph idx="1"/>
          </p:nvPr>
        </p:nvSpPr>
        <p:spPr>
          <a:xfrm>
            <a:off x="0" y="225425"/>
            <a:ext cx="9144000" cy="5826125"/>
          </a:xfrm>
        </p:spPr>
        <p:txBody>
          <a:bodyPr vert="horz" wrap="square" lIns="90050" tIns="45024" rIns="90050" bIns="45024" numCol="1" anchor="t" anchorCtr="0" compatLnSpc="1"/>
          <a:lstStyle/>
          <a:p>
            <a:pPr marL="228600" lvl="1" indent="0" eaLnBrk="1" hangingPunct="1">
              <a:buNone/>
            </a:pPr>
            <a:endParaRPr lang="zh-CN" altLang="en-US" sz="1800"/>
          </a:p>
          <a:p>
            <a:pPr marL="228600" lvl="1" indent="0" eaLnBrk="1" hangingPunct="1"/>
            <a:r>
              <a:rPr lang="en-US" altLang="zh-CN" sz="1800"/>
              <a:t>  对象序列化</a:t>
            </a:r>
            <a:endParaRPr lang="en-US" altLang="zh-CN" sz="1800"/>
          </a:p>
          <a:p>
            <a:pPr marL="742950" lvl="2" indent="0" eaLnBrk="1" hangingPunct="1">
              <a:buNone/>
            </a:pPr>
            <a:r>
              <a:rPr lang="en-US" altLang="zh-CN" sz="1800" b="0"/>
              <a:t>对象序列化是指将对象的状态转换为字符串，也可以反序列化，将字符串还原为对象函数，RegExp,Error对象，undefined值不能序列化和反序列化。</a:t>
            </a:r>
            <a:endParaRPr lang="en-US" altLang="zh-CN" sz="1800" b="0"/>
          </a:p>
          <a:p>
            <a:pPr marL="742950" lvl="2" indent="0" eaLnBrk="1" hangingPunct="1"/>
            <a:r>
              <a:rPr lang="en-US" altLang="zh-CN" b="0"/>
              <a:t>JSON.stringify(obj) 	//将对象序列化为Json字符串,只能序列化对象可枚举的自有属性。</a:t>
            </a:r>
            <a:endParaRPr lang="en-US" altLang="zh-CN" b="0"/>
          </a:p>
          <a:p>
            <a:pPr marL="742950" lvl="2" indent="0" eaLnBrk="1" hangingPunct="1"/>
            <a:r>
              <a:rPr lang="en-US" altLang="zh-CN" b="0"/>
              <a:t>JSON.parse(jsonStr)	//反序列化</a:t>
            </a:r>
            <a:endParaRPr lang="en-US" altLang="zh-CN" b="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vert="horz" wrap="square" lIns="90333" tIns="44376" rIns="90333" bIns="44376" anchor="b"/>
          <a:lstStyle/>
          <a:p>
            <a:r>
              <a:rPr lang="zh-CN" altLang="en-US">
                <a:effectLst/>
              </a:rPr>
              <a:t>函数</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函数介绍</a:t>
            </a:r>
            <a:endParaRPr lang="en-US" altLang="zh-CN" sz="1800" b="0"/>
          </a:p>
          <a:p>
            <a:pPr>
              <a:buNone/>
            </a:pPr>
            <a:r>
              <a:rPr lang="zh-CN" altLang="en-US" sz="1800" b="0"/>
              <a:t>函数允许我们封装一系列代码来完成特定任务。当想要完成某一任务时，只需要调用相应的代码即可。方法（</a:t>
            </a:r>
            <a:r>
              <a:rPr lang="en-US" altLang="zh-CN" sz="1800" b="0"/>
              <a:t>method</a:t>
            </a:r>
            <a:r>
              <a:rPr lang="zh-CN" altLang="en-US" sz="1800" b="0"/>
              <a:t>）一般为定义在对象中的函数。浏览器为我们提供了很多内置方法，我们不需要编写代码，只需要调用方法即可完成特定功能。</a:t>
            </a:r>
            <a:endParaRPr lang="en-US" altLang="zh-CN" sz="1800" b="0"/>
          </a:p>
          <a:p>
            <a:pPr>
              <a:spcBef>
                <a:spcPts val="300"/>
              </a:spcBef>
              <a:spcAft>
                <a:spcPts val="300"/>
              </a:spcAft>
              <a:buNone/>
            </a:pPr>
            <a:r>
              <a:rPr lang="en-US" altLang="zh-CN" sz="1800" b="0"/>
              <a:t>var myArray = ['I', 'love', 'chocolate', 'frogs']; </a:t>
            </a:r>
            <a:endParaRPr lang="en-US" altLang="zh-CN" sz="1800" b="0"/>
          </a:p>
          <a:p>
            <a:pPr>
              <a:spcBef>
                <a:spcPts val="300"/>
              </a:spcBef>
              <a:spcAft>
                <a:spcPts val="300"/>
              </a:spcAft>
              <a:buNone/>
            </a:pPr>
            <a:r>
              <a:rPr lang="en-US" altLang="zh-CN" sz="1800" b="0"/>
              <a:t>var madeAString = myArray.join(' ');</a:t>
            </a:r>
            <a:endParaRPr lang="en-US" altLang="zh-CN" sz="1800" b="0"/>
          </a:p>
          <a:p>
            <a:pPr>
              <a:spcBef>
                <a:spcPts val="300"/>
              </a:spcBef>
              <a:spcAft>
                <a:spcPts val="300"/>
              </a:spcAft>
              <a:buNone/>
            </a:pPr>
            <a:r>
              <a:rPr lang="en-US" altLang="zh-CN" sz="1800" b="0"/>
              <a:t>var myNumber = Math.random()</a:t>
            </a:r>
            <a:endParaRPr lang="en-US" altLang="zh-CN" sz="1800" b="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2" name="Rectangle 3"/>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自定义函数</a:t>
            </a:r>
            <a:endParaRPr lang="zh-CN" altLang="en-US"/>
          </a:p>
          <a:p>
            <a:pPr marL="0" indent="0" eaLnBrk="1" hangingPunct="1">
              <a:buNone/>
            </a:pPr>
            <a:r>
              <a:rPr lang="zh-CN" altLang="en-US" sz="1800" b="0"/>
              <a:t>函数由</a:t>
            </a:r>
            <a:r>
              <a:rPr lang="en-US" altLang="zh-CN" sz="1800" b="0"/>
              <a:t>function</a:t>
            </a:r>
            <a:r>
              <a:rPr lang="zh-CN" altLang="en-US" sz="1800" b="0"/>
              <a:t>关键字声明，后面紧跟函数名，函数名后面为形参列表，列表后大括号括起来的内容为函数体</a:t>
            </a:r>
            <a:r>
              <a:rPr lang="en-US" altLang="zh-CN" sz="1800"/>
              <a:t>。</a:t>
            </a:r>
            <a:r>
              <a:rPr lang="zh-CN" altLang="en-US" sz="1800" b="0"/>
              <a:t>也可以将一个匿名函数（没有函数名的函数）赋值给一个函数变量，这种方式成为函数表达式。</a:t>
            </a:r>
            <a:r>
              <a:rPr lang="en-US" altLang="en-US" sz="1800" b="0"/>
              <a:t> 解析器在向执行环境中加载数据时，会率先读取函数声明，并使其在执行任何代码之前可用；当执行器执行到函数表达式的代码的时候才会真正的解释执行</a:t>
            </a:r>
            <a:r>
              <a:rPr lang="zh-CN" altLang="en-US" sz="1800" b="0"/>
              <a:t>。</a:t>
            </a:r>
            <a:endParaRPr lang="zh-CN" altLang="en-US" sz="1800"/>
          </a:p>
          <a:p>
            <a:pPr marL="0" lvl="1" indent="0" eaLnBrk="1" hangingPunct="1"/>
            <a:r>
              <a:rPr lang="zh-CN" altLang="en-US" sz="1800"/>
              <a:t> 表示方法:</a:t>
            </a:r>
            <a:endParaRPr lang="zh-CN" altLang="en-US" sz="1800"/>
          </a:p>
          <a:p>
            <a:pPr marL="457200" lvl="2" indent="0" eaLnBrk="1" hangingPunct="1"/>
            <a:r>
              <a:rPr lang="en-US" altLang="en-US" sz="1800"/>
              <a:t>函数声明</a:t>
            </a:r>
            <a:endParaRPr lang="en-US" altLang="en-US" sz="1800"/>
          </a:p>
          <a:p>
            <a:pPr marL="0" indent="0" eaLnBrk="1" hangingPunct="1">
              <a:spcBef>
                <a:spcPts val="300"/>
              </a:spcBef>
              <a:spcAft>
                <a:spcPts val="300"/>
              </a:spcAft>
              <a:buNone/>
            </a:pPr>
            <a:r>
              <a:rPr lang="en-US" altLang="en-US"/>
              <a:t>	</a:t>
            </a:r>
            <a:r>
              <a:rPr lang="en-US" altLang="zh-CN" sz="1600" b="0"/>
              <a:t>function</a:t>
            </a:r>
            <a:r>
              <a:rPr lang="zh-CN" altLang="en-US" sz="1600" b="0"/>
              <a:t> 函数名</a:t>
            </a:r>
            <a:r>
              <a:rPr lang="en-US" altLang="zh-CN" sz="1600" b="0"/>
              <a:t>(</a:t>
            </a:r>
            <a:r>
              <a:rPr lang="zh-CN" altLang="en-US" sz="1600" b="0"/>
              <a:t>形参列表</a:t>
            </a:r>
            <a:r>
              <a:rPr lang="en-US" altLang="zh-CN" sz="1600" b="0"/>
              <a:t>){</a:t>
            </a:r>
            <a:endParaRPr lang="en-US" altLang="zh-CN" sz="1600" b="0"/>
          </a:p>
          <a:p>
            <a:pPr marL="0" indent="0" eaLnBrk="1" hangingPunct="1">
              <a:spcBef>
                <a:spcPts val="300"/>
              </a:spcBef>
              <a:spcAft>
                <a:spcPts val="300"/>
              </a:spcAft>
              <a:buNone/>
            </a:pPr>
            <a:r>
              <a:rPr lang="en-US" altLang="zh-CN" sz="1600" b="0"/>
              <a:t>		//</a:t>
            </a:r>
            <a:r>
              <a:rPr lang="zh-CN" altLang="en-US" sz="1600" b="0"/>
              <a:t>函数体</a:t>
            </a:r>
            <a:endParaRPr lang="en-US" altLang="zh-CN" sz="1600" b="0"/>
          </a:p>
          <a:p>
            <a:pPr marL="0" indent="0" eaLnBrk="1" hangingPunct="1">
              <a:spcBef>
                <a:spcPts val="300"/>
              </a:spcBef>
              <a:spcAft>
                <a:spcPts val="300"/>
              </a:spcAft>
              <a:buNone/>
            </a:pPr>
            <a:r>
              <a:rPr lang="en-US" altLang="zh-CN" sz="1600" b="0"/>
              <a:t>	}</a:t>
            </a:r>
            <a:endParaRPr lang="zh-CN" altLang="en-US" sz="1600"/>
          </a:p>
          <a:p>
            <a:pPr marL="457200" lvl="2" indent="0" eaLnBrk="1" hangingPunct="1"/>
            <a:r>
              <a:rPr lang="en-US" altLang="en-US" sz="1800"/>
              <a:t>函数表达式</a:t>
            </a:r>
            <a:endParaRPr lang="en-US" altLang="en-US" sz="1800"/>
          </a:p>
          <a:p>
            <a:pPr marL="0" indent="0" eaLnBrk="1" hangingPunct="1">
              <a:spcBef>
                <a:spcPts val="300"/>
              </a:spcBef>
              <a:spcAft>
                <a:spcPts val="300"/>
              </a:spcAft>
              <a:buNone/>
            </a:pPr>
            <a:r>
              <a:rPr lang="en-US" altLang="en-US"/>
              <a:t>	</a:t>
            </a:r>
            <a:r>
              <a:rPr lang="en-US" altLang="zh-CN" sz="1600" b="0"/>
              <a:t>var</a:t>
            </a:r>
            <a:r>
              <a:rPr lang="zh-CN" altLang="en-US" sz="1600" b="0"/>
              <a:t> 函数名 </a:t>
            </a:r>
            <a:r>
              <a:rPr lang="en-US" altLang="zh-CN" sz="1600" b="0"/>
              <a:t>=</a:t>
            </a:r>
            <a:r>
              <a:rPr lang="zh-CN" altLang="en-US" sz="1600" b="0"/>
              <a:t> </a:t>
            </a:r>
            <a:r>
              <a:rPr lang="en-US" altLang="zh-CN" sz="1600" b="0"/>
              <a:t>function</a:t>
            </a:r>
            <a:r>
              <a:rPr lang="zh-CN" altLang="en-US" sz="1600" b="0"/>
              <a:t> 函数名</a:t>
            </a:r>
            <a:r>
              <a:rPr lang="en-US" altLang="zh-CN" sz="1600" b="0"/>
              <a:t>(</a:t>
            </a:r>
            <a:r>
              <a:rPr lang="zh-CN" altLang="en-US" sz="1600" b="0"/>
              <a:t>形参列表</a:t>
            </a:r>
            <a:r>
              <a:rPr lang="en-US" altLang="zh-CN" sz="1600" b="0"/>
              <a:t>){</a:t>
            </a:r>
            <a:endParaRPr lang="en-US" altLang="zh-CN" sz="1600" b="0"/>
          </a:p>
          <a:p>
            <a:pPr marL="0" indent="0" eaLnBrk="1" hangingPunct="1">
              <a:spcBef>
                <a:spcPts val="300"/>
              </a:spcBef>
              <a:spcAft>
                <a:spcPts val="300"/>
              </a:spcAft>
              <a:buNone/>
            </a:pPr>
            <a:r>
              <a:rPr lang="en-US" altLang="zh-CN" sz="1600" b="0"/>
              <a:t>		//</a:t>
            </a:r>
            <a:r>
              <a:rPr lang="zh-CN" altLang="en-US" sz="1600" b="0"/>
              <a:t>函数体</a:t>
            </a:r>
            <a:endParaRPr lang="en-US" altLang="zh-CN" sz="1600" b="0"/>
          </a:p>
          <a:p>
            <a:pPr marL="0" indent="0" eaLnBrk="1" hangingPunct="1">
              <a:spcBef>
                <a:spcPts val="300"/>
              </a:spcBef>
              <a:spcAft>
                <a:spcPts val="300"/>
              </a:spcAft>
              <a:buNone/>
            </a:pPr>
            <a:r>
              <a:rPr lang="en-US" altLang="zh-CN" sz="1600" b="0"/>
              <a:t>	}</a:t>
            </a:r>
            <a:endParaRPr lang="zh-CN" altLang="en-US" sz="1600"/>
          </a:p>
          <a:p>
            <a:pPr marL="457200" lvl="2" indent="0" eaLnBrk="1" hangingPunct="1">
              <a:buNone/>
            </a:pP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简单命令</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en-US" altLang="zh-CN" sz="1800"/>
              <a:t>pwd</a:t>
            </a:r>
            <a:endParaRPr lang="en-US" altLang="zh-CN" sz="1800"/>
          </a:p>
          <a:p>
            <a:pPr marL="0" lvl="1" indent="-381000">
              <a:buNone/>
            </a:pPr>
            <a:r>
              <a:rPr lang="zh-CN" altLang="en-US" sz="1800" b="0"/>
              <a:t>打印当前文件所在目录</a:t>
            </a:r>
            <a:endParaRPr lang="sv-SE" altLang="zh-CN" sz="1800" b="0"/>
          </a:p>
          <a:p>
            <a:pPr marL="0" lvl="1" indent="-381000"/>
            <a:r>
              <a:rPr lang="en-US" altLang="zh-CN" sz="1800"/>
              <a:t>ls</a:t>
            </a:r>
            <a:r>
              <a:rPr lang="zh-CN" altLang="en-US" sz="1800"/>
              <a:t> </a:t>
            </a:r>
            <a:r>
              <a:rPr lang="en-US" altLang="zh-CN" sz="1800"/>
              <a:t>[options]</a:t>
            </a:r>
            <a:r>
              <a:rPr lang="zh-CN" altLang="en-US" sz="1800"/>
              <a:t> </a:t>
            </a:r>
            <a:r>
              <a:rPr lang="en-US" altLang="zh-CN" sz="1800"/>
              <a:t>[file/pathname]</a:t>
            </a:r>
            <a:endParaRPr lang="en-US" altLang="zh-CN" sz="1800"/>
          </a:p>
          <a:p>
            <a:pPr marL="0" lvl="1" indent="-381000">
              <a:buNone/>
            </a:pPr>
            <a:r>
              <a:rPr lang="zh-CN" altLang="en-US" sz="1800" b="0"/>
              <a:t>列出指定目录中的文件。</a:t>
            </a:r>
            <a:endParaRPr lang="en-US" altLang="zh-CN" sz="1800" b="0"/>
          </a:p>
          <a:p>
            <a:pPr marL="0" lvl="1" indent="-381000">
              <a:buFont typeface="Wingdings" panose="05000000000000000000" pitchFamily="2" charset="2"/>
              <a:buChar char="ü"/>
            </a:pPr>
            <a:r>
              <a:rPr lang="en-US" altLang="zh-CN" sz="1800" b="0"/>
              <a:t>-a</a:t>
            </a:r>
            <a:r>
              <a:rPr lang="zh-CN" altLang="en-US" sz="1800" b="0"/>
              <a:t> 显示出所有文件，包含隐藏文件</a:t>
            </a:r>
            <a:endParaRPr lang="en-US" altLang="zh-CN" sz="1800" b="0"/>
          </a:p>
          <a:p>
            <a:pPr marL="0" lvl="1" indent="-381000">
              <a:buFont typeface="Wingdings" panose="05000000000000000000" pitchFamily="2" charset="2"/>
              <a:buChar char="ü"/>
            </a:pPr>
            <a:r>
              <a:rPr lang="en-US" altLang="zh-CN" sz="1800" b="0"/>
              <a:t>-R</a:t>
            </a:r>
            <a:r>
              <a:rPr lang="zh-CN" altLang="en-US" sz="1800" b="0"/>
              <a:t> 显示递归清单</a:t>
            </a:r>
            <a:endParaRPr lang="en-US" altLang="zh-CN" sz="1800" b="0"/>
          </a:p>
          <a:p>
            <a:pPr marL="0" lvl="1" indent="-381000">
              <a:buFont typeface="Wingdings" panose="05000000000000000000" pitchFamily="2" charset="2"/>
              <a:buChar char="ü"/>
            </a:pPr>
            <a:r>
              <a:rPr lang="en-US" altLang="zh-CN" sz="1800" b="0"/>
              <a:t>-l	</a:t>
            </a:r>
            <a:r>
              <a:rPr lang="zh-CN" altLang="en-US" sz="1800" b="0"/>
              <a:t> 以长格式列出所有文件</a:t>
            </a:r>
            <a:endParaRPr lang="en-US" altLang="zh-CN" b="0"/>
          </a:p>
          <a:p>
            <a:pPr marL="0" lvl="1" indent="-381000" eaLnBrk="1" hangingPunct="1">
              <a:buNone/>
            </a:pPr>
            <a:r>
              <a:rPr lang="en-US" altLang="zh-CN"/>
              <a:t>	</a:t>
            </a:r>
            <a:r>
              <a:rPr lang="en-US" altLang="zh-CN" sz="1800" u="sng"/>
              <a:t>d</a:t>
            </a:r>
            <a:r>
              <a:rPr lang="en-US" altLang="zh-CN" sz="1800"/>
              <a:t> </a:t>
            </a:r>
            <a:r>
              <a:rPr lang="en-US" altLang="zh-CN" sz="1800" u="sng"/>
              <a:t>rwx</a:t>
            </a:r>
            <a:r>
              <a:rPr lang="en-US" altLang="zh-CN" sz="1800"/>
              <a:t> </a:t>
            </a:r>
            <a:r>
              <a:rPr lang="en-US" altLang="zh-CN" sz="1800" u="sng"/>
              <a:t>r-x</a:t>
            </a:r>
            <a:r>
              <a:rPr lang="en-US" altLang="zh-CN" sz="1800"/>
              <a:t> </a:t>
            </a:r>
            <a:r>
              <a:rPr lang="en-US" altLang="zh-CN" sz="1800" u="sng"/>
              <a:t>r-x</a:t>
            </a:r>
            <a:r>
              <a:rPr lang="en-US" altLang="zh-CN" sz="1800"/>
              <a:t>  4     user   nobody    1024 Feb 22 09:20     a.txt</a:t>
            </a:r>
            <a:endParaRPr lang="en-US" altLang="zh-CN" sz="1800"/>
          </a:p>
          <a:p>
            <a:pPr marL="0" lvl="1" indent="-381000" eaLnBrk="1" hangingPunct="1">
              <a:buNone/>
            </a:pPr>
            <a:r>
              <a:rPr lang="en-US" altLang="zh-CN" sz="1800">
                <a:latin typeface="华文中宋" panose="02010600040101010101" charset="-122"/>
              </a:rPr>
              <a:t>	</a:t>
            </a:r>
            <a:r>
              <a:rPr lang="zh-CN" altLang="en-US" sz="1800">
                <a:latin typeface="华文中宋" panose="02010600040101010101" charset="-122"/>
              </a:rPr>
              <a:t>文</a:t>
            </a:r>
            <a:r>
              <a:rPr lang="en-US" altLang="zh-CN" sz="1800">
                <a:latin typeface="华文中宋" panose="02010600040101010101" charset="-122"/>
              </a:rPr>
              <a:t> </a:t>
            </a:r>
            <a:r>
              <a:rPr lang="zh-CN" altLang="en-US" sz="1800">
                <a:latin typeface="华文中宋" panose="02010600040101010101" charset="-122"/>
              </a:rPr>
              <a:t>拥</a:t>
            </a:r>
            <a:r>
              <a:rPr lang="en-US" altLang="zh-CN" sz="1800">
                <a:latin typeface="华文中宋" panose="02010600040101010101" charset="-122"/>
              </a:rPr>
              <a:t> </a:t>
            </a:r>
            <a:r>
              <a:rPr lang="zh-CN" altLang="en-US" sz="1800">
                <a:latin typeface="华文中宋" panose="02010600040101010101" charset="-122"/>
              </a:rPr>
              <a:t>同</a:t>
            </a:r>
            <a:r>
              <a:rPr lang="en-US" altLang="zh-CN" sz="1800">
                <a:latin typeface="华文中宋" panose="02010600040101010101" charset="-122"/>
              </a:rPr>
              <a:t> </a:t>
            </a:r>
            <a:r>
              <a:rPr lang="zh-CN" altLang="en-US" sz="1800">
                <a:latin typeface="华文中宋" panose="02010600040101010101" charset="-122"/>
              </a:rPr>
              <a:t>其</a:t>
            </a:r>
            <a:r>
              <a:rPr lang="en-US" altLang="zh-CN" sz="1800">
                <a:latin typeface="华文中宋" panose="02010600040101010101" charset="-122"/>
              </a:rPr>
              <a:t>    </a:t>
            </a:r>
            <a:r>
              <a:rPr lang="zh-CN" altLang="en-US" sz="1800">
                <a:latin typeface="华文中宋" panose="02010600040101010101" charset="-122"/>
              </a:rPr>
              <a:t>链</a:t>
            </a:r>
            <a:r>
              <a:rPr lang="en-US" altLang="zh-CN" sz="1800">
                <a:latin typeface="华文中宋" panose="02010600040101010101" charset="-122"/>
              </a:rPr>
              <a:t>    </a:t>
            </a:r>
            <a:r>
              <a:rPr lang="zh-CN" altLang="en-US" sz="1800">
                <a:latin typeface="华文中宋" panose="02010600040101010101" charset="-122"/>
              </a:rPr>
              <a:t>拥</a:t>
            </a:r>
            <a:r>
              <a:rPr lang="en-US" altLang="zh-CN" sz="1800">
                <a:latin typeface="华文中宋" panose="02010600040101010101" charset="-122"/>
              </a:rPr>
              <a:t>    </a:t>
            </a:r>
            <a:r>
              <a:rPr lang="zh-CN" altLang="en-US" sz="1800">
                <a:latin typeface="华文中宋" panose="02010600040101010101" charset="-122"/>
              </a:rPr>
              <a:t>拥</a:t>
            </a:r>
            <a:r>
              <a:rPr lang="en-US" altLang="zh-CN" sz="1800">
                <a:latin typeface="华文中宋" panose="02010600040101010101" charset="-122"/>
              </a:rPr>
              <a:t>      </a:t>
            </a:r>
            <a:r>
              <a:rPr lang="zh-CN" altLang="en-US" sz="1800">
                <a:latin typeface="华文中宋" panose="02010600040101010101" charset="-122"/>
              </a:rPr>
              <a:t>大</a:t>
            </a:r>
            <a:r>
              <a:rPr lang="en-US" altLang="zh-CN" sz="1800">
                <a:latin typeface="华文中宋" panose="02010600040101010101" charset="-122"/>
              </a:rPr>
              <a:t>      </a:t>
            </a:r>
            <a:r>
              <a:rPr lang="zh-CN" altLang="en-US" sz="1800">
                <a:latin typeface="华文中宋" panose="02010600040101010101" charset="-122"/>
              </a:rPr>
              <a:t>最后一次</a:t>
            </a:r>
            <a:r>
              <a:rPr lang="en-US" altLang="zh-CN" sz="1800">
                <a:latin typeface="华文中宋" panose="02010600040101010101" charset="-122"/>
              </a:rPr>
              <a:t>      	</a:t>
            </a:r>
            <a:r>
              <a:rPr lang="zh-CN" altLang="en-US" sz="1800">
                <a:latin typeface="华文中宋" panose="02010600040101010101" charset="-122"/>
              </a:rPr>
              <a:t>文</a:t>
            </a:r>
            <a:endParaRPr lang="en-US" altLang="zh-CN" sz="1800">
              <a:latin typeface="华文中宋" panose="02010600040101010101" charset="-122"/>
            </a:endParaRPr>
          </a:p>
          <a:p>
            <a:pPr marL="0" lvl="1" indent="-381000" eaLnBrk="1" hangingPunct="1">
              <a:buNone/>
            </a:pPr>
            <a:r>
              <a:rPr lang="en-US" altLang="zh-CN" sz="1800">
                <a:latin typeface="华文中宋" panose="02010600040101010101" charset="-122"/>
              </a:rPr>
              <a:t>	</a:t>
            </a:r>
            <a:r>
              <a:rPr lang="zh-CN" altLang="en-US" sz="1800">
                <a:latin typeface="华文中宋" panose="02010600040101010101" charset="-122"/>
              </a:rPr>
              <a:t>件</a:t>
            </a:r>
            <a:r>
              <a:rPr lang="en-US" altLang="zh-CN" sz="1800">
                <a:latin typeface="华文中宋" panose="02010600040101010101" charset="-122"/>
              </a:rPr>
              <a:t> </a:t>
            </a:r>
            <a:r>
              <a:rPr lang="zh-CN" altLang="en-US" sz="1800">
                <a:latin typeface="华文中宋" panose="02010600040101010101" charset="-122"/>
              </a:rPr>
              <a:t>有</a:t>
            </a:r>
            <a:r>
              <a:rPr lang="en-US" altLang="zh-CN" sz="1800">
                <a:latin typeface="华文中宋" panose="02010600040101010101" charset="-122"/>
              </a:rPr>
              <a:t> </a:t>
            </a:r>
            <a:r>
              <a:rPr lang="zh-CN" altLang="en-US" sz="1800">
                <a:latin typeface="华文中宋" panose="02010600040101010101" charset="-122"/>
              </a:rPr>
              <a:t>组</a:t>
            </a:r>
            <a:r>
              <a:rPr lang="en-US" altLang="zh-CN" sz="1800">
                <a:latin typeface="华文中宋" panose="02010600040101010101" charset="-122"/>
              </a:rPr>
              <a:t> </a:t>
            </a:r>
            <a:r>
              <a:rPr lang="zh-CN" altLang="en-US" sz="1800">
                <a:latin typeface="华文中宋" panose="02010600040101010101" charset="-122"/>
              </a:rPr>
              <a:t>它</a:t>
            </a:r>
            <a:r>
              <a:rPr lang="en-US" altLang="zh-CN" sz="1800">
                <a:latin typeface="华文中宋" panose="02010600040101010101" charset="-122"/>
              </a:rPr>
              <a:t>    </a:t>
            </a:r>
            <a:r>
              <a:rPr lang="zh-CN" altLang="en-US" sz="1800">
                <a:latin typeface="华文中宋" panose="02010600040101010101" charset="-122"/>
              </a:rPr>
              <a:t>接</a:t>
            </a:r>
            <a:r>
              <a:rPr lang="en-US" altLang="zh-CN" sz="1800">
                <a:latin typeface="华文中宋" panose="02010600040101010101" charset="-122"/>
              </a:rPr>
              <a:t>    </a:t>
            </a:r>
            <a:r>
              <a:rPr lang="zh-CN" altLang="en-US" sz="1800">
                <a:latin typeface="华文中宋" panose="02010600040101010101" charset="-122"/>
              </a:rPr>
              <a:t>有</a:t>
            </a:r>
            <a:r>
              <a:rPr lang="en-US" altLang="zh-CN" sz="1800">
                <a:latin typeface="华文中宋" panose="02010600040101010101" charset="-122"/>
              </a:rPr>
              <a:t>    </a:t>
            </a:r>
            <a:r>
              <a:rPr lang="zh-CN" altLang="en-US" sz="1800">
                <a:latin typeface="华文中宋" panose="02010600040101010101" charset="-122"/>
              </a:rPr>
              <a:t>有</a:t>
            </a:r>
            <a:r>
              <a:rPr lang="en-US" altLang="zh-CN" sz="1800">
                <a:latin typeface="华文中宋" panose="02010600040101010101" charset="-122"/>
              </a:rPr>
              <a:t>      </a:t>
            </a:r>
            <a:r>
              <a:rPr lang="zh-CN" altLang="en-US" sz="1800">
                <a:latin typeface="华文中宋" panose="02010600040101010101" charset="-122"/>
              </a:rPr>
              <a:t>小</a:t>
            </a:r>
            <a:r>
              <a:rPr lang="en-US" altLang="zh-CN" sz="1800">
                <a:latin typeface="华文中宋" panose="02010600040101010101" charset="-122"/>
              </a:rPr>
              <a:t>      </a:t>
            </a:r>
            <a:r>
              <a:rPr lang="zh-CN" altLang="en-US" sz="1800">
                <a:latin typeface="华文中宋" panose="02010600040101010101" charset="-122"/>
              </a:rPr>
              <a:t>修改时间</a:t>
            </a:r>
            <a:r>
              <a:rPr lang="en-US" altLang="zh-CN" sz="1800">
                <a:latin typeface="华文中宋" panose="02010600040101010101" charset="-122"/>
              </a:rPr>
              <a:t>      	</a:t>
            </a:r>
            <a:r>
              <a:rPr lang="zh-CN" altLang="en-US" sz="1800">
                <a:latin typeface="华文中宋" panose="02010600040101010101" charset="-122"/>
              </a:rPr>
              <a:t>件</a:t>
            </a:r>
            <a:endParaRPr lang="en-US" altLang="zh-CN" sz="1800">
              <a:latin typeface="华文中宋" panose="02010600040101010101" charset="-122"/>
            </a:endParaRPr>
          </a:p>
          <a:p>
            <a:pPr marL="0" lvl="1" indent="-381000" eaLnBrk="1" hangingPunct="1">
              <a:buNone/>
            </a:pPr>
            <a:r>
              <a:rPr lang="en-US" altLang="zh-CN" sz="1800">
                <a:latin typeface="华文中宋" panose="02010600040101010101" charset="-122"/>
              </a:rPr>
              <a:t>	</a:t>
            </a:r>
            <a:r>
              <a:rPr lang="zh-CN" altLang="en-US" sz="1800">
                <a:latin typeface="华文中宋" panose="02010600040101010101" charset="-122"/>
              </a:rPr>
              <a:t>类</a:t>
            </a:r>
            <a:r>
              <a:rPr lang="en-US" altLang="zh-CN" sz="1800">
                <a:latin typeface="华文中宋" panose="02010600040101010101" charset="-122"/>
              </a:rPr>
              <a:t> </a:t>
            </a:r>
            <a:r>
              <a:rPr lang="zh-CN" altLang="en-US" sz="1800">
                <a:latin typeface="华文中宋" panose="02010600040101010101" charset="-122"/>
              </a:rPr>
              <a:t>者</a:t>
            </a:r>
            <a:r>
              <a:rPr lang="en-US" altLang="zh-CN" sz="1800">
                <a:latin typeface="华文中宋" panose="02010600040101010101" charset="-122"/>
              </a:rPr>
              <a:t> </a:t>
            </a:r>
            <a:r>
              <a:rPr lang="zh-CN" altLang="en-US" sz="1800">
                <a:latin typeface="华文中宋" panose="02010600040101010101" charset="-122"/>
              </a:rPr>
              <a:t>人</a:t>
            </a:r>
            <a:r>
              <a:rPr lang="en-US" altLang="zh-CN" sz="1800">
                <a:latin typeface="华文中宋" panose="02010600040101010101" charset="-122"/>
              </a:rPr>
              <a:t> </a:t>
            </a:r>
            <a:r>
              <a:rPr lang="zh-CN" altLang="en-US" sz="1800">
                <a:latin typeface="华文中宋" panose="02010600040101010101" charset="-122"/>
              </a:rPr>
              <a:t>人</a:t>
            </a:r>
            <a:r>
              <a:rPr lang="en-US" altLang="zh-CN" sz="1800">
                <a:latin typeface="华文中宋" panose="02010600040101010101" charset="-122"/>
              </a:rPr>
              <a:t>    </a:t>
            </a:r>
            <a:r>
              <a:rPr lang="zh-CN" altLang="en-US" sz="1800">
                <a:latin typeface="华文中宋" panose="02010600040101010101" charset="-122"/>
              </a:rPr>
              <a:t>号</a:t>
            </a:r>
            <a:r>
              <a:rPr lang="en-US" altLang="zh-CN" sz="1800">
                <a:latin typeface="华文中宋" panose="02010600040101010101" charset="-122"/>
              </a:rPr>
              <a:t>    </a:t>
            </a:r>
            <a:r>
              <a:rPr lang="zh-CN" altLang="en-US" sz="1800">
                <a:latin typeface="华文中宋" panose="02010600040101010101" charset="-122"/>
              </a:rPr>
              <a:t>者</a:t>
            </a:r>
            <a:r>
              <a:rPr lang="en-US" altLang="zh-CN" sz="1800">
                <a:latin typeface="华文中宋" panose="02010600040101010101" charset="-122"/>
              </a:rPr>
              <a:t>    </a:t>
            </a:r>
            <a:r>
              <a:rPr lang="zh-CN" altLang="en-US" sz="1800">
                <a:latin typeface="华文中宋" panose="02010600040101010101" charset="-122"/>
              </a:rPr>
              <a:t>组</a:t>
            </a:r>
            <a:r>
              <a:rPr lang="en-US" altLang="zh-CN" sz="1800">
                <a:latin typeface="华文中宋" panose="02010600040101010101" charset="-122"/>
              </a:rPr>
              <a:t>      	                                    </a:t>
            </a:r>
            <a:endParaRPr lang="en-US" altLang="zh-CN" sz="1800">
              <a:latin typeface="华文中宋" panose="02010600040101010101" charset="-122"/>
            </a:endParaRPr>
          </a:p>
          <a:p>
            <a:pPr marL="0" lvl="1" indent="-381000" eaLnBrk="1" hangingPunct="1">
              <a:buNone/>
            </a:pPr>
            <a:r>
              <a:rPr lang="en-US" altLang="zh-CN" sz="1800">
                <a:latin typeface="华文中宋" panose="02010600040101010101" charset="-122"/>
              </a:rPr>
              <a:t>	</a:t>
            </a:r>
            <a:r>
              <a:rPr lang="zh-CN" altLang="en-US" sz="1800">
                <a:latin typeface="华文中宋" panose="02010600040101010101" charset="-122"/>
              </a:rPr>
              <a:t>型</a:t>
            </a:r>
            <a:r>
              <a:rPr lang="en-US" altLang="zh-CN" sz="1800">
                <a:latin typeface="华文中宋" panose="02010600040101010101" charset="-122"/>
              </a:rPr>
              <a:t> </a:t>
            </a:r>
            <a:r>
              <a:rPr lang="zh-CN" altLang="en-US" sz="1800">
                <a:latin typeface="华文中宋" panose="02010600040101010101" charset="-122"/>
              </a:rPr>
              <a:t>权</a:t>
            </a:r>
            <a:r>
              <a:rPr lang="en-US" altLang="zh-CN" sz="1800">
                <a:latin typeface="华文中宋" panose="02010600040101010101" charset="-122"/>
              </a:rPr>
              <a:t> </a:t>
            </a:r>
            <a:r>
              <a:rPr lang="zh-CN" altLang="en-US" sz="1800">
                <a:latin typeface="华文中宋" panose="02010600040101010101" charset="-122"/>
              </a:rPr>
              <a:t>权</a:t>
            </a:r>
            <a:r>
              <a:rPr lang="en-US" altLang="zh-CN" sz="1800">
                <a:latin typeface="华文中宋" panose="02010600040101010101" charset="-122"/>
              </a:rPr>
              <a:t> </a:t>
            </a:r>
            <a:r>
              <a:rPr lang="zh-CN" altLang="en-US" sz="1800">
                <a:latin typeface="华文中宋" panose="02010600040101010101" charset="-122"/>
              </a:rPr>
              <a:t>权</a:t>
            </a:r>
            <a:endParaRPr lang="en-US" altLang="zh-CN" sz="1800">
              <a:latin typeface="华文中宋" panose="02010600040101010101" charset="-122"/>
            </a:endParaRPr>
          </a:p>
          <a:p>
            <a:pPr marL="0" lvl="1" indent="-381000" eaLnBrk="1" hangingPunct="1">
              <a:buNone/>
            </a:pPr>
            <a:r>
              <a:rPr lang="en-US" altLang="zh-CN" sz="1800">
                <a:latin typeface="华文中宋" panose="02010600040101010101" charset="-122"/>
              </a:rPr>
              <a:t>	   </a:t>
            </a:r>
            <a:r>
              <a:rPr lang="zh-CN" altLang="en-US" sz="1800">
                <a:latin typeface="华文中宋" panose="02010600040101010101" charset="-122"/>
              </a:rPr>
              <a:t>限</a:t>
            </a:r>
            <a:r>
              <a:rPr lang="en-US" altLang="zh-CN" sz="1800">
                <a:latin typeface="华文中宋" panose="02010600040101010101" charset="-122"/>
              </a:rPr>
              <a:t> </a:t>
            </a:r>
            <a:r>
              <a:rPr lang="zh-CN" altLang="en-US" sz="1800">
                <a:latin typeface="华文中宋" panose="02010600040101010101" charset="-122"/>
              </a:rPr>
              <a:t>限</a:t>
            </a:r>
            <a:r>
              <a:rPr lang="en-US" altLang="zh-CN" sz="1800">
                <a:latin typeface="华文中宋" panose="02010600040101010101" charset="-122"/>
              </a:rPr>
              <a:t> </a:t>
            </a:r>
            <a:r>
              <a:rPr lang="zh-CN" altLang="en-US" sz="1800">
                <a:latin typeface="华文中宋" panose="02010600040101010101" charset="-122"/>
              </a:rPr>
              <a:t>限</a:t>
            </a:r>
            <a:endParaRPr lang="zh-CN" altLang="en-US" sz="1800"/>
          </a:p>
          <a:p>
            <a:pPr marL="0" lvl="1" indent="-381000">
              <a:buFont typeface="Wingdings" panose="05000000000000000000" pitchFamily="2" charset="2"/>
              <a:buChar char="ü"/>
            </a:pPr>
            <a:endParaRPr lang="en-US" altLang="zh-CN" sz="1800" b="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2" name="Rectangle 3"/>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函数的调用</a:t>
            </a:r>
            <a:endParaRPr lang="zh-CN" altLang="en-US"/>
          </a:p>
          <a:p>
            <a:pPr marL="0" indent="0" eaLnBrk="1" hangingPunct="1">
              <a:buNone/>
            </a:pPr>
            <a:r>
              <a:rPr lang="zh-CN" altLang="en-US" sz="1800" b="0"/>
              <a:t>函数声明好之后并不会直接允许，需要进行调用才能运行。</a:t>
            </a:r>
            <a:endParaRPr lang="zh-CN" altLang="en-US" sz="1800"/>
          </a:p>
          <a:p>
            <a:pPr marL="0" lvl="1" indent="0" eaLnBrk="1" hangingPunct="1"/>
            <a:r>
              <a:rPr lang="zh-CN" altLang="en-US" sz="1800"/>
              <a:t> 调用方法:</a:t>
            </a:r>
            <a:endParaRPr lang="zh-CN" altLang="en-US" sz="1800"/>
          </a:p>
          <a:p>
            <a:pPr marL="457200" lvl="2" indent="0" eaLnBrk="1" hangingPunct="1"/>
            <a:r>
              <a:rPr lang="zh-CN" altLang="en-US" sz="1800" b="0"/>
              <a:t> </a:t>
            </a:r>
            <a:r>
              <a:rPr lang="zh-CN" altLang="en-US" b="0"/>
              <a:t>函数名</a:t>
            </a:r>
            <a:r>
              <a:rPr lang="en-US" altLang="zh-CN" b="0"/>
              <a:t>(</a:t>
            </a:r>
            <a:r>
              <a:rPr lang="zh-CN" altLang="en-US" b="0"/>
              <a:t>实参列表</a:t>
            </a:r>
            <a:r>
              <a:rPr lang="en-US" altLang="zh-CN" b="0"/>
              <a:t>);</a:t>
            </a:r>
            <a:endParaRPr lang="zh-CN" altLang="en-US" b="0"/>
          </a:p>
          <a:p>
            <a:pPr marL="457200" lvl="2" indent="0" eaLnBrk="1" hangingPunct="1"/>
            <a:r>
              <a:rPr lang="zh-CN" altLang="en-US" b="0"/>
              <a:t> 函数名</a:t>
            </a:r>
            <a:r>
              <a:rPr lang="en-US" altLang="zh-CN" b="0"/>
              <a:t>.call(</a:t>
            </a:r>
            <a:r>
              <a:rPr lang="zh-CN" altLang="en-US" b="0"/>
              <a:t>执行环境对象</a:t>
            </a:r>
            <a:r>
              <a:rPr lang="en-US" altLang="zh-CN" b="0"/>
              <a:t>,</a:t>
            </a:r>
            <a:r>
              <a:rPr lang="zh-CN" altLang="en-US" b="0"/>
              <a:t>实参列表</a:t>
            </a:r>
            <a:r>
              <a:rPr lang="en-US" altLang="zh-CN" b="0"/>
              <a:t>);</a:t>
            </a:r>
            <a:endParaRPr lang="en-US" altLang="zh-CN" b="0"/>
          </a:p>
          <a:p>
            <a:pPr marL="457200" lvl="2" indent="0" eaLnBrk="1" hangingPunct="1"/>
            <a:r>
              <a:rPr lang="zh-CN" altLang="en-US" b="0"/>
              <a:t> 函数名</a:t>
            </a:r>
            <a:r>
              <a:rPr lang="en-US" altLang="zh-CN" b="0"/>
              <a:t>.apply(</a:t>
            </a:r>
            <a:r>
              <a:rPr lang="zh-CN" altLang="en-US" b="0"/>
              <a:t>执行环境对象</a:t>
            </a:r>
            <a:r>
              <a:rPr lang="en-US" altLang="zh-CN" b="0"/>
              <a:t>,</a:t>
            </a:r>
            <a:r>
              <a:rPr lang="zh-CN" altLang="en-US" b="0"/>
              <a:t>实参列表数组</a:t>
            </a:r>
            <a:r>
              <a:rPr lang="en-US" altLang="zh-CN" b="0"/>
              <a:t>);</a:t>
            </a:r>
            <a:endParaRPr lang="en-US" altLang="en-US" b="0"/>
          </a:p>
          <a:p>
            <a:pPr marL="0" indent="0" eaLnBrk="1" hangingPunct="1">
              <a:spcBef>
                <a:spcPts val="300"/>
              </a:spcBef>
              <a:spcAft>
                <a:spcPts val="300"/>
              </a:spcAft>
              <a:buNone/>
            </a:pPr>
            <a:r>
              <a:rPr lang="en-US" altLang="en-US"/>
              <a:t>	</a:t>
            </a:r>
            <a:endParaRPr lang="en-US"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2" name="Rectangle 3"/>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函数的内部属性</a:t>
            </a:r>
            <a:endParaRPr lang="zh-CN" altLang="en-US"/>
          </a:p>
          <a:p>
            <a:pPr marL="0" indent="0" eaLnBrk="1" hangingPunct="1">
              <a:buNone/>
            </a:pPr>
            <a:r>
              <a:rPr lang="zh-CN" altLang="en-US" sz="1800" b="0"/>
              <a:t>只有在函数内部才能访问的属性。</a:t>
            </a:r>
            <a:endParaRPr lang="zh-CN" altLang="en-US" sz="1800"/>
          </a:p>
          <a:p>
            <a:pPr marL="457200" lvl="1" indent="0" eaLnBrk="1" hangingPunct="1"/>
            <a:r>
              <a:rPr lang="zh-CN" altLang="en-US" sz="1800"/>
              <a:t> </a:t>
            </a:r>
            <a:r>
              <a:rPr lang="en-US" altLang="zh-CN" sz="1800"/>
              <a:t>arguments </a:t>
            </a:r>
            <a:r>
              <a:rPr lang="zh-CN" altLang="en-US" sz="1800"/>
              <a:t>:</a:t>
            </a:r>
            <a:endParaRPr lang="en-US" altLang="zh-CN" sz="1800"/>
          </a:p>
          <a:p>
            <a:pPr marL="457200" lvl="1" indent="0" eaLnBrk="1" hangingPunct="1">
              <a:buNone/>
            </a:pPr>
            <a:r>
              <a:rPr lang="zh-CN" altLang="en-US" sz="1800" b="0"/>
              <a:t>是类数组对象，包含着传入函数中参数，</a:t>
            </a:r>
            <a:r>
              <a:rPr lang="en-US" altLang="zh-CN" sz="1800" b="0"/>
              <a:t>arguments</a:t>
            </a:r>
            <a:r>
              <a:rPr lang="zh-CN" altLang="en-US" sz="1800" b="0"/>
              <a:t>对象还有一个</a:t>
            </a:r>
            <a:r>
              <a:rPr lang="en-US" altLang="zh-CN" sz="1800" b="0"/>
              <a:t>callee</a:t>
            </a:r>
            <a:r>
              <a:rPr lang="zh-CN" altLang="en-US" sz="1800" b="0"/>
              <a:t>的属性，用来指向拥有这个</a:t>
            </a:r>
            <a:r>
              <a:rPr lang="en-US" altLang="zh-CN" sz="1800" b="0"/>
              <a:t>arguments</a:t>
            </a:r>
            <a:r>
              <a:rPr lang="zh-CN" altLang="en-US" sz="1800" b="0"/>
              <a:t>对象的函数</a:t>
            </a:r>
            <a:endParaRPr lang="zh-CN" altLang="en-US" sz="1800" b="0"/>
          </a:p>
          <a:p>
            <a:pPr marL="457200" lvl="1" indent="0" eaLnBrk="1" hangingPunct="1"/>
            <a:r>
              <a:rPr lang="zh-CN" altLang="en-US" sz="1800"/>
              <a:t> </a:t>
            </a:r>
            <a:r>
              <a:rPr lang="en-US" altLang="zh-CN" sz="1800"/>
              <a:t>this</a:t>
            </a:r>
            <a:r>
              <a:rPr lang="zh-CN" altLang="en-US" sz="1800"/>
              <a:t>:</a:t>
            </a:r>
            <a:endParaRPr lang="en-US" altLang="zh-CN" sz="1800"/>
          </a:p>
          <a:p>
            <a:pPr marL="457200" lvl="1" indent="0" eaLnBrk="1" hangingPunct="1">
              <a:buNone/>
            </a:pPr>
            <a:r>
              <a:rPr lang="zh-CN" altLang="en-US" sz="1800" b="0"/>
              <a:t>指向的是函数赖以执行的环境对象</a:t>
            </a:r>
            <a:endParaRPr lang="zh-CN" altLang="en-US" sz="1800" b="0"/>
          </a:p>
          <a:p>
            <a:pPr marL="0" indent="0" eaLnBrk="1" hangingPunct="1">
              <a:spcBef>
                <a:spcPts val="300"/>
              </a:spcBef>
              <a:spcAft>
                <a:spcPts val="300"/>
              </a:spcAft>
              <a:buNone/>
            </a:pPr>
            <a:r>
              <a:rPr lang="en-US" altLang="en-US"/>
              <a:t>	</a:t>
            </a:r>
            <a:endParaRPr lang="en-US"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2" name="Rectangle 3"/>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函数属性和方法</a:t>
            </a:r>
            <a:endParaRPr lang="zh-CN" altLang="en-US"/>
          </a:p>
          <a:p>
            <a:pPr marL="0" indent="0" eaLnBrk="1" hangingPunct="1">
              <a:buNone/>
            </a:pPr>
            <a:r>
              <a:rPr lang="zh-CN" altLang="en-US" sz="1800" b="0"/>
              <a:t>函数本质上也是一种对象，拥有属性和方法。</a:t>
            </a:r>
            <a:endParaRPr lang="zh-CN" altLang="en-US" sz="1800"/>
          </a:p>
          <a:p>
            <a:pPr marL="457200" lvl="1" indent="0" eaLnBrk="1" hangingPunct="1"/>
            <a:r>
              <a:rPr lang="zh-CN" altLang="en-US" sz="1800"/>
              <a:t> </a:t>
            </a:r>
            <a:r>
              <a:rPr lang="en-US" altLang="zh-CN" sz="1800"/>
              <a:t>length</a:t>
            </a:r>
            <a:r>
              <a:rPr lang="zh-CN" altLang="en-US" sz="1800"/>
              <a:t>:</a:t>
            </a:r>
            <a:endParaRPr lang="en-US" altLang="zh-CN" sz="1800"/>
          </a:p>
          <a:p>
            <a:pPr marL="457200" lvl="1" indent="0" eaLnBrk="1" hangingPunct="1">
              <a:buNone/>
            </a:pPr>
            <a:r>
              <a:rPr lang="zh-CN" altLang="en-US" sz="1800" b="0"/>
              <a:t>表示函数希望接受的命名参数的个数，即形参的个数。</a:t>
            </a:r>
            <a:endParaRPr lang="zh-CN" altLang="en-US" sz="1800" b="0"/>
          </a:p>
          <a:p>
            <a:pPr marL="457200" lvl="1" indent="0" eaLnBrk="1" hangingPunct="1"/>
            <a:r>
              <a:rPr lang="zh-CN" altLang="en-US" sz="1800"/>
              <a:t> </a:t>
            </a:r>
            <a:r>
              <a:rPr lang="en-US" altLang="zh-CN" sz="1800"/>
              <a:t>apply()</a:t>
            </a:r>
            <a:r>
              <a:rPr lang="zh-CN" altLang="en-US" sz="1800"/>
              <a:t>:</a:t>
            </a:r>
            <a:endParaRPr lang="en-US" altLang="zh-CN" sz="1800"/>
          </a:p>
          <a:p>
            <a:pPr marL="457200" lvl="1" indent="0" eaLnBrk="1" hangingPunct="1">
              <a:buNone/>
            </a:pPr>
            <a:r>
              <a:rPr lang="zh-CN" altLang="en-US" sz="1800" b="0"/>
              <a:t>可以调用当前函数，并可以指定其执行环境对象</a:t>
            </a:r>
            <a:endParaRPr lang="en-US" altLang="zh-CN" sz="1800" b="0"/>
          </a:p>
          <a:p>
            <a:pPr marL="457200" lvl="1" indent="0" eaLnBrk="1" hangingPunct="1"/>
            <a:r>
              <a:rPr lang="zh-CN" altLang="en-US" sz="1800"/>
              <a:t> </a:t>
            </a:r>
            <a:r>
              <a:rPr lang="en-US" altLang="zh-CN" sz="1800"/>
              <a:t>call()</a:t>
            </a:r>
            <a:r>
              <a:rPr lang="zh-CN" altLang="en-US" sz="1800"/>
              <a:t>:</a:t>
            </a:r>
            <a:endParaRPr lang="en-US" altLang="zh-CN" sz="1800"/>
          </a:p>
          <a:p>
            <a:pPr marL="457200" lvl="1" indent="0" eaLnBrk="1" hangingPunct="1">
              <a:buNone/>
            </a:pPr>
            <a:r>
              <a:rPr lang="zh-CN" altLang="en-US" sz="1800" b="0"/>
              <a:t>可以调用当前函数，并可以指定其执行环境对象</a:t>
            </a:r>
            <a:r>
              <a:rPr lang="en-US" altLang="en-US" sz="1800"/>
              <a:t>	</a:t>
            </a:r>
            <a:endParaRPr lang="en-US" altLang="en-US" sz="1800"/>
          </a:p>
          <a:p>
            <a:pPr marL="457200" lvl="1" indent="0" eaLnBrk="1" hangingPunct="1">
              <a:buNone/>
            </a:pPr>
            <a:r>
              <a:rPr lang="en-US" altLang="en-US"/>
              <a:t>	</a:t>
            </a:r>
            <a:endParaRPr lang="en-US" alt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2" name="Rectangle 3"/>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函数的应用</a:t>
            </a:r>
            <a:endParaRPr lang="zh-CN" altLang="en-US"/>
          </a:p>
          <a:p>
            <a:pPr marL="0" indent="0" eaLnBrk="1" hangingPunct="1">
              <a:buNone/>
            </a:pPr>
            <a:r>
              <a:rPr lang="zh-CN" altLang="en-US" sz="1800" b="0"/>
              <a:t>函数本质上是一种对象，可以将其当做普通对象来使用。</a:t>
            </a:r>
            <a:endParaRPr lang="zh-CN" altLang="en-US" sz="1800"/>
          </a:p>
          <a:p>
            <a:pPr marL="457200" lvl="1" indent="0" eaLnBrk="1" hangingPunct="1"/>
            <a:r>
              <a:rPr lang="zh-CN" altLang="en-US" sz="1800"/>
              <a:t> 作为参数:</a:t>
            </a:r>
            <a:endParaRPr lang="en-US" altLang="zh-CN" sz="1800"/>
          </a:p>
          <a:p>
            <a:pPr marL="457200" lvl="1" indent="0" eaLnBrk="1" hangingPunct="1">
              <a:spcBef>
                <a:spcPts val="300"/>
              </a:spcBef>
              <a:spcAft>
                <a:spcPts val="300"/>
              </a:spcAft>
              <a:buNone/>
            </a:pPr>
            <a:r>
              <a:rPr lang="zh-CN" altLang="en-US" sz="1800" b="0"/>
              <a:t>由于函数名本身就是变量，所以函数可以当做值来使用（参数，返回值）。		</a:t>
            </a:r>
            <a:r>
              <a:rPr lang="en-US" altLang="zh-CN" sz="1600" b="0"/>
              <a:t>function callOther(fun,args){			</a:t>
            </a:r>
            <a:endParaRPr lang="en-US" altLang="zh-CN" sz="1600" b="0"/>
          </a:p>
          <a:p>
            <a:pPr marL="457200" lvl="1" indent="0" eaLnBrk="1" hangingPunct="1">
              <a:spcBef>
                <a:spcPts val="300"/>
              </a:spcBef>
              <a:spcAft>
                <a:spcPts val="300"/>
              </a:spcAft>
              <a:buNone/>
            </a:pPr>
            <a:r>
              <a:rPr lang="zh-CN" altLang="en-US" sz="1600" b="0"/>
              <a:t>    </a:t>
            </a:r>
            <a:r>
              <a:rPr lang="en-US" altLang="zh-CN" sz="1600" b="0"/>
              <a:t>return fun(args);		</a:t>
            </a:r>
            <a:endParaRPr lang="en-US" altLang="zh-CN" sz="1600" b="0"/>
          </a:p>
          <a:p>
            <a:pPr marL="457200" lvl="1" indent="0" eaLnBrk="1" hangingPunct="1">
              <a:spcBef>
                <a:spcPts val="300"/>
              </a:spcBef>
              <a:spcAft>
                <a:spcPts val="300"/>
              </a:spcAft>
              <a:buNone/>
            </a:pPr>
            <a:r>
              <a:rPr lang="en-US" altLang="zh-CN" sz="1600" b="0"/>
              <a:t>}		</a:t>
            </a:r>
            <a:endParaRPr lang="en-US" altLang="zh-CN" sz="1600" b="0"/>
          </a:p>
          <a:p>
            <a:pPr marL="457200" lvl="1" indent="0" eaLnBrk="1" hangingPunct="1">
              <a:spcBef>
                <a:spcPts val="300"/>
              </a:spcBef>
              <a:spcAft>
                <a:spcPts val="300"/>
              </a:spcAft>
              <a:buNone/>
            </a:pPr>
            <a:r>
              <a:rPr lang="en-US" altLang="zh-CN" sz="1600" b="0"/>
              <a:t>function show(msg){			</a:t>
            </a:r>
            <a:endParaRPr lang="en-US" altLang="zh-CN" sz="1600" b="0"/>
          </a:p>
          <a:p>
            <a:pPr marL="457200" lvl="1" indent="0" eaLnBrk="1" hangingPunct="1">
              <a:spcBef>
                <a:spcPts val="300"/>
              </a:spcBef>
              <a:spcAft>
                <a:spcPts val="300"/>
              </a:spcAft>
              <a:buNone/>
            </a:pPr>
            <a:r>
              <a:rPr lang="zh-CN" altLang="en-US" sz="1600" b="0"/>
              <a:t>    </a:t>
            </a:r>
            <a:r>
              <a:rPr lang="en-US" altLang="zh-CN" sz="1600" b="0"/>
              <a:t>alert(msg);		</a:t>
            </a:r>
            <a:endParaRPr lang="en-US" altLang="zh-CN" sz="1600" b="0"/>
          </a:p>
          <a:p>
            <a:pPr marL="457200" lvl="1" indent="0" eaLnBrk="1" hangingPunct="1">
              <a:spcBef>
                <a:spcPts val="300"/>
              </a:spcBef>
              <a:spcAft>
                <a:spcPts val="300"/>
              </a:spcAft>
              <a:buNone/>
            </a:pPr>
            <a:r>
              <a:rPr lang="en-US" altLang="zh-CN" sz="1600" b="0"/>
              <a:t>}</a:t>
            </a:r>
            <a:r>
              <a:rPr lang="zh-CN" altLang="en-US" sz="1600" b="0"/>
              <a:t>。</a:t>
            </a:r>
            <a:endParaRPr lang="zh-CN" altLang="en-US" sz="1600" b="0"/>
          </a:p>
          <a:p>
            <a:pPr marL="457200" lvl="1" indent="0" eaLnBrk="1" hangingPunct="1"/>
            <a:r>
              <a:rPr lang="zh-CN" altLang="en-US" sz="1800"/>
              <a:t> 作为返回值</a:t>
            </a:r>
            <a:r>
              <a:rPr lang="en-US" altLang="zh-CN" sz="1800"/>
              <a:t>()</a:t>
            </a:r>
            <a:r>
              <a:rPr lang="zh-CN" altLang="en-US" sz="1800"/>
              <a:t>:</a:t>
            </a:r>
            <a:endParaRPr lang="en-US" altLang="zh-CN" sz="1800"/>
          </a:p>
          <a:p>
            <a:pPr marL="457200" lvl="1" indent="0" eaLnBrk="1" hangingPunct="1">
              <a:spcBef>
                <a:spcPts val="300"/>
              </a:spcBef>
              <a:spcAft>
                <a:spcPts val="300"/>
              </a:spcAft>
              <a:buNone/>
            </a:pPr>
            <a:r>
              <a:rPr lang="en-US" altLang="zh-CN" sz="1600" b="0"/>
              <a:t>function</a:t>
            </a:r>
            <a:r>
              <a:rPr lang="zh-CN" altLang="en-US" sz="1600" b="0"/>
              <a:t> </a:t>
            </a:r>
            <a:r>
              <a:rPr lang="en-US" altLang="zh-CN" sz="1600" b="0"/>
              <a:t>getFunction(){</a:t>
            </a:r>
            <a:endParaRPr lang="en-US" altLang="zh-CN" sz="1600" b="0"/>
          </a:p>
          <a:p>
            <a:pPr marL="457200" lvl="1" indent="0" eaLnBrk="1" hangingPunct="1">
              <a:spcBef>
                <a:spcPts val="300"/>
              </a:spcBef>
              <a:spcAft>
                <a:spcPts val="300"/>
              </a:spcAft>
              <a:buNone/>
            </a:pPr>
            <a:r>
              <a:rPr lang="zh-CN" altLang="en-US" sz="1600" b="0"/>
              <a:t>    </a:t>
            </a:r>
            <a:r>
              <a:rPr lang="en-US" altLang="zh-CN" sz="1600" b="0"/>
              <a:t>return</a:t>
            </a:r>
            <a:r>
              <a:rPr lang="zh-CN" altLang="en-US" sz="1600" b="0"/>
              <a:t> </a:t>
            </a:r>
            <a:r>
              <a:rPr lang="en-US" altLang="zh-CN" sz="1600" b="0"/>
              <a:t>function(){</a:t>
            </a:r>
            <a:endParaRPr lang="en-US" altLang="zh-CN" sz="1600" b="0"/>
          </a:p>
          <a:p>
            <a:pPr marL="457200" lvl="1" indent="0" eaLnBrk="1" hangingPunct="1">
              <a:spcBef>
                <a:spcPts val="300"/>
              </a:spcBef>
              <a:spcAft>
                <a:spcPts val="300"/>
              </a:spcAft>
              <a:buNone/>
            </a:pPr>
            <a:r>
              <a:rPr lang="zh-CN" altLang="en-US" sz="1600" b="0"/>
              <a:t>        </a:t>
            </a:r>
            <a:r>
              <a:rPr lang="en-US" altLang="zh-CN" sz="1600" b="0"/>
              <a:t>alert(hello);</a:t>
            </a:r>
            <a:endParaRPr lang="en-US" altLang="zh-CN" sz="1600" b="0"/>
          </a:p>
          <a:p>
            <a:pPr marL="457200" lvl="1" indent="0" eaLnBrk="1" hangingPunct="1">
              <a:spcBef>
                <a:spcPts val="300"/>
              </a:spcBef>
              <a:spcAft>
                <a:spcPts val="300"/>
              </a:spcAft>
              <a:buNone/>
            </a:pPr>
            <a:r>
              <a:rPr lang="zh-CN" altLang="en-US" sz="1600" b="0"/>
              <a:t>    </a:t>
            </a:r>
            <a:r>
              <a:rPr lang="en-US" altLang="zh-CN" sz="1600" b="0"/>
              <a:t>}</a:t>
            </a:r>
            <a:endParaRPr lang="en-US" altLang="zh-CN" sz="1600" b="0"/>
          </a:p>
          <a:p>
            <a:pPr marL="457200" lvl="1" indent="0" eaLnBrk="1" hangingPunct="1">
              <a:spcBef>
                <a:spcPts val="300"/>
              </a:spcBef>
              <a:spcAft>
                <a:spcPts val="300"/>
              </a:spcAft>
              <a:buNone/>
            </a:pPr>
            <a:r>
              <a:rPr lang="en-US" altLang="zh-CN" sz="1600" b="0"/>
              <a:t>}</a:t>
            </a:r>
            <a:r>
              <a:rPr lang="en-US" altLang="en-US" sz="1600" b="0"/>
              <a:t>	</a:t>
            </a:r>
            <a:endParaRPr lang="en-US" altLang="en-US" sz="1600" b="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值传递与引用传递</a:t>
            </a:r>
            <a:endParaRPr lang="en-US" altLang="zh-CN">
              <a:effectLst>
                <a:outerShdw blurRad="38100" dist="38100" dir="2700000">
                  <a:srgbClr val="C0C0C0"/>
                </a:outerShdw>
              </a:effectLst>
              <a:latin typeface="Arial" panose="020B0604020202020204" pitchFamily="34" charset="0"/>
            </a:endParaRPr>
          </a:p>
        </p:txBody>
      </p:sp>
      <p:sp>
        <p:nvSpPr>
          <p:cNvPr id="103426" name="Rectangle 5"/>
          <p:cNvSpPr>
            <a:spLocks noGrp="1" noChangeArrowheads="1"/>
          </p:cNvSpPr>
          <p:nvPr>
            <p:ph idx="1"/>
          </p:nvPr>
        </p:nvSpPr>
        <p:spPr/>
        <p:txBody>
          <a:bodyPr vert="horz" wrap="square" lIns="90050" tIns="45024" rIns="90050" bIns="45024" numCol="1" anchor="t" anchorCtr="0" compatLnSpc="1"/>
          <a:lstStyle/>
          <a:p>
            <a:pPr lvl="1" eaLnBrk="1" hangingPunct="1"/>
            <a:r>
              <a:rPr lang="en-US" altLang="zh-CN" sz="1800"/>
              <a:t>基本数据类型的变量：</a:t>
            </a:r>
            <a:endParaRPr lang="en-US" altLang="zh-CN" sz="1800"/>
          </a:p>
          <a:p>
            <a:pPr lvl="1" eaLnBrk="1" hangingPunct="1">
              <a:buFont typeface="Wingdings" panose="05000000000000000000" pitchFamily="2" charset="2"/>
              <a:buChar char="ü"/>
            </a:pPr>
            <a:r>
              <a:rPr lang="en-US" altLang="zh-CN" sz="1600" b="0"/>
              <a:t>可以直接操作保存在变量中的实际的值</a:t>
            </a:r>
            <a:endParaRPr lang="en-US" altLang="zh-CN" sz="1600" b="0"/>
          </a:p>
          <a:p>
            <a:pPr lvl="1" eaLnBrk="1" hangingPunct="1">
              <a:buFont typeface="Wingdings" panose="05000000000000000000" pitchFamily="2" charset="2"/>
              <a:buChar char="ü"/>
            </a:pPr>
            <a:r>
              <a:rPr lang="en-US" altLang="zh-CN" sz="1600" b="0"/>
              <a:t>参数传递的时候传递的是实际值</a:t>
            </a:r>
            <a:endParaRPr lang="en-US" altLang="zh-CN" sz="1600" b="0"/>
          </a:p>
          <a:p>
            <a:pPr lvl="1" eaLnBrk="1" hangingPunct="1"/>
            <a:r>
              <a:rPr lang="en-US" altLang="zh-CN" sz="1800"/>
              <a:t>引用数据类型的变量：</a:t>
            </a:r>
            <a:endParaRPr lang="en-US" altLang="zh-CN" sz="1800"/>
          </a:p>
          <a:p>
            <a:pPr lvl="1" eaLnBrk="1" hangingPunct="1">
              <a:buFont typeface="Wingdings" panose="05000000000000000000" pitchFamily="2" charset="2"/>
              <a:buChar char="ü"/>
            </a:pPr>
            <a:r>
              <a:rPr lang="en-US" altLang="zh-CN" sz="1600" b="0"/>
              <a:t>不能直接操作对象的内存空间，实际上是在操作对象的引用。可以为引用类型变量</a:t>
            </a:r>
            <a:r>
              <a:rPr lang="zh-CN" altLang="en-US" sz="1600" b="0"/>
              <a:t>添加</a:t>
            </a:r>
            <a:r>
              <a:rPr lang="en-US" altLang="zh-CN" sz="1600" b="0"/>
              <a:t>属性和方法，也可以改变和删除其属性和方法</a:t>
            </a:r>
            <a:r>
              <a:rPr lang="zh-CN" altLang="en-US" sz="1600" b="0"/>
              <a:t>。</a:t>
            </a:r>
            <a:endParaRPr lang="en-US" altLang="zh-CN" sz="1600" b="0"/>
          </a:p>
          <a:p>
            <a:pPr lvl="1" eaLnBrk="1" hangingPunct="1">
              <a:buFont typeface="Wingdings" panose="05000000000000000000" pitchFamily="2" charset="2"/>
              <a:buChar char="ü"/>
            </a:pPr>
            <a:r>
              <a:rPr lang="en-US" altLang="zh-CN" sz="1600" b="0"/>
              <a:t>参数传递的时候传递的是引用地址。</a:t>
            </a:r>
            <a:endParaRPr lang="en-US" altLang="zh-CN" sz="1600" b="0"/>
          </a:p>
        </p:txBody>
      </p:sp>
      <p:pic>
        <p:nvPicPr>
          <p:cNvPr id="108547" name="图片 1"/>
          <p:cNvPicPr>
            <a:picLocks noChangeAspect="1"/>
          </p:cNvPicPr>
          <p:nvPr/>
        </p:nvPicPr>
        <p:blipFill>
          <a:blip r:embed="rId1" cstate="print"/>
          <a:stretch>
            <a:fillRect/>
          </a:stretch>
        </p:blipFill>
        <p:spPr>
          <a:xfrm>
            <a:off x="457200" y="3200400"/>
            <a:ext cx="5503863" cy="3048000"/>
          </a:xfrm>
          <a:prstGeom prst="rect">
            <a:avLst/>
          </a:prstGeom>
          <a:noFill/>
          <a:ln w="9525">
            <a:noFill/>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5 </a:t>
            </a:r>
            <a:r>
              <a:rPr lang="zh-CN" altLang="en-US">
                <a:solidFill>
                  <a:srgbClr val="CC0099"/>
                </a:solidFill>
                <a:effectLst>
                  <a:outerShdw blurRad="38100" dist="38100" dir="2700000">
                    <a:srgbClr val="C0C0C0"/>
                  </a:outerShdw>
                </a:effectLst>
                <a:latin typeface="+mj-lt"/>
                <a:ea typeface="+mj-ea"/>
                <a:cs typeface="+mj-cs"/>
              </a:rPr>
              <a:t>章: 数组</a:t>
            </a:r>
            <a:endParaRPr lang="en-US" altLang="zh-CN">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数组</a:t>
            </a:r>
            <a:endParaRPr lang="zh-CN" altLang="en-US">
              <a:effectLst>
                <a:outerShdw blurRad="38100" dist="38100" dir="2700000">
                  <a:srgbClr val="C0C0C0"/>
                </a:outerShdw>
              </a:effectLst>
            </a:endParaRPr>
          </a:p>
        </p:txBody>
      </p:sp>
      <p:sp>
        <p:nvSpPr>
          <p:cNvPr id="112642" name="Rectangle 3"/>
          <p:cNvSpPr>
            <a:spLocks noGrp="1"/>
          </p:cNvSpPr>
          <p:nvPr>
            <p:ph idx="1"/>
          </p:nvPr>
        </p:nvSpPr>
        <p:spPr/>
        <p:txBody>
          <a:bodyPr vert="horz" wrap="square" lIns="90050" tIns="45024" rIns="90050" bIns="45024" anchor="t"/>
          <a:lstStyle/>
          <a:p>
            <a:pPr marL="0" indent="0" eaLnBrk="1" hangingPunct="1">
              <a:buNone/>
            </a:pPr>
            <a:r>
              <a:rPr lang="zh-CN" altLang="en-US" b="0"/>
              <a:t> ECMAScript数组是有序列表，是存放多个值的集合。</a:t>
            </a:r>
            <a:endParaRPr lang="en-US" altLang="zh-CN" b="0"/>
          </a:p>
          <a:p>
            <a:pPr marL="0" indent="0" eaLnBrk="1" hangingPunct="1">
              <a:buNone/>
            </a:pPr>
            <a:r>
              <a:rPr lang="zh-CN" altLang="en-US" b="0"/>
              <a:t>有以下特性：</a:t>
            </a:r>
            <a:endParaRPr lang="zh-CN" altLang="en-US" b="0"/>
          </a:p>
          <a:p>
            <a:pPr lvl="1" eaLnBrk="1" hangingPunct="1"/>
            <a:r>
              <a:rPr lang="en-US" altLang="zh-CN" sz="1800" b="0"/>
              <a:t>每一项都可以保存任何类型的数据。</a:t>
            </a:r>
            <a:endParaRPr lang="en-US" altLang="zh-CN" sz="1800" b="0"/>
          </a:p>
          <a:p>
            <a:pPr lvl="1" eaLnBrk="1" hangingPunct="1"/>
            <a:r>
              <a:rPr lang="en-US" altLang="zh-CN" sz="1800" b="0"/>
              <a:t>数组的大小是可以动态调整。</a:t>
            </a:r>
            <a:endParaRPr lang="en-US" altLang="zh-CN" sz="1800" b="0"/>
          </a:p>
          <a:p>
            <a:pPr lvl="1" eaLnBrk="1" hangingPunct="1"/>
            <a:r>
              <a:rPr lang="en-US" altLang="zh-CN" sz="1800" b="0"/>
              <a:t>数组的length属性：可读可写，可以通过设置length的值从数组的末尾移除项或向数组中添加新项</a:t>
            </a:r>
            <a:endParaRPr lang="en-US" altLang="zh-CN" sz="1800" b="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数组</a:t>
            </a:r>
            <a:endParaRPr lang="zh-CN" altLang="en-US">
              <a:effectLst>
                <a:outerShdw blurRad="38100" dist="38100" dir="2700000">
                  <a:srgbClr val="C0C0C0"/>
                </a:outerShdw>
              </a:effectLst>
            </a:endParaRPr>
          </a:p>
        </p:txBody>
      </p:sp>
      <p:sp>
        <p:nvSpPr>
          <p:cNvPr id="117762"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t> 初始化</a:t>
            </a:r>
            <a:endParaRPr lang="zh-CN" altLang="en-US"/>
          </a:p>
          <a:p>
            <a:pPr lvl="1" eaLnBrk="1" hangingPunct="1"/>
            <a:r>
              <a:rPr lang="zh-CN" altLang="en-US" sz="1800"/>
              <a:t>使用Array构造函数</a:t>
            </a:r>
            <a:endParaRPr lang="zh-CN" altLang="en-US" sz="1800"/>
          </a:p>
          <a:p>
            <a:pPr marL="457200" lvl="2" indent="0" eaLnBrk="1" hangingPunct="1">
              <a:buNone/>
            </a:pPr>
            <a:r>
              <a:rPr lang="zh-CN" altLang="en-US" b="0"/>
              <a:t>var arr = new Array();</a:t>
            </a:r>
            <a:endParaRPr lang="zh-CN" altLang="en-US" b="0"/>
          </a:p>
          <a:p>
            <a:pPr marL="457200" lvl="2" indent="0" eaLnBrk="1" hangingPunct="1">
              <a:buNone/>
            </a:pPr>
            <a:r>
              <a:rPr lang="zh-CN" altLang="en-US" b="0"/>
              <a:t>var arr = new Array(20);  // 预先指定数组的大小</a:t>
            </a:r>
            <a:endParaRPr lang="zh-CN" altLang="en-US" b="0"/>
          </a:p>
          <a:p>
            <a:pPr marL="457200" lvl="2" indent="0" eaLnBrk="1" hangingPunct="1">
              <a:buNone/>
            </a:pPr>
            <a:r>
              <a:rPr lang="zh-CN" altLang="en-US" b="0"/>
              <a:t>var arr = new Array("terry","larry","boss"); //传入参数</a:t>
            </a:r>
            <a:endParaRPr lang="zh-CN" altLang="en-US" b="0"/>
          </a:p>
          <a:p>
            <a:pPr lvl="1" eaLnBrk="1" hangingPunct="1"/>
            <a:r>
              <a:rPr lang="zh-CN" altLang="en-US" sz="1800">
                <a:sym typeface="宋体" panose="02010600030101010101" pitchFamily="2" charset="-122"/>
              </a:rPr>
              <a:t>使用数组字面量</a:t>
            </a:r>
            <a:endParaRPr lang="zh-CN" altLang="en-US" sz="1800">
              <a:sym typeface="宋体" panose="02010600030101010101" pitchFamily="2" charset="-122"/>
            </a:endParaRPr>
          </a:p>
          <a:p>
            <a:pPr lvl="1" eaLnBrk="1" hangingPunct="1">
              <a:buNone/>
            </a:pPr>
            <a:r>
              <a:rPr lang="en-US" altLang="zh-CN" sz="1600">
                <a:sym typeface="宋体" panose="02010600030101010101" pitchFamily="2" charset="-122"/>
              </a:rPr>
              <a:t>	</a:t>
            </a:r>
            <a:r>
              <a:rPr lang="en-US" altLang="en-US" sz="1600" b="0">
                <a:sym typeface="宋体" panose="02010600030101010101" pitchFamily="2" charset="-122"/>
              </a:rPr>
              <a:t>由一对包含数组项的方括号表示，多个数组项之间用逗号分隔</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var arr = ["terry","larry","boss"];</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var arr = []	//空数组</a:t>
            </a:r>
            <a:endParaRPr lang="en-US" altLang="en-US"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数组</a:t>
            </a:r>
            <a:endParaRPr lang="zh-CN" altLang="en-US">
              <a:effectLst>
                <a:outerShdw blurRad="38100" dist="38100" dir="2700000">
                  <a:srgbClr val="C0C0C0"/>
                </a:outerShdw>
              </a:effectLst>
            </a:endParaRPr>
          </a:p>
        </p:txBody>
      </p:sp>
      <p:sp>
        <p:nvSpPr>
          <p:cNvPr id="116738" name="Rectangle 3"/>
          <p:cNvSpPr>
            <a:spLocks noGrp="1"/>
          </p:cNvSpPr>
          <p:nvPr>
            <p:ph idx="1"/>
          </p:nvPr>
        </p:nvSpPr>
        <p:spPr/>
        <p:txBody>
          <a:bodyPr vert="horz" wrap="square" lIns="90050" tIns="45024" rIns="90050" bIns="45024" anchor="t"/>
          <a:lstStyle/>
          <a:p>
            <a:pPr marL="0" indent="0" eaLnBrk="1" hangingPunct="1"/>
            <a:r>
              <a:rPr lang="zh-CN" altLang="en-US"/>
              <a:t> 访问数组元素</a:t>
            </a:r>
            <a:endParaRPr lang="zh-CN" altLang="en-US"/>
          </a:p>
          <a:p>
            <a:pPr marL="0" indent="0" eaLnBrk="1" hangingPunct="1">
              <a:buNone/>
            </a:pPr>
            <a:r>
              <a:rPr lang="zh-CN" altLang="en-US"/>
              <a:t> </a:t>
            </a:r>
            <a:r>
              <a:rPr lang="zh-CN" altLang="en-US" sz="1800"/>
              <a:t>数组变量名[索引]</a:t>
            </a:r>
            <a:endParaRPr lang="zh-CN" altLang="en-US" sz="1800"/>
          </a:p>
          <a:p>
            <a:pPr lvl="1" eaLnBrk="1" hangingPunct="1"/>
            <a:r>
              <a:rPr lang="zh-CN" altLang="en-US" sz="1800"/>
              <a:t>如果索引小于数组的长度，返回对应项的值</a:t>
            </a:r>
            <a:endParaRPr lang="zh-CN" altLang="en-US" sz="1800"/>
          </a:p>
          <a:p>
            <a:pPr marL="457200" lvl="2" indent="0" eaLnBrk="1" hangingPunct="1">
              <a:buNone/>
            </a:pPr>
            <a:r>
              <a:rPr lang="zh-CN" altLang="en-US" b="0"/>
              <a:t>var arr = ["terry","larry","boss"];</a:t>
            </a:r>
            <a:endParaRPr lang="zh-CN" altLang="en-US" b="0"/>
          </a:p>
          <a:p>
            <a:pPr marL="457200" lvl="2" indent="0" eaLnBrk="1" hangingPunct="1">
              <a:buNone/>
            </a:pPr>
            <a:r>
              <a:rPr lang="zh-CN" altLang="en-US" b="0"/>
              <a:t>arr[0] ;</a:t>
            </a:r>
            <a:r>
              <a:rPr lang="en-US" altLang="zh-CN" b="0"/>
              <a:t>		</a:t>
            </a:r>
            <a:r>
              <a:rPr lang="zh-CN" altLang="en-US" b="0"/>
              <a:t>//访问数组中第一个元素,返回值为terry</a:t>
            </a:r>
            <a:endParaRPr lang="zh-CN" altLang="en-US" b="0"/>
          </a:p>
          <a:p>
            <a:pPr lvl="1" eaLnBrk="1" hangingPunct="1"/>
            <a:r>
              <a:rPr lang="zh-CN" altLang="en-US" sz="1800">
                <a:sym typeface="宋体" panose="02010600030101010101" pitchFamily="2" charset="-122"/>
              </a:rPr>
              <a:t>如果索引大于数组的长度，数组自动增加到该索引值加1的长度</a:t>
            </a:r>
            <a:endParaRPr lang="zh-CN" altLang="en-US" sz="1800">
              <a:sym typeface="宋体" panose="02010600030101010101" pitchFamily="2" charset="-122"/>
            </a:endParaRPr>
          </a:p>
          <a:p>
            <a:pPr lvl="1" eaLnBrk="1" hangingPunct="1">
              <a:buNone/>
            </a:pPr>
            <a:r>
              <a:rPr lang="en-US" altLang="zh-CN" sz="1800">
                <a:sym typeface="宋体" panose="02010600030101010101" pitchFamily="2" charset="-122"/>
              </a:rPr>
              <a:t>	</a:t>
            </a:r>
            <a:r>
              <a:rPr lang="en-US" altLang="en-US" sz="1600" b="0">
                <a:sym typeface="宋体" panose="02010600030101010101" pitchFamily="2" charset="-122"/>
              </a:rPr>
              <a:t>var arr = ["terry","larry","boss"];</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arr[3] ="jacky";		//添加元素,数组程度变为4</a:t>
            </a:r>
            <a:endParaRPr lang="en-US" altLang="en-US" sz="1600" b="0">
              <a:sym typeface="宋体" panose="02010600030101010101" pitchFamily="2" charset="-122"/>
            </a:endParaRPr>
          </a:p>
          <a:p>
            <a:pPr lvl="1" eaLnBrk="1" hangingPunct="1">
              <a:buNone/>
            </a:pPr>
            <a:endParaRPr lang="en-US" altLang="en-US" sz="1800">
              <a:sym typeface="宋体" panose="02010600030101010101" pitchFamily="2" charset="-122"/>
            </a:endParaRPr>
          </a:p>
          <a:p>
            <a:pPr lvl="1" eaLnBrk="1" hangingPunct="1">
              <a:buFont typeface="Wingdings" panose="05000000000000000000" pitchFamily="2" charset="2"/>
              <a:buChar char="Ø"/>
            </a:pPr>
            <a:r>
              <a:rPr lang="zh-CN" altLang="en-US" sz="1800" b="0">
                <a:sym typeface="宋体" panose="02010600030101010101" pitchFamily="2" charset="-122"/>
              </a:rPr>
              <a:t>注意！</a:t>
            </a:r>
            <a:r>
              <a:rPr lang="en-US" altLang="en-US" sz="1800" b="0">
                <a:sym typeface="宋体" panose="02010600030101010101" pitchFamily="2" charset="-122"/>
              </a:rPr>
              <a:t>数组最多可以包含4 294 967 295个项</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数组</a:t>
            </a:r>
            <a:endParaRPr lang="zh-CN" altLang="en-US">
              <a:effectLst>
                <a:outerShdw blurRad="38100" dist="38100" dir="2700000">
                  <a:srgbClr val="C0C0C0"/>
                </a:outerShdw>
              </a:effectLst>
            </a:endParaRPr>
          </a:p>
        </p:txBody>
      </p:sp>
      <p:sp>
        <p:nvSpPr>
          <p:cNvPr id="121858" name="Rectangle 3"/>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数组检测</a:t>
            </a:r>
            <a:endParaRPr lang="en-US" altLang="zh-CN"/>
          </a:p>
          <a:p>
            <a:pPr marL="0" indent="0" eaLnBrk="1" hangingPunct="1">
              <a:buNone/>
            </a:pPr>
            <a:r>
              <a:rPr lang="zh-CN" altLang="en-US" sz="1800" b="0"/>
              <a:t>对于一个网页或者一个全局作用域而言，使用</a:t>
            </a:r>
            <a:r>
              <a:rPr lang="en-US" altLang="zh-CN" sz="1800" b="0"/>
              <a:t>instanceof</a:t>
            </a:r>
            <a:r>
              <a:rPr lang="zh-CN" altLang="en-US" sz="1800" b="0"/>
              <a:t>操作符即可判断某个值是否是数组。如果网页中包含多个框架，这样就存在两个不同的全局执行环境，从而存在两个不同版本的</a:t>
            </a:r>
            <a:r>
              <a:rPr lang="en-US" altLang="zh-CN" sz="1800" b="0"/>
              <a:t>Array</a:t>
            </a:r>
            <a:r>
              <a:rPr lang="zh-CN" altLang="en-US" sz="1800" b="0"/>
              <a:t>构造函数，这样就会判断不准确。为解决这个问题，</a:t>
            </a:r>
            <a:r>
              <a:rPr lang="en-US" altLang="zh-CN" sz="1800" b="0"/>
              <a:t>ECMAScript5</a:t>
            </a:r>
            <a:r>
              <a:rPr lang="zh-CN" altLang="en-US" sz="1800" b="0"/>
              <a:t>新增了</a:t>
            </a:r>
            <a:r>
              <a:rPr lang="en-US" altLang="zh-CN" sz="1800" b="0"/>
              <a:t>Array.isArray()</a:t>
            </a:r>
            <a:r>
              <a:rPr lang="zh-CN" altLang="en-US" sz="1800" b="0"/>
              <a:t>方法进行判断</a:t>
            </a:r>
            <a:endParaRPr lang="zh-CN" altLang="en-US" sz="1800" b="0"/>
          </a:p>
          <a:p>
            <a:pPr marL="0" indent="0" eaLnBrk="1" hangingPunct="1">
              <a:spcBef>
                <a:spcPts val="300"/>
              </a:spcBef>
              <a:spcAft>
                <a:spcPts val="300"/>
              </a:spcAft>
              <a:buNone/>
            </a:pPr>
            <a:r>
              <a:rPr lang="en-US" altLang="zh-CN" sz="1600" b="0"/>
              <a:t>var arr = [];</a:t>
            </a:r>
            <a:endParaRPr lang="en-US" altLang="zh-CN" sz="1600" b="0"/>
          </a:p>
          <a:p>
            <a:pPr marL="0" indent="0" eaLnBrk="1" hangingPunct="1">
              <a:spcBef>
                <a:spcPts val="300"/>
              </a:spcBef>
              <a:spcAft>
                <a:spcPts val="300"/>
              </a:spcAft>
              <a:buNone/>
            </a:pPr>
            <a:r>
              <a:rPr lang="en-US" altLang="zh-CN" sz="1600" b="0">
                <a:sym typeface="宋体" panose="02010600030101010101" pitchFamily="2" charset="-122"/>
              </a:rPr>
              <a:t>typeOf(arr);		//</a:t>
            </a:r>
            <a:r>
              <a:rPr lang="zh-CN" altLang="en-US" sz="1600" b="0">
                <a:sym typeface="宋体" panose="02010600030101010101" pitchFamily="2" charset="-122"/>
              </a:rPr>
              <a:t>结果为</a:t>
            </a:r>
            <a:r>
              <a:rPr lang="en-US" altLang="zh-CN" sz="1600" b="0">
                <a:sym typeface="宋体" panose="02010600030101010101" pitchFamily="2" charset="-122"/>
              </a:rPr>
              <a:t>object</a:t>
            </a:r>
            <a:endParaRPr lang="en-US" altLang="zh-CN" sz="1600" b="0">
              <a:sym typeface="宋体" panose="02010600030101010101" pitchFamily="2" charset="-122"/>
            </a:endParaRPr>
          </a:p>
          <a:p>
            <a:pPr marL="0" indent="0" eaLnBrk="1" hangingPunct="1">
              <a:spcBef>
                <a:spcPts val="300"/>
              </a:spcBef>
              <a:spcAft>
                <a:spcPts val="300"/>
              </a:spcAft>
              <a:buNone/>
            </a:pPr>
            <a:r>
              <a:rPr lang="en-US" altLang="zh-CN" sz="1600" b="0">
                <a:sym typeface="宋体" panose="02010600030101010101" pitchFamily="2" charset="-122"/>
              </a:rPr>
              <a:t>arr</a:t>
            </a:r>
            <a:r>
              <a:rPr lang="zh-CN" altLang="en-US" sz="1600" b="0">
                <a:sym typeface="宋体" panose="02010600030101010101" pitchFamily="2" charset="-122"/>
              </a:rPr>
              <a:t> </a:t>
            </a:r>
            <a:r>
              <a:rPr lang="en-US" altLang="zh-CN" sz="1600" b="0">
                <a:sym typeface="宋体" panose="02010600030101010101" pitchFamily="2" charset="-122"/>
              </a:rPr>
              <a:t>instanceof</a:t>
            </a:r>
            <a:r>
              <a:rPr lang="zh-CN" altLang="en-US" sz="1600" b="0">
                <a:sym typeface="宋体" panose="02010600030101010101" pitchFamily="2" charset="-122"/>
              </a:rPr>
              <a:t> </a:t>
            </a:r>
            <a:r>
              <a:rPr lang="en-US" altLang="zh-CN" sz="1600" b="0">
                <a:sym typeface="宋体" panose="02010600030101010101" pitchFamily="2" charset="-122"/>
              </a:rPr>
              <a:t>Array	//</a:t>
            </a:r>
            <a:r>
              <a:rPr lang="zh-CN" altLang="en-US" sz="1600" b="0">
                <a:sym typeface="宋体" panose="02010600030101010101" pitchFamily="2" charset="-122"/>
              </a:rPr>
              <a:t>结果为</a:t>
            </a:r>
            <a:r>
              <a:rPr lang="en-US" altLang="zh-CN" sz="1600" b="0">
                <a:sym typeface="宋体" panose="02010600030101010101" pitchFamily="2" charset="-122"/>
              </a:rPr>
              <a:t>true</a:t>
            </a:r>
            <a:r>
              <a:rPr lang="zh-CN" altLang="en-US" sz="1600" b="0">
                <a:sym typeface="宋体" panose="02010600030101010101" pitchFamily="2" charset="-122"/>
              </a:rPr>
              <a:t>，在同一个全局作用域下可以这么判断</a:t>
            </a:r>
            <a:endParaRPr lang="en-US" altLang="zh-CN" sz="1600" b="0">
              <a:sym typeface="宋体" panose="02010600030101010101" pitchFamily="2" charset="-122"/>
            </a:endParaRPr>
          </a:p>
          <a:p>
            <a:pPr marL="0" indent="0" eaLnBrk="1" hangingPunct="1">
              <a:spcBef>
                <a:spcPts val="300"/>
              </a:spcBef>
              <a:spcAft>
                <a:spcPts val="300"/>
              </a:spcAft>
              <a:buNone/>
            </a:pPr>
            <a:r>
              <a:rPr lang="en-US" altLang="zh-CN" sz="1600" b="0">
                <a:sym typeface="宋体" panose="02010600030101010101" pitchFamily="2" charset="-122"/>
              </a:rPr>
              <a:t>Array.isArray(arr);	//</a:t>
            </a:r>
            <a:r>
              <a:rPr lang="zh-CN" altLang="en-US" sz="1600" b="0">
                <a:sym typeface="宋体" panose="02010600030101010101" pitchFamily="2" charset="-122"/>
              </a:rPr>
              <a:t>结果为</a:t>
            </a:r>
            <a:r>
              <a:rPr lang="en-US" altLang="zh-CN" sz="1600" b="0">
                <a:sym typeface="宋体" panose="02010600030101010101" pitchFamily="2" charset="-122"/>
              </a:rPr>
              <a:t>true</a:t>
            </a:r>
            <a:r>
              <a:rPr lang="zh-CN" altLang="en-US" sz="1600" b="0">
                <a:sym typeface="宋体" panose="02010600030101010101" pitchFamily="2" charset="-122"/>
              </a:rPr>
              <a:t>，</a:t>
            </a:r>
            <a:r>
              <a:rPr lang="en-US" altLang="zh-CN" sz="1600" b="0">
                <a:sym typeface="宋体" panose="02010600030101010101" pitchFamily="2" charset="-122"/>
              </a:rPr>
              <a:t>判断arr是否是数组类型</a:t>
            </a:r>
            <a:endParaRPr lang="en-US" altLang="zh-CN" sz="1600" b="0">
              <a:sym typeface="宋体" panose="02010600030101010101" pitchFamily="2" charset="-122"/>
            </a:endParaRPr>
          </a:p>
          <a:p>
            <a:pPr marL="0" indent="0" eaLnBrk="1" hangingPunct="1"/>
            <a:r>
              <a:rPr lang="zh-CN" altLang="en-US"/>
              <a:t> 数组序列化</a:t>
            </a:r>
            <a:endParaRPr lang="en-US" altLang="zh-CN"/>
          </a:p>
          <a:p>
            <a:pPr marL="0" indent="0" eaLnBrk="1" hangingPunct="1">
              <a:buFont typeface="Wingdings" panose="05000000000000000000" pitchFamily="2" charset="2"/>
              <a:buChar char="ü"/>
            </a:pPr>
            <a:r>
              <a:rPr lang="en-US" altLang="zh-CN" sz="1600" b="0"/>
              <a:t>toString()	</a:t>
            </a:r>
            <a:r>
              <a:rPr lang="zh-CN" altLang="en-US" sz="1600" b="0"/>
              <a:t>在默认情况下都会以逗号分隔字符串的形式返回数组项	</a:t>
            </a:r>
            <a:endParaRPr lang="en-US" altLang="zh-CN" sz="1600" b="0"/>
          </a:p>
          <a:p>
            <a:pPr marL="0" indent="0" eaLnBrk="1" hangingPunct="1">
              <a:buFont typeface="Wingdings" panose="05000000000000000000" pitchFamily="2" charset="2"/>
              <a:buChar char="ü"/>
            </a:pPr>
            <a:r>
              <a:rPr lang="hr-HR" altLang="zh-CN" sz="1600" b="0"/>
              <a:t>join();	</a:t>
            </a:r>
            <a:r>
              <a:rPr lang="zh-CN" altLang="hr-HR" sz="1600" b="0"/>
              <a:t>使用指定的字符串用来分隔数组字符串	</a:t>
            </a:r>
            <a:endParaRPr lang="en-US" altLang="zh-CN" sz="1600" b="0"/>
          </a:p>
          <a:p>
            <a:pPr marL="0" indent="0" eaLnBrk="1" hangingPunct="1">
              <a:buFont typeface="Wingdings" panose="05000000000000000000" pitchFamily="2" charset="2"/>
              <a:buChar char="Ø"/>
            </a:pPr>
            <a:r>
              <a:rPr lang="zh-CN" altLang="en-US" sz="1600" b="0"/>
              <a:t>例如			</a:t>
            </a:r>
            <a:endParaRPr lang="en-US" altLang="zh-CN" sz="1600" b="0"/>
          </a:p>
          <a:p>
            <a:pPr marL="0" indent="0" eaLnBrk="1" hangingPunct="1">
              <a:spcBef>
                <a:spcPts val="300"/>
              </a:spcBef>
              <a:spcAft>
                <a:spcPts val="300"/>
              </a:spcAft>
              <a:buNone/>
            </a:pPr>
            <a:r>
              <a:rPr lang="en-US" altLang="zh-CN" sz="1600" b="0"/>
              <a:t>var arr = ["terry","larry","boss"];				</a:t>
            </a:r>
            <a:endParaRPr lang="en-US" altLang="zh-CN" sz="1600" b="0"/>
          </a:p>
          <a:p>
            <a:pPr marL="0" indent="0" eaLnBrk="1" hangingPunct="1">
              <a:spcBef>
                <a:spcPts val="300"/>
              </a:spcBef>
              <a:spcAft>
                <a:spcPts val="300"/>
              </a:spcAft>
              <a:buNone/>
            </a:pPr>
            <a:r>
              <a:rPr lang="en-US" altLang="zh-CN" sz="1600" b="0"/>
              <a:t>arr.toString()		//terry,larry,boss </a:t>
            </a:r>
            <a:endParaRPr lang="en-US" altLang="zh-CN" sz="1600"/>
          </a:p>
          <a:p>
            <a:pPr marL="0" indent="0" eaLnBrk="1" hangingPunct="1">
              <a:spcBef>
                <a:spcPts val="300"/>
              </a:spcBef>
              <a:spcAft>
                <a:spcPts val="300"/>
              </a:spcAft>
              <a:buNone/>
            </a:pPr>
            <a:r>
              <a:rPr lang="hr-HR" altLang="zh-CN" sz="1600" b="0"/>
              <a:t>arr.join("||");		//briup||terry||jacky</a:t>
            </a:r>
            <a:r>
              <a:rPr lang="zh-CN" altLang="en-US" sz="1600" b="0"/>
              <a:t>	</a:t>
            </a:r>
            <a:endParaRPr lang="zh-CN" altLang="en-US"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简单命令</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en-US" altLang="zh-CN" sz="2000"/>
              <a:t>cd</a:t>
            </a:r>
            <a:r>
              <a:rPr lang="zh-CN" altLang="en-US" sz="2000"/>
              <a:t> </a:t>
            </a:r>
            <a:r>
              <a:rPr lang="en-US" altLang="zh-CN" sz="2000"/>
              <a:t>[</a:t>
            </a:r>
            <a:r>
              <a:rPr lang="zh-CN" altLang="en-US" sz="2000"/>
              <a:t>目录</a:t>
            </a:r>
            <a:r>
              <a:rPr lang="en-US" altLang="zh-CN" sz="2000"/>
              <a:t>]</a:t>
            </a:r>
            <a:endParaRPr lang="en-US" altLang="zh-CN" sz="2000"/>
          </a:p>
          <a:p>
            <a:pPr marL="0" lvl="1" indent="-381000">
              <a:buNone/>
            </a:pPr>
            <a:r>
              <a:rPr lang="zh-CN" altLang="en-US" sz="1800" b="0"/>
              <a:t>切换到指定目录中</a:t>
            </a:r>
            <a:endParaRPr lang="en-US" altLang="zh-CN" sz="1800" b="0"/>
          </a:p>
          <a:p>
            <a:pPr marL="0" lvl="1" indent="-381000">
              <a:buFont typeface="Wingdings" panose="05000000000000000000" pitchFamily="2" charset="2"/>
              <a:buChar char="ü"/>
            </a:pPr>
            <a:r>
              <a:rPr lang="en-US" altLang="zh-CN" sz="1800" b="0"/>
              <a:t>$</a:t>
            </a:r>
            <a:r>
              <a:rPr lang="zh-CN" altLang="en-US" sz="1800" b="0"/>
              <a:t> </a:t>
            </a:r>
            <a:r>
              <a:rPr lang="en-US" altLang="zh-CN" sz="1800" b="0"/>
              <a:t>cd</a:t>
            </a:r>
            <a:endParaRPr lang="en-US" altLang="zh-CN" sz="1800" b="0"/>
          </a:p>
          <a:p>
            <a:pPr marL="0" lvl="1" indent="-381000">
              <a:buFont typeface="Wingdings" panose="05000000000000000000" pitchFamily="2" charset="2"/>
              <a:buChar char="ü"/>
            </a:pPr>
            <a:r>
              <a:rPr lang="en-US" altLang="zh-CN" sz="1800" b="0"/>
              <a:t>$</a:t>
            </a:r>
            <a:r>
              <a:rPr lang="zh-CN" altLang="en-US" sz="1800" b="0"/>
              <a:t> </a:t>
            </a:r>
            <a:r>
              <a:rPr lang="en-US" altLang="zh-CN" sz="1800" b="0"/>
              <a:t>cd</a:t>
            </a:r>
            <a:r>
              <a:rPr lang="zh-CN" altLang="en-US" sz="1800" b="0"/>
              <a:t> </a:t>
            </a:r>
            <a:r>
              <a:rPr lang="en-US" altLang="zh-CN" sz="1800" b="0"/>
              <a:t>~</a:t>
            </a:r>
            <a:endParaRPr lang="en-US" altLang="zh-CN" sz="1800" b="0"/>
          </a:p>
          <a:p>
            <a:pPr marL="0" lvl="1" indent="-381000">
              <a:buFont typeface="Wingdings" panose="05000000000000000000" pitchFamily="2" charset="2"/>
              <a:buChar char="ü"/>
            </a:pPr>
            <a:r>
              <a:rPr lang="en-US" altLang="zh-CN" sz="1800" b="0"/>
              <a:t>$</a:t>
            </a:r>
            <a:r>
              <a:rPr lang="zh-CN" altLang="en-US" sz="1800" b="0"/>
              <a:t> </a:t>
            </a:r>
            <a:r>
              <a:rPr lang="en-US" altLang="zh-CN" sz="1800" b="0"/>
              <a:t>cd</a:t>
            </a:r>
            <a:r>
              <a:rPr lang="zh-CN" altLang="en-US" sz="1800" b="0"/>
              <a:t> </a:t>
            </a:r>
            <a:r>
              <a:rPr lang="en-US" altLang="zh-CN" sz="1800" b="0"/>
              <a:t>/</a:t>
            </a:r>
            <a:endParaRPr lang="en-US" altLang="zh-CN" sz="1800" b="0"/>
          </a:p>
          <a:p>
            <a:pPr marL="0" lvl="1" indent="-381000">
              <a:buFont typeface="Wingdings" panose="05000000000000000000" pitchFamily="2" charset="2"/>
              <a:buChar char="ü"/>
            </a:pPr>
            <a:r>
              <a:rPr lang="en-US" altLang="zh-CN" sz="1800" b="0"/>
              <a:t>$</a:t>
            </a:r>
            <a:r>
              <a:rPr lang="zh-CN" altLang="en-US" sz="1800" b="0"/>
              <a:t> </a:t>
            </a:r>
            <a:r>
              <a:rPr lang="en-US" altLang="zh-CN" sz="1800" b="0"/>
              <a:t>cd</a:t>
            </a:r>
            <a:r>
              <a:rPr lang="zh-CN" altLang="en-US" sz="1800" b="0"/>
              <a:t> </a:t>
            </a:r>
            <a:r>
              <a:rPr lang="en-US" altLang="zh-CN" sz="1800" b="0"/>
              <a:t>../</a:t>
            </a:r>
            <a:endParaRPr lang="en-US" altLang="zh-CN" sz="1800" b="0"/>
          </a:p>
          <a:p>
            <a:pPr marL="0" lvl="1" indent="-381000">
              <a:buFont typeface="Wingdings" panose="05000000000000000000" pitchFamily="2" charset="2"/>
              <a:buChar char="ü"/>
            </a:pPr>
            <a:r>
              <a:rPr lang="en-US" altLang="zh-CN" sz="1800" b="0"/>
              <a:t>$</a:t>
            </a:r>
            <a:r>
              <a:rPr lang="zh-CN" altLang="en-US" sz="1800" b="0"/>
              <a:t> </a:t>
            </a:r>
            <a:r>
              <a:rPr lang="en-US" altLang="zh-CN" sz="1800" b="0"/>
              <a:t>cd</a:t>
            </a:r>
            <a:r>
              <a:rPr lang="zh-CN" altLang="en-US" sz="1800" b="0"/>
              <a:t> </a:t>
            </a:r>
            <a:r>
              <a:rPr lang="en-US" altLang="zh-CN" sz="1800" b="0"/>
              <a:t>dir1</a:t>
            </a:r>
            <a:endParaRPr lang="en-US" altLang="zh-CN" sz="1800" b="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20834" name="Rectangle 3"/>
          <p:cNvSpPr>
            <a:spLocks noGrp="1"/>
          </p:cNvSpPr>
          <p:nvPr>
            <p:ph idx="1"/>
          </p:nvPr>
        </p:nvSpPr>
        <p:spPr/>
        <p:txBody>
          <a:bodyPr vert="horz" wrap="square" lIns="90050" tIns="45024" rIns="90050" bIns="45024" anchor="t"/>
          <a:lstStyle/>
          <a:p>
            <a:pPr marL="0" indent="0" eaLnBrk="1" hangingPunct="1"/>
            <a:r>
              <a:rPr lang="zh-CN" altLang="en-US"/>
              <a:t> 栈，队列方法</a:t>
            </a:r>
            <a:endParaRPr lang="zh-CN" altLang="en-US"/>
          </a:p>
          <a:p>
            <a:pPr lvl="1" eaLnBrk="1" hangingPunct="1"/>
            <a:r>
              <a:rPr lang="zh-CN" altLang="en-US" sz="1800"/>
              <a:t> 栈  LIFO (Last-In-First-Out)		</a:t>
            </a:r>
            <a:endParaRPr lang="zh-CN" altLang="en-US" sz="1800"/>
          </a:p>
          <a:p>
            <a:pPr lvl="2" eaLnBrk="1" hangingPunct="1"/>
            <a:r>
              <a:rPr lang="zh-CN" altLang="en-US" b="0">
                <a:sym typeface="宋体" panose="02010600030101010101" pitchFamily="2" charset="-122"/>
              </a:rPr>
              <a:t>push() 	可接受任意类型的参数，将它们逐个添加到数组的末尾，并返回数组的长度</a:t>
            </a:r>
            <a:endParaRPr lang="zh-CN" altLang="en-US" b="0">
              <a:sym typeface="宋体" panose="02010600030101010101" pitchFamily="2" charset="-122"/>
            </a:endParaRPr>
          </a:p>
          <a:p>
            <a:pPr lvl="2" eaLnBrk="1" hangingPunct="1"/>
            <a:r>
              <a:rPr lang="zh-CN" altLang="en-US" b="0">
                <a:sym typeface="宋体" panose="02010600030101010101" pitchFamily="2" charset="-122"/>
              </a:rPr>
              <a:t>pop()	 从数组的末尾移除最后一项，减少数组的length值，返回移除的项</a:t>
            </a:r>
            <a:endParaRPr lang="en-US" altLang="zh-CN" sz="1800">
              <a:sym typeface="宋体" panose="02010600030101010101" pitchFamily="2" charset="-122"/>
            </a:endParaRPr>
          </a:p>
          <a:p>
            <a:pPr lvl="1" eaLnBrk="1" hangingPunct="1"/>
            <a:r>
              <a:rPr lang="zh-CN" altLang="en-US" sz="1800"/>
              <a:t> </a:t>
            </a:r>
            <a:r>
              <a:rPr lang="zh-CN" altLang="en-US" sz="1800">
                <a:sym typeface="宋体" panose="02010600030101010101" pitchFamily="2" charset="-122"/>
              </a:rPr>
              <a:t>队列   FIFO (First-In-First-Out)</a:t>
            </a:r>
            <a:r>
              <a:rPr lang="zh-CN" altLang="en-US" sz="1800"/>
              <a:t>		</a:t>
            </a:r>
            <a:endParaRPr lang="zh-CN" altLang="en-US" sz="1800"/>
          </a:p>
          <a:p>
            <a:pPr lvl="2" eaLnBrk="1" hangingPunct="1"/>
            <a:r>
              <a:rPr lang="zh-CN" altLang="en-US" b="0">
                <a:sym typeface="宋体" panose="02010600030101010101" pitchFamily="2" charset="-122"/>
              </a:rPr>
              <a:t>shift()  	移除数组中的第一个项并且返回该项，同时将数组的长度减一。</a:t>
            </a:r>
            <a:endParaRPr lang="zh-CN" altLang="en-US" b="0">
              <a:sym typeface="宋体" panose="02010600030101010101" pitchFamily="2" charset="-122"/>
            </a:endParaRPr>
          </a:p>
          <a:p>
            <a:pPr lvl="2" eaLnBrk="1" hangingPunct="1"/>
            <a:r>
              <a:rPr lang="zh-CN" altLang="en-US" b="0">
                <a:sym typeface="宋体" panose="02010600030101010101" pitchFamily="2" charset="-122"/>
              </a:rPr>
              <a:t>unshift() 	在数组的前端添加任意个项，并返回新数组的长度。</a:t>
            </a:r>
            <a:endParaRPr lang="zh-CN" altLang="en-US"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28002"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t>排序</a:t>
            </a:r>
            <a:endParaRPr lang="zh-CN" altLang="en-US"/>
          </a:p>
          <a:p>
            <a:pPr lvl="1" eaLnBrk="1" hangingPunct="1"/>
            <a:r>
              <a:rPr lang="zh-CN" altLang="en-US" sz="1800"/>
              <a:t> reverse()  反转数组项的顺序		</a:t>
            </a:r>
            <a:endParaRPr lang="zh-CN" altLang="en-US" sz="1800"/>
          </a:p>
          <a:p>
            <a:pPr lvl="1" eaLnBrk="1" hangingPunct="1"/>
            <a:r>
              <a:rPr lang="zh-CN" altLang="en-US" sz="1800">
                <a:sym typeface="宋体" panose="02010600030101010101" pitchFamily="2" charset="-122"/>
              </a:rPr>
              <a:t> sort()</a:t>
            </a:r>
            <a:endParaRPr lang="zh-CN" altLang="en-US" sz="1800">
              <a:sym typeface="宋体" panose="02010600030101010101" pitchFamily="2" charset="-122"/>
            </a:endParaRPr>
          </a:p>
          <a:p>
            <a:pPr lvl="2" eaLnBrk="1" hangingPunct="1"/>
            <a:r>
              <a:rPr lang="zh-CN" altLang="en-US" b="0">
                <a:sym typeface="宋体" panose="02010600030101010101" pitchFamily="2" charset="-122"/>
              </a:rPr>
              <a:t>默认排序：该方法会调用每个数组项的toString() 方法，然后按照字符序列排序</a:t>
            </a:r>
            <a:endParaRPr lang="zh-CN" altLang="en-US" b="0">
              <a:sym typeface="宋体" panose="02010600030101010101" pitchFamily="2" charset="-122"/>
            </a:endParaRPr>
          </a:p>
          <a:p>
            <a:pPr lvl="2" eaLnBrk="1" hangingPunct="1"/>
            <a:r>
              <a:rPr lang="en-US" altLang="zh-CN" b="0">
                <a:sym typeface="宋体" panose="02010600030101010101" pitchFamily="2" charset="-122"/>
              </a:rPr>
              <a:t>自定义排序：</a:t>
            </a:r>
            <a:endParaRPr lang="zh-CN" altLang="en-US" b="0">
              <a:sym typeface="宋体" panose="02010600030101010101" pitchFamily="2" charset="-122"/>
            </a:endParaRPr>
          </a:p>
          <a:p>
            <a:pPr lvl="1" eaLnBrk="1" hangingPunct="1">
              <a:buNone/>
            </a:pPr>
            <a:r>
              <a:rPr lang="zh-CN" altLang="en-US" sz="1600" b="0">
                <a:sym typeface="宋体" panose="02010600030101010101" pitchFamily="2" charset="-122"/>
              </a:rPr>
              <a:t>        </a:t>
            </a:r>
            <a:r>
              <a:rPr lang="en-US" altLang="zh-CN" sz="1600" b="0">
                <a:sym typeface="宋体" panose="02010600030101010101" pitchFamily="2" charset="-122"/>
              </a:rPr>
              <a:t>	a.该方法可以接受一个比较函数作为参数，比较函数有两个参数</a:t>
            </a:r>
            <a:endParaRPr lang="en-US" altLang="zh-CN" sz="1600" b="0">
              <a:sym typeface="宋体" panose="02010600030101010101" pitchFamily="2" charset="-122"/>
            </a:endParaRPr>
          </a:p>
          <a:p>
            <a:pPr lvl="1" eaLnBrk="1" hangingPunct="1">
              <a:buNone/>
            </a:pPr>
            <a:r>
              <a:rPr lang="en-US" altLang="zh-CN" sz="1600" b="0">
                <a:sym typeface="宋体" panose="02010600030101010101" pitchFamily="2" charset="-122"/>
              </a:rPr>
              <a:t>		b.如果第一个参数位于第二个参数之前，返回负数</a:t>
            </a:r>
            <a:endParaRPr lang="en-US" altLang="zh-CN" sz="1600" b="0">
              <a:sym typeface="宋体" panose="02010600030101010101" pitchFamily="2" charset="-122"/>
            </a:endParaRPr>
          </a:p>
          <a:p>
            <a:pPr lvl="1" eaLnBrk="1" hangingPunct="1">
              <a:buNone/>
            </a:pPr>
            <a:r>
              <a:rPr lang="en-US" altLang="zh-CN" sz="1600" b="0">
                <a:sym typeface="宋体" panose="02010600030101010101" pitchFamily="2" charset="-122"/>
              </a:rPr>
              <a:t>		c.如果第一个参数位于第二个参数之后，返回正数 </a:t>
            </a:r>
            <a:endParaRPr lang="en-US" altLang="zh-CN" sz="1600" b="0">
              <a:sym typeface="宋体" panose="02010600030101010101" pitchFamily="2" charset="-122"/>
            </a:endParaRPr>
          </a:p>
          <a:p>
            <a:pPr lvl="1" eaLnBrk="1" hangingPunct="1">
              <a:spcBef>
                <a:spcPts val="300"/>
              </a:spcBef>
              <a:spcAft>
                <a:spcPts val="300"/>
              </a:spcAft>
              <a:buNone/>
            </a:pPr>
            <a:r>
              <a:rPr lang="en-US" altLang="zh-CN" sz="1600" b="0">
                <a:sym typeface="宋体" panose="02010600030101010101" pitchFamily="2" charset="-122"/>
              </a:rPr>
              <a:t>var arr = [11,5,23,7,4,1,9,1];			</a:t>
            </a:r>
            <a:endParaRPr lang="en-US" altLang="zh-CN" sz="1600" b="0">
              <a:sym typeface="宋体" panose="02010600030101010101" pitchFamily="2" charset="-122"/>
            </a:endParaRPr>
          </a:p>
          <a:p>
            <a:pPr lvl="1" eaLnBrk="1" hangingPunct="1">
              <a:spcBef>
                <a:spcPts val="300"/>
              </a:spcBef>
              <a:spcAft>
                <a:spcPts val="300"/>
              </a:spcAft>
              <a:buNone/>
            </a:pPr>
            <a:r>
              <a:rPr lang="en-US" altLang="zh-CN" sz="1600" b="0">
                <a:sym typeface="宋体" panose="02010600030101010101" pitchFamily="2" charset="-122"/>
              </a:rPr>
              <a:t>console.log(arr.sort(compare));			</a:t>
            </a:r>
            <a:endParaRPr lang="en-US" altLang="zh-CN" sz="1600" b="0">
              <a:sym typeface="宋体" panose="02010600030101010101" pitchFamily="2" charset="-122"/>
            </a:endParaRPr>
          </a:p>
          <a:p>
            <a:pPr lvl="1" eaLnBrk="1" hangingPunct="1">
              <a:spcBef>
                <a:spcPts val="300"/>
              </a:spcBef>
              <a:spcAft>
                <a:spcPts val="300"/>
              </a:spcAft>
              <a:buNone/>
            </a:pPr>
            <a:r>
              <a:rPr lang="en-US" altLang="zh-CN" sz="1600" b="0">
                <a:sym typeface="宋体" panose="02010600030101010101" pitchFamily="2" charset="-122"/>
              </a:rPr>
              <a:t>//</a:t>
            </a:r>
            <a:r>
              <a:rPr lang="zh-CN" altLang="en-US" sz="1600" b="0">
                <a:sym typeface="宋体" panose="02010600030101010101" pitchFamily="2" charset="-122"/>
              </a:rPr>
              <a:t>该比较函数适合于大多数数据类型			</a:t>
            </a:r>
            <a:endParaRPr lang="en-US" altLang="zh-CN" sz="1600" b="0">
              <a:sym typeface="宋体" panose="02010600030101010101" pitchFamily="2" charset="-122"/>
            </a:endParaRPr>
          </a:p>
          <a:p>
            <a:pPr lvl="1" eaLnBrk="1" hangingPunct="1">
              <a:spcBef>
                <a:spcPts val="300"/>
              </a:spcBef>
              <a:spcAft>
                <a:spcPts val="300"/>
              </a:spcAft>
              <a:buNone/>
            </a:pPr>
            <a:r>
              <a:rPr lang="en-US" altLang="zh-CN" sz="1600" b="0">
                <a:sym typeface="宋体" panose="02010600030101010101" pitchFamily="2" charset="-122"/>
              </a:rPr>
              <a:t>function compare(v1,v2){				</a:t>
            </a:r>
            <a:endParaRPr lang="en-US" altLang="zh-CN" sz="1600" b="0">
              <a:sym typeface="宋体" panose="02010600030101010101" pitchFamily="2" charset="-122"/>
            </a:endParaRPr>
          </a:p>
          <a:p>
            <a:pPr lvl="1" eaLnBrk="1" hangingPunct="1">
              <a:spcBef>
                <a:spcPts val="300"/>
              </a:spcBef>
              <a:spcAft>
                <a:spcPts val="300"/>
              </a:spcAft>
              <a:buNone/>
            </a:pPr>
            <a:r>
              <a:rPr lang="zh-CN" altLang="en-US" sz="1600" b="0">
                <a:sym typeface="宋体" panose="02010600030101010101" pitchFamily="2" charset="-122"/>
              </a:rPr>
              <a:t>    </a:t>
            </a:r>
            <a:r>
              <a:rPr lang="en-US" altLang="zh-CN" sz="1600" b="0">
                <a:sym typeface="宋体" panose="02010600030101010101" pitchFamily="2" charset="-122"/>
              </a:rPr>
              <a:t>if(v1&gt;v2){return -1;}</a:t>
            </a:r>
            <a:endParaRPr lang="en-US" altLang="zh-CN" sz="1600" b="0">
              <a:sym typeface="宋体" panose="02010600030101010101" pitchFamily="2" charset="-122"/>
            </a:endParaRPr>
          </a:p>
          <a:p>
            <a:pPr lvl="1" eaLnBrk="1" hangingPunct="1">
              <a:spcBef>
                <a:spcPts val="300"/>
              </a:spcBef>
              <a:spcAft>
                <a:spcPts val="300"/>
              </a:spcAft>
              <a:buNone/>
            </a:pPr>
            <a:r>
              <a:rPr lang="zh-CN" altLang="en-US" sz="1600" b="0">
                <a:sym typeface="宋体" panose="02010600030101010101" pitchFamily="2" charset="-122"/>
              </a:rPr>
              <a:t>    </a:t>
            </a:r>
            <a:r>
              <a:rPr lang="en-US" altLang="zh-CN" sz="1600" b="0">
                <a:sym typeface="宋体" panose="02010600030101010101" pitchFamily="2" charset="-122"/>
              </a:rPr>
              <a:t>else if( v1&lt;v2){return 1;}</a:t>
            </a:r>
            <a:endParaRPr lang="en-US" altLang="zh-CN" sz="1600" b="0">
              <a:sym typeface="宋体" panose="02010600030101010101" pitchFamily="2" charset="-122"/>
            </a:endParaRPr>
          </a:p>
          <a:p>
            <a:pPr lvl="1" eaLnBrk="1" hangingPunct="1">
              <a:spcBef>
                <a:spcPts val="300"/>
              </a:spcBef>
              <a:spcAft>
                <a:spcPts val="300"/>
              </a:spcAft>
              <a:buNone/>
            </a:pPr>
            <a:r>
              <a:rPr lang="zh-CN" altLang="en-US" sz="1600" b="0">
                <a:sym typeface="宋体" panose="02010600030101010101" pitchFamily="2" charset="-122"/>
              </a:rPr>
              <a:t>    </a:t>
            </a:r>
            <a:r>
              <a:rPr lang="en-US" altLang="zh-CN" sz="1600" b="0">
                <a:sym typeface="宋体" panose="02010600030101010101" pitchFamily="2" charset="-122"/>
              </a:rPr>
              <a:t>else{return 0;}</a:t>
            </a:r>
            <a:endParaRPr lang="en-US" altLang="zh-CN" sz="1600" b="0">
              <a:sym typeface="宋体" panose="02010600030101010101" pitchFamily="2" charset="-122"/>
            </a:endParaRPr>
          </a:p>
          <a:p>
            <a:pPr lvl="1" eaLnBrk="1" hangingPunct="1">
              <a:spcBef>
                <a:spcPts val="300"/>
              </a:spcBef>
              <a:spcAft>
                <a:spcPts val="300"/>
              </a:spcAft>
              <a:buNone/>
            </a:pPr>
            <a:r>
              <a:rPr lang="en-US" altLang="zh-CN" sz="1600" b="0">
                <a:sym typeface="宋体" panose="02010600030101010101" pitchFamily="2" charset="-122"/>
              </a:rPr>
              <a:t>}</a:t>
            </a:r>
            <a:endParaRPr lang="en-US" altLang="zh-CN" sz="1600" b="0">
              <a:sym typeface="宋体" panose="02010600030101010101" pitchFamily="2" charset="-122"/>
            </a:endParaRPr>
          </a:p>
          <a:p>
            <a:pPr lvl="1" eaLnBrk="1" hangingPunct="1">
              <a:buNone/>
            </a:pP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30050"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t> 截取方法</a:t>
            </a:r>
            <a:endParaRPr lang="zh-CN" altLang="en-US"/>
          </a:p>
          <a:p>
            <a:pPr lvl="1" eaLnBrk="1" hangingPunct="1"/>
            <a:r>
              <a:rPr lang="zh-CN" altLang="en-US" sz="1800"/>
              <a:t> concat()  </a:t>
            </a:r>
            <a:endParaRPr lang="zh-CN" altLang="en-US" sz="1800"/>
          </a:p>
          <a:p>
            <a:pPr lvl="1" eaLnBrk="1" hangingPunct="1">
              <a:buNone/>
            </a:pPr>
            <a:r>
              <a:rPr lang="zh-CN" altLang="en-US" sz="1800" b="0"/>
              <a:t>数组拼接，先创建当前数组的一个副本，然后将接收到的参数添加到这个副本的末尾，返副本，不改变原数组</a:t>
            </a:r>
            <a:r>
              <a:rPr lang="zh-CN" altLang="en-US" sz="1600" b="0"/>
              <a:t>。</a:t>
            </a:r>
            <a:endParaRPr lang="en-US" altLang="zh-CN" sz="1600" b="0"/>
          </a:p>
          <a:p>
            <a:pPr lvl="1" eaLnBrk="1" hangingPunct="1"/>
            <a:r>
              <a:rPr lang="zh-CN" altLang="en-US" sz="1800"/>
              <a:t> </a:t>
            </a:r>
            <a:r>
              <a:rPr lang="en-US" altLang="zh-CN" sz="1800"/>
              <a:t>slice</a:t>
            </a:r>
            <a:r>
              <a:rPr lang="zh-CN" altLang="en-US" sz="1800"/>
              <a:t>()  </a:t>
            </a:r>
            <a:endParaRPr lang="zh-CN" altLang="en-US" sz="1800"/>
          </a:p>
          <a:p>
            <a:pPr lvl="1" eaLnBrk="1" hangingPunct="1">
              <a:buNone/>
            </a:pPr>
            <a:r>
              <a:rPr lang="zh-CN" altLang="en-US" sz="1800" b="0"/>
              <a:t>数组切割，可接受一个或者两个参数（返回项的起始位置，结束位置），当接受一个参数，从该参数指定的位置开始，到当前数组末尾的所有项。当接受两个参数，起始到结束之间的项，但是不包含结束位置的项。不改变原数组</a:t>
            </a:r>
            <a:endParaRPr lang="en-US" altLang="zh-CN" sz="1800" b="0"/>
          </a:p>
          <a:p>
            <a:pPr lvl="1" eaLnBrk="1" hangingPunct="1"/>
            <a:r>
              <a:rPr lang="zh-CN" altLang="en-US" sz="1800"/>
              <a:t> </a:t>
            </a:r>
            <a:r>
              <a:rPr lang="en-US" altLang="zh-CN" sz="1800"/>
              <a:t>splice</a:t>
            </a:r>
            <a:r>
              <a:rPr lang="zh-CN" altLang="en-US" sz="1800"/>
              <a:t>()  </a:t>
            </a:r>
            <a:endParaRPr lang="zh-CN" altLang="en-US" sz="1800"/>
          </a:p>
          <a:p>
            <a:pPr lvl="1" eaLnBrk="1" hangingPunct="1">
              <a:buNone/>
            </a:pPr>
            <a:r>
              <a:rPr lang="zh-CN" altLang="en-US" sz="1800" b="0"/>
              <a:t>向数组的中部插入数据将始终返回一个数组，该数组中包含从原始数组中删除的项。</a:t>
            </a:r>
            <a:endParaRPr lang="en-US" altLang="zh-CN" sz="1800" b="0"/>
          </a:p>
          <a:p>
            <a:pPr lvl="1" eaLnBrk="1" hangingPunct="1">
              <a:buFont typeface="Wingdings" panose="05000000000000000000" pitchFamily="2" charset="2"/>
              <a:buChar char="ü"/>
            </a:pPr>
            <a:r>
              <a:rPr lang="zh-CN" altLang="en-US" sz="1800" b="0"/>
              <a:t>删除：指定两个参数</a:t>
            </a:r>
            <a:r>
              <a:rPr lang="en-US" altLang="zh-CN" sz="1800" b="0"/>
              <a:t>(</a:t>
            </a:r>
            <a:r>
              <a:rPr lang="zh-CN" altLang="en-US" sz="1800" b="0"/>
              <a:t>删除的起始位置，要删除的项数</a:t>
            </a:r>
            <a:r>
              <a:rPr lang="en-US" altLang="zh-CN" sz="1800" b="0"/>
              <a:t>)	</a:t>
            </a:r>
            <a:endParaRPr lang="en-US" altLang="zh-CN" sz="1800" b="0"/>
          </a:p>
          <a:p>
            <a:pPr lvl="1" eaLnBrk="1" hangingPunct="1">
              <a:buFont typeface="Wingdings" panose="05000000000000000000" pitchFamily="2" charset="2"/>
              <a:buChar char="ü"/>
            </a:pPr>
            <a:r>
              <a:rPr lang="zh-CN" altLang="en-US" sz="1800" b="0"/>
              <a:t>插入：指定三个参数</a:t>
            </a:r>
            <a:r>
              <a:rPr lang="en-US" altLang="zh-CN" sz="1800" b="0"/>
              <a:t>(</a:t>
            </a:r>
            <a:r>
              <a:rPr lang="zh-CN" altLang="en-US" sz="1800" b="0"/>
              <a:t>起始位置，</a:t>
            </a:r>
            <a:r>
              <a:rPr lang="en-US" altLang="zh-CN" sz="1800" b="0"/>
              <a:t>0</a:t>
            </a:r>
            <a:r>
              <a:rPr lang="zh-CN" altLang="en-US" sz="1800" b="0"/>
              <a:t>，要插入的项任意数量的项</a:t>
            </a:r>
            <a:r>
              <a:rPr lang="en-US" altLang="zh-CN" sz="1800" b="0"/>
              <a:t>)</a:t>
            </a:r>
            <a:endParaRPr lang="en-US" altLang="zh-CN" sz="1800" b="0"/>
          </a:p>
          <a:p>
            <a:pPr lvl="1" eaLnBrk="1" hangingPunct="1">
              <a:buFont typeface="Wingdings" panose="05000000000000000000" pitchFamily="2" charset="2"/>
              <a:buChar char="ü"/>
            </a:pPr>
            <a:r>
              <a:rPr lang="zh-CN" altLang="en-US" sz="1800" b="0"/>
              <a:t>替换：指定三个参数</a:t>
            </a:r>
            <a:r>
              <a:rPr lang="en-US" altLang="zh-CN" sz="1800" b="0"/>
              <a:t>(</a:t>
            </a:r>
            <a:r>
              <a:rPr lang="zh-CN" altLang="en-US" sz="1800" b="0"/>
              <a:t>起始位置，要删除的项，要插入的任意数量的项</a:t>
            </a:r>
            <a:r>
              <a:rPr lang="en-US" altLang="zh-CN" sz="1800" b="0"/>
              <a:t>)</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30050"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t> 索引方法</a:t>
            </a:r>
            <a:endParaRPr lang="zh-CN" altLang="en-US"/>
          </a:p>
          <a:p>
            <a:pPr lvl="1" eaLnBrk="1" hangingPunct="1"/>
            <a:r>
              <a:rPr lang="zh-CN" altLang="en-US" sz="1800"/>
              <a:t> </a:t>
            </a:r>
            <a:r>
              <a:rPr lang="en-US" altLang="zh-CN" sz="1800"/>
              <a:t>indexOf</a:t>
            </a:r>
            <a:r>
              <a:rPr lang="zh-CN" altLang="en-US" sz="1800"/>
              <a:t>()  </a:t>
            </a:r>
            <a:endParaRPr lang="zh-CN" altLang="en-US" sz="1800"/>
          </a:p>
          <a:p>
            <a:pPr lvl="1" eaLnBrk="1" hangingPunct="1">
              <a:buNone/>
            </a:pPr>
            <a:r>
              <a:rPr lang="zh-CN" altLang="en-US" sz="1800" b="0"/>
              <a:t>从数组开头向后查找，使用全等操作符，找不到该元素返回</a:t>
            </a:r>
            <a:r>
              <a:rPr lang="en-US" altLang="zh-CN" sz="1800" b="0"/>
              <a:t>-1</a:t>
            </a:r>
            <a:r>
              <a:rPr lang="zh-CN" altLang="en-US" sz="1600" b="0"/>
              <a:t>。</a:t>
            </a:r>
            <a:r>
              <a:rPr lang="zh-CN" altLang="en-US" sz="1800" b="0"/>
              <a:t>第一个参数为要查找的项，第二个参数（可选）为索引开始位置</a:t>
            </a:r>
            <a:endParaRPr lang="en-US" altLang="zh-CN" sz="1800" b="0"/>
          </a:p>
          <a:p>
            <a:pPr lvl="1" eaLnBrk="1" hangingPunct="1"/>
            <a:r>
              <a:rPr lang="zh-CN" altLang="en-US" sz="1800"/>
              <a:t> </a:t>
            </a:r>
            <a:r>
              <a:rPr lang="en-US" altLang="zh-CN" sz="1800"/>
              <a:t>lastIndexOf</a:t>
            </a:r>
            <a:r>
              <a:rPr lang="zh-CN" altLang="en-US" sz="1800"/>
              <a:t>()  </a:t>
            </a:r>
            <a:endParaRPr lang="zh-CN" altLang="en-US" sz="1800"/>
          </a:p>
          <a:p>
            <a:pPr lvl="1" eaLnBrk="1" hangingPunct="1">
              <a:buNone/>
            </a:pPr>
            <a:r>
              <a:rPr lang="zh-CN" altLang="en-US" sz="1800" b="0"/>
              <a:t>从数组末尾向前查找，使用全等操作符，找不到该元素返回</a:t>
            </a:r>
            <a:r>
              <a:rPr lang="en-US" altLang="zh-CN" sz="1800" b="0"/>
              <a:t>-1</a:t>
            </a:r>
            <a:r>
              <a:rPr lang="zh-CN" altLang="en-US" sz="1800" b="0"/>
              <a:t>。第一个参数为要查找的项，第二个参数（可选）为索引开始位置</a:t>
            </a:r>
            <a:endParaRPr lang="en-US" altLang="zh-CN" sz="1800" b="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42338"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t> 迭代方法</a:t>
            </a:r>
            <a:endParaRPr lang="zh-CN" altLang="en-US"/>
          </a:p>
          <a:p>
            <a:pPr marL="0" indent="0" eaLnBrk="1" hangingPunct="1">
              <a:buNone/>
            </a:pPr>
            <a:r>
              <a:rPr lang="en-US" altLang="zh-CN" sz="1800"/>
              <a:t>参数： 每一项上运行的函数，运行该函数的作用域对象（可选）</a:t>
            </a:r>
            <a:endParaRPr lang="en-US" altLang="zh-CN" sz="1800"/>
          </a:p>
          <a:p>
            <a:pPr lvl="1" eaLnBrk="1" hangingPunct="1"/>
            <a:r>
              <a:rPr lang="zh-CN" altLang="en-US" sz="1800"/>
              <a:t>every()  </a:t>
            </a:r>
            <a:endParaRPr lang="zh-CN" altLang="en-US" sz="1800"/>
          </a:p>
          <a:p>
            <a:pPr lvl="1" eaLnBrk="1" hangingPunct="1">
              <a:buNone/>
            </a:pPr>
            <a:r>
              <a:rPr lang="zh-CN" altLang="en-US" sz="1800" b="0"/>
              <a:t>对数组中的每一运行给定的函数，如果该函数对每一项都返回true,则该函数返回true</a:t>
            </a:r>
            <a:endParaRPr lang="zh-CN" altLang="en-US" sz="1800" b="0"/>
          </a:p>
          <a:p>
            <a:pPr lvl="1" eaLnBrk="1" hangingPunct="1">
              <a:spcBef>
                <a:spcPts val="300"/>
              </a:spcBef>
              <a:spcAft>
                <a:spcPts val="300"/>
              </a:spcAft>
              <a:buNone/>
            </a:pPr>
            <a:r>
              <a:rPr lang="en-US" altLang="zh-CN" sz="1800" b="0"/>
              <a:t>	</a:t>
            </a:r>
            <a:r>
              <a:rPr lang="en-US" altLang="zh-CN" sz="1600" b="0"/>
              <a:t>eg:</a:t>
            </a:r>
            <a:endParaRPr lang="en-US" altLang="zh-CN" sz="1600" b="0"/>
          </a:p>
          <a:p>
            <a:pPr lvl="1" eaLnBrk="1" hangingPunct="1">
              <a:spcBef>
                <a:spcPts val="300"/>
              </a:spcBef>
              <a:spcAft>
                <a:spcPts val="300"/>
              </a:spcAft>
              <a:buNone/>
            </a:pPr>
            <a:r>
              <a:rPr lang="en-US" altLang="zh-CN" sz="1600" b="0"/>
              <a:t>		var arr = [11,5,23,7,4,1,9,1];</a:t>
            </a:r>
            <a:endParaRPr lang="en-US" altLang="zh-CN" sz="1600" b="0"/>
          </a:p>
          <a:p>
            <a:pPr lvl="1" eaLnBrk="1" hangingPunct="1">
              <a:spcBef>
                <a:spcPts val="300"/>
              </a:spcBef>
              <a:spcAft>
                <a:spcPts val="300"/>
              </a:spcAft>
              <a:buNone/>
            </a:pPr>
            <a:r>
              <a:rPr lang="zh-CN" altLang="en-US" sz="1600" b="0"/>
              <a:t>		var result = arr.every(function(item,index,arr){</a:t>
            </a:r>
            <a:endParaRPr lang="zh-CN" altLang="en-US" sz="1600" b="0"/>
          </a:p>
          <a:p>
            <a:pPr lvl="1" eaLnBrk="1" hangingPunct="1">
              <a:spcBef>
                <a:spcPts val="300"/>
              </a:spcBef>
              <a:spcAft>
                <a:spcPts val="300"/>
              </a:spcAft>
              <a:buNone/>
            </a:pPr>
            <a:r>
              <a:rPr lang="zh-CN" altLang="en-US" sz="1600" b="0"/>
              <a:t>			return item &gt;2;</a:t>
            </a:r>
            <a:endParaRPr lang="zh-CN" altLang="en-US" sz="1600" b="0"/>
          </a:p>
          <a:p>
            <a:pPr lvl="1" eaLnBrk="1" hangingPunct="1">
              <a:spcBef>
                <a:spcPts val="300"/>
              </a:spcBef>
              <a:spcAft>
                <a:spcPts val="300"/>
              </a:spcAft>
              <a:buNone/>
            </a:pPr>
            <a:r>
              <a:rPr lang="zh-CN" altLang="en-US" sz="1600" b="0"/>
              <a:t>		});</a:t>
            </a:r>
            <a:endParaRPr lang="zh-CN" altLang="en-US" sz="1600" b="0"/>
          </a:p>
          <a:p>
            <a:pPr lvl="1" eaLnBrk="1" hangingPunct="1">
              <a:spcBef>
                <a:spcPts val="300"/>
              </a:spcBef>
              <a:spcAft>
                <a:spcPts val="300"/>
              </a:spcAft>
              <a:buNone/>
            </a:pPr>
            <a:r>
              <a:rPr lang="zh-CN" altLang="en-US" sz="1600" b="0"/>
              <a:t>		console.log(result); //false</a:t>
            </a:r>
            <a:endParaRPr lang="zh-CN" altLang="en-US" sz="1600" b="0"/>
          </a:p>
          <a:p>
            <a:pPr lvl="1" eaLnBrk="1" hangingPunct="1">
              <a:buNone/>
            </a:pP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44386" name="Rectangle 3"/>
          <p:cNvSpPr>
            <a:spLocks noGrp="1"/>
          </p:cNvSpPr>
          <p:nvPr>
            <p:ph idx="1"/>
          </p:nvPr>
        </p:nvSpPr>
        <p:spPr>
          <a:xfrm>
            <a:off x="76200" y="609600"/>
            <a:ext cx="8936038" cy="5391150"/>
          </a:xfrm>
        </p:spPr>
        <p:txBody>
          <a:bodyPr vert="horz" wrap="square" lIns="90050" tIns="45024" rIns="90050" bIns="45024" numCol="1" anchor="t" anchorCtr="0" compatLnSpc="1"/>
          <a:lstStyle/>
          <a:p>
            <a:pPr lvl="1" eaLnBrk="1" hangingPunct="1"/>
            <a:r>
              <a:rPr lang="zh-CN" altLang="en-US" sz="1800"/>
              <a:t>some()  </a:t>
            </a:r>
            <a:endParaRPr lang="zh-CN" altLang="en-US" sz="1800"/>
          </a:p>
          <a:p>
            <a:pPr lvl="1" eaLnBrk="1" hangingPunct="1">
              <a:buNone/>
            </a:pPr>
            <a:r>
              <a:rPr lang="zh-CN" altLang="en-US" sz="1800" b="0"/>
              <a:t>对数组中的每一运行给定的函数，如果该函数对任一项都返回true,则返回true</a:t>
            </a:r>
            <a:r>
              <a:rPr lang="en-US" altLang="zh-CN" sz="1800" b="0"/>
              <a:t>	</a:t>
            </a:r>
            <a:endParaRPr lang="en-US" altLang="zh-CN" sz="1800" b="0"/>
          </a:p>
          <a:p>
            <a:pPr lvl="1" eaLnBrk="1" hangingPunct="1">
              <a:buNone/>
            </a:pPr>
            <a:r>
              <a:rPr lang="en-US" altLang="zh-CN" sz="1800"/>
              <a:t>	eg:</a:t>
            </a:r>
            <a:endParaRPr lang="en-US" altLang="zh-CN" sz="1800"/>
          </a:p>
          <a:p>
            <a:pPr lvl="1" eaLnBrk="1" hangingPunct="1">
              <a:spcBef>
                <a:spcPts val="300"/>
              </a:spcBef>
              <a:spcAft>
                <a:spcPts val="300"/>
              </a:spcAft>
              <a:buNone/>
            </a:pPr>
            <a:r>
              <a:rPr lang="en-US" altLang="zh-CN" sz="1800"/>
              <a:t>		</a:t>
            </a:r>
            <a:r>
              <a:rPr lang="en-US" altLang="zh-CN" sz="1600" b="0"/>
              <a:t>var result = arr.every(function(item,index,arr){</a:t>
            </a:r>
            <a:endParaRPr lang="en-US" altLang="zh-CN" sz="1600" b="0"/>
          </a:p>
          <a:p>
            <a:pPr lvl="1" eaLnBrk="1" hangingPunct="1">
              <a:spcBef>
                <a:spcPts val="300"/>
              </a:spcBef>
              <a:spcAft>
                <a:spcPts val="300"/>
              </a:spcAft>
              <a:buNone/>
            </a:pPr>
            <a:r>
              <a:rPr lang="en-US" altLang="zh-CN" sz="1600" b="0"/>
              <a:t>			return item &gt;2;</a:t>
            </a:r>
            <a:endParaRPr lang="en-US" altLang="zh-CN" sz="1600" b="0"/>
          </a:p>
          <a:p>
            <a:pPr lvl="1" eaLnBrk="1" hangingPunct="1">
              <a:spcBef>
                <a:spcPts val="300"/>
              </a:spcBef>
              <a:spcAft>
                <a:spcPts val="300"/>
              </a:spcAft>
              <a:buNone/>
            </a:pPr>
            <a:r>
              <a:rPr lang="en-US" altLang="zh-CN" sz="1600" b="0"/>
              <a:t>		});</a:t>
            </a:r>
            <a:endParaRPr lang="en-US" altLang="zh-CN" sz="1600" b="0"/>
          </a:p>
          <a:p>
            <a:pPr lvl="1" eaLnBrk="1" hangingPunct="1">
              <a:spcBef>
                <a:spcPts val="300"/>
              </a:spcBef>
              <a:spcAft>
                <a:spcPts val="300"/>
              </a:spcAft>
              <a:buNone/>
            </a:pPr>
            <a:r>
              <a:rPr lang="en-US" altLang="zh-CN" sz="1600" b="0"/>
              <a:t>		console.log(result); //true</a:t>
            </a:r>
            <a:endParaRPr lang="en-US" altLang="zh-CN" sz="1600" b="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46434" name="Rectangle 3"/>
          <p:cNvSpPr>
            <a:spLocks noGrp="1"/>
          </p:cNvSpPr>
          <p:nvPr>
            <p:ph idx="1"/>
          </p:nvPr>
        </p:nvSpPr>
        <p:spPr>
          <a:xfrm>
            <a:off x="0" y="515938"/>
            <a:ext cx="9012238" cy="5484813"/>
          </a:xfrm>
        </p:spPr>
        <p:txBody>
          <a:bodyPr vert="horz" wrap="square" lIns="90050" tIns="45024" rIns="90050" bIns="45024" numCol="1" anchor="t" anchorCtr="0" compatLnSpc="1"/>
          <a:lstStyle/>
          <a:p>
            <a:pPr lvl="1" eaLnBrk="1" hangingPunct="1"/>
            <a:r>
              <a:rPr lang="zh-CN" altLang="en-US" sz="1800"/>
              <a:t>filter() </a:t>
            </a:r>
            <a:endParaRPr lang="zh-CN" altLang="en-US" sz="1800"/>
          </a:p>
          <a:p>
            <a:pPr lvl="1" eaLnBrk="1" hangingPunct="1">
              <a:spcBef>
                <a:spcPts val="300"/>
              </a:spcBef>
              <a:spcAft>
                <a:spcPts val="300"/>
              </a:spcAft>
              <a:buNone/>
            </a:pPr>
            <a:r>
              <a:rPr lang="zh-CN" altLang="en-US" sz="1800" b="0"/>
              <a:t>对数组中的每一运行给定的函数，会返回满足该函数的项组成的数组</a:t>
            </a:r>
            <a:r>
              <a:rPr lang="en-US" altLang="zh-CN" sz="1800" b="0"/>
              <a:t>	</a:t>
            </a:r>
            <a:endParaRPr lang="en-US" altLang="zh-CN" sz="1800" b="0"/>
          </a:p>
          <a:p>
            <a:pPr lvl="1" eaLnBrk="1" hangingPunct="1">
              <a:buNone/>
            </a:pPr>
            <a:r>
              <a:rPr lang="en-US" altLang="zh-CN" sz="1800" b="0"/>
              <a:t>	eg:</a:t>
            </a:r>
            <a:endParaRPr lang="en-US" altLang="zh-CN" sz="1800" b="0"/>
          </a:p>
          <a:p>
            <a:pPr lvl="1" eaLnBrk="1" hangingPunct="1">
              <a:spcBef>
                <a:spcPts val="300"/>
              </a:spcBef>
              <a:spcAft>
                <a:spcPts val="300"/>
              </a:spcAft>
              <a:buNone/>
            </a:pPr>
            <a:r>
              <a:rPr lang="en-US" altLang="zh-CN" sz="1800" b="0"/>
              <a:t>	</a:t>
            </a:r>
            <a:r>
              <a:rPr lang="en-US" altLang="zh-CN" sz="1600" b="0"/>
              <a:t>var result = arr.filter(function(item,index,arr){</a:t>
            </a:r>
            <a:endParaRPr lang="en-US" altLang="zh-CN" sz="1600" b="0"/>
          </a:p>
          <a:p>
            <a:pPr lvl="1" eaLnBrk="1" hangingPunct="1">
              <a:spcBef>
                <a:spcPts val="300"/>
              </a:spcBef>
              <a:spcAft>
                <a:spcPts val="300"/>
              </a:spcAft>
              <a:buNone/>
            </a:pPr>
            <a:r>
              <a:rPr lang="en-US" altLang="zh-CN" sz="1600" b="0"/>
              <a:t>		return item &gt;2;</a:t>
            </a:r>
            <a:endParaRPr lang="en-US" altLang="zh-CN" sz="1600" b="0"/>
          </a:p>
          <a:p>
            <a:pPr lvl="1" eaLnBrk="1" hangingPunct="1">
              <a:spcBef>
                <a:spcPts val="300"/>
              </a:spcBef>
              <a:spcAft>
                <a:spcPts val="300"/>
              </a:spcAft>
              <a:buNone/>
            </a:pPr>
            <a:r>
              <a:rPr lang="en-US" altLang="zh-CN" sz="1600" b="0"/>
              <a:t>	});</a:t>
            </a:r>
            <a:endParaRPr lang="en-US" altLang="zh-CN" sz="1600" b="0"/>
          </a:p>
          <a:p>
            <a:pPr lvl="1" eaLnBrk="1" hangingPunct="1">
              <a:spcBef>
                <a:spcPts val="300"/>
              </a:spcBef>
              <a:spcAft>
                <a:spcPts val="300"/>
              </a:spcAft>
              <a:buNone/>
            </a:pPr>
            <a:r>
              <a:rPr lang="en-US" altLang="zh-CN" sz="1600" b="0"/>
              <a:t>	console.log(result); // [11, 5, 23, 7, 4, 9]</a:t>
            </a:r>
            <a:endParaRPr lang="en-US" altLang="zh-CN" sz="1600" b="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48482" name="Rectangle 3"/>
          <p:cNvSpPr>
            <a:spLocks noGrp="1"/>
          </p:cNvSpPr>
          <p:nvPr>
            <p:ph idx="1"/>
          </p:nvPr>
        </p:nvSpPr>
        <p:spPr>
          <a:xfrm>
            <a:off x="0" y="515938"/>
            <a:ext cx="9012238" cy="5484813"/>
          </a:xfrm>
        </p:spPr>
        <p:txBody>
          <a:bodyPr vert="horz" wrap="square" lIns="90050" tIns="45024" rIns="90050" bIns="45024" numCol="1" anchor="t" anchorCtr="0" compatLnSpc="1"/>
          <a:lstStyle/>
          <a:p>
            <a:pPr lvl="1" eaLnBrk="1" hangingPunct="1"/>
            <a:r>
              <a:rPr lang="zh-CN" altLang="en-US" sz="1800"/>
              <a:t>map()</a:t>
            </a:r>
            <a:endParaRPr lang="zh-CN" altLang="en-US" sz="1800"/>
          </a:p>
          <a:p>
            <a:pPr lvl="1" eaLnBrk="1" hangingPunct="1">
              <a:buNone/>
            </a:pPr>
            <a:r>
              <a:rPr lang="zh-CN" altLang="en-US" sz="1800" b="0"/>
              <a:t>对数组中的每一运行给定的函数,返回每次函数调用的结果组成的数组</a:t>
            </a:r>
            <a:endParaRPr lang="en-US" altLang="zh-CN" sz="1800" b="0"/>
          </a:p>
          <a:p>
            <a:pPr lvl="1" eaLnBrk="1" hangingPunct="1">
              <a:buNone/>
            </a:pPr>
            <a:r>
              <a:rPr lang="en-US" altLang="zh-CN" sz="1800" b="0"/>
              <a:t>eg:</a:t>
            </a:r>
            <a:endParaRPr lang="en-US" altLang="zh-CN" sz="1800" b="0"/>
          </a:p>
          <a:p>
            <a:pPr lvl="1" eaLnBrk="1" hangingPunct="1">
              <a:spcBef>
                <a:spcPts val="300"/>
              </a:spcBef>
              <a:spcAft>
                <a:spcPts val="300"/>
              </a:spcAft>
              <a:buNone/>
            </a:pPr>
            <a:r>
              <a:rPr lang="en-US" altLang="zh-CN" sz="1600" b="0"/>
              <a:t>	var result = arr.map(function(item,index,arr){</a:t>
            </a:r>
            <a:endParaRPr lang="en-US" altLang="zh-CN" sz="1600" b="0"/>
          </a:p>
          <a:p>
            <a:pPr lvl="1" eaLnBrk="1" hangingPunct="1">
              <a:spcBef>
                <a:spcPts val="300"/>
              </a:spcBef>
              <a:spcAft>
                <a:spcPts val="300"/>
              </a:spcAft>
              <a:buNone/>
            </a:pPr>
            <a:r>
              <a:rPr lang="en-US" altLang="zh-CN" sz="1600" b="0"/>
              <a:t>	</a:t>
            </a:r>
            <a:r>
              <a:rPr lang="zh-CN" altLang="en-US" sz="1600" b="0"/>
              <a:t>    </a:t>
            </a:r>
            <a:r>
              <a:rPr lang="en-US" altLang="zh-CN" sz="1600" b="0"/>
              <a:t>return item * 2;</a:t>
            </a:r>
            <a:endParaRPr lang="en-US" altLang="zh-CN" sz="1600" b="0"/>
          </a:p>
          <a:p>
            <a:pPr lvl="1" eaLnBrk="1" hangingPunct="1">
              <a:spcBef>
                <a:spcPts val="300"/>
              </a:spcBef>
              <a:spcAft>
                <a:spcPts val="300"/>
              </a:spcAft>
              <a:buNone/>
            </a:pPr>
            <a:r>
              <a:rPr lang="en-US" altLang="zh-CN" sz="1600" b="0"/>
              <a:t>	});</a:t>
            </a:r>
            <a:endParaRPr lang="en-US" altLang="zh-CN" sz="1600" b="0"/>
          </a:p>
          <a:p>
            <a:pPr lvl="1" eaLnBrk="1" hangingPunct="1">
              <a:spcBef>
                <a:spcPts val="300"/>
              </a:spcBef>
              <a:spcAft>
                <a:spcPts val="300"/>
              </a:spcAft>
              <a:buNone/>
            </a:pPr>
            <a:r>
              <a:rPr lang="en-US" altLang="zh-CN" sz="1600" b="0"/>
              <a:t>	console.log(result); // [22, 10, 46, 14, 8, 2, 18, 2]</a:t>
            </a:r>
            <a:endParaRPr lang="en-US" altLang="zh-CN" sz="1600" b="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Array</a:t>
            </a:r>
            <a:r>
              <a:rPr lang="zh-CN" altLang="en-US">
                <a:effectLst>
                  <a:outerShdw blurRad="38100" dist="38100" dir="2700000">
                    <a:srgbClr val="C0C0C0"/>
                  </a:outerShdw>
                </a:effectLst>
              </a:rPr>
              <a:t>类型</a:t>
            </a:r>
            <a:endParaRPr lang="zh-CN" altLang="en-US">
              <a:effectLst>
                <a:outerShdw blurRad="38100" dist="38100" dir="2700000">
                  <a:srgbClr val="C0C0C0"/>
                </a:outerShdw>
              </a:effectLst>
            </a:endParaRPr>
          </a:p>
        </p:txBody>
      </p:sp>
      <p:sp>
        <p:nvSpPr>
          <p:cNvPr id="150530" name="Rectangle 3"/>
          <p:cNvSpPr>
            <a:spLocks noGrp="1"/>
          </p:cNvSpPr>
          <p:nvPr>
            <p:ph idx="1"/>
          </p:nvPr>
        </p:nvSpPr>
        <p:spPr>
          <a:xfrm>
            <a:off x="0" y="515938"/>
            <a:ext cx="9012238" cy="5484813"/>
          </a:xfrm>
        </p:spPr>
        <p:txBody>
          <a:bodyPr vert="horz" wrap="square" lIns="90050" tIns="45024" rIns="90050" bIns="45024" numCol="1" anchor="t" anchorCtr="0" compatLnSpc="1"/>
          <a:lstStyle/>
          <a:p>
            <a:pPr lvl="1" eaLnBrk="1" hangingPunct="1"/>
            <a:r>
              <a:rPr lang="zh-CN" altLang="en-US" sz="1800"/>
              <a:t>forEach() </a:t>
            </a:r>
            <a:endParaRPr lang="en-US" altLang="zh-CN" sz="1800"/>
          </a:p>
          <a:p>
            <a:pPr lvl="1" eaLnBrk="1" hangingPunct="1">
              <a:buNone/>
            </a:pPr>
            <a:r>
              <a:rPr lang="zh-CN" altLang="en-US" sz="1800" b="0"/>
              <a:t>对数组中的每一运行给定的函数,没有返回值，常用来遍历元素</a:t>
            </a:r>
            <a:r>
              <a:rPr lang="en-US" altLang="zh-CN" sz="1800" b="0"/>
              <a:t>	</a:t>
            </a:r>
            <a:endParaRPr lang="en-US" altLang="zh-CN" sz="1800" b="0"/>
          </a:p>
          <a:p>
            <a:pPr lvl="1" eaLnBrk="1" hangingPunct="1">
              <a:buNone/>
            </a:pPr>
            <a:r>
              <a:rPr lang="en-US" altLang="zh-CN" sz="1800" b="0"/>
              <a:t>	eg:</a:t>
            </a:r>
            <a:endParaRPr lang="en-US" altLang="zh-CN" sz="1800" b="0"/>
          </a:p>
          <a:p>
            <a:pPr lvl="1" eaLnBrk="1" hangingPunct="1">
              <a:spcBef>
                <a:spcPts val="300"/>
              </a:spcBef>
              <a:spcAft>
                <a:spcPts val="300"/>
              </a:spcAft>
              <a:buNone/>
            </a:pPr>
            <a:r>
              <a:rPr lang="en-US" altLang="zh-CN" sz="1800" b="0"/>
              <a:t>		</a:t>
            </a:r>
            <a:r>
              <a:rPr lang="en-US" altLang="zh-CN" sz="1600" b="0"/>
              <a:t>var result = arr.forEach(function(item,index,arr){</a:t>
            </a:r>
            <a:endParaRPr lang="en-US" altLang="zh-CN" sz="1600" b="0"/>
          </a:p>
          <a:p>
            <a:pPr lvl="1" eaLnBrk="1" hangingPunct="1">
              <a:spcBef>
                <a:spcPts val="300"/>
              </a:spcBef>
              <a:spcAft>
                <a:spcPts val="300"/>
              </a:spcAft>
              <a:buNone/>
            </a:pPr>
            <a:r>
              <a:rPr lang="en-US" altLang="zh-CN" sz="1600" b="0"/>
              <a:t>			console.log(item);</a:t>
            </a:r>
            <a:endParaRPr lang="en-US" altLang="zh-CN" sz="1600" b="0"/>
          </a:p>
          <a:p>
            <a:pPr lvl="1" eaLnBrk="1" hangingPunct="1">
              <a:spcBef>
                <a:spcPts val="300"/>
              </a:spcBef>
              <a:spcAft>
                <a:spcPts val="300"/>
              </a:spcAft>
              <a:buNone/>
            </a:pPr>
            <a:r>
              <a:rPr lang="en-US" altLang="zh-CN" sz="1600" b="0"/>
              <a:t>		});</a:t>
            </a:r>
            <a:endParaRPr lang="en-US" altLang="zh-CN" sz="1600" b="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6 </a:t>
            </a:r>
            <a:r>
              <a:rPr lang="zh-CN" altLang="en-US">
                <a:solidFill>
                  <a:srgbClr val="CC0099"/>
                </a:solidFill>
                <a:effectLst>
                  <a:outerShdw blurRad="38100" dist="38100" dir="2700000">
                    <a:srgbClr val="C0C0C0"/>
                  </a:outerShdw>
                </a:effectLst>
                <a:latin typeface="+mj-lt"/>
                <a:ea typeface="+mj-ea"/>
                <a:cs typeface="+mj-cs"/>
              </a:rPr>
              <a:t>章:正则表达式</a:t>
            </a:r>
            <a:endParaRPr lang="en-US" altLang="zh-CN">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简单命令</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en-US" altLang="zh-CN" sz="1800"/>
              <a:t>clear</a:t>
            </a:r>
            <a:endParaRPr lang="en-US" altLang="zh-CN" sz="1800"/>
          </a:p>
          <a:p>
            <a:pPr marL="0" lvl="1" indent="-381000">
              <a:buNone/>
            </a:pPr>
            <a:r>
              <a:rPr lang="zh-CN" altLang="en-US" sz="1800" b="0"/>
              <a:t>清除屏幕内容</a:t>
            </a:r>
            <a:endParaRPr lang="sv-SE" altLang="zh-CN" sz="1800" b="0"/>
          </a:p>
          <a:p>
            <a:pPr marL="0" lvl="1" indent="-381000"/>
            <a:r>
              <a:rPr lang="en-US" altLang="zh-CN" sz="1800"/>
              <a:t>history</a:t>
            </a:r>
            <a:endParaRPr lang="en-US" altLang="zh-CN" sz="1800"/>
          </a:p>
          <a:p>
            <a:pPr marL="0" lvl="1" indent="-381000">
              <a:buNone/>
            </a:pPr>
            <a:r>
              <a:rPr lang="zh-CN" altLang="en-US" sz="1800" b="0"/>
              <a:t>列出历史命令。</a:t>
            </a:r>
            <a:endParaRPr lang="en-US" altLang="zh-CN" sz="1800" b="0"/>
          </a:p>
          <a:p>
            <a:pPr marL="0" lvl="1" indent="-381000"/>
            <a:r>
              <a:rPr lang="en-US" altLang="zh-CN" sz="1800"/>
              <a:t>man</a:t>
            </a:r>
            <a:r>
              <a:rPr lang="zh-CN" altLang="en-US" sz="1800"/>
              <a:t> 命令</a:t>
            </a:r>
            <a:endParaRPr lang="en-US" altLang="zh-CN" sz="1800"/>
          </a:p>
          <a:p>
            <a:pPr marL="0" lvl="1" indent="-381000">
              <a:buNone/>
            </a:pPr>
            <a:r>
              <a:rPr lang="zh-CN" altLang="en-US" sz="1800" b="0"/>
              <a:t>查看指定命令手册</a:t>
            </a:r>
            <a:endParaRPr lang="en-US" altLang="zh-CN" sz="1800" b="0"/>
          </a:p>
          <a:p>
            <a:pPr marL="0" lvl="1" indent="-381000">
              <a:buFont typeface="Wingdings" panose="05000000000000000000" pitchFamily="2" charset="2"/>
              <a:buChar char="ü"/>
            </a:pPr>
            <a:r>
              <a:rPr lang="zh-CN" altLang="en-US" sz="1800" b="0"/>
              <a:t>输入回车，向下翻一行</a:t>
            </a:r>
            <a:endParaRPr lang="en-US" altLang="zh-CN" sz="1800" b="0"/>
          </a:p>
          <a:p>
            <a:pPr marL="0" lvl="1" indent="-381000">
              <a:buFont typeface="Wingdings" panose="05000000000000000000" pitchFamily="2" charset="2"/>
              <a:buChar char="ü"/>
            </a:pPr>
            <a:r>
              <a:rPr lang="zh-CN" altLang="en-US" sz="1800" b="0"/>
              <a:t>输入空格，向下翻一页</a:t>
            </a:r>
            <a:endParaRPr lang="en-US" altLang="zh-CN" sz="1800" b="0"/>
          </a:p>
          <a:p>
            <a:pPr marL="0" lvl="1" indent="-381000">
              <a:buFont typeface="Wingdings" panose="05000000000000000000" pitchFamily="2" charset="2"/>
              <a:buChar char="ü"/>
            </a:pPr>
            <a:r>
              <a:rPr lang="zh-CN" altLang="en-US" sz="1800" b="0"/>
              <a:t>输入</a:t>
            </a:r>
            <a:r>
              <a:rPr lang="en-US" altLang="zh-CN" sz="1800" b="0"/>
              <a:t>q</a:t>
            </a:r>
            <a:r>
              <a:rPr lang="zh-CN" altLang="en-US" sz="1800" b="0"/>
              <a:t>，退出手册</a:t>
            </a:r>
            <a:endParaRPr lang="en-US" altLang="zh-CN" sz="1800" b="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4626"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t>正则表达式</a:t>
            </a:r>
            <a:endParaRPr lang="zh-CN" altLang="en-US"/>
          </a:p>
          <a:p>
            <a:pPr marL="0" indent="0" eaLnBrk="1" hangingPunct="1">
              <a:buNone/>
            </a:pPr>
            <a:r>
              <a:rPr lang="en-US" altLang="zh-CN" sz="1800"/>
              <a:t>是一个描述字符模式的对象. </a:t>
            </a:r>
            <a:endParaRPr lang="en-US" altLang="zh-CN" sz="1800"/>
          </a:p>
          <a:p>
            <a:pPr lvl="1" eaLnBrk="1" hangingPunct="1"/>
            <a:r>
              <a:rPr lang="zh-CN" altLang="en-US" sz="1800"/>
              <a:t>正则表达式对象的创建</a:t>
            </a:r>
            <a:endParaRPr lang="zh-CN" altLang="en-US" sz="1800"/>
          </a:p>
          <a:p>
            <a:pPr lvl="1" eaLnBrk="1" hangingPunct="1">
              <a:buNone/>
            </a:pPr>
            <a:r>
              <a:rPr lang="en-US" altLang="zh-CN" sz="1800">
                <a:sym typeface="宋体" panose="02010600030101010101" pitchFamily="2" charset="-122"/>
              </a:rPr>
              <a:t>	</a:t>
            </a:r>
            <a:r>
              <a:rPr lang="en-US" altLang="zh-CN" sz="1800" b="0">
                <a:sym typeface="宋体" panose="02010600030101010101" pitchFamily="2" charset="-122"/>
              </a:rPr>
              <a:t>构造函数</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a:t>
            </a:r>
            <a:r>
              <a:rPr lang="en-US" altLang="zh-CN" sz="1600" b="0">
                <a:sym typeface="宋体" panose="02010600030101010101" pitchFamily="2" charset="-122"/>
              </a:rPr>
              <a:t>var pattern =new RegExp("正则表达式","修饰符")</a:t>
            </a:r>
            <a:endParaRPr lang="en-US" altLang="zh-CN" sz="1600" b="0">
              <a:sym typeface="宋体" panose="02010600030101010101" pitchFamily="2" charset="-122"/>
            </a:endParaRPr>
          </a:p>
          <a:p>
            <a:pPr lvl="1" eaLnBrk="1" hangingPunct="1">
              <a:buNone/>
            </a:pPr>
            <a:r>
              <a:rPr lang="en-US" altLang="zh-CN" sz="1600" b="0">
                <a:sym typeface="宋体" panose="02010600030101010101" pitchFamily="2" charset="-122"/>
              </a:rPr>
              <a:t>		var pattern =new RegExp("abc","ig");</a:t>
            </a:r>
            <a:endParaRPr lang="en-US" altLang="zh-CN" sz="1600" b="0">
              <a:sym typeface="宋体" panose="02010600030101010101" pitchFamily="2" charset="-122"/>
            </a:endParaRPr>
          </a:p>
          <a:p>
            <a:pPr lvl="1" eaLnBrk="1" hangingPunct="1">
              <a:buNone/>
            </a:pPr>
            <a:r>
              <a:rPr lang="en-US" altLang="zh-CN" sz="1800" b="0">
                <a:sym typeface="宋体" panose="02010600030101010101" pitchFamily="2" charset="-122"/>
              </a:rPr>
              <a:t>	正则表达式字面量</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a:t>
            </a:r>
            <a:r>
              <a:rPr lang="en-US" altLang="zh-CN" sz="1600" b="0">
                <a:sym typeface="宋体" panose="02010600030101010101" pitchFamily="2" charset="-122"/>
              </a:rPr>
              <a:t>var pattern = /正则表达式/修饰符;</a:t>
            </a:r>
            <a:endParaRPr lang="en-US" altLang="zh-CN" sz="1600" b="0">
              <a:sym typeface="宋体" panose="02010600030101010101" pitchFamily="2" charset="-122"/>
            </a:endParaRPr>
          </a:p>
          <a:p>
            <a:pPr lvl="1" eaLnBrk="1" hangingPunct="1">
              <a:buNone/>
            </a:pPr>
            <a:r>
              <a:rPr lang="en-US" altLang="zh-CN" sz="1600" b="0">
                <a:sym typeface="宋体" panose="02010600030101010101" pitchFamily="2" charset="-122"/>
              </a:rPr>
              <a:t>		var pattern = /abc/ig;</a:t>
            </a:r>
            <a:endParaRPr lang="en-US" altLang="zh-CN"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43362" name="Rectangle 3"/>
          <p:cNvSpPr>
            <a:spLocks noGrp="1"/>
          </p:cNvSpPr>
          <p:nvPr>
            <p:ph idx="1"/>
          </p:nvPr>
        </p:nvSpPr>
        <p:spPr>
          <a:xfrm>
            <a:off x="0" y="515938"/>
            <a:ext cx="9012238" cy="5484812"/>
          </a:xfrm>
        </p:spPr>
        <p:txBody>
          <a:bodyPr vert="horz" wrap="square" lIns="90050" tIns="45024" rIns="90050" bIns="45024" anchor="t"/>
          <a:lstStyle/>
          <a:p>
            <a:pPr lvl="1" eaLnBrk="1" hangingPunct="1"/>
            <a:r>
              <a:rPr lang="zh-CN" altLang="en-US" sz="1800"/>
              <a:t>修饰符 </a:t>
            </a:r>
            <a:endParaRPr lang="zh-CN" altLang="en-US" sz="1800"/>
          </a:p>
          <a:p>
            <a:pPr lvl="1" eaLnBrk="1" hangingPunct="1">
              <a:buNone/>
            </a:pPr>
            <a:r>
              <a:rPr lang="en-US" altLang="zh-CN" sz="1800"/>
              <a:t>	</a:t>
            </a:r>
            <a:r>
              <a:rPr lang="en-US" altLang="zh-CN" sz="1800" b="0"/>
              <a:t>i	ignore case	不区分大小写</a:t>
            </a:r>
            <a:endParaRPr lang="en-US" altLang="zh-CN" sz="1800" b="0"/>
          </a:p>
          <a:p>
            <a:pPr lvl="1" eaLnBrk="1" hangingPunct="1">
              <a:buNone/>
            </a:pPr>
            <a:r>
              <a:rPr lang="en-US" altLang="zh-CN" sz="1800" b="0"/>
              <a:t>	g	global		全局</a:t>
            </a:r>
            <a:endParaRPr lang="en-US" altLang="zh-CN" sz="1800" b="0"/>
          </a:p>
          <a:p>
            <a:pPr lvl="1" eaLnBrk="1" hangingPunct="1">
              <a:buNone/>
            </a:pPr>
            <a:r>
              <a:rPr lang="en-US" altLang="zh-CN" sz="1800" b="0"/>
              <a:t>	m	multiline	多行</a:t>
            </a:r>
            <a:endParaRPr lang="en-US" altLang="zh-CN" sz="1800" b="0"/>
          </a:p>
          <a:p>
            <a:pPr lvl="1" eaLnBrk="1" hangingPunct="1"/>
            <a:r>
              <a:rPr lang="zh-CN" altLang="en-US" sz="1800">
                <a:sym typeface="宋体" panose="02010600030101010101" pitchFamily="2" charset="-122"/>
              </a:rPr>
              <a:t>JS正则表达式对象</a:t>
            </a:r>
            <a:endParaRPr lang="zh-CN" altLang="en-US" sz="1800">
              <a:sym typeface="宋体" panose="02010600030101010101" pitchFamily="2" charset="-122"/>
            </a:endParaRPr>
          </a:p>
          <a:p>
            <a:pPr lvl="1" eaLnBrk="1" hangingPunct="1">
              <a:buNone/>
            </a:pPr>
            <a:r>
              <a:rPr lang="en-US" altLang="zh-CN" sz="1800">
                <a:sym typeface="宋体" panose="02010600030101010101" pitchFamily="2" charset="-122"/>
              </a:rPr>
              <a:t>	</a:t>
            </a:r>
            <a:r>
              <a:rPr lang="en-US" altLang="zh-CN" sz="1600" b="0">
                <a:sym typeface="宋体" panose="02010600030101010101" pitchFamily="2" charset="-122"/>
              </a:rPr>
              <a:t>var pattern = new RegExp("abc");</a:t>
            </a:r>
            <a:endParaRPr lang="en-US" altLang="zh-CN" sz="1600" b="0">
              <a:sym typeface="宋体" panose="02010600030101010101" pitchFamily="2" charset="-122"/>
            </a:endParaRPr>
          </a:p>
          <a:p>
            <a:pPr lvl="1" eaLnBrk="1" hangingPunct="1">
              <a:buNone/>
            </a:pPr>
            <a:r>
              <a:rPr lang="en-US" altLang="zh-CN" sz="1600" b="0"/>
              <a:t>	pattern.exec();		查找</a:t>
            </a:r>
            <a:endParaRPr lang="en-US" altLang="zh-CN" sz="1600" b="0"/>
          </a:p>
          <a:p>
            <a:pPr lvl="1" eaLnBrk="1" hangingPunct="1">
              <a:buNone/>
            </a:pPr>
            <a:r>
              <a:rPr lang="en-US" altLang="zh-CN" sz="1600" b="0"/>
              <a:t>	pattern.test();		测试</a:t>
            </a:r>
            <a:endParaRPr lang="en-US" altLang="zh-CN" sz="1600" b="0"/>
          </a:p>
          <a:p>
            <a:pPr lvl="1" eaLnBrk="1" hangingPunct="1">
              <a:buNone/>
            </a:pPr>
            <a:r>
              <a:rPr lang="en-US" altLang="zh-CN" sz="1600" b="0"/>
              <a:t>	pattern.toString();	转换为字符串</a:t>
            </a:r>
            <a:endParaRPr lang="en-US" altLang="zh-CN" sz="1600" b="0"/>
          </a:p>
          <a:p>
            <a:pPr lvl="1" eaLnBrk="1" hangingPunct="1">
              <a:buNone/>
            </a:pPr>
            <a:r>
              <a:rPr lang="en-US" altLang="zh-CN" sz="1600" b="0"/>
              <a:t>	pattern.lastIndex;	下一次匹配的开始位置</a:t>
            </a:r>
            <a:endParaRPr lang="en-US" altLang="zh-CN" sz="1600" b="0"/>
          </a:p>
          <a:p>
            <a:pPr lvl="1" eaLnBrk="1" hangingPunct="1">
              <a:buNone/>
            </a:pPr>
            <a:r>
              <a:rPr lang="en-US" altLang="zh-CN" sz="1600" b="0"/>
              <a:t>	pattern.source;	正则表达式文本</a:t>
            </a:r>
            <a:endParaRPr lang="en-US" altLang="zh-CN" sz="1600" b="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43362" name="Rectangle 3"/>
          <p:cNvSpPr>
            <a:spLocks noGrp="1"/>
          </p:cNvSpPr>
          <p:nvPr>
            <p:ph idx="1"/>
          </p:nvPr>
        </p:nvSpPr>
        <p:spPr>
          <a:xfrm>
            <a:off x="0" y="533400"/>
            <a:ext cx="9012238" cy="5791200"/>
          </a:xfrm>
        </p:spPr>
        <p:txBody>
          <a:bodyPr vert="horz" wrap="square" lIns="90050" tIns="45024" rIns="90050" bIns="45024" numCol="1" anchor="t" anchorCtr="0" compatLnSpc="1"/>
          <a:lstStyle/>
          <a:p>
            <a:pPr lvl="1" eaLnBrk="1" hangingPunct="1"/>
            <a:r>
              <a:rPr lang="zh-CN" altLang="en-US" sz="1800">
                <a:sym typeface="宋体" panose="02010600030101010101" pitchFamily="2" charset="-122"/>
              </a:rPr>
              <a:t>使用</a:t>
            </a:r>
            <a:endParaRPr lang="zh-CN" altLang="en-US" sz="1800">
              <a:sym typeface="宋体" panose="02010600030101010101" pitchFamily="2" charset="-122"/>
            </a:endParaRPr>
          </a:p>
          <a:p>
            <a:pPr lvl="1" eaLnBrk="1" hangingPunct="1">
              <a:buNone/>
            </a:pPr>
            <a:r>
              <a:rPr lang="en-US" altLang="zh-CN" sz="1800">
                <a:sym typeface="宋体" panose="02010600030101010101" pitchFamily="2" charset="-122"/>
              </a:rPr>
              <a:t>	var result = pattern.exec()</a:t>
            </a:r>
            <a:endParaRPr lang="en-US" altLang="zh-CN" sz="1800">
              <a:sym typeface="宋体" panose="02010600030101010101" pitchFamily="2" charset="-122"/>
            </a:endParaRPr>
          </a:p>
          <a:p>
            <a:pPr lvl="1" eaLnBrk="1" hangingPunct="1">
              <a:buNone/>
            </a:pPr>
            <a:r>
              <a:rPr lang="en-US" altLang="zh-CN" sz="1800">
                <a:sym typeface="宋体" panose="02010600030101010101" pitchFamily="2" charset="-122"/>
              </a:rPr>
              <a:t>	</a:t>
            </a:r>
            <a:r>
              <a:rPr lang="en-US" altLang="zh-CN" sz="1800" b="0">
                <a:sym typeface="宋体" panose="02010600030101010101" pitchFamily="2" charset="-122"/>
              </a:rPr>
              <a:t>执行正则</a:t>
            </a:r>
            <a:r>
              <a:rPr lang="zh-CN" altLang="en-US" sz="1800" b="0">
                <a:sym typeface="宋体" panose="02010600030101010101" pitchFamily="2" charset="-122"/>
              </a:rPr>
              <a:t>，</a:t>
            </a:r>
            <a:r>
              <a:rPr lang="en-US" altLang="zh-CN" sz="1800" b="0">
                <a:sym typeface="宋体" panose="02010600030101010101" pitchFamily="2" charset="-122"/>
              </a:rPr>
              <a:t>从参数获取目的字符串</a:t>
            </a:r>
            <a:endParaRPr lang="en-US" altLang="zh-CN" sz="1800" b="0">
              <a:sym typeface="宋体" panose="02010600030101010101" pitchFamily="2" charset="-122"/>
            </a:endParaRPr>
          </a:p>
          <a:p>
            <a:pPr lvl="1" eaLnBrk="1" hangingPunct="1">
              <a:buFont typeface="Wingdings" panose="05000000000000000000" pitchFamily="2" charset="2"/>
              <a:buChar char="ü"/>
            </a:pPr>
            <a:r>
              <a:rPr lang="zh-CN" altLang="en-US" sz="1800" b="0">
                <a:sym typeface="宋体" panose="02010600030101010101" pitchFamily="2" charset="-122"/>
              </a:rPr>
              <a:t> </a:t>
            </a:r>
            <a:r>
              <a:rPr lang="en-US" altLang="zh-CN" sz="1800" b="0">
                <a:sym typeface="宋体" panose="02010600030101010101" pitchFamily="2" charset="-122"/>
              </a:rPr>
              <a:t>参数	：字符串</a:t>
            </a:r>
            <a:endParaRPr lang="en-US" altLang="zh-CN" sz="1800" b="0">
              <a:sym typeface="宋体" panose="02010600030101010101" pitchFamily="2" charset="-122"/>
            </a:endParaRPr>
          </a:p>
          <a:p>
            <a:pPr lvl="1" eaLnBrk="1" hangingPunct="1">
              <a:buFont typeface="Wingdings" panose="05000000000000000000" pitchFamily="2" charset="2"/>
              <a:buChar char="ü"/>
            </a:pPr>
            <a:r>
              <a:rPr lang="zh-CN" altLang="en-US" sz="1800" b="0">
                <a:sym typeface="宋体" panose="02010600030101010101" pitchFamily="2" charset="-122"/>
              </a:rPr>
              <a:t> </a:t>
            </a:r>
            <a:r>
              <a:rPr lang="en-US" altLang="zh-CN" sz="1800" b="0">
                <a:sym typeface="宋体" panose="02010600030101010101" pitchFamily="2" charset="-122"/>
              </a:rPr>
              <a:t>返回值	：类数组对象</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数组：查询到的结果</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index:查询到结果的索引</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input:操作的字符串</a:t>
            </a:r>
            <a:endParaRPr lang="en-US" altLang="zh-CN" sz="1800" b="0">
              <a:sym typeface="宋体" panose="02010600030101010101" pitchFamily="2" charset="-122"/>
            </a:endParaRPr>
          </a:p>
          <a:p>
            <a:pPr lvl="1" eaLnBrk="1" hangingPunct="1">
              <a:buFont typeface="Wingdings" panose="05000000000000000000" pitchFamily="2" charset="2"/>
              <a:buChar char="Ø"/>
            </a:pPr>
            <a:r>
              <a:rPr lang="en-US" altLang="zh-CN" sz="1800" b="0">
                <a:sym typeface="宋体" panose="02010600030101010101" pitchFamily="2" charset="-122"/>
              </a:rPr>
              <a:t>如果正则表达式中有修饰符"g",这时，在pattern中会维护lastIndex属性，记录下一次开始的位置，当第二次执行exec的时候，从lastIndex开始检索。</a:t>
            </a:r>
            <a:endParaRPr lang="en-US" altLang="zh-CN" sz="1800" b="0">
              <a:sym typeface="宋体" panose="02010600030101010101" pitchFamily="2" charset="-122"/>
            </a:endParaRPr>
          </a:p>
          <a:p>
            <a:pPr lvl="1" eaLnBrk="1" hangingPunct="1">
              <a:buFont typeface="Wingdings" panose="05000000000000000000" pitchFamily="2" charset="2"/>
              <a:buChar char="Ø"/>
            </a:pPr>
            <a:r>
              <a:rPr lang="en-US" altLang="zh-CN" sz="1800" b="0">
                <a:sym typeface="宋体" panose="02010600030101010101" pitchFamily="2" charset="-122"/>
              </a:rPr>
              <a:t>如果正则表达式中没有修饰符"g",不会维护lastIndex属性，每次执行从开始位置检索</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45410" name="Rectangle 3"/>
          <p:cNvSpPr>
            <a:spLocks noGrp="1" noChangeArrowheads="1"/>
          </p:cNvSpPr>
          <p:nvPr>
            <p:ph idx="1"/>
          </p:nvPr>
        </p:nvSpPr>
        <p:spPr>
          <a:xfrm>
            <a:off x="0" y="609600"/>
            <a:ext cx="9012238" cy="5391150"/>
          </a:xfrm>
        </p:spPr>
        <p:txBody>
          <a:bodyPr vert="horz" wrap="square" lIns="90050" tIns="45024" rIns="90050" bIns="45024" numCol="1" anchor="t" anchorCtr="0" compatLnSpc="1"/>
          <a:lstStyle/>
          <a:p>
            <a:pPr marL="228600" lvl="1" indent="0" eaLnBrk="1" hangingPunct="1">
              <a:buNone/>
            </a:pPr>
            <a:r>
              <a:rPr lang="en-US" altLang="zh-CN" sz="1800"/>
              <a:t>var result = pattern test();</a:t>
            </a:r>
            <a:endParaRPr lang="en-US" altLang="zh-CN" sz="1800"/>
          </a:p>
          <a:p>
            <a:pPr marL="228600" lvl="1" indent="0" eaLnBrk="1" hangingPunct="1">
              <a:buFont typeface="Wingdings" panose="05000000000000000000" pitchFamily="2" charset="2"/>
              <a:buChar char="ü"/>
            </a:pPr>
            <a:r>
              <a:rPr lang="en-US" altLang="zh-CN" sz="1800" b="0"/>
              <a:t>参数：字符串</a:t>
            </a:r>
            <a:endParaRPr lang="en-US" altLang="zh-CN" sz="1800" b="0"/>
          </a:p>
          <a:p>
            <a:pPr marL="228600" lvl="1" indent="0" eaLnBrk="1" hangingPunct="1">
              <a:buFont typeface="Wingdings" panose="05000000000000000000" pitchFamily="2" charset="2"/>
              <a:buChar char="ü"/>
            </a:pPr>
            <a:r>
              <a:rPr lang="en-US" altLang="zh-CN" sz="1800" b="0"/>
              <a:t>返回值：布尔类型</a:t>
            </a:r>
            <a:endParaRPr lang="en-US" altLang="zh-CN" sz="1800" b="0"/>
          </a:p>
          <a:p>
            <a:pPr marL="228600" lvl="1" indent="0" eaLnBrk="1" hangingPunct="1">
              <a:buFont typeface="Wingdings" panose="05000000000000000000" pitchFamily="2" charset="2"/>
              <a:buChar char="Ø"/>
            </a:pPr>
            <a:r>
              <a:rPr lang="zh-CN" altLang="en-US" sz="1800" b="0"/>
              <a:t> </a:t>
            </a:r>
            <a:r>
              <a:rPr lang="en-US" altLang="zh-CN" sz="1800" b="0"/>
              <a:t>如果正则表达式中有修饰符"g",这时，在pattern中会维护lastIndex属性，记录下一次开始的位置，当第二次执行exec的时候，从lastIndex开始检索。</a:t>
            </a:r>
            <a:endParaRPr lang="en-US" altLang="zh-CN" sz="1800" b="0"/>
          </a:p>
          <a:p>
            <a:pPr marL="228600" lvl="1" indent="0" eaLnBrk="1" hangingPunct="1">
              <a:buFont typeface="Wingdings" panose="05000000000000000000" pitchFamily="2" charset="2"/>
              <a:buChar char="Ø"/>
            </a:pPr>
            <a:r>
              <a:rPr lang="zh-CN" altLang="en-US" sz="1800" b="0"/>
              <a:t> </a:t>
            </a:r>
            <a:r>
              <a:rPr lang="en-US" altLang="zh-CN" sz="1800" b="0"/>
              <a:t>如果正则表达式中没有修饰符"g",不会维护lastIndex属性，每次执行从开始位置检索</a:t>
            </a:r>
            <a:endParaRPr lang="en-US" altLang="zh-CN" sz="1800" b="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49506" name="Rectangle 3"/>
          <p:cNvSpPr>
            <a:spLocks noGrp="1"/>
          </p:cNvSpPr>
          <p:nvPr>
            <p:ph idx="1"/>
          </p:nvPr>
        </p:nvSpPr>
        <p:spPr>
          <a:xfrm>
            <a:off x="0" y="515938"/>
            <a:ext cx="9012238" cy="5484812"/>
          </a:xfrm>
        </p:spPr>
        <p:txBody>
          <a:bodyPr vert="horz" wrap="square" lIns="90050" tIns="45024" rIns="90050" bIns="45024" anchor="t"/>
          <a:lstStyle/>
          <a:p>
            <a:pPr lvl="1" eaLnBrk="1" hangingPunct="1"/>
            <a:r>
              <a:rPr lang="zh-CN" altLang="en-US" sz="1800">
                <a:sym typeface="宋体" panose="02010600030101010101" pitchFamily="2" charset="-122"/>
              </a:rPr>
              <a:t>表达式语法</a:t>
            </a:r>
            <a:endParaRPr lang="zh-CN" altLang="en-US" sz="1800">
              <a:sym typeface="宋体" panose="02010600030101010101" pitchFamily="2" charset="-122"/>
            </a:endParaRPr>
          </a:p>
          <a:p>
            <a:pPr lvl="2" eaLnBrk="1" hangingPunct="1"/>
            <a:r>
              <a:rPr lang="zh-CN" altLang="en-US" sz="1800">
                <a:sym typeface="宋体" panose="02010600030101010101" pitchFamily="2" charset="-122"/>
              </a:rPr>
              <a:t>直接量</a:t>
            </a:r>
            <a:endParaRPr lang="zh-CN" altLang="en-US" sz="1800">
              <a:sym typeface="宋体" panose="02010600030101010101" pitchFamily="2" charset="-122"/>
            </a:endParaRPr>
          </a:p>
          <a:p>
            <a:pPr lvl="2" eaLnBrk="1" hangingPunct="1">
              <a:buNone/>
            </a:pPr>
            <a:r>
              <a:rPr lang="zh-CN" altLang="en-US">
                <a:sym typeface="宋体" panose="02010600030101010101" pitchFamily="2" charset="-122"/>
              </a:rPr>
              <a:t>	</a:t>
            </a:r>
            <a:r>
              <a:rPr lang="en-US" altLang="zh-CN">
                <a:sym typeface="宋体" panose="02010600030101010101" pitchFamily="2" charset="-122"/>
              </a:rPr>
              <a:t>	</a:t>
            </a:r>
            <a:r>
              <a:rPr lang="zh-CN" altLang="en-US" b="0">
                <a:sym typeface="宋体" panose="02010600030101010101" pitchFamily="2" charset="-122"/>
              </a:rPr>
              <a:t>字母	/is/</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a:t>
            </a:r>
            <a:r>
              <a:rPr lang="en-US" altLang="zh-CN" b="0">
                <a:sym typeface="宋体" panose="02010600030101010101" pitchFamily="2" charset="-122"/>
              </a:rPr>
              <a:t>	</a:t>
            </a:r>
            <a:r>
              <a:rPr lang="zh-CN" altLang="en-US" b="0">
                <a:sym typeface="宋体" panose="02010600030101010101" pitchFamily="2" charset="-122"/>
              </a:rPr>
              <a:t>数字</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a:t>
            </a:r>
            <a:r>
              <a:rPr lang="en-US" altLang="zh-CN" b="0">
                <a:sym typeface="宋体" panose="02010600030101010101" pitchFamily="2" charset="-122"/>
              </a:rPr>
              <a:t>	</a:t>
            </a:r>
            <a:r>
              <a:rPr lang="zh-CN" altLang="en-US" b="0">
                <a:sym typeface="宋体" panose="02010600030101010101" pitchFamily="2" charset="-122"/>
              </a:rPr>
              <a:t>特殊字符	\n</a:t>
            </a:r>
            <a:endParaRPr lang="zh-CN" altLang="en-US" b="0">
              <a:sym typeface="宋体" panose="02010600030101010101" pitchFamily="2" charset="-122"/>
            </a:endParaRPr>
          </a:p>
          <a:p>
            <a:pPr lvl="2" eaLnBrk="1" hangingPunct="1"/>
            <a:r>
              <a:rPr lang="zh-CN" altLang="en-US" sz="1800">
                <a:sym typeface="宋体" panose="02010600030101010101" pitchFamily="2" charset="-122"/>
              </a:rPr>
              <a:t>字符类</a:t>
            </a:r>
            <a:endParaRPr lang="zh-CN" altLang="en-US" sz="1800">
              <a:sym typeface="宋体" panose="02010600030101010101" pitchFamily="2" charset="-122"/>
            </a:endParaRPr>
          </a:p>
          <a:p>
            <a:pPr lvl="2" eaLnBrk="1" hangingPunct="1">
              <a:buNone/>
            </a:pPr>
            <a:r>
              <a:rPr lang="zh-CN" altLang="en-US">
                <a:sym typeface="宋体" panose="02010600030101010101" pitchFamily="2" charset="-122"/>
              </a:rPr>
              <a:t>	</a:t>
            </a:r>
            <a:r>
              <a:rPr lang="zh-CN" altLang="en-US" b="0">
                <a:sym typeface="宋体" panose="02010600030101010101" pitchFamily="2" charset="-122"/>
              </a:rPr>
              <a:t>[直接量]	</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/[good]/  g或0或d </a:t>
            </a:r>
            <a:r>
              <a:rPr lang="en-US" altLang="zh-CN" b="0">
                <a:sym typeface="宋体" panose="02010600030101010101" pitchFamily="2" charset="-122"/>
              </a:rPr>
              <a:t>			</a:t>
            </a:r>
            <a:r>
              <a:rPr lang="zh-CN" altLang="en-US" b="0">
                <a:sym typeface="宋体" panose="02010600030101010101" pitchFamily="2" charset="-122"/>
              </a:rPr>
              <a:t>/[a-zA-Z0-9]/</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/[^a-zA-Z0-9]/</a:t>
            </a:r>
            <a:r>
              <a:rPr lang="en-US" altLang="zh-CN" b="0">
                <a:sym typeface="宋体" panose="02010600030101010101" pitchFamily="2" charset="-122"/>
              </a:rPr>
              <a:t>			</a:t>
            </a:r>
            <a:r>
              <a:rPr lang="zh-CN" altLang="en-US" b="0">
                <a:sym typeface="宋体" panose="02010600030101010101" pitchFamily="2" charset="-122"/>
              </a:rPr>
              <a:t>/\w/ =&gt; /[a-zA-Z0-9]/</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/\W/ =&gt; /[^a-zA-Z0-9]/</a:t>
            </a:r>
            <a:r>
              <a:rPr lang="en-US" altLang="zh-CN" b="0">
                <a:sym typeface="宋体" panose="02010600030101010101" pitchFamily="2" charset="-122"/>
              </a:rPr>
              <a:t>		</a:t>
            </a:r>
            <a:r>
              <a:rPr lang="zh-CN" altLang="en-US" b="0">
                <a:sym typeface="宋体" panose="02010600030101010101" pitchFamily="2" charset="-122"/>
              </a:rPr>
              <a:t>/\d/ =&gt; /[0-9]/</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/\D/ =&gt;	/[^0-9]/</a:t>
            </a:r>
            <a:r>
              <a:rPr lang="en-US" altLang="zh-CN" b="0">
                <a:sym typeface="宋体" panose="02010600030101010101" pitchFamily="2" charset="-122"/>
              </a:rPr>
              <a:t>			</a:t>
            </a:r>
            <a:r>
              <a:rPr lang="zh-CN" altLang="en-US" b="0">
                <a:sym typeface="宋体" panose="02010600030101010101" pitchFamily="2" charset="-122"/>
              </a:rPr>
              <a:t>/\s/ =&gt; [\n\t空格]</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/\S/ =&gt; [^\n\t空格]</a:t>
            </a:r>
            <a:endParaRPr lang="zh-CN" altLang="en-US"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1554" name="Rectangle 3"/>
          <p:cNvSpPr>
            <a:spLocks noGrp="1"/>
          </p:cNvSpPr>
          <p:nvPr>
            <p:ph idx="1"/>
          </p:nvPr>
        </p:nvSpPr>
        <p:spPr>
          <a:xfrm>
            <a:off x="0" y="609600"/>
            <a:ext cx="9012238" cy="5391150"/>
          </a:xfrm>
        </p:spPr>
        <p:txBody>
          <a:bodyPr vert="horz" wrap="square" lIns="90050" tIns="45024" rIns="90050" bIns="45024" anchor="t"/>
          <a:lstStyle/>
          <a:p>
            <a:pPr lvl="2" eaLnBrk="1" hangingPunct="1"/>
            <a:r>
              <a:rPr lang="zh-CN" altLang="en-US" sz="1800">
                <a:sym typeface="宋体" panose="02010600030101010101" pitchFamily="2" charset="-122"/>
              </a:rPr>
              <a:t>重复</a:t>
            </a:r>
            <a:endParaRPr lang="zh-CN" altLang="en-US" sz="1800">
              <a:sym typeface="宋体" panose="02010600030101010101" pitchFamily="2" charset="-122"/>
            </a:endParaRPr>
          </a:p>
          <a:p>
            <a:pPr lvl="2" eaLnBrk="1" hangingPunct="1">
              <a:buNone/>
            </a:pPr>
            <a:r>
              <a:rPr lang="zh-CN" altLang="en-US">
                <a:sym typeface="宋体" panose="02010600030101010101" pitchFamily="2" charset="-122"/>
              </a:rPr>
              <a:t>	</a:t>
            </a:r>
            <a:r>
              <a:rPr lang="zh-CN" altLang="en-US" b="0">
                <a:sym typeface="宋体" panose="02010600030101010101" pitchFamily="2" charset="-122"/>
              </a:rPr>
              <a:t>(子)表达式{重复}</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/\w{3}/ 3个连续的字符</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{1,4}	[1,4]</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{1,}	[1,多]</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{1}		1次</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 {1,}</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 {0,1}</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 {0,}</a:t>
            </a:r>
            <a:endParaRPr lang="zh-CN" altLang="en-US" b="0">
              <a:sym typeface="宋体" panose="02010600030101010101" pitchFamily="2" charset="-122"/>
            </a:endParaRPr>
          </a:p>
          <a:p>
            <a:pPr lvl="2" eaLnBrk="1" hangingPunct="1"/>
            <a:r>
              <a:rPr lang="zh-CN" altLang="en-US" sz="1800">
                <a:sym typeface="宋体" panose="02010600030101010101" pitchFamily="2" charset="-122"/>
              </a:rPr>
              <a:t>重复方式</a:t>
            </a:r>
            <a:endParaRPr lang="zh-CN" altLang="en-US" sz="1800">
              <a:sym typeface="宋体" panose="02010600030101010101" pitchFamily="2" charset="-122"/>
            </a:endParaRPr>
          </a:p>
          <a:p>
            <a:pPr lvl="2" eaLnBrk="1" hangingPunct="1">
              <a:buNone/>
            </a:pPr>
            <a:r>
              <a:rPr lang="zh-CN" altLang="en-US">
                <a:sym typeface="宋体" panose="02010600030101010101" pitchFamily="2" charset="-122"/>
              </a:rPr>
              <a:t>	</a:t>
            </a:r>
            <a:r>
              <a:rPr lang="en-US" altLang="zh-CN">
                <a:sym typeface="宋体" panose="02010600030101010101" pitchFamily="2" charset="-122"/>
              </a:rPr>
              <a:t>	</a:t>
            </a:r>
            <a:r>
              <a:rPr lang="zh-CN" altLang="en-US" b="0">
                <a:sym typeface="宋体" panose="02010600030101010101" pitchFamily="2" charset="-122"/>
              </a:rPr>
              <a:t>贪婪	默认{1,4}</a:t>
            </a:r>
            <a:endParaRPr lang="zh-CN" altLang="en-US" b="0">
              <a:sym typeface="宋体" panose="02010600030101010101" pitchFamily="2" charset="-122"/>
            </a:endParaRPr>
          </a:p>
          <a:p>
            <a:pPr lvl="2" eaLnBrk="1" hangingPunct="1">
              <a:buNone/>
            </a:pPr>
            <a:r>
              <a:rPr lang="zh-CN" altLang="en-US" b="0">
                <a:sym typeface="宋体" panose="02010600030101010101" pitchFamily="2" charset="-122"/>
              </a:rPr>
              <a:t>		非贪婪</a:t>
            </a:r>
            <a:r>
              <a:rPr lang="en-US" altLang="zh-CN" b="0">
                <a:sym typeface="宋体" panose="02010600030101010101" pitchFamily="2" charset="-122"/>
              </a:rPr>
              <a:t>	</a:t>
            </a:r>
            <a:r>
              <a:rPr lang="zh-CN" altLang="en-US" b="0">
                <a:sym typeface="宋体" panose="02010600030101010101" pitchFamily="2" charset="-122"/>
              </a:rPr>
              <a:t>{1,4}?</a:t>
            </a:r>
            <a:endParaRPr lang="zh-CN" altLang="en-US"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1554" name="Rectangle 3"/>
          <p:cNvSpPr>
            <a:spLocks noGrp="1" noChangeArrowheads="1"/>
          </p:cNvSpPr>
          <p:nvPr>
            <p:ph idx="1"/>
          </p:nvPr>
        </p:nvSpPr>
        <p:spPr>
          <a:xfrm>
            <a:off x="76200" y="515938"/>
            <a:ext cx="8936038" cy="5838825"/>
          </a:xfrm>
        </p:spPr>
        <p:txBody>
          <a:bodyPr vert="horz" wrap="square" lIns="90050" tIns="45024" rIns="90050" bIns="45024" numCol="1" anchor="t" anchorCtr="0" compatLnSpc="1"/>
          <a:lstStyle/>
          <a:p>
            <a:pPr lvl="1" eaLnBrk="1" hangingPunct="1"/>
            <a:r>
              <a:rPr lang="zh-CN" altLang="en-US" sz="1800">
                <a:sym typeface="宋体" panose="02010600030101010101" pitchFamily="2" charset="-122"/>
              </a:rPr>
              <a:t>字符类</a:t>
            </a:r>
            <a:endParaRPr lang="zh-CN" altLang="en-US" sz="1800">
              <a:sym typeface="宋体" panose="02010600030101010101" pitchFamily="2" charset="-122"/>
            </a:endParaRPr>
          </a:p>
          <a:p>
            <a:pPr marL="0" indent="457200" eaLnBrk="1" hangingPunct="1">
              <a:buNone/>
            </a:pPr>
            <a:r>
              <a:rPr lang="en-US" altLang="zh-CN" sz="1800" b="0"/>
              <a:t>将直接量字符单独放在方括号内就组成了字符类。一个字符类可以匹配它所有包含的任意字符</a:t>
            </a:r>
            <a:r>
              <a:rPr lang="en-US" altLang="zh-CN" sz="1600"/>
              <a:t>。</a:t>
            </a:r>
            <a:endParaRPr lang="en-US" altLang="zh-CN" sz="1600"/>
          </a:p>
          <a:p>
            <a:pPr marL="0" indent="457200" eaLnBrk="1" hangingPunct="1">
              <a:buNone/>
            </a:pPr>
            <a:r>
              <a:rPr lang="en-US" altLang="zh-CN" sz="1600">
                <a:sym typeface="宋体" panose="02010600030101010101" pitchFamily="2" charset="-122"/>
              </a:rPr>
              <a:t>	</a:t>
            </a:r>
            <a:r>
              <a:rPr lang="en-US" altLang="zh-CN" sz="1600" b="0">
                <a:sym typeface="宋体" panose="02010600030101010101" pitchFamily="2" charset="-122"/>
              </a:rPr>
              <a:t>[...]	方括号内的任意字符</a:t>
            </a:r>
            <a:endParaRPr lang="en-US" altLang="zh-CN" sz="1600" b="0">
              <a:sym typeface="宋体" panose="02010600030101010101" pitchFamily="2" charset="-122"/>
            </a:endParaRPr>
          </a:p>
          <a:p>
            <a:pPr marL="0" indent="457200" eaLnBrk="1" hangingPunct="1">
              <a:buNone/>
            </a:pPr>
            <a:r>
              <a:rPr lang="zh-CN" altLang="en-US" sz="1600" b="0">
                <a:sym typeface="宋体" panose="02010600030101010101" pitchFamily="2" charset="-122"/>
              </a:rPr>
              <a:t>	[^...]	不在方括号内的任意字符	</a:t>
            </a:r>
            <a:r>
              <a:rPr lang="en-US" altLang="zh-CN" sz="1600" b="0">
                <a:sym typeface="宋体" panose="02010600030101010101" pitchFamily="2" charset="-122"/>
              </a:rPr>
              <a:t>	</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	除换行符和其他Unicode行终止符之外的任意字符</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\w	任何ASCII字符，等价于[a-zA-Z0-9]</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\W	任何非ASCII字符组成的，等价于[^a-zA-Z0-9]</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\s	任何Unicode空白符：空格，制表符，回车</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\S	任何非Unicode空白符的字符</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\d	任何ASCII数字，等价于 [0-9]</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\D	任何非ASCII数字之外的任意字符，等价于 [^0-9]</a:t>
            </a:r>
            <a:endParaRPr lang="zh-CN" altLang="en-US" sz="1600" b="0">
              <a:sym typeface="宋体" panose="02010600030101010101" pitchFamily="2" charset="-122"/>
            </a:endParaRPr>
          </a:p>
          <a:p>
            <a:pPr marL="0" indent="457200" eaLnBrk="1" hangingPunct="1">
              <a:buNone/>
            </a:pPr>
            <a:r>
              <a:rPr lang="zh-CN" altLang="en-US" sz="1600" b="0">
                <a:sym typeface="宋体" panose="02010600030101010101" pitchFamily="2" charset="-122"/>
              </a:rPr>
              <a:t>	[\b]	退格直接量（特例）	</a:t>
            </a:r>
            <a:r>
              <a:rPr lang="zh-CN" altLang="en-US" sz="1600">
                <a:sym typeface="宋体" panose="02010600030101010101" pitchFamily="2" charset="-122"/>
              </a:rPr>
              <a:t>	</a:t>
            </a:r>
            <a:endParaRPr lang="zh-CN" altLang="en-US"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5650" name="Rectangle 3"/>
          <p:cNvSpPr>
            <a:spLocks noGrp="1"/>
          </p:cNvSpPr>
          <p:nvPr>
            <p:ph idx="1"/>
          </p:nvPr>
        </p:nvSpPr>
        <p:spPr>
          <a:xfrm>
            <a:off x="-131762" y="174625"/>
            <a:ext cx="9144000" cy="6180138"/>
          </a:xfrm>
        </p:spPr>
        <p:txBody>
          <a:bodyPr vert="horz" wrap="square" lIns="90050" tIns="45024" rIns="90050" bIns="45024" anchor="t"/>
          <a:lstStyle/>
          <a:p>
            <a:pPr marL="0" indent="0" eaLnBrk="1" hangingPunct="1">
              <a:buNone/>
            </a:pPr>
            <a:endParaRPr lang="en-US" altLang="zh-CN" sz="1800"/>
          </a:p>
          <a:p>
            <a:pPr lvl="1" eaLnBrk="1" hangingPunct="1"/>
            <a:r>
              <a:rPr lang="zh-CN" altLang="en-US" sz="1800">
                <a:sym typeface="宋体" panose="02010600030101010101" pitchFamily="2" charset="-122"/>
              </a:rPr>
              <a:t>重复</a:t>
            </a:r>
            <a:endParaRPr lang="zh-CN" altLang="en-US" sz="1800">
              <a:sym typeface="宋体" panose="02010600030101010101" pitchFamily="2" charset="-122"/>
            </a:endParaRPr>
          </a:p>
          <a:p>
            <a:pPr marL="742950" lvl="2" indent="0" eaLnBrk="1" hangingPunct="1">
              <a:buNone/>
            </a:pPr>
            <a:r>
              <a:rPr lang="zh-CN" altLang="en-US" sz="1800">
                <a:sym typeface="宋体" panose="02010600030101010101" pitchFamily="2" charset="-122"/>
              </a:rPr>
              <a:t>一定要用在子表达式之后</a:t>
            </a:r>
            <a:endParaRPr lang="zh-CN" altLang="en-US" sz="1800">
              <a:sym typeface="宋体" panose="02010600030101010101" pitchFamily="2" charset="-122"/>
            </a:endParaRPr>
          </a:p>
          <a:p>
            <a:pPr marL="742950" lvl="2" indent="0" eaLnBrk="1" hangingPunct="1">
              <a:buNone/>
            </a:pPr>
            <a:r>
              <a:rPr lang="zh-CN" altLang="en-US" b="0">
                <a:sym typeface="宋体" panose="02010600030101010101" pitchFamily="2" charset="-122"/>
              </a:rPr>
              <a:t>   {n,m}	匹配前一项至少n次，但是不超过m次</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{n,}	匹配前一项n次或者更多次</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{n}	匹配前一项n次</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	匹配前一项0次或者1次，等价于{0,1}</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	匹配前一项1次或者多次，等价于{1,}</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	匹配前一项0次或者多次，等价于{0,}</a:t>
            </a:r>
            <a:endParaRPr lang="zh-CN" altLang="en-US" b="0">
              <a:sym typeface="宋体" panose="02010600030101010101" pitchFamily="2" charset="-122"/>
            </a:endParaRPr>
          </a:p>
          <a:p>
            <a:pPr marL="742950" lvl="2" indent="0" eaLnBrk="1" hangingPunct="1">
              <a:buNone/>
            </a:pPr>
            <a:r>
              <a:rPr lang="zh-CN" altLang="en-US" sz="1800">
                <a:sym typeface="宋体" panose="02010600030101010101" pitchFamily="2" charset="-122"/>
              </a:rPr>
              <a:t>例如</a:t>
            </a:r>
            <a:r>
              <a:rPr lang="zh-CN" altLang="en-US">
                <a:sym typeface="宋体" panose="02010600030101010101" pitchFamily="2" charset="-122"/>
              </a:rPr>
              <a:t>：</a:t>
            </a:r>
            <a:endParaRPr lang="zh-CN" altLang="en-US">
              <a:sym typeface="宋体" panose="02010600030101010101" pitchFamily="2" charset="-122"/>
            </a:endParaRPr>
          </a:p>
          <a:p>
            <a:pPr marL="742950" lvl="2" indent="0" eaLnBrk="1" hangingPunct="1">
              <a:buNone/>
            </a:pPr>
            <a:r>
              <a:rPr lang="zh-CN" altLang="en-US">
                <a:sym typeface="宋体" panose="02010600030101010101" pitchFamily="2" charset="-122"/>
              </a:rPr>
              <a:t>	</a:t>
            </a:r>
            <a:r>
              <a:rPr lang="zh-CN" altLang="en-US" b="0">
                <a:sym typeface="宋体" panose="02010600030101010101" pitchFamily="2" charset="-122"/>
              </a:rPr>
              <a:t>/[abc]/	</a:t>
            </a:r>
            <a:r>
              <a:rPr lang="en-US" altLang="zh-CN" b="0">
                <a:sym typeface="宋体" panose="02010600030101010101" pitchFamily="2" charset="-122"/>
              </a:rPr>
              <a:t>	</a:t>
            </a:r>
            <a:r>
              <a:rPr lang="zh-CN" altLang="en-US" b="0">
                <a:sym typeface="宋体" panose="02010600030101010101" pitchFamily="2" charset="-122"/>
              </a:rPr>
              <a:t>匹配"a" "b" "c"中任意一个字符</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/[^abc]/	</a:t>
            </a:r>
            <a:r>
              <a:rPr lang="en-US" altLang="zh-CN" b="0">
                <a:sym typeface="宋体" panose="02010600030101010101" pitchFamily="2" charset="-122"/>
              </a:rPr>
              <a:t>	</a:t>
            </a:r>
            <a:r>
              <a:rPr lang="zh-CN" altLang="en-US" b="0">
                <a:sym typeface="宋体" panose="02010600030101010101" pitchFamily="2" charset="-122"/>
              </a:rPr>
              <a:t>匹配"a" "b" "c"之外的任意一个字符</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/\d{2,4}/	</a:t>
            </a:r>
            <a:r>
              <a:rPr lang="en-US" altLang="zh-CN" b="0">
                <a:sym typeface="宋体" panose="02010600030101010101" pitchFamily="2" charset="-122"/>
              </a:rPr>
              <a:t>	</a:t>
            </a:r>
            <a:r>
              <a:rPr lang="zh-CN" altLang="en-US" b="0">
                <a:sym typeface="宋体" panose="02010600030101010101" pitchFamily="2" charset="-122"/>
              </a:rPr>
              <a:t>匹配2~4个数字</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/\w{3}\d?/	</a:t>
            </a:r>
            <a:r>
              <a:rPr lang="en-US" altLang="zh-CN" b="0">
                <a:sym typeface="宋体" panose="02010600030101010101" pitchFamily="2" charset="-122"/>
              </a:rPr>
              <a:t>	</a:t>
            </a:r>
            <a:r>
              <a:rPr lang="zh-CN" altLang="en-US" b="0">
                <a:sym typeface="宋体" panose="02010600030101010101" pitchFamily="2" charset="-122"/>
              </a:rPr>
              <a:t>匹配三个字符或和一个可选的数字</a:t>
            </a:r>
            <a:endParaRPr lang="zh-CN" altLang="en-US" b="0">
              <a:sym typeface="宋体" panose="02010600030101010101" pitchFamily="2" charset="-122"/>
            </a:endParaRPr>
          </a:p>
          <a:p>
            <a:pPr marL="742950" lvl="2" indent="0" eaLnBrk="1" hangingPunct="1">
              <a:buNone/>
            </a:pPr>
            <a:r>
              <a:rPr lang="zh-CN" altLang="en-US" b="0">
                <a:sym typeface="宋体" panose="02010600030101010101" pitchFamily="2" charset="-122"/>
              </a:rPr>
              <a:t>	/\s+java\s+/	匹配前后带有一个或多个空格的字符串"java"</a:t>
            </a:r>
            <a:endParaRPr lang="zh-CN" altLang="en-US" b="0">
              <a:sym typeface="宋体" panose="02010600030101010101" pitchFamily="2" charset="-122"/>
            </a:endParaRPr>
          </a:p>
          <a:p>
            <a:pPr marL="0" indent="0" eaLnBrk="1" hangingPunct="1">
              <a:buNone/>
            </a:pPr>
            <a:endParaRPr lang="en-US" altLang="zh-CN" sz="1600" b="0"/>
          </a:p>
          <a:p>
            <a:pPr lvl="1" eaLnBrk="1" hangingPunct="1">
              <a:buNone/>
            </a:pPr>
            <a:r>
              <a:rPr lang="zh-CN" altLang="en-US" sz="1600">
                <a:sym typeface="宋体" panose="02010600030101010101" pitchFamily="2" charset="-122"/>
              </a:rPr>
              <a:t>		</a:t>
            </a:r>
            <a:endParaRPr lang="zh-CN" altLang="en-US"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5650" name="Rectangle 3"/>
          <p:cNvSpPr>
            <a:spLocks noGrp="1"/>
          </p:cNvSpPr>
          <p:nvPr>
            <p:ph idx="1"/>
          </p:nvPr>
        </p:nvSpPr>
        <p:spPr>
          <a:xfrm>
            <a:off x="152400" y="515938"/>
            <a:ext cx="8859838" cy="5838825"/>
          </a:xfrm>
        </p:spPr>
        <p:txBody>
          <a:bodyPr vert="horz" wrap="square" lIns="90050" tIns="45024" rIns="90050" bIns="45024" numCol="1" anchor="t" anchorCtr="0" compatLnSpc="1"/>
          <a:lstStyle/>
          <a:p>
            <a:pPr marL="0" indent="0" eaLnBrk="1" hangingPunct="1">
              <a:buNone/>
            </a:pPr>
            <a:endParaRPr lang="en-US" altLang="zh-CN" sz="1800"/>
          </a:p>
          <a:p>
            <a:pPr lvl="1" eaLnBrk="1" hangingPunct="1"/>
            <a:r>
              <a:rPr lang="zh-CN" altLang="en-US" sz="1800">
                <a:sym typeface="宋体" panose="02010600030101010101" pitchFamily="2" charset="-122"/>
              </a:rPr>
              <a:t>重复方式</a:t>
            </a:r>
            <a:endParaRPr lang="zh-CN" altLang="en-US" sz="1800">
              <a:sym typeface="宋体" panose="02010600030101010101" pitchFamily="2" charset="-122"/>
            </a:endParaRPr>
          </a:p>
          <a:p>
            <a:pPr lvl="2" eaLnBrk="1" hangingPunct="1"/>
            <a:r>
              <a:rPr lang="zh-CN" altLang="en-US">
                <a:sym typeface="宋体" panose="02010600030101010101" pitchFamily="2" charset="-122"/>
              </a:rPr>
              <a:t>贪婪重复</a:t>
            </a:r>
            <a:endParaRPr lang="zh-CN" altLang="en-US">
              <a:sym typeface="宋体" panose="02010600030101010101" pitchFamily="2" charset="-122"/>
            </a:endParaRPr>
          </a:p>
          <a:p>
            <a:pPr lvl="2" eaLnBrk="1" hangingPunct="1">
              <a:buNone/>
            </a:pPr>
            <a:r>
              <a:rPr lang="zh-CN" altLang="en-US">
                <a:sym typeface="宋体" panose="02010600030101010101" pitchFamily="2" charset="-122"/>
              </a:rPr>
              <a:t>	</a:t>
            </a:r>
            <a:r>
              <a:rPr lang="zh-CN" altLang="en-US" b="0">
                <a:sym typeface="宋体" panose="02010600030101010101" pitchFamily="2" charset="-122"/>
              </a:rPr>
              <a:t>匹配重复字符时是尽可能多地匹配</a:t>
            </a:r>
            <a:endParaRPr lang="zh-CN" altLang="en-US" b="0">
              <a:sym typeface="宋体" panose="02010600030101010101" pitchFamily="2" charset="-122"/>
            </a:endParaRPr>
          </a:p>
          <a:p>
            <a:pPr lvl="2" eaLnBrk="1" hangingPunct="1"/>
            <a:r>
              <a:rPr lang="zh-CN" altLang="en-US">
                <a:sym typeface="宋体" panose="02010600030101010101" pitchFamily="2" charset="-122"/>
              </a:rPr>
              <a:t>非贪婪重复</a:t>
            </a:r>
            <a:endParaRPr lang="zh-CN" altLang="en-US">
              <a:sym typeface="宋体" panose="02010600030101010101" pitchFamily="2" charset="-122"/>
            </a:endParaRPr>
          </a:p>
          <a:p>
            <a:pPr marL="1143000" lvl="3" indent="0" eaLnBrk="1" hangingPunct="1">
              <a:buNone/>
            </a:pPr>
            <a:r>
              <a:rPr lang="zh-CN" altLang="en-US" sz="1600" b="0">
                <a:sym typeface="宋体" panose="02010600030101010101" pitchFamily="2" charset="-122"/>
              </a:rPr>
              <a:t>在待匹配的字符后跟随一个问号即可： ?? +? *? {1,5}?</a:t>
            </a:r>
            <a:endParaRPr lang="en-US" altLang="zh-CN" sz="1600" b="0">
              <a:sym typeface="宋体" panose="02010600030101010101" pitchFamily="2" charset="-122"/>
            </a:endParaRPr>
          </a:p>
          <a:p>
            <a:pPr marL="1143000" lvl="3" indent="0" eaLnBrk="1" hangingPunct="1">
              <a:buFont typeface="Wingdings" panose="05000000000000000000" pitchFamily="2" charset="2"/>
              <a:buChar char="Ø"/>
            </a:pPr>
            <a:r>
              <a:rPr lang="zh-CN" altLang="en-US" sz="1600" b="0">
                <a:sym typeface="宋体" panose="02010600030101010101" pitchFamily="2" charset="-122"/>
              </a:rPr>
              <a:t>例如：</a:t>
            </a:r>
            <a:endParaRPr lang="zh-CN" altLang="en-US" sz="1600" b="0">
              <a:sym typeface="宋体" panose="02010600030101010101" pitchFamily="2" charset="-122"/>
            </a:endParaRPr>
          </a:p>
          <a:p>
            <a:pPr marL="1143000" lvl="3" indent="0" eaLnBrk="1" hangingPunct="1">
              <a:buNone/>
            </a:pPr>
            <a:r>
              <a:rPr lang="zh-CN" altLang="en-US" sz="1600" b="0">
                <a:sym typeface="宋体" panose="02010600030101010101" pitchFamily="2" charset="-122"/>
              </a:rPr>
              <a:t>/a+/	可以匹配一个或者多个连续的字母a, 当使用"aaa"作为匹配字符串时正则表达式会匹配它的三个字符</a:t>
            </a:r>
            <a:endParaRPr lang="zh-CN" altLang="en-US" sz="1600" b="0">
              <a:sym typeface="宋体" panose="02010600030101010101" pitchFamily="2" charset="-122"/>
            </a:endParaRPr>
          </a:p>
          <a:p>
            <a:pPr marL="1143000" lvl="3" indent="0" eaLnBrk="1" hangingPunct="1">
              <a:buNone/>
            </a:pPr>
            <a:r>
              <a:rPr lang="zh-CN" altLang="en-US" sz="1600" b="0">
                <a:sym typeface="宋体" panose="02010600030101010101" pitchFamily="2" charset="-122"/>
              </a:rPr>
              <a:t>/a+?/	可以匹配一个或者多个连续的字母a, 但是尽可能少地匹配。只能匹配第一个a</a:t>
            </a:r>
            <a:endParaRPr lang="zh-CN" altLang="en-US" sz="1600" b="0">
              <a:sym typeface="宋体" panose="02010600030101010101" pitchFamily="2" charset="-122"/>
            </a:endParaRPr>
          </a:p>
          <a:p>
            <a:pPr lvl="1" eaLnBrk="1" hangingPunct="1">
              <a:buNone/>
            </a:pPr>
            <a:r>
              <a:rPr lang="en-US" altLang="zh-CN" sz="1600">
                <a:sym typeface="宋体" panose="02010600030101010101" pitchFamily="2" charset="-122"/>
              </a:rPr>
              <a:t>			</a:t>
            </a:r>
            <a:endParaRPr lang="zh-CN" altLang="en-US"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7698" name="Rectangle 3"/>
          <p:cNvSpPr>
            <a:spLocks noGrp="1"/>
          </p:cNvSpPr>
          <p:nvPr>
            <p:ph idx="1"/>
          </p:nvPr>
        </p:nvSpPr>
        <p:spPr>
          <a:xfrm>
            <a:off x="0" y="515938"/>
            <a:ext cx="9012238" cy="5838825"/>
          </a:xfrm>
        </p:spPr>
        <p:txBody>
          <a:bodyPr vert="horz" wrap="square" lIns="90050" tIns="45024" rIns="90050" bIns="45024" numCol="1" anchor="t" anchorCtr="0" compatLnSpc="1"/>
          <a:lstStyle/>
          <a:p>
            <a:pPr lvl="1" eaLnBrk="1" hangingPunct="1"/>
            <a:r>
              <a:rPr lang="zh-CN" altLang="en-US" sz="1800">
                <a:sym typeface="宋体" panose="02010600030101010101" pitchFamily="2" charset="-122"/>
              </a:rPr>
              <a:t>选择</a:t>
            </a:r>
            <a:endParaRPr lang="zh-CN" altLang="en-US" sz="1800">
              <a:sym typeface="宋体" panose="02010600030101010101" pitchFamily="2" charset="-122"/>
            </a:endParaRPr>
          </a:p>
          <a:p>
            <a:pPr marL="742950" lvl="2" indent="0" eaLnBrk="1" hangingPunct="1">
              <a:buNone/>
            </a:pPr>
            <a:r>
              <a:rPr lang="zh-CN" altLang="en-US" sz="1800" b="0">
                <a:sym typeface="宋体" panose="02010600030101010101" pitchFamily="2" charset="-122"/>
              </a:rPr>
              <a:t>使用字符 "|" 分割供选择的字符。选择项的尝试匹配次序是从左到右，直到发现了匹配项，如果左边的选择项匹配，就忽略右边的匹配项，即使它产生更好的匹配。/ab|cd|ef/ 可以匹配 "ab"或者"cd"或者"ef"</a:t>
            </a:r>
            <a:endParaRPr lang="en-US" altLang="zh-CN" sz="1800">
              <a:sym typeface="宋体" panose="02010600030101010101" pitchFamily="2" charset="-122"/>
            </a:endParaRPr>
          </a:p>
          <a:p>
            <a:pPr lvl="1" eaLnBrk="1" hangingPunct="1"/>
            <a:r>
              <a:rPr lang="zh-CN" altLang="en-US" sz="1800">
                <a:sym typeface="宋体" panose="02010600030101010101" pitchFamily="2" charset="-122"/>
              </a:rPr>
              <a:t>分组</a:t>
            </a:r>
            <a:endParaRPr lang="en-US" altLang="zh-CN" sz="1800">
              <a:sym typeface="宋体" panose="02010600030101010101" pitchFamily="2" charset="-122"/>
            </a:endParaRPr>
          </a:p>
          <a:p>
            <a:pPr lvl="1" eaLnBrk="1" hangingPunct="1">
              <a:buFont typeface="Wingdings" panose="05000000000000000000" pitchFamily="2" charset="2"/>
              <a:buChar char="ü"/>
            </a:pPr>
            <a:r>
              <a:rPr lang="en-US" altLang="zh-CN" sz="1600">
                <a:sym typeface="宋体" panose="02010600030101010101" pitchFamily="2" charset="-122"/>
              </a:rPr>
              <a:t>"()"作用：</a:t>
            </a:r>
            <a:endParaRPr lang="en-US" altLang="zh-CN" sz="1600">
              <a:sym typeface="宋体" panose="02010600030101010101" pitchFamily="2" charset="-122"/>
            </a:endParaRPr>
          </a:p>
          <a:p>
            <a:pPr lvl="1" eaLnBrk="1" hangingPunct="1">
              <a:buFont typeface="宋体" panose="02010600030101010101" pitchFamily="2" charset="-122"/>
              <a:buAutoNum type="arabicPeriod"/>
            </a:pPr>
            <a:r>
              <a:rPr lang="zh-CN" altLang="en-US" sz="1800">
                <a:sym typeface="宋体" panose="02010600030101010101" pitchFamily="2" charset="-122"/>
              </a:rPr>
              <a:t>  </a:t>
            </a:r>
            <a:r>
              <a:rPr lang="en-US" altLang="zh-CN" sz="1600">
                <a:sym typeface="宋体" panose="02010600030101010101" pitchFamily="2" charset="-122"/>
              </a:rPr>
              <a:t>把单独的项组合成子表达式</a:t>
            </a:r>
            <a:endParaRPr lang="en-US" altLang="zh-CN" sz="1600">
              <a:sym typeface="宋体" panose="02010600030101010101" pitchFamily="2" charset="-122"/>
            </a:endParaRPr>
          </a:p>
          <a:p>
            <a:pPr lvl="1" eaLnBrk="1" hangingPunct="1">
              <a:buNone/>
            </a:pPr>
            <a:r>
              <a:rPr lang="zh-CN" altLang="en-US" sz="1600" b="0">
                <a:sym typeface="宋体" panose="02010600030101010101" pitchFamily="2" charset="-122"/>
              </a:rPr>
              <a:t>		以便可以像处理一个单元那样用"|""*""+""?"对单元内的项进行处理</a:t>
            </a:r>
            <a:endParaRPr lang="zh-CN" altLang="en-US" sz="1600" b="0">
              <a:sym typeface="宋体" panose="02010600030101010101" pitchFamily="2" charset="-122"/>
            </a:endParaRPr>
          </a:p>
          <a:p>
            <a:pPr lvl="1" eaLnBrk="1" hangingPunct="1">
              <a:buNone/>
            </a:pPr>
            <a:r>
              <a:rPr lang="zh-CN" altLang="en-US" sz="1600" b="0">
                <a:sym typeface="宋体" panose="02010600030101010101" pitchFamily="2" charset="-122"/>
              </a:rPr>
              <a:t>		/java(script)?/  可以匹配字符串java,后面的script可以有也可以没有</a:t>
            </a:r>
            <a:endParaRPr lang="zh-CN" altLang="en-US" sz="1600" b="0">
              <a:sym typeface="宋体" panose="02010600030101010101" pitchFamily="2" charset="-122"/>
            </a:endParaRPr>
          </a:p>
          <a:p>
            <a:pPr lvl="1" eaLnBrk="1" hangingPunct="1">
              <a:buNone/>
            </a:pPr>
            <a:r>
              <a:rPr lang="zh-CN" altLang="en-US" sz="1600" b="0">
                <a:sym typeface="宋体" panose="02010600030101010101" pitchFamily="2" charset="-122"/>
              </a:rPr>
              <a:t>		/(ab|cd)+|ef/	   可以匹配"ef",也可以匹配"ab""cd"一次或者多次			</a:t>
            </a:r>
            <a:endParaRPr lang="zh-CN" altLang="en-US"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p:cNvSpPr>
          <p:nvPr>
            <p:ph type="title"/>
          </p:nvPr>
        </p:nvSpPr>
        <p:spPr/>
        <p:txBody>
          <a:bodyPr vert="horz" wrap="square" lIns="90384" tIns="44401" rIns="90384" bIns="44401" anchor="b"/>
          <a:lstStyle/>
          <a:p>
            <a:r>
              <a:rPr lang="en-US" altLang="zh-CN">
                <a:effectLst/>
              </a:rPr>
              <a:t>Changing Your root</a:t>
            </a:r>
            <a:r>
              <a:rPr lang="zh-CN" altLang="en-US">
                <a:effectLst/>
              </a:rPr>
              <a:t> </a:t>
            </a:r>
            <a:r>
              <a:rPr lang="en-US" altLang="zh-CN">
                <a:effectLst/>
              </a:rPr>
              <a:t>Password</a:t>
            </a:r>
            <a:endParaRPr lang="zh-CN" altLang="en-US">
              <a:effectLst/>
            </a:endParaRPr>
          </a:p>
        </p:txBody>
      </p:sp>
      <p:sp>
        <p:nvSpPr>
          <p:cNvPr id="35842" name="Rectangle 2"/>
          <p:cNvSpPr>
            <a:spLocks noGrp="1" noChangeArrowheads="1"/>
          </p:cNvSpPr>
          <p:nvPr>
            <p:ph idx="1"/>
          </p:nvPr>
        </p:nvSpPr>
        <p:spPr/>
        <p:txBody>
          <a:bodyPr vert="horz" wrap="square" lIns="90101" tIns="45050" rIns="90101" bIns="45050" numCol="1" anchor="t" anchorCtr="0" compatLnSpc="1"/>
          <a:lstStyle/>
          <a:p>
            <a:pPr marL="0" indent="0" eaLnBrk="1" hangingPunct="1">
              <a:spcBef>
                <a:spcPct val="0"/>
              </a:spcBef>
              <a:spcAft>
                <a:spcPct val="0"/>
              </a:spcAft>
              <a:buClrTx/>
              <a:buNone/>
            </a:pPr>
            <a:r>
              <a:rPr lang="zh-CN" altLang="en-US" b="0"/>
              <a:t>在系统安装的时候会提示我们新建一个用户，系统安装好之后，我们使用新建的用户名和密码进行登陆，登陆后做的第一件是就是重置</a:t>
            </a:r>
            <a:r>
              <a:rPr lang="en-US" altLang="zh-CN" b="0"/>
              <a:t>root</a:t>
            </a:r>
            <a:r>
              <a:rPr lang="zh-CN" altLang="en-US" b="0"/>
              <a:t>密码。使用</a:t>
            </a:r>
            <a:r>
              <a:rPr lang="en-US" altLang="zh-CN" b="0"/>
              <a:t>passwd</a:t>
            </a:r>
            <a:r>
              <a:rPr lang="zh-CN" altLang="en-US" b="0"/>
              <a:t>命令。</a:t>
            </a:r>
            <a:endParaRPr lang="en-US" altLang="zh-CN" b="0"/>
          </a:p>
          <a:p>
            <a:pPr marL="0" indent="0" eaLnBrk="1" hangingPunct="1">
              <a:spcBef>
                <a:spcPct val="0"/>
              </a:spcBef>
              <a:spcAft>
                <a:spcPct val="0"/>
              </a:spcAft>
              <a:buClrTx/>
              <a:buNone/>
            </a:pPr>
            <a:endParaRPr lang="en-US" altLang="zh-CN" b="0"/>
          </a:p>
        </p:txBody>
      </p:sp>
      <p:pic>
        <p:nvPicPr>
          <p:cNvPr id="30723" name="图片 1"/>
          <p:cNvPicPr>
            <a:picLocks noChangeAspect="1"/>
          </p:cNvPicPr>
          <p:nvPr/>
        </p:nvPicPr>
        <p:blipFill>
          <a:blip r:embed="rId1" cstate="print"/>
          <a:stretch>
            <a:fillRect/>
          </a:stretch>
        </p:blipFill>
        <p:spPr>
          <a:xfrm>
            <a:off x="107950" y="1700213"/>
            <a:ext cx="7993063" cy="3636962"/>
          </a:xfrm>
          <a:prstGeom prst="rect">
            <a:avLst/>
          </a:prstGeom>
          <a:noFill/>
          <a:ln w="9525">
            <a:noFill/>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59746" name="Rectangle 3"/>
          <p:cNvSpPr>
            <a:spLocks noGrp="1" noChangeArrowheads="1"/>
          </p:cNvSpPr>
          <p:nvPr>
            <p:ph idx="1"/>
          </p:nvPr>
        </p:nvSpPr>
        <p:spPr>
          <a:xfrm>
            <a:off x="0" y="515938"/>
            <a:ext cx="9012238" cy="5838825"/>
          </a:xfrm>
        </p:spPr>
        <p:txBody>
          <a:bodyPr vert="horz" wrap="square" lIns="90050" tIns="45024" rIns="90050" bIns="45024" numCol="1" anchor="t" anchorCtr="0" compatLnSpc="1"/>
          <a:lstStyle/>
          <a:p>
            <a:pPr marL="571500" lvl="1" indent="-342900" eaLnBrk="1" hangingPunct="1">
              <a:buFont typeface="宋体" panose="02010600030101010101" pitchFamily="2" charset="-122"/>
              <a:buAutoNum type="arabicPeriod" startAt="2"/>
            </a:pPr>
            <a:r>
              <a:rPr lang="en-US" altLang="zh-CN" sz="1600">
                <a:sym typeface="宋体" panose="02010600030101010101" pitchFamily="2" charset="-122"/>
              </a:rPr>
              <a:t>在完整的模式中定义子模式 </a:t>
            </a:r>
            <a:endParaRPr lang="en-US" altLang="zh-CN" sz="1600">
              <a:sym typeface="宋体" panose="02010600030101010101" pitchFamily="2" charset="-122"/>
            </a:endParaRPr>
          </a:p>
          <a:p>
            <a:pPr marL="571500" lvl="1" indent="-342900" eaLnBrk="1" hangingPunct="1">
              <a:buNone/>
            </a:pPr>
            <a:r>
              <a:rPr lang="en-US" altLang="zh-CN" sz="1600" b="0">
                <a:sym typeface="宋体" panose="02010600030101010101" pitchFamily="2" charset="-122"/>
              </a:rPr>
              <a:t>	当一个正则表达式成功地和目标字符串相匹配时，可以从目标串中抽出和圆括号中的子模式相匹配的部分。</a:t>
            </a:r>
            <a:endParaRPr lang="en-US" altLang="zh-CN" sz="1600" b="0">
              <a:sym typeface="宋体" panose="02010600030101010101" pitchFamily="2" charset="-122"/>
            </a:endParaRPr>
          </a:p>
          <a:p>
            <a:pPr marL="571500" lvl="1" indent="-342900" eaLnBrk="1" hangingPunct="1">
              <a:buNone/>
            </a:pPr>
            <a:r>
              <a:rPr lang="en-US" altLang="zh-CN" sz="1600" b="0">
                <a:sym typeface="宋体" panose="02010600030101010101" pitchFamily="2" charset="-122"/>
              </a:rPr>
              <a:t>		/[a-z]+\d+/  一个或者多个小写字母后跟随一个或者多个数字</a:t>
            </a:r>
            <a:endParaRPr lang="en-US" altLang="zh-CN" sz="1600" b="0">
              <a:sym typeface="宋体" panose="02010600030101010101" pitchFamily="2" charset="-122"/>
            </a:endParaRPr>
          </a:p>
          <a:p>
            <a:pPr marL="571500" lvl="1" indent="-342900" eaLnBrk="1" hangingPunct="1">
              <a:buNone/>
            </a:pPr>
            <a:r>
              <a:rPr lang="en-US" altLang="zh-CN" sz="1600" b="0">
                <a:sym typeface="宋体" panose="02010600030101010101" pitchFamily="2" charset="-122"/>
              </a:rPr>
              <a:t>		(/[a-z]+(\d+)/)	可以抽出每个匹配末尾的数字</a:t>
            </a:r>
            <a:endParaRPr lang="en-US" altLang="zh-CN" sz="1600" b="0">
              <a:sym typeface="宋体" panose="02010600030101010101" pitchFamily="2" charset="-122"/>
            </a:endParaRPr>
          </a:p>
          <a:p>
            <a:pPr marL="571500" lvl="1" indent="-342900" eaLnBrk="1" hangingPunct="1">
              <a:buFont typeface="宋体" panose="02010600030101010101" pitchFamily="2" charset="-122"/>
              <a:buAutoNum type="arabicPeriod" startAt="3"/>
            </a:pPr>
            <a:r>
              <a:rPr lang="en-US" altLang="zh-CN" sz="1600">
                <a:sym typeface="宋体" panose="02010600030101010101" pitchFamily="2" charset="-122"/>
              </a:rPr>
              <a:t>在同一正则表达式后面引用前面的子表达式。 </a:t>
            </a:r>
            <a:endParaRPr lang="en-US" altLang="zh-CN" sz="1600">
              <a:sym typeface="宋体" panose="02010600030101010101" pitchFamily="2" charset="-122"/>
            </a:endParaRPr>
          </a:p>
          <a:p>
            <a:pPr marL="571500" lvl="1" indent="-342900" eaLnBrk="1" hangingPunct="1">
              <a:buNone/>
            </a:pPr>
            <a:r>
              <a:rPr lang="en-US" altLang="zh-CN" sz="1600" b="0">
                <a:sym typeface="宋体" panose="02010600030101010101" pitchFamily="2" charset="-122"/>
              </a:rPr>
              <a:t>		\1 引用第一个带圆括号的子表达式</a:t>
            </a:r>
            <a:endParaRPr lang="en-US" altLang="zh-CN" sz="1600" b="0">
              <a:sym typeface="宋体" panose="02010600030101010101" pitchFamily="2" charset="-122"/>
            </a:endParaRPr>
          </a:p>
          <a:p>
            <a:pPr marL="571500" lvl="1" indent="-342900" eaLnBrk="1" hangingPunct="1">
              <a:buNone/>
            </a:pPr>
            <a:r>
              <a:rPr lang="en-US" altLang="zh-CN" sz="1600" b="0">
                <a:sym typeface="宋体" panose="02010600030101010101" pitchFamily="2" charset="-122"/>
              </a:rPr>
              <a:t>			/([Jj]ava([Ss]cript)?)\sis\s(fun\w*)/	  </a:t>
            </a:r>
            <a:endParaRPr lang="en-US" altLang="zh-CN" sz="1600" b="0">
              <a:sym typeface="宋体" panose="02010600030101010101" pitchFamily="2" charset="-122"/>
            </a:endParaRPr>
          </a:p>
          <a:p>
            <a:pPr marL="571500" lvl="1" indent="-342900" eaLnBrk="1" hangingPunct="1">
              <a:buNone/>
            </a:pPr>
            <a:r>
              <a:rPr lang="en-US" altLang="zh-CN" sz="1600" b="0">
                <a:sym typeface="宋体" panose="02010600030101010101" pitchFamily="2" charset="-122"/>
              </a:rPr>
              <a:t>		 \2 引用 ([Ss]cript)</a:t>
            </a:r>
            <a:endParaRPr lang="en-US" altLang="zh-CN" sz="1600" b="0">
              <a:sym typeface="宋体" panose="02010600030101010101" pitchFamily="2" charset="-122"/>
            </a:endParaRPr>
          </a:p>
          <a:p>
            <a:pPr marL="571500" lvl="1" indent="-342900" eaLnBrk="1" hangingPunct="1">
              <a:buNone/>
            </a:pPr>
            <a:r>
              <a:rPr lang="en-US" altLang="zh-CN" sz="1600" b="0">
                <a:sym typeface="宋体" panose="02010600030101010101" pitchFamily="2" charset="-122"/>
              </a:rPr>
              <a:t>	对正则表达式中前一个子表达式的引用，并不是指对子表达式模式的引用，而是对与那个模式相匹配的文本的引用</a:t>
            </a:r>
            <a:endParaRPr lang="en-US" altLang="zh-CN" sz="1600" b="0">
              <a:sym typeface="宋体" panose="02010600030101010101" pitchFamily="2" charset="-122"/>
            </a:endParaRPr>
          </a:p>
          <a:p>
            <a:pPr marL="571500" lvl="1" indent="-342900" eaLnBrk="1" hangingPunct="1">
              <a:buNone/>
            </a:pP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63842" name="Rectangle 3"/>
          <p:cNvSpPr>
            <a:spLocks noGrp="1"/>
          </p:cNvSpPr>
          <p:nvPr>
            <p:ph idx="1"/>
          </p:nvPr>
        </p:nvSpPr>
        <p:spPr>
          <a:xfrm>
            <a:off x="-131762" y="174625"/>
            <a:ext cx="9144000" cy="6180138"/>
          </a:xfrm>
        </p:spPr>
        <p:txBody>
          <a:bodyPr vert="horz" wrap="square" lIns="90050" tIns="45024" rIns="90050" bIns="45024" anchor="t"/>
          <a:lstStyle/>
          <a:p>
            <a:pPr marL="0" indent="0" eaLnBrk="1" hangingPunct="1">
              <a:buNone/>
            </a:pPr>
            <a:endParaRPr lang="en-US" altLang="zh-CN" sz="1800"/>
          </a:p>
          <a:p>
            <a:pPr lvl="1" eaLnBrk="1" hangingPunct="1"/>
            <a:r>
              <a:rPr lang="zh-CN" altLang="en-US" sz="1800">
                <a:sym typeface="宋体" panose="02010600030101010101" pitchFamily="2" charset="-122"/>
              </a:rPr>
              <a:t>指定匹配位置</a:t>
            </a:r>
            <a:endParaRPr lang="zh-CN" altLang="en-US" sz="1800">
              <a:sym typeface="宋体" panose="02010600030101010101" pitchFamily="2" charset="-122"/>
            </a:endParaRPr>
          </a:p>
          <a:p>
            <a:pPr marL="742950" lvl="2" indent="0" eaLnBrk="1" hangingPunct="1">
              <a:buNone/>
            </a:pPr>
            <a:r>
              <a:rPr lang="en-US" altLang="zh-CN">
                <a:sym typeface="宋体" panose="02010600030101010101" pitchFamily="2" charset="-122"/>
              </a:rPr>
              <a:t>	</a:t>
            </a:r>
            <a:r>
              <a:rPr lang="zh-CN" altLang="en-US" sz="1800" b="0">
                <a:sym typeface="宋体" panose="02010600030101010101" pitchFamily="2" charset="-122"/>
              </a:rPr>
              <a:t>^	匹配字符串的开头，在多行检索中，匹配一行的开头</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	匹配字符串的结尾，在多行检索中，匹配一行的结尾</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\b	匹配一个单词的边界，即位于字符\w和\W之间的位置，或者位于字符\w和字符</a:t>
            </a:r>
            <a:r>
              <a:rPr lang="en-US" altLang="zh-CN" sz="1800" b="0">
                <a:sym typeface="宋体" panose="02010600030101010101" pitchFamily="2" charset="-122"/>
              </a:rPr>
              <a:t>		</a:t>
            </a:r>
            <a:r>
              <a:rPr lang="zh-CN" altLang="en-US" sz="1800" b="0">
                <a:sym typeface="宋体" panose="02010600030101010101" pitchFamily="2" charset="-122"/>
              </a:rPr>
              <a:t>串的开头或结尾之间的位置。</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\B	匹配非单词边界的位置</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(?=p)  </a:t>
            </a:r>
            <a:r>
              <a:rPr lang="en-US" altLang="zh-CN" sz="1800" b="0">
                <a:sym typeface="宋体" panose="02010600030101010101" pitchFamily="2" charset="-122"/>
              </a:rPr>
              <a:t>	</a:t>
            </a:r>
            <a:r>
              <a:rPr lang="zh-CN" altLang="en-US" sz="1800" b="0">
                <a:sym typeface="宋体" panose="02010600030101010101" pitchFamily="2" charset="-122"/>
              </a:rPr>
              <a:t>零宽正向先行断言，要求接下来的字符都与p匹配，但不能包括匹配p的那些字</a:t>
            </a:r>
            <a:r>
              <a:rPr lang="en-US" altLang="zh-CN" sz="1800" b="0">
                <a:sym typeface="宋体" panose="02010600030101010101" pitchFamily="2" charset="-122"/>
              </a:rPr>
              <a:t>		</a:t>
            </a:r>
            <a:r>
              <a:rPr lang="zh-CN" altLang="en-US" sz="1800" b="0">
                <a:sym typeface="宋体" panose="02010600030101010101" pitchFamily="2" charset="-122"/>
              </a:rPr>
              <a:t>符</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(?!p)  </a:t>
            </a:r>
            <a:r>
              <a:rPr lang="en-US" altLang="zh-CN" sz="1800" b="0">
                <a:sym typeface="宋体" panose="02010600030101010101" pitchFamily="2" charset="-122"/>
              </a:rPr>
              <a:t>	</a:t>
            </a:r>
            <a:r>
              <a:rPr lang="zh-CN" altLang="en-US" sz="1800" b="0">
                <a:sym typeface="宋体" panose="02010600030101010101" pitchFamily="2" charset="-122"/>
              </a:rPr>
              <a:t>零宽负向先行断言，要求接下来的字符不与p匹配 </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65890" name="Rectangle 3"/>
          <p:cNvSpPr>
            <a:spLocks noGrp="1"/>
          </p:cNvSpPr>
          <p:nvPr>
            <p:ph idx="1"/>
          </p:nvPr>
        </p:nvSpPr>
        <p:spPr>
          <a:xfrm>
            <a:off x="-131762" y="174625"/>
            <a:ext cx="9144000" cy="6180138"/>
          </a:xfrm>
        </p:spPr>
        <p:txBody>
          <a:bodyPr vert="horz" wrap="square" lIns="90050" tIns="45024" rIns="90050" bIns="45024" anchor="t"/>
          <a:lstStyle/>
          <a:p>
            <a:pPr marL="0" indent="0" eaLnBrk="1" hangingPunct="1">
              <a:buNone/>
            </a:pPr>
            <a:endParaRPr lang="en-US" altLang="zh-CN" sz="1800"/>
          </a:p>
          <a:p>
            <a:pPr lvl="1" eaLnBrk="1" hangingPunct="1"/>
            <a:r>
              <a:rPr lang="zh-CN" altLang="en-US" sz="1800">
                <a:sym typeface="宋体" panose="02010600030101010101" pitchFamily="2" charset="-122"/>
              </a:rPr>
              <a:t>修饰符</a:t>
            </a:r>
            <a:endParaRPr lang="zh-CN" altLang="en-US" sz="1800">
              <a:sym typeface="宋体" panose="02010600030101010101" pitchFamily="2" charset="-122"/>
            </a:endParaRPr>
          </a:p>
          <a:p>
            <a:pPr marL="742950" lvl="2" indent="0" eaLnBrk="1" hangingPunct="1">
              <a:buNone/>
            </a:pPr>
            <a:r>
              <a:rPr lang="en-US" altLang="zh-CN" b="0">
                <a:sym typeface="宋体" panose="02010600030101010101" pitchFamily="2" charset="-122"/>
              </a:rPr>
              <a:t>	</a:t>
            </a:r>
            <a:r>
              <a:rPr lang="zh-CN" altLang="en-US" sz="1800" b="0">
                <a:sym typeface="宋体" panose="02010600030101010101" pitchFamily="2" charset="-122"/>
              </a:rPr>
              <a:t>不是出现在两条斜线之间，而是出现在第二条斜线之后。</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a:t>
            </a:r>
            <a:r>
              <a:rPr lang="en-US" altLang="zh-CN" sz="1800" b="0">
                <a:sym typeface="宋体" panose="02010600030101010101" pitchFamily="2" charset="-122"/>
              </a:rPr>
              <a:t>	</a:t>
            </a:r>
            <a:r>
              <a:rPr lang="zh-CN" altLang="en-US" sz="1800" b="0">
                <a:sym typeface="宋体" panose="02010600030101010101" pitchFamily="2" charset="-122"/>
              </a:rPr>
              <a:t>new RegExp("","igm")</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i  说明匹配模式匹配是不区分大小写</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g  说明模式匹配应该是全局的</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m  用以在多行模式中执行匹配。</a:t>
            </a:r>
            <a:endParaRPr lang="zh-CN" altLang="en-US" sz="1800" b="0">
              <a:sym typeface="宋体" panose="02010600030101010101" pitchFamily="2" charset="-122"/>
            </a:endParaRPr>
          </a:p>
          <a:p>
            <a:pPr marL="742950" lvl="2" indent="0" eaLnBrk="1" hangingPunct="1">
              <a:buNone/>
            </a:pPr>
            <a:r>
              <a:rPr lang="zh-CN" altLang="en-US" sz="1800" b="0">
                <a:sym typeface="宋体" panose="02010600030101010101" pitchFamily="2" charset="-122"/>
              </a:rPr>
              <a:t>	/java$/im	可以匹配"java",也可以匹配"java\nis fun"</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67938" name="Rectangle 3"/>
          <p:cNvSpPr>
            <a:spLocks noGrp="1"/>
          </p:cNvSpPr>
          <p:nvPr>
            <p:ph idx="1"/>
          </p:nvPr>
        </p:nvSpPr>
        <p:spPr/>
        <p:txBody>
          <a:bodyPr vert="horz" wrap="square" lIns="90050" tIns="45024" rIns="90050" bIns="45024" anchor="t"/>
          <a:lstStyle/>
          <a:p>
            <a:pPr marL="0" indent="0" eaLnBrk="1" hangingPunct="1"/>
            <a:r>
              <a:rPr lang="zh-CN" altLang="en-US"/>
              <a:t>Javascript中 String对正则表达式的支持</a:t>
            </a:r>
            <a:endParaRPr lang="en-US" altLang="zh-CN"/>
          </a:p>
          <a:p>
            <a:pPr lvl="1" eaLnBrk="1" hangingPunct="1"/>
            <a:r>
              <a:rPr lang="zh-CN" altLang="en-US" sz="1800"/>
              <a:t>search() </a:t>
            </a:r>
            <a:endParaRPr lang="zh-CN" altLang="en-US" sz="1800"/>
          </a:p>
          <a:p>
            <a:pPr lvl="1" eaLnBrk="1" hangingPunct="1">
              <a:buNone/>
            </a:pPr>
            <a:r>
              <a:rPr lang="en-US" altLang="zh-CN" sz="1800" b="0"/>
              <a:t>	参数为一个正则表达式。如果参数不为正则表达式，则先通过RegExp将其转换为构造函数。不支持全局检索，返回第一个与之匹配的子串的位置，如果找不到匹配的子串，返回-1。</a:t>
            </a:r>
            <a:endParaRPr lang="en-US" altLang="zh-CN" sz="1800" b="0"/>
          </a:p>
          <a:p>
            <a:pPr lvl="1" eaLnBrk="1" hangingPunct="1"/>
            <a:r>
              <a:rPr lang="zh-CN" altLang="en-US" sz="1800">
                <a:sym typeface="宋体" panose="02010600030101010101" pitchFamily="2" charset="-122"/>
              </a:rPr>
              <a:t>replace() </a:t>
            </a:r>
            <a:endParaRPr lang="zh-CN" altLang="en-US" sz="1800">
              <a:sym typeface="宋体" panose="02010600030101010101" pitchFamily="2" charset="-122"/>
            </a:endParaRPr>
          </a:p>
          <a:p>
            <a:pPr lvl="1" eaLnBrk="1" hangingPunct="1">
              <a:buNone/>
            </a:pPr>
            <a:r>
              <a:rPr lang="en-US" altLang="zh-CN" sz="1800">
                <a:sym typeface="宋体" panose="02010600030101010101" pitchFamily="2" charset="-122"/>
              </a:rPr>
              <a:t>	</a:t>
            </a:r>
            <a:r>
              <a:rPr lang="en-US" altLang="zh-CN" sz="1800" b="0">
                <a:sym typeface="宋体" panose="02010600030101010101" pitchFamily="2" charset="-122"/>
              </a:rPr>
              <a:t>用以执行检索和替换操作。第一个参数是正则表达式，第二个参数是要替换的字符串。</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text.replace(/javascript/gi,"JavaScript"); </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//不区分大小写将所有javascript转换为JavaScript</a:t>
            </a:r>
            <a:endParaRPr lang="en-US" altLang="zh-CN" sz="1800" b="0">
              <a:sym typeface="宋体" panose="02010600030101010101" pitchFamily="2" charset="-122"/>
            </a:endParaRPr>
          </a:p>
          <a:p>
            <a:pPr lvl="1" eaLnBrk="1" hangingPunct="1"/>
            <a:r>
              <a:rPr lang="zh-CN" altLang="en-US" sz="1800">
                <a:sym typeface="宋体" panose="02010600030101010101" pitchFamily="2" charset="-122"/>
              </a:rPr>
              <a:t>split() </a:t>
            </a:r>
            <a:endParaRPr lang="zh-CN" altLang="en-US" sz="1800"/>
          </a:p>
          <a:p>
            <a:pPr lvl="1" eaLnBrk="1" hangingPunct="1">
              <a:buNone/>
            </a:pPr>
            <a:r>
              <a:rPr lang="en-US" altLang="zh-CN" sz="1800">
                <a:sym typeface="宋体" panose="02010600030101010101" pitchFamily="2" charset="-122"/>
              </a:rPr>
              <a:t>	</a:t>
            </a:r>
            <a:r>
              <a:rPr lang="en-US" altLang="zh-CN" sz="1800" b="0">
                <a:sym typeface="宋体" panose="02010600030101010101" pitchFamily="2" charset="-122"/>
              </a:rPr>
              <a:t>参数可以为正则表达式</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"1, 2, 3, 4, 5".split(/\s*,\s*/); //["1","2","3","4","5"] 允许分隔符左右两边留有空白</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4" name="Rectangle 6"/>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69986" name="Rectangle 7"/>
          <p:cNvSpPr>
            <a:spLocks noGrp="1"/>
          </p:cNvSpPr>
          <p:nvPr>
            <p:ph idx="1"/>
          </p:nvPr>
        </p:nvSpPr>
        <p:spPr>
          <a:xfrm>
            <a:off x="0" y="609600"/>
            <a:ext cx="9061450" cy="5375275"/>
          </a:xfrm>
        </p:spPr>
        <p:txBody>
          <a:bodyPr vert="horz" wrap="square" lIns="90050" tIns="45024" rIns="90050" bIns="45024" anchor="t"/>
          <a:lstStyle/>
          <a:p>
            <a:pPr lvl="1" eaLnBrk="1" hangingPunct="1"/>
            <a:r>
              <a:rPr lang="zh-CN" altLang="en-US" sz="1800"/>
              <a:t>match() </a:t>
            </a:r>
            <a:endParaRPr lang="zh-CN" altLang="en-US" sz="1800"/>
          </a:p>
          <a:p>
            <a:pPr lvl="1" eaLnBrk="1" hangingPunct="1">
              <a:buNone/>
            </a:pPr>
            <a:r>
              <a:rPr lang="en-US" altLang="zh-CN" sz="1800"/>
              <a:t>	</a:t>
            </a:r>
            <a:r>
              <a:rPr lang="en-US" altLang="zh-CN" sz="1800" b="0"/>
              <a:t>最常用的正则表达式方法，参数为正则表达式。返回由匹配结果组成的数组。当正则表达式中没有g修饰符的时候，就不是全局匹配。这时，数组的第一个元素就为匹配的字符串，剩余的元素则是由正则表达式中用圆括号括起来的子表达式。如果该正则表达式设置为修饰符g,则该方法返回的数组包含字符串中所有匹配结果。</a:t>
            </a:r>
            <a:endParaRPr lang="en-US" altLang="zh-CN" sz="1800" b="0"/>
          </a:p>
          <a:p>
            <a:pPr lvl="1" eaLnBrk="1" hangingPunct="1">
              <a:buNone/>
            </a:pPr>
            <a:r>
              <a:rPr lang="en-US" altLang="zh-CN" sz="1800" b="0"/>
              <a:t>	"1 plus 2 equals 3".match(/\d+/g) 	//返回["1","2","3"]</a:t>
            </a:r>
            <a:endParaRPr lang="en-US" altLang="zh-CN" sz="1800" b="0"/>
          </a:p>
          <a:p>
            <a:pPr lvl="1" eaLnBrk="1" hangingPunct="1">
              <a:buNone/>
            </a:pPr>
            <a:r>
              <a:rPr lang="en-US" altLang="zh-CN" sz="1800"/>
              <a:t>		</a:t>
            </a:r>
            <a:endParaRPr lang="zh-CN" altLang="en-US" sz="180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72034" name="Rectangle 3"/>
          <p:cNvSpPr>
            <a:spLocks noGrp="1"/>
          </p:cNvSpPr>
          <p:nvPr>
            <p:ph idx="1"/>
          </p:nvPr>
        </p:nvSpPr>
        <p:spPr/>
        <p:txBody>
          <a:bodyPr vert="horz" wrap="square" lIns="90050" tIns="45024" rIns="90050" bIns="45024" anchor="t"/>
          <a:lstStyle/>
          <a:p>
            <a:pPr marL="0" indent="0" eaLnBrk="1" hangingPunct="1"/>
            <a:r>
              <a:rPr lang="zh-CN" altLang="en-US"/>
              <a:t>Javascript中RegExp</a:t>
            </a:r>
            <a:endParaRPr lang="zh-CN" altLang="en-US"/>
          </a:p>
          <a:p>
            <a:pPr lvl="1" eaLnBrk="1" hangingPunct="1"/>
            <a:r>
              <a:rPr lang="zh-CN" altLang="en-US" sz="1800"/>
              <a:t>构造函数</a:t>
            </a:r>
            <a:endParaRPr lang="zh-CN" altLang="en-US" sz="1800"/>
          </a:p>
          <a:p>
            <a:pPr lvl="1" eaLnBrk="1" hangingPunct="1">
              <a:buNone/>
            </a:pPr>
            <a:r>
              <a:rPr lang="en-US" altLang="zh-CN" sz="1800"/>
              <a:t>	</a:t>
            </a:r>
            <a:r>
              <a:rPr lang="en-US" altLang="zh-CN" sz="1800" b="0"/>
              <a:t>第一个参数包括正则表达式的主体部分，即正则表达式直接量中两条斜线之间的文本</a:t>
            </a:r>
            <a:endParaRPr lang="en-US" altLang="zh-CN" sz="1800" b="0"/>
          </a:p>
          <a:p>
            <a:pPr lvl="1" eaLnBrk="1" hangingPunct="1">
              <a:buNone/>
            </a:pPr>
            <a:r>
              <a:rPr lang="en-US" altLang="zh-CN" sz="1800" b="0"/>
              <a:t>	第二个参数指定正则表达式的修饰符。只能传入g ,i,m或者其组合，可以省略</a:t>
            </a:r>
            <a:endParaRPr lang="en-US" altLang="zh-CN" sz="1800" b="0"/>
          </a:p>
          <a:p>
            <a:pPr lvl="1" eaLnBrk="1" hangingPunct="1">
              <a:buNone/>
            </a:pPr>
            <a:r>
              <a:rPr lang="en-US" altLang="zh-CN" sz="1800" b="0"/>
              <a:t>	var zipcode = new RegExp("\\d{5}","g");</a:t>
            </a:r>
            <a:endParaRPr lang="en-US" altLang="zh-CN" sz="1800" b="0"/>
          </a:p>
          <a:p>
            <a:pPr lvl="1" eaLnBrk="1" hangingPunct="1"/>
            <a:r>
              <a:rPr lang="zh-CN" altLang="en-US" sz="1800">
                <a:sym typeface="宋体" panose="02010600030101010101" pitchFamily="2" charset="-122"/>
              </a:rPr>
              <a:t>属性</a:t>
            </a:r>
            <a:endParaRPr lang="zh-CN" altLang="en-US" sz="1800">
              <a:sym typeface="宋体" panose="02010600030101010101" pitchFamily="2" charset="-122"/>
            </a:endParaRPr>
          </a:p>
          <a:p>
            <a:pPr lvl="1" eaLnBrk="1" hangingPunct="1">
              <a:buNone/>
            </a:pPr>
            <a:r>
              <a:rPr lang="en-US" altLang="zh-CN" sz="1800">
                <a:sym typeface="宋体" panose="02010600030101010101" pitchFamily="2" charset="-122"/>
              </a:rPr>
              <a:t>	</a:t>
            </a:r>
            <a:r>
              <a:rPr lang="en-US" altLang="zh-CN" sz="1800" b="0">
                <a:sym typeface="宋体" panose="02010600030101010101" pitchFamily="2" charset="-122"/>
              </a:rPr>
              <a:t>source	包含正则表达式文本</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global	布尔值，表明这个正则表达式是否带有修饰符g</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ignoreCase	布尔值，表明这个正则表达式是否带有修饰符i</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multiline	布尔值，表明这个正则表达式是否带有修饰符m</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lastIndex	如果匹配模式带有g，这个属性存储在整个字符串中下一次检索的开始位置，这个属性会被exec(), test()方法调用到</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4" name="Rectangle 6"/>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74082" name="Rectangle 7"/>
          <p:cNvSpPr>
            <a:spLocks noGrp="1"/>
          </p:cNvSpPr>
          <p:nvPr>
            <p:ph idx="1"/>
          </p:nvPr>
        </p:nvSpPr>
        <p:spPr>
          <a:xfrm>
            <a:off x="0" y="515938"/>
            <a:ext cx="9061450" cy="5961062"/>
          </a:xfrm>
        </p:spPr>
        <p:txBody>
          <a:bodyPr vert="horz" wrap="square" lIns="90050" tIns="45024" rIns="90050" bIns="45024" anchor="t"/>
          <a:lstStyle/>
          <a:p>
            <a:pPr lvl="1" eaLnBrk="1" hangingPunct="1"/>
            <a:r>
              <a:rPr lang="zh-CN" altLang="en-US" sz="1800"/>
              <a:t>方法</a:t>
            </a:r>
            <a:endParaRPr lang="zh-CN" altLang="en-US" sz="1800"/>
          </a:p>
          <a:p>
            <a:pPr lvl="2" eaLnBrk="1" hangingPunct="1"/>
            <a:r>
              <a:rPr lang="zh-CN" altLang="en-US" sz="1800">
                <a:sym typeface="宋体" panose="02010600030101010101" pitchFamily="2" charset="-122"/>
              </a:rPr>
              <a:t> exec()</a:t>
            </a:r>
            <a:endParaRPr lang="zh-CN" altLang="en-US" sz="1800">
              <a:sym typeface="宋体" panose="02010600030101010101" pitchFamily="2" charset="-122"/>
            </a:endParaRPr>
          </a:p>
          <a:p>
            <a:pPr lvl="2" eaLnBrk="1" hangingPunct="1">
              <a:buNone/>
            </a:pPr>
            <a:r>
              <a:rPr lang="zh-CN" altLang="en-US" sz="1800">
                <a:sym typeface="宋体" panose="02010600030101010101" pitchFamily="2" charset="-122"/>
              </a:rPr>
              <a:t>	</a:t>
            </a:r>
            <a:r>
              <a:rPr lang="zh-CN" altLang="en-US" sz="1800" b="0">
                <a:sym typeface="宋体" panose="02010600030101010101" pitchFamily="2" charset="-122"/>
              </a:rPr>
              <a:t>与match类似。参数为字符串。对一个指定的字符串执行一个正则表达式,在一个字符串中执行匹配检索，如果没有找到任何匹配，返回null,如果找到了匹配，返回一个数组。这个数组元素中的第一个元素包含与正则表达式相匹配的子字符串，剩余的元素是圆括号内的子表达式相匹配的子串。当调用的正则表达式对象具有修饰符g时，它将把当前正则表达式对象的lastIndex属性设置为紧挨着匹配子串的字符位置，当同一个正则表达式第二次调用exec()时，它将从lastIndex属性所指的字符处开始检索。如果没有匹配到任何结果将lastIndex重置为0.</a:t>
            </a:r>
            <a:r>
              <a:rPr lang="en-US" altLang="zh-CN" sz="1800" b="0"/>
              <a:t>	</a:t>
            </a:r>
            <a:endParaRPr lang="en-US" altLang="zh-CN" sz="1800" b="0"/>
          </a:p>
          <a:p>
            <a:pPr lvl="2" eaLnBrk="1" hangingPunct="1">
              <a:buNone/>
            </a:pPr>
            <a:r>
              <a:rPr lang="en-US" altLang="zh-CN" sz="1800" b="0"/>
              <a:t>	</a:t>
            </a:r>
            <a:r>
              <a:rPr lang="en-US" altLang="zh-CN" b="0"/>
              <a:t>var pattern = /Java/ig;</a:t>
            </a:r>
            <a:endParaRPr lang="en-US" altLang="zh-CN" b="0"/>
          </a:p>
          <a:p>
            <a:pPr lvl="2" eaLnBrk="1" hangingPunct="1">
              <a:buNone/>
            </a:pPr>
            <a:r>
              <a:rPr lang="en-US" altLang="zh-CN" b="0"/>
              <a:t>	var text = "JavaScript is more fun than java_is good";</a:t>
            </a:r>
            <a:endParaRPr lang="en-US" altLang="zh-CN" b="0"/>
          </a:p>
          <a:p>
            <a:pPr lvl="2" eaLnBrk="1" hangingPunct="1">
              <a:buNone/>
            </a:pPr>
            <a:r>
              <a:rPr lang="en-US" altLang="zh-CN" b="0"/>
              <a:t>	var result;</a:t>
            </a:r>
            <a:endParaRPr lang="en-US" altLang="zh-CN" b="0"/>
          </a:p>
          <a:p>
            <a:pPr lvl="2" eaLnBrk="1" hangingPunct="1">
              <a:buNone/>
            </a:pPr>
            <a:r>
              <a:rPr lang="en-US" altLang="zh-CN" b="0"/>
              <a:t>	while((result = pattern.exec(text))!=null){</a:t>
            </a:r>
            <a:endParaRPr lang="en-US" altLang="zh-CN" b="0"/>
          </a:p>
          <a:p>
            <a:pPr lvl="2" eaLnBrk="1" hangingPunct="1">
              <a:buNone/>
            </a:pPr>
            <a:r>
              <a:rPr lang="en-US" altLang="zh-CN" b="0"/>
              <a:t>		console.log(result[0]+" at "+result.index);</a:t>
            </a:r>
            <a:endParaRPr lang="en-US" altLang="zh-CN" b="0"/>
          </a:p>
          <a:p>
            <a:pPr lvl="2" eaLnBrk="1" hangingPunct="1">
              <a:buNone/>
            </a:pPr>
            <a:r>
              <a:rPr lang="en-US" altLang="zh-CN" b="0"/>
              <a:t>		}	</a:t>
            </a:r>
            <a:endParaRPr lang="zh-CN" altLang="en-US" b="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4" name="Rectangle 6"/>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正则表达式</a:t>
            </a:r>
            <a:endParaRPr lang="zh-CN" altLang="en-US">
              <a:effectLst>
                <a:outerShdw blurRad="38100" dist="38100" dir="2700000">
                  <a:srgbClr val="C0C0C0"/>
                </a:outerShdw>
              </a:effectLst>
            </a:endParaRPr>
          </a:p>
        </p:txBody>
      </p:sp>
      <p:sp>
        <p:nvSpPr>
          <p:cNvPr id="176130" name="Rectangle 7"/>
          <p:cNvSpPr>
            <a:spLocks noGrp="1"/>
          </p:cNvSpPr>
          <p:nvPr>
            <p:ph idx="1"/>
          </p:nvPr>
        </p:nvSpPr>
        <p:spPr>
          <a:xfrm>
            <a:off x="-82550" y="158750"/>
            <a:ext cx="9144000" cy="5826125"/>
          </a:xfrm>
        </p:spPr>
        <p:txBody>
          <a:bodyPr vert="horz" wrap="square" lIns="90050" tIns="45024" rIns="90050" bIns="45024" anchor="t"/>
          <a:lstStyle/>
          <a:p>
            <a:pPr marL="0" indent="0" eaLnBrk="1" hangingPunct="1">
              <a:buNone/>
            </a:pPr>
            <a:endParaRPr lang="zh-CN" altLang="en-US" sz="1800"/>
          </a:p>
          <a:p>
            <a:pPr lvl="2" eaLnBrk="1" hangingPunct="1"/>
            <a:r>
              <a:rPr lang="zh-CN" altLang="en-US" sz="1800">
                <a:sym typeface="宋体" panose="02010600030101010101" pitchFamily="2" charset="-122"/>
              </a:rPr>
              <a:t> test()</a:t>
            </a:r>
            <a:endParaRPr lang="zh-CN" altLang="en-US" sz="1800">
              <a:sym typeface="宋体" panose="02010600030101010101" pitchFamily="2" charset="-122"/>
            </a:endParaRPr>
          </a:p>
          <a:p>
            <a:pPr lvl="2" eaLnBrk="1" hangingPunct="1">
              <a:buNone/>
            </a:pPr>
            <a:r>
              <a:rPr lang="zh-CN" altLang="en-US" sz="1800">
                <a:sym typeface="宋体" panose="02010600030101010101" pitchFamily="2" charset="-122"/>
              </a:rPr>
              <a:t>	</a:t>
            </a:r>
            <a:r>
              <a:rPr lang="en-US" altLang="en-US" sz="1800" b="0"/>
              <a:t>参数为字符串。</a:t>
            </a:r>
            <a:endParaRPr lang="en-US" altLang="en-US" sz="1800" b="0"/>
          </a:p>
          <a:p>
            <a:pPr lvl="2" eaLnBrk="1" hangingPunct="1">
              <a:buNone/>
            </a:pPr>
            <a:r>
              <a:rPr lang="en-US" altLang="en-US" sz="1800" b="0"/>
              <a:t>	用test()对某个字符串进行检测，如果包含正则表达式的一个匹配结果，返回true.调用test()和调用exec()行为等价，test()会从lastIndex指定位置处开始检索某个字符串，如果它找到了一个匹配结果，立即设置lastIndex为当前匹配字符串的结束位置。</a:t>
            </a:r>
            <a:endParaRPr lang="en-US" altLang="en-US" sz="1800" b="0"/>
          </a:p>
          <a:p>
            <a:pPr lvl="2" eaLnBrk="1" hangingPunct="1">
              <a:spcBef>
                <a:spcPts val="400"/>
              </a:spcBef>
              <a:spcAft>
                <a:spcPts val="400"/>
              </a:spcAft>
              <a:buNone/>
            </a:pPr>
            <a:r>
              <a:rPr lang="en-US" altLang="en-US" sz="1800" b="0"/>
              <a:t>	</a:t>
            </a:r>
            <a:r>
              <a:rPr lang="en-US" altLang="en-US" b="0"/>
              <a:t>var pattern = /Java/ig;</a:t>
            </a:r>
            <a:endParaRPr lang="en-US" altLang="en-US" b="0"/>
          </a:p>
          <a:p>
            <a:pPr lvl="2" eaLnBrk="1" hangingPunct="1">
              <a:spcBef>
                <a:spcPts val="400"/>
              </a:spcBef>
              <a:spcAft>
                <a:spcPts val="400"/>
              </a:spcAft>
              <a:buNone/>
            </a:pPr>
            <a:r>
              <a:rPr lang="en-US" altLang="en-US" b="0"/>
              <a:t>	var text = "JavaScript is more fun than java_is good";</a:t>
            </a:r>
            <a:endParaRPr lang="en-US" altLang="en-US" b="0"/>
          </a:p>
          <a:p>
            <a:pPr lvl="2" eaLnBrk="1" hangingPunct="1">
              <a:spcBef>
                <a:spcPts val="400"/>
              </a:spcBef>
              <a:spcAft>
                <a:spcPts val="400"/>
              </a:spcAft>
              <a:buNone/>
            </a:pPr>
            <a:r>
              <a:rPr lang="en-US" altLang="en-US" b="0"/>
              <a:t>	pattern.test(text); 	//结果 true</a:t>
            </a:r>
            <a:endParaRPr lang="en-US" altLang="en-US" sz="1800" b="0"/>
          </a:p>
          <a:p>
            <a:pPr lvl="2" eaLnBrk="1" hangingPunct="1">
              <a:buFont typeface="Wingdings" panose="05000000000000000000" pitchFamily="2" charset="2"/>
              <a:buChar char="Ø"/>
            </a:pPr>
            <a:r>
              <a:rPr lang="en-US" altLang="en-US" sz="1800" b="0"/>
              <a:t>与test() exec()不同，String方法search() replace() match()并不会用到lastIndex属性</a:t>
            </a:r>
            <a:endParaRPr lang="en-US" altLang="en-US" sz="1800" b="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7 </a:t>
            </a:r>
            <a:r>
              <a:rPr lang="zh-CN" altLang="en-US">
                <a:solidFill>
                  <a:srgbClr val="CC0099"/>
                </a:solidFill>
                <a:effectLst>
                  <a:outerShdw blurRad="38100" dist="38100" dir="2700000">
                    <a:srgbClr val="C0C0C0"/>
                  </a:outerShdw>
                </a:effectLst>
                <a:latin typeface="+mj-lt"/>
                <a:ea typeface="+mj-ea"/>
                <a:cs typeface="+mj-cs"/>
              </a:rPr>
              <a:t>章:内置对象</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0"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基本包装类型</a:t>
            </a:r>
            <a:endParaRPr lang="zh-CN" altLang="en-US">
              <a:effectLst>
                <a:outerShdw blurRad="38100" dist="38100" dir="2700000">
                  <a:srgbClr val="C0C0C0"/>
                </a:outerShdw>
              </a:effectLst>
            </a:endParaRPr>
          </a:p>
        </p:txBody>
      </p:sp>
      <p:sp>
        <p:nvSpPr>
          <p:cNvPr id="178178" name="Rectangle 5"/>
          <p:cNvSpPr>
            <a:spLocks noGrp="1" noChangeArrowheads="1"/>
          </p:cNvSpPr>
          <p:nvPr>
            <p:ph idx="1"/>
          </p:nvPr>
        </p:nvSpPr>
        <p:spPr/>
        <p:txBody>
          <a:bodyPr vert="horz" wrap="square" lIns="90050" tIns="45024" rIns="90050" bIns="45024" numCol="1" anchor="t" anchorCtr="0" compatLnSpc="1"/>
          <a:lstStyle/>
          <a:p>
            <a:pPr marL="0" indent="457200" eaLnBrk="1" hangingPunct="1">
              <a:buNone/>
            </a:pPr>
            <a:r>
              <a:rPr lang="zh-CN" altLang="en-US" sz="1800" b="0"/>
              <a:t>为了便于操作基本类型值，ECMAScript提供了3个特殊的引用类Boolean, Number, String。</a:t>
            </a:r>
            <a:r>
              <a:rPr lang="en-US" altLang="zh-CN" sz="1800" b="0"/>
              <a:t>每当读取一个基本类型值的时候，后台就会创建一个对应的基本包装类型对象，从而可以使我们调用一些方法操作这些数据。</a:t>
            </a:r>
            <a:endParaRPr lang="en-US" altLang="zh-CN" sz="1800" b="0"/>
          </a:p>
          <a:p>
            <a:pPr marL="0" indent="457200" eaLnBrk="1" hangingPunct="1">
              <a:buNone/>
            </a:pPr>
            <a:r>
              <a:rPr lang="zh-CN" altLang="en-US" sz="1800" b="0"/>
              <a:t>例如：</a:t>
            </a:r>
            <a:endParaRPr lang="en-US" altLang="zh-CN" sz="1800" b="0"/>
          </a:p>
          <a:p>
            <a:pPr marL="0" indent="457200" eaLnBrk="1" hangingPunct="1">
              <a:buNone/>
            </a:pPr>
            <a:r>
              <a:rPr lang="en-US" altLang="zh-CN" sz="1800" b="0"/>
              <a:t>var s = "briup";</a:t>
            </a:r>
            <a:endParaRPr lang="en-US" altLang="zh-CN" sz="1800" b="0"/>
          </a:p>
          <a:p>
            <a:pPr marL="0" indent="457200" eaLnBrk="1" hangingPunct="1">
              <a:buNone/>
            </a:pPr>
            <a:r>
              <a:rPr lang="en-US" altLang="zh-CN" sz="1800" b="0"/>
              <a:t>s.substring(2);</a:t>
            </a:r>
            <a:endParaRPr lang="en-US" altLang="zh-CN" sz="1800" b="0"/>
          </a:p>
          <a:p>
            <a:pPr marL="0" indent="457200" eaLnBrk="1" hangingPunct="1">
              <a:buNone/>
            </a:pPr>
            <a:r>
              <a:rPr lang="en-US" altLang="zh-CN" sz="1800" b="0"/>
              <a:t>后台会自动完成以下操作：</a:t>
            </a:r>
            <a:endParaRPr lang="en-US" altLang="zh-CN" sz="1800" b="0"/>
          </a:p>
          <a:p>
            <a:pPr marL="0" indent="457200" eaLnBrk="1" hangingPunct="1">
              <a:buNone/>
            </a:pPr>
            <a:r>
              <a:rPr lang="en-US" altLang="zh-CN" sz="1800" b="0"/>
              <a:t>	a.创建String类型的一个实例</a:t>
            </a:r>
            <a:endParaRPr lang="en-US" altLang="zh-CN" sz="1800" b="0"/>
          </a:p>
          <a:p>
            <a:pPr marL="0" indent="457200" eaLnBrk="1" hangingPunct="1">
              <a:buNone/>
            </a:pPr>
            <a:r>
              <a:rPr lang="en-US" altLang="zh-CN" sz="1800" b="0"/>
              <a:t>	b.在实例上调用指定的方法</a:t>
            </a:r>
            <a:endParaRPr lang="en-US" altLang="zh-CN" sz="1800" b="0"/>
          </a:p>
          <a:p>
            <a:pPr marL="0" indent="457200" eaLnBrk="1" hangingPunct="1">
              <a:buNone/>
            </a:pPr>
            <a:r>
              <a:rPr lang="en-US" altLang="zh-CN" sz="1800" b="0"/>
              <a:t>	c.销毁这个实例</a:t>
            </a:r>
            <a:endParaRPr lang="en-US" altLang="zh-CN" sz="1800" b="0"/>
          </a:p>
          <a:p>
            <a:pPr marL="0" indent="457200" eaLnBrk="1" hangingPunct="1"/>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p:cNvSpPr>
          <p:nvPr>
            <p:ph type="title"/>
          </p:nvPr>
        </p:nvSpPr>
        <p:spPr/>
        <p:txBody>
          <a:bodyPr vert="horz" wrap="square" lIns="90384" tIns="44401" rIns="90384" bIns="44401" anchor="b"/>
          <a:lstStyle/>
          <a:p>
            <a:r>
              <a:rPr lang="en-US" altLang="zh-CN">
                <a:effectLst/>
              </a:rPr>
              <a:t>User Accounts</a:t>
            </a:r>
            <a:endParaRPr lang="zh-CN" altLang="en-US">
              <a:effectLst/>
            </a:endParaRPr>
          </a:p>
        </p:txBody>
      </p:sp>
      <p:sp>
        <p:nvSpPr>
          <p:cNvPr id="32770" name="Rectangle 2"/>
          <p:cNvSpPr>
            <a:spLocks noGrp="1"/>
          </p:cNvSpPr>
          <p:nvPr>
            <p:ph idx="1"/>
          </p:nvPr>
        </p:nvSpPr>
        <p:spPr/>
        <p:txBody>
          <a:bodyPr vert="horz" wrap="square" lIns="90101" tIns="45050" rIns="90101" bIns="45050" anchor="t"/>
          <a:lstStyle/>
          <a:p>
            <a:pPr marL="381000" indent="-381000"/>
            <a:r>
              <a:rPr lang="en-US" altLang="zh-CN" sz="2400"/>
              <a:t>/etc/passwd</a:t>
            </a:r>
            <a:endParaRPr lang="en-US" altLang="zh-CN" sz="2400"/>
          </a:p>
          <a:p>
            <a:pPr marL="381000" indent="-381000">
              <a:buNone/>
            </a:pPr>
            <a:r>
              <a:rPr lang="zh-CN" altLang="en-US" sz="1800" b="0"/>
              <a:t>每一行代表一个账号，很多账号都是系统内置账号，不要删除。账号信息格式：</a:t>
            </a:r>
            <a:endParaRPr lang="en-US" altLang="zh-CN" sz="1800" b="0"/>
          </a:p>
          <a:p>
            <a:pPr marL="381000" indent="-381000">
              <a:buNone/>
            </a:pPr>
            <a:r>
              <a:rPr lang="zh-CN" altLang="en-US" sz="1800" b="0"/>
              <a:t>账号名称</a:t>
            </a:r>
            <a:r>
              <a:rPr lang="en-US" altLang="zh-CN" sz="1800" b="0"/>
              <a:t>:</a:t>
            </a:r>
            <a:r>
              <a:rPr lang="zh-CN" altLang="en-US" sz="1800" b="0"/>
              <a:t>口令</a:t>
            </a:r>
            <a:r>
              <a:rPr lang="en-US" altLang="zh-CN" sz="1800" b="0"/>
              <a:t>:uid:gid:</a:t>
            </a:r>
            <a:r>
              <a:rPr lang="zh-CN" altLang="en-US" sz="1800" b="0"/>
              <a:t>用户信息说明</a:t>
            </a:r>
            <a:r>
              <a:rPr lang="en-US" altLang="zh-CN" sz="1800" b="0"/>
              <a:t>:</a:t>
            </a:r>
            <a:r>
              <a:rPr lang="zh-CN" altLang="en-US" sz="1800" b="0"/>
              <a:t>家目录</a:t>
            </a:r>
            <a:r>
              <a:rPr lang="en-US" altLang="zh-CN" sz="1800" b="0"/>
              <a:t>:shell</a:t>
            </a:r>
            <a:endParaRPr lang="en-US" altLang="zh-CN" sz="1800" b="0"/>
          </a:p>
          <a:p>
            <a:pPr marL="381000" indent="-381000">
              <a:buNone/>
            </a:pPr>
            <a:endParaRPr lang="en-US" altLang="zh-CN" sz="2400"/>
          </a:p>
          <a:p>
            <a:pPr marL="381000" indent="-381000">
              <a:buNone/>
            </a:pPr>
            <a:endParaRPr lang="en-US" altLang="zh-CN" sz="2400" b="0" i="1"/>
          </a:p>
          <a:p>
            <a:pPr marL="381000" indent="-381000"/>
            <a:r>
              <a:rPr lang="en-US" altLang="zh-CN" sz="2400"/>
              <a:t>/etc/shadow</a:t>
            </a:r>
            <a:endParaRPr lang="en-US" altLang="zh-CN" sz="2400"/>
          </a:p>
          <a:p>
            <a:pPr marL="381000" indent="-381000">
              <a:buNone/>
            </a:pPr>
            <a:r>
              <a:rPr lang="zh-CN" altLang="en-US" sz="1800" b="0"/>
              <a:t>账号名称</a:t>
            </a:r>
            <a:r>
              <a:rPr lang="en-US" altLang="zh-CN" sz="1800" b="0"/>
              <a:t>:</a:t>
            </a:r>
            <a:r>
              <a:rPr lang="zh-CN" altLang="en-US" sz="1800" b="0"/>
              <a:t>口令</a:t>
            </a:r>
            <a:r>
              <a:rPr lang="en-US" altLang="zh-CN" sz="1800" b="0"/>
              <a:t>:</a:t>
            </a:r>
            <a:r>
              <a:rPr lang="zh-CN" altLang="en-US" sz="1800" b="0"/>
              <a:t>最近更改口令日期</a:t>
            </a:r>
            <a:r>
              <a:rPr lang="en-US" altLang="zh-CN" sz="1800" b="0"/>
              <a:t>:</a:t>
            </a:r>
            <a:r>
              <a:rPr lang="zh-CN" altLang="en-US" sz="1800" b="0"/>
              <a:t>口令不可被更动的天数</a:t>
            </a:r>
            <a:r>
              <a:rPr lang="en-US" altLang="zh-CN" sz="1800" b="0"/>
              <a:t>:</a:t>
            </a:r>
            <a:r>
              <a:rPr lang="zh-CN" altLang="en-US" sz="1800" b="0"/>
              <a:t>口令需要重新变更的天数</a:t>
            </a:r>
            <a:r>
              <a:rPr lang="en-US" altLang="zh-CN" sz="1800" b="0"/>
              <a:t>:</a:t>
            </a:r>
            <a:r>
              <a:rPr lang="zh-CN" altLang="en-US" sz="1800" b="0"/>
              <a:t>口令需要变更期限前的警告天数</a:t>
            </a:r>
            <a:r>
              <a:rPr lang="en-US" altLang="zh-CN" sz="1800" b="0"/>
              <a:t>:</a:t>
            </a:r>
            <a:r>
              <a:rPr lang="zh-CN" altLang="en-US" sz="1800" b="0"/>
              <a:t>口令失效日</a:t>
            </a:r>
            <a:r>
              <a:rPr lang="en-US" altLang="zh-CN" sz="1800" b="0"/>
              <a:t>:</a:t>
            </a:r>
            <a:r>
              <a:rPr lang="zh-CN" altLang="en-US" sz="1800" b="0"/>
              <a:t>账号失效日期</a:t>
            </a:r>
            <a:r>
              <a:rPr lang="en-US" altLang="zh-CN" sz="1800" b="0"/>
              <a:t>:</a:t>
            </a:r>
            <a:r>
              <a:rPr lang="zh-CN" altLang="en-US" sz="1800" b="0"/>
              <a:t>保留</a:t>
            </a:r>
            <a:endParaRPr lang="en-US" altLang="zh-CN" sz="1800" b="0"/>
          </a:p>
          <a:p>
            <a:pPr marL="381000" indent="-381000">
              <a:buNone/>
            </a:pPr>
            <a:endParaRPr lang="en-US" altLang="zh-CN" sz="2400" b="0" i="1"/>
          </a:p>
          <a:p>
            <a:pPr marL="381000" indent="-381000">
              <a:buNone/>
            </a:pPr>
            <a:endParaRPr lang="en-US" altLang="zh-CN" sz="2400"/>
          </a:p>
        </p:txBody>
      </p:sp>
      <p:pic>
        <p:nvPicPr>
          <p:cNvPr id="32771" name="图片 1"/>
          <p:cNvPicPr>
            <a:picLocks noChangeAspect="1"/>
          </p:cNvPicPr>
          <p:nvPr/>
        </p:nvPicPr>
        <p:blipFill>
          <a:blip r:embed="rId1" cstate="print"/>
          <a:stretch>
            <a:fillRect/>
          </a:stretch>
        </p:blipFill>
        <p:spPr>
          <a:xfrm>
            <a:off x="579438" y="1989138"/>
            <a:ext cx="7124700" cy="850900"/>
          </a:xfrm>
          <a:prstGeom prst="rect">
            <a:avLst/>
          </a:prstGeom>
          <a:noFill/>
          <a:ln w="9525">
            <a:noFill/>
          </a:ln>
        </p:spPr>
      </p:pic>
      <p:pic>
        <p:nvPicPr>
          <p:cNvPr id="32772" name="图片 2"/>
          <p:cNvPicPr>
            <a:picLocks noChangeAspect="1"/>
          </p:cNvPicPr>
          <p:nvPr/>
        </p:nvPicPr>
        <p:blipFill>
          <a:blip r:embed="rId2" cstate="print"/>
          <a:stretch>
            <a:fillRect/>
          </a:stretch>
        </p:blipFill>
        <p:spPr>
          <a:xfrm>
            <a:off x="579438" y="4352925"/>
            <a:ext cx="7277100" cy="609600"/>
          </a:xfrm>
          <a:prstGeom prst="rect">
            <a:avLst/>
          </a:prstGeom>
          <a:noFill/>
          <a:ln w="9525">
            <a:noFill/>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0"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基本包装类型</a:t>
            </a:r>
            <a:endParaRPr lang="zh-CN" altLang="en-US">
              <a:effectLst>
                <a:outerShdw blurRad="38100" dist="38100" dir="2700000">
                  <a:srgbClr val="C0C0C0"/>
                </a:outerShdw>
              </a:effectLst>
            </a:endParaRPr>
          </a:p>
        </p:txBody>
      </p:sp>
      <p:sp>
        <p:nvSpPr>
          <p:cNvPr id="180226" name="Rectangle 5"/>
          <p:cNvSpPr>
            <a:spLocks noGrp="1" noChangeArrowheads="1"/>
          </p:cNvSpPr>
          <p:nvPr>
            <p:ph idx="1"/>
          </p:nvPr>
        </p:nvSpPr>
        <p:spPr/>
        <p:txBody>
          <a:bodyPr vert="horz" wrap="square" lIns="90050" tIns="45024" rIns="90050" bIns="45024" numCol="1" anchor="t" anchorCtr="0" compatLnSpc="1"/>
          <a:lstStyle/>
          <a:p>
            <a:pPr marL="0" indent="457200" eaLnBrk="1" hangingPunct="1">
              <a:buNone/>
            </a:pPr>
            <a:r>
              <a:rPr lang="en-US" altLang="zh-CN" sz="1800" b="0"/>
              <a:t>Object构造函数会像工厂方法一些，根据传入的值的类型返回相应基本包装类型的实例</a:t>
            </a:r>
            <a:endParaRPr lang="en-US" altLang="zh-CN" sz="1800" b="0"/>
          </a:p>
          <a:p>
            <a:pPr marL="0" indent="457200" eaLnBrk="1" hangingPunct="1">
              <a:buNone/>
            </a:pPr>
            <a:r>
              <a:rPr lang="en-US" altLang="zh-CN" sz="1800" b="0"/>
              <a:t>	</a:t>
            </a:r>
            <a:r>
              <a:rPr lang="en-US" altLang="zh-CN" sz="1600" b="0"/>
              <a:t>var obj = new Object("briup");	//obj 类型为String包装类型</a:t>
            </a:r>
            <a:endParaRPr lang="en-US" altLang="zh-CN" sz="1600" b="0"/>
          </a:p>
          <a:p>
            <a:pPr marL="0" indent="457200" eaLnBrk="1" hangingPunct="1">
              <a:buNone/>
            </a:pPr>
            <a:r>
              <a:rPr lang="en-US" altLang="zh-CN" sz="1600" b="0"/>
              <a:t>        	console.log(obj instanceof String);</a:t>
            </a:r>
            <a:endParaRPr lang="en-US" altLang="zh-CN" sz="1600" b="0"/>
          </a:p>
          <a:p>
            <a:pPr marL="0" indent="457200" eaLnBrk="1" hangingPunct="1">
              <a:buNone/>
            </a:pPr>
            <a:r>
              <a:rPr lang="en-US" altLang="zh-CN" sz="1800" b="0"/>
              <a:t>使用new调用基本包装类型的构造函数，与直接调用同名的转换函数不一样</a:t>
            </a:r>
            <a:endParaRPr lang="en-US" altLang="zh-CN" sz="1800" b="0"/>
          </a:p>
          <a:p>
            <a:pPr marL="0" indent="457200" eaLnBrk="1" hangingPunct="1">
              <a:buNone/>
            </a:pPr>
            <a:r>
              <a:rPr lang="en-US" altLang="zh-CN" sz="1800" b="0"/>
              <a:t>	</a:t>
            </a:r>
            <a:r>
              <a:rPr lang="en-US" altLang="zh-CN" sz="1600" b="0"/>
              <a:t>var s = "11";</a:t>
            </a:r>
            <a:endParaRPr lang="en-US" altLang="zh-CN" sz="1600" b="0"/>
          </a:p>
          <a:p>
            <a:pPr marL="0" indent="457200" eaLnBrk="1" hangingPunct="1">
              <a:buNone/>
            </a:pPr>
            <a:r>
              <a:rPr lang="en-US" altLang="zh-CN" sz="1600" b="0"/>
              <a:t>	var s1 = Number(s);		//转型函数 number类型</a:t>
            </a:r>
            <a:r>
              <a:rPr lang="zh-CN" altLang="en-US" sz="1600" b="0"/>
              <a:t>（还是基本数据类型）</a:t>
            </a:r>
            <a:endParaRPr lang="en-US" altLang="zh-CN" sz="1600" b="0"/>
          </a:p>
          <a:p>
            <a:pPr marL="0" indent="457200" eaLnBrk="1" hangingPunct="1">
              <a:buNone/>
            </a:pPr>
            <a:r>
              <a:rPr lang="en-US" altLang="zh-CN" sz="1600" b="0"/>
              <a:t>	var s2 = new Number(s);		//构造函数 object类型</a:t>
            </a:r>
            <a:endParaRPr lang="en-US" altLang="zh-CN" sz="1600" b="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0"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基本包装类型</a:t>
            </a:r>
            <a:endParaRPr lang="zh-CN" altLang="en-US">
              <a:effectLst>
                <a:outerShdw blurRad="38100" dist="38100" dir="2700000">
                  <a:srgbClr val="C0C0C0"/>
                </a:outerShdw>
              </a:effectLst>
            </a:endParaRPr>
          </a:p>
        </p:txBody>
      </p:sp>
      <p:sp>
        <p:nvSpPr>
          <p:cNvPr id="182274" name="Rectangle 5"/>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b="0"/>
              <a:t> Boolean,Number,不建议直接使用这两种包装器类型</a:t>
            </a:r>
            <a:endParaRPr lang="zh-CN" altLang="en-US" b="0"/>
          </a:p>
          <a:p>
            <a:pPr marL="0" indent="0" eaLnBrk="1" hangingPunct="1"/>
            <a:r>
              <a:rPr lang="zh-CN" altLang="en-US" b="0"/>
              <a:t> </a:t>
            </a:r>
            <a:r>
              <a:rPr lang="en-US" altLang="zh-CN" b="0"/>
              <a:t>String</a:t>
            </a:r>
            <a:r>
              <a:rPr lang="zh-CN" altLang="en-US" b="0"/>
              <a:t> 类型</a:t>
            </a:r>
            <a:endParaRPr lang="zh-CN" altLang="en-US" b="0"/>
          </a:p>
          <a:p>
            <a:pPr marL="0" indent="0" eaLnBrk="1" hangingPunct="1">
              <a:buNone/>
            </a:pPr>
            <a:r>
              <a:rPr lang="en-US" altLang="zh-CN" sz="1800" b="0"/>
              <a:t>length		属性，获取字符串的字符数量</a:t>
            </a:r>
            <a:endParaRPr lang="en-US" altLang="zh-CN" sz="1800" b="0"/>
          </a:p>
          <a:p>
            <a:pPr marL="0" indent="0" eaLnBrk="1" hangingPunct="1">
              <a:buNone/>
            </a:pPr>
            <a:r>
              <a:rPr lang="en-US" altLang="zh-CN" sz="1800" b="0"/>
              <a:t>charAt(i)		返回给定位置的字符</a:t>
            </a:r>
            <a:endParaRPr lang="en-US" altLang="zh-CN" sz="1800" b="0"/>
          </a:p>
          <a:p>
            <a:pPr marL="0" indent="0" eaLnBrk="1" hangingPunct="1">
              <a:buNone/>
            </a:pPr>
            <a:r>
              <a:rPr lang="en-US" altLang="zh-CN" sz="1800" b="0"/>
              <a:t>charCodeAt()	返回给定位置的字符的字符编码</a:t>
            </a:r>
            <a:endParaRPr lang="en-US" altLang="zh-CN" sz="1800" b="0"/>
          </a:p>
          <a:p>
            <a:pPr marL="0" indent="0" eaLnBrk="1" hangingPunct="1">
              <a:buNone/>
            </a:pPr>
            <a:r>
              <a:rPr lang="en-US" altLang="zh-CN" sz="1800" b="0"/>
              <a:t>	</a:t>
            </a:r>
            <a:r>
              <a:rPr lang="zh-CN" altLang="en-US" sz="1800" b="0"/>
              <a:t>        例如</a:t>
            </a:r>
            <a:r>
              <a:rPr lang="en-US" altLang="zh-CN" sz="1800" b="0"/>
              <a:t>:</a:t>
            </a:r>
            <a:endParaRPr lang="en-US" altLang="zh-CN" sz="1800" b="0"/>
          </a:p>
          <a:p>
            <a:pPr marL="0" indent="0" eaLnBrk="1" hangingPunct="1">
              <a:buNone/>
            </a:pPr>
            <a:r>
              <a:rPr lang="en-US" altLang="zh-CN" sz="1800" b="0"/>
              <a:t>		var s = "helloworld";</a:t>
            </a:r>
            <a:endParaRPr lang="en-US" altLang="zh-CN" sz="1800" b="0"/>
          </a:p>
          <a:p>
            <a:pPr marL="0" indent="0" eaLnBrk="1" hangingPunct="1">
              <a:buNone/>
            </a:pPr>
            <a:r>
              <a:rPr lang="en-US" altLang="zh-CN" sz="1800" b="0"/>
              <a:t>		s.charAt(1);	   //e</a:t>
            </a:r>
            <a:endParaRPr lang="en-US" altLang="zh-CN" sz="1800" b="0"/>
          </a:p>
          <a:p>
            <a:pPr marL="0" indent="0" eaLnBrk="1" hangingPunct="1">
              <a:buNone/>
            </a:pPr>
            <a:r>
              <a:rPr lang="en-US" altLang="zh-CN" sz="1800" b="0"/>
              <a:t>		s.charCodeAt(1); //101</a:t>
            </a:r>
            <a:endParaRPr lang="en-US" altLang="zh-CN" sz="1800" b="0"/>
          </a:p>
          <a:p>
            <a:pPr marL="0" indent="0" eaLnBrk="1" hangingPunct="1">
              <a:buNone/>
            </a:pPr>
            <a:r>
              <a:rPr lang="zh-CN" altLang="en-US" sz="1800" b="0"/>
              <a:t>indexOf();	</a:t>
            </a:r>
            <a:r>
              <a:rPr lang="en-US" altLang="zh-CN" sz="1800" b="0"/>
              <a:t>	:</a:t>
            </a:r>
            <a:r>
              <a:rPr lang="zh-CN" altLang="en-US" sz="1800" b="0"/>
              <a:t>从前往后查找指定字符所在位置</a:t>
            </a:r>
            <a:endParaRPr lang="zh-CN" altLang="en-US" sz="1800" b="0"/>
          </a:p>
          <a:p>
            <a:pPr marL="0" indent="0" eaLnBrk="1" hangingPunct="1">
              <a:buNone/>
            </a:pPr>
            <a:r>
              <a:rPr lang="zh-CN" altLang="en-US" sz="1800" b="0"/>
              <a:t>lastIndexOf();	</a:t>
            </a:r>
            <a:endParaRPr lang="zh-CN" altLang="en-US" sz="1800" b="0"/>
          </a:p>
          <a:p>
            <a:pPr marL="0" indent="0" eaLnBrk="1" hangingPunct="1">
              <a:buNone/>
            </a:pPr>
            <a:r>
              <a:rPr lang="zh-CN" altLang="en-US" sz="1800" b="0"/>
              <a:t>		从后往前查找字符串所在位置，可以有第二个参数，代表从字</a:t>
            </a:r>
            <a:r>
              <a:rPr lang="en-US" altLang="zh-CN" sz="1800" b="0"/>
              <a:t>		</a:t>
            </a:r>
            <a:r>
              <a:rPr lang="zh-CN" altLang="en-US" sz="1800" b="0"/>
              <a:t>符串中哪个位置开始查找。</a:t>
            </a:r>
            <a:endParaRPr lang="zh-CN" altLang="en-US" sz="1800" b="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33" name="Rectangle 9"/>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基本包装类型</a:t>
            </a:r>
            <a:endParaRPr lang="zh-CN" altLang="en-US">
              <a:effectLst>
                <a:outerShdw blurRad="38100" dist="38100" dir="2700000">
                  <a:srgbClr val="C0C0C0"/>
                </a:outerShdw>
              </a:effectLst>
            </a:endParaRPr>
          </a:p>
        </p:txBody>
      </p:sp>
      <p:sp>
        <p:nvSpPr>
          <p:cNvPr id="184322" name="Rectangle 10"/>
          <p:cNvSpPr>
            <a:spLocks noGrp="1" noChangeArrowheads="1"/>
          </p:cNvSpPr>
          <p:nvPr>
            <p:ph idx="1"/>
          </p:nvPr>
        </p:nvSpPr>
        <p:spPr>
          <a:xfrm>
            <a:off x="0" y="515938"/>
            <a:ext cx="9144000" cy="5826125"/>
          </a:xfrm>
        </p:spPr>
        <p:txBody>
          <a:bodyPr vert="horz" wrap="square" lIns="90050" tIns="45024" rIns="90050" bIns="45024" numCol="1" anchor="t" anchorCtr="0" compatLnSpc="1"/>
          <a:lstStyle/>
          <a:p>
            <a:pPr marL="0" indent="457200" eaLnBrk="1" hangingPunct="1">
              <a:buNone/>
            </a:pPr>
            <a:r>
              <a:rPr lang="zh-CN" altLang="en-US" sz="1800" b="0"/>
              <a:t>concat()	</a:t>
            </a:r>
            <a:endParaRPr lang="en-US" altLang="zh-CN" sz="1800" b="0"/>
          </a:p>
          <a:p>
            <a:pPr marL="0" indent="457200" eaLnBrk="1" hangingPunct="1">
              <a:buNone/>
            </a:pPr>
            <a:r>
              <a:rPr lang="en-US" altLang="zh-CN" sz="1800" b="0"/>
              <a:t>	</a:t>
            </a:r>
            <a:r>
              <a:rPr lang="zh-CN" altLang="en-US" sz="1800" b="0"/>
              <a:t>将一个或多个字符串拼接起来，返回拼接得到的新字符串，但是大多使用"+"拼接</a:t>
            </a:r>
            <a:endParaRPr lang="zh-CN" altLang="en-US" sz="1800" b="0"/>
          </a:p>
          <a:p>
            <a:pPr marL="0" indent="457200" eaLnBrk="1" hangingPunct="1">
              <a:buNone/>
            </a:pPr>
            <a:r>
              <a:rPr lang="zh-CN" altLang="en-US" sz="1800" b="0"/>
              <a:t>slice()            截取字符串（开始位置，返回字符后一个字符位置</a:t>
            </a:r>
            <a:r>
              <a:rPr lang="zh-CN" altLang="en-US" sz="1400" b="0">
                <a:solidFill>
                  <a:srgbClr val="FF0000"/>
                </a:solidFill>
              </a:rPr>
              <a:t>（开始位置</a:t>
            </a:r>
            <a:r>
              <a:rPr lang="en-US" altLang="zh-CN" sz="1400" b="0">
                <a:solidFill>
                  <a:srgbClr val="FF0000"/>
                </a:solidFill>
              </a:rPr>
              <a:t>&lt;</a:t>
            </a:r>
            <a:r>
              <a:rPr lang="zh-CN" altLang="en-US" sz="1400" b="0">
                <a:solidFill>
                  <a:srgbClr val="FF0000"/>
                </a:solidFill>
              </a:rPr>
              <a:t>结束位置）</a:t>
            </a:r>
            <a:endParaRPr lang="zh-CN" altLang="en-US" sz="1800" b="0"/>
          </a:p>
          <a:p>
            <a:pPr marL="0" indent="457200" eaLnBrk="1" hangingPunct="1">
              <a:buNone/>
            </a:pPr>
            <a:r>
              <a:rPr lang="zh-CN" altLang="en-US" sz="1800" b="0"/>
              <a:t>substr()	截取字符串（开始位置，返回字符个数）</a:t>
            </a:r>
            <a:r>
              <a:rPr lang="zh-CN" altLang="en-US" sz="1400" b="0">
                <a:solidFill>
                  <a:srgbClr val="FF0000"/>
                </a:solidFill>
              </a:rPr>
              <a:t>（相当于</a:t>
            </a:r>
            <a:r>
              <a:rPr lang="en-US" altLang="zh-CN" sz="1400" b="0">
                <a:solidFill>
                  <a:srgbClr val="FF0000"/>
                </a:solidFill>
              </a:rPr>
              <a:t>splice()</a:t>
            </a:r>
            <a:r>
              <a:rPr lang="zh-CN" altLang="en-US" sz="1400" b="0">
                <a:solidFill>
                  <a:srgbClr val="FF0000"/>
                </a:solidFill>
              </a:rPr>
              <a:t>）</a:t>
            </a:r>
            <a:endParaRPr lang="zh-CN" altLang="en-US" sz="1800" b="0"/>
          </a:p>
          <a:p>
            <a:pPr marL="0" indent="457200" eaLnBrk="1" hangingPunct="1">
              <a:buNone/>
            </a:pPr>
            <a:r>
              <a:rPr lang="zh-CN" altLang="en-US" sz="1800" b="0"/>
              <a:t>substring()	截取字符串（开始位置，返回字符后一个字符位置，不改变原值大小）</a:t>
            </a:r>
            <a:endParaRPr lang="zh-CN" altLang="en-US" sz="1800" b="0"/>
          </a:p>
          <a:p>
            <a:pPr marL="0" indent="457200" eaLnBrk="1" hangingPunct="1">
              <a:buNone/>
            </a:pPr>
            <a:r>
              <a:rPr lang="en-US" altLang="zh-CN" sz="1800" b="0"/>
              <a:t>		</a:t>
            </a:r>
            <a:r>
              <a:rPr lang="zh-CN" altLang="en-US" sz="1400" b="0">
                <a:solidFill>
                  <a:srgbClr val="FF0000"/>
                </a:solidFill>
              </a:rPr>
              <a:t>（相当于</a:t>
            </a:r>
            <a:r>
              <a:rPr lang="en-US" altLang="zh-CN" sz="1400" b="0">
                <a:solidFill>
                  <a:srgbClr val="FF0000"/>
                </a:solidFill>
              </a:rPr>
              <a:t>slice</a:t>
            </a:r>
            <a:r>
              <a:rPr lang="zh-CN" altLang="en-US" sz="1400" b="0">
                <a:solidFill>
                  <a:srgbClr val="FF0000"/>
                </a:solidFill>
              </a:rPr>
              <a:t>，但开始位置和结束位置可以互换，</a:t>
            </a:r>
            <a:r>
              <a:rPr lang="en-US" altLang="zh-CN" sz="1400" b="0">
                <a:solidFill>
                  <a:srgbClr val="FF0000"/>
                </a:solidFill>
              </a:rPr>
              <a:t>slice</a:t>
            </a:r>
            <a:r>
              <a:rPr lang="zh-CN" altLang="en-US" sz="1400" b="0">
                <a:solidFill>
                  <a:srgbClr val="FF0000"/>
                </a:solidFill>
              </a:rPr>
              <a:t>不可互换）</a:t>
            </a:r>
            <a:endParaRPr lang="zh-CN" altLang="en-US" sz="1800" b="0">
              <a:solidFill>
                <a:srgbClr val="FF0000"/>
              </a:solidFill>
            </a:endParaRPr>
          </a:p>
          <a:p>
            <a:pPr marL="0" indent="457200" eaLnBrk="1" hangingPunct="1">
              <a:buNone/>
            </a:pPr>
            <a:r>
              <a:rPr lang="zh-CN" altLang="en-US" sz="1800" b="0"/>
              <a:t>	var s = "helloworld";</a:t>
            </a:r>
            <a:endParaRPr lang="zh-CN" altLang="en-US" sz="1800" b="0"/>
          </a:p>
          <a:p>
            <a:pPr marL="0" indent="457200" eaLnBrk="1" hangingPunct="1">
              <a:buNone/>
            </a:pPr>
            <a:r>
              <a:rPr lang="zh-CN" altLang="en-US" sz="1800" b="0"/>
              <a:t>	s.slice(3,7);	 //lowo</a:t>
            </a:r>
            <a:endParaRPr lang="zh-CN" altLang="en-US" sz="1800" b="0"/>
          </a:p>
          <a:p>
            <a:pPr marL="0" indent="457200" eaLnBrk="1" hangingPunct="1">
              <a:buNone/>
            </a:pPr>
            <a:r>
              <a:rPr lang="zh-CN" altLang="en-US" sz="1800" b="0"/>
              <a:t>	s.substr(3,7);	 //loworld</a:t>
            </a:r>
            <a:endParaRPr lang="zh-CN" altLang="en-US" sz="1800" b="0"/>
          </a:p>
          <a:p>
            <a:pPr marL="0" indent="457200" eaLnBrk="1" hangingPunct="1">
              <a:buNone/>
            </a:pPr>
            <a:r>
              <a:rPr lang="zh-CN" altLang="en-US" sz="1800" b="0"/>
              <a:t>	s.substring(3,7);//lowo</a:t>
            </a:r>
            <a:endParaRPr lang="en-US" altLang="zh-CN" sz="1800" b="0"/>
          </a:p>
          <a:p>
            <a:pPr marL="0" indent="457200" eaLnBrk="1" hangingPunct="1">
              <a:buNone/>
            </a:pPr>
            <a:r>
              <a:rPr lang="zh-CN" altLang="en-US" sz="1800" b="0"/>
              <a:t>trim();		</a:t>
            </a:r>
            <a:r>
              <a:rPr lang="en-US" altLang="zh-CN" sz="1800" b="0"/>
              <a:t>:</a:t>
            </a:r>
            <a:r>
              <a:rPr lang="zh-CN" altLang="en-US" sz="1800" b="0"/>
              <a:t>删除前置以及后置中的所有空格，返回结果</a:t>
            </a:r>
            <a:endParaRPr lang="zh-CN" altLang="en-US" sz="1800" b="0"/>
          </a:p>
          <a:p>
            <a:pPr marL="0" indent="457200" eaLnBrk="1" hangingPunct="1">
              <a:buNone/>
            </a:pPr>
            <a:r>
              <a:rPr lang="zh-CN" altLang="en-US" sz="1800" b="0"/>
              <a:t>toLowerCase()	:转换为小写</a:t>
            </a:r>
            <a:endParaRPr lang="zh-CN" altLang="en-US" sz="1800" b="0"/>
          </a:p>
          <a:p>
            <a:pPr marL="0" indent="457200" eaLnBrk="1" hangingPunct="1">
              <a:buNone/>
            </a:pPr>
            <a:r>
              <a:rPr lang="zh-CN" altLang="en-US" sz="1800" b="0"/>
              <a:t>toUpperCase()	:转换为大写</a:t>
            </a:r>
            <a:endParaRPr lang="en-US" altLang="zh-CN" sz="1800" b="0"/>
          </a:p>
          <a:p>
            <a:pPr marL="0" indent="457200" eaLnBrk="1" hangingPunct="1">
              <a:buNone/>
            </a:pPr>
            <a:endParaRPr lang="zh-CN" altLang="en-US" sz="1800" b="0"/>
          </a:p>
          <a:p>
            <a:pPr marL="0" indent="457200" eaLnBrk="1" hangingPunct="1">
              <a:buNone/>
            </a:pPr>
            <a:r>
              <a:rPr lang="zh-CN" altLang="en-US" b="0"/>
              <a:t>			</a:t>
            </a:r>
            <a:endParaRPr lang="zh-CN" altLang="en-US" b="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8" name="Rectangle 1030"/>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Math</a:t>
            </a:r>
            <a:r>
              <a:rPr lang="zh-CN" altLang="en-US">
                <a:effectLst>
                  <a:outerShdw blurRad="38100" dist="38100" dir="2700000">
                    <a:srgbClr val="C0C0C0"/>
                  </a:outerShdw>
                </a:effectLst>
              </a:rPr>
              <a:t>对象</a:t>
            </a:r>
            <a:endParaRPr lang="zh-CN" altLang="en-US">
              <a:effectLst>
                <a:outerShdw blurRad="38100" dist="38100" dir="2700000">
                  <a:srgbClr val="C0C0C0"/>
                </a:outerShdw>
              </a:effectLst>
            </a:endParaRPr>
          </a:p>
        </p:txBody>
      </p:sp>
      <p:sp>
        <p:nvSpPr>
          <p:cNvPr id="188418" name="Rectangle 1031"/>
          <p:cNvSpPr>
            <a:spLocks noGrp="1"/>
          </p:cNvSpPr>
          <p:nvPr>
            <p:ph idx="1"/>
          </p:nvPr>
        </p:nvSpPr>
        <p:spPr>
          <a:xfrm>
            <a:off x="0" y="587375"/>
            <a:ext cx="9144000" cy="6042025"/>
          </a:xfrm>
        </p:spPr>
        <p:txBody>
          <a:bodyPr vert="horz" wrap="square" lIns="90050" tIns="45024" rIns="90050" bIns="45024" anchor="t"/>
          <a:lstStyle/>
          <a:p>
            <a:pPr marL="0" indent="0" eaLnBrk="1" hangingPunct="1"/>
            <a:r>
              <a:rPr lang="en-US" altLang="en-US"/>
              <a:t>常用方法</a:t>
            </a:r>
            <a:endParaRPr lang="en-US" altLang="en-US"/>
          </a:p>
          <a:p>
            <a:pPr lvl="1" eaLnBrk="1" hangingPunct="1"/>
            <a:r>
              <a:rPr lang="zh-CN" altLang="en-US" sz="1800"/>
              <a:t>比较方法</a:t>
            </a:r>
            <a:endParaRPr lang="zh-CN" altLang="en-US" sz="1800"/>
          </a:p>
          <a:p>
            <a:pPr lvl="2" eaLnBrk="1" hangingPunct="1"/>
            <a:r>
              <a:rPr lang="zh-CN" altLang="en-US" b="0"/>
              <a:t>Math.min()	</a:t>
            </a:r>
            <a:r>
              <a:rPr lang="en-US" altLang="zh-CN" b="0"/>
              <a:t>	//</a:t>
            </a:r>
            <a:r>
              <a:rPr lang="zh-CN" altLang="en-US" b="0"/>
              <a:t>求一组数中的最小值</a:t>
            </a:r>
            <a:endParaRPr lang="zh-CN" altLang="en-US" b="0"/>
          </a:p>
          <a:p>
            <a:pPr lvl="2" eaLnBrk="1" hangingPunct="1"/>
            <a:r>
              <a:rPr lang="zh-CN" altLang="en-US" b="0"/>
              <a:t>Math.max()	</a:t>
            </a:r>
            <a:r>
              <a:rPr lang="en-US" altLang="zh-CN" b="0"/>
              <a:t>	//</a:t>
            </a:r>
            <a:r>
              <a:rPr lang="zh-CN" altLang="en-US" b="0"/>
              <a:t>求一组数中的最大值</a:t>
            </a:r>
            <a:endParaRPr lang="zh-CN" altLang="en-US" b="0"/>
          </a:p>
          <a:p>
            <a:pPr lvl="2" eaLnBrk="1" hangingPunct="1"/>
            <a:r>
              <a:rPr lang="zh-CN" altLang="en-US" b="0"/>
              <a:t>Math.min(1,2,19,8,6);	//1</a:t>
            </a:r>
            <a:endParaRPr lang="zh-CN" altLang="en-US" b="0"/>
          </a:p>
          <a:p>
            <a:pPr lvl="1" eaLnBrk="1" hangingPunct="1"/>
            <a:r>
              <a:rPr lang="zh-CN" altLang="en-US" sz="1800">
                <a:sym typeface="宋体" panose="02010600030101010101" pitchFamily="2" charset="-122"/>
              </a:rPr>
              <a:t>将小数值舍入为整数的几个方法</a:t>
            </a:r>
            <a:endParaRPr lang="zh-CN" altLang="en-US" sz="1800">
              <a:sym typeface="宋体" panose="02010600030101010101" pitchFamily="2" charset="-122"/>
            </a:endParaRPr>
          </a:p>
          <a:p>
            <a:pPr lvl="2" eaLnBrk="1" hangingPunct="1"/>
            <a:r>
              <a:rPr lang="en-US" altLang="en-US" b="0">
                <a:sym typeface="宋体" panose="02010600030101010101" pitchFamily="2" charset="-122"/>
              </a:rPr>
              <a:t>Math.ceil()  向上舍入</a:t>
            </a:r>
            <a:endParaRPr lang="en-US" altLang="en-US" b="0">
              <a:sym typeface="宋体" panose="02010600030101010101" pitchFamily="2" charset="-122"/>
            </a:endParaRPr>
          </a:p>
          <a:p>
            <a:pPr lvl="2" eaLnBrk="1" hangingPunct="1"/>
            <a:r>
              <a:rPr lang="en-US" altLang="en-US" b="0">
                <a:sym typeface="宋体" panose="02010600030101010101" pitchFamily="2" charset="-122"/>
              </a:rPr>
              <a:t>Math.floor() 向下舍入</a:t>
            </a:r>
            <a:endParaRPr lang="en-US" altLang="en-US" b="0">
              <a:sym typeface="宋体" panose="02010600030101010101" pitchFamily="2" charset="-122"/>
            </a:endParaRPr>
          </a:p>
          <a:p>
            <a:pPr lvl="2" eaLnBrk="1" hangingPunct="1"/>
            <a:r>
              <a:rPr lang="en-US" altLang="en-US" b="0">
                <a:sym typeface="宋体" panose="02010600030101010101" pitchFamily="2" charset="-122"/>
              </a:rPr>
              <a:t>Math.round() 四舍五入</a:t>
            </a:r>
            <a:endParaRPr lang="en-US" altLang="en-US" b="0">
              <a:sym typeface="宋体" panose="02010600030101010101" pitchFamily="2" charset="-122"/>
            </a:endParaRPr>
          </a:p>
          <a:p>
            <a:pPr lvl="2" eaLnBrk="1" hangingPunct="1">
              <a:buNone/>
            </a:pPr>
            <a:r>
              <a:rPr lang="en-US" altLang="en-US" b="0">
                <a:sym typeface="宋体" panose="02010600030101010101" pitchFamily="2" charset="-122"/>
              </a:rPr>
              <a:t>	Math.ceil(12.41);	//13	Math.floor(12.41);	//12</a:t>
            </a:r>
            <a:endParaRPr lang="en-US" altLang="en-US" b="0">
              <a:sym typeface="宋体" panose="02010600030101010101" pitchFamily="2" charset="-122"/>
            </a:endParaRPr>
          </a:p>
          <a:p>
            <a:pPr lvl="2" eaLnBrk="1" hangingPunct="1">
              <a:buNone/>
            </a:pPr>
            <a:r>
              <a:rPr lang="en-US" altLang="en-US" b="0">
                <a:sym typeface="宋体" panose="02010600030101010101" pitchFamily="2" charset="-122"/>
              </a:rPr>
              <a:t>	Math.round(12.3);	//12	Math.round(12.5);	//13</a:t>
            </a:r>
            <a:endParaRPr lang="en-US" altLang="en-US" b="0">
              <a:sym typeface="宋体" panose="02010600030101010101" pitchFamily="2" charset="-122"/>
            </a:endParaRPr>
          </a:p>
          <a:p>
            <a:pPr lvl="1" eaLnBrk="1" hangingPunct="1"/>
            <a:r>
              <a:rPr lang="zh-CN" altLang="en-US" sz="1800">
                <a:sym typeface="宋体" panose="02010600030101010101" pitchFamily="2" charset="-122"/>
              </a:rPr>
              <a:t>随机数</a:t>
            </a:r>
            <a:endParaRPr lang="zh-CN" altLang="en-US" sz="1800">
              <a:sym typeface="宋体" panose="02010600030101010101" pitchFamily="2" charset="-122"/>
            </a:endParaRPr>
          </a:p>
          <a:p>
            <a:pPr lvl="2" eaLnBrk="1" hangingPunct="1"/>
            <a:r>
              <a:rPr lang="zh-CN" altLang="en-US" b="0">
                <a:sym typeface="宋体" panose="02010600030101010101" pitchFamily="2" charset="-122"/>
              </a:rPr>
              <a:t>Math.random() </a:t>
            </a:r>
            <a:r>
              <a:rPr lang="en-US" altLang="zh-CN" b="0">
                <a:sym typeface="宋体" panose="02010600030101010101" pitchFamily="2" charset="-122"/>
              </a:rPr>
              <a:t>	//</a:t>
            </a:r>
            <a:r>
              <a:rPr lang="zh-CN" altLang="en-US" b="0">
                <a:sym typeface="宋体" panose="02010600030101010101" pitchFamily="2" charset="-122"/>
              </a:rPr>
              <a:t>返回大于0小于1的一个随机数</a:t>
            </a:r>
            <a:endParaRPr lang="en-US" altLang="en-US" b="0">
              <a:sym typeface="宋体" panose="02010600030101010101" pitchFamily="2" charset="-122"/>
            </a:endParaRPr>
          </a:p>
          <a:p>
            <a:pPr lvl="2" eaLnBrk="1" hangingPunct="1">
              <a:buNone/>
            </a:pPr>
            <a:endParaRPr lang="zh-CN" alt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8" name="Rectangle 1030"/>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Math</a:t>
            </a:r>
            <a:r>
              <a:rPr lang="zh-CN" altLang="en-US">
                <a:effectLst>
                  <a:outerShdw blurRad="38100" dist="38100" dir="2700000">
                    <a:srgbClr val="C0C0C0"/>
                  </a:outerShdw>
                </a:effectLst>
              </a:rPr>
              <a:t>对象</a:t>
            </a:r>
            <a:endParaRPr lang="zh-CN" altLang="en-US">
              <a:effectLst>
                <a:outerShdw blurRad="38100" dist="38100" dir="2700000">
                  <a:srgbClr val="C0C0C0"/>
                </a:outerShdw>
              </a:effectLst>
            </a:endParaRPr>
          </a:p>
        </p:txBody>
      </p:sp>
      <p:sp>
        <p:nvSpPr>
          <p:cNvPr id="190466" name="Rectangle 1031"/>
          <p:cNvSpPr>
            <a:spLocks noGrp="1"/>
          </p:cNvSpPr>
          <p:nvPr>
            <p:ph idx="1"/>
          </p:nvPr>
        </p:nvSpPr>
        <p:spPr/>
        <p:txBody>
          <a:bodyPr vert="horz" wrap="square" lIns="90050" tIns="45024" rIns="90050" bIns="45024" anchor="t"/>
          <a:lstStyle/>
          <a:p>
            <a:pPr marL="0" indent="0" eaLnBrk="1" hangingPunct="1"/>
            <a:r>
              <a:rPr lang="zh-CN" altLang="en-US" sz="1800">
                <a:sym typeface="宋体" panose="02010600030101010101" pitchFamily="2" charset="-122"/>
              </a:rPr>
              <a:t> </a:t>
            </a:r>
            <a:r>
              <a:rPr lang="en-US" altLang="en-US" sz="1600">
                <a:sym typeface="宋体" panose="02010600030101010101" pitchFamily="2" charset="-122"/>
              </a:rPr>
              <a:t>其他方法：(了解即可，即用即查)</a:t>
            </a:r>
            <a:endParaRPr lang="en-US" altLang="en-US" sz="1600">
              <a:sym typeface="宋体" panose="02010600030101010101" pitchFamily="2" charset="-122"/>
            </a:endParaRPr>
          </a:p>
          <a:p>
            <a:pPr lvl="1" eaLnBrk="1" hangingPunct="1">
              <a:lnSpc>
                <a:spcPts val="1675"/>
              </a:lnSpc>
              <a:spcBef>
                <a:spcPts val="500"/>
              </a:spcBef>
              <a:spcAft>
                <a:spcPts val="500"/>
              </a:spcAft>
              <a:buNone/>
            </a:pPr>
            <a:r>
              <a:rPr lang="en-US" altLang="zh-CN"/>
              <a:t>	</a:t>
            </a:r>
            <a:r>
              <a:rPr lang="zh-CN" altLang="en-US" sz="1600" b="0"/>
              <a:t>abs(num)		返回num绝对值</a:t>
            </a:r>
            <a:endParaRPr lang="zh-CN" altLang="en-US" sz="1600" b="0"/>
          </a:p>
          <a:p>
            <a:pPr lvl="1" eaLnBrk="1" hangingPunct="1">
              <a:lnSpc>
                <a:spcPts val="1675"/>
              </a:lnSpc>
              <a:spcBef>
                <a:spcPts val="500"/>
              </a:spcBef>
              <a:spcAft>
                <a:spcPts val="500"/>
              </a:spcAft>
              <a:buNone/>
            </a:pPr>
            <a:r>
              <a:rPr lang="zh-CN" altLang="en-US" sz="1600" b="0"/>
              <a:t>	exp(num)		返回Math.E的num次幂</a:t>
            </a:r>
            <a:endParaRPr lang="zh-CN" altLang="en-US" sz="1600" b="0"/>
          </a:p>
          <a:p>
            <a:pPr lvl="1" eaLnBrk="1" hangingPunct="1">
              <a:lnSpc>
                <a:spcPts val="1675"/>
              </a:lnSpc>
              <a:spcBef>
                <a:spcPts val="500"/>
              </a:spcBef>
              <a:spcAft>
                <a:spcPts val="500"/>
              </a:spcAft>
              <a:buNone/>
            </a:pPr>
            <a:r>
              <a:rPr lang="zh-CN" altLang="en-US" sz="1600" b="0"/>
              <a:t>	log(num)		返回num的自然对数</a:t>
            </a:r>
            <a:endParaRPr lang="zh-CN" altLang="en-US" sz="1600" b="0"/>
          </a:p>
          <a:p>
            <a:pPr lvl="1" eaLnBrk="1" hangingPunct="1">
              <a:lnSpc>
                <a:spcPts val="1675"/>
              </a:lnSpc>
              <a:spcBef>
                <a:spcPts val="500"/>
              </a:spcBef>
              <a:spcAft>
                <a:spcPts val="500"/>
              </a:spcAft>
              <a:buNone/>
            </a:pPr>
            <a:r>
              <a:rPr lang="zh-CN" altLang="en-US" sz="1600" b="0"/>
              <a:t>	pow(num,power)	返回num的power次幂</a:t>
            </a:r>
            <a:endParaRPr lang="zh-CN" altLang="en-US" sz="1600" b="0"/>
          </a:p>
          <a:p>
            <a:pPr lvl="1" eaLnBrk="1" hangingPunct="1">
              <a:lnSpc>
                <a:spcPts val="1675"/>
              </a:lnSpc>
              <a:spcBef>
                <a:spcPts val="500"/>
              </a:spcBef>
              <a:spcAft>
                <a:spcPts val="500"/>
              </a:spcAft>
              <a:buNone/>
            </a:pPr>
            <a:r>
              <a:rPr lang="zh-CN" altLang="en-US" sz="1600" b="0"/>
              <a:t>	sqrt(num)		返回num的平方根</a:t>
            </a:r>
            <a:endParaRPr lang="zh-CN" altLang="en-US" sz="1600" b="0"/>
          </a:p>
          <a:p>
            <a:pPr lvl="1" eaLnBrk="1" hangingPunct="1">
              <a:lnSpc>
                <a:spcPts val="1675"/>
              </a:lnSpc>
              <a:spcBef>
                <a:spcPts val="500"/>
              </a:spcBef>
              <a:spcAft>
                <a:spcPts val="500"/>
              </a:spcAft>
              <a:buNone/>
            </a:pPr>
            <a:r>
              <a:rPr lang="zh-CN" altLang="en-US" sz="1600" b="0"/>
              <a:t>	scos(x)		返回x的反余弦值</a:t>
            </a:r>
            <a:endParaRPr lang="zh-CN" altLang="en-US" sz="1600" b="0"/>
          </a:p>
          <a:p>
            <a:pPr lvl="1" eaLnBrk="1" hangingPunct="1">
              <a:lnSpc>
                <a:spcPts val="1675"/>
              </a:lnSpc>
              <a:spcBef>
                <a:spcPts val="500"/>
              </a:spcBef>
              <a:spcAft>
                <a:spcPts val="500"/>
              </a:spcAft>
              <a:buNone/>
            </a:pPr>
            <a:r>
              <a:rPr lang="zh-CN" altLang="en-US" sz="1600" b="0"/>
              <a:t>	asin(x)		返回x的反正弦值</a:t>
            </a:r>
            <a:endParaRPr lang="zh-CN" altLang="en-US" sz="1600" b="0"/>
          </a:p>
          <a:p>
            <a:pPr lvl="1" eaLnBrk="1" hangingPunct="1">
              <a:lnSpc>
                <a:spcPts val="1675"/>
              </a:lnSpc>
              <a:spcBef>
                <a:spcPts val="500"/>
              </a:spcBef>
              <a:spcAft>
                <a:spcPts val="500"/>
              </a:spcAft>
              <a:buNone/>
            </a:pPr>
            <a:r>
              <a:rPr lang="zh-CN" altLang="en-US" sz="1600" b="0"/>
              <a:t>	atan(x)		返回x的反正切值</a:t>
            </a:r>
            <a:endParaRPr lang="zh-CN" altLang="en-US" sz="1600" b="0"/>
          </a:p>
          <a:p>
            <a:pPr lvl="1" eaLnBrk="1" hangingPunct="1">
              <a:lnSpc>
                <a:spcPts val="1675"/>
              </a:lnSpc>
              <a:spcBef>
                <a:spcPts val="500"/>
              </a:spcBef>
              <a:spcAft>
                <a:spcPts val="500"/>
              </a:spcAft>
              <a:buNone/>
            </a:pPr>
            <a:r>
              <a:rPr lang="zh-CN" altLang="en-US" sz="1600" b="0"/>
              <a:t>	atan2(y,x)		返回y/x的反正切值</a:t>
            </a:r>
            <a:endParaRPr lang="zh-CN" altLang="en-US" sz="1600" b="0"/>
          </a:p>
          <a:p>
            <a:pPr lvl="1" eaLnBrk="1" hangingPunct="1">
              <a:lnSpc>
                <a:spcPts val="1675"/>
              </a:lnSpc>
              <a:spcBef>
                <a:spcPts val="500"/>
              </a:spcBef>
              <a:spcAft>
                <a:spcPts val="500"/>
              </a:spcAft>
              <a:buNone/>
            </a:pPr>
            <a:r>
              <a:rPr lang="zh-CN" altLang="en-US" sz="1600" b="0"/>
              <a:t>	cos(x)		返回x的余弦值</a:t>
            </a:r>
            <a:endParaRPr lang="zh-CN" altLang="en-US" sz="1600" b="0"/>
          </a:p>
          <a:p>
            <a:pPr lvl="1" eaLnBrk="1" hangingPunct="1">
              <a:lnSpc>
                <a:spcPts val="1675"/>
              </a:lnSpc>
              <a:spcBef>
                <a:spcPts val="500"/>
              </a:spcBef>
              <a:spcAft>
                <a:spcPts val="500"/>
              </a:spcAft>
              <a:buNone/>
            </a:pPr>
            <a:r>
              <a:rPr lang="zh-CN" altLang="en-US" sz="1600" b="0"/>
              <a:t>	sin(x)		返回x的正弦值</a:t>
            </a:r>
            <a:endParaRPr lang="zh-CN" altLang="en-US" sz="1600" b="0"/>
          </a:p>
          <a:p>
            <a:pPr lvl="1" eaLnBrk="1" hangingPunct="1">
              <a:lnSpc>
                <a:spcPts val="1675"/>
              </a:lnSpc>
              <a:spcBef>
                <a:spcPts val="500"/>
              </a:spcBef>
              <a:spcAft>
                <a:spcPts val="500"/>
              </a:spcAft>
              <a:buNone/>
            </a:pPr>
            <a:r>
              <a:rPr lang="zh-CN" altLang="en-US" sz="1600" b="0"/>
              <a:t>	tan(x)		返回x的正切值</a:t>
            </a:r>
            <a:endParaRPr lang="en-US" altLang="zh-CN" sz="1600" b="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Date</a:t>
            </a:r>
            <a:r>
              <a:rPr lang="zh-CN" altLang="en-US">
                <a:effectLst>
                  <a:outerShdw blurRad="38100" dist="38100" dir="2700000">
                    <a:srgbClr val="C0C0C0"/>
                  </a:outerShdw>
                </a:effectLst>
              </a:rPr>
              <a:t>对象</a:t>
            </a:r>
            <a:endParaRPr lang="zh-CN" altLang="en-US">
              <a:effectLst>
                <a:outerShdw blurRad="38100" dist="38100" dir="2700000">
                  <a:srgbClr val="C0C0C0"/>
                </a:outerShdw>
              </a:effectLst>
            </a:endParaRPr>
          </a:p>
        </p:txBody>
      </p:sp>
      <p:sp>
        <p:nvSpPr>
          <p:cNvPr id="194562" name="Rectangle 5"/>
          <p:cNvSpPr>
            <a:spLocks noGrp="1"/>
          </p:cNvSpPr>
          <p:nvPr>
            <p:ph idx="1"/>
          </p:nvPr>
        </p:nvSpPr>
        <p:spPr/>
        <p:txBody>
          <a:bodyPr vert="horz" wrap="square" lIns="90050" tIns="45024" rIns="90050" bIns="45024" numCol="1" anchor="t" anchorCtr="0" compatLnSpc="1"/>
          <a:lstStyle/>
          <a:p>
            <a:pPr marL="0" indent="0" eaLnBrk="1" hangingPunct="1"/>
            <a:r>
              <a:rPr lang="zh-CN" altLang="en-US"/>
              <a:t> </a:t>
            </a:r>
            <a:r>
              <a:rPr lang="en-US" altLang="en-US"/>
              <a:t>将一个字符串转换为Date对象：</a:t>
            </a:r>
            <a:endParaRPr lang="en-US" altLang="en-US"/>
          </a:p>
          <a:p>
            <a:pPr marL="0" indent="0" eaLnBrk="1" hangingPunct="1">
              <a:buNone/>
            </a:pPr>
            <a:r>
              <a:rPr lang="en-US" altLang="en-US" sz="1600" b="0"/>
              <a:t>var str = "2012-12-12";</a:t>
            </a:r>
            <a:endParaRPr lang="en-US" altLang="en-US" sz="1600" b="0"/>
          </a:p>
          <a:p>
            <a:pPr marL="0" indent="0" eaLnBrk="1" hangingPunct="1">
              <a:buNone/>
            </a:pPr>
            <a:r>
              <a:rPr lang="en-US" altLang="en-US" sz="1600" b="0"/>
              <a:t>var date = new Date(str);</a:t>
            </a:r>
            <a:r>
              <a:rPr lang="en-US" altLang="en-US" sz="1800" b="0"/>
              <a:t>　　	</a:t>
            </a:r>
            <a:endParaRPr lang="en-US" altLang="en-US" sz="1800" b="0"/>
          </a:p>
          <a:p>
            <a:pPr marL="0" indent="0" eaLnBrk="1" hangingPunct="1">
              <a:buNone/>
            </a:pPr>
            <a:r>
              <a:rPr lang="en-US" altLang="en-US" sz="1800" b="0"/>
              <a:t>//字符串转换为Date对象</a:t>
            </a:r>
            <a:endParaRPr lang="en-US" altLang="en-US" sz="1800" b="0"/>
          </a:p>
          <a:p>
            <a:pPr marL="0" indent="0" eaLnBrk="1" hangingPunct="1">
              <a:buNone/>
            </a:pPr>
            <a:r>
              <a:rPr lang="en-US" altLang="en-US" sz="1600" b="0"/>
              <a:t>document.write(date.getFullYear());	</a:t>
            </a:r>
            <a:endParaRPr lang="en-US" altLang="en-US" sz="1600" b="0"/>
          </a:p>
          <a:p>
            <a:pPr marL="0" indent="0" eaLnBrk="1" hangingPunct="1">
              <a:buNone/>
            </a:pPr>
            <a:r>
              <a:rPr lang="en-US" altLang="zh-CN" sz="1800" b="0"/>
              <a:t>/</a:t>
            </a:r>
            <a:r>
              <a:rPr lang="en-US" altLang="en-US" sz="1800" b="0"/>
              <a:t>/然后就可以使用Date对象的方法输出年份了</a:t>
            </a:r>
            <a:endParaRPr lang="en-US" altLang="en-US" sz="1800" b="0"/>
          </a:p>
          <a:p>
            <a:pPr marL="0" indent="0" eaLnBrk="1" hangingPunct="1"/>
            <a:r>
              <a:rPr lang="zh-CN" altLang="en-US"/>
              <a:t> </a:t>
            </a:r>
            <a:r>
              <a:rPr lang="en-US" altLang="zh-CN"/>
              <a:t>Date</a:t>
            </a:r>
            <a:r>
              <a:rPr lang="zh-CN" altLang="en-US"/>
              <a:t>的方法</a:t>
            </a:r>
            <a:endParaRPr lang="zh-CN" altLang="en-US"/>
          </a:p>
          <a:p>
            <a:pPr lvl="1" eaLnBrk="1" hangingPunct="1"/>
            <a:r>
              <a:rPr lang="en-US" altLang="en-US" sz="1800"/>
              <a:t>Date.getDate()</a:t>
            </a:r>
            <a:endParaRPr lang="en-US" altLang="en-US" sz="1800"/>
          </a:p>
          <a:p>
            <a:pPr lvl="1" eaLnBrk="1" hangingPunct="1">
              <a:buNone/>
            </a:pPr>
            <a:r>
              <a:rPr lang="en-US" altLang="en-US" sz="1800"/>
              <a:t>	</a:t>
            </a:r>
            <a:r>
              <a:rPr lang="en-US" altLang="en-US" sz="1800" b="0"/>
              <a:t>返回是日期对象中月份中的几号。</a:t>
            </a:r>
            <a:endParaRPr lang="en-US" altLang="en-US" sz="1800" b="0"/>
          </a:p>
          <a:p>
            <a:pPr lvl="1" eaLnBrk="1" hangingPunct="1">
              <a:buNone/>
            </a:pPr>
            <a:r>
              <a:rPr lang="en-US" altLang="en-US" sz="1800"/>
              <a:t>	</a:t>
            </a:r>
            <a:r>
              <a:rPr lang="zh-CN" altLang="en-US" sz="1800"/>
              <a:t>例如</a:t>
            </a:r>
            <a:r>
              <a:rPr lang="en-US" altLang="en-US" sz="1800"/>
              <a:t>:</a:t>
            </a:r>
            <a:endParaRPr lang="en-US" altLang="en-US" sz="1800"/>
          </a:p>
          <a:p>
            <a:pPr lvl="1" eaLnBrk="1" hangingPunct="1">
              <a:buNone/>
            </a:pPr>
            <a:r>
              <a:rPr lang="en-US" altLang="en-US" sz="1600" b="0"/>
              <a:t>var date = new Date();　　		//2012-12-19</a:t>
            </a:r>
            <a:endParaRPr lang="en-US" altLang="en-US" sz="1600" b="0"/>
          </a:p>
          <a:p>
            <a:pPr lvl="1" eaLnBrk="1" hangingPunct="1">
              <a:buNone/>
            </a:pPr>
            <a:r>
              <a:rPr lang="en-US" altLang="en-US" sz="1600" b="0"/>
              <a:t>document.write(date.getDate());		//返回  19 是19号</a:t>
            </a:r>
            <a:endParaRPr lang="en-US" altLang="en-US" sz="1600" b="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194562" name="Rectangle 5"/>
          <p:cNvSpPr>
            <a:spLocks noGrp="1"/>
          </p:cNvSpPr>
          <p:nvPr>
            <p:ph idx="1"/>
          </p:nvPr>
        </p:nvSpPr>
        <p:spPr>
          <a:xfrm>
            <a:off x="0" y="515938"/>
            <a:ext cx="9144000" cy="5988050"/>
          </a:xfrm>
        </p:spPr>
        <p:txBody>
          <a:bodyPr vert="horz" wrap="square" lIns="90050" tIns="45024" rIns="90050" bIns="45024" anchor="t"/>
          <a:lstStyle/>
          <a:p>
            <a:pPr lvl="1" eaLnBrk="1" hangingPunct="1"/>
            <a:r>
              <a:rPr lang="zh-CN" altLang="en-US" sz="1800"/>
              <a:t>Date.getDay()</a:t>
            </a:r>
            <a:endParaRPr lang="zh-CN" altLang="en-US" sz="1800"/>
          </a:p>
          <a:p>
            <a:pPr lvl="1" eaLnBrk="1" hangingPunct="1">
              <a:buNone/>
            </a:pPr>
            <a:r>
              <a:rPr lang="en-US" altLang="zh-CN" sz="1800"/>
              <a:t>	</a:t>
            </a:r>
            <a:r>
              <a:rPr lang="en-US" altLang="zh-CN" sz="1600" b="0"/>
              <a:t>返回日期中的星期几　　星期天0-星期6</a:t>
            </a:r>
            <a:endParaRPr lang="en-US" altLang="zh-CN" sz="1600" b="0"/>
          </a:p>
          <a:p>
            <a:pPr lvl="1" eaLnBrk="1" hangingPunct="1">
              <a:lnSpc>
                <a:spcPts val="1825"/>
              </a:lnSpc>
              <a:spcBef>
                <a:spcPts val="500"/>
              </a:spcBef>
              <a:spcAft>
                <a:spcPts val="500"/>
              </a:spcAft>
              <a:buNone/>
            </a:pPr>
            <a:r>
              <a:rPr lang="en-US" altLang="zh-CN" sz="1600" b="0"/>
              <a:t>	eg:</a:t>
            </a:r>
            <a:endParaRPr lang="en-US" altLang="zh-CN" sz="1600" b="0"/>
          </a:p>
          <a:p>
            <a:pPr lvl="1" eaLnBrk="1" hangingPunct="1">
              <a:lnSpc>
                <a:spcPts val="1825"/>
              </a:lnSpc>
              <a:spcBef>
                <a:spcPts val="500"/>
              </a:spcBef>
              <a:spcAft>
                <a:spcPts val="500"/>
              </a:spcAft>
              <a:buNone/>
            </a:pPr>
            <a:r>
              <a:rPr lang="en-US" altLang="zh-CN" sz="1600" b="0"/>
              <a:t>        		var date = new Date();</a:t>
            </a:r>
            <a:endParaRPr lang="en-US" altLang="zh-CN" sz="1600" b="0"/>
          </a:p>
          <a:p>
            <a:pPr lvl="1" eaLnBrk="1" hangingPunct="1">
              <a:lnSpc>
                <a:spcPts val="1825"/>
              </a:lnSpc>
              <a:spcBef>
                <a:spcPts val="500"/>
              </a:spcBef>
              <a:spcAft>
                <a:spcPts val="500"/>
              </a:spcAft>
              <a:buNone/>
            </a:pPr>
            <a:r>
              <a:rPr lang="en-US" altLang="zh-CN" sz="1600" b="0"/>
              <a:t>       		 document.write(date.getDay());	//3 星期3</a:t>
            </a:r>
            <a:endParaRPr lang="en-US" altLang="zh-CN" sz="1600" b="0"/>
          </a:p>
          <a:p>
            <a:pPr lvl="1" eaLnBrk="1" hangingPunct="1"/>
            <a:r>
              <a:rPr lang="en-US" altLang="en-US" sz="1800"/>
              <a:t>Date.getFulYead()</a:t>
            </a:r>
            <a:endParaRPr lang="en-US" altLang="en-US" sz="1800"/>
          </a:p>
          <a:p>
            <a:pPr lvl="1" eaLnBrk="1" hangingPunct="1">
              <a:buNone/>
            </a:pPr>
            <a:r>
              <a:rPr lang="en-US" altLang="en-US" sz="1800"/>
              <a:t>	</a:t>
            </a:r>
            <a:r>
              <a:rPr lang="en-US" altLang="en-US" sz="1600" b="0"/>
              <a:t>返回年份  如2012。</a:t>
            </a:r>
            <a:endParaRPr lang="en-US" altLang="en-US" sz="1600" b="0"/>
          </a:p>
          <a:p>
            <a:pPr lvl="1" eaLnBrk="1" hangingPunct="1">
              <a:lnSpc>
                <a:spcPts val="1825"/>
              </a:lnSpc>
              <a:spcBef>
                <a:spcPts val="500"/>
              </a:spcBef>
              <a:spcAft>
                <a:spcPts val="500"/>
              </a:spcAft>
              <a:buNone/>
            </a:pPr>
            <a:r>
              <a:rPr lang="en-US" altLang="en-US" sz="1600" b="0"/>
              <a:t>	eg</a:t>
            </a:r>
            <a:r>
              <a:rPr lang="zh-CN" altLang="en-US" sz="1600" b="0"/>
              <a:t>：</a:t>
            </a:r>
            <a:endParaRPr lang="zh-CN" altLang="en-US" sz="1600" b="0"/>
          </a:p>
          <a:p>
            <a:pPr lvl="1" eaLnBrk="1" hangingPunct="1">
              <a:lnSpc>
                <a:spcPts val="1825"/>
              </a:lnSpc>
              <a:spcBef>
                <a:spcPts val="500"/>
              </a:spcBef>
              <a:spcAft>
                <a:spcPts val="500"/>
              </a:spcAft>
              <a:buNone/>
            </a:pPr>
            <a:r>
              <a:rPr lang="en-US" altLang="en-US" sz="1600" b="0"/>
              <a:t>        		var date = new Date();</a:t>
            </a:r>
            <a:endParaRPr lang="en-US" altLang="en-US" sz="1600" b="0"/>
          </a:p>
          <a:p>
            <a:pPr lvl="1" eaLnBrk="1" hangingPunct="1">
              <a:lnSpc>
                <a:spcPts val="1825"/>
              </a:lnSpc>
              <a:spcBef>
                <a:spcPts val="500"/>
              </a:spcBef>
              <a:spcAft>
                <a:spcPts val="500"/>
              </a:spcAft>
              <a:buNone/>
            </a:pPr>
            <a:r>
              <a:rPr lang="en-US" altLang="en-US" sz="1600" b="0"/>
              <a:t>       		 document.write(date.getFullYear());　　//返回2012,2012年</a:t>
            </a:r>
            <a:endParaRPr lang="en-US" altLang="en-US" sz="1600" b="0"/>
          </a:p>
          <a:p>
            <a:pPr lvl="1" eaLnBrk="1" hangingPunct="1"/>
            <a:r>
              <a:rPr lang="en-US" altLang="en-US" sz="1800"/>
              <a:t>Date.getHours()	</a:t>
            </a:r>
            <a:endParaRPr lang="en-US" altLang="en-US" sz="1800"/>
          </a:p>
          <a:p>
            <a:pPr lvl="1" eaLnBrk="1" hangingPunct="1">
              <a:buNone/>
            </a:pPr>
            <a:r>
              <a:rPr lang="en-US" altLang="en-US" sz="1800"/>
              <a:t>	</a:t>
            </a:r>
            <a:r>
              <a:rPr lang="en-US" altLang="en-US" sz="1600" b="0"/>
              <a:t>返回日期中的小时，几点了，0-23</a:t>
            </a:r>
            <a:endParaRPr lang="en-US" altLang="en-US" sz="1600" b="0"/>
          </a:p>
          <a:p>
            <a:pPr lvl="1" eaLnBrk="1" hangingPunct="1">
              <a:lnSpc>
                <a:spcPts val="1865"/>
              </a:lnSpc>
              <a:spcBef>
                <a:spcPts val="500"/>
              </a:spcBef>
              <a:spcAft>
                <a:spcPts val="500"/>
              </a:spcAft>
              <a:buNone/>
            </a:pPr>
            <a:r>
              <a:rPr lang="en-US" altLang="en-US" sz="1600" b="0"/>
              <a:t>	eg:</a:t>
            </a:r>
            <a:endParaRPr lang="en-US" altLang="en-US" sz="1600" b="0"/>
          </a:p>
          <a:p>
            <a:pPr lvl="1" eaLnBrk="1" hangingPunct="1">
              <a:lnSpc>
                <a:spcPts val="1865"/>
              </a:lnSpc>
              <a:spcBef>
                <a:spcPts val="500"/>
              </a:spcBef>
              <a:spcAft>
                <a:spcPts val="500"/>
              </a:spcAft>
              <a:buNone/>
            </a:pPr>
            <a:r>
              <a:rPr lang="en-US" altLang="en-US" sz="1600" b="0"/>
              <a:t>        		var date = new Date();</a:t>
            </a:r>
            <a:endParaRPr lang="en-US" altLang="en-US" sz="1600" b="0"/>
          </a:p>
          <a:p>
            <a:pPr lvl="1" eaLnBrk="1" hangingPunct="1">
              <a:lnSpc>
                <a:spcPts val="1865"/>
              </a:lnSpc>
              <a:spcBef>
                <a:spcPts val="500"/>
              </a:spcBef>
              <a:spcAft>
                <a:spcPts val="500"/>
              </a:spcAft>
              <a:buNone/>
            </a:pPr>
            <a:r>
              <a:rPr lang="en-US" altLang="en-US" sz="1600" b="0"/>
              <a:t>        	document.write(date.getHours());　　//返回23，晚上11点</a:t>
            </a:r>
            <a:endParaRPr lang="en-US" altLang="en-US" sz="1600" b="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196610" name="Rectangle 5"/>
          <p:cNvSpPr>
            <a:spLocks noGrp="1"/>
          </p:cNvSpPr>
          <p:nvPr>
            <p:ph idx="1"/>
          </p:nvPr>
        </p:nvSpPr>
        <p:spPr>
          <a:xfrm>
            <a:off x="0" y="609600"/>
            <a:ext cx="9144000" cy="5894388"/>
          </a:xfrm>
        </p:spPr>
        <p:txBody>
          <a:bodyPr vert="horz" wrap="square" lIns="90050" tIns="45024" rIns="90050" bIns="45024" anchor="t"/>
          <a:lstStyle/>
          <a:p>
            <a:pPr lvl="1" eaLnBrk="1" hangingPunct="1"/>
            <a:r>
              <a:rPr lang="zh-CN" altLang="en-US" sz="1800"/>
              <a:t>Date.getMilliseconds()</a:t>
            </a:r>
            <a:endParaRPr lang="zh-CN" altLang="en-US" sz="1800"/>
          </a:p>
          <a:p>
            <a:pPr lvl="1" eaLnBrk="1" hangingPunct="1">
              <a:buNone/>
            </a:pPr>
            <a:r>
              <a:rPr lang="en-US" altLang="zh-CN" sz="1800"/>
              <a:t>	</a:t>
            </a:r>
            <a:r>
              <a:rPr lang="en-US" altLang="zh-CN" sz="1600" b="0"/>
              <a:t>返回日期中的毫秒数</a:t>
            </a:r>
            <a:endParaRPr lang="en-US" altLang="zh-CN" sz="1600" b="0"/>
          </a:p>
          <a:p>
            <a:pPr lvl="1" eaLnBrk="1" hangingPunct="1">
              <a:buNone/>
            </a:pPr>
            <a:r>
              <a:rPr lang="en-US" altLang="zh-CN" sz="1600" b="0"/>
              <a:t>	eg:</a:t>
            </a:r>
            <a:endParaRPr lang="en-US" altLang="zh-CN" sz="1600" b="0"/>
          </a:p>
          <a:p>
            <a:pPr lvl="1" eaLnBrk="1" hangingPunct="1">
              <a:buNone/>
            </a:pPr>
            <a:r>
              <a:rPr lang="en-US" altLang="zh-CN" sz="1600" b="0"/>
              <a:t>       		var date = new Date();</a:t>
            </a:r>
            <a:endParaRPr lang="en-US" altLang="zh-CN" sz="1600" b="0"/>
          </a:p>
          <a:p>
            <a:pPr lvl="1" eaLnBrk="1" hangingPunct="1">
              <a:buNone/>
            </a:pPr>
            <a:r>
              <a:rPr lang="en-US" altLang="zh-CN" sz="1600" b="0"/>
              <a:t>       		document.write(date.getMilliseconds());　　</a:t>
            </a:r>
            <a:endParaRPr lang="en-US" altLang="zh-CN" sz="1600" b="0"/>
          </a:p>
          <a:p>
            <a:pPr lvl="1" eaLnBrk="1" hangingPunct="1">
              <a:buNone/>
            </a:pPr>
            <a:r>
              <a:rPr lang="en-US" altLang="zh-CN" sz="1600" b="0"/>
              <a:t>		//返回27　　当前是xx年，xx月，xx点，xx分，xx秒，xx毫秒的毫秒</a:t>
            </a:r>
            <a:endParaRPr lang="en-US" altLang="zh-CN" sz="1600" b="0"/>
          </a:p>
          <a:p>
            <a:pPr lvl="1" eaLnBrk="1" hangingPunct="1"/>
            <a:r>
              <a:rPr lang="en-US" altLang="en-US" sz="1800"/>
              <a:t>Date.getMinutes()</a:t>
            </a:r>
            <a:endParaRPr lang="en-US" altLang="en-US" sz="1800"/>
          </a:p>
          <a:p>
            <a:pPr lvl="1" eaLnBrk="1" hangingPunct="1">
              <a:buNone/>
            </a:pPr>
            <a:r>
              <a:rPr lang="en-US" altLang="en-US" sz="1800"/>
              <a:t>	</a:t>
            </a:r>
            <a:r>
              <a:rPr lang="en-US" altLang="en-US" sz="1600" b="0"/>
              <a:t>返回日期中的分钟数　　0-59</a:t>
            </a:r>
            <a:endParaRPr lang="en-US" altLang="en-US" sz="1600" b="0"/>
          </a:p>
          <a:p>
            <a:pPr lvl="1" eaLnBrk="1" hangingPunct="1">
              <a:buNone/>
            </a:pPr>
            <a:r>
              <a:rPr lang="en-US" altLang="en-US" sz="1600" b="0"/>
              <a:t>	eg:</a:t>
            </a:r>
            <a:endParaRPr lang="en-US" altLang="en-US" sz="1600" b="0"/>
          </a:p>
          <a:p>
            <a:pPr lvl="1" eaLnBrk="1" hangingPunct="1">
              <a:buNone/>
            </a:pPr>
            <a:r>
              <a:rPr lang="en-US" altLang="en-US" sz="1600" b="0"/>
              <a:t>		var date = new Date();</a:t>
            </a:r>
            <a:endParaRPr lang="en-US" altLang="en-US" sz="1600" b="0"/>
          </a:p>
          <a:p>
            <a:pPr lvl="1" eaLnBrk="1" hangingPunct="1">
              <a:buNone/>
            </a:pPr>
            <a:r>
              <a:rPr lang="en-US" altLang="en-US" sz="1600" b="0"/>
              <a:t>       		 document.write(date.getMinutes());　　</a:t>
            </a:r>
            <a:endParaRPr lang="en-US" altLang="en-US" sz="1600" b="0"/>
          </a:p>
          <a:p>
            <a:pPr lvl="1" eaLnBrk="1" hangingPunct="1">
              <a:buNone/>
            </a:pPr>
            <a:r>
              <a:rPr lang="en-US" altLang="en-US" sz="1600" b="0"/>
              <a:t>		//2012-12-19 23:22　　返回22，12点22分</a:t>
            </a:r>
            <a:endParaRPr lang="en-US" altLang="en-US" sz="1600" b="0"/>
          </a:p>
          <a:p>
            <a:pPr lvl="1" eaLnBrk="1" hangingPunct="1">
              <a:buNone/>
            </a:pPr>
            <a:endParaRPr lang="en-US" altLang="en-US" sz="180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198658" name="Rectangle 5"/>
          <p:cNvSpPr>
            <a:spLocks noGrp="1"/>
          </p:cNvSpPr>
          <p:nvPr>
            <p:ph idx="1"/>
          </p:nvPr>
        </p:nvSpPr>
        <p:spPr>
          <a:xfrm>
            <a:off x="0" y="515938"/>
            <a:ext cx="9144000" cy="5988050"/>
          </a:xfrm>
        </p:spPr>
        <p:txBody>
          <a:bodyPr vert="horz" wrap="square" lIns="90050" tIns="45024" rIns="90050" bIns="45024" anchor="t"/>
          <a:lstStyle/>
          <a:p>
            <a:pPr lvl="1" eaLnBrk="1" hangingPunct="1"/>
            <a:r>
              <a:rPr lang="zh-CN" altLang="en-US" sz="1800"/>
              <a:t>Date.getMonth()</a:t>
            </a:r>
            <a:endParaRPr lang="zh-CN" altLang="en-US" sz="1800"/>
          </a:p>
          <a:p>
            <a:pPr lvl="1" eaLnBrk="1" hangingPunct="1">
              <a:buNone/>
            </a:pPr>
            <a:r>
              <a:rPr lang="en-US" altLang="en-US" sz="1600"/>
              <a:t>	</a:t>
            </a:r>
            <a:r>
              <a:rPr lang="en-US" altLang="en-US" sz="1600" b="0"/>
              <a:t>返回日期中的月份数，返回值0(1月)-11(12月)</a:t>
            </a:r>
            <a:endParaRPr lang="en-US" altLang="en-US" sz="1600" b="0"/>
          </a:p>
          <a:p>
            <a:pPr lvl="1" eaLnBrk="1" hangingPunct="1">
              <a:buNone/>
            </a:pPr>
            <a:r>
              <a:rPr lang="en-US" altLang="en-US" sz="1600" b="0"/>
              <a:t>	eg:</a:t>
            </a:r>
            <a:endParaRPr lang="en-US" altLang="en-US" sz="1600" b="0"/>
          </a:p>
          <a:p>
            <a:pPr lvl="1" eaLnBrk="1" hangingPunct="1">
              <a:buNone/>
            </a:pPr>
            <a:r>
              <a:rPr lang="en-US" altLang="en-US" sz="1600" b="0"/>
              <a:t>        		var date = new Date();</a:t>
            </a:r>
            <a:endParaRPr lang="en-US" altLang="en-US" sz="1600" b="0"/>
          </a:p>
          <a:p>
            <a:pPr lvl="1" eaLnBrk="1" hangingPunct="1">
              <a:buNone/>
            </a:pPr>
            <a:r>
              <a:rPr lang="en-US" altLang="en-US" sz="1600" b="0"/>
              <a:t>       		 document.write(date.getMonth());　　</a:t>
            </a:r>
            <a:endParaRPr lang="en-US" altLang="en-US" sz="1600" b="0"/>
          </a:p>
          <a:p>
            <a:pPr lvl="1" eaLnBrk="1" hangingPunct="1">
              <a:buNone/>
            </a:pPr>
            <a:r>
              <a:rPr lang="en-US" altLang="en-US" sz="1600" b="0"/>
              <a:t>			//2012-12-19　　此处返回11</a:t>
            </a:r>
            <a:endParaRPr lang="en-US" altLang="en-US" sz="1600" b="0"/>
          </a:p>
          <a:p>
            <a:pPr lvl="1" eaLnBrk="1" hangingPunct="1">
              <a:buNone/>
            </a:pPr>
            <a:r>
              <a:rPr lang="en-US" altLang="en-US" sz="1600" b="0"/>
              <a:t>			(注意此处与通常理解有些偏差，1月份返回是0,12月返回是11)</a:t>
            </a:r>
            <a:endParaRPr lang="en-US" altLang="en-US" sz="1600" b="0"/>
          </a:p>
          <a:p>
            <a:pPr lvl="1" eaLnBrk="1" hangingPunct="1"/>
            <a:r>
              <a:rPr lang="en-US" altLang="en-US" sz="1800"/>
              <a:t>Date.getSeconds()</a:t>
            </a:r>
            <a:endParaRPr lang="en-US" altLang="en-US" sz="1800"/>
          </a:p>
          <a:p>
            <a:pPr lvl="1" eaLnBrk="1" hangingPunct="1">
              <a:buNone/>
            </a:pPr>
            <a:r>
              <a:rPr lang="en-US" altLang="en-US" sz="1800"/>
              <a:t>	</a:t>
            </a:r>
            <a:r>
              <a:rPr lang="en-US" altLang="en-US" sz="1600" b="0"/>
              <a:t>返回一个日期的描述</a:t>
            </a:r>
            <a:endParaRPr lang="en-US" altLang="en-US" sz="1600" b="0"/>
          </a:p>
          <a:p>
            <a:pPr lvl="1" eaLnBrk="1" hangingPunct="1">
              <a:buNone/>
            </a:pPr>
            <a:r>
              <a:rPr lang="en-US" altLang="en-US" sz="1600" b="0"/>
              <a:t>	eg:</a:t>
            </a:r>
            <a:endParaRPr lang="en-US" altLang="en-US" sz="1600" b="0"/>
          </a:p>
          <a:p>
            <a:pPr lvl="1" eaLnBrk="1" hangingPunct="1">
              <a:buNone/>
            </a:pPr>
            <a:r>
              <a:rPr lang="en-US" altLang="en-US" sz="1600" b="0"/>
              <a:t>        		var date = new Date();</a:t>
            </a:r>
            <a:endParaRPr lang="en-US" altLang="en-US" sz="1600" b="0"/>
          </a:p>
          <a:p>
            <a:pPr lvl="1" eaLnBrk="1" hangingPunct="1">
              <a:buNone/>
            </a:pPr>
            <a:r>
              <a:rPr lang="en-US" altLang="en-US" sz="1600" b="0"/>
              <a:t>        		document.write(date.getSeconds());</a:t>
            </a:r>
            <a:endParaRPr lang="en-US" altLang="en-US" sz="1600" b="0"/>
          </a:p>
          <a:p>
            <a:pPr lvl="1" eaLnBrk="1" hangingPunct="1">
              <a:buNone/>
            </a:pPr>
            <a:r>
              <a:rPr lang="en-US" altLang="en-US" sz="1600" b="0"/>
              <a:t>		//返回34，2012-12-19 23:27:34　　27分34秒</a:t>
            </a:r>
            <a:endParaRPr lang="en-US" altLang="en-US" sz="1600" b="0"/>
          </a:p>
          <a:p>
            <a:pPr lvl="1" eaLnBrk="1" hangingPunct="1">
              <a:buNone/>
            </a:pPr>
            <a:endParaRPr lang="en-US" altLang="en-US" sz="180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200706" name="Rectangle 5"/>
          <p:cNvSpPr>
            <a:spLocks noGrp="1"/>
          </p:cNvSpPr>
          <p:nvPr>
            <p:ph idx="1"/>
          </p:nvPr>
        </p:nvSpPr>
        <p:spPr>
          <a:xfrm>
            <a:off x="0" y="515938"/>
            <a:ext cx="9144000" cy="5988050"/>
          </a:xfrm>
        </p:spPr>
        <p:txBody>
          <a:bodyPr vert="horz" wrap="square" lIns="90050" tIns="45024" rIns="90050" bIns="45024" anchor="t"/>
          <a:lstStyle/>
          <a:p>
            <a:pPr lvl="1" eaLnBrk="1" hangingPunct="1"/>
            <a:r>
              <a:rPr lang="zh-CN" altLang="en-US" sz="1800"/>
              <a:t>Date.getTime()</a:t>
            </a:r>
            <a:endParaRPr lang="zh-CN" altLang="en-US" sz="1800"/>
          </a:p>
          <a:p>
            <a:pPr lvl="1" eaLnBrk="1" hangingPunct="1">
              <a:buNone/>
            </a:pPr>
            <a:r>
              <a:rPr lang="en-US" altLang="en-US" sz="1600"/>
              <a:t>		</a:t>
            </a:r>
            <a:r>
              <a:rPr lang="en-US" altLang="en-US" sz="1600" b="0"/>
              <a:t>将一个日期对象以毫秒形式返回</a:t>
            </a:r>
            <a:endParaRPr lang="en-US" altLang="en-US" sz="1600" b="0"/>
          </a:p>
          <a:p>
            <a:pPr lvl="1" eaLnBrk="1" hangingPunct="1">
              <a:buNone/>
            </a:pPr>
            <a:r>
              <a:rPr lang="en-US" altLang="en-US" sz="1600" b="0"/>
              <a:t>		eg:</a:t>
            </a:r>
            <a:endParaRPr lang="en-US" altLang="en-US" sz="1600" b="0"/>
          </a:p>
          <a:p>
            <a:pPr lvl="1" eaLnBrk="1" hangingPunct="1">
              <a:buNone/>
            </a:pPr>
            <a:r>
              <a:rPr lang="en-US" altLang="en-US" sz="1600" b="0"/>
              <a:t>       		 var date = new Date();</a:t>
            </a:r>
            <a:endParaRPr lang="en-US" altLang="en-US" sz="1600" b="0"/>
          </a:p>
          <a:p>
            <a:pPr lvl="1" eaLnBrk="1" hangingPunct="1">
              <a:buNone/>
            </a:pPr>
            <a:r>
              <a:rPr lang="en-US" altLang="en-US" sz="1600" b="0"/>
              <a:t>      		 document.write(date.getTime());　　</a:t>
            </a:r>
            <a:endParaRPr lang="en-US" altLang="en-US" sz="1600" b="0"/>
          </a:p>
          <a:p>
            <a:pPr lvl="1" eaLnBrk="1" hangingPunct="1">
              <a:buNone/>
            </a:pPr>
            <a:r>
              <a:rPr lang="en-US" altLang="en-US" sz="1600" b="0"/>
              <a:t>			//返回1355930928466　　返回值是1970-01-01 午夜到当前时间的毫秒数</a:t>
            </a:r>
            <a:r>
              <a:rPr lang="en-US" altLang="en-US" sz="1600"/>
              <a:t>。</a:t>
            </a:r>
            <a:endParaRPr lang="en-US" altLang="en-US" sz="1600"/>
          </a:p>
          <a:p>
            <a:pPr lvl="1" eaLnBrk="1" hangingPunct="1"/>
            <a:r>
              <a:rPr lang="en-US" altLang="en-US" sz="1800"/>
              <a:t>Date.getTimezoneOffset()</a:t>
            </a:r>
            <a:endParaRPr lang="en-US" altLang="en-US" sz="1800"/>
          </a:p>
          <a:p>
            <a:pPr lvl="1" eaLnBrk="1" hangingPunct="1">
              <a:buNone/>
            </a:pPr>
            <a:r>
              <a:rPr lang="en-US" altLang="en-US" sz="1600"/>
              <a:t>		</a:t>
            </a:r>
            <a:r>
              <a:rPr lang="en-US" altLang="en-US" sz="1600" b="0"/>
              <a:t>GMT时间与本地时间差，用分钟表示</a:t>
            </a:r>
            <a:endParaRPr lang="en-US" altLang="en-US" sz="1600" b="0"/>
          </a:p>
          <a:p>
            <a:pPr lvl="1" eaLnBrk="1" hangingPunct="1">
              <a:buNone/>
            </a:pPr>
            <a:r>
              <a:rPr lang="en-US" altLang="en-US" sz="1600" b="0"/>
              <a:t>		eg:</a:t>
            </a:r>
            <a:endParaRPr lang="en-US" altLang="en-US" sz="1600" b="0"/>
          </a:p>
          <a:p>
            <a:pPr lvl="1" eaLnBrk="1" hangingPunct="1">
              <a:buNone/>
            </a:pPr>
            <a:r>
              <a:rPr lang="en-US" altLang="en-US" sz="1600" b="0"/>
              <a:t>        		var date = new Date();</a:t>
            </a:r>
            <a:endParaRPr lang="en-US" altLang="en-US" sz="1600" b="0"/>
          </a:p>
          <a:p>
            <a:pPr lvl="1" eaLnBrk="1" hangingPunct="1">
              <a:buNone/>
            </a:pPr>
            <a:r>
              <a:rPr lang="en-US" altLang="en-US" sz="1600" b="0"/>
              <a:t>        		document.write(date.getTimezoneOffset());　　</a:t>
            </a:r>
            <a:endParaRPr lang="en-US" altLang="en-US" sz="1600" b="0"/>
          </a:p>
          <a:p>
            <a:pPr lvl="1" eaLnBrk="1" hangingPunct="1">
              <a:buNone/>
            </a:pPr>
            <a:r>
              <a:rPr lang="en-US" altLang="en-US" sz="1600" b="0"/>
              <a:t>			//返回-480　　实际上这个函数获取的是javascript运行于哪个时区。单位是分</a:t>
            </a:r>
            <a:endParaRPr lang="en-US" altLang="en-US" sz="1600" b="0"/>
          </a:p>
          <a:p>
            <a:pPr lvl="1" eaLnBrk="1" hangingPunct="1">
              <a:buNone/>
            </a:pPr>
            <a:endParaRPr lang="en-US" altLang="en-US"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p:cNvSpPr>
          <p:nvPr>
            <p:ph type="title"/>
          </p:nvPr>
        </p:nvSpPr>
        <p:spPr/>
        <p:txBody>
          <a:bodyPr vert="horz" wrap="square" lIns="90384" tIns="44401" rIns="90384" bIns="44401" anchor="b"/>
          <a:lstStyle/>
          <a:p>
            <a:r>
              <a:rPr lang="en-US" altLang="zh-CN">
                <a:effectLst/>
              </a:rPr>
              <a:t>User Accounts</a:t>
            </a:r>
            <a:endParaRPr lang="zh-CN" altLang="en-US">
              <a:effectLst/>
            </a:endParaRPr>
          </a:p>
        </p:txBody>
      </p:sp>
      <p:sp>
        <p:nvSpPr>
          <p:cNvPr id="34818" name="Rectangle 2"/>
          <p:cNvSpPr>
            <a:spLocks noGrp="1"/>
          </p:cNvSpPr>
          <p:nvPr>
            <p:ph idx="1"/>
          </p:nvPr>
        </p:nvSpPr>
        <p:spPr/>
        <p:txBody>
          <a:bodyPr vert="horz" wrap="square" lIns="90101" tIns="45050" rIns="90101" bIns="45050" anchor="t"/>
          <a:lstStyle/>
          <a:p>
            <a:pPr marL="381000" indent="-381000"/>
            <a:r>
              <a:rPr lang="en-US" altLang="zh-CN" sz="2400"/>
              <a:t>/etc/group</a:t>
            </a:r>
            <a:endParaRPr lang="en-US" altLang="zh-CN" sz="2400"/>
          </a:p>
          <a:p>
            <a:pPr marL="381000" indent="-381000">
              <a:buNone/>
            </a:pPr>
            <a:r>
              <a:rPr lang="zh-CN" altLang="en-US" sz="1800" b="0"/>
              <a:t>这个文件每一行代表一个群组，也是以冒号</a:t>
            </a:r>
            <a:r>
              <a:rPr lang="en-US" altLang="zh-CN" sz="1800" b="0"/>
              <a:t>『:』</a:t>
            </a:r>
            <a:r>
              <a:rPr lang="zh-CN" altLang="en-US" sz="1800" b="0"/>
              <a:t>作为字段的分隔符，共分为四栏</a:t>
            </a:r>
            <a:endParaRPr lang="en-US" altLang="zh-CN" sz="1800" b="0"/>
          </a:p>
          <a:p>
            <a:pPr marL="381000" indent="-381000">
              <a:buNone/>
            </a:pPr>
            <a:r>
              <a:rPr lang="zh-CN" altLang="en-US" sz="1800" b="0"/>
              <a:t>组名</a:t>
            </a:r>
            <a:r>
              <a:rPr lang="en-US" altLang="zh-CN" sz="1800" b="0"/>
              <a:t>:</a:t>
            </a:r>
            <a:r>
              <a:rPr lang="zh-CN" altLang="en-US" sz="1800" b="0"/>
              <a:t>群组口令</a:t>
            </a:r>
            <a:r>
              <a:rPr lang="en-US" altLang="zh-CN" sz="1800" b="0"/>
              <a:t>:GID:</a:t>
            </a:r>
            <a:r>
              <a:rPr lang="zh-CN" altLang="en-US" sz="1800" b="0"/>
              <a:t>此群组支持的账号名称</a:t>
            </a:r>
            <a:endParaRPr lang="en-US" altLang="zh-CN" sz="1800" b="0"/>
          </a:p>
          <a:p>
            <a:pPr marL="381000" indent="-381000">
              <a:buNone/>
            </a:pPr>
            <a:endParaRPr lang="en-US" altLang="zh-CN" sz="2400" b="0" i="1"/>
          </a:p>
          <a:p>
            <a:pPr marL="381000" indent="-381000">
              <a:buNone/>
            </a:pPr>
            <a:endParaRPr lang="en-US" altLang="zh-CN" sz="2400" b="0" i="1"/>
          </a:p>
          <a:p>
            <a:pPr marL="381000" indent="-381000"/>
            <a:r>
              <a:rPr lang="en-US" altLang="zh-CN" sz="2400"/>
              <a:t>/etc/gshadow</a:t>
            </a:r>
            <a:endParaRPr lang="en-US" altLang="zh-CN" sz="2400"/>
          </a:p>
          <a:p>
            <a:pPr marL="381000" indent="-381000">
              <a:buNone/>
            </a:pPr>
            <a:r>
              <a:rPr lang="zh-CN" altLang="en-US" sz="1800" b="0"/>
              <a:t>开头为 </a:t>
            </a:r>
            <a:r>
              <a:rPr lang="en-US" altLang="zh-CN" sz="1800" b="0"/>
              <a:t>! </a:t>
            </a:r>
            <a:r>
              <a:rPr lang="zh-CN" altLang="en-US" sz="1800" b="0"/>
              <a:t>表示无合法口令，所以无群组管理员</a:t>
            </a:r>
            <a:endParaRPr lang="en-US" altLang="zh-CN" sz="1800"/>
          </a:p>
          <a:p>
            <a:pPr marL="381000" indent="-381000">
              <a:buNone/>
            </a:pPr>
            <a:r>
              <a:rPr lang="zh-CN" altLang="en-US" sz="1800" b="0"/>
              <a:t>组名</a:t>
            </a:r>
            <a:r>
              <a:rPr lang="en-US" altLang="zh-CN" sz="1800" b="0"/>
              <a:t>:</a:t>
            </a:r>
            <a:r>
              <a:rPr lang="zh-CN" altLang="en-US" sz="1800" b="0"/>
              <a:t>口令栏</a:t>
            </a:r>
            <a:r>
              <a:rPr lang="en-US" altLang="zh-CN" sz="1800" b="0"/>
              <a:t>:</a:t>
            </a:r>
            <a:r>
              <a:rPr lang="zh-CN" altLang="en-US" sz="1800" b="0"/>
              <a:t>群组管理员的账号</a:t>
            </a:r>
            <a:r>
              <a:rPr lang="en-US" altLang="zh-CN" sz="1800" b="0"/>
              <a:t>:</a:t>
            </a:r>
            <a:r>
              <a:rPr lang="zh-CN" altLang="en-US" sz="1800" b="0"/>
              <a:t>该群组的所属账号</a:t>
            </a:r>
            <a:endParaRPr lang="en-US" altLang="zh-CN" sz="1800" b="0"/>
          </a:p>
          <a:p>
            <a:pPr marL="381000" indent="-381000">
              <a:buNone/>
            </a:pPr>
            <a:endParaRPr lang="en-US" altLang="zh-CN" sz="2400" b="0" i="1"/>
          </a:p>
          <a:p>
            <a:pPr marL="381000" indent="-381000">
              <a:buNone/>
            </a:pPr>
            <a:endParaRPr lang="en-US" altLang="zh-CN" sz="2400"/>
          </a:p>
        </p:txBody>
      </p:sp>
      <p:pic>
        <p:nvPicPr>
          <p:cNvPr id="34819" name="图片 3"/>
          <p:cNvPicPr>
            <a:picLocks noChangeAspect="1"/>
          </p:cNvPicPr>
          <p:nvPr/>
        </p:nvPicPr>
        <p:blipFill>
          <a:blip r:embed="rId1" cstate="print"/>
          <a:stretch>
            <a:fillRect/>
          </a:stretch>
        </p:blipFill>
        <p:spPr>
          <a:xfrm>
            <a:off x="538163" y="2016125"/>
            <a:ext cx="6254750" cy="620713"/>
          </a:xfrm>
          <a:prstGeom prst="rect">
            <a:avLst/>
          </a:prstGeom>
          <a:noFill/>
          <a:ln w="9525">
            <a:noFill/>
          </a:ln>
        </p:spPr>
      </p:pic>
      <p:pic>
        <p:nvPicPr>
          <p:cNvPr id="34820" name="图片 4"/>
          <p:cNvPicPr>
            <a:picLocks noChangeAspect="1"/>
          </p:cNvPicPr>
          <p:nvPr/>
        </p:nvPicPr>
        <p:blipFill>
          <a:blip r:embed="rId2" cstate="print"/>
          <a:stretch>
            <a:fillRect/>
          </a:stretch>
        </p:blipFill>
        <p:spPr>
          <a:xfrm>
            <a:off x="538163" y="4437063"/>
            <a:ext cx="6261100" cy="635000"/>
          </a:xfrm>
          <a:prstGeom prst="rect">
            <a:avLst/>
          </a:prstGeom>
          <a:noFill/>
          <a:ln w="9525">
            <a:noFill/>
          </a:ln>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202754" name="Rectangle 5"/>
          <p:cNvSpPr>
            <a:spLocks noGrp="1"/>
          </p:cNvSpPr>
          <p:nvPr>
            <p:ph idx="1"/>
          </p:nvPr>
        </p:nvSpPr>
        <p:spPr>
          <a:xfrm>
            <a:off x="0" y="609600"/>
            <a:ext cx="9144000" cy="6096000"/>
          </a:xfrm>
        </p:spPr>
        <p:txBody>
          <a:bodyPr vert="horz" wrap="square" lIns="90050" tIns="45024" rIns="90050" bIns="45024" anchor="t"/>
          <a:lstStyle/>
          <a:p>
            <a:pPr lvl="1" eaLnBrk="1" hangingPunct="1"/>
            <a:r>
              <a:rPr lang="zh-CN" altLang="en-US" sz="1800">
                <a:sym typeface="宋体" panose="02010600030101010101" pitchFamily="2" charset="-122"/>
              </a:rPr>
              <a:t>Date.getYear()</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返回Date对象中的年份值减去1900</a:t>
            </a:r>
            <a:endParaRPr lang="en-US" altLang="en-US" sz="1600" b="0"/>
          </a:p>
          <a:p>
            <a:pPr lvl="1" eaLnBrk="1" hangingPunct="1">
              <a:buNone/>
            </a:pPr>
            <a:r>
              <a:rPr lang="en-US" altLang="en-US" sz="1600" b="0"/>
              <a:t>        	var date = new Date();</a:t>
            </a:r>
            <a:endParaRPr lang="en-US" altLang="en-US" sz="1600" b="0"/>
          </a:p>
          <a:p>
            <a:pPr lvl="1" eaLnBrk="1" hangingPunct="1">
              <a:buNone/>
            </a:pPr>
            <a:r>
              <a:rPr lang="en-US" altLang="en-US" sz="1600" b="0"/>
              <a:t>        	document.write(date.getYear());　　	//2012-12-19　　返回112 (2012-1900)</a:t>
            </a:r>
            <a:endParaRPr lang="en-US" altLang="en-US" sz="1600" b="0"/>
          </a:p>
          <a:p>
            <a:pPr lvl="1" eaLnBrk="1" hangingPunct="1"/>
            <a:r>
              <a:rPr lang="zh-CN" altLang="en-US" sz="1800">
                <a:sym typeface="宋体" panose="02010600030101010101" pitchFamily="2" charset="-122"/>
              </a:rPr>
              <a:t>Date.now()</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静态方法　　//返回1970-01-01午夜到现在的时间间隔，用毫秒表述</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document.write(Date.now());　　</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//静态方法，返回当前时间与1970-01-01的时间间隔，毫秒单位。</a:t>
            </a:r>
            <a:endParaRPr lang="en-US" altLang="en-US" sz="1600" b="0">
              <a:sym typeface="宋体" panose="02010600030101010101" pitchFamily="2" charset="-122"/>
            </a:endParaRPr>
          </a:p>
          <a:p>
            <a:pPr lvl="1" eaLnBrk="1" hangingPunct="1"/>
            <a:r>
              <a:rPr lang="zh-CN" altLang="en-US" sz="1800">
                <a:sym typeface="宋体" panose="02010600030101010101" pitchFamily="2" charset="-122"/>
              </a:rPr>
              <a:t>Date.valueOf()</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如果是一个Date对象，将一个Date对象转为毫秒的形式，否则不显示</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document.write(date.valueOf());    //不是Date对象，不输出</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date1 = new Date();</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document.write(date1.valueOf());   //输出1356180400916</a:t>
            </a:r>
            <a:endParaRPr lang="en-US" altLang="en-US"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204802" name="Rectangle 5"/>
          <p:cNvSpPr>
            <a:spLocks noGrp="1"/>
          </p:cNvSpPr>
          <p:nvPr>
            <p:ph idx="1"/>
          </p:nvPr>
        </p:nvSpPr>
        <p:spPr>
          <a:xfrm>
            <a:off x="0" y="142875"/>
            <a:ext cx="9144000" cy="6361113"/>
          </a:xfrm>
        </p:spPr>
        <p:txBody>
          <a:bodyPr vert="horz" wrap="square" lIns="90050" tIns="45024" rIns="90050" bIns="45024" anchor="t"/>
          <a:lstStyle/>
          <a:p>
            <a:pPr marL="0" indent="0" eaLnBrk="1" hangingPunct="1">
              <a:buNone/>
            </a:pPr>
            <a:endParaRPr lang="en-US" altLang="zh-CN"/>
          </a:p>
          <a:p>
            <a:pPr lvl="1" eaLnBrk="1" hangingPunct="1"/>
            <a:r>
              <a:rPr lang="zh-CN" altLang="en-US" sz="1800"/>
              <a:t>Date.toDateString()</a:t>
            </a:r>
            <a:endParaRPr lang="zh-CN" altLang="en-US" sz="1800"/>
          </a:p>
          <a:p>
            <a:pPr lvl="1" eaLnBrk="1" hangingPunct="1">
              <a:buNone/>
            </a:pPr>
            <a:r>
              <a:rPr lang="en-US" altLang="en-US" sz="1600"/>
              <a:t>	</a:t>
            </a:r>
            <a:r>
              <a:rPr lang="en-US" altLang="en-US" sz="1600" b="0"/>
              <a:t>以字符串的形式返回一个Date的日期部分</a:t>
            </a:r>
            <a:endParaRPr lang="en-US" altLang="en-US" sz="1600" b="0"/>
          </a:p>
          <a:p>
            <a:pPr lvl="1" eaLnBrk="1" hangingPunct="1">
              <a:buNone/>
            </a:pPr>
            <a:r>
              <a:rPr lang="en-US" altLang="en-US" sz="1600" b="0"/>
              <a:t>		var date = new Date();     </a:t>
            </a:r>
            <a:endParaRPr lang="en-US" altLang="en-US" sz="1600" b="0"/>
          </a:p>
          <a:p>
            <a:pPr lvl="1" eaLnBrk="1" hangingPunct="1">
              <a:buNone/>
            </a:pPr>
            <a:r>
              <a:rPr lang="en-US" altLang="en-US" sz="1600" b="0"/>
              <a:t>        	document.write(date.toDateString("yyyy-MM-dd"));</a:t>
            </a:r>
            <a:endParaRPr lang="en-US" altLang="en-US" sz="1600" b="0"/>
          </a:p>
          <a:p>
            <a:pPr lvl="1" eaLnBrk="1" hangingPunct="1"/>
            <a:r>
              <a:rPr lang="zh-CN" altLang="en-US" sz="1800">
                <a:sym typeface="宋体" panose="02010600030101010101" pitchFamily="2" charset="-122"/>
              </a:rPr>
              <a:t>Date.toTimeString()</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以字符串的形式返回一个Date的时间部分</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new Date();     </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document.write(date.toTimeString("yyyy-MM-dd")); </a:t>
            </a:r>
            <a:endParaRPr lang="en-US" altLang="en-US" sz="1600" b="0">
              <a:sym typeface="宋体" panose="02010600030101010101" pitchFamily="2" charset="-122"/>
            </a:endParaRPr>
          </a:p>
          <a:p>
            <a:pPr lvl="1" eaLnBrk="1" hangingPunct="1"/>
            <a:r>
              <a:rPr lang="zh-CN" altLang="en-US" sz="1800">
                <a:sym typeface="宋体" panose="02010600030101010101" pitchFamily="2" charset="-122"/>
              </a:rPr>
              <a:t>Date.toISOString()</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将一个Date对象转换为ISO-8601格式的字符串,返回的字符串格式为yyyy-mm-ddThh:mm:ssZ</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new Date();   </a:t>
            </a:r>
            <a:endParaRPr lang="en-US" altLang="en-US" sz="1600" b="0">
              <a:sym typeface="宋体" panose="02010600030101010101" pitchFamily="2" charset="-122"/>
            </a:endParaRPr>
          </a:p>
          <a:p>
            <a:pPr lvl="1" eaLnBrk="1" hangingPunct="1">
              <a:buNone/>
            </a:pPr>
            <a:r>
              <a:rPr lang="en-US" altLang="en-US" sz="1600" b="0"/>
              <a:t>      	document.write(date.toISOString()); </a:t>
            </a:r>
            <a:endParaRPr lang="en-US" altLang="en-US" sz="1600" b="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206850" name="Rectangle 5"/>
          <p:cNvSpPr>
            <a:spLocks noGrp="1"/>
          </p:cNvSpPr>
          <p:nvPr>
            <p:ph idx="1"/>
          </p:nvPr>
        </p:nvSpPr>
        <p:spPr>
          <a:xfrm>
            <a:off x="0" y="142875"/>
            <a:ext cx="9144000" cy="6361113"/>
          </a:xfrm>
        </p:spPr>
        <p:txBody>
          <a:bodyPr vert="horz" wrap="square" lIns="90050" tIns="45024" rIns="90050" bIns="45024" anchor="t"/>
          <a:lstStyle/>
          <a:p>
            <a:pPr marL="0" indent="0" eaLnBrk="1" hangingPunct="1">
              <a:buNone/>
            </a:pPr>
            <a:endParaRPr lang="en-US" altLang="zh-CN"/>
          </a:p>
          <a:p>
            <a:pPr lvl="1" eaLnBrk="1" hangingPunct="1"/>
            <a:r>
              <a:rPr lang="zh-CN" altLang="en-US" sz="1800"/>
              <a:t>Date.toJSON</a:t>
            </a:r>
            <a:r>
              <a:rPr lang="en-US" altLang="zh-CN" sz="1800"/>
              <a:t>()</a:t>
            </a:r>
            <a:endParaRPr lang="en-US" altLang="zh-CN" sz="1800"/>
          </a:p>
          <a:p>
            <a:pPr lvl="1" eaLnBrk="1" hangingPunct="1">
              <a:buNone/>
            </a:pPr>
            <a:r>
              <a:rPr lang="en-US" altLang="en-US" sz="1600"/>
              <a:t>	</a:t>
            </a:r>
            <a:r>
              <a:rPr lang="en-US" altLang="zh-CN" sz="1600" b="0"/>
              <a:t>J</a:t>
            </a:r>
            <a:r>
              <a:rPr lang="en-US" altLang="en-US" sz="1600" b="0"/>
              <a:t>SON序列化一个对象</a:t>
            </a:r>
            <a:endParaRPr lang="en-US" altLang="en-US" sz="1600" b="0"/>
          </a:p>
          <a:p>
            <a:pPr lvl="1" eaLnBrk="1" hangingPunct="1">
              <a:buNone/>
            </a:pPr>
            <a:r>
              <a:rPr lang="en-US" altLang="en-US" sz="1600" b="0"/>
              <a:t>		var date = new Date();      </a:t>
            </a:r>
            <a:endParaRPr lang="en-US" altLang="en-US" sz="1600" b="0"/>
          </a:p>
          <a:p>
            <a:pPr lvl="1" eaLnBrk="1" hangingPunct="1">
              <a:buNone/>
            </a:pPr>
            <a:r>
              <a:rPr lang="en-US" altLang="en-US" sz="1600" b="0"/>
              <a:t>    	 	document.write(date.toJSON());</a:t>
            </a:r>
            <a:endParaRPr lang="en-US" altLang="en-US" sz="1600" b="0"/>
          </a:p>
          <a:p>
            <a:pPr lvl="1" eaLnBrk="1" hangingPunct="1"/>
            <a:r>
              <a:rPr lang="zh-CN" altLang="en-US" sz="1800">
                <a:sym typeface="宋体" panose="02010600030101010101" pitchFamily="2" charset="-122"/>
              </a:rPr>
              <a:t>Date.toLocaleDateString()</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以本地格式的字符串返回一个Date的日期部分,返回一个本地人可读的日期格式，日期部分</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new Date();     </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document.write(date.toLocaleDateString()); </a:t>
            </a:r>
            <a:endParaRPr lang="en-US" altLang="en-US" sz="1600" b="0">
              <a:sym typeface="宋体" panose="02010600030101010101" pitchFamily="2" charset="-122"/>
            </a:endParaRPr>
          </a:p>
          <a:p>
            <a:pPr lvl="1" eaLnBrk="1" hangingPunct="1"/>
            <a:r>
              <a:rPr lang="zh-CN" altLang="en-US" sz="1800">
                <a:sym typeface="宋体" panose="02010600030101010101" pitchFamily="2" charset="-122"/>
              </a:rPr>
              <a:t>Date.toLocaleString()</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将一个Date转化难为一个本地格式的字符串</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new Date();      </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document.write(date.toLocaleString());</a:t>
            </a:r>
            <a:r>
              <a:rPr lang="en-US" altLang="en-US" sz="1600" b="0"/>
              <a:t> </a:t>
            </a:r>
            <a:endParaRPr lang="en-US" altLang="en-US" sz="1600" b="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4"/>
          <p:cNvSpPr>
            <a:spLocks noGrp="1"/>
          </p:cNvSpPr>
          <p:nvPr>
            <p:ph type="title"/>
          </p:nvPr>
        </p:nvSpPr>
        <p:spPr/>
        <p:txBody>
          <a:bodyPr vert="horz" wrap="square" lIns="90333" tIns="44376" rIns="90333" bIns="44376" anchor="b"/>
          <a:lstStyle/>
          <a:p>
            <a:pPr eaLnBrk="1" hangingPunct="1"/>
            <a:r>
              <a:rPr lang="en-US" altLang="zh-CN">
                <a:effectLst/>
              </a:rPr>
              <a:t>Date</a:t>
            </a:r>
            <a:r>
              <a:rPr lang="zh-CN" altLang="en-US">
                <a:effectLst/>
              </a:rPr>
              <a:t>对象</a:t>
            </a:r>
            <a:endParaRPr lang="zh-CN" altLang="en-US">
              <a:effectLst/>
            </a:endParaRPr>
          </a:p>
        </p:txBody>
      </p:sp>
      <p:sp>
        <p:nvSpPr>
          <p:cNvPr id="208898" name="Rectangle 5"/>
          <p:cNvSpPr>
            <a:spLocks noGrp="1"/>
          </p:cNvSpPr>
          <p:nvPr>
            <p:ph idx="1"/>
          </p:nvPr>
        </p:nvSpPr>
        <p:spPr>
          <a:xfrm>
            <a:off x="0" y="142875"/>
            <a:ext cx="9144000" cy="6361113"/>
          </a:xfrm>
        </p:spPr>
        <p:txBody>
          <a:bodyPr vert="horz" wrap="square" lIns="90050" tIns="45024" rIns="90050" bIns="45024" anchor="t"/>
          <a:lstStyle/>
          <a:p>
            <a:pPr marL="0" indent="0" eaLnBrk="1" hangingPunct="1">
              <a:buNone/>
            </a:pPr>
            <a:endParaRPr lang="en-US" altLang="zh-CN"/>
          </a:p>
          <a:p>
            <a:pPr lvl="1" eaLnBrk="1" hangingPunct="1"/>
            <a:r>
              <a:rPr lang="en-US" altLang="en-US" sz="1800"/>
              <a:t>Date.toLocaleTimeString()</a:t>
            </a:r>
            <a:endParaRPr lang="en-US" altLang="en-US" sz="1800"/>
          </a:p>
          <a:p>
            <a:pPr lvl="1" eaLnBrk="1" hangingPunct="1">
              <a:buNone/>
            </a:pPr>
            <a:r>
              <a:rPr lang="en-US" altLang="en-US" sz="1600"/>
              <a:t>	</a:t>
            </a:r>
            <a:r>
              <a:rPr lang="en-US" altLang="en-US" sz="1600" b="0"/>
              <a:t>将一个Date转化为本地的格式的时间部分</a:t>
            </a:r>
            <a:endParaRPr lang="en-US" altLang="en-US" sz="1600" b="0"/>
          </a:p>
          <a:p>
            <a:pPr lvl="1" eaLnBrk="1" hangingPunct="1">
              <a:buNone/>
            </a:pPr>
            <a:r>
              <a:rPr lang="en-US" altLang="en-US" sz="1600" b="0"/>
              <a:t>		var date = new Date();     </a:t>
            </a:r>
            <a:endParaRPr lang="en-US" altLang="en-US" sz="1600" b="0"/>
          </a:p>
          <a:p>
            <a:pPr lvl="1" eaLnBrk="1" hangingPunct="1">
              <a:buNone/>
            </a:pPr>
            <a:r>
              <a:rPr lang="en-US" altLang="en-US" sz="1600" b="0"/>
              <a:t>        	document.write(date.toLocaleTimeString());</a:t>
            </a:r>
            <a:endParaRPr lang="en-US" altLang="en-US" sz="1600" b="0"/>
          </a:p>
          <a:p>
            <a:pPr lvl="1" eaLnBrk="1" hangingPunct="1"/>
            <a:r>
              <a:rPr lang="zh-CN" altLang="en-US" sz="1800">
                <a:sym typeface="宋体" panose="02010600030101010101" pitchFamily="2" charset="-122"/>
              </a:rPr>
              <a:t>Date.toString()</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将一个Date转换为一个字符串</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new Date();	//现在是2012-12-22</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document.write(date.toString());//返回Sat Dec 22 2012 19:59:17 GMT+0800 </a:t>
            </a:r>
            <a:endParaRPr lang="en-US" altLang="en-US" sz="1600" b="0">
              <a:sym typeface="宋体" panose="02010600030101010101" pitchFamily="2" charset="-122"/>
            </a:endParaRPr>
          </a:p>
          <a:p>
            <a:pPr lvl="1" eaLnBrk="1" hangingPunct="1"/>
            <a:r>
              <a:rPr lang="zh-CN" altLang="en-US" sz="1800">
                <a:sym typeface="宋体" panose="02010600030101010101" pitchFamily="2" charset="-122"/>
              </a:rPr>
              <a:t>Date.toTimeString()</a:t>
            </a:r>
            <a:endParaRPr lang="zh-CN" altLang="en-US" sz="1800">
              <a:sym typeface="宋体" panose="02010600030101010101" pitchFamily="2" charset="-122"/>
            </a:endParaRPr>
          </a:p>
          <a:p>
            <a:pPr lvl="1" eaLnBrk="1" hangingPunct="1">
              <a:buNone/>
            </a:pPr>
            <a:r>
              <a:rPr lang="en-US" altLang="en-US" sz="1600">
                <a:sym typeface="宋体" panose="02010600030101010101" pitchFamily="2" charset="-122"/>
              </a:rPr>
              <a:t>	</a:t>
            </a:r>
            <a:r>
              <a:rPr lang="en-US" altLang="en-US" sz="1600" b="0">
                <a:sym typeface="宋体" panose="02010600030101010101" pitchFamily="2" charset="-122"/>
              </a:rPr>
              <a:t>以字符串的形式返回一个Date对象的时间部分</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var date = new Date();     </a:t>
            </a:r>
            <a:endParaRPr lang="en-US" altLang="en-US" sz="1600" b="0">
              <a:sym typeface="宋体" panose="02010600030101010101" pitchFamily="2" charset="-122"/>
            </a:endParaRPr>
          </a:p>
          <a:p>
            <a:pPr lvl="1" eaLnBrk="1" hangingPunct="1">
              <a:buNone/>
            </a:pPr>
            <a:r>
              <a:rPr lang="en-US" altLang="en-US" sz="1600" b="0">
                <a:sym typeface="宋体" panose="02010600030101010101" pitchFamily="2" charset="-122"/>
              </a:rPr>
              <a:t>        	document.write(date.toString());</a:t>
            </a:r>
            <a:endParaRPr lang="en-US" altLang="en-US"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8 </a:t>
            </a:r>
            <a:r>
              <a:rPr lang="zh-CN" altLang="en-US">
                <a:solidFill>
                  <a:srgbClr val="CC0099"/>
                </a:solidFill>
                <a:effectLst>
                  <a:outerShdw blurRad="38100" dist="38100" dir="2700000">
                    <a:srgbClr val="C0C0C0"/>
                  </a:outerShdw>
                </a:effectLst>
                <a:latin typeface="+mj-lt"/>
                <a:ea typeface="+mj-ea"/>
                <a:cs typeface="+mj-cs"/>
              </a:rPr>
              <a:t>章:面向对象的程序设计</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深入理解对象</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深入理解对象</a:t>
            </a:r>
            <a:endParaRPr lang="zh-CN" altLang="en-US">
              <a:effectLst>
                <a:outerShdw blurRad="38100" dist="38100" dir="2700000">
                  <a:srgbClr val="C0C0C0"/>
                </a:outerShdw>
              </a:effectLst>
              <a:latin typeface="Arial" panose="020B0604020202020204" pitchFamily="34" charset="0"/>
            </a:endParaRPr>
          </a:p>
        </p:txBody>
      </p:sp>
      <p:sp>
        <p:nvSpPr>
          <p:cNvPr id="215042" name="Rectangle 3"/>
          <p:cNvSpPr>
            <a:spLocks noGrp="1"/>
          </p:cNvSpPr>
          <p:nvPr>
            <p:ph idx="1"/>
          </p:nvPr>
        </p:nvSpPr>
        <p:spPr>
          <a:xfrm>
            <a:off x="0" y="515938"/>
            <a:ext cx="8763000" cy="5961062"/>
          </a:xfrm>
        </p:spPr>
        <p:txBody>
          <a:bodyPr vert="horz" wrap="square" lIns="90050" tIns="45024" rIns="90050" bIns="45024" anchor="t"/>
          <a:lstStyle/>
          <a:p>
            <a:pPr marL="0" indent="0" eaLnBrk="1" hangingPunct="1"/>
            <a:r>
              <a:rPr lang="en-US" altLang="en-US"/>
              <a:t>深入理解对象</a:t>
            </a:r>
            <a:endParaRPr lang="en-US" altLang="en-US"/>
          </a:p>
          <a:p>
            <a:pPr marL="0" indent="0" eaLnBrk="1" hangingPunct="1">
              <a:buNone/>
            </a:pPr>
            <a:r>
              <a:rPr lang="en-US" altLang="en-US" sz="1800" b="0"/>
              <a:t>ECMA-262对象的定义：无序属性的集合，其属性可以包含基本值，对象，或者函数。可以将对象想象成散列表:键值对，其中值可以是数据或者函数</a:t>
            </a:r>
            <a:endParaRPr lang="en-US" altLang="en-US" sz="1800" b="0"/>
          </a:p>
          <a:p>
            <a:pPr lvl="1" eaLnBrk="1" hangingPunct="1"/>
            <a:r>
              <a:rPr lang="zh-CN" altLang="en-US" sz="1800"/>
              <a:t>属性类型</a:t>
            </a:r>
            <a:endParaRPr lang="zh-CN" altLang="en-US" sz="1800"/>
          </a:p>
          <a:p>
            <a:pPr lvl="2" eaLnBrk="1" hangingPunct="1"/>
            <a:r>
              <a:rPr lang="zh-CN" altLang="en-US" sz="1400" b="0"/>
              <a:t>数据属性： 例如：name</a:t>
            </a:r>
            <a:endParaRPr lang="zh-CN" altLang="en-US" sz="1400" b="0"/>
          </a:p>
          <a:p>
            <a:pPr lvl="2" eaLnBrk="1" hangingPunct="1">
              <a:buNone/>
            </a:pPr>
            <a:r>
              <a:rPr lang="en-US" altLang="zh-CN" sz="1400" b="0"/>
              <a:t>	包含一个属性值的位置，这个位置可以读取和写入值。</a:t>
            </a:r>
            <a:endParaRPr lang="en-US" altLang="zh-CN" sz="1400" b="0"/>
          </a:p>
          <a:p>
            <a:pPr lvl="2" eaLnBrk="1" hangingPunct="1">
              <a:buNone/>
            </a:pPr>
            <a:r>
              <a:rPr lang="en-US" altLang="zh-CN" sz="1400" b="0"/>
              <a:t>[[Configurable]]</a:t>
            </a:r>
            <a:r>
              <a:rPr lang="zh-CN" altLang="en-US" sz="1400" b="0"/>
              <a:t>：</a:t>
            </a:r>
            <a:endParaRPr lang="zh-CN" altLang="en-US" sz="1400" b="0"/>
          </a:p>
          <a:p>
            <a:pPr lvl="2" eaLnBrk="1" hangingPunct="1">
              <a:buNone/>
            </a:pPr>
            <a:r>
              <a:rPr lang="en-US" altLang="zh-CN" sz="1400" b="0"/>
              <a:t>表示是否通过delete删除属性从而重新定义属性，能否修改属性的特性，或者能否把属性修改为访问器属性直接定义在对象中，默认为true)</a:t>
            </a:r>
            <a:endParaRPr lang="en-US" altLang="zh-CN" sz="1400" b="0"/>
          </a:p>
          <a:p>
            <a:pPr lvl="2" eaLnBrk="1" hangingPunct="1">
              <a:buNone/>
            </a:pPr>
            <a:r>
              <a:rPr lang="en-US" altLang="zh-CN" sz="1400" b="0"/>
              <a:t>[[Enumerable]]</a:t>
            </a:r>
            <a:r>
              <a:rPr lang="zh-CN" altLang="en-US" sz="1400" b="0"/>
              <a:t>：</a:t>
            </a:r>
            <a:endParaRPr lang="zh-CN" altLang="en-US" sz="1400" b="0"/>
          </a:p>
          <a:p>
            <a:pPr lvl="2" eaLnBrk="1" hangingPunct="1">
              <a:buNone/>
            </a:pPr>
            <a:r>
              <a:rPr lang="en-US" altLang="zh-CN" sz="1400" b="0"/>
              <a:t>表示能否通过for-in循环返回属性。(直接定义在对象中，默认为true)</a:t>
            </a:r>
            <a:endParaRPr lang="en-US" altLang="zh-CN" sz="1400" b="0"/>
          </a:p>
          <a:p>
            <a:pPr lvl="2" eaLnBrk="1" hangingPunct="1">
              <a:buNone/>
            </a:pPr>
            <a:r>
              <a:rPr lang="en-US" altLang="zh-CN" sz="1400" b="0"/>
              <a:t>[[Wriable]]</a:t>
            </a:r>
            <a:r>
              <a:rPr lang="zh-CN" altLang="en-US" sz="1400" b="0"/>
              <a:t>：</a:t>
            </a:r>
            <a:r>
              <a:rPr lang="en-US" altLang="zh-CN" sz="1400" b="0"/>
              <a:t>	表示能否修改属性的值。(直接定义在对象中，默认为true)</a:t>
            </a:r>
            <a:endParaRPr lang="en-US" altLang="zh-CN" sz="1400" b="0"/>
          </a:p>
          <a:p>
            <a:pPr lvl="2" eaLnBrk="1" hangingPunct="1">
              <a:buNone/>
            </a:pPr>
            <a:r>
              <a:rPr lang="en-US" altLang="zh-CN" sz="1400" b="0"/>
              <a:t>[[Value]]</a:t>
            </a:r>
            <a:r>
              <a:rPr lang="zh-CN" altLang="en-US" sz="1400" b="0"/>
              <a:t>：</a:t>
            </a:r>
            <a:r>
              <a:rPr lang="en-US" altLang="zh-CN" sz="1400" b="0"/>
              <a:t>	包含这个属性的数据值 name:jacky</a:t>
            </a:r>
            <a:endParaRPr lang="en-US" altLang="zh-CN" sz="1400" b="0"/>
          </a:p>
          <a:p>
            <a:pPr lvl="2" eaLnBrk="1" hangingPunct="1">
              <a:buNone/>
            </a:pPr>
            <a:r>
              <a:rPr lang="en-US" altLang="zh-CN" sz="1400" b="0"/>
              <a:t>	要修改属性默认的特性，必须使用ECMAScript5的Object.defineProperty()方法</a:t>
            </a:r>
            <a:endParaRPr lang="en-US" altLang="zh-CN" sz="1400" b="0"/>
          </a:p>
          <a:p>
            <a:pPr lvl="2" eaLnBrk="1" hangingPunct="1">
              <a:buNone/>
            </a:pPr>
            <a:r>
              <a:rPr lang="en-US" altLang="zh-CN" sz="1400" b="0"/>
              <a:t>	defineProperty(属性所在的对象,属性的名字,一个描述符对象);</a:t>
            </a:r>
            <a:endParaRPr lang="en-US" altLang="zh-CN" sz="1400" b="0"/>
          </a:p>
          <a:p>
            <a:pPr lvl="2" eaLnBrk="1" hangingPunct="1">
              <a:buNone/>
            </a:pPr>
            <a:r>
              <a:rPr lang="en-US" altLang="zh-CN" sz="1400" b="0"/>
              <a:t>	configurable: 当为false时，不能修改</a:t>
            </a:r>
            <a:endParaRPr lang="en-US" altLang="zh-CN" sz="1400" b="0"/>
          </a:p>
          <a:p>
            <a:pPr lvl="1" eaLnBrk="1" hangingPunct="1">
              <a:buNone/>
            </a:pPr>
            <a:endParaRPr lang="en-US" altLang="zh-CN" sz="1400"/>
          </a:p>
          <a:p>
            <a:pPr lvl="2" eaLnBrk="1" hangingPunct="1"/>
            <a:endParaRPr lang="zh-CN" altLang="en-US"/>
          </a:p>
          <a:p>
            <a:pPr lvl="1" eaLnBrk="1" hangingPunct="1"/>
            <a:endParaRPr lang="zh-CN" altLang="en-US" sz="180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深入理解对象</a:t>
            </a:r>
            <a:endParaRPr lang="zh-CN" altLang="en-US">
              <a:effectLst>
                <a:outerShdw blurRad="38100" dist="38100" dir="2700000">
                  <a:srgbClr val="C0C0C0"/>
                </a:outerShdw>
              </a:effectLst>
              <a:latin typeface="Arial" panose="020B0604020202020204" pitchFamily="34" charset="0"/>
            </a:endParaRPr>
          </a:p>
        </p:txBody>
      </p:sp>
      <p:sp>
        <p:nvSpPr>
          <p:cNvPr id="217090" name="Rectangle 3"/>
          <p:cNvSpPr>
            <a:spLocks noGrp="1"/>
          </p:cNvSpPr>
          <p:nvPr>
            <p:ph idx="1"/>
          </p:nvPr>
        </p:nvSpPr>
        <p:spPr>
          <a:xfrm>
            <a:off x="0" y="515938"/>
            <a:ext cx="9144000" cy="5897562"/>
          </a:xfrm>
        </p:spPr>
        <p:txBody>
          <a:bodyPr vert="horz" wrap="square" lIns="92075" tIns="46038" rIns="92075" bIns="46038" anchor="t"/>
          <a:lstStyle/>
          <a:p>
            <a:pPr marL="0" indent="0" eaLnBrk="1" hangingPunct="1">
              <a:lnSpc>
                <a:spcPct val="90000"/>
              </a:lnSpc>
              <a:buNone/>
            </a:pPr>
            <a:r>
              <a:rPr lang="zh-CN" altLang="en-US" sz="1800"/>
              <a:t>       </a:t>
            </a:r>
            <a:endParaRPr lang="zh-CN" altLang="en-US" sz="1800"/>
          </a:p>
          <a:p>
            <a:pPr lvl="2" eaLnBrk="1" hangingPunct="1">
              <a:lnSpc>
                <a:spcPct val="90000"/>
              </a:lnSpc>
            </a:pPr>
            <a:r>
              <a:rPr lang="zh-CN" altLang="en-US"/>
              <a:t>访问器属性 例如:_year--&gt; year(访问器属性)</a:t>
            </a:r>
            <a:endParaRPr lang="zh-CN" altLang="en-US"/>
          </a:p>
          <a:p>
            <a:pPr lvl="2" eaLnBrk="1" hangingPunct="1">
              <a:lnSpc>
                <a:spcPct val="90000"/>
              </a:lnSpc>
              <a:buNone/>
            </a:pPr>
            <a:r>
              <a:rPr lang="zh-CN" altLang="en-US" b="0"/>
              <a:t>访问器属性不包含数据值，包含一对setter,getter方法。</a:t>
            </a:r>
            <a:endParaRPr lang="zh-CN" altLang="en-US" b="0"/>
          </a:p>
          <a:p>
            <a:pPr lvl="2" eaLnBrk="1" hangingPunct="1">
              <a:lnSpc>
                <a:spcPct val="90000"/>
              </a:lnSpc>
              <a:buNone/>
            </a:pPr>
            <a:r>
              <a:rPr lang="zh-CN" altLang="en-US" b="0"/>
              <a:t>[[Get]]	  在地区属性时调用的函数，默认为undefined</a:t>
            </a:r>
            <a:endParaRPr lang="zh-CN" altLang="en-US" b="0"/>
          </a:p>
          <a:p>
            <a:pPr lvl="2" eaLnBrk="1" hangingPunct="1">
              <a:lnSpc>
                <a:spcPct val="90000"/>
              </a:lnSpc>
              <a:buNone/>
            </a:pPr>
            <a:r>
              <a:rPr lang="zh-CN" altLang="en-US" b="0"/>
              <a:t>[[Set]]	  在写入属性时调用的函数，默认为undefined</a:t>
            </a:r>
            <a:endParaRPr lang="zh-CN" altLang="en-US" b="0"/>
          </a:p>
          <a:p>
            <a:pPr lvl="2" eaLnBrk="1" hangingPunct="1">
              <a:lnSpc>
                <a:spcPct val="90000"/>
              </a:lnSpc>
              <a:buNone/>
            </a:pPr>
            <a:r>
              <a:rPr lang="zh-CN" altLang="en-US" b="0"/>
              <a:t>	</a:t>
            </a:r>
            <a:r>
              <a:rPr lang="zh-CN" altLang="en-US" sz="1400" b="0"/>
              <a:t>var book = {  _year :2004,edition:1}</a:t>
            </a:r>
            <a:endParaRPr lang="zh-CN" altLang="en-US" sz="1400" b="0"/>
          </a:p>
          <a:p>
            <a:pPr lvl="2" eaLnBrk="1" hangingPunct="1">
              <a:lnSpc>
                <a:spcPct val="90000"/>
              </a:lnSpc>
              <a:buNone/>
            </a:pPr>
            <a:r>
              <a:rPr lang="zh-CN" altLang="en-US" sz="1400" b="0"/>
              <a:t>	Object.defineProperty(book,"year",{</a:t>
            </a:r>
            <a:endParaRPr lang="zh-CN" altLang="en-US" sz="1400" b="0"/>
          </a:p>
          <a:p>
            <a:pPr lvl="2" eaLnBrk="1" hangingPunct="1">
              <a:lnSpc>
                <a:spcPct val="90000"/>
              </a:lnSpc>
              <a:buNone/>
            </a:pPr>
            <a:r>
              <a:rPr lang="zh-CN" altLang="en-US" sz="1400" b="0"/>
              <a:t>	      get:function(){</a:t>
            </a:r>
            <a:endParaRPr lang="zh-CN" altLang="en-US" sz="1400" b="0"/>
          </a:p>
          <a:p>
            <a:pPr lvl="2" eaLnBrk="1" hangingPunct="1">
              <a:lnSpc>
                <a:spcPct val="90000"/>
              </a:lnSpc>
              <a:buNone/>
            </a:pPr>
            <a:r>
              <a:rPr lang="zh-CN" altLang="en-US" sz="1400" b="0"/>
              <a:t>		return this._year;</a:t>
            </a:r>
            <a:endParaRPr lang="zh-CN" altLang="en-US" sz="1400" b="0"/>
          </a:p>
          <a:p>
            <a:pPr lvl="2" eaLnBrk="1" hangingPunct="1">
              <a:lnSpc>
                <a:spcPct val="90000"/>
              </a:lnSpc>
              <a:buNone/>
            </a:pPr>
            <a:r>
              <a:rPr lang="zh-CN" altLang="en-US" sz="1400" b="0"/>
              <a:t>	      },</a:t>
            </a:r>
            <a:endParaRPr lang="zh-CN" altLang="en-US" sz="1400" b="0"/>
          </a:p>
          <a:p>
            <a:pPr lvl="2" eaLnBrk="1" hangingPunct="1">
              <a:lnSpc>
                <a:spcPct val="90000"/>
              </a:lnSpc>
              <a:buNone/>
            </a:pPr>
            <a:r>
              <a:rPr lang="zh-CN" altLang="en-US" sz="1400" b="0"/>
              <a:t>	      set:function(year){</a:t>
            </a:r>
            <a:endParaRPr lang="zh-CN" altLang="en-US" sz="1400" b="0"/>
          </a:p>
          <a:p>
            <a:pPr lvl="2" eaLnBrk="1" hangingPunct="1">
              <a:lnSpc>
                <a:spcPct val="90000"/>
              </a:lnSpc>
              <a:buNone/>
            </a:pPr>
            <a:r>
              <a:rPr lang="zh-CN" altLang="en-US" sz="1400" b="0"/>
              <a:t>		this._year = _year;</a:t>
            </a:r>
            <a:endParaRPr lang="zh-CN" altLang="en-US" sz="1400" b="0"/>
          </a:p>
          <a:p>
            <a:pPr lvl="2" eaLnBrk="1" hangingPunct="1">
              <a:lnSpc>
                <a:spcPct val="90000"/>
              </a:lnSpc>
              <a:buNone/>
            </a:pPr>
            <a:r>
              <a:rPr lang="en-US" altLang="zh-CN" sz="1400" b="0"/>
              <a:t>	</a:t>
            </a:r>
            <a:r>
              <a:rPr lang="zh-CN" altLang="en-US" sz="1400" b="0"/>
              <a:t>      }</a:t>
            </a:r>
            <a:endParaRPr lang="zh-CN" altLang="en-US" sz="1400" b="0"/>
          </a:p>
          <a:p>
            <a:pPr lvl="2" eaLnBrk="1" hangingPunct="1">
              <a:lnSpc>
                <a:spcPct val="90000"/>
              </a:lnSpc>
              <a:buNone/>
            </a:pPr>
            <a:r>
              <a:rPr lang="zh-CN" altLang="en-US" sz="1400" b="0"/>
              <a:t>	});</a:t>
            </a:r>
            <a:endParaRPr lang="zh-CN" altLang="en-US" sz="1400" b="0"/>
          </a:p>
          <a:p>
            <a:pPr lvl="2" eaLnBrk="1" hangingPunct="1">
              <a:lnSpc>
                <a:spcPct val="90000"/>
              </a:lnSpc>
              <a:buNone/>
            </a:pPr>
            <a:r>
              <a:rPr lang="zh-CN" altLang="en-US" b="0"/>
              <a:t>	_year前面的下划线是一种常用的记号，用来表示只能通过对象方法访问的属性。而访问器属性year则包含一个getter函数和一个setter函数。</a:t>
            </a:r>
            <a:endParaRPr lang="zh-CN" altLang="en-US" b="0"/>
          </a:p>
          <a:p>
            <a:pPr lvl="1"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深入理解对象</a:t>
            </a:r>
            <a:endParaRPr lang="zh-CN" altLang="en-US">
              <a:effectLst>
                <a:outerShdw blurRad="38100" dist="38100" dir="2700000">
                  <a:srgbClr val="C0C0C0"/>
                </a:outerShdw>
              </a:effectLst>
            </a:endParaRPr>
          </a:p>
        </p:txBody>
      </p:sp>
      <p:sp>
        <p:nvSpPr>
          <p:cNvPr id="219138" name="Rectangle 3"/>
          <p:cNvSpPr>
            <a:spLocks noGrp="1"/>
          </p:cNvSpPr>
          <p:nvPr>
            <p:ph idx="1"/>
          </p:nvPr>
        </p:nvSpPr>
        <p:spPr>
          <a:xfrm>
            <a:off x="-196850" y="158750"/>
            <a:ext cx="9340850" cy="6232525"/>
          </a:xfrm>
        </p:spPr>
        <p:txBody>
          <a:bodyPr vert="horz" wrap="square" lIns="92075" tIns="46038" rIns="92075" bIns="46038" anchor="t"/>
          <a:lstStyle/>
          <a:p>
            <a:pPr marL="0" indent="0" eaLnBrk="1" hangingPunct="1">
              <a:lnSpc>
                <a:spcPct val="90000"/>
              </a:lnSpc>
              <a:buNone/>
            </a:pPr>
            <a:endParaRPr lang="zh-CN" altLang="en-US"/>
          </a:p>
          <a:p>
            <a:pPr marL="682625" lvl="1" indent="-225425" eaLnBrk="1" hangingPunct="1">
              <a:lnSpc>
                <a:spcPct val="90000"/>
              </a:lnSpc>
            </a:pPr>
            <a:r>
              <a:rPr lang="zh-CN" altLang="en-US" sz="1800"/>
              <a:t>定义多个属性</a:t>
            </a:r>
            <a:endParaRPr lang="zh-CN" altLang="en-US" sz="1800"/>
          </a:p>
          <a:p>
            <a:pPr marL="682625" lvl="1" indent="-225425" eaLnBrk="1" hangingPunct="1">
              <a:lnSpc>
                <a:spcPct val="90000"/>
              </a:lnSpc>
              <a:buNone/>
            </a:pPr>
            <a:r>
              <a:rPr lang="zh-CN" altLang="en-US" sz="1800"/>
              <a:t>Object.defineProperties();</a:t>
            </a:r>
            <a:endParaRPr lang="zh-CN" altLang="en-US" sz="1800"/>
          </a:p>
          <a:p>
            <a:pPr marL="682625" lvl="1" indent="-225425" eaLnBrk="1" hangingPunct="1">
              <a:lnSpc>
                <a:spcPct val="90000"/>
              </a:lnSpc>
              <a:buNone/>
            </a:pPr>
            <a:r>
              <a:rPr lang="en-US" altLang="zh-CN" sz="1800"/>
              <a:t>	</a:t>
            </a:r>
            <a:r>
              <a:rPr lang="en-US" altLang="zh-CN" sz="1800" b="0"/>
              <a:t>该方法接受两个对象参数，第一个是要添加或者要修改属性的对象；第二个对象的属性和第一个对象中要添加和修改的属性对应</a:t>
            </a:r>
            <a:r>
              <a:rPr lang="zh-CN" altLang="en-US" sz="1800" b="0"/>
              <a:t>内容：   </a:t>
            </a:r>
            <a:endParaRPr lang="zh-CN" altLang="en-US" sz="1800" b="0"/>
          </a:p>
          <a:p>
            <a:pPr marL="682625" lvl="1" indent="-225425" eaLnBrk="1" hangingPunct="1">
              <a:lnSpc>
                <a:spcPts val="1375"/>
              </a:lnSpc>
              <a:spcBef>
                <a:spcPts val="500"/>
              </a:spcBef>
              <a:spcAft>
                <a:spcPts val="500"/>
              </a:spcAft>
              <a:buNone/>
            </a:pPr>
            <a:r>
              <a:rPr lang="en-US" altLang="zh-CN" sz="1800" b="0"/>
              <a:t>		</a:t>
            </a:r>
            <a:r>
              <a:rPr lang="zh-CN" altLang="en-US" sz="1400" b="0"/>
              <a:t>var book = {}</a:t>
            </a:r>
            <a:r>
              <a:rPr lang="zh-CN" altLang="en-US" sz="1800" b="0"/>
              <a:t>;</a:t>
            </a:r>
            <a:endParaRPr lang="zh-CN" altLang="en-US" sz="1800" b="0"/>
          </a:p>
          <a:p>
            <a:pPr marL="682625" lvl="1" indent="-225425" eaLnBrk="1" hangingPunct="1">
              <a:lnSpc>
                <a:spcPts val="1375"/>
              </a:lnSpc>
              <a:spcBef>
                <a:spcPts val="500"/>
              </a:spcBef>
              <a:spcAft>
                <a:spcPts val="500"/>
              </a:spcAft>
              <a:buNone/>
            </a:pPr>
            <a:r>
              <a:rPr lang="zh-CN" altLang="en-US" sz="1800" b="0"/>
              <a:t>	</a:t>
            </a:r>
            <a:r>
              <a:rPr lang="en-US" altLang="zh-CN" sz="1800" b="0"/>
              <a:t>	</a:t>
            </a:r>
            <a:r>
              <a:rPr lang="zh-CN" altLang="en-US" sz="1400" b="0"/>
              <a:t>Object.defineProperties(book,{</a:t>
            </a:r>
            <a:endParaRPr lang="zh-CN" altLang="en-US" sz="1400" b="0"/>
          </a:p>
          <a:p>
            <a:pPr marL="682625" lvl="1" indent="-225425" eaLnBrk="1" hangingPunct="1">
              <a:lnSpc>
                <a:spcPts val="1375"/>
              </a:lnSpc>
              <a:spcBef>
                <a:spcPts val="500"/>
              </a:spcBef>
              <a:spcAft>
                <a:spcPts val="500"/>
              </a:spcAft>
              <a:buNone/>
            </a:pPr>
            <a:r>
              <a:rPr lang="zh-CN" altLang="en-US" sz="1400" b="0"/>
              <a:t>		_year :{//数据属性</a:t>
            </a:r>
            <a:endParaRPr lang="zh-CN" altLang="en-US" sz="1400" b="0"/>
          </a:p>
          <a:p>
            <a:pPr marL="682625" lvl="1" indent="-225425" eaLnBrk="1" hangingPunct="1">
              <a:lnSpc>
                <a:spcPts val="1375"/>
              </a:lnSpc>
              <a:spcBef>
                <a:spcPts val="500"/>
              </a:spcBef>
              <a:spcAft>
                <a:spcPts val="500"/>
              </a:spcAft>
              <a:buNone/>
            </a:pPr>
            <a:r>
              <a:rPr lang="en-US" altLang="zh-CN" sz="1400" b="0"/>
              <a:t>			</a:t>
            </a:r>
            <a:r>
              <a:rPr lang="zh-CN" altLang="en-US" sz="1400" b="0"/>
              <a:t>value:1001},</a:t>
            </a:r>
            <a:endParaRPr lang="zh-CN" altLang="en-US" sz="1400" b="0"/>
          </a:p>
          <a:p>
            <a:pPr marL="682625" lvl="1" indent="-225425" eaLnBrk="1" hangingPunct="1">
              <a:lnSpc>
                <a:spcPts val="1375"/>
              </a:lnSpc>
              <a:spcBef>
                <a:spcPts val="500"/>
              </a:spcBef>
              <a:spcAft>
                <a:spcPts val="500"/>
              </a:spcAft>
              <a:buNone/>
            </a:pPr>
            <a:r>
              <a:rPr lang="zh-CN" altLang="en-US" sz="1400" b="0"/>
              <a:t>		edition :{//数据属性</a:t>
            </a:r>
            <a:endParaRPr lang="zh-CN" altLang="en-US" sz="1400" b="0"/>
          </a:p>
          <a:p>
            <a:pPr marL="682625" lvl="1" indent="-225425" eaLnBrk="1" hangingPunct="1">
              <a:lnSpc>
                <a:spcPts val="1375"/>
              </a:lnSpc>
              <a:spcBef>
                <a:spcPts val="500"/>
              </a:spcBef>
              <a:spcAft>
                <a:spcPts val="500"/>
              </a:spcAft>
              <a:buNone/>
            </a:pPr>
            <a:r>
              <a:rPr lang="zh-CN" altLang="en-US" sz="1400" b="0"/>
              <a:t>		</a:t>
            </a:r>
            <a:r>
              <a:rPr lang="en-US" altLang="zh-CN" sz="1400" b="0"/>
              <a:t>	</a:t>
            </a:r>
            <a:r>
              <a:rPr lang="zh-CN" altLang="en-US" sz="1400" b="0"/>
              <a:t>value:1},</a:t>
            </a:r>
            <a:endParaRPr lang="zh-CN" altLang="en-US" sz="1400" b="0"/>
          </a:p>
          <a:p>
            <a:pPr marL="682625" lvl="1" indent="-225425" eaLnBrk="1" hangingPunct="1">
              <a:lnSpc>
                <a:spcPts val="1375"/>
              </a:lnSpc>
              <a:spcBef>
                <a:spcPts val="500"/>
              </a:spcBef>
              <a:spcAft>
                <a:spcPts val="500"/>
              </a:spcAft>
              <a:buNone/>
            </a:pPr>
            <a:r>
              <a:rPr lang="zh-CN" altLang="en-US" sz="1400" b="0"/>
              <a:t>		year :{//访问器属性</a:t>
            </a:r>
            <a:endParaRPr lang="zh-CN" altLang="en-US" sz="1400" b="0"/>
          </a:p>
          <a:p>
            <a:pPr marL="682625" lvl="1" indent="-225425" eaLnBrk="1" hangingPunct="1">
              <a:lnSpc>
                <a:spcPts val="1375"/>
              </a:lnSpc>
              <a:spcBef>
                <a:spcPts val="500"/>
              </a:spcBef>
              <a:spcAft>
                <a:spcPts val="500"/>
              </a:spcAft>
              <a:buNone/>
            </a:pPr>
            <a:r>
              <a:rPr lang="zh-CN" altLang="en-US" sz="1400" b="0"/>
              <a:t>		get:function(){</a:t>
            </a:r>
            <a:endParaRPr lang="zh-CN" altLang="en-US" sz="1400" b="0"/>
          </a:p>
          <a:p>
            <a:pPr marL="682625" lvl="1" indent="-225425" eaLnBrk="1" hangingPunct="1">
              <a:lnSpc>
                <a:spcPts val="1375"/>
              </a:lnSpc>
              <a:spcBef>
                <a:spcPts val="500"/>
              </a:spcBef>
              <a:spcAft>
                <a:spcPts val="500"/>
              </a:spcAft>
              <a:buNone/>
            </a:pPr>
            <a:r>
              <a:rPr lang="zh-CN" altLang="en-US" sz="1400" b="0"/>
              <a:t>			return this._year+1},</a:t>
            </a:r>
            <a:endParaRPr lang="zh-CN" altLang="en-US" sz="1400" b="0"/>
          </a:p>
          <a:p>
            <a:pPr marL="682625" lvl="1" indent="-225425" eaLnBrk="1" hangingPunct="1">
              <a:lnSpc>
                <a:spcPts val="1375"/>
              </a:lnSpc>
              <a:spcBef>
                <a:spcPts val="500"/>
              </a:spcBef>
              <a:spcAft>
                <a:spcPts val="500"/>
              </a:spcAft>
              <a:buNone/>
            </a:pPr>
            <a:r>
              <a:rPr lang="zh-CN" altLang="en-US" sz="1400" b="0"/>
              <a:t>		set:function(year){</a:t>
            </a:r>
            <a:endParaRPr lang="zh-CN" altLang="en-US" sz="1400" b="0"/>
          </a:p>
          <a:p>
            <a:pPr marL="682625" lvl="1" indent="-225425" eaLnBrk="1" hangingPunct="1">
              <a:lnSpc>
                <a:spcPts val="1375"/>
              </a:lnSpc>
              <a:spcBef>
                <a:spcPts val="500"/>
              </a:spcBef>
              <a:spcAft>
                <a:spcPts val="500"/>
              </a:spcAft>
              <a:buNone/>
            </a:pPr>
            <a:r>
              <a:rPr lang="zh-CN" altLang="en-US" sz="1400" b="0"/>
              <a:t>			this._year = year}</a:t>
            </a:r>
            <a:endParaRPr lang="zh-CN" altLang="en-US" sz="1400" b="0"/>
          </a:p>
          <a:p>
            <a:pPr marL="682625" lvl="1" indent="-225425" eaLnBrk="1" hangingPunct="1">
              <a:lnSpc>
                <a:spcPts val="1375"/>
              </a:lnSpc>
              <a:spcBef>
                <a:spcPts val="500"/>
              </a:spcBef>
              <a:spcAft>
                <a:spcPts val="500"/>
              </a:spcAft>
              <a:buNone/>
            </a:pPr>
            <a:r>
              <a:rPr lang="zh-CN" altLang="en-US" sz="1400" b="0"/>
              <a:t>				}</a:t>
            </a:r>
            <a:endParaRPr lang="zh-CN" altLang="en-US" sz="1400" b="0"/>
          </a:p>
          <a:p>
            <a:pPr marL="682625" lvl="1" indent="-225425" eaLnBrk="1" hangingPunct="1">
              <a:lnSpc>
                <a:spcPts val="1375"/>
              </a:lnSpc>
              <a:spcBef>
                <a:spcPts val="500"/>
              </a:spcBef>
              <a:spcAft>
                <a:spcPts val="500"/>
              </a:spcAft>
              <a:buNone/>
            </a:pPr>
            <a:r>
              <a:rPr lang="zh-CN" altLang="en-US" sz="1400" b="0"/>
              <a:t>			});</a:t>
            </a:r>
            <a:endParaRPr lang="zh-CN" altLang="en-US" sz="1400" b="0"/>
          </a:p>
          <a:p>
            <a:pPr marL="682625" lvl="1" indent="-225425" eaLnBrk="1" hangingPunct="1">
              <a:lnSpc>
                <a:spcPts val="1375"/>
              </a:lnSpc>
              <a:spcBef>
                <a:spcPts val="500"/>
              </a:spcBef>
              <a:spcAft>
                <a:spcPts val="500"/>
              </a:spcAft>
              <a:buNone/>
            </a:pPr>
            <a:r>
              <a:rPr lang="zh-CN" altLang="en-US" sz="1400" b="0"/>
              <a:t>			console.log(book.year);   </a:t>
            </a:r>
            <a:r>
              <a:rPr lang="zh-CN" altLang="en-US" sz="1800" b="0"/>
              <a:t> </a:t>
            </a:r>
            <a:endParaRPr lang="zh-CN" altLang="en-US" sz="1800" b="0"/>
          </a:p>
          <a:p>
            <a:pPr marL="914400" lvl="2" indent="0" eaLnBrk="1" hangingPunct="1">
              <a:lnSpc>
                <a:spcPct val="90000"/>
              </a:lnSpc>
              <a:buNone/>
            </a:pPr>
            <a:endParaRPr lang="zh-CN" altLang="en-US"/>
          </a:p>
          <a:p>
            <a:pPr marL="914400" lvl="2" indent="0" eaLnBrk="1" hangingPunct="1">
              <a:lnSpc>
                <a:spcPct val="90000"/>
              </a:lnSpc>
            </a:pPr>
            <a:endParaRPr lang="zh-CN" altLang="en-US"/>
          </a:p>
          <a:p>
            <a:pPr marL="682625" lvl="1" indent="-225425"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深入理解对象</a:t>
            </a:r>
            <a:endParaRPr lang="zh-CN" altLang="en-US">
              <a:effectLst>
                <a:outerShdw blurRad="38100" dist="38100" dir="2700000">
                  <a:srgbClr val="C0C0C0"/>
                </a:outerShdw>
              </a:effectLst>
            </a:endParaRPr>
          </a:p>
        </p:txBody>
      </p:sp>
      <p:sp>
        <p:nvSpPr>
          <p:cNvPr id="221186" name="Rectangle 3"/>
          <p:cNvSpPr>
            <a:spLocks noGrp="1"/>
          </p:cNvSpPr>
          <p:nvPr>
            <p:ph idx="1"/>
          </p:nvPr>
        </p:nvSpPr>
        <p:spPr>
          <a:xfrm>
            <a:off x="0" y="515938"/>
            <a:ext cx="9144000" cy="5875337"/>
          </a:xfrm>
        </p:spPr>
        <p:txBody>
          <a:bodyPr vert="horz" wrap="square" lIns="92075" tIns="46038" rIns="92075" bIns="46038" anchor="t"/>
          <a:lstStyle/>
          <a:p>
            <a:pPr marL="682625" lvl="1" indent="-225425" eaLnBrk="1" hangingPunct="1">
              <a:lnSpc>
                <a:spcPct val="90000"/>
              </a:lnSpc>
            </a:pPr>
            <a:r>
              <a:rPr lang="zh-CN" altLang="en-US" sz="1800"/>
              <a:t>读取属性的特性</a:t>
            </a:r>
            <a:endParaRPr lang="zh-CN" altLang="en-US" sz="1800"/>
          </a:p>
          <a:p>
            <a:pPr marL="682625" lvl="1" indent="-225425" eaLnBrk="1" hangingPunct="1">
              <a:buNone/>
            </a:pPr>
            <a:r>
              <a:rPr lang="zh-CN" altLang="en-US" sz="1800"/>
              <a:t> </a:t>
            </a:r>
            <a:r>
              <a:rPr lang="en-US" altLang="zh-CN" sz="1800" b="0"/>
              <a:t>	</a:t>
            </a:r>
            <a:r>
              <a:rPr lang="zh-CN" altLang="en-US" sz="1800" b="0"/>
              <a:t>Object.getOwnPropertyDescriptor();获取指定属性的描述符该方法接受两个参数，第一个为属性所在的对象,第二个为要读取其描述符的属性名称</a:t>
            </a:r>
            <a:endParaRPr lang="zh-CN" altLang="en-US" sz="1800" b="0"/>
          </a:p>
          <a:p>
            <a:pPr marL="682625" lvl="1" indent="-225425" eaLnBrk="1" hangingPunct="1">
              <a:lnSpc>
                <a:spcPct val="90000"/>
              </a:lnSpc>
              <a:buNone/>
            </a:pPr>
            <a:r>
              <a:rPr lang="en-US" altLang="zh-CN" sz="1800" b="0"/>
              <a:t>	</a:t>
            </a:r>
            <a:r>
              <a:rPr lang="zh-CN" altLang="en-US" sz="1600" b="0"/>
              <a:t>var descriptor = Object.getOwnPropertyDescriptor(book,"_year");</a:t>
            </a:r>
            <a:endParaRPr lang="zh-CN" altLang="en-US" sz="1600" b="0"/>
          </a:p>
          <a:p>
            <a:pPr marL="682625" lvl="1" indent="-225425" eaLnBrk="1" hangingPunct="1">
              <a:lnSpc>
                <a:spcPct val="90000"/>
              </a:lnSpc>
              <a:buNone/>
            </a:pPr>
            <a:r>
              <a:rPr lang="zh-CN" altLang="en-US" sz="1600" b="0"/>
              <a:t>	console.log(descriptor.value);		//1001</a:t>
            </a:r>
            <a:endParaRPr lang="zh-CN" altLang="en-US" sz="1600" b="0"/>
          </a:p>
          <a:p>
            <a:pPr marL="682625" lvl="1" indent="-225425" eaLnBrk="1" hangingPunct="1">
              <a:lnSpc>
                <a:spcPct val="90000"/>
              </a:lnSpc>
              <a:buNone/>
            </a:pPr>
            <a:r>
              <a:rPr lang="zh-CN" altLang="en-US" sz="1600" b="0"/>
              <a:t>	console.log(descriptor.configurable)	//false  </a:t>
            </a:r>
            <a:endParaRPr lang="zh-CN" altLang="en-US" sz="1600" b="0"/>
          </a:p>
          <a:p>
            <a:pPr marL="914400" lvl="2" indent="0" eaLnBrk="1" hangingPunct="1">
              <a:lnSpc>
                <a:spcPct val="90000"/>
              </a:lnSpc>
              <a:buNone/>
            </a:pPr>
            <a:endParaRPr lang="zh-CN" altLang="en-US"/>
          </a:p>
          <a:p>
            <a:pPr marL="914400" lvl="2" indent="0" eaLnBrk="1" hangingPunct="1">
              <a:lnSpc>
                <a:spcPct val="90000"/>
              </a:lnSpc>
            </a:pPr>
            <a:endParaRPr lang="zh-CN" altLang="en-US"/>
          </a:p>
          <a:p>
            <a:pPr marL="682625" lvl="1" indent="-225425"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Grp="1"/>
          </p:cNvSpPr>
          <p:nvPr>
            <p:ph type="title"/>
          </p:nvPr>
        </p:nvSpPr>
        <p:spPr/>
        <p:txBody>
          <a:bodyPr vert="horz" wrap="square" lIns="90384" tIns="44401" rIns="90384" bIns="44401" anchor="b"/>
          <a:lstStyle/>
          <a:p>
            <a:r>
              <a:rPr lang="en-US" altLang="zh-CN">
                <a:effectLst/>
              </a:rPr>
              <a:t>User Accounts</a:t>
            </a:r>
            <a:endParaRPr lang="zh-CN" altLang="en-US">
              <a:effectLst/>
            </a:endParaRPr>
          </a:p>
        </p:txBody>
      </p:sp>
      <p:sp>
        <p:nvSpPr>
          <p:cNvPr id="37890"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t>登录过程</a:t>
            </a:r>
            <a:endParaRPr lang="en-US" altLang="zh-CN"/>
          </a:p>
          <a:p>
            <a:pPr marL="703580" lvl="1" indent="-342900">
              <a:buFont typeface="宋体" panose="02010600030101010101" pitchFamily="2" charset="-122"/>
              <a:buAutoNum type="circleNumDbPlain"/>
            </a:pPr>
            <a:r>
              <a:rPr lang="zh-CN" altLang="en-US" sz="1800" b="0"/>
              <a:t>先找寻 </a:t>
            </a:r>
            <a:r>
              <a:rPr lang="en-US" altLang="zh-CN" sz="1800" b="0"/>
              <a:t>/etc/passwd </a:t>
            </a:r>
            <a:r>
              <a:rPr lang="zh-CN" altLang="en-US" sz="1800" b="0"/>
              <a:t>里面是否有用户输入的账号？如果没有则跳出，如果有的话则将该账号对应的 </a:t>
            </a:r>
            <a:r>
              <a:rPr lang="en-US" altLang="zh-CN" sz="1800" b="0"/>
              <a:t>UID </a:t>
            </a:r>
            <a:r>
              <a:rPr lang="zh-CN" altLang="en-US" sz="1800" b="0"/>
              <a:t>与 </a:t>
            </a:r>
            <a:r>
              <a:rPr lang="en-US" altLang="zh-CN" sz="1800" b="0"/>
              <a:t>GID (</a:t>
            </a:r>
            <a:r>
              <a:rPr lang="zh-CN" altLang="en-US" sz="1800" b="0"/>
              <a:t>在 </a:t>
            </a:r>
            <a:r>
              <a:rPr lang="en-US" altLang="zh-CN" sz="1800" b="0"/>
              <a:t>/etc/group </a:t>
            </a:r>
            <a:r>
              <a:rPr lang="zh-CN" altLang="en-US" sz="1800" b="0"/>
              <a:t>中</a:t>
            </a:r>
            <a:r>
              <a:rPr lang="en-US" altLang="zh-CN" sz="1800" b="0"/>
              <a:t>) </a:t>
            </a:r>
            <a:r>
              <a:rPr lang="zh-CN" altLang="en-US" sz="1800" b="0"/>
              <a:t>读出来，此外，该账号的家目录与 </a:t>
            </a:r>
            <a:r>
              <a:rPr lang="en-US" altLang="zh-CN" sz="1800" b="0"/>
              <a:t>shell </a:t>
            </a:r>
            <a:r>
              <a:rPr lang="zh-CN" altLang="en-US" sz="1800" b="0"/>
              <a:t>配置也一并读出；</a:t>
            </a:r>
            <a:endParaRPr lang="zh-CN" altLang="en-US" sz="1800" b="0"/>
          </a:p>
          <a:p>
            <a:pPr marL="703580" lvl="1" indent="-342900">
              <a:buFont typeface="宋体" panose="02010600030101010101" pitchFamily="2" charset="-122"/>
              <a:buAutoNum type="circleNumDbPlain"/>
            </a:pPr>
            <a:r>
              <a:rPr lang="zh-CN" altLang="en-US" sz="1800" b="0"/>
              <a:t>紧接着核对口令表！这时 </a:t>
            </a:r>
            <a:r>
              <a:rPr lang="en-US" altLang="zh-CN" sz="1800" b="0"/>
              <a:t>Linux </a:t>
            </a:r>
            <a:r>
              <a:rPr lang="zh-CN" altLang="en-US" sz="1800" b="0"/>
              <a:t>会进入 </a:t>
            </a:r>
            <a:r>
              <a:rPr lang="en-US" altLang="zh-CN" sz="1800" b="0"/>
              <a:t>/etc/shadow </a:t>
            </a:r>
            <a:r>
              <a:rPr lang="zh-CN" altLang="en-US" sz="1800" b="0"/>
              <a:t>里面找出对应的账号与 </a:t>
            </a:r>
            <a:r>
              <a:rPr lang="en-US" altLang="zh-CN" sz="1800" b="0"/>
              <a:t>UID</a:t>
            </a:r>
            <a:r>
              <a:rPr lang="zh-CN" altLang="en-US" sz="1800" b="0"/>
              <a:t>，然后核对一下用户刚刚输入的口令与里头的口令是否相符？</a:t>
            </a:r>
            <a:endParaRPr lang="zh-CN" altLang="en-US" sz="1800" b="0"/>
          </a:p>
          <a:p>
            <a:pPr marL="703580" lvl="1" indent="-342900">
              <a:buFont typeface="宋体" panose="02010600030101010101" pitchFamily="2" charset="-122"/>
              <a:buAutoNum type="circleNumDbPlain"/>
            </a:pPr>
            <a:r>
              <a:rPr lang="zh-CN" altLang="en-US" sz="1800" b="0"/>
              <a:t>如果一切都 </a:t>
            </a:r>
            <a:r>
              <a:rPr lang="en-US" altLang="zh-CN" sz="1800" b="0"/>
              <a:t>OK </a:t>
            </a:r>
            <a:r>
              <a:rPr lang="zh-CN" altLang="en-US" sz="1800" b="0"/>
              <a:t>的话，就进入 </a:t>
            </a:r>
            <a:r>
              <a:rPr lang="en-US" altLang="zh-CN" sz="1800" b="0"/>
              <a:t>Shell </a:t>
            </a:r>
            <a:r>
              <a:rPr lang="zh-CN" altLang="en-US" sz="1800" b="0"/>
              <a:t>控管的阶段！</a:t>
            </a:r>
            <a:endParaRPr lang="zh-CN" altLang="en-US" b="0"/>
          </a:p>
          <a:p>
            <a:pPr marL="381000" indent="-381000">
              <a:buNone/>
            </a:pPr>
            <a:endParaRPr lang="en-US" altLang="zh-CN" sz="240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latin typeface="Arial" panose="020B0604020202020204" pitchFamily="34" charset="0"/>
              </a:rPr>
              <a:t>创建对象</a:t>
            </a:r>
            <a:endParaRPr lang="zh-CN" altLang="en-US">
              <a:effectLst>
                <a:outerShdw blurRad="38100" dist="38100" dir="2700000">
                  <a:srgbClr val="C0C0C0"/>
                </a:outerShdw>
              </a:effectLst>
              <a:latin typeface="Arial" panose="020B0604020202020204" pitchFamily="34" charset="0"/>
            </a:endParaRPr>
          </a:p>
        </p:txBody>
      </p:sp>
      <p:sp>
        <p:nvSpPr>
          <p:cNvPr id="256002" name="Rectangle 3"/>
          <p:cNvSpPr>
            <a:spLocks noGrp="1"/>
          </p:cNvSpPr>
          <p:nvPr>
            <p:ph idx="1"/>
          </p:nvPr>
        </p:nvSpPr>
        <p:spPr>
          <a:xfrm>
            <a:off x="0" y="515938"/>
            <a:ext cx="8763000" cy="5961063"/>
          </a:xfrm>
        </p:spPr>
        <p:txBody>
          <a:bodyPr vert="horz" wrap="square" lIns="90050" tIns="45024" rIns="90050" bIns="45024" numCol="1" anchor="t" anchorCtr="0" compatLnSpc="1"/>
          <a:lstStyle/>
          <a:p>
            <a:pPr marL="0" indent="0" eaLnBrk="1" hangingPunct="1"/>
            <a:r>
              <a:rPr lang="zh-CN" altLang="en-US"/>
              <a:t>创建</a:t>
            </a:r>
            <a:r>
              <a:rPr lang="en-US" altLang="en-US"/>
              <a:t>对象</a:t>
            </a:r>
            <a:endParaRPr lang="en-US" altLang="en-US" sz="1800"/>
          </a:p>
          <a:p>
            <a:pPr lvl="1" eaLnBrk="1" hangingPunct="1"/>
            <a:r>
              <a:rPr lang="zh-CN" altLang="en-US" sz="1800"/>
              <a:t>工厂模式</a:t>
            </a:r>
            <a:endParaRPr lang="zh-CN" altLang="en-US" sz="1800"/>
          </a:p>
          <a:p>
            <a:pPr marL="742950" lvl="2" indent="0" eaLnBrk="1" hangingPunct="1">
              <a:spcBef>
                <a:spcPts val="300"/>
              </a:spcBef>
              <a:spcAft>
                <a:spcPts val="300"/>
              </a:spcAft>
              <a:buNone/>
            </a:pPr>
            <a:r>
              <a:rPr lang="en-US" altLang="zh-CN" b="0"/>
              <a:t>function createPerson(name,age,job){</a:t>
            </a:r>
            <a:endParaRPr lang="en-US" altLang="zh-CN" b="0"/>
          </a:p>
          <a:p>
            <a:pPr marL="742950" lvl="2" indent="0" eaLnBrk="1" hangingPunct="1">
              <a:spcBef>
                <a:spcPts val="300"/>
              </a:spcBef>
              <a:spcAft>
                <a:spcPts val="300"/>
              </a:spcAft>
              <a:buNone/>
            </a:pPr>
            <a:r>
              <a:rPr lang="en-US" altLang="zh-CN" b="0"/>
              <a:t>		var o = new Object();</a:t>
            </a:r>
            <a:endParaRPr lang="en-US" altLang="zh-CN" b="0"/>
          </a:p>
          <a:p>
            <a:pPr marL="742950" lvl="2" indent="0" eaLnBrk="1" hangingPunct="1">
              <a:spcBef>
                <a:spcPts val="300"/>
              </a:spcBef>
              <a:spcAft>
                <a:spcPts val="300"/>
              </a:spcAft>
              <a:buNone/>
            </a:pPr>
            <a:r>
              <a:rPr lang="en-US" altLang="zh-CN" b="0"/>
              <a:t>		o.name = name;</a:t>
            </a:r>
            <a:endParaRPr lang="en-US" altLang="zh-CN" b="0"/>
          </a:p>
          <a:p>
            <a:pPr marL="742950" lvl="2" indent="0" eaLnBrk="1" hangingPunct="1">
              <a:spcBef>
                <a:spcPts val="300"/>
              </a:spcBef>
              <a:spcAft>
                <a:spcPts val="300"/>
              </a:spcAft>
              <a:buNone/>
            </a:pPr>
            <a:r>
              <a:rPr lang="en-US" altLang="zh-CN" b="0"/>
              <a:t>		o.age = age;</a:t>
            </a:r>
            <a:endParaRPr lang="en-US" altLang="zh-CN" b="0"/>
          </a:p>
          <a:p>
            <a:pPr marL="742950" lvl="2" indent="0" eaLnBrk="1" hangingPunct="1">
              <a:spcBef>
                <a:spcPts val="300"/>
              </a:spcBef>
              <a:spcAft>
                <a:spcPts val="300"/>
              </a:spcAft>
              <a:buNone/>
            </a:pPr>
            <a:r>
              <a:rPr lang="en-US" altLang="zh-CN" b="0"/>
              <a:t>		o.job = job;</a:t>
            </a:r>
            <a:endParaRPr lang="en-US" altLang="zh-CN" b="0"/>
          </a:p>
          <a:p>
            <a:pPr marL="742950" lvl="2" indent="0" eaLnBrk="1" hangingPunct="1">
              <a:spcBef>
                <a:spcPts val="300"/>
              </a:spcBef>
              <a:spcAft>
                <a:spcPts val="300"/>
              </a:spcAft>
              <a:buNone/>
            </a:pPr>
            <a:r>
              <a:rPr lang="en-US" altLang="zh-CN" b="0"/>
              <a:t>		o.sayName = function(){</a:t>
            </a:r>
            <a:endParaRPr lang="en-US" altLang="zh-CN" b="0"/>
          </a:p>
          <a:p>
            <a:pPr marL="742950" lvl="2" indent="0" eaLnBrk="1" hangingPunct="1">
              <a:spcBef>
                <a:spcPts val="300"/>
              </a:spcBef>
              <a:spcAft>
                <a:spcPts val="300"/>
              </a:spcAft>
              <a:buNone/>
            </a:pPr>
            <a:r>
              <a:rPr lang="en-US" altLang="zh-CN" b="0"/>
              <a:t>			alert(this.name);</a:t>
            </a:r>
            <a:endParaRPr lang="en-US" altLang="zh-CN" b="0"/>
          </a:p>
          <a:p>
            <a:pPr marL="742950" lvl="2" indent="0" eaLnBrk="1" hangingPunct="1">
              <a:spcBef>
                <a:spcPts val="300"/>
              </a:spcBef>
              <a:spcAft>
                <a:spcPts val="300"/>
              </a:spcAft>
              <a:buNone/>
            </a:pPr>
            <a:r>
              <a:rPr lang="en-US" altLang="zh-CN" b="0"/>
              <a:t>		}</a:t>
            </a:r>
            <a:endParaRPr lang="en-US" altLang="zh-CN" b="0"/>
          </a:p>
          <a:p>
            <a:pPr marL="742950" lvl="2" indent="0" eaLnBrk="1" hangingPunct="1">
              <a:spcBef>
                <a:spcPts val="300"/>
              </a:spcBef>
              <a:spcAft>
                <a:spcPts val="300"/>
              </a:spcAft>
              <a:buNone/>
            </a:pPr>
            <a:r>
              <a:rPr lang="en-US" altLang="zh-CN" b="0"/>
              <a:t>		return o;</a:t>
            </a:r>
            <a:endParaRPr lang="en-US" altLang="zh-CN" b="0"/>
          </a:p>
          <a:p>
            <a:pPr marL="742950" lvl="2" indent="0" eaLnBrk="1" hangingPunct="1">
              <a:spcBef>
                <a:spcPts val="300"/>
              </a:spcBef>
              <a:spcAft>
                <a:spcPts val="300"/>
              </a:spcAft>
              <a:buNone/>
            </a:pPr>
            <a:r>
              <a:rPr lang="en-US" altLang="zh-CN" b="0"/>
              <a:t>	}</a:t>
            </a:r>
            <a:endParaRPr lang="en-US" altLang="zh-CN" b="0"/>
          </a:p>
          <a:p>
            <a:pPr marL="742950" lvl="2" indent="0" eaLnBrk="1" hangingPunct="1">
              <a:spcBef>
                <a:spcPts val="300"/>
              </a:spcBef>
              <a:spcAft>
                <a:spcPts val="300"/>
              </a:spcAft>
              <a:buNone/>
            </a:pPr>
            <a:r>
              <a:rPr lang="en-US" altLang="zh-CN" b="0"/>
              <a:t>	var p1 = createPerson("terry",11,"boss");</a:t>
            </a:r>
            <a:endParaRPr lang="en-US" altLang="zh-CN" b="0"/>
          </a:p>
          <a:p>
            <a:pPr marL="742950" lvl="2" indent="0" eaLnBrk="1" hangingPunct="1">
              <a:spcBef>
                <a:spcPts val="300"/>
              </a:spcBef>
              <a:spcAft>
                <a:spcPts val="300"/>
              </a:spcAft>
              <a:buNone/>
            </a:pPr>
            <a:r>
              <a:rPr lang="en-US" altLang="zh-CN" b="0"/>
              <a:t>	var p2 = createPerson("larry",12,"daBoss");</a:t>
            </a:r>
            <a:endParaRPr lang="en-US" altLang="zh-CN" b="0"/>
          </a:p>
          <a:p>
            <a:pPr marL="742950" lvl="2" indent="0" eaLnBrk="1" hangingPunct="1">
              <a:buFont typeface="Wingdings" panose="05000000000000000000" pitchFamily="2" charset="2"/>
              <a:buChar char="Ø"/>
            </a:pPr>
            <a:r>
              <a:rPr lang="en-US" altLang="zh-CN"/>
              <a:t>工厂模式的问题</a:t>
            </a:r>
            <a:endParaRPr lang="en-US" altLang="zh-CN"/>
          </a:p>
          <a:p>
            <a:pPr marL="742950" lvl="2" indent="0" eaLnBrk="1" hangingPunct="1">
              <a:buNone/>
            </a:pPr>
            <a:r>
              <a:rPr lang="en-US" altLang="zh-CN" b="0"/>
              <a:t>var t1 = typeOf p1;	//object 无法对象识别，即所有对象都是Object类型</a:t>
            </a:r>
            <a:endParaRPr lang="en-US" altLang="zh-CN" b="0"/>
          </a:p>
          <a:p>
            <a:pPr lvl="1" eaLnBrk="1" hangingPunct="1">
              <a:buNone/>
            </a:pPr>
            <a:endParaRPr lang="en-US" altLang="zh-CN" sz="1400"/>
          </a:p>
          <a:p>
            <a:pPr marL="742950" lvl="2" indent="0" eaLnBrk="1" hangingPunct="1"/>
            <a:endParaRPr lang="zh-CN" altLang="en-US"/>
          </a:p>
          <a:p>
            <a:pPr lvl="1" eaLnBrk="1" hangingPunct="1"/>
            <a:endParaRPr lang="zh-CN" altLang="en-US" sz="180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25282" name="Rectangle 3"/>
          <p:cNvSpPr>
            <a:spLocks noGrp="1"/>
          </p:cNvSpPr>
          <p:nvPr>
            <p:ph idx="1"/>
          </p:nvPr>
        </p:nvSpPr>
        <p:spPr>
          <a:xfrm>
            <a:off x="0" y="515938"/>
            <a:ext cx="9144000" cy="5875337"/>
          </a:xfrm>
        </p:spPr>
        <p:txBody>
          <a:bodyPr vert="horz" wrap="square" lIns="92075" tIns="46038" rIns="92075" bIns="46038" anchor="t"/>
          <a:lstStyle/>
          <a:p>
            <a:pPr marL="682625" lvl="1" indent="-225425" eaLnBrk="1" hangingPunct="1">
              <a:lnSpc>
                <a:spcPct val="90000"/>
              </a:lnSpc>
            </a:pPr>
            <a:r>
              <a:rPr lang="zh-CN" altLang="en-US" sz="1800"/>
              <a:t>构造函数模式</a:t>
            </a:r>
            <a:endParaRPr lang="zh-CN" altLang="en-US" sz="1800"/>
          </a:p>
          <a:p>
            <a:pPr marL="682625" lvl="1" indent="-225425" eaLnBrk="1" hangingPunct="1">
              <a:lnSpc>
                <a:spcPct val="90000"/>
              </a:lnSpc>
              <a:buNone/>
            </a:pPr>
            <a:r>
              <a:rPr lang="zh-CN" altLang="en-US" sz="1800"/>
              <a:t> </a:t>
            </a:r>
            <a:r>
              <a:rPr lang="en-US" altLang="zh-CN" sz="1800"/>
              <a:t>	</a:t>
            </a:r>
            <a:r>
              <a:rPr lang="zh-CN" altLang="en-US" sz="1800" b="0"/>
              <a:t>js中可以自定义构造函数，从而自定义对象类型的属性和方法，构造函数本身也是函数，只不过可以用来创建对象</a:t>
            </a:r>
            <a:endParaRPr lang="zh-CN" altLang="en-US" sz="1800" b="0"/>
          </a:p>
          <a:p>
            <a:pPr marL="682625" lvl="1" indent="-225425" eaLnBrk="1" hangingPunct="1">
              <a:lnSpc>
                <a:spcPct val="90000"/>
              </a:lnSpc>
              <a:spcBef>
                <a:spcPts val="300"/>
              </a:spcBef>
              <a:spcAft>
                <a:spcPts val="300"/>
              </a:spcAft>
              <a:buNone/>
            </a:pPr>
            <a:r>
              <a:rPr lang="en-US" altLang="zh-CN" sz="1800" b="0"/>
              <a:t>		</a:t>
            </a:r>
            <a:r>
              <a:rPr lang="zh-CN" altLang="en-US" sz="1600" b="0"/>
              <a:t>function Person(name,age,job){</a:t>
            </a:r>
            <a:endParaRPr lang="zh-CN" altLang="en-US" sz="1600" b="0"/>
          </a:p>
          <a:p>
            <a:pPr marL="682625" lvl="1" indent="-225425" eaLnBrk="1" hangingPunct="1">
              <a:lnSpc>
                <a:spcPct val="90000"/>
              </a:lnSpc>
              <a:spcBef>
                <a:spcPts val="300"/>
              </a:spcBef>
              <a:spcAft>
                <a:spcPts val="300"/>
              </a:spcAft>
              <a:buNone/>
            </a:pPr>
            <a:r>
              <a:rPr lang="zh-CN" altLang="en-US" sz="1600" b="0"/>
              <a:t>			this.name = name;</a:t>
            </a:r>
            <a:endParaRPr lang="zh-CN" altLang="en-US" sz="1600" b="0"/>
          </a:p>
          <a:p>
            <a:pPr marL="682625" lvl="1" indent="-225425" eaLnBrk="1" hangingPunct="1">
              <a:lnSpc>
                <a:spcPct val="90000"/>
              </a:lnSpc>
              <a:spcBef>
                <a:spcPts val="300"/>
              </a:spcBef>
              <a:spcAft>
                <a:spcPts val="300"/>
              </a:spcAft>
              <a:buNone/>
            </a:pPr>
            <a:r>
              <a:rPr lang="zh-CN" altLang="en-US" sz="1600" b="0"/>
              <a:t>			this.age = age;</a:t>
            </a:r>
            <a:endParaRPr lang="zh-CN" altLang="en-US" sz="1600" b="0"/>
          </a:p>
          <a:p>
            <a:pPr marL="682625" lvl="1" indent="-225425" eaLnBrk="1" hangingPunct="1">
              <a:lnSpc>
                <a:spcPct val="90000"/>
              </a:lnSpc>
              <a:spcBef>
                <a:spcPts val="300"/>
              </a:spcBef>
              <a:spcAft>
                <a:spcPts val="300"/>
              </a:spcAft>
              <a:buNone/>
            </a:pPr>
            <a:r>
              <a:rPr lang="zh-CN" altLang="en-US" sz="1600" b="0"/>
              <a:t>			this.job = job;</a:t>
            </a:r>
            <a:endParaRPr lang="zh-CN" altLang="en-US" sz="1600" b="0"/>
          </a:p>
          <a:p>
            <a:pPr marL="682625" lvl="1" indent="-225425" eaLnBrk="1" hangingPunct="1">
              <a:lnSpc>
                <a:spcPct val="90000"/>
              </a:lnSpc>
              <a:spcBef>
                <a:spcPts val="300"/>
              </a:spcBef>
              <a:spcAft>
                <a:spcPts val="300"/>
              </a:spcAft>
              <a:buNone/>
            </a:pPr>
            <a:r>
              <a:rPr lang="zh-CN" altLang="en-US" sz="1600" b="0"/>
              <a:t>			this.sayName = function(){</a:t>
            </a:r>
            <a:endParaRPr lang="zh-CN" altLang="en-US" sz="1600" b="0"/>
          </a:p>
          <a:p>
            <a:pPr marL="682625" lvl="1" indent="-225425" eaLnBrk="1" hangingPunct="1">
              <a:lnSpc>
                <a:spcPct val="90000"/>
              </a:lnSpc>
              <a:spcBef>
                <a:spcPts val="300"/>
              </a:spcBef>
              <a:spcAft>
                <a:spcPts val="300"/>
              </a:spcAft>
              <a:buNone/>
            </a:pPr>
            <a:r>
              <a:rPr lang="zh-CN" altLang="en-US" sz="1600" b="0"/>
              <a:t>				alert(this.name);</a:t>
            </a:r>
            <a:endParaRPr lang="zh-CN" altLang="en-US" sz="1600" b="0"/>
          </a:p>
          <a:p>
            <a:pPr marL="682625" lvl="1" indent="-225425" eaLnBrk="1" hangingPunct="1">
              <a:lnSpc>
                <a:spcPct val="90000"/>
              </a:lnSpc>
              <a:spcBef>
                <a:spcPts val="300"/>
              </a:spcBef>
              <a:spcAft>
                <a:spcPts val="300"/>
              </a:spcAft>
              <a:buNone/>
            </a:pPr>
            <a:r>
              <a:rPr lang="zh-CN" altLang="en-US" sz="1600" b="0"/>
              <a:t>			}</a:t>
            </a:r>
            <a:endParaRPr lang="zh-CN" altLang="en-US" sz="1600" b="0"/>
          </a:p>
          <a:p>
            <a:pPr marL="682625" lvl="1" indent="-225425" eaLnBrk="1" hangingPunct="1">
              <a:lnSpc>
                <a:spcPct val="90000"/>
              </a:lnSpc>
              <a:spcBef>
                <a:spcPts val="300"/>
              </a:spcBef>
              <a:spcAft>
                <a:spcPts val="300"/>
              </a:spcAft>
              <a:buNone/>
            </a:pPr>
            <a:r>
              <a:rPr lang="zh-CN" altLang="en-US" sz="1600" b="0"/>
              <a:t>		}</a:t>
            </a:r>
            <a:endParaRPr lang="zh-CN" altLang="en-US" sz="1600" b="0"/>
          </a:p>
          <a:p>
            <a:pPr marL="682625" lvl="1" indent="-225425" eaLnBrk="1" hangingPunct="1">
              <a:lnSpc>
                <a:spcPct val="90000"/>
              </a:lnSpc>
              <a:spcBef>
                <a:spcPts val="300"/>
              </a:spcBef>
              <a:spcAft>
                <a:spcPts val="300"/>
              </a:spcAft>
              <a:buNone/>
            </a:pPr>
            <a:r>
              <a:rPr lang="zh-CN" altLang="en-US" sz="1600" b="0"/>
              <a:t>		var p1 = new Person("terry",11,"boss");</a:t>
            </a:r>
            <a:endParaRPr lang="zh-CN" altLang="en-US" sz="1600" b="0"/>
          </a:p>
          <a:p>
            <a:pPr marL="682625" lvl="1" indent="-225425" eaLnBrk="1" hangingPunct="1">
              <a:lnSpc>
                <a:spcPct val="90000"/>
              </a:lnSpc>
              <a:spcBef>
                <a:spcPts val="300"/>
              </a:spcBef>
              <a:spcAft>
                <a:spcPts val="300"/>
              </a:spcAft>
              <a:buNone/>
            </a:pPr>
            <a:r>
              <a:rPr lang="zh-CN" altLang="en-US" sz="1600" b="0"/>
              <a:t>		var p2 = new Person("larry",12,"daBoss");</a:t>
            </a:r>
            <a:endParaRPr lang="zh-CN" altLang="en-US" sz="1600" b="0"/>
          </a:p>
          <a:p>
            <a:pPr marL="682625" lvl="1" indent="-225425" eaLnBrk="1" hangingPunct="1">
              <a:lnSpc>
                <a:spcPct val="90000"/>
              </a:lnSpc>
              <a:buNone/>
            </a:pPr>
            <a:r>
              <a:rPr lang="en-US" altLang="zh-CN" sz="1800" b="0"/>
              <a:t>	</a:t>
            </a:r>
            <a:endParaRPr lang="zh-CN" altLang="en-US" b="0"/>
          </a:p>
          <a:p>
            <a:pPr marL="1141730" lvl="2" indent="-227330" eaLnBrk="1" hangingPunct="1">
              <a:lnSpc>
                <a:spcPct val="90000"/>
              </a:lnSpc>
            </a:pPr>
            <a:endParaRPr lang="zh-CN" altLang="en-US"/>
          </a:p>
          <a:p>
            <a:pPr marL="682625" lvl="1" indent="-225425"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27330" name="Rectangle 3"/>
          <p:cNvSpPr>
            <a:spLocks noGrp="1"/>
          </p:cNvSpPr>
          <p:nvPr>
            <p:ph idx="1"/>
          </p:nvPr>
        </p:nvSpPr>
        <p:spPr>
          <a:xfrm>
            <a:off x="0" y="515938"/>
            <a:ext cx="9144000" cy="5875337"/>
          </a:xfrm>
        </p:spPr>
        <p:txBody>
          <a:bodyPr vert="horz" wrap="square" lIns="92075" tIns="46038" rIns="92075" bIns="46038" anchor="t"/>
          <a:lstStyle/>
          <a:p>
            <a:pPr marL="457200" lvl="1" indent="0" eaLnBrk="1" hangingPunct="1">
              <a:lnSpc>
                <a:spcPct val="90000"/>
              </a:lnSpc>
              <a:buNone/>
            </a:pPr>
            <a:r>
              <a:rPr lang="zh-CN" altLang="en-US" sz="1800" b="0"/>
              <a:t>使用new操作符调用构造函数创建对象实际上经历了如下几个步骤</a:t>
            </a:r>
            <a:endParaRPr lang="zh-CN" altLang="en-US" sz="1800" b="0"/>
          </a:p>
          <a:p>
            <a:pPr marL="457200" lvl="1" indent="0" eaLnBrk="1" hangingPunct="1">
              <a:lnSpc>
                <a:spcPct val="90000"/>
              </a:lnSpc>
              <a:buNone/>
            </a:pPr>
            <a:r>
              <a:rPr lang="zh-CN" altLang="en-US" sz="1800" b="0"/>
              <a:t>	</a:t>
            </a:r>
            <a:r>
              <a:rPr lang="zh-CN" altLang="en-US" sz="1600" b="0"/>
              <a:t>1) 创建一个新对象</a:t>
            </a:r>
            <a:endParaRPr lang="zh-CN" altLang="en-US" sz="1600" b="0"/>
          </a:p>
          <a:p>
            <a:pPr marL="457200" lvl="1" indent="0" eaLnBrk="1" hangingPunct="1">
              <a:lnSpc>
                <a:spcPct val="90000"/>
              </a:lnSpc>
              <a:buNone/>
            </a:pPr>
            <a:r>
              <a:rPr lang="zh-CN" altLang="en-US" sz="1600" b="0"/>
              <a:t>	2) 将构造函数的作用域赋给新对象（this指向这个新对象）</a:t>
            </a:r>
            <a:endParaRPr lang="zh-CN" altLang="en-US" sz="1600" b="0"/>
          </a:p>
          <a:p>
            <a:pPr marL="457200" lvl="1" indent="0" eaLnBrk="1" hangingPunct="1">
              <a:lnSpc>
                <a:spcPct val="90000"/>
              </a:lnSpc>
              <a:buNone/>
            </a:pPr>
            <a:r>
              <a:rPr lang="zh-CN" altLang="en-US" sz="1600" b="0"/>
              <a:t>	3) 执行构造函数中的代码</a:t>
            </a:r>
            <a:endParaRPr lang="zh-CN" altLang="en-US" sz="1600" b="0"/>
          </a:p>
          <a:p>
            <a:pPr marL="457200" lvl="1" indent="0" eaLnBrk="1" hangingPunct="1">
              <a:lnSpc>
                <a:spcPct val="90000"/>
              </a:lnSpc>
              <a:buNone/>
            </a:pPr>
            <a:r>
              <a:rPr lang="zh-CN" altLang="en-US" sz="1600" b="0"/>
              <a:t>	4) 返回新对象。</a:t>
            </a:r>
            <a:endParaRPr lang="zh-CN" altLang="en-US" sz="1600" b="0"/>
          </a:p>
          <a:p>
            <a:pPr marL="457200" lvl="1" indent="0" eaLnBrk="1" hangingPunct="1">
              <a:lnSpc>
                <a:spcPct val="90000"/>
              </a:lnSpc>
              <a:buNone/>
            </a:pPr>
            <a:r>
              <a:rPr lang="zh-CN" altLang="en-US" sz="1800" b="0"/>
              <a:t>这种创建对象的方法可以将实例标识为一种特定类型（例如Person类型）。</a:t>
            </a:r>
            <a:endParaRPr lang="zh-CN" altLang="en-US" sz="1800" b="0"/>
          </a:p>
          <a:p>
            <a:pPr marL="457200" lvl="1" indent="0" eaLnBrk="1" hangingPunct="1">
              <a:lnSpc>
                <a:spcPct val="90000"/>
              </a:lnSpc>
              <a:buNone/>
            </a:pPr>
            <a:r>
              <a:rPr lang="zh-CN" altLang="en-US" sz="1800" b="0"/>
              <a:t>	</a:t>
            </a:r>
            <a:r>
              <a:rPr lang="zh-CN" altLang="en-US" sz="1600" b="0"/>
              <a:t>var t1 = typeOf p1;	//t1为Person</a:t>
            </a:r>
            <a:endParaRPr lang="zh-CN" altLang="en-US" sz="1600" b="0"/>
          </a:p>
          <a:p>
            <a:pPr marL="457200" lvl="1" indent="0" eaLnBrk="1" hangingPunct="1">
              <a:lnSpc>
                <a:spcPct val="90000"/>
              </a:lnSpc>
              <a:buNone/>
            </a:pPr>
            <a:r>
              <a:rPr lang="zh-CN" altLang="en-US" sz="1800" b="0"/>
              <a:t>1.构造函数当做函数</a:t>
            </a:r>
            <a:endParaRPr lang="zh-CN" altLang="en-US" sz="1800" b="0"/>
          </a:p>
          <a:p>
            <a:pPr marL="457200" lvl="1" indent="0" eaLnBrk="1" hangingPunct="1">
              <a:lnSpc>
                <a:spcPct val="90000"/>
              </a:lnSpc>
              <a:buNone/>
            </a:pPr>
            <a:r>
              <a:rPr lang="zh-CN" altLang="en-US" sz="1800" b="0"/>
              <a:t>	 </a:t>
            </a:r>
            <a:r>
              <a:rPr lang="zh-CN" altLang="en-US" sz="1600" b="0"/>
              <a:t>Person("larry",12,"daBoss")</a:t>
            </a:r>
            <a:endParaRPr lang="zh-CN" altLang="en-US" sz="1600" b="0"/>
          </a:p>
          <a:p>
            <a:pPr marL="457200" lvl="1" indent="0" eaLnBrk="1" hangingPunct="1">
              <a:lnSpc>
                <a:spcPct val="90000"/>
              </a:lnSpc>
              <a:buNone/>
            </a:pPr>
            <a:r>
              <a:rPr lang="en-US" altLang="zh-CN" sz="1800" b="0"/>
              <a:t>	</a:t>
            </a:r>
            <a:r>
              <a:rPr lang="zh-CN" altLang="en-US" sz="1800" b="0"/>
              <a:t>当在全局作用域中调用一个函数时，this总是指向Global对象（window对象）</a:t>
            </a:r>
            <a:endParaRPr lang="zh-CN" altLang="en-US" sz="1800" b="0"/>
          </a:p>
          <a:p>
            <a:pPr marL="457200" lvl="1" indent="0" eaLnBrk="1" hangingPunct="1">
              <a:lnSpc>
                <a:spcPct val="90000"/>
              </a:lnSpc>
              <a:buNone/>
            </a:pPr>
            <a:r>
              <a:rPr lang="zh-CN" altLang="en-US" sz="1800" b="0"/>
              <a:t>2.构造函数的问题</a:t>
            </a:r>
            <a:endParaRPr lang="zh-CN" altLang="en-US" sz="1800" b="0"/>
          </a:p>
          <a:p>
            <a:pPr marL="457200" lvl="1" indent="0" eaLnBrk="1" hangingPunct="1">
              <a:lnSpc>
                <a:spcPct val="90000"/>
              </a:lnSpc>
              <a:buNone/>
            </a:pPr>
            <a:r>
              <a:rPr lang="zh-CN" altLang="en-US" sz="1800" b="0"/>
              <a:t>	每个方法都需要在每个实例上重新创建一遍，但是毫无必要。</a:t>
            </a:r>
            <a:endParaRPr lang="zh-CN" altLang="en-US" sz="1800" b="0"/>
          </a:p>
          <a:p>
            <a:pPr marL="457200" lvl="1" indent="0" eaLnBrk="1" hangingPunct="1">
              <a:lnSpc>
                <a:spcPct val="90000"/>
              </a:lnSpc>
              <a:buNone/>
            </a:pPr>
            <a:r>
              <a:rPr lang="zh-CN" altLang="en-US" sz="1800" b="0"/>
              <a:t>	可以在全局范围中声明一个函数，然后将引用传递给对象中的函数属性。但是这样做会导致全局函数过多，体现不了对象的封装性</a:t>
            </a:r>
            <a:endParaRPr lang="zh-CN" altLang="en-US" sz="1800" b="0"/>
          </a:p>
          <a:p>
            <a:pPr marL="457200" lvl="1" indent="0" eaLnBrk="1" hangingPunct="1">
              <a:lnSpc>
                <a:spcPct val="90000"/>
              </a:lnSpc>
              <a:buNone/>
            </a:pPr>
            <a:r>
              <a:rPr lang="zh-CN" altLang="en-US" sz="1800" b="0"/>
              <a:t>	</a:t>
            </a:r>
            <a:r>
              <a:rPr lang="zh-CN" altLang="en-US" sz="1600" b="0"/>
              <a:t>console.log(p1.sayName == p2.sayName);	//false</a:t>
            </a:r>
            <a:endParaRPr lang="zh-CN" altLang="en-US" sz="1600" b="0"/>
          </a:p>
          <a:p>
            <a:pPr marL="457200" lvl="1" indent="0" eaLnBrk="1" hangingPunct="1">
              <a:lnSpc>
                <a:spcPct val="90000"/>
              </a:lnSpc>
              <a:buNone/>
            </a:pPr>
            <a:r>
              <a:rPr lang="en-US" altLang="zh-CN" sz="1800"/>
              <a:t>	</a:t>
            </a:r>
            <a:endParaRPr lang="zh-CN" altLang="en-US"/>
          </a:p>
          <a:p>
            <a:pPr marL="1141730" lvl="2" indent="-227330" eaLnBrk="1" hangingPunct="1">
              <a:lnSpc>
                <a:spcPct val="90000"/>
              </a:lnSpc>
            </a:pPr>
            <a:endParaRPr lang="zh-CN" altLang="en-US"/>
          </a:p>
          <a:p>
            <a:pPr marL="457200" lvl="1" indent="0"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29378" name="Rectangle 3"/>
          <p:cNvSpPr>
            <a:spLocks noGrp="1"/>
          </p:cNvSpPr>
          <p:nvPr>
            <p:ph idx="1"/>
          </p:nvPr>
        </p:nvSpPr>
        <p:spPr>
          <a:xfrm>
            <a:off x="0" y="515938"/>
            <a:ext cx="9144000" cy="5875337"/>
          </a:xfrm>
        </p:spPr>
        <p:txBody>
          <a:bodyPr vert="horz" wrap="square" lIns="92075" tIns="46038" rIns="92075" bIns="46038" anchor="t"/>
          <a:lstStyle/>
          <a:p>
            <a:pPr marL="682625" lvl="1" indent="-225425" eaLnBrk="1" hangingPunct="1">
              <a:lnSpc>
                <a:spcPct val="90000"/>
              </a:lnSpc>
            </a:pPr>
            <a:r>
              <a:rPr lang="zh-CN" altLang="en-US" sz="1800"/>
              <a:t>原型模式</a:t>
            </a:r>
            <a:endParaRPr lang="zh-CN" altLang="en-US" sz="1800"/>
          </a:p>
          <a:p>
            <a:pPr marL="682625" lvl="1" indent="-225425" eaLnBrk="1" hangingPunct="1">
              <a:lnSpc>
                <a:spcPct val="90000"/>
              </a:lnSpc>
              <a:buNone/>
            </a:pPr>
            <a:r>
              <a:rPr lang="zh-CN" altLang="en-US" sz="1800"/>
              <a:t> </a:t>
            </a:r>
            <a:r>
              <a:rPr lang="en-US" altLang="zh-CN" sz="1800"/>
              <a:t>	</a:t>
            </a:r>
            <a:r>
              <a:rPr lang="zh-CN" altLang="en-US" sz="1800" b="0"/>
              <a:t>每个函数都有一个属性：prototype(原型属性)，这个属性是一个指针，指向一个对象，该对象的用途是包含可以由特定类型的所有实例共享的属性和方法</a:t>
            </a:r>
            <a:endParaRPr lang="zh-CN" altLang="en-US" sz="1800" b="0"/>
          </a:p>
          <a:p>
            <a:pPr marL="682625" lvl="1" indent="-225425" eaLnBrk="1" hangingPunct="1">
              <a:lnSpc>
                <a:spcPct val="90000"/>
              </a:lnSpc>
              <a:buNone/>
            </a:pPr>
            <a:r>
              <a:rPr lang="en-US" altLang="zh-CN" sz="1800"/>
              <a:t>		</a:t>
            </a:r>
            <a:r>
              <a:rPr lang="zh-CN" altLang="en-US" sz="1600" b="0"/>
              <a:t>function Person(){}</a:t>
            </a:r>
            <a:endParaRPr lang="zh-CN" altLang="en-US" sz="1600" b="0"/>
          </a:p>
          <a:p>
            <a:pPr marL="682625" lvl="1" indent="-225425" eaLnBrk="1" hangingPunct="1">
              <a:lnSpc>
                <a:spcPct val="90000"/>
              </a:lnSpc>
              <a:buNone/>
            </a:pPr>
            <a:r>
              <a:rPr lang="zh-CN" altLang="en-US" sz="1600" b="0"/>
              <a:t>		Person.prototype.name = "tom";</a:t>
            </a:r>
            <a:endParaRPr lang="zh-CN" altLang="en-US" sz="1600" b="0"/>
          </a:p>
          <a:p>
            <a:pPr marL="682625" lvl="1" indent="-225425" eaLnBrk="1" hangingPunct="1">
              <a:lnSpc>
                <a:spcPct val="90000"/>
              </a:lnSpc>
              <a:buNone/>
            </a:pPr>
            <a:r>
              <a:rPr lang="zh-CN" altLang="en-US" sz="1600" b="0"/>
              <a:t>		Person.prototype.age = 22;</a:t>
            </a:r>
            <a:endParaRPr lang="zh-CN" altLang="en-US" sz="1600" b="0"/>
          </a:p>
          <a:p>
            <a:pPr marL="682625" lvl="1" indent="-225425" eaLnBrk="1" hangingPunct="1">
              <a:lnSpc>
                <a:spcPct val="90000"/>
              </a:lnSpc>
              <a:buNone/>
            </a:pPr>
            <a:r>
              <a:rPr lang="zh-CN" altLang="en-US" sz="1600" b="0"/>
              <a:t>		Person.prototype.job="boss";</a:t>
            </a:r>
            <a:endParaRPr lang="zh-CN" altLang="en-US" sz="1600" b="0"/>
          </a:p>
          <a:p>
            <a:pPr marL="682625" lvl="1" indent="-225425" eaLnBrk="1" hangingPunct="1">
              <a:lnSpc>
                <a:spcPct val="90000"/>
              </a:lnSpc>
              <a:buNone/>
            </a:pPr>
            <a:r>
              <a:rPr lang="zh-CN" altLang="en-US" sz="1600" b="0"/>
              <a:t>		Person.prototype.sayName = function(){</a:t>
            </a:r>
            <a:endParaRPr lang="zh-CN" altLang="en-US" sz="1600" b="0"/>
          </a:p>
          <a:p>
            <a:pPr marL="682625" lvl="1" indent="-225425" eaLnBrk="1" hangingPunct="1">
              <a:lnSpc>
                <a:spcPct val="90000"/>
              </a:lnSpc>
              <a:buNone/>
            </a:pPr>
            <a:r>
              <a:rPr lang="zh-CN" altLang="en-US" sz="1600" b="0"/>
              <a:t>			alert(this.name);</a:t>
            </a:r>
            <a:endParaRPr lang="zh-CN" altLang="en-US" sz="1600" b="0"/>
          </a:p>
          <a:p>
            <a:pPr marL="682625" lvl="1" indent="-225425" eaLnBrk="1" hangingPunct="1">
              <a:lnSpc>
                <a:spcPct val="90000"/>
              </a:lnSpc>
              <a:buNone/>
            </a:pPr>
            <a:r>
              <a:rPr lang="zh-CN" altLang="en-US" sz="1600" b="0"/>
              <a:t>		}</a:t>
            </a:r>
            <a:endParaRPr lang="zh-CN" altLang="en-US" sz="1600" b="0"/>
          </a:p>
          <a:p>
            <a:pPr marL="682625" lvl="1" indent="-225425" eaLnBrk="1" hangingPunct="1">
              <a:lnSpc>
                <a:spcPct val="90000"/>
              </a:lnSpc>
              <a:buNone/>
            </a:pPr>
            <a:r>
              <a:rPr lang="zh-CN" altLang="en-US" sz="1600" b="0"/>
              <a:t>		var p1 = new Person();</a:t>
            </a:r>
            <a:endParaRPr lang="zh-CN" altLang="en-US" sz="1600" b="0"/>
          </a:p>
          <a:p>
            <a:pPr marL="682625" lvl="1" indent="-225425" eaLnBrk="1" hangingPunct="1">
              <a:lnSpc>
                <a:spcPct val="90000"/>
              </a:lnSpc>
              <a:buNone/>
            </a:pPr>
            <a:r>
              <a:rPr lang="zh-CN" altLang="en-US" sz="1600" b="0"/>
              <a:t>		p1.name = "terry";</a:t>
            </a:r>
            <a:endParaRPr lang="zh-CN" altLang="en-US" sz="1600" b="0"/>
          </a:p>
          <a:p>
            <a:pPr marL="682625" lvl="1" indent="-225425" eaLnBrk="1" hangingPunct="1">
              <a:lnSpc>
                <a:spcPct val="90000"/>
              </a:lnSpc>
              <a:buNone/>
            </a:pPr>
            <a:r>
              <a:rPr lang="zh-CN" altLang="en-US" sz="1600" b="0"/>
              <a:t>		var p2 = new Person();</a:t>
            </a:r>
            <a:endParaRPr lang="zh-CN" altLang="en-US" sz="1600" b="0"/>
          </a:p>
          <a:p>
            <a:pPr marL="682625" lvl="1" indent="-225425" eaLnBrk="1" hangingPunct="1">
              <a:lnSpc>
                <a:spcPct val="90000"/>
              </a:lnSpc>
              <a:buNone/>
            </a:pPr>
            <a:r>
              <a:rPr lang="zh-CN" altLang="en-US" sz="1600" b="0"/>
              <a:t>		p2.name = "larry";	</a:t>
            </a:r>
            <a:r>
              <a:rPr lang="en-US" altLang="zh-CN" sz="1800"/>
              <a:t>	</a:t>
            </a:r>
            <a:endParaRPr lang="zh-CN" altLang="en-US"/>
          </a:p>
          <a:p>
            <a:pPr marL="1141730" lvl="2" indent="-227330" eaLnBrk="1" hangingPunct="1">
              <a:lnSpc>
                <a:spcPct val="90000"/>
              </a:lnSpc>
            </a:pPr>
            <a:endParaRPr lang="zh-CN" altLang="en-US"/>
          </a:p>
          <a:p>
            <a:pPr marL="682625" lvl="1" indent="-225425"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31426" name="Rectangle 3"/>
          <p:cNvSpPr>
            <a:spLocks noGrp="1"/>
          </p:cNvSpPr>
          <p:nvPr>
            <p:ph idx="1"/>
          </p:nvPr>
        </p:nvSpPr>
        <p:spPr>
          <a:xfrm>
            <a:off x="0" y="515938"/>
            <a:ext cx="9144000" cy="5875337"/>
          </a:xfrm>
        </p:spPr>
        <p:txBody>
          <a:bodyPr vert="horz" wrap="square" lIns="92075" tIns="46038" rIns="92075" bIns="46038" anchor="t"/>
          <a:lstStyle/>
          <a:p>
            <a:pPr marL="457200" lvl="1" indent="0" eaLnBrk="1" hangingPunct="1">
              <a:lnSpc>
                <a:spcPct val="90000"/>
              </a:lnSpc>
              <a:buNone/>
            </a:pPr>
            <a:r>
              <a:rPr lang="zh-CN" altLang="en-US" sz="1800" b="0"/>
              <a:t>创建了自定义的构造函数之后，其原型对象默认会取得constructor属性；当调用构造函数创建一个新实例后，该实例的内部将包含一个指针（内部属性），指向构造函数的原型对象。（指向的是原型对象而不是构造函数）</a:t>
            </a:r>
            <a:endParaRPr lang="zh-CN" altLang="en-US" sz="1800" b="0"/>
          </a:p>
          <a:p>
            <a:pPr marL="457200" lvl="1" indent="0" eaLnBrk="1" hangingPunct="1">
              <a:lnSpc>
                <a:spcPct val="90000"/>
              </a:lnSpc>
              <a:buNone/>
            </a:pPr>
            <a:r>
              <a:rPr lang="zh-CN" altLang="en-US" sz="1800" b="0"/>
              <a:t>1.属性的访问</a:t>
            </a:r>
            <a:endParaRPr lang="zh-CN" altLang="en-US" sz="1800" b="0"/>
          </a:p>
          <a:p>
            <a:pPr marL="457200" lvl="1" indent="0" eaLnBrk="1" hangingPunct="1">
              <a:lnSpc>
                <a:spcPct val="90000"/>
              </a:lnSpc>
              <a:buNone/>
            </a:pPr>
            <a:r>
              <a:rPr lang="zh-CN" altLang="en-US" sz="1800" b="0"/>
              <a:t>	每当代码读取某个对象的某个属性时，都会执行一次搜索，目标是具有给定名字的属性。</a:t>
            </a:r>
            <a:endParaRPr lang="zh-CN" altLang="en-US" sz="1800" b="0"/>
          </a:p>
          <a:p>
            <a:pPr marL="457200" lvl="1" indent="0" eaLnBrk="1" hangingPunct="1">
              <a:lnSpc>
                <a:spcPct val="90000"/>
              </a:lnSpc>
              <a:buNone/>
            </a:pPr>
            <a:r>
              <a:rPr lang="zh-CN" altLang="en-US" sz="1800" b="0"/>
              <a:t>	1) 首先从对象实例本身开始查找</a:t>
            </a:r>
            <a:endParaRPr lang="zh-CN" altLang="en-US" sz="1800" b="0"/>
          </a:p>
          <a:p>
            <a:pPr marL="457200" lvl="1" indent="0" eaLnBrk="1" hangingPunct="1">
              <a:lnSpc>
                <a:spcPct val="90000"/>
              </a:lnSpc>
              <a:buNone/>
            </a:pPr>
            <a:r>
              <a:rPr lang="zh-CN" altLang="en-US" sz="1800" b="0"/>
              <a:t>	2) 如果不在对象实例中，则继续搜索指针指向的原型对象。</a:t>
            </a:r>
            <a:endParaRPr lang="zh-CN" altLang="en-US" sz="1800" b="0"/>
          </a:p>
          <a:p>
            <a:pPr marL="457200" lvl="1" indent="0" eaLnBrk="1" hangingPunct="1">
              <a:lnSpc>
                <a:spcPct val="90000"/>
              </a:lnSpc>
              <a:buNone/>
            </a:pPr>
            <a:r>
              <a:rPr lang="zh-CN" altLang="en-US" sz="1800" b="0"/>
              <a:t>2.删除实例属性</a:t>
            </a:r>
            <a:endParaRPr lang="zh-CN" altLang="en-US" sz="1800" b="0"/>
          </a:p>
          <a:p>
            <a:pPr marL="457200" lvl="1" indent="0" eaLnBrk="1" hangingPunct="1">
              <a:lnSpc>
                <a:spcPct val="90000"/>
              </a:lnSpc>
              <a:buNone/>
            </a:pPr>
            <a:r>
              <a:rPr lang="zh-CN" altLang="en-US" sz="1800" b="0"/>
              <a:t>	当为对象实例添加一个属性时，这个属性就会屏蔽原型对象中保存的同名属性。通过delete操作符可以完全删除实例属性。</a:t>
            </a:r>
            <a:endParaRPr lang="zh-CN" altLang="en-US" sz="1800" b="0"/>
          </a:p>
          <a:p>
            <a:pPr marL="457200" lvl="1" indent="0" eaLnBrk="1" hangingPunct="1">
              <a:lnSpc>
                <a:spcPct val="90000"/>
              </a:lnSpc>
              <a:buNone/>
            </a:pPr>
            <a:r>
              <a:rPr lang="zh-CN" altLang="en-US" sz="1800" b="0"/>
              <a:t>3.检测属性是否存在于实例中</a:t>
            </a:r>
            <a:endParaRPr lang="zh-CN" altLang="en-US" sz="1800" b="0"/>
          </a:p>
          <a:p>
            <a:pPr marL="457200" lvl="1" indent="0" eaLnBrk="1" hangingPunct="1">
              <a:lnSpc>
                <a:spcPct val="90000"/>
              </a:lnSpc>
              <a:buNone/>
            </a:pPr>
            <a:r>
              <a:rPr lang="zh-CN" altLang="en-US" sz="1800" b="0"/>
              <a:t>	hasOwnProperty(p); 判断p指定的属性是否存在于实例中，如果存在返回true</a:t>
            </a:r>
            <a:endParaRPr lang="zh-CN" altLang="en-US" sz="1800" b="0"/>
          </a:p>
          <a:p>
            <a:pPr marL="457200" lvl="1" indent="0" eaLnBrk="1" hangingPunct="1">
              <a:lnSpc>
                <a:spcPct val="90000"/>
              </a:lnSpc>
              <a:buNone/>
            </a:pPr>
            <a:r>
              <a:rPr lang="zh-CN" altLang="en-US" sz="1800" b="0"/>
              <a:t>	console.log(p1.hasOwnProperty("name"));	//false 存在于原型中而不是实例对象中</a:t>
            </a:r>
            <a:endParaRPr lang="zh-CN" altLang="en-US" sz="1800" b="0"/>
          </a:p>
          <a:p>
            <a:pPr marL="457200" lvl="1" indent="0" eaLnBrk="1" hangingPunct="1">
              <a:lnSpc>
                <a:spcPct val="90000"/>
              </a:lnSpc>
              <a:buNone/>
            </a:pPr>
            <a:r>
              <a:rPr lang="en-US" altLang="zh-CN" sz="1800" b="0"/>
              <a:t>	</a:t>
            </a:r>
            <a:endParaRPr lang="zh-CN" altLang="en-US" sz="1800" b="0"/>
          </a:p>
          <a:p>
            <a:pPr marL="1141730" lvl="2" indent="-227330" eaLnBrk="1" hangingPunct="1">
              <a:lnSpc>
                <a:spcPct val="90000"/>
              </a:lnSpc>
            </a:pPr>
            <a:endParaRPr lang="zh-CN" altLang="en-US" sz="1800"/>
          </a:p>
          <a:p>
            <a:pPr marL="457200" lvl="1" indent="0"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33474" name="Rectangle 3"/>
          <p:cNvSpPr>
            <a:spLocks noGrp="1"/>
          </p:cNvSpPr>
          <p:nvPr>
            <p:ph idx="1"/>
          </p:nvPr>
        </p:nvSpPr>
        <p:spPr>
          <a:xfrm>
            <a:off x="0" y="515938"/>
            <a:ext cx="9045575" cy="5875337"/>
          </a:xfrm>
        </p:spPr>
        <p:txBody>
          <a:bodyPr vert="horz" wrap="square" lIns="92075" tIns="46038" rIns="92075" bIns="46038" anchor="t"/>
          <a:lstStyle/>
          <a:p>
            <a:pPr marL="457200" lvl="1" indent="0" eaLnBrk="1" hangingPunct="1">
              <a:lnSpc>
                <a:spcPct val="90000"/>
              </a:lnSpc>
              <a:buNone/>
            </a:pPr>
            <a:r>
              <a:rPr lang="zh-CN" altLang="en-US" sz="1800" b="0"/>
              <a:t>4.原型与in操作符</a:t>
            </a:r>
            <a:endParaRPr lang="zh-CN" altLang="en-US" sz="1800" b="0"/>
          </a:p>
          <a:p>
            <a:pPr marL="457200" lvl="1" indent="0" eaLnBrk="1" hangingPunct="1">
              <a:lnSpc>
                <a:spcPct val="90000"/>
              </a:lnSpc>
              <a:buNone/>
            </a:pPr>
            <a:r>
              <a:rPr lang="zh-CN" altLang="en-US" sz="1800" b="0"/>
              <a:t>	1) 在for-in 可以访问存在于实例中的属性，以及原型中的属性</a:t>
            </a:r>
            <a:endParaRPr lang="zh-CN" altLang="en-US" sz="1800" b="0"/>
          </a:p>
          <a:p>
            <a:pPr marL="457200" lvl="1" indent="0" eaLnBrk="1" hangingPunct="1">
              <a:lnSpc>
                <a:spcPct val="90000"/>
              </a:lnSpc>
              <a:buNone/>
            </a:pPr>
            <a:r>
              <a:rPr lang="zh-CN" altLang="en-US" sz="1800" b="0"/>
              <a:t>	2) 单独使用</a:t>
            </a:r>
            <a:endParaRPr lang="zh-CN" altLang="en-US" sz="1800" b="0"/>
          </a:p>
          <a:p>
            <a:pPr marL="457200" lvl="1" indent="0" eaLnBrk="1" hangingPunct="1">
              <a:lnSpc>
                <a:spcPct val="90000"/>
              </a:lnSpc>
              <a:buNone/>
            </a:pPr>
            <a:r>
              <a:rPr lang="zh-CN" altLang="en-US" sz="1800" b="0"/>
              <a:t>	</a:t>
            </a:r>
            <a:r>
              <a:rPr lang="en-US" altLang="zh-CN" sz="1800" b="0"/>
              <a:t>	</a:t>
            </a:r>
            <a:r>
              <a:rPr lang="zh-CN" altLang="en-US" sz="1800" b="0"/>
              <a:t>a in b;  通过b对象可以访问到a属性的时候返回true，无论该对象在实例中还是在原型中</a:t>
            </a:r>
            <a:endParaRPr lang="zh-CN" altLang="en-US" sz="1800" b="0"/>
          </a:p>
          <a:p>
            <a:pPr marL="457200" lvl="1" indent="0" eaLnBrk="1" hangingPunct="1">
              <a:lnSpc>
                <a:spcPct val="90000"/>
              </a:lnSpc>
              <a:buNone/>
            </a:pPr>
            <a:r>
              <a:rPr lang="zh-CN" altLang="en-US" sz="1800" b="0"/>
              <a:t>		console.log("name" in p1);		//true</a:t>
            </a:r>
            <a:endParaRPr lang="zh-CN" altLang="en-US" sz="1800" b="0"/>
          </a:p>
          <a:p>
            <a:pPr marL="457200" lvl="1" indent="0" eaLnBrk="1" hangingPunct="1">
              <a:lnSpc>
                <a:spcPct val="90000"/>
              </a:lnSpc>
              <a:buNone/>
            </a:pPr>
            <a:r>
              <a:rPr lang="zh-CN" altLang="en-US" sz="1800" b="0"/>
              <a:t>		判断一个属性是否在原型</a:t>
            </a:r>
            <a:endParaRPr lang="zh-CN" altLang="en-US" sz="1800" b="0"/>
          </a:p>
          <a:p>
            <a:pPr marL="457200" lvl="1" indent="0" eaLnBrk="1" hangingPunct="1">
              <a:lnSpc>
                <a:spcPct val="90000"/>
              </a:lnSpc>
              <a:buNone/>
            </a:pPr>
            <a:r>
              <a:rPr lang="zh-CN" altLang="en-US" sz="1800" b="0"/>
              <a:t>		function hasPrototypeProperty(obj,name){</a:t>
            </a:r>
            <a:endParaRPr lang="zh-CN" altLang="en-US" sz="1800" b="0"/>
          </a:p>
          <a:p>
            <a:pPr marL="457200" lvl="1" indent="0" eaLnBrk="1" hangingPunct="1">
              <a:lnSpc>
                <a:spcPct val="90000"/>
              </a:lnSpc>
              <a:buNone/>
            </a:pPr>
            <a:r>
              <a:rPr lang="zh-CN" altLang="en-US" sz="1800" b="0"/>
              <a:t>			//不在实例中但是可以访问到的属性属于原型属性</a:t>
            </a:r>
            <a:endParaRPr lang="zh-CN" altLang="en-US" sz="1800" b="0"/>
          </a:p>
          <a:p>
            <a:pPr marL="457200" lvl="1" indent="0" eaLnBrk="1" hangingPunct="1">
              <a:lnSpc>
                <a:spcPct val="90000"/>
              </a:lnSpc>
              <a:buNone/>
            </a:pPr>
            <a:r>
              <a:rPr lang="zh-CN" altLang="en-US" sz="1800" b="0"/>
              <a:t>			return !obj.hasOwnProperty(name) &amp;&amp; (name in obj);</a:t>
            </a:r>
            <a:endParaRPr lang="zh-CN" altLang="en-US" sz="1800" b="0"/>
          </a:p>
          <a:p>
            <a:pPr marL="457200" lvl="1" indent="0" eaLnBrk="1" hangingPunct="1">
              <a:lnSpc>
                <a:spcPct val="90000"/>
              </a:lnSpc>
              <a:buNone/>
            </a:pPr>
            <a:r>
              <a:rPr lang="zh-CN" altLang="en-US" sz="1800" b="0"/>
              <a:t>				}</a:t>
            </a:r>
            <a:endParaRPr lang="zh-CN" altLang="en-US" sz="1800" b="0"/>
          </a:p>
          <a:p>
            <a:pPr marL="457200" lvl="1" indent="0" eaLnBrk="1" hangingPunct="1">
              <a:lnSpc>
                <a:spcPct val="90000"/>
              </a:lnSpc>
              <a:buNone/>
            </a:pPr>
            <a:r>
              <a:rPr lang="en-US" altLang="zh-CN" sz="1800" b="0"/>
              <a:t>	</a:t>
            </a:r>
            <a:endParaRPr lang="zh-CN" altLang="en-US" sz="1800" b="0"/>
          </a:p>
          <a:p>
            <a:pPr marL="1141730" lvl="2" indent="-227330" eaLnBrk="1" hangingPunct="1">
              <a:lnSpc>
                <a:spcPct val="90000"/>
              </a:lnSpc>
            </a:pPr>
            <a:endParaRPr lang="zh-CN" altLang="en-US" sz="1800"/>
          </a:p>
          <a:p>
            <a:pPr marL="457200" lvl="1" indent="0"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35522" name="Rectangle 3"/>
          <p:cNvSpPr>
            <a:spLocks noGrp="1"/>
          </p:cNvSpPr>
          <p:nvPr>
            <p:ph idx="1"/>
          </p:nvPr>
        </p:nvSpPr>
        <p:spPr>
          <a:xfrm>
            <a:off x="0" y="515938"/>
            <a:ext cx="9045575" cy="5875337"/>
          </a:xfrm>
        </p:spPr>
        <p:txBody>
          <a:bodyPr vert="horz" wrap="square" lIns="92075" tIns="46038" rIns="92075" bIns="46038" anchor="t"/>
          <a:lstStyle/>
          <a:p>
            <a:pPr marL="457200" lvl="1" indent="0" eaLnBrk="1" hangingPunct="1">
              <a:lnSpc>
                <a:spcPct val="90000"/>
              </a:lnSpc>
              <a:buNone/>
            </a:pPr>
            <a:r>
              <a:rPr lang="zh-CN" altLang="en-US" sz="1800" b="0"/>
              <a:t>5. 原生对象的原型</a:t>
            </a:r>
            <a:endParaRPr lang="zh-CN" altLang="en-US" sz="1800" b="0"/>
          </a:p>
          <a:p>
            <a:pPr marL="457200" lvl="1" indent="0" eaLnBrk="1" hangingPunct="1">
              <a:lnSpc>
                <a:spcPct val="90000"/>
              </a:lnSpc>
              <a:buNone/>
            </a:pPr>
            <a:r>
              <a:rPr lang="zh-CN" altLang="en-US" sz="1800" b="0"/>
              <a:t>	通过原生对象的原型，不仅可以取得所有默认方法的调用，而且可以定义新方法。可以向修改自定义对象的原型一样修改原生对象的原型，可以随时添加方法。</a:t>
            </a:r>
            <a:endParaRPr lang="zh-CN" altLang="en-US" sz="1800" b="0"/>
          </a:p>
          <a:p>
            <a:pPr marL="457200" lvl="1" indent="0" eaLnBrk="1" hangingPunct="1">
              <a:lnSpc>
                <a:spcPct val="90000"/>
              </a:lnSpc>
              <a:spcBef>
                <a:spcPts val="300"/>
              </a:spcBef>
              <a:spcAft>
                <a:spcPts val="300"/>
              </a:spcAft>
              <a:buNone/>
            </a:pPr>
            <a:r>
              <a:rPr lang="zh-CN" altLang="en-US" sz="1800" b="0"/>
              <a:t>	</a:t>
            </a:r>
            <a:r>
              <a:rPr lang="zh-CN" altLang="en-US" sz="1600" b="0"/>
              <a:t>String.prototype.startsWith = function(text){</a:t>
            </a:r>
            <a:endParaRPr lang="zh-CN" altLang="en-US" sz="1600" b="0"/>
          </a:p>
          <a:p>
            <a:pPr marL="457200" lvl="1" indent="0" eaLnBrk="1" hangingPunct="1">
              <a:lnSpc>
                <a:spcPct val="90000"/>
              </a:lnSpc>
              <a:spcBef>
                <a:spcPts val="300"/>
              </a:spcBef>
              <a:spcAft>
                <a:spcPts val="300"/>
              </a:spcAft>
              <a:buNone/>
            </a:pPr>
            <a:r>
              <a:rPr lang="zh-CN" altLang="en-US" sz="1600" b="0"/>
              <a:t>	</a:t>
            </a:r>
            <a:r>
              <a:rPr lang="en-US" altLang="zh-CN" sz="1600" b="0"/>
              <a:t>	</a:t>
            </a:r>
            <a:r>
              <a:rPr lang="zh-CN" altLang="en-US" sz="1600" b="0"/>
              <a:t>return this.indexOf(text) == 0;</a:t>
            </a:r>
            <a:endParaRPr lang="zh-CN" altLang="en-US" sz="1600" b="0"/>
          </a:p>
          <a:p>
            <a:pPr marL="457200" lvl="1" indent="0" eaLnBrk="1" hangingPunct="1">
              <a:lnSpc>
                <a:spcPct val="90000"/>
              </a:lnSpc>
              <a:spcBef>
                <a:spcPts val="300"/>
              </a:spcBef>
              <a:spcAft>
                <a:spcPts val="300"/>
              </a:spcAft>
              <a:buNone/>
            </a:pPr>
            <a:r>
              <a:rPr lang="zh-CN" altLang="en-US" sz="1600" b="0"/>
              <a:t>	}</a:t>
            </a:r>
            <a:endParaRPr lang="zh-CN" altLang="en-US" sz="1600" b="0"/>
          </a:p>
          <a:p>
            <a:pPr marL="457200" lvl="1" indent="0" eaLnBrk="1" hangingPunct="1">
              <a:lnSpc>
                <a:spcPct val="90000"/>
              </a:lnSpc>
              <a:spcBef>
                <a:spcPts val="300"/>
              </a:spcBef>
              <a:spcAft>
                <a:spcPts val="300"/>
              </a:spcAft>
              <a:buNone/>
            </a:pPr>
            <a:r>
              <a:rPr lang="zh-CN" altLang="en-US" sz="1600" b="0"/>
              <a:t>	var msg = "Hello world";</a:t>
            </a:r>
            <a:endParaRPr lang="zh-CN" altLang="en-US" sz="1600" b="0"/>
          </a:p>
          <a:p>
            <a:pPr marL="457200" lvl="1" indent="0" eaLnBrk="1" hangingPunct="1">
              <a:lnSpc>
                <a:spcPct val="90000"/>
              </a:lnSpc>
              <a:spcBef>
                <a:spcPts val="300"/>
              </a:spcBef>
              <a:spcAft>
                <a:spcPts val="300"/>
              </a:spcAft>
              <a:buNone/>
            </a:pPr>
            <a:r>
              <a:rPr lang="zh-CN" altLang="en-US" sz="1600" b="0"/>
              <a:t>	alert(msg.startsWith("Hello"));	//true</a:t>
            </a:r>
            <a:endParaRPr lang="zh-CN" altLang="en-US" sz="1600" b="0"/>
          </a:p>
          <a:p>
            <a:pPr marL="457200" lvl="1" indent="0" eaLnBrk="1" hangingPunct="1">
              <a:lnSpc>
                <a:spcPct val="90000"/>
              </a:lnSpc>
              <a:buNone/>
            </a:pPr>
            <a:r>
              <a:rPr lang="en-US" altLang="zh-CN" sz="1800"/>
              <a:t>	</a:t>
            </a:r>
            <a:endParaRPr lang="zh-CN" altLang="en-US" sz="1800"/>
          </a:p>
          <a:p>
            <a:pPr marL="1141730" lvl="2" indent="-227330" eaLnBrk="1" hangingPunct="1">
              <a:lnSpc>
                <a:spcPct val="90000"/>
              </a:lnSpc>
            </a:pPr>
            <a:endParaRPr lang="zh-CN" altLang="en-US" sz="1800"/>
          </a:p>
          <a:p>
            <a:pPr marL="457200" lvl="1" indent="0"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37570" name="Rectangle 3"/>
          <p:cNvSpPr>
            <a:spLocks noGrp="1"/>
          </p:cNvSpPr>
          <p:nvPr>
            <p:ph idx="1"/>
          </p:nvPr>
        </p:nvSpPr>
        <p:spPr>
          <a:xfrm>
            <a:off x="0" y="515938"/>
            <a:ext cx="9045575" cy="5875337"/>
          </a:xfrm>
        </p:spPr>
        <p:txBody>
          <a:bodyPr vert="horz" wrap="square" lIns="92075" tIns="46038" rIns="92075" bIns="46038" anchor="t"/>
          <a:lstStyle/>
          <a:p>
            <a:pPr marL="457200" lvl="1" indent="0" eaLnBrk="1" hangingPunct="1">
              <a:lnSpc>
                <a:spcPct val="90000"/>
              </a:lnSpc>
              <a:buNone/>
            </a:pPr>
            <a:r>
              <a:rPr lang="zh-CN" altLang="en-US" sz="1800" b="0"/>
              <a:t>6.原型对象的问题</a:t>
            </a:r>
            <a:r>
              <a:rPr lang="zh-CN" altLang="en-US" sz="1800"/>
              <a:t>	</a:t>
            </a:r>
            <a:endParaRPr lang="zh-CN" altLang="en-US" sz="1800"/>
          </a:p>
          <a:p>
            <a:pPr marL="457200" lvl="1" indent="0" eaLnBrk="1" hangingPunct="1">
              <a:lnSpc>
                <a:spcPct val="90000"/>
              </a:lnSpc>
              <a:buNone/>
            </a:pPr>
            <a:r>
              <a:rPr lang="zh-CN" altLang="en-US" sz="1800"/>
              <a:t>	</a:t>
            </a:r>
            <a:r>
              <a:rPr lang="zh-CN" altLang="en-US" sz="1800" b="0"/>
              <a:t>所有实例在默认情况下都将取得相同的属性值，这种共享对于函数来说非常合适，但是包含引用数据类型的值就不太好</a:t>
            </a:r>
            <a:endParaRPr lang="zh-CN" altLang="en-US" sz="1800" b="0"/>
          </a:p>
          <a:p>
            <a:pPr marL="457200" lvl="1" indent="0" eaLnBrk="1" hangingPunct="1">
              <a:lnSpc>
                <a:spcPct val="90000"/>
              </a:lnSpc>
              <a:spcBef>
                <a:spcPts val="300"/>
              </a:spcBef>
              <a:spcAft>
                <a:spcPts val="300"/>
              </a:spcAft>
              <a:buNone/>
            </a:pPr>
            <a:r>
              <a:rPr lang="zh-CN" altLang="en-US" sz="1800" b="0"/>
              <a:t>	</a:t>
            </a:r>
            <a:r>
              <a:rPr lang="zh-CN" altLang="en-US" sz="1600" b="0"/>
              <a:t>Person.prototype = {</a:t>
            </a:r>
            <a:endParaRPr lang="zh-CN" altLang="en-US" sz="1600" b="0"/>
          </a:p>
          <a:p>
            <a:pPr marL="457200" lvl="1" indent="0" eaLnBrk="1" hangingPunct="1">
              <a:lnSpc>
                <a:spcPct val="90000"/>
              </a:lnSpc>
              <a:spcBef>
                <a:spcPts val="300"/>
              </a:spcBef>
              <a:spcAft>
                <a:spcPts val="300"/>
              </a:spcAft>
              <a:buNone/>
            </a:pPr>
            <a:r>
              <a:rPr lang="zh-CN" altLang="en-US" sz="1600" b="0"/>
              <a:t>		name : "briup",</a:t>
            </a:r>
            <a:endParaRPr lang="zh-CN" altLang="en-US" sz="1600" b="0"/>
          </a:p>
          <a:p>
            <a:pPr marL="457200" lvl="1" indent="0" eaLnBrk="1" hangingPunct="1">
              <a:lnSpc>
                <a:spcPct val="90000"/>
              </a:lnSpc>
              <a:spcBef>
                <a:spcPts val="300"/>
              </a:spcBef>
              <a:spcAft>
                <a:spcPts val="300"/>
              </a:spcAft>
              <a:buNone/>
            </a:pPr>
            <a:r>
              <a:rPr lang="zh-CN" altLang="en-US" sz="1600" b="0"/>
              <a:t>		friends : ["larry","terry"]</a:t>
            </a:r>
            <a:endParaRPr lang="zh-CN" altLang="en-US" sz="1600" b="0"/>
          </a:p>
          <a:p>
            <a:pPr marL="457200" lvl="1" indent="0" eaLnBrk="1" hangingPunct="1">
              <a:lnSpc>
                <a:spcPct val="90000"/>
              </a:lnSpc>
              <a:spcBef>
                <a:spcPts val="300"/>
              </a:spcBef>
              <a:spcAft>
                <a:spcPts val="300"/>
              </a:spcAft>
              <a:buNone/>
            </a:pPr>
            <a:r>
              <a:rPr lang="zh-CN" altLang="en-US" sz="1600" b="0"/>
              <a:t>	}</a:t>
            </a:r>
            <a:endParaRPr lang="zh-CN" altLang="en-US" sz="1600" b="0"/>
          </a:p>
          <a:p>
            <a:pPr marL="457200" lvl="1" indent="0" eaLnBrk="1" hangingPunct="1">
              <a:lnSpc>
                <a:spcPct val="90000"/>
              </a:lnSpc>
              <a:spcBef>
                <a:spcPts val="300"/>
              </a:spcBef>
              <a:spcAft>
                <a:spcPts val="300"/>
              </a:spcAft>
              <a:buNone/>
            </a:pPr>
            <a:r>
              <a:rPr lang="zh-CN" altLang="en-US" sz="1600" b="0"/>
              <a:t>	var p1 = new Person();</a:t>
            </a:r>
            <a:endParaRPr lang="zh-CN" altLang="en-US" sz="1600" b="0"/>
          </a:p>
          <a:p>
            <a:pPr marL="457200" lvl="1" indent="0" eaLnBrk="1" hangingPunct="1">
              <a:lnSpc>
                <a:spcPct val="90000"/>
              </a:lnSpc>
              <a:spcBef>
                <a:spcPts val="300"/>
              </a:spcBef>
              <a:spcAft>
                <a:spcPts val="300"/>
              </a:spcAft>
              <a:buNone/>
            </a:pPr>
            <a:r>
              <a:rPr lang="zh-CN" altLang="en-US" sz="1600" b="0"/>
              <a:t>	var p2 = new Person();</a:t>
            </a:r>
            <a:endParaRPr lang="zh-CN" altLang="en-US" sz="1600" b="0"/>
          </a:p>
          <a:p>
            <a:pPr marL="457200" lvl="1" indent="0" eaLnBrk="1" hangingPunct="1">
              <a:lnSpc>
                <a:spcPct val="90000"/>
              </a:lnSpc>
              <a:spcBef>
                <a:spcPts val="300"/>
              </a:spcBef>
              <a:spcAft>
                <a:spcPts val="300"/>
              </a:spcAft>
              <a:buNone/>
            </a:pPr>
            <a:r>
              <a:rPr lang="zh-CN" altLang="en-US" sz="1600" b="0"/>
              <a:t>	p1.name = "terry";</a:t>
            </a:r>
            <a:endParaRPr lang="zh-CN" altLang="en-US" sz="1600" b="0"/>
          </a:p>
          <a:p>
            <a:pPr marL="457200" lvl="1" indent="0" eaLnBrk="1" hangingPunct="1">
              <a:lnSpc>
                <a:spcPct val="90000"/>
              </a:lnSpc>
              <a:spcBef>
                <a:spcPts val="300"/>
              </a:spcBef>
              <a:spcAft>
                <a:spcPts val="300"/>
              </a:spcAft>
              <a:buNone/>
            </a:pPr>
            <a:r>
              <a:rPr lang="zh-CN" altLang="en-US" sz="1600" b="0"/>
              <a:t>	p1.friends.push("tom");</a:t>
            </a:r>
            <a:endParaRPr lang="zh-CN" altLang="en-US" sz="1600" b="0"/>
          </a:p>
          <a:p>
            <a:pPr marL="457200" lvl="1" indent="0" eaLnBrk="1" hangingPunct="1">
              <a:lnSpc>
                <a:spcPct val="90000"/>
              </a:lnSpc>
              <a:spcBef>
                <a:spcPts val="300"/>
              </a:spcBef>
              <a:spcAft>
                <a:spcPts val="300"/>
              </a:spcAft>
              <a:buNone/>
            </a:pPr>
            <a:r>
              <a:rPr lang="zh-CN" altLang="en-US" sz="1600" b="0"/>
              <a:t>	p1.friends;	//["larry","terry","tom"]</a:t>
            </a:r>
            <a:endParaRPr lang="zh-CN" altLang="en-US" sz="1600" b="0"/>
          </a:p>
          <a:p>
            <a:pPr marL="457200" lvl="1" indent="0" eaLnBrk="1" hangingPunct="1">
              <a:lnSpc>
                <a:spcPct val="90000"/>
              </a:lnSpc>
              <a:spcBef>
                <a:spcPts val="300"/>
              </a:spcBef>
              <a:spcAft>
                <a:spcPts val="300"/>
              </a:spcAft>
              <a:buNone/>
            </a:pPr>
            <a:r>
              <a:rPr lang="zh-CN" altLang="en-US" sz="1600" b="0"/>
              <a:t>	p2.friends;	//["larry","terry","tom"]</a:t>
            </a:r>
            <a:endParaRPr lang="zh-CN" altLang="en-US" sz="1600" b="0"/>
          </a:p>
          <a:p>
            <a:pPr marL="457200" lvl="1" indent="0" eaLnBrk="1" hangingPunct="1">
              <a:lnSpc>
                <a:spcPct val="90000"/>
              </a:lnSpc>
              <a:spcBef>
                <a:spcPts val="300"/>
              </a:spcBef>
              <a:spcAft>
                <a:spcPts val="300"/>
              </a:spcAft>
              <a:buNone/>
            </a:pPr>
            <a:r>
              <a:rPr lang="en-US" altLang="zh-CN" sz="1600"/>
              <a:t>	</a:t>
            </a:r>
            <a:endParaRPr lang="zh-CN" altLang="en-US" sz="1600"/>
          </a:p>
          <a:p>
            <a:pPr marL="1141730" lvl="2" indent="-227330" eaLnBrk="1" hangingPunct="1">
              <a:lnSpc>
                <a:spcPct val="90000"/>
              </a:lnSpc>
            </a:pPr>
            <a:endParaRPr lang="zh-CN" altLang="en-US" sz="1800"/>
          </a:p>
          <a:p>
            <a:pPr marL="457200" lvl="1" indent="0" eaLnBrk="1" hangingPunct="1">
              <a:lnSpc>
                <a:spcPct val="90000"/>
              </a:lnSpc>
            </a:pPr>
            <a:endParaRPr lang="zh-CN" altLang="en-US" sz="180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39618" name="Rectangle 3"/>
          <p:cNvSpPr>
            <a:spLocks noGrp="1"/>
          </p:cNvSpPr>
          <p:nvPr>
            <p:ph idx="1"/>
          </p:nvPr>
        </p:nvSpPr>
        <p:spPr>
          <a:xfrm>
            <a:off x="0" y="515938"/>
            <a:ext cx="9045575" cy="5938837"/>
          </a:xfrm>
        </p:spPr>
        <p:txBody>
          <a:bodyPr vert="horz" wrap="square" lIns="92075" tIns="46038" rIns="92075" bIns="46038" anchor="t"/>
          <a:lstStyle/>
          <a:p>
            <a:pPr marL="457200" lvl="1" indent="0" eaLnBrk="1" hangingPunct="1">
              <a:lnSpc>
                <a:spcPct val="90000"/>
              </a:lnSpc>
              <a:buNone/>
            </a:pPr>
            <a:r>
              <a:rPr lang="zh-CN" altLang="en-US" sz="1800" b="0"/>
              <a:t>7. 更简单的原型语法</a:t>
            </a:r>
            <a:endParaRPr lang="zh-CN" altLang="en-US" sz="1800" b="0"/>
          </a:p>
          <a:p>
            <a:pPr marL="457200" lvl="1" indent="0" eaLnBrk="1" hangingPunct="1">
              <a:lnSpc>
                <a:spcPct val="90000"/>
              </a:lnSpc>
              <a:buNone/>
            </a:pPr>
            <a:r>
              <a:rPr lang="zh-CN" altLang="en-US" sz="1800"/>
              <a:t>	</a:t>
            </a:r>
            <a:r>
              <a:rPr lang="zh-CN" altLang="en-US" sz="1800" b="0"/>
              <a:t>将原型对象设置为等于一个对象字面量形式创建的新对象。实例对象使用效果相同，但是原型中的constructor属性不再指向Person，因为每创建一个对象，就会同时创建它的 prototype对象，这个对象也自动获得constructor属性。这里我们重写了prototype对象因此该原型中constructor属性就变成了新对象的constructor属性（Object）</a:t>
            </a:r>
            <a:endParaRPr lang="zh-CN" altLang="en-US" sz="1800" b="0"/>
          </a:p>
          <a:p>
            <a:pPr marL="457200" lvl="1" indent="0" eaLnBrk="1" hangingPunct="1">
              <a:lnSpc>
                <a:spcPct val="90000"/>
              </a:lnSpc>
              <a:spcBef>
                <a:spcPts val="300"/>
              </a:spcBef>
              <a:spcAft>
                <a:spcPts val="300"/>
              </a:spcAft>
              <a:buNone/>
            </a:pPr>
            <a:r>
              <a:rPr lang="zh-CN" altLang="en-US" sz="1800" b="0"/>
              <a:t>	</a:t>
            </a:r>
            <a:r>
              <a:rPr lang="zh-CN" altLang="en-US" sz="1600" b="0"/>
              <a:t>p1.constructor.prototype.constructor //Object</a:t>
            </a:r>
            <a:endParaRPr lang="zh-CN" altLang="en-US" sz="1600" b="0"/>
          </a:p>
          <a:p>
            <a:pPr marL="457200" lvl="1" indent="0" eaLnBrk="1" hangingPunct="1">
              <a:lnSpc>
                <a:spcPct val="90000"/>
              </a:lnSpc>
              <a:spcBef>
                <a:spcPts val="300"/>
              </a:spcBef>
              <a:spcAft>
                <a:spcPts val="300"/>
              </a:spcAft>
              <a:buNone/>
            </a:pPr>
            <a:r>
              <a:rPr lang="zh-CN" altLang="en-US" sz="1600" b="0"/>
              <a:t>	function Person(){}</a:t>
            </a:r>
            <a:endParaRPr lang="zh-CN" altLang="en-US" sz="1600" b="0"/>
          </a:p>
          <a:p>
            <a:pPr marL="457200" lvl="1" indent="0" eaLnBrk="1" hangingPunct="1">
              <a:lnSpc>
                <a:spcPct val="90000"/>
              </a:lnSpc>
              <a:spcBef>
                <a:spcPts val="300"/>
              </a:spcBef>
              <a:spcAft>
                <a:spcPts val="300"/>
              </a:spcAft>
              <a:buNone/>
            </a:pPr>
            <a:r>
              <a:rPr lang="zh-CN" altLang="en-US" sz="1600" b="0"/>
              <a:t>	Person.property = {</a:t>
            </a:r>
            <a:endParaRPr lang="zh-CN" altLang="en-US" sz="1600" b="0"/>
          </a:p>
          <a:p>
            <a:pPr marL="457200" lvl="1" indent="0" eaLnBrk="1" hangingPunct="1">
              <a:lnSpc>
                <a:spcPct val="90000"/>
              </a:lnSpc>
              <a:spcBef>
                <a:spcPts val="300"/>
              </a:spcBef>
              <a:spcAft>
                <a:spcPts val="300"/>
              </a:spcAft>
              <a:buNone/>
            </a:pPr>
            <a:r>
              <a:rPr lang="zh-CN" altLang="en-US" sz="1600" b="0"/>
              <a:t>	//constructor: Person,   如果constructor比较重要，可以指定它的值		</a:t>
            </a:r>
            <a:r>
              <a:rPr lang="en-US" altLang="zh-CN" sz="1600" b="0"/>
              <a:t>		</a:t>
            </a:r>
            <a:r>
              <a:rPr lang="zh-CN" altLang="en-US" sz="1600" b="0"/>
              <a:t>name:"tom",</a:t>
            </a:r>
            <a:endParaRPr lang="zh-CN" altLang="en-US" sz="1600" b="0"/>
          </a:p>
          <a:p>
            <a:pPr marL="457200" lvl="1" indent="0" eaLnBrk="1" hangingPunct="1">
              <a:lnSpc>
                <a:spcPct val="90000"/>
              </a:lnSpc>
              <a:spcBef>
                <a:spcPts val="300"/>
              </a:spcBef>
              <a:spcAft>
                <a:spcPts val="300"/>
              </a:spcAft>
              <a:buNone/>
            </a:pPr>
            <a:r>
              <a:rPr lang="zh-CN" altLang="en-US" sz="1600" b="0"/>
              <a:t>		age :22,</a:t>
            </a:r>
            <a:endParaRPr lang="zh-CN" altLang="en-US" sz="1600" b="0"/>
          </a:p>
          <a:p>
            <a:pPr marL="457200" lvl="1" indent="0" eaLnBrk="1" hangingPunct="1">
              <a:lnSpc>
                <a:spcPct val="90000"/>
              </a:lnSpc>
              <a:spcBef>
                <a:spcPts val="300"/>
              </a:spcBef>
              <a:spcAft>
                <a:spcPts val="300"/>
              </a:spcAft>
              <a:buNone/>
            </a:pPr>
            <a:r>
              <a:rPr lang="zh-CN" altLang="en-US" sz="1600" b="0"/>
              <a:t>		sayName:function(){</a:t>
            </a:r>
            <a:endParaRPr lang="zh-CN" altLang="en-US" sz="1600" b="0"/>
          </a:p>
          <a:p>
            <a:pPr marL="457200" lvl="1" indent="0" eaLnBrk="1" hangingPunct="1">
              <a:lnSpc>
                <a:spcPct val="90000"/>
              </a:lnSpc>
              <a:spcBef>
                <a:spcPts val="300"/>
              </a:spcBef>
              <a:spcAft>
                <a:spcPts val="300"/>
              </a:spcAft>
              <a:buNone/>
            </a:pPr>
            <a:r>
              <a:rPr lang="zh-CN" altLang="en-US" sz="1600" b="0"/>
              <a:t>			alert(this.name);</a:t>
            </a:r>
            <a:endParaRPr lang="zh-CN" altLang="en-US" sz="1600" b="0"/>
          </a:p>
          <a:p>
            <a:pPr marL="457200" lvl="1" indent="0" eaLnBrk="1" hangingPunct="1">
              <a:lnSpc>
                <a:spcPct val="90000"/>
              </a:lnSpc>
              <a:spcBef>
                <a:spcPts val="300"/>
              </a:spcBef>
              <a:spcAft>
                <a:spcPts val="300"/>
              </a:spcAft>
              <a:buNone/>
            </a:pPr>
            <a:r>
              <a:rPr lang="zh-CN" altLang="en-US" sz="1600" b="0"/>
              <a:t>		}</a:t>
            </a:r>
            <a:endParaRPr lang="zh-CN" altLang="en-US" sz="1600" b="0"/>
          </a:p>
          <a:p>
            <a:pPr marL="457200" lvl="1" indent="0" eaLnBrk="1" hangingPunct="1">
              <a:lnSpc>
                <a:spcPct val="90000"/>
              </a:lnSpc>
              <a:spcBef>
                <a:spcPts val="300"/>
              </a:spcBef>
              <a:spcAft>
                <a:spcPts val="300"/>
              </a:spcAft>
              <a:buNone/>
            </a:pPr>
            <a:r>
              <a:rPr lang="zh-CN" altLang="en-US" sz="1600" b="0"/>
              <a:t>	}</a:t>
            </a:r>
            <a:endParaRPr lang="zh-CN" altLang="en-US" sz="1800"/>
          </a:p>
          <a:p>
            <a:pPr marL="457200" lvl="1" indent="0" eaLnBrk="1" hangingPunct="1">
              <a:spcBef>
                <a:spcPts val="300"/>
              </a:spcBef>
              <a:spcAft>
                <a:spcPts val="300"/>
              </a:spcAft>
              <a:buNone/>
            </a:pPr>
            <a:r>
              <a:rPr lang="zh-CN" altLang="en-US" sz="1800"/>
              <a:t>	</a:t>
            </a:r>
            <a:r>
              <a:rPr lang="zh-CN" altLang="en-US" sz="1600" b="0"/>
              <a:t>Object.defineProperty(Person.prototype,"constructor",{</a:t>
            </a:r>
            <a:endParaRPr lang="zh-CN" altLang="en-US" sz="1600" b="0"/>
          </a:p>
          <a:p>
            <a:pPr marL="457200" lvl="1" indent="0" eaLnBrk="1" hangingPunct="1">
              <a:spcBef>
                <a:spcPts val="300"/>
              </a:spcBef>
              <a:spcAft>
                <a:spcPts val="300"/>
              </a:spcAft>
              <a:buNone/>
            </a:pPr>
            <a:r>
              <a:rPr lang="zh-CN" altLang="en-US" sz="1600" b="0"/>
              <a:t>		enumerable : false,</a:t>
            </a:r>
            <a:endParaRPr lang="zh-CN" altLang="en-US" sz="1600" b="0"/>
          </a:p>
          <a:p>
            <a:pPr marL="457200" lvl="1" indent="0" eaLnBrk="1" hangingPunct="1">
              <a:spcBef>
                <a:spcPts val="300"/>
              </a:spcBef>
              <a:spcAft>
                <a:spcPts val="300"/>
              </a:spcAft>
              <a:buNone/>
            </a:pPr>
            <a:r>
              <a:rPr lang="zh-CN" altLang="en-US" sz="1600" b="0"/>
              <a:t>		value : Person</a:t>
            </a:r>
            <a:endParaRPr lang="zh-CN" altLang="en-US" sz="1600" b="0"/>
          </a:p>
          <a:p>
            <a:pPr marL="457200" lvl="1" indent="0" eaLnBrk="1" hangingPunct="1">
              <a:spcBef>
                <a:spcPts val="300"/>
              </a:spcBef>
              <a:spcAft>
                <a:spcPts val="300"/>
              </a:spcAft>
              <a:buNone/>
            </a:pPr>
            <a:r>
              <a:rPr lang="zh-CN" altLang="en-US" sz="1600" b="0"/>
              <a:t>	});</a:t>
            </a:r>
            <a:r>
              <a:rPr lang="en-US" altLang="zh-CN" sz="1600" b="0"/>
              <a:t>//</a:t>
            </a:r>
            <a:r>
              <a:rPr lang="zh-CN" altLang="en-US" sz="1600"/>
              <a:t> </a:t>
            </a:r>
            <a:r>
              <a:rPr lang="zh-CN" altLang="en-US" sz="1600" b="0"/>
              <a:t>定义constructor属性，不可遍历</a:t>
            </a:r>
            <a:endParaRPr lang="zh-CN" altLang="en-US" sz="1600" b="0"/>
          </a:p>
          <a:p>
            <a:pPr marL="457200" lvl="1" indent="0" eaLnBrk="1" hangingPunct="1">
              <a:lnSpc>
                <a:spcPct val="90000"/>
              </a:lnSpc>
              <a:spcBef>
                <a:spcPts val="300"/>
              </a:spcBef>
              <a:spcAft>
                <a:spcPts val="300"/>
              </a:spcAft>
              <a:buNone/>
            </a:pPr>
            <a:endParaRPr lang="zh-CN" altLang="en-US" sz="1600" b="0"/>
          </a:p>
          <a:p>
            <a:pPr marL="457200" lvl="1" indent="0" eaLnBrk="1" hangingPunct="1">
              <a:lnSpc>
                <a:spcPct val="90000"/>
              </a:lnSpc>
              <a:buNone/>
            </a:pPr>
            <a:r>
              <a:rPr lang="zh-CN" altLang="en-US" sz="1800"/>
              <a:t>			</a:t>
            </a:r>
            <a:endParaRPr lang="zh-CN" altLang="en-US" sz="180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创建对象</a:t>
            </a:r>
            <a:endParaRPr lang="zh-CN" altLang="en-US">
              <a:effectLst>
                <a:outerShdw blurRad="38100" dist="38100" dir="2700000">
                  <a:srgbClr val="C0C0C0"/>
                </a:outerShdw>
              </a:effectLst>
            </a:endParaRPr>
          </a:p>
        </p:txBody>
      </p:sp>
      <p:sp>
        <p:nvSpPr>
          <p:cNvPr id="274434" name="Rectangle 3"/>
          <p:cNvSpPr>
            <a:spLocks noGrp="1"/>
          </p:cNvSpPr>
          <p:nvPr>
            <p:ph idx="1"/>
          </p:nvPr>
        </p:nvSpPr>
        <p:spPr>
          <a:xfrm>
            <a:off x="0" y="515938"/>
            <a:ext cx="9045575" cy="5938838"/>
          </a:xfrm>
        </p:spPr>
        <p:txBody>
          <a:bodyPr vert="horz" wrap="square" lIns="92075" tIns="46038" rIns="92075" bIns="46038" numCol="1" anchor="t" anchorCtr="0" compatLnSpc="1"/>
          <a:lstStyle/>
          <a:p>
            <a:pPr marL="0" lvl="1" indent="0" eaLnBrk="1" hangingPunct="1">
              <a:lnSpc>
                <a:spcPct val="90000"/>
              </a:lnSpc>
            </a:pPr>
            <a:r>
              <a:rPr lang="zh-CN" altLang="en-US" sz="1800">
                <a:sym typeface="宋体" panose="02010600030101010101" pitchFamily="2" charset="-122"/>
              </a:rPr>
              <a:t>  </a:t>
            </a:r>
            <a:r>
              <a:rPr lang="zh-CN" altLang="en-US" sz="2000">
                <a:sym typeface="宋体" panose="02010600030101010101" pitchFamily="2" charset="-122"/>
              </a:rPr>
              <a:t>组合使用构造函数模式和原型模式</a:t>
            </a:r>
            <a:endParaRPr lang="zh-CN" altLang="en-US" sz="2000">
              <a:sym typeface="宋体" panose="02010600030101010101" pitchFamily="2" charset="-122"/>
            </a:endParaRPr>
          </a:p>
          <a:p>
            <a:pPr marL="0" lvl="1" indent="0" eaLnBrk="1" hangingPunct="1">
              <a:lnSpc>
                <a:spcPct val="90000"/>
              </a:lnSpc>
              <a:buNone/>
            </a:pPr>
            <a:r>
              <a:rPr lang="zh-CN" altLang="en-US" sz="1800">
                <a:sym typeface="宋体" panose="02010600030101010101" pitchFamily="2" charset="-122"/>
              </a:rPr>
              <a:t> </a:t>
            </a:r>
            <a:r>
              <a:rPr lang="zh-CN" altLang="en-US" sz="1800" b="0">
                <a:sym typeface="宋体" panose="02010600030101010101" pitchFamily="2" charset="-122"/>
              </a:rPr>
              <a:t>构造函数用于定义实例属性，原型模式用于定义方法和共享属性。这种模式是目前在ECMAScript中使用最广泛，认同度最高的一种创建自定义类型的方法</a:t>
            </a:r>
            <a:r>
              <a:rPr lang="zh-CN" altLang="en-US" sz="1800">
                <a:sym typeface="宋体" panose="02010600030101010101" pitchFamily="2" charset="-122"/>
              </a:rPr>
              <a:t>。</a:t>
            </a:r>
            <a:endParaRPr lang="zh-CN" altLang="en-US" sz="1800">
              <a:sym typeface="宋体" panose="02010600030101010101" pitchFamily="2" charset="-122"/>
            </a:endParaRPr>
          </a:p>
          <a:p>
            <a:pPr marL="0" lvl="1" indent="0" eaLnBrk="1" hangingPunct="1">
              <a:lnSpc>
                <a:spcPct val="90000"/>
              </a:lnSpc>
              <a:spcBef>
                <a:spcPts val="200"/>
              </a:spcBef>
              <a:spcAft>
                <a:spcPts val="200"/>
              </a:spcAft>
              <a:buNone/>
            </a:pPr>
            <a:r>
              <a:rPr lang="zh-CN" altLang="en-US" sz="1800"/>
              <a:t>	</a:t>
            </a:r>
            <a:r>
              <a:rPr lang="zh-CN" altLang="en-US" sz="1600" b="0"/>
              <a:t>function Person(name,age){</a:t>
            </a:r>
            <a:endParaRPr lang="zh-CN" altLang="en-US" sz="1600" b="0"/>
          </a:p>
          <a:p>
            <a:pPr marL="0" lvl="1" indent="0" eaLnBrk="1" hangingPunct="1">
              <a:lnSpc>
                <a:spcPct val="90000"/>
              </a:lnSpc>
              <a:spcBef>
                <a:spcPts val="200"/>
              </a:spcBef>
              <a:spcAft>
                <a:spcPts val="200"/>
              </a:spcAft>
              <a:buNone/>
            </a:pPr>
            <a:r>
              <a:rPr lang="zh-CN" altLang="en-US" sz="1600" b="0"/>
              <a:t>		this.name = name,</a:t>
            </a:r>
            <a:endParaRPr lang="zh-CN" altLang="en-US" sz="1600" b="0"/>
          </a:p>
          <a:p>
            <a:pPr marL="0" lvl="1" indent="0" eaLnBrk="1" hangingPunct="1">
              <a:lnSpc>
                <a:spcPct val="90000"/>
              </a:lnSpc>
              <a:spcBef>
                <a:spcPts val="200"/>
              </a:spcBef>
              <a:spcAft>
                <a:spcPts val="200"/>
              </a:spcAft>
              <a:buNone/>
            </a:pPr>
            <a:r>
              <a:rPr lang="zh-CN" altLang="en-US" sz="1600" b="0"/>
              <a:t>		this.age = age,</a:t>
            </a:r>
            <a:endParaRPr lang="en-US" altLang="zh-CN" sz="1600" b="0"/>
          </a:p>
          <a:p>
            <a:pPr marL="0" lvl="1" indent="0" eaLnBrk="1" hangingPunct="1">
              <a:lnSpc>
                <a:spcPct val="90000"/>
              </a:lnSpc>
              <a:spcBef>
                <a:spcPts val="200"/>
              </a:spcBef>
              <a:spcAft>
                <a:spcPts val="200"/>
              </a:spcAft>
              <a:buNone/>
            </a:pPr>
            <a:r>
              <a:rPr lang="en-US" altLang="zh-CN" sz="1600" b="0"/>
              <a:t>	</a:t>
            </a:r>
            <a:r>
              <a:rPr lang="zh-CN" altLang="en-US" sz="1600" b="0"/>
              <a:t>	this.friends = []</a:t>
            </a:r>
            <a:endParaRPr lang="zh-CN" altLang="en-US" sz="1600" b="0"/>
          </a:p>
          <a:p>
            <a:pPr marL="0" lvl="1" indent="0" eaLnBrk="1" hangingPunct="1">
              <a:lnSpc>
                <a:spcPct val="90000"/>
              </a:lnSpc>
              <a:spcBef>
                <a:spcPts val="200"/>
              </a:spcBef>
              <a:spcAft>
                <a:spcPts val="200"/>
              </a:spcAft>
              <a:buNone/>
            </a:pPr>
            <a:r>
              <a:rPr lang="zh-CN" altLang="en-US" sz="1600" b="0"/>
              <a:t>	}</a:t>
            </a:r>
            <a:endParaRPr lang="en-US" altLang="zh-CN" sz="1600" b="0"/>
          </a:p>
          <a:p>
            <a:pPr marL="0" lvl="1" indent="0" eaLnBrk="1" hangingPunct="1">
              <a:lnSpc>
                <a:spcPct val="90000"/>
              </a:lnSpc>
              <a:spcBef>
                <a:spcPts val="200"/>
              </a:spcBef>
              <a:spcAft>
                <a:spcPts val="200"/>
              </a:spcAft>
              <a:buNone/>
            </a:pPr>
            <a:r>
              <a:rPr lang="en-US" altLang="zh-CN" sz="1600" b="0"/>
              <a:t>	</a:t>
            </a:r>
            <a:r>
              <a:rPr lang="zh-CN" altLang="en-US" sz="1600" b="0"/>
              <a:t>Person.prototype = {</a:t>
            </a:r>
            <a:endParaRPr lang="zh-CN" altLang="en-US" sz="1600" b="0"/>
          </a:p>
          <a:p>
            <a:pPr marL="0" lvl="1" indent="0" eaLnBrk="1" hangingPunct="1">
              <a:lnSpc>
                <a:spcPct val="90000"/>
              </a:lnSpc>
              <a:spcBef>
                <a:spcPts val="200"/>
              </a:spcBef>
              <a:spcAft>
                <a:spcPts val="200"/>
              </a:spcAft>
              <a:buNone/>
            </a:pPr>
            <a:r>
              <a:rPr lang="zh-CN" altLang="en-US" sz="1600" b="0"/>
              <a:t>		constructor : Person,</a:t>
            </a:r>
            <a:endParaRPr lang="zh-CN" altLang="en-US" sz="1600" b="0"/>
          </a:p>
          <a:p>
            <a:pPr marL="0" lvl="1" indent="0" eaLnBrk="1" hangingPunct="1">
              <a:lnSpc>
                <a:spcPct val="90000"/>
              </a:lnSpc>
              <a:spcBef>
                <a:spcPts val="200"/>
              </a:spcBef>
              <a:spcAft>
                <a:spcPts val="200"/>
              </a:spcAft>
              <a:buNone/>
            </a:pPr>
            <a:r>
              <a:rPr lang="zh-CN" altLang="en-US" sz="1600" b="0"/>
              <a:t>		sayName:function(){</a:t>
            </a:r>
            <a:endParaRPr lang="zh-CN" altLang="en-US" sz="1600" b="0"/>
          </a:p>
          <a:p>
            <a:pPr marL="0" lvl="1" indent="0" eaLnBrk="1" hangingPunct="1">
              <a:lnSpc>
                <a:spcPct val="90000"/>
              </a:lnSpc>
              <a:spcBef>
                <a:spcPts val="200"/>
              </a:spcBef>
              <a:spcAft>
                <a:spcPts val="200"/>
              </a:spcAft>
              <a:buNone/>
            </a:pPr>
            <a:r>
              <a:rPr lang="zh-CN" altLang="en-US" sz="1600" b="0"/>
              <a:t>			alert(this.name);</a:t>
            </a:r>
            <a:endParaRPr lang="zh-CN" altLang="en-US" sz="1600" b="0"/>
          </a:p>
          <a:p>
            <a:pPr marL="0" lvl="1" indent="0" eaLnBrk="1" hangingPunct="1">
              <a:lnSpc>
                <a:spcPct val="90000"/>
              </a:lnSpc>
              <a:spcBef>
                <a:spcPts val="200"/>
              </a:spcBef>
              <a:spcAft>
                <a:spcPts val="200"/>
              </a:spcAft>
              <a:buNone/>
            </a:pPr>
            <a:r>
              <a:rPr lang="zh-CN" altLang="en-US" sz="1600" b="0"/>
              <a:t>		}</a:t>
            </a:r>
            <a:endParaRPr lang="zh-CN" altLang="en-US" sz="1600" b="0"/>
          </a:p>
          <a:p>
            <a:pPr marL="0" lvl="1" indent="0" eaLnBrk="1" hangingPunct="1">
              <a:lnSpc>
                <a:spcPct val="90000"/>
              </a:lnSpc>
              <a:spcBef>
                <a:spcPts val="200"/>
              </a:spcBef>
              <a:spcAft>
                <a:spcPts val="200"/>
              </a:spcAft>
              <a:buNone/>
            </a:pPr>
            <a:r>
              <a:rPr lang="zh-CN" altLang="en-US" sz="1600" b="0"/>
              <a:t>	}</a:t>
            </a:r>
            <a:endParaRPr lang="zh-CN" altLang="en-US" sz="1600" b="0"/>
          </a:p>
          <a:p>
            <a:pPr marL="0" lvl="1" indent="0" eaLnBrk="1" hangingPunct="1">
              <a:lnSpc>
                <a:spcPct val="90000"/>
              </a:lnSpc>
              <a:spcBef>
                <a:spcPts val="200"/>
              </a:spcBef>
              <a:spcAft>
                <a:spcPts val="200"/>
              </a:spcAft>
              <a:buNone/>
            </a:pPr>
            <a:r>
              <a:rPr lang="zh-CN" altLang="en-US" sz="1600" b="0"/>
              <a:t>	var p1 = new Person("terry",11);</a:t>
            </a:r>
            <a:endParaRPr lang="zh-CN" altLang="en-US" sz="1600" b="0"/>
          </a:p>
          <a:p>
            <a:pPr marL="0" lvl="1" indent="0" eaLnBrk="1" hangingPunct="1">
              <a:lnSpc>
                <a:spcPct val="90000"/>
              </a:lnSpc>
              <a:spcBef>
                <a:spcPts val="200"/>
              </a:spcBef>
              <a:spcAft>
                <a:spcPts val="200"/>
              </a:spcAft>
              <a:buNone/>
            </a:pPr>
            <a:r>
              <a:rPr lang="zh-CN" altLang="en-US" sz="1600" b="0"/>
              <a:t>	var p2 = new Person("larry",12);</a:t>
            </a:r>
            <a:endParaRPr lang="zh-CN" altLang="en-US" sz="1600" b="0"/>
          </a:p>
          <a:p>
            <a:pPr marL="0" lvl="1" indent="0" eaLnBrk="1" hangingPunct="1">
              <a:lnSpc>
                <a:spcPct val="90000"/>
              </a:lnSpc>
              <a:spcBef>
                <a:spcPts val="200"/>
              </a:spcBef>
              <a:spcAft>
                <a:spcPts val="200"/>
              </a:spcAft>
              <a:buNone/>
            </a:pPr>
            <a:r>
              <a:rPr lang="zh-CN" altLang="en-US" sz="1600" b="0"/>
              <a:t>	p1.friends.push("tom");</a:t>
            </a:r>
            <a:endParaRPr lang="zh-CN" altLang="en-US" sz="1600" b="0"/>
          </a:p>
          <a:p>
            <a:pPr marL="0" lvl="1" indent="0" eaLnBrk="1" hangingPunct="1">
              <a:lnSpc>
                <a:spcPct val="90000"/>
              </a:lnSpc>
              <a:spcBef>
                <a:spcPts val="200"/>
              </a:spcBef>
              <a:spcAft>
                <a:spcPts val="200"/>
              </a:spcAft>
              <a:buNone/>
            </a:pPr>
            <a:r>
              <a:rPr lang="zh-CN" altLang="en-US" sz="1600" b="0"/>
              <a:t>	p2.friends.push("jacky");</a:t>
            </a:r>
            <a:endParaRPr lang="zh-CN" altLang="en-US" sz="1600" b="0"/>
          </a:p>
          <a:p>
            <a:pPr marL="0" lvl="1" indent="0" eaLnBrk="1" hangingPunct="1">
              <a:lnSpc>
                <a:spcPct val="90000"/>
              </a:lnSpc>
              <a:spcBef>
                <a:spcPts val="200"/>
              </a:spcBef>
              <a:spcAft>
                <a:spcPts val="200"/>
              </a:spcAft>
              <a:buNone/>
            </a:pPr>
            <a:r>
              <a:rPr lang="zh-CN" altLang="en-US" sz="1600" b="0"/>
              <a:t>	console.log(p1);</a:t>
            </a:r>
            <a:endParaRPr lang="zh-CN" altLang="en-US" sz="1600" b="0"/>
          </a:p>
          <a:p>
            <a:pPr marL="0" lvl="1" indent="0" eaLnBrk="1" hangingPunct="1">
              <a:lnSpc>
                <a:spcPct val="90000"/>
              </a:lnSpc>
              <a:spcBef>
                <a:spcPts val="200"/>
              </a:spcBef>
              <a:spcAft>
                <a:spcPts val="200"/>
              </a:spcAft>
              <a:buNone/>
            </a:pPr>
            <a:r>
              <a:rPr lang="zh-CN" altLang="en-US" sz="1600" b="0"/>
              <a:t>	console.log(p2);</a:t>
            </a:r>
            <a:endParaRPr lang="zh-CN" altLang="en-US" sz="1600" b="0"/>
          </a:p>
          <a:p>
            <a:pPr marL="0" lvl="1" indent="0" eaLnBrk="1" hangingPunct="1">
              <a:lnSpc>
                <a:spcPct val="90000"/>
              </a:lnSpc>
              <a:buNone/>
            </a:pPr>
            <a:r>
              <a:rPr lang="zh-CN" altLang="en-US" sz="1600" b="0"/>
              <a:t>	</a:t>
            </a:r>
            <a:endParaRPr lang="zh-CN" altLang="en-US" sz="1600"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账号管理</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en-US" altLang="zh-CN" sz="2000"/>
              <a:t>useradd</a:t>
            </a:r>
            <a:r>
              <a:rPr lang="zh-CN" altLang="en-US" sz="2000"/>
              <a:t>（</a:t>
            </a:r>
            <a:r>
              <a:rPr lang="en-US" altLang="zh-CN" sz="2000"/>
              <a:t>adduser</a:t>
            </a:r>
            <a:r>
              <a:rPr lang="zh-CN" altLang="en-US" sz="2000"/>
              <a:t>）</a:t>
            </a:r>
            <a:endParaRPr lang="en-US" altLang="zh-CN" sz="2000"/>
          </a:p>
          <a:p>
            <a:pPr marL="0" lvl="1" indent="-381000">
              <a:buNone/>
            </a:pPr>
            <a:r>
              <a:rPr lang="zh-CN" altLang="en-US" sz="2000"/>
              <a:t>新增账号</a:t>
            </a:r>
            <a:endParaRPr lang="en-US" altLang="zh-CN" b="0"/>
          </a:p>
          <a:p>
            <a:pPr marL="719455" lvl="2" indent="-381000">
              <a:spcBef>
                <a:spcPts val="200"/>
              </a:spcBef>
              <a:spcAft>
                <a:spcPts val="200"/>
              </a:spcAft>
            </a:pPr>
            <a:r>
              <a:rPr lang="en-US" altLang="zh-CN" sz="1800" b="0"/>
              <a:t>-g 	</a:t>
            </a:r>
            <a:r>
              <a:rPr lang="zh-CN" altLang="en-US" sz="1800" b="0"/>
              <a:t>后面接的那个组名就是我们上面提到的 </a:t>
            </a:r>
            <a:r>
              <a:rPr lang="en-US" altLang="zh-CN" sz="1800" b="0"/>
              <a:t>initial group </a:t>
            </a:r>
            <a:r>
              <a:rPr lang="zh-CN" altLang="en-US" sz="1800" b="0"/>
              <a:t>。该群组的 </a:t>
            </a:r>
            <a:r>
              <a:rPr lang="en-US" altLang="zh-CN" sz="1800" b="0"/>
              <a:t>GID </a:t>
            </a:r>
            <a:r>
              <a:rPr lang="zh-CN" altLang="en-US" sz="1800" b="0"/>
              <a:t>会被放置到 </a:t>
            </a:r>
            <a:r>
              <a:rPr lang="en-US" altLang="zh-CN" sz="1800" b="0"/>
              <a:t>/etc/passwd </a:t>
            </a:r>
            <a:r>
              <a:rPr lang="zh-CN" altLang="en-US" sz="1800" b="0"/>
              <a:t>的第四个字段内。</a:t>
            </a:r>
            <a:endParaRPr lang="en-US" altLang="zh-CN" sz="1800" b="0"/>
          </a:p>
          <a:p>
            <a:pPr marL="719455" lvl="2" indent="-381000">
              <a:spcBef>
                <a:spcPts val="200"/>
              </a:spcBef>
              <a:spcAft>
                <a:spcPts val="200"/>
              </a:spcAft>
            </a:pPr>
            <a:r>
              <a:rPr lang="en-US" altLang="zh-CN" sz="1800" b="0"/>
              <a:t>-m 	</a:t>
            </a:r>
            <a:r>
              <a:rPr lang="zh-CN" altLang="en-US" sz="1800" b="0"/>
              <a:t>要创建用户家目录！</a:t>
            </a:r>
            <a:r>
              <a:rPr lang="en-US" altLang="zh-CN" sz="1800" b="0"/>
              <a:t> </a:t>
            </a:r>
            <a:endParaRPr lang="en-US" altLang="zh-CN" sz="1800" b="0"/>
          </a:p>
          <a:p>
            <a:pPr marL="719455" lvl="2" indent="-381000">
              <a:spcBef>
                <a:spcPts val="200"/>
              </a:spcBef>
              <a:spcAft>
                <a:spcPts val="200"/>
              </a:spcAft>
            </a:pPr>
            <a:r>
              <a:rPr lang="en-US" altLang="zh-CN" sz="1800" b="0"/>
              <a:t>-s 	</a:t>
            </a:r>
            <a:r>
              <a:rPr lang="zh-CN" altLang="en-US" sz="1800" b="0"/>
              <a:t>后面接一个 </a:t>
            </a:r>
            <a:r>
              <a:rPr lang="en-US" altLang="zh-CN" sz="1800" b="0"/>
              <a:t>shell </a:t>
            </a:r>
            <a:r>
              <a:rPr lang="zh-CN" altLang="en-US" sz="1800" b="0"/>
              <a:t>，例如：</a:t>
            </a:r>
            <a:r>
              <a:rPr lang="en-US" altLang="zh-CN" sz="1800" b="0"/>
              <a:t>/bin/bash </a:t>
            </a:r>
            <a:endParaRPr lang="sv-SE" altLang="zh-CN" sz="1800" b="0"/>
          </a:p>
          <a:p>
            <a:pPr marL="719455" lvl="2" indent="-381000">
              <a:spcBef>
                <a:spcPts val="200"/>
              </a:spcBef>
              <a:spcAft>
                <a:spcPts val="200"/>
              </a:spcAft>
            </a:pPr>
            <a:r>
              <a:rPr lang="zh-CN" altLang="en-US" sz="1800" b="0"/>
              <a:t>新增账号参考文档</a:t>
            </a:r>
            <a:endParaRPr lang="en-US" altLang="zh-CN" sz="1800" b="0"/>
          </a:p>
          <a:p>
            <a:pPr marL="0" lvl="1" indent="-381000">
              <a:buNone/>
            </a:pPr>
            <a:r>
              <a:rPr lang="zh-CN" altLang="en-US" sz="1800" b="0"/>
              <a:t>默认值文档</a:t>
            </a:r>
            <a:r>
              <a:rPr lang="sv-SE" altLang="zh-CN" sz="1800" b="0"/>
              <a:t> /etc/default/useradd</a:t>
            </a:r>
            <a:r>
              <a:rPr lang="en-US" altLang="zh-CN" sz="1800" b="0"/>
              <a:t>;</a:t>
            </a:r>
            <a:r>
              <a:rPr lang="zh-CN" altLang="en-US" sz="1800" b="0"/>
              <a:t> </a:t>
            </a:r>
            <a:endParaRPr lang="en-US" altLang="zh-CN" sz="1800" b="0"/>
          </a:p>
          <a:p>
            <a:pPr marL="0" lvl="1" indent="-381000">
              <a:buNone/>
            </a:pPr>
            <a:r>
              <a:rPr lang="zh-CN" altLang="en-US" sz="1800" b="0"/>
              <a:t>家目录初始化文件</a:t>
            </a:r>
            <a:r>
              <a:rPr lang="en-US" altLang="zh-CN" sz="1800" b="0"/>
              <a:t>/etc/skel/*</a:t>
            </a:r>
            <a:endParaRPr lang="en-US" altLang="zh-CN" b="0"/>
          </a:p>
          <a:p>
            <a:pPr marL="0" lvl="1" indent="-381000"/>
            <a:r>
              <a:rPr lang="en-US" altLang="zh-CN" sz="2000"/>
              <a:t>usermod</a:t>
            </a:r>
            <a:endParaRPr lang="en-US" altLang="zh-CN" sz="2000"/>
          </a:p>
          <a:p>
            <a:pPr marL="0" lvl="1" indent="-381000">
              <a:buNone/>
            </a:pPr>
            <a:r>
              <a:rPr lang="zh-CN" altLang="en-US" sz="1800" b="0"/>
              <a:t>使用</a:t>
            </a:r>
            <a:r>
              <a:rPr lang="en-US" altLang="zh-CN" sz="1800" b="0"/>
              <a:t>usermod</a:t>
            </a:r>
            <a:r>
              <a:rPr lang="zh-CN" altLang="en-US" sz="1800" b="0"/>
              <a:t>修改已经新建用户的信息。</a:t>
            </a:r>
            <a:endParaRPr lang="en-US" altLang="zh-CN" sz="1800" b="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br>
              <a:rPr kumimoji="0" lang="en-US" altLang="zh-CN" sz="2800" b="1" i="0" u="none" strike="noStrike" kern="0" cap="none" spc="0" normalizeH="0" baseline="0" noProof="0">
                <a:ln>
                  <a:noFill/>
                </a:ln>
                <a:solidFill>
                  <a:srgbClr val="CC0099"/>
                </a:solidFill>
                <a:effectLst>
                  <a:outerShdw blurRad="38100" dist="38100" dir="2700000">
                    <a:srgbClr val="C0C0C0"/>
                  </a:outerShdw>
                </a:effectLst>
                <a:uLnTx/>
                <a:uFillTx/>
                <a:latin typeface="+mj-lt"/>
                <a:ea typeface="+mj-ea"/>
                <a:cs typeface="+mj-cs"/>
              </a:rPr>
            </a:br>
            <a:r>
              <a:rPr kumimoji="0" lang="en-US" altLang="zh-CN" sz="2800" b="1" i="0" u="none" strike="noStrike" kern="0" cap="none" spc="0" normalizeH="0" baseline="0" noProof="1">
                <a:ln>
                  <a:noFill/>
                </a:ln>
                <a:solidFill>
                  <a:srgbClr val="CC0099"/>
                </a:solidFill>
                <a:effectLst>
                  <a:outerShdw blurRad="38100" dist="38100" dir="2700000">
                    <a:srgbClr val="C0C0C0"/>
                  </a:outerShdw>
                </a:effectLst>
                <a:uLnTx/>
                <a:uFillTx/>
                <a:latin typeface="+mj-lt"/>
                <a:ea typeface="+mj-ea"/>
                <a:cs typeface="+mj-cs"/>
              </a:rPr>
              <a:t>继</a:t>
            </a:r>
            <a:r>
              <a:rPr kumimoji="0" lang="zh-CN" altLang="en-US" sz="2800" b="1" i="0" u="none" strike="noStrike" kern="0" cap="none" spc="0" normalizeH="0" baseline="0" noProof="1">
                <a:ln>
                  <a:noFill/>
                </a:ln>
                <a:solidFill>
                  <a:srgbClr val="CC0099"/>
                </a:solidFill>
                <a:effectLst>
                  <a:outerShdw blurRad="38100" dist="38100" dir="2700000">
                    <a:srgbClr val="C0C0C0"/>
                  </a:outerShdw>
                </a:effectLst>
                <a:uLnTx/>
                <a:uFillTx/>
                <a:latin typeface="+mj-lt"/>
                <a:ea typeface="+mj-ea"/>
                <a:cs typeface="+mj-cs"/>
              </a:rPr>
              <a:t>承</a:t>
            </a:r>
            <a:endParaRPr kumimoji="0" lang="zh-CN" altLang="en-US" sz="2800" b="1" i="0" u="none" strike="noStrike" kern="0" cap="none" spc="0" normalizeH="0" baseline="0" noProof="1">
              <a:ln>
                <a:noFill/>
              </a:ln>
              <a:solidFill>
                <a:srgbClr val="CC0099"/>
              </a:solidFill>
              <a:effectLst>
                <a:outerShdw blurRad="38100" dist="38100" dir="2700000">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继承</a:t>
            </a:r>
            <a:endParaRPr lang="zh-CN" altLang="en-US">
              <a:effectLst>
                <a:outerShdw blurRad="38100" dist="38100" dir="2700000">
                  <a:srgbClr val="C0C0C0"/>
                </a:outerShdw>
              </a:effectLst>
            </a:endParaRPr>
          </a:p>
        </p:txBody>
      </p:sp>
      <p:sp>
        <p:nvSpPr>
          <p:cNvPr id="245762" name="Rectangle 3"/>
          <p:cNvSpPr>
            <a:spLocks noGrp="1"/>
          </p:cNvSpPr>
          <p:nvPr>
            <p:ph idx="1"/>
          </p:nvPr>
        </p:nvSpPr>
        <p:spPr>
          <a:xfrm>
            <a:off x="0" y="600075"/>
            <a:ext cx="9144000" cy="5903913"/>
          </a:xfrm>
        </p:spPr>
        <p:txBody>
          <a:bodyPr vert="horz" wrap="square" lIns="90050" tIns="45024" rIns="90050" bIns="45024" anchor="t"/>
          <a:lstStyle/>
          <a:p>
            <a:pPr marL="0" indent="0" eaLnBrk="1" hangingPunct="1">
              <a:lnSpc>
                <a:spcPts val="1965"/>
              </a:lnSpc>
              <a:spcBef>
                <a:spcPts val="500"/>
              </a:spcBef>
              <a:spcAft>
                <a:spcPts val="500"/>
              </a:spcAft>
            </a:pPr>
            <a:r>
              <a:rPr lang="zh-CN" altLang="en-US"/>
              <a:t>原型链继承</a:t>
            </a:r>
            <a:endParaRPr lang="zh-CN" altLang="en-US"/>
          </a:p>
          <a:p>
            <a:pPr marL="0" indent="0" eaLnBrk="1" hangingPunct="1">
              <a:lnSpc>
                <a:spcPts val="1965"/>
              </a:lnSpc>
              <a:spcBef>
                <a:spcPts val="500"/>
              </a:spcBef>
              <a:spcAft>
                <a:spcPts val="500"/>
              </a:spcAft>
              <a:buNone/>
            </a:pPr>
            <a:r>
              <a:rPr lang="en-US" altLang="zh-CN"/>
              <a:t>    </a:t>
            </a:r>
            <a:r>
              <a:rPr lang="en-US" altLang="zh-CN" sz="1800"/>
              <a:t> </a:t>
            </a:r>
            <a:r>
              <a:rPr lang="en-US" altLang="zh-CN" sz="1800" b="0"/>
              <a:t>每个构造函数都有一个原型对象，原型对象中都包含一个指向构造函数的指针，而实例都包含一个指向原型对象的内部指针。当原型对象等于另外一个类型的实例即继承。调用某个方法或者属性的步骤</a:t>
            </a:r>
            <a:endParaRPr lang="en-US" altLang="zh-CN" sz="1800" b="0"/>
          </a:p>
          <a:p>
            <a:pPr marL="0" indent="0" eaLnBrk="1" hangingPunct="1">
              <a:buNone/>
            </a:pPr>
            <a:r>
              <a:rPr lang="en-US" altLang="zh-CN" b="0"/>
              <a:t>	</a:t>
            </a:r>
            <a:r>
              <a:rPr lang="en-US" altLang="zh-CN" sz="1800" b="0"/>
              <a:t>a.搜索实例</a:t>
            </a:r>
            <a:endParaRPr lang="en-US" altLang="zh-CN" sz="1800" b="0"/>
          </a:p>
          <a:p>
            <a:pPr marL="0" indent="0" eaLnBrk="1" hangingPunct="1">
              <a:buNone/>
            </a:pPr>
            <a:r>
              <a:rPr lang="en-US" altLang="zh-CN" sz="1800" b="0"/>
              <a:t>	b.搜索原型</a:t>
            </a:r>
            <a:endParaRPr lang="en-US" altLang="zh-CN" sz="1800" b="0"/>
          </a:p>
          <a:p>
            <a:pPr marL="0" indent="0" eaLnBrk="1" hangingPunct="1">
              <a:buNone/>
            </a:pPr>
            <a:r>
              <a:rPr lang="en-US" altLang="zh-CN" sz="1800" b="0"/>
              <a:t>	 c.搜索父类原型</a:t>
            </a:r>
            <a:endParaRPr lang="en-US" altLang="zh-CN" sz="1800" b="0"/>
          </a:p>
          <a:p>
            <a:pPr marL="0" indent="0" eaLnBrk="1" hangingPunct="1">
              <a:buNone/>
            </a:pPr>
            <a:r>
              <a:rPr lang="en-US" altLang="zh-CN" sz="1800" b="0"/>
              <a:t>	//定义父类类型</a:t>
            </a:r>
            <a:endParaRPr lang="en-US" altLang="zh-CN" sz="1800" b="0"/>
          </a:p>
          <a:p>
            <a:pPr marL="0" indent="0" eaLnBrk="1" hangingPunct="1">
              <a:spcBef>
                <a:spcPts val="200"/>
              </a:spcBef>
              <a:spcAft>
                <a:spcPts val="200"/>
              </a:spcAft>
              <a:buNone/>
            </a:pPr>
            <a:r>
              <a:rPr lang="en-US" altLang="zh-CN" sz="1800" b="0"/>
              <a:t>	</a:t>
            </a:r>
            <a:r>
              <a:rPr lang="en-US" altLang="zh-CN" sz="1600" b="0"/>
              <a:t>function Animal(){</a:t>
            </a:r>
            <a:endParaRPr lang="en-US" altLang="zh-CN" sz="1600" b="0"/>
          </a:p>
          <a:p>
            <a:pPr marL="0" indent="0" eaLnBrk="1" hangingPunct="1">
              <a:spcBef>
                <a:spcPts val="200"/>
              </a:spcBef>
              <a:spcAft>
                <a:spcPts val="200"/>
              </a:spcAft>
              <a:buNone/>
            </a:pPr>
            <a:r>
              <a:rPr lang="en-US" altLang="zh-CN" sz="1600" b="0"/>
              <a:t>		this.name = "animal"	</a:t>
            </a:r>
            <a:endParaRPr lang="en-US" altLang="zh-CN" sz="1600" b="0"/>
          </a:p>
          <a:p>
            <a:pPr marL="0" indent="0" eaLnBrk="1" hangingPunct="1">
              <a:spcBef>
                <a:spcPts val="200"/>
              </a:spcBef>
              <a:spcAft>
                <a:spcPts val="200"/>
              </a:spcAft>
              <a:buNone/>
            </a:pPr>
            <a:r>
              <a:rPr lang="en-US" altLang="zh-CN" sz="1600" b="0"/>
              <a:t>	}</a:t>
            </a:r>
            <a:endParaRPr lang="en-US" altLang="zh-CN" sz="1600" b="0"/>
          </a:p>
          <a:p>
            <a:pPr marL="0" indent="0" eaLnBrk="1" hangingPunct="1">
              <a:spcBef>
                <a:spcPts val="200"/>
              </a:spcBef>
              <a:spcAft>
                <a:spcPts val="200"/>
              </a:spcAft>
              <a:buNone/>
            </a:pPr>
            <a:r>
              <a:rPr lang="en-US" altLang="zh-CN" sz="1600" b="0"/>
              <a:t>	Animal.prototype = {</a:t>
            </a:r>
            <a:endParaRPr lang="en-US" altLang="zh-CN" sz="1600" b="0"/>
          </a:p>
          <a:p>
            <a:pPr marL="0" indent="0" eaLnBrk="1" hangingPunct="1">
              <a:spcBef>
                <a:spcPts val="200"/>
              </a:spcBef>
              <a:spcAft>
                <a:spcPts val="200"/>
              </a:spcAft>
              <a:buNone/>
            </a:pPr>
            <a:r>
              <a:rPr lang="en-US" altLang="zh-CN" sz="1600" b="0"/>
              <a:t>		sayName : function(){</a:t>
            </a:r>
            <a:endParaRPr lang="en-US" altLang="zh-CN" sz="1600" b="0"/>
          </a:p>
          <a:p>
            <a:pPr marL="0" indent="0" eaLnBrk="1" hangingPunct="1">
              <a:spcBef>
                <a:spcPts val="200"/>
              </a:spcBef>
              <a:spcAft>
                <a:spcPts val="200"/>
              </a:spcAft>
              <a:buNone/>
            </a:pPr>
            <a:r>
              <a:rPr lang="en-US" altLang="zh-CN" sz="1600" b="0"/>
              <a:t>			alert(this.name);</a:t>
            </a:r>
            <a:endParaRPr lang="en-US" altLang="zh-CN" sz="1600" b="0"/>
          </a:p>
          <a:p>
            <a:pPr marL="0" indent="0" eaLnBrk="1" hangingPunct="1">
              <a:spcBef>
                <a:spcPts val="200"/>
              </a:spcBef>
              <a:spcAft>
                <a:spcPts val="200"/>
              </a:spcAft>
              <a:buNone/>
            </a:pPr>
            <a:r>
              <a:rPr lang="en-US" altLang="zh-CN" sz="1600" b="0"/>
              <a:t>		}</a:t>
            </a:r>
            <a:endParaRPr lang="en-US" altLang="zh-CN" sz="1600" b="0"/>
          </a:p>
          <a:p>
            <a:pPr marL="0" indent="0" eaLnBrk="1" hangingPunct="1">
              <a:spcBef>
                <a:spcPts val="200"/>
              </a:spcBef>
              <a:spcAft>
                <a:spcPts val="200"/>
              </a:spcAft>
              <a:buNone/>
            </a:pPr>
            <a:r>
              <a:rPr lang="en-US" altLang="zh-CN" sz="1600" b="0"/>
              <a:t>	}</a:t>
            </a:r>
            <a:endParaRPr lang="en-US" altLang="zh-CN" sz="1600" b="0"/>
          </a:p>
          <a:p>
            <a:pPr marL="0" indent="0" eaLnBrk="1" hangingPunct="1">
              <a:buNone/>
            </a:pPr>
            <a:endParaRPr lang="zh-CN" altLang="en-US" sz="180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继承</a:t>
            </a:r>
            <a:endParaRPr lang="zh-CN" altLang="en-US">
              <a:effectLst>
                <a:outerShdw blurRad="38100" dist="38100" dir="2700000">
                  <a:srgbClr val="C0C0C0"/>
                </a:outerShdw>
              </a:effectLst>
            </a:endParaRPr>
          </a:p>
        </p:txBody>
      </p:sp>
      <p:sp>
        <p:nvSpPr>
          <p:cNvPr id="247810" name="Rectangle 3"/>
          <p:cNvSpPr>
            <a:spLocks noGrp="1"/>
          </p:cNvSpPr>
          <p:nvPr>
            <p:ph idx="1"/>
          </p:nvPr>
        </p:nvSpPr>
        <p:spPr>
          <a:xfrm>
            <a:off x="0" y="517525"/>
            <a:ext cx="9144000" cy="5903913"/>
          </a:xfrm>
        </p:spPr>
        <p:txBody>
          <a:bodyPr vert="horz" wrap="square" lIns="90050" tIns="45024" rIns="90050" bIns="45024" anchor="t"/>
          <a:lstStyle/>
          <a:p>
            <a:pPr marL="0" indent="0" eaLnBrk="1" hangingPunct="1">
              <a:lnSpc>
                <a:spcPts val="1965"/>
              </a:lnSpc>
              <a:spcBef>
                <a:spcPts val="500"/>
              </a:spcBef>
              <a:spcAft>
                <a:spcPts val="500"/>
              </a:spcAft>
              <a:buNone/>
            </a:pPr>
            <a:r>
              <a:rPr lang="en-US" altLang="zh-CN" sz="1800"/>
              <a:t>	</a:t>
            </a:r>
            <a:r>
              <a:rPr lang="en-US" altLang="zh-CN" sz="1600" b="0"/>
              <a:t>//定义子类类型</a:t>
            </a:r>
            <a:endParaRPr lang="en-US" altLang="zh-CN" sz="1600" b="0"/>
          </a:p>
          <a:p>
            <a:pPr marL="0" indent="0" eaLnBrk="1" hangingPunct="1">
              <a:lnSpc>
                <a:spcPts val="1965"/>
              </a:lnSpc>
              <a:spcBef>
                <a:spcPts val="500"/>
              </a:spcBef>
              <a:spcAft>
                <a:spcPts val="500"/>
              </a:spcAft>
              <a:buNone/>
            </a:pPr>
            <a:r>
              <a:rPr lang="en-US" altLang="zh-CN" sz="1600" b="0"/>
              <a:t>	function Dog(){</a:t>
            </a:r>
            <a:endParaRPr lang="en-US" altLang="zh-CN" sz="1600" b="0"/>
          </a:p>
          <a:p>
            <a:pPr marL="0" indent="0" eaLnBrk="1" hangingPunct="1">
              <a:lnSpc>
                <a:spcPts val="1965"/>
              </a:lnSpc>
              <a:spcBef>
                <a:spcPts val="500"/>
              </a:spcBef>
              <a:spcAft>
                <a:spcPts val="500"/>
              </a:spcAft>
              <a:buNone/>
            </a:pPr>
            <a:r>
              <a:rPr lang="en-US" altLang="zh-CN" sz="1600" b="0"/>
              <a:t>		this.color = "灰色"</a:t>
            </a:r>
            <a:endParaRPr lang="en-US" altLang="zh-CN" sz="1600" b="0"/>
          </a:p>
          <a:p>
            <a:pPr marL="0" indent="0" eaLnBrk="1" hangingPunct="1">
              <a:lnSpc>
                <a:spcPts val="1965"/>
              </a:lnSpc>
              <a:spcBef>
                <a:spcPts val="500"/>
              </a:spcBef>
              <a:spcAft>
                <a:spcPts val="500"/>
              </a:spcAft>
              <a:buNone/>
            </a:pPr>
            <a:r>
              <a:rPr lang="en-US" altLang="zh-CN" sz="1600" b="0"/>
              <a:t>	}</a:t>
            </a:r>
            <a:endParaRPr lang="en-US" altLang="zh-CN" sz="1600" b="0"/>
          </a:p>
          <a:p>
            <a:pPr marL="0" indent="0" eaLnBrk="1" hangingPunct="1">
              <a:lnSpc>
                <a:spcPts val="1965"/>
              </a:lnSpc>
              <a:spcBef>
                <a:spcPts val="500"/>
              </a:spcBef>
              <a:spcAft>
                <a:spcPts val="500"/>
              </a:spcAft>
              <a:buNone/>
            </a:pPr>
            <a:r>
              <a:rPr lang="en-US" altLang="zh-CN" sz="1600" b="0"/>
              <a:t>	//通过将子对象的原型对象指向父对象的一个实例来完成继承</a:t>
            </a:r>
            <a:endParaRPr lang="en-US" altLang="zh-CN" sz="1600" b="0"/>
          </a:p>
          <a:p>
            <a:pPr marL="0" indent="0" eaLnBrk="1" hangingPunct="1">
              <a:lnSpc>
                <a:spcPts val="1965"/>
              </a:lnSpc>
              <a:spcBef>
                <a:spcPts val="500"/>
              </a:spcBef>
              <a:spcAft>
                <a:spcPts val="500"/>
              </a:spcAft>
              <a:buNone/>
            </a:pPr>
            <a:r>
              <a:rPr lang="en-US" altLang="zh-CN" sz="1600" b="0"/>
              <a:t>	Dog.prototype = new Animal();</a:t>
            </a:r>
            <a:endParaRPr lang="en-US" altLang="zh-CN" sz="1600" b="0"/>
          </a:p>
          <a:p>
            <a:pPr marL="0" indent="0" eaLnBrk="1" hangingPunct="1">
              <a:lnSpc>
                <a:spcPts val="1965"/>
              </a:lnSpc>
              <a:spcBef>
                <a:spcPts val="500"/>
              </a:spcBef>
              <a:spcAft>
                <a:spcPts val="500"/>
              </a:spcAft>
              <a:buNone/>
            </a:pPr>
            <a:r>
              <a:rPr lang="en-US" altLang="zh-CN" sz="1600" b="0"/>
              <a:t>	//子对象的方法其实是定义在了符类对象的实例上。</a:t>
            </a:r>
            <a:endParaRPr lang="en-US" altLang="zh-CN" sz="1600" b="0"/>
          </a:p>
          <a:p>
            <a:pPr marL="0" indent="0" eaLnBrk="1" hangingPunct="1">
              <a:lnSpc>
                <a:spcPts val="1965"/>
              </a:lnSpc>
              <a:spcBef>
                <a:spcPts val="500"/>
              </a:spcBef>
              <a:spcAft>
                <a:spcPts val="500"/>
              </a:spcAft>
              <a:buNone/>
            </a:pPr>
            <a:r>
              <a:rPr lang="en-US" altLang="zh-CN" sz="1600" b="0"/>
              <a:t>	Dog.prototype.sayColor = function(){</a:t>
            </a:r>
            <a:endParaRPr lang="en-US" altLang="zh-CN" sz="1600" b="0"/>
          </a:p>
          <a:p>
            <a:pPr marL="0" indent="0" eaLnBrk="1" hangingPunct="1">
              <a:lnSpc>
                <a:spcPts val="1965"/>
              </a:lnSpc>
              <a:spcBef>
                <a:spcPts val="500"/>
              </a:spcBef>
              <a:spcAft>
                <a:spcPts val="500"/>
              </a:spcAft>
              <a:buNone/>
            </a:pPr>
            <a:r>
              <a:rPr lang="en-US" altLang="zh-CN" sz="1600" b="0"/>
              <a:t>		alert(this.color);</a:t>
            </a:r>
            <a:endParaRPr lang="en-US" altLang="zh-CN" sz="1600" b="0"/>
          </a:p>
          <a:p>
            <a:pPr marL="0" indent="0" eaLnBrk="1" hangingPunct="1">
              <a:lnSpc>
                <a:spcPts val="1965"/>
              </a:lnSpc>
              <a:spcBef>
                <a:spcPts val="500"/>
              </a:spcBef>
              <a:spcAft>
                <a:spcPts val="500"/>
              </a:spcAft>
              <a:buNone/>
            </a:pPr>
            <a:r>
              <a:rPr lang="en-US" altLang="zh-CN" sz="1600" b="0"/>
              <a:t>	}</a:t>
            </a:r>
            <a:endParaRPr lang="en-US" altLang="zh-CN" sz="1600" b="0"/>
          </a:p>
          <a:p>
            <a:pPr marL="0" indent="0" eaLnBrk="1" hangingPunct="1">
              <a:lnSpc>
                <a:spcPts val="1965"/>
              </a:lnSpc>
              <a:spcBef>
                <a:spcPts val="500"/>
              </a:spcBef>
              <a:spcAft>
                <a:spcPts val="500"/>
              </a:spcAft>
              <a:buNone/>
            </a:pPr>
            <a:r>
              <a:rPr lang="en-US" altLang="zh-CN" sz="1600" b="0"/>
              <a:t>	var dog = new Dog();</a:t>
            </a:r>
            <a:endParaRPr lang="en-US" altLang="zh-CN" sz="1600" b="0"/>
          </a:p>
          <a:p>
            <a:pPr marL="0" indent="0" eaLnBrk="1" hangingPunct="1">
              <a:lnSpc>
                <a:spcPts val="1965"/>
              </a:lnSpc>
              <a:spcBef>
                <a:spcPts val="500"/>
              </a:spcBef>
              <a:spcAft>
                <a:spcPts val="500"/>
              </a:spcAft>
              <a:buNone/>
            </a:pPr>
            <a:r>
              <a:rPr lang="en-US" altLang="zh-CN" sz="1600" b="0"/>
              <a:t>	console.log(dog);</a:t>
            </a:r>
            <a:endParaRPr lang="en-US" altLang="zh-CN" sz="1600" b="0"/>
          </a:p>
          <a:p>
            <a:pPr marL="0" indent="0" eaLnBrk="1" hangingPunct="1">
              <a:lnSpc>
                <a:spcPts val="1965"/>
              </a:lnSpc>
              <a:spcBef>
                <a:spcPts val="500"/>
              </a:spcBef>
              <a:spcAft>
                <a:spcPts val="500"/>
              </a:spcAft>
              <a:buNone/>
            </a:pPr>
            <a:r>
              <a:rPr lang="en-US" altLang="zh-CN" sz="1600" b="0"/>
              <a:t>	dog.sayColor();</a:t>
            </a:r>
            <a:endParaRPr lang="en-US" altLang="zh-CN" sz="1600" b="0"/>
          </a:p>
          <a:p>
            <a:pPr marL="0" indent="0" eaLnBrk="1" hangingPunct="1">
              <a:lnSpc>
                <a:spcPts val="1965"/>
              </a:lnSpc>
              <a:spcBef>
                <a:spcPts val="500"/>
              </a:spcBef>
              <a:spcAft>
                <a:spcPts val="500"/>
              </a:spcAft>
              <a:buNone/>
            </a:pPr>
            <a:r>
              <a:rPr lang="en-US" altLang="zh-CN" sz="1600" b="0"/>
              <a:t>	dog.sayName();</a:t>
            </a:r>
            <a:endParaRPr lang="en-US" altLang="zh-CN" sz="1600" b="0"/>
          </a:p>
          <a:p>
            <a:pPr marL="0" indent="0" eaLnBrk="1" hangingPunct="1">
              <a:buNone/>
            </a:pPr>
            <a:endParaRPr lang="zh-CN" altLang="en-US" sz="1600" b="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继承</a:t>
            </a:r>
            <a:endParaRPr lang="zh-CN" altLang="en-US">
              <a:effectLst>
                <a:outerShdw blurRad="38100" dist="38100" dir="2700000">
                  <a:srgbClr val="C0C0C0"/>
                </a:outerShdw>
              </a:effectLst>
            </a:endParaRPr>
          </a:p>
        </p:txBody>
      </p:sp>
      <p:sp>
        <p:nvSpPr>
          <p:cNvPr id="284674" name="Rectangle 3"/>
          <p:cNvSpPr>
            <a:spLocks noGrp="1" noChangeArrowheads="1"/>
          </p:cNvSpPr>
          <p:nvPr>
            <p:ph idx="1"/>
          </p:nvPr>
        </p:nvSpPr>
        <p:spPr>
          <a:xfrm>
            <a:off x="73025" y="590550"/>
            <a:ext cx="9070975" cy="5830888"/>
          </a:xfrm>
        </p:spPr>
        <p:txBody>
          <a:bodyPr vert="horz" wrap="square" lIns="90050" tIns="45024" rIns="90050" bIns="45024" numCol="1" anchor="t" anchorCtr="0" compatLnSpc="1"/>
          <a:lstStyle/>
          <a:p>
            <a:pPr eaLnBrk="1" hangingPunct="1">
              <a:lnSpc>
                <a:spcPts val="1965"/>
              </a:lnSpc>
              <a:spcBef>
                <a:spcPts val="500"/>
              </a:spcBef>
              <a:spcAft>
                <a:spcPts val="500"/>
              </a:spcAft>
            </a:pPr>
            <a:r>
              <a:rPr lang="en-US" altLang="zh-CN" sz="1800"/>
              <a:t>默认原型</a:t>
            </a:r>
            <a:endParaRPr lang="en-US" altLang="zh-CN" sz="1800"/>
          </a:p>
          <a:p>
            <a:pPr eaLnBrk="1" hangingPunct="1">
              <a:lnSpc>
                <a:spcPts val="1965"/>
              </a:lnSpc>
              <a:spcBef>
                <a:spcPts val="500"/>
              </a:spcBef>
              <a:spcAft>
                <a:spcPts val="500"/>
              </a:spcAft>
              <a:buNone/>
            </a:pPr>
            <a:r>
              <a:rPr lang="en-US" altLang="zh-CN" sz="1800" b="0"/>
              <a:t>所有函数默认原型都是Object的实例，默认原型中都会包含一个内部指针，指向Object.prototype.</a:t>
            </a:r>
            <a:endParaRPr lang="en-US" altLang="zh-CN" sz="1800" b="0"/>
          </a:p>
          <a:p>
            <a:pPr eaLnBrk="1" hangingPunct="1">
              <a:lnSpc>
                <a:spcPts val="1965"/>
              </a:lnSpc>
              <a:spcBef>
                <a:spcPts val="500"/>
              </a:spcBef>
              <a:spcAft>
                <a:spcPts val="500"/>
              </a:spcAft>
            </a:pPr>
            <a:r>
              <a:rPr lang="en-US" altLang="zh-CN" sz="1800"/>
              <a:t>确定原型和实例的关系</a:t>
            </a:r>
            <a:endParaRPr lang="en-US" altLang="zh-CN" sz="1800"/>
          </a:p>
          <a:p>
            <a:pPr eaLnBrk="1" hangingPunct="1">
              <a:lnSpc>
                <a:spcPts val="1965"/>
              </a:lnSpc>
              <a:spcBef>
                <a:spcPts val="500"/>
              </a:spcBef>
              <a:spcAft>
                <a:spcPts val="500"/>
              </a:spcAft>
              <a:buNone/>
            </a:pPr>
            <a:r>
              <a:rPr lang="en-US" altLang="zh-CN" sz="1800"/>
              <a:t>	</a:t>
            </a:r>
            <a:r>
              <a:rPr lang="en-US" altLang="zh-CN" sz="1800" b="0"/>
              <a:t>1) 通过使用instanceof</a:t>
            </a:r>
            <a:endParaRPr lang="en-US" altLang="zh-CN" sz="1800" b="0"/>
          </a:p>
          <a:p>
            <a:pPr eaLnBrk="1" hangingPunct="1">
              <a:lnSpc>
                <a:spcPts val="1965"/>
              </a:lnSpc>
              <a:spcBef>
                <a:spcPts val="500"/>
              </a:spcBef>
              <a:spcAft>
                <a:spcPts val="500"/>
              </a:spcAft>
              <a:buNone/>
            </a:pPr>
            <a:r>
              <a:rPr lang="en-US" altLang="zh-CN" sz="1800" b="0"/>
              <a:t>		instance instanceof Object		//true</a:t>
            </a:r>
            <a:endParaRPr lang="en-US" altLang="zh-CN" sz="1800" b="0"/>
          </a:p>
          <a:p>
            <a:pPr eaLnBrk="1" hangingPunct="1">
              <a:lnSpc>
                <a:spcPts val="1965"/>
              </a:lnSpc>
              <a:spcBef>
                <a:spcPts val="500"/>
              </a:spcBef>
              <a:spcAft>
                <a:spcPts val="500"/>
              </a:spcAft>
              <a:buNone/>
            </a:pPr>
            <a:r>
              <a:rPr lang="en-US" altLang="zh-CN" sz="1800" b="0"/>
              <a:t>		instance instanceof SuperType		//true</a:t>
            </a:r>
            <a:endParaRPr lang="en-US" altLang="zh-CN" sz="1800" b="0"/>
          </a:p>
          <a:p>
            <a:pPr eaLnBrk="1" hangingPunct="1">
              <a:lnSpc>
                <a:spcPts val="1965"/>
              </a:lnSpc>
              <a:spcBef>
                <a:spcPts val="500"/>
              </a:spcBef>
              <a:spcAft>
                <a:spcPts val="500"/>
              </a:spcAft>
              <a:buNone/>
            </a:pPr>
            <a:r>
              <a:rPr lang="en-US" altLang="zh-CN" sz="1800" b="0"/>
              <a:t>		instance instanceof SubType		//true</a:t>
            </a:r>
            <a:endParaRPr lang="en-US" altLang="zh-CN" sz="1800" b="0"/>
          </a:p>
          <a:p>
            <a:pPr eaLnBrk="1" hangingPunct="1">
              <a:lnSpc>
                <a:spcPts val="1965"/>
              </a:lnSpc>
              <a:spcBef>
                <a:spcPts val="500"/>
              </a:spcBef>
              <a:spcAft>
                <a:spcPts val="500"/>
              </a:spcAft>
              <a:buNone/>
            </a:pPr>
            <a:r>
              <a:rPr lang="en-US" altLang="zh-CN" sz="1800" b="0"/>
              <a:t>	2) 通过使用isPrototypeOf()</a:t>
            </a:r>
            <a:endParaRPr lang="en-US" altLang="zh-CN" sz="1800" b="0"/>
          </a:p>
          <a:p>
            <a:pPr eaLnBrk="1" hangingPunct="1">
              <a:lnSpc>
                <a:spcPts val="1965"/>
              </a:lnSpc>
              <a:spcBef>
                <a:spcPts val="500"/>
              </a:spcBef>
              <a:spcAft>
                <a:spcPts val="500"/>
              </a:spcAft>
              <a:buNone/>
            </a:pPr>
            <a:r>
              <a:rPr lang="en-US" altLang="zh-CN" sz="1800" b="0"/>
              <a:t>	只要是原型链中出现过的原型，都可以说是该原型链所派生的实例的原型</a:t>
            </a:r>
            <a:endParaRPr lang="en-US" altLang="zh-CN" sz="1800" b="0"/>
          </a:p>
          <a:p>
            <a:pPr eaLnBrk="1" hangingPunct="1">
              <a:lnSpc>
                <a:spcPts val="1965"/>
              </a:lnSpc>
              <a:spcBef>
                <a:spcPts val="500"/>
              </a:spcBef>
              <a:spcAft>
                <a:spcPts val="500"/>
              </a:spcAft>
              <a:buNone/>
            </a:pPr>
            <a:r>
              <a:rPr lang="en-US" altLang="zh-CN" sz="1800" b="0"/>
              <a:t>		Object.prototype.isPrototypeOf(instance)	//true</a:t>
            </a:r>
            <a:endParaRPr lang="en-US" altLang="zh-CN" sz="1800" b="0"/>
          </a:p>
          <a:p>
            <a:pPr eaLnBrk="1" hangingPunct="1">
              <a:lnSpc>
                <a:spcPts val="1965"/>
              </a:lnSpc>
              <a:spcBef>
                <a:spcPts val="500"/>
              </a:spcBef>
              <a:spcAft>
                <a:spcPts val="500"/>
              </a:spcAft>
              <a:buNone/>
            </a:pPr>
            <a:r>
              <a:rPr lang="en-US" altLang="zh-CN" sz="1800" b="0"/>
              <a:t>		SuperType.prototype.isPrototypeOf(instance)	//true</a:t>
            </a:r>
            <a:endParaRPr lang="en-US" altLang="zh-CN" sz="1800" b="0"/>
          </a:p>
          <a:p>
            <a:pPr eaLnBrk="1" hangingPunct="1">
              <a:lnSpc>
                <a:spcPts val="1965"/>
              </a:lnSpc>
              <a:spcBef>
                <a:spcPts val="500"/>
              </a:spcBef>
              <a:spcAft>
                <a:spcPts val="500"/>
              </a:spcAft>
              <a:buNone/>
            </a:pPr>
            <a:r>
              <a:rPr lang="en-US" altLang="zh-CN" sz="1800" b="0"/>
              <a:t>		SubType.prototype.isPrototypeOf(instance)	//true</a:t>
            </a:r>
            <a:endParaRPr lang="en-US" altLang="zh-CN" sz="1800" b="0"/>
          </a:p>
          <a:p>
            <a:pPr eaLnBrk="1" hangingPunct="1">
              <a:buNone/>
            </a:pPr>
            <a:endParaRPr lang="zh-CN" altLang="en-US" sz="180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继承</a:t>
            </a:r>
            <a:endParaRPr lang="zh-CN" altLang="en-US">
              <a:effectLst>
                <a:outerShdw blurRad="38100" dist="38100" dir="2700000">
                  <a:srgbClr val="C0C0C0"/>
                </a:outerShdw>
              </a:effectLst>
            </a:endParaRPr>
          </a:p>
        </p:txBody>
      </p:sp>
      <p:sp>
        <p:nvSpPr>
          <p:cNvPr id="286722" name="Rectangle 3"/>
          <p:cNvSpPr>
            <a:spLocks noGrp="1" noChangeArrowheads="1"/>
          </p:cNvSpPr>
          <p:nvPr>
            <p:ph idx="1"/>
          </p:nvPr>
        </p:nvSpPr>
        <p:spPr>
          <a:xfrm>
            <a:off x="0" y="515938"/>
            <a:ext cx="9144000" cy="5905500"/>
          </a:xfrm>
        </p:spPr>
        <p:txBody>
          <a:bodyPr vert="horz" wrap="square" lIns="90050" tIns="45024" rIns="90050" bIns="45024" numCol="1" anchor="t" anchorCtr="0" compatLnSpc="1"/>
          <a:lstStyle/>
          <a:p>
            <a:pPr eaLnBrk="1" hangingPunct="1">
              <a:lnSpc>
                <a:spcPts val="1965"/>
              </a:lnSpc>
              <a:spcBef>
                <a:spcPts val="500"/>
              </a:spcBef>
              <a:spcAft>
                <a:spcPts val="500"/>
              </a:spcAft>
            </a:pPr>
            <a:r>
              <a:rPr lang="en-US" altLang="zh-CN" sz="1800"/>
              <a:t>谨慎定义方法</a:t>
            </a:r>
            <a:endParaRPr lang="en-US" altLang="zh-CN" sz="1800"/>
          </a:p>
          <a:p>
            <a:pPr eaLnBrk="1" hangingPunct="1">
              <a:lnSpc>
                <a:spcPts val="1965"/>
              </a:lnSpc>
              <a:spcBef>
                <a:spcPts val="500"/>
              </a:spcBef>
              <a:spcAft>
                <a:spcPts val="500"/>
              </a:spcAft>
              <a:buNone/>
            </a:pPr>
            <a:r>
              <a:rPr lang="en-US" altLang="zh-CN" sz="1800" b="0"/>
              <a:t>子类型覆盖超类型中的某个方法，或者是需要添加超类中不存在的方法，都需要将给原型添加方法的代码放在继承之后（即替换原型的语句之后）</a:t>
            </a:r>
            <a:endParaRPr lang="en-US" altLang="zh-CN" sz="1800" b="0"/>
          </a:p>
          <a:p>
            <a:pPr eaLnBrk="1" hangingPunct="1">
              <a:lnSpc>
                <a:spcPts val="1965"/>
              </a:lnSpc>
              <a:spcBef>
                <a:spcPts val="500"/>
              </a:spcBef>
              <a:spcAft>
                <a:spcPts val="500"/>
              </a:spcAft>
            </a:pPr>
            <a:r>
              <a:rPr lang="en-US" altLang="zh-CN" sz="1800"/>
              <a:t>原型链问题</a:t>
            </a:r>
            <a:endParaRPr lang="en-US" altLang="zh-CN" sz="1800"/>
          </a:p>
          <a:p>
            <a:pPr eaLnBrk="1" hangingPunct="1">
              <a:lnSpc>
                <a:spcPts val="1965"/>
              </a:lnSpc>
              <a:spcBef>
                <a:spcPts val="500"/>
              </a:spcBef>
              <a:spcAft>
                <a:spcPts val="500"/>
              </a:spcAft>
              <a:buFont typeface="Wingdings" panose="05000000000000000000" pitchFamily="2" charset="2"/>
              <a:buChar char="ü"/>
            </a:pPr>
            <a:r>
              <a:rPr lang="zh-CN" altLang="en-US" sz="1800" b="0"/>
              <a:t> </a:t>
            </a:r>
            <a:r>
              <a:rPr lang="en-US" altLang="zh-CN" sz="1800" b="0"/>
              <a:t>通过原型来实现继承时，原型实际上会变成另一个类型的实例，原来的实例属性也就变成了现在的原型属性</a:t>
            </a:r>
            <a:endParaRPr lang="en-US" altLang="zh-CN" sz="1800" b="0"/>
          </a:p>
          <a:p>
            <a:pPr eaLnBrk="1" hangingPunct="1">
              <a:lnSpc>
                <a:spcPts val="1965"/>
              </a:lnSpc>
              <a:spcBef>
                <a:spcPts val="500"/>
              </a:spcBef>
              <a:spcAft>
                <a:spcPts val="500"/>
              </a:spcAft>
              <a:buFont typeface="Wingdings" panose="05000000000000000000" pitchFamily="2" charset="2"/>
              <a:buChar char="ü"/>
            </a:pPr>
            <a:r>
              <a:rPr lang="zh-CN" altLang="en-US" sz="1800" b="0"/>
              <a:t> </a:t>
            </a:r>
            <a:r>
              <a:rPr lang="en-US" altLang="zh-CN" sz="1800" b="0"/>
              <a:t>在创建子类型的实例时，不能向超类型的构造函数传递参数。因此实践中很少会单独使用原型链</a:t>
            </a:r>
            <a:endParaRPr lang="en-US" altLang="zh-CN" sz="1800" b="0"/>
          </a:p>
          <a:p>
            <a:pPr eaLnBrk="1" hangingPunct="1">
              <a:buNone/>
            </a:pPr>
            <a:endParaRPr lang="zh-CN" altLang="en-US" sz="180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继承</a:t>
            </a:r>
            <a:endParaRPr lang="zh-CN" altLang="en-US">
              <a:effectLst>
                <a:outerShdw blurRad="38100" dist="38100" dir="2700000">
                  <a:srgbClr val="C0C0C0"/>
                </a:outerShdw>
              </a:effectLst>
            </a:endParaRPr>
          </a:p>
        </p:txBody>
      </p:sp>
      <p:sp>
        <p:nvSpPr>
          <p:cNvPr id="253954" name="Rectangle 3"/>
          <p:cNvSpPr>
            <a:spLocks noGrp="1"/>
          </p:cNvSpPr>
          <p:nvPr>
            <p:ph idx="1"/>
          </p:nvPr>
        </p:nvSpPr>
        <p:spPr>
          <a:xfrm>
            <a:off x="0" y="592138"/>
            <a:ext cx="9144000" cy="5903912"/>
          </a:xfrm>
        </p:spPr>
        <p:txBody>
          <a:bodyPr vert="horz" wrap="square" lIns="90050" tIns="45024" rIns="90050" bIns="45024" anchor="t"/>
          <a:lstStyle/>
          <a:p>
            <a:pPr marL="0" indent="0" eaLnBrk="1" hangingPunct="1">
              <a:lnSpc>
                <a:spcPts val="1965"/>
              </a:lnSpc>
              <a:spcBef>
                <a:spcPts val="500"/>
              </a:spcBef>
              <a:spcAft>
                <a:spcPts val="500"/>
              </a:spcAft>
            </a:pPr>
            <a:r>
              <a:rPr lang="zh-CN" altLang="en-US"/>
              <a:t> 借用构造函数</a:t>
            </a:r>
            <a:endParaRPr lang="zh-CN" altLang="en-US"/>
          </a:p>
          <a:p>
            <a:pPr marL="0" indent="0" eaLnBrk="1" hangingPunct="1">
              <a:lnSpc>
                <a:spcPts val="1965"/>
              </a:lnSpc>
              <a:spcBef>
                <a:spcPts val="500"/>
              </a:spcBef>
              <a:spcAft>
                <a:spcPts val="500"/>
              </a:spcAft>
              <a:buNone/>
            </a:pPr>
            <a:r>
              <a:rPr lang="en-US" altLang="zh-CN"/>
              <a:t>    </a:t>
            </a:r>
            <a:r>
              <a:rPr lang="en-US" altLang="zh-CN" sz="1800"/>
              <a:t> </a:t>
            </a:r>
            <a:r>
              <a:rPr lang="en-US" altLang="zh-CN" sz="1800" b="0"/>
              <a:t>也称 "伪造对象" 或 "经典继承",在子类型构造函数的内部调用超类型构造函数。函数不过是在特定环境中执行代码的对象，因此通过apply(),call()方法可以在（将来）新建对象上执行构造函数,即	在子类型对象上执行父类型函数中定义的所有对象初始化的代码。结果每个子类实例中都具有了父类型中的属性以及方法</a:t>
            </a:r>
            <a:endParaRPr lang="en-US" altLang="zh-CN" sz="1800" b="0"/>
          </a:p>
          <a:p>
            <a:pPr marL="0" indent="0" eaLnBrk="1" hangingPunct="1">
              <a:lnSpc>
                <a:spcPts val="1965"/>
              </a:lnSpc>
              <a:spcBef>
                <a:spcPts val="200"/>
              </a:spcBef>
              <a:spcAft>
                <a:spcPts val="200"/>
              </a:spcAft>
              <a:buNone/>
            </a:pPr>
            <a:r>
              <a:rPr lang="en-US" altLang="zh-CN" sz="1800"/>
              <a:t>	</a:t>
            </a:r>
            <a:r>
              <a:rPr lang="en-US" altLang="zh-CN" sz="1600" b="0"/>
              <a:t>function Animal(name){</a:t>
            </a:r>
            <a:endParaRPr lang="en-US" altLang="zh-CN" sz="1600" b="0"/>
          </a:p>
          <a:p>
            <a:pPr marL="0" indent="0" eaLnBrk="1" hangingPunct="1">
              <a:lnSpc>
                <a:spcPts val="1965"/>
              </a:lnSpc>
              <a:spcBef>
                <a:spcPts val="200"/>
              </a:spcBef>
              <a:spcAft>
                <a:spcPts val="200"/>
              </a:spcAft>
              <a:buNone/>
            </a:pPr>
            <a:r>
              <a:rPr lang="en-US" altLang="zh-CN" sz="1600" b="0"/>
              <a:t>		this.name = name;</a:t>
            </a:r>
            <a:endParaRPr lang="en-US" altLang="zh-CN" sz="1600" b="0"/>
          </a:p>
          <a:p>
            <a:pPr marL="0" indent="0" eaLnBrk="1" hangingPunct="1">
              <a:lnSpc>
                <a:spcPts val="1965"/>
              </a:lnSpc>
              <a:spcBef>
                <a:spcPts val="200"/>
              </a:spcBef>
              <a:spcAft>
                <a:spcPts val="200"/>
              </a:spcAft>
              <a:buNone/>
            </a:pPr>
            <a:r>
              <a:rPr lang="en-US" altLang="zh-CN" sz="1600" b="0"/>
              <a:t>		this.colors = ["red","gray"];</a:t>
            </a:r>
            <a:endParaRPr lang="en-US" altLang="zh-CN" sz="1600" b="0"/>
          </a:p>
          <a:p>
            <a:pPr marL="0" indent="0" eaLnBrk="1" hangingPunct="1">
              <a:lnSpc>
                <a:spcPts val="1965"/>
              </a:lnSpc>
              <a:spcBef>
                <a:spcPts val="200"/>
              </a:spcBef>
              <a:spcAft>
                <a:spcPts val="200"/>
              </a:spcAft>
              <a:buNone/>
            </a:pPr>
            <a:r>
              <a:rPr lang="en-US" altLang="zh-CN" sz="1600" b="0"/>
              <a:t>	}</a:t>
            </a:r>
            <a:endParaRPr lang="en-US" altLang="zh-CN" sz="1600" b="0"/>
          </a:p>
          <a:p>
            <a:pPr marL="0" indent="0" eaLnBrk="1" hangingPunct="1">
              <a:lnSpc>
                <a:spcPts val="1965"/>
              </a:lnSpc>
              <a:spcBef>
                <a:spcPts val="200"/>
              </a:spcBef>
              <a:spcAft>
                <a:spcPts val="200"/>
              </a:spcAft>
              <a:buNone/>
            </a:pPr>
            <a:r>
              <a:rPr lang="en-US" altLang="zh-CN" sz="1600" b="0"/>
              <a:t>	function Dog(name){</a:t>
            </a:r>
            <a:endParaRPr lang="en-US" altLang="zh-CN" sz="1600" b="0"/>
          </a:p>
          <a:p>
            <a:pPr marL="0" indent="0" eaLnBrk="1" hangingPunct="1">
              <a:lnSpc>
                <a:spcPts val="1965"/>
              </a:lnSpc>
              <a:spcBef>
                <a:spcPts val="200"/>
              </a:spcBef>
              <a:spcAft>
                <a:spcPts val="200"/>
              </a:spcAft>
              <a:buNone/>
            </a:pPr>
            <a:r>
              <a:rPr lang="en-US" altLang="zh-CN" sz="1600" b="0"/>
              <a:t>		//继承了Animal</a:t>
            </a:r>
            <a:endParaRPr lang="en-US" altLang="zh-CN" sz="1600" b="0"/>
          </a:p>
          <a:p>
            <a:pPr marL="0" indent="0" eaLnBrk="1" hangingPunct="1">
              <a:lnSpc>
                <a:spcPts val="1965"/>
              </a:lnSpc>
              <a:spcBef>
                <a:spcPts val="200"/>
              </a:spcBef>
              <a:spcAft>
                <a:spcPts val="200"/>
              </a:spcAft>
              <a:buNone/>
            </a:pPr>
            <a:r>
              <a:rPr lang="en-US" altLang="zh-CN" sz="1600" b="0"/>
              <a:t>		Animal.call(this,name);</a:t>
            </a:r>
            <a:endParaRPr lang="en-US" altLang="zh-CN" sz="1600" b="0"/>
          </a:p>
          <a:p>
            <a:pPr marL="0" indent="0" eaLnBrk="1" hangingPunct="1">
              <a:lnSpc>
                <a:spcPts val="1965"/>
              </a:lnSpc>
              <a:spcBef>
                <a:spcPts val="200"/>
              </a:spcBef>
              <a:spcAft>
                <a:spcPts val="200"/>
              </a:spcAft>
              <a:buNone/>
            </a:pPr>
            <a:r>
              <a:rPr lang="en-US" altLang="zh-CN" sz="1600" b="0"/>
              <a:t>		this.color = "gray";</a:t>
            </a:r>
            <a:endParaRPr lang="en-US" altLang="zh-CN" sz="1600" b="0"/>
          </a:p>
          <a:p>
            <a:pPr marL="0" indent="0" eaLnBrk="1" hangingPunct="1">
              <a:lnSpc>
                <a:spcPts val="1965"/>
              </a:lnSpc>
              <a:spcBef>
                <a:spcPts val="200"/>
              </a:spcBef>
              <a:spcAft>
                <a:spcPts val="200"/>
              </a:spcAft>
              <a:buNone/>
            </a:pPr>
            <a:r>
              <a:rPr lang="en-US" altLang="zh-CN" sz="1600" b="0"/>
              <a:t>	}</a:t>
            </a:r>
            <a:endParaRPr lang="en-US" altLang="zh-CN" sz="1600" b="0"/>
          </a:p>
          <a:p>
            <a:pPr marL="0" indent="0" eaLnBrk="1" hangingPunct="1">
              <a:lnSpc>
                <a:spcPts val="1765"/>
              </a:lnSpc>
              <a:spcBef>
                <a:spcPts val="200"/>
              </a:spcBef>
              <a:spcAft>
                <a:spcPts val="200"/>
              </a:spcAft>
              <a:buNone/>
            </a:pPr>
            <a:r>
              <a:rPr lang="en-US" altLang="zh-CN" sz="1600" b="0"/>
              <a:t>	Animal.prototype.sayName = function(){</a:t>
            </a:r>
            <a:endParaRPr lang="en-US" altLang="zh-CN" sz="1600" b="0"/>
          </a:p>
          <a:p>
            <a:pPr marL="0" indent="0" eaLnBrk="1" hangingPunct="1">
              <a:lnSpc>
                <a:spcPts val="1765"/>
              </a:lnSpc>
              <a:spcBef>
                <a:spcPts val="200"/>
              </a:spcBef>
              <a:spcAft>
                <a:spcPts val="200"/>
              </a:spcAft>
              <a:buNone/>
            </a:pPr>
            <a:r>
              <a:rPr lang="en-US" altLang="zh-CN" sz="1600" b="0"/>
              <a:t>		alert(this.name);</a:t>
            </a:r>
            <a:endParaRPr lang="en-US" altLang="zh-CN" sz="1600" b="0"/>
          </a:p>
          <a:p>
            <a:pPr marL="0" indent="0" eaLnBrk="1" hangingPunct="1">
              <a:lnSpc>
                <a:spcPts val="1765"/>
              </a:lnSpc>
              <a:spcBef>
                <a:spcPts val="200"/>
              </a:spcBef>
              <a:spcAft>
                <a:spcPts val="200"/>
              </a:spcAft>
              <a:buNone/>
            </a:pPr>
            <a:r>
              <a:rPr lang="en-US" altLang="zh-CN" sz="1600" b="0"/>
              <a:t>	}</a:t>
            </a:r>
            <a:endParaRPr lang="en-US" altLang="zh-CN" sz="1600" b="0"/>
          </a:p>
          <a:p>
            <a:pPr marL="0" indent="0" eaLnBrk="1" hangingPunct="1">
              <a:buNone/>
            </a:pPr>
            <a:endParaRPr lang="zh-CN" altLang="en-US" sz="180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继承</a:t>
            </a:r>
            <a:endParaRPr lang="zh-CN" altLang="en-US">
              <a:effectLst>
                <a:outerShdw blurRad="38100" dist="38100" dir="2700000">
                  <a:srgbClr val="C0C0C0"/>
                </a:outerShdw>
              </a:effectLst>
            </a:endParaRPr>
          </a:p>
        </p:txBody>
      </p:sp>
      <p:sp>
        <p:nvSpPr>
          <p:cNvPr id="290818" name="Rectangle 3"/>
          <p:cNvSpPr>
            <a:spLocks noGrp="1" noChangeArrowheads="1"/>
          </p:cNvSpPr>
          <p:nvPr>
            <p:ph idx="1"/>
          </p:nvPr>
        </p:nvSpPr>
        <p:spPr>
          <a:xfrm>
            <a:off x="0" y="515938"/>
            <a:ext cx="9144000" cy="5905500"/>
          </a:xfrm>
        </p:spPr>
        <p:txBody>
          <a:bodyPr vert="horz" wrap="square" lIns="90050" tIns="45024" rIns="90050" bIns="45024" numCol="1" anchor="t" anchorCtr="0" compatLnSpc="1"/>
          <a:lstStyle/>
          <a:p>
            <a:pPr marL="0" indent="0" eaLnBrk="1" hangingPunct="1">
              <a:lnSpc>
                <a:spcPts val="1965"/>
              </a:lnSpc>
              <a:spcBef>
                <a:spcPts val="500"/>
              </a:spcBef>
              <a:spcAft>
                <a:spcPts val="500"/>
              </a:spcAft>
            </a:pPr>
            <a:r>
              <a:rPr lang="zh-CN" altLang="en-US" sz="1800"/>
              <a:t>组合函数</a:t>
            </a:r>
            <a:endParaRPr lang="zh-CN" altLang="en-US" sz="1800"/>
          </a:p>
          <a:p>
            <a:pPr marL="0" indent="0" eaLnBrk="1" hangingPunct="1">
              <a:lnSpc>
                <a:spcPts val="1965"/>
              </a:lnSpc>
              <a:spcBef>
                <a:spcPts val="500"/>
              </a:spcBef>
              <a:spcAft>
                <a:spcPts val="500"/>
              </a:spcAft>
              <a:buNone/>
            </a:pPr>
            <a:r>
              <a:rPr lang="en-US" altLang="zh-CN" sz="1800" b="0"/>
              <a:t>也称"伪经典继承"，将原型链和借用构造函数的技术组合在一起。原理是：使用原型链实现对原型属性和方法的继承，而通过借用构造函数实现对实例属性的继承</a:t>
            </a:r>
            <a:endParaRPr lang="en-US" altLang="zh-CN" sz="1800" b="0"/>
          </a:p>
          <a:p>
            <a:pPr marL="0" indent="0" eaLnBrk="1" hangingPunct="1">
              <a:lnSpc>
                <a:spcPts val="1965"/>
              </a:lnSpc>
              <a:spcBef>
                <a:spcPts val="200"/>
              </a:spcBef>
              <a:spcAft>
                <a:spcPts val="200"/>
              </a:spcAft>
              <a:buNone/>
            </a:pPr>
            <a:r>
              <a:rPr lang="en-US" altLang="zh-CN" sz="1600" b="0"/>
              <a:t>	function Animal(name){</a:t>
            </a:r>
            <a:endParaRPr lang="en-US" altLang="zh-CN" sz="1600" b="0"/>
          </a:p>
          <a:p>
            <a:pPr marL="0" indent="0" eaLnBrk="1" hangingPunct="1">
              <a:lnSpc>
                <a:spcPts val="1965"/>
              </a:lnSpc>
              <a:spcBef>
                <a:spcPts val="200"/>
              </a:spcBef>
              <a:spcAft>
                <a:spcPts val="200"/>
              </a:spcAft>
              <a:buNone/>
            </a:pPr>
            <a:r>
              <a:rPr lang="en-US" altLang="zh-CN" sz="1600" b="0">
                <a:sym typeface="宋体" panose="02010600030101010101" pitchFamily="2" charset="-122"/>
              </a:rPr>
              <a:t>		this.name = name;</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this.colors = ["red","gray"];</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function Dog(name){</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//继承了Animal（属性）</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Animal.call(this,name);</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this.color = "gray";</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Animal.prototype.sayName = function(){</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alert(this.name);</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//继承方法</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Dog.prototype = new Animal();</a:t>
            </a:r>
            <a:endParaRPr lang="en-US" altLang="zh-CN" sz="1600" b="0">
              <a:sym typeface="宋体" panose="02010600030101010101" pitchFamily="2" charset="-122"/>
            </a:endParaRPr>
          </a:p>
          <a:p>
            <a:pPr marL="0" indent="0" eaLnBrk="1" hangingPunct="1">
              <a:lnSpc>
                <a:spcPts val="1965"/>
              </a:lnSpc>
              <a:spcBef>
                <a:spcPts val="200"/>
              </a:spcBef>
              <a:spcAft>
                <a:spcPts val="200"/>
              </a:spcAft>
              <a:buNone/>
            </a:pPr>
            <a:r>
              <a:rPr lang="en-US" altLang="zh-CN" sz="1600" b="0">
                <a:sym typeface="宋体" panose="02010600030101010101" pitchFamily="2" charset="-122"/>
              </a:rPr>
              <a:t>	Dog.prototype.constructor = Animal;//</a:t>
            </a:r>
            <a:r>
              <a:rPr lang="zh-CN" altLang="en-US" sz="1600" b="0">
                <a:sym typeface="宋体" panose="02010600030101010101" pitchFamily="2" charset="-122"/>
              </a:rPr>
              <a:t>默认值，应改为</a:t>
            </a:r>
            <a:r>
              <a:rPr lang="en-US" altLang="zh-CN" sz="1600" b="0">
                <a:sym typeface="宋体" panose="02010600030101010101" pitchFamily="2" charset="-122"/>
              </a:rPr>
              <a:t>Dog</a:t>
            </a:r>
            <a:endParaRPr lang="en-US" altLang="zh-CN"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9 </a:t>
            </a:r>
            <a:r>
              <a:rPr lang="zh-CN" altLang="en-US">
                <a:solidFill>
                  <a:srgbClr val="CC0099"/>
                </a:solidFill>
                <a:effectLst>
                  <a:outerShdw blurRad="38100" dist="38100" dir="2700000">
                    <a:srgbClr val="C0C0C0"/>
                  </a:outerShdw>
                </a:effectLst>
                <a:latin typeface="+mj-lt"/>
                <a:ea typeface="+mj-ea"/>
                <a:cs typeface="+mj-cs"/>
              </a:rPr>
              <a:t>章:文档对象模型</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299010" name="Rectangle 3"/>
          <p:cNvSpPr>
            <a:spLocks noGrp="1" noChangeArrowheads="1"/>
          </p:cNvSpPr>
          <p:nvPr>
            <p:ph idx="1"/>
          </p:nvPr>
        </p:nvSpPr>
        <p:spPr/>
        <p:txBody>
          <a:bodyPr vert="horz" wrap="square" lIns="90050" tIns="45024" rIns="90050" bIns="45024" numCol="1" anchor="t" anchorCtr="0" compatLnSpc="1"/>
          <a:lstStyle/>
          <a:p>
            <a:pPr marL="0" indent="457200" eaLnBrk="1" hangingPunct="1">
              <a:buNone/>
            </a:pPr>
            <a:r>
              <a:rPr lang="zh-CN" altLang="en-US" sz="1800" b="0"/>
              <a:t>DOM是针对HTML和XML文档的一个API（应用程序编程接口）,DOM描绘了一个层次化的节点树，允许开发人员添加，移除，修改页面的某一部分。1998年10月DOM1级规范成为W3C的推荐标准，为基本的文档结构以及查询提供了接口。但是要注意，IE中的所有DOM对象都是以COM对象的形式实现的。这意味着IE中的DOM对象与原生JavaScript对象的行为或活动特点并不一致。</a:t>
            </a:r>
            <a:endParaRPr lang="zh-CN" altLang="en-US" sz="1800" b="0"/>
          </a:p>
          <a:p>
            <a:pPr marL="0" indent="457200" eaLnBrk="1" hangingPunct="1">
              <a:buNone/>
            </a:pPr>
            <a:r>
              <a:rPr lang="zh-CN" altLang="en-US" sz="1800" b="0"/>
              <a:t>DOM可以将任何HTML或XML文档描绘成一个由多层节点构成的结构。节点分为几种不同的类型，每种类型分别表示文档中不同的信息或标记。每个节点拥有各自的特点，数据和方法，另外也有与其他节点存在某种关系。节点之间的关系构成了层次，所有页面标记则表现为一个以特定节点为根节点的树形结构。</a:t>
            </a:r>
            <a:endParaRPr lang="zh-CN" altLang="en-US" sz="1800" b="0"/>
          </a:p>
          <a:p>
            <a:pPr marL="0" indent="457200" eaLnBrk="1" hangingPunct="1"/>
            <a:endParaRPr lang="zh-CN" altLang="en-US"/>
          </a:p>
          <a:p>
            <a:pPr marL="0" indent="457200" eaLnBrk="1" hangingPunct="1"/>
            <a:endParaRPr lang="en-US" altLang="zh-CN"/>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01058"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b="0"/>
              <a:t>Node类型</a:t>
            </a:r>
            <a:endParaRPr lang="zh-CN" altLang="en-US" b="0"/>
          </a:p>
          <a:p>
            <a:pPr marL="0" indent="0" eaLnBrk="1" hangingPunct="1">
              <a:buNone/>
            </a:pPr>
            <a:r>
              <a:rPr lang="en-US" altLang="zh-CN" sz="1800" b="0"/>
              <a:t>DOM1级定义为一个Node接口，该接口将由DOM中的所有节点类型实现。除了IE之外，在其他所有浏览器中都可以访问到这个类型。javascript中所有的节点类型都继承自Node类型，所有节点类型都共享着相同的基本属性和方法</a:t>
            </a:r>
            <a:r>
              <a:rPr lang="en-US" altLang="zh-CN" b="0"/>
              <a:t>。</a:t>
            </a:r>
            <a:endParaRPr lang="en-US" altLang="zh-CN" b="0"/>
          </a:p>
          <a:p>
            <a:pPr lvl="1" eaLnBrk="1" hangingPunct="1">
              <a:lnSpc>
                <a:spcPts val="1965"/>
              </a:lnSpc>
              <a:spcBef>
                <a:spcPts val="500"/>
              </a:spcBef>
              <a:spcAft>
                <a:spcPts val="500"/>
              </a:spcAft>
            </a:pPr>
            <a:r>
              <a:rPr lang="en-US" altLang="zh-CN" sz="1800"/>
              <a:t>节点关系</a:t>
            </a:r>
            <a:endParaRPr lang="en-US" altLang="en-US" sz="1800" b="0">
              <a:solidFill>
                <a:srgbClr val="4B65E9"/>
              </a:solidFill>
            </a:endParaRPr>
          </a:p>
          <a:p>
            <a:pPr lvl="1" eaLnBrk="1" hangingPunct="1">
              <a:lnSpc>
                <a:spcPts val="1965"/>
              </a:lnSpc>
              <a:spcBef>
                <a:spcPts val="500"/>
              </a:spcBef>
              <a:spcAft>
                <a:spcPts val="500"/>
              </a:spcAft>
              <a:buNone/>
            </a:pPr>
            <a:r>
              <a:rPr lang="en-US" altLang="zh-CN" b="0"/>
              <a:t>	</a:t>
            </a:r>
            <a:r>
              <a:rPr lang="en-US" altLang="zh-CN" sz="1800"/>
              <a:t>属性：</a:t>
            </a:r>
            <a:endParaRPr lang="en-US" altLang="zh-CN" sz="1800"/>
          </a:p>
          <a:p>
            <a:pPr lvl="1" eaLnBrk="1" hangingPunct="1">
              <a:lnSpc>
                <a:spcPts val="1965"/>
              </a:lnSpc>
              <a:spcBef>
                <a:spcPts val="500"/>
              </a:spcBef>
              <a:spcAft>
                <a:spcPts val="500"/>
              </a:spcAft>
              <a:buFont typeface="Wingdings" panose="05000000000000000000" pitchFamily="2" charset="2"/>
              <a:buChar char="ü"/>
            </a:pPr>
            <a:r>
              <a:rPr lang="en-US" altLang="zh-CN" sz="1800"/>
              <a:t>nodeType	表示节点类型	</a:t>
            </a:r>
            <a:endParaRPr lang="en-US" altLang="zh-CN" sz="1800"/>
          </a:p>
          <a:p>
            <a:pPr lvl="1" eaLnBrk="1" hangingPunct="1">
              <a:buNone/>
            </a:pPr>
            <a:r>
              <a:rPr lang="en-US" altLang="zh-CN" sz="1800"/>
              <a:t>	    	</a:t>
            </a:r>
            <a:r>
              <a:rPr lang="en-US" altLang="zh-CN" sz="1800" b="0"/>
              <a:t>Element --&gt;1;TextNode --&gt;3;Comment--&gt; 8;Document--&gt; 9</a:t>
            </a:r>
            <a:endParaRPr lang="en-US" altLang="zh-CN" sz="1800" b="0"/>
          </a:p>
          <a:p>
            <a:pPr lvl="1" eaLnBrk="1" hangingPunct="1">
              <a:buNone/>
            </a:pPr>
            <a:r>
              <a:rPr lang="en-US" altLang="zh-CN" sz="1800" b="0"/>
              <a:t>	    	document 是Document构造函数的实例</a:t>
            </a:r>
            <a:endParaRPr lang="en-US" altLang="zh-CN" sz="1800" b="0"/>
          </a:p>
          <a:p>
            <a:pPr lvl="1" eaLnBrk="1" hangingPunct="1">
              <a:buNone/>
            </a:pPr>
            <a:r>
              <a:rPr lang="en-US" altLang="zh-CN" sz="1800" b="0"/>
              <a:t>	    	document.body是Element构造函数的实例</a:t>
            </a:r>
            <a:endParaRPr lang="en-US" altLang="zh-CN" sz="1800" b="0"/>
          </a:p>
          <a:p>
            <a:pPr lvl="1" eaLnBrk="1" hangingPunct="1">
              <a:buNone/>
            </a:pPr>
            <a:r>
              <a:rPr lang="en-US" altLang="zh-CN" sz="1800" b="0"/>
              <a:t>	    	document.body.firstChild 是Comment构造函数的实例</a:t>
            </a:r>
            <a:endParaRPr lang="en-US" altLang="zh-CN" sz="1800" b="0"/>
          </a:p>
          <a:p>
            <a:pPr lvl="1" eaLnBrk="1" hangingPunct="1">
              <a:buFont typeface="Wingdings" panose="05000000000000000000" pitchFamily="2" charset="2"/>
              <a:buChar char="ü"/>
            </a:pPr>
            <a:r>
              <a:rPr lang="en-US" altLang="zh-CN" sz="1800"/>
              <a:t>nodeName</a:t>
            </a:r>
            <a:endParaRPr lang="en-US" altLang="zh-CN" sz="1800"/>
          </a:p>
          <a:p>
            <a:pPr lvl="1" eaLnBrk="1" hangingPunct="1">
              <a:buNone/>
            </a:pPr>
            <a:r>
              <a:rPr lang="en-US" altLang="zh-CN" sz="1800"/>
              <a:t>	    	</a:t>
            </a:r>
            <a:r>
              <a:rPr lang="en-US" altLang="zh-CN" sz="1800" b="0"/>
              <a:t>该属性取决于节点类型，如果是元素类型，值为元素的标签名</a:t>
            </a:r>
            <a:endParaRPr lang="en-US" altLang="zh-CN" sz="1800" b="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6690" name="Rectangle 2"/>
          <p:cNvSpPr>
            <a:spLocks noChangeArrowheads="1"/>
          </p:cNvSpPr>
          <p:nvPr/>
        </p:nvSpPr>
        <p:spPr bwMode="auto">
          <a:xfrm>
            <a:off x="3492500" y="2708275"/>
            <a:ext cx="5130800" cy="1520825"/>
          </a:xfrm>
          <a:prstGeom prst="rect">
            <a:avLst/>
          </a:prstGeom>
          <a:noFill/>
          <a:ln>
            <a:noFill/>
          </a:ln>
          <a:effectLst/>
        </p:spPr>
        <p:txBody>
          <a:bodyPr>
            <a:spAutoFit/>
          </a:bodyPr>
          <a:lstStyle>
            <a:lvl1pPr>
              <a:defRPr sz="3200" b="1">
                <a:solidFill>
                  <a:srgbClr val="FF33CC"/>
                </a:solidFill>
                <a:latin typeface="Arial" panose="020B0604020202020204" pitchFamily="34" charset="0"/>
                <a:ea typeface="宋体" panose="02010600030101010101" pitchFamily="2" charset="-122"/>
              </a:defRPr>
            </a:lvl1pPr>
            <a:lvl2pPr marL="742950" indent="-285750">
              <a:defRPr sz="3200" b="1">
                <a:solidFill>
                  <a:srgbClr val="FF33CC"/>
                </a:solidFill>
                <a:latin typeface="Arial" panose="020B0604020202020204" pitchFamily="34" charset="0"/>
                <a:ea typeface="宋体" panose="02010600030101010101" pitchFamily="2" charset="-122"/>
              </a:defRPr>
            </a:lvl2pPr>
            <a:lvl3pPr marL="1143000" indent="-228600">
              <a:defRPr sz="3200" b="1">
                <a:solidFill>
                  <a:srgbClr val="FF33CC"/>
                </a:solidFill>
                <a:latin typeface="Arial" panose="020B0604020202020204" pitchFamily="34" charset="0"/>
                <a:ea typeface="宋体" panose="02010600030101010101" pitchFamily="2" charset="-122"/>
              </a:defRPr>
            </a:lvl3pPr>
            <a:lvl4pPr marL="1600200" indent="-228600">
              <a:defRPr sz="3200" b="1">
                <a:solidFill>
                  <a:srgbClr val="FF33CC"/>
                </a:solidFill>
                <a:latin typeface="Arial" panose="020B0604020202020204" pitchFamily="34" charset="0"/>
                <a:ea typeface="宋体" panose="02010600030101010101" pitchFamily="2" charset="-122"/>
              </a:defRPr>
            </a:lvl4pPr>
            <a:lvl5pPr marL="2057400" indent="-228600">
              <a:defRPr sz="3200" b="1">
                <a:solidFill>
                  <a:srgbClr val="FF33CC"/>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0"/>
              </a:spcBef>
              <a:spcAft>
                <a:spcPct val="0"/>
              </a:spcAft>
              <a:defRPr sz="3200" b="1">
                <a:solidFill>
                  <a:srgbClr val="FF33CC"/>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0"/>
              </a:spcBef>
              <a:spcAft>
                <a:spcPct val="0"/>
              </a:spcAft>
              <a:defRPr sz="3200" b="1">
                <a:solidFill>
                  <a:srgbClr val="FF33CC"/>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0"/>
              </a:spcBef>
              <a:spcAft>
                <a:spcPct val="0"/>
              </a:spcAft>
              <a:defRPr sz="3200" b="1">
                <a:solidFill>
                  <a:srgbClr val="FF33CC"/>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0"/>
              </a:spcBef>
              <a:spcAft>
                <a:spcPct val="0"/>
              </a:spcAft>
              <a:defRPr sz="3200" b="1">
                <a:solidFill>
                  <a:srgbClr val="FF33CC"/>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r>
              <a:rPr kumimoji="0"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Software Development in</a:t>
            </a:r>
            <a:r>
              <a:rPr kumimoji="0"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Linux Environment</a:t>
            </a:r>
            <a:endParaRPr kumimoji="0"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账号管理</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en-US" altLang="zh-CN" sz="2000"/>
              <a:t>passwd</a:t>
            </a:r>
            <a:r>
              <a:rPr lang="zh-CN" altLang="en-US" sz="2000"/>
              <a:t> </a:t>
            </a:r>
            <a:r>
              <a:rPr lang="en-US" altLang="zh-CN" sz="2000"/>
              <a:t>[</a:t>
            </a:r>
            <a:r>
              <a:rPr lang="zh-CN" altLang="en-US" sz="2000"/>
              <a:t>账号</a:t>
            </a:r>
            <a:r>
              <a:rPr lang="en-US" altLang="zh-CN" sz="2000"/>
              <a:t>]</a:t>
            </a:r>
            <a:endParaRPr lang="en-US" altLang="zh-CN" sz="1800"/>
          </a:p>
          <a:p>
            <a:pPr marL="0" lvl="1" indent="-381000">
              <a:buNone/>
            </a:pPr>
            <a:r>
              <a:rPr lang="zh-CN" altLang="en-US" sz="1800" b="0"/>
              <a:t>修改账号密码</a:t>
            </a:r>
            <a:endParaRPr lang="sv-SE" altLang="zh-CN" b="0"/>
          </a:p>
          <a:p>
            <a:pPr marL="0" lvl="1" indent="-381000"/>
            <a:r>
              <a:rPr lang="en-US" altLang="zh-CN" sz="2000"/>
              <a:t>userdel</a:t>
            </a:r>
            <a:r>
              <a:rPr lang="zh-CN" altLang="en-US" sz="2000"/>
              <a:t> 账号</a:t>
            </a:r>
            <a:endParaRPr lang="en-US" altLang="zh-CN"/>
          </a:p>
          <a:p>
            <a:pPr marL="0" lvl="1" indent="-381000">
              <a:buNone/>
            </a:pPr>
            <a:r>
              <a:rPr lang="zh-CN" altLang="en-US" sz="1800"/>
              <a:t> </a:t>
            </a:r>
            <a:r>
              <a:rPr lang="en-US" altLang="zh-CN" sz="1800"/>
              <a:t>$</a:t>
            </a:r>
            <a:r>
              <a:rPr lang="zh-CN" altLang="en-US" sz="1800"/>
              <a:t> </a:t>
            </a:r>
            <a:r>
              <a:rPr lang="en-US" altLang="zh-CN" sz="1800"/>
              <a:t>userdel</a:t>
            </a:r>
            <a:r>
              <a:rPr lang="zh-CN" altLang="en-US" sz="1800"/>
              <a:t> </a:t>
            </a:r>
            <a:r>
              <a:rPr lang="en-US" altLang="zh-CN" sz="1800"/>
              <a:t>–r</a:t>
            </a:r>
            <a:r>
              <a:rPr lang="zh-CN" altLang="en-US" sz="1800"/>
              <a:t> </a:t>
            </a:r>
            <a:r>
              <a:rPr lang="en-US" altLang="zh-CN" sz="1800"/>
              <a:t>larry	</a:t>
            </a:r>
            <a:endParaRPr lang="en-US" altLang="zh-CN"/>
          </a:p>
          <a:p>
            <a:pPr marL="0" lvl="1" indent="-381000">
              <a:spcBef>
                <a:spcPts val="300"/>
              </a:spcBef>
              <a:spcAft>
                <a:spcPts val="300"/>
              </a:spcAft>
              <a:buNone/>
            </a:pPr>
            <a:r>
              <a:rPr lang="zh-CN" altLang="en-US" sz="1800" b="0"/>
              <a:t>删除用户的相关数据，而用户的数据有：</a:t>
            </a:r>
            <a:endParaRPr lang="en-US" altLang="zh-CN" sz="1800" b="0"/>
          </a:p>
          <a:p>
            <a:pPr marL="0" lvl="1" indent="-381000">
              <a:buFont typeface="Wingdings" panose="05000000000000000000" pitchFamily="2" charset="2"/>
              <a:buChar char="ü"/>
            </a:pPr>
            <a:r>
              <a:rPr lang="zh-CN" altLang="en-US" sz="1800" b="0"/>
              <a:t>用户账号</a:t>
            </a:r>
            <a:r>
              <a:rPr lang="en-US" altLang="zh-CN" sz="1800" b="0"/>
              <a:t>/</a:t>
            </a:r>
            <a:r>
              <a:rPr lang="zh-CN" altLang="en-US" sz="1800" b="0"/>
              <a:t>口令相关参数：</a:t>
            </a:r>
            <a:r>
              <a:rPr lang="en-US" altLang="zh-CN" sz="1800" b="0"/>
              <a:t>/etc/passwd, /etc/shadow</a:t>
            </a:r>
            <a:endParaRPr lang="en-US" altLang="zh-CN" sz="1800" b="0"/>
          </a:p>
          <a:p>
            <a:pPr marL="0" lvl="1" indent="-381000">
              <a:buFont typeface="Wingdings" panose="05000000000000000000" pitchFamily="2" charset="2"/>
              <a:buChar char="ü"/>
            </a:pPr>
            <a:r>
              <a:rPr lang="zh-CN" altLang="en-US" sz="1800" b="0"/>
              <a:t>使用者群组相关参数：</a:t>
            </a:r>
            <a:r>
              <a:rPr lang="en-US" altLang="zh-CN" sz="1800" b="0"/>
              <a:t>/etc/group, /etc/gshadow</a:t>
            </a:r>
            <a:endParaRPr lang="en-US" altLang="zh-CN" sz="1800" b="0"/>
          </a:p>
          <a:p>
            <a:pPr marL="0" lvl="1" indent="-381000">
              <a:buFont typeface="Wingdings" panose="05000000000000000000" pitchFamily="2" charset="2"/>
              <a:buChar char="ü"/>
            </a:pPr>
            <a:r>
              <a:rPr lang="zh-CN" altLang="en-US" sz="1800" b="0"/>
              <a:t>用户个人文件数据： </a:t>
            </a:r>
            <a:r>
              <a:rPr lang="en-US" altLang="zh-CN" sz="1800" b="0"/>
              <a:t>/home/username, /var/spool/mail/username..</a:t>
            </a:r>
            <a:endParaRPr lang="en-US" altLang="zh-CN" sz="1800" b="0"/>
          </a:p>
          <a:p>
            <a:pPr marL="0" lvl="1" indent="-381000"/>
            <a:r>
              <a:rPr lang="en-US" altLang="zh-CN" sz="1800"/>
              <a:t>id</a:t>
            </a:r>
            <a:endParaRPr lang="en-US" altLang="zh-CN" sz="1800"/>
          </a:p>
          <a:p>
            <a:pPr marL="0" lvl="1" indent="-381000">
              <a:spcBef>
                <a:spcPts val="300"/>
              </a:spcBef>
              <a:spcAft>
                <a:spcPts val="300"/>
              </a:spcAft>
              <a:buNone/>
            </a:pPr>
            <a:r>
              <a:rPr lang="en-US" altLang="zh-CN" sz="1800" b="0"/>
              <a:t>id </a:t>
            </a:r>
            <a:r>
              <a:rPr lang="zh-CN" altLang="en-US" sz="1800" b="0"/>
              <a:t>这个命令则可以查询某人或自己的相关 </a:t>
            </a:r>
            <a:r>
              <a:rPr lang="en-US" altLang="zh-CN" sz="1800" b="0"/>
              <a:t>UID/GID </a:t>
            </a:r>
            <a:r>
              <a:rPr lang="zh-CN" altLang="en-US" sz="1800" b="0"/>
              <a:t>等等的信息</a:t>
            </a:r>
            <a:endParaRPr lang="en-US" altLang="zh-CN"/>
          </a:p>
          <a:p>
            <a:pPr marL="0" lvl="1" indent="-381000">
              <a:buNone/>
            </a:pPr>
            <a:endParaRPr lang="en-US" altLang="zh-CN" sz="1600" b="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264194" name="Rectangle 3"/>
          <p:cNvSpPr>
            <a:spLocks noGrp="1"/>
          </p:cNvSpPr>
          <p:nvPr>
            <p:ph idx="1"/>
          </p:nvPr>
        </p:nvSpPr>
        <p:spPr/>
        <p:txBody>
          <a:bodyPr vert="horz" wrap="square" lIns="90050" tIns="45024" rIns="90050" bIns="45024" anchor="t"/>
          <a:lstStyle/>
          <a:p>
            <a:pPr marL="506730" indent="-279400" eaLnBrk="1" hangingPunct="1">
              <a:buFont typeface="Wingdings" panose="05000000000000000000" pitchFamily="2" charset="2"/>
              <a:buChar char="ü"/>
            </a:pPr>
            <a:r>
              <a:rPr lang="en-US" altLang="zh-CN" sz="1800"/>
              <a:t>nodeValue</a:t>
            </a:r>
            <a:endParaRPr lang="en-US" altLang="zh-CN" sz="1800"/>
          </a:p>
          <a:p>
            <a:pPr marL="506730" indent="-279400" eaLnBrk="1" hangingPunct="1">
              <a:buNone/>
            </a:pPr>
            <a:r>
              <a:rPr lang="en-US" altLang="zh-CN" sz="1800"/>
              <a:t>	    	</a:t>
            </a:r>
            <a:r>
              <a:rPr lang="en-US" altLang="zh-CN" sz="1800" b="0"/>
              <a:t>该属性取决于节点类型，如果是元素类型，值有null</a:t>
            </a:r>
            <a:endParaRPr lang="en-US" altLang="zh-CN" sz="1800" b="0"/>
          </a:p>
          <a:p>
            <a:pPr marL="506730" indent="-279400" eaLnBrk="1" hangingPunct="1">
              <a:buFont typeface="Wingdings" panose="05000000000000000000" pitchFamily="2" charset="2"/>
              <a:buChar char="ü"/>
            </a:pPr>
            <a:r>
              <a:rPr lang="en-US" altLang="zh-CN" sz="1800"/>
              <a:t> childNodes	</a:t>
            </a:r>
            <a:endParaRPr lang="en-US" altLang="zh-CN" sz="1800"/>
          </a:p>
          <a:p>
            <a:pPr marL="506730" indent="-279400" eaLnBrk="1" hangingPunct="1">
              <a:buNone/>
            </a:pPr>
            <a:r>
              <a:rPr lang="en-US" altLang="zh-CN" sz="1800"/>
              <a:t>	    	</a:t>
            </a:r>
            <a:r>
              <a:rPr lang="en-US" altLang="zh-CN" sz="1800" b="0"/>
              <a:t>属性，保存一个NodeList对象，NodeList是一种类数组对象用来保存一组有序的节点，NodeList是基于DOM结构动态执行查询的结果，DOM结构变化可以自动反应到NodeList对象中。访问时可以通过中括号访问，也可以通过item()方法访问。可以使用slice方法将NodeList转换为数组</a:t>
            </a:r>
            <a:endParaRPr lang="en-US" altLang="zh-CN" sz="1800" b="0"/>
          </a:p>
          <a:p>
            <a:pPr marL="506730" indent="-279400" eaLnBrk="1" hangingPunct="1">
              <a:buNone/>
            </a:pPr>
            <a:r>
              <a:rPr lang="en-US" altLang="zh-CN" sz="1800"/>
              <a:t>		</a:t>
            </a:r>
            <a:r>
              <a:rPr lang="en-US" altLang="zh-CN" sz="1800" b="0"/>
              <a:t>var arr = Array.prototype.slice.call(nodes,0);</a:t>
            </a:r>
            <a:endParaRPr lang="en-US" altLang="zh-CN" sz="1800" b="0"/>
          </a:p>
          <a:p>
            <a:pPr marL="506730" indent="-279400" eaLnBrk="1" hangingPunct="1">
              <a:buFont typeface="Wingdings" panose="05000000000000000000" pitchFamily="2" charset="2"/>
              <a:buChar char="ü"/>
            </a:pPr>
            <a:r>
              <a:rPr lang="en-US" altLang="zh-CN" sz="1800"/>
              <a:t>parentNode</a:t>
            </a:r>
            <a:endParaRPr lang="en-US" altLang="zh-CN" sz="1800"/>
          </a:p>
          <a:p>
            <a:pPr marL="506730" indent="-279400" eaLnBrk="1" hangingPunct="1">
              <a:buNone/>
            </a:pPr>
            <a:r>
              <a:rPr lang="en-US" altLang="zh-CN" sz="1800"/>
              <a:t>		</a:t>
            </a:r>
            <a:r>
              <a:rPr lang="en-US" altLang="zh-CN" sz="1800" b="0"/>
              <a:t>指向文档树中的父节点。包含在childNodes列表中所有的节点都具有相同的父节点，每个节点之间都是同胞/兄弟节点</a:t>
            </a:r>
            <a:r>
              <a:rPr lang="en-US" altLang="zh-CN" sz="1800"/>
              <a:t>。</a:t>
            </a:r>
            <a:endParaRPr lang="en-US" altLang="zh-CN" sz="1800"/>
          </a:p>
          <a:p>
            <a:pPr marL="506730" indent="-279400" eaLnBrk="1" hangingPunct="1">
              <a:buFont typeface="Wingdings" panose="05000000000000000000" pitchFamily="2" charset="2"/>
              <a:buChar char="ü"/>
            </a:pPr>
            <a:r>
              <a:rPr lang="en-US" altLang="zh-CN" sz="1800"/>
              <a:t>previousSibling		</a:t>
            </a:r>
            <a:r>
              <a:rPr lang="en-US" altLang="zh-CN" sz="1800" b="0"/>
              <a:t>兄弟节点中的前一个节点</a:t>
            </a:r>
            <a:endParaRPr lang="en-US" altLang="zh-CN" sz="1800" b="0"/>
          </a:p>
          <a:p>
            <a:pPr marL="506730" indent="-279400" eaLnBrk="1" hangingPunct="1">
              <a:buFont typeface="Wingdings" panose="05000000000000000000" pitchFamily="2" charset="2"/>
              <a:buChar char="ü"/>
            </a:pPr>
            <a:r>
              <a:rPr lang="en-US" altLang="zh-CN" sz="1800"/>
              <a:t>nextSibling</a:t>
            </a:r>
            <a:r>
              <a:rPr lang="en-US" altLang="zh-CN" sz="1800" b="0"/>
              <a:t>		兄弟节点中的下一个节点</a:t>
            </a:r>
            <a:endParaRPr lang="en-US" altLang="zh-CN" sz="1800" b="0"/>
          </a:p>
          <a:p>
            <a:pPr marL="506730" indent="-279400" eaLnBrk="1" hangingPunct="1">
              <a:buFont typeface="Wingdings" panose="05000000000000000000" pitchFamily="2" charset="2"/>
              <a:buChar char="ü"/>
            </a:pPr>
            <a:r>
              <a:rPr lang="en-US" altLang="zh-CN" sz="1800"/>
              <a:t>firstChild</a:t>
            </a:r>
            <a:r>
              <a:rPr lang="en-US" altLang="zh-CN" sz="1800" b="0"/>
              <a:t>		childNodes列表中的第一个节点</a:t>
            </a:r>
            <a:endParaRPr lang="en-US" altLang="zh-CN" sz="1800" b="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05154" name="Rectangle 3"/>
          <p:cNvSpPr>
            <a:spLocks noGrp="1"/>
          </p:cNvSpPr>
          <p:nvPr>
            <p:ph idx="1"/>
          </p:nvPr>
        </p:nvSpPr>
        <p:spPr/>
        <p:txBody>
          <a:bodyPr vert="horz" wrap="square" lIns="90050" tIns="45024" rIns="90050" bIns="45024" numCol="1" anchor="t" anchorCtr="0" compatLnSpc="1"/>
          <a:lstStyle/>
          <a:p>
            <a:pPr marL="506730" indent="-279400" eaLnBrk="1" hangingPunct="1">
              <a:buFont typeface="Wingdings" panose="05000000000000000000" pitchFamily="2" charset="2"/>
              <a:buChar char="ü"/>
            </a:pPr>
            <a:r>
              <a:rPr lang="en-US" altLang="zh-CN" sz="1800"/>
              <a:t>lastChild		</a:t>
            </a:r>
            <a:endParaRPr lang="en-US" altLang="zh-CN" sz="1800"/>
          </a:p>
          <a:p>
            <a:pPr marL="390525" lvl="1" indent="0" eaLnBrk="1" hangingPunct="1">
              <a:buNone/>
            </a:pPr>
            <a:r>
              <a:rPr lang="en-US" altLang="zh-CN" sz="1800" b="0"/>
              <a:t>childNodes列表中的最后一个节点</a:t>
            </a:r>
            <a:endParaRPr lang="en-US" altLang="zh-CN" sz="1800" b="0"/>
          </a:p>
          <a:p>
            <a:pPr marL="506730" indent="-279400" eaLnBrk="1" hangingPunct="1">
              <a:buFont typeface="Wingdings" panose="05000000000000000000" pitchFamily="2" charset="2"/>
              <a:buChar char="ü"/>
            </a:pPr>
            <a:r>
              <a:rPr lang="en-US" altLang="zh-CN" sz="1800"/>
              <a:t>ownerDocument		</a:t>
            </a:r>
            <a:endParaRPr lang="en-US" altLang="zh-CN" sz="1800"/>
          </a:p>
          <a:p>
            <a:pPr marL="390525" lvl="1" indent="0" eaLnBrk="1" hangingPunct="1">
              <a:buNone/>
            </a:pPr>
            <a:r>
              <a:rPr lang="en-US" altLang="zh-CN" sz="1800" b="0"/>
              <a:t>指向表示整个文档的文档节点。任何节点都属于它所在的文档，任何节点都不能同时存在于两个或更多个文档中。</a:t>
            </a:r>
            <a:endParaRPr lang="en-US" altLang="zh-CN" sz="1800"/>
          </a:p>
          <a:p>
            <a:pPr marL="506730" indent="-279400" eaLnBrk="1" hangingPunct="1">
              <a:buChar char="•"/>
            </a:pPr>
            <a:r>
              <a:rPr lang="en-US" altLang="zh-CN" sz="1800"/>
              <a:t>方法：</a:t>
            </a:r>
            <a:endParaRPr lang="en-US" altLang="zh-CN" sz="1800"/>
          </a:p>
          <a:p>
            <a:pPr marL="506730" indent="-279400" eaLnBrk="1" hangingPunct="1">
              <a:buFont typeface="Wingdings" panose="05000000000000000000" pitchFamily="2" charset="2"/>
              <a:buChar char="ü"/>
            </a:pPr>
            <a:r>
              <a:rPr lang="en-US" altLang="zh-CN" sz="1800"/>
              <a:t>hasChildNodes()	</a:t>
            </a:r>
            <a:endParaRPr lang="en-US" altLang="zh-CN" sz="1800"/>
          </a:p>
          <a:p>
            <a:pPr marL="506730" indent="-279400" eaLnBrk="1" hangingPunct="1">
              <a:buNone/>
            </a:pPr>
            <a:r>
              <a:rPr lang="en-US" altLang="zh-CN" sz="1800" b="0"/>
              <a:t>在包含一个或多个子节点的情况下返回true</a:t>
            </a:r>
            <a:endParaRPr lang="en-US" altLang="zh-CN" sz="1800" b="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07202" name="Rectangle 3"/>
          <p:cNvSpPr>
            <a:spLocks noGrp="1" noChangeArrowheads="1"/>
          </p:cNvSpPr>
          <p:nvPr>
            <p:ph idx="1"/>
          </p:nvPr>
        </p:nvSpPr>
        <p:spPr/>
        <p:txBody>
          <a:bodyPr vert="horz" wrap="square" lIns="90050" tIns="45024" rIns="90050" bIns="45024" numCol="1" anchor="t" anchorCtr="0" compatLnSpc="1"/>
          <a:lstStyle/>
          <a:p>
            <a:pPr marL="0" lvl="1" indent="-71755" eaLnBrk="1" hangingPunct="1">
              <a:lnSpc>
                <a:spcPts val="1965"/>
              </a:lnSpc>
              <a:spcBef>
                <a:spcPts val="500"/>
              </a:spcBef>
              <a:spcAft>
                <a:spcPts val="500"/>
              </a:spcAft>
              <a:buFont typeface="Wingdings" panose="05000000000000000000" pitchFamily="2" charset="2"/>
              <a:buChar char="u"/>
            </a:pPr>
            <a:r>
              <a:rPr lang="zh-CN" altLang="en-US" sz="1800">
                <a:sym typeface="宋体" panose="02010600030101010101" pitchFamily="2" charset="-122"/>
              </a:rPr>
              <a:t> </a:t>
            </a:r>
            <a:r>
              <a:rPr lang="en-US" altLang="zh-CN" sz="1800">
                <a:sym typeface="宋体" panose="02010600030101010101" pitchFamily="2" charset="-122"/>
              </a:rPr>
              <a:t>操作节点</a:t>
            </a:r>
            <a:endParaRPr lang="en-US" altLang="zh-CN" sz="1800">
              <a:sym typeface="宋体" panose="02010600030101010101" pitchFamily="2" charset="-122"/>
            </a:endParaRPr>
          </a:p>
          <a:p>
            <a:pPr marL="0" lvl="1" indent="-71755" eaLnBrk="1" hangingPunct="1">
              <a:lnSpc>
                <a:spcPts val="1965"/>
              </a:lnSpc>
              <a:spcBef>
                <a:spcPts val="500"/>
              </a:spcBef>
              <a:spcAft>
                <a:spcPts val="500"/>
              </a:spcAft>
              <a:buNone/>
            </a:pPr>
            <a:r>
              <a:rPr lang="en-US" altLang="zh-CN" sz="1800" b="0">
                <a:sym typeface="宋体" panose="02010600030101010101" pitchFamily="2" charset="-122"/>
              </a:rPr>
              <a:t>	以下四个方法都需要父节点对象进行调用!</a:t>
            </a:r>
            <a:endParaRPr lang="en-US" altLang="zh-CN" sz="1800" b="0">
              <a:sym typeface="宋体" panose="02010600030101010101" pitchFamily="2" charset="-122"/>
            </a:endParaRPr>
          </a:p>
          <a:p>
            <a:pPr eaLnBrk="1" hangingPunct="1">
              <a:buFont typeface="Wingdings" panose="05000000000000000000" pitchFamily="2" charset="2"/>
              <a:buChar char="ü"/>
            </a:pPr>
            <a:r>
              <a:rPr lang="en-US" altLang="zh-CN" sz="1800">
                <a:sym typeface="宋体" panose="02010600030101010101" pitchFamily="2" charset="-122"/>
              </a:rPr>
              <a:t>appendChild()</a:t>
            </a:r>
            <a:endParaRPr lang="en-US" altLang="zh-CN" sz="1800">
              <a:sym typeface="宋体" panose="02010600030101010101" pitchFamily="2" charset="-122"/>
            </a:endParaRPr>
          </a:p>
          <a:p>
            <a:pPr marL="0" lvl="1" indent="-71755" eaLnBrk="1" hangingPunct="1">
              <a:buClr>
                <a:schemeClr val="tx2"/>
              </a:buClr>
              <a:buNone/>
            </a:pPr>
            <a:r>
              <a:rPr lang="en-US" altLang="zh-CN" sz="1800" b="0">
                <a:sym typeface="宋体" panose="02010600030101010101" pitchFamily="2" charset="-122"/>
              </a:rPr>
              <a:t>向childNodes列表末尾添加一个节点。返回新增的节点。关系更新如果参数节点已经为文档的一部分，位置更新而不插入，dom树可以看做是由一系列的指针连接起来的，任何DOM节点不能同时出现在文档中的多个位置 </a:t>
            </a:r>
            <a:r>
              <a:rPr lang="en-US" altLang="zh-CN" sz="1800" b="0"/>
              <a:t>	</a:t>
            </a:r>
            <a:endParaRPr lang="en-US" altLang="zh-CN" sz="1800" b="0">
              <a:sym typeface="宋体" panose="02010600030101010101" pitchFamily="2" charset="-122"/>
            </a:endParaRPr>
          </a:p>
          <a:p>
            <a:pPr eaLnBrk="1" hangingPunct="1">
              <a:buFont typeface="Wingdings" panose="05000000000000000000" pitchFamily="2" charset="2"/>
              <a:buChar char="ü"/>
            </a:pPr>
            <a:r>
              <a:rPr lang="en-US" altLang="zh-CN" sz="1800"/>
              <a:t>insertBefore()</a:t>
            </a:r>
            <a:r>
              <a:rPr lang="zh-CN" altLang="en-US" sz="1800"/>
              <a:t>  </a:t>
            </a:r>
            <a:r>
              <a:rPr lang="en-US" altLang="zh-CN" sz="1800"/>
              <a:t>//</a:t>
            </a:r>
            <a:r>
              <a:rPr lang="en-US" altLang="zh-CN" sz="1800" b="0"/>
              <a:t>第一个参数：要插入的节点；第二个参数：作为参照的节点；</a:t>
            </a:r>
            <a:endParaRPr lang="en-US" altLang="zh-CN" sz="1800" b="0"/>
          </a:p>
          <a:p>
            <a:pPr eaLnBrk="1" hangingPunct="1">
              <a:buNone/>
            </a:pPr>
            <a:r>
              <a:rPr lang="en-US" altLang="zh-CN" sz="1800" b="0"/>
              <a:t>被插入的节点会变成参照节点的前一个同胞节点,同时被方法返回。如果第二个参数为null将会将该节点追加在NodeList后面</a:t>
            </a:r>
            <a:endParaRPr lang="en-US" altLang="zh-CN" sz="1800" b="0"/>
          </a:p>
          <a:p>
            <a:pPr eaLnBrk="1" hangingPunct="1">
              <a:buFont typeface="Wingdings" panose="05000000000000000000" pitchFamily="2" charset="2"/>
              <a:buChar char="ü"/>
            </a:pPr>
            <a:r>
              <a:rPr lang="en-US" altLang="zh-CN" sz="1800"/>
              <a:t>replaceChild()</a:t>
            </a:r>
            <a:r>
              <a:rPr lang="zh-CN" altLang="en-US" sz="1800"/>
              <a:t>  </a:t>
            </a:r>
            <a:r>
              <a:rPr lang="en-US" altLang="zh-CN" sz="1800"/>
              <a:t>//</a:t>
            </a:r>
            <a:r>
              <a:rPr lang="en-US" altLang="zh-CN" sz="1800" b="0"/>
              <a:t>第一个参数：要插入的节点；第二个参数：要替换的节点；</a:t>
            </a:r>
            <a:endParaRPr lang="en-US" altLang="zh-CN" sz="1800" b="0"/>
          </a:p>
          <a:p>
            <a:pPr eaLnBrk="1" hangingPunct="1">
              <a:buNone/>
            </a:pPr>
            <a:r>
              <a:rPr lang="en-US" altLang="zh-CN" sz="1800" b="0"/>
              <a:t>要替换的节点将由这个方法返回并从文档树中被移除，同时由要插入的节点占据其位置</a:t>
            </a:r>
            <a:endParaRPr lang="en-US" altLang="zh-CN" sz="1800" b="0"/>
          </a:p>
          <a:p>
            <a:pPr eaLnBrk="1" hangingPunct="1">
              <a:buFont typeface="Wingdings" panose="05000000000000000000" pitchFamily="2" charset="2"/>
              <a:buChar char="ü"/>
            </a:pPr>
            <a:r>
              <a:rPr lang="en-US" altLang="zh-CN" sz="1800"/>
              <a:t>removeChild() //</a:t>
            </a:r>
            <a:r>
              <a:rPr lang="en-US" altLang="zh-CN" sz="1800" b="0"/>
              <a:t>一个参数，即要移除的节点。</a:t>
            </a:r>
            <a:endParaRPr lang="en-US" altLang="zh-CN" sz="1800" b="0"/>
          </a:p>
          <a:p>
            <a:pPr eaLnBrk="1" hangingPunct="1">
              <a:buNone/>
            </a:pPr>
            <a:r>
              <a:rPr lang="en-US" altLang="zh-CN" sz="1800" b="0"/>
              <a:t>	移除的节点将作为方法的返回值。其他方法,任何节点对象都可以调用。</a:t>
            </a:r>
            <a:endParaRPr lang="en-US" altLang="zh-CN" sz="1800" b="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09250" name="Rectangle 3"/>
          <p:cNvSpPr>
            <a:spLocks noGrp="1" noChangeArrowheads="1"/>
          </p:cNvSpPr>
          <p:nvPr>
            <p:ph idx="1"/>
          </p:nvPr>
        </p:nvSpPr>
        <p:spPr/>
        <p:txBody>
          <a:bodyPr vert="horz" wrap="square" lIns="90050" tIns="45024" rIns="90050" bIns="45024" numCol="1" anchor="t" anchorCtr="0" compatLnSpc="1"/>
          <a:lstStyle/>
          <a:p>
            <a:pPr eaLnBrk="1" hangingPunct="1"/>
            <a:r>
              <a:rPr lang="en-US" altLang="zh-CN" sz="1800"/>
              <a:t>其他方法</a:t>
            </a:r>
            <a:endParaRPr lang="en-US" altLang="zh-CN" sz="1800"/>
          </a:p>
          <a:p>
            <a:pPr eaLnBrk="1" hangingPunct="1">
              <a:buFont typeface="Wingdings" panose="05000000000000000000" pitchFamily="2" charset="2"/>
              <a:buChar char="ü"/>
            </a:pPr>
            <a:r>
              <a:rPr lang="en-US" altLang="zh-CN" sz="1800"/>
              <a:t>cloneNode() </a:t>
            </a:r>
            <a:endParaRPr lang="en-US" altLang="zh-CN" sz="1800"/>
          </a:p>
          <a:p>
            <a:pPr eaLnBrk="1" hangingPunct="1">
              <a:buNone/>
            </a:pPr>
            <a:r>
              <a:rPr lang="en-US" altLang="zh-CN" sz="1800" b="0"/>
              <a:t>用于创建调用这个方法的节点的一个完全相同的副本。有一个参数为布尔类型参数为true时，表示深复制，即复制节点以及整个子节点数。参数为false的时候，表示浅复制，只复制节点本身。该方法不会复制添加到DOM节点中的JavaScript属性，例如事件处理程序等。该方法只复制特定,子节点，其他一切都不复制。但是IE中可以复制，建议标准相同，在复制之前，移除所有事件处理程序。</a:t>
            </a:r>
            <a:endParaRPr lang="en-US" altLang="zh-CN" sz="1800" b="0"/>
          </a:p>
          <a:p>
            <a:pPr eaLnBrk="1" hangingPunct="1">
              <a:buFont typeface="Wingdings" panose="05000000000000000000" pitchFamily="2" charset="2"/>
              <a:buChar char="ü"/>
            </a:pPr>
            <a:r>
              <a:rPr lang="en-US" altLang="zh-CN" sz="1800"/>
              <a:t>normalize() </a:t>
            </a:r>
            <a:endParaRPr lang="en-US" altLang="zh-CN" sz="1800"/>
          </a:p>
          <a:p>
            <a:pPr eaLnBrk="1" hangingPunct="1">
              <a:buNone/>
            </a:pPr>
            <a:r>
              <a:rPr lang="en-US" altLang="zh-CN" sz="1800" b="0"/>
              <a:t>处理文档树中的文本节点，由于解析器的实现或DOM操作等原因，可能会出现文本节点不包含文本，或者接连出现两个文本节点，当在某个节点上调用了该方法，会删除空白节点，会找到相邻的两个文本节点，并将他们合并为一个文本节点。</a:t>
            </a:r>
            <a:endParaRPr lang="en-US" altLang="zh-CN" sz="1800" b="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11298" name="Rectangle 3"/>
          <p:cNvSpPr>
            <a:spLocks noGrp="1"/>
          </p:cNvSpPr>
          <p:nvPr>
            <p:ph idx="1"/>
          </p:nvPr>
        </p:nvSpPr>
        <p:spPr>
          <a:xfrm>
            <a:off x="0" y="574675"/>
            <a:ext cx="9144000" cy="5838825"/>
          </a:xfrm>
        </p:spPr>
        <p:txBody>
          <a:bodyPr vert="horz" wrap="square" lIns="90050" tIns="45024" rIns="90050" bIns="45024" numCol="1" anchor="t" anchorCtr="0" compatLnSpc="1"/>
          <a:lstStyle/>
          <a:p>
            <a:pPr marL="0" indent="0" eaLnBrk="1" hangingPunct="1">
              <a:lnSpc>
                <a:spcPts val="1765"/>
              </a:lnSpc>
              <a:spcBef>
                <a:spcPts val="500"/>
              </a:spcBef>
              <a:spcAft>
                <a:spcPts val="500"/>
              </a:spcAft>
            </a:pPr>
            <a:r>
              <a:rPr lang="zh-CN" altLang="en-US" b="0"/>
              <a:t>Document类型</a:t>
            </a:r>
            <a:endParaRPr lang="zh-CN" altLang="en-US" b="0"/>
          </a:p>
          <a:p>
            <a:pPr marL="0" indent="0" eaLnBrk="1" hangingPunct="1">
              <a:lnSpc>
                <a:spcPts val="1765"/>
              </a:lnSpc>
              <a:spcBef>
                <a:spcPts val="500"/>
              </a:spcBef>
              <a:spcAft>
                <a:spcPts val="500"/>
              </a:spcAft>
              <a:buNone/>
            </a:pPr>
            <a:r>
              <a:rPr lang="en-US" altLang="zh-CN" b="0"/>
              <a:t>J</a:t>
            </a:r>
            <a:r>
              <a:rPr lang="en-US" altLang="zh-CN" sz="1800" b="0"/>
              <a:t>avascript通过使用Document类型表示文档。在浏览器中，document对象是HTMLDocument的一个实例，表示整个HTML页面。document对象是window对象的一个属性，因此可以直接调用。HTMLDocument继承自Document</a:t>
            </a:r>
            <a:r>
              <a:rPr lang="en-US" altLang="zh-CN" b="0"/>
              <a:t>。</a:t>
            </a:r>
            <a:endParaRPr lang="en-US" altLang="zh-CN" b="0"/>
          </a:p>
          <a:p>
            <a:pPr lvl="1" eaLnBrk="1" hangingPunct="1">
              <a:lnSpc>
                <a:spcPts val="1865"/>
              </a:lnSpc>
              <a:spcBef>
                <a:spcPts val="500"/>
              </a:spcBef>
              <a:spcAft>
                <a:spcPts val="500"/>
              </a:spcAft>
            </a:pPr>
            <a:r>
              <a:rPr lang="en-US" altLang="zh-CN" sz="1800"/>
              <a:t>文档子节点</a:t>
            </a:r>
            <a:endParaRPr lang="en-US" altLang="zh-CN" sz="1800"/>
          </a:p>
          <a:p>
            <a:pPr lvl="1" eaLnBrk="1" hangingPunct="1">
              <a:lnSpc>
                <a:spcPts val="1565"/>
              </a:lnSpc>
              <a:spcBef>
                <a:spcPts val="500"/>
              </a:spcBef>
              <a:spcAft>
                <a:spcPts val="500"/>
              </a:spcAft>
              <a:buNone/>
            </a:pPr>
            <a:r>
              <a:rPr lang="en-US" altLang="zh-CN" sz="1800"/>
              <a:t>	</a:t>
            </a:r>
            <a:r>
              <a:rPr lang="en-US" altLang="zh-CN" sz="1800" b="0"/>
              <a:t>可以继承Node中所有的属性和方法</a:t>
            </a:r>
            <a:endParaRPr lang="en-US" altLang="zh-CN" sz="1800" b="0"/>
          </a:p>
          <a:p>
            <a:pPr lvl="1" eaLnBrk="1" hangingPunct="1">
              <a:lnSpc>
                <a:spcPts val="1565"/>
              </a:lnSpc>
              <a:spcBef>
                <a:spcPts val="500"/>
              </a:spcBef>
              <a:spcAft>
                <a:spcPts val="500"/>
              </a:spcAft>
              <a:buNone/>
            </a:pPr>
            <a:r>
              <a:rPr lang="en-US" altLang="zh-CN" b="0"/>
              <a:t>	</a:t>
            </a:r>
            <a:r>
              <a:rPr lang="en-US" altLang="zh-CN" sz="1800" b="0"/>
              <a:t>属性：</a:t>
            </a:r>
            <a:endParaRPr lang="en-US" altLang="zh-CN" sz="1800" b="0"/>
          </a:p>
          <a:p>
            <a:pPr lvl="1" eaLnBrk="1" hangingPunct="1">
              <a:lnSpc>
                <a:spcPts val="1965"/>
              </a:lnSpc>
              <a:spcBef>
                <a:spcPts val="500"/>
              </a:spcBef>
              <a:spcAft>
                <a:spcPts val="500"/>
              </a:spcAft>
              <a:buNone/>
            </a:pPr>
            <a:r>
              <a:rPr lang="en-US" altLang="zh-CN" sz="1800" b="0"/>
              <a:t>	</a:t>
            </a:r>
            <a:r>
              <a:rPr lang="en-US" altLang="zh-CN" sz="1600" b="0"/>
              <a:t>documentElement	始终指向HTML页面中的&lt;html&gt;元素。</a:t>
            </a:r>
            <a:endParaRPr lang="en-US" altLang="zh-CN" sz="1600" b="0"/>
          </a:p>
          <a:p>
            <a:pPr lvl="1" eaLnBrk="1" hangingPunct="1">
              <a:lnSpc>
                <a:spcPts val="1965"/>
              </a:lnSpc>
              <a:spcBef>
                <a:spcPts val="500"/>
              </a:spcBef>
              <a:spcAft>
                <a:spcPts val="500"/>
              </a:spcAft>
              <a:buNone/>
            </a:pPr>
            <a:r>
              <a:rPr lang="en-US" altLang="zh-CN" sz="1600" b="0"/>
              <a:t>	body		直接指向&lt;body&gt;元素</a:t>
            </a:r>
            <a:endParaRPr lang="en-US" altLang="zh-CN" sz="1600" b="0"/>
          </a:p>
          <a:p>
            <a:pPr lvl="1" eaLnBrk="1" hangingPunct="1">
              <a:lnSpc>
                <a:spcPts val="1965"/>
              </a:lnSpc>
              <a:spcBef>
                <a:spcPts val="500"/>
              </a:spcBef>
              <a:spcAft>
                <a:spcPts val="500"/>
              </a:spcAft>
              <a:buNone/>
            </a:pPr>
            <a:r>
              <a:rPr lang="en-US" altLang="zh-CN" sz="1600" b="0"/>
              <a:t>	doctype		访问&lt;!DOCTYPE&gt;, 浏览器支持不一致，很少使用</a:t>
            </a:r>
            <a:endParaRPr lang="en-US" altLang="zh-CN" sz="1600" b="0"/>
          </a:p>
          <a:p>
            <a:pPr lvl="1" eaLnBrk="1" hangingPunct="1">
              <a:lnSpc>
                <a:spcPts val="1965"/>
              </a:lnSpc>
              <a:spcBef>
                <a:spcPts val="500"/>
              </a:spcBef>
              <a:spcAft>
                <a:spcPts val="500"/>
              </a:spcAft>
              <a:buNone/>
            </a:pPr>
            <a:r>
              <a:rPr lang="en-US" altLang="zh-CN" sz="1600" b="0"/>
              <a:t>	title			获取文档的标题</a:t>
            </a:r>
            <a:endParaRPr lang="en-US" altLang="zh-CN" sz="1600" b="0"/>
          </a:p>
          <a:p>
            <a:pPr lvl="1" eaLnBrk="1" hangingPunct="1">
              <a:lnSpc>
                <a:spcPts val="1965"/>
              </a:lnSpc>
              <a:spcBef>
                <a:spcPts val="500"/>
              </a:spcBef>
              <a:spcAft>
                <a:spcPts val="500"/>
              </a:spcAft>
              <a:buNone/>
            </a:pPr>
            <a:r>
              <a:rPr lang="en-US" altLang="zh-CN" sz="1600" b="0"/>
              <a:t>	URL			取得完整的URL</a:t>
            </a:r>
            <a:endParaRPr lang="en-US" altLang="zh-CN" sz="1600" b="0"/>
          </a:p>
          <a:p>
            <a:pPr lvl="1" eaLnBrk="1" hangingPunct="1">
              <a:lnSpc>
                <a:spcPts val="1965"/>
              </a:lnSpc>
              <a:spcBef>
                <a:spcPts val="500"/>
              </a:spcBef>
              <a:spcAft>
                <a:spcPts val="500"/>
              </a:spcAft>
              <a:buNone/>
            </a:pPr>
            <a:r>
              <a:rPr lang="en-US" altLang="zh-CN" sz="1600" b="0"/>
              <a:t>	domain		取得域名，并且可以进行设置，在跨域访问中经常会用到。</a:t>
            </a:r>
            <a:endParaRPr lang="en-US" altLang="zh-CN" sz="1600" b="0"/>
          </a:p>
          <a:p>
            <a:pPr lvl="1" eaLnBrk="1" hangingPunct="1">
              <a:lnSpc>
                <a:spcPts val="1965"/>
              </a:lnSpc>
              <a:spcBef>
                <a:spcPts val="500"/>
              </a:spcBef>
              <a:spcAft>
                <a:spcPts val="500"/>
              </a:spcAft>
              <a:buNone/>
            </a:pPr>
            <a:r>
              <a:rPr lang="en-US" altLang="zh-CN" sz="1600" b="0"/>
              <a:t>	referrer	             	取得链接到当前页面的那个页面的URL，即来源页面的URL</a:t>
            </a:r>
            <a:endParaRPr lang="en-US" altLang="zh-CN" sz="1600" b="0"/>
          </a:p>
          <a:p>
            <a:pPr lvl="1" eaLnBrk="1" hangingPunct="1">
              <a:lnSpc>
                <a:spcPts val="1965"/>
              </a:lnSpc>
              <a:spcBef>
                <a:spcPts val="500"/>
              </a:spcBef>
              <a:spcAft>
                <a:spcPts val="500"/>
              </a:spcAft>
              <a:buNone/>
            </a:pPr>
            <a:r>
              <a:rPr lang="en-US" altLang="zh-CN" sz="1600" b="0"/>
              <a:t>	images		获取所有的img对象，返回HTMLCollection类数组对象</a:t>
            </a:r>
            <a:endParaRPr lang="en-US" altLang="zh-CN" sz="1600" b="0"/>
          </a:p>
          <a:p>
            <a:pPr lvl="1" eaLnBrk="1" hangingPunct="1">
              <a:lnSpc>
                <a:spcPts val="1965"/>
              </a:lnSpc>
              <a:spcBef>
                <a:spcPts val="500"/>
              </a:spcBef>
              <a:spcAft>
                <a:spcPts val="500"/>
              </a:spcAft>
              <a:buNone/>
            </a:pPr>
            <a:r>
              <a:rPr lang="en-US" altLang="zh-CN" sz="1600" b="0"/>
              <a:t> 	forms		获取所有的form对象，返回HTMLCollection类数组对象</a:t>
            </a:r>
            <a:endParaRPr lang="en-US" altLang="zh-CN" sz="1600" b="0"/>
          </a:p>
          <a:p>
            <a:pPr lvl="1" eaLnBrk="1" hangingPunct="1">
              <a:lnSpc>
                <a:spcPts val="1965"/>
              </a:lnSpc>
              <a:spcBef>
                <a:spcPts val="500"/>
              </a:spcBef>
              <a:spcAft>
                <a:spcPts val="500"/>
              </a:spcAft>
              <a:buNone/>
            </a:pPr>
            <a:r>
              <a:rPr lang="en-US" altLang="zh-CN" sz="1600" b="0"/>
              <a:t>	links	   		获取文档中所有带href属性的&lt;a&gt;元素</a:t>
            </a:r>
            <a:endParaRPr lang="en-US" altLang="zh-CN" sz="1600" b="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274434" name="Rectangle 3"/>
          <p:cNvSpPr>
            <a:spLocks noGrp="1"/>
          </p:cNvSpPr>
          <p:nvPr>
            <p:ph idx="1"/>
          </p:nvPr>
        </p:nvSpPr>
        <p:spPr>
          <a:xfrm>
            <a:off x="0" y="515938"/>
            <a:ext cx="9144000" cy="5897562"/>
          </a:xfrm>
        </p:spPr>
        <p:txBody>
          <a:bodyPr vert="horz" wrap="square" lIns="90050" tIns="45024" rIns="90050" bIns="45024" anchor="t"/>
          <a:lstStyle/>
          <a:p>
            <a:pPr lvl="1" eaLnBrk="1" hangingPunct="1">
              <a:lnSpc>
                <a:spcPts val="1865"/>
              </a:lnSpc>
              <a:spcBef>
                <a:spcPts val="500"/>
              </a:spcBef>
              <a:spcAft>
                <a:spcPts val="500"/>
              </a:spcAft>
            </a:pPr>
            <a:r>
              <a:rPr lang="en-US" altLang="zh-CN" sz="1800"/>
              <a:t>查找元素</a:t>
            </a:r>
            <a:endParaRPr lang="en-US" altLang="zh-CN" sz="1800"/>
          </a:p>
          <a:p>
            <a:pPr lvl="1" eaLnBrk="1" hangingPunct="1">
              <a:lnSpc>
                <a:spcPts val="1865"/>
              </a:lnSpc>
              <a:spcBef>
                <a:spcPts val="500"/>
              </a:spcBef>
              <a:spcAft>
                <a:spcPts val="500"/>
              </a:spcAft>
              <a:buNone/>
            </a:pPr>
            <a:r>
              <a:rPr lang="en-US" altLang="zh-CN" sz="1800"/>
              <a:t>	getElementById()  </a:t>
            </a:r>
            <a:endParaRPr lang="en-US" altLang="zh-CN" sz="1800"/>
          </a:p>
          <a:p>
            <a:pPr lvl="1" eaLnBrk="1" hangingPunct="1">
              <a:lnSpc>
                <a:spcPts val="1865"/>
              </a:lnSpc>
              <a:spcBef>
                <a:spcPts val="500"/>
              </a:spcBef>
              <a:spcAft>
                <a:spcPts val="500"/>
              </a:spcAft>
              <a:buNone/>
            </a:pPr>
            <a:r>
              <a:rPr lang="en-US" altLang="zh-CN" sz="1800"/>
              <a:t>		</a:t>
            </a:r>
            <a:r>
              <a:rPr lang="en-US" altLang="zh-CN" sz="1800" b="0"/>
              <a:t>参数为要取得元素的ID，如果找到返回该元素，否则返回null如果页面中多个元素的ID值相同，只返回文档中第一次出现的元素。如果某个表单元素的name值等于指定的ID，该元素也会被匹配。</a:t>
            </a:r>
            <a:endParaRPr lang="en-US" altLang="zh-CN" sz="1800" b="0"/>
          </a:p>
          <a:p>
            <a:pPr lvl="1" eaLnBrk="1" hangingPunct="1">
              <a:lnSpc>
                <a:spcPts val="1865"/>
              </a:lnSpc>
              <a:spcBef>
                <a:spcPts val="500"/>
              </a:spcBef>
              <a:spcAft>
                <a:spcPts val="500"/>
              </a:spcAft>
              <a:buNone/>
            </a:pPr>
            <a:r>
              <a:rPr lang="en-US" altLang="zh-CN" sz="1800"/>
              <a:t>	getElementsByTagName()</a:t>
            </a:r>
            <a:endParaRPr lang="en-US" altLang="zh-CN" sz="1800"/>
          </a:p>
          <a:p>
            <a:pPr lvl="1" eaLnBrk="1" hangingPunct="1">
              <a:lnSpc>
                <a:spcPts val="1865"/>
              </a:lnSpc>
              <a:spcBef>
                <a:spcPts val="500"/>
              </a:spcBef>
              <a:spcAft>
                <a:spcPts val="500"/>
              </a:spcAft>
              <a:buNone/>
            </a:pPr>
            <a:r>
              <a:rPr lang="en-US" altLang="zh-CN" sz="1800"/>
              <a:t>		</a:t>
            </a:r>
            <a:r>
              <a:rPr lang="en-US" altLang="zh-CN" sz="1800" b="0"/>
              <a:t>参数为要取得元素的标签名，返回包含另个或者多个元素的NodeList，在HTML文档中该方法返回的是HTMLCollection对象，与NodeList非常类似。可以通过[index/name],item(),namedItem(name)访问</a:t>
            </a:r>
            <a:endParaRPr lang="en-US" altLang="zh-CN" sz="1800" b="0"/>
          </a:p>
          <a:p>
            <a:pPr lvl="1" eaLnBrk="1" hangingPunct="1">
              <a:lnSpc>
                <a:spcPts val="1865"/>
              </a:lnSpc>
              <a:spcBef>
                <a:spcPts val="500"/>
              </a:spcBef>
              <a:spcAft>
                <a:spcPts val="500"/>
              </a:spcAft>
              <a:buNone/>
            </a:pPr>
            <a:r>
              <a:rPr lang="en-US" altLang="zh-CN" sz="1800"/>
              <a:t>	getElementsByName() </a:t>
            </a:r>
            <a:endParaRPr lang="en-US" altLang="zh-CN" sz="1800"/>
          </a:p>
          <a:p>
            <a:pPr lvl="1" eaLnBrk="1" hangingPunct="1">
              <a:lnSpc>
                <a:spcPts val="1865"/>
              </a:lnSpc>
              <a:spcBef>
                <a:spcPts val="500"/>
              </a:spcBef>
              <a:spcAft>
                <a:spcPts val="500"/>
              </a:spcAft>
              <a:buNone/>
            </a:pPr>
            <a:r>
              <a:rPr lang="en-US" altLang="zh-CN" sz="1800"/>
              <a:t>		</a:t>
            </a:r>
            <a:r>
              <a:rPr lang="en-US" altLang="zh-CN" sz="1800" b="0"/>
              <a:t>参数为元素的name,返回符合条件的HTMLCollection</a:t>
            </a:r>
            <a:endParaRPr lang="en-US" altLang="zh-CN" sz="1800" b="0"/>
          </a:p>
          <a:p>
            <a:pPr lvl="1" eaLnBrk="1" hangingPunct="1">
              <a:lnSpc>
                <a:spcPts val="1865"/>
              </a:lnSpc>
              <a:spcBef>
                <a:spcPts val="500"/>
              </a:spcBef>
              <a:spcAft>
                <a:spcPts val="500"/>
              </a:spcAft>
              <a:buNone/>
            </a:pPr>
            <a:r>
              <a:rPr lang="en-US" altLang="zh-CN" sz="1800"/>
              <a:t>	getElementsByClassName() </a:t>
            </a:r>
            <a:endParaRPr lang="en-US" altLang="zh-CN" sz="1800"/>
          </a:p>
          <a:p>
            <a:pPr lvl="1" eaLnBrk="1" hangingPunct="1">
              <a:lnSpc>
                <a:spcPts val="1865"/>
              </a:lnSpc>
              <a:spcBef>
                <a:spcPts val="500"/>
              </a:spcBef>
              <a:spcAft>
                <a:spcPts val="500"/>
              </a:spcAft>
              <a:buNone/>
            </a:pPr>
            <a:r>
              <a:rPr lang="en-US" altLang="zh-CN" sz="1800"/>
              <a:t>		</a:t>
            </a:r>
            <a:r>
              <a:rPr lang="en-US" altLang="zh-CN" sz="1800" b="0"/>
              <a:t>参数为一个字符串，可以由多个空格隔开的标识符组成。当元素的class属性值包含所有指定的标识符时才匹配。HTML元素的class属性值是一个以空格隔开的列表，可以为空或包含多个标识符。</a:t>
            </a:r>
            <a:endParaRPr lang="en-US" altLang="zh-CN" sz="1800" b="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276482" name="Rectangle 3"/>
          <p:cNvSpPr>
            <a:spLocks noGrp="1"/>
          </p:cNvSpPr>
          <p:nvPr>
            <p:ph idx="1"/>
          </p:nvPr>
        </p:nvSpPr>
        <p:spPr>
          <a:xfrm>
            <a:off x="0" y="690563"/>
            <a:ext cx="9144000" cy="5846762"/>
          </a:xfrm>
        </p:spPr>
        <p:txBody>
          <a:bodyPr vert="horz" wrap="square" lIns="90050" tIns="45024" rIns="90050" bIns="45024" anchor="t"/>
          <a:lstStyle/>
          <a:p>
            <a:pPr marL="0" indent="0" eaLnBrk="1" hangingPunct="1">
              <a:lnSpc>
                <a:spcPts val="1765"/>
              </a:lnSpc>
              <a:spcBef>
                <a:spcPts val="500"/>
              </a:spcBef>
              <a:spcAft>
                <a:spcPts val="500"/>
              </a:spcAft>
            </a:pPr>
            <a:r>
              <a:rPr lang="zh-CN" altLang="en-US" b="0"/>
              <a:t>Element类型</a:t>
            </a:r>
            <a:endParaRPr lang="en-US" altLang="zh-CN"/>
          </a:p>
          <a:p>
            <a:pPr lvl="1" eaLnBrk="1" hangingPunct="1">
              <a:lnSpc>
                <a:spcPts val="1865"/>
              </a:lnSpc>
              <a:spcBef>
                <a:spcPts val="500"/>
              </a:spcBef>
              <a:spcAft>
                <a:spcPts val="500"/>
              </a:spcAft>
            </a:pPr>
            <a:r>
              <a:rPr lang="en-US" altLang="zh-CN" sz="1800"/>
              <a:t>HTML元素</a:t>
            </a:r>
            <a:endParaRPr lang="en-US" altLang="zh-CN" sz="1800"/>
          </a:p>
          <a:p>
            <a:pPr lvl="1" eaLnBrk="1" hangingPunct="1">
              <a:lnSpc>
                <a:spcPts val="1865"/>
              </a:lnSpc>
              <a:spcBef>
                <a:spcPts val="500"/>
              </a:spcBef>
              <a:spcAft>
                <a:spcPts val="500"/>
              </a:spcAft>
              <a:buNone/>
            </a:pPr>
            <a:r>
              <a:rPr lang="en-US" altLang="zh-CN" sz="1800"/>
              <a:t>	</a:t>
            </a:r>
            <a:r>
              <a:rPr lang="en-US" altLang="zh-CN" sz="1800" b="0"/>
              <a:t>所有的HTML元素都由HTMLElement类型表示，或者其子类型表示。每个HTML元素都应具有如下一些属性以及html元素特有的属性</a:t>
            </a:r>
            <a:r>
              <a:rPr lang="en-US" altLang="zh-CN" sz="1800"/>
              <a:t>。</a:t>
            </a:r>
            <a:endParaRPr lang="en-US" altLang="zh-CN" sz="1800"/>
          </a:p>
          <a:p>
            <a:pPr lvl="1" eaLnBrk="1" hangingPunct="1">
              <a:lnSpc>
                <a:spcPts val="1865"/>
              </a:lnSpc>
              <a:spcBef>
                <a:spcPts val="500"/>
              </a:spcBef>
              <a:spcAft>
                <a:spcPts val="500"/>
              </a:spcAft>
              <a:buNone/>
            </a:pPr>
            <a:r>
              <a:rPr lang="en-US" altLang="zh-CN" sz="1800" b="0"/>
              <a:t>	id			元素在文档中的唯一标识符</a:t>
            </a:r>
            <a:endParaRPr lang="en-US" altLang="zh-CN" sz="1800" b="0"/>
          </a:p>
          <a:p>
            <a:pPr lvl="1" eaLnBrk="1" hangingPunct="1">
              <a:lnSpc>
                <a:spcPts val="1865"/>
              </a:lnSpc>
              <a:spcBef>
                <a:spcPts val="500"/>
              </a:spcBef>
              <a:spcAft>
                <a:spcPts val="500"/>
              </a:spcAft>
              <a:buNone/>
            </a:pPr>
            <a:r>
              <a:rPr lang="en-US" altLang="zh-CN" sz="1800" b="0"/>
              <a:t>	title			有关元素的附加说明信息</a:t>
            </a:r>
            <a:endParaRPr lang="en-US" altLang="zh-CN" sz="1800" b="0"/>
          </a:p>
          <a:p>
            <a:pPr lvl="1" eaLnBrk="1" hangingPunct="1">
              <a:lnSpc>
                <a:spcPts val="1865"/>
              </a:lnSpc>
              <a:spcBef>
                <a:spcPts val="500"/>
              </a:spcBef>
              <a:spcAft>
                <a:spcPts val="500"/>
              </a:spcAft>
              <a:buNone/>
            </a:pPr>
            <a:r>
              <a:rPr lang="en-US" altLang="zh-CN" sz="1800" b="0"/>
              <a:t>	className		与元素class特性对应</a:t>
            </a:r>
            <a:endParaRPr lang="en-US" altLang="zh-CN" sz="1800" b="0"/>
          </a:p>
          <a:p>
            <a:pPr lvl="1" eaLnBrk="1" hangingPunct="1">
              <a:lnSpc>
                <a:spcPts val="1865"/>
              </a:lnSpc>
              <a:spcBef>
                <a:spcPts val="500"/>
              </a:spcBef>
              <a:spcAft>
                <a:spcPts val="500"/>
              </a:spcAft>
              <a:buNone/>
            </a:pPr>
            <a:r>
              <a:rPr lang="en-US" altLang="zh-CN" sz="1800" b="0"/>
              <a:t>	src			img元素具有的属性</a:t>
            </a:r>
            <a:endParaRPr lang="en-US" altLang="zh-CN" sz="1800" b="0"/>
          </a:p>
          <a:p>
            <a:pPr lvl="1" eaLnBrk="1" hangingPunct="1">
              <a:lnSpc>
                <a:spcPts val="1865"/>
              </a:lnSpc>
              <a:spcBef>
                <a:spcPts val="500"/>
              </a:spcBef>
              <a:spcAft>
                <a:spcPts val="500"/>
              </a:spcAft>
              <a:buNone/>
            </a:pPr>
            <a:r>
              <a:rPr lang="en-US" altLang="zh-CN" sz="1800" b="0"/>
              <a:t>	alt			img元素具有的属性</a:t>
            </a:r>
            <a:endParaRPr lang="en-US" altLang="zh-CN" sz="1800" b="0"/>
          </a:p>
          <a:p>
            <a:pPr lvl="1" eaLnBrk="1" hangingPunct="1">
              <a:lnSpc>
                <a:spcPts val="1865"/>
              </a:lnSpc>
              <a:spcBef>
                <a:spcPts val="500"/>
              </a:spcBef>
              <a:spcAft>
                <a:spcPts val="500"/>
              </a:spcAft>
              <a:buNone/>
            </a:pPr>
            <a:r>
              <a:rPr lang="en-US" altLang="zh-CN" sz="1800" b="0"/>
              <a:t>	lang		元素内容的语言代码，很少使用！</a:t>
            </a:r>
            <a:endParaRPr lang="en-US" altLang="zh-CN" sz="1800" b="0"/>
          </a:p>
          <a:p>
            <a:pPr lvl="1" eaLnBrk="1" hangingPunct="1">
              <a:lnSpc>
                <a:spcPts val="1865"/>
              </a:lnSpc>
              <a:spcBef>
                <a:spcPts val="500"/>
              </a:spcBef>
              <a:spcAft>
                <a:spcPts val="500"/>
              </a:spcAft>
              <a:buNone/>
            </a:pPr>
            <a:r>
              <a:rPr lang="en-US" altLang="zh-CN" sz="1800" b="0"/>
              <a:t>	dir			语言方向，ltr,rtl 左到右，右到左、</a:t>
            </a:r>
            <a:endParaRPr lang="en-US" altLang="zh-CN" sz="1800"/>
          </a:p>
          <a:p>
            <a:pPr lvl="1" eaLnBrk="1" hangingPunct="1">
              <a:lnSpc>
                <a:spcPts val="1865"/>
              </a:lnSpc>
              <a:spcBef>
                <a:spcPts val="500"/>
              </a:spcBef>
              <a:spcAft>
                <a:spcPts val="500"/>
              </a:spcAft>
              <a:buNone/>
            </a:pPr>
            <a:r>
              <a:rPr lang="en-US" altLang="zh-CN" sz="1800"/>
              <a:t>	</a:t>
            </a:r>
            <a:r>
              <a:rPr lang="en-US" altLang="zh-CN" sz="1800" b="0"/>
              <a:t>每个元素都有一个或者多个特性，这些特性的用途是给出相应元素或内容的附加信息。可以通过属性访问到该属性对应的值,特性的名称是不区分大小写的，即"id""ID"表示相同的特性，另外需要注意的是，根据HTML5规范，自定义特性应该加上data-前缀，以便验证。</a:t>
            </a:r>
            <a:endParaRPr lang="en-US" altLang="zh-CN" sz="1800" b="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8"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17442" name="Rectangle 5"/>
          <p:cNvSpPr>
            <a:spLocks noGrp="1"/>
          </p:cNvSpPr>
          <p:nvPr>
            <p:ph idx="1"/>
          </p:nvPr>
        </p:nvSpPr>
        <p:spPr>
          <a:xfrm>
            <a:off x="0" y="515938"/>
            <a:ext cx="9144000" cy="5897563"/>
          </a:xfrm>
        </p:spPr>
        <p:txBody>
          <a:bodyPr vert="horz" wrap="square" lIns="90050" tIns="45024" rIns="90050" bIns="45024" numCol="1" anchor="t" anchorCtr="0" compatLnSpc="1"/>
          <a:lstStyle/>
          <a:p>
            <a:pPr marL="506730" lvl="2" eaLnBrk="1" hangingPunct="1"/>
            <a:r>
              <a:rPr lang="zh-CN" altLang="en-US"/>
              <a:t>取得自定义属性</a:t>
            </a:r>
            <a:endParaRPr lang="zh-CN" altLang="en-US"/>
          </a:p>
          <a:p>
            <a:pPr marL="506730" lvl="2" eaLnBrk="1" hangingPunct="1">
              <a:buNone/>
            </a:pPr>
            <a:r>
              <a:rPr lang="en-US" altLang="zh-CN" b="0"/>
              <a:t>		</a:t>
            </a:r>
            <a:r>
              <a:rPr lang="zh-CN" altLang="en-US" b="0"/>
              <a:t>getAttribute() 参数为实际元素的属性名，calss,name,id,title,lang,dir一般只有在取得自定义特性值的情况下，才会用该方法大多数直接使用属性进行访问，比如style,onclick</a:t>
            </a:r>
            <a:endParaRPr lang="zh-CN" altLang="en-US" sz="1800" b="0"/>
          </a:p>
          <a:p>
            <a:pPr marL="506730" lvl="2" eaLnBrk="1" hangingPunct="1"/>
            <a:r>
              <a:rPr lang="en-US" altLang="en-US"/>
              <a:t>设置属性</a:t>
            </a:r>
            <a:endParaRPr lang="en-US" altLang="en-US"/>
          </a:p>
          <a:p>
            <a:pPr marL="506730" lvl="2" eaLnBrk="1" hangingPunct="1">
              <a:buNone/>
            </a:pPr>
            <a:r>
              <a:rPr lang="en-US" altLang="en-US" b="0"/>
              <a:t>		dom.className = "one"</a:t>
            </a:r>
            <a:endParaRPr lang="en-US" altLang="en-US" b="0"/>
          </a:p>
          <a:p>
            <a:pPr marL="506730" lvl="2" eaLnBrk="1" hangingPunct="1">
              <a:buNone/>
            </a:pPr>
            <a:r>
              <a:rPr lang="en-US" altLang="en-US" b="0"/>
              <a:t>		dom.setAttribute("className","one");</a:t>
            </a:r>
            <a:endParaRPr lang="en-US" altLang="en-US" b="0"/>
          </a:p>
          <a:p>
            <a:pPr marL="506730" lvl="2" eaLnBrk="1" hangingPunct="1">
              <a:buNone/>
            </a:pPr>
            <a:r>
              <a:rPr lang="en-US" altLang="en-US" b="0"/>
              <a:t>		setAttribute() </a:t>
            </a:r>
            <a:r>
              <a:rPr lang="zh-CN" altLang="en-US" b="0"/>
              <a:t>：</a:t>
            </a:r>
            <a:r>
              <a:rPr lang="en-US" altLang="en-US" b="0"/>
              <a:t>两个参数，第一个参数为要设置的特性名，第二个参数为对应的值。如果该值存在，替换</a:t>
            </a:r>
            <a:endParaRPr lang="en-US" altLang="en-US" b="0"/>
          </a:p>
          <a:p>
            <a:pPr marL="506730" lvl="2" eaLnBrk="1" hangingPunct="1"/>
            <a:r>
              <a:rPr lang="en-US" altLang="en-US"/>
              <a:t>移除属性</a:t>
            </a:r>
            <a:r>
              <a:rPr lang="en-US" altLang="en-US" b="0"/>
              <a:t>	removeAttribute() 移除指定的特姓</a:t>
            </a:r>
            <a:endParaRPr lang="en-US" altLang="en-US" b="0"/>
          </a:p>
          <a:p>
            <a:pPr marL="506730" lvl="2" eaLnBrk="1" hangingPunct="1"/>
            <a:r>
              <a:rPr lang="en-US" altLang="en-US">
                <a:sym typeface="宋体" panose="02010600030101010101" pitchFamily="2" charset="-122"/>
              </a:rPr>
              <a:t>attributes属性</a:t>
            </a:r>
            <a:r>
              <a:rPr lang="en-US" altLang="en-US" b="0">
                <a:sym typeface="宋体" panose="02010600030101010101" pitchFamily="2" charset="-122"/>
              </a:rPr>
              <a:t>，其中包含了一个NamedNodeMap,与NodeList类似</a:t>
            </a:r>
            <a:endParaRPr lang="en-US" altLang="en-US" b="0">
              <a:sym typeface="宋体" panose="02010600030101010101" pitchFamily="2" charset="-122"/>
            </a:endParaRPr>
          </a:p>
          <a:p>
            <a:pPr marL="506730" lvl="2" eaLnBrk="1" hangingPunct="1">
              <a:buNone/>
            </a:pPr>
            <a:r>
              <a:rPr lang="en-US" altLang="en-US" b="0">
                <a:sym typeface="宋体" panose="02010600030101010101" pitchFamily="2" charset="-122"/>
              </a:rPr>
              <a:t>		getNamedItem(name)	返回nodeName属性等于name的节点</a:t>
            </a:r>
            <a:endParaRPr lang="en-US" altLang="en-US" b="0">
              <a:sym typeface="宋体" panose="02010600030101010101" pitchFamily="2" charset="-122"/>
            </a:endParaRPr>
          </a:p>
          <a:p>
            <a:pPr marL="506730" lvl="2" eaLnBrk="1" hangingPunct="1">
              <a:buNone/>
            </a:pPr>
            <a:r>
              <a:rPr lang="en-US" altLang="en-US" b="0">
                <a:sym typeface="宋体" panose="02010600030101010101" pitchFamily="2" charset="-122"/>
              </a:rPr>
              <a:t>		 removeNamedItem(name) 	从列表中删除nodeName属性等于name的值</a:t>
            </a:r>
            <a:endParaRPr lang="en-US" altLang="en-US" b="0">
              <a:sym typeface="宋体" panose="02010600030101010101" pitchFamily="2" charset="-122"/>
            </a:endParaRPr>
          </a:p>
          <a:p>
            <a:pPr marL="506730" lvl="2" eaLnBrk="1" hangingPunct="1">
              <a:buNone/>
            </a:pPr>
            <a:r>
              <a:rPr lang="en-US" altLang="en-US" b="0">
                <a:sym typeface="宋体" panose="02010600030101010101" pitchFamily="2" charset="-122"/>
              </a:rPr>
              <a:t>		 setNamedItem(node)  	向列表中添加一个节点</a:t>
            </a:r>
            <a:endParaRPr lang="en-US" altLang="en-US" b="0">
              <a:sym typeface="宋体" panose="02010600030101010101" pitchFamily="2" charset="-122"/>
            </a:endParaRPr>
          </a:p>
          <a:p>
            <a:pPr marL="506730" lvl="2" eaLnBrk="1" hangingPunct="1">
              <a:buNone/>
            </a:pPr>
            <a:r>
              <a:rPr lang="en-US" altLang="en-US" b="0">
                <a:sym typeface="宋体" panose="02010600030101010101" pitchFamily="2" charset="-122"/>
              </a:rPr>
              <a:t>		 item(pos)		返回位于数字pos位置处的节点</a:t>
            </a:r>
            <a:endParaRPr lang="en-US" altLang="en-US" b="0">
              <a:sym typeface="宋体" panose="02010600030101010101" pitchFamily="2" charset="-122"/>
            </a:endParaRPr>
          </a:p>
          <a:p>
            <a:pPr marL="506730" lvl="2" eaLnBrk="1" hangingPunct="1">
              <a:buNone/>
            </a:pPr>
            <a:endParaRPr lang="en-US" altLang="en-US"/>
          </a:p>
          <a:p>
            <a:pPr marL="0" indent="0" eaLnBrk="1" hangingPunct="1">
              <a:buNone/>
            </a:pPr>
            <a:endParaRPr lang="zh-CN" altLang="en-US" sz="180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8"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19490" name="Rectangle 5"/>
          <p:cNvSpPr>
            <a:spLocks noGrp="1"/>
          </p:cNvSpPr>
          <p:nvPr>
            <p:ph idx="1"/>
          </p:nvPr>
        </p:nvSpPr>
        <p:spPr>
          <a:xfrm>
            <a:off x="0" y="515938"/>
            <a:ext cx="9144000" cy="5897563"/>
          </a:xfrm>
        </p:spPr>
        <p:txBody>
          <a:bodyPr vert="horz" wrap="square" lIns="90050" tIns="45024" rIns="90050" bIns="45024" numCol="1" anchor="t" anchorCtr="0" compatLnSpc="1"/>
          <a:lstStyle/>
          <a:p>
            <a:pPr marL="506730" lvl="2" eaLnBrk="1" hangingPunct="1"/>
            <a:r>
              <a:rPr lang="zh-CN" altLang="en-US"/>
              <a:t>创建元素</a:t>
            </a:r>
            <a:endParaRPr lang="zh-CN" altLang="en-US"/>
          </a:p>
          <a:p>
            <a:pPr marL="506730" lvl="2" eaLnBrk="1" hangingPunct="1">
              <a:buNone/>
            </a:pPr>
            <a:r>
              <a:rPr lang="en-US" altLang="zh-CN" b="0"/>
              <a:t>		</a:t>
            </a:r>
            <a:r>
              <a:rPr lang="zh-CN" altLang="en-US" b="0"/>
              <a:t>createElement()  	 </a:t>
            </a:r>
            <a:r>
              <a:rPr lang="en-US" altLang="zh-CN" b="0"/>
              <a:t>:</a:t>
            </a:r>
            <a:r>
              <a:rPr lang="zh-CN" altLang="en-US" b="0"/>
              <a:t>一个参数，要创建元素的标签名。该标签名在HTML中不区分大小写，但是在XML中区分大小写</a:t>
            </a:r>
            <a:endParaRPr lang="zh-CN" altLang="en-US" b="0"/>
          </a:p>
          <a:p>
            <a:pPr marL="506730" lvl="2" eaLnBrk="1" hangingPunct="1">
              <a:lnSpc>
                <a:spcPts val="1825"/>
              </a:lnSpc>
              <a:spcBef>
                <a:spcPts val="500"/>
              </a:spcBef>
              <a:spcAft>
                <a:spcPts val="500"/>
              </a:spcAft>
            </a:pPr>
            <a:r>
              <a:rPr lang="en-US" altLang="en-US"/>
              <a:t>元素的子节点</a:t>
            </a:r>
            <a:endParaRPr lang="en-US" altLang="en-US"/>
          </a:p>
          <a:p>
            <a:pPr marL="506730" lvl="2" eaLnBrk="1" hangingPunct="1">
              <a:lnSpc>
                <a:spcPts val="1825"/>
              </a:lnSpc>
              <a:spcBef>
                <a:spcPts val="500"/>
              </a:spcBef>
              <a:spcAft>
                <a:spcPts val="500"/>
              </a:spcAft>
              <a:buNone/>
            </a:pPr>
            <a:r>
              <a:rPr lang="en-US" altLang="en-US" b="0"/>
              <a:t>		&lt;ul&gt;</a:t>
            </a:r>
            <a:endParaRPr lang="en-US" altLang="en-US" b="0"/>
          </a:p>
          <a:p>
            <a:pPr marL="506730" lvl="2" eaLnBrk="1" hangingPunct="1">
              <a:lnSpc>
                <a:spcPts val="1825"/>
              </a:lnSpc>
              <a:spcBef>
                <a:spcPts val="500"/>
              </a:spcBef>
              <a:spcAft>
                <a:spcPts val="500"/>
              </a:spcAft>
              <a:buNone/>
            </a:pPr>
            <a:r>
              <a:rPr lang="en-US" altLang="en-US" b="0"/>
              <a:t>			&lt;li&gt;item1&lt;/li&gt;</a:t>
            </a:r>
            <a:endParaRPr lang="en-US" altLang="en-US" b="0"/>
          </a:p>
          <a:p>
            <a:pPr marL="506730" lvl="2" eaLnBrk="1" hangingPunct="1">
              <a:lnSpc>
                <a:spcPts val="1825"/>
              </a:lnSpc>
              <a:spcBef>
                <a:spcPts val="500"/>
              </a:spcBef>
              <a:spcAft>
                <a:spcPts val="500"/>
              </a:spcAft>
              <a:buNone/>
            </a:pPr>
            <a:r>
              <a:rPr lang="en-US" altLang="en-US" b="0"/>
              <a:t>			&lt;li&gt;item2&lt;/li&gt;</a:t>
            </a:r>
            <a:endParaRPr lang="en-US" altLang="en-US" b="0"/>
          </a:p>
          <a:p>
            <a:pPr marL="506730" lvl="2" eaLnBrk="1" hangingPunct="1">
              <a:lnSpc>
                <a:spcPts val="1825"/>
              </a:lnSpc>
              <a:spcBef>
                <a:spcPts val="500"/>
              </a:spcBef>
              <a:spcAft>
                <a:spcPts val="500"/>
              </a:spcAft>
              <a:buNone/>
            </a:pPr>
            <a:r>
              <a:rPr lang="en-US" altLang="en-US" b="0"/>
              <a:t>		&lt;/ul&gt;</a:t>
            </a:r>
            <a:endParaRPr lang="en-US" altLang="en-US" b="0"/>
          </a:p>
          <a:p>
            <a:pPr marL="506730" lvl="2" eaLnBrk="1" hangingPunct="1">
              <a:lnSpc>
                <a:spcPts val="1825"/>
              </a:lnSpc>
              <a:spcBef>
                <a:spcPts val="500"/>
              </a:spcBef>
              <a:spcAft>
                <a:spcPts val="500"/>
              </a:spcAft>
              <a:buNone/>
            </a:pPr>
            <a:r>
              <a:rPr lang="en-US" altLang="en-US" b="0"/>
              <a:t>		 ie8及以下版本浏览器	2个子节点</a:t>
            </a:r>
            <a:endParaRPr lang="en-US" altLang="en-US" b="0"/>
          </a:p>
          <a:p>
            <a:pPr marL="506730" lvl="2" eaLnBrk="1" hangingPunct="1">
              <a:lnSpc>
                <a:spcPts val="1825"/>
              </a:lnSpc>
              <a:spcBef>
                <a:spcPts val="500"/>
              </a:spcBef>
              <a:spcAft>
                <a:spcPts val="500"/>
              </a:spcAft>
              <a:buNone/>
            </a:pPr>
            <a:r>
              <a:rPr lang="en-US" altLang="en-US" b="0"/>
              <a:t>		其他浏览器		5个子节点</a:t>
            </a:r>
            <a:endParaRPr lang="en-US" altLang="en-US" b="0"/>
          </a:p>
          <a:p>
            <a:pPr marL="506730" lvl="2" eaLnBrk="1" hangingPunct="1"/>
            <a:r>
              <a:rPr lang="zh-CN" altLang="en-US">
                <a:sym typeface="宋体" panose="02010600030101010101" pitchFamily="2" charset="-122"/>
              </a:rPr>
              <a:t>特殊特性</a:t>
            </a:r>
            <a:endParaRPr lang="zh-CN" altLang="en-US"/>
          </a:p>
          <a:p>
            <a:pPr marL="506730" lvl="2" eaLnBrk="1" hangingPunct="1">
              <a:buNone/>
            </a:pPr>
            <a:r>
              <a:rPr lang="en-US" altLang="zh-CN" b="0">
                <a:sym typeface="宋体" panose="02010600030101010101" pitchFamily="2" charset="-122"/>
              </a:rPr>
              <a:t>		</a:t>
            </a:r>
            <a:r>
              <a:rPr lang="zh-CN" altLang="en-US" b="0">
                <a:sym typeface="宋体" panose="02010600030101010101" pitchFamily="2" charset="-122"/>
              </a:rPr>
              <a:t>style	通过getAttribute()访问时，返回的style特性值中包含的是CSS文本，而通过属性来访问返回一个对象，由于style属性是用于以编程方式访问元素样式的，因此并没有直接映射到style特性</a:t>
            </a:r>
            <a:endParaRPr lang="zh-CN" altLang="en-US" b="0">
              <a:sym typeface="宋体" panose="02010600030101010101" pitchFamily="2" charset="-122"/>
            </a:endParaRPr>
          </a:p>
          <a:p>
            <a:pPr marL="506730" lvl="2" eaLnBrk="1" hangingPunct="1">
              <a:buNone/>
            </a:pPr>
            <a:r>
              <a:rPr lang="zh-CN" altLang="en-US" b="0">
                <a:sym typeface="宋体" panose="02010600030101010101" pitchFamily="2" charset="-122"/>
              </a:rPr>
              <a:t>	</a:t>
            </a:r>
            <a:r>
              <a:rPr lang="en-US" altLang="zh-CN" b="0">
                <a:sym typeface="宋体" panose="02010600030101010101" pitchFamily="2" charset="-122"/>
              </a:rPr>
              <a:t>	</a:t>
            </a:r>
            <a:r>
              <a:rPr lang="zh-CN" altLang="en-US" b="0">
                <a:sym typeface="宋体" panose="02010600030101010101" pitchFamily="2" charset="-122"/>
              </a:rPr>
              <a:t>onclick类似的事件处理程序</a:t>
            </a:r>
            <a:r>
              <a:rPr lang="en-US" altLang="zh-CN" b="0">
                <a:sym typeface="宋体" panose="02010600030101010101" pitchFamily="2" charset="-122"/>
              </a:rPr>
              <a:t>	</a:t>
            </a:r>
            <a:r>
              <a:rPr lang="zh-CN" altLang="en-US" b="0">
                <a:sym typeface="宋体" panose="02010600030101010101" pitchFamily="2" charset="-122"/>
              </a:rPr>
              <a:t>通过getAttribute()访问时，返回相应代码字符串；访问onclick属性时，返回一个javascript函数</a:t>
            </a:r>
            <a:endParaRPr lang="zh-CN" altLang="en-US" b="0">
              <a:sym typeface="宋体" panose="02010600030101010101" pitchFamily="2" charset="-122"/>
            </a:endParaRPr>
          </a:p>
          <a:p>
            <a:pPr marL="506730" lvl="2" eaLnBrk="1" hangingPunct="1">
              <a:buNone/>
            </a:pPr>
            <a:endParaRPr lang="en-US" altLang="en-US">
              <a:sym typeface="宋体" panose="02010600030101010101" pitchFamily="2" charset="-122"/>
            </a:endParaRPr>
          </a:p>
          <a:p>
            <a:pPr marL="506730" lvl="2" eaLnBrk="1" hangingPunct="1">
              <a:buNone/>
            </a:pPr>
            <a:endParaRPr lang="en-US" altLang="en-US"/>
          </a:p>
          <a:p>
            <a:pPr marL="0" indent="0" eaLnBrk="1" hangingPunct="1">
              <a:buNone/>
            </a:pPr>
            <a:endParaRPr lang="zh-CN" altLang="en-US" sz="180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282626" name="Rectangle 3"/>
          <p:cNvSpPr>
            <a:spLocks noGrp="1"/>
          </p:cNvSpPr>
          <p:nvPr>
            <p:ph idx="1"/>
          </p:nvPr>
        </p:nvSpPr>
        <p:spPr>
          <a:xfrm>
            <a:off x="0" y="515938"/>
            <a:ext cx="9144000" cy="5897562"/>
          </a:xfrm>
        </p:spPr>
        <p:txBody>
          <a:bodyPr vert="horz" wrap="square" lIns="90050" tIns="45024" rIns="90050" bIns="45024" anchor="t"/>
          <a:lstStyle/>
          <a:p>
            <a:pPr lvl="1" eaLnBrk="1" hangingPunct="1">
              <a:lnSpc>
                <a:spcPts val="1865"/>
              </a:lnSpc>
              <a:spcBef>
                <a:spcPts val="500"/>
              </a:spcBef>
              <a:spcAft>
                <a:spcPts val="500"/>
              </a:spcAft>
            </a:pPr>
            <a:r>
              <a:rPr lang="en-US" altLang="zh-CN" sz="1800" b="0"/>
              <a:t>作为文档树的文档</a:t>
            </a:r>
            <a:endParaRPr lang="en-US" altLang="zh-CN" sz="1800" b="0"/>
          </a:p>
          <a:p>
            <a:pPr lvl="1" eaLnBrk="1" hangingPunct="1">
              <a:lnSpc>
                <a:spcPts val="1865"/>
              </a:lnSpc>
              <a:spcBef>
                <a:spcPts val="500"/>
              </a:spcBef>
              <a:spcAft>
                <a:spcPts val="500"/>
              </a:spcAft>
              <a:buNone/>
            </a:pPr>
            <a:r>
              <a:rPr lang="en-US" altLang="zh-CN" sz="1800" b="0"/>
              <a:t>	将文档看做是Element对象树，忽略文档Text,Comment节点。Element中的属性</a:t>
            </a:r>
            <a:endParaRPr lang="en-US" altLang="zh-CN" sz="1800" b="0"/>
          </a:p>
          <a:p>
            <a:pPr lvl="1" eaLnBrk="1" hangingPunct="1">
              <a:lnSpc>
                <a:spcPts val="1865"/>
              </a:lnSpc>
              <a:spcBef>
                <a:spcPts val="500"/>
              </a:spcBef>
              <a:spcAft>
                <a:spcPts val="500"/>
              </a:spcAft>
              <a:buNone/>
            </a:pPr>
            <a:r>
              <a:rPr lang="en-US" altLang="zh-CN" sz="1800" b="0"/>
              <a:t>	</a:t>
            </a:r>
            <a:r>
              <a:rPr lang="en-US" altLang="zh-CN" sz="1600" b="0"/>
              <a:t>children 	类似于childNodes,返回NodeList对象，但是该对象中仅包含Element对象</a:t>
            </a:r>
            <a:endParaRPr lang="en-US" altLang="zh-CN" sz="1600" b="0"/>
          </a:p>
          <a:p>
            <a:pPr lvl="1" eaLnBrk="1" hangingPunct="1">
              <a:lnSpc>
                <a:spcPts val="1865"/>
              </a:lnSpc>
              <a:spcBef>
                <a:spcPts val="500"/>
              </a:spcBef>
              <a:spcAft>
                <a:spcPts val="500"/>
              </a:spcAft>
              <a:buNone/>
            </a:pPr>
            <a:r>
              <a:rPr lang="en-US" altLang="zh-CN" sz="1600" b="0"/>
              <a:t>	firstElementChild	第一个孩子元素节点	</a:t>
            </a:r>
            <a:endParaRPr lang="en-US" altLang="zh-CN" sz="1600" b="0"/>
          </a:p>
          <a:p>
            <a:pPr lvl="1" eaLnBrk="1" hangingPunct="1">
              <a:lnSpc>
                <a:spcPts val="1865"/>
              </a:lnSpc>
              <a:spcBef>
                <a:spcPts val="500"/>
              </a:spcBef>
              <a:spcAft>
                <a:spcPts val="500"/>
              </a:spcAft>
              <a:buNone/>
            </a:pPr>
            <a:r>
              <a:rPr lang="en-US" altLang="zh-CN" sz="1600" b="0"/>
              <a:t>	lastElementChild	最后一个孩子元素节点</a:t>
            </a:r>
            <a:endParaRPr lang="en-US" altLang="zh-CN" sz="1600" b="0"/>
          </a:p>
          <a:p>
            <a:pPr lvl="1" eaLnBrk="1" hangingPunct="1">
              <a:lnSpc>
                <a:spcPts val="1865"/>
              </a:lnSpc>
              <a:spcBef>
                <a:spcPts val="500"/>
              </a:spcBef>
              <a:spcAft>
                <a:spcPts val="500"/>
              </a:spcAft>
              <a:buNone/>
            </a:pPr>
            <a:r>
              <a:rPr lang="en-US" altLang="zh-CN" sz="1600" b="0"/>
              <a:t>	nextElementSibling	下一个兄弟元素节点</a:t>
            </a:r>
            <a:endParaRPr lang="en-US" altLang="zh-CN" sz="1600" b="0"/>
          </a:p>
          <a:p>
            <a:pPr lvl="1" eaLnBrk="1" hangingPunct="1">
              <a:lnSpc>
                <a:spcPts val="1865"/>
              </a:lnSpc>
              <a:spcBef>
                <a:spcPts val="500"/>
              </a:spcBef>
              <a:spcAft>
                <a:spcPts val="500"/>
              </a:spcAft>
              <a:buNone/>
            </a:pPr>
            <a:r>
              <a:rPr lang="en-US" altLang="zh-CN" sz="1600" b="0"/>
              <a:t>	previousElementSibling	上一个兄弟元素节点</a:t>
            </a:r>
            <a:endParaRPr lang="en-US" altLang="zh-CN" sz="1600" b="0"/>
          </a:p>
          <a:p>
            <a:pPr lvl="1" eaLnBrk="1" hangingPunct="1">
              <a:lnSpc>
                <a:spcPts val="1865"/>
              </a:lnSpc>
              <a:spcBef>
                <a:spcPts val="500"/>
              </a:spcBef>
              <a:spcAft>
                <a:spcPts val="500"/>
              </a:spcAft>
              <a:buNone/>
            </a:pPr>
            <a:r>
              <a:rPr lang="en-US" altLang="zh-CN" sz="1600" b="0"/>
              <a:t>	childElementCount	子元素的数量，返回值和children.length值相等</a:t>
            </a:r>
            <a:endParaRPr lang="en-US" altLang="zh-CN" sz="1600" b="0"/>
          </a:p>
          <a:p>
            <a:pPr lvl="1" eaLnBrk="1" hangingPunct="1">
              <a:lnSpc>
                <a:spcPts val="1865"/>
              </a:lnSpc>
              <a:spcBef>
                <a:spcPts val="500"/>
              </a:spcBef>
              <a:spcAft>
                <a:spcPts val="500"/>
              </a:spcAft>
            </a:pPr>
            <a:r>
              <a:rPr lang="en-US" altLang="zh-CN" sz="1800" b="0">
                <a:sym typeface="宋体" panose="02010600030101010101" pitchFamily="2" charset="-122"/>
              </a:rPr>
              <a:t>元素内容</a:t>
            </a:r>
            <a:endParaRPr lang="en-US" altLang="zh-CN" sz="1800" b="0">
              <a:sym typeface="宋体" panose="02010600030101010101" pitchFamily="2" charset="-122"/>
            </a:endParaRPr>
          </a:p>
          <a:p>
            <a:pPr lvl="1" eaLnBrk="1" hangingPunct="1">
              <a:lnSpc>
                <a:spcPts val="1865"/>
              </a:lnSpc>
              <a:spcBef>
                <a:spcPts val="500"/>
              </a:spcBef>
              <a:spcAft>
                <a:spcPts val="500"/>
              </a:spcAft>
              <a:buNone/>
            </a:pPr>
            <a:r>
              <a:rPr lang="en-US" altLang="zh-CN" sz="1800" b="0">
                <a:sym typeface="宋体" panose="02010600030101010101" pitchFamily="2" charset="-122"/>
              </a:rPr>
              <a:t>	</a:t>
            </a:r>
            <a:r>
              <a:rPr lang="en-US" altLang="zh-CN" sz="1600" b="0">
                <a:sym typeface="宋体" panose="02010600030101010101" pitchFamily="2" charset="-122"/>
              </a:rPr>
              <a:t>innerHTML  		返回元素内容</a:t>
            </a:r>
            <a:endParaRPr lang="en-US" altLang="zh-CN" sz="1600" b="0">
              <a:sym typeface="宋体" panose="02010600030101010101" pitchFamily="2" charset="-122"/>
            </a:endParaRPr>
          </a:p>
          <a:p>
            <a:pPr lvl="1" eaLnBrk="1" hangingPunct="1">
              <a:lnSpc>
                <a:spcPts val="1865"/>
              </a:lnSpc>
              <a:spcBef>
                <a:spcPts val="500"/>
              </a:spcBef>
              <a:spcAft>
                <a:spcPts val="500"/>
              </a:spcAft>
              <a:buNone/>
            </a:pPr>
            <a:r>
              <a:rPr lang="en-US" altLang="zh-CN" sz="1600" b="0">
                <a:sym typeface="宋体" panose="02010600030101010101" pitchFamily="2" charset="-122"/>
              </a:rPr>
              <a:t>	textContent  		非ie浏览器</a:t>
            </a:r>
            <a:endParaRPr lang="en-US" altLang="zh-CN" sz="1600" b="0">
              <a:sym typeface="宋体" panose="02010600030101010101" pitchFamily="2" charset="-122"/>
            </a:endParaRPr>
          </a:p>
          <a:p>
            <a:pPr lvl="1" eaLnBrk="1" hangingPunct="1">
              <a:lnSpc>
                <a:spcPts val="1865"/>
              </a:lnSpc>
              <a:spcBef>
                <a:spcPts val="500"/>
              </a:spcBef>
              <a:spcAft>
                <a:spcPts val="500"/>
              </a:spcAft>
              <a:buNone/>
            </a:pPr>
            <a:r>
              <a:rPr lang="en-US" altLang="zh-CN" sz="1600" b="0">
                <a:sym typeface="宋体" panose="02010600030101010101" pitchFamily="2" charset="-122"/>
              </a:rPr>
              <a:t>	innerText    		ie浏览器</a:t>
            </a:r>
            <a:endParaRPr lang="en-US" altLang="zh-CN" sz="1600" b="0">
              <a:sym typeface="宋体" panose="02010600030101010101" pitchFamily="2" charset="-122"/>
            </a:endParaRPr>
          </a:p>
          <a:p>
            <a:pPr lvl="1" eaLnBrk="1" hangingPunct="1">
              <a:lnSpc>
                <a:spcPts val="1865"/>
              </a:lnSpc>
              <a:spcBef>
                <a:spcPts val="500"/>
              </a:spcBef>
              <a:spcAft>
                <a:spcPts val="500"/>
              </a:spcAft>
              <a:buNone/>
            </a:pP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账号管理</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en-US" altLang="zh-CN" sz="2000"/>
              <a:t>groupadd</a:t>
            </a:r>
            <a:endParaRPr lang="en-US" altLang="zh-CN" sz="1800"/>
          </a:p>
          <a:p>
            <a:pPr marL="0" lvl="1" indent="-381000">
              <a:buNone/>
            </a:pPr>
            <a:r>
              <a:rPr lang="zh-CN" altLang="en-US" sz="1800" b="0"/>
              <a:t>新增组</a:t>
            </a:r>
            <a:endParaRPr lang="sv-SE" altLang="zh-CN" sz="1800" b="0"/>
          </a:p>
          <a:p>
            <a:pPr marL="0" lvl="1" indent="-381000"/>
            <a:r>
              <a:rPr lang="en-US" altLang="zh-CN" sz="2000"/>
              <a:t>groupdel</a:t>
            </a:r>
            <a:endParaRPr lang="en-US" altLang="zh-CN" sz="1800"/>
          </a:p>
          <a:p>
            <a:pPr marL="0" lvl="1" indent="-381000">
              <a:buNone/>
            </a:pPr>
            <a:r>
              <a:rPr lang="zh-CN" altLang="en-US" sz="1800" b="0"/>
              <a:t>删除组，如果某个账号使用该群组，则不能删除。</a:t>
            </a:r>
            <a:endParaRPr lang="en-US" altLang="zh-CN" sz="1800" b="0"/>
          </a:p>
          <a:p>
            <a:pPr marL="0" lvl="1" indent="-381000"/>
            <a:r>
              <a:rPr lang="en-US" altLang="zh-CN" sz="2000"/>
              <a:t>groupmod</a:t>
            </a:r>
            <a:endParaRPr lang="en-US" altLang="zh-CN" sz="1800"/>
          </a:p>
          <a:p>
            <a:pPr marL="0" lvl="1" indent="-381000">
              <a:buNone/>
            </a:pPr>
            <a:r>
              <a:rPr lang="zh-CN" altLang="en-US" sz="1800" b="0"/>
              <a:t>修改组信息 </a:t>
            </a:r>
            <a:endParaRPr lang="en-US" altLang="zh-CN" sz="1800" b="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文档对象模型</a:t>
            </a:r>
            <a:endParaRPr lang="zh-CN" altLang="en-US">
              <a:effectLst>
                <a:outerShdw blurRad="38100" dist="38100" dir="2700000">
                  <a:srgbClr val="C0C0C0"/>
                </a:outerShdw>
              </a:effectLst>
            </a:endParaRPr>
          </a:p>
        </p:txBody>
      </p:sp>
      <p:sp>
        <p:nvSpPr>
          <p:cNvPr id="325634" name="Rectangle 3"/>
          <p:cNvSpPr>
            <a:spLocks noGrp="1"/>
          </p:cNvSpPr>
          <p:nvPr>
            <p:ph idx="1"/>
          </p:nvPr>
        </p:nvSpPr>
        <p:spPr>
          <a:xfrm>
            <a:off x="0" y="515938"/>
            <a:ext cx="9144000" cy="5897563"/>
          </a:xfrm>
        </p:spPr>
        <p:txBody>
          <a:bodyPr vert="horz" wrap="square" lIns="90050" tIns="45024" rIns="90050" bIns="45024" numCol="1" anchor="t" anchorCtr="0" compatLnSpc="1"/>
          <a:lstStyle/>
          <a:p>
            <a:pPr marL="228600" lvl="1" indent="0" eaLnBrk="1" hangingPunct="1">
              <a:lnSpc>
                <a:spcPts val="1865"/>
              </a:lnSpc>
              <a:spcBef>
                <a:spcPts val="500"/>
              </a:spcBef>
              <a:spcAft>
                <a:spcPts val="500"/>
              </a:spcAft>
              <a:buClr>
                <a:srgbClr val="C00000"/>
              </a:buClr>
              <a:buFont typeface="Wingdings" panose="05000000000000000000" pitchFamily="2" charset="2"/>
              <a:buChar char="u"/>
            </a:pPr>
            <a:r>
              <a:rPr lang="zh-CN" altLang="en-US" sz="1800">
                <a:sym typeface="宋体" panose="02010600030101010101" pitchFamily="2" charset="-122"/>
              </a:rPr>
              <a:t> Text类型： 文本类型</a:t>
            </a:r>
            <a:endParaRPr lang="zh-CN" altLang="en-US" sz="180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800" b="0">
                <a:sym typeface="宋体" panose="02010600030101010101" pitchFamily="2" charset="-122"/>
              </a:rPr>
              <a:t>文本节点。包含的是可以按照字面解释的存文本内容。</a:t>
            </a:r>
            <a:endParaRPr lang="en-US" altLang="zh-CN" sz="1800" b="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600" b="0">
                <a:sym typeface="宋体" panose="02010600030101010101" pitchFamily="2" charset="-122"/>
              </a:rPr>
              <a:t>length  				//文本长度</a:t>
            </a:r>
            <a:endParaRPr lang="en-US" altLang="zh-CN" sz="1600" b="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600" b="0">
                <a:sym typeface="宋体" panose="02010600030101010101" pitchFamily="2" charset="-122"/>
              </a:rPr>
              <a:t>appendData(text)			//追加文本</a:t>
            </a:r>
            <a:endParaRPr lang="en-US" altLang="zh-CN" sz="1600" b="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600" b="0">
                <a:sym typeface="宋体" panose="02010600030101010101" pitchFamily="2" charset="-122"/>
              </a:rPr>
              <a:t>deleteData(beginIndex,count)		//删除文本</a:t>
            </a:r>
            <a:endParaRPr lang="en-US" altLang="zh-CN" sz="1600" b="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600" b="0">
                <a:sym typeface="宋体" panose="02010600030101010101" pitchFamily="2" charset="-122"/>
              </a:rPr>
              <a:t>insertData(beginIndex,text)		//插入文本</a:t>
            </a:r>
            <a:endParaRPr lang="en-US" altLang="zh-CN" sz="1600" b="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600" b="0">
                <a:sym typeface="宋体" panose="02010600030101010101" pitchFamily="2" charset="-122"/>
              </a:rPr>
              <a:t>replaceData(beginIndex,count,text)		//替换文本</a:t>
            </a:r>
            <a:endParaRPr lang="en-US" altLang="zh-CN" sz="1600" b="0">
              <a:sym typeface="宋体" panose="02010600030101010101" pitchFamily="2" charset="-122"/>
            </a:endParaRPr>
          </a:p>
          <a:p>
            <a:pPr marL="228600" lvl="1" indent="0" eaLnBrk="1" hangingPunct="1">
              <a:lnSpc>
                <a:spcPts val="1865"/>
              </a:lnSpc>
              <a:spcBef>
                <a:spcPts val="500"/>
              </a:spcBef>
              <a:spcAft>
                <a:spcPts val="500"/>
              </a:spcAft>
              <a:buNone/>
            </a:pPr>
            <a:r>
              <a:rPr lang="en-US" altLang="zh-CN" sz="1600" b="0"/>
              <a:t>splitText(beiginIndex)  		//从beginIndex位置将当前文本节点分成两个文本节点</a:t>
            </a:r>
            <a:endParaRPr lang="en-US" altLang="zh-CN" sz="1600" b="0"/>
          </a:p>
          <a:p>
            <a:pPr marL="228600" lvl="1" indent="0" eaLnBrk="1" hangingPunct="1">
              <a:lnSpc>
                <a:spcPts val="1865"/>
              </a:lnSpc>
              <a:spcBef>
                <a:spcPts val="500"/>
              </a:spcBef>
              <a:spcAft>
                <a:spcPts val="500"/>
              </a:spcAft>
              <a:buNone/>
            </a:pPr>
            <a:r>
              <a:rPr lang="en-US" altLang="zh-CN" sz="1600" b="0"/>
              <a:t>document.createTextNode()	//创建文本节点，参数为要插入节点中的文本</a:t>
            </a:r>
            <a:endParaRPr lang="en-US" altLang="zh-CN" sz="1600" b="0"/>
          </a:p>
          <a:p>
            <a:pPr marL="228600" lvl="1" indent="0" eaLnBrk="1" hangingPunct="1">
              <a:lnSpc>
                <a:spcPts val="1865"/>
              </a:lnSpc>
              <a:spcBef>
                <a:spcPts val="500"/>
              </a:spcBef>
              <a:spcAft>
                <a:spcPts val="500"/>
              </a:spcAft>
              <a:buNone/>
            </a:pPr>
            <a:r>
              <a:rPr lang="en-US" altLang="zh-CN" sz="1600" b="0"/>
              <a:t>substringData(beiginIndex,count) 	//从beginIndex开始提取count个子字符串</a:t>
            </a:r>
            <a:endParaRPr lang="en-US" altLang="zh-CN" sz="1600" b="0">
              <a:sym typeface="宋体" panose="02010600030101010101" pitchFamily="2" charset="-122"/>
            </a:endParaRPr>
          </a:p>
          <a:p>
            <a:pPr marL="228600" lvl="1" indent="0" eaLnBrk="1" hangingPunct="1">
              <a:lnSpc>
                <a:spcPts val="1865"/>
              </a:lnSpc>
              <a:spcBef>
                <a:spcPts val="500"/>
              </a:spcBef>
              <a:spcAft>
                <a:spcPts val="500"/>
              </a:spcAft>
              <a:buClr>
                <a:srgbClr val="C00000"/>
              </a:buClr>
              <a:buFont typeface="Wingdings" panose="05000000000000000000" pitchFamily="2" charset="2"/>
              <a:buChar char="u"/>
            </a:pPr>
            <a:r>
              <a:rPr lang="en-US" altLang="zh-CN" sz="1800"/>
              <a:t>Comment类型：  注释类型</a:t>
            </a:r>
            <a:endParaRPr lang="en-US" altLang="zh-CN" sz="1800"/>
          </a:p>
          <a:p>
            <a:pPr marL="228600" lvl="1" indent="0" eaLnBrk="1" hangingPunct="1">
              <a:lnSpc>
                <a:spcPts val="1865"/>
              </a:lnSpc>
              <a:spcBef>
                <a:spcPts val="500"/>
              </a:spcBef>
              <a:spcAft>
                <a:spcPts val="500"/>
              </a:spcAft>
              <a:buNone/>
            </a:pPr>
            <a:r>
              <a:rPr lang="en-US" altLang="zh-CN" sz="1800"/>
              <a:t>	</a:t>
            </a:r>
            <a:r>
              <a:rPr lang="en-US" altLang="zh-CN" sz="1600" b="0"/>
              <a:t>&lt;div id = "myDiv"&gt;&lt;!--a comment--&gt;&lt;/div&gt;</a:t>
            </a:r>
            <a:endParaRPr lang="en-US" altLang="zh-CN" sz="1600" b="0"/>
          </a:p>
          <a:p>
            <a:pPr marL="228600" lvl="1" indent="0" eaLnBrk="1" hangingPunct="1">
              <a:lnSpc>
                <a:spcPts val="1865"/>
              </a:lnSpc>
              <a:spcBef>
                <a:spcPts val="500"/>
              </a:spcBef>
              <a:spcAft>
                <a:spcPts val="500"/>
              </a:spcAft>
              <a:buNone/>
            </a:pPr>
            <a:r>
              <a:rPr lang="en-US" altLang="zh-CN" sz="1600" b="0"/>
              <a:t>	&lt;!--a comment--&gt; Comment类型</a:t>
            </a:r>
            <a:endParaRPr lang="en-US" altLang="zh-CN" sz="1600" b="0"/>
          </a:p>
          <a:p>
            <a:pPr marL="228600" lvl="1" indent="0" eaLnBrk="1" hangingPunct="1">
              <a:lnSpc>
                <a:spcPts val="1865"/>
              </a:lnSpc>
              <a:spcBef>
                <a:spcPts val="500"/>
              </a:spcBef>
              <a:spcAft>
                <a:spcPts val="500"/>
              </a:spcAft>
              <a:buNone/>
            </a:pPr>
            <a:endParaRPr lang="en-US" altLang="zh-CN"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10 </a:t>
            </a:r>
            <a:r>
              <a:rPr lang="zh-CN" altLang="en-US">
                <a:solidFill>
                  <a:srgbClr val="CC0099"/>
                </a:solidFill>
                <a:effectLst>
                  <a:outerShdw blurRad="38100" dist="38100" dir="2700000">
                    <a:srgbClr val="C0C0C0"/>
                  </a:outerShdw>
                </a:effectLst>
                <a:latin typeface="+mj-lt"/>
                <a:ea typeface="+mj-ea"/>
                <a:cs typeface="+mj-cs"/>
              </a:rPr>
              <a:t>章:事件</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31778" name="Rectangle 5"/>
          <p:cNvSpPr>
            <a:spLocks noGrp="1" noChangeArrowheads="1"/>
          </p:cNvSpPr>
          <p:nvPr>
            <p:ph idx="1"/>
          </p:nvPr>
        </p:nvSpPr>
        <p:spPr/>
        <p:txBody>
          <a:bodyPr vert="horz" wrap="square" lIns="90050" tIns="45024" rIns="90050" bIns="45024" numCol="1" anchor="t" anchorCtr="0" compatLnSpc="1"/>
          <a:lstStyle/>
          <a:p>
            <a:pPr marL="0" indent="457200" eaLnBrk="1" hangingPunct="1">
              <a:buNone/>
            </a:pPr>
            <a:r>
              <a:rPr lang="en-US" altLang="zh-CN" sz="1800" b="0"/>
              <a:t>javascript与HTML之间的交互是通过事件实现的。事件就是文档或浏览器窗口中发生的一些特定的交互瞬间</a:t>
            </a:r>
            <a:r>
              <a:rPr lang="zh-CN" altLang="en-US" sz="1800" b="0"/>
              <a:t>。</a:t>
            </a:r>
            <a:endParaRPr lang="zh-CN" altLang="en-US" sz="1800" b="0"/>
          </a:p>
          <a:p>
            <a:pPr marL="0" indent="457200" eaLnBrk="1" hangingPunct="1">
              <a:buNone/>
            </a:pPr>
            <a:r>
              <a:rPr lang="en-US" altLang="zh-CN" sz="1800" b="0"/>
              <a:t>事件三要素：</a:t>
            </a:r>
            <a:endParaRPr lang="en-US" altLang="zh-CN" sz="1800" b="0"/>
          </a:p>
          <a:p>
            <a:pPr marL="0" indent="457200" eaLnBrk="1" hangingPunct="1">
              <a:buFont typeface="Wingdings" panose="05000000000000000000" pitchFamily="2" charset="2"/>
              <a:buChar char="ü"/>
            </a:pPr>
            <a:r>
              <a:rPr lang="en-US" altLang="zh-CN" sz="1800" b="0"/>
              <a:t>事件目标（event target）	</a:t>
            </a:r>
            <a:endParaRPr lang="en-US" altLang="zh-CN" sz="1800" b="0"/>
          </a:p>
          <a:p>
            <a:pPr marL="0" indent="457200" eaLnBrk="1" hangingPunct="1">
              <a:buNone/>
            </a:pPr>
            <a:r>
              <a:rPr lang="en-US" altLang="zh-CN" sz="1800" b="0"/>
              <a:t>	发生的事件与之相关联或与之相关的对象</a:t>
            </a:r>
            <a:endParaRPr lang="en-US" altLang="zh-CN" sz="1800" b="0"/>
          </a:p>
          <a:p>
            <a:pPr marL="0" indent="457200" eaLnBrk="1" hangingPunct="1">
              <a:buFont typeface="Wingdings" panose="05000000000000000000" pitchFamily="2" charset="2"/>
              <a:buChar char="ü"/>
            </a:pPr>
            <a:r>
              <a:rPr lang="en-US" altLang="zh-CN" sz="1800" b="0"/>
              <a:t>事件处理程序（event handler）</a:t>
            </a:r>
            <a:endParaRPr lang="en-US" altLang="zh-CN" sz="1800" b="0"/>
          </a:p>
          <a:p>
            <a:pPr marL="0" indent="457200" eaLnBrk="1" hangingPunct="1">
              <a:buNone/>
            </a:pPr>
            <a:r>
              <a:rPr lang="en-US" altLang="zh-CN" sz="1800" b="0"/>
              <a:t>	处理或相应事件的函数</a:t>
            </a:r>
            <a:endParaRPr lang="en-US" altLang="zh-CN" sz="1800" b="0"/>
          </a:p>
          <a:p>
            <a:pPr marL="0" indent="457200" eaLnBrk="1" hangingPunct="1">
              <a:buFont typeface="Wingdings" panose="05000000000000000000" pitchFamily="2" charset="2"/>
              <a:buChar char="ü"/>
            </a:pPr>
            <a:r>
              <a:rPr lang="en-US" altLang="zh-CN" sz="1800" b="0"/>
              <a:t>事件对象（event object）     </a:t>
            </a:r>
            <a:endParaRPr lang="en-US" altLang="zh-CN" sz="1800" b="0"/>
          </a:p>
          <a:p>
            <a:pPr marL="0" indent="457200" eaLnBrk="1" hangingPunct="1">
              <a:buNone/>
            </a:pPr>
            <a:r>
              <a:rPr lang="en-US" altLang="zh-CN" sz="1800" b="0"/>
              <a:t>	与特定事件相关且包含有关该事件详细信息的对象</a:t>
            </a:r>
            <a:endParaRPr lang="en-US" altLang="zh-CN" sz="1800" b="0"/>
          </a:p>
          <a:p>
            <a:pPr marL="228600" lvl="1" indent="0" eaLnBrk="1" hangingPunct="1">
              <a:lnSpc>
                <a:spcPts val="1865"/>
              </a:lnSpc>
              <a:spcBef>
                <a:spcPts val="500"/>
              </a:spcBef>
              <a:spcAft>
                <a:spcPts val="500"/>
              </a:spcAft>
              <a:buClr>
                <a:srgbClr val="C00000"/>
              </a:buClr>
              <a:buNone/>
            </a:pPr>
            <a:endParaRPr lang="en-US" altLang="zh-CN" sz="1800"/>
          </a:p>
          <a:p>
            <a:pPr marL="228600" lvl="1" indent="0" eaLnBrk="1" hangingPunct="1">
              <a:lnSpc>
                <a:spcPts val="1865"/>
              </a:lnSpc>
              <a:spcBef>
                <a:spcPts val="500"/>
              </a:spcBef>
              <a:spcAft>
                <a:spcPts val="500"/>
              </a:spcAft>
              <a:buClr>
                <a:srgbClr val="C00000"/>
              </a:buClr>
              <a:buNone/>
            </a:pP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33826" name="Rectangle 5"/>
          <p:cNvSpPr>
            <a:spLocks noGrp="1"/>
          </p:cNvSpPr>
          <p:nvPr>
            <p:ph idx="1"/>
          </p:nvPr>
        </p:nvSpPr>
        <p:spPr/>
        <p:txBody>
          <a:bodyPr vert="horz" wrap="square" lIns="90050" tIns="45024" rIns="90050" bIns="45024" numCol="1" anchor="t" anchorCtr="0" compatLnSpc="1"/>
          <a:lstStyle/>
          <a:p>
            <a:pPr lvl="1" eaLnBrk="1" hangingPunct="1">
              <a:lnSpc>
                <a:spcPts val="1865"/>
              </a:lnSpc>
              <a:spcBef>
                <a:spcPts val="500"/>
              </a:spcBef>
              <a:spcAft>
                <a:spcPts val="500"/>
              </a:spcAft>
              <a:buClr>
                <a:srgbClr val="C00000"/>
              </a:buClr>
              <a:buFont typeface="Wingdings" panose="05000000000000000000" pitchFamily="2" charset="2"/>
              <a:buChar char="u"/>
            </a:pPr>
            <a:r>
              <a:rPr lang="en-US" altLang="zh-CN" sz="1800">
                <a:sym typeface="宋体" panose="02010600030101010101" pitchFamily="2" charset="-122"/>
              </a:rPr>
              <a:t> 事件流 </a:t>
            </a:r>
            <a:endParaRPr lang="en-US" altLang="zh-CN" sz="1800">
              <a:sym typeface="宋体" panose="02010600030101010101" pitchFamily="2" charset="-122"/>
            </a:endParaRPr>
          </a:p>
          <a:p>
            <a:pPr lvl="1" eaLnBrk="1" hangingPunct="1">
              <a:lnSpc>
                <a:spcPts val="1865"/>
              </a:lnSpc>
              <a:spcBef>
                <a:spcPts val="500"/>
              </a:spcBef>
              <a:spcAft>
                <a:spcPts val="500"/>
              </a:spcAft>
              <a:buClr>
                <a:srgbClr val="C00000"/>
              </a:buClr>
              <a:buNone/>
            </a:pPr>
            <a:r>
              <a:rPr lang="en-US" altLang="zh-CN" sz="1000"/>
              <a:t>	</a:t>
            </a:r>
            <a:r>
              <a:rPr lang="en-US" altLang="zh-CN" sz="1800"/>
              <a:t>描述的是从页面中接受事件的顺序</a:t>
            </a:r>
            <a:endParaRPr lang="en-US" altLang="zh-CN" sz="1800"/>
          </a:p>
          <a:p>
            <a:pPr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a:sym typeface="宋体" panose="02010600030101010101" pitchFamily="2" charset="-122"/>
              </a:rPr>
              <a:t>事件冒泡 (IE事件流)</a:t>
            </a:r>
            <a:endParaRPr lang="en-US" altLang="zh-CN" sz="180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a:sym typeface="宋体" panose="02010600030101010101" pitchFamily="2" charset="-122"/>
              </a:rPr>
              <a:t>	</a:t>
            </a:r>
            <a:r>
              <a:rPr lang="en-US" altLang="zh-CN" sz="1800" b="0">
                <a:sym typeface="宋体" panose="02010600030101010101" pitchFamily="2" charset="-122"/>
              </a:rPr>
              <a:t>事件开始由最具体的元素接收，然后逐级向上传播到不具体的节点</a:t>
            </a:r>
            <a:endParaRPr lang="en-US" altLang="zh-CN" sz="1800" b="0">
              <a:sym typeface="宋体" panose="02010600030101010101" pitchFamily="2" charset="-122"/>
            </a:endParaRPr>
          </a:p>
          <a:p>
            <a:pPr marL="0" indent="0" eaLnBrk="1" hangingPunct="1">
              <a:spcBef>
                <a:spcPts val="200"/>
              </a:spcBef>
              <a:spcAft>
                <a:spcPts val="200"/>
              </a:spcAft>
              <a:buNone/>
            </a:pPr>
            <a:r>
              <a:rPr lang="en-US" altLang="en-US" sz="1800" b="0"/>
              <a:t>	</a:t>
            </a:r>
            <a:r>
              <a:rPr lang="en-US" altLang="en-US" sz="1600" b="0"/>
              <a:t>&lt;html&gt;</a:t>
            </a:r>
            <a:endParaRPr lang="en-US" altLang="en-US" sz="1600" b="0"/>
          </a:p>
          <a:p>
            <a:pPr marL="0" indent="0" eaLnBrk="1" hangingPunct="1">
              <a:spcBef>
                <a:spcPts val="200"/>
              </a:spcBef>
              <a:spcAft>
                <a:spcPts val="200"/>
              </a:spcAft>
              <a:buNone/>
            </a:pPr>
            <a:r>
              <a:rPr lang="en-US" altLang="en-US" sz="1600" b="0"/>
              <a:t>		&lt;head&gt;&lt;/head&gt;</a:t>
            </a:r>
            <a:endParaRPr lang="en-US" altLang="en-US" sz="1600" b="0"/>
          </a:p>
          <a:p>
            <a:pPr marL="0" indent="0" eaLnBrk="1" hangingPunct="1">
              <a:spcBef>
                <a:spcPts val="200"/>
              </a:spcBef>
              <a:spcAft>
                <a:spcPts val="200"/>
              </a:spcAft>
              <a:buNone/>
            </a:pPr>
            <a:r>
              <a:rPr lang="en-US" altLang="en-US" sz="1600" b="0"/>
              <a:t>		&lt;body&gt;</a:t>
            </a:r>
            <a:endParaRPr lang="en-US" altLang="en-US" sz="1600" b="0"/>
          </a:p>
          <a:p>
            <a:pPr marL="0" indent="0" eaLnBrk="1" hangingPunct="1">
              <a:spcBef>
                <a:spcPts val="200"/>
              </a:spcBef>
              <a:spcAft>
                <a:spcPts val="200"/>
              </a:spcAft>
              <a:buNone/>
            </a:pPr>
            <a:r>
              <a:rPr lang="en-US" altLang="en-US" sz="1600" b="0"/>
              <a:t>			&lt;div&gt;click me&lt;/div&gt;</a:t>
            </a:r>
            <a:endParaRPr lang="en-US" altLang="en-US" sz="1600" b="0"/>
          </a:p>
          <a:p>
            <a:pPr marL="0" indent="0" eaLnBrk="1" hangingPunct="1">
              <a:spcBef>
                <a:spcPts val="200"/>
              </a:spcBef>
              <a:spcAft>
                <a:spcPts val="200"/>
              </a:spcAft>
              <a:buNone/>
            </a:pPr>
            <a:r>
              <a:rPr lang="en-US" altLang="en-US" sz="1600" b="0"/>
              <a:t>		&lt;/body&gt;</a:t>
            </a:r>
            <a:endParaRPr lang="en-US" altLang="en-US" sz="1600" b="0"/>
          </a:p>
          <a:p>
            <a:pPr marL="0" indent="0" eaLnBrk="1" hangingPunct="1">
              <a:spcBef>
                <a:spcPts val="200"/>
              </a:spcBef>
              <a:spcAft>
                <a:spcPts val="200"/>
              </a:spcAft>
              <a:buNone/>
            </a:pPr>
            <a:r>
              <a:rPr lang="en-US" altLang="en-US" sz="1600" b="0"/>
              <a:t>	&lt;/html&gt;</a:t>
            </a:r>
            <a:endParaRPr lang="en-US" altLang="en-US" sz="1600" b="0"/>
          </a:p>
          <a:p>
            <a:pPr marL="0" indent="0" eaLnBrk="1" hangingPunct="1">
              <a:buNone/>
            </a:pPr>
            <a:r>
              <a:rPr lang="en-US" altLang="en-US" sz="1800" b="0"/>
              <a:t>	当点击了&lt;div&gt;元素，这个click事件会按照如下顺序传播</a:t>
            </a:r>
            <a:endParaRPr lang="en-US" altLang="en-US" sz="1800" b="0"/>
          </a:p>
          <a:p>
            <a:pPr marL="0" indent="0" eaLnBrk="1" hangingPunct="1">
              <a:buNone/>
            </a:pPr>
            <a:r>
              <a:rPr lang="en-US" altLang="en-US" sz="1800" b="0"/>
              <a:t>	div-&gt;body-&gt;html-&gt;document</a:t>
            </a:r>
            <a:endParaRPr lang="en-US" altLang="en-US" sz="1800" b="0"/>
          </a:p>
          <a:p>
            <a:pPr marL="0" indent="0" eaLnBrk="1" hangingPunct="1">
              <a:buNone/>
            </a:pPr>
            <a:endParaRPr lang="en-US" altLang="en-US" sz="1800" b="0"/>
          </a:p>
          <a:p>
            <a:pPr marL="0" indent="0" eaLnBrk="1" hangingPunct="1">
              <a:buFont typeface="Wingdings" panose="05000000000000000000" pitchFamily="2" charset="2"/>
              <a:buChar char="Ø"/>
            </a:pPr>
            <a:r>
              <a:rPr lang="en-US" altLang="en-US" sz="1800" b="0"/>
              <a:t>注意：IE8以及更早版本只支持事件冒泡。</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92866" name="Rectangle 5"/>
          <p:cNvSpPr>
            <a:spLocks noGrp="1"/>
          </p:cNvSpPr>
          <p:nvPr>
            <p:ph idx="1"/>
          </p:nvPr>
        </p:nvSpPr>
        <p:spPr/>
        <p:txBody>
          <a:bodyPr vert="horz" wrap="square" lIns="90050" tIns="45024" rIns="90050" bIns="45024" anchor="t"/>
          <a:lstStyle/>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a:sym typeface="宋体" panose="02010600030101010101" pitchFamily="2" charset="-122"/>
              </a:rPr>
              <a:t> 事件捕获 (Netscape事件流)</a:t>
            </a:r>
            <a:endParaRPr lang="en-US" altLang="zh-CN" sz="180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不太具体的节点更早接收事件，具体的节点到最后接收事件。当点击了&lt;div&gt;元素，按照如下方式触发click事件</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document-&gt;html-&gt;body-&gt;div</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sym typeface="宋体" panose="02010600030101010101" pitchFamily="2" charset="-122"/>
              </a:rPr>
              <a:t> </a:t>
            </a:r>
            <a:r>
              <a:rPr lang="en-US" altLang="zh-CN" sz="1800">
                <a:sym typeface="宋体" panose="02010600030101010101" pitchFamily="2" charset="-122"/>
              </a:rPr>
              <a:t>DOM事件流</a:t>
            </a:r>
            <a:endParaRPr lang="en-US" altLang="zh-CN" sz="180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“DOM2级事件”规定了事件流包括三个阶段：事件捕获阶段，处理目标阶段和事件冒泡阶段。首先发生的是事件捕获，为截获事件提供了机会。然后是实际的目标接收到事件。最后是事件冒泡。</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事件捕获： document-&gt;html-&gt;body  </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处理目标： 事件处理</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事件冒泡： div-&gt;body-&gt;html-&gt;document</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37922" name="Rectangle 5"/>
          <p:cNvSpPr>
            <a:spLocks noGrp="1"/>
          </p:cNvSpPr>
          <p:nvPr>
            <p:ph idx="1"/>
          </p:nvPr>
        </p:nvSpPr>
        <p:spPr>
          <a:xfrm>
            <a:off x="0" y="515938"/>
            <a:ext cx="9144000" cy="5897563"/>
          </a:xfrm>
        </p:spPr>
        <p:txBody>
          <a:bodyPr vert="horz" wrap="square" lIns="90050" tIns="45024" rIns="90050" bIns="45024" numCol="1" anchor="t" anchorCtr="0" compatLnSpc="1"/>
          <a:lstStyle/>
          <a:p>
            <a:pPr lvl="1" eaLnBrk="1" hangingPunct="1">
              <a:lnSpc>
                <a:spcPts val="1865"/>
              </a:lnSpc>
              <a:spcBef>
                <a:spcPts val="500"/>
              </a:spcBef>
              <a:spcAft>
                <a:spcPts val="500"/>
              </a:spcAft>
              <a:buClr>
                <a:srgbClr val="C00000"/>
              </a:buClr>
              <a:buFont typeface="Wingdings" panose="05000000000000000000" pitchFamily="2" charset="2"/>
              <a:buChar char="u"/>
            </a:pPr>
            <a:r>
              <a:rPr lang="zh-CN" altLang="en-US" sz="1800">
                <a:sym typeface="宋体" panose="02010600030101010101" pitchFamily="2" charset="-122"/>
              </a:rPr>
              <a:t> </a:t>
            </a:r>
            <a:r>
              <a:rPr lang="en-US" altLang="zh-CN" sz="2000">
                <a:sym typeface="宋体" panose="02010600030101010101" pitchFamily="2" charset="-122"/>
              </a:rPr>
              <a:t>事件处理程序 </a:t>
            </a:r>
            <a:endParaRPr lang="en-US" altLang="zh-CN" sz="2000">
              <a:sym typeface="宋体" panose="02010600030101010101" pitchFamily="2" charset="-122"/>
            </a:endParaRPr>
          </a:p>
          <a:p>
            <a:pPr lvl="1" eaLnBrk="1" hangingPunct="1">
              <a:lnSpc>
                <a:spcPts val="1865"/>
              </a:lnSpc>
              <a:spcBef>
                <a:spcPts val="500"/>
              </a:spcBef>
              <a:spcAft>
                <a:spcPts val="500"/>
              </a:spcAft>
              <a:buClr>
                <a:srgbClr val="C00000"/>
              </a:buClr>
              <a:buNone/>
            </a:pPr>
            <a:r>
              <a:rPr lang="en-US" altLang="zh-CN" sz="1800" b="0">
                <a:sym typeface="宋体" panose="02010600030101010101" pitchFamily="2" charset="-122"/>
              </a:rPr>
              <a:t>	事件就是用户或浏览器自身执行的某种动作，响应某个事件的函数为事件处理程序，事件处理程序以"on"开头(onclick,onload)</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t>HTML事件处理程序</a:t>
            </a:r>
            <a:endParaRPr lang="en-US" altLang="zh-CN" sz="1800" b="0"/>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a:t>
            </a:r>
            <a:r>
              <a:rPr lang="en-US" altLang="zh-CN" b="0">
                <a:sym typeface="宋体" panose="02010600030101010101" pitchFamily="2" charset="-122"/>
              </a:rPr>
              <a:t>某个元素支持的每种事件，都可以使用一个与相应事件处理程序同名的HTML特性来指定。这个特性的值应该是能够执行的JavaScript代码。</a:t>
            </a:r>
            <a:endParaRPr lang="en-US" altLang="zh-CN"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a:t>
            </a:r>
            <a:r>
              <a:rPr lang="en-US" altLang="zh-CN" b="0">
                <a:sym typeface="宋体" panose="02010600030101010101" pitchFamily="2" charset="-122"/>
              </a:rPr>
              <a:t>&lt;input type="button" value="clickMe" onclick = "alert('is clicked')"&gt;</a:t>
            </a:r>
            <a:endParaRPr lang="en-US" altLang="zh-CN"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b="0">
                <a:sym typeface="宋体" panose="02010600030101010101" pitchFamily="2" charset="-122"/>
              </a:rPr>
              <a:t>	&lt;input type="button" value="clickMe" onclick = "showMsg()"&gt;</a:t>
            </a:r>
            <a:endParaRPr lang="en-US" altLang="zh-CN" b="0">
              <a:sym typeface="宋体" panose="02010600030101010101" pitchFamily="2" charset="-122"/>
            </a:endParaRPr>
          </a:p>
          <a:p>
            <a:pPr lvl="2" eaLnBrk="1" hangingPunct="1">
              <a:lnSpc>
                <a:spcPts val="1865"/>
              </a:lnSpc>
              <a:spcBef>
                <a:spcPts val="200"/>
              </a:spcBef>
              <a:spcAft>
                <a:spcPts val="200"/>
              </a:spcAft>
              <a:buNone/>
            </a:pPr>
            <a:r>
              <a:rPr lang="en-US" altLang="zh-CN" b="0">
                <a:sym typeface="宋体" panose="02010600030101010101" pitchFamily="2" charset="-122"/>
              </a:rPr>
              <a:t>&lt;script type="text/javascript"&gt;</a:t>
            </a:r>
            <a:endParaRPr lang="en-US" altLang="zh-CN" b="0">
              <a:sym typeface="宋体" panose="02010600030101010101" pitchFamily="2" charset="-122"/>
            </a:endParaRPr>
          </a:p>
          <a:p>
            <a:pPr lvl="2" eaLnBrk="1" hangingPunct="1">
              <a:lnSpc>
                <a:spcPts val="1865"/>
              </a:lnSpc>
              <a:spcBef>
                <a:spcPts val="200"/>
              </a:spcBef>
              <a:spcAft>
                <a:spcPts val="200"/>
              </a:spcAft>
              <a:buNone/>
            </a:pPr>
            <a:r>
              <a:rPr lang="en-US" altLang="zh-CN" b="0">
                <a:sym typeface="宋体" panose="02010600030101010101" pitchFamily="2" charset="-122"/>
              </a:rPr>
              <a:t>	function showMsg(){</a:t>
            </a:r>
            <a:endParaRPr lang="en-US" altLang="zh-CN" b="0">
              <a:sym typeface="宋体" panose="02010600030101010101" pitchFamily="2" charset="-122"/>
            </a:endParaRPr>
          </a:p>
          <a:p>
            <a:pPr lvl="2" eaLnBrk="1" hangingPunct="1">
              <a:lnSpc>
                <a:spcPts val="1865"/>
              </a:lnSpc>
              <a:spcBef>
                <a:spcPts val="200"/>
              </a:spcBef>
              <a:spcAft>
                <a:spcPts val="200"/>
              </a:spcAft>
              <a:buNone/>
            </a:pPr>
            <a:r>
              <a:rPr lang="en-US" altLang="zh-CN" b="0">
                <a:sym typeface="宋体" panose="02010600030101010101" pitchFamily="2" charset="-122"/>
              </a:rPr>
              <a:t>		alert("is clicked");</a:t>
            </a:r>
            <a:endParaRPr lang="en-US" altLang="zh-CN" b="0">
              <a:sym typeface="宋体" panose="02010600030101010101" pitchFamily="2" charset="-122"/>
            </a:endParaRPr>
          </a:p>
          <a:p>
            <a:pPr lvl="2" eaLnBrk="1" hangingPunct="1">
              <a:lnSpc>
                <a:spcPts val="1865"/>
              </a:lnSpc>
              <a:spcBef>
                <a:spcPts val="200"/>
              </a:spcBef>
              <a:spcAft>
                <a:spcPts val="200"/>
              </a:spcAft>
              <a:buNone/>
            </a:pPr>
            <a:r>
              <a:rPr lang="en-US" altLang="zh-CN" b="0">
                <a:sym typeface="宋体" panose="02010600030101010101" pitchFamily="2" charset="-122"/>
              </a:rPr>
              <a:t>	}</a:t>
            </a:r>
            <a:endParaRPr lang="en-US" altLang="zh-CN" b="0">
              <a:sym typeface="宋体" panose="02010600030101010101" pitchFamily="2" charset="-122"/>
            </a:endParaRPr>
          </a:p>
          <a:p>
            <a:pPr lvl="2" eaLnBrk="1" hangingPunct="1">
              <a:lnSpc>
                <a:spcPts val="1865"/>
              </a:lnSpc>
              <a:spcBef>
                <a:spcPts val="200"/>
              </a:spcBef>
              <a:spcAft>
                <a:spcPts val="200"/>
              </a:spcAft>
              <a:buNone/>
            </a:pPr>
            <a:r>
              <a:rPr lang="en-US" altLang="zh-CN" b="0">
                <a:sym typeface="宋体" panose="02010600030101010101" pitchFamily="2" charset="-122"/>
              </a:rPr>
              <a:t>&lt;/script&gt;</a:t>
            </a:r>
            <a:endParaRPr lang="en-US" altLang="zh-CN" b="0">
              <a:sym typeface="宋体" panose="02010600030101010101" pitchFamily="2" charset="-122"/>
            </a:endParaRPr>
          </a:p>
          <a:p>
            <a:pPr lvl="2" eaLnBrk="1" hangingPunct="1">
              <a:lnSpc>
                <a:spcPts val="1865"/>
              </a:lnSpc>
              <a:spcBef>
                <a:spcPts val="500"/>
              </a:spcBef>
              <a:spcAft>
                <a:spcPts val="500"/>
              </a:spcAft>
              <a:buNone/>
            </a:pPr>
            <a:r>
              <a:rPr lang="en-US" altLang="zh-CN" b="0">
                <a:sym typeface="宋体" panose="02010600030101010101" pitchFamily="2" charset="-122"/>
              </a:rPr>
              <a:t>点击按钮会调用showMsg()函数，事件处理程序的代码在执行时，有权访问全局作用域的任何代码。</a:t>
            </a:r>
            <a:endParaRPr lang="en-US" altLang="zh-CN" b="0">
              <a:sym typeface="宋体" panose="02010600030101010101" pitchFamily="2" charset="-122"/>
            </a:endParaRPr>
          </a:p>
          <a:p>
            <a:pPr lvl="2" eaLnBrk="1" hangingPunct="1">
              <a:lnSpc>
                <a:spcPts val="1865"/>
              </a:lnSpc>
              <a:spcBef>
                <a:spcPts val="500"/>
              </a:spcBef>
              <a:spcAft>
                <a:spcPts val="500"/>
              </a:spcAft>
              <a:buNone/>
            </a:pPr>
            <a:r>
              <a:rPr lang="en-US" altLang="zh-CN" b="0">
                <a:sym typeface="宋体" panose="02010600030101010101" pitchFamily="2" charset="-122"/>
              </a:rPr>
              <a:t>	缺点：1)时差问题，用户可能会在HTML元素以出现在页面上就触发相应的事件，但当时的事件处理程序有可能尚不具备执行的条件。2)这种扩展事件处理程序的作用域链在不同浏览器中会导致不同结果。3)HTML与JavaScript代码紧密耦合。</a:t>
            </a:r>
            <a:endParaRPr lang="en-US" altLang="zh-CN" b="0">
              <a:sym typeface="宋体" panose="02010600030101010101" pitchFamily="2" charset="-122"/>
            </a:endParaRPr>
          </a:p>
          <a:p>
            <a:pPr lvl="2" eaLnBrk="1" hangingPunct="1">
              <a:lnSpc>
                <a:spcPts val="1865"/>
              </a:lnSpc>
              <a:spcBef>
                <a:spcPts val="500"/>
              </a:spcBef>
              <a:spcAft>
                <a:spcPts val="500"/>
              </a:spcAft>
              <a:buClr>
                <a:srgbClr val="FFC000"/>
              </a:buClr>
              <a:buNone/>
            </a:pP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42018" name="Rectangle 5"/>
          <p:cNvSpPr>
            <a:spLocks noGrp="1"/>
          </p:cNvSpPr>
          <p:nvPr>
            <p:ph idx="1"/>
          </p:nvPr>
        </p:nvSpPr>
        <p:spPr>
          <a:xfrm>
            <a:off x="0" y="515938"/>
            <a:ext cx="9144000" cy="5897563"/>
          </a:xfrm>
        </p:spPr>
        <p:txBody>
          <a:bodyPr vert="horz" wrap="square" lIns="90050" tIns="45024" rIns="90050" bIns="45024" numCol="1" anchor="t" anchorCtr="0" compatLnSpc="1"/>
          <a:lstStyle/>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t>DOM0级事件处理程序</a:t>
            </a:r>
            <a:endParaRPr lang="en-US" altLang="zh-CN" sz="1800" b="0"/>
          </a:p>
          <a:p>
            <a:pPr marL="506730" lvl="2" eaLnBrk="1" hangingPunct="1">
              <a:spcBef>
                <a:spcPts val="500"/>
              </a:spcBef>
              <a:spcAft>
                <a:spcPts val="500"/>
              </a:spcAft>
              <a:buClr>
                <a:srgbClr val="FFC000"/>
              </a:buClr>
              <a:buNone/>
            </a:pPr>
            <a:r>
              <a:rPr lang="en-US" altLang="zh-CN" sz="1800" b="0">
                <a:sym typeface="宋体" panose="02010600030101010101" pitchFamily="2" charset="-122"/>
              </a:rPr>
              <a:t>	通过javascript制定事件处理程序的传统方式，将一个函数赋值给一个事件处理程序属性。特点是简单，跨浏览器。</a:t>
            </a:r>
            <a:endParaRPr lang="en-US" altLang="zh-CN" sz="1800" b="0">
              <a:sym typeface="宋体" panose="02010600030101010101" pitchFamily="2" charset="-122"/>
            </a:endParaRPr>
          </a:p>
          <a:p>
            <a:pPr marL="506730" lvl="2" eaLnBrk="1" hangingPunct="1">
              <a:spcBef>
                <a:spcPts val="200"/>
              </a:spcBef>
              <a:spcAft>
                <a:spcPts val="200"/>
              </a:spcAft>
              <a:buClr>
                <a:srgbClr val="FFC000"/>
              </a:buClr>
              <a:buNone/>
            </a:pPr>
            <a:r>
              <a:rPr lang="en-US" altLang="zh-CN" b="0">
                <a:sym typeface="宋体" panose="02010600030101010101" pitchFamily="2" charset="-122"/>
              </a:rPr>
              <a:t>var btn = document.getElementById("btn");</a:t>
            </a:r>
            <a:endParaRPr lang="en-US" altLang="zh-CN" b="0">
              <a:sym typeface="宋体" panose="02010600030101010101" pitchFamily="2" charset="-122"/>
            </a:endParaRPr>
          </a:p>
          <a:p>
            <a:pPr marL="506730" lvl="2" eaLnBrk="1" hangingPunct="1">
              <a:spcBef>
                <a:spcPts val="200"/>
              </a:spcBef>
              <a:spcAft>
                <a:spcPts val="200"/>
              </a:spcAft>
              <a:buClr>
                <a:srgbClr val="FFC000"/>
              </a:buClr>
              <a:buNone/>
            </a:pPr>
            <a:r>
              <a:rPr lang="en-US" altLang="zh-CN" b="0">
                <a:sym typeface="宋体" panose="02010600030101010101" pitchFamily="2" charset="-122"/>
              </a:rPr>
              <a:t>btn.onclick = function(){</a:t>
            </a:r>
            <a:endParaRPr lang="en-US" altLang="zh-CN" b="0">
              <a:sym typeface="宋体" panose="02010600030101010101" pitchFamily="2" charset="-122"/>
            </a:endParaRPr>
          </a:p>
          <a:p>
            <a:pPr marL="506730" lvl="2" eaLnBrk="1" hangingPunct="1">
              <a:spcBef>
                <a:spcPts val="200"/>
              </a:spcBef>
              <a:spcAft>
                <a:spcPts val="200"/>
              </a:spcAft>
              <a:buClr>
                <a:srgbClr val="FFC000"/>
              </a:buClr>
              <a:buNone/>
            </a:pPr>
            <a:r>
              <a:rPr lang="en-US" altLang="zh-CN" b="0">
                <a:sym typeface="宋体" panose="02010600030101010101" pitchFamily="2" charset="-122"/>
              </a:rPr>
              <a:t>	alert('cliked');</a:t>
            </a:r>
            <a:endParaRPr lang="en-US" altLang="zh-CN" b="0">
              <a:sym typeface="宋体" panose="02010600030101010101" pitchFamily="2" charset="-122"/>
            </a:endParaRPr>
          </a:p>
          <a:p>
            <a:pPr marL="506730" lvl="2" eaLnBrk="1" hangingPunct="1">
              <a:spcBef>
                <a:spcPts val="200"/>
              </a:spcBef>
              <a:spcAft>
                <a:spcPts val="200"/>
              </a:spcAft>
              <a:buClr>
                <a:srgbClr val="FFC000"/>
              </a:buClr>
              <a:buNone/>
            </a:pPr>
            <a:r>
              <a:rPr lang="en-US" altLang="zh-CN" b="0">
                <a:sym typeface="宋体" panose="02010600030101010101" pitchFamily="2" charset="-122"/>
              </a:rPr>
              <a:t>}</a:t>
            </a:r>
            <a:endParaRPr lang="en-US" altLang="zh-CN" b="0">
              <a:sym typeface="宋体" panose="02010600030101010101" pitchFamily="2" charset="-122"/>
            </a:endParaRPr>
          </a:p>
          <a:p>
            <a:pPr marL="506730" lvl="2" eaLnBrk="1" hangingPunct="1">
              <a:spcBef>
                <a:spcPts val="500"/>
              </a:spcBef>
              <a:spcAft>
                <a:spcPts val="500"/>
              </a:spcAft>
              <a:buClr>
                <a:srgbClr val="FFC000"/>
              </a:buClr>
              <a:buNone/>
            </a:pPr>
            <a:r>
              <a:rPr lang="en-US" altLang="zh-CN" sz="1800" b="0">
                <a:sym typeface="宋体" panose="02010600030101010101" pitchFamily="2" charset="-122"/>
              </a:rPr>
              <a:t>	dom0级方法制定的事件处理程序被认为是元素的方法，因此这个时候时间处理程序是在元素的作用域中运行，this指向当前元素。</a:t>
            </a:r>
            <a:endParaRPr lang="en-US" altLang="zh-CN" sz="1800" b="0">
              <a:sym typeface="宋体" panose="02010600030101010101" pitchFamily="2" charset="-122"/>
            </a:endParaRPr>
          </a:p>
          <a:p>
            <a:pPr marL="506730" lvl="2" eaLnBrk="1" hangingPunct="1">
              <a:spcBef>
                <a:spcPts val="500"/>
              </a:spcBef>
              <a:spcAft>
                <a:spcPts val="500"/>
              </a:spcAft>
              <a:buClr>
                <a:srgbClr val="FFC000"/>
              </a:buClr>
              <a:buNone/>
            </a:pPr>
            <a:r>
              <a:rPr lang="en-US" altLang="zh-CN" sz="1800" b="0">
                <a:sym typeface="宋体" panose="02010600030101010101" pitchFamily="2" charset="-122"/>
              </a:rPr>
              <a:t>	</a:t>
            </a:r>
            <a:r>
              <a:rPr lang="en-US" altLang="zh-CN" b="0">
                <a:sym typeface="宋体" panose="02010600030101010101" pitchFamily="2" charset="-122"/>
              </a:rPr>
              <a:t>btn.onclick = null;  		//删除事件处理程序</a:t>
            </a:r>
            <a:endParaRPr lang="en-US" altLang="zh-CN" b="0">
              <a:sym typeface="宋体" panose="02010600030101010101" pitchFamily="2" charset="-122"/>
            </a:endParaRPr>
          </a:p>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sym typeface="宋体" panose="02010600030101010101" pitchFamily="2" charset="-122"/>
              </a:rPr>
              <a:t>DOM2级事件处理程序</a:t>
            </a:r>
            <a:endParaRPr lang="en-US" altLang="zh-CN" sz="1800" b="0">
              <a:sym typeface="宋体" panose="02010600030101010101" pitchFamily="2" charset="-122"/>
            </a:endParaRPr>
          </a:p>
          <a:p>
            <a:pPr marL="506730" lvl="2" eaLnBrk="1" hangingPunct="1">
              <a:spcBef>
                <a:spcPts val="500"/>
              </a:spcBef>
              <a:spcAft>
                <a:spcPts val="500"/>
              </a:spcAft>
              <a:buClr>
                <a:srgbClr val="FFC000"/>
              </a:buClr>
              <a:buNone/>
            </a:pPr>
            <a:r>
              <a:rPr lang="en-US" altLang="zh-CN" sz="1800" b="0">
                <a:sym typeface="宋体" panose="02010600030101010101" pitchFamily="2" charset="-122"/>
              </a:rPr>
              <a:t>	 DOM2级规范以一种符合逻辑的方式来标准化DOM事件，IE9,</a:t>
            </a:r>
            <a:r>
              <a:rPr lang="zh-CN" altLang="en-US" sz="1800" b="0">
                <a:sym typeface="宋体" panose="02010600030101010101" pitchFamily="2" charset="-122"/>
              </a:rPr>
              <a:t> </a:t>
            </a:r>
            <a:r>
              <a:rPr lang="en-US" altLang="zh-CN" sz="1800" b="0">
                <a:sym typeface="宋体" panose="02010600030101010101" pitchFamily="2" charset="-122"/>
              </a:rPr>
              <a:t>Firefox,</a:t>
            </a:r>
            <a:r>
              <a:rPr lang="zh-CN" altLang="en-US" sz="1800" b="0">
                <a:sym typeface="宋体" panose="02010600030101010101" pitchFamily="2" charset="-122"/>
              </a:rPr>
              <a:t> </a:t>
            </a:r>
            <a:r>
              <a:rPr lang="en-US" altLang="zh-CN" sz="1800" b="0">
                <a:sym typeface="宋体" panose="02010600030101010101" pitchFamily="2" charset="-122"/>
              </a:rPr>
              <a:t>Opera,</a:t>
            </a:r>
            <a:r>
              <a:rPr lang="zh-CN" altLang="en-US" sz="1800" b="0">
                <a:sym typeface="宋体" panose="02010600030101010101" pitchFamily="2" charset="-122"/>
              </a:rPr>
              <a:t> </a:t>
            </a:r>
            <a:r>
              <a:rPr lang="en-US" altLang="zh-CN" sz="1800" b="0">
                <a:sym typeface="宋体" panose="02010600030101010101" pitchFamily="2" charset="-122"/>
              </a:rPr>
              <a:t>Safari,</a:t>
            </a:r>
            <a:r>
              <a:rPr lang="zh-CN" altLang="en-US" sz="1800" b="0">
                <a:sym typeface="宋体" panose="02010600030101010101" pitchFamily="2" charset="-122"/>
              </a:rPr>
              <a:t> </a:t>
            </a:r>
            <a:r>
              <a:rPr lang="en-US" altLang="zh-CN" sz="1800" b="0">
                <a:sym typeface="宋体" panose="02010600030101010101" pitchFamily="2" charset="-122"/>
              </a:rPr>
              <a:t>Chrome全部已经实现了"DOM2级事件"模块的核心部分。IE8是最后一个仍然使用其专有事件系统的主要浏览器</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44066" name="Rectangle 5"/>
          <p:cNvSpPr>
            <a:spLocks noGrp="1" noChangeArrowheads="1"/>
          </p:cNvSpPr>
          <p:nvPr>
            <p:ph idx="1"/>
          </p:nvPr>
        </p:nvSpPr>
        <p:spPr>
          <a:xfrm>
            <a:off x="0" y="515938"/>
            <a:ext cx="9144000" cy="5897563"/>
          </a:xfrm>
        </p:spPr>
        <p:txBody>
          <a:bodyPr vert="horz" wrap="square" lIns="90050" tIns="45024" rIns="90050" bIns="45024" numCol="1" anchor="t" anchorCtr="0" compatLnSpc="1"/>
          <a:lstStyle/>
          <a:p>
            <a:pPr marL="792480" lvl="2" eaLnBrk="1" hangingPunct="1">
              <a:lnSpc>
                <a:spcPts val="1865"/>
              </a:lnSpc>
              <a:spcBef>
                <a:spcPts val="500"/>
              </a:spcBef>
              <a:spcAft>
                <a:spcPts val="500"/>
              </a:spcAft>
              <a:buFont typeface="Wingdings" panose="05000000000000000000" pitchFamily="2" charset="2"/>
              <a:buChar char="l"/>
            </a:pPr>
            <a:r>
              <a:rPr lang="zh-CN" altLang="en-US" sz="1800"/>
              <a:t>非</a:t>
            </a:r>
            <a:r>
              <a:rPr lang="en-US" altLang="zh-CN" sz="1800"/>
              <a:t>IE事件处理程序</a:t>
            </a:r>
            <a:endParaRPr lang="en-US" altLang="zh-CN" sz="1800">
              <a:sym typeface="宋体" panose="02010600030101010101" pitchFamily="2" charset="-122"/>
            </a:endParaRPr>
          </a:p>
          <a:p>
            <a:pPr marL="792480" lvl="2" eaLnBrk="1" hangingPunct="1">
              <a:lnSpc>
                <a:spcPts val="1865"/>
              </a:lnSpc>
              <a:spcBef>
                <a:spcPts val="500"/>
              </a:spcBef>
              <a:spcAft>
                <a:spcPts val="500"/>
              </a:spcAft>
              <a:buNone/>
            </a:pPr>
            <a:r>
              <a:rPr lang="en-US" altLang="zh-CN" sz="1800">
                <a:sym typeface="宋体" panose="02010600030101010101" pitchFamily="2" charset="-122"/>
              </a:rPr>
              <a:t>addEventListener()	事件绑定</a:t>
            </a:r>
            <a:endParaRPr lang="en-US" altLang="zh-CN" sz="180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参数：	</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	要绑定的事件名 </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	作为事件处理的函数</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	布尔值：true在捕获阶段调用事件处理程序；false在冒泡阶段调用</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a:sym typeface="宋体" panose="02010600030101010101" pitchFamily="2" charset="-122"/>
              </a:rPr>
              <a:t>removeEventListener()	事件删除</a:t>
            </a:r>
            <a:endParaRPr lang="en-US" altLang="zh-CN" sz="180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参数：</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	要删除的事件名</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	作为事件处理的函数</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	 布尔值：true在捕获阶段调用事件处理程序；false在冒泡阶段调用</a:t>
            </a:r>
            <a:endParaRPr lang="en-US" altLang="zh-CN" sz="1800" b="0">
              <a:sym typeface="宋体" panose="02010600030101010101" pitchFamily="2" charset="-122"/>
            </a:endParaRPr>
          </a:p>
          <a:p>
            <a:pPr marL="792480" lvl="2" eaLnBrk="1" hangingPunct="1">
              <a:lnSpc>
                <a:spcPts val="1865"/>
              </a:lnSpc>
              <a:spcBef>
                <a:spcPts val="500"/>
              </a:spcBef>
              <a:spcAft>
                <a:spcPts val="500"/>
              </a:spcAft>
              <a:buNone/>
            </a:pPr>
            <a:r>
              <a:rPr lang="en-US" altLang="zh-CN" sz="1800" b="0">
                <a:sym typeface="宋体" panose="02010600030101010101" pitchFamily="2" charset="-122"/>
              </a:rPr>
              <a:t>可以添加多个事件处理程序，并且按照添加她们的顺序触发。移除事件传入的参数与添加处理程序时使用的参数相同，添加事件时如果使用匿名函数将无法删除</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01058" name="Rectangle 5"/>
          <p:cNvSpPr>
            <a:spLocks noGrp="1"/>
          </p:cNvSpPr>
          <p:nvPr>
            <p:ph idx="1"/>
          </p:nvPr>
        </p:nvSpPr>
        <p:spPr>
          <a:xfrm>
            <a:off x="0" y="515938"/>
            <a:ext cx="9144000" cy="5897562"/>
          </a:xfrm>
        </p:spPr>
        <p:txBody>
          <a:bodyPr vert="horz" wrap="square" lIns="90050" tIns="45024" rIns="90050" bIns="45024" anchor="t"/>
          <a:lstStyle/>
          <a:p>
            <a:pPr marL="506730" lvl="2" indent="0" eaLnBrk="1" hangingPunct="1">
              <a:lnSpc>
                <a:spcPts val="1865"/>
              </a:lnSpc>
              <a:spcBef>
                <a:spcPts val="500"/>
              </a:spcBef>
              <a:spcAft>
                <a:spcPts val="500"/>
              </a:spcAft>
              <a:buClr>
                <a:srgbClr val="FFC000"/>
              </a:buClr>
              <a:buFont typeface="Wingdings" panose="05000000000000000000" pitchFamily="2" charset="2"/>
              <a:buChar char="l"/>
            </a:pPr>
            <a:r>
              <a:rPr lang="zh-CN" altLang="en-US" sz="1800">
                <a:sym typeface="宋体" panose="02010600030101010101" pitchFamily="2" charset="-122"/>
              </a:rPr>
              <a:t> </a:t>
            </a:r>
            <a:r>
              <a:rPr lang="en-US" altLang="zh-CN" sz="1800"/>
              <a:t>IE事件处理程序</a:t>
            </a:r>
            <a:endParaRPr lang="en-US" altLang="zh-CN" sz="1800"/>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事件处理程序会在全局作用域中运行，因此this指向window对象。为一个对象添加两个相同的事件，事件处理程序的顺序是按照添加相反顺序进行处理</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a:t>
            </a:r>
            <a:r>
              <a:rPr lang="en-US" altLang="zh-CN" sz="1800">
                <a:sym typeface="宋体" panose="02010600030101010101" pitchFamily="2" charset="-122"/>
              </a:rPr>
              <a:t>attachEvent() 	事件绑定</a:t>
            </a:r>
            <a:endParaRPr lang="en-US" altLang="zh-CN" sz="180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参数：		</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事件处理程序名称</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事件处理函数</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a:t>
            </a:r>
            <a:r>
              <a:rPr lang="en-US" altLang="zh-CN" sz="1800">
                <a:sym typeface="宋体" panose="02010600030101010101" pitchFamily="2" charset="-122"/>
              </a:rPr>
              <a:t>detachEvent()	事件移除</a:t>
            </a:r>
            <a:endParaRPr lang="en-US" altLang="zh-CN" sz="180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参数：</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事件处理程序名称</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事件处理函数</a:t>
            </a:r>
            <a:endParaRPr lang="en-US" altLang="zh-CN" sz="1800" b="0">
              <a:sym typeface="宋体" panose="02010600030101010101" pitchFamily="2" charset="-122"/>
            </a:endParaRPr>
          </a:p>
          <a:p>
            <a:pPr marL="506730" lvl="2" indent="0"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事件处理程序都被添加到冒泡阶段</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03106" name="Rectangle 5"/>
          <p:cNvSpPr>
            <a:spLocks noGrp="1"/>
          </p:cNvSpPr>
          <p:nvPr>
            <p:ph idx="1"/>
          </p:nvPr>
        </p:nvSpPr>
        <p:spPr>
          <a:xfrm>
            <a:off x="0" y="515938"/>
            <a:ext cx="9144000" cy="5897562"/>
          </a:xfrm>
        </p:spPr>
        <p:txBody>
          <a:bodyPr vert="horz" wrap="square" lIns="90050" tIns="45024" rIns="90050" bIns="45024" anchor="t"/>
          <a:lstStyle/>
          <a:p>
            <a:pPr lvl="1" eaLnBrk="1" hangingPunct="1">
              <a:lnSpc>
                <a:spcPts val="1865"/>
              </a:lnSpc>
              <a:spcBef>
                <a:spcPts val="500"/>
              </a:spcBef>
              <a:spcAft>
                <a:spcPts val="500"/>
              </a:spcAft>
              <a:buClr>
                <a:srgbClr val="C00000"/>
              </a:buClr>
              <a:buFont typeface="Wingdings" panose="05000000000000000000" pitchFamily="2" charset="2"/>
              <a:buChar char="u"/>
            </a:pPr>
            <a:r>
              <a:rPr lang="zh-CN" altLang="en-US" sz="1800">
                <a:sym typeface="宋体" panose="02010600030101010101" pitchFamily="2" charset="-122"/>
              </a:rPr>
              <a:t> </a:t>
            </a:r>
            <a:r>
              <a:rPr lang="en-US" altLang="zh-CN" sz="2000">
                <a:sym typeface="宋体" panose="02010600030101010101" pitchFamily="2" charset="-122"/>
              </a:rPr>
              <a:t>事件对象</a:t>
            </a:r>
            <a:endParaRPr lang="en-US" altLang="zh-CN" sz="2000">
              <a:sym typeface="宋体" panose="02010600030101010101" pitchFamily="2" charset="-122"/>
            </a:endParaRPr>
          </a:p>
          <a:p>
            <a:pPr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a:t>DOM中的事件对象</a:t>
            </a:r>
            <a:endParaRPr lang="en-US" altLang="zh-CN" sz="1800"/>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在触发DOM上的某个事件时，会产生一个事件对象event,这个对象包含着所有与事件相关的信息，包括导致事件的元素，事件的类型以及其他与特定事件相关的信息。兼容DOM的浏览器默认会将event对象传入到事件处理函数中。</a:t>
            </a:r>
            <a:endParaRPr lang="en-US" altLang="zh-CN" sz="1800" b="0">
              <a:sym typeface="宋体" panose="02010600030101010101" pitchFamily="2" charset="-122"/>
            </a:endParaRPr>
          </a:p>
          <a:p>
            <a:pPr lvl="2" eaLnBrk="1" hangingPunct="1">
              <a:lnSpc>
                <a:spcPts val="1865"/>
              </a:lnSpc>
              <a:spcBef>
                <a:spcPts val="200"/>
              </a:spcBef>
              <a:spcAft>
                <a:spcPts val="200"/>
              </a:spcAft>
              <a:buClr>
                <a:srgbClr val="FFC000"/>
              </a:buClr>
              <a:buNone/>
            </a:pPr>
            <a:r>
              <a:rPr lang="en-US" altLang="zh-CN" sz="1800" b="0">
                <a:sym typeface="宋体" panose="02010600030101010101" pitchFamily="2" charset="-122"/>
              </a:rPr>
              <a:t>	</a:t>
            </a:r>
            <a:r>
              <a:rPr lang="en-US" altLang="zh-CN" b="0">
                <a:sym typeface="宋体" panose="02010600030101010101" pitchFamily="2" charset="-122"/>
              </a:rPr>
              <a:t>dom.onclick = function(event){</a:t>
            </a:r>
            <a:endParaRPr lang="en-US" altLang="zh-CN" b="0">
              <a:sym typeface="宋体" panose="02010600030101010101" pitchFamily="2" charset="-122"/>
            </a:endParaRPr>
          </a:p>
          <a:p>
            <a:pPr lvl="2" eaLnBrk="1" hangingPunct="1">
              <a:lnSpc>
                <a:spcPts val="1865"/>
              </a:lnSpc>
              <a:spcBef>
                <a:spcPts val="200"/>
              </a:spcBef>
              <a:spcAft>
                <a:spcPts val="200"/>
              </a:spcAft>
              <a:buClr>
                <a:srgbClr val="FFC000"/>
              </a:buClr>
              <a:buNone/>
            </a:pPr>
            <a:r>
              <a:rPr lang="en-US" altLang="zh-CN" b="0">
                <a:sym typeface="宋体" panose="02010600030101010101" pitchFamily="2" charset="-122"/>
              </a:rPr>
              <a:t>	     	console.log(event);</a:t>
            </a:r>
            <a:endParaRPr lang="en-US" altLang="zh-CN" b="0">
              <a:sym typeface="宋体" panose="02010600030101010101" pitchFamily="2" charset="-122"/>
            </a:endParaRPr>
          </a:p>
          <a:p>
            <a:pPr lvl="2" eaLnBrk="1" hangingPunct="1">
              <a:lnSpc>
                <a:spcPts val="1865"/>
              </a:lnSpc>
              <a:spcBef>
                <a:spcPts val="200"/>
              </a:spcBef>
              <a:spcAft>
                <a:spcPts val="200"/>
              </a:spcAft>
              <a:buClr>
                <a:srgbClr val="FFC000"/>
              </a:buClr>
              <a:buNone/>
            </a:pPr>
            <a:r>
              <a:rPr lang="en-US" altLang="zh-CN" b="0">
                <a:sym typeface="宋体" panose="02010600030101010101" pitchFamily="2" charset="-122"/>
              </a:rPr>
              <a:t>	}</a:t>
            </a:r>
            <a:endParaRPr lang="en-US" altLang="zh-CN" b="0">
              <a:sym typeface="宋体" panose="02010600030101010101" pitchFamily="2" charset="-122"/>
            </a:endParaRPr>
          </a:p>
          <a:p>
            <a:pPr lvl="2" eaLnBrk="1" hangingPunct="1">
              <a:lnSpc>
                <a:spcPts val="1865"/>
              </a:lnSpc>
              <a:spcBef>
                <a:spcPts val="200"/>
              </a:spcBef>
              <a:spcAft>
                <a:spcPts val="200"/>
              </a:spcAft>
              <a:buClr>
                <a:srgbClr val="FFC000"/>
              </a:buClr>
              <a:buNone/>
            </a:pPr>
            <a:r>
              <a:rPr lang="en-US" altLang="zh-CN" b="0">
                <a:sym typeface="宋体" panose="02010600030101010101" pitchFamily="2" charset="-122"/>
              </a:rPr>
              <a:t>	dom.addEventListener("click",function(event){</a:t>
            </a:r>
            <a:endParaRPr lang="en-US" altLang="zh-CN" b="0">
              <a:sym typeface="宋体" panose="02010600030101010101" pitchFamily="2" charset="-122"/>
            </a:endParaRPr>
          </a:p>
          <a:p>
            <a:pPr lvl="2" eaLnBrk="1" hangingPunct="1">
              <a:lnSpc>
                <a:spcPts val="1865"/>
              </a:lnSpc>
              <a:spcBef>
                <a:spcPts val="200"/>
              </a:spcBef>
              <a:spcAft>
                <a:spcPts val="200"/>
              </a:spcAft>
              <a:buClr>
                <a:srgbClr val="FFC000"/>
              </a:buClr>
              <a:buNone/>
            </a:pPr>
            <a:r>
              <a:rPr lang="en-US" altLang="zh-CN" b="0">
                <a:sym typeface="宋体" panose="02010600030101010101" pitchFamily="2" charset="-122"/>
              </a:rPr>
              <a:t>		console.log(event);      </a:t>
            </a:r>
            <a:endParaRPr lang="en-US" altLang="zh-CN" b="0">
              <a:sym typeface="宋体" panose="02010600030101010101" pitchFamily="2" charset="-122"/>
            </a:endParaRPr>
          </a:p>
          <a:p>
            <a:pPr lvl="2" eaLnBrk="1" hangingPunct="1">
              <a:lnSpc>
                <a:spcPts val="1865"/>
              </a:lnSpc>
              <a:spcBef>
                <a:spcPts val="200"/>
              </a:spcBef>
              <a:spcAft>
                <a:spcPts val="200"/>
              </a:spcAft>
              <a:buClr>
                <a:srgbClr val="FFC000"/>
              </a:buClr>
              <a:buNone/>
            </a:pPr>
            <a:r>
              <a:rPr lang="en-US" altLang="zh-CN" b="0">
                <a:sym typeface="宋体" panose="02010600030101010101" pitchFamily="2" charset="-122"/>
              </a:rPr>
              <a:t>	},false);</a:t>
            </a:r>
            <a:endParaRPr lang="en-US" altLang="zh-CN" b="0">
              <a:sym typeface="宋体" panose="02010600030101010101" pitchFamily="2" charset="-122"/>
            </a:endParaRPr>
          </a:p>
          <a:p>
            <a:pPr lvl="2" eaLnBrk="1" hangingPunct="1">
              <a:lnSpc>
                <a:spcPts val="1865"/>
              </a:lnSpc>
              <a:spcBef>
                <a:spcPts val="500"/>
              </a:spcBef>
              <a:spcAft>
                <a:spcPts val="500"/>
              </a:spcAft>
              <a:buClr>
                <a:srgbClr val="FFC000"/>
              </a:buClr>
              <a:buNone/>
            </a:pP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Font typeface="Wingdings" panose="05000000000000000000" pitchFamily="2" charset="2"/>
              <a:buChar char="Ø"/>
            </a:pPr>
            <a:r>
              <a:rPr lang="en-US" altLang="zh-CN" sz="1800" b="0">
                <a:sym typeface="宋体" panose="02010600030101010101" pitchFamily="2" charset="-122"/>
              </a:rPr>
              <a:t>事件对象的属性均为只读属性</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账号管理</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zh-CN" altLang="en-US" sz="2000"/>
              <a:t>身份切换 </a:t>
            </a:r>
            <a:r>
              <a:rPr lang="en-US" altLang="zh-CN" sz="2000"/>
              <a:t>su</a:t>
            </a:r>
            <a:endParaRPr lang="en-US" altLang="zh-CN"/>
          </a:p>
          <a:p>
            <a:pPr marL="0" lvl="1" indent="-381000">
              <a:buNone/>
            </a:pPr>
            <a:r>
              <a:rPr lang="zh-CN" altLang="en-US" sz="1800" b="0"/>
              <a:t>是最简单的身份切换命令了，他可以进行任何身份的切换</a:t>
            </a:r>
            <a:endParaRPr lang="sv-SE" altLang="zh-CN" b="0"/>
          </a:p>
          <a:p>
            <a:pPr marL="0" lvl="1" indent="-381000"/>
            <a:r>
              <a:rPr lang="en-US" altLang="zh-CN" sz="2000"/>
              <a:t>su</a:t>
            </a:r>
            <a:r>
              <a:rPr lang="zh-CN" altLang="en-US" sz="2000"/>
              <a:t> </a:t>
            </a:r>
            <a:r>
              <a:rPr lang="en-US" altLang="zh-CN" sz="2000"/>
              <a:t>&amp;</a:t>
            </a:r>
            <a:r>
              <a:rPr lang="zh-CN" altLang="en-US" sz="2000"/>
              <a:t> </a:t>
            </a:r>
            <a:r>
              <a:rPr lang="en-US" altLang="zh-CN" sz="2000"/>
              <a:t>su</a:t>
            </a:r>
            <a:r>
              <a:rPr lang="zh-CN" altLang="en-US" sz="2000"/>
              <a:t> </a:t>
            </a:r>
            <a:r>
              <a:rPr lang="en-US" altLang="zh-CN" sz="2000"/>
              <a:t>-</a:t>
            </a:r>
            <a:endParaRPr lang="en-US" altLang="zh-CN"/>
          </a:p>
          <a:p>
            <a:pPr marL="0" lvl="1" indent="-381000">
              <a:buFont typeface="Wingdings" panose="05000000000000000000" pitchFamily="2" charset="2"/>
              <a:buChar char="ü"/>
            </a:pPr>
            <a:r>
              <a:rPr lang="en-US" altLang="zh-CN" sz="1800" b="0"/>
              <a:t>su</a:t>
            </a:r>
            <a:r>
              <a:rPr lang="zh-CN" altLang="en-US" sz="1800" b="0"/>
              <a:t> </a:t>
            </a:r>
            <a:r>
              <a:rPr lang="en-US" altLang="zh-CN" sz="1800" b="0"/>
              <a:t>[</a:t>
            </a:r>
            <a:r>
              <a:rPr lang="zh-CN" altLang="en-US" sz="1800" b="0"/>
              <a:t>用户名</a:t>
            </a:r>
            <a:r>
              <a:rPr lang="en-US" altLang="zh-CN" sz="1800" b="0"/>
              <a:t>]</a:t>
            </a:r>
            <a:endParaRPr lang="en-US" altLang="zh-CN" sz="1800" b="0"/>
          </a:p>
          <a:p>
            <a:pPr marL="0" lvl="1" indent="-381000">
              <a:buNone/>
            </a:pPr>
            <a:r>
              <a:rPr lang="zh-CN" altLang="en-US" sz="1800" b="0"/>
              <a:t>读取的变量配置方式为 </a:t>
            </a:r>
            <a:r>
              <a:rPr lang="en-US" altLang="zh-CN" sz="1800" b="0"/>
              <a:t>non-login shell </a:t>
            </a:r>
            <a:r>
              <a:rPr lang="zh-CN" altLang="en-US" sz="1800" b="0"/>
              <a:t>的方式，这种方式很多原本的变量不会被改变， 尤其</a:t>
            </a:r>
            <a:r>
              <a:rPr lang="en-US" altLang="zh-CN" sz="1800" b="0"/>
              <a:t>PATH </a:t>
            </a:r>
            <a:r>
              <a:rPr lang="zh-CN" altLang="en-US" sz="1800" b="0"/>
              <a:t>这个变量，</a:t>
            </a:r>
            <a:endParaRPr lang="en-US" altLang="zh-CN" sz="1800" b="0"/>
          </a:p>
          <a:p>
            <a:pPr marL="0" lvl="1" indent="-381000">
              <a:buFont typeface="Wingdings" panose="05000000000000000000" pitchFamily="2" charset="2"/>
              <a:buChar char="ü"/>
            </a:pPr>
            <a:r>
              <a:rPr lang="en-US" altLang="zh-CN" sz="1800" b="0"/>
              <a:t>su</a:t>
            </a:r>
            <a:r>
              <a:rPr lang="zh-CN" altLang="en-US" sz="1800" b="0"/>
              <a:t> </a:t>
            </a:r>
            <a:r>
              <a:rPr lang="en-US" altLang="zh-CN" sz="1800" b="0"/>
              <a:t>–</a:t>
            </a:r>
            <a:r>
              <a:rPr lang="zh-CN" altLang="en-US" sz="1800" b="0"/>
              <a:t> </a:t>
            </a:r>
            <a:r>
              <a:rPr lang="en-US" altLang="zh-CN" sz="1800" b="0"/>
              <a:t>[</a:t>
            </a:r>
            <a:r>
              <a:rPr lang="zh-CN" altLang="en-US" sz="1800" b="0"/>
              <a:t>用户名</a:t>
            </a:r>
            <a:r>
              <a:rPr lang="en-US" altLang="zh-CN" sz="1800" b="0"/>
              <a:t>]</a:t>
            </a:r>
            <a:endParaRPr lang="en-US" altLang="zh-CN" sz="1800" b="0"/>
          </a:p>
          <a:p>
            <a:pPr marL="0" lvl="1" indent="-381000">
              <a:buNone/>
            </a:pPr>
            <a:r>
              <a:rPr lang="zh-CN" altLang="en-US" sz="1800" b="0"/>
              <a:t>完整的切换到新使用者的环境，连同 </a:t>
            </a:r>
            <a:r>
              <a:rPr lang="en-US" altLang="zh-CN" sz="1800" b="0"/>
              <a:t>PATH/USER/MAIL </a:t>
            </a:r>
            <a:r>
              <a:rPr lang="zh-CN" altLang="en-US" sz="1800" b="0"/>
              <a:t>等变量都转成新用户的环境</a:t>
            </a:r>
            <a:endParaRPr lang="en-US" altLang="zh-CN" sz="1800" b="0"/>
          </a:p>
          <a:p>
            <a:pPr marL="0" lvl="1" indent="-381000"/>
            <a:r>
              <a:rPr lang="zh-CN" altLang="en-US" sz="1800"/>
              <a:t>身份切换 </a:t>
            </a:r>
            <a:r>
              <a:rPr lang="en-US" altLang="zh-CN" sz="1800"/>
              <a:t>sudo</a:t>
            </a:r>
            <a:endParaRPr lang="en-US" altLang="zh-CN"/>
          </a:p>
          <a:p>
            <a:pPr marL="0" lvl="1" indent="-381000">
              <a:buNone/>
            </a:pPr>
            <a:r>
              <a:rPr lang="zh-CN" altLang="en-US" sz="1800" b="0"/>
              <a:t>使用 </a:t>
            </a:r>
            <a:r>
              <a:rPr lang="en-US" altLang="zh-CN" sz="1800" b="0"/>
              <a:t>root </a:t>
            </a:r>
            <a:r>
              <a:rPr lang="zh-CN" altLang="en-US" sz="1800" b="0"/>
              <a:t>的身份来运行命令，并非所有人都能够运行 </a:t>
            </a:r>
            <a:r>
              <a:rPr lang="en-US" altLang="zh-CN" sz="1800" b="0"/>
              <a:t>sudo </a:t>
            </a:r>
            <a:r>
              <a:rPr lang="zh-CN" altLang="en-US" sz="1800" b="0"/>
              <a:t>， 而是仅有规范到 </a:t>
            </a:r>
            <a:r>
              <a:rPr lang="en-US" altLang="zh-CN" sz="1800" b="0"/>
              <a:t>/etc/sudoers </a:t>
            </a:r>
            <a:r>
              <a:rPr lang="zh-CN" altLang="en-US" sz="1800" b="0"/>
              <a:t>内的用户才能够运行 </a:t>
            </a:r>
            <a:r>
              <a:rPr lang="en-US" altLang="zh-CN" sz="1800" b="0"/>
              <a:t>sudo </a:t>
            </a:r>
            <a:r>
              <a:rPr lang="zh-CN" altLang="en-US" sz="1800" b="0"/>
              <a:t>这个命令。其配置文件位于</a:t>
            </a:r>
            <a:r>
              <a:rPr lang="en-US" altLang="zh-CN" sz="1800" b="0"/>
              <a:t>/etc/sudoers</a:t>
            </a:r>
            <a:r>
              <a:rPr lang="zh-CN" altLang="en-US" sz="1800" b="0"/>
              <a:t>中。</a:t>
            </a:r>
            <a:endParaRPr lang="en-US" altLang="zh-CN" sz="1800" b="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50210" name="Rectangle 5"/>
          <p:cNvSpPr>
            <a:spLocks noGrp="1" noChangeArrowheads="1"/>
          </p:cNvSpPr>
          <p:nvPr>
            <p:ph idx="1"/>
          </p:nvPr>
        </p:nvSpPr>
        <p:spPr>
          <a:xfrm>
            <a:off x="0" y="515938"/>
            <a:ext cx="9012238" cy="5897563"/>
          </a:xfrm>
        </p:spPr>
        <p:txBody>
          <a:bodyPr vert="horz" wrap="square" lIns="90050" tIns="45024" rIns="90050" bIns="45024" numCol="1" anchor="t" anchorCtr="0" compatLnSpc="1"/>
          <a:lstStyle/>
          <a:p>
            <a:pPr marL="0" indent="0" eaLnBrk="1" hangingPunct="1">
              <a:lnSpc>
                <a:spcPts val="1965"/>
              </a:lnSpc>
              <a:spcBef>
                <a:spcPts val="500"/>
              </a:spcBef>
              <a:spcAft>
                <a:spcPts val="500"/>
              </a:spcAft>
              <a:buNone/>
            </a:pPr>
            <a:r>
              <a:rPr lang="zh-CN" altLang="en-US" sz="1800">
                <a:sym typeface="宋体" panose="02010600030101010101" pitchFamily="2" charset="-122"/>
              </a:rPr>
              <a:t>      </a:t>
            </a:r>
            <a:r>
              <a:rPr lang="en-US" altLang="zh-CN" sz="1800">
                <a:sym typeface="宋体" panose="02010600030101010101" pitchFamily="2" charset="-122"/>
              </a:rPr>
              <a:t>属性 	</a:t>
            </a:r>
            <a:r>
              <a:rPr lang="zh-CN" altLang="en-US" sz="1800">
                <a:sym typeface="宋体" panose="02010600030101010101" pitchFamily="2" charset="-122"/>
              </a:rPr>
              <a:t>               </a:t>
            </a:r>
            <a:r>
              <a:rPr lang="en-US" altLang="zh-CN" sz="1800">
                <a:sym typeface="宋体" panose="02010600030101010101" pitchFamily="2" charset="-122"/>
              </a:rPr>
              <a:t>类型		说明</a:t>
            </a:r>
            <a:endParaRPr lang="en-US" altLang="zh-CN" sz="180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bubbles	Boolean	事件是否冒泡</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cancelable	Boolean	是否可取消事件默认行为</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currentTarget	Element	事件处理程序当前正在处理事件的那个元素</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eventPhase	Integer	调用事件处理程序的阶段;1捕获 2处于目标 3冒泡</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target		Element	事件真正目标</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type		String	事件类型，需要一个函数</a:t>
            </a:r>
            <a:r>
              <a:rPr lang="zh-CN" altLang="en-US" sz="1600" b="0">
                <a:sym typeface="宋体" panose="02010600030101010101" pitchFamily="2" charset="-122"/>
              </a:rPr>
              <a:t>，</a:t>
            </a:r>
            <a:r>
              <a:rPr lang="en-US" altLang="zh-CN" sz="1600" b="0">
                <a:sym typeface="宋体" panose="02010600030101010101" pitchFamily="2" charset="-122"/>
              </a:rPr>
              <a:t>处理多个事件时，可使用该属性。</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preventDefault()	Function	      取消事件的默认行为</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r>
              <a:rPr lang="en-US" altLang="zh-CN" sz="1600" b="0">
                <a:sym typeface="宋体" panose="02010600030101010101" pitchFamily="2" charset="-122"/>
              </a:rPr>
              <a:t>     stopPropagation()Function	      取消事件的进一步捕获或者冒泡</a:t>
            </a:r>
            <a:endParaRPr lang="en-US" altLang="zh-CN" sz="1600" b="0">
              <a:sym typeface="宋体" panose="02010600030101010101" pitchFamily="2" charset="-122"/>
            </a:endParaRPr>
          </a:p>
          <a:p>
            <a:pPr marL="0" indent="0" eaLnBrk="1" hangingPunct="1">
              <a:lnSpc>
                <a:spcPts val="1965"/>
              </a:lnSpc>
              <a:spcBef>
                <a:spcPts val="500"/>
              </a:spcBef>
              <a:spcAft>
                <a:spcPts val="500"/>
              </a:spcAft>
              <a:buNone/>
            </a:pPr>
            <a:endParaRPr lang="en-US" altLang="zh-CN" sz="1800" b="0">
              <a:sym typeface="宋体" panose="02010600030101010101" pitchFamily="2" charset="-122"/>
            </a:endParaRPr>
          </a:p>
          <a:p>
            <a:pPr marL="0" indent="0" eaLnBrk="1" hangingPunct="1">
              <a:lnSpc>
                <a:spcPts val="1965"/>
              </a:lnSpc>
              <a:spcBef>
                <a:spcPts val="500"/>
              </a:spcBef>
              <a:spcAft>
                <a:spcPts val="500"/>
              </a:spcAft>
              <a:buFont typeface="Wingdings" panose="05000000000000000000" pitchFamily="2" charset="2"/>
              <a:buChar char="Ø"/>
            </a:pPr>
            <a:r>
              <a:rPr lang="en-US" altLang="zh-CN" sz="1800" b="0">
                <a:sym typeface="宋体" panose="02010600030101010101" pitchFamily="2" charset="-122"/>
              </a:rPr>
              <a:t>在事件处理程序内部，对象this始终等于currentTarget值，而target则只包含事件的实际目标。如果直接将事件处理程序指定给了目标元素，this,currentTarget,target包含相同的值。</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52258" name="Rectangle 5"/>
          <p:cNvSpPr>
            <a:spLocks noGrp="1"/>
          </p:cNvSpPr>
          <p:nvPr>
            <p:ph idx="1"/>
          </p:nvPr>
        </p:nvSpPr>
        <p:spPr>
          <a:xfrm>
            <a:off x="0" y="515938"/>
            <a:ext cx="9144000" cy="5897563"/>
          </a:xfrm>
        </p:spPr>
        <p:txBody>
          <a:bodyPr vert="horz" wrap="square" lIns="90050" tIns="45024" rIns="90050" bIns="45024" numCol="1" anchor="t" anchorCtr="0" compatLnSpc="1"/>
          <a:lstStyle/>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a:t>IE中的事件对象</a:t>
            </a:r>
            <a:endParaRPr lang="en-US" altLang="zh-CN" sz="1800"/>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在使用DOM0级方法添加事件时，event对象可以作为window对象的一个属性存在，使用attachEvent添加事件处理程序的时候，event对象会作为参数传入事件处理函数中</a:t>
            </a:r>
            <a:endParaRPr lang="en-US" altLang="zh-CN" sz="1800"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sz="1800" b="0">
                <a:sym typeface="宋体" panose="02010600030101010101" pitchFamily="2" charset="-122"/>
              </a:rPr>
              <a:t>		</a:t>
            </a:r>
            <a:r>
              <a:rPr lang="en-US" altLang="zh-CN" b="0">
                <a:sym typeface="宋体" panose="02010600030101010101" pitchFamily="2" charset="-122"/>
              </a:rPr>
              <a:t>    dom.onclick = function(){</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console.log(window.event);</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window.event.returnValue = false;//阻止默认行为</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window.event.cancalBubble = true;//取消冒泡</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dom.attachEvent("onclick",function(event){</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console.log(window.event);</a:t>
            </a:r>
            <a:endParaRPr lang="en-US" altLang="zh-CN" b="0">
              <a:sym typeface="宋体" panose="02010600030101010101" pitchFamily="2" charset="-122"/>
            </a:endParaRPr>
          </a:p>
          <a:p>
            <a:pPr marL="506730" lvl="2" eaLnBrk="1" hangingPunct="1">
              <a:lnSpc>
                <a:spcPts val="1865"/>
              </a:lnSpc>
              <a:spcBef>
                <a:spcPts val="200"/>
              </a:spcBef>
              <a:spcAft>
                <a:spcPts val="200"/>
              </a:spcAft>
              <a:buClr>
                <a:srgbClr val="FFC000"/>
              </a:buClr>
              <a:buNone/>
            </a:pPr>
            <a:r>
              <a:rPr lang="en-US" altLang="zh-CN" b="0">
                <a:sym typeface="宋体" panose="02010600030101010101" pitchFamily="2" charset="-122"/>
              </a:rPr>
              <a:t>		    });</a:t>
            </a:r>
            <a:endParaRPr lang="en-US" altLang="zh-CN"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a:sym typeface="宋体" panose="02010600030101010101" pitchFamily="2" charset="-122"/>
              </a:rPr>
              <a:t>属性		类型			说明</a:t>
            </a:r>
            <a:endParaRPr lang="en-US" altLang="zh-CN">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b="0">
                <a:sym typeface="宋体" panose="02010600030101010101" pitchFamily="2" charset="-122"/>
              </a:rPr>
              <a:t>cancelBubble	Boolean		是否取消事件冒泡,值为true取消冒泡,						类似stopPropagation()	</a:t>
            </a:r>
            <a:endParaRPr lang="en-US" altLang="zh-CN"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b="0">
                <a:sym typeface="宋体" panose="02010600030101010101" pitchFamily="2" charset="-122"/>
              </a:rPr>
              <a:t>returnValue		Boolean		取消时间默认行为,值为false阻止,类似							preventDefault()</a:t>
            </a:r>
            <a:endParaRPr lang="en-US" altLang="zh-CN"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b="0">
                <a:sym typeface="宋体" panose="02010600030101010101" pitchFamily="2" charset="-122"/>
              </a:rPr>
              <a:t>srcEvent		Element		时间的目标 target</a:t>
            </a:r>
            <a:endParaRPr lang="en-US" altLang="zh-CN"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b="0">
                <a:sym typeface="宋体" panose="02010600030101010101" pitchFamily="2" charset="-122"/>
              </a:rPr>
              <a:t>type		String		被触发的时间 的类型</a:t>
            </a:r>
            <a:endParaRPr lang="en-US" altLang="zh-CN" b="0">
              <a:sym typeface="宋体" panose="02010600030101010101" pitchFamily="2" charset="-122"/>
            </a:endParaRPr>
          </a:p>
          <a:p>
            <a:pPr marL="506730" lvl="2" eaLnBrk="1" hangingPunct="1">
              <a:lnSpc>
                <a:spcPts val="1865"/>
              </a:lnSpc>
              <a:spcBef>
                <a:spcPts val="500"/>
              </a:spcBef>
              <a:spcAft>
                <a:spcPts val="500"/>
              </a:spcAft>
              <a:buClr>
                <a:srgbClr val="FFC000"/>
              </a:buClr>
              <a:buNone/>
            </a:pP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09250" name="Rectangle 5"/>
          <p:cNvSpPr>
            <a:spLocks noGrp="1"/>
          </p:cNvSpPr>
          <p:nvPr>
            <p:ph idx="1"/>
          </p:nvPr>
        </p:nvSpPr>
        <p:spPr>
          <a:xfrm>
            <a:off x="0" y="515938"/>
            <a:ext cx="9144000" cy="5897562"/>
          </a:xfrm>
        </p:spPr>
        <p:txBody>
          <a:bodyPr vert="horz" wrap="square" lIns="90050" tIns="45024" rIns="90050" bIns="45024" anchor="t"/>
          <a:lstStyle/>
          <a:p>
            <a:pPr lvl="1" eaLnBrk="1" hangingPunct="1">
              <a:lnSpc>
                <a:spcPts val="1865"/>
              </a:lnSpc>
              <a:spcBef>
                <a:spcPts val="500"/>
              </a:spcBef>
              <a:spcAft>
                <a:spcPts val="500"/>
              </a:spcAft>
              <a:buClr>
                <a:srgbClr val="C00000"/>
              </a:buClr>
              <a:buFont typeface="Wingdings" panose="05000000000000000000" pitchFamily="2" charset="2"/>
              <a:buChar char="u"/>
            </a:pPr>
            <a:r>
              <a:rPr lang="en-US" altLang="zh-CN" sz="1800">
                <a:sym typeface="宋体" panose="02010600030101010101" pitchFamily="2" charset="-122"/>
              </a:rPr>
              <a:t> </a:t>
            </a:r>
            <a:r>
              <a:rPr lang="en-US" altLang="zh-CN" sz="2000">
                <a:sym typeface="宋体" panose="02010600030101010101" pitchFamily="2" charset="-122"/>
              </a:rPr>
              <a:t>事件类型</a:t>
            </a:r>
            <a:endParaRPr lang="en-US" altLang="zh-CN" sz="2000">
              <a:sym typeface="宋体" panose="02010600030101010101" pitchFamily="2" charset="-122"/>
            </a:endParaRPr>
          </a:p>
          <a:p>
            <a:pPr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t>UI事件</a:t>
            </a:r>
            <a:endParaRPr lang="en-US" altLang="zh-CN" sz="1800" b="0"/>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load	</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当页面完全加载后再window上触发，当所有框架加载完时在框架集上触发，当图像加载完毕时在img元素上触发，当嵌入的内容加载完时在&lt;object&gt;触发        </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unload	</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当页面完全卸载后再window上触发，当所有框架都卸载后在框架集上触发，当嵌入的内容卸载完毕后再&lt;object&gt;上触发,(firefox不支持)</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select	</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当用户选择文本框（&lt;input&gt;,&lt;textarea&gt;）中的一个或多个字符时</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resize	</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当浏览器窗口被调整到一个新的高度或者宽度时，会触发</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scroll	</a:t>
            </a:r>
            <a:endParaRPr lang="en-US" altLang="zh-CN" sz="1800" b="0">
              <a:sym typeface="宋体" panose="02010600030101010101" pitchFamily="2" charset="-122"/>
            </a:endParaRPr>
          </a:p>
          <a:p>
            <a:pPr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当用户滚动带滚动条的元素中的内容时，在该元素上触发resize,scroll会在变化期间重复被激发，尽量保持代码简单</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58402" name="Rectangle 5"/>
          <p:cNvSpPr>
            <a:spLocks noGrp="1"/>
          </p:cNvSpPr>
          <p:nvPr>
            <p:ph idx="1"/>
          </p:nvPr>
        </p:nvSpPr>
        <p:spPr>
          <a:xfrm>
            <a:off x="0" y="515938"/>
            <a:ext cx="9144000" cy="5897563"/>
          </a:xfrm>
        </p:spPr>
        <p:txBody>
          <a:bodyPr vert="horz" wrap="square" lIns="90050" tIns="45024" rIns="90050" bIns="45024" numCol="1" anchor="t" anchorCtr="0" compatLnSpc="1"/>
          <a:lstStyle/>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t>焦点事件</a:t>
            </a:r>
            <a:endParaRPr lang="en-US" altLang="zh-CN" sz="1800" b="0"/>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blur		元素失去焦点的时候触发</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focus	元素获得焦点的时候触发，不支持冒泡	</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//IE支持</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focusin	与focus等价，支持冒泡</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focusout	与blur等价，支持冒泡</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b="0">
                <a:sym typeface="宋体" panose="02010600030101010101" pitchFamily="2" charset="-122"/>
              </a:rPr>
              <a:t>鼠标与滚轮事件</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click 		</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点击主鼠标按钮或者按下回车按键的时候触发。只有在一个</a:t>
            </a:r>
            <a:r>
              <a:rPr lang="zh-CN" altLang="en-US" sz="1800" b="0">
                <a:sym typeface="宋体" panose="02010600030101010101" pitchFamily="2" charset="-122"/>
              </a:rPr>
              <a:t>元</a:t>
            </a:r>
            <a:r>
              <a:rPr lang="en-US" altLang="zh-CN" sz="1800" b="0">
                <a:sym typeface="宋体" panose="02010600030101010101" pitchFamily="2" charset="-122"/>
              </a:rPr>
              <a:t>素上相继发生mousedown,mouseup事件，才会触发click事件</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dblclick	</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b="0">
                <a:sym typeface="宋体" panose="02010600030101010101" pitchFamily="2" charset="-122"/>
              </a:rPr>
              <a:t>	双击主鼠标按钮时触发.只有在一个元素上相继触发两次click时间才会触发dbclick事件</a:t>
            </a:r>
            <a:endParaRPr lang="en-US" altLang="zh-CN" sz="1800" b="0">
              <a:sym typeface="宋体" panose="02010600030101010101" pitchFamily="2" charset="-122"/>
            </a:endParaRPr>
          </a:p>
          <a:p>
            <a:pPr marL="506730" lvl="2" eaLnBrk="1" hangingPunct="1">
              <a:lnSpc>
                <a:spcPts val="1865"/>
              </a:lnSpc>
              <a:spcBef>
                <a:spcPts val="500"/>
              </a:spcBef>
              <a:spcAft>
                <a:spcPts val="500"/>
              </a:spcAft>
              <a:buClr>
                <a:srgbClr val="FFC000"/>
              </a:buClr>
              <a:buNone/>
            </a:pP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60450" name="Rectangle 5"/>
          <p:cNvSpPr>
            <a:spLocks noGrp="1" noChangeArrowheads="1"/>
          </p:cNvSpPr>
          <p:nvPr>
            <p:ph idx="1"/>
          </p:nvPr>
        </p:nvSpPr>
        <p:spPr>
          <a:xfrm>
            <a:off x="0" y="515938"/>
            <a:ext cx="9144000" cy="5897563"/>
          </a:xfrm>
        </p:spPr>
        <p:txBody>
          <a:bodyPr vert="horz" wrap="square" lIns="90050" tIns="45024" rIns="90050" bIns="45024" numCol="1" anchor="t" anchorCtr="0" compatLnSpc="1"/>
          <a:lstStyle/>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mousedown	任意鼠标按钮按下时触发</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mouseup	释放鼠标按钮触发</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mousemove	鼠标在元素内部移动的时候重发触发</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mousewheel	滚轮事件</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mouseover	鼠标位于元素外部，将其首次移入另一个元素边界之内时触发			【支持子元素】</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mouseenter	鼠标光标从元素外部首次移动到元素范围内激发，不冒泡。			【不支持子元素】</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mouseout  	在位于元素上方的鼠标光标移入到另外一个元素中。</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			【支持子元素】在被选元素上与mouseleave效果相同</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mouseleave	在位于元素上方的鼠标光标移动到元素范围之外时触发，</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b="0">
                <a:sym typeface="宋体" panose="02010600030101010101" pitchFamily="2" charset="-122"/>
              </a:rPr>
              <a:t>			不冒泡【不支持子元素】</a:t>
            </a:r>
            <a:endParaRPr lang="en-US" altLang="zh-CN" sz="1800" b="0">
              <a:sym typeface="宋体" panose="02010600030101010101" pitchFamily="2" charset="-122"/>
            </a:endParaRPr>
          </a:p>
          <a:p>
            <a:pPr marL="506730" lvl="2" indent="-284480" eaLnBrk="1" hangingPunct="1">
              <a:lnSpc>
                <a:spcPts val="1865"/>
              </a:lnSpc>
              <a:spcBef>
                <a:spcPts val="500"/>
              </a:spcBef>
              <a:spcAft>
                <a:spcPts val="500"/>
              </a:spcAft>
              <a:buNone/>
            </a:pP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97986" name="Rectangle 5"/>
          <p:cNvSpPr>
            <a:spLocks noGrp="1"/>
          </p:cNvSpPr>
          <p:nvPr>
            <p:ph idx="1"/>
          </p:nvPr>
        </p:nvSpPr>
        <p:spPr>
          <a:xfrm>
            <a:off x="0" y="515938"/>
            <a:ext cx="8815388" cy="5913438"/>
          </a:xfrm>
        </p:spPr>
        <p:txBody>
          <a:bodyPr vert="horz" wrap="square" lIns="90050" tIns="45024" rIns="90050" bIns="45024" numCol="1" anchor="t" anchorCtr="0" compatLnSpc="1"/>
          <a:lstStyle/>
          <a:p>
            <a:pPr marL="5067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a:t>相关元素,event特殊属性</a:t>
            </a:r>
            <a:endParaRPr lang="en-US" altLang="zh-CN" sz="1800"/>
          </a:p>
          <a:p>
            <a:pPr marL="1071880" lvl="4" eaLnBrk="1" hangingPunct="1">
              <a:lnSpc>
                <a:spcPts val="1865"/>
              </a:lnSpc>
              <a:spcBef>
                <a:spcPts val="500"/>
              </a:spcBef>
              <a:spcAft>
                <a:spcPts val="500"/>
              </a:spcAft>
              <a:buClr>
                <a:srgbClr val="00279F"/>
              </a:buClr>
              <a:buFont typeface="Wingdings" panose="05000000000000000000" pitchFamily="2" charset="2"/>
              <a:buChar char="ü"/>
            </a:pPr>
            <a:r>
              <a:rPr lang="en-US" altLang="zh-CN" sz="1800">
                <a:solidFill>
                  <a:schemeClr val="tx1"/>
                </a:solidFill>
              </a:rPr>
              <a:t>客户区坐标位置</a:t>
            </a:r>
            <a:endParaRPr lang="en-US" altLang="zh-CN" sz="1800">
              <a:solidFill>
                <a:schemeClr val="tx1"/>
              </a:solidFill>
            </a:endParaRPr>
          </a:p>
          <a:p>
            <a:pPr marL="1071880" lvl="4" eaLnBrk="1" hangingPunct="1">
              <a:lnSpc>
                <a:spcPts val="1865"/>
              </a:lnSpc>
              <a:spcBef>
                <a:spcPts val="500"/>
              </a:spcBef>
              <a:spcAft>
                <a:spcPts val="500"/>
              </a:spcAft>
              <a:buClr>
                <a:srgbClr val="00279F"/>
              </a:buClr>
              <a:buNone/>
            </a:pPr>
            <a:r>
              <a:rPr lang="en-US" altLang="zh-CN" sz="1800">
                <a:solidFill>
                  <a:schemeClr val="tx1"/>
                </a:solidFill>
              </a:rPr>
              <a:t>	clientX,clientY 事件发生时，鼠标指针在视口中的水平和垂直坐标位置</a:t>
            </a:r>
            <a:endParaRPr lang="en-US" altLang="zh-CN" sz="1800">
              <a:solidFill>
                <a:schemeClr val="tx1"/>
              </a:solidFill>
            </a:endParaRPr>
          </a:p>
          <a:p>
            <a:pPr marL="1071880" lvl="4" eaLnBrk="1" hangingPunct="1">
              <a:lnSpc>
                <a:spcPts val="1865"/>
              </a:lnSpc>
              <a:spcBef>
                <a:spcPts val="500"/>
              </a:spcBef>
              <a:spcAft>
                <a:spcPts val="500"/>
              </a:spcAft>
              <a:buClr>
                <a:srgbClr val="00279F"/>
              </a:buClr>
              <a:buFont typeface="Wingdings" panose="05000000000000000000" pitchFamily="2" charset="2"/>
              <a:buChar char="ü"/>
            </a:pPr>
            <a:r>
              <a:rPr lang="en-US" altLang="zh-CN" sz="1800">
                <a:solidFill>
                  <a:schemeClr val="tx1"/>
                </a:solidFill>
                <a:sym typeface="宋体" panose="02010600030101010101" pitchFamily="2" charset="-122"/>
              </a:rPr>
              <a:t>页面坐标位置</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None/>
            </a:pPr>
            <a:r>
              <a:rPr lang="en-US" altLang="zh-CN" sz="1800">
                <a:solidFill>
                  <a:schemeClr val="tx1"/>
                </a:solidFill>
                <a:sym typeface="宋体" panose="02010600030101010101" pitchFamily="2" charset="-122"/>
              </a:rPr>
              <a:t>	pageX,pageY 事件发生时，鼠标指针在页面本身而非视口的坐标，页面没有滚动的时候，pageX和pageY的值与clientX和clientY值相等</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Font typeface="Wingdings" panose="05000000000000000000" pitchFamily="2" charset="2"/>
              <a:buChar char="ü"/>
            </a:pPr>
            <a:r>
              <a:rPr lang="en-US" altLang="zh-CN" sz="1800">
                <a:solidFill>
                  <a:schemeClr val="tx1"/>
                </a:solidFill>
                <a:sym typeface="宋体" panose="02010600030101010101" pitchFamily="2" charset="-122"/>
              </a:rPr>
              <a:t>屏幕位置	screenX,screenY</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Font typeface="Wingdings" panose="05000000000000000000" pitchFamily="2" charset="2"/>
              <a:buChar char="ü"/>
            </a:pPr>
            <a:r>
              <a:rPr lang="en-US" altLang="zh-CN" sz="1800">
                <a:solidFill>
                  <a:schemeClr val="tx1"/>
                </a:solidFill>
                <a:sym typeface="宋体" panose="02010600030101010101" pitchFamily="2" charset="-122"/>
              </a:rPr>
              <a:t>修改键		</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None/>
            </a:pPr>
            <a:r>
              <a:rPr lang="en-US" altLang="zh-CN" sz="1800">
                <a:solidFill>
                  <a:schemeClr val="tx1"/>
                </a:solidFill>
                <a:sym typeface="宋体" panose="02010600030101010101" pitchFamily="2" charset="-122"/>
              </a:rPr>
              <a:t>值为boolean类型，用来判断对应的按键是否被按下shiftKey</a:t>
            </a:r>
            <a:r>
              <a:rPr lang="zh-CN" altLang="en-US" sz="1800">
                <a:solidFill>
                  <a:schemeClr val="tx1"/>
                </a:solidFill>
                <a:sym typeface="宋体" panose="02010600030101010101" pitchFamily="2" charset="-122"/>
              </a:rPr>
              <a:t>，</a:t>
            </a:r>
            <a:r>
              <a:rPr lang="en-US" altLang="zh-CN" sz="1800">
                <a:solidFill>
                  <a:schemeClr val="tx1"/>
                </a:solidFill>
                <a:sym typeface="宋体" panose="02010600030101010101" pitchFamily="2" charset="-122"/>
              </a:rPr>
              <a:t>ctrlKey</a:t>
            </a:r>
            <a:r>
              <a:rPr lang="zh-CN" altLang="en-US" sz="1800">
                <a:solidFill>
                  <a:schemeClr val="tx1"/>
                </a:solidFill>
                <a:sym typeface="宋体" panose="02010600030101010101" pitchFamily="2" charset="-122"/>
              </a:rPr>
              <a:t>，</a:t>
            </a:r>
            <a:r>
              <a:rPr lang="en-US" altLang="zh-CN" sz="1800">
                <a:solidFill>
                  <a:schemeClr val="tx1"/>
                </a:solidFill>
                <a:sym typeface="宋体" panose="02010600030101010101" pitchFamily="2" charset="-122"/>
              </a:rPr>
              <a:t>altKey</a:t>
            </a:r>
            <a:r>
              <a:rPr lang="zh-CN" altLang="en-US" sz="1800">
                <a:solidFill>
                  <a:schemeClr val="tx1"/>
                </a:solidFill>
                <a:sym typeface="宋体" panose="02010600030101010101" pitchFamily="2" charset="-122"/>
              </a:rPr>
              <a:t>，</a:t>
            </a:r>
            <a:r>
              <a:rPr lang="en-US" altLang="zh-CN" sz="1800">
                <a:solidFill>
                  <a:schemeClr val="tx1"/>
                </a:solidFill>
                <a:sym typeface="宋体" panose="02010600030101010101" pitchFamily="2" charset="-122"/>
              </a:rPr>
              <a:t>metaKey</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Font typeface="Wingdings" panose="05000000000000000000" pitchFamily="2" charset="2"/>
              <a:buChar char="ü"/>
            </a:pPr>
            <a:r>
              <a:rPr lang="en-US" altLang="zh-CN" sz="1800">
                <a:solidFill>
                  <a:schemeClr val="tx1"/>
                </a:solidFill>
                <a:sym typeface="宋体" panose="02010600030101010101" pitchFamily="2" charset="-122"/>
              </a:rPr>
              <a:t>鼠标按钮</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None/>
            </a:pPr>
            <a:r>
              <a:rPr lang="en-US" altLang="zh-CN" sz="1800">
                <a:solidFill>
                  <a:schemeClr val="tx1"/>
                </a:solidFill>
                <a:sym typeface="宋体" panose="02010600030101010101" pitchFamily="2" charset="-122"/>
              </a:rPr>
              <a:t>	mousedown,mouseup，该事件的event对象中包含了button属性，表示按下或释放的按钮。</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None/>
            </a:pPr>
            <a:r>
              <a:rPr lang="en-US" altLang="zh-CN" sz="1800">
                <a:solidFill>
                  <a:schemeClr val="tx1"/>
                </a:solidFill>
                <a:sym typeface="宋体" panose="02010600030101010101" pitchFamily="2" charset="-122"/>
              </a:rPr>
              <a:t>		0表示主鼠标按钮</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None/>
            </a:pPr>
            <a:r>
              <a:rPr lang="en-US" altLang="zh-CN" sz="1800">
                <a:solidFill>
                  <a:schemeClr val="tx1"/>
                </a:solidFill>
                <a:sym typeface="宋体" panose="02010600030101010101" pitchFamily="2" charset="-122"/>
              </a:rPr>
              <a:t>		1表示中间的滚动按钮</a:t>
            </a:r>
            <a:endParaRPr lang="en-US" altLang="zh-CN" sz="1800">
              <a:solidFill>
                <a:schemeClr val="tx1"/>
              </a:solidFill>
              <a:sym typeface="宋体" panose="02010600030101010101" pitchFamily="2" charset="-122"/>
            </a:endParaRPr>
          </a:p>
          <a:p>
            <a:pPr marL="1071880" lvl="4" eaLnBrk="1" hangingPunct="1">
              <a:lnSpc>
                <a:spcPts val="1865"/>
              </a:lnSpc>
              <a:spcBef>
                <a:spcPts val="500"/>
              </a:spcBef>
              <a:spcAft>
                <a:spcPts val="500"/>
              </a:spcAft>
              <a:buClr>
                <a:srgbClr val="00279F"/>
              </a:buClr>
              <a:buNone/>
            </a:pPr>
            <a:r>
              <a:rPr lang="en-US" altLang="zh-CN" sz="1800">
                <a:solidFill>
                  <a:schemeClr val="tx1"/>
                </a:solidFill>
                <a:sym typeface="宋体" panose="02010600030101010101" pitchFamily="2" charset="-122"/>
              </a:rPr>
              <a:t>		2表示次鼠标按钮</a:t>
            </a:r>
            <a:r>
              <a:rPr lang="en-US" altLang="zh-CN" sz="1800">
                <a:solidFill>
                  <a:schemeClr val="tx1"/>
                </a:solidFill>
                <a:effectLst>
                  <a:outerShdw blurRad="38100" dist="38100" dir="2700000">
                    <a:srgbClr val="C0C0C0"/>
                  </a:outerShdw>
                </a:effectLst>
                <a:sym typeface="宋体" panose="02010600030101010101" pitchFamily="2" charset="-122"/>
              </a:rPr>
              <a:t>					</a:t>
            </a: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事件</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297986" name="Rectangle 5"/>
          <p:cNvSpPr>
            <a:spLocks noGrp="1"/>
          </p:cNvSpPr>
          <p:nvPr>
            <p:ph idx="1"/>
          </p:nvPr>
        </p:nvSpPr>
        <p:spPr>
          <a:xfrm>
            <a:off x="0" y="515938"/>
            <a:ext cx="8748713" cy="5908675"/>
          </a:xfrm>
        </p:spPr>
        <p:txBody>
          <a:bodyPr vert="horz" wrap="square" lIns="90050" tIns="45024" rIns="90050" bIns="45024" numCol="1" anchor="t" anchorCtr="0" compatLnSpc="1"/>
          <a:lstStyle/>
          <a:p>
            <a:pPr marL="722630" lvl="2" eaLnBrk="1" hangingPunct="1">
              <a:lnSpc>
                <a:spcPts val="1865"/>
              </a:lnSpc>
              <a:spcBef>
                <a:spcPts val="500"/>
              </a:spcBef>
              <a:spcAft>
                <a:spcPts val="500"/>
              </a:spcAft>
              <a:buClr>
                <a:srgbClr val="FFC000"/>
              </a:buClr>
              <a:buFont typeface="Wingdings" panose="05000000000000000000" pitchFamily="2" charset="2"/>
              <a:buChar char="l"/>
            </a:pPr>
            <a:r>
              <a:rPr lang="en-US" altLang="zh-CN" sz="1800"/>
              <a:t>键盘与文本事件</a:t>
            </a:r>
            <a:endParaRPr lang="en-US" altLang="zh-CN" sz="1800"/>
          </a:p>
          <a:p>
            <a:pPr marL="722630" lvl="4" indent="0" eaLnBrk="1" hangingPunct="1">
              <a:spcBef>
                <a:spcPts val="500"/>
              </a:spcBef>
              <a:spcAft>
                <a:spcPts val="500"/>
              </a:spcAft>
              <a:buClr>
                <a:srgbClr val="00279F"/>
              </a:buClr>
              <a:buNone/>
            </a:pPr>
            <a:r>
              <a:rPr lang="en-US" altLang="zh-CN" sz="1800">
                <a:solidFill>
                  <a:schemeClr val="tx1"/>
                </a:solidFill>
                <a:sym typeface="宋体" panose="02010600030101010101" pitchFamily="2" charset="-122"/>
              </a:rPr>
              <a:t>keydown	按下键盘任意键时触发，如果按住不放会重复触发此事件</a:t>
            </a:r>
            <a:endParaRPr lang="en-US" altLang="zh-CN" sz="1800">
              <a:solidFill>
                <a:schemeClr val="tx1"/>
              </a:solidFill>
              <a:sym typeface="宋体" panose="02010600030101010101" pitchFamily="2" charset="-122"/>
            </a:endParaRPr>
          </a:p>
          <a:p>
            <a:pPr marL="722630" lvl="4" indent="0" eaLnBrk="1" hangingPunct="1">
              <a:spcBef>
                <a:spcPts val="500"/>
              </a:spcBef>
              <a:spcAft>
                <a:spcPts val="500"/>
              </a:spcAft>
              <a:buClr>
                <a:srgbClr val="00279F"/>
              </a:buClr>
              <a:buNone/>
            </a:pPr>
            <a:r>
              <a:rPr lang="en-US" altLang="zh-CN" sz="1800">
                <a:solidFill>
                  <a:schemeClr val="tx1"/>
                </a:solidFill>
                <a:sym typeface="宋体" panose="02010600030101010101" pitchFamily="2" charset="-122"/>
              </a:rPr>
              <a:t>keypress	按下键盘字符键时触发，如果按住不放会重复触发此事件</a:t>
            </a:r>
            <a:endParaRPr lang="en-US" altLang="zh-CN" sz="1800">
              <a:solidFill>
                <a:schemeClr val="tx1"/>
              </a:solidFill>
              <a:sym typeface="宋体" panose="02010600030101010101" pitchFamily="2" charset="-122"/>
            </a:endParaRPr>
          </a:p>
          <a:p>
            <a:pPr marL="722630" lvl="4" indent="0" eaLnBrk="1" hangingPunct="1">
              <a:spcBef>
                <a:spcPts val="500"/>
              </a:spcBef>
              <a:spcAft>
                <a:spcPts val="500"/>
              </a:spcAft>
              <a:buClr>
                <a:srgbClr val="00279F"/>
              </a:buClr>
              <a:buNone/>
            </a:pPr>
            <a:r>
              <a:rPr lang="en-US" altLang="zh-CN" sz="1800">
                <a:solidFill>
                  <a:schemeClr val="tx1"/>
                </a:solidFill>
                <a:sym typeface="宋体" panose="02010600030101010101" pitchFamily="2" charset="-122"/>
              </a:rPr>
              <a:t>keyup	释放键盘上键时触发</a:t>
            </a:r>
            <a:endParaRPr lang="en-US" altLang="zh-CN" sz="1800">
              <a:solidFill>
                <a:schemeClr val="tx1"/>
              </a:solidFill>
              <a:sym typeface="宋体" panose="02010600030101010101" pitchFamily="2" charset="-122"/>
            </a:endParaRPr>
          </a:p>
          <a:p>
            <a:pPr marL="722630" lvl="4" indent="0" eaLnBrk="1" hangingPunct="1">
              <a:spcBef>
                <a:spcPts val="500"/>
              </a:spcBef>
              <a:spcAft>
                <a:spcPts val="500"/>
              </a:spcAft>
              <a:buClr>
                <a:srgbClr val="00279F"/>
              </a:buClr>
              <a:buNone/>
            </a:pPr>
            <a:r>
              <a:rPr lang="en-US" altLang="zh-CN" sz="1800">
                <a:solidFill>
                  <a:schemeClr val="tx1"/>
                </a:solidFill>
                <a:sym typeface="宋体" panose="02010600030101010101" pitchFamily="2" charset="-122"/>
              </a:rPr>
              <a:t>当键盘事件发生时，event对象的keyCode属性中会包含一个代码与键盘上的特定键对应，对数字字母键，keyCode属性的值与ASCII码中对应的小写字母和数字编码相同</a:t>
            </a:r>
            <a:r>
              <a:rPr lang="en-US" altLang="zh-CN" sz="1800">
                <a:solidFill>
                  <a:schemeClr val="tx1"/>
                </a:solidFill>
                <a:effectLst>
                  <a:outerShdw blurRad="38100" dist="38100" dir="2700000">
                    <a:srgbClr val="C0C0C0"/>
                  </a:outerShdw>
                </a:effectLst>
                <a:sym typeface="宋体" panose="02010600030101010101" pitchFamily="2" charset="-122"/>
              </a:rPr>
              <a:t>					</a:t>
            </a: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11 </a:t>
            </a:r>
            <a:r>
              <a:rPr lang="zh-CN" altLang="en-US">
                <a:solidFill>
                  <a:srgbClr val="CC0099"/>
                </a:solidFill>
                <a:effectLst>
                  <a:outerShdw blurRad="38100" dist="38100" dir="2700000">
                    <a:srgbClr val="C0C0C0"/>
                  </a:outerShdw>
                </a:effectLst>
                <a:latin typeface="+mj-lt"/>
                <a:ea typeface="+mj-ea"/>
                <a:cs typeface="+mj-cs"/>
              </a:rPr>
              <a:t>章:浏览器对象模型</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21538" name="Rectangle 3"/>
          <p:cNvSpPr>
            <a:spLocks noGrp="1"/>
          </p:cNvSpPr>
          <p:nvPr>
            <p:ph idx="1"/>
          </p:nvPr>
        </p:nvSpPr>
        <p:spPr>
          <a:xfrm>
            <a:off x="0" y="515938"/>
            <a:ext cx="9144000" cy="5897562"/>
          </a:xfrm>
        </p:spPr>
        <p:txBody>
          <a:bodyPr vert="horz" wrap="square" lIns="90050" tIns="45024" rIns="90050" bIns="45024" anchor="t"/>
          <a:lstStyle/>
          <a:p>
            <a:pPr marL="0" indent="0" eaLnBrk="1" hangingPunct="1">
              <a:lnSpc>
                <a:spcPct val="90000"/>
              </a:lnSpc>
            </a:pPr>
            <a:r>
              <a:rPr lang="zh-CN" altLang="en-US" sz="1800">
                <a:sym typeface="宋体" panose="02010600030101010101" pitchFamily="2" charset="-122"/>
              </a:rPr>
              <a:t> </a:t>
            </a:r>
            <a:r>
              <a:rPr lang="zh-CN" altLang="en-US">
                <a:sym typeface="宋体" panose="02010600030101010101" pitchFamily="2" charset="-122"/>
              </a:rPr>
              <a:t>间歇调用和超时调用</a:t>
            </a:r>
            <a:endParaRPr lang="zh-CN" altLang="en-US">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javascript是单线程语言，但是可以通过超时值和间歇时间来调度代码在特定时刻执行</a:t>
            </a:r>
            <a:endParaRPr lang="zh-CN" altLang="en-US" sz="1800" b="0"/>
          </a:p>
          <a:p>
            <a:pPr lvl="1" eaLnBrk="1" hangingPunct="1"/>
            <a:r>
              <a:rPr lang="en-US" altLang="en-US" sz="1800">
                <a:sym typeface="宋体" panose="02010600030101010101" pitchFamily="2" charset="-122"/>
              </a:rPr>
              <a:t>setTimeout()</a:t>
            </a:r>
            <a:endParaRPr lang="en-US" altLang="en-US" sz="1800">
              <a:sym typeface="宋体" panose="02010600030101010101" pitchFamily="2" charset="-122"/>
            </a:endParaRPr>
          </a:p>
          <a:p>
            <a:pPr marL="742950" lvl="2" indent="0" eaLnBrk="1" hangingPunct="1">
              <a:buNone/>
            </a:pPr>
            <a:r>
              <a:rPr lang="en-US" altLang="zh-CN" sz="1800" b="0">
                <a:sym typeface="宋体" panose="02010600030101010101" pitchFamily="2" charset="-122"/>
              </a:rPr>
              <a:t>该方法返回一个数值ID，表示超时调用，这个超时调用ID是计划执行代码的唯一标识符通过它来取消超市调用。可以通过clearTimeout(ID);</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参数：</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1.要执行的代码</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2.以毫秒表示的时间。</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例如: 一秒后调用</a:t>
            </a:r>
            <a:endParaRPr lang="en-US" altLang="zh-CN" sz="1800" b="0">
              <a:sym typeface="宋体" panose="02010600030101010101" pitchFamily="2" charset="-122"/>
            </a:endParaRPr>
          </a:p>
          <a:p>
            <a:pPr marL="742950" lvl="2" indent="0" eaLnBrk="1" hangingPunct="1">
              <a:spcBef>
                <a:spcPts val="200"/>
              </a:spcBef>
              <a:spcAft>
                <a:spcPts val="200"/>
              </a:spcAft>
              <a:buNone/>
            </a:pPr>
            <a:r>
              <a:rPr lang="en-US" altLang="zh-CN" sz="1800" b="0">
                <a:sym typeface="宋体" panose="02010600030101010101" pitchFamily="2" charset="-122"/>
              </a:rPr>
              <a:t>		</a:t>
            </a:r>
            <a:r>
              <a:rPr lang="en-US" altLang="zh-CN" b="0">
                <a:sym typeface="宋体" panose="02010600030101010101" pitchFamily="2" charset="-122"/>
              </a:rPr>
              <a:t>var id = setTimeout(function(){</a:t>
            </a:r>
            <a:endParaRPr lang="en-US" altLang="zh-CN" b="0">
              <a:sym typeface="宋体" panose="02010600030101010101" pitchFamily="2" charset="-122"/>
            </a:endParaRPr>
          </a:p>
          <a:p>
            <a:pPr marL="742950" lvl="2" indent="0" eaLnBrk="1" hangingPunct="1">
              <a:spcBef>
                <a:spcPts val="200"/>
              </a:spcBef>
              <a:spcAft>
                <a:spcPts val="200"/>
              </a:spcAft>
              <a:buNone/>
            </a:pPr>
            <a:r>
              <a:rPr lang="en-US" altLang="zh-CN" b="0">
                <a:sym typeface="宋体" panose="02010600030101010101" pitchFamily="2" charset="-122"/>
              </a:rPr>
              <a:t>			alert(1000);</a:t>
            </a:r>
            <a:endParaRPr lang="en-US" altLang="zh-CN" b="0">
              <a:sym typeface="宋体" panose="02010600030101010101" pitchFamily="2" charset="-122"/>
            </a:endParaRPr>
          </a:p>
          <a:p>
            <a:pPr marL="742950" lvl="2" indent="0" eaLnBrk="1" hangingPunct="1">
              <a:spcBef>
                <a:spcPts val="200"/>
              </a:spcBef>
              <a:spcAft>
                <a:spcPts val="200"/>
              </a:spcAft>
              <a:buNone/>
            </a:pPr>
            <a:r>
              <a:rPr lang="en-US" altLang="zh-CN" b="0">
                <a:sym typeface="宋体" panose="02010600030101010101" pitchFamily="2" charset="-122"/>
              </a:rPr>
              <a:t>			},1000);</a:t>
            </a:r>
            <a:endParaRPr lang="en-US" altLang="zh-CN" b="0">
              <a:sym typeface="宋体" panose="02010600030101010101" pitchFamily="2" charset="-122"/>
            </a:endParaRPr>
          </a:p>
          <a:p>
            <a:pPr marL="742950" lvl="2" indent="0" eaLnBrk="1" hangingPunct="1">
              <a:spcBef>
                <a:spcPts val="200"/>
              </a:spcBef>
              <a:spcAft>
                <a:spcPts val="200"/>
              </a:spcAft>
              <a:buNone/>
            </a:pPr>
            <a:r>
              <a:rPr lang="en-US" altLang="zh-CN" b="0">
                <a:sym typeface="宋体" panose="02010600030101010101" pitchFamily="2" charset="-122"/>
              </a:rPr>
              <a:t>		console.log(id);</a:t>
            </a:r>
            <a:endParaRPr lang="en-US" altLang="zh-CN" b="0">
              <a:sym typeface="宋体" panose="02010600030101010101" pitchFamily="2" charset="-122"/>
            </a:endParaRPr>
          </a:p>
          <a:p>
            <a:pPr marL="742950" lvl="2" indent="0" eaLnBrk="1" hangingPunct="1">
              <a:spcBef>
                <a:spcPts val="200"/>
              </a:spcBef>
              <a:spcAft>
                <a:spcPts val="200"/>
              </a:spcAft>
              <a:buNone/>
            </a:pPr>
            <a:r>
              <a:rPr lang="en-US" altLang="zh-CN" b="0">
                <a:sym typeface="宋体" panose="02010600030101010101" pitchFamily="2" charset="-122"/>
              </a:rPr>
              <a:t>		clearTimeout(id)	//清</a:t>
            </a:r>
            <a:r>
              <a:rPr lang="en-US" altLang="zh-CN">
                <a:sym typeface="宋体" panose="02010600030101010101" pitchFamily="2" charset="-122"/>
              </a:rPr>
              <a:t>除</a:t>
            </a:r>
            <a:endParaRPr lang="en-US" altLang="zh-CN">
              <a:sym typeface="宋体" panose="02010600030101010101" pitchFamily="2" charset="-122"/>
            </a:endParaRPr>
          </a:p>
          <a:p>
            <a:pPr lvl="1" eaLnBrk="1" hangingPunct="1">
              <a:lnSpc>
                <a:spcPct val="90000"/>
              </a:lnSpc>
              <a:buNone/>
            </a:pP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23586" name="Rectangle 3"/>
          <p:cNvSpPr>
            <a:spLocks noGrp="1"/>
          </p:cNvSpPr>
          <p:nvPr>
            <p:ph idx="1"/>
          </p:nvPr>
        </p:nvSpPr>
        <p:spPr>
          <a:xfrm>
            <a:off x="0" y="225425"/>
            <a:ext cx="9144000" cy="6188075"/>
          </a:xfrm>
        </p:spPr>
        <p:txBody>
          <a:bodyPr vert="horz" wrap="square" lIns="90050" tIns="45024" rIns="90050" bIns="45024" anchor="t"/>
          <a:lstStyle/>
          <a:p>
            <a:pPr marL="0" indent="0" eaLnBrk="1" hangingPunct="1">
              <a:buNone/>
            </a:pPr>
            <a:endParaRPr lang="zh-CN" altLang="en-US" sz="1800"/>
          </a:p>
          <a:p>
            <a:pPr lvl="1" eaLnBrk="1" hangingPunct="1"/>
            <a:r>
              <a:rPr lang="en-US" altLang="en-US" sz="1800">
                <a:sym typeface="宋体" panose="02010600030101010101" pitchFamily="2" charset="-122"/>
              </a:rPr>
              <a:t>setInterval()</a:t>
            </a:r>
            <a:endParaRPr lang="en-US" altLang="en-US" sz="1800">
              <a:sym typeface="宋体" panose="02010600030101010101" pitchFamily="2" charset="-122"/>
            </a:endParaRPr>
          </a:p>
          <a:p>
            <a:pPr marL="742950" lvl="2" indent="0" eaLnBrk="1" hangingPunct="1">
              <a:buNone/>
            </a:pPr>
            <a:r>
              <a:rPr lang="en-US" altLang="zh-CN" sz="1800" b="0">
                <a:sym typeface="宋体" panose="02010600030101010101" pitchFamily="2" charset="-122"/>
              </a:rPr>
              <a:t>按照指定的时间间隔重复执行代码，直到间歇调用被取消或页面被卸载。调用该方法也会返回一个间歇调用ID，该ID可以用户在将来某个时刻取消间歇调用</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参数：</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1.要执行的代码</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2.以毫秒表示的时间。</a:t>
            </a:r>
            <a:endParaRPr lang="en-US" altLang="zh-CN" sz="1800" b="0">
              <a:sym typeface="宋体" panose="02010600030101010101" pitchFamily="2" charset="-122"/>
            </a:endParaRPr>
          </a:p>
          <a:p>
            <a:pPr marL="742950" lvl="2" indent="0" eaLnBrk="1" hangingPunct="1">
              <a:buNone/>
            </a:pPr>
            <a:r>
              <a:rPr lang="en-US" altLang="zh-CN" sz="1800" b="0">
                <a:sym typeface="宋体" panose="02010600030101010101" pitchFamily="2" charset="-122"/>
              </a:rPr>
              <a:t>	  	clearInterval(ID);  	//取消间歇调用</a:t>
            </a:r>
            <a:endParaRPr lang="en-US" altLang="zh-CN" sz="1800" b="0">
              <a:sym typeface="宋体" panose="02010600030101010101" pitchFamily="2" charset="-122"/>
            </a:endParaRPr>
          </a:p>
          <a:p>
            <a:pPr marL="742950" lvl="2" indent="0" eaLnBrk="1" hangingPunct="1">
              <a:buNone/>
            </a:pPr>
            <a:endParaRPr lang="en-US" altLang="zh-CN" sz="1800">
              <a:sym typeface="宋体" panose="02010600030101010101" pitchFamily="2" charset="-122"/>
            </a:endParaRPr>
          </a:p>
          <a:p>
            <a:pPr marL="742950" lvl="2" indent="0" eaLnBrk="1" hangingPunct="1">
              <a:buNone/>
            </a:pPr>
            <a:r>
              <a:rPr lang="en-US" altLang="zh-CN">
                <a:sym typeface="宋体" panose="02010600030101010101" pitchFamily="2" charset="-122"/>
              </a:rPr>
              <a:t>	</a:t>
            </a:r>
            <a:endParaRPr lang="en-US" altLang="zh-CN">
              <a:sym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ctrTitle"/>
          </p:nvPr>
        </p:nvSpPr>
        <p:spPr>
          <a:xfrm>
            <a:off x="3230563" y="2857500"/>
            <a:ext cx="5307013" cy="1428750"/>
          </a:xfrm>
        </p:spPr>
        <p:txBody>
          <a:bodyPr vert="horz" wrap="square" lIns="90384" tIns="44401" rIns="90384" bIns="44401" numCol="1" anchor="ctr" anchorCtr="0" compatLnSpc="1"/>
          <a:lstStyle/>
          <a:p>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第 二 章</a:t>
            </a: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目录及文件管理</a:t>
            </a:r>
            <a:endParaRPr lang="en-US" altLang="zh-CN">
              <a:solidFill>
                <a:srgbClr val="CC0099"/>
              </a:solidFill>
              <a:effectLst>
                <a:outerShdw blurRad="38100" dist="38100" dir="2700000">
                  <a:srgbClr val="C0C0C0"/>
                </a:outerShdw>
              </a:effectLst>
              <a:latin typeface="Arial" panose="020B0604020202020204" pitchFamily="34" charset="0"/>
              <a:ea typeface="+mj-ea"/>
              <a:cs typeface="+mj-cs"/>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00034" name="Rectangle 3"/>
          <p:cNvSpPr>
            <a:spLocks noGrp="1"/>
          </p:cNvSpPr>
          <p:nvPr>
            <p:ph idx="1"/>
          </p:nvPr>
        </p:nvSpPr>
        <p:spPr>
          <a:xfrm>
            <a:off x="0" y="515938"/>
            <a:ext cx="9144000" cy="5897563"/>
          </a:xfrm>
        </p:spPr>
        <p:txBody>
          <a:bodyPr vert="horz" wrap="square" lIns="90050" tIns="45024" rIns="90050" bIns="45024" numCol="1" anchor="t" anchorCtr="0" compatLnSpc="1"/>
          <a:lstStyle/>
          <a:p>
            <a:pPr lvl="1" eaLnBrk="1" hangingPunct="1"/>
            <a:r>
              <a:rPr lang="en-US" altLang="en-US" sz="1800">
                <a:sym typeface="宋体" panose="02010600030101010101" pitchFamily="2" charset="-122"/>
              </a:rPr>
              <a:t>使用超时调用来模拟间歇调用</a:t>
            </a:r>
            <a:endParaRPr lang="en-US" altLang="en-US" sz="1800">
              <a:sym typeface="宋体" panose="02010600030101010101" pitchFamily="2" charset="-122"/>
            </a:endParaRPr>
          </a:p>
          <a:p>
            <a:pPr marL="503555" lvl="2" indent="0" eaLnBrk="1" hangingPunct="1">
              <a:spcBef>
                <a:spcPts val="200"/>
              </a:spcBef>
              <a:spcAft>
                <a:spcPts val="200"/>
              </a:spcAft>
              <a:buNone/>
            </a:pPr>
            <a:r>
              <a:rPr lang="en-US" altLang="zh-CN" b="0">
                <a:sym typeface="宋体" panose="02010600030101010101" pitchFamily="2" charset="-122"/>
              </a:rPr>
              <a:t>var num = 0;	</a:t>
            </a:r>
            <a:endParaRPr lang="en-US" altLang="zh-CN" b="0">
              <a:sym typeface="宋体" panose="02010600030101010101" pitchFamily="2" charset="-122"/>
            </a:endParaRPr>
          </a:p>
          <a:p>
            <a:pPr marL="503555" lvl="2" indent="0" eaLnBrk="1" hangingPunct="1">
              <a:spcBef>
                <a:spcPts val="200"/>
              </a:spcBef>
              <a:spcAft>
                <a:spcPts val="200"/>
              </a:spcAft>
              <a:buNone/>
            </a:pPr>
            <a:r>
              <a:rPr lang="en-US" altLang="zh-CN" b="0">
                <a:sym typeface="宋体" panose="02010600030101010101" pitchFamily="2" charset="-122"/>
              </a:rPr>
              <a:t>var max = 10;</a:t>
            </a:r>
            <a:endParaRPr lang="en-US" altLang="zh-CN" b="0">
              <a:sym typeface="宋体" panose="02010600030101010101" pitchFamily="2" charset="-122"/>
            </a:endParaRPr>
          </a:p>
          <a:p>
            <a:pPr lvl="1" eaLnBrk="1" hangingPunct="1">
              <a:spcBef>
                <a:spcPts val="200"/>
              </a:spcBef>
              <a:spcAft>
                <a:spcPts val="200"/>
              </a:spcAft>
              <a:buNone/>
            </a:pPr>
            <a:r>
              <a:rPr lang="en-US" altLang="zh-CN" sz="1600" b="0">
                <a:sym typeface="+mn-ea"/>
              </a:rPr>
              <a:t>function incrementNum(){</a:t>
            </a:r>
            <a:endParaRPr lang="en-US" altLang="zh-CN" sz="1600" b="0">
              <a:sym typeface="+mn-ea"/>
            </a:endParaRPr>
          </a:p>
          <a:p>
            <a:pPr lvl="1" eaLnBrk="1" hangingPunct="1">
              <a:spcBef>
                <a:spcPts val="200"/>
              </a:spcBef>
              <a:spcAft>
                <a:spcPts val="200"/>
              </a:spcAft>
              <a:buNone/>
            </a:pPr>
            <a:r>
              <a:rPr lang="en-US" altLang="zh-CN" sz="1600" b="0">
                <a:sym typeface="+mn-ea"/>
              </a:rPr>
              <a:t>	num ++;</a:t>
            </a:r>
            <a:endParaRPr lang="en-US" altLang="zh-CN" sz="1600" b="0">
              <a:sym typeface="+mn-ea"/>
            </a:endParaRPr>
          </a:p>
          <a:p>
            <a:pPr lvl="1" eaLnBrk="1" hangingPunct="1">
              <a:spcBef>
                <a:spcPts val="200"/>
              </a:spcBef>
              <a:spcAft>
                <a:spcPts val="200"/>
              </a:spcAft>
              <a:buNone/>
            </a:pPr>
            <a:r>
              <a:rPr lang="en-US" altLang="zh-CN" sz="1600" b="0">
                <a:sym typeface="+mn-ea"/>
              </a:rPr>
              <a:t>	if(num &lt; max){</a:t>
            </a:r>
            <a:endParaRPr lang="en-US" altLang="zh-CN" sz="1600" b="0">
              <a:sym typeface="+mn-ea"/>
            </a:endParaRPr>
          </a:p>
          <a:p>
            <a:pPr lvl="1" eaLnBrk="1" hangingPunct="1">
              <a:spcBef>
                <a:spcPts val="200"/>
              </a:spcBef>
              <a:spcAft>
                <a:spcPts val="200"/>
              </a:spcAft>
              <a:buNone/>
            </a:pPr>
            <a:r>
              <a:rPr lang="en-US" altLang="zh-CN" sz="1600" b="0">
                <a:sym typeface="+mn-ea"/>
              </a:rPr>
              <a:t>		alert(num);</a:t>
            </a:r>
            <a:endParaRPr lang="en-US" altLang="zh-CN" sz="1600" b="0">
              <a:sym typeface="+mn-ea"/>
            </a:endParaRPr>
          </a:p>
          <a:p>
            <a:pPr lvl="1" eaLnBrk="1" hangingPunct="1">
              <a:spcBef>
                <a:spcPts val="200"/>
              </a:spcBef>
              <a:spcAft>
                <a:spcPts val="200"/>
              </a:spcAft>
              <a:buNone/>
            </a:pPr>
            <a:r>
              <a:rPr lang="en-US" altLang="zh-CN" sz="1600" b="0">
                <a:sym typeface="+mn-ea"/>
              </a:rPr>
              <a:t>		setTimeout(incrementNum,500);</a:t>
            </a:r>
            <a:endParaRPr lang="en-US" altLang="zh-CN" sz="1600" b="0">
              <a:sym typeface="+mn-ea"/>
            </a:endParaRPr>
          </a:p>
          <a:p>
            <a:pPr lvl="1" eaLnBrk="1" hangingPunct="1">
              <a:spcBef>
                <a:spcPts val="200"/>
              </a:spcBef>
              <a:spcAft>
                <a:spcPts val="200"/>
              </a:spcAft>
              <a:buNone/>
            </a:pPr>
            <a:r>
              <a:rPr lang="en-US" altLang="zh-CN" sz="1600" b="0">
                <a:sym typeface="+mn-ea"/>
              </a:rPr>
              <a:t>	}else{</a:t>
            </a:r>
            <a:endParaRPr lang="en-US" altLang="zh-CN" sz="1600" b="0">
              <a:sym typeface="+mn-ea"/>
            </a:endParaRPr>
          </a:p>
          <a:p>
            <a:pPr lvl="1" eaLnBrk="1" hangingPunct="1">
              <a:spcBef>
                <a:spcPts val="200"/>
              </a:spcBef>
              <a:spcAft>
                <a:spcPts val="200"/>
              </a:spcAft>
              <a:buNone/>
            </a:pPr>
            <a:r>
              <a:rPr lang="en-US" altLang="zh-CN" sz="1600" b="0">
                <a:sym typeface="+mn-ea"/>
              </a:rPr>
              <a:t>		alert("Done"+num);</a:t>
            </a:r>
            <a:endParaRPr lang="en-US" altLang="zh-CN" sz="1600" b="0">
              <a:sym typeface="+mn-ea"/>
            </a:endParaRPr>
          </a:p>
          <a:p>
            <a:pPr lvl="1" eaLnBrk="1" hangingPunct="1">
              <a:spcBef>
                <a:spcPts val="200"/>
              </a:spcBef>
              <a:spcAft>
                <a:spcPts val="200"/>
              </a:spcAft>
              <a:buNone/>
            </a:pPr>
            <a:r>
              <a:rPr lang="en-US" altLang="zh-CN" sz="1600" b="0">
                <a:sym typeface="+mn-ea"/>
              </a:rPr>
              <a:t>	}</a:t>
            </a:r>
            <a:endParaRPr lang="en-US" altLang="zh-CN" sz="1600" b="0">
              <a:sym typeface="+mn-ea"/>
            </a:endParaRPr>
          </a:p>
          <a:p>
            <a:pPr lvl="1" eaLnBrk="1" hangingPunct="1">
              <a:spcBef>
                <a:spcPts val="200"/>
              </a:spcBef>
              <a:spcAft>
                <a:spcPts val="200"/>
              </a:spcAft>
              <a:buNone/>
            </a:pPr>
            <a:r>
              <a:rPr lang="en-US" altLang="zh-CN" sz="1600" b="0">
                <a:sym typeface="+mn-ea"/>
              </a:rPr>
              <a:t>}</a:t>
            </a:r>
            <a:endParaRPr lang="en-US" altLang="zh-CN" sz="1600" b="0">
              <a:sym typeface="+mn-ea"/>
            </a:endParaRPr>
          </a:p>
          <a:p>
            <a:pPr lvl="1" eaLnBrk="1" hangingPunct="1">
              <a:spcBef>
                <a:spcPts val="200"/>
              </a:spcBef>
              <a:spcAft>
                <a:spcPts val="200"/>
              </a:spcAft>
              <a:buNone/>
            </a:pPr>
            <a:r>
              <a:rPr lang="en-US" altLang="zh-CN" sz="1600" b="0">
                <a:sym typeface="+mn-ea"/>
              </a:rPr>
              <a:t>setTimeout(incrementNum,500);</a:t>
            </a:r>
            <a:endParaRPr lang="en-US" altLang="zh-CN" sz="1600" b="0">
              <a:sym typeface="+mn-ea"/>
            </a:endParaRPr>
          </a:p>
          <a:p>
            <a:pPr marL="503555" lvl="2" indent="0" eaLnBrk="1" hangingPunct="1">
              <a:buNone/>
            </a:pPr>
            <a:r>
              <a:rPr lang="en-US" altLang="zh-CN" sz="1800">
                <a:sym typeface="+mn-ea"/>
              </a:rPr>
              <a:t>	</a:t>
            </a:r>
            <a:endParaRPr lang="en-US" altLang="zh-CN" sz="1800">
              <a:sym typeface="+mn-ea"/>
            </a:endParaRP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27682" name="Rectangle 3"/>
          <p:cNvSpPr>
            <a:spLocks noGrp="1"/>
          </p:cNvSpPr>
          <p:nvPr>
            <p:ph idx="1"/>
          </p:nvPr>
        </p:nvSpPr>
        <p:spPr>
          <a:xfrm>
            <a:off x="0" y="225425"/>
            <a:ext cx="9144000" cy="6188075"/>
          </a:xfrm>
        </p:spPr>
        <p:txBody>
          <a:bodyPr vert="horz" wrap="square" lIns="90050" tIns="45024" rIns="90050" bIns="45024" anchor="t"/>
          <a:lstStyle/>
          <a:p>
            <a:pPr marL="0" indent="0" eaLnBrk="1" hangingPunct="1">
              <a:buNone/>
            </a:pPr>
            <a:endParaRPr lang="zh-CN" altLang="en-US" sz="1800"/>
          </a:p>
          <a:p>
            <a:pPr lvl="1" eaLnBrk="1" hangingPunct="1"/>
            <a:r>
              <a:rPr lang="en-US" altLang="zh-CN" sz="1600">
                <a:sym typeface="宋体" panose="02010600030101010101" pitchFamily="2" charset="-122"/>
              </a:rPr>
              <a:t>setTimeout，setInterval配合完成调用函数</a:t>
            </a:r>
            <a:endParaRPr lang="en-US" altLang="zh-CN" sz="1600">
              <a:sym typeface="宋体" panose="02010600030101010101" pitchFamily="2" charset="-122"/>
            </a:endParaRPr>
          </a:p>
          <a:p>
            <a:pPr marL="742950" lvl="2" indent="0" eaLnBrk="1" hangingPunct="1">
              <a:spcBef>
                <a:spcPts val="200"/>
              </a:spcBef>
              <a:spcAft>
                <a:spcPts val="200"/>
              </a:spcAft>
              <a:buNone/>
            </a:pPr>
            <a:r>
              <a:rPr lang="en-US" altLang="zh-CN" sz="900">
                <a:sym typeface="宋体" panose="02010600030101010101" pitchFamily="2" charset="-122"/>
              </a:rPr>
              <a:t>	</a:t>
            </a:r>
            <a:r>
              <a:rPr lang="en-US" altLang="zh-CN" sz="1400">
                <a:sym typeface="宋体" panose="02010600030101010101" pitchFamily="2" charset="-122"/>
              </a:rPr>
              <a:t>function invoke(f,start,interval,end){</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if(!start){start = 0;}</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if(arguments.length&lt;=2){</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setTimeout(f,start);</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}else {</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a:t>
            </a:r>
            <a:r>
              <a:rPr lang="zh-CN" altLang="en-US" sz="1400">
                <a:sym typeface="宋体" panose="02010600030101010101" pitchFamily="2" charset="-122"/>
              </a:rPr>
              <a:t>      </a:t>
            </a:r>
            <a:r>
              <a:rPr lang="en-US" altLang="zh-CN" sz="1400">
                <a:sym typeface="宋体" panose="02010600030101010101" pitchFamily="2" charset="-122"/>
              </a:rPr>
              <a:t>function repeat(){</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var h = setInterval(f,interval);</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if(end){</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setTimeout(function(){</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clearInterval(h);</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},end);</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a:t>
            </a:r>
            <a:r>
              <a:rPr lang="zh-CN" altLang="en-US" sz="1400">
                <a:sym typeface="宋体" panose="02010600030101010101" pitchFamily="2" charset="-122"/>
              </a:rPr>
              <a:t>      </a:t>
            </a:r>
            <a:r>
              <a:rPr lang="en-US" altLang="zh-CN" sz="1400">
                <a:sym typeface="宋体" panose="02010600030101010101" pitchFamily="2" charset="-122"/>
              </a:rPr>
              <a:t>}}</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a:t>
            </a:r>
            <a:r>
              <a:rPr lang="zh-CN" altLang="en-US" sz="1400">
                <a:sym typeface="宋体" panose="02010600030101010101" pitchFamily="2" charset="-122"/>
              </a:rPr>
              <a:t>      </a:t>
            </a:r>
            <a:r>
              <a:rPr lang="en-US" altLang="zh-CN" sz="1400">
                <a:sym typeface="宋体" panose="02010600030101010101" pitchFamily="2" charset="-122"/>
              </a:rPr>
              <a:t>setTimeout(repeat,start);</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a:t>
            </a:r>
            <a:endParaRPr lang="en-US" altLang="zh-CN" sz="1400">
              <a:sym typeface="宋体" panose="02010600030101010101" pitchFamily="2" charset="-122"/>
            </a:endParaRPr>
          </a:p>
          <a:p>
            <a:pPr marL="742950" lvl="2" indent="0" eaLnBrk="1" hangingPunct="1">
              <a:spcBef>
                <a:spcPts val="200"/>
              </a:spcBef>
              <a:spcAft>
                <a:spcPts val="200"/>
              </a:spcAft>
              <a:buNone/>
            </a:pPr>
            <a:r>
              <a:rPr lang="en-US" altLang="zh-CN" sz="1400">
                <a:sym typeface="宋体" panose="02010600030101010101" pitchFamily="2" charset="-122"/>
              </a:rPr>
              <a:t>	}</a:t>
            </a:r>
            <a:endParaRPr lang="en-US" altLang="zh-CN" sz="1400">
              <a:sym typeface="宋体" panose="02010600030101010101" pitchFamily="2" charset="-122"/>
            </a:endParaRPr>
          </a:p>
          <a:p>
            <a:pPr marL="742950" lvl="2" indent="0" eaLnBrk="1" hangingPunct="1">
              <a:buNone/>
            </a:pPr>
            <a:r>
              <a:rPr lang="en-US" altLang="zh-CN" sz="1400">
                <a:sym typeface="宋体" panose="02010600030101010101" pitchFamily="2" charset="-122"/>
              </a:rPr>
              <a:t>	</a:t>
            </a:r>
            <a:endParaRPr lang="en-US" altLang="zh-CN" sz="14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89122" name="Rectangle 3"/>
          <p:cNvSpPr>
            <a:spLocks noGrp="1"/>
          </p:cNvSpPr>
          <p:nvPr>
            <p:ph idx="1"/>
          </p:nvPr>
        </p:nvSpPr>
        <p:spPr>
          <a:xfrm>
            <a:off x="0" y="515938"/>
            <a:ext cx="9144000" cy="5897563"/>
          </a:xfrm>
        </p:spPr>
        <p:txBody>
          <a:bodyPr vert="horz" wrap="square" lIns="90050" tIns="45024" rIns="90050" bIns="45024" numCol="1" anchor="t" anchorCtr="0" compatLnSpc="1"/>
          <a:lstStyle/>
          <a:p>
            <a:pPr marL="0" indent="0" eaLnBrk="1" hangingPunct="1">
              <a:lnSpc>
                <a:spcPct val="90000"/>
              </a:lnSpc>
            </a:pPr>
            <a:r>
              <a:rPr lang="zh-CN" altLang="en-US" sz="1800">
                <a:sym typeface="宋体" panose="02010600030101010101" pitchFamily="2" charset="-122"/>
              </a:rPr>
              <a:t> </a:t>
            </a:r>
            <a:r>
              <a:rPr lang="zh-CN" altLang="en-US">
                <a:sym typeface="宋体" panose="02010600030101010101" pitchFamily="2" charset="-122"/>
              </a:rPr>
              <a:t>系统对话框</a:t>
            </a:r>
            <a:endParaRPr lang="zh-CN" altLang="en-US">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alert(),confirm(),prompt()方法可以调用系统对话框向用户显示消息。显示这些对话框的时候代码会停止执行，关掉这些对话框后代码又会恢复执行。</a:t>
            </a:r>
            <a:endParaRPr lang="en-US" altLang="zh-CN" sz="1800" b="0">
              <a:sym typeface="宋体" panose="02010600030101010101" pitchFamily="2" charset="-122"/>
            </a:endParaRPr>
          </a:p>
          <a:p>
            <a:pPr lvl="1" eaLnBrk="1" hangingPunct="1"/>
            <a:r>
              <a:rPr lang="en-US" altLang="zh-CN" sz="1800" b="0">
                <a:sym typeface="宋体" panose="02010600030101010101" pitchFamily="2" charset="-122"/>
              </a:rPr>
              <a:t>alert()	该方法接受一个字符串并将其显示给用户。该对话框会包含指定的文		本和一个"OK"按钮。主要用来显示警告信息</a:t>
            </a:r>
            <a:endParaRPr lang="en-US" altLang="zh-CN" sz="1800" b="0">
              <a:sym typeface="宋体" panose="02010600030101010101" pitchFamily="2" charset="-122"/>
            </a:endParaRPr>
          </a:p>
          <a:p>
            <a:pPr lvl="1" eaLnBrk="1" hangingPunct="1"/>
            <a:r>
              <a:rPr lang="en-US" altLang="zh-CN" sz="1800" b="0">
                <a:sym typeface="宋体" panose="02010600030101010101" pitchFamily="2" charset="-122"/>
              </a:rPr>
              <a:t>confirm()	确认对话框，显示包含指定的文本和一个"OK"按钮以及"Cancel"按		钮。该方法返回布尔值，true表示单击了OK，false表示单击cancel		或者X按钮</a:t>
            </a:r>
            <a:endParaRPr lang="en-US" altLang="zh-CN" sz="1800" b="0">
              <a:sym typeface="宋体" panose="02010600030101010101" pitchFamily="2" charset="-122"/>
            </a:endParaRPr>
          </a:p>
          <a:p>
            <a:pPr lvl="1" eaLnBrk="1" hangingPunct="1"/>
            <a:r>
              <a:rPr lang="en-US" altLang="zh-CN" sz="1800" b="0">
                <a:sym typeface="宋体" panose="02010600030101010101" pitchFamily="2" charset="-122"/>
              </a:rPr>
              <a:t>prompt() 	会话框，提示用户输入一些文本。显示包含文本，ok按钮,cancel按		钮以及一个文本输入域，以供用户在其中输入内容。传入两个参数，		要显示给用户的文本提示和文本输入域的默认值。</a:t>
            </a:r>
            <a:endParaRPr lang="en-US" altLang="zh-CN" sz="1800" b="0">
              <a:sym typeface="宋体" panose="02010600030101010101" pitchFamily="2" charset="-122"/>
            </a:endParaRPr>
          </a:p>
          <a:p>
            <a:pPr lvl="1" eaLnBrk="1" hangingPunct="1">
              <a:buNone/>
            </a:pPr>
            <a:r>
              <a:rPr lang="en-US" altLang="zh-CN" sz="1800" b="0">
                <a:sym typeface="宋体" panose="02010600030101010101" pitchFamily="2" charset="-122"/>
              </a:rPr>
              <a:t>		如果用户单击OK按钮，该方法返回输入域的值，如果用户单击了		Cancel或者关闭对话框该方法返回null</a:t>
            </a:r>
            <a:endParaRPr lang="en-US" altLang="zh-CN" sz="1800" b="0">
              <a:sym typeface="宋体" panose="02010600030101010101" pitchFamily="2" charset="-122"/>
            </a:endParaRPr>
          </a:p>
          <a:p>
            <a:pPr lvl="1" eaLnBrk="1" hangingPunct="1">
              <a:lnSpc>
                <a:spcPct val="90000"/>
              </a:lnSpc>
              <a:buNone/>
            </a:pP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91170" name="Rectangle 3"/>
          <p:cNvSpPr>
            <a:spLocks noGrp="1"/>
          </p:cNvSpPr>
          <p:nvPr>
            <p:ph idx="1"/>
          </p:nvPr>
        </p:nvSpPr>
        <p:spPr>
          <a:xfrm>
            <a:off x="0" y="515938"/>
            <a:ext cx="9144000" cy="5897563"/>
          </a:xfrm>
        </p:spPr>
        <p:txBody>
          <a:bodyPr vert="horz" wrap="square" lIns="90050" tIns="45024" rIns="90050" bIns="45024" numCol="1" anchor="t" anchorCtr="0" compatLnSpc="1"/>
          <a:lstStyle/>
          <a:p>
            <a:pPr marL="0" indent="0" eaLnBrk="1" hangingPunct="1">
              <a:lnSpc>
                <a:spcPct val="90000"/>
              </a:lnSpc>
            </a:pPr>
            <a:r>
              <a:rPr lang="zh-CN" altLang="en-US">
                <a:sym typeface="宋体" panose="02010600030101010101" pitchFamily="2" charset="-122"/>
              </a:rPr>
              <a:t> location对象</a:t>
            </a:r>
            <a:endParaRPr lang="zh-CN" altLang="en-US">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是最有用的BOM对象之一，提供了与当前窗口中加载的文档有关的信息，还提供一些导航功能。location是个神奇的对象，既是window的对象也是document的对象。</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        console.log(window.location == document.location);//true</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属性：</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host		返回服务器名称和端口号</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hostname	返回不带端口号的服务器名称</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href		返回当前加载页面的完整URL</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pathname	返回URL的目录和文件名</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port		返回URL中指定的端口号</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protocol	返回页面使用的协议</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search		返回URL的查询字符串。这个字符串以问号开头</a:t>
            </a: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33826" name="Rectangle 3"/>
          <p:cNvSpPr>
            <a:spLocks noGrp="1"/>
          </p:cNvSpPr>
          <p:nvPr>
            <p:ph idx="1"/>
          </p:nvPr>
        </p:nvSpPr>
        <p:spPr>
          <a:xfrm>
            <a:off x="0" y="515938"/>
            <a:ext cx="9144000" cy="5897562"/>
          </a:xfrm>
        </p:spPr>
        <p:txBody>
          <a:bodyPr vert="horz" wrap="square" lIns="90050" tIns="45024" rIns="90050" bIns="45024" anchor="t"/>
          <a:lstStyle/>
          <a:p>
            <a:pPr marL="228600" lvl="1" indent="0" eaLnBrk="1" hangingPunct="1">
              <a:lnSpc>
                <a:spcPct val="90000"/>
              </a:lnSpc>
              <a:buNone/>
            </a:pPr>
            <a:r>
              <a:rPr lang="en-US" altLang="zh-CN" sz="1800">
                <a:sym typeface="宋体" panose="02010600030101010101" pitchFamily="2" charset="-122"/>
              </a:rPr>
              <a:t>方法：</a:t>
            </a:r>
            <a:endParaRPr lang="en-US" altLang="zh-CN" sz="1800">
              <a:sym typeface="宋体" panose="02010600030101010101" pitchFamily="2" charset="-122"/>
            </a:endParaRPr>
          </a:p>
          <a:p>
            <a:pPr marL="228600" lvl="1" indent="0" eaLnBrk="1" hangingPunct="1">
              <a:lnSpc>
                <a:spcPct val="90000"/>
              </a:lnSpc>
              <a:buNone/>
            </a:pPr>
            <a:r>
              <a:rPr lang="en-US" altLang="zh-CN" sz="1800">
                <a:sym typeface="宋体" panose="02010600030101010101" pitchFamily="2" charset="-122"/>
              </a:rPr>
              <a:t>	</a:t>
            </a:r>
            <a:r>
              <a:rPr lang="en-US" altLang="zh-CN" sz="1800" b="0">
                <a:sym typeface="宋体" panose="02010600030101010101" pitchFamily="2" charset="-122"/>
              </a:rPr>
              <a:t>assign()		传递一个url参数，打开新url，并在浏览记录中生成一条记			录。</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replace() 	参数为一个url,结果会导致浏览器位置改变，但不会在历史			记录中生成新记录</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reload()		重新加载当前显示的页面，参数可以为boolean类型，默认			为false,表示以最有效方式重新加载，可能从缓存中直接加			载。如果参数为false,强制从服务器中重新加载</a:t>
            </a:r>
            <a:endParaRPr lang="en-US" altLang="zh-CN" sz="1800" b="0">
              <a:sym typeface="宋体" panose="02010600030101010101" pitchFamily="2" charset="-122"/>
            </a:endParaRPr>
          </a:p>
          <a:p>
            <a:pPr marL="228600" lvl="1" indent="0" eaLnBrk="1" hangingPunct="1">
              <a:lnSpc>
                <a:spcPct val="90000"/>
              </a:lnSpc>
              <a:buNone/>
            </a:pP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为location.href; window.location 设置为一个URL值，也会以该值调用assign()方法。以下三句话效果一样</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window.location="http://www.baidu.com";</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location.href="http://www.baidu.com"</a:t>
            </a:r>
            <a:endParaRPr lang="en-US" altLang="zh-CN" sz="1800" b="0">
              <a:sym typeface="宋体" panose="02010600030101010101" pitchFamily="2" charset="-122"/>
            </a:endParaRPr>
          </a:p>
          <a:p>
            <a:pPr marL="228600" lvl="1" indent="0" eaLnBrk="1" hangingPunct="1">
              <a:lnSpc>
                <a:spcPct val="90000"/>
              </a:lnSpc>
              <a:buNone/>
            </a:pPr>
            <a:r>
              <a:rPr lang="en-US" altLang="zh-CN" sz="1800" b="0">
                <a:sym typeface="宋体" panose="02010600030101010101" pitchFamily="2" charset="-122"/>
              </a:rPr>
              <a:t>			location.assign("http://www.baidu.com")</a:t>
            </a:r>
            <a:r>
              <a:rPr lang="en-US" altLang="zh-CN" sz="1600" b="0">
                <a:sym typeface="宋体" panose="02010600030101010101" pitchFamily="2" charset="-122"/>
              </a:rPr>
              <a:t>;	</a:t>
            </a:r>
            <a:endParaRPr lang="en-US" altLang="zh-CN"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BOM</a:t>
            </a:r>
            <a:endParaRPr kumimoji="0" lang="en-US" altLang="zh-CN"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95266" name="Rectangle 3"/>
          <p:cNvSpPr>
            <a:spLocks noGrp="1"/>
          </p:cNvSpPr>
          <p:nvPr>
            <p:ph idx="1"/>
          </p:nvPr>
        </p:nvSpPr>
        <p:spPr>
          <a:xfrm>
            <a:off x="0" y="515938"/>
            <a:ext cx="9144000" cy="5897563"/>
          </a:xfrm>
        </p:spPr>
        <p:txBody>
          <a:bodyPr vert="horz" wrap="square" lIns="90050" tIns="45024" rIns="90050" bIns="45024" numCol="1" anchor="t" anchorCtr="0" compatLnSpc="1"/>
          <a:lstStyle/>
          <a:p>
            <a:pPr marL="0" indent="0" eaLnBrk="1" hangingPunct="1">
              <a:lnSpc>
                <a:spcPct val="90000"/>
              </a:lnSpc>
            </a:pPr>
            <a:r>
              <a:rPr lang="zh-CN" altLang="en-US" sz="1800">
                <a:sym typeface="宋体" panose="02010600030101010101" pitchFamily="2" charset="-122"/>
              </a:rPr>
              <a:t> </a:t>
            </a:r>
            <a:r>
              <a:rPr lang="zh-CN" altLang="en-US">
                <a:sym typeface="宋体" panose="02010600030101010101" pitchFamily="2" charset="-122"/>
              </a:rPr>
              <a:t>history对象</a:t>
            </a:r>
            <a:endParaRPr lang="zh-CN" altLang="en-US">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该对象保存着用户上网的历史记录。出于安全方面的考虑，开发人员无法得知用户浏览过的URL，不过借由用户访问过的页面列表，同样可以在不知道实际URL的情况下实现后退前进,注意： 没有应用于History对象的公开标准，不过所有浏览器都支持该对象。</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 length 	返回历史列表中的网址数</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		注意：IE和Opera从0开始，而Firefox、Chrome和Safari从1开始。</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back() 	加载 history 列表中的前一个 URL</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forward() 	加载 history 列表中的下一个 URL</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go() 	加载 history 列表中的某个具体页面</a:t>
            </a:r>
            <a:endParaRPr lang="en-US" altLang="zh-CN" sz="1800" b="0">
              <a:sym typeface="宋体" panose="02010600030101010101" pitchFamily="2" charset="-122"/>
            </a:endParaRPr>
          </a:p>
          <a:p>
            <a:pPr marL="0" indent="0" eaLnBrk="1" hangingPunct="1">
              <a:lnSpc>
                <a:spcPct val="90000"/>
              </a:lnSpc>
              <a:buNone/>
            </a:pPr>
            <a:r>
              <a:rPr lang="en-US" altLang="zh-CN" sz="1800" b="0">
                <a:sym typeface="宋体" panose="02010600030101010101" pitchFamily="2" charset="-122"/>
              </a:rPr>
              <a:t>		负数表示向后跳转，正数表示向前跳转</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en-US" altLang="zh-CN" sz="36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rPr>
              <a:t>jQuery</a:t>
            </a:r>
            <a:endParaRPr kumimoji="0" lang="en-US" altLang="zh-CN" sz="36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idx="4294967295"/>
          </p:nvPr>
        </p:nvSpPr>
        <p:spPr/>
        <p:txBody>
          <a:bodyPr vert="horz" wrap="square" lIns="90333" tIns="44376" rIns="90333" bIns="44376" numCol="1" anchor="b" anchorCtr="0" compatLnSpc="1"/>
          <a:lstStyle/>
          <a:p>
            <a:pPr eaLnBrk="1" hangingPunct="1"/>
            <a:r>
              <a:rPr lang="zh-CN" altLang="en-US" sz="3200">
                <a:effectLst>
                  <a:outerShdw blurRad="38100" dist="38100" dir="2700000">
                    <a:srgbClr val="C0C0C0"/>
                  </a:outerShdw>
                </a:effectLst>
              </a:rPr>
              <a:t>学习目标</a:t>
            </a:r>
            <a:endParaRPr lang="zh-CN" altLang="en-US" sz="3200">
              <a:effectLst>
                <a:outerShdw blurRad="38100" dist="38100" dir="2700000">
                  <a:srgbClr val="C0C0C0"/>
                </a:outerShdw>
              </a:effectLst>
            </a:endParaRPr>
          </a:p>
        </p:txBody>
      </p:sp>
      <p:sp>
        <p:nvSpPr>
          <p:cNvPr id="7170" name="Rectangle 2051"/>
          <p:cNvSpPr>
            <a:spLocks noGrp="1"/>
          </p:cNvSpPr>
          <p:nvPr>
            <p:ph type="body"/>
          </p:nvPr>
        </p:nvSpPr>
        <p:spPr/>
        <p:txBody>
          <a:bodyPr vert="horz" wrap="square" lIns="90050" tIns="45024" rIns="90050" bIns="45024" anchor="t"/>
          <a:lstStyle/>
          <a:p>
            <a:pPr eaLnBrk="1" hangingPunct="1"/>
            <a:r>
              <a:rPr lang="zh-CN" altLang="en-US" sz="1800"/>
              <a:t> 理解</a:t>
            </a:r>
            <a:r>
              <a:rPr lang="en-US" altLang="zh-CN" sz="1800"/>
              <a:t>jQuery</a:t>
            </a:r>
            <a:r>
              <a:rPr lang="zh-CN" altLang="en-US" sz="1800"/>
              <a:t>的工作原理</a:t>
            </a:r>
            <a:endParaRPr lang="zh-CN" altLang="en-US" sz="1800"/>
          </a:p>
          <a:p>
            <a:pPr eaLnBrk="1" hangingPunct="1"/>
            <a:r>
              <a:rPr lang="zh-CN" altLang="en-US" sz="1800"/>
              <a:t> 熟练掌握</a:t>
            </a:r>
            <a:r>
              <a:rPr lang="en-US" altLang="en-US" sz="1800"/>
              <a:t>jQuery</a:t>
            </a:r>
            <a:r>
              <a:rPr lang="zh-CN" altLang="en-US" sz="1800"/>
              <a:t>选择器和过滤器</a:t>
            </a:r>
            <a:endParaRPr lang="zh-CN" altLang="en-US" sz="1800"/>
          </a:p>
          <a:p>
            <a:pPr eaLnBrk="1" hangingPunct="1"/>
            <a:r>
              <a:rPr lang="zh-CN" altLang="en-US" sz="1800"/>
              <a:t> 熟练掌握</a:t>
            </a:r>
            <a:r>
              <a:rPr lang="en-US" altLang="zh-CN" sz="1800"/>
              <a:t>jQuery</a:t>
            </a:r>
            <a:r>
              <a:rPr lang="zh-CN" altLang="en-US" sz="1800"/>
              <a:t>中</a:t>
            </a:r>
            <a:r>
              <a:rPr lang="en-US" altLang="zh-CN" sz="1800"/>
              <a:t>DOM</a:t>
            </a:r>
            <a:r>
              <a:rPr lang="zh-CN" altLang="en-US" sz="1800"/>
              <a:t>操作</a:t>
            </a:r>
            <a:endParaRPr lang="zh-CN" altLang="en-US" sz="1800"/>
          </a:p>
          <a:p>
            <a:pPr eaLnBrk="1" hangingPunct="1"/>
            <a:r>
              <a:rPr lang="zh-CN" altLang="en-US" sz="1800"/>
              <a:t> 理解并掌握事件的概念和用法</a:t>
            </a:r>
            <a:endParaRPr lang="en-US" altLang="zh-CN" sz="1800"/>
          </a:p>
          <a:p>
            <a:pPr eaLnBrk="1" hangingPunct="1"/>
            <a:r>
              <a:rPr lang="zh-CN" altLang="en-US" sz="1800"/>
              <a:t> 掌握</a:t>
            </a:r>
            <a:r>
              <a:rPr lang="en-US" altLang="zh-CN" sz="1800"/>
              <a:t>jQuery</a:t>
            </a:r>
            <a:r>
              <a:rPr lang="zh-CN" altLang="en-US" sz="1800"/>
              <a:t>中的常用</a:t>
            </a:r>
            <a:r>
              <a:rPr lang="en-US" altLang="zh-CN" sz="1800"/>
              <a:t>API</a:t>
            </a:r>
            <a:endParaRPr lang="zh-CN" altLang="en-US" sz="1800"/>
          </a:p>
          <a:p>
            <a:pPr eaLnBrk="1" hangingPunct="1"/>
            <a:r>
              <a:rPr lang="zh-CN" altLang="en-US" sz="1800"/>
              <a:t> 了解</a:t>
            </a:r>
            <a:r>
              <a:rPr lang="en-US" altLang="en-US" sz="1800"/>
              <a:t>Ajax</a:t>
            </a:r>
            <a:r>
              <a:rPr lang="zh-CN" altLang="en-US" sz="1800"/>
              <a:t>的工作原理</a:t>
            </a:r>
            <a:endParaRPr lang="en-US" altLang="zh-CN" sz="1800"/>
          </a:p>
          <a:p>
            <a:pPr eaLnBrk="1" hangingPunct="1"/>
            <a:r>
              <a:rPr lang="zh-CN" altLang="en-US" sz="1800"/>
              <a:t> 掌握</a:t>
            </a:r>
            <a:r>
              <a:rPr lang="en-US" altLang="zh-CN" sz="1800"/>
              <a:t>jQuery</a:t>
            </a:r>
            <a:r>
              <a:rPr lang="zh-CN" altLang="en-US" sz="1800"/>
              <a:t>中的动画</a:t>
            </a:r>
            <a:endParaRPr lang="zh-CN" altLang="en-US" sz="1800"/>
          </a:p>
          <a:p>
            <a:pPr eaLnBrk="1" hangingPunct="1">
              <a:buNone/>
            </a:pPr>
            <a:endParaRPr lang="zh-CN" altLang="en-US"/>
          </a:p>
          <a:p>
            <a:pPr eaLnBrk="1" hangingPunct="1">
              <a:buNone/>
            </a:pPr>
            <a:endParaRPr lang="en-US" altLang="zh-CN"/>
          </a:p>
          <a:p>
            <a:pPr eaLnBrk="1" hangingPunct="1"/>
            <a:endParaRPr lang="zh-CN" altLang="en-US"/>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p:nvPr>
        </p:nvSpPr>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jQuery</a:t>
            </a:r>
            <a:br>
              <a:rPr lang="zh-CN" altLang="en-US" sz="2800">
                <a:solidFill>
                  <a:srgbClr val="CC0099"/>
                </a:solidFill>
                <a:effectLst>
                  <a:outerShdw blurRad="38100" dist="38100" dir="2700000">
                    <a:srgbClr val="C0C0C0"/>
                  </a:outerShdw>
                </a:effectLst>
              </a:rPr>
            </a:b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1 章  </a:t>
            </a:r>
            <a:r>
              <a:rPr lang="zh-CN" altLang="en-US" sz="2800">
                <a:solidFill>
                  <a:srgbClr val="CC0099"/>
                </a:solidFill>
                <a:effectLst>
                  <a:outerShdw blurRad="38100" dist="38100" dir="2700000">
                    <a:srgbClr val="C0C0C0"/>
                  </a:outerShdw>
                </a:effectLst>
                <a:latin typeface="Arial" panose="020B0604020202020204" pitchFamily="34" charset="0"/>
              </a:rPr>
              <a:t>初识</a:t>
            </a:r>
            <a:r>
              <a:rPr lang="en-US" altLang="zh-CN" sz="2800">
                <a:solidFill>
                  <a:srgbClr val="CC0099"/>
                </a:solidFill>
                <a:effectLst>
                  <a:outerShdw blurRad="38100" dist="38100" dir="2700000">
                    <a:srgbClr val="C0C0C0"/>
                  </a:outerShdw>
                </a:effectLst>
                <a:latin typeface="Arial" panose="020B0604020202020204" pitchFamily="34" charset="0"/>
              </a:rPr>
              <a:t>jQuery</a:t>
            </a:r>
            <a:r>
              <a:rPr lang="zh-CN" altLang="en-US" sz="2800">
                <a:solidFill>
                  <a:srgbClr val="CC0099"/>
                </a:solidFill>
                <a:effectLst>
                  <a:outerShdw blurRad="38100" dist="38100" dir="2700000">
                    <a:srgbClr val="C0C0C0"/>
                  </a:outerShdw>
                </a:effectLst>
              </a:rPr>
              <a:t> </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9218" name="Rectangle 3"/>
          <p:cNvSpPr>
            <a:spLocks noGrp="1"/>
          </p:cNvSpPr>
          <p:nvPr>
            <p:ph idx="1"/>
          </p:nvPr>
        </p:nvSpPr>
        <p:spPr/>
        <p:txBody>
          <a:bodyPr vert="horz" wrap="square" lIns="90050" tIns="45024" rIns="90050" bIns="45024" anchor="t"/>
          <a:lstStyle/>
          <a:p>
            <a:r>
              <a:rPr lang="en-US" altLang="en-US" sz="1800"/>
              <a:t> j</a:t>
            </a:r>
            <a:r>
              <a:rPr lang="en-US" altLang="zh-CN" sz="1800"/>
              <a:t>Query简介</a:t>
            </a:r>
            <a:endParaRPr lang="zh-CN" altLang="en-US" sz="1800"/>
          </a:p>
          <a:p>
            <a:r>
              <a:rPr lang="en-US" altLang="zh-CN" sz="1800"/>
              <a:t> jQuery</a:t>
            </a:r>
            <a:r>
              <a:rPr lang="zh-CN" altLang="en-US" sz="1800"/>
              <a:t>优势以及特点</a:t>
            </a:r>
            <a:endParaRPr lang="zh-CN" altLang="en-US" sz="1800"/>
          </a:p>
          <a:p>
            <a:r>
              <a:rPr lang="en-US" altLang="zh-CN" sz="1800"/>
              <a:t> jQuery</a:t>
            </a:r>
            <a:r>
              <a:rPr lang="zh-CN" altLang="en-US" sz="1800"/>
              <a:t>的使用以及</a:t>
            </a:r>
            <a:r>
              <a:rPr lang="en-US" altLang="zh-CN" sz="1800"/>
              <a:t>HelloWorld</a:t>
            </a:r>
            <a:r>
              <a:rPr lang="zh-CN" altLang="en-US" sz="1800"/>
              <a:t>的编写</a:t>
            </a:r>
            <a:endParaRPr lang="zh-CN" altLang="en-US" sz="1800"/>
          </a:p>
          <a:p>
            <a:r>
              <a:rPr lang="zh-CN" altLang="en-US" sz="1800"/>
              <a:t> </a:t>
            </a:r>
            <a:r>
              <a:rPr lang="en-US" altLang="zh-CN" sz="1800"/>
              <a:t>jQuery</a:t>
            </a:r>
            <a:r>
              <a:rPr lang="zh-CN" altLang="en-US" sz="1800"/>
              <a:t>选择器</a:t>
            </a:r>
            <a:r>
              <a:rPr lang="en-US" altLang="zh-CN" sz="1800"/>
              <a:t>&amp;</a:t>
            </a:r>
            <a:r>
              <a:rPr lang="zh-CN" altLang="en-US" sz="1800"/>
              <a:t>过滤器</a:t>
            </a:r>
            <a:endParaRPr lang="en-US" altLang="zh-CN" sz="1800"/>
          </a:p>
          <a:p>
            <a:pPr eaLnBrk="1" hangingPunct="1"/>
            <a:r>
              <a:rPr lang="zh-CN" altLang="en-US" sz="1800"/>
              <a:t>掌握</a:t>
            </a:r>
            <a:r>
              <a:rPr lang="en-US" altLang="zh-CN" sz="1800"/>
              <a:t>jQuery</a:t>
            </a:r>
            <a:r>
              <a:rPr lang="zh-CN" altLang="en-US" sz="1800"/>
              <a:t>如何创建节点</a:t>
            </a:r>
            <a:endParaRPr lang="zh-CN" altLang="en-US" sz="1800"/>
          </a:p>
          <a:p>
            <a:pPr eaLnBrk="1" hangingPunct="1"/>
            <a:r>
              <a:rPr lang="zh-CN" altLang="en-US" sz="1800"/>
              <a:t> 熟练掌握</a:t>
            </a:r>
            <a:r>
              <a:rPr lang="en-US" altLang="zh-CN" sz="1800"/>
              <a:t>jQuery</a:t>
            </a:r>
            <a:r>
              <a:rPr lang="zh-CN" altLang="en-US" sz="1800"/>
              <a:t>如何插入节点到不同位置</a:t>
            </a:r>
            <a:endParaRPr lang="en-US" altLang="zh-CN" sz="1800"/>
          </a:p>
          <a:p>
            <a:pPr eaLnBrk="1" hangingPunct="1"/>
            <a:r>
              <a:rPr lang="zh-CN" altLang="en-US" sz="1800"/>
              <a:t> 熟练掌握删除节点</a:t>
            </a:r>
            <a:endParaRPr lang="en-US" altLang="zh-CN" sz="1800"/>
          </a:p>
          <a:p>
            <a:pPr eaLnBrk="1" hangingPunct="1"/>
            <a:r>
              <a:rPr lang="zh-CN" altLang="en-US" sz="1800"/>
              <a:t> 掌握掌握复制节点</a:t>
            </a:r>
            <a:endParaRPr lang="en-US" altLang="zh-CN" sz="1800"/>
          </a:p>
          <a:p>
            <a:pPr eaLnBrk="1" hangingPunct="1"/>
            <a:r>
              <a:rPr lang="zh-CN" altLang="en-US" sz="1800"/>
              <a:t> 掌握掌握替换节点</a:t>
            </a:r>
            <a:endParaRPr lang="en-US" altLang="zh-CN" sz="1800"/>
          </a:p>
          <a:p>
            <a:pPr eaLnBrk="1" hangingPunct="1"/>
            <a:r>
              <a:rPr lang="zh-CN" altLang="en-US" sz="1800"/>
              <a:t> 掌握掌握包裹节点</a:t>
            </a:r>
            <a:endParaRPr lang="en-US" altLang="zh-CN" sz="1800"/>
          </a:p>
          <a:p>
            <a:pPr eaLnBrk="1" hangingPunct="1"/>
            <a:r>
              <a:rPr lang="zh-CN" altLang="en-US" sz="1800"/>
              <a:t> 熟练掌握节点的遍历</a:t>
            </a:r>
            <a:endParaRPr lang="en-US" altLang="zh-CN" sz="1800"/>
          </a:p>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59394" name="Rectangle 2"/>
          <p:cNvSpPr>
            <a:spLocks noGrp="1" noChangeArrowheads="1"/>
          </p:cNvSpPr>
          <p:nvPr>
            <p:ph idx="1"/>
          </p:nvPr>
        </p:nvSpPr>
        <p:spPr/>
        <p:txBody>
          <a:bodyPr vert="horz" wrap="square" lIns="90101" tIns="45050" rIns="90101" bIns="45050" numCol="1" anchor="t" anchorCtr="0" compatLnSpc="1"/>
          <a:lstStyle/>
          <a:p>
            <a:pPr marL="0" lvl="1" indent="-381000"/>
            <a:r>
              <a:rPr lang="en-US" altLang="zh-CN" sz="2000"/>
              <a:t>touch</a:t>
            </a:r>
            <a:r>
              <a:rPr lang="zh-CN" altLang="en-US" sz="2000"/>
              <a:t> </a:t>
            </a:r>
            <a:endParaRPr lang="en-US" altLang="zh-CN" sz="2000"/>
          </a:p>
          <a:p>
            <a:pPr marL="358775" indent="0">
              <a:buNone/>
            </a:pPr>
            <a:r>
              <a:rPr lang="zh-CN" altLang="en-US" sz="1800" b="0"/>
              <a:t>创建一个空的文件或者更新文件最近修改时间。</a:t>
            </a:r>
            <a:endParaRPr lang="en-US" altLang="zh-CN" sz="1800" b="0"/>
          </a:p>
          <a:p>
            <a:pPr marL="0" lvl="1" indent="-381000"/>
            <a:r>
              <a:rPr lang="en-US" altLang="zh-CN" sz="2000"/>
              <a:t>mkdir</a:t>
            </a:r>
            <a:endParaRPr lang="en-US" altLang="zh-CN" sz="2000"/>
          </a:p>
          <a:p>
            <a:pPr marL="338455" lvl="2" indent="0">
              <a:spcBef>
                <a:spcPts val="200"/>
              </a:spcBef>
              <a:spcAft>
                <a:spcPts val="200"/>
              </a:spcAft>
              <a:buNone/>
            </a:pPr>
            <a:r>
              <a:rPr lang="zh-CN" altLang="en-US" sz="1800" b="0"/>
              <a:t>创建目录。创建目录时要保证当前用户具有创建目录的权限。 </a:t>
            </a:r>
            <a:endParaRPr lang="en-US" altLang="zh-CN" sz="1800" b="0"/>
          </a:p>
          <a:p>
            <a:pPr marL="358775" indent="0" eaLnBrk="1" hangingPunct="1">
              <a:buNone/>
            </a:pPr>
            <a:r>
              <a:rPr lang="en-US" altLang="zh-CN" sz="1800" b="0"/>
              <a:t>$</a:t>
            </a:r>
            <a:r>
              <a:rPr lang="zh-CN" altLang="en-US" sz="1800" b="0"/>
              <a:t> </a:t>
            </a:r>
            <a:r>
              <a:rPr lang="en-US" altLang="zh-CN" sz="1800" b="0"/>
              <a:t>mkdir dir1/dir2</a:t>
            </a:r>
            <a:endParaRPr lang="en-US" altLang="zh-CN" sz="1800" b="0"/>
          </a:p>
          <a:p>
            <a:pPr marL="358775" indent="0" eaLnBrk="1" hangingPunct="1">
              <a:buNone/>
            </a:pPr>
            <a:r>
              <a:rPr lang="en-US" altLang="zh-CN" sz="1800" b="0"/>
              <a:t>$</a:t>
            </a:r>
            <a:r>
              <a:rPr lang="zh-CN" altLang="en-US" sz="1800" b="0"/>
              <a:t> </a:t>
            </a:r>
            <a:r>
              <a:rPr lang="en-US" altLang="zh-CN" sz="1800" b="0"/>
              <a:t>mkdir dir3 dir4 dir5</a:t>
            </a:r>
            <a:endParaRPr lang="en-US" altLang="zh-CN" sz="1800" b="0"/>
          </a:p>
          <a:p>
            <a:pPr marL="358775" indent="0" eaLnBrk="1" hangingPunct="1">
              <a:buNone/>
            </a:pPr>
            <a:r>
              <a:rPr lang="en-US" altLang="zh-CN" sz="1800" b="0"/>
              <a:t>$</a:t>
            </a:r>
            <a:r>
              <a:rPr lang="zh-CN" altLang="en-US" sz="1800" b="0"/>
              <a:t> </a:t>
            </a:r>
            <a:r>
              <a:rPr lang="en-US" altLang="zh-CN" sz="1800" b="0"/>
              <a:t>mkdir ~/games</a:t>
            </a:r>
            <a:endParaRPr lang="en-US" altLang="zh-CN" sz="1800" b="0"/>
          </a:p>
          <a:p>
            <a:pPr marL="358775" indent="0" eaLnBrk="1" hangingPunct="1">
              <a:buNone/>
            </a:pPr>
            <a:r>
              <a:rPr lang="en-US" altLang="zh-CN" sz="1800" b="0"/>
              <a:t>$</a:t>
            </a:r>
            <a:r>
              <a:rPr lang="zh-CN" altLang="en-US" sz="1800" b="0"/>
              <a:t> </a:t>
            </a:r>
            <a:r>
              <a:rPr lang="en-US" altLang="zh-CN" sz="1800" b="0"/>
              <a:t>mkdir -p dir6/dir7/dir8</a:t>
            </a:r>
            <a:endParaRPr lang="en-US" altLang="zh-CN" sz="1800" b="0"/>
          </a:p>
          <a:p>
            <a:pPr marL="338455" lvl="2" indent="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vert="horz" wrap="square" lIns="90333" tIns="44376" rIns="90333" bIns="44376" anchor="b"/>
          <a:lstStyle/>
          <a:p>
            <a:r>
              <a:rPr lang="en-US" altLang="en-US"/>
              <a:t>jQuery</a:t>
            </a:r>
            <a:r>
              <a:rPr lang="zh-CN" altLang="en-US"/>
              <a:t>简介</a:t>
            </a:r>
            <a:endParaRPr lang="zh-CN" altLang="en-US"/>
          </a:p>
        </p:txBody>
      </p:sp>
      <p:sp>
        <p:nvSpPr>
          <p:cNvPr id="10243" name="Rectangle 3"/>
          <p:cNvSpPr>
            <a:spLocks noGrp="1"/>
          </p:cNvSpPr>
          <p:nvPr>
            <p:ph type="body" idx="4294967295"/>
          </p:nvPr>
        </p:nvSpPr>
        <p:spPr/>
        <p:txBody>
          <a:bodyPr vert="horz" wrap="square" lIns="90050" tIns="45024" rIns="90050" bIns="45024" numCol="1" anchor="t" anchorCtr="0" compatLnSpc="1"/>
          <a:lstStyle/>
          <a:p>
            <a:r>
              <a:rPr lang="en-US" altLang="en-US"/>
              <a:t> </a:t>
            </a:r>
            <a:r>
              <a:rPr lang="en-US" altLang="en-US">
                <a:latin typeface="宋体" panose="02010600030101010101" pitchFamily="2" charset="-122"/>
                <a:sym typeface="+mn-ea"/>
              </a:rPr>
              <a:t>什么是</a:t>
            </a:r>
            <a:r>
              <a:rPr lang="en-US" altLang="zh-CN">
                <a:latin typeface="宋体" panose="02010600030101010101" pitchFamily="2" charset="-122"/>
                <a:sym typeface="+mn-ea"/>
              </a:rPr>
              <a:t>jQuery</a:t>
            </a:r>
            <a:r>
              <a:rPr lang="en-US" altLang="en-US">
                <a:latin typeface="宋体" panose="02010600030101010101" pitchFamily="2" charset="-122"/>
                <a:sym typeface="+mn-ea"/>
              </a:rPr>
              <a:t>？</a:t>
            </a:r>
            <a:endParaRPr lang="en-US" altLang="zh-CN">
              <a:latin typeface="宋体" panose="02010600030101010101" pitchFamily="2" charset="-122"/>
              <a:sym typeface="+mn-ea"/>
            </a:endParaRPr>
          </a:p>
          <a:p>
            <a:pPr>
              <a:buNone/>
            </a:pPr>
            <a:r>
              <a:rPr lang="en-US" altLang="zh-CN" sz="1800" b="0">
                <a:latin typeface="宋体" panose="02010600030101010101" pitchFamily="2" charset="-122"/>
                <a:sym typeface="+mn-ea"/>
              </a:rPr>
              <a:t>jQuery</a:t>
            </a:r>
            <a:r>
              <a:rPr lang="en-US" altLang="en-US" sz="1800" b="0">
                <a:latin typeface="宋体" panose="02010600030101010101" pitchFamily="2" charset="-122"/>
                <a:sym typeface="+mn-ea"/>
              </a:rPr>
              <a:t>是一个优秀的</a:t>
            </a:r>
            <a:r>
              <a:rPr lang="en-US" altLang="zh-CN" sz="1800" b="0">
                <a:latin typeface="宋体" panose="02010600030101010101" pitchFamily="2" charset="-122"/>
                <a:sym typeface="+mn-ea"/>
              </a:rPr>
              <a:t>JavaScript</a:t>
            </a:r>
            <a:r>
              <a:rPr lang="en-US" altLang="en-US" sz="1800" b="0">
                <a:latin typeface="宋体" panose="02010600030101010101" pitchFamily="2" charset="-122"/>
                <a:sym typeface="+mn-ea"/>
              </a:rPr>
              <a:t>库，是一个凭借简洁的语法和跨平台的兼容性，极大地简化了</a:t>
            </a:r>
            <a:r>
              <a:rPr lang="en-US" altLang="zh-CN" sz="1800" b="0">
                <a:latin typeface="宋体" panose="02010600030101010101" pitchFamily="2" charset="-122"/>
                <a:sym typeface="+mn-ea"/>
              </a:rPr>
              <a:t>JavaScript</a:t>
            </a:r>
            <a:r>
              <a:rPr lang="en-US" altLang="en-US" sz="1800" b="0">
                <a:latin typeface="宋体" panose="02010600030101010101" pitchFamily="2" charset="-122"/>
                <a:sym typeface="+mn-ea"/>
              </a:rPr>
              <a:t>开发人员遍历</a:t>
            </a:r>
            <a:r>
              <a:rPr lang="en-US" altLang="zh-CN" sz="1800" b="0">
                <a:latin typeface="宋体" panose="02010600030101010101" pitchFamily="2" charset="-122"/>
                <a:sym typeface="+mn-ea"/>
              </a:rPr>
              <a:t>HTML</a:t>
            </a:r>
            <a:r>
              <a:rPr lang="en-US" altLang="en-US" sz="1800" b="0">
                <a:latin typeface="宋体" panose="02010600030101010101" pitchFamily="2" charset="-122"/>
                <a:sym typeface="+mn-ea"/>
              </a:rPr>
              <a:t>文档，操作</a:t>
            </a:r>
            <a:r>
              <a:rPr lang="en-US" altLang="zh-CN" sz="1800" b="0">
                <a:latin typeface="宋体" panose="02010600030101010101" pitchFamily="2" charset="-122"/>
                <a:sym typeface="+mn-ea"/>
              </a:rPr>
              <a:t>DOM</a:t>
            </a:r>
            <a:r>
              <a:rPr lang="en-US" altLang="en-US" sz="1800" b="0">
                <a:latin typeface="宋体" panose="02010600030101010101" pitchFamily="2" charset="-122"/>
                <a:sym typeface="+mn-ea"/>
              </a:rPr>
              <a:t>，处理事件，执行动画和开发</a:t>
            </a:r>
            <a:r>
              <a:rPr lang="en-US" altLang="zh-CN" sz="1800" b="0">
                <a:latin typeface="宋体" panose="02010600030101010101" pitchFamily="2" charset="-122"/>
                <a:sym typeface="+mn-ea"/>
              </a:rPr>
              <a:t>Ajax</a:t>
            </a:r>
            <a:r>
              <a:rPr lang="en-US" altLang="en-US" sz="1800" b="0">
                <a:latin typeface="宋体" panose="02010600030101010101" pitchFamily="2" charset="-122"/>
                <a:sym typeface="+mn-ea"/>
              </a:rPr>
              <a:t>的操作。</a:t>
            </a:r>
            <a:r>
              <a:rPr lang="en-US" altLang="zh-CN" sz="1800" b="0">
                <a:latin typeface="宋体" panose="02010600030101010101" pitchFamily="2" charset="-122"/>
                <a:sym typeface="宋体" panose="02010600030101010101" pitchFamily="2" charset="-122"/>
              </a:rPr>
              <a:t>jQuery</a:t>
            </a:r>
            <a:r>
              <a:rPr lang="zh-CN" altLang="en-US" sz="1800" b="0">
                <a:latin typeface="宋体" panose="02010600030101010101" pitchFamily="2" charset="-122"/>
                <a:sym typeface="宋体" panose="02010600030101010101" pitchFamily="2" charset="-122"/>
              </a:rPr>
              <a:t>封装了很多预定义的对象和函数。</a:t>
            </a:r>
            <a:endParaRPr lang="en-US" altLang="zh-CN" sz="1800" b="0">
              <a:latin typeface="宋体" panose="02010600030101010101" pitchFamily="2" charset="-122"/>
              <a:sym typeface="宋体" panose="02010600030101010101" pitchFamily="2" charset="-122"/>
            </a:endParaRPr>
          </a:p>
          <a:p>
            <a:pPr>
              <a:buNone/>
            </a:pPr>
            <a:r>
              <a:rPr lang="zh-CN" altLang="en-US" sz="1800" b="0">
                <a:latin typeface="宋体" panose="02010600030101010101" pitchFamily="2" charset="-122"/>
                <a:sym typeface="宋体" panose="02010600030101010101" pitchFamily="2" charset="-122"/>
              </a:rPr>
              <a:t>其理念：</a:t>
            </a:r>
            <a:r>
              <a:rPr lang="en-US" altLang="zh-CN" sz="1800" b="0">
                <a:latin typeface="宋体" panose="02010600030101010101" pitchFamily="2" charset="-122"/>
                <a:sym typeface="宋体" panose="02010600030101010101" pitchFamily="2" charset="-122"/>
              </a:rPr>
              <a:t>write less,do more</a:t>
            </a:r>
            <a:endParaRPr lang="en-US" altLang="en-US" b="0">
              <a:latin typeface="宋体" panose="02010600030101010101" pitchFamily="2" charset="-122"/>
            </a:endParaRPr>
          </a:p>
          <a:p>
            <a:pPr>
              <a:buNone/>
            </a:pPr>
            <a:endParaRPr lang="en-US" altLang="en-US"/>
          </a:p>
          <a:p>
            <a:pPr>
              <a:buNone/>
            </a:pPr>
            <a:endParaRPr lang="en-US" altLang="en-US"/>
          </a:p>
          <a:p>
            <a:pPr>
              <a:buNone/>
            </a:pPr>
            <a:endParaRPr lang="en-US" altLang="en-US"/>
          </a:p>
          <a:p>
            <a:pPr>
              <a:buNone/>
            </a:pPr>
            <a:endParaRPr lang="en-US" altLang="en-US"/>
          </a:p>
          <a:p>
            <a:pPr marL="457200" lvl="1" indent="-457200"/>
            <a:endParaRPr lang="en-US" altLang="en-US">
              <a:sym typeface="+mn-ea"/>
            </a:endParaRPr>
          </a:p>
          <a:p>
            <a:pPr marL="457200" lvl="1" indent="-457200">
              <a:buNone/>
            </a:pPr>
            <a:endParaRPr lang="en-US" altLang="en-US">
              <a:sym typeface="+mn-ea"/>
            </a:endParaRPr>
          </a:p>
          <a:p>
            <a:pPr marL="457200" lvl="1" indent="-457200">
              <a:buNone/>
            </a:pPr>
            <a:endParaRPr lang="en-US" altLang="en-US">
              <a:sym typeface="+mn-ea"/>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vert="horz" wrap="square" lIns="90333" tIns="44376" rIns="90333" bIns="44376" anchor="b"/>
          <a:lstStyle/>
          <a:p>
            <a:r>
              <a:rPr lang="en-US" altLang="en-US"/>
              <a:t>jQuery</a:t>
            </a:r>
            <a:r>
              <a:rPr lang="zh-CN" altLang="en-US"/>
              <a:t>简介</a:t>
            </a:r>
            <a:endParaRPr lang="zh-CN" altLang="en-US"/>
          </a:p>
        </p:txBody>
      </p:sp>
      <p:sp>
        <p:nvSpPr>
          <p:cNvPr id="10243" name="Rectangle 3"/>
          <p:cNvSpPr>
            <a:spLocks noGrp="1"/>
          </p:cNvSpPr>
          <p:nvPr>
            <p:ph type="body" idx="4294967295"/>
          </p:nvPr>
        </p:nvSpPr>
        <p:spPr>
          <a:xfrm>
            <a:off x="0" y="587375"/>
            <a:ext cx="8915400" cy="5826125"/>
          </a:xfrm>
        </p:spPr>
        <p:txBody>
          <a:bodyPr vert="horz" wrap="square" lIns="90050" tIns="45024" rIns="90050" bIns="45024" numCol="1" anchor="t" anchorCtr="0" compatLnSpc="1"/>
          <a:lstStyle/>
          <a:p>
            <a:pPr marL="342900" indent="-342900">
              <a:buClr>
                <a:srgbClr val="9E001B"/>
              </a:buClr>
            </a:pPr>
            <a:r>
              <a:rPr lang="en-US" altLang="en-US">
                <a:latin typeface="宋体" panose="02010600030101010101" pitchFamily="2" charset="-122"/>
                <a:sym typeface="+mn-ea"/>
              </a:rPr>
              <a:t>常见的</a:t>
            </a:r>
            <a:r>
              <a:rPr lang="en-US" altLang="zh-CN">
                <a:latin typeface="宋体" panose="02010600030101010101" pitchFamily="2" charset="-122"/>
                <a:sym typeface="+mn-ea"/>
              </a:rPr>
              <a:t>javascript</a:t>
            </a:r>
            <a:r>
              <a:rPr lang="en-US" altLang="en-US">
                <a:latin typeface="宋体" panose="02010600030101010101" pitchFamily="2" charset="-122"/>
                <a:sym typeface="+mn-ea"/>
              </a:rPr>
              <a:t>库？</a:t>
            </a:r>
            <a:endParaRPr lang="en-US" altLang="en-US"/>
          </a:p>
          <a:p>
            <a:pPr marL="457200" lvl="1" indent="0">
              <a:spcBef>
                <a:spcPts val="500"/>
              </a:spcBef>
              <a:spcAft>
                <a:spcPts val="500"/>
              </a:spcAft>
              <a:buClr>
                <a:schemeClr val="tx2"/>
              </a:buClr>
            </a:pPr>
            <a:r>
              <a:rPr lang="en-US" altLang="en-US" sz="1800" b="0">
                <a:latin typeface="宋体" panose="02010600030101010101" pitchFamily="2" charset="-122"/>
                <a:sym typeface="+mn-ea"/>
              </a:rPr>
              <a:t> </a:t>
            </a:r>
            <a:r>
              <a:rPr lang="en-US" altLang="zh-CN" sz="1800" b="0">
                <a:latin typeface="宋体" panose="02010600030101010101" pitchFamily="2" charset="-122"/>
                <a:sym typeface="+mn-ea"/>
              </a:rPr>
              <a:t>Prototype</a:t>
            </a:r>
            <a:r>
              <a:rPr lang="en-US" altLang="en-US" sz="1800" b="0">
                <a:latin typeface="宋体" panose="02010600030101010101" pitchFamily="2" charset="-122"/>
                <a:sym typeface="+mn-ea"/>
              </a:rPr>
              <a:t>：是最早成型的</a:t>
            </a:r>
            <a:r>
              <a:rPr lang="en-US" altLang="zh-CN" sz="1800" b="0">
                <a:latin typeface="宋体" panose="02010600030101010101" pitchFamily="2" charset="-122"/>
                <a:sym typeface="+mn-ea"/>
              </a:rPr>
              <a:t>JS</a:t>
            </a:r>
            <a:r>
              <a:rPr lang="en-US" altLang="en-US" sz="1800" b="0">
                <a:latin typeface="宋体" panose="02010600030101010101" pitchFamily="2" charset="-122"/>
                <a:sym typeface="+mn-ea"/>
              </a:rPr>
              <a:t>库之一，对于</a:t>
            </a:r>
            <a:r>
              <a:rPr lang="en-US" altLang="zh-CN" sz="1800" b="0">
                <a:latin typeface="宋体" panose="02010600030101010101" pitchFamily="2" charset="-122"/>
                <a:sym typeface="+mn-ea"/>
              </a:rPr>
              <a:t>JS</a:t>
            </a:r>
            <a:r>
              <a:rPr lang="en-US" altLang="en-US" sz="1800" b="0">
                <a:latin typeface="宋体" panose="02010600030101010101" pitchFamily="2" charset="-122"/>
                <a:sym typeface="+mn-ea"/>
              </a:rPr>
              <a:t>的内置对象做了大量的扩展。</a:t>
            </a:r>
            <a:endParaRPr lang="en-US" altLang="zh-CN" sz="1800" b="0">
              <a:sym typeface="+mn-ea"/>
            </a:endParaRPr>
          </a:p>
          <a:p>
            <a:pPr marL="457200" lvl="1" indent="0">
              <a:spcBef>
                <a:spcPts val="500"/>
              </a:spcBef>
              <a:spcAft>
                <a:spcPts val="500"/>
              </a:spcAft>
              <a:buClr>
                <a:schemeClr val="tx2"/>
              </a:buClr>
            </a:pPr>
            <a:r>
              <a:rPr lang="en-US" altLang="en-US" sz="1800" b="0">
                <a:latin typeface="宋体" panose="02010600030101010101" pitchFamily="2" charset="-122"/>
                <a:sym typeface="+mn-ea"/>
              </a:rPr>
              <a:t> </a:t>
            </a:r>
            <a:r>
              <a:rPr lang="en-US" altLang="zh-CN" sz="1800" b="0">
                <a:latin typeface="宋体" panose="02010600030101010101" pitchFamily="2" charset="-122"/>
                <a:sym typeface="+mn-ea"/>
              </a:rPr>
              <a:t>Dojo</a:t>
            </a:r>
            <a:r>
              <a:rPr lang="en-US" altLang="en-US" sz="1800" b="0">
                <a:latin typeface="宋体" panose="02010600030101010101" pitchFamily="2" charset="-122"/>
                <a:sym typeface="+mn-ea"/>
              </a:rPr>
              <a:t>：</a:t>
            </a:r>
            <a:r>
              <a:rPr lang="en-US" altLang="zh-CN" sz="1800" b="0">
                <a:latin typeface="宋体" panose="02010600030101010101" pitchFamily="2" charset="-122"/>
                <a:sym typeface="+mn-ea"/>
              </a:rPr>
              <a:t>Dojo</a:t>
            </a:r>
            <a:r>
              <a:rPr lang="en-US" altLang="en-US" sz="1800" b="0">
                <a:latin typeface="宋体" panose="02010600030101010101" pitchFamily="2" charset="-122"/>
                <a:sym typeface="+mn-ea"/>
              </a:rPr>
              <a:t>提供了很多其他</a:t>
            </a:r>
            <a:r>
              <a:rPr lang="en-US" altLang="zh-CN" sz="1800" b="0">
                <a:latin typeface="宋体" panose="02010600030101010101" pitchFamily="2" charset="-122"/>
                <a:sym typeface="+mn-ea"/>
              </a:rPr>
              <a:t>JS</a:t>
            </a:r>
            <a:r>
              <a:rPr lang="en-US" altLang="en-US" sz="1800" b="0">
                <a:latin typeface="宋体" panose="02010600030101010101" pitchFamily="2" charset="-122"/>
                <a:sym typeface="+mn-ea"/>
              </a:rPr>
              <a:t>库没有的提供的功能。例如：离线存储的</a:t>
            </a:r>
            <a:r>
              <a:rPr lang="en-US" altLang="zh-CN" sz="1800" b="0">
                <a:latin typeface="宋体" panose="02010600030101010101" pitchFamily="2" charset="-122"/>
                <a:sym typeface="+mn-ea"/>
              </a:rPr>
              <a:t>API</a:t>
            </a:r>
            <a:r>
              <a:rPr lang="en-US" altLang="en-US" sz="1800" b="0">
                <a:latin typeface="宋体" panose="02010600030101010101" pitchFamily="2" charset="-122"/>
                <a:sym typeface="+mn-ea"/>
              </a:rPr>
              <a:t>，生成图标的组件等等。</a:t>
            </a:r>
            <a:endParaRPr lang="en-US" altLang="zh-CN" sz="1800" b="0">
              <a:latin typeface="宋体" panose="02010600030101010101" pitchFamily="2" charset="-122"/>
              <a:sym typeface="+mn-ea"/>
            </a:endParaRPr>
          </a:p>
          <a:p>
            <a:pPr marL="457200" lvl="1" indent="0">
              <a:spcBef>
                <a:spcPts val="500"/>
              </a:spcBef>
              <a:spcAft>
                <a:spcPts val="500"/>
              </a:spcAft>
              <a:buClr>
                <a:schemeClr val="tx2"/>
              </a:buClr>
            </a:pPr>
            <a:r>
              <a:rPr lang="en-US" altLang="en-US" sz="1800" b="0">
                <a:latin typeface="宋体" panose="02010600030101010101" pitchFamily="2" charset="-122"/>
                <a:sym typeface="+mn-ea"/>
              </a:rPr>
              <a:t> </a:t>
            </a:r>
            <a:r>
              <a:rPr lang="en-US" altLang="zh-CN" sz="1800" b="0">
                <a:latin typeface="宋体" panose="02010600030101010101" pitchFamily="2" charset="-122"/>
                <a:sym typeface="+mn-ea"/>
              </a:rPr>
              <a:t>YUI</a:t>
            </a:r>
            <a:r>
              <a:rPr lang="en-US" altLang="en-US" sz="1800" b="0">
                <a:latin typeface="宋体" panose="02010600030101010101" pitchFamily="2" charset="-122"/>
                <a:sym typeface="+mn-ea"/>
              </a:rPr>
              <a:t>：是由</a:t>
            </a:r>
            <a:r>
              <a:rPr lang="en-US" altLang="zh-CN" sz="1800" b="0">
                <a:latin typeface="宋体" panose="02010600030101010101" pitchFamily="2" charset="-122"/>
                <a:sym typeface="+mn-ea"/>
              </a:rPr>
              <a:t>Yahoo</a:t>
            </a:r>
            <a:r>
              <a:rPr lang="en-US" altLang="en-US" sz="1800" b="0">
                <a:latin typeface="宋体" panose="02010600030101010101" pitchFamily="2" charset="-122"/>
                <a:sym typeface="+mn-ea"/>
              </a:rPr>
              <a:t>公司开发的一套完备的，扩展性良好的富交互网页程序工作集。</a:t>
            </a:r>
            <a:endParaRPr lang="en-US" altLang="zh-CN" sz="1800" b="0">
              <a:latin typeface="宋体" panose="02010600030101010101" pitchFamily="2" charset="-122"/>
              <a:sym typeface="+mn-ea"/>
            </a:endParaRPr>
          </a:p>
          <a:p>
            <a:pPr marL="457200" lvl="1" indent="0">
              <a:spcBef>
                <a:spcPts val="500"/>
              </a:spcBef>
              <a:spcAft>
                <a:spcPts val="500"/>
              </a:spcAft>
              <a:buClr>
                <a:schemeClr val="tx2"/>
              </a:buClr>
            </a:pPr>
            <a:r>
              <a:rPr lang="en-US" altLang="en-US" sz="1800" b="0">
                <a:latin typeface="宋体" panose="02010600030101010101" pitchFamily="2" charset="-122"/>
                <a:sym typeface="+mn-ea"/>
              </a:rPr>
              <a:t> </a:t>
            </a:r>
            <a:r>
              <a:rPr lang="en-US" altLang="zh-CN" sz="1800" b="0">
                <a:latin typeface="宋体" panose="02010600030101010101" pitchFamily="2" charset="-122"/>
                <a:sym typeface="+mn-ea"/>
              </a:rPr>
              <a:t>Ext JS</a:t>
            </a:r>
            <a:r>
              <a:rPr lang="en-US" altLang="en-US" sz="1800" b="0">
                <a:latin typeface="宋体" panose="02010600030101010101" pitchFamily="2" charset="-122"/>
                <a:sym typeface="+mn-ea"/>
              </a:rPr>
              <a:t>：原本是对</a:t>
            </a:r>
            <a:r>
              <a:rPr lang="en-US" altLang="zh-CN" sz="1800" b="0">
                <a:latin typeface="宋体" panose="02010600030101010101" pitchFamily="2" charset="-122"/>
                <a:sym typeface="+mn-ea"/>
              </a:rPr>
              <a:t>YUI</a:t>
            </a:r>
            <a:r>
              <a:rPr lang="en-US" altLang="en-US" sz="1800" b="0">
                <a:latin typeface="宋体" panose="02010600030101010101" pitchFamily="2" charset="-122"/>
                <a:sym typeface="+mn-ea"/>
              </a:rPr>
              <a:t>的一个扩展，主要用于创建前段用户界面。</a:t>
            </a:r>
            <a:endParaRPr lang="en-US" altLang="zh-CN" sz="1800" b="0">
              <a:latin typeface="宋体" panose="02010600030101010101" pitchFamily="2" charset="-122"/>
              <a:sym typeface="+mn-ea"/>
            </a:endParaRPr>
          </a:p>
          <a:p>
            <a:pPr marL="457200" lvl="1" indent="0">
              <a:spcBef>
                <a:spcPts val="500"/>
              </a:spcBef>
              <a:spcAft>
                <a:spcPts val="500"/>
              </a:spcAft>
              <a:buClr>
                <a:schemeClr val="tx2"/>
              </a:buClr>
            </a:pPr>
            <a:r>
              <a:rPr lang="en-US" altLang="en-US" sz="1800" b="0">
                <a:latin typeface="宋体" panose="02010600030101010101" pitchFamily="2" charset="-122"/>
                <a:sym typeface="+mn-ea"/>
              </a:rPr>
              <a:t> </a:t>
            </a:r>
            <a:r>
              <a:rPr lang="en-US" altLang="zh-CN" sz="1800" b="0">
                <a:latin typeface="宋体" panose="02010600030101010101" pitchFamily="2" charset="-122"/>
                <a:sym typeface="+mn-ea"/>
              </a:rPr>
              <a:t>Moo Tools</a:t>
            </a:r>
            <a:r>
              <a:rPr lang="en-US" altLang="en-US" sz="1800" b="0">
                <a:latin typeface="宋体" panose="02010600030101010101" pitchFamily="2" charset="-122"/>
                <a:sym typeface="+mn-ea"/>
              </a:rPr>
              <a:t>：是一套轻量、简洁、模块化和面向对象的</a:t>
            </a:r>
            <a:r>
              <a:rPr lang="en-US" altLang="zh-CN" sz="1800" b="0">
                <a:latin typeface="宋体" panose="02010600030101010101" pitchFamily="2" charset="-122"/>
                <a:sym typeface="+mn-ea"/>
              </a:rPr>
              <a:t>JS</a:t>
            </a:r>
            <a:r>
              <a:rPr lang="en-US" altLang="en-US" sz="1800" b="0">
                <a:latin typeface="宋体" panose="02010600030101010101" pitchFamily="2" charset="-122"/>
                <a:sym typeface="+mn-ea"/>
              </a:rPr>
              <a:t>框架。</a:t>
            </a:r>
            <a:endParaRPr lang="en-US" altLang="zh-CN" sz="1800" b="0">
              <a:latin typeface="宋体" panose="02010600030101010101" pitchFamily="2" charset="-122"/>
              <a:sym typeface="+mn-ea"/>
            </a:endParaRPr>
          </a:p>
          <a:p>
            <a:pPr marL="457200" lvl="1" indent="0">
              <a:spcBef>
                <a:spcPts val="500"/>
              </a:spcBef>
              <a:spcAft>
                <a:spcPts val="500"/>
              </a:spcAft>
              <a:buClr>
                <a:schemeClr val="tx2"/>
              </a:buClr>
            </a:pPr>
            <a:r>
              <a:rPr lang="en-US" altLang="en-US" sz="1800" b="0">
                <a:latin typeface="宋体" panose="02010600030101010101" pitchFamily="2" charset="-122"/>
                <a:sym typeface="+mn-ea"/>
              </a:rPr>
              <a:t> </a:t>
            </a:r>
            <a:r>
              <a:rPr lang="en-US" altLang="zh-CN" sz="1800" b="0">
                <a:latin typeface="宋体" panose="02010600030101010101" pitchFamily="2" charset="-122"/>
                <a:sym typeface="+mn-ea"/>
              </a:rPr>
              <a:t>jQuery</a:t>
            </a:r>
            <a:r>
              <a:rPr lang="en-US" altLang="en-US" sz="1800" b="0">
                <a:latin typeface="宋体" panose="02010600030101010101" pitchFamily="2" charset="-122"/>
                <a:sym typeface="+mn-ea"/>
              </a:rPr>
              <a:t>：同样是一个轻量级的库，拥有强大的选择器等更多优点，吸引了更多的开发者去学习使用它。</a:t>
            </a:r>
            <a:endParaRPr lang="en-US" altLang="en-US" sz="1800" b="0">
              <a:latin typeface="宋体" panose="02010600030101010101" pitchFamily="2" charset="-122"/>
              <a:sym typeface="+mn-ea"/>
            </a:endParaRPr>
          </a:p>
          <a:p>
            <a:pPr marL="342900" indent="-342900">
              <a:buNone/>
            </a:pPr>
            <a:endParaRPr lang="en-US" altLang="en-US"/>
          </a:p>
          <a:p>
            <a:pPr marL="342900" indent="-342900">
              <a:buNone/>
            </a:pPr>
            <a:endParaRPr lang="en-US" altLang="en-US"/>
          </a:p>
          <a:p>
            <a:pPr marL="342900" indent="-342900">
              <a:buNone/>
            </a:pPr>
            <a:endParaRPr lang="en-US" altLang="en-US"/>
          </a:p>
          <a:p>
            <a:pPr marL="342900" indent="-342900">
              <a:buNone/>
            </a:pPr>
            <a:endParaRPr lang="en-US" altLang="en-US"/>
          </a:p>
          <a:p>
            <a:pPr marL="457200" lvl="1" indent="0"/>
            <a:endParaRPr lang="en-US" altLang="en-US">
              <a:sym typeface="+mn-ea"/>
            </a:endParaRPr>
          </a:p>
          <a:p>
            <a:pPr marL="457200" lvl="1" indent="0">
              <a:buNone/>
            </a:pPr>
            <a:endParaRPr lang="en-US" altLang="en-US">
              <a:sym typeface="+mn-ea"/>
            </a:endParaRPr>
          </a:p>
          <a:p>
            <a:pPr marL="457200" lvl="1" indent="0">
              <a:buNone/>
            </a:pPr>
            <a:endParaRPr lang="en-US" altLang="en-US">
              <a:sym typeface="+mn-ea"/>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0333" tIns="44376" rIns="90333" bIns="44376" anchor="b"/>
          <a:lstStyle/>
          <a:p>
            <a:r>
              <a:rPr lang="en-US" altLang="zh-CN"/>
              <a:t>jQuery</a:t>
            </a:r>
            <a:r>
              <a:rPr lang="en-US" altLang="en-US"/>
              <a:t>的特性</a:t>
            </a:r>
            <a:endParaRPr lang="zh-CN" altLang="en-US"/>
          </a:p>
        </p:txBody>
      </p:sp>
      <p:sp>
        <p:nvSpPr>
          <p:cNvPr id="11267" name="Rectangle 3"/>
          <p:cNvSpPr>
            <a:spLocks noGrp="1"/>
          </p:cNvSpPr>
          <p:nvPr>
            <p:ph type="body" idx="4294967295"/>
          </p:nvPr>
        </p:nvSpPr>
        <p:spPr/>
        <p:txBody>
          <a:bodyPr vert="horz" wrap="square" lIns="90050" tIns="45024" rIns="90050" bIns="45024" numCol="1" anchor="t" anchorCtr="0" compatLnSpc="1"/>
          <a:lstStyle/>
          <a:p>
            <a:pPr marL="0" lvl="2" indent="0">
              <a:buClr>
                <a:schemeClr val="tx2"/>
              </a:buClr>
              <a:buFont typeface="Wingdings" panose="05000000000000000000" pitchFamily="2" charset="2"/>
              <a:buChar char="u"/>
            </a:pPr>
            <a:r>
              <a:rPr lang="en-US" altLang="en-US" sz="1800">
                <a:latin typeface="宋体" panose="02010600030101010101" pitchFamily="2" charset="-122"/>
                <a:sym typeface="+mn-ea"/>
              </a:rPr>
              <a:t> </a:t>
            </a:r>
            <a:r>
              <a:rPr lang="en-US" altLang="zh-CN" sz="1800">
                <a:latin typeface="宋体" panose="02010600030101010101" pitchFamily="2" charset="-122"/>
                <a:sym typeface="+mn-ea"/>
              </a:rPr>
              <a:t>j</a:t>
            </a:r>
            <a:r>
              <a:rPr lang="en-US" altLang="zh-CN" sz="2000">
                <a:latin typeface="宋体" panose="02010600030101010101" pitchFamily="2" charset="-122"/>
                <a:sym typeface="+mn-ea"/>
              </a:rPr>
              <a:t>Query</a:t>
            </a:r>
            <a:r>
              <a:rPr lang="en-US" altLang="en-US" sz="2000">
                <a:latin typeface="宋体" panose="02010600030101010101" pitchFamily="2" charset="-122"/>
                <a:sym typeface="+mn-ea"/>
              </a:rPr>
              <a:t>能做什么</a:t>
            </a:r>
            <a:endParaRPr lang="en-US" altLang="zh-TW" sz="180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TW" sz="1800" b="0">
                <a:latin typeface="宋体" panose="02010600030101010101" pitchFamily="2" charset="-122"/>
                <a:sym typeface="宋体" panose="02010600030101010101" pitchFamily="2" charset="-122"/>
              </a:rPr>
              <a:t>HTML</a:t>
            </a:r>
            <a:r>
              <a:rPr lang="zh-TW" altLang="en-US" sz="1800" b="0">
                <a:latin typeface="宋体" panose="02010600030101010101" pitchFamily="2" charset="-122"/>
                <a:sym typeface="宋体" panose="02010600030101010101" pitchFamily="2" charset="-122"/>
              </a:rPr>
              <a:t>元素选取</a:t>
            </a:r>
            <a:endParaRPr lang="zh-TW" altLang="en-US"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CN" sz="1800" b="0">
                <a:latin typeface="宋体" panose="02010600030101010101" pitchFamily="2" charset="-122"/>
                <a:sym typeface="宋体" panose="02010600030101010101" pitchFamily="2" charset="-122"/>
              </a:rPr>
              <a:t>HTML</a:t>
            </a:r>
            <a:r>
              <a:rPr lang="zh-CN" altLang="en-US" sz="1800" b="0">
                <a:latin typeface="宋体" panose="02010600030101010101" pitchFamily="2" charset="-122"/>
                <a:sym typeface="宋体" panose="02010600030101010101" pitchFamily="2" charset="-122"/>
              </a:rPr>
              <a:t>元素操作</a:t>
            </a:r>
            <a:endParaRPr lang="zh-CN" altLang="en-US"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cs-CZ" altLang="zh-CN" sz="1800" b="0">
                <a:latin typeface="宋体" panose="02010600030101010101" pitchFamily="2" charset="-122"/>
                <a:sym typeface="宋体" panose="02010600030101010101" pitchFamily="2" charset="-122"/>
              </a:rPr>
              <a:t>CSS</a:t>
            </a:r>
            <a:r>
              <a:rPr lang="zh-CN" altLang="cs-CZ" sz="1800" b="0">
                <a:latin typeface="宋体" panose="02010600030101010101" pitchFamily="2" charset="-122"/>
                <a:sym typeface="宋体" panose="02010600030101010101" pitchFamily="2" charset="-122"/>
              </a:rPr>
              <a:t>操作</a:t>
            </a:r>
            <a:endParaRPr lang="zh-CN" altLang="cs-CZ"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CN" sz="1800" b="0">
                <a:latin typeface="宋体" panose="02010600030101010101" pitchFamily="2" charset="-122"/>
                <a:sym typeface="宋体" panose="02010600030101010101" pitchFamily="2" charset="-122"/>
              </a:rPr>
              <a:t>HTML</a:t>
            </a:r>
            <a:r>
              <a:rPr lang="zh-CN" altLang="en-US" sz="1800" b="0">
                <a:latin typeface="宋体" panose="02010600030101010101" pitchFamily="2" charset="-122"/>
                <a:sym typeface="宋体" panose="02010600030101010101" pitchFamily="2" charset="-122"/>
              </a:rPr>
              <a:t>事件函数</a:t>
            </a:r>
            <a:endParaRPr lang="zh-CN" altLang="en-US"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TW" sz="1800" b="0">
                <a:latin typeface="宋体" panose="02010600030101010101" pitchFamily="2" charset="-122"/>
                <a:sym typeface="宋体" panose="02010600030101010101" pitchFamily="2" charset="-122"/>
              </a:rPr>
              <a:t>JavaScript</a:t>
            </a:r>
            <a:r>
              <a:rPr lang="zh-TW" altLang="en-US" sz="1800" b="0">
                <a:latin typeface="宋体" panose="02010600030101010101" pitchFamily="2" charset="-122"/>
                <a:sym typeface="宋体" panose="02010600030101010101" pitchFamily="2" charset="-122"/>
              </a:rPr>
              <a:t>特效和动画</a:t>
            </a:r>
            <a:endParaRPr lang="zh-TW" altLang="en-US"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TW" sz="1800" b="0">
                <a:latin typeface="宋体" panose="02010600030101010101" pitchFamily="2" charset="-122"/>
                <a:sym typeface="宋体" panose="02010600030101010101" pitchFamily="2" charset="-122"/>
              </a:rPr>
              <a:t>HTML DOM</a:t>
            </a:r>
            <a:r>
              <a:rPr lang="zh-TW" altLang="en-US" sz="1800" b="0">
                <a:latin typeface="宋体" panose="02010600030101010101" pitchFamily="2" charset="-122"/>
                <a:sym typeface="宋体" panose="02010600030101010101" pitchFamily="2" charset="-122"/>
              </a:rPr>
              <a:t>遍历和修改</a:t>
            </a:r>
            <a:endParaRPr lang="zh-TW" altLang="en-US"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CN" sz="1800" b="0">
                <a:latin typeface="宋体" panose="02010600030101010101" pitchFamily="2" charset="-122"/>
                <a:sym typeface="宋体" panose="02010600030101010101" pitchFamily="2" charset="-122"/>
              </a:rPr>
              <a:t>AJAX</a:t>
            </a:r>
            <a:endParaRPr lang="en-US" altLang="zh-CN" sz="1800" b="0">
              <a:latin typeface="宋体" panose="02010600030101010101" pitchFamily="2" charset="-122"/>
              <a:sym typeface="宋体" panose="02010600030101010101" pitchFamily="2" charset="-122"/>
            </a:endParaRPr>
          </a:p>
          <a:p>
            <a:pPr marL="0" lvl="2" indent="0">
              <a:spcBef>
                <a:spcPts val="500"/>
              </a:spcBef>
              <a:spcAft>
                <a:spcPts val="500"/>
              </a:spcAft>
              <a:buClr>
                <a:schemeClr val="tx2"/>
              </a:buClr>
              <a:buFont typeface="Wingdings" panose="05000000000000000000" pitchFamily="2" charset="2"/>
              <a:buChar char="l"/>
            </a:pPr>
            <a:r>
              <a:rPr lang="zh-CN" altLang="en-US" sz="1800" b="0">
                <a:latin typeface="宋体" panose="02010600030101010101" pitchFamily="2" charset="-122"/>
                <a:sym typeface="宋体" panose="02010600030101010101" pitchFamily="2" charset="-122"/>
              </a:rPr>
              <a:t> </a:t>
            </a:r>
            <a:r>
              <a:rPr lang="en-US" altLang="zh-CN" sz="1800" b="0">
                <a:latin typeface="宋体" panose="02010600030101010101" pitchFamily="2" charset="-122"/>
                <a:sym typeface="宋体" panose="02010600030101010101" pitchFamily="2" charset="-122"/>
              </a:rPr>
              <a:t>Utilities</a:t>
            </a:r>
            <a:endParaRPr lang="zh-CN" altLang="en-US" sz="1800" b="0">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0" y="33338"/>
            <a:ext cx="7624763" cy="515937"/>
          </a:xfrm>
        </p:spPr>
        <p:txBody>
          <a:bodyPr vert="horz" wrap="square" lIns="90333" tIns="44376" rIns="90333" bIns="44376" anchor="b"/>
          <a:lstStyle/>
          <a:p>
            <a:r>
              <a:rPr lang="en-US" altLang="en-US"/>
              <a:t>jQuery</a:t>
            </a:r>
            <a:r>
              <a:rPr lang="zh-CN" altLang="en-US"/>
              <a:t>介绍</a:t>
            </a:r>
            <a:endParaRPr lang="zh-CN" altLang="en-US"/>
          </a:p>
        </p:txBody>
      </p:sp>
      <p:sp>
        <p:nvSpPr>
          <p:cNvPr id="10243" name="Rectangle 3"/>
          <p:cNvSpPr>
            <a:spLocks noGrp="1"/>
          </p:cNvSpPr>
          <p:nvPr>
            <p:ph type="body" idx="4294967295"/>
          </p:nvPr>
        </p:nvSpPr>
        <p:spPr/>
        <p:txBody>
          <a:bodyPr vert="horz" wrap="square" lIns="90050" tIns="45024" rIns="90050" bIns="45024" numCol="1" anchor="t" anchorCtr="0" compatLnSpc="1"/>
          <a:lstStyle/>
          <a:p>
            <a:pPr marL="342900" indent="-342900"/>
            <a:r>
              <a:rPr lang="en-US" altLang="zh-CN">
                <a:sym typeface="+mn-ea"/>
              </a:rPr>
              <a:t>jQuery</a:t>
            </a:r>
            <a:r>
              <a:rPr lang="en-US" altLang="en-US">
                <a:sym typeface="+mn-ea"/>
              </a:rPr>
              <a:t>使用方式</a:t>
            </a:r>
            <a:endParaRPr lang="en-US" altLang="zh-CN">
              <a:sym typeface="+mn-ea"/>
            </a:endParaRPr>
          </a:p>
          <a:p>
            <a:pPr marL="342900" indent="-342900">
              <a:buFont typeface="Wingdings" panose="05000000000000000000" pitchFamily="2" charset="2"/>
              <a:buChar char="l"/>
            </a:pPr>
            <a:r>
              <a:rPr lang="en-US" altLang="en-US" sz="1800" b="0">
                <a:sym typeface="+mn-ea"/>
              </a:rPr>
              <a:t> 直接下载并且通过</a:t>
            </a:r>
            <a:r>
              <a:rPr lang="en-US" altLang="zh-CN" sz="1800" b="0">
                <a:sym typeface="+mn-ea"/>
              </a:rPr>
              <a:t>script</a:t>
            </a:r>
            <a:r>
              <a:rPr lang="en-US" altLang="en-US" sz="1800" b="0">
                <a:sym typeface="+mn-ea"/>
              </a:rPr>
              <a:t>导入到代码中</a:t>
            </a:r>
            <a:endParaRPr lang="en-US" altLang="zh-CN" sz="1800" b="0">
              <a:sym typeface="+mn-ea"/>
            </a:endParaRPr>
          </a:p>
          <a:p>
            <a:pPr marL="342900" indent="-342900">
              <a:buNone/>
            </a:pPr>
            <a:r>
              <a:rPr lang="en-US" altLang="zh-CN" sz="1800">
                <a:sym typeface="+mn-ea"/>
              </a:rPr>
              <a:t>&lt;script</a:t>
            </a:r>
            <a:r>
              <a:rPr lang="en-US" altLang="en-US" sz="1800">
                <a:sym typeface="+mn-ea"/>
              </a:rPr>
              <a:t> </a:t>
            </a:r>
            <a:r>
              <a:rPr lang="en-US" altLang="zh-CN" sz="1800">
                <a:sym typeface="+mn-ea"/>
              </a:rPr>
              <a:t>src=”https://unpkg.com/jquery”&gt;&lt;/script&gt;</a:t>
            </a:r>
            <a:endParaRPr lang="en-US" altLang="zh-CN" sz="1800">
              <a:sym typeface="+mn-ea"/>
            </a:endParaRPr>
          </a:p>
          <a:p>
            <a:pPr marL="342900" indent="-342900">
              <a:buFont typeface="Wingdings" panose="05000000000000000000" pitchFamily="2" charset="2"/>
              <a:buChar char="l"/>
            </a:pPr>
            <a:r>
              <a:rPr lang="en-US" altLang="en-US" sz="1800" b="0">
                <a:sym typeface="+mn-ea"/>
              </a:rPr>
              <a:t> </a:t>
            </a:r>
            <a:r>
              <a:rPr lang="en-US" altLang="zh-CN" sz="1800" b="0">
                <a:sym typeface="+mn-ea"/>
              </a:rPr>
              <a:t>npm</a:t>
            </a:r>
            <a:r>
              <a:rPr lang="en-US" altLang="en-US" sz="1800" b="0">
                <a:sym typeface="+mn-ea"/>
              </a:rPr>
              <a:t>导入</a:t>
            </a:r>
            <a:endParaRPr lang="en-US" altLang="zh-CN" sz="1800" b="0">
              <a:sym typeface="+mn-ea"/>
            </a:endParaRPr>
          </a:p>
          <a:p>
            <a:pPr marL="342900" indent="-342900">
              <a:buNone/>
            </a:pPr>
            <a:r>
              <a:rPr lang="en-US" altLang="zh-CN" sz="1800"/>
              <a:t>npm install jquery</a:t>
            </a:r>
            <a:endParaRPr lang="en-US" altLang="en-US" sz="1800" b="0">
              <a:sym typeface="+mn-ea"/>
            </a:endParaRP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p:cNvSpPr>
          <p:nvPr>
            <p:ph type="body" idx="4294967295"/>
          </p:nvPr>
        </p:nvSpPr>
        <p:spPr/>
        <p:txBody>
          <a:bodyPr vert="horz" wrap="square" lIns="90050" tIns="45024" rIns="90050" bIns="45024" numCol="1" anchor="t" anchorCtr="0" compatLnSpc="1"/>
          <a:lstStyle/>
          <a:p>
            <a:pPr marL="342900" indent="-342900"/>
            <a:r>
              <a:rPr lang="en-US" altLang="en-US">
                <a:sym typeface="+mn-ea"/>
              </a:rPr>
              <a:t>编写简单的</a:t>
            </a:r>
            <a:r>
              <a:rPr lang="en-US" altLang="zh-CN">
                <a:sym typeface="+mn-ea"/>
              </a:rPr>
              <a:t>HelloWorld</a:t>
            </a:r>
            <a:endParaRPr lang="en-US" altLang="zh-CN">
              <a:sym typeface="+mn-ea"/>
            </a:endParaRPr>
          </a:p>
          <a:p>
            <a:pPr marL="342900" indent="-342900">
              <a:spcBef>
                <a:spcPts val="300"/>
              </a:spcBef>
              <a:spcAft>
                <a:spcPts val="300"/>
              </a:spcAft>
              <a:buNone/>
            </a:pPr>
            <a:r>
              <a:rPr lang="en-US" altLang="zh-CN" sz="1800" b="0">
                <a:sym typeface="+mn-ea"/>
              </a:rPr>
              <a:t>&lt;html&gt;</a:t>
            </a:r>
            <a:endParaRPr lang="en-US" altLang="zh-CN" sz="1800" b="0">
              <a:sym typeface="+mn-ea"/>
            </a:endParaRPr>
          </a:p>
          <a:p>
            <a:pPr marL="342900" indent="-342900">
              <a:spcBef>
                <a:spcPts val="300"/>
              </a:spcBef>
              <a:spcAft>
                <a:spcPts val="300"/>
              </a:spcAft>
              <a:buNone/>
            </a:pPr>
            <a:r>
              <a:rPr lang="en-US" altLang="zh-CN" sz="1800" b="0">
                <a:sym typeface="+mn-ea"/>
              </a:rPr>
              <a:t>   &lt;head&gt;</a:t>
            </a:r>
            <a:endParaRPr lang="en-US" altLang="zh-CN" sz="1800" b="0">
              <a:sym typeface="+mn-ea"/>
            </a:endParaRPr>
          </a:p>
          <a:p>
            <a:pPr marL="342900" indent="-342900">
              <a:spcBef>
                <a:spcPts val="300"/>
              </a:spcBef>
              <a:spcAft>
                <a:spcPts val="300"/>
              </a:spcAft>
              <a:buNone/>
            </a:pPr>
            <a:r>
              <a:rPr lang="en-US" altLang="zh-CN" sz="1800" b="0">
                <a:sym typeface="+mn-ea"/>
              </a:rPr>
              <a:t>   &lt;script type=”text/javascript” src=”../jquery-1.3.1.js” &gt;&lt;/script&gt;</a:t>
            </a:r>
            <a:endParaRPr lang="en-US" altLang="zh-CN" sz="1800" b="0">
              <a:sym typeface="+mn-ea"/>
            </a:endParaRPr>
          </a:p>
          <a:p>
            <a:pPr marL="342900" indent="-342900">
              <a:spcBef>
                <a:spcPts val="300"/>
              </a:spcBef>
              <a:spcAft>
                <a:spcPts val="300"/>
              </a:spcAft>
              <a:buNone/>
            </a:pPr>
            <a:r>
              <a:rPr lang="en-US" altLang="zh-CN" sz="1800" b="0">
                <a:sym typeface="+mn-ea"/>
              </a:rPr>
              <a:t>   &lt;script type=”text/javascript”&gt;</a:t>
            </a:r>
            <a:endParaRPr lang="en-US" altLang="zh-CN" sz="1800" b="0">
              <a:sym typeface="+mn-ea"/>
            </a:endParaRPr>
          </a:p>
          <a:p>
            <a:pPr marL="342900" indent="-342900">
              <a:spcBef>
                <a:spcPts val="300"/>
              </a:spcBef>
              <a:spcAft>
                <a:spcPts val="300"/>
              </a:spcAft>
              <a:buNone/>
            </a:pPr>
            <a:r>
              <a:rPr lang="en-US" altLang="zh-CN" sz="1800" b="0">
                <a:sym typeface="+mn-ea"/>
              </a:rPr>
              <a:t>	$(document).ready(function(){ </a:t>
            </a:r>
            <a:endParaRPr lang="en-US" altLang="zh-CN" sz="1800" b="0">
              <a:sym typeface="+mn-ea"/>
            </a:endParaRPr>
          </a:p>
          <a:p>
            <a:pPr marL="342900" indent="-342900">
              <a:spcBef>
                <a:spcPts val="300"/>
              </a:spcBef>
              <a:spcAft>
                <a:spcPts val="300"/>
              </a:spcAft>
              <a:buNone/>
            </a:pPr>
            <a:r>
              <a:rPr lang="en-US" altLang="zh-CN" sz="1800" b="0">
                <a:sym typeface="+mn-ea"/>
              </a:rPr>
              <a:t>	</a:t>
            </a:r>
            <a:r>
              <a:rPr lang="en-US" altLang="en-US" sz="1800" b="0">
                <a:sym typeface="+mn-ea"/>
              </a:rPr>
              <a:t>    </a:t>
            </a:r>
            <a:r>
              <a:rPr lang="en-US" altLang="zh-CN" sz="1800" b="0">
                <a:sym typeface="+mn-ea"/>
              </a:rPr>
              <a:t>//</a:t>
            </a:r>
            <a:r>
              <a:rPr lang="en-US" altLang="en-US" sz="1800" b="0">
                <a:sym typeface="+mn-ea"/>
              </a:rPr>
              <a:t>等待</a:t>
            </a:r>
            <a:r>
              <a:rPr lang="en-US" altLang="zh-CN" sz="1800" b="0">
                <a:sym typeface="+mn-ea"/>
              </a:rPr>
              <a:t>dom</a:t>
            </a:r>
            <a:r>
              <a:rPr lang="en-US" altLang="en-US" sz="1800" b="0">
                <a:sym typeface="+mn-ea"/>
              </a:rPr>
              <a:t>元素加载完毕</a:t>
            </a:r>
            <a:endParaRPr lang="en-US" altLang="en-US" sz="1800" b="0">
              <a:sym typeface="+mn-ea"/>
            </a:endParaRPr>
          </a:p>
          <a:p>
            <a:pPr marL="342900" indent="-342900">
              <a:spcBef>
                <a:spcPts val="300"/>
              </a:spcBef>
              <a:spcAft>
                <a:spcPts val="300"/>
              </a:spcAft>
              <a:buNone/>
            </a:pPr>
            <a:r>
              <a:rPr lang="en-US" altLang="zh-CN" sz="1800" b="0">
                <a:sym typeface="+mn-ea"/>
              </a:rPr>
              <a:t>	   </a:t>
            </a:r>
            <a:r>
              <a:rPr lang="en-US" altLang="en-US" sz="1800" b="0">
                <a:sym typeface="+mn-ea"/>
              </a:rPr>
              <a:t> </a:t>
            </a:r>
            <a:r>
              <a:rPr lang="en-US" altLang="zh-CN" sz="1800" b="0">
                <a:sym typeface="+mn-ea"/>
              </a:rPr>
              <a:t>alert(“Hello World”);	//</a:t>
            </a:r>
            <a:r>
              <a:rPr lang="en-US" altLang="en-US" sz="1800" b="0">
                <a:sym typeface="+mn-ea"/>
              </a:rPr>
              <a:t>弹出窗口</a:t>
            </a:r>
            <a:endParaRPr lang="en-US" altLang="en-US" sz="1800" b="0">
              <a:sym typeface="+mn-ea"/>
            </a:endParaRPr>
          </a:p>
          <a:p>
            <a:pPr marL="342900" indent="-342900">
              <a:spcBef>
                <a:spcPts val="300"/>
              </a:spcBef>
              <a:spcAft>
                <a:spcPts val="300"/>
              </a:spcAft>
              <a:buNone/>
            </a:pPr>
            <a:r>
              <a:rPr lang="en-US" altLang="zh-CN" sz="1800" b="0">
                <a:sym typeface="+mn-ea"/>
              </a:rPr>
              <a:t>	});</a:t>
            </a:r>
            <a:endParaRPr lang="en-US" altLang="zh-CN" sz="1800" b="0">
              <a:sym typeface="+mn-ea"/>
            </a:endParaRPr>
          </a:p>
          <a:p>
            <a:pPr marL="342900" indent="-342900">
              <a:spcBef>
                <a:spcPts val="300"/>
              </a:spcBef>
              <a:spcAft>
                <a:spcPts val="300"/>
              </a:spcAft>
              <a:buNone/>
            </a:pPr>
            <a:r>
              <a:rPr lang="en-US" altLang="zh-CN" sz="1800" b="0">
                <a:sym typeface="+mn-ea"/>
              </a:rPr>
              <a:t>   &lt;/script&gt;</a:t>
            </a:r>
            <a:endParaRPr lang="en-US" altLang="zh-CN" sz="1800" b="0">
              <a:sym typeface="+mn-ea"/>
            </a:endParaRPr>
          </a:p>
          <a:p>
            <a:pPr marL="342900" indent="-342900">
              <a:spcBef>
                <a:spcPts val="300"/>
              </a:spcBef>
              <a:spcAft>
                <a:spcPts val="300"/>
              </a:spcAft>
              <a:buNone/>
            </a:pPr>
            <a:r>
              <a:rPr lang="en-US" altLang="zh-CN" sz="1800" b="0">
                <a:sym typeface="+mn-ea"/>
              </a:rPr>
              <a:t>   &lt;/head&gt;</a:t>
            </a:r>
            <a:endParaRPr lang="en-US" altLang="zh-CN" sz="1800" b="0">
              <a:sym typeface="+mn-ea"/>
            </a:endParaRPr>
          </a:p>
          <a:p>
            <a:pPr marL="342900" indent="-342900">
              <a:spcBef>
                <a:spcPts val="300"/>
              </a:spcBef>
              <a:spcAft>
                <a:spcPts val="300"/>
              </a:spcAft>
              <a:buNone/>
            </a:pPr>
            <a:r>
              <a:rPr lang="en-US" altLang="zh-CN" sz="1800" b="0">
                <a:sym typeface="+mn-ea"/>
              </a:rPr>
              <a:t>&lt;/html&gt;</a:t>
            </a:r>
            <a:endParaRPr lang="en-US" altLang="zh-CN" b="0">
              <a:sym typeface="+mn-ea"/>
            </a:endParaRPr>
          </a:p>
          <a:p>
            <a:pPr marL="0" lvl="1" indent="0">
              <a:buNone/>
            </a:pPr>
            <a:r>
              <a:rPr lang="en-US" altLang="zh-CN">
                <a:sym typeface="+mn-ea"/>
              </a:rPr>
              <a:t>	</a:t>
            </a:r>
            <a:endParaRPr lang="en-US" altLang="en-US">
              <a:sym typeface="+mn-ea"/>
            </a:endParaRPr>
          </a:p>
        </p:txBody>
      </p:sp>
      <p:sp>
        <p:nvSpPr>
          <p:cNvPr id="14338" name="Rectangle 2"/>
          <p:cNvSpPr>
            <a:spLocks noGrp="1"/>
          </p:cNvSpPr>
          <p:nvPr>
            <p:ph type="title"/>
          </p:nvPr>
        </p:nvSpPr>
        <p:spPr/>
        <p:txBody>
          <a:bodyPr vert="horz" wrap="square" lIns="90333" tIns="44376" rIns="90333" bIns="44376" anchor="b"/>
          <a:lstStyle/>
          <a:p>
            <a:r>
              <a:rPr lang="en-US" altLang="en-US"/>
              <a:t>jQuery</a:t>
            </a:r>
            <a:r>
              <a:rPr lang="zh-CN" altLang="en-US"/>
              <a:t>介绍</a:t>
            </a:r>
            <a:endParaRPr lang="zh-CN" altLang="en-US"/>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vert="horz" wrap="square" lIns="90333" tIns="44376" rIns="90333" bIns="44376" anchor="b"/>
          <a:lstStyle/>
          <a:p>
            <a:r>
              <a:rPr lang="en-US" altLang="en-US"/>
              <a:t>jQuery</a:t>
            </a:r>
            <a:r>
              <a:rPr lang="zh-CN" altLang="en-US"/>
              <a:t>介绍</a:t>
            </a:r>
            <a:endParaRPr lang="zh-CN" altLang="en-US"/>
          </a:p>
        </p:txBody>
      </p:sp>
      <p:sp>
        <p:nvSpPr>
          <p:cNvPr id="10243" name="Rectangle 3"/>
          <p:cNvSpPr>
            <a:spLocks noGrp="1"/>
          </p:cNvSpPr>
          <p:nvPr>
            <p:ph type="body" idx="4294967295"/>
          </p:nvPr>
        </p:nvSpPr>
        <p:spPr>
          <a:xfrm>
            <a:off x="0" y="573088"/>
            <a:ext cx="9144000" cy="5840413"/>
          </a:xfrm>
        </p:spPr>
        <p:txBody>
          <a:bodyPr vert="horz" wrap="square" lIns="90050" tIns="45024" rIns="90050" bIns="45024" numCol="1" anchor="t" anchorCtr="0" compatLnSpc="1"/>
          <a:lstStyle/>
          <a:p>
            <a:r>
              <a:rPr lang="en-US" altLang="zh-CN" b="0">
                <a:sym typeface="+mn-ea"/>
              </a:rPr>
              <a:t> </a:t>
            </a:r>
            <a:r>
              <a:rPr lang="en-US" altLang="zh-CN">
                <a:sym typeface="+mn-ea"/>
              </a:rPr>
              <a:t>jQuery</a:t>
            </a:r>
            <a:r>
              <a:rPr lang="en-US" altLang="en-US">
                <a:sym typeface="+mn-ea"/>
              </a:rPr>
              <a:t>函数</a:t>
            </a:r>
            <a:endParaRPr lang="en-US" altLang="zh-CN">
              <a:sym typeface="+mn-ea"/>
            </a:endParaRPr>
          </a:p>
          <a:p>
            <a:pPr>
              <a:buNone/>
            </a:pPr>
            <a:r>
              <a:rPr lang="en-US" altLang="zh-CN" sz="1800" b="0">
                <a:sym typeface="+mn-ea"/>
              </a:rPr>
              <a:t>jQuery库只提供了一个叫jQuery的函数，该函数中以及该函数的原型中定义了大量的方法，方便jQuery对象和jQuery函数调用</a:t>
            </a:r>
            <a:r>
              <a:rPr lang="en-US" altLang="en-US" sz="1800" b="0">
                <a:sym typeface="+mn-ea"/>
              </a:rPr>
              <a:t>。</a:t>
            </a:r>
            <a:r>
              <a:rPr lang="en-US" altLang="zh-CN" sz="1800" b="0">
                <a:sym typeface="+mn-ea"/>
              </a:rPr>
              <a:t>jQuery函数具有四种参数：</a:t>
            </a:r>
            <a:endParaRPr lang="en-US" altLang="zh-CN" sz="1600" b="0">
              <a:sym typeface="+mn-ea"/>
            </a:endParaRPr>
          </a:p>
          <a:p>
            <a:pPr>
              <a:buFont typeface="Wingdings" panose="05000000000000000000" pitchFamily="2" charset="2"/>
              <a:buChar char="l"/>
            </a:pPr>
            <a:r>
              <a:rPr lang="en-US" altLang="en-US" sz="1800">
                <a:sym typeface="+mn-ea"/>
              </a:rPr>
              <a:t> </a:t>
            </a:r>
            <a:r>
              <a:rPr lang="en-US" altLang="zh-CN" sz="1800">
                <a:sym typeface="+mn-ea"/>
              </a:rPr>
              <a:t>参数为选择器（字符串）</a:t>
            </a:r>
            <a:endParaRPr lang="en-US" altLang="zh-CN" sz="1800">
              <a:sym typeface="+mn-ea"/>
            </a:endParaRPr>
          </a:p>
          <a:p>
            <a:pPr>
              <a:buNone/>
            </a:pPr>
            <a:r>
              <a:rPr lang="en-US" altLang="zh-CN" sz="1800" b="0">
                <a:sym typeface="+mn-ea"/>
              </a:rPr>
              <a:t>jQuery函数通过该选择器获取对应的DOM，然后将这些DOM封装到一个jQuery对象中并返回</a:t>
            </a:r>
            <a:r>
              <a:rPr lang="en-US" altLang="en-US" sz="1800" b="0">
                <a:sym typeface="+mn-ea"/>
              </a:rPr>
              <a:t>。</a:t>
            </a:r>
            <a:endParaRPr lang="en-US" altLang="zh-CN" sz="1800" b="0">
              <a:sym typeface="+mn-ea"/>
            </a:endParaRPr>
          </a:p>
          <a:p>
            <a:pPr>
              <a:buFont typeface="Wingdings" panose="05000000000000000000" pitchFamily="2" charset="2"/>
              <a:buChar char="l"/>
            </a:pPr>
            <a:r>
              <a:rPr lang="en-US" altLang="zh-CN" sz="1800" b="0">
                <a:sym typeface="+mn-ea"/>
              </a:rPr>
              <a:t> </a:t>
            </a:r>
            <a:r>
              <a:rPr lang="en-US" altLang="zh-CN" sz="1800">
                <a:sym typeface="+mn-ea"/>
              </a:rPr>
              <a:t>参数为DOM对象(即Node的实例) </a:t>
            </a:r>
            <a:endParaRPr lang="en-US" altLang="zh-CN" sz="1800">
              <a:sym typeface="+mn-ea"/>
            </a:endParaRPr>
          </a:p>
          <a:p>
            <a:pPr>
              <a:buNone/>
            </a:pPr>
            <a:r>
              <a:rPr lang="en-US" altLang="zh-CN" sz="1800" b="0">
                <a:sym typeface="+mn-ea"/>
              </a:rPr>
              <a:t>  jQuery函数将该DOM封装成jQuery对象并返回。</a:t>
            </a:r>
            <a:endParaRPr lang="en-US" altLang="zh-CN" sz="1800" b="0">
              <a:sym typeface="+mn-ea"/>
            </a:endParaRPr>
          </a:p>
          <a:p>
            <a:pPr>
              <a:buFont typeface="Wingdings" panose="05000000000000000000" pitchFamily="2" charset="2"/>
              <a:buChar char="l"/>
            </a:pPr>
            <a:r>
              <a:rPr lang="en-US" altLang="en-US" sz="1800">
                <a:sym typeface="+mn-ea"/>
              </a:rPr>
              <a:t> </a:t>
            </a:r>
            <a:r>
              <a:rPr lang="en-US" altLang="zh-CN" sz="1800">
                <a:sym typeface="+mn-ea"/>
              </a:rPr>
              <a:t>参数为HTML文本字符串</a:t>
            </a:r>
            <a:endParaRPr lang="en-US" altLang="zh-CN" sz="1800">
              <a:sym typeface="+mn-ea"/>
            </a:endParaRPr>
          </a:p>
          <a:p>
            <a:pPr>
              <a:buNone/>
            </a:pPr>
            <a:r>
              <a:rPr lang="en-US" altLang="zh-CN" sz="1800" b="0">
                <a:sym typeface="+mn-ea"/>
              </a:rPr>
              <a:t>jQuery函数会根据传入的文本创建好HTML元素并封装成jQuery对象返回</a:t>
            </a:r>
            <a:r>
              <a:rPr lang="en-US" altLang="en-US" sz="1800" b="0">
                <a:sym typeface="+mn-ea"/>
              </a:rPr>
              <a:t>。</a:t>
            </a:r>
            <a:r>
              <a:rPr lang="en-US" altLang="zh-CN" sz="1800" b="0">
                <a:sym typeface="+mn-ea"/>
              </a:rPr>
              <a:t>$("&lt;div class='one'&gt;one&lt;div&gt;");</a:t>
            </a:r>
            <a:endParaRPr lang="en-US" altLang="zh-CN" sz="1800" b="0">
              <a:sym typeface="+mn-ea"/>
            </a:endParaRPr>
          </a:p>
          <a:p>
            <a:pPr>
              <a:buFont typeface="Wingdings" panose="05000000000000000000" pitchFamily="2" charset="2"/>
              <a:buChar char="l"/>
            </a:pPr>
            <a:r>
              <a:rPr lang="en-US" altLang="en-US" sz="1800">
                <a:sym typeface="+mn-ea"/>
              </a:rPr>
              <a:t> </a:t>
            </a:r>
            <a:r>
              <a:rPr lang="en-US" altLang="zh-CN" sz="1800">
                <a:sym typeface="+mn-ea"/>
              </a:rPr>
              <a:t>参数为一个匿名函数</a:t>
            </a:r>
            <a:endParaRPr lang="en-US" altLang="zh-CN" sz="1800">
              <a:sym typeface="+mn-ea"/>
            </a:endParaRPr>
          </a:p>
          <a:p>
            <a:pPr>
              <a:buNone/>
            </a:pPr>
            <a:r>
              <a:rPr lang="en-US" altLang="zh-CN" sz="1800" b="0">
                <a:sym typeface="+mn-ea"/>
              </a:rPr>
              <a:t>$(function(){ });当文档结构加载完毕之后jQuery函数调用匿名函数</a:t>
            </a:r>
            <a:r>
              <a:rPr lang="en-US" altLang="en-US" sz="1600" b="0">
                <a:sym typeface="+mn-ea"/>
              </a:rPr>
              <a:t>。</a:t>
            </a:r>
            <a:endParaRPr lang="en-US" altLang="zh-CN" sz="1600" b="0">
              <a:sym typeface="+mn-ea"/>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0333" tIns="44376" rIns="90333" bIns="44376" anchor="b"/>
          <a:lstStyle/>
          <a:p>
            <a:r>
              <a:rPr lang="en-US" altLang="en-US"/>
              <a:t>jQuery</a:t>
            </a:r>
            <a:r>
              <a:rPr lang="zh-CN" altLang="en-US"/>
              <a:t>介绍</a:t>
            </a:r>
            <a:endParaRPr lang="zh-CN" altLang="en-US"/>
          </a:p>
        </p:txBody>
      </p:sp>
      <p:sp>
        <p:nvSpPr>
          <p:cNvPr id="10243" name="Rectangle 3"/>
          <p:cNvSpPr>
            <a:spLocks noGrp="1"/>
          </p:cNvSpPr>
          <p:nvPr>
            <p:ph type="body" idx="4294967295"/>
          </p:nvPr>
        </p:nvSpPr>
        <p:spPr>
          <a:xfrm>
            <a:off x="0" y="573088"/>
            <a:ext cx="9144000" cy="5840413"/>
          </a:xfrm>
        </p:spPr>
        <p:txBody>
          <a:bodyPr vert="horz" wrap="square" lIns="90050" tIns="45024" rIns="90050" bIns="45024" numCol="1" anchor="t" anchorCtr="0" compatLnSpc="1"/>
          <a:lstStyle/>
          <a:p>
            <a:r>
              <a:rPr lang="en-US" altLang="zh-CN">
                <a:sym typeface="+mn-ea"/>
              </a:rPr>
              <a:t> jQuery</a:t>
            </a:r>
            <a:r>
              <a:rPr lang="en-US" altLang="en-US">
                <a:sym typeface="+mn-ea"/>
              </a:rPr>
              <a:t>对象</a:t>
            </a:r>
            <a:endParaRPr lang="en-US" altLang="zh-CN">
              <a:sym typeface="+mn-ea"/>
            </a:endParaRPr>
          </a:p>
          <a:p>
            <a:pPr>
              <a:buNone/>
            </a:pPr>
            <a:r>
              <a:rPr lang="en-US" altLang="zh-CN" sz="1800" b="0">
                <a:sym typeface="+mn-ea"/>
              </a:rPr>
              <a:t>jQuery对象是jQuery函数的一个实例，该对象可以调用jQuery原型中的方法,也就是我们后面学的很多方法，比如each,map,slice,first,find, filter,not, on,off,css等方法</a:t>
            </a:r>
            <a:r>
              <a:rPr lang="en-US" altLang="en-US" sz="1800" b="0">
                <a:sym typeface="+mn-ea"/>
              </a:rPr>
              <a:t>。</a:t>
            </a:r>
            <a:r>
              <a:rPr lang="en-US" altLang="zh-CN" sz="1800" b="0">
                <a:sym typeface="+mn-ea"/>
              </a:rPr>
              <a:t>jQuery对象是一个类数组对象，数组中存放的是DOM对象</a:t>
            </a:r>
            <a:r>
              <a:rPr lang="en-US" altLang="en-US" sz="1800" b="0">
                <a:sym typeface="+mn-ea"/>
              </a:rPr>
              <a:t>。</a:t>
            </a:r>
            <a:r>
              <a:rPr lang="en-US" altLang="zh-CN" sz="1800" b="0">
                <a:sym typeface="+mn-ea"/>
              </a:rPr>
              <a:t>jQuery对象的获取通常是使用选择器来获取。比如</a:t>
            </a:r>
            <a:r>
              <a:rPr lang="en-US" altLang="en-US" sz="1800" b="0">
                <a:sym typeface="+mn-ea"/>
              </a:rPr>
              <a:t>，</a:t>
            </a:r>
            <a:r>
              <a:rPr lang="en-US" altLang="zh-CN" sz="1800" b="0">
                <a:sym typeface="+mn-ea"/>
              </a:rPr>
              <a:t>获取所有class为one的元素$(“.one”)</a:t>
            </a:r>
            <a:r>
              <a:rPr lang="en-US" altLang="en-US" b="0">
                <a:sym typeface="+mn-ea"/>
              </a:rPr>
              <a:t>。</a:t>
            </a:r>
            <a:endParaRPr lang="en-US" altLang="en-US" b="0">
              <a:sym typeface="+mn-ea"/>
            </a:endParaRPr>
          </a:p>
          <a:p>
            <a:pPr>
              <a:buNone/>
            </a:pPr>
            <a:r>
              <a:rPr lang="en-US" altLang="zh-CN" sz="1800" b="0"/>
              <a:t>Dom</a:t>
            </a:r>
            <a:r>
              <a:rPr lang="zh-CN" altLang="en-US" sz="1800" b="0"/>
              <a:t>对象与</a:t>
            </a:r>
            <a:r>
              <a:rPr lang="en-US" altLang="zh-CN" sz="1800" b="0"/>
              <a:t>jQuery</a:t>
            </a:r>
            <a:r>
              <a:rPr lang="zh-CN" altLang="en-US" sz="1800" b="0"/>
              <a:t>对象</a:t>
            </a:r>
            <a:r>
              <a:rPr lang="en-US" altLang="en-US" sz="1800" b="0">
                <a:sym typeface="+mn-ea"/>
              </a:rPr>
              <a:t>是两种完全不一样的对象，</a:t>
            </a:r>
            <a:r>
              <a:rPr lang="en-US" altLang="zh-CN" sz="1800" b="0">
                <a:sym typeface="+mn-ea"/>
              </a:rPr>
              <a:t>jQuery</a:t>
            </a:r>
            <a:r>
              <a:rPr lang="en-US" altLang="en-US" sz="1800" b="0">
                <a:sym typeface="+mn-ea"/>
              </a:rPr>
              <a:t>对象是</a:t>
            </a:r>
            <a:r>
              <a:rPr lang="en-US" altLang="zh-CN" sz="1800" b="0">
                <a:sym typeface="+mn-ea"/>
              </a:rPr>
              <a:t>jQuery</a:t>
            </a:r>
            <a:r>
              <a:rPr lang="en-US" altLang="en-US" sz="1800" b="0">
                <a:sym typeface="+mn-ea"/>
              </a:rPr>
              <a:t>函数的实例，是一个类数组对象，而</a:t>
            </a:r>
            <a:r>
              <a:rPr lang="en-US" altLang="zh-CN" sz="1800" b="0">
                <a:sym typeface="+mn-ea"/>
              </a:rPr>
              <a:t>DOM</a:t>
            </a:r>
            <a:r>
              <a:rPr lang="en-US" altLang="en-US" sz="1800" b="0">
                <a:sym typeface="+mn-ea"/>
              </a:rPr>
              <a:t>对象是</a:t>
            </a:r>
            <a:r>
              <a:rPr lang="en-US" altLang="zh-CN" sz="1800" b="0">
                <a:sym typeface="+mn-ea"/>
              </a:rPr>
              <a:t>Node</a:t>
            </a:r>
            <a:r>
              <a:rPr lang="en-US" altLang="en-US" sz="1800" b="0">
                <a:sym typeface="+mn-ea"/>
              </a:rPr>
              <a:t>的实例，他们所能调用的方法完全不同。但是它们又有一定的关联性，</a:t>
            </a:r>
            <a:r>
              <a:rPr lang="en-US" altLang="zh-CN" sz="1800" b="0">
                <a:sym typeface="+mn-ea"/>
              </a:rPr>
              <a:t>jQuery</a:t>
            </a:r>
            <a:r>
              <a:rPr lang="en-US" altLang="en-US" sz="1800" b="0">
                <a:sym typeface="+mn-ea"/>
              </a:rPr>
              <a:t>对象的类数组的元素为</a:t>
            </a:r>
            <a:r>
              <a:rPr lang="en-US" altLang="zh-CN" sz="1800" b="0">
                <a:sym typeface="+mn-ea"/>
              </a:rPr>
              <a:t>DOM</a:t>
            </a:r>
            <a:r>
              <a:rPr lang="en-US" altLang="en-US" sz="1800" b="0">
                <a:sym typeface="+mn-ea"/>
              </a:rPr>
              <a:t>对象，对</a:t>
            </a:r>
            <a:r>
              <a:rPr lang="en-US" altLang="zh-CN" sz="1800" b="0">
                <a:sym typeface="+mn-ea"/>
              </a:rPr>
              <a:t>jQuery</a:t>
            </a:r>
            <a:r>
              <a:rPr lang="en-US" altLang="en-US" sz="1800" b="0">
                <a:sym typeface="+mn-ea"/>
              </a:rPr>
              <a:t>对象的操作实际上就是对</a:t>
            </a:r>
            <a:r>
              <a:rPr lang="en-US" altLang="zh-CN" sz="1800" b="0">
                <a:sym typeface="+mn-ea"/>
              </a:rPr>
              <a:t>jQuery</a:t>
            </a:r>
            <a:r>
              <a:rPr lang="en-US" altLang="en-US" sz="1800" b="0">
                <a:sym typeface="+mn-ea"/>
              </a:rPr>
              <a:t>数组中</a:t>
            </a:r>
            <a:r>
              <a:rPr lang="en-US" altLang="zh-CN" sz="1800" b="0">
                <a:sym typeface="+mn-ea"/>
              </a:rPr>
              <a:t>DOM</a:t>
            </a:r>
            <a:r>
              <a:rPr lang="en-US" altLang="en-US" sz="1800" b="0">
                <a:sym typeface="+mn-ea"/>
              </a:rPr>
              <a:t>对象的批量操作。</a:t>
            </a:r>
            <a:r>
              <a:rPr lang="en-US" altLang="zh-CN" sz="1800" b="0">
                <a:sym typeface="+mn-ea"/>
              </a:rPr>
              <a:t>jQeury</a:t>
            </a:r>
            <a:r>
              <a:rPr lang="en-US" altLang="en-US" sz="1800" b="0">
                <a:sym typeface="+mn-ea"/>
              </a:rPr>
              <a:t>对象和</a:t>
            </a:r>
            <a:r>
              <a:rPr lang="en-US" altLang="zh-CN" sz="1800" b="0">
                <a:sym typeface="+mn-ea"/>
              </a:rPr>
              <a:t>DOM</a:t>
            </a:r>
            <a:r>
              <a:rPr lang="en-US" altLang="en-US" sz="1800" b="0">
                <a:sym typeface="+mn-ea"/>
              </a:rPr>
              <a:t>对象可以相互转化。    </a:t>
            </a:r>
            <a:endParaRPr lang="en-US" altLang="en-US" sz="1800" b="0">
              <a:sym typeface="+mn-ea"/>
            </a:endParaRPr>
          </a:p>
          <a:p>
            <a:pPr>
              <a:buNone/>
            </a:pPr>
            <a:endParaRPr lang="en-US" altLang="zh-CN" b="0">
              <a:sym typeface="+mn-ea"/>
            </a:endParaRPr>
          </a:p>
          <a:p>
            <a:pPr>
              <a:buNone/>
            </a:pPr>
            <a:r>
              <a:rPr lang="en-US" altLang="zh-CN" sz="1800" b="0">
                <a:sym typeface="+mn-ea"/>
              </a:rPr>
              <a:t>		</a:t>
            </a:r>
            <a:endParaRPr lang="en-US" altLang="zh-CN" sz="1800" b="0">
              <a:sym typeface="+mn-ea"/>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选择器</a:t>
            </a:r>
            <a:endParaRPr lang="zh-CN" altLang="en-US"/>
          </a:p>
        </p:txBody>
      </p:sp>
      <p:sp>
        <p:nvSpPr>
          <p:cNvPr id="17410" name="Rectangle 3"/>
          <p:cNvSpPr>
            <a:spLocks noGrp="1"/>
          </p:cNvSpPr>
          <p:nvPr>
            <p:ph type="body"/>
          </p:nvPr>
        </p:nvSpPr>
        <p:spPr>
          <a:xfrm>
            <a:off x="0" y="508000"/>
            <a:ext cx="9144000" cy="5905500"/>
          </a:xfrm>
        </p:spPr>
        <p:txBody>
          <a:bodyPr vert="horz" wrap="square" lIns="90050" tIns="45024" rIns="90050" bIns="45024" anchor="t"/>
          <a:lstStyle/>
          <a:p>
            <a:pPr marL="285750" indent="-285750"/>
            <a:r>
              <a:rPr lang="en-US" altLang="zh-CN" sz="1800">
                <a:sym typeface="+mn-ea"/>
              </a:rPr>
              <a:t> </a:t>
            </a:r>
            <a:r>
              <a:rPr lang="en-US" altLang="zh-CN">
                <a:sym typeface="+mn-ea"/>
              </a:rPr>
              <a:t>基本选择器</a:t>
            </a:r>
            <a:endParaRPr lang="en-US" altLang="zh-CN">
              <a:sym typeface="+mn-ea"/>
            </a:endParaRPr>
          </a:p>
          <a:p>
            <a:pPr marL="457200" lvl="1" indent="0">
              <a:buClr>
                <a:schemeClr val="tx2"/>
              </a:buClr>
            </a:pPr>
            <a:r>
              <a:rPr lang="en-US" altLang="en-US" sz="1800">
                <a:sym typeface="+mn-ea"/>
              </a:rPr>
              <a:t> </a:t>
            </a:r>
            <a:r>
              <a:rPr lang="en-US" altLang="zh-CN" sz="1800" b="0">
                <a:sym typeface="+mn-ea"/>
              </a:rPr>
              <a:t>所有选择器	*</a:t>
            </a:r>
            <a:endParaRPr lang="en-US" altLang="zh-CN" sz="1800" b="0">
              <a:sym typeface="+mn-ea"/>
            </a:endParaRPr>
          </a:p>
          <a:p>
            <a:pPr marL="457200" lvl="1" indent="0">
              <a:buClr>
                <a:schemeClr val="tx2"/>
              </a:buClr>
            </a:pPr>
            <a:r>
              <a:rPr lang="en-US" altLang="en-US" sz="1800" b="0">
                <a:sym typeface="+mn-ea"/>
              </a:rPr>
              <a:t> </a:t>
            </a:r>
            <a:r>
              <a:rPr lang="en-US" altLang="zh-CN" sz="1800" b="0">
                <a:sym typeface="+mn-ea"/>
              </a:rPr>
              <a:t>标签选择器	标签名</a:t>
            </a:r>
            <a:endParaRPr lang="en-US" altLang="zh-CN" sz="1800" b="0">
              <a:sym typeface="+mn-ea"/>
            </a:endParaRPr>
          </a:p>
          <a:p>
            <a:pPr marL="457200" lvl="1" indent="0">
              <a:buClr>
                <a:schemeClr val="tx2"/>
              </a:buClr>
            </a:pPr>
            <a:r>
              <a:rPr lang="en-US" altLang="zh-CN" sz="1800" b="0">
                <a:sym typeface="+mn-ea"/>
              </a:rPr>
              <a:t> ID选择器	#ID</a:t>
            </a:r>
            <a:endParaRPr lang="en-US" altLang="zh-CN" sz="1800" b="0">
              <a:sym typeface="+mn-ea"/>
            </a:endParaRPr>
          </a:p>
          <a:p>
            <a:pPr marL="457200" lvl="1" indent="0">
              <a:buClr>
                <a:schemeClr val="tx2"/>
              </a:buClr>
            </a:pPr>
            <a:r>
              <a:rPr lang="en-US" altLang="zh-CN" sz="1800" b="0">
                <a:sym typeface="+mn-ea"/>
              </a:rPr>
              <a:t> 类选择器	.className</a:t>
            </a:r>
            <a:endParaRPr lang="en-US" altLang="zh-CN" sz="1800" b="0">
              <a:sym typeface="+mn-ea"/>
            </a:endParaRPr>
          </a:p>
          <a:p>
            <a:pPr marL="457200" lvl="1" indent="0">
              <a:buClr>
                <a:schemeClr val="tx2"/>
              </a:buClr>
            </a:pPr>
            <a:r>
              <a:rPr lang="en-US" altLang="zh-CN" sz="1800" b="0">
                <a:sym typeface="+mn-ea"/>
              </a:rPr>
              <a:t>  群组选择器	selector1,selector2 </a:t>
            </a:r>
            <a:endParaRPr lang="en-US" altLang="zh-CN" sz="1800" b="0">
              <a:sym typeface="+mn-ea"/>
            </a:endParaRPr>
          </a:p>
          <a:p>
            <a:pPr marL="457200" lvl="1" indent="0">
              <a:buClr>
                <a:schemeClr val="tx2"/>
              </a:buClr>
              <a:buNone/>
            </a:pPr>
            <a:r>
              <a:rPr lang="en-US" altLang="zh-CN" sz="1800" b="0">
                <a:sym typeface="+mn-ea"/>
              </a:rPr>
              <a:t>   	多个选择器使用</a:t>
            </a:r>
            <a:r>
              <a:rPr lang="en-US" altLang="en-US" sz="1800" b="0">
                <a:sym typeface="+mn-ea"/>
              </a:rPr>
              <a:t>逗号</a:t>
            </a:r>
            <a:r>
              <a:rPr lang="en-US" altLang="zh-CN" sz="1800" b="0">
                <a:sym typeface="+mn-ea"/>
              </a:rPr>
              <a:t>分割，取并集</a:t>
            </a:r>
            <a:endParaRPr lang="en-US" altLang="zh-CN" sz="1800" b="0">
              <a:sym typeface="+mn-ea"/>
            </a:endParaRPr>
          </a:p>
          <a:p>
            <a:pPr marL="457200" lvl="1" indent="0">
              <a:buClr>
                <a:schemeClr val="tx2"/>
              </a:buClr>
            </a:pPr>
            <a:r>
              <a:rPr lang="en-US" altLang="zh-CN" sz="1800" b="0">
                <a:sym typeface="+mn-ea"/>
              </a:rPr>
              <a:t>  复合选择器	selector1selector2	</a:t>
            </a:r>
            <a:endParaRPr lang="en-US" altLang="zh-CN" sz="1800" b="0">
              <a:sym typeface="+mn-ea"/>
            </a:endParaRPr>
          </a:p>
          <a:p>
            <a:pPr marL="457200" lvl="1" indent="0">
              <a:buClr>
                <a:schemeClr val="tx2"/>
              </a:buClr>
              <a:buNone/>
            </a:pPr>
            <a:r>
              <a:rPr lang="en-US" altLang="zh-CN" sz="1800" b="0">
                <a:sym typeface="+mn-ea"/>
              </a:rPr>
              <a:t>   	多个选择器组合使用，取交集  </a:t>
            </a:r>
            <a:endParaRPr lang="en-US" altLang="zh-CN" sz="1800" b="0">
              <a:sym typeface="+mn-ea"/>
            </a:endParaRP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选择器</a:t>
            </a:r>
            <a:endParaRPr lang="zh-CN" altLang="en-US"/>
          </a:p>
        </p:txBody>
      </p:sp>
      <p:sp>
        <p:nvSpPr>
          <p:cNvPr id="21507" name="Rectangle 3"/>
          <p:cNvSpPr>
            <a:spLocks noGrp="1"/>
          </p:cNvSpPr>
          <p:nvPr>
            <p:ph type="body" idx="4294967295"/>
          </p:nvPr>
        </p:nvSpPr>
        <p:spPr>
          <a:xfrm>
            <a:off x="0" y="508000"/>
            <a:ext cx="9144000" cy="5905500"/>
          </a:xfrm>
        </p:spPr>
        <p:txBody>
          <a:bodyPr vert="horz" wrap="square" lIns="90050" tIns="45024" rIns="90050" bIns="45024" numCol="1" anchor="t" anchorCtr="0" compatLnSpc="1"/>
          <a:lstStyle/>
          <a:p>
            <a:pPr marL="285750" indent="-285750"/>
            <a:r>
              <a:rPr lang="en-US" altLang="zh-CN">
                <a:sym typeface="宋体" panose="02010600030101010101" pitchFamily="2" charset="-122"/>
              </a:rPr>
              <a:t>层次选择器</a:t>
            </a:r>
            <a:endParaRPr lang="en-US" altLang="zh-CN">
              <a:sym typeface="宋体" panose="02010600030101010101" pitchFamily="2" charset="-122"/>
            </a:endParaRPr>
          </a:p>
          <a:p>
            <a:pPr marL="742950" lvl="1" indent="-285750">
              <a:buClr>
                <a:schemeClr val="tx2"/>
              </a:buClr>
            </a:pPr>
            <a:r>
              <a:rPr lang="en-US" altLang="zh-CN" sz="1800">
                <a:sym typeface="宋体" panose="02010600030101010101" pitchFamily="2" charset="-122"/>
              </a:rPr>
              <a:t>后代选择器  selector1 selector2</a:t>
            </a:r>
            <a:endParaRPr lang="en-US" altLang="zh-CN" sz="180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两个选择器使用空格隔开，表示可以获取当前元素的子代以及孙子代等</a:t>
            </a:r>
            <a:r>
              <a:rPr lang="zh-CN" altLang="en-US" sz="1800" b="0">
                <a:sym typeface="宋体" panose="02010600030101010101" pitchFamily="2" charset="-122"/>
              </a:rPr>
              <a:t>等</a:t>
            </a:r>
            <a:r>
              <a:rPr lang="en-US" altLang="zh-CN" sz="1800" b="0">
                <a:sym typeface="宋体" panose="02010600030101010101" pitchFamily="2" charset="-122"/>
              </a:rPr>
              <a:t>后代元素</a:t>
            </a:r>
            <a:r>
              <a:rPr lang="zh-CN" altLang="en-US" sz="1800" b="0">
                <a:sym typeface="宋体" panose="02010600030101010101" pitchFamily="2" charset="-122"/>
              </a:rPr>
              <a:t>。</a:t>
            </a:r>
            <a:endParaRPr lang="en-US" altLang="zh-CN" sz="1800" b="0">
              <a:sym typeface="宋体" panose="02010600030101010101" pitchFamily="2" charset="-122"/>
            </a:endParaRPr>
          </a:p>
          <a:p>
            <a:pPr marL="742950" lvl="1" indent="-285750">
              <a:buClr>
                <a:schemeClr val="tx2"/>
              </a:buClr>
            </a:pPr>
            <a:r>
              <a:rPr lang="en-US" altLang="zh-CN" sz="1800">
                <a:sym typeface="宋体" panose="02010600030101010101" pitchFamily="2" charset="-122"/>
              </a:rPr>
              <a:t>子代选择器  selector1&gt;selector2</a:t>
            </a:r>
            <a:endParaRPr lang="en-US" altLang="zh-CN" sz="180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两个选择器使用&gt;隔开，表示只能获取当前选中元素的子代元素</a:t>
            </a:r>
            <a:r>
              <a:rPr lang="zh-CN" altLang="en-US" sz="1800" b="0">
                <a:sym typeface="宋体" panose="02010600030101010101" pitchFamily="2" charset="-122"/>
              </a:rPr>
              <a:t>。</a:t>
            </a:r>
            <a:r>
              <a:rPr lang="en-US" altLang="zh-CN" sz="1800" b="0">
                <a:sym typeface="宋体" panose="02010600030101010101" pitchFamily="2" charset="-122"/>
              </a:rPr>
              <a:t>	</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选择器</a:t>
            </a:r>
            <a:endParaRPr lang="zh-CN" altLang="en-US"/>
          </a:p>
        </p:txBody>
      </p:sp>
      <p:sp>
        <p:nvSpPr>
          <p:cNvPr id="21507" name="Rectangle 3"/>
          <p:cNvSpPr>
            <a:spLocks noGrp="1"/>
          </p:cNvSpPr>
          <p:nvPr>
            <p:ph type="body" idx="4294967295"/>
          </p:nvPr>
        </p:nvSpPr>
        <p:spPr>
          <a:xfrm>
            <a:off x="0" y="609600"/>
            <a:ext cx="9144000" cy="5803900"/>
          </a:xfrm>
        </p:spPr>
        <p:txBody>
          <a:bodyPr vert="horz" wrap="square" lIns="90050" tIns="45024" rIns="90050" bIns="45024" numCol="1" anchor="t" anchorCtr="0" compatLnSpc="1"/>
          <a:lstStyle/>
          <a:p>
            <a:pPr marL="285750" indent="-285750"/>
            <a:r>
              <a:rPr lang="en-US" altLang="zh-CN">
                <a:sym typeface="宋体" panose="02010600030101010101" pitchFamily="2" charset="-122"/>
              </a:rPr>
              <a:t>兄弟选择器</a:t>
            </a:r>
            <a:endParaRPr lang="en-US" altLang="zh-CN">
              <a:sym typeface="宋体" panose="02010600030101010101" pitchFamily="2" charset="-122"/>
            </a:endParaRPr>
          </a:p>
          <a:p>
            <a:pPr marL="742950" lvl="1" indent="-285750">
              <a:buClr>
                <a:schemeClr val="tx2"/>
              </a:buClr>
            </a:pPr>
            <a:r>
              <a:rPr lang="en-US" altLang="zh-CN" sz="1800">
                <a:sym typeface="宋体" panose="02010600030101010101" pitchFamily="2" charset="-122"/>
              </a:rPr>
              <a:t>下一个兄弟选择器	 selector1+selector2</a:t>
            </a:r>
            <a:endParaRPr lang="en-US" altLang="zh-CN" sz="180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两个选择器使用+隔开，表示可以获取当前元素下一个兄弟元素，下一个兄弟元素要能符合selector2</a:t>
            </a:r>
            <a:r>
              <a:rPr lang="zh-CN" altLang="en-US" sz="1800" b="0">
                <a:sym typeface="宋体" panose="02010600030101010101" pitchFamily="2" charset="-122"/>
              </a:rPr>
              <a:t>。</a:t>
            </a:r>
            <a:endParaRPr lang="en-US" altLang="zh-CN" sz="1800" b="0">
              <a:sym typeface="宋体" panose="02010600030101010101" pitchFamily="2" charset="-122"/>
            </a:endParaRPr>
          </a:p>
          <a:p>
            <a:pPr marL="742950" lvl="1" indent="-285750">
              <a:buClr>
                <a:schemeClr val="tx2"/>
              </a:buClr>
            </a:pPr>
            <a:r>
              <a:rPr lang="en-US" altLang="zh-CN" sz="1800">
                <a:sym typeface="宋体" panose="02010600030101010101" pitchFamily="2" charset="-122"/>
              </a:rPr>
              <a:t>之后所有兄弟选择器  selector1~selector2</a:t>
            </a:r>
            <a:endParaRPr lang="en-US" altLang="zh-CN" sz="180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两个选择器使用~隔开，表示可以获取当前元素之后的所有兄弟元素，之后所有兄弟元素要能符合selector2</a:t>
            </a:r>
            <a:r>
              <a:rPr lang="zh-CN" altLang="en-US" sz="1800" b="0">
                <a:sym typeface="宋体" panose="02010600030101010101" pitchFamily="2" charset="-122"/>
              </a:rPr>
              <a:t>。</a:t>
            </a:r>
            <a:r>
              <a:rPr lang="en-US" altLang="zh-CN" sz="1800" b="0">
                <a:sym typeface="宋体" panose="02010600030101010101" pitchFamily="2" charset="-122"/>
              </a:rPr>
              <a:t>		</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59394" name="Rectangle 2"/>
          <p:cNvSpPr>
            <a:spLocks noGrp="1" noChangeArrowheads="1"/>
          </p:cNvSpPr>
          <p:nvPr>
            <p:ph idx="1"/>
          </p:nvPr>
        </p:nvSpPr>
        <p:spPr/>
        <p:txBody>
          <a:bodyPr vert="horz" wrap="square" lIns="90101" tIns="45050" rIns="90101" bIns="45050" numCol="1" anchor="t" anchorCtr="0" compatLnSpc="1"/>
          <a:lstStyle/>
          <a:p>
            <a:pPr marL="0" lvl="1" indent="-381000"/>
            <a:r>
              <a:rPr lang="en-US" altLang="zh-CN" sz="2000"/>
              <a:t>cp</a:t>
            </a:r>
            <a:endParaRPr lang="en-US" altLang="zh-CN" sz="2000"/>
          </a:p>
          <a:p>
            <a:pPr marL="338455" lvl="2" indent="0">
              <a:spcBef>
                <a:spcPts val="200"/>
              </a:spcBef>
              <a:spcAft>
                <a:spcPts val="200"/>
              </a:spcAft>
              <a:buNone/>
            </a:pPr>
            <a:r>
              <a:rPr lang="zh-CN" altLang="en-US" sz="1800" b="0"/>
              <a:t>拷贝文件</a:t>
            </a:r>
            <a:r>
              <a:rPr lang="en-US" altLang="zh-CN" sz="1800" b="0"/>
              <a:t>/</a:t>
            </a:r>
            <a:r>
              <a:rPr lang="zh-CN" altLang="en-US" sz="1800" b="0"/>
              <a:t>目录到指定文件</a:t>
            </a:r>
            <a:r>
              <a:rPr lang="en-US" altLang="zh-CN" sz="1800" b="0"/>
              <a:t>/</a:t>
            </a:r>
            <a:r>
              <a:rPr lang="zh-CN" altLang="en-US" sz="1800" b="0"/>
              <a:t>目录中</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cp [-i] source_file destination_file</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cp [-i] source_file(s) destination_directory</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cp -r[i] source_directory(s) destination_directory</a:t>
            </a:r>
            <a:endParaRPr lang="en-US" altLang="zh-CN" sz="1800" b="0"/>
          </a:p>
          <a:p>
            <a:pPr marL="338455" lvl="2" indent="0">
              <a:spcBef>
                <a:spcPts val="200"/>
              </a:spcBef>
              <a:spcAft>
                <a:spcPts val="200"/>
              </a:spcAft>
              <a:buNone/>
            </a:pPr>
            <a:r>
              <a:rPr lang="zh-CN" altLang="en-US" sz="1800" b="0"/>
              <a:t>例如：</a:t>
            </a:r>
            <a:endParaRPr lang="en-US" altLang="zh-CN" sz="1800" b="0"/>
          </a:p>
          <a:p>
            <a:pPr marL="457200" indent="0" eaLnBrk="1" hangingPunct="1">
              <a:buNone/>
            </a:pPr>
            <a:r>
              <a:rPr lang="en-US" altLang="zh-CN" sz="1800" b="0"/>
              <a:t>$</a:t>
            </a:r>
            <a:r>
              <a:rPr lang="zh-CN" altLang="en-US" sz="1800" b="0"/>
              <a:t> </a:t>
            </a:r>
            <a:r>
              <a:rPr lang="en-US" altLang="zh-CN" sz="1800" b="0"/>
              <a:t>cp</a:t>
            </a:r>
            <a:r>
              <a:rPr lang="zh-CN" altLang="en-US" sz="1800" b="0"/>
              <a:t> </a:t>
            </a:r>
            <a:r>
              <a:rPr lang="en-US" altLang="zh-CN" sz="1800" b="0"/>
              <a:t>a.txt</a:t>
            </a:r>
            <a:r>
              <a:rPr lang="zh-CN" altLang="en-US" sz="1800" b="0"/>
              <a:t> </a:t>
            </a:r>
            <a:r>
              <a:rPr lang="en-US" altLang="zh-CN" sz="1800" b="0"/>
              <a:t>dir1</a:t>
            </a:r>
            <a:endParaRPr lang="en-US" altLang="zh-CN" sz="1800" b="0"/>
          </a:p>
          <a:p>
            <a:pPr marL="457200" indent="0" eaLnBrk="1" hangingPunct="1">
              <a:buNone/>
            </a:pPr>
            <a:r>
              <a:rPr lang="en-US" altLang="zh-CN" sz="1800" b="0"/>
              <a:t>$</a:t>
            </a:r>
            <a:r>
              <a:rPr lang="zh-CN" altLang="en-US" sz="1800" b="0"/>
              <a:t> </a:t>
            </a:r>
            <a:r>
              <a:rPr lang="en-US" altLang="zh-CN" sz="1800" b="0"/>
              <a:t>cp</a:t>
            </a:r>
            <a:r>
              <a:rPr lang="zh-CN" altLang="en-US" sz="1800" b="0"/>
              <a:t> </a:t>
            </a:r>
            <a:r>
              <a:rPr lang="en-US" altLang="zh-CN" sz="1800" b="0"/>
              <a:t>–i</a:t>
            </a:r>
            <a:r>
              <a:rPr lang="zh-CN" altLang="en-US" sz="1800" b="0"/>
              <a:t> </a:t>
            </a:r>
            <a:r>
              <a:rPr lang="en-US" altLang="zh-CN" sz="1800" b="0"/>
              <a:t>a.txt</a:t>
            </a:r>
            <a:r>
              <a:rPr lang="zh-CN" altLang="en-US" sz="1800" b="0"/>
              <a:t> </a:t>
            </a:r>
            <a:r>
              <a:rPr lang="en-US" altLang="zh-CN" sz="1800" b="0"/>
              <a:t>b.txt</a:t>
            </a:r>
            <a:r>
              <a:rPr lang="zh-CN" altLang="en-US" sz="1800" b="0"/>
              <a:t> </a:t>
            </a:r>
            <a:r>
              <a:rPr lang="en-US" altLang="zh-CN" sz="1800" b="0"/>
              <a:t>dir1</a:t>
            </a:r>
            <a:endParaRPr lang="en-US" altLang="zh-CN" sz="1800" b="0"/>
          </a:p>
          <a:p>
            <a:pPr marL="457200" indent="0" eaLnBrk="1" hangingPunct="1">
              <a:buNone/>
            </a:pPr>
            <a:r>
              <a:rPr lang="en-US" altLang="zh-CN" sz="1800" b="0"/>
              <a:t>$</a:t>
            </a:r>
            <a:r>
              <a:rPr lang="zh-CN" altLang="en-US" sz="1800" b="0"/>
              <a:t> </a:t>
            </a:r>
            <a:r>
              <a:rPr lang="en-US" altLang="zh-CN" sz="1800" b="0"/>
              <a:t>cp -r dir3 dir4</a:t>
            </a:r>
            <a:endParaRPr lang="en-US" altLang="zh-CN" sz="1800" b="0"/>
          </a:p>
          <a:p>
            <a:pPr marL="457200" indent="0" eaLnBrk="1" hangingPunct="1">
              <a:buNone/>
            </a:pPr>
            <a:r>
              <a:rPr lang="en-US" altLang="zh-CN" sz="1800" b="0"/>
              <a:t>$</a:t>
            </a:r>
            <a:r>
              <a:rPr lang="zh-CN" altLang="en-US" sz="1800" b="0"/>
              <a:t> </a:t>
            </a:r>
            <a:r>
              <a:rPr lang="en-US" altLang="zh-CN" sz="1800" b="0"/>
              <a:t>cp -r dir3 dir4</a:t>
            </a:r>
            <a:endParaRPr lang="en-US" altLang="zh-CN" sz="1800" b="0"/>
          </a:p>
          <a:p>
            <a:pPr marL="457200" indent="0" eaLnBrk="1" hangingPunct="1">
              <a:buNone/>
            </a:pPr>
            <a:endParaRPr lang="en-US" altLang="zh-CN" sz="1800" b="0"/>
          </a:p>
          <a:p>
            <a:pPr marL="457200" indent="0" eaLnBrk="1" hangingPunct="1">
              <a:buNone/>
            </a:pPr>
            <a:endParaRPr lang="en-US" altLang="zh-CN" sz="1800" b="0"/>
          </a:p>
          <a:p>
            <a:pPr marL="338455" lvl="2" indent="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22531" name="Rectangle 3"/>
          <p:cNvSpPr>
            <a:spLocks noGrp="1"/>
          </p:cNvSpPr>
          <p:nvPr>
            <p:ph type="body" idx="4294967295"/>
          </p:nvPr>
        </p:nvSpPr>
        <p:spPr>
          <a:xfrm>
            <a:off x="0" y="185738"/>
            <a:ext cx="9144000" cy="6227763"/>
          </a:xfrm>
        </p:spPr>
        <p:txBody>
          <a:bodyPr vert="horz" wrap="square" lIns="90050" tIns="45024" rIns="90050" bIns="45024" numCol="1" anchor="t" anchorCtr="0" compatLnSpc="1"/>
          <a:lstStyle/>
          <a:p>
            <a:pPr>
              <a:buNone/>
            </a:pPr>
            <a:r>
              <a:rPr lang="en-US" altLang="zh-CN" sz="1800">
                <a:sym typeface="宋体" panose="02010600030101010101" pitchFamily="2" charset="-122"/>
              </a:rPr>
              <a:t>   </a:t>
            </a:r>
            <a:endParaRPr lang="en-US" altLang="zh-CN" sz="1800">
              <a:sym typeface="宋体" panose="02010600030101010101" pitchFamily="2" charset="-122"/>
            </a:endParaRPr>
          </a:p>
          <a:p>
            <a:pPr>
              <a:buNone/>
            </a:pPr>
            <a:r>
              <a:rPr lang="en-US" altLang="zh-CN" sz="1800" b="0">
                <a:sym typeface="宋体" panose="02010600030101010101" pitchFamily="2" charset="-122"/>
              </a:rPr>
              <a:t>jQuery的过滤器必须用在jQuery选择器后，表示对通过前面的jQuery选择器选择到的内容的过滤。是建立在前面选择器已经选择到元素的基础之上的</a:t>
            </a:r>
            <a:r>
              <a:rPr lang="zh-CN" altLang="en-US" sz="1800" b="0">
                <a:sym typeface="宋体" panose="02010600030101010101" pitchFamily="2" charset="-122"/>
              </a:rPr>
              <a:t>。</a:t>
            </a:r>
            <a:endParaRPr lang="en-US" altLang="zh-CN" sz="1800" b="0">
              <a:sym typeface="宋体" panose="02010600030101010101" pitchFamily="2" charset="-122"/>
            </a:endParaRPr>
          </a:p>
          <a:p>
            <a:r>
              <a:rPr lang="en-US" altLang="zh-CN">
                <a:sym typeface="宋体" panose="02010600030101010101" pitchFamily="2" charset="-122"/>
              </a:rPr>
              <a:t> 基本过滤器</a:t>
            </a:r>
            <a:endParaRPr lang="en-US" altLang="zh-CN">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语法：  selector:过滤器</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selector:first 	获取所有已选择到的元素中的第一个元素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selector:last 	获取所有已选择到的元素中的最后一个元素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selector:even 	获取所有已选择到的元素中的索引为偶数元素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selector:odd 	获取所有已选择到的元素中的索引为奇数元素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selector:eq(index) 	获取所有已选择到的元素中的索引为index的元素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selector:lt(num)	获取所有已选择到的元素中索引值小于num的元素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selector:gt(num)	获取所有已选择到的元素中索引值大于num的元素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selector1:not(selector2)获取所有已选择到的元素中除了selector2的元素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selector:header	标题h1~h6获取所有已选择到的元素中的标题元素 </a:t>
            </a: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10243" name="Rectangle 3"/>
          <p:cNvSpPr>
            <a:spLocks noGrp="1"/>
          </p:cNvSpPr>
          <p:nvPr>
            <p:ph type="body" idx="4294967295"/>
          </p:nvPr>
        </p:nvSpPr>
        <p:spPr>
          <a:xfrm>
            <a:off x="0" y="185738"/>
            <a:ext cx="9144000" cy="6227763"/>
          </a:xfrm>
        </p:spPr>
        <p:txBody>
          <a:bodyPr vert="horz" wrap="square" lIns="90050" tIns="45024" rIns="90050" bIns="45024" numCol="1" anchor="t" anchorCtr="0" compatLnSpc="1"/>
          <a:lstStyle/>
          <a:p>
            <a:pPr>
              <a:buNone/>
            </a:pPr>
            <a:r>
              <a:rPr lang="en-US" altLang="zh-CN" sz="1800">
                <a:sym typeface="宋体" panose="02010600030101010101" pitchFamily="2" charset="-122"/>
              </a:rPr>
              <a:t>   </a:t>
            </a:r>
            <a:endParaRPr lang="en-US" altLang="zh-CN" sz="1800">
              <a:sym typeface="宋体" panose="02010600030101010101" pitchFamily="2" charset="-122"/>
            </a:endParaRPr>
          </a:p>
          <a:p>
            <a:r>
              <a:rPr lang="en-US" altLang="zh-CN">
                <a:sym typeface="宋体" panose="02010600030101010101" pitchFamily="2" charset="-122"/>
              </a:rPr>
              <a:t> 内容过滤器</a:t>
            </a:r>
            <a:endParaRPr lang="en-US" altLang="zh-CN">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语法：  selector:过滤器			</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selector:contains(text)</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获取所有已选择到的元素中文本包含text的元素</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selector:empty		</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获取所有已选择到的元素中空元素（没有子节点）</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selector:parent		</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获取所有已选择到的元素中非空元素（有子节点）</a:t>
            </a:r>
            <a:r>
              <a:rPr lang="zh-CN" altLang="en-US" sz="1800" b="0">
                <a:sym typeface="宋体" panose="02010600030101010101" pitchFamily="2" charset="-122"/>
              </a:rPr>
              <a:t>，如</a:t>
            </a:r>
            <a:r>
              <a:rPr lang="en-US" altLang="zh-CN" sz="1800" b="0">
                <a:sym typeface="宋体" panose="02010600030101010101" pitchFamily="2" charset="-122"/>
              </a:rPr>
              <a:t>$("div:parent")</a:t>
            </a:r>
            <a:endParaRPr lang="en-US" altLang="zh-CN" sz="1800" b="0">
              <a:sym typeface="宋体" panose="02010600030101010101" pitchFamily="2" charset="-122"/>
            </a:endParaRPr>
          </a:p>
          <a:p>
            <a:pPr marL="457200" lvl="1" indent="0">
              <a:buClr>
                <a:schemeClr val="tx2"/>
              </a:buClr>
            </a:pPr>
            <a:r>
              <a:rPr lang="en-US" altLang="zh-CN" sz="1800" b="0">
                <a:sym typeface="宋体" panose="02010600030101010101" pitchFamily="2" charset="-122"/>
              </a:rPr>
              <a:t>selector:has(selector2)	</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获取所有已选择到的元素中包含selector2的元素</a:t>
            </a:r>
            <a:r>
              <a:rPr lang="zh-CN" altLang="en-US" sz="1800" b="0">
                <a:sym typeface="宋体" panose="02010600030101010101" pitchFamily="2" charset="-122"/>
              </a:rPr>
              <a:t>，如</a:t>
            </a:r>
            <a:r>
              <a:rPr lang="en-US" altLang="zh-CN" sz="1800" b="0">
                <a:sym typeface="宋体" panose="02010600030101010101" pitchFamily="2" charset="-122"/>
              </a:rPr>
              <a:t>$("div:has('span')")	</a:t>
            </a:r>
            <a:r>
              <a:rPr lang="en-US" altLang="zh-CN" sz="1800">
                <a:sym typeface="宋体" panose="02010600030101010101" pitchFamily="2" charset="-122"/>
              </a:rPr>
              <a:t>	</a:t>
            </a:r>
            <a:endParaRPr lang="en-US" altLang="zh-CN" sz="18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22530" name="Rectangle 3"/>
          <p:cNvSpPr>
            <a:spLocks noGrp="1"/>
          </p:cNvSpPr>
          <p:nvPr>
            <p:ph type="body"/>
          </p:nvPr>
        </p:nvSpPr>
        <p:spPr>
          <a:xfrm>
            <a:off x="0" y="185738"/>
            <a:ext cx="9144000" cy="6227762"/>
          </a:xfrm>
        </p:spPr>
        <p:txBody>
          <a:bodyPr vert="horz" wrap="square" lIns="90050" tIns="45024" rIns="90050" bIns="45024" anchor="t"/>
          <a:lstStyle/>
          <a:p>
            <a:pPr>
              <a:buNone/>
            </a:pPr>
            <a:r>
              <a:rPr lang="en-US" altLang="zh-CN" sz="1800">
                <a:sym typeface="宋体" panose="02010600030101010101" pitchFamily="2" charset="-122"/>
              </a:rPr>
              <a:t>   </a:t>
            </a:r>
            <a:endParaRPr lang="en-US" altLang="zh-CN" sz="1800">
              <a:sym typeface="宋体" panose="02010600030101010101" pitchFamily="2" charset="-122"/>
            </a:endParaRPr>
          </a:p>
          <a:p>
            <a:r>
              <a:rPr lang="en-US" altLang="zh-CN">
                <a:sym typeface="宋体" panose="02010600030101010101" pitchFamily="2" charset="-122"/>
              </a:rPr>
              <a:t> 可见性过滤器</a:t>
            </a:r>
            <a:endParaRPr lang="en-US" altLang="zh-CN">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语法：  selector:过滤器</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隐藏类型</a:t>
            </a:r>
            <a:r>
              <a:rPr lang="zh-CN" altLang="en-US" sz="1800" b="0">
                <a:sym typeface="宋体" panose="02010600030101010101" pitchFamily="2" charset="-122"/>
              </a:rPr>
              <a:t>分</a:t>
            </a:r>
            <a:r>
              <a:rPr lang="en-US" altLang="zh-CN" sz="1800" b="0">
                <a:sym typeface="宋体" panose="02010600030101010101" pitchFamily="2" charset="-122"/>
              </a:rPr>
              <a:t>2</a:t>
            </a:r>
            <a:r>
              <a:rPr lang="zh-CN" altLang="en-US" sz="1800" b="0">
                <a:sym typeface="宋体" panose="02010600030101010101" pitchFamily="2" charset="-122"/>
              </a:rPr>
              <a:t>种：</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1. 不占据屏幕空间</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display:none</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&lt;input type="hidden"&gt;</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2. 占据屏幕空间</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visibility:hidden  </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透明度</a:t>
            </a:r>
            <a:r>
              <a:rPr lang="zh-CN" altLang="en-US" sz="1800" b="0">
                <a:sym typeface="宋体" panose="02010600030101010101" pitchFamily="2" charset="-122"/>
              </a:rPr>
              <a:t>为</a:t>
            </a:r>
            <a:r>
              <a:rPr lang="en-US" altLang="zh-CN" sz="1800" b="0">
                <a:sym typeface="宋体" panose="02010600030101010101" pitchFamily="2" charset="-122"/>
              </a:rPr>
              <a:t>0</a:t>
            </a:r>
            <a:endParaRPr lang="en-US" altLang="zh-CN" sz="1800" b="0">
              <a:sym typeface="宋体" panose="02010600030101010101" pitchFamily="2" charset="-122"/>
            </a:endParaRPr>
          </a:p>
          <a:p>
            <a:pPr marL="457200" lvl="1" indent="0">
              <a:buClr>
                <a:schemeClr val="tx2"/>
              </a:buClr>
              <a:buNone/>
            </a:pPr>
            <a:r>
              <a:rPr lang="zh-CN" altLang="en-US" sz="1800" b="0">
                <a:sym typeface="宋体" panose="02010600030101010101" pitchFamily="2" charset="-122"/>
              </a:rPr>
              <a:t>使用：</a:t>
            </a:r>
            <a:r>
              <a:rPr lang="en-US" altLang="zh-CN" sz="1800" b="0">
                <a:sym typeface="宋体" panose="02010600030101010101" pitchFamily="2" charset="-122"/>
              </a:rPr>
              <a:t>	</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:visible	选择所有占据屏幕空间的元素</a:t>
            </a:r>
            <a:endParaRPr lang="en-US" altLang="zh-CN" sz="1800" b="0">
              <a:sym typeface="宋体" panose="02010600030101010101" pitchFamily="2" charset="-122"/>
            </a:endParaRPr>
          </a:p>
          <a:p>
            <a:pPr marL="457200" lvl="1" indent="0">
              <a:buClr>
                <a:schemeClr val="tx2"/>
              </a:buClr>
              <a:buNone/>
            </a:pPr>
            <a:r>
              <a:rPr lang="en-US" altLang="zh-CN" sz="1800" b="0">
                <a:sym typeface="宋体" panose="02010600030101010101" pitchFamily="2" charset="-122"/>
              </a:rPr>
              <a:t>	:hidden	选择所有不占据屏幕空间的元素		</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25603" name="Rectangle 3"/>
          <p:cNvSpPr>
            <a:spLocks noGrp="1"/>
          </p:cNvSpPr>
          <p:nvPr>
            <p:ph type="body" idx="4294967295"/>
          </p:nvPr>
        </p:nvSpPr>
        <p:spPr>
          <a:xfrm>
            <a:off x="0" y="185738"/>
            <a:ext cx="9144000" cy="6227763"/>
          </a:xfrm>
        </p:spPr>
        <p:txBody>
          <a:bodyPr vert="horz" wrap="square" lIns="90050" tIns="45024" rIns="90050" bIns="45024" numCol="1" anchor="t" anchorCtr="0" compatLnSpc="1"/>
          <a:lstStyle/>
          <a:p>
            <a:pPr>
              <a:buNone/>
            </a:pPr>
            <a:r>
              <a:rPr lang="en-US" altLang="zh-CN" sz="1800">
                <a:sym typeface="宋体" panose="02010600030101010101" pitchFamily="2" charset="-122"/>
              </a:rPr>
              <a:t>   </a:t>
            </a:r>
            <a:endParaRPr lang="en-US" altLang="zh-CN" sz="1800">
              <a:sym typeface="宋体" panose="02010600030101010101" pitchFamily="2" charset="-122"/>
            </a:endParaRPr>
          </a:p>
          <a:p>
            <a:r>
              <a:rPr lang="en-US" altLang="zh-CN">
                <a:sym typeface="宋体" panose="02010600030101010101" pitchFamily="2" charset="-122"/>
              </a:rPr>
              <a:t> 属性过滤器</a:t>
            </a:r>
            <a:endParaRPr lang="en-US" altLang="zh-CN">
              <a:sym typeface="宋体" panose="02010600030101010101" pitchFamily="2" charset="-122"/>
            </a:endParaRPr>
          </a:p>
          <a:p>
            <a:pPr marL="742950" lvl="1" indent="-285750">
              <a:buClr>
                <a:schemeClr val="tx2"/>
              </a:buClr>
            </a:pPr>
            <a:r>
              <a:rPr lang="en-US" altLang="zh-CN" sz="1800" b="0">
                <a:sym typeface="宋体" panose="02010600030101010101" pitchFamily="2" charset="-122"/>
              </a:rPr>
              <a:t>selector[attrKey]		</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获取所有已选择到的元素中具有属性attrKey的元素</a:t>
            </a:r>
            <a:endParaRPr lang="en-US" altLang="zh-CN" sz="1800" b="0">
              <a:sym typeface="宋体" panose="02010600030101010101" pitchFamily="2" charset="-122"/>
            </a:endParaRPr>
          </a:p>
          <a:p>
            <a:pPr marL="742950" lvl="1" indent="-285750">
              <a:buClr>
                <a:schemeClr val="tx2"/>
              </a:buClr>
            </a:pPr>
            <a:r>
              <a:rPr lang="en-US" altLang="zh-CN" sz="1800" b="0">
                <a:sym typeface="宋体" panose="02010600030101010101" pitchFamily="2" charset="-122"/>
              </a:rPr>
              <a:t>selector[attrKey=attrVal]	</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获取所有已选择到的元素中具有属性attrKey，并且属性值为attrVal的元素</a:t>
            </a:r>
            <a:endParaRPr lang="en-US" altLang="zh-CN" sz="1800" b="0">
              <a:sym typeface="宋体" panose="02010600030101010101" pitchFamily="2" charset="-122"/>
            </a:endParaRPr>
          </a:p>
          <a:p>
            <a:pPr marL="742950" lvl="1" indent="-285750">
              <a:buClr>
                <a:schemeClr val="tx2"/>
              </a:buClr>
            </a:pPr>
            <a:r>
              <a:rPr lang="en-US" altLang="zh-CN" sz="1800" b="0">
                <a:sym typeface="宋体" panose="02010600030101010101" pitchFamily="2" charset="-122"/>
              </a:rPr>
              <a:t>selector[attrKey^=attrVal]	</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获取所有已选择到的元素中具有属性attrKey，并且属性值为以attrVal开头的元素</a:t>
            </a:r>
            <a:endParaRPr lang="en-US" altLang="zh-CN" sz="1800" b="0">
              <a:sym typeface="宋体" panose="02010600030101010101" pitchFamily="2" charset="-122"/>
            </a:endParaRPr>
          </a:p>
          <a:p>
            <a:pPr marL="742950" lvl="1" indent="-285750">
              <a:buClr>
                <a:schemeClr val="tx2"/>
              </a:buClr>
            </a:pPr>
            <a:r>
              <a:rPr lang="en-US" altLang="zh-CN" sz="1800" b="0">
                <a:sym typeface="宋体" panose="02010600030101010101" pitchFamily="2" charset="-122"/>
              </a:rPr>
              <a:t>selector[attrKey$=attrVal]	</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获取所有已选择到的元素中具有属性attrKey，并且属性值为以attrVal结尾的元素</a:t>
            </a:r>
            <a:endParaRPr lang="en-US" altLang="zh-CN" sz="1800" b="0">
              <a:sym typeface="宋体" panose="02010600030101010101" pitchFamily="2" charset="-122"/>
            </a:endParaRPr>
          </a:p>
          <a:p>
            <a:pPr marL="742950" lvl="1" indent="-285750">
              <a:buClr>
                <a:schemeClr val="tx2"/>
              </a:buClr>
            </a:pPr>
            <a:r>
              <a:rPr lang="en-US" altLang="zh-CN" sz="1800" b="0">
                <a:sym typeface="宋体" panose="02010600030101010101" pitchFamily="2" charset="-122"/>
              </a:rPr>
              <a:t>selector[attrKey*=attrVal]	</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获取所有已选择到的元素中具有属性attrKey，并且属性值为包含attrVal的元素</a:t>
            </a:r>
            <a:endParaRPr lang="en-US" altLang="zh-CN" sz="1800" b="0">
              <a:sym typeface="宋体" panose="02010600030101010101" pitchFamily="2" charset="-122"/>
            </a:endParaRPr>
          </a:p>
          <a:p>
            <a:pPr marL="742950" lvl="1" indent="-285750">
              <a:buClr>
                <a:schemeClr val="tx2"/>
              </a:buClr>
            </a:pPr>
            <a:r>
              <a:rPr lang="en-US" altLang="zh-CN" sz="1800" b="0">
                <a:sym typeface="宋体" panose="02010600030101010101" pitchFamily="2" charset="-122"/>
              </a:rPr>
              <a:t>selector[attrKey!=attrVal]	</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获取所有已选择到的元素中具有属性attrKey，并且属性值不为attrVal的元素或者没有属性attrKey的元素</a:t>
            </a:r>
            <a:endParaRPr lang="en-US" altLang="zh-CN" sz="1800" b="0">
              <a:sym typeface="宋体" panose="02010600030101010101" pitchFamily="2" charset="-122"/>
            </a:endParaRPr>
          </a:p>
          <a:p>
            <a:pPr marL="742950" lvl="1" indent="-285750">
              <a:buClr>
                <a:schemeClr val="tx2"/>
              </a:buClr>
              <a:buNone/>
            </a:pPr>
            <a:r>
              <a:rPr lang="en-US" altLang="zh-CN" sz="1800" b="0">
                <a:sym typeface="宋体" panose="02010600030101010101" pitchFamily="2" charset="-122"/>
              </a:rPr>
              <a:t>		</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10243" name="Rectangle 3"/>
          <p:cNvSpPr>
            <a:spLocks noGrp="1"/>
          </p:cNvSpPr>
          <p:nvPr>
            <p:ph type="body" idx="4294967295"/>
          </p:nvPr>
        </p:nvSpPr>
        <p:spPr>
          <a:xfrm>
            <a:off x="0" y="508000"/>
            <a:ext cx="9144000" cy="5905500"/>
          </a:xfrm>
        </p:spPr>
        <p:txBody>
          <a:bodyPr vert="horz" wrap="square" lIns="90050" tIns="45024" rIns="90050" bIns="45024" numCol="1" anchor="t" anchorCtr="0" compatLnSpc="1"/>
          <a:lstStyle/>
          <a:p>
            <a:pPr marL="285750" indent="-285750"/>
            <a:r>
              <a:rPr lang="en-US" altLang="zh-CN">
                <a:sym typeface="宋体" panose="02010600030101010101" pitchFamily="2" charset="-122"/>
              </a:rPr>
              <a:t>后代过滤器</a:t>
            </a:r>
            <a:endParaRPr lang="en-US" altLang="zh-CN" sz="1800" b="0">
              <a:latin typeface="宋体" panose="02010600030101010101" pitchFamily="2" charset="-122"/>
              <a:sym typeface="宋体" panose="02010600030101010101" pitchFamily="2" charset="-122"/>
            </a:endParaRPr>
          </a:p>
          <a:p>
            <a:pPr marL="457200" lvl="1" indent="-71120">
              <a:lnSpc>
                <a:spcPts val="2065"/>
              </a:lnSpc>
              <a:spcBef>
                <a:spcPts val="500"/>
              </a:spcBef>
              <a:spcAft>
                <a:spcPts val="500"/>
              </a:spcAft>
              <a:buClr>
                <a:schemeClr val="tx2"/>
              </a:buClr>
            </a:pPr>
            <a:r>
              <a:rPr lang="en-US" altLang="zh-CN" sz="1800" b="0">
                <a:sym typeface="宋体" panose="02010600030101010101" pitchFamily="2" charset="-122"/>
              </a:rPr>
              <a:t> selector :nth-child(index)	</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buNone/>
            </a:pPr>
            <a:r>
              <a:rPr lang="en-US" altLang="zh-CN" sz="1800" b="0">
                <a:sym typeface="宋体" panose="02010600030101010101" pitchFamily="2" charset="-122"/>
              </a:rPr>
              <a:t>	获取每个selector元素中索引为index的子元素【注意】index从1开始</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pPr>
            <a:r>
              <a:rPr lang="zh-CN" altLang="en-US" sz="1800" b="0">
                <a:sym typeface="宋体" panose="02010600030101010101" pitchFamily="2" charset="-122"/>
              </a:rPr>
              <a:t> </a:t>
            </a:r>
            <a:r>
              <a:rPr lang="en-US" altLang="zh-CN" sz="1800" b="0">
                <a:sym typeface="宋体" panose="02010600030101010101" pitchFamily="2" charset="-122"/>
              </a:rPr>
              <a:t>selector :first-child	</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buNone/>
            </a:pPr>
            <a:r>
              <a:rPr lang="en-US" altLang="zh-CN" sz="1800" b="0">
                <a:sym typeface="宋体" panose="02010600030101010101" pitchFamily="2" charset="-122"/>
              </a:rPr>
              <a:t>	获取每个selector元素中第一个子元素（每个父元素的第一个子元素）注意与selector :first的区别，获取所有selector元素的子元	素中的第一个（只有一个）</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pPr>
            <a:r>
              <a:rPr lang="zh-CN" altLang="en-US" sz="1800" b="0">
                <a:sym typeface="宋体" panose="02010600030101010101" pitchFamily="2" charset="-122"/>
              </a:rPr>
              <a:t> </a:t>
            </a:r>
            <a:r>
              <a:rPr lang="en-US" altLang="zh-CN" sz="1800" b="0">
                <a:sym typeface="宋体" panose="02010600030101010101" pitchFamily="2" charset="-122"/>
              </a:rPr>
              <a:t>selector :last-child		</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buNone/>
            </a:pPr>
            <a:r>
              <a:rPr lang="en-US" altLang="zh-CN" sz="1800" b="0">
                <a:sym typeface="宋体" panose="02010600030101010101" pitchFamily="2" charset="-122"/>
              </a:rPr>
              <a:t>	获取每个selector元素中最后一个子元素（每个父元素的最后一个子元素）</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pPr>
            <a:r>
              <a:rPr lang="zh-CN" altLang="en-US" sz="1800" b="0">
                <a:sym typeface="宋体" panose="02010600030101010101" pitchFamily="2" charset="-122"/>
              </a:rPr>
              <a:t> </a:t>
            </a:r>
            <a:r>
              <a:rPr lang="en-US" altLang="zh-CN" sz="1800" b="0">
                <a:sym typeface="宋体" panose="02010600030101010101" pitchFamily="2" charset="-122"/>
              </a:rPr>
              <a:t>selector :only-child		</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buNone/>
            </a:pPr>
            <a:r>
              <a:rPr lang="en-US" altLang="zh-CN" sz="1800" b="0">
                <a:sym typeface="宋体" panose="02010600030101010101" pitchFamily="2" charset="-122"/>
              </a:rPr>
              <a:t>	获取每个selector元素中独生子子元素（每个父元素如果只有一个孩子元素，获取该元素）</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pPr>
            <a:r>
              <a:rPr lang="zh-CN" altLang="en-US" sz="1800" b="0">
                <a:sym typeface="宋体" panose="02010600030101010101" pitchFamily="2" charset="-122"/>
              </a:rPr>
              <a:t> </a:t>
            </a:r>
            <a:r>
              <a:rPr lang="en-US" altLang="zh-CN" sz="1800" b="0">
                <a:sym typeface="宋体" panose="02010600030101010101" pitchFamily="2" charset="-122"/>
              </a:rPr>
              <a:t>selector :first-of-type	</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buNone/>
            </a:pPr>
            <a:r>
              <a:rPr lang="en-US" altLang="zh-CN" sz="1800" b="0">
                <a:sym typeface="宋体" panose="02010600030101010101" pitchFamily="2" charset="-122"/>
              </a:rPr>
              <a:t>	获取每个selector元素中每种类型子元素中的第一个</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pPr>
            <a:r>
              <a:rPr lang="zh-CN" altLang="en-US" sz="1800" b="0">
                <a:sym typeface="宋体" panose="02010600030101010101" pitchFamily="2" charset="-122"/>
              </a:rPr>
              <a:t> </a:t>
            </a:r>
            <a:r>
              <a:rPr lang="en-US" altLang="zh-CN" sz="1800" b="0">
                <a:sym typeface="宋体" panose="02010600030101010101" pitchFamily="2" charset="-122"/>
              </a:rPr>
              <a:t>selector :last-of-type	</a:t>
            </a:r>
            <a:endParaRPr lang="en-US" altLang="zh-CN" sz="1800" b="0">
              <a:sym typeface="宋体" panose="02010600030101010101" pitchFamily="2" charset="-122"/>
            </a:endParaRPr>
          </a:p>
          <a:p>
            <a:pPr marL="457200" lvl="1" indent="-71120">
              <a:lnSpc>
                <a:spcPts val="2065"/>
              </a:lnSpc>
              <a:spcBef>
                <a:spcPts val="500"/>
              </a:spcBef>
              <a:spcAft>
                <a:spcPts val="500"/>
              </a:spcAft>
              <a:buClr>
                <a:schemeClr val="tx2"/>
              </a:buClr>
              <a:buNone/>
            </a:pPr>
            <a:r>
              <a:rPr lang="en-US" altLang="zh-CN" sz="1800" b="0">
                <a:sym typeface="宋体" panose="02010600030101010101" pitchFamily="2" charset="-122"/>
              </a:rPr>
              <a:t>	获取每个selector元素中每种类型子元素中的最后一个</a:t>
            </a:r>
            <a:r>
              <a:rPr lang="en-US" altLang="zh-CN" sz="1800">
                <a:sym typeface="宋体" panose="02010600030101010101" pitchFamily="2" charset="-122"/>
              </a:rPr>
              <a:t>	</a:t>
            </a: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25602" name="Rectangle 3"/>
          <p:cNvSpPr>
            <a:spLocks noGrp="1"/>
          </p:cNvSpPr>
          <p:nvPr>
            <p:ph type="body"/>
          </p:nvPr>
        </p:nvSpPr>
        <p:spPr>
          <a:xfrm>
            <a:off x="0" y="508000"/>
            <a:ext cx="9144000" cy="5905500"/>
          </a:xfrm>
        </p:spPr>
        <p:txBody>
          <a:bodyPr vert="horz" wrap="square" lIns="90050" tIns="45024" rIns="90050" bIns="45024" anchor="t"/>
          <a:lstStyle/>
          <a:p>
            <a:pPr marL="285750" indent="-285750"/>
            <a:r>
              <a:rPr lang="en-US" altLang="zh-CN">
                <a:sym typeface="宋体" panose="02010600030101010101" pitchFamily="2" charset="-122"/>
              </a:rPr>
              <a:t>表单过滤器：主要是对选择的表单元素进行过滤</a:t>
            </a:r>
            <a:endParaRPr lang="en-US" altLang="zh-CN">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:checked	选取所有被选中的元素，用于复选框和单选框</a:t>
            </a:r>
            <a:r>
              <a:rPr lang="zh-CN" altLang="en-US" sz="1800" b="0">
                <a:sym typeface="宋体" panose="02010600030101010101" pitchFamily="2" charset="-122"/>
              </a:rPr>
              <a:t>，</a:t>
            </a:r>
            <a:r>
              <a:rPr lang="en-US" altLang="zh-CN" sz="1800" b="0">
                <a:sym typeface="宋体" panose="02010600030101010101" pitchFamily="2" charset="-122"/>
              </a:rPr>
              <a:t>下拉框</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:selected	选取所有被选中的选项元素，该选择器只适用于&lt;option&gt; </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:focus	选择当前获取焦点的元素</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:text	选取所有的单行文本框（&lt;input type="text"&gt;）</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:password	选取所有的密码框</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:input	</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buNone/>
            </a:pPr>
            <a:r>
              <a:rPr lang="en-US" altLang="zh-CN" sz="1800" b="0">
                <a:sym typeface="宋体" panose="02010600030101010101" pitchFamily="2" charset="-122"/>
              </a:rPr>
              <a:t>	选取所有的&lt;input&gt;&lt;textarea&gt;&lt;select&gt;&lt;button&gt;元素</a:t>
            </a:r>
            <a:r>
              <a:rPr lang="zh-CN" altLang="en-US" sz="1800" b="0">
                <a:sym typeface="宋体" panose="02010600030101010101" pitchFamily="2" charset="-122"/>
              </a:rPr>
              <a:t>。注意：</a:t>
            </a:r>
            <a:r>
              <a:rPr lang="en-US" altLang="zh-CN" sz="1800" b="0">
                <a:sym typeface="宋体" panose="02010600030101010101" pitchFamily="2" charset="-122"/>
              </a:rPr>
              <a:t>$(“:input”)</a:t>
            </a:r>
            <a:r>
              <a:rPr lang="zh-CN" altLang="en-US" sz="1800" b="0">
                <a:sym typeface="宋体" panose="02010600030101010101" pitchFamily="2" charset="-122"/>
              </a:rPr>
              <a:t>是选择</a:t>
            </a:r>
            <a:r>
              <a:rPr lang="en-US" altLang="zh-CN" sz="1800" b="0">
                <a:sym typeface="宋体" panose="02010600030101010101" pitchFamily="2" charset="-122"/>
              </a:rPr>
              <a:t>可以让用户输入的标签元素</a:t>
            </a:r>
            <a:r>
              <a:rPr lang="zh-CN" altLang="en-US" sz="1800" b="0">
                <a:sym typeface="宋体" panose="02010600030101010101" pitchFamily="2" charset="-122"/>
              </a:rPr>
              <a:t>；而</a:t>
            </a:r>
            <a:r>
              <a:rPr lang="en-US" altLang="zh-CN" sz="1800" b="0">
                <a:sym typeface="宋体" panose="02010600030101010101" pitchFamily="2" charset="-122"/>
              </a:rPr>
              <a:t>$(“input”)</a:t>
            </a:r>
            <a:r>
              <a:rPr lang="zh-CN" altLang="en-US" sz="1800" b="0">
                <a:sym typeface="宋体" panose="02010600030101010101" pitchFamily="2" charset="-122"/>
              </a:rPr>
              <a:t>是</a:t>
            </a:r>
            <a:r>
              <a:rPr lang="en-US" altLang="zh-CN" sz="1800" b="0">
                <a:sym typeface="宋体" panose="02010600030101010101" pitchFamily="2" charset="-122"/>
              </a:rPr>
              <a:t>选择名字为input的标签元素</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:enabled	</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buNone/>
            </a:pPr>
            <a:r>
              <a:rPr lang="en-US" altLang="zh-CN" sz="1800" b="0">
                <a:sym typeface="宋体" panose="02010600030101010101" pitchFamily="2" charset="-122"/>
              </a:rPr>
              <a:t>	选取所有可用元素该选择器仅可用于选择支持disabled属性（attribute）的HTML元素(&lt;button&gt;, &lt;input&gt;,&lt;optgroup&gt;,&lt;option&gt;, &lt;select&gt;,和 &lt;textarea&gt;)</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pPr>
            <a:r>
              <a:rPr lang="en-US" altLang="zh-CN" sz="1800" b="0">
                <a:sym typeface="宋体" panose="02010600030101010101" pitchFamily="2" charset="-122"/>
              </a:rPr>
              <a:t>:disabled	</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buNone/>
            </a:pPr>
            <a:r>
              <a:rPr lang="en-US" altLang="zh-CN" sz="1800" b="0">
                <a:sym typeface="宋体" panose="02010600030101010101" pitchFamily="2" charset="-122"/>
              </a:rPr>
              <a:t>	选取所有不可用的元素该选择器也是仅可用于支持disabled属	性的HTML元素</a:t>
            </a:r>
            <a:endParaRPr lang="en-US" altLang="zh-CN" sz="1800" b="0">
              <a:sym typeface="宋体" panose="02010600030101010101" pitchFamily="2" charset="-122"/>
            </a:endParaRPr>
          </a:p>
          <a:p>
            <a:pPr marL="457200" lvl="1" indent="0">
              <a:lnSpc>
                <a:spcPts val="2065"/>
              </a:lnSpc>
              <a:spcBef>
                <a:spcPts val="500"/>
              </a:spcBef>
              <a:spcAft>
                <a:spcPts val="500"/>
              </a:spcAft>
              <a:buClr>
                <a:schemeClr val="tx2"/>
              </a:buClr>
              <a:buNone/>
            </a:pP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0" y="-7937"/>
            <a:ext cx="7624763" cy="515937"/>
          </a:xfrm>
        </p:spPr>
        <p:txBody>
          <a:bodyPr vert="horz" wrap="square" lIns="90333" tIns="44376" rIns="90333" bIns="44376" anchor="b"/>
          <a:lstStyle/>
          <a:p>
            <a:r>
              <a:rPr lang="en-US" altLang="zh-CN"/>
              <a:t>jQuery</a:t>
            </a:r>
            <a:r>
              <a:rPr lang="zh-CN" altLang="en-US"/>
              <a:t>过滤器</a:t>
            </a:r>
            <a:endParaRPr lang="zh-CN" altLang="en-US"/>
          </a:p>
        </p:txBody>
      </p:sp>
      <p:sp>
        <p:nvSpPr>
          <p:cNvPr id="10243" name="Rectangle 3"/>
          <p:cNvSpPr>
            <a:spLocks noGrp="1"/>
          </p:cNvSpPr>
          <p:nvPr>
            <p:ph type="body" idx="4294967295"/>
          </p:nvPr>
        </p:nvSpPr>
        <p:spPr>
          <a:xfrm>
            <a:off x="0" y="609600"/>
            <a:ext cx="9144000" cy="5905500"/>
          </a:xfrm>
        </p:spPr>
        <p:txBody>
          <a:bodyPr vert="horz" wrap="square" lIns="90050" tIns="45024" rIns="90050" bIns="45024" numCol="1" anchor="t" anchorCtr="0" compatLnSpc="1"/>
          <a:lstStyle/>
          <a:p>
            <a:r>
              <a:rPr lang="en-US" altLang="zh-CN">
                <a:sym typeface="宋体" panose="02010600030101010101" pitchFamily="2" charset="-122"/>
              </a:rPr>
              <a:t> 表单过滤器：主要是对选择的表单元素进行过滤</a:t>
            </a:r>
            <a:endParaRPr lang="en-US" altLang="zh-CN">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:radio	选取所有的单选框</a:t>
            </a:r>
            <a:endParaRPr lang="en-US" altLang="zh-CN" sz="1800" b="0">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:checkbox	选取所有的多选框		</a:t>
            </a:r>
            <a:endParaRPr lang="en-US" altLang="zh-CN" sz="1800" b="0">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:submit	选取所有的提交按钮      		</a:t>
            </a:r>
            <a:endParaRPr lang="en-US" altLang="zh-CN" sz="1800" b="0">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:image	选取所有input类型为image的表单元素</a:t>
            </a:r>
            <a:endParaRPr lang="en-US" altLang="zh-CN" sz="1800" b="0">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:reset	选取所有input类型为reset的表单元素      	</a:t>
            </a:r>
            <a:endParaRPr lang="en-US" altLang="zh-CN" sz="1800" b="0">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:button	选取所有input类型为button的表单元素	</a:t>
            </a:r>
            <a:endParaRPr lang="en-US" altLang="zh-CN" sz="1800" b="0">
              <a:sym typeface="宋体" panose="02010600030101010101" pitchFamily="2" charset="-122"/>
            </a:endParaRPr>
          </a:p>
          <a:p>
            <a:pPr>
              <a:buFont typeface="Wingdings" panose="05000000000000000000" pitchFamily="2" charset="2"/>
              <a:buChar char="l"/>
            </a:pPr>
            <a:r>
              <a:rPr lang="en-US" altLang="zh-CN" sz="1800" b="0">
                <a:sym typeface="宋体" panose="02010600030101010101" pitchFamily="2" charset="-122"/>
              </a:rPr>
              <a:t>:file	选取所有input类型为file的表单元素</a:t>
            </a:r>
            <a:endParaRPr lang="en-US" altLang="zh-CN" sz="1800" b="0">
              <a:sym typeface="宋体" panose="02010600030101010101" pitchFamily="2" charset="-122"/>
            </a:endParaRPr>
          </a:p>
          <a:p>
            <a:pPr>
              <a:buNone/>
            </a:pPr>
            <a:r>
              <a:rPr lang="en-US" altLang="zh-CN" sz="1800">
                <a:sym typeface="宋体" panose="02010600030101010101" pitchFamily="2" charset="-122"/>
              </a:rPr>
              <a:t>      			</a:t>
            </a:r>
            <a:r>
              <a:rPr lang="en-US" altLang="zh-CN" sz="1600">
                <a:sym typeface="宋体" panose="02010600030101010101" pitchFamily="2" charset="-122"/>
              </a:rPr>
              <a:t>	</a:t>
            </a:r>
            <a:endParaRPr lang="en-US" altLang="zh-CN" sz="1600">
              <a:sym typeface="宋体" panose="02010600030101010101" pitchFamily="2" charset="-122"/>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vert="horz" wrap="square" lIns="90333" tIns="44376" rIns="90333" bIns="44376" anchor="b"/>
          <a:lstStyle/>
          <a:p>
            <a:r>
              <a:rPr lang="en-US" altLang="zh-CN"/>
              <a:t>jQuery</a:t>
            </a:r>
            <a:r>
              <a:rPr lang="zh-CN" altLang="en-US"/>
              <a:t>中</a:t>
            </a:r>
            <a:r>
              <a:rPr lang="en-US" altLang="zh-CN"/>
              <a:t>Dom</a:t>
            </a:r>
            <a:r>
              <a:rPr lang="zh-CN" altLang="en-US"/>
              <a:t>的操作</a:t>
            </a:r>
            <a:endParaRPr lang="zh-CN" altLang="en-US"/>
          </a:p>
        </p:txBody>
      </p:sp>
      <p:sp>
        <p:nvSpPr>
          <p:cNvPr id="17411" name="文本框 9"/>
          <p:cNvSpPr txBox="1"/>
          <p:nvPr/>
        </p:nvSpPr>
        <p:spPr>
          <a:xfrm>
            <a:off x="0" y="622300"/>
            <a:ext cx="8963025" cy="5786438"/>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ts val="500"/>
              </a:spcBef>
              <a:spcAft>
                <a:spcPts val="500"/>
              </a:spcAft>
              <a:buClr>
                <a:srgbClr val="9E001B"/>
              </a:buClr>
              <a:buSzPct val="100000"/>
            </a:pPr>
            <a:r>
              <a:rPr lang="en-US" altLang="zh-CN" sz="1800">
                <a:latin typeface="宋体" panose="02010600030101010101" pitchFamily="2" charset="-122"/>
              </a:rPr>
              <a:t>查找节点</a:t>
            </a:r>
            <a:endParaRPr lang="en-US" altLang="zh-CN" sz="180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a:latin typeface="宋体" panose="02010600030101010101" pitchFamily="2" charset="-122"/>
              </a:rPr>
              <a:t>	 </a:t>
            </a:r>
            <a:r>
              <a:rPr lang="en-US" altLang="zh-CN" sz="1800" b="0">
                <a:latin typeface="宋体" panose="02010600030101010101" pitchFamily="2" charset="-122"/>
              </a:rPr>
              <a:t>通过jQuery选择器来完成</a:t>
            </a:r>
            <a:r>
              <a:rPr lang="zh-CN" altLang="en-US" sz="1800" b="0">
                <a:latin typeface="宋体" panose="02010600030101010101" pitchFamily="2" charset="-122"/>
              </a:rPr>
              <a:t>。</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pPr>
            <a:r>
              <a:rPr lang="en-US" altLang="zh-CN" sz="1800">
                <a:latin typeface="宋体" panose="02010600030101010101" pitchFamily="2" charset="-122"/>
              </a:rPr>
              <a:t>创建节点</a:t>
            </a:r>
            <a:endParaRPr lang="en-US" altLang="zh-CN" sz="180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a:latin typeface="宋体" panose="02010600030101010101" pitchFamily="2" charset="-122"/>
              </a:rPr>
              <a:t>	 </a:t>
            </a:r>
            <a:r>
              <a:rPr lang="en-US" altLang="zh-CN" sz="1800" b="0">
                <a:latin typeface="宋体" panose="02010600030101010101" pitchFamily="2" charset="-122"/>
              </a:rPr>
              <a:t>创建元素节点：var newTd = $("&lt;td&gt;&lt;/td&gt;")</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b="0">
                <a:latin typeface="宋体" panose="02010600030101010101" pitchFamily="2" charset="-122"/>
              </a:rPr>
              <a:t>	 创建文本节点：在创建元素节点时直接把文本内容写出来:</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b="0">
                <a:latin typeface="宋体" panose="02010600030101010101" pitchFamily="2" charset="-122"/>
              </a:rPr>
              <a:t>	 	var newTd = $("&lt;td&gt;文本内容&lt;/td&gt;")</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pPr>
            <a:r>
              <a:rPr lang="en-US" altLang="zh-CN" sz="1800">
                <a:latin typeface="宋体" panose="02010600030101010101" pitchFamily="2" charset="-122"/>
              </a:rPr>
              <a:t>插入节点</a:t>
            </a:r>
            <a:endParaRPr lang="en-US" altLang="zh-CN" sz="1800">
              <a:latin typeface="宋体" panose="02010600030101010101" pitchFamily="2" charset="-122"/>
            </a:endParaRPr>
          </a:p>
          <a:p>
            <a:pPr marL="342900" lvl="0" indent="-342900" eaLnBrk="1" hangingPunct="1">
              <a:spcBef>
                <a:spcPts val="500"/>
              </a:spcBef>
              <a:spcAft>
                <a:spcPts val="500"/>
              </a:spcAft>
              <a:buSzPct val="100000"/>
            </a:pPr>
            <a:r>
              <a:rPr lang="en-US" altLang="zh-CN" sz="1800" b="0">
                <a:latin typeface="宋体" panose="02010600030101010101" pitchFamily="2" charset="-122"/>
              </a:rPr>
              <a:t>append()</a:t>
            </a:r>
            <a:r>
              <a:rPr lang="en-US" altLang="zh-CN" sz="1800">
                <a:latin typeface="宋体" panose="02010600030101010101" pitchFamily="2" charset="-122"/>
              </a:rPr>
              <a:t>	</a:t>
            </a:r>
            <a:endParaRPr lang="en-US" altLang="zh-CN" sz="180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a:latin typeface="宋体" panose="02010600030101010101" pitchFamily="2" charset="-122"/>
              </a:rPr>
              <a:t>	 </a:t>
            </a:r>
            <a:r>
              <a:rPr lang="en-US" altLang="zh-CN" sz="1800" b="0">
                <a:latin typeface="宋体" panose="02010600030101010101" pitchFamily="2" charset="-122"/>
              </a:rPr>
              <a:t>在每个匹配元素里面的末尾处插入参数内容。作为它的最后一个子元素。</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b="0">
                <a:latin typeface="宋体" panose="02010600030101010101" pitchFamily="2" charset="-122"/>
              </a:rPr>
              <a:t>参数</a:t>
            </a:r>
            <a:r>
              <a:rPr lang="zh-CN" altLang="en-US" sz="1800" b="0">
                <a:latin typeface="宋体" panose="02010600030101010101" pitchFamily="2" charset="-122"/>
              </a:rPr>
              <a:t>为</a:t>
            </a:r>
            <a:r>
              <a:rPr lang="en-US" altLang="zh-CN" sz="1800" b="0">
                <a:latin typeface="宋体" panose="02010600030101010101" pitchFamily="2" charset="-122"/>
              </a:rPr>
              <a:t>一个或多个DOM 元素，DOM元素数组，HTML字符串，或者jQuery对象，用来插在每个匹配元素里面的末尾。</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b="0">
                <a:latin typeface="宋体" panose="02010600030101010101" pitchFamily="2" charset="-122"/>
              </a:rPr>
              <a:t>【注意】如果将页面上一个元素A插入到另一个元素B，元素A会被从老地方移走</a:t>
            </a:r>
            <a:r>
              <a:rPr lang="zh-CN" altLang="en-US" sz="1800" b="0">
                <a:latin typeface="宋体" panose="02010600030101010101" pitchFamily="2" charset="-122"/>
              </a:rPr>
              <a:t>。</a:t>
            </a:r>
            <a:endParaRPr lang="en-US" altLang="zh-CN" sz="1800" b="0">
              <a:latin typeface="宋体" panose="02010600030101010101" pitchFamily="2" charset="-122"/>
            </a:endParaRPr>
          </a:p>
          <a:p>
            <a:pPr marL="342900" lvl="0" indent="-342900" eaLnBrk="1" hangingPunct="1">
              <a:spcBef>
                <a:spcPts val="500"/>
              </a:spcBef>
              <a:spcAft>
                <a:spcPts val="500"/>
              </a:spcAft>
              <a:buSzPct val="100000"/>
            </a:pPr>
            <a:r>
              <a:rPr lang="en-US" altLang="zh-CN" sz="1800" b="0">
                <a:latin typeface="宋体" panose="02010600030101010101" pitchFamily="2" charset="-122"/>
              </a:rPr>
              <a:t>appendTo(target)	</a:t>
            </a:r>
            <a:endParaRPr lang="en-US" altLang="zh-CN" sz="1800" b="0">
              <a:latin typeface="宋体" panose="02010600030101010101" pitchFamily="2" charset="-122"/>
            </a:endParaRPr>
          </a:p>
          <a:p>
            <a:pPr marL="342900" lvl="0" indent="-342900" eaLnBrk="1" hangingPunct="1">
              <a:spcBef>
                <a:spcPts val="500"/>
              </a:spcBef>
              <a:spcAft>
                <a:spcPts val="500"/>
              </a:spcAft>
              <a:buClr>
                <a:srgbClr val="9E001B"/>
              </a:buClr>
              <a:buSzPct val="100000"/>
              <a:buNone/>
            </a:pPr>
            <a:r>
              <a:rPr lang="en-US" altLang="zh-CN" sz="1800" b="0">
                <a:latin typeface="宋体" panose="02010600030101010101" pitchFamily="2" charset="-122"/>
              </a:rPr>
              <a:t>颠倒了$(A).append(B)的效果，$(A).appendTo(B)将A追加到B中，将匹配的元素插入到目标元素的最后面</a:t>
            </a:r>
            <a:r>
              <a:rPr lang="zh-CN" altLang="en-US" sz="1800" b="0">
                <a:latin typeface="宋体" panose="02010600030101010101" pitchFamily="2" charset="-122"/>
              </a:rPr>
              <a:t>。</a:t>
            </a:r>
            <a:endParaRPr lang="en-US" altLang="zh-CN" sz="1800" b="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vert="horz" wrap="square" lIns="90333" tIns="44376" rIns="90333" bIns="44376" anchor="b"/>
          <a:lstStyle/>
          <a:p>
            <a:r>
              <a:rPr lang="en-US" altLang="zh-CN"/>
              <a:t>jQuery</a:t>
            </a:r>
            <a:r>
              <a:rPr lang="zh-CN" altLang="en-US"/>
              <a:t>中</a:t>
            </a:r>
            <a:r>
              <a:rPr lang="en-US" altLang="zh-CN"/>
              <a:t>Dom</a:t>
            </a:r>
            <a:r>
              <a:rPr lang="zh-CN" altLang="en-US"/>
              <a:t>的操作</a:t>
            </a:r>
            <a:endParaRPr lang="zh-CN" altLang="en-US"/>
          </a:p>
        </p:txBody>
      </p:sp>
      <p:sp>
        <p:nvSpPr>
          <p:cNvPr id="28674" name="文本框 9"/>
          <p:cNvSpPr txBox="1"/>
          <p:nvPr/>
        </p:nvSpPr>
        <p:spPr>
          <a:xfrm>
            <a:off x="0" y="609600"/>
            <a:ext cx="9232900" cy="5715000"/>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SzPct val="100000"/>
            </a:pPr>
            <a:r>
              <a:rPr lang="en-US" altLang="en-US">
                <a:latin typeface="宋体" panose="02010600030101010101" pitchFamily="2" charset="-122"/>
                <a:sym typeface="+mn-ea"/>
              </a:rPr>
              <a:t> 插入节点</a:t>
            </a:r>
            <a:endParaRPr lang="en-US" altLang="zh-CN" b="0">
              <a:latin typeface="宋体" panose="02010600030101010101" pitchFamily="2" charset="-122"/>
              <a:sym typeface="+mn-ea"/>
            </a:endParaRPr>
          </a:p>
          <a:p>
            <a:pPr lvl="0" eaLnBrk="1" hangingPunct="1">
              <a:spcBef>
                <a:spcPct val="0"/>
              </a:spcBef>
              <a:spcAft>
                <a:spcPct val="0"/>
              </a:spcAft>
              <a:buSzPct val="100000"/>
              <a:buChar char="l"/>
            </a:pPr>
            <a:r>
              <a:rPr lang="en-US" altLang="zh-CN" b="0">
                <a:sym typeface="+mn-ea"/>
              </a:rPr>
              <a:t>prepend()	</a:t>
            </a:r>
            <a:endParaRPr lang="en-US" altLang="zh-CN" b="0">
              <a:sym typeface="+mn-ea"/>
            </a:endParaRPr>
          </a:p>
          <a:p>
            <a:pPr lvl="0" eaLnBrk="1" hangingPunct="1">
              <a:spcBef>
                <a:spcPct val="0"/>
              </a:spcBef>
              <a:spcAft>
                <a:spcPct val="0"/>
              </a:spcAft>
              <a:buClr>
                <a:srgbClr val="FFC000"/>
              </a:buClr>
              <a:buSzPct val="100000"/>
              <a:buNone/>
            </a:pPr>
            <a:r>
              <a:rPr lang="en-US" altLang="zh-CN" b="0">
                <a:sym typeface="+mn-ea"/>
              </a:rPr>
              <a:t>将参数内容插入到每个匹配元素的前面（元素内部）。也就是当前元素中的第一个子元素</a:t>
            </a:r>
            <a:r>
              <a:rPr lang="en-US" altLang="en-US" b="0">
                <a:sym typeface="+mn-ea"/>
              </a:rPr>
              <a:t>。</a:t>
            </a:r>
            <a:endParaRPr lang="en-US" altLang="zh-CN" b="0">
              <a:sym typeface="+mn-ea"/>
            </a:endParaRPr>
          </a:p>
          <a:p>
            <a:pPr marL="457200" lvl="1" indent="0" eaLnBrk="1" hangingPunct="1">
              <a:spcBef>
                <a:spcPct val="0"/>
              </a:spcBef>
              <a:spcAft>
                <a:spcPct val="0"/>
              </a:spcAft>
              <a:buClr>
                <a:schemeClr val="tx2"/>
              </a:buClr>
              <a:buSzPct val="100000"/>
              <a:buChar char="•"/>
            </a:pPr>
            <a:r>
              <a:rPr lang="en-US" altLang="zh-CN" b="0">
                <a:sym typeface="+mn-ea"/>
              </a:rPr>
              <a:t> prependTo(target)	</a:t>
            </a:r>
            <a:endParaRPr lang="en-US" altLang="zh-CN" b="0">
              <a:sym typeface="+mn-ea"/>
            </a:endParaRPr>
          </a:p>
          <a:p>
            <a:pPr lvl="0" eaLnBrk="1" hangingPunct="1">
              <a:spcBef>
                <a:spcPct val="0"/>
              </a:spcBef>
              <a:spcAft>
                <a:spcPct val="0"/>
              </a:spcAft>
              <a:buClr>
                <a:srgbClr val="FFC000"/>
              </a:buClr>
              <a:buSzPct val="100000"/>
              <a:buNone/>
            </a:pPr>
            <a:r>
              <a:rPr lang="en-US" altLang="zh-CN" b="0">
                <a:sym typeface="+mn-ea"/>
              </a:rPr>
              <a:t>颠倒了$(A).prepend(B)的效果</a:t>
            </a:r>
            <a:r>
              <a:rPr lang="en-US" altLang="en-US" b="0">
                <a:sym typeface="+mn-ea"/>
              </a:rPr>
              <a:t>。</a:t>
            </a:r>
            <a:endParaRPr lang="en-US" altLang="zh-CN" b="0">
              <a:sym typeface="+mn-ea"/>
            </a:endParaRPr>
          </a:p>
          <a:p>
            <a:pPr marL="457200" lvl="1" indent="0" eaLnBrk="1" hangingPunct="1">
              <a:spcBef>
                <a:spcPct val="0"/>
              </a:spcBef>
              <a:spcAft>
                <a:spcPct val="0"/>
              </a:spcAft>
              <a:buClr>
                <a:schemeClr val="tx2"/>
              </a:buClr>
              <a:buSzPct val="100000"/>
              <a:buChar char="•"/>
            </a:pPr>
            <a:r>
              <a:rPr lang="en-US" altLang="zh-CN" b="0">
                <a:sym typeface="+mn-ea"/>
              </a:rPr>
              <a:t> after()		</a:t>
            </a:r>
            <a:endParaRPr lang="en-US" altLang="zh-CN" b="0">
              <a:sym typeface="+mn-ea"/>
            </a:endParaRPr>
          </a:p>
          <a:p>
            <a:pPr lvl="0" eaLnBrk="1" hangingPunct="1">
              <a:spcBef>
                <a:spcPct val="0"/>
              </a:spcBef>
              <a:spcAft>
                <a:spcPct val="0"/>
              </a:spcAft>
              <a:buClr>
                <a:srgbClr val="FFC000"/>
              </a:buClr>
              <a:buSzPct val="100000"/>
              <a:buNone/>
            </a:pPr>
            <a:r>
              <a:rPr lang="en-US" altLang="zh-CN" b="0">
                <a:sym typeface="+mn-ea"/>
              </a:rPr>
              <a:t>在匹配元素集合中的每个元素后面插入参数所指定的内容，作为其兄弟节点插在每个匹配元素的后面</a:t>
            </a:r>
            <a:r>
              <a:rPr lang="en-US" altLang="en-US" b="0">
                <a:sym typeface="+mn-ea"/>
              </a:rPr>
              <a:t>。</a:t>
            </a:r>
            <a:endParaRPr lang="en-US" altLang="zh-CN" b="0">
              <a:sym typeface="+mn-ea"/>
            </a:endParaRPr>
          </a:p>
          <a:p>
            <a:pPr marL="457200" lvl="1" indent="0" eaLnBrk="1" hangingPunct="1">
              <a:spcBef>
                <a:spcPct val="0"/>
              </a:spcBef>
              <a:spcAft>
                <a:spcPct val="0"/>
              </a:spcAft>
              <a:buClr>
                <a:schemeClr val="tx2"/>
              </a:buClr>
              <a:buSzPct val="100000"/>
              <a:buChar char="•"/>
            </a:pPr>
            <a:r>
              <a:rPr lang="en-US" altLang="zh-CN" b="0">
                <a:sym typeface="+mn-ea"/>
              </a:rPr>
              <a:t> insertAfter(target)   </a:t>
            </a:r>
            <a:endParaRPr lang="en-US" altLang="zh-CN" b="0">
              <a:sym typeface="+mn-ea"/>
            </a:endParaRPr>
          </a:p>
          <a:p>
            <a:pPr lvl="0" eaLnBrk="1" hangingPunct="1">
              <a:spcBef>
                <a:spcPct val="0"/>
              </a:spcBef>
              <a:spcAft>
                <a:spcPct val="0"/>
              </a:spcAft>
              <a:buClr>
                <a:srgbClr val="FFC000"/>
              </a:buClr>
              <a:buSzPct val="100000"/>
              <a:buNone/>
            </a:pPr>
            <a:r>
              <a:rPr lang="en-US" altLang="zh-CN" b="0">
                <a:sym typeface="+mn-ea"/>
              </a:rPr>
              <a:t>在目标元素后面插入集合中每个匹配的元素(插入的元素作为目标元素的兄弟元素)。颠倒了$(A).after(B)的效果</a:t>
            </a:r>
            <a:r>
              <a:rPr lang="en-US" altLang="en-US" b="0">
                <a:sym typeface="+mn-ea"/>
              </a:rPr>
              <a:t>。</a:t>
            </a:r>
            <a:endParaRPr lang="en-US" altLang="zh-CN" b="0">
              <a:sym typeface="+mn-ea"/>
            </a:endParaRPr>
          </a:p>
          <a:p>
            <a:pPr marL="457200" lvl="1" indent="0" eaLnBrk="1" hangingPunct="1">
              <a:spcBef>
                <a:spcPct val="0"/>
              </a:spcBef>
              <a:spcAft>
                <a:spcPct val="0"/>
              </a:spcAft>
              <a:buClr>
                <a:schemeClr val="tx2"/>
              </a:buClr>
              <a:buSzPct val="100000"/>
              <a:buChar char="•"/>
            </a:pPr>
            <a:r>
              <a:rPr lang="en-US" altLang="zh-CN" b="0">
                <a:sym typeface="+mn-ea"/>
              </a:rPr>
              <a:t> before()	</a:t>
            </a:r>
            <a:endParaRPr lang="en-US" altLang="zh-CN" b="0">
              <a:sym typeface="+mn-ea"/>
            </a:endParaRPr>
          </a:p>
          <a:p>
            <a:pPr lvl="0" eaLnBrk="1" hangingPunct="1">
              <a:spcBef>
                <a:spcPct val="0"/>
              </a:spcBef>
              <a:spcAft>
                <a:spcPct val="0"/>
              </a:spcAft>
              <a:buClr>
                <a:srgbClr val="FFC000"/>
              </a:buClr>
              <a:buSzPct val="100000"/>
              <a:buNone/>
            </a:pPr>
            <a:r>
              <a:rPr lang="en-US" altLang="zh-CN" b="0">
                <a:sym typeface="+mn-ea"/>
              </a:rPr>
              <a:t>在匹配元素的前面插入内容（外部插入）作为其兄弟节点插在集合中每个匹配元素前面。</a:t>
            </a:r>
            <a:endParaRPr lang="en-US" altLang="zh-CN" b="0">
              <a:sym typeface="+mn-ea"/>
            </a:endParaRPr>
          </a:p>
          <a:p>
            <a:pPr marL="457200" lvl="1" indent="0" eaLnBrk="1" hangingPunct="1">
              <a:spcBef>
                <a:spcPct val="0"/>
              </a:spcBef>
              <a:spcAft>
                <a:spcPct val="0"/>
              </a:spcAft>
              <a:buClr>
                <a:schemeClr val="tx2"/>
              </a:buClr>
              <a:buSzPct val="100000"/>
              <a:buChar char="•"/>
            </a:pPr>
            <a:r>
              <a:rPr lang="en-US" altLang="zh-CN" b="0">
                <a:sym typeface="+mn-ea"/>
              </a:rPr>
              <a:t>insertBefore(target) </a:t>
            </a:r>
            <a:endParaRPr lang="en-US" altLang="zh-CN" b="0">
              <a:sym typeface="+mn-ea"/>
            </a:endParaRPr>
          </a:p>
          <a:p>
            <a:pPr lvl="0" eaLnBrk="1" hangingPunct="1">
              <a:spcBef>
                <a:spcPct val="0"/>
              </a:spcBef>
              <a:spcAft>
                <a:spcPct val="0"/>
              </a:spcAft>
              <a:buClr>
                <a:srgbClr val="FFC000"/>
              </a:buClr>
              <a:buSzPct val="100000"/>
              <a:buNone/>
            </a:pPr>
            <a:r>
              <a:rPr lang="en-US" altLang="zh-CN" b="0">
                <a:sym typeface="+mn-ea"/>
              </a:rPr>
              <a:t>颠倒了$(A).before(B)的效果</a:t>
            </a:r>
            <a:r>
              <a:rPr lang="en-US" altLang="en-US" b="0">
                <a:sym typeface="+mn-ea"/>
              </a:rPr>
              <a:t>。</a:t>
            </a:r>
            <a:endParaRPr lang="en-US" altLang="zh-CN" b="0">
              <a:sym typeface="+mn-ea"/>
            </a:endParaRPr>
          </a:p>
          <a:p>
            <a:pPr lvl="0" eaLnBrk="1" hangingPunct="1">
              <a:spcBef>
                <a:spcPct val="0"/>
              </a:spcBef>
              <a:spcAft>
                <a:spcPct val="0"/>
              </a:spcAft>
              <a:buClr>
                <a:srgbClr val="FFC000"/>
              </a:buClr>
              <a:buSzPct val="100000"/>
              <a:buNone/>
            </a:pPr>
            <a:endParaRPr lang="en-US" altLang="zh-CN">
              <a:sym typeface="+mn-ea"/>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vert="horz" wrap="square" lIns="90333" tIns="44376" rIns="90333" bIns="44376" anchor="b"/>
          <a:lstStyle/>
          <a:p>
            <a:r>
              <a:rPr lang="en-US" altLang="zh-CN"/>
              <a:t>jQuery</a:t>
            </a:r>
            <a:r>
              <a:rPr lang="zh-CN" altLang="en-US"/>
              <a:t>中</a:t>
            </a:r>
            <a:r>
              <a:rPr lang="en-US" altLang="zh-CN"/>
              <a:t>Dom</a:t>
            </a:r>
            <a:r>
              <a:rPr lang="zh-CN" altLang="en-US"/>
              <a:t>的操作</a:t>
            </a:r>
            <a:endParaRPr lang="zh-CN" altLang="en-US"/>
          </a:p>
        </p:txBody>
      </p:sp>
      <p:sp>
        <p:nvSpPr>
          <p:cNvPr id="29698" name="文本框 2"/>
          <p:cNvSpPr txBox="1"/>
          <p:nvPr/>
        </p:nvSpPr>
        <p:spPr>
          <a:xfrm>
            <a:off x="-7937" y="633413"/>
            <a:ext cx="9151937" cy="3478212"/>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r>
              <a:rPr lang="en-US" altLang="zh-CN">
                <a:sym typeface="+mn-ea"/>
              </a:rPr>
              <a:t>删除节点</a:t>
            </a:r>
            <a:endParaRPr lang="en-US" altLang="zh-CN">
              <a:sym typeface="+mn-ea"/>
            </a:endParaRPr>
          </a:p>
          <a:p>
            <a:pPr marL="342900" lvl="0" indent="-342900" eaLnBrk="1" hangingPunct="1">
              <a:spcBef>
                <a:spcPct val="0"/>
              </a:spcBef>
              <a:spcAft>
                <a:spcPct val="0"/>
              </a:spcAft>
              <a:buSzPct val="100000"/>
            </a:pPr>
            <a:r>
              <a:rPr lang="en-US" altLang="zh-CN" b="0">
                <a:sym typeface="+mn-ea"/>
              </a:rPr>
              <a:t>remove([selector])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从DOM中删除所有匹配的元素，返回值是一个指向已经被删除的节点的引用，可以在以后再使用这些元素。该方法会移除元素，同时也会移除元素内部的一切，包括绑定的事件及与该元素相关的jQuery数据</a:t>
            </a:r>
            <a:r>
              <a:rPr lang="en-US" altLang="en-US" b="0">
                <a:sym typeface="+mn-ea"/>
              </a:rPr>
              <a:t>。</a:t>
            </a:r>
            <a:endParaRPr lang="en-US" altLang="zh-CN" b="0">
              <a:sym typeface="+mn-ea"/>
            </a:endParaRPr>
          </a:p>
          <a:p>
            <a:pPr marL="342900" lvl="0" indent="-342900" eaLnBrk="1" hangingPunct="1">
              <a:spcBef>
                <a:spcPct val="0"/>
              </a:spcBef>
              <a:spcAft>
                <a:spcPct val="0"/>
              </a:spcAft>
              <a:buSzPct val="100000"/>
            </a:pPr>
            <a:r>
              <a:rPr lang="en-US" altLang="zh-CN" b="0">
                <a:sym typeface="+mn-ea"/>
              </a:rPr>
              <a:t>detach( [selector ]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.detach()方法和.remove()类似</a:t>
            </a:r>
            <a:r>
              <a:rPr lang="en-US" altLang="en-US" b="0">
                <a:sym typeface="+mn-ea"/>
              </a:rPr>
              <a:t>，</a:t>
            </a:r>
            <a:r>
              <a:rPr lang="en-US" altLang="zh-CN" b="0">
                <a:sym typeface="+mn-ea"/>
              </a:rPr>
              <a:t>但是.detach()保存所有jQuery数据和被移走的元素相关联事件。</a:t>
            </a:r>
            <a:endParaRPr lang="en-US" altLang="zh-CN" b="0">
              <a:sym typeface="+mn-ea"/>
            </a:endParaRPr>
          </a:p>
          <a:p>
            <a:pPr marL="342900" lvl="0" indent="-342900" eaLnBrk="1" hangingPunct="1">
              <a:spcBef>
                <a:spcPct val="0"/>
              </a:spcBef>
              <a:spcAft>
                <a:spcPct val="0"/>
              </a:spcAft>
              <a:buSzPct val="100000"/>
            </a:pPr>
            <a:r>
              <a:rPr lang="en-US" altLang="zh-CN" b="0">
                <a:sym typeface="+mn-ea"/>
              </a:rPr>
              <a:t>empty()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无参数。从DOM中移除集合中匹配元素的所有子节点</a:t>
            </a:r>
            <a:r>
              <a:rPr lang="en-US" altLang="en-US" b="0">
                <a:sym typeface="+mn-ea"/>
              </a:rPr>
              <a:t>。</a:t>
            </a:r>
            <a:endParaRPr lang="en-US" altLang="zh-CN" b="0">
              <a:sym typeface="+mn-ea"/>
            </a:endParaRPr>
          </a:p>
          <a:p>
            <a:pPr marL="342900" lvl="0" indent="-342900" eaLnBrk="1" hangingPunct="1">
              <a:spcBef>
                <a:spcPct val="0"/>
              </a:spcBef>
              <a:spcAft>
                <a:spcPct val="0"/>
              </a:spcAft>
              <a:buClrTx/>
              <a:buSzPct val="100000"/>
              <a:buFont typeface="Arial" panose="020B0604020202020204" pitchFamily="34" charset="0"/>
              <a:buNone/>
            </a:pPr>
            <a:endParaRPr lang="en-US" altLang="en-US" i="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59394" name="Rectangle 2"/>
          <p:cNvSpPr>
            <a:spLocks noGrp="1" noChangeArrowheads="1"/>
          </p:cNvSpPr>
          <p:nvPr>
            <p:ph idx="1"/>
          </p:nvPr>
        </p:nvSpPr>
        <p:spPr/>
        <p:txBody>
          <a:bodyPr vert="horz" wrap="square" lIns="90101" tIns="45050" rIns="90101" bIns="45050" numCol="1" anchor="t" anchorCtr="0" compatLnSpc="1"/>
          <a:lstStyle/>
          <a:p>
            <a:pPr marL="0" lvl="1" indent="-381000"/>
            <a:r>
              <a:rPr lang="en-US" altLang="zh-CN" sz="2000"/>
              <a:t>mv</a:t>
            </a:r>
            <a:endParaRPr lang="en-US" altLang="zh-CN" sz="2000"/>
          </a:p>
          <a:p>
            <a:pPr marL="338455" lvl="2" indent="0">
              <a:spcBef>
                <a:spcPts val="200"/>
              </a:spcBef>
              <a:spcAft>
                <a:spcPts val="200"/>
              </a:spcAft>
              <a:buNone/>
            </a:pPr>
            <a:r>
              <a:rPr lang="zh-CN" altLang="en-US" sz="1800" b="0"/>
              <a:t>移动文件到指定目录或重命名文件</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mv [-i] source_file destination_file</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mv [-i] source_file(s) destination_directory</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mv [-i] source_directory(s) destination_directory</a:t>
            </a:r>
            <a:endParaRPr lang="en-US" altLang="zh-CN" sz="1800" b="0"/>
          </a:p>
          <a:p>
            <a:pPr marL="338455" lvl="2" indent="0">
              <a:spcBef>
                <a:spcPts val="200"/>
              </a:spcBef>
              <a:spcAft>
                <a:spcPts val="200"/>
              </a:spcAft>
              <a:buNone/>
            </a:pPr>
            <a:r>
              <a:rPr lang="zh-CN" altLang="en-US" sz="1800" b="0"/>
              <a:t>例如：</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mv nuts beans</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mv /export/home/jerry/brands  ~</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mv dir5 dir6</a:t>
            </a:r>
            <a:endParaRPr lang="en-US" altLang="zh-CN" sz="1800" b="0"/>
          </a:p>
          <a:p>
            <a:pPr marL="457200" indent="0" eaLnBrk="1" hangingPunct="1">
              <a:buNone/>
            </a:pPr>
            <a:endParaRPr lang="en-US" altLang="zh-CN" sz="1800" b="0"/>
          </a:p>
          <a:p>
            <a:pPr marL="457200" indent="0" eaLnBrk="1" hangingPunct="1">
              <a:buNone/>
            </a:pPr>
            <a:endParaRPr lang="en-US" altLang="zh-CN" sz="1800" b="0"/>
          </a:p>
          <a:p>
            <a:pPr marL="338455" lvl="2" indent="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vert="horz" wrap="square" lIns="90333" tIns="44376" rIns="90333" bIns="44376" anchor="b"/>
          <a:lstStyle/>
          <a:p>
            <a:r>
              <a:rPr lang="en-US" altLang="zh-CN">
                <a:sym typeface="宋体" panose="02010600030101010101" pitchFamily="2" charset="-122"/>
              </a:rPr>
              <a:t>jQuery</a:t>
            </a:r>
            <a:r>
              <a:rPr lang="zh-CN" altLang="en-US">
                <a:sym typeface="宋体" panose="02010600030101010101" pitchFamily="2" charset="-122"/>
              </a:rPr>
              <a:t>中</a:t>
            </a:r>
            <a:r>
              <a:rPr lang="en-US" altLang="zh-CN">
                <a:sym typeface="宋体" panose="02010600030101010101" pitchFamily="2" charset="-122"/>
              </a:rPr>
              <a:t>Dom</a:t>
            </a:r>
            <a:r>
              <a:rPr lang="zh-CN" altLang="en-US">
                <a:sym typeface="宋体" panose="02010600030101010101" pitchFamily="2" charset="-122"/>
              </a:rPr>
              <a:t>的操作</a:t>
            </a:r>
            <a:endParaRPr lang="zh-CN" altLang="en-US"/>
          </a:p>
        </p:txBody>
      </p:sp>
      <p:sp>
        <p:nvSpPr>
          <p:cNvPr id="30722" name="文本框 2"/>
          <p:cNvSpPr txBox="1"/>
          <p:nvPr/>
        </p:nvSpPr>
        <p:spPr>
          <a:xfrm>
            <a:off x="-7937" y="628650"/>
            <a:ext cx="9151937" cy="4400550"/>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r>
              <a:rPr lang="en-US" altLang="zh-CN">
                <a:sym typeface="+mn-ea"/>
              </a:rPr>
              <a:t>复制节点</a:t>
            </a:r>
            <a:endParaRPr lang="en-US" altLang="zh-CN">
              <a:sym typeface="+mn-ea"/>
            </a:endParaRPr>
          </a:p>
          <a:p>
            <a:pPr marL="342900" lvl="0" indent="-342900" eaLnBrk="1" hangingPunct="1">
              <a:spcBef>
                <a:spcPct val="0"/>
              </a:spcBef>
              <a:spcAft>
                <a:spcPct val="0"/>
              </a:spcAft>
              <a:buClr>
                <a:srgbClr val="9E001B"/>
              </a:buClr>
              <a:buSzPct val="100000"/>
              <a:buNone/>
            </a:pPr>
            <a:r>
              <a:rPr lang="en-US" altLang="zh-CN" b="0">
                <a:sym typeface="+mn-ea"/>
              </a:rPr>
              <a:t>$(“#id”).clone(false)</a:t>
            </a:r>
            <a:endParaRPr lang="en-US" altLang="zh-CN" b="0">
              <a:sym typeface="+mn-ea"/>
            </a:endParaRPr>
          </a:p>
          <a:p>
            <a:pPr marL="342900" lvl="0" indent="-342900" eaLnBrk="1" hangingPunct="1">
              <a:spcBef>
                <a:spcPct val="0"/>
              </a:spcBef>
              <a:spcAft>
                <a:spcPct val="0"/>
              </a:spcAft>
              <a:buClr>
                <a:srgbClr val="9E001B"/>
              </a:buClr>
              <a:buSzPct val="100000"/>
              <a:buNone/>
            </a:pPr>
            <a:r>
              <a:rPr lang="en-US" altLang="zh-CN" b="0">
                <a:sym typeface="+mn-ea"/>
              </a:rPr>
              <a:t>该方法返回的是一个节点的引用</a:t>
            </a:r>
            <a:r>
              <a:rPr lang="en-US" altLang="en-US" b="0">
                <a:sym typeface="+mn-ea"/>
              </a:rPr>
              <a:t>，</a:t>
            </a:r>
            <a:r>
              <a:rPr lang="en-US" altLang="zh-CN" b="0">
                <a:sym typeface="+mn-ea"/>
              </a:rPr>
              <a:t>参数默认为false，</a:t>
            </a:r>
            <a:r>
              <a:rPr lang="en-US" altLang="en-US" b="0">
                <a:sym typeface="+mn-ea"/>
              </a:rPr>
              <a:t>为浅</a:t>
            </a:r>
            <a:r>
              <a:rPr lang="en-US" altLang="zh-CN" b="0">
                <a:sym typeface="+mn-ea"/>
              </a:rPr>
              <a:t>复制</a:t>
            </a:r>
            <a:r>
              <a:rPr lang="en-US" altLang="en-US" b="0">
                <a:sym typeface="+mn-ea"/>
              </a:rPr>
              <a:t>；</a:t>
            </a:r>
            <a:r>
              <a:rPr lang="en-US" altLang="zh-CN" b="0">
                <a:sym typeface="+mn-ea"/>
              </a:rPr>
              <a:t>clone()方法中传递了一个参数true，</a:t>
            </a:r>
            <a:r>
              <a:rPr lang="en-US" altLang="en-US" b="0">
                <a:sym typeface="+mn-ea"/>
              </a:rPr>
              <a:t>为深</a:t>
            </a:r>
            <a:r>
              <a:rPr lang="en-US" altLang="zh-CN" b="0">
                <a:sym typeface="+mn-ea"/>
              </a:rPr>
              <a:t>复制</a:t>
            </a:r>
            <a:r>
              <a:rPr lang="en-US" altLang="en-US" b="0">
                <a:sym typeface="+mn-ea"/>
              </a:rPr>
              <a:t>；</a:t>
            </a:r>
            <a:r>
              <a:rPr lang="en-US" altLang="zh-CN" b="0">
                <a:sym typeface="+mn-ea"/>
              </a:rPr>
              <a:t>含义是复制元素的同时复制元素中所绑定的事件</a:t>
            </a:r>
            <a:r>
              <a:rPr lang="en-US" altLang="en-US" b="0">
                <a:sym typeface="+mn-ea"/>
              </a:rPr>
              <a:t>。</a:t>
            </a:r>
            <a:endParaRPr lang="en-US" altLang="zh-CN">
              <a:sym typeface="+mn-ea"/>
            </a:endParaRPr>
          </a:p>
          <a:p>
            <a:pPr marL="342900" lvl="0" indent="-342900" eaLnBrk="1" hangingPunct="1">
              <a:spcBef>
                <a:spcPct val="0"/>
              </a:spcBef>
              <a:spcAft>
                <a:spcPct val="0"/>
              </a:spcAft>
              <a:buClr>
                <a:srgbClr val="9E001B"/>
              </a:buClr>
              <a:buSzPct val="100000"/>
            </a:pPr>
            <a:r>
              <a:rPr lang="en-US" altLang="zh-CN">
                <a:sym typeface="+mn-ea"/>
              </a:rPr>
              <a:t>替换节点</a:t>
            </a:r>
            <a:endParaRPr lang="en-US" altLang="zh-CN">
              <a:sym typeface="+mn-ea"/>
            </a:endParaRPr>
          </a:p>
          <a:p>
            <a:pPr marL="342900" lvl="0" indent="-342900" eaLnBrk="1" hangingPunct="1">
              <a:spcBef>
                <a:spcPct val="0"/>
              </a:spcBef>
              <a:spcAft>
                <a:spcPct val="0"/>
              </a:spcAft>
              <a:buClr>
                <a:srgbClr val="9E001B"/>
              </a:buClr>
              <a:buSzPct val="100000"/>
              <a:buNone/>
            </a:pPr>
            <a:r>
              <a:rPr lang="en-US" altLang="zh-CN" b="0">
                <a:sym typeface="+mn-ea"/>
              </a:rPr>
              <a:t>$("#id").clone(false)  </a:t>
            </a:r>
            <a:r>
              <a:rPr lang="en-US" altLang="zh-CN">
                <a:sym typeface="+mn-ea"/>
              </a:rPr>
              <a:t>	</a:t>
            </a:r>
            <a:endParaRPr lang="en-US" altLang="zh-CN">
              <a:sym typeface="+mn-ea"/>
            </a:endParaRPr>
          </a:p>
          <a:p>
            <a:pPr marL="342900" lvl="0" indent="-342900" eaLnBrk="1" hangingPunct="1">
              <a:spcBef>
                <a:spcPct val="0"/>
              </a:spcBef>
              <a:spcAft>
                <a:spcPct val="0"/>
              </a:spcAft>
              <a:buSzPct val="100000"/>
            </a:pPr>
            <a:r>
              <a:rPr lang="en-US" altLang="zh-CN" b="0">
                <a:sym typeface="+mn-ea"/>
              </a:rPr>
              <a:t>replaceWith(newContent)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用提供的内容替换集合中所有匹配的元素并且返回被删除元素的集合。该方法会删除与节点相关联的所有数据和事件处理程序</a:t>
            </a:r>
            <a:r>
              <a:rPr lang="en-US" altLang="en-US" b="0">
                <a:sym typeface="+mn-ea"/>
              </a:rPr>
              <a:t>。</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参数</a:t>
            </a:r>
            <a:r>
              <a:rPr lang="en-US" altLang="en-US" b="0">
                <a:sym typeface="+mn-ea"/>
              </a:rPr>
              <a:t>是</a:t>
            </a:r>
            <a:r>
              <a:rPr lang="en-US" altLang="zh-CN" b="0">
                <a:sym typeface="+mn-ea"/>
              </a:rPr>
              <a:t>用来插入的内容,可能是HTML字符串</a:t>
            </a:r>
            <a:r>
              <a:rPr lang="en-US" altLang="en-US" b="0">
                <a:sym typeface="+mn-ea"/>
              </a:rPr>
              <a:t>，</a:t>
            </a:r>
            <a:r>
              <a:rPr lang="en-US" altLang="zh-CN" b="0">
                <a:sym typeface="+mn-ea"/>
              </a:rPr>
              <a:t>DOM元素</a:t>
            </a:r>
            <a:r>
              <a:rPr lang="en-US" altLang="en-US" b="0">
                <a:sym typeface="+mn-ea"/>
              </a:rPr>
              <a:t>，</a:t>
            </a:r>
            <a:r>
              <a:rPr lang="en-US" altLang="zh-CN" b="0">
                <a:sym typeface="+mn-ea"/>
              </a:rPr>
              <a:t>或者jQuery对象</a:t>
            </a:r>
            <a:r>
              <a:rPr lang="en-US" altLang="en-US" b="0">
                <a:sym typeface="+mn-ea"/>
              </a:rPr>
              <a:t>。</a:t>
            </a:r>
            <a:endParaRPr lang="en-US" altLang="zh-CN" b="0">
              <a:sym typeface="+mn-ea"/>
            </a:endParaRPr>
          </a:p>
          <a:p>
            <a:pPr marL="342900" lvl="0" indent="-342900" eaLnBrk="1" hangingPunct="1">
              <a:spcBef>
                <a:spcPct val="0"/>
              </a:spcBef>
              <a:spcAft>
                <a:spcPct val="0"/>
              </a:spcAft>
              <a:buSzPct val="100000"/>
            </a:pPr>
            <a:r>
              <a:rPr lang="en-US" altLang="zh-CN" b="0">
                <a:sym typeface="+mn-ea"/>
              </a:rPr>
              <a:t>replaeAll(target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用集合的匹配元素替换每个目标元素。颠倒了replaceWith()操作效果</a:t>
            </a:r>
            <a:r>
              <a:rPr lang="en-US" altLang="en-US" b="0">
                <a:sym typeface="+mn-ea"/>
              </a:rPr>
              <a:t>。</a:t>
            </a:r>
            <a:endParaRPr lang="en-US" altLang="zh-CN" b="0">
              <a:sym typeface="+mn-ea"/>
            </a:endParaRPr>
          </a:p>
          <a:p>
            <a:pPr marL="342900" lvl="0" indent="-342900" eaLnBrk="1" hangingPunct="1">
              <a:spcBef>
                <a:spcPct val="0"/>
              </a:spcBef>
              <a:spcAft>
                <a:spcPct val="0"/>
              </a:spcAft>
              <a:buClrTx/>
              <a:buSzPct val="100000"/>
              <a:buFont typeface="Arial" panose="020B0604020202020204" pitchFamily="34" charset="0"/>
              <a:buNone/>
            </a:pPr>
            <a:endParaRPr lang="en-US" altLang="en-US" i="1"/>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vert="horz" wrap="square" lIns="90333" tIns="44376" rIns="90333" bIns="44376" anchor="b"/>
          <a:lstStyle/>
          <a:p>
            <a:r>
              <a:rPr lang="en-US" altLang="zh-CN">
                <a:sym typeface="宋体" panose="02010600030101010101" pitchFamily="2" charset="-122"/>
              </a:rPr>
              <a:t>jQuery</a:t>
            </a:r>
            <a:r>
              <a:rPr lang="zh-CN" altLang="en-US">
                <a:sym typeface="宋体" panose="02010600030101010101" pitchFamily="2" charset="-122"/>
              </a:rPr>
              <a:t>中</a:t>
            </a:r>
            <a:r>
              <a:rPr lang="en-US" altLang="zh-CN">
                <a:sym typeface="宋体" panose="02010600030101010101" pitchFamily="2" charset="-122"/>
              </a:rPr>
              <a:t>Dom</a:t>
            </a:r>
            <a:r>
              <a:rPr lang="zh-CN" altLang="en-US">
                <a:sym typeface="宋体" panose="02010600030101010101" pitchFamily="2" charset="-122"/>
              </a:rPr>
              <a:t>的操作</a:t>
            </a:r>
            <a:endParaRPr lang="zh-CN" altLang="en-US"/>
          </a:p>
        </p:txBody>
      </p:sp>
      <p:sp>
        <p:nvSpPr>
          <p:cNvPr id="31746" name="文本框 2"/>
          <p:cNvSpPr txBox="1"/>
          <p:nvPr/>
        </p:nvSpPr>
        <p:spPr>
          <a:xfrm>
            <a:off x="-7937" y="639763"/>
            <a:ext cx="9151937" cy="2862262"/>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r>
              <a:rPr lang="en-US" altLang="zh-CN">
                <a:sym typeface="+mn-ea"/>
              </a:rPr>
              <a:t>包裹节点	  	</a:t>
            </a:r>
            <a:endParaRPr lang="en-US" altLang="zh-CN">
              <a:sym typeface="+mn-ea"/>
            </a:endParaRPr>
          </a:p>
          <a:p>
            <a:pPr marL="342900" lvl="0" indent="-342900" eaLnBrk="1" hangingPunct="1">
              <a:spcBef>
                <a:spcPct val="0"/>
              </a:spcBef>
              <a:spcAft>
                <a:spcPct val="0"/>
              </a:spcAft>
              <a:buSzPct val="100000"/>
            </a:pPr>
            <a:r>
              <a:rPr lang="en-US" altLang="zh-CN" b="0">
                <a:sym typeface="+mn-ea"/>
              </a:rPr>
              <a:t>wrap([wrappingElement])</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在每个匹配的元素外层包上一个html元素。</a:t>
            </a:r>
            <a:endParaRPr lang="en-US" altLang="zh-CN" b="0">
              <a:sym typeface="+mn-ea"/>
            </a:endParaRPr>
          </a:p>
          <a:p>
            <a:pPr marL="342900" lvl="0" indent="-342900" eaLnBrk="1" hangingPunct="1">
              <a:spcBef>
                <a:spcPct val="0"/>
              </a:spcBef>
              <a:spcAft>
                <a:spcPct val="0"/>
              </a:spcAft>
              <a:buSzPct val="100000"/>
            </a:pPr>
            <a:r>
              <a:rPr lang="en-US" altLang="zh-CN" b="0">
                <a:sym typeface="+mn-ea"/>
              </a:rPr>
              <a:t>wrapAll([wrappingElement])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将所有匹配的元素用一个元素来包裹，在所有匹配元素外面包一层HTML结构。这种结构可以嵌套多层，但是最内层只能有一个元素。所有匹配元素将会被当作是一个整体，在这个整体的外部用指定的HTML结构进行包裹</a:t>
            </a:r>
            <a:r>
              <a:rPr lang="en-US" altLang="en-US" b="0">
                <a:sym typeface="+mn-ea"/>
              </a:rPr>
              <a:t>。</a:t>
            </a:r>
            <a:endParaRPr lang="en-US" altLang="zh-CN" b="0">
              <a:sym typeface="+mn-ea"/>
            </a:endParaRPr>
          </a:p>
          <a:p>
            <a:pPr marL="342900" lvl="0" indent="-342900" eaLnBrk="1" hangingPunct="1">
              <a:spcBef>
                <a:spcPct val="0"/>
              </a:spcBef>
              <a:spcAft>
                <a:spcPct val="0"/>
              </a:spcAft>
              <a:buSzPct val="100000"/>
            </a:pPr>
            <a:r>
              <a:rPr lang="en-US" altLang="zh-CN" b="0">
                <a:sym typeface="+mn-ea"/>
              </a:rPr>
              <a:t>wrapInner([wrappingElement])</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每个匹配元素里面内容(子元素)都会被这种结构包裹</a:t>
            </a:r>
            <a:r>
              <a:rPr lang="en-US" altLang="en-US" b="0">
                <a:sym typeface="+mn-ea"/>
              </a:rPr>
              <a:t>。</a:t>
            </a:r>
            <a:endParaRPr lang="en-US" altLang="zh-CN" b="0">
              <a:sym typeface="+mn-ea"/>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vert="horz" wrap="square" lIns="90333" tIns="44376" rIns="90333" bIns="44376" anchor="b"/>
          <a:lstStyle/>
          <a:p>
            <a:r>
              <a:rPr lang="en-US" altLang="zh-CN">
                <a:sym typeface="宋体" panose="02010600030101010101" pitchFamily="2" charset="-122"/>
              </a:rPr>
              <a:t>jQuery</a:t>
            </a:r>
            <a:r>
              <a:rPr lang="zh-CN" altLang="en-US">
                <a:sym typeface="宋体" panose="02010600030101010101" pitchFamily="2" charset="-122"/>
              </a:rPr>
              <a:t>中</a:t>
            </a:r>
            <a:r>
              <a:rPr lang="en-US" altLang="zh-CN">
                <a:sym typeface="宋体" panose="02010600030101010101" pitchFamily="2" charset="-122"/>
              </a:rPr>
              <a:t>Dom</a:t>
            </a:r>
            <a:r>
              <a:rPr lang="zh-CN" altLang="en-US">
                <a:sym typeface="宋体" panose="02010600030101010101" pitchFamily="2" charset="-122"/>
              </a:rPr>
              <a:t>的操作</a:t>
            </a:r>
            <a:endParaRPr lang="zh-CN" altLang="en-US"/>
          </a:p>
        </p:txBody>
      </p:sp>
      <p:sp>
        <p:nvSpPr>
          <p:cNvPr id="32770" name="文本框 2"/>
          <p:cNvSpPr txBox="1"/>
          <p:nvPr/>
        </p:nvSpPr>
        <p:spPr>
          <a:xfrm>
            <a:off x="-7937" y="609600"/>
            <a:ext cx="9151937" cy="4648200"/>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r>
              <a:rPr lang="en-US" altLang="zh-CN">
                <a:sym typeface="+mn-ea"/>
              </a:rPr>
              <a:t>节点遍历	</a:t>
            </a:r>
            <a:endParaRPr lang="en-US" altLang="zh-CN">
              <a:sym typeface="+mn-ea"/>
            </a:endParaRPr>
          </a:p>
          <a:p>
            <a:pPr marL="342900" lvl="0" indent="-342900" eaLnBrk="1" hangingPunct="1">
              <a:spcBef>
                <a:spcPct val="0"/>
              </a:spcBef>
              <a:spcAft>
                <a:spcPct val="0"/>
              </a:spcAft>
              <a:buClr>
                <a:srgbClr val="9E001B"/>
              </a:buClr>
              <a:buSzPct val="100000"/>
              <a:buNone/>
            </a:pPr>
            <a:r>
              <a:rPr lang="en-US" altLang="zh-CN" sz="1800" b="0">
                <a:sym typeface="+mn-ea"/>
              </a:rPr>
              <a:t>注意:使用这些方法去解析html文档和xml文档都是可以的</a:t>
            </a:r>
            <a:r>
              <a:rPr lang="en-US" altLang="en-US" sz="1800" b="0">
                <a:sym typeface="+mn-ea"/>
              </a:rPr>
              <a:t>，</a:t>
            </a:r>
            <a:r>
              <a:rPr lang="en-US" altLang="zh-CN" sz="1800" b="0">
                <a:sym typeface="+mn-ea"/>
              </a:rPr>
              <a:t>因为html文档和xml文档都可以转换为dom模型</a:t>
            </a:r>
            <a:r>
              <a:rPr lang="en-US" altLang="en-US" sz="1800" b="0">
                <a:sym typeface="+mn-ea"/>
              </a:rPr>
              <a:t>。</a:t>
            </a:r>
            <a:r>
              <a:rPr lang="en-US" altLang="zh-CN" sz="1800" b="0">
                <a:sym typeface="+mn-ea"/>
              </a:rPr>
              <a:t>(也就是说在ajax中</a:t>
            </a:r>
            <a:r>
              <a:rPr lang="en-US" altLang="en-US" sz="1800" b="0">
                <a:sym typeface="+mn-ea"/>
              </a:rPr>
              <a:t>，</a:t>
            </a:r>
            <a:r>
              <a:rPr lang="en-US" altLang="zh-CN" sz="1800" b="0">
                <a:sym typeface="+mn-ea"/>
              </a:rPr>
              <a:t>如果后台传过来的是xml文档</a:t>
            </a:r>
            <a:r>
              <a:rPr lang="en-US" altLang="en-US" sz="1800" b="0">
                <a:sym typeface="+mn-ea"/>
              </a:rPr>
              <a:t>，</a:t>
            </a:r>
            <a:r>
              <a:rPr lang="en-US" altLang="zh-CN" sz="1800" b="0">
                <a:sym typeface="+mn-ea"/>
              </a:rPr>
              <a:t>那么我们使用jquery也可以用下面方法解析)</a:t>
            </a:r>
            <a:r>
              <a:rPr lang="en-US" altLang="en-US" sz="1800" b="0">
                <a:sym typeface="+mn-ea"/>
              </a:rPr>
              <a:t>。</a:t>
            </a:r>
            <a:r>
              <a:rPr lang="en-US" altLang="zh-CN">
                <a:sym typeface="+mn-ea"/>
              </a:rPr>
              <a:t>  	</a:t>
            </a:r>
            <a:endParaRPr lang="en-US" altLang="zh-CN">
              <a:sym typeface="+mn-ea"/>
            </a:endParaRPr>
          </a:p>
          <a:p>
            <a:pPr marL="342900" lvl="0" indent="-342900" eaLnBrk="1" hangingPunct="1">
              <a:spcBef>
                <a:spcPct val="0"/>
              </a:spcBef>
              <a:spcAft>
                <a:spcPct val="0"/>
              </a:spcAft>
              <a:buSzPct val="100000"/>
            </a:pPr>
            <a:r>
              <a:rPr lang="en-US" altLang="zh-CN" b="0">
                <a:sym typeface="+mn-ea"/>
              </a:rPr>
              <a:t>children([selector])</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用于取得匹配元素的子元素集合（只考虑子元素而不考虑任何后代元素）</a:t>
            </a:r>
            <a:r>
              <a:rPr lang="en-US" altLang="en-US" b="0">
                <a:sym typeface="+mn-ea"/>
              </a:rPr>
              <a:t>。</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	$(".content .inner")</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   =&gt; $(".content").children(".inner");</a:t>
            </a:r>
            <a:endParaRPr lang="en-US" altLang="zh-CN" b="0">
              <a:sym typeface="+mn-ea"/>
            </a:endParaRPr>
          </a:p>
          <a:p>
            <a:pPr marL="342900" lvl="0" indent="-342900" eaLnBrk="1" hangingPunct="1">
              <a:spcBef>
                <a:spcPct val="0"/>
              </a:spcBef>
              <a:spcAft>
                <a:spcPct val="0"/>
              </a:spcAft>
              <a:buSzPct val="100000"/>
            </a:pPr>
            <a:r>
              <a:rPr lang="en-US" altLang="zh-CN" b="0">
                <a:sym typeface="+mn-ea"/>
              </a:rPr>
              <a:t>find(selector) </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在当前元素对象中的子元素中查找，和参数所匹配的所有的后代元素$(".content").children(".inner");</a:t>
            </a:r>
            <a:endParaRPr lang="en-US" altLang="zh-CN" b="0">
              <a:sym typeface="+mn-ea"/>
            </a:endParaRPr>
          </a:p>
          <a:p>
            <a:pPr marL="342900" lvl="0" indent="-342900" eaLnBrk="1" hangingPunct="1">
              <a:spcBef>
                <a:spcPct val="0"/>
              </a:spcBef>
              <a:spcAft>
                <a:spcPct val="0"/>
              </a:spcAft>
              <a:buSzPct val="100000"/>
            </a:pPr>
            <a:r>
              <a:rPr lang="en-US" altLang="zh-CN" b="0">
                <a:sym typeface="+mn-ea"/>
              </a:rPr>
              <a:t>next([selector])</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取得匹配的元素集合中每一个元素紧邻的后面兄弟元素</a:t>
            </a:r>
            <a:r>
              <a:rPr lang="en-US" altLang="en-US" b="0">
                <a:sym typeface="+mn-ea"/>
              </a:rPr>
              <a:t>。</a:t>
            </a:r>
            <a:endParaRPr lang="en-US" altLang="zh-CN" b="0">
              <a:sym typeface="+mn-ea"/>
            </a:endParaRPr>
          </a:p>
          <a:p>
            <a:pPr marL="342900" lvl="0" indent="-342900" eaLnBrk="1" hangingPunct="1">
              <a:spcBef>
                <a:spcPct val="0"/>
              </a:spcBef>
              <a:spcAft>
                <a:spcPct val="0"/>
              </a:spcAft>
              <a:buSzPct val="100000"/>
            </a:pPr>
            <a:r>
              <a:rPr lang="en-US" altLang="zh-CN" b="0">
                <a:sym typeface="+mn-ea"/>
              </a:rPr>
              <a:t>nextAll([selector])</a:t>
            </a:r>
            <a:endParaRPr lang="en-US" altLang="zh-CN" b="0">
              <a:sym typeface="+mn-ea"/>
            </a:endParaRPr>
          </a:p>
          <a:p>
            <a:pPr marL="342900" lvl="0" indent="-342900" eaLnBrk="1" hangingPunct="1">
              <a:spcBef>
                <a:spcPct val="0"/>
              </a:spcBef>
              <a:spcAft>
                <a:spcPct val="0"/>
              </a:spcAft>
              <a:buClrTx/>
              <a:buSzPct val="100000"/>
              <a:buNone/>
            </a:pPr>
            <a:r>
              <a:rPr lang="en-US" altLang="zh-CN" b="0">
                <a:sym typeface="+mn-ea"/>
              </a:rPr>
              <a:t>查找当前元素之后所有的同辈元素</a:t>
            </a:r>
            <a:r>
              <a:rPr lang="en-US" altLang="en-US" b="0">
                <a:sym typeface="+mn-ea"/>
              </a:rPr>
              <a:t>。</a:t>
            </a:r>
            <a:endParaRPr lang="en-US" altLang="zh-CN" b="0">
              <a:sym typeface="+mn-ea"/>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vert="horz" wrap="square" lIns="90333" tIns="44376" rIns="90333" bIns="44376" anchor="b"/>
          <a:lstStyle/>
          <a:p>
            <a:r>
              <a:rPr lang="en-US" altLang="zh-CN">
                <a:sym typeface="宋体" panose="02010600030101010101" pitchFamily="2" charset="-122"/>
              </a:rPr>
              <a:t>jQuery</a:t>
            </a:r>
            <a:r>
              <a:rPr lang="zh-CN" altLang="en-US">
                <a:sym typeface="宋体" panose="02010600030101010101" pitchFamily="2" charset="-122"/>
              </a:rPr>
              <a:t>中</a:t>
            </a:r>
            <a:r>
              <a:rPr lang="en-US" altLang="zh-CN">
                <a:sym typeface="宋体" panose="02010600030101010101" pitchFamily="2" charset="-122"/>
              </a:rPr>
              <a:t>Dom</a:t>
            </a:r>
            <a:r>
              <a:rPr lang="zh-CN" altLang="en-US">
                <a:sym typeface="宋体" panose="02010600030101010101" pitchFamily="2" charset="-122"/>
              </a:rPr>
              <a:t>的操作</a:t>
            </a:r>
            <a:endParaRPr lang="zh-CN" altLang="en-US"/>
          </a:p>
        </p:txBody>
      </p:sp>
      <p:sp>
        <p:nvSpPr>
          <p:cNvPr id="33794" name="文本框 2"/>
          <p:cNvSpPr txBox="1"/>
          <p:nvPr/>
        </p:nvSpPr>
        <p:spPr>
          <a:xfrm>
            <a:off x="-4762" y="625475"/>
            <a:ext cx="9151937" cy="4708525"/>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
                <a:srgbClr val="9E001B"/>
              </a:buClr>
              <a:buSzPct val="100000"/>
            </a:pPr>
            <a:r>
              <a:rPr lang="en-US" altLang="zh-CN">
                <a:sym typeface="+mn-ea"/>
              </a:rPr>
              <a:t> 节点遍历		</a:t>
            </a:r>
            <a:endParaRPr lang="en-US" altLang="zh-CN">
              <a:sym typeface="+mn-ea"/>
            </a:endParaRPr>
          </a:p>
          <a:p>
            <a:pPr lvl="0" eaLnBrk="1" hangingPunct="1">
              <a:spcBef>
                <a:spcPct val="0"/>
              </a:spcBef>
              <a:spcAft>
                <a:spcPct val="0"/>
              </a:spcAft>
              <a:buSzPct val="100000"/>
            </a:pPr>
            <a:r>
              <a:rPr lang="en-US" altLang="zh-CN" b="0">
                <a:sym typeface="+mn-ea"/>
              </a:rPr>
              <a:t>prev([selector])</a:t>
            </a:r>
            <a:endParaRPr lang="en-US" altLang="zh-CN" b="0">
              <a:sym typeface="+mn-ea"/>
            </a:endParaRPr>
          </a:p>
          <a:p>
            <a:pPr lvl="0" eaLnBrk="1" hangingPunct="1">
              <a:spcBef>
                <a:spcPct val="0"/>
              </a:spcBef>
              <a:spcAft>
                <a:spcPct val="0"/>
              </a:spcAft>
              <a:buClrTx/>
              <a:buSzPct val="100000"/>
              <a:buNone/>
            </a:pPr>
            <a:r>
              <a:rPr lang="en-US" altLang="zh-CN" b="0">
                <a:sym typeface="+mn-ea"/>
              </a:rPr>
              <a:t>取得匹配元素前面紧邻的兄弟元素</a:t>
            </a:r>
            <a:endParaRPr lang="en-US" altLang="zh-CN" b="0">
              <a:sym typeface="+mn-ea"/>
            </a:endParaRPr>
          </a:p>
          <a:p>
            <a:pPr lvl="0" eaLnBrk="1" hangingPunct="1">
              <a:spcBef>
                <a:spcPct val="0"/>
              </a:spcBef>
              <a:spcAft>
                <a:spcPct val="0"/>
              </a:spcAft>
              <a:buSzPct val="100000"/>
            </a:pPr>
            <a:r>
              <a:rPr lang="en-US" altLang="zh-CN" b="0">
                <a:sym typeface="+mn-ea"/>
              </a:rPr>
              <a:t>prevAll([selector])</a:t>
            </a:r>
            <a:endParaRPr lang="en-US" altLang="zh-CN" b="0">
              <a:sym typeface="+mn-ea"/>
            </a:endParaRPr>
          </a:p>
          <a:p>
            <a:pPr lvl="0" eaLnBrk="1" hangingPunct="1">
              <a:spcBef>
                <a:spcPct val="0"/>
              </a:spcBef>
              <a:spcAft>
                <a:spcPct val="0"/>
              </a:spcAft>
              <a:buClrTx/>
              <a:buSzPct val="100000"/>
              <a:buNone/>
            </a:pPr>
            <a:r>
              <a:rPr lang="en-US" altLang="zh-CN" b="0">
                <a:sym typeface="+mn-ea"/>
              </a:rPr>
              <a:t>   查找当前元素之前所有的同辈元素</a:t>
            </a:r>
            <a:endParaRPr lang="en-US" altLang="zh-CN" b="0">
              <a:sym typeface="+mn-ea"/>
            </a:endParaRPr>
          </a:p>
          <a:p>
            <a:pPr lvl="0" eaLnBrk="1" hangingPunct="1">
              <a:spcBef>
                <a:spcPct val="0"/>
              </a:spcBef>
              <a:spcAft>
                <a:spcPct val="0"/>
              </a:spcAft>
              <a:buSzPct val="100000"/>
            </a:pPr>
            <a:r>
              <a:rPr lang="en-US" altLang="zh-CN" b="0">
                <a:sym typeface="+mn-ea"/>
              </a:rPr>
              <a:t>siblings([selector])</a:t>
            </a:r>
            <a:endParaRPr lang="en-US" altLang="zh-CN" b="0">
              <a:sym typeface="+mn-ea"/>
            </a:endParaRPr>
          </a:p>
          <a:p>
            <a:pPr lvl="0" eaLnBrk="1" hangingPunct="1">
              <a:spcBef>
                <a:spcPct val="0"/>
              </a:spcBef>
              <a:spcAft>
                <a:spcPct val="0"/>
              </a:spcAft>
              <a:buClrTx/>
              <a:buSzPct val="100000"/>
              <a:buNone/>
            </a:pPr>
            <a:r>
              <a:rPr lang="en-US" altLang="zh-CN" b="0">
                <a:sym typeface="+mn-ea"/>
              </a:rPr>
              <a:t>   取得匹配元素前后所有的兄弟元素</a:t>
            </a:r>
            <a:endParaRPr lang="en-US" altLang="zh-CN" b="0">
              <a:sym typeface="+mn-ea"/>
            </a:endParaRPr>
          </a:p>
          <a:p>
            <a:pPr lvl="0" eaLnBrk="1" hangingPunct="1">
              <a:spcBef>
                <a:spcPct val="0"/>
              </a:spcBef>
              <a:spcAft>
                <a:spcPct val="0"/>
              </a:spcAft>
              <a:buSzPct val="100000"/>
            </a:pPr>
            <a:r>
              <a:rPr lang="en-US" altLang="zh-CN" b="0">
                <a:sym typeface="+mn-ea"/>
              </a:rPr>
              <a:t>closest( selector)</a:t>
            </a:r>
            <a:endParaRPr lang="en-US" altLang="zh-CN" b="0">
              <a:sym typeface="+mn-ea"/>
            </a:endParaRPr>
          </a:p>
          <a:p>
            <a:pPr lvl="0" eaLnBrk="1" hangingPunct="1">
              <a:spcBef>
                <a:spcPct val="0"/>
              </a:spcBef>
              <a:spcAft>
                <a:spcPct val="0"/>
              </a:spcAft>
              <a:buClrTx/>
              <a:buSzPct val="100000"/>
              <a:buNone/>
            </a:pPr>
            <a:r>
              <a:rPr lang="en-US" altLang="zh-CN" b="0">
                <a:sym typeface="+mn-ea"/>
              </a:rPr>
              <a:t>   取得和参数匹配的最近的元素，如果匹配不上继续向上查找父元素</a:t>
            </a:r>
            <a:endParaRPr lang="en-US" altLang="zh-CN" b="0">
              <a:sym typeface="+mn-ea"/>
            </a:endParaRPr>
          </a:p>
          <a:p>
            <a:pPr lvl="0" eaLnBrk="1" hangingPunct="1">
              <a:spcBef>
                <a:spcPct val="0"/>
              </a:spcBef>
              <a:spcAft>
                <a:spcPct val="0"/>
              </a:spcAft>
              <a:buSzPct val="100000"/>
            </a:pPr>
            <a:r>
              <a:rPr lang="en-US" altLang="zh-CN" b="0">
                <a:sym typeface="+mn-ea"/>
              </a:rPr>
              <a:t>filter(selector)</a:t>
            </a:r>
            <a:endParaRPr lang="en-US" altLang="zh-CN" b="0">
              <a:sym typeface="+mn-ea"/>
            </a:endParaRPr>
          </a:p>
          <a:p>
            <a:pPr lvl="0" eaLnBrk="1" hangingPunct="1">
              <a:spcBef>
                <a:spcPct val="0"/>
              </a:spcBef>
              <a:spcAft>
                <a:spcPct val="0"/>
              </a:spcAft>
              <a:buClrTx/>
              <a:buSzPct val="100000"/>
              <a:buNone/>
            </a:pPr>
            <a:r>
              <a:rPr lang="en-US" altLang="zh-CN" b="0">
                <a:sym typeface="+mn-ea"/>
              </a:rPr>
              <a:t>   把当前所选择的所有元素再进行筛选过滤</a:t>
            </a:r>
            <a:endParaRPr lang="en-US" altLang="zh-CN" b="0">
              <a:sym typeface="+mn-ea"/>
            </a:endParaRPr>
          </a:p>
          <a:p>
            <a:pPr lvl="0" eaLnBrk="1" hangingPunct="1">
              <a:spcBef>
                <a:spcPct val="0"/>
              </a:spcBef>
              <a:spcAft>
                <a:spcPct val="0"/>
              </a:spcAft>
              <a:buSzPct val="100000"/>
            </a:pPr>
            <a:r>
              <a:rPr lang="en-US" altLang="zh-CN" b="0">
                <a:sym typeface="+mn-ea"/>
              </a:rPr>
              <a:t>parent([selector])</a:t>
            </a:r>
            <a:endParaRPr lang="en-US" altLang="zh-CN" b="0">
              <a:sym typeface="+mn-ea"/>
            </a:endParaRPr>
          </a:p>
          <a:p>
            <a:pPr lvl="0" eaLnBrk="1" hangingPunct="1">
              <a:spcBef>
                <a:spcPct val="0"/>
              </a:spcBef>
              <a:spcAft>
                <a:spcPct val="0"/>
              </a:spcAft>
              <a:buClrTx/>
              <a:buSzPct val="100000"/>
              <a:buNone/>
            </a:pPr>
            <a:r>
              <a:rPr lang="en-US" altLang="zh-CN" b="0">
                <a:sym typeface="+mn-ea"/>
              </a:rPr>
              <a:t>   取得匹配元素集合中，每个元素的父元素</a:t>
            </a:r>
            <a:endParaRPr lang="en-US" altLang="zh-CN" b="0">
              <a:sym typeface="+mn-ea"/>
            </a:endParaRPr>
          </a:p>
          <a:p>
            <a:pPr lvl="0" eaLnBrk="1" hangingPunct="1">
              <a:spcBef>
                <a:spcPct val="0"/>
              </a:spcBef>
              <a:spcAft>
                <a:spcPct val="0"/>
              </a:spcAft>
              <a:buSzPct val="100000"/>
            </a:pPr>
            <a:r>
              <a:rPr lang="en-US" altLang="zh-CN" b="0">
                <a:sym typeface="+mn-ea"/>
              </a:rPr>
              <a:t>parents([selector])</a:t>
            </a:r>
            <a:endParaRPr lang="en-US" altLang="zh-CN" b="0">
              <a:sym typeface="+mn-ea"/>
            </a:endParaRPr>
          </a:p>
          <a:p>
            <a:pPr lvl="0" eaLnBrk="1" hangingPunct="1">
              <a:spcBef>
                <a:spcPct val="0"/>
              </a:spcBef>
              <a:spcAft>
                <a:spcPct val="0"/>
              </a:spcAft>
              <a:buClrTx/>
              <a:buSzPct val="100000"/>
              <a:buNone/>
            </a:pPr>
            <a:r>
              <a:rPr lang="en-US" altLang="zh-CN" b="0">
                <a:sym typeface="+mn-ea"/>
              </a:rPr>
              <a:t>   获得集合中每个匹配元素的祖先元素</a:t>
            </a:r>
            <a:endParaRPr lang="en-US" altLang="zh-CN" b="0">
              <a:sym typeface="+mn-ea"/>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0333" tIns="44376" rIns="90333" bIns="44376" anchor="b"/>
          <a:lstStyle/>
          <a:p>
            <a:r>
              <a:rPr lang="zh-CN" altLang="en-US"/>
              <a:t>课后作业</a:t>
            </a:r>
            <a:endParaRPr lang="zh-CN" altLang="en-US"/>
          </a:p>
        </p:txBody>
      </p:sp>
      <p:sp>
        <p:nvSpPr>
          <p:cNvPr id="34818" name="Rectangle 3"/>
          <p:cNvSpPr>
            <a:spLocks noGrp="1"/>
          </p:cNvSpPr>
          <p:nvPr>
            <p:ph type="body"/>
          </p:nvPr>
        </p:nvSpPr>
        <p:spPr>
          <a:xfrm>
            <a:off x="0" y="587375"/>
            <a:ext cx="9067800" cy="5661025"/>
          </a:xfrm>
        </p:spPr>
        <p:txBody>
          <a:bodyPr vert="horz" wrap="square" lIns="90050" tIns="45024" rIns="90050" bIns="45024" anchor="t"/>
          <a:lstStyle/>
          <a:p>
            <a:pPr marL="0" lvl="1" indent="457200">
              <a:buFont typeface="Wingdings" panose="05000000000000000000" pitchFamily="2" charset="2"/>
              <a:buChar char="ü"/>
            </a:pPr>
            <a:r>
              <a:rPr lang="zh-CN" altLang="en-US" sz="2000" b="0"/>
              <a:t>熟练使用</a:t>
            </a:r>
            <a:r>
              <a:rPr lang="en-US" altLang="zh-CN" sz="2000" b="0"/>
              <a:t>jQuery</a:t>
            </a:r>
            <a:r>
              <a:rPr lang="zh-CN" altLang="en-US" sz="2000" b="0"/>
              <a:t>对节点进行操作</a:t>
            </a:r>
            <a:endParaRPr lang="en-US" altLang="zh-CN" sz="2000" b="0"/>
          </a:p>
          <a:p>
            <a:pPr marL="0" lvl="1" indent="457200">
              <a:buFont typeface="Wingdings" panose="05000000000000000000" pitchFamily="2" charset="2"/>
              <a:buChar char="ü"/>
            </a:pPr>
            <a:r>
              <a:rPr lang="zh-CN" altLang="en-US" sz="2000" b="0"/>
              <a:t>将老师的课堂案例再编写一遍</a:t>
            </a:r>
            <a:endParaRPr lang="en-US" altLang="zh-CN" b="0"/>
          </a:p>
          <a:p>
            <a:pPr marL="0" lvl="1" indent="457200">
              <a:buNone/>
            </a:pPr>
            <a:endParaRPr lang="en-US" altLang="zh-CN" sz="1800" b="0"/>
          </a:p>
          <a:p>
            <a:pPr marL="0" lvl="1" indent="457200">
              <a:buNone/>
            </a:pPr>
            <a:endParaRPr lang="en-US" altLang="zh-CN" sz="1800" b="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en-US" altLang="zh-CN" sz="28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sym typeface="+mn-ea"/>
              </a:rPr>
              <a:t>jQuery</a:t>
            </a:r>
            <a:br>
              <a:rPr kumimoji="0" lang="zh-CN" altLang="en-US"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mj-lt"/>
                <a:ea typeface="+mj-ea"/>
                <a:cs typeface="+mj-cs"/>
                <a:sym typeface="+mn-ea"/>
              </a:rPr>
            </a:br>
            <a:br>
              <a:rPr kumimoji="0" lang="zh-CN" altLang="en-US"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mj-lt"/>
                <a:ea typeface="+mj-ea"/>
                <a:cs typeface="+mj-cs"/>
                <a:sym typeface="+mn-ea"/>
              </a:rPr>
            </a:br>
            <a:r>
              <a:rPr kumimoji="0" lang="zh-CN" altLang="en-US"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第 </a:t>
            </a:r>
            <a:r>
              <a:rPr kumimoji="0" lang="en-US" altLang="zh-CN" sz="2800" b="1" i="0" u="none" strike="noStrike" kern="1200" cap="none" spc="0" normalizeH="0" baseline="0" noProof="0" dirty="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2</a:t>
            </a:r>
            <a:r>
              <a:rPr kumimoji="0" lang="zh-CN" altLang="en-US"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 章</a:t>
            </a:r>
            <a:r>
              <a:rPr kumimoji="0" lang="en-US" altLang="zh-CN"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 </a:t>
            </a:r>
            <a:r>
              <a:rPr kumimoji="0" lang="zh-CN" altLang="en-US"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 </a:t>
            </a:r>
            <a:r>
              <a:rPr kumimoji="0" lang="en-US" altLang="zh-CN" sz="28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jQuery</a:t>
            </a:r>
            <a:r>
              <a:rPr kumimoji="0" lang="zh-CN" altLang="en-US"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的事件和</a:t>
            </a:r>
            <a:r>
              <a:rPr kumimoji="0" lang="en-US" altLang="zh-CN" sz="28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Arial" panose="020B0604020202020204" pitchFamily="34" charset="0"/>
                <a:ea typeface="+mj-ea"/>
                <a:cs typeface="+mj-cs"/>
                <a:sym typeface="宋体" panose="02010600030101010101" pitchFamily="2" charset="-122"/>
              </a:rPr>
              <a:t>API</a:t>
            </a:r>
            <a:endParaRPr kumimoji="0" lang="zh-CN" altLang="en-US" sz="2800" b="1" i="0" u="none" strike="noStrike" kern="1200" cap="none" spc="0" normalizeH="0" baseline="0" noProof="1">
              <a:ln>
                <a:noFill/>
              </a:ln>
              <a:solidFill>
                <a:srgbClr val="CC0099"/>
              </a:solidFill>
              <a:effectLst>
                <a:outerShdw blurRad="38100" dist="38100" dir="2700000">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学习目标</a:t>
            </a:r>
            <a:endParaRPr lang="zh-CN" altLang="en-US">
              <a:effectLst>
                <a:outerShdw blurRad="38100" dist="38100" dir="2700000">
                  <a:srgbClr val="C0C0C0"/>
                </a:outerShdw>
              </a:effectLst>
            </a:endParaRPr>
          </a:p>
        </p:txBody>
      </p:sp>
      <p:sp>
        <p:nvSpPr>
          <p:cNvPr id="36866" name="Rectangle 2051"/>
          <p:cNvSpPr>
            <a:spLocks noGrp="1"/>
          </p:cNvSpPr>
          <p:nvPr>
            <p:ph idx="1"/>
          </p:nvPr>
        </p:nvSpPr>
        <p:spPr/>
        <p:txBody>
          <a:bodyPr vert="horz" wrap="square" lIns="90050" tIns="45024" rIns="90050" bIns="45024" anchor="t"/>
          <a:lstStyle/>
          <a:p>
            <a:pPr eaLnBrk="1" hangingPunct="1"/>
            <a:r>
              <a:rPr lang="zh-CN" altLang="en-US"/>
              <a:t> 事件如何绑定</a:t>
            </a:r>
            <a:endParaRPr lang="en-US" altLang="zh-CN"/>
          </a:p>
          <a:p>
            <a:pPr eaLnBrk="1" hangingPunct="1"/>
            <a:r>
              <a:rPr lang="zh-CN" altLang="en-US"/>
              <a:t> 事件如何解除绑定</a:t>
            </a:r>
            <a:endParaRPr lang="en-US" altLang="zh-CN"/>
          </a:p>
          <a:p>
            <a:pPr eaLnBrk="1" hangingPunct="1"/>
            <a:r>
              <a:rPr lang="zh-CN" altLang="en-US"/>
              <a:t> 熟练掌握常用鼠标事件</a:t>
            </a:r>
            <a:endParaRPr lang="en-US" altLang="zh-CN"/>
          </a:p>
          <a:p>
            <a:pPr eaLnBrk="1" hangingPunct="1"/>
            <a:r>
              <a:rPr lang="zh-CN" altLang="en-US"/>
              <a:t> 熟练掌握常用键盘事件</a:t>
            </a:r>
            <a:endParaRPr lang="en-US" altLang="zh-CN"/>
          </a:p>
          <a:p>
            <a:pPr eaLnBrk="1" hangingPunct="1"/>
            <a:r>
              <a:rPr lang="zh-CN" altLang="en-US"/>
              <a:t> 熟练掌握常用表单事件</a:t>
            </a:r>
            <a:endParaRPr lang="en-US" altLang="zh-CN"/>
          </a:p>
          <a:p>
            <a:pPr eaLnBrk="1" hangingPunct="1"/>
            <a:r>
              <a:rPr lang="zh-CN" altLang="en-US"/>
              <a:t> 了解</a:t>
            </a:r>
            <a:r>
              <a:rPr lang="en-US" altLang="zh-CN"/>
              <a:t>jQuery</a:t>
            </a:r>
            <a:r>
              <a:rPr lang="zh-CN" altLang="en-US"/>
              <a:t>中的</a:t>
            </a:r>
            <a:r>
              <a:rPr lang="en-US" altLang="zh-CN"/>
              <a:t>API</a:t>
            </a:r>
            <a:endParaRPr lang="en-US" altLang="zh-CN"/>
          </a:p>
          <a:p>
            <a:pPr eaLnBrk="1" hangingPunct="1"/>
            <a:r>
              <a:rPr lang="zh-CN" altLang="en-US"/>
              <a:t> 熟练掌握</a:t>
            </a:r>
            <a:r>
              <a:rPr lang="en-US" altLang="zh-CN"/>
              <a:t>jQuery</a:t>
            </a:r>
            <a:r>
              <a:rPr lang="zh-CN" altLang="en-US"/>
              <a:t>中的常用的</a:t>
            </a:r>
            <a:r>
              <a:rPr lang="en-US" altLang="zh-CN"/>
              <a:t>API</a:t>
            </a:r>
            <a:endParaRPr lang="en-US" altLang="zh-CN"/>
          </a:p>
          <a:p>
            <a:pPr eaLnBrk="1" hangingPunct="1"/>
            <a:endParaRPr lang="en-US" altLang="zh-CN"/>
          </a:p>
          <a:p>
            <a:pPr eaLnBrk="1" hangingPunct="1"/>
            <a:endParaRPr lang="zh-CN" altLang="en-US"/>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vert="horz" wrap="square" lIns="90333" tIns="44376" rIns="90333" bIns="44376" anchor="b"/>
          <a:lstStyle/>
          <a:p>
            <a:r>
              <a:rPr lang="zh-CN" altLang="en-US"/>
              <a:t>事件</a:t>
            </a:r>
            <a:endParaRPr lang="zh-CN" altLang="en-US"/>
          </a:p>
        </p:txBody>
      </p:sp>
      <p:sp>
        <p:nvSpPr>
          <p:cNvPr id="37890" name="文本框 2"/>
          <p:cNvSpPr txBox="1"/>
          <p:nvPr/>
        </p:nvSpPr>
        <p:spPr>
          <a:xfrm>
            <a:off x="22225" y="685800"/>
            <a:ext cx="8837613" cy="4094163"/>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
                <a:srgbClr val="9E001B"/>
              </a:buClr>
              <a:buSzPct val="100000"/>
            </a:pPr>
            <a:r>
              <a:rPr lang="en-US" altLang="zh-CN">
                <a:sym typeface="+mn-ea"/>
              </a:rPr>
              <a:t>on( events[,selector][,data],handler(eventObject)) </a:t>
            </a:r>
            <a:endParaRPr lang="en-US" altLang="zh-CN"/>
          </a:p>
          <a:p>
            <a:pPr lvl="0" eaLnBrk="1" hangingPunct="1">
              <a:spcBef>
                <a:spcPct val="0"/>
              </a:spcBef>
              <a:spcAft>
                <a:spcPct val="0"/>
              </a:spcAft>
              <a:buClrTx/>
              <a:buSzPct val="100000"/>
              <a:buNone/>
            </a:pPr>
            <a:r>
              <a:rPr lang="en-US" altLang="zh-CN" b="0">
                <a:sym typeface="+mn-ea"/>
              </a:rPr>
              <a:t>在选定的元素上绑定一个或多个事件处理函数。</a:t>
            </a:r>
            <a:endParaRPr lang="en-US" altLang="zh-CN" b="0">
              <a:sym typeface="+mn-ea"/>
            </a:endParaRPr>
          </a:p>
          <a:p>
            <a:pPr lvl="0" eaLnBrk="1" hangingPunct="1">
              <a:spcBef>
                <a:spcPct val="0"/>
              </a:spcBef>
              <a:spcAft>
                <a:spcPct val="0"/>
              </a:spcAft>
              <a:buClrTx/>
              <a:buSzPct val="100000"/>
              <a:buNone/>
            </a:pPr>
            <a:r>
              <a:rPr lang="en-US" altLang="zh-CN" b="0">
                <a:sym typeface="+mn-ea"/>
              </a:rPr>
              <a:t>selector:一个选择器字符串，用于过滤出被选中的元素中能触发事件的后代元素。如果选择器是 null 或者忽略了该选择器，那么被选中的元素总是能触发事件。</a:t>
            </a:r>
            <a:endParaRPr lang="en-US" altLang="zh-CN" b="0">
              <a:sym typeface="+mn-ea"/>
            </a:endParaRPr>
          </a:p>
          <a:p>
            <a:pPr lvl="0" eaLnBrk="1" hangingPunct="1">
              <a:spcBef>
                <a:spcPct val="0"/>
              </a:spcBef>
              <a:spcAft>
                <a:spcPct val="0"/>
              </a:spcAft>
              <a:buClr>
                <a:srgbClr val="9E001B"/>
              </a:buClr>
              <a:buSzPct val="100000"/>
            </a:pPr>
            <a:r>
              <a:rPr lang="en-US" altLang="zh-CN">
                <a:sym typeface="+mn-ea"/>
              </a:rPr>
              <a:t>off( events [, selector ] [, handler ] )</a:t>
            </a:r>
            <a:endParaRPr lang="en-US" altLang="zh-CN">
              <a:sym typeface="+mn-ea"/>
            </a:endParaRPr>
          </a:p>
          <a:p>
            <a:pPr lvl="0" eaLnBrk="1" hangingPunct="1">
              <a:spcBef>
                <a:spcPct val="0"/>
              </a:spcBef>
              <a:spcAft>
                <a:spcPct val="0"/>
              </a:spcAft>
              <a:buClrTx/>
              <a:buSzPct val="100000"/>
              <a:buNone/>
            </a:pPr>
            <a:r>
              <a:rPr lang="en-US" altLang="zh-CN">
                <a:sym typeface="+mn-ea"/>
              </a:rPr>
              <a:t>   </a:t>
            </a:r>
            <a:r>
              <a:rPr lang="en-US" altLang="zh-CN" b="0">
                <a:sym typeface="+mn-ea"/>
              </a:rPr>
              <a:t>移除一个事件处理函数。</a:t>
            </a:r>
            <a:endParaRPr lang="en-US" altLang="zh-CN" b="0">
              <a:sym typeface="+mn-ea"/>
            </a:endParaRPr>
          </a:p>
          <a:p>
            <a:pPr lvl="0" eaLnBrk="1" hangingPunct="1">
              <a:spcBef>
                <a:spcPct val="0"/>
              </a:spcBef>
              <a:spcAft>
                <a:spcPct val="0"/>
              </a:spcAft>
              <a:buClr>
                <a:srgbClr val="9E001B"/>
              </a:buClr>
              <a:buSzPct val="100000"/>
            </a:pPr>
            <a:r>
              <a:rPr lang="en-US" altLang="zh-CN">
                <a:sym typeface="+mn-ea"/>
              </a:rPr>
              <a:t>trigger( eventType[,extraParameters])</a:t>
            </a:r>
            <a:endParaRPr lang="en-US" altLang="zh-CN">
              <a:sym typeface="+mn-ea"/>
            </a:endParaRPr>
          </a:p>
          <a:p>
            <a:pPr lvl="0" eaLnBrk="1" hangingPunct="1">
              <a:spcBef>
                <a:spcPct val="0"/>
              </a:spcBef>
              <a:spcAft>
                <a:spcPct val="0"/>
              </a:spcAft>
              <a:buClrTx/>
              <a:buSzPct val="100000"/>
              <a:buNone/>
            </a:pPr>
            <a:r>
              <a:rPr lang="en-US" altLang="zh-CN" b="0">
                <a:sym typeface="+mn-ea"/>
              </a:rPr>
              <a:t>根据绑定到匹配元素的给定的事件类型执行所有的处理程序和行为。extraParameters传递给事件处理程序的额外参数。为数组类型</a:t>
            </a:r>
            <a:r>
              <a:rPr lang="en-US" altLang="en-US" b="0">
                <a:sym typeface="+mn-ea"/>
              </a:rPr>
              <a:t>。</a:t>
            </a:r>
            <a:endParaRPr lang="en-US" altLang="en-US" b="0">
              <a:sym typeface="+mn-ea"/>
            </a:endParaRPr>
          </a:p>
          <a:p>
            <a:pPr lvl="0" eaLnBrk="1" hangingPunct="1">
              <a:spcBef>
                <a:spcPct val="0"/>
              </a:spcBef>
              <a:spcAft>
                <a:spcPct val="0"/>
              </a:spcAft>
              <a:buClrTx/>
              <a:buSzPct val="100000"/>
              <a:buNone/>
            </a:pPr>
            <a:r>
              <a:rPr lang="en-US" altLang="zh-CN" b="0">
                <a:sym typeface="+mn-ea"/>
              </a:rPr>
              <a:t>向事件中传入任意的数据：</a:t>
            </a:r>
            <a:endParaRPr lang="en-US" altLang="zh-CN" b="0">
              <a:sym typeface="+mn-ea"/>
            </a:endParaRPr>
          </a:p>
          <a:p>
            <a:pPr lvl="0" eaLnBrk="1" hangingPunct="1">
              <a:spcBef>
                <a:spcPct val="0"/>
              </a:spcBef>
              <a:spcAft>
                <a:spcPct val="0"/>
              </a:spcAft>
              <a:buClrTx/>
              <a:buSzPct val="100000"/>
              <a:buNone/>
            </a:pPr>
            <a:r>
              <a:rPr lang="en-US" altLang="zh-CN" b="0">
                <a:sym typeface="+mn-ea"/>
              </a:rPr>
              <a:t>$("p").click( function (event, a, b) {</a:t>
            </a:r>
            <a:endParaRPr lang="en-US" altLang="zh-CN" b="0">
              <a:sym typeface="+mn-ea"/>
            </a:endParaRPr>
          </a:p>
          <a:p>
            <a:pPr lvl="0" eaLnBrk="1" hangingPunct="1">
              <a:spcBef>
                <a:spcPct val="0"/>
              </a:spcBef>
              <a:spcAft>
                <a:spcPct val="0"/>
              </a:spcAft>
              <a:buClrTx/>
              <a:buSzPct val="100000"/>
              <a:buNone/>
            </a:pPr>
            <a:r>
              <a:rPr lang="en-US" altLang="zh-CN" b="0">
                <a:sym typeface="+mn-ea"/>
              </a:rPr>
              <a:t>}).trigger(“ click", ["foo", "bar"]);</a:t>
            </a:r>
            <a:endParaRPr lang="en-US" altLang="zh-CN" b="0">
              <a:sym typeface="+mn-ea"/>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vert="horz" wrap="square" lIns="90333" tIns="44376" rIns="90333" bIns="44376" anchor="b"/>
          <a:lstStyle/>
          <a:p>
            <a:pPr marL="342900" indent="-342900"/>
            <a:r>
              <a:rPr lang="zh-CN" altLang="en-US"/>
              <a:t>鼠标事件</a:t>
            </a:r>
            <a:endParaRPr lang="zh-CN" altLang="en-US"/>
          </a:p>
        </p:txBody>
      </p:sp>
      <p:sp>
        <p:nvSpPr>
          <p:cNvPr id="38914" name="文本框 2"/>
          <p:cNvSpPr txBox="1"/>
          <p:nvPr/>
        </p:nvSpPr>
        <p:spPr>
          <a:xfrm>
            <a:off x="0" y="577850"/>
            <a:ext cx="8837613" cy="6326188"/>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1" indent="-342900">
              <a:buClr>
                <a:schemeClr val="tx2"/>
              </a:buClr>
            </a:pPr>
            <a:r>
              <a:rPr lang="en-US" altLang="zh-CN" b="0"/>
              <a:t>click()		</a:t>
            </a:r>
            <a:r>
              <a:rPr lang="zh-CN" altLang="en-US" b="0"/>
              <a:t>鼠标单击事件</a:t>
            </a:r>
            <a:endParaRPr lang="en-US" altLang="zh-CN" b="0"/>
          </a:p>
          <a:p>
            <a:pPr marL="342900" lvl="1" indent="-342900">
              <a:buClr>
                <a:schemeClr val="tx2"/>
              </a:buClr>
            </a:pPr>
            <a:r>
              <a:rPr lang="en-US" altLang="zh-CN" b="0"/>
              <a:t>dblclick()	</a:t>
            </a:r>
            <a:r>
              <a:rPr lang="zh-CN" altLang="en-US" b="0"/>
              <a:t>鼠标双击事件</a:t>
            </a:r>
            <a:endParaRPr lang="en-US" altLang="zh-CN" b="0"/>
          </a:p>
          <a:p>
            <a:pPr marL="342900" lvl="1" indent="-342900">
              <a:buClr>
                <a:schemeClr val="tx2"/>
              </a:buClr>
            </a:pPr>
            <a:r>
              <a:rPr lang="en-US" altLang="zh-CN" b="0"/>
              <a:t>hover()		</a:t>
            </a:r>
            <a:r>
              <a:rPr lang="zh-CN" altLang="en-US" b="0"/>
              <a:t>鼠标悬停事件</a:t>
            </a:r>
            <a:endParaRPr lang="en-US" altLang="zh-CN" b="0"/>
          </a:p>
          <a:p>
            <a:pPr marL="342900" lvl="1" indent="-342900">
              <a:buClr>
                <a:schemeClr val="tx2"/>
              </a:buClr>
            </a:pPr>
            <a:r>
              <a:rPr lang="en-US" altLang="zh-CN" b="0"/>
              <a:t>mousedown()	</a:t>
            </a:r>
            <a:r>
              <a:rPr lang="zh-CN" altLang="en-US" b="0"/>
              <a:t>鼠标按下事件</a:t>
            </a:r>
            <a:endParaRPr lang="en-US" altLang="zh-CN" b="0"/>
          </a:p>
          <a:p>
            <a:pPr marL="342900" lvl="1" indent="-342900">
              <a:buClr>
                <a:schemeClr val="tx2"/>
              </a:buClr>
            </a:pPr>
            <a:r>
              <a:rPr lang="en-US" altLang="zh-CN" b="0"/>
              <a:t>mouseup()		</a:t>
            </a:r>
            <a:r>
              <a:rPr lang="zh-CN" altLang="en-US" b="0"/>
              <a:t>鼠标抬起事件</a:t>
            </a:r>
            <a:endParaRPr lang="en-US" altLang="zh-CN" b="0"/>
          </a:p>
          <a:p>
            <a:pPr marL="342900" lvl="1" indent="-342900">
              <a:buClr>
                <a:schemeClr val="tx2"/>
              </a:buClr>
            </a:pPr>
            <a:r>
              <a:rPr lang="en-US" altLang="zh-CN" b="0"/>
              <a:t>mouseenter()	</a:t>
            </a:r>
            <a:r>
              <a:rPr lang="zh-CN" altLang="en-US" b="0"/>
              <a:t>鼠标进入事件</a:t>
            </a:r>
            <a:r>
              <a:rPr lang="en-US" altLang="zh-CN" b="0"/>
              <a:t>	</a:t>
            </a:r>
            <a:r>
              <a:rPr lang="zh-CN" altLang="en-US" b="0"/>
              <a:t>不支持子元素</a:t>
            </a:r>
            <a:endParaRPr lang="en-US" altLang="zh-CN" b="0"/>
          </a:p>
          <a:p>
            <a:pPr marL="342900" lvl="1" indent="-342900">
              <a:buClr>
                <a:schemeClr val="tx2"/>
              </a:buClr>
            </a:pPr>
            <a:r>
              <a:rPr lang="en-US" altLang="zh-CN" b="0"/>
              <a:t>mouseleave()	</a:t>
            </a:r>
            <a:r>
              <a:rPr lang="zh-CN" altLang="en-US" b="0"/>
              <a:t>鼠标离开事件</a:t>
            </a:r>
            <a:r>
              <a:rPr lang="en-US" altLang="zh-CN" b="0"/>
              <a:t>	</a:t>
            </a:r>
            <a:r>
              <a:rPr lang="zh-CN" altLang="en-US" b="0"/>
              <a:t>不支持子元素</a:t>
            </a:r>
            <a:endParaRPr lang="en-US" altLang="zh-CN" b="0"/>
          </a:p>
          <a:p>
            <a:pPr marL="342900" lvl="1" indent="-342900">
              <a:buClr>
                <a:schemeClr val="tx2"/>
              </a:buClr>
            </a:pPr>
            <a:r>
              <a:rPr lang="en-US" altLang="zh-CN" b="0"/>
              <a:t>mouseout()	</a:t>
            </a:r>
            <a:r>
              <a:rPr lang="zh-CN" altLang="en-US" b="0"/>
              <a:t>鼠标离开事件</a:t>
            </a:r>
            <a:r>
              <a:rPr lang="en-US" altLang="zh-CN" b="0"/>
              <a:t>	</a:t>
            </a:r>
            <a:r>
              <a:rPr lang="zh-CN" altLang="en-US" b="0"/>
              <a:t>支持子元素</a:t>
            </a:r>
            <a:endParaRPr lang="en-US" altLang="zh-CN" b="0"/>
          </a:p>
          <a:p>
            <a:pPr marL="342900" lvl="1" indent="-342900">
              <a:buClr>
                <a:schemeClr val="tx2"/>
              </a:buClr>
            </a:pPr>
            <a:r>
              <a:rPr lang="en-US" altLang="zh-CN" b="0"/>
              <a:t>mouseover()	</a:t>
            </a:r>
            <a:r>
              <a:rPr lang="zh-CN" altLang="en-US" b="0"/>
              <a:t>鼠标进入事件</a:t>
            </a:r>
            <a:r>
              <a:rPr lang="en-US" altLang="zh-CN" b="0"/>
              <a:t>	</a:t>
            </a:r>
            <a:r>
              <a:rPr lang="zh-CN" altLang="en-US" b="0"/>
              <a:t>支持子元素</a:t>
            </a:r>
            <a:endParaRPr lang="en-US" altLang="zh-CN" b="0"/>
          </a:p>
          <a:p>
            <a:pPr marL="342900" lvl="1" indent="-342900">
              <a:buClr>
                <a:schemeClr val="tx2"/>
              </a:buClr>
            </a:pPr>
            <a:r>
              <a:rPr lang="en-US" altLang="zh-CN" b="0"/>
              <a:t>mousemove()</a:t>
            </a:r>
            <a:r>
              <a:rPr lang="zh-CN" altLang="en-US" b="0"/>
              <a:t>   </a:t>
            </a:r>
            <a:r>
              <a:rPr lang="en-US" altLang="zh-CN" b="0"/>
              <a:t>	</a:t>
            </a:r>
            <a:r>
              <a:rPr lang="zh-CN" altLang="en-US" b="0"/>
              <a:t>鼠标移动事件</a:t>
            </a:r>
            <a:endParaRPr lang="en-US" altLang="zh-CN" b="0"/>
          </a:p>
          <a:p>
            <a:pPr lvl="0" eaLnBrk="1" hangingPunct="1">
              <a:spcBef>
                <a:spcPct val="0"/>
              </a:spcBef>
              <a:spcAft>
                <a:spcPct val="0"/>
              </a:spcAft>
              <a:buClrTx/>
              <a:buSzPct val="100000"/>
              <a:buNone/>
            </a:pPr>
            <a:r>
              <a:rPr lang="en-US" altLang="zh-CN" sz="1800"/>
              <a:t>	</a:t>
            </a:r>
            <a:endParaRPr lang="en-US" altLang="zh-CN" sz="1800"/>
          </a:p>
          <a:p>
            <a:pPr lvl="0" eaLnBrk="1" hangingPunct="1">
              <a:spcBef>
                <a:spcPct val="0"/>
              </a:spcBef>
              <a:spcAft>
                <a:spcPct val="0"/>
              </a:spcAft>
              <a:buClrTx/>
              <a:buSzPct val="100000"/>
              <a:buNone/>
            </a:pPr>
            <a:endParaRPr lang="en-US" altLang="zh-CN" sz="1800"/>
          </a:p>
          <a:p>
            <a:pPr lvl="0" eaLnBrk="1" hangingPunct="1">
              <a:spcBef>
                <a:spcPct val="0"/>
              </a:spcBef>
              <a:spcAft>
                <a:spcPct val="0"/>
              </a:spcAft>
              <a:buClrTx/>
              <a:buSzPct val="100000"/>
              <a:buNone/>
            </a:pPr>
            <a:endParaRPr lang="en-US" altLang="zh-CN" sz="1800"/>
          </a:p>
          <a:p>
            <a:pPr lvl="0" eaLnBrk="1" hangingPunct="1">
              <a:spcBef>
                <a:spcPct val="0"/>
              </a:spcBef>
              <a:spcAft>
                <a:spcPct val="0"/>
              </a:spcAft>
              <a:buClrTx/>
              <a:buSzPct val="100000"/>
              <a:buNone/>
            </a:pPr>
            <a:endParaRPr lang="en-US" altLang="zh-CN" sz="1800"/>
          </a:p>
          <a:p>
            <a:pPr lvl="0" eaLnBrk="1" hangingPunct="1">
              <a:spcBef>
                <a:spcPct val="0"/>
              </a:spcBef>
              <a:spcAft>
                <a:spcPct val="0"/>
              </a:spcAft>
              <a:buClrTx/>
              <a:buSzPct val="100000"/>
              <a:buNone/>
            </a:pPr>
            <a:endParaRPr lang="zh-CN" altLang="en-US"/>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p:txBody>
      </p:sp>
      <p:pic>
        <p:nvPicPr>
          <p:cNvPr id="38915" name="图片 1" descr="屏幕快照 2017-06-29 下午5.10.22.png"/>
          <p:cNvPicPr>
            <a:picLocks noChangeAspect="1"/>
          </p:cNvPicPr>
          <p:nvPr/>
        </p:nvPicPr>
        <p:blipFill>
          <a:blip r:embed="rId1" cstate="print"/>
          <a:stretch>
            <a:fillRect/>
          </a:stretch>
        </p:blipFill>
        <p:spPr>
          <a:xfrm>
            <a:off x="533400" y="5232400"/>
            <a:ext cx="5975350" cy="1016000"/>
          </a:xfrm>
          <a:prstGeom prst="rect">
            <a:avLst/>
          </a:prstGeom>
          <a:noFill/>
          <a:ln w="9525">
            <a:noFill/>
          </a:ln>
        </p:spPr>
      </p:pic>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vert="horz" wrap="square" lIns="90333" tIns="44376" rIns="90333" bIns="44376" anchor="b"/>
          <a:lstStyle/>
          <a:p>
            <a:pPr marL="342900" indent="-342900"/>
            <a:r>
              <a:rPr lang="zh-CN" altLang="en-US"/>
              <a:t>键盘事件</a:t>
            </a:r>
            <a:endParaRPr lang="zh-CN" altLang="en-US"/>
          </a:p>
        </p:txBody>
      </p:sp>
      <p:sp>
        <p:nvSpPr>
          <p:cNvPr id="39938" name="文本框 2"/>
          <p:cNvSpPr txBox="1"/>
          <p:nvPr/>
        </p:nvSpPr>
        <p:spPr>
          <a:xfrm>
            <a:off x="0" y="515938"/>
            <a:ext cx="9144000" cy="9064625"/>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1" indent="-342900">
              <a:buClr>
                <a:schemeClr val="tx2"/>
              </a:buClr>
            </a:pPr>
            <a:r>
              <a:rPr lang="en-US" altLang="zh-CN" b="0"/>
              <a:t>keypress()</a:t>
            </a:r>
            <a:r>
              <a:rPr lang="zh-CN" altLang="en-US" b="0"/>
              <a:t>   </a:t>
            </a:r>
            <a:endParaRPr lang="en-US" altLang="zh-CN" b="0"/>
          </a:p>
          <a:p>
            <a:pPr marL="342900" lvl="1" indent="-342900" eaLnBrk="1" hangingPunct="1">
              <a:spcBef>
                <a:spcPct val="0"/>
              </a:spcBef>
              <a:spcAft>
                <a:spcPct val="0"/>
              </a:spcAft>
              <a:buClr>
                <a:srgbClr val="FFC000"/>
              </a:buClr>
              <a:buSzPct val="100000"/>
              <a:buFont typeface="Arial" panose="020B0604020202020204" pitchFamily="34" charset="0"/>
              <a:buNone/>
            </a:pPr>
            <a:r>
              <a:rPr lang="zh-CN" altLang="en-US" b="0"/>
              <a:t>按键按下事件，</a:t>
            </a:r>
            <a:r>
              <a:rPr lang="zh-TW" altLang="en-US" b="0"/>
              <a:t>主要用来捕获数字</a:t>
            </a:r>
            <a:r>
              <a:rPr lang="en-US" altLang="zh-TW" b="0"/>
              <a:t>(</a:t>
            </a:r>
            <a:r>
              <a:rPr lang="zh-TW" altLang="en-US" b="0"/>
              <a:t>注意：包括</a:t>
            </a:r>
            <a:r>
              <a:rPr lang="en-US" altLang="zh-TW" b="0"/>
              <a:t>Shift+</a:t>
            </a:r>
            <a:r>
              <a:rPr lang="zh-TW" altLang="en-US" b="0"/>
              <a:t>数字的符号</a:t>
            </a:r>
            <a:r>
              <a:rPr lang="en-US" altLang="zh-TW" b="0"/>
              <a:t>)</a:t>
            </a:r>
            <a:r>
              <a:rPr lang="zh-TW" altLang="en-US" b="0"/>
              <a:t>、字母（注意：包括大小写）、小键盘等除了</a:t>
            </a:r>
            <a:r>
              <a:rPr lang="en-US" altLang="zh-TW" b="0"/>
              <a:t>F1-12</a:t>
            </a:r>
            <a:r>
              <a:rPr lang="zh-TW" altLang="en-US" b="0"/>
              <a:t>、</a:t>
            </a:r>
            <a:r>
              <a:rPr lang="en-US" altLang="zh-TW" b="0"/>
              <a:t>SHIFT</a:t>
            </a:r>
            <a:r>
              <a:rPr lang="zh-TW" altLang="en-US" b="0"/>
              <a:t>、</a:t>
            </a:r>
            <a:r>
              <a:rPr lang="en-US" altLang="zh-TW" b="0"/>
              <a:t>Alt</a:t>
            </a:r>
            <a:r>
              <a:rPr lang="zh-TW" altLang="en-US" b="0"/>
              <a:t>、</a:t>
            </a:r>
            <a:r>
              <a:rPr lang="en-US" altLang="zh-TW" b="0"/>
              <a:t>Ctrl</a:t>
            </a:r>
            <a:r>
              <a:rPr lang="zh-TW" altLang="en-US" b="0"/>
              <a:t>、</a:t>
            </a:r>
            <a:r>
              <a:rPr lang="en-US" altLang="zh-TW" b="0"/>
              <a:t>Insert</a:t>
            </a:r>
            <a:r>
              <a:rPr lang="zh-TW" altLang="en-US" b="0"/>
              <a:t>、</a:t>
            </a:r>
            <a:r>
              <a:rPr lang="en-US" altLang="zh-TW" b="0"/>
              <a:t>Home</a:t>
            </a:r>
            <a:r>
              <a:rPr lang="zh-TW" altLang="en-US" b="0"/>
              <a:t>、</a:t>
            </a:r>
            <a:r>
              <a:rPr lang="en-US" altLang="zh-TW" b="0"/>
              <a:t>PgUp</a:t>
            </a:r>
            <a:r>
              <a:rPr lang="zh-TW" altLang="en-US" b="0"/>
              <a:t>、</a:t>
            </a:r>
            <a:r>
              <a:rPr lang="en-US" altLang="zh-TW" b="0"/>
              <a:t>Delete</a:t>
            </a:r>
            <a:r>
              <a:rPr lang="zh-TW" altLang="en-US" b="0"/>
              <a:t>、</a:t>
            </a:r>
            <a:r>
              <a:rPr lang="en-US" altLang="zh-TW" b="0"/>
              <a:t>End</a:t>
            </a:r>
            <a:r>
              <a:rPr lang="zh-TW" altLang="en-US" b="0"/>
              <a:t>、</a:t>
            </a:r>
            <a:r>
              <a:rPr lang="en-US" altLang="zh-TW" b="0"/>
              <a:t>PgDn</a:t>
            </a:r>
            <a:r>
              <a:rPr lang="zh-TW" altLang="en-US" b="0"/>
              <a:t>、</a:t>
            </a:r>
            <a:r>
              <a:rPr lang="en-US" altLang="zh-TW" b="0"/>
              <a:t>ScrollLock</a:t>
            </a:r>
            <a:r>
              <a:rPr lang="zh-TW" altLang="en-US" b="0"/>
              <a:t>、</a:t>
            </a:r>
            <a:r>
              <a:rPr lang="en-US" altLang="zh-TW" b="0"/>
              <a:t>Pause</a:t>
            </a:r>
            <a:r>
              <a:rPr lang="zh-TW" altLang="en-US" b="0"/>
              <a:t>、</a:t>
            </a:r>
            <a:r>
              <a:rPr lang="en-US" altLang="zh-TW" b="0"/>
              <a:t>NumLock</a:t>
            </a:r>
            <a:r>
              <a:rPr lang="zh-TW" altLang="en-US" b="0"/>
              <a:t>、</a:t>
            </a:r>
            <a:r>
              <a:rPr lang="en-US" altLang="zh-TW" b="0"/>
              <a:t>{</a:t>
            </a:r>
            <a:r>
              <a:rPr lang="zh-TW" altLang="en-US" b="0"/>
              <a:t>菜单键</a:t>
            </a:r>
            <a:r>
              <a:rPr lang="en-US" altLang="zh-TW" b="0"/>
              <a:t>}</a:t>
            </a:r>
            <a:r>
              <a:rPr lang="zh-TW" altLang="en-US" b="0"/>
              <a:t>、</a:t>
            </a:r>
            <a:r>
              <a:rPr lang="en-US" altLang="zh-TW" b="0"/>
              <a:t>{</a:t>
            </a:r>
            <a:r>
              <a:rPr lang="zh-TW" altLang="en-US" b="0"/>
              <a:t>开始键</a:t>
            </a:r>
            <a:r>
              <a:rPr lang="en-US" altLang="zh-TW" b="0"/>
              <a:t>}</a:t>
            </a:r>
            <a:r>
              <a:rPr lang="zh-TW" altLang="en-US" b="0"/>
              <a:t>和方向键外的</a:t>
            </a:r>
            <a:r>
              <a:rPr lang="en-US" altLang="zh-TW" b="0"/>
              <a:t>ANSI</a:t>
            </a:r>
            <a:r>
              <a:rPr lang="zh-TW" altLang="en-US" b="0"/>
              <a:t>字符</a:t>
            </a:r>
            <a:r>
              <a:rPr lang="zh-CN" altLang="en-US" b="0"/>
              <a:t>。</a:t>
            </a:r>
            <a:r>
              <a:rPr lang="en-US" altLang="zh-CN" b="0"/>
              <a:t>	</a:t>
            </a:r>
            <a:endParaRPr lang="en-US" altLang="zh-CN" b="0"/>
          </a:p>
          <a:p>
            <a:pPr marL="342900" lvl="1" indent="-342900">
              <a:buClr>
                <a:schemeClr val="tx2"/>
              </a:buClr>
            </a:pPr>
            <a:r>
              <a:rPr lang="en-US" altLang="zh-CN" b="0"/>
              <a:t>keyup()	</a:t>
            </a:r>
            <a:r>
              <a:rPr lang="zh-CN" altLang="en-US" b="0"/>
              <a:t>     </a:t>
            </a:r>
            <a:endParaRPr lang="en-US" altLang="zh-CN" b="0"/>
          </a:p>
          <a:p>
            <a:pPr marL="342900" lvl="1" indent="-342900">
              <a:spcBef>
                <a:spcPct val="0"/>
              </a:spcBef>
              <a:spcAft>
                <a:spcPct val="0"/>
              </a:spcAft>
              <a:buClr>
                <a:srgbClr val="FFC000"/>
              </a:buClr>
              <a:buFont typeface="Arial" panose="020B0604020202020204" pitchFamily="34" charset="0"/>
              <a:buNone/>
            </a:pPr>
            <a:r>
              <a:rPr lang="zh-CN" altLang="en-US" b="0"/>
              <a:t>按键抬起事件，通常可以捕获键盘除了</a:t>
            </a:r>
            <a:r>
              <a:rPr lang="en-US" altLang="zh-CN" b="0"/>
              <a:t>PrScrn</a:t>
            </a:r>
            <a:r>
              <a:rPr lang="zh-CN" altLang="en-US" b="0"/>
              <a:t>所有按键</a:t>
            </a:r>
            <a:r>
              <a:rPr lang="en-US" altLang="zh-CN" b="0"/>
              <a:t>(</a:t>
            </a:r>
            <a:r>
              <a:rPr lang="zh-CN" altLang="en-US" b="0"/>
              <a:t>这里不讨论特殊键盘的特殊键）。</a:t>
            </a:r>
            <a:endParaRPr lang="en-US" altLang="zh-CN" b="0"/>
          </a:p>
          <a:p>
            <a:pPr marL="342900" lvl="1" indent="-342900">
              <a:buClr>
                <a:schemeClr val="tx2"/>
              </a:buClr>
            </a:pPr>
            <a:r>
              <a:rPr lang="en-US" altLang="zh-CN" b="0"/>
              <a:t>keydown()</a:t>
            </a:r>
            <a:r>
              <a:rPr lang="zh-CN" altLang="en-US" b="0"/>
              <a:t>  </a:t>
            </a:r>
            <a:r>
              <a:rPr lang="en-US" altLang="zh-CN" b="0"/>
              <a:t>	</a:t>
            </a:r>
            <a:endParaRPr lang="en-US" altLang="zh-CN" b="0"/>
          </a:p>
          <a:p>
            <a:pPr marL="342900" lvl="1" indent="-342900">
              <a:spcBef>
                <a:spcPct val="0"/>
              </a:spcBef>
              <a:spcAft>
                <a:spcPct val="0"/>
              </a:spcAft>
              <a:buClr>
                <a:srgbClr val="FFC000"/>
              </a:buClr>
              <a:buFont typeface="Arial" panose="020B0604020202020204" pitchFamily="34" charset="0"/>
              <a:buNone/>
            </a:pPr>
            <a:r>
              <a:rPr lang="zh-CN" altLang="en-US" b="0"/>
              <a:t>按键按下事件，通常可以捕获键盘除了</a:t>
            </a:r>
            <a:r>
              <a:rPr lang="en-US" altLang="zh-CN" b="0"/>
              <a:t>PrScrn</a:t>
            </a:r>
            <a:r>
              <a:rPr lang="zh-CN" altLang="en-US" b="0"/>
              <a:t>所有按键</a:t>
            </a:r>
            <a:r>
              <a:rPr lang="en-US" altLang="zh-CN" b="0"/>
              <a:t>(</a:t>
            </a:r>
            <a:r>
              <a:rPr lang="zh-CN" altLang="en-US" b="0"/>
              <a:t>这里不讨论特殊键盘的特殊键）。</a:t>
            </a:r>
            <a:endParaRPr lang="en-US" altLang="zh-CN" b="0"/>
          </a:p>
          <a:p>
            <a:pPr marL="342900" lvl="1" indent="-342900" eaLnBrk="1" hangingPunct="1">
              <a:spcBef>
                <a:spcPct val="0"/>
              </a:spcBef>
              <a:spcAft>
                <a:spcPct val="0"/>
              </a:spcAft>
              <a:buClr>
                <a:srgbClr val="FFC000"/>
              </a:buClr>
              <a:buSzPct val="100000"/>
              <a:buFont typeface="Arial" panose="020B0604020202020204" pitchFamily="34" charset="0"/>
              <a:buNone/>
            </a:pPr>
            <a:r>
              <a:rPr lang="en-US" altLang="zh-CN" sz="1800" b="0"/>
              <a:t>	</a:t>
            </a:r>
            <a:endParaRPr lang="zh-CN" altLang="en-US" b="0"/>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59394" name="Rectangle 2"/>
          <p:cNvSpPr>
            <a:spLocks noGrp="1" noChangeArrowheads="1"/>
          </p:cNvSpPr>
          <p:nvPr>
            <p:ph idx="1"/>
          </p:nvPr>
        </p:nvSpPr>
        <p:spPr/>
        <p:txBody>
          <a:bodyPr vert="horz" wrap="square" lIns="90101" tIns="45050" rIns="90101" bIns="45050" numCol="1" anchor="t" anchorCtr="0" compatLnSpc="1"/>
          <a:lstStyle/>
          <a:p>
            <a:pPr marL="0" lvl="1" indent="-381000"/>
            <a:r>
              <a:rPr lang="en-US" altLang="zh-CN" sz="2000"/>
              <a:t>rm</a:t>
            </a:r>
            <a:r>
              <a:rPr lang="zh-CN" altLang="en-US" sz="2000"/>
              <a:t> </a:t>
            </a:r>
            <a:r>
              <a:rPr lang="en-US" altLang="zh-CN" sz="2000"/>
              <a:t>&amp;</a:t>
            </a:r>
            <a:r>
              <a:rPr lang="zh-CN" altLang="en-US" sz="2000"/>
              <a:t> </a:t>
            </a:r>
            <a:r>
              <a:rPr lang="en-US" altLang="zh-CN" sz="2000"/>
              <a:t>rmdir</a:t>
            </a:r>
            <a:endParaRPr lang="en-US" altLang="zh-CN" sz="2000"/>
          </a:p>
          <a:p>
            <a:pPr marL="338455" lvl="2" indent="0">
              <a:spcBef>
                <a:spcPts val="200"/>
              </a:spcBef>
              <a:spcAft>
                <a:spcPts val="200"/>
              </a:spcAft>
              <a:buNone/>
            </a:pPr>
            <a:r>
              <a:rPr lang="zh-CN" altLang="en-US" sz="1800" b="0"/>
              <a:t>删除文件或者删除非空目录</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 [-i] filename(s)</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rmdir directory_name(s)</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 -r[i] directory_name(s)</a:t>
            </a:r>
            <a:endParaRPr lang="en-US" altLang="zh-CN" sz="1800" b="0"/>
          </a:p>
          <a:p>
            <a:pPr marL="338455" lvl="2" indent="0">
              <a:spcBef>
                <a:spcPts val="200"/>
              </a:spcBef>
              <a:spcAft>
                <a:spcPts val="200"/>
              </a:spcAft>
              <a:buNone/>
            </a:pPr>
            <a:r>
              <a:rPr lang="zh-CN" altLang="en-US" sz="1800" b="0"/>
              <a:t>例如：</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 file1 file2 file3</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 -i file4</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rmdir empty_dir</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 –r dir6</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rm –ir ~/dir7</a:t>
            </a:r>
            <a:endParaRPr lang="en-US" altLang="zh-CN" sz="1800" b="0"/>
          </a:p>
          <a:p>
            <a:pPr marL="457200" indent="0" eaLnBrk="1" hangingPunct="1">
              <a:lnSpc>
                <a:spcPct val="90000"/>
              </a:lnSpc>
              <a:buNone/>
            </a:pPr>
            <a:endParaRPr lang="en-US" altLang="zh-CN" sz="1800" b="0"/>
          </a:p>
          <a:p>
            <a:pPr marL="457200" indent="0" eaLnBrk="1" hangingPunct="1">
              <a:buNone/>
            </a:pPr>
            <a:endParaRPr lang="en-US" altLang="zh-CN" sz="1800" b="0"/>
          </a:p>
          <a:p>
            <a:pPr marL="457200" indent="0" eaLnBrk="1" hangingPunct="1">
              <a:buNone/>
            </a:pPr>
            <a:endParaRPr lang="en-US" altLang="zh-CN" sz="1800" b="0"/>
          </a:p>
          <a:p>
            <a:pPr marL="338455" lvl="2" indent="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vert="horz" wrap="square" lIns="90333" tIns="44376" rIns="90333" bIns="44376" anchor="b"/>
          <a:lstStyle/>
          <a:p>
            <a:pPr marL="342900" indent="-342900"/>
            <a:r>
              <a:rPr lang="zh-CN" altLang="en-US">
                <a:sym typeface="宋体" panose="02010600030101010101" pitchFamily="2" charset="-122"/>
              </a:rPr>
              <a:t>表单事件</a:t>
            </a:r>
            <a:endParaRPr lang="zh-CN" altLang="en-US"/>
          </a:p>
        </p:txBody>
      </p:sp>
      <p:sp>
        <p:nvSpPr>
          <p:cNvPr id="40962" name="文本框 2"/>
          <p:cNvSpPr txBox="1"/>
          <p:nvPr/>
        </p:nvSpPr>
        <p:spPr>
          <a:xfrm>
            <a:off x="0" y="515938"/>
            <a:ext cx="9144000" cy="6926262"/>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1" indent="-342900">
              <a:buClr>
                <a:schemeClr val="tx2"/>
              </a:buClr>
            </a:pPr>
            <a:r>
              <a:rPr lang="en-US" altLang="zh-CN" b="0">
                <a:sym typeface="宋体" panose="02010600030101010101" pitchFamily="2" charset="-122"/>
              </a:rPr>
              <a:t>focus()</a:t>
            </a:r>
            <a:r>
              <a:rPr lang="zh-CN" altLang="en-US" b="0">
                <a:sym typeface="宋体" panose="02010600030101010101" pitchFamily="2" charset="-122"/>
              </a:rPr>
              <a:t>   </a:t>
            </a:r>
            <a:r>
              <a:rPr lang="en-US" altLang="zh-CN" b="0">
                <a:sym typeface="宋体" panose="02010600030101010101" pitchFamily="2" charset="-122"/>
              </a:rPr>
              <a:t>	</a:t>
            </a:r>
            <a:r>
              <a:rPr lang="zh-CN" altLang="en-US" b="0">
                <a:sym typeface="宋体" panose="02010600030101010101" pitchFamily="2" charset="-122"/>
              </a:rPr>
              <a:t>聚焦事件</a:t>
            </a:r>
            <a:endParaRPr lang="en-US" altLang="zh-CN" b="0">
              <a:sym typeface="宋体" panose="02010600030101010101" pitchFamily="2" charset="-122"/>
            </a:endParaRPr>
          </a:p>
          <a:p>
            <a:pPr marL="342900" lvl="1" indent="-342900">
              <a:buClr>
                <a:schemeClr val="tx2"/>
              </a:buClr>
            </a:pPr>
            <a:r>
              <a:rPr lang="en-US" altLang="zh-CN" b="0">
                <a:sym typeface="宋体" panose="02010600030101010101" pitchFamily="2" charset="-122"/>
              </a:rPr>
              <a:t>blur()		</a:t>
            </a:r>
            <a:r>
              <a:rPr lang="zh-CN" altLang="en-US" b="0">
                <a:sym typeface="宋体" panose="02010600030101010101" pitchFamily="2" charset="-122"/>
              </a:rPr>
              <a:t>失去焦点事件</a:t>
            </a:r>
            <a:endParaRPr lang="en-US" altLang="zh-CN" b="0">
              <a:sym typeface="宋体" panose="02010600030101010101" pitchFamily="2" charset="-122"/>
            </a:endParaRPr>
          </a:p>
          <a:p>
            <a:pPr marL="342900" lvl="1" indent="-342900">
              <a:buClr>
                <a:schemeClr val="tx2"/>
              </a:buClr>
            </a:pPr>
            <a:r>
              <a:rPr lang="en-US" altLang="zh-CN" b="0">
                <a:sym typeface="宋体" panose="02010600030101010101" pitchFamily="2" charset="-122"/>
              </a:rPr>
              <a:t>change()		</a:t>
            </a:r>
            <a:r>
              <a:rPr lang="zh-CN" altLang="en-US" b="0">
                <a:sym typeface="宋体" panose="02010600030101010101" pitchFamily="2" charset="-122"/>
              </a:rPr>
              <a:t>当元素的值发生改变时激发的事件</a:t>
            </a:r>
            <a:endParaRPr lang="en-US" altLang="zh-CN" b="0">
              <a:sym typeface="宋体" panose="02010600030101010101" pitchFamily="2" charset="-122"/>
            </a:endParaRPr>
          </a:p>
          <a:p>
            <a:pPr marL="342900" lvl="1" indent="-342900">
              <a:buClr>
                <a:schemeClr val="tx2"/>
              </a:buClr>
            </a:pPr>
            <a:r>
              <a:rPr lang="en-US" altLang="zh-CN" b="0">
                <a:sym typeface="宋体" panose="02010600030101010101" pitchFamily="2" charset="-122"/>
              </a:rPr>
              <a:t>select()</a:t>
            </a:r>
            <a:r>
              <a:rPr lang="zh-CN" altLang="en-US" b="0">
                <a:sym typeface="宋体" panose="02010600030101010101" pitchFamily="2" charset="-122"/>
              </a:rPr>
              <a:t>  </a:t>
            </a:r>
            <a:r>
              <a:rPr lang="en-US" altLang="zh-CN" b="0">
                <a:sym typeface="宋体" panose="02010600030101010101" pitchFamily="2" charset="-122"/>
              </a:rPr>
              <a:t>	</a:t>
            </a:r>
            <a:r>
              <a:rPr lang="zh-CN" altLang="en-US" b="0">
                <a:sym typeface="宋体" panose="02010600030101010101" pitchFamily="2" charset="-122"/>
              </a:rPr>
              <a:t>当</a:t>
            </a:r>
            <a:r>
              <a:rPr lang="en-US" altLang="zh-CN" b="0">
                <a:sym typeface="宋体" panose="02010600030101010101" pitchFamily="2" charset="-122"/>
              </a:rPr>
              <a:t>textarea </a:t>
            </a:r>
            <a:r>
              <a:rPr lang="zh-CN" altLang="en-US" b="0">
                <a:sym typeface="宋体" panose="02010600030101010101" pitchFamily="2" charset="-122"/>
              </a:rPr>
              <a:t>或文本类型的</a:t>
            </a:r>
            <a:r>
              <a:rPr lang="en-US" altLang="zh-CN" b="0">
                <a:sym typeface="宋体" panose="02010600030101010101" pitchFamily="2" charset="-122"/>
              </a:rPr>
              <a:t>input</a:t>
            </a:r>
            <a:r>
              <a:rPr lang="zh-CN" altLang="en-US" b="0">
                <a:sym typeface="宋体" panose="02010600030101010101" pitchFamily="2" charset="-122"/>
              </a:rPr>
              <a:t>元素中的文本被选择时触发的事件。绑定在单行文本框或多行文本框上</a:t>
            </a:r>
            <a:endParaRPr lang="en-US" altLang="zh-CN" b="0">
              <a:sym typeface="宋体" panose="02010600030101010101" pitchFamily="2" charset="-122"/>
            </a:endParaRPr>
          </a:p>
          <a:p>
            <a:pPr marL="342900" lvl="1" indent="-342900">
              <a:buClr>
                <a:schemeClr val="tx2"/>
              </a:buClr>
            </a:pPr>
            <a:r>
              <a:rPr lang="en-US" altLang="zh-CN" b="0">
                <a:sym typeface="宋体" panose="02010600030101010101" pitchFamily="2" charset="-122"/>
              </a:rPr>
              <a:t>submit()</a:t>
            </a:r>
            <a:r>
              <a:rPr lang="en-US" altLang="zh-CN" b="0"/>
              <a:t>		</a:t>
            </a:r>
            <a:r>
              <a:rPr lang="zh-CN" altLang="en-US" b="0"/>
              <a:t>表单提交事件，绑定在</a:t>
            </a:r>
            <a:r>
              <a:rPr lang="en-US" altLang="zh-CN" b="0"/>
              <a:t>form</a:t>
            </a:r>
            <a:endParaRPr lang="zh-CN" altLang="en-US" b="0"/>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a:p>
            <a:pPr lvl="0" eaLnBrk="1" hangingPunct="1">
              <a:spcBef>
                <a:spcPct val="0"/>
              </a:spcBef>
              <a:spcAft>
                <a:spcPct val="0"/>
              </a:spcAft>
              <a:buClr>
                <a:srgbClr val="9E001B"/>
              </a:buClr>
              <a:buSzPct val="100000"/>
              <a:buNone/>
            </a:pPr>
            <a:endParaRPr lang="en-US" altLang="zh-CN">
              <a:sym typeface="宋体" panose="02010600030101010101" pitchFamily="2" charset="-122"/>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vert="horz" wrap="square" lIns="90333" tIns="44376" rIns="90333" bIns="44376" anchor="b"/>
          <a:lstStyle/>
          <a:p>
            <a:r>
              <a:rPr lang="en-US" altLang="zh-CN"/>
              <a:t>jQuery</a:t>
            </a:r>
            <a:r>
              <a:rPr lang="zh-CN" altLang="en-US"/>
              <a:t>中常用的</a:t>
            </a:r>
            <a:r>
              <a:rPr lang="en-US" altLang="zh-CN"/>
              <a:t>API</a:t>
            </a:r>
            <a:endParaRPr lang="en-US" altLang="zh-CN"/>
          </a:p>
        </p:txBody>
      </p:sp>
      <p:sp>
        <p:nvSpPr>
          <p:cNvPr id="41986" name="文本框 2"/>
          <p:cNvSpPr txBox="1"/>
          <p:nvPr/>
        </p:nvSpPr>
        <p:spPr>
          <a:xfrm>
            <a:off x="0" y="269875"/>
            <a:ext cx="9144000" cy="5324475"/>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Tx/>
              <a:buSzPct val="100000"/>
              <a:buNone/>
            </a:pPr>
            <a:endParaRPr lang="en-US" altLang="zh-CN"/>
          </a:p>
          <a:p>
            <a:pPr lvl="0" eaLnBrk="1" hangingPunct="1">
              <a:spcBef>
                <a:spcPct val="0"/>
              </a:spcBef>
              <a:spcAft>
                <a:spcPct val="0"/>
              </a:spcAft>
              <a:buClr>
                <a:srgbClr val="9E001B"/>
              </a:buClr>
              <a:buSzPct val="100000"/>
              <a:buChar char="•"/>
            </a:pPr>
            <a:r>
              <a:rPr lang="en-US" altLang="zh-CN">
                <a:latin typeface="宋体" panose="02010600030101010101" pitchFamily="2" charset="-122"/>
                <a:sym typeface="+mn-ea"/>
              </a:rPr>
              <a:t> jQuery中的html() text() val() 方法</a:t>
            </a:r>
            <a:endParaRPr lang="en-US" altLang="zh-CN">
              <a:latin typeface="宋体" panose="02010600030101010101" pitchFamily="2" charset="-122"/>
              <a:sym typeface="+mn-ea"/>
            </a:endParaRPr>
          </a:p>
          <a:p>
            <a:pPr lvl="0" eaLnBrk="1" hangingPunct="1">
              <a:spcBef>
                <a:spcPct val="0"/>
              </a:spcBef>
              <a:spcAft>
                <a:spcPct val="0"/>
              </a:spcAft>
              <a:buClr>
                <a:srgbClr val="9E001B"/>
              </a:buClr>
              <a:buSzPct val="100000"/>
              <a:buChar char="l"/>
            </a:pPr>
            <a:r>
              <a:rPr lang="en-US" altLang="zh-CN" b="0">
                <a:sym typeface="+mn-ea"/>
              </a:rPr>
              <a:t>val([value])用来读取或修改【表单元素】value属性的值</a:t>
            </a:r>
            <a:endParaRPr lang="en-US" altLang="zh-CN" b="0">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无参 获取value值</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 value，设置value的值</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 function(index,oldVal) 回调函数，index索引，oldVal当前val</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Char char="l"/>
            </a:pPr>
            <a:r>
              <a:rPr lang="en-US" altLang="zh-CN" b="0">
                <a:sym typeface="+mn-ea"/>
              </a:rPr>
              <a:t>html([html])用为读取和修改元素的HTML标签</a:t>
            </a:r>
            <a:r>
              <a:rPr lang="en-US" altLang="en-US" b="0">
                <a:sym typeface="+mn-ea"/>
              </a:rPr>
              <a:t>。</a:t>
            </a:r>
            <a:endParaRPr lang="en-US" altLang="zh-CN" b="0">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无参 获取html的值</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 html，设置html的值</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 function(index,oldhtml) 回调函数，index索引，oldhtml当前html</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Char char="l"/>
            </a:pPr>
            <a:r>
              <a:rPr lang="en-US" altLang="zh-CN" b="0">
                <a:sym typeface="+mn-ea"/>
              </a:rPr>
              <a:t>text([text])用来读取或修改元素的纯文本内容</a:t>
            </a:r>
            <a:endParaRPr lang="en-US" altLang="zh-CN" b="0">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参数：</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b="0">
                <a:latin typeface="宋体" panose="02010600030101010101" pitchFamily="2" charset="-122"/>
                <a:sym typeface="+mn-ea"/>
              </a:rPr>
              <a:t>无参 获取文本值</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b="0">
                <a:latin typeface="宋体" panose="02010600030101010101" pitchFamily="2" charset="-122"/>
                <a:sym typeface="+mn-ea"/>
              </a:rPr>
              <a:t>参数 text，设置文本值</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b="0">
                <a:latin typeface="宋体" panose="02010600030101010101" pitchFamily="2" charset="-122"/>
                <a:sym typeface="+mn-ea"/>
              </a:rPr>
              <a:t>参数 function(index,oldText) 回调函数，index索引，oldText当前text</a:t>
            </a:r>
            <a:endParaRPr lang="en-US" altLang="zh-CN" b="0">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vert="horz" wrap="square" lIns="90333" tIns="44376" rIns="90333" bIns="44376" anchor="b"/>
          <a:lstStyle/>
          <a:p>
            <a:r>
              <a:rPr lang="en-US" altLang="zh-CN"/>
              <a:t>jQuery</a:t>
            </a:r>
            <a:r>
              <a:rPr lang="zh-CN" altLang="en-US"/>
              <a:t>中常用的</a:t>
            </a:r>
            <a:r>
              <a:rPr lang="en-US" altLang="zh-CN"/>
              <a:t>API</a:t>
            </a:r>
            <a:endParaRPr lang="en-US" altLang="zh-CN"/>
          </a:p>
        </p:txBody>
      </p:sp>
      <p:sp>
        <p:nvSpPr>
          <p:cNvPr id="43010" name="文本框 2"/>
          <p:cNvSpPr txBox="1"/>
          <p:nvPr/>
        </p:nvSpPr>
        <p:spPr>
          <a:xfrm>
            <a:off x="0" y="269875"/>
            <a:ext cx="8837613" cy="7110413"/>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Tx/>
              <a:buSzPct val="100000"/>
              <a:buNone/>
            </a:pPr>
            <a:endParaRPr lang="en-US" altLang="zh-CN"/>
          </a:p>
          <a:p>
            <a:pPr lvl="0" eaLnBrk="1" hangingPunct="1">
              <a:spcBef>
                <a:spcPct val="0"/>
              </a:spcBef>
              <a:spcAft>
                <a:spcPct val="0"/>
              </a:spcAft>
              <a:buClr>
                <a:srgbClr val="9E001B"/>
              </a:buClr>
              <a:buSzPct val="100000"/>
              <a:buChar char="•"/>
            </a:pPr>
            <a:r>
              <a:rPr lang="en-US" altLang="zh-CN">
                <a:latin typeface="宋体" panose="02010600030101010101" pitchFamily="2" charset="-122"/>
                <a:sym typeface="+mn-ea"/>
              </a:rPr>
              <a:t>jQuery中的工具方法</a:t>
            </a:r>
            <a:endParaRPr lang="en-US" altLang="zh-CN">
              <a:latin typeface="宋体" panose="02010600030101010101" pitchFamily="2" charset="-122"/>
              <a:sym typeface="+mn-ea"/>
            </a:endParaRPr>
          </a:p>
          <a:p>
            <a:pPr lvl="0" eaLnBrk="1" hangingPunct="1">
              <a:spcBef>
                <a:spcPct val="0"/>
              </a:spcBef>
              <a:spcAft>
                <a:spcPct val="0"/>
              </a:spcAft>
              <a:buClr>
                <a:srgbClr val="9E001B"/>
              </a:buClr>
              <a:buSzPct val="100000"/>
              <a:buChar char="l"/>
            </a:pPr>
            <a:r>
              <a:rPr lang="en-US" altLang="zh-CN" sz="1800" b="0">
                <a:sym typeface="+mn-ea"/>
              </a:rPr>
              <a:t>get()</a:t>
            </a:r>
            <a:endParaRPr lang="en-US" altLang="zh-CN" sz="1800"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sz="1800" b="0">
                <a:sym typeface="+mn-ea"/>
              </a:rPr>
              <a:t>【无参】 调用这个方法将会返回所有匹配的DOM节点，这些节点包含在一个标准的数组中</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buNone/>
            </a:pPr>
            <a:r>
              <a:rPr lang="en-US" altLang="zh-CN" sz="1800" b="0">
                <a:sym typeface="+mn-ea"/>
              </a:rPr>
              <a:t>参数 index: 索引，从0开始计数，用来确定获取索引指定【DOM对象】。如果index的值超出范围小于元素数量的负数或等于或大于元素的数量</a:t>
            </a:r>
            <a:r>
              <a:rPr lang="en-US" altLang="en-US" sz="1800" b="0">
                <a:sym typeface="+mn-ea"/>
              </a:rPr>
              <a:t>，</a:t>
            </a:r>
            <a:r>
              <a:rPr lang="en-US" altLang="zh-CN" sz="1800" b="0">
                <a:sym typeface="+mn-ea"/>
              </a:rPr>
              <a:t>那么它将返回undefined</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buChar char="l"/>
            </a:pPr>
            <a:r>
              <a:rPr lang="en-US" altLang="zh-CN" sz="1800" b="0">
                <a:sym typeface="+mn-ea"/>
              </a:rPr>
              <a:t>toArray() </a:t>
            </a:r>
            <a:endParaRPr lang="en-US" altLang="zh-CN" sz="1800" b="0">
              <a:sym typeface="+mn-ea"/>
            </a:endParaRPr>
          </a:p>
          <a:p>
            <a:pPr lvl="0" eaLnBrk="1" hangingPunct="1">
              <a:spcBef>
                <a:spcPct val="0"/>
              </a:spcBef>
              <a:spcAft>
                <a:spcPct val="0"/>
              </a:spcAft>
              <a:buClr>
                <a:srgbClr val="9E001B"/>
              </a:buClr>
              <a:buSzPct val="100000"/>
              <a:buNone/>
            </a:pPr>
            <a:r>
              <a:rPr lang="en-US" altLang="zh-CN" sz="1800" b="0">
                <a:sym typeface="+mn-ea"/>
              </a:rPr>
              <a:t>无参 返回一个包含jQuery对象集合中的所有DOM元素数组。</a:t>
            </a:r>
            <a:endParaRPr lang="en-US" altLang="zh-CN" sz="1800" b="0">
              <a:sym typeface="+mn-ea"/>
            </a:endParaRPr>
          </a:p>
          <a:p>
            <a:pPr lvl="0" eaLnBrk="1" hangingPunct="1">
              <a:spcBef>
                <a:spcPct val="0"/>
              </a:spcBef>
              <a:spcAft>
                <a:spcPct val="0"/>
              </a:spcAft>
              <a:buClr>
                <a:srgbClr val="9E001B"/>
              </a:buClr>
              <a:buSzPct val="100000"/>
              <a:buChar char="l"/>
            </a:pPr>
            <a:r>
              <a:rPr lang="en-US" altLang="zh-CN" sz="1800" b="0">
                <a:sym typeface="+mn-ea"/>
              </a:rPr>
              <a:t>eq(index)</a:t>
            </a:r>
            <a:endParaRPr lang="en-US" altLang="zh-CN" sz="1800" b="0">
              <a:sym typeface="+mn-ea"/>
            </a:endParaRPr>
          </a:p>
          <a:p>
            <a:pPr lvl="0" eaLnBrk="1" hangingPunct="1">
              <a:spcBef>
                <a:spcPct val="0"/>
              </a:spcBef>
              <a:spcAft>
                <a:spcPct val="0"/>
              </a:spcAft>
              <a:buClr>
                <a:srgbClr val="9E001B"/>
              </a:buClr>
              <a:buSzPct val="100000"/>
              <a:buNone/>
            </a:pPr>
            <a:r>
              <a:rPr lang="en-US" altLang="zh-CN" sz="1800" b="0">
                <a:sym typeface="+mn-ea"/>
              </a:rPr>
              <a:t>参数 index</a:t>
            </a:r>
            <a:r>
              <a:rPr lang="en-US" altLang="en-US" sz="1800" b="0">
                <a:sym typeface="+mn-ea"/>
              </a:rPr>
              <a:t>：</a:t>
            </a:r>
            <a:r>
              <a:rPr lang="en-US" altLang="zh-CN" sz="1800" b="0">
                <a:sym typeface="+mn-ea"/>
              </a:rPr>
              <a:t>用于指示元素的索引，当为负数时从集合中的最后一个元素开始倒数</a:t>
            </a:r>
            <a:r>
              <a:rPr lang="en-US" altLang="en-US" sz="1800" b="0">
                <a:sym typeface="+mn-ea"/>
              </a:rPr>
              <a:t>；</a:t>
            </a:r>
            <a:r>
              <a:rPr lang="en-US" altLang="zh-CN" sz="1800" b="0">
                <a:sym typeface="+mn-ea"/>
              </a:rPr>
              <a:t>返回指定索引位置上的【jQuery对象】</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buChar char="l"/>
            </a:pPr>
            <a:r>
              <a:rPr lang="en-US" altLang="zh-CN" sz="1800" b="0">
                <a:sym typeface="+mn-ea"/>
              </a:rPr>
              <a:t>filter() 过滤器函数</a:t>
            </a:r>
            <a:endParaRPr lang="en-US" altLang="zh-CN" sz="1800" b="0">
              <a:sym typeface="+mn-ea"/>
            </a:endParaRPr>
          </a:p>
          <a:p>
            <a:pPr lvl="0" eaLnBrk="1" hangingPunct="1">
              <a:spcBef>
                <a:spcPct val="0"/>
              </a:spcBef>
              <a:spcAft>
                <a:spcPct val="0"/>
              </a:spcAft>
              <a:buClr>
                <a:srgbClr val="9E001B"/>
              </a:buClr>
              <a:buSzPct val="100000"/>
              <a:buNone/>
            </a:pPr>
            <a:r>
              <a:rPr lang="en-US" altLang="zh-CN" sz="1800" b="0">
                <a:sym typeface="+mn-ea"/>
              </a:rPr>
              <a:t>参数 选择器字符串</a:t>
            </a:r>
            <a:endParaRPr lang="en-US" altLang="zh-CN" sz="1800" b="0">
              <a:sym typeface="+mn-ea"/>
            </a:endParaRPr>
          </a:p>
          <a:p>
            <a:pPr lvl="0" eaLnBrk="1" hangingPunct="1">
              <a:spcBef>
                <a:spcPct val="0"/>
              </a:spcBef>
              <a:spcAft>
                <a:spcPct val="0"/>
              </a:spcAft>
              <a:buClr>
                <a:srgbClr val="9E001B"/>
              </a:buClr>
              <a:buSzPct val="100000"/>
              <a:buNone/>
            </a:pPr>
            <a:r>
              <a:rPr lang="en-US" altLang="zh-CN" sz="1800" b="0">
                <a:sym typeface="+mn-ea"/>
              </a:rPr>
              <a:t>参数 function(index){} 匿名函数，如果函数返回true，该元素将被包含在筛选集合中</a:t>
            </a:r>
            <a:r>
              <a:rPr lang="en-US" altLang="en-US" sz="1800" b="0">
                <a:sym typeface="+mn-ea"/>
              </a:rPr>
              <a:t>；</a:t>
            </a:r>
            <a:r>
              <a:rPr lang="en-US" altLang="zh-CN" sz="1800" b="0">
                <a:sym typeface="+mn-ea"/>
              </a:rPr>
              <a:t>返回值:jQuery对象</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buChar char="l"/>
            </a:pPr>
            <a:r>
              <a:rPr lang="en-US" altLang="zh-CN" sz="1800" b="0">
                <a:sym typeface="+mn-ea"/>
              </a:rPr>
              <a:t>map()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该方法特别适用于获取或设置元素集合中的值</a:t>
            </a:r>
            <a:r>
              <a:rPr lang="en-US" altLang="en-US" sz="1800" b="0">
                <a:sym typeface="+mn-ea"/>
              </a:rPr>
              <a:t>；</a:t>
            </a:r>
            <a:r>
              <a:rPr lang="en-US" altLang="zh-CN" sz="1800" b="0">
                <a:sym typeface="+mn-ea"/>
              </a:rPr>
              <a:t>参数function(index,item){} 回调函数</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buChar char="l"/>
            </a:pPr>
            <a:r>
              <a:rPr lang="en-US" altLang="zh-CN" sz="1800" b="0">
                <a:sym typeface="+mn-ea"/>
              </a:rPr>
              <a:t>not()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从匹配的元素集合中移除指定的元素。</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endParaRPr lang="en-US" altLang="zh-CN" sz="1800" b="0">
              <a:sym typeface="+mn-ea"/>
            </a:endParaRPr>
          </a:p>
          <a:p>
            <a:pPr lvl="0" eaLnBrk="1" hangingPunct="1">
              <a:spcBef>
                <a:spcPct val="0"/>
              </a:spcBef>
              <a:spcAft>
                <a:spcPct val="0"/>
              </a:spcAft>
              <a:buClr>
                <a:srgbClr val="9E001B"/>
              </a:buClr>
              <a:buSzPct val="100000"/>
              <a:buNone/>
            </a:pPr>
            <a:endParaRPr lang="en-US" altLang="zh-CN" sz="1800" b="0">
              <a:sym typeface="+mn-ea"/>
            </a:endParaRPr>
          </a:p>
          <a:p>
            <a:pPr lvl="0" eaLnBrk="1" hangingPunct="1">
              <a:spcBef>
                <a:spcPct val="0"/>
              </a:spcBef>
              <a:spcAft>
                <a:spcPct val="0"/>
              </a:spcAft>
              <a:buClr>
                <a:srgbClr val="9E001B"/>
              </a:buClr>
              <a:buSzPct val="100000"/>
              <a:buNone/>
            </a:pPr>
            <a:endParaRPr lang="en-US" altLang="zh-CN" b="0">
              <a:sym typeface="+mn-ea"/>
            </a:endParaRP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vert="horz" wrap="square" lIns="90333" tIns="44376" rIns="90333" bIns="44376" anchor="b"/>
          <a:lstStyle/>
          <a:p>
            <a:r>
              <a:rPr lang="en-US" altLang="zh-CN"/>
              <a:t>jQuery</a:t>
            </a:r>
            <a:r>
              <a:rPr lang="zh-CN" altLang="en-US"/>
              <a:t>中常用的</a:t>
            </a:r>
            <a:r>
              <a:rPr lang="en-US" altLang="zh-CN"/>
              <a:t>API</a:t>
            </a:r>
            <a:endParaRPr lang="en-US" altLang="zh-CN"/>
          </a:p>
        </p:txBody>
      </p:sp>
      <p:sp>
        <p:nvSpPr>
          <p:cNvPr id="44034" name="文本框 2"/>
          <p:cNvSpPr txBox="1"/>
          <p:nvPr/>
        </p:nvSpPr>
        <p:spPr>
          <a:xfrm>
            <a:off x="0" y="588963"/>
            <a:ext cx="9144000" cy="5386387"/>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SzPct val="100000"/>
            </a:pPr>
            <a:r>
              <a:rPr lang="en-US" altLang="zh-CN">
                <a:latin typeface="宋体" panose="02010600030101010101" pitchFamily="2" charset="-122"/>
                <a:sym typeface="+mn-ea"/>
              </a:rPr>
              <a:t> jQuery</a:t>
            </a:r>
            <a:r>
              <a:rPr lang="en-US" altLang="en-US">
                <a:latin typeface="宋体" panose="02010600030101010101" pitchFamily="2" charset="-122"/>
                <a:sym typeface="+mn-ea"/>
              </a:rPr>
              <a:t>中的工具方法</a:t>
            </a:r>
            <a:endParaRPr lang="en-US" altLang="zh-CN"/>
          </a:p>
          <a:p>
            <a:pPr lvl="0" eaLnBrk="1" hangingPunct="1">
              <a:spcBef>
                <a:spcPct val="0"/>
              </a:spcBef>
              <a:spcAft>
                <a:spcPct val="0"/>
              </a:spcAft>
              <a:buClr>
                <a:srgbClr val="9E001B"/>
              </a:buClr>
              <a:buSzPct val="100000"/>
            </a:pPr>
            <a:r>
              <a:rPr lang="en-US" altLang="zh-CN" sz="1800" b="0">
                <a:sym typeface="+mn-ea"/>
              </a:rPr>
              <a:t>each()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遍历一个jQuery对象，为每个匹配元素执行一个函数</a:t>
            </a:r>
            <a:r>
              <a:rPr lang="en-US" altLang="en-US" sz="1800" b="0">
                <a:sym typeface="+mn-ea"/>
              </a:rPr>
              <a:t>；</a:t>
            </a:r>
            <a:r>
              <a:rPr lang="en-US" altLang="zh-CN" sz="1800" b="0">
                <a:sym typeface="+mn-ea"/>
              </a:rPr>
              <a:t>参数 function(index, Element) </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pPr>
            <a:r>
              <a:rPr lang="en-US" altLang="zh-CN" sz="1800" b="0">
                <a:sym typeface="+mn-ea"/>
              </a:rPr>
              <a:t>first()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获取匹配元素集合中第一个元素。无参数</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pPr>
            <a:r>
              <a:rPr lang="en-US" altLang="zh-CN" sz="1800" b="0">
                <a:sym typeface="+mn-ea"/>
              </a:rPr>
              <a:t>last()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获取匹配元素集合中最后一个元素。无参数</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pPr>
            <a:r>
              <a:rPr lang="en-US" altLang="zh-CN" sz="1800" b="0">
                <a:sym typeface="+mn-ea"/>
              </a:rPr>
              <a:t>is()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判断当前匹配的元素集合中的元素，是否为一个选择器，DOM元素，或者jQuery对象，如果这些元素至少一个匹配给定的参数，那么返回true。返回值：boolean类型</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pPr>
            <a:r>
              <a:rPr lang="en-US" altLang="zh-CN" sz="1800" b="0">
                <a:sym typeface="+mn-ea"/>
              </a:rPr>
              <a:t>has() 	</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筛选匹配元素集合中的那些有相匹配的选择器或DOM元素的后代元素</a:t>
            </a:r>
            <a:r>
              <a:rPr lang="en-US" altLang="en-US" sz="1800" b="0">
                <a:sym typeface="+mn-ea"/>
              </a:rPr>
              <a:t>。</a:t>
            </a:r>
            <a:endParaRPr lang="en-US" altLang="zh-CN" sz="1800" b="0">
              <a:sym typeface="+mn-ea"/>
            </a:endParaRPr>
          </a:p>
          <a:p>
            <a:pPr lvl="0" eaLnBrk="1" hangingPunct="1">
              <a:spcBef>
                <a:spcPct val="0"/>
              </a:spcBef>
              <a:spcAft>
                <a:spcPct val="0"/>
              </a:spcAft>
              <a:buClr>
                <a:srgbClr val="9E001B"/>
              </a:buClr>
              <a:buSzPct val="100000"/>
            </a:pPr>
            <a:r>
              <a:rPr lang="en-US" altLang="zh-CN" sz="1800" b="0">
                <a:sym typeface="+mn-ea"/>
              </a:rPr>
              <a:t>slice()</a:t>
            </a:r>
            <a:endParaRPr lang="en-US" altLang="zh-CN" sz="1800" b="0">
              <a:sym typeface="+mn-ea"/>
            </a:endParaRPr>
          </a:p>
          <a:p>
            <a:pPr lvl="0" eaLnBrk="1" hangingPunct="1">
              <a:spcBef>
                <a:spcPct val="0"/>
              </a:spcBef>
              <a:spcAft>
                <a:spcPct val="0"/>
              </a:spcAft>
              <a:buClr>
                <a:srgbClr val="9E001B"/>
              </a:buClr>
              <a:buSzPct val="100000"/>
              <a:buFont typeface="Arial" panose="020B0604020202020204" pitchFamily="34" charset="0"/>
              <a:buNone/>
            </a:pPr>
            <a:r>
              <a:rPr lang="en-US" altLang="zh-CN" sz="1800" b="0">
                <a:sym typeface="+mn-ea"/>
              </a:rPr>
              <a:t>根据指定的下标范围，过滤匹配的元素集合，并生成一个新的jQuery对象。参数(start [, end ])start整数，从0开始计数的下标。代表将要被选择的元素的起始下标。如果指定的下标是一个负数，那么代表从末尾开始计数。end整数，从0开始计数的下标。代表将要被选择的元素的结束下标。如果指定的下标是一个负数，那么代表从末尾开始计数。如果忽略此参数，则选择的范围是从start开始，一直到最后</a:t>
            </a:r>
            <a:r>
              <a:rPr lang="en-US" altLang="en-US" sz="1800" b="0">
                <a:sym typeface="+mn-ea"/>
              </a:rPr>
              <a:t>。</a:t>
            </a:r>
            <a:endParaRPr lang="en-US" altLang="zh-CN" sz="1800" b="0">
              <a:sym typeface="+mn-ea"/>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vert="horz" wrap="square" lIns="90333" tIns="44376" rIns="90333" bIns="44376" anchor="b"/>
          <a:lstStyle/>
          <a:p>
            <a:r>
              <a:rPr lang="en-US" altLang="zh-CN"/>
              <a:t>jQuery</a:t>
            </a:r>
            <a:r>
              <a:rPr lang="zh-CN" altLang="en-US"/>
              <a:t>中常用的</a:t>
            </a:r>
            <a:r>
              <a:rPr lang="en-US" altLang="zh-CN"/>
              <a:t>API</a:t>
            </a:r>
            <a:endParaRPr lang="en-US" altLang="zh-CN"/>
          </a:p>
        </p:txBody>
      </p:sp>
      <p:sp>
        <p:nvSpPr>
          <p:cNvPr id="45058" name="文本框 2"/>
          <p:cNvSpPr txBox="1"/>
          <p:nvPr/>
        </p:nvSpPr>
        <p:spPr>
          <a:xfrm>
            <a:off x="0" y="269875"/>
            <a:ext cx="8837613" cy="5324475"/>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Tx/>
              <a:buSzPct val="100000"/>
              <a:buNone/>
            </a:pPr>
            <a:endParaRPr lang="en-US" altLang="zh-CN"/>
          </a:p>
          <a:p>
            <a:pPr lvl="0" eaLnBrk="1" hangingPunct="1">
              <a:spcBef>
                <a:spcPct val="0"/>
              </a:spcBef>
              <a:spcAft>
                <a:spcPct val="0"/>
              </a:spcAft>
              <a:buClr>
                <a:srgbClr val="9E001B"/>
              </a:buClr>
              <a:buSzPct val="100000"/>
              <a:buChar char="•"/>
            </a:pPr>
            <a:r>
              <a:rPr lang="en-US" altLang="zh-CN">
                <a:latin typeface="宋体" panose="02010600030101010101" pitchFamily="2" charset="-122"/>
                <a:sym typeface="+mn-ea"/>
              </a:rPr>
              <a:t>jQuery中属性设置函数</a:t>
            </a:r>
            <a:endParaRPr lang="en-US" altLang="zh-CN">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a:sym typeface="+mn-ea"/>
              </a:rPr>
              <a:t>   </a:t>
            </a:r>
            <a:r>
              <a:rPr lang="en-US" altLang="zh-CN" b="0">
                <a:sym typeface="+mn-ea"/>
              </a:rPr>
              <a:t>1. attr( key|key,val|{key:val,key2:val2}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获取匹配的元素集合中的第一个元素的属性的值或设置每一个匹配元素的一个或多个属性。</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   2. prop( key|key,val|{key:val,key2:val2} )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获取匹配的元素集中第一个元素的属性值或设置每一个匹配元素的一个或多个属性</a:t>
            </a:r>
            <a:r>
              <a:rPr lang="en-US" altLang="en-US" b="0">
                <a:sym typeface="+mn-ea"/>
              </a:rPr>
              <a:t>，</a:t>
            </a:r>
            <a:r>
              <a:rPr lang="en-US" altLang="zh-CN" b="0">
                <a:sym typeface="+mn-ea"/>
              </a:rPr>
              <a:t>常用于单值属性。</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   3. removeAttr( attributeName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为匹配的元素集合中的每个元素中移除一个属性(attribute)</a:t>
            </a:r>
            <a:r>
              <a:rPr lang="en-US" altLang="en-US" b="0">
                <a:sym typeface="+mn-ea"/>
              </a:rPr>
              <a:t>。</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   4. removeProp( propertyName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为集合中匹配的元素删除一个属性（property）。一般来说</a:t>
            </a:r>
            <a:r>
              <a:rPr lang="en-US" altLang="en-US" b="0">
                <a:sym typeface="+mn-ea"/>
              </a:rPr>
              <a:t>，</a:t>
            </a:r>
            <a:r>
              <a:rPr lang="en-US" altLang="zh-CN" b="0">
                <a:sym typeface="+mn-ea"/>
              </a:rPr>
              <a:t>只需要移除自定义的属性</a:t>
            </a:r>
            <a:r>
              <a:rPr lang="en-US" altLang="en-US" b="0">
                <a:sym typeface="+mn-ea"/>
              </a:rPr>
              <a:t>。</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   5. css( key|key,val|{key:val,key2:val2}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获取匹配元素集合中的第一个元素的样式属性的计算值或设置每个匹配元素的一个或多个CSS属性。</a:t>
            </a:r>
            <a:endParaRPr lang="en-US" altLang="zh-CN" b="0">
              <a:sym typeface="+mn-ea"/>
            </a:endParaRPr>
          </a:p>
          <a:p>
            <a:pPr lvl="0" eaLnBrk="1" hangingPunct="1">
              <a:spcBef>
                <a:spcPct val="0"/>
              </a:spcBef>
              <a:spcAft>
                <a:spcPct val="0"/>
              </a:spcAft>
              <a:buClr>
                <a:srgbClr val="9E001B"/>
              </a:buClr>
              <a:buSzPct val="100000"/>
              <a:buNone/>
            </a:pPr>
            <a:r>
              <a:rPr lang="en-US" altLang="zh-CN">
                <a:sym typeface="+mn-ea"/>
              </a:rPr>
              <a:t>			  		</a:t>
            </a:r>
            <a:endParaRPr lang="en-US" altLang="zh-CN">
              <a:sym typeface="+mn-ea"/>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vert="horz" wrap="square" lIns="90333" tIns="44376" rIns="90333" bIns="44376" anchor="b"/>
          <a:lstStyle/>
          <a:p>
            <a:r>
              <a:rPr lang="en-US" altLang="zh-CN"/>
              <a:t>jQuery</a:t>
            </a:r>
            <a:r>
              <a:rPr lang="zh-CN" altLang="en-US"/>
              <a:t>中常用的</a:t>
            </a:r>
            <a:r>
              <a:rPr lang="en-US" altLang="zh-CN"/>
              <a:t>API</a:t>
            </a:r>
            <a:endParaRPr lang="en-US" altLang="zh-CN"/>
          </a:p>
        </p:txBody>
      </p:sp>
      <p:sp>
        <p:nvSpPr>
          <p:cNvPr id="46082" name="文本框 2"/>
          <p:cNvSpPr txBox="1"/>
          <p:nvPr/>
        </p:nvSpPr>
        <p:spPr>
          <a:xfrm>
            <a:off x="0" y="338138"/>
            <a:ext cx="8837613" cy="2862262"/>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Tx/>
              <a:buSzPct val="100000"/>
              <a:buNone/>
            </a:pPr>
            <a:endParaRPr lang="en-US" altLang="zh-CN"/>
          </a:p>
          <a:p>
            <a:pPr lvl="0" eaLnBrk="1" hangingPunct="1">
              <a:spcBef>
                <a:spcPct val="0"/>
              </a:spcBef>
              <a:spcAft>
                <a:spcPct val="0"/>
              </a:spcAft>
              <a:buClr>
                <a:srgbClr val="9E001B"/>
              </a:buClr>
              <a:buSzPct val="100000"/>
              <a:buChar char="•"/>
            </a:pPr>
            <a:r>
              <a:rPr lang="en-US" altLang="zh-CN">
                <a:latin typeface="宋体" panose="02010600030101010101" pitchFamily="2" charset="-122"/>
                <a:sym typeface="+mn-ea"/>
              </a:rPr>
              <a:t> jQuery</a:t>
            </a:r>
            <a:r>
              <a:rPr lang="en-US" altLang="en-US">
                <a:latin typeface="宋体" panose="02010600030101010101" pitchFamily="2" charset="-122"/>
                <a:sym typeface="+mn-ea"/>
              </a:rPr>
              <a:t>中属性设置函数</a:t>
            </a:r>
            <a:endParaRPr lang="en-US" altLang="zh-CN">
              <a:sym typeface="+mn-ea"/>
            </a:endParaRPr>
          </a:p>
          <a:p>
            <a:pPr lvl="0" eaLnBrk="1" hangingPunct="1">
              <a:spcBef>
                <a:spcPct val="0"/>
              </a:spcBef>
              <a:spcAft>
                <a:spcPct val="0"/>
              </a:spcAft>
              <a:buClr>
                <a:srgbClr val="9E001B"/>
              </a:buClr>
              <a:buSzPct val="100000"/>
              <a:buNone/>
            </a:pPr>
            <a:r>
              <a:rPr lang="en-US" altLang="zh-CN" b="0">
                <a:sym typeface="+mn-ea"/>
              </a:rPr>
              <a:t>6.addClass( className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为每个匹配的元素添加指定的样式类名</a:t>
            </a:r>
            <a:r>
              <a:rPr lang="en-US" altLang="en-US" b="0">
                <a:sym typeface="+mn-ea"/>
              </a:rPr>
              <a:t>。</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7.hasClass( className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确定任何一个匹配元素是否有被分配给定的（样式）类。</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8.removeClass([className ])</a:t>
            </a:r>
            <a:endParaRPr lang="en-US" altLang="zh-CN" b="0">
              <a:sym typeface="+mn-ea"/>
            </a:endParaRPr>
          </a:p>
          <a:p>
            <a:pPr lvl="0" eaLnBrk="1" hangingPunct="1">
              <a:spcBef>
                <a:spcPct val="0"/>
              </a:spcBef>
              <a:spcAft>
                <a:spcPct val="0"/>
              </a:spcAft>
              <a:buClr>
                <a:srgbClr val="9E001B"/>
              </a:buClr>
              <a:buSzPct val="100000"/>
              <a:buNone/>
            </a:pPr>
            <a:r>
              <a:rPr lang="en-US" altLang="zh-CN" b="0">
                <a:sym typeface="+mn-ea"/>
              </a:rPr>
              <a:t>移除集合中每个匹配元素上一个，多个或全部样式</a:t>
            </a:r>
            <a:r>
              <a:rPr lang="en-US" altLang="en-US" b="0">
                <a:sym typeface="+mn-ea"/>
              </a:rPr>
              <a:t>。</a:t>
            </a:r>
            <a:endParaRPr lang="en-US" altLang="zh-CN" b="0">
              <a:sym typeface="+mn-ea"/>
            </a:endParaRPr>
          </a:p>
          <a:p>
            <a:pPr lvl="0" eaLnBrk="1" hangingPunct="1">
              <a:spcBef>
                <a:spcPct val="0"/>
              </a:spcBef>
              <a:spcAft>
                <a:spcPct val="0"/>
              </a:spcAft>
              <a:buClr>
                <a:srgbClr val="9E001B"/>
              </a:buClr>
              <a:buSzPct val="100000"/>
              <a:buNone/>
            </a:pPr>
            <a:r>
              <a:rPr lang="en-US" altLang="zh-CN">
                <a:sym typeface="+mn-ea"/>
              </a:rPr>
              <a:t>			  		</a:t>
            </a:r>
            <a:endParaRPr lang="en-US" altLang="zh-CN">
              <a:sym typeface="+mn-ea"/>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sym typeface="+mn-ea"/>
              </a:rPr>
              <a:t>jQuery</a:t>
            </a:r>
            <a:br>
              <a:rPr lang="zh-CN" altLang="en-US" sz="2800">
                <a:solidFill>
                  <a:srgbClr val="CC0099"/>
                </a:solidFill>
                <a:effectLst>
                  <a:outerShdw blurRad="38100" dist="38100" dir="2700000">
                    <a:srgbClr val="C0C0C0"/>
                  </a:outerShdw>
                </a:effectLst>
                <a:sym typeface="+mn-ea"/>
              </a:rPr>
            </a:br>
            <a:br>
              <a:rPr lang="zh-CN" altLang="en-US" sz="2800">
                <a:solidFill>
                  <a:srgbClr val="CC0099"/>
                </a:solidFill>
                <a:effectLst>
                  <a:outerShdw blurRad="38100" dist="38100" dir="2700000">
                    <a:srgbClr val="C0C0C0"/>
                  </a:outerShdw>
                </a:effectLst>
                <a:sym typeface="+mn-ea"/>
              </a:rPr>
            </a:br>
            <a:r>
              <a:rPr lang="zh-CN" altLang="en-US" sz="2800">
                <a:solidFill>
                  <a:srgbClr val="CC0099"/>
                </a:solidFill>
                <a:effectLst>
                  <a:outerShdw blurRad="38100" dist="38100" dir="2700000">
                    <a:srgbClr val="C0C0C0"/>
                  </a:outerShdw>
                </a:effectLst>
                <a:sym typeface="+mn-ea"/>
              </a:rPr>
              <a:t>第 </a:t>
            </a:r>
            <a:r>
              <a:rPr lang="en-US" altLang="zh-CN" sz="2800">
                <a:solidFill>
                  <a:srgbClr val="CC0099"/>
                </a:solidFill>
                <a:effectLst>
                  <a:outerShdw blurRad="38100" dist="38100" dir="2700000">
                    <a:srgbClr val="C0C0C0"/>
                  </a:outerShdw>
                </a:effectLst>
                <a:sym typeface="+mn-ea"/>
              </a:rPr>
              <a:t>3</a:t>
            </a:r>
            <a:r>
              <a:rPr lang="zh-CN" altLang="en-US" sz="2800">
                <a:solidFill>
                  <a:srgbClr val="CC0099"/>
                </a:solidFill>
                <a:effectLst>
                  <a:outerShdw blurRad="38100" dist="38100" dir="2700000">
                    <a:srgbClr val="C0C0C0"/>
                  </a:outerShdw>
                </a:effectLst>
                <a:sym typeface="+mn-ea"/>
              </a:rPr>
              <a:t> 章  </a:t>
            </a:r>
            <a:r>
              <a:rPr lang="en-US" altLang="zh-CN" sz="2800">
                <a:solidFill>
                  <a:srgbClr val="CC0099"/>
                </a:solidFill>
                <a:effectLst>
                  <a:outerShdw blurRad="38100" dist="38100" dir="2700000">
                    <a:srgbClr val="C0C0C0"/>
                  </a:outerShdw>
                </a:effectLst>
                <a:sym typeface="+mn-ea"/>
              </a:rPr>
              <a:t>jQuery</a:t>
            </a:r>
            <a:r>
              <a:rPr lang="zh-CN" altLang="en-US" sz="2800">
                <a:solidFill>
                  <a:srgbClr val="CC0099"/>
                </a:solidFill>
                <a:effectLst>
                  <a:outerShdw blurRad="38100" dist="38100" dir="2700000">
                    <a:srgbClr val="C0C0C0"/>
                  </a:outerShdw>
                </a:effectLst>
                <a:sym typeface="+mn-ea"/>
              </a:rPr>
              <a:t>中的动画</a:t>
            </a:r>
            <a:endParaRPr lang="en-US"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48130" name="Rectangle 3"/>
          <p:cNvSpPr>
            <a:spLocks noGrp="1"/>
          </p:cNvSpPr>
          <p:nvPr>
            <p:ph idx="1"/>
          </p:nvPr>
        </p:nvSpPr>
        <p:spPr/>
        <p:txBody>
          <a:bodyPr vert="horz" wrap="square" lIns="90050" tIns="45024" rIns="90050" bIns="45024" anchor="t"/>
          <a:lstStyle/>
          <a:p>
            <a:r>
              <a:rPr lang="zh-CN" altLang="en-US"/>
              <a:t> 熟悉并掌握</a:t>
            </a:r>
            <a:r>
              <a:rPr lang="en-US" altLang="zh-CN"/>
              <a:t>jQuery</a:t>
            </a:r>
            <a:r>
              <a:rPr lang="zh-CN" altLang="en-US"/>
              <a:t>中的样式方法</a:t>
            </a:r>
            <a:endParaRPr lang="en-US" altLang="zh-CN"/>
          </a:p>
          <a:p>
            <a:r>
              <a:rPr lang="zh-CN" altLang="en-US"/>
              <a:t> 体验</a:t>
            </a:r>
            <a:r>
              <a:rPr lang="en-US" altLang="zh-CN"/>
              <a:t>jQuery</a:t>
            </a:r>
            <a:r>
              <a:rPr lang="zh-CN" altLang="en-US"/>
              <a:t>中动画的效果</a:t>
            </a:r>
            <a:endParaRPr lang="en-US" altLang="zh-CN"/>
          </a:p>
          <a:p>
            <a:r>
              <a:rPr lang="en-US" altLang="zh-CN"/>
              <a:t> </a:t>
            </a:r>
            <a:r>
              <a:rPr lang="zh-CN" altLang="en-US"/>
              <a:t>熟悉并掌握</a:t>
            </a:r>
            <a:r>
              <a:rPr lang="en-US" altLang="zh-CN"/>
              <a:t>jQuery</a:t>
            </a:r>
            <a:r>
              <a:rPr lang="zh-CN" altLang="en-US"/>
              <a:t>中的动画</a:t>
            </a:r>
            <a:endParaRPr lang="zh-CN" altLang="en-US"/>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vert="horz" wrap="square" lIns="90333" tIns="44376" rIns="90333" bIns="44376" anchor="b"/>
          <a:lstStyle/>
          <a:p>
            <a:r>
              <a:rPr lang="en-US" altLang="zh-CN"/>
              <a:t>jQuery</a:t>
            </a:r>
            <a:r>
              <a:rPr lang="en-US" altLang="en-US"/>
              <a:t>样式相关方法</a:t>
            </a:r>
            <a:endParaRPr lang="en-US" altLang="en-US"/>
          </a:p>
        </p:txBody>
      </p:sp>
      <p:sp>
        <p:nvSpPr>
          <p:cNvPr id="49154" name="文本框 3"/>
          <p:cNvSpPr txBox="1"/>
          <p:nvPr/>
        </p:nvSpPr>
        <p:spPr>
          <a:xfrm>
            <a:off x="0" y="268288"/>
            <a:ext cx="8915400" cy="5694362"/>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a:latin typeface="宋体" panose="02010600030101010101" pitchFamily="2" charset="-122"/>
            </a:endParaRPr>
          </a:p>
          <a:p>
            <a:pPr marL="342900" lvl="0" indent="-342900" eaLnBrk="1" hangingPunct="1">
              <a:spcBef>
                <a:spcPct val="0"/>
              </a:spcBef>
              <a:spcAft>
                <a:spcPct val="0"/>
              </a:spcAft>
              <a:buClr>
                <a:srgbClr val="9E001B"/>
              </a:buClr>
              <a:buSzPct val="100000"/>
            </a:pPr>
            <a:r>
              <a:rPr lang="en-US" altLang="zh-CN">
                <a:latin typeface="宋体" panose="02010600030101010101" pitchFamily="2" charset="-122"/>
              </a:rPr>
              <a:t>jQuery样式相关方法</a:t>
            </a:r>
            <a:endParaRPr lang="en-US" altLang="zh-CN">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宽度 = width + 2padding + 2border + 2margin</a:t>
            </a:r>
            <a:endParaRPr lang="en-US" altLang="zh-CN" sz="1800" b="0">
              <a:latin typeface="宋体" panose="02010600030101010101" pitchFamily="2" charset="-122"/>
            </a:endParaRPr>
          </a:p>
          <a:p>
            <a:pPr marL="342900" lvl="0" indent="-342900" eaLnBrk="1" hangingPunct="1">
              <a:spcBef>
                <a:spcPct val="0"/>
              </a:spcBef>
              <a:spcAft>
                <a:spcPct val="0"/>
              </a:spcAft>
              <a:buSzPct val="100000"/>
            </a:pPr>
            <a:r>
              <a:rPr lang="en-US" altLang="zh-CN" sz="1800" b="0">
                <a:latin typeface="宋体" panose="02010600030101010101" pitchFamily="2" charset="-122"/>
              </a:rPr>
              <a:t>.height()</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获取匹配元素集合中的第一个元素的当前计算高度值。</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.css('height') 和 .height()之间的区别是后者返回一个没有单位的数值（例如，400），前者是返回带有完整单位的字符串（例如，400px）。当一个元素的高度需要数学计算的时候推荐使用.height()方法。</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    // Returns height of browser viewport</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	$( window ).height();</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	// Returns height of HTML document</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	$( document ).height();</a:t>
            </a:r>
            <a:endParaRPr lang="en-US" altLang="en-US" sz="1800" b="0">
              <a:latin typeface="宋体" panose="02010600030101010101" pitchFamily="2" charset="-122"/>
            </a:endParaRPr>
          </a:p>
          <a:p>
            <a:pPr marL="342900" lvl="0" indent="-342900" eaLnBrk="1" hangingPunct="1">
              <a:spcBef>
                <a:spcPct val="0"/>
              </a:spcBef>
              <a:spcAft>
                <a:spcPct val="0"/>
              </a:spcAft>
              <a:buSzPct val="100000"/>
            </a:pPr>
            <a:r>
              <a:rPr lang="en-US" altLang="zh-CN" sz="1800" b="0">
                <a:latin typeface="宋体" panose="02010600030101010101" pitchFamily="2" charset="-122"/>
              </a:rPr>
              <a:t>.width()</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为匹配的元素集合中获取第一个元素的当前计算宽度值或给每个匹配的元素设置宽度。 </a:t>
            </a:r>
            <a:endParaRPr lang="en-US" altLang="zh-CN" sz="1800" b="0">
              <a:latin typeface="宋体" panose="02010600030101010101" pitchFamily="2" charset="-122"/>
            </a:endParaRPr>
          </a:p>
          <a:p>
            <a:pPr marL="342900" lvl="0" indent="-342900" eaLnBrk="1" hangingPunct="1">
              <a:spcBef>
                <a:spcPct val="0"/>
              </a:spcBef>
              <a:spcAft>
                <a:spcPct val="0"/>
              </a:spcAft>
              <a:buSzPct val="100000"/>
            </a:pPr>
            <a:r>
              <a:rPr lang="en-US" altLang="zh-CN" sz="1800" b="0">
                <a:latin typeface="宋体" panose="02010600030101010101" pitchFamily="2" charset="-122"/>
              </a:rPr>
              <a:t>.innerHeight()</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用于获得匹配集合中第一个元素的当前计算的内部高度（包括padding，但不包括border），或 设置每一个匹配元素的内部高度。</a:t>
            </a:r>
            <a:endParaRPr lang="en-US" altLang="zh-CN" sz="1800" b="0">
              <a:latin typeface="宋体" panose="02010600030101010101" pitchFamily="2" charset="-122"/>
            </a:endParaRPr>
          </a:p>
          <a:p>
            <a:pPr marL="342900" lvl="0" indent="-342900" eaLnBrk="1" hangingPunct="1">
              <a:spcBef>
                <a:spcPct val="0"/>
              </a:spcBef>
              <a:spcAft>
                <a:spcPct val="0"/>
              </a:spcAft>
              <a:buClrTx/>
              <a:buSzPct val="100000"/>
              <a:buNone/>
            </a:pPr>
            <a:r>
              <a:rPr lang="en-US" altLang="zh-CN" sz="1800" b="0">
                <a:latin typeface="宋体" panose="02010600030101010101" pitchFamily="2" charset="-122"/>
              </a:rPr>
              <a:t>这个方法不适用于window 和 document对象，对于这些对象可以使用.height()代替。</a:t>
            </a:r>
            <a:endParaRPr lang="en-US" altLang="zh-CN" sz="1800" b="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vert="horz" wrap="square" lIns="90333" tIns="44376" rIns="90333" bIns="44376" anchor="b"/>
          <a:lstStyle/>
          <a:p>
            <a:r>
              <a:rPr lang="en-US" altLang="zh-CN"/>
              <a:t>jQuery</a:t>
            </a:r>
            <a:r>
              <a:rPr lang="en-US" altLang="en-US"/>
              <a:t>样式相关方法</a:t>
            </a:r>
            <a:endParaRPr lang="en-US" altLang="en-US"/>
          </a:p>
        </p:txBody>
      </p:sp>
      <p:sp>
        <p:nvSpPr>
          <p:cNvPr id="50178" name="文本框 3"/>
          <p:cNvSpPr txBox="1"/>
          <p:nvPr/>
        </p:nvSpPr>
        <p:spPr>
          <a:xfrm>
            <a:off x="0" y="268288"/>
            <a:ext cx="9061450" cy="5108575"/>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a:latin typeface="宋体" panose="02010600030101010101" pitchFamily="2" charset="-122"/>
            </a:endParaRPr>
          </a:p>
          <a:p>
            <a:pPr marL="342900" lvl="0" indent="-342900" eaLnBrk="1" hangingPunct="1">
              <a:spcBef>
                <a:spcPct val="0"/>
              </a:spcBef>
              <a:spcAft>
                <a:spcPct val="0"/>
              </a:spcAft>
              <a:buSzPct val="100000"/>
            </a:pPr>
            <a:r>
              <a:rPr lang="en-US" altLang="zh-CN" sz="1800" b="0">
                <a:latin typeface="宋体" panose="02010600030101010101" pitchFamily="2" charset="-122"/>
              </a:rPr>
              <a:t>.innerWidth()</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用于获得匹配集合中第一个元素的当前计算的内部宽度（包括padding，但不包括border），或 设置每一个匹配元素的内部宽度。</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这个方法不适用于window和document对象，对于这些对象可以使用.width()代替。</a:t>
            </a:r>
            <a:endParaRPr lang="en-US" altLang="zh-CN" sz="1800" b="0">
              <a:latin typeface="宋体" panose="02010600030101010101" pitchFamily="2" charset="-122"/>
            </a:endParaRPr>
          </a:p>
          <a:p>
            <a:pPr marL="342900" lvl="0" indent="-342900" eaLnBrk="1" hangingPunct="1">
              <a:spcBef>
                <a:spcPct val="0"/>
              </a:spcBef>
              <a:spcAft>
                <a:spcPct val="0"/>
              </a:spcAft>
              <a:buSzPct val="100000"/>
            </a:pPr>
            <a:r>
              <a:rPr lang="en-US" altLang="zh-CN" sz="1800" b="0">
                <a:latin typeface="宋体" panose="02010600030101010101" pitchFamily="2" charset="-122"/>
              </a:rPr>
              <a:t>.outerHeight()</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获取匹配元素集合中第一个元素的当前计算宽度值,包括padding，border和选择性的margin。返回一个整数（不包含“px”）表示的值 ，或如果在一个空集合上调用该方法，则会返回 null。 </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这个方法不适用于window 和 document对象，可以使用.height()代替。 </a:t>
            </a:r>
            <a:endParaRPr lang="en-US" altLang="zh-CN" sz="1800" b="0">
              <a:latin typeface="宋体" panose="02010600030101010101" pitchFamily="2" charset="-122"/>
            </a:endParaRPr>
          </a:p>
          <a:p>
            <a:pPr marL="342900" lvl="0" indent="-342900" eaLnBrk="1" hangingPunct="1">
              <a:spcBef>
                <a:spcPct val="0"/>
              </a:spcBef>
              <a:spcAft>
                <a:spcPct val="0"/>
              </a:spcAft>
              <a:buSzPct val="100000"/>
            </a:pPr>
            <a:r>
              <a:rPr lang="en-US" altLang="zh-CN" sz="1800" b="0">
                <a:latin typeface="宋体" panose="02010600030101010101" pitchFamily="2" charset="-122"/>
              </a:rPr>
              <a:t>.outerWidth()</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获取元素集合中第一个元素的当前计算宽度值,包括padding，border和选择性的margin。（愚人码头注：返回一个整数（不包含“px”）表示的值，或如果在一个空集合上调用该方法，则会返回 null）。</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这个方法不适用于window 和 document对象，可以使用.width()代替。虽然.outerWidth()可以在表格元素上使用，使用 border-collapse:collapseCSS属性可能会产生意外结果。</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endParaRPr lang="en-US" altLang="zh-CN" sz="1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56322" name="Rectangle 2"/>
          <p:cNvSpPr>
            <a:spLocks noGrp="1"/>
          </p:cNvSpPr>
          <p:nvPr>
            <p:ph idx="1"/>
          </p:nvPr>
        </p:nvSpPr>
        <p:spPr/>
        <p:txBody>
          <a:bodyPr vert="horz" wrap="square" lIns="90101" tIns="45050" rIns="90101" bIns="45050" anchor="t"/>
          <a:lstStyle/>
          <a:p>
            <a:pPr marL="0" lvl="1" indent="-381000"/>
            <a:r>
              <a:rPr lang="zh-CN" altLang="en-US" sz="2000"/>
              <a:t>压缩</a:t>
            </a:r>
            <a:endParaRPr lang="en-US" altLang="zh-CN" sz="2000"/>
          </a:p>
          <a:p>
            <a:pPr marL="457200" indent="0" eaLnBrk="1" hangingPunct="1">
              <a:lnSpc>
                <a:spcPct val="80000"/>
              </a:lnSpc>
              <a:buNone/>
            </a:pPr>
            <a:r>
              <a:rPr lang="en-US" altLang="zh-CN" b="0"/>
              <a:t>$</a:t>
            </a:r>
            <a:r>
              <a:rPr lang="zh-CN" altLang="en-US" b="0"/>
              <a:t> </a:t>
            </a:r>
            <a:r>
              <a:rPr lang="en-US" altLang="zh-CN" b="0"/>
              <a:t>gzip filename</a:t>
            </a:r>
            <a:endParaRPr lang="en-US" altLang="zh-CN" b="0"/>
          </a:p>
          <a:p>
            <a:pPr marL="457200" indent="0" eaLnBrk="1" hangingPunct="1">
              <a:lnSpc>
                <a:spcPct val="80000"/>
              </a:lnSpc>
              <a:buNone/>
            </a:pPr>
            <a:r>
              <a:rPr lang="en-US" altLang="zh-CN" b="0"/>
              <a:t>$</a:t>
            </a:r>
            <a:r>
              <a:rPr lang="zh-CN" altLang="en-US" b="0"/>
              <a:t> </a:t>
            </a:r>
            <a:r>
              <a:rPr lang="en-US" altLang="zh-CN" b="0"/>
              <a:t>bzip2  filename</a:t>
            </a:r>
            <a:endParaRPr lang="en-US" altLang="zh-CN" b="0"/>
          </a:p>
          <a:p>
            <a:pPr marL="457200" indent="0" eaLnBrk="1" hangingPunct="1">
              <a:lnSpc>
                <a:spcPct val="80000"/>
              </a:lnSpc>
              <a:buNone/>
            </a:pPr>
            <a:r>
              <a:rPr lang="en-US" altLang="zh-CN" b="0"/>
              <a:t>$</a:t>
            </a:r>
            <a:r>
              <a:rPr lang="zh-CN" altLang="en-US" b="0"/>
              <a:t> </a:t>
            </a:r>
            <a:r>
              <a:rPr lang="en-US" altLang="zh-CN" b="0"/>
              <a:t>zip  filename.zip  filename(s)</a:t>
            </a:r>
            <a:endParaRPr lang="en-US" altLang="zh-CN" b="0"/>
          </a:p>
          <a:p>
            <a:pPr marL="457200" indent="0" eaLnBrk="1" hangingPunct="1">
              <a:lnSpc>
                <a:spcPct val="80000"/>
              </a:lnSpc>
              <a:buNone/>
            </a:pPr>
            <a:r>
              <a:rPr lang="zh-CN" altLang="en-US" b="0"/>
              <a:t>例如：</a:t>
            </a:r>
            <a:r>
              <a:rPr lang="en-US" altLang="zh-CN" b="0"/>
              <a:t>	</a:t>
            </a:r>
            <a:endParaRPr lang="en-US" altLang="zh-CN" b="0"/>
          </a:p>
          <a:p>
            <a:pPr marL="457200" indent="0" eaLnBrk="1" hangingPunct="1">
              <a:lnSpc>
                <a:spcPct val="80000"/>
              </a:lnSpc>
              <a:buNone/>
            </a:pPr>
            <a:r>
              <a:rPr lang="en-US" altLang="zh-CN" b="0"/>
              <a:t>$</a:t>
            </a:r>
            <a:r>
              <a:rPr lang="zh-CN" altLang="en-US" b="0"/>
              <a:t> </a:t>
            </a:r>
            <a:r>
              <a:rPr lang="en-US" altLang="zh-CN" b="0"/>
              <a:t>gzip file1</a:t>
            </a:r>
            <a:endParaRPr lang="en-US" altLang="zh-CN" b="0"/>
          </a:p>
          <a:p>
            <a:pPr marL="457200" indent="0" eaLnBrk="1" hangingPunct="1">
              <a:lnSpc>
                <a:spcPct val="80000"/>
              </a:lnSpc>
              <a:buNone/>
            </a:pPr>
            <a:r>
              <a:rPr lang="en-US" altLang="zh-CN" b="0"/>
              <a:t>$</a:t>
            </a:r>
            <a:r>
              <a:rPr lang="zh-CN" altLang="en-US" b="0"/>
              <a:t> </a:t>
            </a:r>
            <a:r>
              <a:rPr lang="en-US" altLang="zh-CN" b="0"/>
              <a:t>bzip2 file1</a:t>
            </a:r>
            <a:endParaRPr lang="en-US" altLang="zh-CN" b="0"/>
          </a:p>
          <a:p>
            <a:pPr marL="457200" indent="0" eaLnBrk="1" hangingPunct="1">
              <a:lnSpc>
                <a:spcPct val="80000"/>
              </a:lnSpc>
              <a:buNone/>
            </a:pPr>
            <a:r>
              <a:rPr lang="en-US" altLang="zh-CN" b="0"/>
              <a:t>$</a:t>
            </a:r>
            <a:r>
              <a:rPr lang="zh-CN" altLang="en-US" b="0"/>
              <a:t> </a:t>
            </a:r>
            <a:r>
              <a:rPr lang="en-US" altLang="zh-CN" b="0"/>
              <a:t>zip my.zip file1  file2</a:t>
            </a:r>
            <a:endParaRPr lang="en-US" altLang="zh-CN" sz="1800"/>
          </a:p>
          <a:p>
            <a:pPr marL="457200" indent="0" eaLnBrk="1" hangingPunct="1">
              <a:lnSpc>
                <a:spcPct val="90000"/>
              </a:lnSpc>
              <a:buNone/>
            </a:pPr>
            <a:endParaRPr lang="en-US" altLang="zh-CN" sz="1800" b="0"/>
          </a:p>
          <a:p>
            <a:pPr marL="457200" indent="0" eaLnBrk="1" hangingPunct="1">
              <a:buNone/>
            </a:pPr>
            <a:r>
              <a:rPr lang="zh-CN" altLang="en-US" sz="1800" b="0"/>
              <a:t>注：</a:t>
            </a:r>
            <a:r>
              <a:rPr lang="en-US" altLang="zh-CN" sz="1800" b="0"/>
              <a:t>zip unzip</a:t>
            </a:r>
            <a:r>
              <a:rPr lang="zh-CN" altLang="en-US" sz="1800" b="0"/>
              <a:t>需要下载</a:t>
            </a:r>
            <a:endParaRPr lang="zh-CN" altLang="en-US" sz="1800" b="0"/>
          </a:p>
          <a:p>
            <a:pPr marL="457200" indent="0" eaLnBrk="1" hangingPunct="1">
              <a:buNone/>
            </a:pPr>
            <a:r>
              <a:rPr lang="en-US" altLang="zh-CN" sz="1800" b="0"/>
              <a:t>	$sudo apt-get install unzip/zip</a:t>
            </a:r>
            <a:endParaRPr lang="en-US" altLang="zh-CN" sz="1800" b="0"/>
          </a:p>
          <a:p>
            <a:pPr marL="457200" indent="0" eaLnBrk="1" hangingPunct="1">
              <a:buNone/>
            </a:pPr>
            <a:endParaRPr lang="en-US" altLang="zh-CN" sz="1800" b="0"/>
          </a:p>
          <a:p>
            <a:pPr marL="719455" lvl="2" indent="-38100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vert="horz" wrap="square" lIns="90333" tIns="44376" rIns="90333" bIns="44376" anchor="b"/>
          <a:lstStyle/>
          <a:p>
            <a:r>
              <a:rPr lang="en-US" altLang="zh-CN"/>
              <a:t>jQuery</a:t>
            </a:r>
            <a:r>
              <a:rPr lang="en-US" altLang="en-US"/>
              <a:t>样式相关方法</a:t>
            </a:r>
            <a:endParaRPr lang="en-US" altLang="en-US"/>
          </a:p>
        </p:txBody>
      </p:sp>
      <p:sp>
        <p:nvSpPr>
          <p:cNvPr id="51202" name="文本框 3"/>
          <p:cNvSpPr txBox="1"/>
          <p:nvPr/>
        </p:nvSpPr>
        <p:spPr>
          <a:xfrm>
            <a:off x="0" y="211138"/>
            <a:ext cx="9061450" cy="6332537"/>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a:latin typeface="宋体" panose="02010600030101010101" pitchFamily="2" charset="-122"/>
            </a:endParaRPr>
          </a:p>
          <a:p>
            <a:pPr marL="342900" lvl="0" indent="-342900" eaLnBrk="1" hangingPunct="1">
              <a:lnSpc>
                <a:spcPts val="2065"/>
              </a:lnSpc>
              <a:spcBef>
                <a:spcPct val="0"/>
              </a:spcBef>
              <a:spcAft>
                <a:spcPct val="0"/>
              </a:spcAft>
              <a:buSzPct val="100000"/>
            </a:pPr>
            <a:r>
              <a:rPr lang="en-US" altLang="zh-CN" sz="1800" b="0">
                <a:latin typeface="宋体" panose="02010600030101010101" pitchFamily="2" charset="-122"/>
              </a:rPr>
              <a:t>.offset()</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Clr>
                <a:srgbClr val="9E001B"/>
              </a:buClr>
              <a:buSzPct val="100000"/>
              <a:buNone/>
            </a:pPr>
            <a:r>
              <a:rPr lang="en-US" altLang="zh-CN" sz="1800" b="0">
                <a:latin typeface="宋体" panose="02010600030101010101" pitchFamily="2" charset="-122"/>
              </a:rPr>
              <a:t>在匹配的元素集合中，获取的第一个元素的当前坐标，或设置每一个元素的坐标，坐标相对于文档。.offset()方法允许我们检索一个元素相对于文档（document）的当前位置。和.position()的差别在于：.position()是相对于相对于父级元素的位移。当通过全局操作（特别是通过拖拽操作）将一个新的元素放置到另一个已经存在的元素的上面时，若要取得这个新的元素的位置，那么使用.offset()更合适。.offset()返回一个包含top和left属性的对象。</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SzPct val="100000"/>
            </a:pPr>
            <a:r>
              <a:rPr lang="en-US" altLang="zh-CN" sz="1800" b="0">
                <a:latin typeface="宋体" panose="02010600030101010101" pitchFamily="2" charset="-122"/>
              </a:rPr>
              <a:t>.position()</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Clr>
                <a:srgbClr val="9E001B"/>
              </a:buClr>
              <a:buSzPct val="100000"/>
              <a:buNone/>
            </a:pPr>
            <a:r>
              <a:rPr lang="en-US" altLang="zh-CN" sz="1800" b="0">
                <a:latin typeface="宋体" panose="02010600030101010101" pitchFamily="2" charset="-122"/>
              </a:rPr>
              <a:t>.position()方法可以取得元素相对于父元素的偏移位置。与.offset()不同, .offset()是获得该元素相对于documet的当前坐标</a:t>
            </a:r>
            <a:r>
              <a:rPr lang="en-US" altLang="en-US" sz="1800" b="0">
                <a:latin typeface="宋体" panose="02010600030101010101" pitchFamily="2" charset="-122"/>
              </a:rPr>
              <a:t>，</a:t>
            </a:r>
            <a:r>
              <a:rPr lang="en-US" altLang="zh-CN" sz="1800" b="0">
                <a:latin typeface="宋体" panose="02010600030101010101" pitchFamily="2" charset="-122"/>
              </a:rPr>
              <a:t>当把一个新元素放在同一个容器里面另一个元素附近时，用.position()更好用。</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Clr>
                <a:srgbClr val="9E001B"/>
              </a:buClr>
              <a:buSzPct val="100000"/>
              <a:buNone/>
            </a:pPr>
            <a:r>
              <a:rPr lang="en-US" altLang="zh-CN" sz="1800" b="0">
                <a:latin typeface="宋体" panose="02010600030101010101" pitchFamily="2" charset="-122"/>
              </a:rPr>
              <a:t>.position()返回一个包含top和left属性的对象</a:t>
            </a:r>
            <a:r>
              <a:rPr lang="en-US" altLang="en-US" sz="1800" b="0">
                <a:latin typeface="宋体" panose="02010600030101010101" pitchFamily="2" charset="-122"/>
              </a:rPr>
              <a:t>。</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SzPct val="100000"/>
            </a:pPr>
            <a:r>
              <a:rPr lang="en-US" altLang="zh-CN" sz="1800" b="0">
                <a:latin typeface="宋体" panose="02010600030101010101" pitchFamily="2" charset="-122"/>
              </a:rPr>
              <a:t>.scrollLeft()</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Clr>
                <a:srgbClr val="9E001B"/>
              </a:buClr>
              <a:buSzPct val="100000"/>
              <a:buNone/>
            </a:pPr>
            <a:r>
              <a:rPr lang="en-US" altLang="zh-CN" sz="1800" b="0">
                <a:latin typeface="宋体" panose="02010600030101010101" pitchFamily="2" charset="-122"/>
              </a:rPr>
              <a:t>获取匹配的元素集合中第一个元素的当前水平滚动条的位置或设置每个匹配元素的水平滚动条位置</a:t>
            </a:r>
            <a:r>
              <a:rPr lang="en-US" altLang="en-US" sz="1800" b="0">
                <a:latin typeface="宋体" panose="02010600030101010101" pitchFamily="2" charset="-122"/>
              </a:rPr>
              <a:t>。</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SzPct val="100000"/>
            </a:pPr>
            <a:r>
              <a:rPr lang="en-US" altLang="zh-CN" sz="1800" b="0">
                <a:latin typeface="宋体" panose="02010600030101010101" pitchFamily="2" charset="-122"/>
              </a:rPr>
              <a:t>.scrollTop()	</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Clr>
                <a:srgbClr val="9E001B"/>
              </a:buClr>
              <a:buSzPct val="100000"/>
              <a:buNone/>
            </a:pPr>
            <a:r>
              <a:rPr lang="en-US" altLang="zh-CN" sz="1800" b="0">
                <a:latin typeface="宋体" panose="02010600030101010101" pitchFamily="2" charset="-122"/>
              </a:rPr>
              <a:t>获取匹配的元素集合中第一个元素的当前垂直滚动条的位置或设置每个匹配元素的垂直滚动条位置。</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SzPct val="100000"/>
            </a:pPr>
            <a:r>
              <a:rPr lang="en-US" altLang="zh-CN" sz="1800" b="0">
                <a:latin typeface="宋体" panose="02010600030101010101" pitchFamily="2" charset="-122"/>
              </a:rPr>
              <a:t>.offsetParent()</a:t>
            </a:r>
            <a:endParaRPr lang="en-US" altLang="zh-CN" sz="1800" b="0">
              <a:latin typeface="宋体" panose="02010600030101010101" pitchFamily="2" charset="-122"/>
            </a:endParaRPr>
          </a:p>
          <a:p>
            <a:pPr marL="342900" lvl="0" indent="-342900" eaLnBrk="1" hangingPunct="1">
              <a:lnSpc>
                <a:spcPts val="2065"/>
              </a:lnSpc>
              <a:spcBef>
                <a:spcPct val="0"/>
              </a:spcBef>
              <a:spcAft>
                <a:spcPct val="0"/>
              </a:spcAft>
              <a:buClr>
                <a:srgbClr val="9E001B"/>
              </a:buClr>
              <a:buSzPct val="100000"/>
              <a:buNone/>
            </a:pPr>
            <a:r>
              <a:rPr lang="en-US" altLang="zh-CN" sz="1800" b="0">
                <a:latin typeface="宋体" panose="02010600030101010101" pitchFamily="2" charset="-122"/>
              </a:rPr>
              <a:t>取得离指定元素最近的含有定位信息的祖先元素。含有定位信息的元素指的是，CSS 的 position 属性是 relative, absolute, 或 fixed 的元素</a:t>
            </a:r>
            <a:r>
              <a:rPr lang="en-US" altLang="en-US" sz="1800" b="0">
                <a:latin typeface="宋体" panose="02010600030101010101" pitchFamily="2" charset="-122"/>
              </a:rPr>
              <a:t>。</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endParaRPr lang="en-US" altLang="zh-CN" sz="1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vert="horz" wrap="square" lIns="90333" tIns="44376" rIns="90333" bIns="44376" anchor="b"/>
          <a:lstStyle/>
          <a:p>
            <a:r>
              <a:rPr lang="en-US" altLang="en-US"/>
              <a:t>效果</a:t>
            </a:r>
            <a:endParaRPr lang="en-US" altLang="en-US"/>
          </a:p>
        </p:txBody>
      </p:sp>
      <p:sp>
        <p:nvSpPr>
          <p:cNvPr id="52226" name="文本框 3"/>
          <p:cNvSpPr txBox="1"/>
          <p:nvPr/>
        </p:nvSpPr>
        <p:spPr>
          <a:xfrm>
            <a:off x="0" y="268288"/>
            <a:ext cx="9061450" cy="5200650"/>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a:latin typeface="宋体" panose="02010600030101010101" pitchFamily="2" charset="-122"/>
            </a:endParaRPr>
          </a:p>
          <a:p>
            <a:pPr marL="342900" lvl="0" indent="-342900" eaLnBrk="1" hangingPunct="1">
              <a:spcBef>
                <a:spcPct val="0"/>
              </a:spcBef>
              <a:spcAft>
                <a:spcPct val="0"/>
              </a:spcAft>
              <a:buClr>
                <a:srgbClr val="9E001B"/>
              </a:buClr>
              <a:buSzPct val="100000"/>
            </a:pPr>
            <a:r>
              <a:rPr lang="en-US" altLang="zh-CN">
                <a:latin typeface="宋体" panose="02010600030101010101" pitchFamily="2" charset="-122"/>
              </a:rPr>
              <a:t>基本效果</a:t>
            </a:r>
            <a:endParaRPr lang="en-US" altLang="zh-CN">
              <a:latin typeface="宋体" panose="02010600030101010101" pitchFamily="2" charset="-122"/>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rPr>
              <a:t>隐藏</a:t>
            </a:r>
            <a:endParaRPr lang="en-US" altLang="zh-CN"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rPr>
              <a:t>$obj.hide()</a:t>
            </a:r>
            <a:endParaRPr lang="en-US" altLang="zh-CN"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$obj.hide( [duration ][, complete ] )</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如果没有提供参数,被匹配的元素将不带动画地立即隐藏。这大致地等同于.css( "display", "none" )，如果一个元素的display值是inline，然后隐藏，再显示它，它依然会显示为display:inline。</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如果提供了一个duration，或者提供了一个complete回调</a:t>
            </a:r>
            <a:r>
              <a:rPr lang="en-US" altLang="en-US" sz="1800" b="0">
                <a:latin typeface="宋体" panose="02010600030101010101" pitchFamily="2" charset="-122"/>
              </a:rPr>
              <a:t>函</a:t>
            </a:r>
            <a:r>
              <a:rPr lang="en-US" altLang="zh-CN" sz="1800" b="0">
                <a:latin typeface="宋体" panose="02010600030101010101" pitchFamily="2" charset="-122"/>
              </a:rPr>
              <a:t>数，.hide()方法就变成了一个动画方法。.hide()方法同时地变动了匹配的元素宽度、高度以及不透明度。当这些值到达0时，display样式属性会被设置为none以确保元素不会影响网页的布局。</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duration 持续时间</a:t>
            </a:r>
            <a:r>
              <a:rPr lang="en-US" altLang="en-US" sz="1800" b="0">
                <a:latin typeface="宋体" panose="02010600030101010101" pitchFamily="2" charset="-122"/>
              </a:rPr>
              <a:t>：</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默认值      : 400毫秒</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用毫秒数指定: 更大的数字表示更慢的动画而不是更快的动画</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'fast‘     : 表示200毫秒的持续时间</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‘normal’  : </a:t>
            </a:r>
            <a:r>
              <a:rPr lang="en-US" altLang="en-US" sz="1800" b="0">
                <a:latin typeface="宋体" panose="02010600030101010101" pitchFamily="2" charset="-122"/>
              </a:rPr>
              <a:t>正常</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'slow‘     : 表示800毫秒的持续时间</a:t>
            </a:r>
            <a:endParaRPr lang="en-US" altLang="zh-CN" sz="1800"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sz="1800" b="0">
                <a:latin typeface="宋体" panose="02010600030101010101" pitchFamily="2" charset="-122"/>
              </a:rPr>
              <a:t>complete    : 一个函数，在动画一旦结束时调用它，对每个匹配的元素调用一次</a:t>
            </a:r>
            <a:endParaRPr lang="en-US" altLang="zh-CN" sz="1800" b="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vert="horz" wrap="square" lIns="90333" tIns="44376" rIns="90333" bIns="44376" anchor="b"/>
          <a:lstStyle/>
          <a:p>
            <a:r>
              <a:rPr lang="en-US" altLang="en-US"/>
              <a:t>效果</a:t>
            </a:r>
            <a:endParaRPr lang="en-US" altLang="en-US"/>
          </a:p>
        </p:txBody>
      </p:sp>
      <p:sp>
        <p:nvSpPr>
          <p:cNvPr id="53250" name="文本框 3"/>
          <p:cNvSpPr txBox="1"/>
          <p:nvPr/>
        </p:nvSpPr>
        <p:spPr>
          <a:xfrm>
            <a:off x="0" y="268288"/>
            <a:ext cx="9061450" cy="3786187"/>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eaLnBrk="1" hangingPunct="1">
              <a:spcBef>
                <a:spcPct val="0"/>
              </a:spcBef>
              <a:spcAft>
                <a:spcPct val="0"/>
              </a:spcAft>
              <a:buClr>
                <a:srgbClr val="9E001B"/>
              </a:buClr>
              <a:buSzPct val="100000"/>
              <a:buNone/>
            </a:pPr>
            <a:endParaRPr lang="en-US" altLang="zh-CN">
              <a:latin typeface="宋体" panose="02010600030101010101" pitchFamily="2" charset="-122"/>
            </a:endParaRPr>
          </a:p>
          <a:p>
            <a:pPr marL="800100" lvl="1" indent="-342900" eaLnBrk="1" hangingPunct="1">
              <a:spcBef>
                <a:spcPct val="0"/>
              </a:spcBef>
              <a:spcAft>
                <a:spcPct val="0"/>
              </a:spcAft>
              <a:buClr>
                <a:schemeClr val="tx2"/>
              </a:buClr>
              <a:buSzPct val="100000"/>
              <a:buChar char="•"/>
            </a:pPr>
            <a:r>
              <a:rPr lang="en-US" altLang="zh-CN" b="0">
                <a:latin typeface="宋体" panose="02010600030101010101" pitchFamily="2" charset="-122"/>
              </a:rPr>
              <a:t>显示</a:t>
            </a:r>
            <a:endParaRPr lang="en-US" altLang="zh-CN" b="0">
              <a:latin typeface="宋体" panose="02010600030101010101" pitchFamily="2" charset="-122"/>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rPr>
              <a:t>$obj.show()</a:t>
            </a:r>
            <a:endParaRPr lang="en-US" altLang="zh-CN" b="0">
              <a:latin typeface="宋体" panose="02010600030101010101" pitchFamily="2" charset="-122"/>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rPr>
              <a:t>$obj.show( [duration ] [, complete ] )</a:t>
            </a:r>
            <a:endParaRPr lang="en-US" altLang="zh-CN" b="0">
              <a:latin typeface="宋体" panose="02010600030101010101" pitchFamily="2" charset="-122"/>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rPr>
              <a:t>用</a:t>
            </a:r>
            <a:r>
              <a:rPr lang="en-US" altLang="en-US" b="0">
                <a:latin typeface="宋体" panose="02010600030101010101" pitchFamily="2" charset="-122"/>
              </a:rPr>
              <a:t>法</a:t>
            </a:r>
            <a:r>
              <a:rPr lang="en-US" altLang="zh-CN" b="0">
                <a:latin typeface="宋体" panose="02010600030101010101" pitchFamily="2" charset="-122"/>
              </a:rPr>
              <a:t>与hide类似</a:t>
            </a:r>
            <a:r>
              <a:rPr lang="en-US" altLang="en-US" b="0">
                <a:latin typeface="宋体" panose="02010600030101010101" pitchFamily="2" charset="-122"/>
              </a:rPr>
              <a:t>。</a:t>
            </a:r>
            <a:endParaRPr lang="en-US" altLang="zh-CN" b="0">
              <a:latin typeface="宋体" panose="02010600030101010101" pitchFamily="2" charset="-122"/>
            </a:endParaRPr>
          </a:p>
          <a:p>
            <a:pPr marL="800100" lvl="1" indent="-342900" eaLnBrk="1" hangingPunct="1">
              <a:spcBef>
                <a:spcPct val="0"/>
              </a:spcBef>
              <a:spcAft>
                <a:spcPct val="0"/>
              </a:spcAft>
              <a:buClr>
                <a:schemeClr val="tx2"/>
              </a:buClr>
              <a:buSzPct val="100000"/>
              <a:buChar char="•"/>
            </a:pPr>
            <a:r>
              <a:rPr lang="en-US" altLang="zh-CN" b="0">
                <a:latin typeface="宋体" panose="02010600030101010101" pitchFamily="2" charset="-122"/>
                <a:sym typeface="+mn-ea"/>
              </a:rPr>
              <a:t>隐藏与显示</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$obj.toggle( [duration ] [, complete ] )</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$obj.toggle( display )</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display</a:t>
            </a:r>
            <a:r>
              <a:rPr lang="en-US" altLang="en-US" b="0">
                <a:latin typeface="宋体" panose="02010600030101010101" pitchFamily="2" charset="-122"/>
                <a:sym typeface="+mn-ea"/>
              </a:rPr>
              <a:t>：</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类型：Boolean</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r>
              <a:rPr lang="en-US" altLang="zh-CN" b="0">
                <a:latin typeface="宋体" panose="02010600030101010101" pitchFamily="2" charset="-122"/>
                <a:sym typeface="+mn-ea"/>
              </a:rPr>
              <a:t>使用true显示元素，使用false隐藏元素</a:t>
            </a:r>
            <a:r>
              <a:rPr lang="en-US" altLang="en-US" b="0">
                <a:latin typeface="宋体" panose="02010600030101010101" pitchFamily="2" charset="-122"/>
                <a:sym typeface="+mn-ea"/>
              </a:rPr>
              <a:t>。</a:t>
            </a:r>
            <a:endParaRPr lang="en-US" altLang="zh-CN" b="0">
              <a:latin typeface="宋体" panose="02010600030101010101" pitchFamily="2" charset="-122"/>
              <a:sym typeface="+mn-ea"/>
            </a:endParaRPr>
          </a:p>
          <a:p>
            <a:pPr lvl="0" eaLnBrk="1" hangingPunct="1">
              <a:spcBef>
                <a:spcPct val="0"/>
              </a:spcBef>
              <a:spcAft>
                <a:spcPct val="0"/>
              </a:spcAft>
              <a:buClr>
                <a:srgbClr val="9E001B"/>
              </a:buClr>
              <a:buSzPct val="100000"/>
              <a:buNone/>
            </a:pPr>
            <a:endParaRPr lang="en-US" altLang="zh-CN" b="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vert="horz" wrap="square" lIns="90333" tIns="44376" rIns="90333" bIns="44376" anchor="b"/>
          <a:lstStyle/>
          <a:p>
            <a:r>
              <a:rPr lang="en-US" altLang="en-US"/>
              <a:t>效果</a:t>
            </a:r>
            <a:endParaRPr lang="en-US" altLang="en-US"/>
          </a:p>
        </p:txBody>
      </p:sp>
      <p:sp>
        <p:nvSpPr>
          <p:cNvPr id="54274" name="文本框 3"/>
          <p:cNvSpPr txBox="1"/>
          <p:nvPr/>
        </p:nvSpPr>
        <p:spPr>
          <a:xfrm>
            <a:off x="0" y="293688"/>
            <a:ext cx="9061450" cy="5883275"/>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a:latin typeface="宋体" panose="02010600030101010101" pitchFamily="2" charset="-122"/>
            </a:endParaRPr>
          </a:p>
          <a:p>
            <a:pPr marL="342900" lvl="0" indent="-342900" eaLnBrk="1" hangingPunct="1">
              <a:spcBef>
                <a:spcPct val="0"/>
              </a:spcBef>
              <a:spcAft>
                <a:spcPct val="0"/>
              </a:spcAft>
              <a:buClr>
                <a:srgbClr val="9E001B"/>
              </a:buClr>
              <a:buSzPct val="100000"/>
            </a:pPr>
            <a:r>
              <a:rPr lang="en-US" altLang="zh-CN">
                <a:latin typeface="宋体" panose="02010600030101010101" pitchFamily="2" charset="-122"/>
              </a:rPr>
              <a:t>淡入淡出效果</a:t>
            </a:r>
            <a:endParaRPr lang="en-US" altLang="zh-CN">
              <a:latin typeface="宋体" panose="02010600030101010101" pitchFamily="2" charset="-122"/>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sym typeface="+mn-ea"/>
              </a:rPr>
              <a:t>淡入</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rPr>
              <a:t>$obj.fadeIn( [duration ] [, complete ] )</a:t>
            </a:r>
            <a:endParaRPr lang="en-US" altLang="zh-CN"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rPr>
              <a:t>通过把匹配的元素渐显为不透明，来显示匹配的元素。该方法变动了匹配的元素的不透明度。它近似于.fadeTo()方法，但是那个方法没有取消隐藏元素，并可以指定最终的不透明程度</a:t>
            </a:r>
            <a:r>
              <a:rPr lang="en-US" altLang="en-US" b="0">
                <a:latin typeface="宋体" panose="02010600030101010101" pitchFamily="2" charset="-122"/>
              </a:rPr>
              <a:t>。</a:t>
            </a:r>
            <a:endParaRPr lang="en-US" altLang="zh-CN" b="0">
              <a:latin typeface="宋体" panose="02010600030101010101" pitchFamily="2" charset="-122"/>
            </a:endParaRPr>
          </a:p>
          <a:p>
            <a:pPr marL="800100" lvl="1" indent="-342900" eaLnBrk="1" hangingPunct="1">
              <a:spcBef>
                <a:spcPct val="0"/>
              </a:spcBef>
              <a:spcAft>
                <a:spcPct val="0"/>
              </a:spcAft>
              <a:buClr>
                <a:schemeClr val="tx2"/>
              </a:buClr>
              <a:buSzPct val="100000"/>
              <a:buChar char="•"/>
            </a:pPr>
            <a:r>
              <a:rPr lang="en-US" altLang="zh-CN" b="0">
                <a:latin typeface="宋体" panose="02010600030101010101" pitchFamily="2" charset="-122"/>
                <a:sym typeface="+mn-ea"/>
              </a:rPr>
              <a:t>淡出</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sym typeface="+mn-ea"/>
              </a:rPr>
              <a:t>$obj.fadeOut([duration ] [, complete ] )</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sym typeface="+mn-ea"/>
              </a:rPr>
              <a:t>方法变动了匹配的元素的不透明度。一旦不透明度到达0，样式属性display会被设置为none，因此元素不再影响网页的布局。</a:t>
            </a:r>
            <a:endParaRPr lang="en-US" altLang="zh-CN" b="0">
              <a:latin typeface="宋体" panose="02010600030101010101" pitchFamily="2" charset="-122"/>
              <a:sym typeface="+mn-ea"/>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sym typeface="+mn-ea"/>
              </a:rPr>
              <a:t>淡入到</a:t>
            </a:r>
            <a:endParaRPr lang="en-US" altLang="zh-CN" b="0">
              <a:latin typeface="宋体" panose="02010600030101010101" pitchFamily="2" charset="-122"/>
              <a:sym typeface="+mn-ea"/>
            </a:endParaRPr>
          </a:p>
          <a:p>
            <a:pPr marL="800100" lvl="1" indent="-342900" eaLnBrk="1" hangingPunct="1">
              <a:spcBef>
                <a:spcPct val="0"/>
              </a:spcBef>
              <a:spcAft>
                <a:spcPct val="0"/>
              </a:spcAft>
              <a:buClr>
                <a:srgbClr val="FFC000"/>
              </a:buClr>
              <a:buSzPct val="100000"/>
              <a:buNone/>
            </a:pPr>
            <a:r>
              <a:rPr lang="en-US" altLang="zh-CN" b="0">
                <a:latin typeface="宋体" panose="02010600030101010101" pitchFamily="2" charset="-122"/>
                <a:sym typeface="+mn-ea"/>
              </a:rPr>
              <a:t>$obj.fadeTo( duration, opacity [, complete ] )</a:t>
            </a:r>
            <a:endParaRPr lang="en-US" altLang="zh-CN" b="0">
              <a:latin typeface="宋体" panose="02010600030101010101" pitchFamily="2" charset="-122"/>
              <a:sym typeface="+mn-ea"/>
            </a:endParaRPr>
          </a:p>
          <a:p>
            <a:pPr marL="800100" lvl="1" indent="-342900" eaLnBrk="1" hangingPunct="1">
              <a:spcBef>
                <a:spcPct val="0"/>
              </a:spcBef>
              <a:spcAft>
                <a:spcPct val="0"/>
              </a:spcAft>
              <a:buClr>
                <a:srgbClr val="FFC000"/>
              </a:buClr>
              <a:buSzPct val="100000"/>
              <a:buNone/>
            </a:pPr>
            <a:r>
              <a:rPr lang="en-US" altLang="zh-CN" b="0">
                <a:latin typeface="宋体" panose="02010600030101010101" pitchFamily="2" charset="-122"/>
                <a:sym typeface="+mn-ea"/>
              </a:rPr>
              <a:t>调整匹配的元素的不透明度。</a:t>
            </a:r>
            <a:endParaRPr lang="en-US" altLang="zh-CN" b="0">
              <a:latin typeface="宋体" panose="02010600030101010101" pitchFamily="2" charset="-122"/>
              <a:sym typeface="+mn-ea"/>
            </a:endParaRPr>
          </a:p>
          <a:p>
            <a:pPr marL="800100" lvl="1" indent="-342900" eaLnBrk="1" hangingPunct="1">
              <a:spcBef>
                <a:spcPct val="0"/>
              </a:spcBef>
              <a:spcAft>
                <a:spcPct val="0"/>
              </a:spcAft>
              <a:buClr>
                <a:srgbClr val="FFC000"/>
              </a:buClr>
              <a:buSzPct val="100000"/>
              <a:buNone/>
            </a:pPr>
            <a:r>
              <a:rPr lang="en-US" altLang="zh-CN" b="0">
                <a:latin typeface="宋体" panose="02010600030101010101" pitchFamily="2" charset="-122"/>
                <a:sym typeface="+mn-ea"/>
              </a:rPr>
              <a:t>opacity一个0到1之间的数字，表示目标不透明度</a:t>
            </a:r>
            <a:r>
              <a:rPr lang="en-US" altLang="en-US" b="0">
                <a:latin typeface="宋体" panose="02010600030101010101" pitchFamily="2" charset="-122"/>
                <a:sym typeface="+mn-ea"/>
              </a:rPr>
              <a:t>。</a:t>
            </a:r>
            <a:endParaRPr lang="en-US" altLang="zh-CN" b="0">
              <a:latin typeface="宋体" panose="02010600030101010101" pitchFamily="2" charset="-122"/>
              <a:sym typeface="+mn-ea"/>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sym typeface="+mn-ea"/>
              </a:rPr>
              <a:t>	淡入与淡出</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sym typeface="+mn-ea"/>
              </a:rPr>
              <a:t>$obj.fadeToggle( [duration ] [, complete ] )</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sym typeface="+mn-ea"/>
              </a:rPr>
              <a:t>通过变动匹配的元素的不透明度，来显示或隐藏匹配的元素</a:t>
            </a:r>
            <a:r>
              <a:rPr lang="en-US" altLang="en-US" b="0">
                <a:latin typeface="宋体" panose="02010600030101010101" pitchFamily="2" charset="-122"/>
                <a:sym typeface="+mn-ea"/>
              </a:rPr>
              <a:t>。</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endParaRPr lang="en-US" altLang="zh-CN" b="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vert="horz" wrap="square" lIns="90333" tIns="44376" rIns="90333" bIns="44376" anchor="b"/>
          <a:lstStyle/>
          <a:p>
            <a:r>
              <a:rPr lang="en-US" altLang="en-US"/>
              <a:t>效果</a:t>
            </a:r>
            <a:endParaRPr lang="en-US" altLang="en-US"/>
          </a:p>
        </p:txBody>
      </p:sp>
      <p:sp>
        <p:nvSpPr>
          <p:cNvPr id="55298" name="文本框 3"/>
          <p:cNvSpPr txBox="1"/>
          <p:nvPr/>
        </p:nvSpPr>
        <p:spPr>
          <a:xfrm>
            <a:off x="0" y="327025"/>
            <a:ext cx="9061450" cy="3786188"/>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a:latin typeface="宋体" panose="02010600030101010101" pitchFamily="2" charset="-122"/>
            </a:endParaRPr>
          </a:p>
          <a:p>
            <a:pPr marL="342900" lvl="0" indent="-342900" eaLnBrk="1" hangingPunct="1">
              <a:spcBef>
                <a:spcPct val="0"/>
              </a:spcBef>
              <a:spcAft>
                <a:spcPct val="0"/>
              </a:spcAft>
              <a:buClr>
                <a:srgbClr val="9E001B"/>
              </a:buClr>
              <a:buSzPct val="100000"/>
            </a:pPr>
            <a:r>
              <a:rPr lang="en-US" altLang="zh-CN">
                <a:latin typeface="宋体" panose="02010600030101010101" pitchFamily="2" charset="-122"/>
              </a:rPr>
              <a:t>滑动效果</a:t>
            </a:r>
            <a:endParaRPr lang="en-US" altLang="zh-CN">
              <a:latin typeface="宋体" panose="02010600030101010101" pitchFamily="2" charset="-122"/>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sym typeface="+mn-ea"/>
              </a:rPr>
              <a:t>滑下</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rPr>
              <a:t>$obj.slideDown( [duration ] [, complete ] )</a:t>
            </a:r>
            <a:endParaRPr lang="en-US" altLang="zh-CN" b="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rPr>
              <a:t>用滑移动作显示匹配的元素</a:t>
            </a:r>
            <a:r>
              <a:rPr lang="en-US" altLang="en-US" b="0">
                <a:latin typeface="宋体" panose="02010600030101010101" pitchFamily="2" charset="-122"/>
              </a:rPr>
              <a:t>。</a:t>
            </a:r>
            <a:endParaRPr lang="en-US" altLang="zh-CN" b="0">
              <a:latin typeface="宋体" panose="02010600030101010101" pitchFamily="2" charset="-122"/>
              <a:sym typeface="+mn-ea"/>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sym typeface="+mn-ea"/>
              </a:rPr>
              <a:t>滑上</a:t>
            </a:r>
            <a:endParaRPr lang="en-US" altLang="zh-CN" b="0">
              <a:latin typeface="宋体" panose="02010600030101010101" pitchFamily="2" charset="-122"/>
              <a:sym typeface="+mn-ea"/>
            </a:endParaRPr>
          </a:p>
          <a:p>
            <a:pPr marL="800100" lvl="1" indent="-342900" eaLnBrk="1" hangingPunct="1">
              <a:spcBef>
                <a:spcPct val="0"/>
              </a:spcBef>
              <a:spcAft>
                <a:spcPct val="0"/>
              </a:spcAft>
              <a:buClr>
                <a:srgbClr val="FFC000"/>
              </a:buClr>
              <a:buSzPct val="100000"/>
              <a:buNone/>
            </a:pPr>
            <a:r>
              <a:rPr lang="en-US" altLang="zh-CN" b="0">
                <a:latin typeface="宋体" panose="02010600030101010101" pitchFamily="2" charset="-122"/>
                <a:sym typeface="+mn-ea"/>
              </a:rPr>
              <a:t>$obj.slideUp( [duration ] [, complete ] )</a:t>
            </a:r>
            <a:endParaRPr lang="en-US" altLang="zh-CN" b="0">
              <a:latin typeface="宋体" panose="02010600030101010101" pitchFamily="2" charset="-122"/>
              <a:sym typeface="+mn-ea"/>
            </a:endParaRPr>
          </a:p>
          <a:p>
            <a:pPr marL="800100" lvl="1" indent="-342900" eaLnBrk="1" hangingPunct="1">
              <a:spcBef>
                <a:spcPct val="0"/>
              </a:spcBef>
              <a:spcAft>
                <a:spcPct val="0"/>
              </a:spcAft>
              <a:buClr>
                <a:srgbClr val="FFC000"/>
              </a:buClr>
              <a:buSzPct val="100000"/>
              <a:buNone/>
            </a:pPr>
            <a:r>
              <a:rPr lang="en-US" altLang="zh-CN" b="0">
                <a:latin typeface="宋体" panose="02010600030101010101" pitchFamily="2" charset="-122"/>
                <a:sym typeface="+mn-ea"/>
              </a:rPr>
              <a:t>用一个滑移动作隐藏匹配的元素。</a:t>
            </a:r>
            <a:endParaRPr lang="en-US" altLang="zh-CN" b="0">
              <a:latin typeface="宋体" panose="02010600030101010101" pitchFamily="2" charset="-122"/>
              <a:sym typeface="+mn-ea"/>
            </a:endParaRPr>
          </a:p>
          <a:p>
            <a:pPr marL="800100" lvl="1" indent="-342900" eaLnBrk="1" hangingPunct="1">
              <a:spcBef>
                <a:spcPct val="0"/>
              </a:spcBef>
              <a:spcAft>
                <a:spcPct val="0"/>
              </a:spcAft>
              <a:buClr>
                <a:schemeClr val="tx2"/>
              </a:buClr>
              <a:buSzPct val="100000"/>
            </a:pPr>
            <a:r>
              <a:rPr lang="en-US" altLang="zh-CN" b="0">
                <a:latin typeface="宋体" panose="02010600030101010101" pitchFamily="2" charset="-122"/>
                <a:sym typeface="+mn-ea"/>
              </a:rPr>
              <a:t>滑上与滑下</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sym typeface="+mn-ea"/>
              </a:rPr>
              <a:t>$obj.slideToggle( [duration ] [, complete ] )</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a:latin typeface="宋体" panose="02010600030101010101" pitchFamily="2" charset="-122"/>
                <a:sym typeface="+mn-ea"/>
              </a:rPr>
              <a:t>用一个滑移动作显示或者隐藏匹配的元素。</a:t>
            </a:r>
            <a:endParaRPr lang="en-US" altLang="zh-CN" b="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endParaRPr lang="en-US" altLang="zh-CN">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vert="horz" wrap="square" lIns="90333" tIns="44376" rIns="90333" bIns="44376" anchor="b"/>
          <a:lstStyle/>
          <a:p>
            <a:r>
              <a:rPr lang="en-US" altLang="en-US"/>
              <a:t>效果</a:t>
            </a:r>
            <a:endParaRPr lang="en-US" altLang="en-US"/>
          </a:p>
        </p:txBody>
      </p:sp>
      <p:sp>
        <p:nvSpPr>
          <p:cNvPr id="56322" name="文本框 3"/>
          <p:cNvSpPr txBox="1"/>
          <p:nvPr/>
        </p:nvSpPr>
        <p:spPr>
          <a:xfrm>
            <a:off x="0" y="327025"/>
            <a:ext cx="9061450" cy="3786188"/>
          </a:xfrm>
          <a:prstGeom prst="rect">
            <a:avLst/>
          </a:prstGeom>
          <a:noFill/>
          <a:ln w="9525">
            <a:noFill/>
          </a:ln>
        </p:spPr>
        <p:txBody>
          <a:bodyPr>
            <a:spAutoFit/>
          </a:bodyPr>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eaLnBrk="1" hangingPunct="1">
              <a:spcBef>
                <a:spcPct val="0"/>
              </a:spcBef>
              <a:spcAft>
                <a:spcPct val="0"/>
              </a:spcAft>
              <a:buClr>
                <a:srgbClr val="9E001B"/>
              </a:buClr>
              <a:buSzPct val="100000"/>
            </a:pPr>
            <a:endParaRPr lang="en-US" altLang="en-US" dirty="0">
              <a:latin typeface="宋体" panose="02010600030101010101" pitchFamily="2" charset="-122"/>
            </a:endParaRPr>
          </a:p>
          <a:p>
            <a:pPr marL="342900" lvl="0" indent="-342900" eaLnBrk="1" hangingPunct="1">
              <a:spcBef>
                <a:spcPct val="0"/>
              </a:spcBef>
              <a:spcAft>
                <a:spcPct val="0"/>
              </a:spcAft>
              <a:buClr>
                <a:srgbClr val="9E001B"/>
              </a:buClr>
              <a:buSzPct val="100000"/>
            </a:pPr>
            <a:r>
              <a:rPr lang="en-US" altLang="zh-CN" dirty="0">
                <a:latin typeface="宋体" panose="02010600030101010101" pitchFamily="2" charset="-122"/>
              </a:rPr>
              <a:t>自定义效果</a:t>
            </a:r>
            <a:endParaRPr lang="en-US" altLang="zh-CN" dirty="0">
              <a:latin typeface="宋体" panose="02010600030101010101" pitchFamily="2" charset="-122"/>
            </a:endParaRPr>
          </a:p>
          <a:p>
            <a:pPr marL="800100" lvl="1" indent="-342900" eaLnBrk="1" hangingPunct="1">
              <a:spcBef>
                <a:spcPct val="0"/>
              </a:spcBef>
              <a:spcAft>
                <a:spcPct val="0"/>
              </a:spcAft>
              <a:buClr>
                <a:schemeClr val="tx2"/>
              </a:buClr>
              <a:buSzPct val="100000"/>
            </a:pPr>
            <a:r>
              <a:rPr lang="en-US" altLang="zh-CN" b="0" dirty="0">
                <a:latin typeface="宋体" panose="02010600030101010101" pitchFamily="2" charset="-122"/>
                <a:sym typeface="+mn-ea"/>
              </a:rPr>
              <a:t>animate()</a:t>
            </a:r>
            <a:endParaRPr lang="en-US" altLang="zh-CN" b="0" dirty="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r>
              <a:rPr lang="en-US" altLang="zh-CN" b="0" dirty="0">
                <a:latin typeface="宋体" panose="02010600030101010101" pitchFamily="2" charset="-122"/>
              </a:rPr>
              <a:t>animate( properties [, duration ] [, complete ] )</a:t>
            </a:r>
            <a:endParaRPr lang="en-US" altLang="zh-CN" b="0" dirty="0">
              <a:latin typeface="宋体" panose="02010600030101010101" pitchFamily="2" charset="-122"/>
            </a:endParaRPr>
          </a:p>
          <a:p>
            <a:pPr marL="342900" lvl="0" indent="-342900" eaLnBrk="1" hangingPunct="1">
              <a:spcBef>
                <a:spcPct val="0"/>
              </a:spcBef>
              <a:spcAft>
                <a:spcPct val="0"/>
              </a:spcAft>
              <a:buClr>
                <a:srgbClr val="9E001B"/>
              </a:buClr>
              <a:buSzPct val="100000"/>
              <a:buFont typeface="Arial" panose="020B0604020202020204" pitchFamily="34" charset="0"/>
              <a:buNone/>
            </a:pPr>
            <a:r>
              <a:rPr lang="en-US" altLang="zh-CN" b="0" dirty="0">
                <a:latin typeface="宋体" panose="02010600030101010101" pitchFamily="2" charset="-122"/>
              </a:rPr>
              <a:t>properties</a:t>
            </a:r>
            <a:r>
              <a:rPr lang="en-US" altLang="en-US" b="0" dirty="0">
                <a:latin typeface="宋体" panose="02010600030101010101" pitchFamily="2" charset="-122"/>
              </a:rPr>
              <a:t>：</a:t>
            </a:r>
            <a:r>
              <a:rPr lang="en-US" altLang="zh-CN" b="0" dirty="0">
                <a:latin typeface="宋体" panose="02010600030101010101" pitchFamily="2" charset="-122"/>
              </a:rPr>
              <a:t>一个CSS属性和值的对象，动画将根据这组对象移动。</a:t>
            </a:r>
            <a:endParaRPr lang="en-US" altLang="zh-CN" b="0" dirty="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b="0" dirty="0">
                <a:latin typeface="宋体" panose="02010600030101010101" pitchFamily="2" charset="-122"/>
              </a:rPr>
              <a:t>1. 所有变动的属性必须变动到一个单一数字值 (width,height,left)</a:t>
            </a:r>
            <a:r>
              <a:rPr lang="en-US" altLang="en-US" b="0" dirty="0">
                <a:latin typeface="宋体" panose="02010600030101010101" pitchFamily="2" charset="-122"/>
              </a:rPr>
              <a:t>。</a:t>
            </a:r>
            <a:endParaRPr lang="en-US" altLang="zh-CN" b="0" dirty="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b="0" dirty="0">
                <a:latin typeface="宋体" panose="02010600030101010101" pitchFamily="2" charset="-122"/>
              </a:rPr>
              <a:t>2. 除了样式属性，有些非样式属性，比如说scrollTop和scrollLeft，以及自定义属性，也可以变动</a:t>
            </a:r>
            <a:r>
              <a:rPr lang="en-US" altLang="en-US" b="0" dirty="0">
                <a:latin typeface="宋体" panose="02010600030101010101" pitchFamily="2" charset="-122"/>
              </a:rPr>
              <a:t>。</a:t>
            </a:r>
            <a:endParaRPr lang="en-US" altLang="zh-CN" b="0" dirty="0">
              <a:latin typeface="宋体" panose="02010600030101010101" pitchFamily="2" charset="-122"/>
            </a:endParaRPr>
          </a:p>
          <a:p>
            <a:pPr marL="342900" lvl="0" indent="-342900" eaLnBrk="1" hangingPunct="1">
              <a:spcBef>
                <a:spcPct val="0"/>
              </a:spcBef>
              <a:spcAft>
                <a:spcPct val="0"/>
              </a:spcAft>
              <a:buClr>
                <a:srgbClr val="9E001B"/>
              </a:buClr>
              <a:buSzPct val="100000"/>
              <a:buNone/>
            </a:pPr>
            <a:r>
              <a:rPr lang="en-US" altLang="zh-CN" b="0" dirty="0">
                <a:latin typeface="宋体" panose="02010600030101010101" pitchFamily="2" charset="-122"/>
              </a:rPr>
              <a:t>3. 如果一个值的前面加了+=或者-=这些字符，则目标值会根据属性的当前值累加或连减给定的数字计算出来</a:t>
            </a:r>
            <a:r>
              <a:rPr lang="en-US" altLang="en-US" b="0" dirty="0">
                <a:latin typeface="宋体" panose="02010600030101010101" pitchFamily="2" charset="-122"/>
              </a:rPr>
              <a:t>。</a:t>
            </a:r>
            <a:endParaRPr lang="en-US" altLang="zh-CN" b="0" dirty="0">
              <a:latin typeface="宋体" panose="02010600030101010101" pitchFamily="2" charset="-122"/>
              <a:sym typeface="+mn-ea"/>
            </a:endParaRPr>
          </a:p>
          <a:p>
            <a:pPr marL="800100" lvl="1" indent="-342900" eaLnBrk="1" hangingPunct="1">
              <a:spcBef>
                <a:spcPct val="0"/>
              </a:spcBef>
              <a:spcAft>
                <a:spcPct val="0"/>
              </a:spcAft>
              <a:buClr>
                <a:srgbClr val="FFC000"/>
              </a:buClr>
              <a:buSzPct val="100000"/>
              <a:buNone/>
            </a:pPr>
            <a:endParaRPr lang="en-US" altLang="zh-CN" dirty="0">
              <a:latin typeface="宋体" panose="02010600030101010101" pitchFamily="2" charset="-122"/>
              <a:sym typeface="+mn-ea"/>
            </a:endParaRPr>
          </a:p>
          <a:p>
            <a:pPr marL="342900" lvl="0" indent="-342900" eaLnBrk="1" hangingPunct="1">
              <a:spcBef>
                <a:spcPct val="0"/>
              </a:spcBef>
              <a:spcAft>
                <a:spcPct val="0"/>
              </a:spcAft>
              <a:buClr>
                <a:srgbClr val="9E001B"/>
              </a:buClr>
              <a:buSzPct val="100000"/>
              <a:buNone/>
            </a:pPr>
            <a:endParaRPr lang="en-US" altLang="zh-CN"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59394" name="Rectangle 2"/>
          <p:cNvSpPr>
            <a:spLocks noGrp="1" noChangeArrowheads="1"/>
          </p:cNvSpPr>
          <p:nvPr>
            <p:ph idx="1"/>
          </p:nvPr>
        </p:nvSpPr>
        <p:spPr>
          <a:xfrm>
            <a:off x="0" y="692150"/>
            <a:ext cx="9144000" cy="5721350"/>
          </a:xfrm>
        </p:spPr>
        <p:txBody>
          <a:bodyPr vert="horz" wrap="square" lIns="90101" tIns="45050" rIns="90101" bIns="45050" numCol="1" anchor="t" anchorCtr="0" compatLnSpc="1"/>
          <a:lstStyle/>
          <a:p>
            <a:pPr eaLnBrk="1" hangingPunct="1">
              <a:lnSpc>
                <a:spcPct val="80000"/>
              </a:lnSpc>
              <a:buFont typeface="Wingdings" panose="05000000000000000000" pitchFamily="2" charset="2"/>
              <a:buChar char="Ø"/>
            </a:pPr>
            <a:r>
              <a:rPr lang="zh-CN" altLang="en-US"/>
              <a:t>解压缩</a:t>
            </a:r>
            <a:endParaRPr lang="en-US" altLang="zh-CN"/>
          </a:p>
          <a:p>
            <a:pPr eaLnBrk="1" hangingPunct="1">
              <a:lnSpc>
                <a:spcPct val="80000"/>
              </a:lnSpc>
              <a:buNone/>
            </a:pPr>
            <a:r>
              <a:rPr lang="en-US" altLang="zh-CN" sz="1800" b="0"/>
              <a:t>$</a:t>
            </a:r>
            <a:r>
              <a:rPr lang="zh-CN" altLang="en-US" sz="1800" b="0"/>
              <a:t> </a:t>
            </a:r>
            <a:r>
              <a:rPr lang="en-US" altLang="zh-CN" sz="1800" b="0"/>
              <a:t>gunzip  filename</a:t>
            </a:r>
            <a:endParaRPr lang="en-US" altLang="zh-CN" sz="1800" b="0"/>
          </a:p>
          <a:p>
            <a:pPr eaLnBrk="1" hangingPunct="1">
              <a:lnSpc>
                <a:spcPct val="80000"/>
              </a:lnSpc>
              <a:buNone/>
            </a:pPr>
            <a:r>
              <a:rPr lang="en-US" altLang="zh-CN" sz="1800" b="0"/>
              <a:t>$</a:t>
            </a:r>
            <a:r>
              <a:rPr lang="zh-CN" altLang="en-US" sz="1800" b="0"/>
              <a:t> </a:t>
            </a:r>
            <a:r>
              <a:rPr lang="en-US" altLang="zh-CN" sz="1800" b="0"/>
              <a:t>bunzip2 filename</a:t>
            </a:r>
            <a:endParaRPr lang="en-US" altLang="zh-CN" sz="1800" b="0"/>
          </a:p>
          <a:p>
            <a:pPr eaLnBrk="1" hangingPunct="1">
              <a:lnSpc>
                <a:spcPct val="80000"/>
              </a:lnSpc>
              <a:buNone/>
            </a:pPr>
            <a:r>
              <a:rPr lang="en-US" altLang="zh-CN" sz="1800" b="0"/>
              <a:t>$</a:t>
            </a:r>
            <a:r>
              <a:rPr lang="zh-CN" altLang="en-US" sz="1800" b="0"/>
              <a:t> </a:t>
            </a:r>
            <a:r>
              <a:rPr lang="en-US" altLang="zh-CN" sz="1800" b="0"/>
              <a:t>unzip  filename</a:t>
            </a:r>
            <a:endParaRPr lang="en-US" altLang="zh-CN" sz="1800" b="0"/>
          </a:p>
          <a:p>
            <a:pPr eaLnBrk="1" hangingPunct="1">
              <a:lnSpc>
                <a:spcPct val="80000"/>
              </a:lnSpc>
              <a:buNone/>
            </a:pPr>
            <a:r>
              <a:rPr lang="zh-CN" altLang="en-US" sz="1800" b="0"/>
              <a:t>例如：</a:t>
            </a:r>
            <a:r>
              <a:rPr lang="en-US" altLang="zh-CN" sz="1800" b="0"/>
              <a:t>	</a:t>
            </a:r>
            <a:endParaRPr lang="en-US" altLang="zh-CN" sz="1800" b="0"/>
          </a:p>
          <a:p>
            <a:pPr eaLnBrk="1" hangingPunct="1">
              <a:lnSpc>
                <a:spcPct val="80000"/>
              </a:lnSpc>
              <a:buNone/>
            </a:pPr>
            <a:r>
              <a:rPr lang="en-US" altLang="zh-CN" sz="1800" b="0"/>
              <a:t>$</a:t>
            </a:r>
            <a:r>
              <a:rPr lang="zh-CN" altLang="en-US" sz="1800" b="0"/>
              <a:t> </a:t>
            </a:r>
            <a:r>
              <a:rPr lang="en-US" altLang="zh-CN" sz="1800" b="0"/>
              <a:t>gunzip file1.gz</a:t>
            </a:r>
            <a:endParaRPr lang="en-US" altLang="zh-CN" sz="1800" b="0"/>
          </a:p>
          <a:p>
            <a:pPr eaLnBrk="1" hangingPunct="1">
              <a:lnSpc>
                <a:spcPct val="80000"/>
              </a:lnSpc>
              <a:buNone/>
            </a:pPr>
            <a:r>
              <a:rPr lang="en-US" altLang="zh-CN" sz="1800" b="0"/>
              <a:t>$</a:t>
            </a:r>
            <a:r>
              <a:rPr lang="zh-CN" altLang="en-US" sz="1800" b="0"/>
              <a:t> </a:t>
            </a:r>
            <a:r>
              <a:rPr lang="en-US" altLang="zh-CN" sz="1800" b="0"/>
              <a:t>bunzip2 file1.bz2</a:t>
            </a:r>
            <a:endParaRPr lang="en-US" altLang="zh-CN" sz="1800" b="0"/>
          </a:p>
          <a:p>
            <a:pPr eaLnBrk="1" hangingPunct="1">
              <a:lnSpc>
                <a:spcPct val="80000"/>
              </a:lnSpc>
              <a:buNone/>
            </a:pPr>
            <a:r>
              <a:rPr lang="en-US" altLang="zh-CN" sz="1800" b="0"/>
              <a:t>$</a:t>
            </a:r>
            <a:r>
              <a:rPr lang="zh-CN" altLang="en-US" sz="1800" b="0"/>
              <a:t> </a:t>
            </a:r>
            <a:r>
              <a:rPr lang="en-US" altLang="zh-CN" sz="1800" b="0"/>
              <a:t>unzip  my.zip</a:t>
            </a:r>
            <a:endParaRPr lang="en-US" altLang="zh-CN" sz="1800" b="0"/>
          </a:p>
          <a:p>
            <a:pPr eaLnBrk="1" hangingPunct="1">
              <a:lnSpc>
                <a:spcPct val="90000"/>
              </a:lnSpc>
              <a:buNone/>
            </a:pPr>
            <a:endParaRPr lang="en-US" altLang="zh-CN" sz="1800" b="0"/>
          </a:p>
          <a:p>
            <a:pPr eaLnBrk="1" hangingPunct="1">
              <a:buNone/>
            </a:pPr>
            <a:endParaRPr lang="en-US" altLang="zh-CN" sz="1800" b="0"/>
          </a:p>
          <a:p>
            <a:pPr eaLnBrk="1" hangingPunct="1">
              <a:buNone/>
            </a:pPr>
            <a:endParaRPr lang="en-US" altLang="zh-CN" sz="1800" b="0"/>
          </a:p>
          <a:p>
            <a:pPr marL="719455" lvl="2" indent="-38100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4"/>
          <p:cNvSpPr>
            <a:spLocks noGrp="1"/>
          </p:cNvSpPr>
          <p:nvPr>
            <p:ph type="title"/>
          </p:nvPr>
        </p:nvSpPr>
        <p:spPr/>
        <p:txBody>
          <a:bodyPr vert="horz" wrap="square" lIns="90384" tIns="44401" rIns="90384" bIns="44401" anchor="b"/>
          <a:lstStyle/>
          <a:p>
            <a:r>
              <a:rPr lang="en-US" altLang="zh-CN">
                <a:effectLst/>
              </a:rPr>
              <a:t>Course Objectives</a:t>
            </a:r>
            <a:endParaRPr lang="zh-CN" altLang="en-US">
              <a:effectLst/>
            </a:endParaRPr>
          </a:p>
        </p:txBody>
      </p:sp>
      <p:sp>
        <p:nvSpPr>
          <p:cNvPr id="7170" name="Rectangle 2"/>
          <p:cNvSpPr>
            <a:spLocks noGrp="1"/>
          </p:cNvSpPr>
          <p:nvPr>
            <p:ph type="body"/>
          </p:nvPr>
        </p:nvSpPr>
        <p:spPr>
          <a:xfrm>
            <a:off x="0" y="587375"/>
            <a:ext cx="9144000" cy="5465763"/>
          </a:xfrm>
        </p:spPr>
        <p:txBody>
          <a:bodyPr vert="horz" wrap="square" lIns="90101" tIns="45050" rIns="90101" bIns="45050" anchor="t"/>
          <a:lstStyle/>
          <a:p>
            <a:pPr marL="381000" indent="-381000"/>
            <a:r>
              <a:rPr lang="zh-CN" altLang="en-US"/>
              <a:t>登录以及退出</a:t>
            </a:r>
            <a:endParaRPr lang="en-US" altLang="zh-CN"/>
          </a:p>
          <a:p>
            <a:pPr marL="381000" indent="-381000"/>
            <a:r>
              <a:rPr lang="en-US" altLang="zh-CN"/>
              <a:t>Ubuntu</a:t>
            </a:r>
            <a:r>
              <a:rPr lang="zh-CN" altLang="en-US"/>
              <a:t>文件系统的介绍</a:t>
            </a:r>
            <a:endParaRPr lang="en-US" altLang="zh-CN"/>
          </a:p>
          <a:p>
            <a:pPr marL="381000" indent="-381000"/>
            <a:r>
              <a:rPr lang="zh-CN" altLang="en-US"/>
              <a:t>文件以及目录的操作</a:t>
            </a:r>
            <a:endParaRPr lang="en-US" altLang="zh-CN"/>
          </a:p>
          <a:p>
            <a:pPr marL="381000" indent="-381000"/>
            <a:r>
              <a:rPr lang="en-US" altLang="zh-CN"/>
              <a:t>ubuntu</a:t>
            </a:r>
            <a:r>
              <a:rPr lang="zh-CN" altLang="en-US"/>
              <a:t>权限</a:t>
            </a:r>
            <a:endParaRPr lang="en-US" altLang="zh-CN"/>
          </a:p>
          <a:p>
            <a:pPr marL="381000" indent="-381000"/>
            <a:r>
              <a:rPr lang="en-US" altLang="zh-CN"/>
              <a:t>Vim</a:t>
            </a:r>
            <a:r>
              <a:rPr lang="zh-CN" altLang="en-US"/>
              <a:t>文本编辑器的使用</a:t>
            </a:r>
            <a:endParaRPr lang="en-US" altLang="zh-CN"/>
          </a:p>
          <a:p>
            <a:pPr marL="381000" indent="-381000"/>
            <a:r>
              <a:rPr lang="zh-CN" altLang="en-US"/>
              <a:t>文件以及目录的搜索</a:t>
            </a:r>
            <a:endParaRPr lang="en-US" altLang="zh-CN"/>
          </a:p>
          <a:p>
            <a:pPr marL="381000" indent="-381000"/>
            <a:r>
              <a:rPr lang="zh-CN" altLang="en-US"/>
              <a:t>使用基本的网络命令</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60418" name="Rectangle 2"/>
          <p:cNvSpPr>
            <a:spLocks noGrp="1"/>
          </p:cNvSpPr>
          <p:nvPr>
            <p:ph idx="1"/>
          </p:nvPr>
        </p:nvSpPr>
        <p:spPr/>
        <p:txBody>
          <a:bodyPr vert="horz" wrap="square" lIns="90101" tIns="45050" rIns="90101" bIns="45050" anchor="t"/>
          <a:lstStyle/>
          <a:p>
            <a:pPr marL="0" lvl="1" indent="-381000"/>
            <a:r>
              <a:rPr lang="zh-CN" altLang="en-US" sz="2000"/>
              <a:t>归档</a:t>
            </a:r>
            <a:endParaRPr lang="en-US" altLang="zh-CN" sz="2000"/>
          </a:p>
          <a:p>
            <a:pPr marL="457200" indent="0" eaLnBrk="1" hangingPunct="1">
              <a:lnSpc>
                <a:spcPct val="90000"/>
              </a:lnSpc>
              <a:buNone/>
            </a:pPr>
            <a:r>
              <a:rPr lang="en-US" altLang="zh-CN" sz="1800" b="0"/>
              <a:t>$</a:t>
            </a:r>
            <a:r>
              <a:rPr lang="zh-CN" altLang="en-US" sz="1800" b="0"/>
              <a:t> </a:t>
            </a:r>
            <a:r>
              <a:rPr lang="en-US" altLang="zh-CN" sz="1800" b="0"/>
              <a:t>tar [cvf] package_name filename(s)</a:t>
            </a:r>
            <a:endParaRPr lang="en-US" altLang="zh-CN" sz="1800" b="0"/>
          </a:p>
          <a:p>
            <a:pPr marL="457200" indent="0" eaLnBrk="1" hangingPunct="1">
              <a:lnSpc>
                <a:spcPct val="90000"/>
              </a:lnSpc>
              <a:buNone/>
            </a:pPr>
            <a:r>
              <a:rPr lang="zh-CN" altLang="en-US" sz="1800" b="0"/>
              <a:t>例如：</a:t>
            </a:r>
            <a:r>
              <a:rPr lang="en-US" altLang="zh-CN" sz="1800" b="0"/>
              <a:t>	</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tar cvf  all.tar  file1  file2  file3</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tar cvfz  all.tar.gz  file1  file2  file3</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tar cvfj  all.tar.bz2  file1  file2  file3</a:t>
            </a:r>
            <a:endParaRPr lang="en-US" altLang="zh-CN"/>
          </a:p>
          <a:p>
            <a:pPr marL="0" lvl="1" indent="-381000"/>
            <a:r>
              <a:rPr lang="zh-CN" altLang="en-US" sz="2000"/>
              <a:t>拆档</a:t>
            </a:r>
            <a:endParaRPr lang="en-US" altLang="zh-CN"/>
          </a:p>
          <a:p>
            <a:pPr marL="457200" indent="0" eaLnBrk="1" hangingPunct="1">
              <a:lnSpc>
                <a:spcPct val="90000"/>
              </a:lnSpc>
              <a:buNone/>
            </a:pPr>
            <a:r>
              <a:rPr lang="en-US" altLang="zh-CN" sz="1800" b="0"/>
              <a:t>$</a:t>
            </a:r>
            <a:r>
              <a:rPr lang="zh-CN" altLang="en-US" sz="1800" b="0"/>
              <a:t> </a:t>
            </a:r>
            <a:r>
              <a:rPr lang="en-US" altLang="zh-CN" sz="1800" b="0"/>
              <a:t>tar [xvf] package_name</a:t>
            </a:r>
            <a:endParaRPr lang="en-US" altLang="zh-CN" sz="1800" b="0"/>
          </a:p>
          <a:p>
            <a:pPr marL="457200" indent="0" eaLnBrk="1" hangingPunct="1">
              <a:lnSpc>
                <a:spcPct val="90000"/>
              </a:lnSpc>
              <a:buNone/>
            </a:pPr>
            <a:r>
              <a:rPr lang="zh-CN" altLang="en-US" sz="1800" b="0"/>
              <a:t>例如：</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tar xvf  all.tar</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tar xvfz  all.tar.gz</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tar xvfj  all.tar.bz2</a:t>
            </a:r>
            <a:endParaRPr lang="en-US" altLang="zh-CN" sz="1800" b="0"/>
          </a:p>
          <a:p>
            <a:pPr marL="457200" indent="0" eaLnBrk="1" hangingPunct="1">
              <a:lnSpc>
                <a:spcPct val="90000"/>
              </a:lnSpc>
              <a:buNone/>
            </a:pPr>
            <a:endParaRPr lang="en-US" altLang="zh-CN" sz="1800" b="0"/>
          </a:p>
          <a:p>
            <a:pPr marL="457200" indent="0" eaLnBrk="1" hangingPunct="1">
              <a:buNone/>
            </a:pPr>
            <a:endParaRPr lang="en-US" altLang="zh-CN" sz="1800" b="0"/>
          </a:p>
          <a:p>
            <a:pPr marL="457200" indent="0" eaLnBrk="1" hangingPunct="1">
              <a:buNone/>
            </a:pPr>
            <a:endParaRPr lang="en-US" altLang="zh-CN" sz="1800" b="0"/>
          </a:p>
          <a:p>
            <a:pPr marL="719455" lvl="2" indent="-38100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34925" y="69850"/>
            <a:ext cx="2336800"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目录及文件管理</a:t>
            </a:r>
            <a:endParaRPr lang="en-US" altLang="zh-CN">
              <a:effectLst>
                <a:outerShdw blurRad="38100" dist="38100" dir="2700000">
                  <a:srgbClr val="C0C0C0"/>
                </a:outerShdw>
              </a:effectLst>
            </a:endParaRPr>
          </a:p>
        </p:txBody>
      </p:sp>
      <p:sp>
        <p:nvSpPr>
          <p:cNvPr id="62466" name="Rectangle 2"/>
          <p:cNvSpPr>
            <a:spLocks noGrp="1"/>
          </p:cNvSpPr>
          <p:nvPr>
            <p:ph idx="1"/>
          </p:nvPr>
        </p:nvSpPr>
        <p:spPr/>
        <p:txBody>
          <a:bodyPr vert="horz" wrap="square" lIns="90101" tIns="45050" rIns="90101" bIns="45050" anchor="t"/>
          <a:lstStyle/>
          <a:p>
            <a:pPr marL="0" lvl="1" indent="-381000"/>
            <a:r>
              <a:rPr lang="en-US" altLang="zh-CN" sz="2000"/>
              <a:t>ln</a:t>
            </a:r>
            <a:endParaRPr lang="en-US" altLang="zh-CN" sz="2000"/>
          </a:p>
          <a:p>
            <a:pPr marL="457200" indent="0" eaLnBrk="1" hangingPunct="1">
              <a:lnSpc>
                <a:spcPct val="90000"/>
              </a:lnSpc>
              <a:buNone/>
            </a:pPr>
            <a:r>
              <a:rPr lang="zh-CN" altLang="en-US" sz="1800" b="0"/>
              <a:t>创建连接文档，连接文档分为两种类型，硬链接和软链接（符号链接）</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ln [-s] source_file destination_file</a:t>
            </a:r>
            <a:endParaRPr lang="en-US" altLang="zh-CN" sz="1800" b="0"/>
          </a:p>
          <a:p>
            <a:pPr marL="457200" indent="0" eaLnBrk="1" hangingPunct="1">
              <a:lnSpc>
                <a:spcPct val="90000"/>
              </a:lnSpc>
              <a:buNone/>
            </a:pPr>
            <a:r>
              <a:rPr lang="zh-CN" altLang="en-US" sz="1800" b="0"/>
              <a:t>例如：</a:t>
            </a:r>
            <a:r>
              <a:rPr lang="en-US" altLang="zh-CN" sz="1800" b="0"/>
              <a:t>	</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ln</a:t>
            </a:r>
            <a:r>
              <a:rPr lang="zh-CN" altLang="en-US" sz="1800" b="0"/>
              <a:t> </a:t>
            </a:r>
            <a:r>
              <a:rPr lang="en-US" altLang="zh-CN" sz="1800" b="0"/>
              <a:t>/etc/passwd</a:t>
            </a:r>
            <a:r>
              <a:rPr lang="zh-CN" altLang="en-US" sz="1800" b="0"/>
              <a:t> </a:t>
            </a:r>
            <a:r>
              <a:rPr lang="en-US" altLang="zh-CN" sz="1800" b="0"/>
              <a:t>/etc/passwd.h</a:t>
            </a:r>
            <a:endParaRPr lang="en-US" altLang="zh-CN" sz="1800" b="0"/>
          </a:p>
          <a:p>
            <a:pPr marL="457200" indent="0" eaLnBrk="1" hangingPunct="1">
              <a:lnSpc>
                <a:spcPct val="90000"/>
              </a:lnSpc>
              <a:buNone/>
            </a:pPr>
            <a:r>
              <a:rPr lang="en-US" altLang="zh-CN" sz="1800" b="0"/>
              <a:t>$</a:t>
            </a:r>
            <a:r>
              <a:rPr lang="zh-CN" altLang="en-US" sz="1800" b="0"/>
              <a:t> </a:t>
            </a:r>
            <a:r>
              <a:rPr lang="en-US" altLang="zh-CN" sz="1800" b="0"/>
              <a:t>ln</a:t>
            </a:r>
            <a:r>
              <a:rPr lang="zh-CN" altLang="en-US" sz="1800" b="0"/>
              <a:t> </a:t>
            </a:r>
            <a:r>
              <a:rPr lang="en-US" altLang="zh-CN" sz="1800" b="0"/>
              <a:t>-s</a:t>
            </a:r>
            <a:r>
              <a:rPr lang="zh-CN" altLang="en-US" sz="1800" b="0"/>
              <a:t> </a:t>
            </a:r>
            <a:r>
              <a:rPr lang="en-US" altLang="zh-CN" sz="1800" b="0"/>
              <a:t>/etc/passwd</a:t>
            </a:r>
            <a:r>
              <a:rPr lang="zh-CN" altLang="en-US" sz="1800" b="0"/>
              <a:t> </a:t>
            </a:r>
            <a:r>
              <a:rPr lang="en-US" altLang="zh-CN" sz="1800" b="0"/>
              <a:t>/etc/passwd.s</a:t>
            </a:r>
            <a:endParaRPr lang="en-US" altLang="zh-CN" sz="1800" b="0"/>
          </a:p>
          <a:p>
            <a:pPr marL="457200" indent="0" eaLnBrk="1" hangingPunct="1">
              <a:lnSpc>
                <a:spcPct val="90000"/>
              </a:lnSpc>
              <a:buNone/>
            </a:pPr>
            <a:endParaRPr lang="en-US" altLang="zh-CN"/>
          </a:p>
          <a:p>
            <a:pPr marL="0" lvl="1" indent="-381000"/>
            <a:endParaRPr lang="en-US" altLang="zh-CN" b="0"/>
          </a:p>
          <a:p>
            <a:pPr marL="457200" indent="0" eaLnBrk="1" hangingPunct="1">
              <a:lnSpc>
                <a:spcPct val="90000"/>
              </a:lnSpc>
              <a:buNone/>
            </a:pPr>
            <a:endParaRPr lang="en-US" altLang="zh-CN" sz="1800" b="0"/>
          </a:p>
          <a:p>
            <a:pPr marL="457200" indent="0" eaLnBrk="1" hangingPunct="1">
              <a:buNone/>
            </a:pPr>
            <a:endParaRPr lang="en-US" altLang="zh-CN" sz="1800" b="0"/>
          </a:p>
          <a:p>
            <a:pPr marL="457200" indent="0" eaLnBrk="1" hangingPunct="1">
              <a:buNone/>
            </a:pPr>
            <a:endParaRPr lang="en-US" altLang="zh-CN" sz="1800" b="0"/>
          </a:p>
          <a:p>
            <a:pPr marL="719455" lvl="2" indent="-381000">
              <a:spcBef>
                <a:spcPts val="200"/>
              </a:spcBef>
              <a:spcAft>
                <a:spcPts val="200"/>
              </a:spcAft>
            </a:pPr>
            <a:endParaRPr lang="en-US" altLang="zh-CN" sz="1800" b="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使用者与群组</a:t>
            </a:r>
            <a:endParaRPr lang="zh-CN" altLang="en-US">
              <a:effectLst/>
            </a:endParaRPr>
          </a:p>
        </p:txBody>
      </p:sp>
      <p:sp>
        <p:nvSpPr>
          <p:cNvPr id="37890" name="Rectangle 2"/>
          <p:cNvSpPr>
            <a:spLocks noGrp="1" noChangeArrowheads="1"/>
          </p:cNvSpPr>
          <p:nvPr>
            <p:ph idx="1"/>
          </p:nvPr>
        </p:nvSpPr>
        <p:spPr>
          <a:xfrm>
            <a:off x="0" y="587375"/>
            <a:ext cx="9144000" cy="5937250"/>
          </a:xfrm>
        </p:spPr>
        <p:txBody>
          <a:bodyPr vert="horz" wrap="square" lIns="90101" tIns="45050" rIns="90101" bIns="45050" numCol="1" anchor="t" anchorCtr="0" compatLnSpc="1"/>
          <a:lstStyle/>
          <a:p>
            <a:pPr marL="0" lvl="1" indent="-381000"/>
            <a:r>
              <a:rPr lang="zh-CN" altLang="en-US" sz="1800"/>
              <a:t>文件拥有者（</a:t>
            </a:r>
            <a:r>
              <a:rPr lang="en-US" altLang="zh-CN" sz="1800"/>
              <a:t>user</a:t>
            </a:r>
            <a:r>
              <a:rPr lang="zh-CN" altLang="en-US" sz="1800"/>
              <a:t>）</a:t>
            </a:r>
            <a:endParaRPr lang="en-US" altLang="zh-CN" sz="1800"/>
          </a:p>
          <a:p>
            <a:pPr marL="0" lvl="1" indent="-381000">
              <a:buNone/>
            </a:pPr>
            <a:r>
              <a:rPr lang="zh-CN" altLang="en-US" sz="1800" b="0"/>
              <a:t>由于</a:t>
            </a:r>
            <a:r>
              <a:rPr lang="en-US" altLang="zh-CN" sz="1800" b="0"/>
              <a:t>Linux</a:t>
            </a:r>
            <a:r>
              <a:rPr lang="zh-CN" altLang="en-US" sz="1800" b="0"/>
              <a:t>是个多人多任务的系统，因此可能常常会有多人同时使用这部主机来进行工作的情况发生， 为了考虑每个人的隐私权以及每个人喜好的工作环境，因此，这个</a:t>
            </a:r>
            <a:r>
              <a:rPr lang="en-US" altLang="zh-CN" sz="1800" b="0"/>
              <a:t>【</a:t>
            </a:r>
            <a:r>
              <a:rPr lang="zh-CN" altLang="en-US" sz="1800" b="0"/>
              <a:t>文件拥有者</a:t>
            </a:r>
            <a:r>
              <a:rPr lang="en-US" altLang="zh-CN" sz="1800" b="0"/>
              <a:t>】</a:t>
            </a:r>
            <a:r>
              <a:rPr lang="zh-CN" altLang="en-US" sz="1800" b="0"/>
              <a:t>的角色就显的相当的重要了！可以为文件设定不同的权限，来限制其他人的访问。</a:t>
            </a:r>
            <a:endParaRPr lang="en-US" altLang="zh-CN" sz="1800" b="0"/>
          </a:p>
          <a:p>
            <a:pPr marL="0" lvl="1" indent="-381000"/>
            <a:r>
              <a:rPr lang="zh-CN" altLang="en-US" sz="1800"/>
              <a:t>群组（</a:t>
            </a:r>
            <a:r>
              <a:rPr lang="en-US" altLang="zh-CN" sz="1800"/>
              <a:t>group</a:t>
            </a:r>
            <a:r>
              <a:rPr lang="zh-CN" altLang="en-US" sz="1800"/>
              <a:t>）</a:t>
            </a:r>
            <a:endParaRPr lang="en-US" altLang="zh-CN" sz="1800"/>
          </a:p>
          <a:p>
            <a:pPr marL="0" lvl="1" indent="-381000">
              <a:buNone/>
            </a:pPr>
            <a:r>
              <a:rPr lang="zh-CN" altLang="en-US" sz="1800" b="0"/>
              <a:t>团队开发时，可以设置团队成员的访问权限。</a:t>
            </a:r>
            <a:endParaRPr lang="en-US" altLang="zh-CN" sz="1800" b="0"/>
          </a:p>
          <a:p>
            <a:pPr marL="0" lvl="1" indent="-381000"/>
            <a:r>
              <a:rPr lang="zh-CN" altLang="en-US" sz="1800"/>
              <a:t>其他人（</a:t>
            </a:r>
            <a:r>
              <a:rPr lang="en-US" altLang="zh-CN" sz="1800"/>
              <a:t>other</a:t>
            </a:r>
            <a:r>
              <a:rPr lang="zh-CN" altLang="en-US" sz="1800"/>
              <a:t>）</a:t>
            </a:r>
            <a:endParaRPr lang="en-US" altLang="zh-CN" sz="1800"/>
          </a:p>
          <a:p>
            <a:pPr marL="0" lvl="1" indent="-381000">
              <a:buNone/>
            </a:pPr>
            <a:r>
              <a:rPr lang="zh-CN" altLang="en-US" sz="1800" b="0"/>
              <a:t>其他访问者。</a:t>
            </a:r>
            <a:endParaRPr lang="en-US" altLang="zh-CN" sz="1800" b="0"/>
          </a:p>
          <a:p>
            <a:pPr marL="0" lvl="1" indent="-381000">
              <a:buNone/>
            </a:pPr>
            <a:endParaRPr lang="en-US" altLang="zh-CN" b="0"/>
          </a:p>
          <a:p>
            <a:pPr marL="0" lvl="1" indent="-381000">
              <a:buNone/>
            </a:pPr>
            <a:endParaRPr lang="en-US" altLang="zh-CN" b="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文件内容查看</a:t>
            </a:r>
            <a:endParaRPr lang="zh-CN" altLang="en-US">
              <a:effectLst/>
            </a:endParaRPr>
          </a:p>
        </p:txBody>
      </p:sp>
      <p:sp>
        <p:nvSpPr>
          <p:cNvPr id="66562" name="Rectangle 2"/>
          <p:cNvSpPr>
            <a:spLocks noGrp="1"/>
          </p:cNvSpPr>
          <p:nvPr>
            <p:ph idx="1"/>
          </p:nvPr>
        </p:nvSpPr>
        <p:spPr>
          <a:xfrm>
            <a:off x="0" y="587375"/>
            <a:ext cx="9144000" cy="5937250"/>
          </a:xfrm>
        </p:spPr>
        <p:txBody>
          <a:bodyPr vert="horz" wrap="square" lIns="90101" tIns="45050" rIns="90101" bIns="45050" anchor="t"/>
          <a:lstStyle/>
          <a:p>
            <a:r>
              <a:rPr lang="en-US" altLang="zh-CN" sz="1800"/>
              <a:t>cat (con</a:t>
            </a:r>
            <a:r>
              <a:rPr lang="en-US" altLang="zh-CN" sz="1800" u="sng"/>
              <a:t>cat</a:t>
            </a:r>
            <a:r>
              <a:rPr lang="en-US" altLang="zh-CN" sz="1800"/>
              <a:t>enate)</a:t>
            </a:r>
            <a:endParaRPr lang="en-US" altLang="zh-CN" sz="1800"/>
          </a:p>
          <a:p>
            <a:pPr marL="358775" lvl="1" indent="0">
              <a:buNone/>
            </a:pPr>
            <a:r>
              <a:rPr lang="zh-CN" altLang="en-US" sz="1800" b="0"/>
              <a:t>将多个文件内容显示出来</a:t>
            </a:r>
            <a:endParaRPr lang="en-US" altLang="zh-CN" sz="1800" b="0"/>
          </a:p>
          <a:p>
            <a:r>
              <a:rPr lang="en-US" altLang="zh-CN" sz="1800"/>
              <a:t>tac </a:t>
            </a:r>
            <a:endParaRPr lang="en-US" altLang="zh-CN" sz="1800"/>
          </a:p>
          <a:p>
            <a:pPr marL="358775" lvl="1" indent="0">
              <a:buNone/>
            </a:pPr>
            <a:r>
              <a:rPr lang="zh-CN" altLang="en-US" sz="1800" b="0"/>
              <a:t>反向展示，由最后一行到第一行反向在萤幕上显示出来</a:t>
            </a:r>
            <a:endParaRPr lang="en-US" altLang="zh-CN" sz="1800" b="0"/>
          </a:p>
          <a:p>
            <a:r>
              <a:rPr lang="en-US" altLang="zh-CN" sz="1800"/>
              <a:t>nl</a:t>
            </a:r>
            <a:endParaRPr lang="en-US" altLang="zh-CN" sz="1800"/>
          </a:p>
          <a:p>
            <a:pPr marL="358775" lvl="1" indent="0">
              <a:buNone/>
            </a:pPr>
            <a:r>
              <a:rPr lang="zh-CN" altLang="en-US" sz="1800" b="0"/>
              <a:t>添加行号展示</a:t>
            </a:r>
            <a:endParaRPr lang="en-US" altLang="zh-CN" sz="1800" b="0"/>
          </a:p>
          <a:p>
            <a:pPr marL="719455" lvl="2" indent="-381000">
              <a:spcBef>
                <a:spcPts val="200"/>
              </a:spcBef>
              <a:spcAft>
                <a:spcPts val="200"/>
              </a:spcAft>
            </a:pPr>
            <a:endParaRPr lang="en-US" altLang="zh-CN" sz="1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文件内容查看</a:t>
            </a:r>
            <a:endParaRPr lang="zh-CN" altLang="en-US">
              <a:effectLst/>
            </a:endParaRPr>
          </a:p>
        </p:txBody>
      </p:sp>
      <p:sp>
        <p:nvSpPr>
          <p:cNvPr id="68610" name="Rectangle 2"/>
          <p:cNvSpPr>
            <a:spLocks noGrp="1"/>
          </p:cNvSpPr>
          <p:nvPr>
            <p:ph idx="1"/>
          </p:nvPr>
        </p:nvSpPr>
        <p:spPr>
          <a:xfrm>
            <a:off x="0" y="587375"/>
            <a:ext cx="9144000" cy="5937250"/>
          </a:xfrm>
        </p:spPr>
        <p:txBody>
          <a:bodyPr vert="horz" wrap="square" lIns="90101" tIns="45050" rIns="90101" bIns="45050" anchor="t"/>
          <a:lstStyle/>
          <a:p>
            <a:r>
              <a:rPr lang="en-US" altLang="zh-CN"/>
              <a:t>more(con</a:t>
            </a:r>
            <a:r>
              <a:rPr lang="en-US" altLang="zh-CN" u="sng"/>
              <a:t>cat</a:t>
            </a:r>
            <a:r>
              <a:rPr lang="en-US" altLang="zh-CN"/>
              <a:t>enate)</a:t>
            </a:r>
            <a:endParaRPr lang="en-US" altLang="zh-CN" sz="1800"/>
          </a:p>
          <a:p>
            <a:pPr marL="358775" lvl="1" indent="0">
              <a:buNone/>
            </a:pPr>
            <a:r>
              <a:rPr lang="zh-CN" altLang="en-US" sz="1800" b="0"/>
              <a:t>翻页显示文件内容，最后一行会显示出目前显示的百分比，而且还可以在最后一行输入一些有用的命令</a:t>
            </a:r>
            <a:endParaRPr lang="en-US" altLang="zh-CN" sz="1800" b="0"/>
          </a:p>
          <a:p>
            <a:r>
              <a:rPr lang="en-US" altLang="zh-CN"/>
              <a:t>less</a:t>
            </a:r>
            <a:endParaRPr lang="en-US" altLang="zh-CN" sz="1800"/>
          </a:p>
          <a:p>
            <a:pPr marL="358775" lvl="1" indent="0">
              <a:buNone/>
            </a:pPr>
            <a:r>
              <a:rPr lang="en-US" altLang="zh-CN" sz="1800" b="0"/>
              <a:t>less </a:t>
            </a:r>
            <a:r>
              <a:rPr lang="zh-CN" altLang="en-US" sz="1800" b="0"/>
              <a:t>的用法比起 </a:t>
            </a:r>
            <a:r>
              <a:rPr lang="en-US" altLang="zh-CN" sz="1800" b="0"/>
              <a:t>more </a:t>
            </a:r>
            <a:r>
              <a:rPr lang="zh-CN" altLang="en-US" sz="1800" b="0"/>
              <a:t>又更加的有弹性，可以使用 </a:t>
            </a:r>
            <a:r>
              <a:rPr lang="en-US" altLang="zh-CN" sz="1800" b="0"/>
              <a:t>[pageup] [pagedown] </a:t>
            </a:r>
            <a:r>
              <a:rPr lang="zh-CN" altLang="en-US" sz="1800" b="0"/>
              <a:t>等按键的功能来往前往后翻看文件</a:t>
            </a:r>
            <a:endParaRPr lang="en-US" altLang="zh-CN" sz="1800" b="0"/>
          </a:p>
          <a:p>
            <a:pPr marL="358775" lvl="1" indent="0">
              <a:buNone/>
            </a:pPr>
            <a:endParaRPr lang="en-US" altLang="zh-CN" sz="1800"/>
          </a:p>
          <a:p>
            <a:pPr marL="719455" lvl="2" indent="-381000">
              <a:spcBef>
                <a:spcPts val="200"/>
              </a:spcBef>
              <a:spcAft>
                <a:spcPts val="200"/>
              </a:spcAft>
            </a:pPr>
            <a:r>
              <a:rPr lang="zh-CN" altLang="en-US" sz="1800"/>
              <a:t>空</a:t>
            </a:r>
            <a:r>
              <a:rPr lang="zh-CN" altLang="en-US" sz="1800" b="0"/>
              <a:t>白键    ：向下翻动一页；</a:t>
            </a:r>
            <a:endParaRPr lang="en-US" altLang="zh-CN" sz="1800" b="0"/>
          </a:p>
          <a:p>
            <a:pPr marL="719455" lvl="2" indent="-381000">
              <a:spcBef>
                <a:spcPts val="200"/>
              </a:spcBef>
              <a:spcAft>
                <a:spcPts val="200"/>
              </a:spcAft>
            </a:pPr>
            <a:r>
              <a:rPr lang="en-US" altLang="zh-CN" sz="1800" b="0"/>
              <a:t>/</a:t>
            </a:r>
            <a:r>
              <a:rPr lang="zh-CN" altLang="en-US" sz="1800" b="0"/>
              <a:t>字串     ：向下搜寻</a:t>
            </a:r>
            <a:r>
              <a:rPr lang="en-US" altLang="zh-CN" sz="1800" b="0"/>
              <a:t>『</a:t>
            </a:r>
            <a:r>
              <a:rPr lang="zh-CN" altLang="en-US" sz="1800" b="0"/>
              <a:t>字串</a:t>
            </a:r>
            <a:r>
              <a:rPr lang="en-US" altLang="zh-CN" sz="1800" b="0"/>
              <a:t>』</a:t>
            </a:r>
            <a:r>
              <a:rPr lang="zh-CN" altLang="en-US" sz="1800" b="0"/>
              <a:t>的功能；</a:t>
            </a:r>
            <a:endParaRPr lang="en-US" altLang="zh-CN" sz="1800" b="0"/>
          </a:p>
          <a:p>
            <a:pPr marL="719455" lvl="2" indent="-381000">
              <a:spcBef>
                <a:spcPts val="200"/>
              </a:spcBef>
              <a:spcAft>
                <a:spcPts val="200"/>
              </a:spcAft>
            </a:pPr>
            <a:r>
              <a:rPr lang="en-US" altLang="zh-CN" sz="1800" b="0"/>
              <a:t>?</a:t>
            </a:r>
            <a:r>
              <a:rPr lang="zh-CN" altLang="en-US" sz="1800" b="0"/>
              <a:t>字串     ：向上搜寻</a:t>
            </a:r>
            <a:r>
              <a:rPr lang="en-US" altLang="zh-CN" sz="1800" b="0"/>
              <a:t>『</a:t>
            </a:r>
            <a:r>
              <a:rPr lang="zh-CN" altLang="en-US" sz="1800" b="0"/>
              <a:t>字串</a:t>
            </a:r>
            <a:r>
              <a:rPr lang="en-US" altLang="zh-CN" sz="1800" b="0"/>
              <a:t>』</a:t>
            </a:r>
            <a:r>
              <a:rPr lang="zh-CN" altLang="en-US" sz="1800" b="0"/>
              <a:t>的功能；</a:t>
            </a:r>
            <a:endParaRPr lang="en-US" altLang="zh-CN" sz="1800" b="0"/>
          </a:p>
          <a:p>
            <a:pPr marL="719455" lvl="2" indent="-381000">
              <a:spcBef>
                <a:spcPts val="200"/>
              </a:spcBef>
              <a:spcAft>
                <a:spcPts val="200"/>
              </a:spcAft>
            </a:pPr>
            <a:r>
              <a:rPr lang="en-US" altLang="zh-CN" sz="1800" b="0"/>
              <a:t>n         </a:t>
            </a:r>
            <a:r>
              <a:rPr lang="zh-CN" altLang="en-US" sz="1800" b="0"/>
              <a:t>：重复前一个搜寻 </a:t>
            </a:r>
            <a:r>
              <a:rPr lang="en-US" altLang="zh-CN" sz="1800" b="0"/>
              <a:t>(</a:t>
            </a:r>
            <a:r>
              <a:rPr lang="zh-CN" altLang="en-US" sz="1800" b="0"/>
              <a:t>与 </a:t>
            </a:r>
            <a:r>
              <a:rPr lang="en-US" altLang="zh-CN" sz="1800" b="0"/>
              <a:t>/ </a:t>
            </a:r>
            <a:r>
              <a:rPr lang="zh-CN" altLang="en-US" sz="1800" b="0"/>
              <a:t>或 </a:t>
            </a:r>
            <a:r>
              <a:rPr lang="en-US" altLang="zh-CN" sz="1800" b="0"/>
              <a:t>? </a:t>
            </a:r>
            <a:r>
              <a:rPr lang="zh-CN" altLang="en-US" sz="1800" b="0"/>
              <a:t>有关！</a:t>
            </a:r>
            <a:r>
              <a:rPr lang="en-US" altLang="zh-CN" sz="1800" b="0"/>
              <a:t>)</a:t>
            </a:r>
            <a:endParaRPr lang="en-US" altLang="zh-CN" sz="1800" b="0"/>
          </a:p>
          <a:p>
            <a:pPr marL="719455" lvl="2" indent="-381000">
              <a:spcBef>
                <a:spcPts val="200"/>
              </a:spcBef>
              <a:spcAft>
                <a:spcPts val="200"/>
              </a:spcAft>
            </a:pPr>
            <a:r>
              <a:rPr lang="en-US" altLang="zh-CN" sz="1800" b="0"/>
              <a:t>N         </a:t>
            </a:r>
            <a:r>
              <a:rPr lang="zh-CN" altLang="en-US" sz="1800" b="0"/>
              <a:t>：反向的重复前一个搜寻 </a:t>
            </a:r>
            <a:r>
              <a:rPr lang="en-US" altLang="zh-CN" sz="1800" b="0"/>
              <a:t>(</a:t>
            </a:r>
            <a:r>
              <a:rPr lang="zh-CN" altLang="en-US" sz="1800" b="0"/>
              <a:t>与 </a:t>
            </a:r>
            <a:r>
              <a:rPr lang="en-US" altLang="zh-CN" sz="1800" b="0"/>
              <a:t>/ </a:t>
            </a:r>
            <a:r>
              <a:rPr lang="zh-CN" altLang="en-US" sz="1800" b="0"/>
              <a:t>或 </a:t>
            </a:r>
            <a:r>
              <a:rPr lang="en-US" altLang="zh-CN" sz="1800" b="0"/>
              <a:t>? </a:t>
            </a:r>
            <a:r>
              <a:rPr lang="zh-CN" altLang="en-US" sz="1800" b="0"/>
              <a:t>有关！</a:t>
            </a:r>
            <a:r>
              <a:rPr lang="en-US" altLang="zh-CN" sz="1800" b="0"/>
              <a:t>)</a:t>
            </a:r>
            <a:endParaRPr lang="en-US" altLang="zh-CN" sz="1800" b="0"/>
          </a:p>
          <a:p>
            <a:pPr marL="719455" lvl="2" indent="-381000">
              <a:spcBef>
                <a:spcPts val="200"/>
              </a:spcBef>
              <a:spcAft>
                <a:spcPts val="200"/>
              </a:spcAft>
            </a:pPr>
            <a:r>
              <a:rPr lang="en-US" altLang="zh-CN" sz="1800" b="0"/>
              <a:t>q         </a:t>
            </a:r>
            <a:r>
              <a:rPr lang="zh-CN" altLang="en-US" sz="1800" b="0"/>
              <a:t>：离开 </a:t>
            </a:r>
            <a:r>
              <a:rPr lang="en-US" altLang="zh-CN" sz="1800" b="0"/>
              <a:t>less </a:t>
            </a:r>
            <a:r>
              <a:rPr lang="zh-CN" altLang="en-US" sz="1800" b="0"/>
              <a:t>这个程序；</a:t>
            </a:r>
            <a:endParaRPr lang="zh-CN" altLang="en-US" sz="1800" b="0"/>
          </a:p>
          <a:p>
            <a:pPr marL="719455" lvl="2" indent="-381000">
              <a:spcBef>
                <a:spcPts val="200"/>
              </a:spcBef>
              <a:spcAft>
                <a:spcPts val="200"/>
              </a:spcAft>
            </a:pP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r>
              <a:rPr lang="zh-CN" altLang="en-US">
                <a:effectLst>
                  <a:outerShdw blurRad="38100" dist="38100" dir="2700000">
                    <a:srgbClr val="C0C0C0"/>
                  </a:outerShdw>
                </a:effectLst>
              </a:rPr>
              <a:t>文件内容查看</a:t>
            </a:r>
            <a:endParaRPr lang="zh-CN" altLang="en-US">
              <a:effectLst/>
            </a:endParaRPr>
          </a:p>
        </p:txBody>
      </p:sp>
      <p:sp>
        <p:nvSpPr>
          <p:cNvPr id="70658" name="Rectangle 2"/>
          <p:cNvSpPr>
            <a:spLocks noGrp="1"/>
          </p:cNvSpPr>
          <p:nvPr>
            <p:ph idx="1"/>
          </p:nvPr>
        </p:nvSpPr>
        <p:spPr>
          <a:xfrm>
            <a:off x="0" y="587375"/>
            <a:ext cx="9144000" cy="5937250"/>
          </a:xfrm>
        </p:spPr>
        <p:txBody>
          <a:bodyPr vert="horz" wrap="square" lIns="90101" tIns="45050" rIns="90101" bIns="45050" anchor="t"/>
          <a:lstStyle/>
          <a:p>
            <a:r>
              <a:rPr lang="en-US" altLang="zh-CN"/>
              <a:t>head</a:t>
            </a:r>
            <a:endParaRPr lang="en-US" altLang="zh-CN"/>
          </a:p>
          <a:p>
            <a:pPr marL="358775" lvl="1" indent="0">
              <a:buNone/>
            </a:pPr>
            <a:r>
              <a:rPr lang="zh-CN" altLang="en-US" sz="1800" b="0"/>
              <a:t>显示出一个文件的前几行，默认显示</a:t>
            </a:r>
            <a:r>
              <a:rPr lang="en-US" altLang="zh-CN" sz="1800" b="0"/>
              <a:t>10</a:t>
            </a:r>
            <a:r>
              <a:rPr lang="zh-CN" altLang="en-US" sz="1800" b="0"/>
              <a:t>行</a:t>
            </a:r>
            <a:endParaRPr lang="en-US" altLang="zh-CN" sz="1800" b="0"/>
          </a:p>
          <a:p>
            <a:pPr marL="719455" lvl="2" indent="-381000">
              <a:spcBef>
                <a:spcPts val="200"/>
              </a:spcBef>
              <a:spcAft>
                <a:spcPts val="200"/>
              </a:spcAft>
            </a:pPr>
            <a:r>
              <a:rPr lang="en-US" altLang="zh-CN" sz="1800" b="0"/>
              <a:t>-n </a:t>
            </a:r>
            <a:r>
              <a:rPr lang="zh-CN" altLang="en-US" sz="1800" b="0"/>
              <a:t>：后面接数字，代表显示几行的意思。</a:t>
            </a:r>
            <a:endParaRPr lang="en-US" altLang="zh-CN" sz="1800" b="0"/>
          </a:p>
          <a:p>
            <a:r>
              <a:rPr lang="en-US" altLang="zh-CN"/>
              <a:t>tail</a:t>
            </a:r>
            <a:endParaRPr lang="en-US" altLang="zh-CN" sz="1800"/>
          </a:p>
          <a:p>
            <a:pPr marL="358775" lvl="1" indent="0">
              <a:buNone/>
            </a:pPr>
            <a:r>
              <a:rPr lang="zh-CN" altLang="en-US" sz="1800" b="0"/>
              <a:t>显示出一个文件的后几行，默认显示</a:t>
            </a:r>
            <a:r>
              <a:rPr lang="en-US" altLang="zh-CN" sz="1800" b="0"/>
              <a:t>10</a:t>
            </a:r>
            <a:r>
              <a:rPr lang="zh-CN" altLang="en-US" sz="1800" b="0"/>
              <a:t>行</a:t>
            </a:r>
            <a:endParaRPr lang="en-US" altLang="zh-CN" sz="1800"/>
          </a:p>
          <a:p>
            <a:pPr marL="719455" lvl="2" indent="-381000">
              <a:spcBef>
                <a:spcPts val="200"/>
              </a:spcBef>
              <a:spcAft>
                <a:spcPts val="200"/>
              </a:spcAft>
            </a:pPr>
            <a:r>
              <a:rPr lang="zh-CN" altLang="en-US" sz="1800" b="0"/>
              <a:t>后面接数字，代表显示几行的意思</a:t>
            </a:r>
            <a:r>
              <a:rPr lang="en-US" altLang="zh-CN" sz="1800" b="0"/>
              <a:t>/</a:t>
            </a:r>
            <a:r>
              <a:rPr lang="zh-CN" altLang="en-US" sz="1800" b="0"/>
              <a:t>字串 </a:t>
            </a:r>
            <a:endParaRPr lang="en-US" altLang="zh-CN" sz="1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p:txBody>
          <a:bodyPr vert="horz" wrap="square" lIns="90384" tIns="44401" rIns="90384" bIns="44401" numCol="1" anchor="b" anchorCtr="0" compatLnSpc="1"/>
          <a:lstStyle/>
          <a:p>
            <a:pPr marL="0" marR="0" lvl="0" indent="0" algn="l" defTabSz="914400" rtl="0" eaLnBrk="0" fontAlgn="base" latinLnBrk="0" hangingPunct="0">
              <a:lnSpc>
                <a:spcPct val="87000"/>
              </a:lnSpc>
              <a:spcBef>
                <a:spcPct val="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DDDDDD"/>
                  </a:outerShdw>
                </a:effectLst>
                <a:uLnTx/>
                <a:uFillTx/>
                <a:latin typeface="+mj-lt"/>
                <a:ea typeface="+mj-ea"/>
                <a:cs typeface="+mj-cs"/>
              </a:rPr>
              <a:t>重定向</a:t>
            </a:r>
            <a:endParaRPr kumimoji="1" lang="zh-CN" altLang="en-US" sz="2400" b="1" i="0" u="none" strike="noStrike" kern="0" cap="none" spc="0" normalizeH="0" baseline="0" noProof="0">
              <a:ln>
                <a:noFill/>
              </a:ln>
              <a:solidFill>
                <a:schemeClr val="tx1"/>
              </a:solidFill>
              <a:effectLst/>
              <a:uLnTx/>
              <a:uFillTx/>
              <a:latin typeface="+mj-lt"/>
              <a:ea typeface="+mj-ea"/>
              <a:cs typeface="+mj-cs"/>
            </a:endParaRPr>
          </a:p>
        </p:txBody>
      </p:sp>
      <p:sp>
        <p:nvSpPr>
          <p:cNvPr id="72706" name="Rectangle 2"/>
          <p:cNvSpPr>
            <a:spLocks noGrp="1"/>
          </p:cNvSpPr>
          <p:nvPr>
            <p:ph idx="1"/>
          </p:nvPr>
        </p:nvSpPr>
        <p:spPr>
          <a:xfrm>
            <a:off x="0" y="587375"/>
            <a:ext cx="9144000" cy="5937250"/>
          </a:xfrm>
        </p:spPr>
        <p:txBody>
          <a:bodyPr vert="horz" wrap="square" lIns="90101" tIns="45050" rIns="90101" bIns="45050" anchor="t"/>
          <a:lstStyle/>
          <a:p>
            <a:r>
              <a:rPr lang="en-US" altLang="zh-CN"/>
              <a:t>&gt;</a:t>
            </a:r>
            <a:endParaRPr lang="en-US" altLang="zh-CN"/>
          </a:p>
          <a:p>
            <a:pPr marL="358775" lvl="1" indent="0">
              <a:buNone/>
            </a:pPr>
            <a:r>
              <a:rPr lang="zh-CN" altLang="en-US" sz="1800" b="0"/>
              <a:t>将</a:t>
            </a:r>
            <a:r>
              <a:rPr lang="en-US" altLang="zh-CN" sz="1800" b="0"/>
              <a:t>&gt;</a:t>
            </a:r>
            <a:r>
              <a:rPr lang="zh-CN" altLang="en-US" sz="1800" b="0"/>
              <a:t>前命令的输出作为输入导入到</a:t>
            </a:r>
            <a:r>
              <a:rPr lang="en-US" altLang="zh-CN" sz="1800" b="0"/>
              <a:t>&gt;</a:t>
            </a:r>
            <a:r>
              <a:rPr lang="zh-CN" altLang="en-US" sz="1800" b="0"/>
              <a:t>后文件或命令中（会覆盖原来内容）。</a:t>
            </a:r>
            <a:endParaRPr lang="en-US" altLang="zh-CN" b="0"/>
          </a:p>
          <a:p>
            <a:r>
              <a:rPr lang="en-US" altLang="zh-CN"/>
              <a:t>&gt;&gt;</a:t>
            </a:r>
            <a:endParaRPr lang="en-US" altLang="zh-CN"/>
          </a:p>
          <a:p>
            <a:pPr marL="358775" lvl="1" indent="0">
              <a:buNone/>
            </a:pPr>
            <a:r>
              <a:rPr lang="zh-CN" altLang="en-US" sz="1800" b="0"/>
              <a:t>将</a:t>
            </a:r>
            <a:r>
              <a:rPr lang="en-US" altLang="zh-CN" sz="1800" b="0"/>
              <a:t>&gt;&gt;</a:t>
            </a:r>
            <a:r>
              <a:rPr lang="zh-CN" altLang="en-US" sz="1800" b="0"/>
              <a:t> 前命令的输出作为输入导入到</a:t>
            </a:r>
            <a:r>
              <a:rPr lang="en-US" altLang="zh-CN" sz="1800" b="0"/>
              <a:t>&gt;</a:t>
            </a:r>
            <a:r>
              <a:rPr lang="zh-CN" altLang="en-US" sz="1800" b="0"/>
              <a:t>后文件或命令中（追加到原来内容后）。</a:t>
            </a:r>
            <a:endParaRPr lang="en-US" altLang="zh-CN"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1" name="Rectangle 3"/>
          <p:cNvSpPr>
            <a:spLocks noGrp="1" noChangeArrowheads="1"/>
          </p:cNvSpPr>
          <p:nvPr>
            <p:ph type="title"/>
          </p:nvPr>
        </p:nvSpPr>
        <p:spPr/>
        <p:txBody>
          <a:bodyPr vert="horz" wrap="square" lIns="90471" tIns="44442" rIns="90471" bIns="44442" numCol="1" anchor="b" anchorCtr="0" compatLnSpc="1"/>
          <a:lstStyle/>
          <a:p>
            <a:r>
              <a:rPr lang="zh-CN" altLang="en-US">
                <a:effectLst>
                  <a:outerShdw blurRad="38100" dist="38100" dir="2700000">
                    <a:srgbClr val="C0C0C0"/>
                  </a:outerShdw>
                </a:effectLst>
                <a:ea typeface="仿宋体" charset="-122"/>
              </a:rPr>
              <a:t>权限管理 </a:t>
            </a:r>
            <a:r>
              <a:rPr lang="en-US" altLang="zh-CN">
                <a:effectLst>
                  <a:outerShdw blurRad="38100" dist="38100" dir="2700000">
                    <a:srgbClr val="C0C0C0"/>
                  </a:outerShdw>
                </a:effectLst>
                <a:ea typeface="仿宋体" charset="-122"/>
              </a:rPr>
              <a:t>chmod</a:t>
            </a:r>
            <a:endParaRPr lang="en-US" altLang="zh-CN">
              <a:effectLst>
                <a:outerShdw blurRad="38100" dist="38100" dir="2700000">
                  <a:srgbClr val="C0C0C0"/>
                </a:outerShdw>
              </a:effectLst>
            </a:endParaRPr>
          </a:p>
        </p:txBody>
      </p:sp>
      <p:sp>
        <p:nvSpPr>
          <p:cNvPr id="74754" name="Rectangle 2"/>
          <p:cNvSpPr>
            <a:spLocks noGrp="1"/>
          </p:cNvSpPr>
          <p:nvPr>
            <p:ph sz="half" idx="1"/>
          </p:nvPr>
        </p:nvSpPr>
        <p:spPr>
          <a:xfrm>
            <a:off x="0" y="587375"/>
            <a:ext cx="3886200" cy="5826125"/>
          </a:xfrm>
        </p:spPr>
        <p:txBody>
          <a:bodyPr vert="horz" wrap="square" lIns="90101" tIns="45050" rIns="90101" bIns="45050" anchor="t"/>
          <a:lstStyle/>
          <a:p>
            <a:pPr>
              <a:buSzPct val="80000"/>
            </a:pPr>
            <a:r>
              <a:rPr lang="en-US" altLang="zh-CN" sz="2000">
                <a:latin typeface="+mn-lt"/>
                <a:ea typeface="仿宋体" charset="-122"/>
                <a:cs typeface="+mn-cs"/>
              </a:rPr>
              <a:t>Change permissions</a:t>
            </a:r>
            <a:endParaRPr lang="en-US" altLang="zh-CN" sz="2000">
              <a:latin typeface="+mn-lt"/>
              <a:ea typeface="仿宋体" charset="-122"/>
              <a:cs typeface="+mn-cs"/>
            </a:endParaRPr>
          </a:p>
          <a:p>
            <a:pPr>
              <a:buSzPct val="80000"/>
            </a:pPr>
            <a:r>
              <a:rPr lang="en-US" altLang="zh-CN" sz="2000">
                <a:latin typeface="+mn-lt"/>
                <a:ea typeface="+mn-ea"/>
                <a:cs typeface="+mn-cs"/>
              </a:rPr>
              <a:t>Symbolic mode uses combinations of letters and symbols</a:t>
            </a:r>
            <a:endParaRPr lang="en-US" altLang="zh-CN" sz="2000" b="0">
              <a:latin typeface="+mn-lt"/>
              <a:ea typeface="+mn-ea"/>
              <a:cs typeface="+mn-cs"/>
            </a:endParaRPr>
          </a:p>
          <a:p>
            <a:pPr>
              <a:buClr>
                <a:schemeClr val="tx2"/>
              </a:buClr>
              <a:buSzPct val="80000"/>
              <a:buFont typeface="Wingdings" panose="05000000000000000000" pitchFamily="2" charset="2"/>
              <a:buNone/>
            </a:pPr>
            <a:r>
              <a:rPr lang="zh-CN" altLang="en-US" sz="1800" b="0">
                <a:latin typeface="+mn-lt"/>
                <a:ea typeface="仿宋体" charset="-122"/>
                <a:cs typeface="+mn-cs"/>
              </a:rPr>
              <a:t>	</a:t>
            </a:r>
            <a:r>
              <a:rPr lang="en-US" altLang="zh-CN" sz="1800" b="0">
                <a:latin typeface="+mn-lt"/>
                <a:ea typeface="仿宋体" charset="-122"/>
                <a:cs typeface="+mn-cs"/>
              </a:rPr>
              <a:t>chmod g-r file1</a:t>
            </a:r>
            <a:endParaRPr lang="en-US" altLang="zh-CN" sz="1800" b="0">
              <a:latin typeface="+mn-lt"/>
              <a:ea typeface="仿宋体" charset="-122"/>
              <a:cs typeface="+mn-cs"/>
            </a:endParaRPr>
          </a:p>
          <a:p>
            <a:pPr>
              <a:buClr>
                <a:schemeClr val="tx2"/>
              </a:buClr>
              <a:buSzPct val="80000"/>
              <a:buFont typeface="Wingdings" panose="05000000000000000000" pitchFamily="2" charset="2"/>
              <a:buNone/>
            </a:pPr>
            <a:r>
              <a:rPr lang="zh-CN" altLang="en-US" sz="1800" b="0">
                <a:latin typeface="+mn-lt"/>
                <a:ea typeface="+mn-ea"/>
                <a:cs typeface="+mn-cs"/>
              </a:rPr>
              <a:t>	</a:t>
            </a:r>
            <a:r>
              <a:rPr lang="en-US" altLang="zh-CN" sz="1800" b="0">
                <a:latin typeface="+mn-lt"/>
                <a:ea typeface="+mn-ea"/>
                <a:cs typeface="+mn-cs"/>
              </a:rPr>
              <a:t>chmod u+x,go+r file1</a:t>
            </a:r>
            <a:endParaRPr lang="en-US" altLang="zh-CN" sz="1800" b="0">
              <a:latin typeface="+mn-lt"/>
              <a:ea typeface="+mn-ea"/>
              <a:cs typeface="+mn-cs"/>
            </a:endParaRPr>
          </a:p>
          <a:p>
            <a:pPr>
              <a:buClr>
                <a:schemeClr val="tx2"/>
              </a:buClr>
              <a:buSzPct val="80000"/>
              <a:buFont typeface="Wingdings" panose="05000000000000000000" pitchFamily="2" charset="2"/>
              <a:buNone/>
            </a:pPr>
            <a:r>
              <a:rPr lang="zh-CN" altLang="en-US" sz="1800" b="0">
                <a:latin typeface="+mn-lt"/>
                <a:ea typeface="+mn-ea"/>
                <a:cs typeface="+mn-cs"/>
              </a:rPr>
              <a:t>	</a:t>
            </a:r>
            <a:r>
              <a:rPr lang="en-US" altLang="zh-CN" sz="1800" b="0">
                <a:latin typeface="+mn-lt"/>
                <a:ea typeface="+mn-ea"/>
                <a:cs typeface="+mn-cs"/>
              </a:rPr>
              <a:t>chmod a=rw file1</a:t>
            </a:r>
            <a:endParaRPr lang="en-US" altLang="zh-CN" sz="1800" b="0">
              <a:latin typeface="+mn-lt"/>
              <a:ea typeface="+mn-ea"/>
              <a:cs typeface="+mn-cs"/>
            </a:endParaRPr>
          </a:p>
        </p:txBody>
      </p:sp>
      <p:sp>
        <p:nvSpPr>
          <p:cNvPr id="74755" name="Rectangle 4"/>
          <p:cNvSpPr/>
          <p:nvPr/>
        </p:nvSpPr>
        <p:spPr>
          <a:xfrm>
            <a:off x="4859338" y="836613"/>
            <a:ext cx="3048000" cy="396875"/>
          </a:xfrm>
          <a:prstGeom prst="rect">
            <a:avLst/>
          </a:prstGeom>
          <a:noFill/>
          <a:ln w="9525">
            <a:noFill/>
          </a:ln>
        </p:spPr>
        <p:txBody>
          <a:bodyPr>
            <a:spAutoFit/>
          </a:bodyPr>
          <a:lstStyle/>
          <a:p>
            <a:pPr>
              <a:buClr>
                <a:schemeClr val="tx2"/>
              </a:buClr>
              <a:buFont typeface="Wingdings" panose="05000000000000000000" pitchFamily="2" charset="2"/>
              <a:buNone/>
            </a:pPr>
            <a:r>
              <a:rPr lang="en-US" altLang="zh-CN" sz="2000">
                <a:solidFill>
                  <a:schemeClr val="tx1"/>
                </a:solidFill>
                <a:latin typeface="Arial" panose="020B0604020202020204" pitchFamily="34" charset="0"/>
                <a:ea typeface="仿宋体" charset="-122"/>
              </a:rPr>
              <a:t>chmod mode filename</a:t>
            </a:r>
            <a:endParaRPr lang="en-US" altLang="zh-CN" sz="2000">
              <a:solidFill>
                <a:schemeClr val="tx1"/>
              </a:solidFill>
              <a:latin typeface="Arial" panose="020B0604020202020204" pitchFamily="34" charset="0"/>
              <a:ea typeface="仿宋体" charset="-122"/>
            </a:endParaRPr>
          </a:p>
        </p:txBody>
      </p:sp>
      <p:sp>
        <p:nvSpPr>
          <p:cNvPr id="74756" name="Line 5"/>
          <p:cNvSpPr/>
          <p:nvPr/>
        </p:nvSpPr>
        <p:spPr>
          <a:xfrm flipH="1">
            <a:off x="4572000" y="1295400"/>
            <a:ext cx="1828800" cy="609600"/>
          </a:xfrm>
          <a:prstGeom prst="line">
            <a:avLst/>
          </a:prstGeom>
          <a:ln w="28575" cap="flat" cmpd="sng">
            <a:solidFill>
              <a:schemeClr val="tx1"/>
            </a:solidFill>
            <a:prstDash val="solid"/>
            <a:miter/>
            <a:headEnd type="none" w="med" len="med"/>
            <a:tailEnd type="none" w="med" len="med"/>
          </a:ln>
        </p:spPr>
      </p:sp>
      <p:sp>
        <p:nvSpPr>
          <p:cNvPr id="74757" name="Line 6"/>
          <p:cNvSpPr/>
          <p:nvPr/>
        </p:nvSpPr>
        <p:spPr>
          <a:xfrm>
            <a:off x="6324600" y="1295400"/>
            <a:ext cx="2133600" cy="609600"/>
          </a:xfrm>
          <a:prstGeom prst="line">
            <a:avLst/>
          </a:prstGeom>
          <a:ln w="28575" cap="flat" cmpd="sng">
            <a:solidFill>
              <a:schemeClr val="tx1"/>
            </a:solidFill>
            <a:prstDash val="solid"/>
            <a:miter/>
            <a:headEnd type="none" w="med" len="med"/>
            <a:tailEnd type="none" w="med" len="med"/>
          </a:ln>
        </p:spPr>
      </p:sp>
      <p:sp>
        <p:nvSpPr>
          <p:cNvPr id="74758" name="Rectangle 7"/>
          <p:cNvSpPr/>
          <p:nvPr/>
        </p:nvSpPr>
        <p:spPr>
          <a:xfrm>
            <a:off x="4572000" y="19050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1800">
                <a:solidFill>
                  <a:schemeClr val="tx1"/>
                </a:solidFill>
                <a:latin typeface="Arial" panose="020B0604020202020204" pitchFamily="34" charset="0"/>
              </a:rPr>
              <a:t>who           cp           permission(s)</a:t>
            </a:r>
            <a:endParaRPr lang="zh-CN" altLang="en-US" sz="1800">
              <a:solidFill>
                <a:schemeClr val="tx1"/>
              </a:solidFill>
              <a:latin typeface="Arial" panose="020B0604020202020204" pitchFamily="34" charset="0"/>
            </a:endParaRPr>
          </a:p>
        </p:txBody>
      </p:sp>
      <p:sp>
        <p:nvSpPr>
          <p:cNvPr id="74759" name="Line 8"/>
          <p:cNvSpPr/>
          <p:nvPr/>
        </p:nvSpPr>
        <p:spPr>
          <a:xfrm>
            <a:off x="5562600" y="1905000"/>
            <a:ext cx="0" cy="381000"/>
          </a:xfrm>
          <a:prstGeom prst="line">
            <a:avLst/>
          </a:prstGeom>
          <a:ln w="9525" cap="flat" cmpd="sng">
            <a:solidFill>
              <a:schemeClr val="tx1"/>
            </a:solidFill>
            <a:prstDash val="solid"/>
            <a:miter/>
            <a:headEnd type="none" w="med" len="med"/>
            <a:tailEnd type="none" w="med" len="med"/>
          </a:ln>
        </p:spPr>
      </p:sp>
      <p:sp>
        <p:nvSpPr>
          <p:cNvPr id="74760" name="Line 9"/>
          <p:cNvSpPr/>
          <p:nvPr/>
        </p:nvSpPr>
        <p:spPr>
          <a:xfrm>
            <a:off x="6553200" y="1905000"/>
            <a:ext cx="0" cy="381000"/>
          </a:xfrm>
          <a:prstGeom prst="line">
            <a:avLst/>
          </a:prstGeom>
          <a:ln w="28575" cap="flat" cmpd="sng">
            <a:solidFill>
              <a:schemeClr val="tx1"/>
            </a:solidFill>
            <a:prstDash val="solid"/>
            <a:miter/>
            <a:headEnd type="none" w="med" len="med"/>
            <a:tailEnd type="none" w="med" len="med"/>
          </a:ln>
        </p:spPr>
      </p:sp>
      <p:sp>
        <p:nvSpPr>
          <p:cNvPr id="74761" name="Rectangle 10"/>
          <p:cNvSpPr/>
          <p:nvPr/>
        </p:nvSpPr>
        <p:spPr>
          <a:xfrm>
            <a:off x="6858000" y="2667000"/>
            <a:ext cx="1600200" cy="914400"/>
          </a:xfrm>
          <a:prstGeom prst="rect">
            <a:avLst/>
          </a:prstGeom>
          <a:solidFill>
            <a:srgbClr val="FFFFFF"/>
          </a:solidFill>
          <a:ln w="28575" cap="flat" cmpd="sng">
            <a:solidFill>
              <a:schemeClr val="tx1"/>
            </a:solidFill>
            <a:prstDash val="solid"/>
            <a:miter/>
            <a:headEnd type="none" w="med" len="med"/>
            <a:tailEnd type="none" w="med" len="med"/>
          </a:ln>
        </p:spPr>
        <p:txBody>
          <a:bodyPr wrap="none" anchor="ctr"/>
          <a:lstStyle/>
          <a:p>
            <a:r>
              <a:rPr lang="en-US" altLang="zh-CN" sz="1600">
                <a:solidFill>
                  <a:schemeClr val="tx1"/>
                </a:solidFill>
                <a:latin typeface="Arial" panose="020B0604020202020204" pitchFamily="34" charset="0"/>
              </a:rPr>
              <a:t>r      Read</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w     Write</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x      Execute</a:t>
            </a:r>
            <a:endParaRPr lang="en-US" altLang="zh-CN" sz="1600">
              <a:solidFill>
                <a:schemeClr val="tx1"/>
              </a:solidFill>
              <a:latin typeface="Arial" panose="020B0604020202020204" pitchFamily="34" charset="0"/>
            </a:endParaRPr>
          </a:p>
        </p:txBody>
      </p:sp>
      <p:sp>
        <p:nvSpPr>
          <p:cNvPr id="74762" name="Rectangle 11"/>
          <p:cNvSpPr/>
          <p:nvPr/>
        </p:nvSpPr>
        <p:spPr>
          <a:xfrm>
            <a:off x="5562600" y="3733800"/>
            <a:ext cx="1981200" cy="990600"/>
          </a:xfrm>
          <a:prstGeom prst="rect">
            <a:avLst/>
          </a:prstGeom>
          <a:solidFill>
            <a:srgbClr val="FFFFFF"/>
          </a:solidFill>
          <a:ln w="38100" cap="flat" cmpd="sng">
            <a:solidFill>
              <a:schemeClr val="tx1"/>
            </a:solidFill>
            <a:prstDash val="solid"/>
            <a:miter/>
            <a:headEnd type="none" w="med" len="med"/>
            <a:tailEnd type="none" w="med" len="med"/>
          </a:ln>
        </p:spPr>
        <p:txBody>
          <a:bodyPr wrap="none" anchor="ctr"/>
          <a:lstStyle/>
          <a:p>
            <a:r>
              <a:rPr lang="en-US" altLang="zh-CN" sz="1600">
                <a:solidFill>
                  <a:schemeClr val="tx1"/>
                </a:solidFill>
                <a:latin typeface="Arial" panose="020B0604020202020204" pitchFamily="34" charset="0"/>
              </a:rPr>
              <a:t>=  Set permissions</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  Remove access</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 Give access</a:t>
            </a:r>
            <a:endParaRPr lang="en-US" altLang="zh-CN" sz="1600">
              <a:solidFill>
                <a:schemeClr val="tx1"/>
              </a:solidFill>
              <a:latin typeface="Arial" panose="020B0604020202020204" pitchFamily="34" charset="0"/>
            </a:endParaRPr>
          </a:p>
        </p:txBody>
      </p:sp>
      <p:sp>
        <p:nvSpPr>
          <p:cNvPr id="74763" name="Rectangle 12"/>
          <p:cNvSpPr/>
          <p:nvPr/>
        </p:nvSpPr>
        <p:spPr>
          <a:xfrm>
            <a:off x="3657600" y="4953000"/>
            <a:ext cx="3657600" cy="990600"/>
          </a:xfrm>
          <a:prstGeom prst="rect">
            <a:avLst/>
          </a:prstGeom>
          <a:solidFill>
            <a:srgbClr val="FFFFFF"/>
          </a:solidFill>
          <a:ln w="38100" cap="flat" cmpd="sng">
            <a:solidFill>
              <a:schemeClr val="tx1"/>
            </a:solidFill>
            <a:prstDash val="solid"/>
            <a:miter/>
            <a:headEnd type="none" w="med" len="med"/>
            <a:tailEnd type="none" w="med" len="med"/>
          </a:ln>
        </p:spPr>
        <p:txBody>
          <a:bodyPr wrap="none" anchor="ctr"/>
          <a:lstStyle/>
          <a:p>
            <a:r>
              <a:rPr lang="en-US" altLang="zh-CN" sz="1600">
                <a:solidFill>
                  <a:schemeClr val="tx1"/>
                </a:solidFill>
                <a:latin typeface="Arial" panose="020B0604020202020204" pitchFamily="34" charset="0"/>
              </a:rPr>
              <a:t>u  User or owner of the file</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g  Group to which the file belongs</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o  Others outside owner and group</a:t>
            </a:r>
            <a:endParaRPr lang="en-US" altLang="zh-CN" sz="1600">
              <a:solidFill>
                <a:schemeClr val="tx1"/>
              </a:solidFill>
              <a:latin typeface="Arial" panose="020B0604020202020204" pitchFamily="34" charset="0"/>
            </a:endParaRPr>
          </a:p>
          <a:p>
            <a:r>
              <a:rPr lang="en-US" altLang="zh-CN" sz="1600">
                <a:solidFill>
                  <a:schemeClr val="tx1"/>
                </a:solidFill>
                <a:latin typeface="Arial" panose="020B0604020202020204" pitchFamily="34" charset="0"/>
              </a:rPr>
              <a:t>a  All of the above</a:t>
            </a:r>
            <a:endParaRPr lang="en-US" altLang="zh-CN" sz="1600">
              <a:solidFill>
                <a:schemeClr val="tx1"/>
              </a:solidFill>
              <a:latin typeface="Arial" panose="020B0604020202020204" pitchFamily="34" charset="0"/>
            </a:endParaRPr>
          </a:p>
        </p:txBody>
      </p:sp>
      <p:sp>
        <p:nvSpPr>
          <p:cNvPr id="74764" name="Line 13"/>
          <p:cNvSpPr/>
          <p:nvPr/>
        </p:nvSpPr>
        <p:spPr>
          <a:xfrm>
            <a:off x="7467600" y="2286000"/>
            <a:ext cx="0" cy="381000"/>
          </a:xfrm>
          <a:prstGeom prst="line">
            <a:avLst/>
          </a:prstGeom>
          <a:ln w="28575" cap="flat" cmpd="sng">
            <a:solidFill>
              <a:schemeClr val="tx1"/>
            </a:solidFill>
            <a:prstDash val="solid"/>
            <a:miter/>
            <a:headEnd type="none" w="med" len="med"/>
            <a:tailEnd type="none" w="med" len="med"/>
          </a:ln>
        </p:spPr>
      </p:sp>
      <p:sp>
        <p:nvSpPr>
          <p:cNvPr id="74765" name="Line 14"/>
          <p:cNvSpPr/>
          <p:nvPr/>
        </p:nvSpPr>
        <p:spPr>
          <a:xfrm>
            <a:off x="6019800" y="2286000"/>
            <a:ext cx="0" cy="1447800"/>
          </a:xfrm>
          <a:prstGeom prst="line">
            <a:avLst/>
          </a:prstGeom>
          <a:ln w="28575" cap="flat" cmpd="sng">
            <a:solidFill>
              <a:schemeClr val="tx1"/>
            </a:solidFill>
            <a:prstDash val="solid"/>
            <a:miter/>
            <a:headEnd type="none" w="med" len="med"/>
            <a:tailEnd type="none" w="med" len="med"/>
          </a:ln>
        </p:spPr>
      </p:sp>
      <p:sp>
        <p:nvSpPr>
          <p:cNvPr id="74766" name="Line 15"/>
          <p:cNvSpPr/>
          <p:nvPr/>
        </p:nvSpPr>
        <p:spPr>
          <a:xfrm>
            <a:off x="4800600" y="2286000"/>
            <a:ext cx="0" cy="2667000"/>
          </a:xfrm>
          <a:prstGeom prst="line">
            <a:avLst/>
          </a:prstGeom>
          <a:ln w="2857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71" name="Rectangle 19"/>
          <p:cNvSpPr>
            <a:spLocks noGrp="1" noChangeArrowheads="1"/>
          </p:cNvSpPr>
          <p:nvPr>
            <p:ph type="title"/>
          </p:nvPr>
        </p:nvSpPr>
        <p:spPr/>
        <p:txBody>
          <a:bodyPr vert="horz" wrap="square" lIns="90384" tIns="44401" rIns="90384" bIns="44401" numCol="1" anchor="b" anchorCtr="0" compatLnSpc="1"/>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仿宋体" charset="0"/>
                <a:cs typeface="仿宋体" charset="0"/>
              </a:rPr>
              <a:t>chmod</a:t>
            </a:r>
            <a:endParaRPr kumimoji="0" lang="zh-CN" altLang="en-US"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仿宋体" charset="0"/>
              <a:cs typeface="仿宋体" charset="0"/>
            </a:endParaRPr>
          </a:p>
        </p:txBody>
      </p:sp>
      <p:sp>
        <p:nvSpPr>
          <p:cNvPr id="76802" name="Rectangle 2"/>
          <p:cNvSpPr>
            <a:spLocks noGrp="1"/>
          </p:cNvSpPr>
          <p:nvPr>
            <p:ph idx="1"/>
          </p:nvPr>
        </p:nvSpPr>
        <p:spPr/>
        <p:txBody>
          <a:bodyPr vert="horz" wrap="square" lIns="90101" tIns="45050" rIns="90101" bIns="45050" anchor="t"/>
          <a:lstStyle/>
          <a:p>
            <a:pPr marL="381000" indent="-381000"/>
            <a:r>
              <a:rPr lang="zh-CN" altLang="en-US"/>
              <a:t>使用八进制更改文件权限</a:t>
            </a:r>
            <a:endParaRPr lang="en-US" altLang="zh-CN" sz="2400">
              <a:ea typeface="仿宋体" charset="-122"/>
            </a:endParaRPr>
          </a:p>
          <a:p>
            <a:pPr marL="381000" indent="-381000">
              <a:buNone/>
            </a:pPr>
            <a:r>
              <a:rPr lang="en-US" altLang="zh-CN" sz="2400">
                <a:ea typeface="仿宋体" charset="-122"/>
              </a:rPr>
              <a:t>	</a:t>
            </a:r>
            <a:r>
              <a:rPr lang="en-US" altLang="zh-CN" sz="1800" b="0">
                <a:ea typeface="仿宋体" charset="-122"/>
              </a:rPr>
              <a:t>chmod 555 dante</a:t>
            </a:r>
            <a:endParaRPr lang="en-US" altLang="zh-CN" sz="1800" b="0">
              <a:ea typeface="仿宋体" charset="-122"/>
            </a:endParaRPr>
          </a:p>
          <a:p>
            <a:pPr marL="381000" indent="-381000">
              <a:buNone/>
            </a:pPr>
            <a:r>
              <a:rPr lang="en-US" altLang="zh-CN" sz="1800" b="0">
                <a:ea typeface="仿宋体" charset="-122"/>
              </a:rPr>
              <a:t>	chmod 644 dante</a:t>
            </a:r>
            <a:endParaRPr lang="en-US" altLang="zh-CN" sz="1800" b="0">
              <a:ea typeface="仿宋体" charset="-122"/>
            </a:endParaRPr>
          </a:p>
          <a:p>
            <a:pPr marL="381000" indent="-381000">
              <a:buNone/>
            </a:pPr>
            <a:r>
              <a:rPr lang="en-US" altLang="zh-CN" sz="1800" b="0">
                <a:ea typeface="仿宋体" charset="-122"/>
              </a:rPr>
              <a:t>	chmod 755 dante</a:t>
            </a:r>
            <a:endParaRPr lang="en-US" altLang="zh-CN" sz="1800" b="0">
              <a:ea typeface="仿宋体" charset="-122"/>
            </a:endParaRPr>
          </a:p>
          <a:p>
            <a:pPr marL="381000" indent="-381000">
              <a:buNone/>
            </a:pPr>
            <a:endParaRPr lang="en-US" altLang="zh-CN" sz="2400" b="0">
              <a:latin typeface="Courier-Bold" charset="0"/>
              <a:ea typeface="仿宋体" charset="-122"/>
            </a:endParaRPr>
          </a:p>
        </p:txBody>
      </p:sp>
      <p:sp>
        <p:nvSpPr>
          <p:cNvPr id="76803" name="Rectangle 3"/>
          <p:cNvSpPr/>
          <p:nvPr/>
        </p:nvSpPr>
        <p:spPr>
          <a:xfrm>
            <a:off x="395288" y="28702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400">
                <a:solidFill>
                  <a:schemeClr val="tx1"/>
                </a:solidFill>
                <a:latin typeface="Arial" panose="020B0604020202020204" pitchFamily="34" charset="0"/>
              </a:rPr>
              <a:t>Octal Value  Permissions</a:t>
            </a:r>
            <a:endParaRPr lang="en-US" altLang="zh-CN" sz="2400">
              <a:solidFill>
                <a:schemeClr val="tx1"/>
              </a:solidFill>
              <a:latin typeface="Arial" panose="020B0604020202020204" pitchFamily="34" charset="0"/>
            </a:endParaRPr>
          </a:p>
        </p:txBody>
      </p:sp>
      <p:sp>
        <p:nvSpPr>
          <p:cNvPr id="76804" name="Rectangle 4"/>
          <p:cNvSpPr/>
          <p:nvPr/>
        </p:nvSpPr>
        <p:spPr>
          <a:xfrm>
            <a:off x="395288" y="32512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4                          Read</a:t>
            </a:r>
            <a:endParaRPr lang="en-US" altLang="zh-CN" sz="2000">
              <a:solidFill>
                <a:schemeClr val="tx1"/>
              </a:solidFill>
              <a:latin typeface="Arial" panose="020B0604020202020204" pitchFamily="34" charset="0"/>
            </a:endParaRPr>
          </a:p>
        </p:txBody>
      </p:sp>
      <p:sp>
        <p:nvSpPr>
          <p:cNvPr id="76805" name="Rectangle 5"/>
          <p:cNvSpPr/>
          <p:nvPr/>
        </p:nvSpPr>
        <p:spPr>
          <a:xfrm>
            <a:off x="395288" y="36322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2                          Write</a:t>
            </a:r>
            <a:endParaRPr lang="en-US" altLang="zh-CN" sz="2000">
              <a:solidFill>
                <a:schemeClr val="tx1"/>
              </a:solidFill>
              <a:latin typeface="Arial" panose="020B0604020202020204" pitchFamily="34" charset="0"/>
            </a:endParaRPr>
          </a:p>
        </p:txBody>
      </p:sp>
      <p:sp>
        <p:nvSpPr>
          <p:cNvPr id="76806" name="Rectangle 6"/>
          <p:cNvSpPr/>
          <p:nvPr/>
        </p:nvSpPr>
        <p:spPr>
          <a:xfrm>
            <a:off x="395288" y="40132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endParaRPr lang="en-US" altLang="zh-CN" sz="2000">
              <a:solidFill>
                <a:schemeClr val="tx1"/>
              </a:solidFill>
              <a:latin typeface="Arial" panose="020B0604020202020204" pitchFamily="34" charset="0"/>
            </a:endParaRPr>
          </a:p>
          <a:p>
            <a:pPr algn="ctr"/>
            <a:r>
              <a:rPr lang="en-US" altLang="zh-CN" sz="2000">
                <a:solidFill>
                  <a:schemeClr val="tx1"/>
                </a:solidFill>
                <a:latin typeface="Arial" panose="020B0604020202020204" pitchFamily="34" charset="0"/>
              </a:rPr>
              <a:t>1                      Execute</a:t>
            </a:r>
            <a:endParaRPr lang="en-US" altLang="zh-CN" sz="2000">
              <a:solidFill>
                <a:schemeClr val="tx1"/>
              </a:solidFill>
              <a:latin typeface="Arial" panose="020B0604020202020204" pitchFamily="34" charset="0"/>
            </a:endParaRPr>
          </a:p>
          <a:p>
            <a:pPr algn="ctr"/>
            <a:endParaRPr lang="en-US" altLang="zh-CN" sz="2000">
              <a:solidFill>
                <a:schemeClr val="tx1"/>
              </a:solidFill>
              <a:latin typeface="Arial" panose="020B0604020202020204" pitchFamily="34" charset="0"/>
            </a:endParaRPr>
          </a:p>
        </p:txBody>
      </p:sp>
      <p:sp>
        <p:nvSpPr>
          <p:cNvPr id="76807" name="Line 7"/>
          <p:cNvSpPr/>
          <p:nvPr/>
        </p:nvSpPr>
        <p:spPr>
          <a:xfrm>
            <a:off x="2268538" y="2852738"/>
            <a:ext cx="0" cy="1524000"/>
          </a:xfrm>
          <a:prstGeom prst="line">
            <a:avLst/>
          </a:prstGeom>
          <a:ln w="38100" cap="flat" cmpd="sng">
            <a:solidFill>
              <a:schemeClr val="tx1"/>
            </a:solidFill>
            <a:prstDash val="solid"/>
            <a:miter/>
            <a:headEnd type="none" w="med" len="med"/>
            <a:tailEnd type="none" w="med" len="med"/>
          </a:ln>
        </p:spPr>
      </p:sp>
      <p:sp>
        <p:nvSpPr>
          <p:cNvPr id="76808" name="Rectangle 8"/>
          <p:cNvSpPr/>
          <p:nvPr/>
        </p:nvSpPr>
        <p:spPr>
          <a:xfrm>
            <a:off x="5029200" y="2895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400">
                <a:solidFill>
                  <a:schemeClr val="tx1"/>
                </a:solidFill>
                <a:latin typeface="Arial" panose="020B0604020202020204" pitchFamily="34" charset="0"/>
              </a:rPr>
              <a:t>Octal Value  Permissions</a:t>
            </a:r>
            <a:endParaRPr lang="en-US" altLang="zh-CN" sz="2400">
              <a:solidFill>
                <a:schemeClr val="tx1"/>
              </a:solidFill>
              <a:latin typeface="Arial" panose="020B0604020202020204" pitchFamily="34" charset="0"/>
            </a:endParaRPr>
          </a:p>
        </p:txBody>
      </p:sp>
      <p:sp>
        <p:nvSpPr>
          <p:cNvPr id="76809" name="Rectangle 9"/>
          <p:cNvSpPr/>
          <p:nvPr/>
        </p:nvSpPr>
        <p:spPr>
          <a:xfrm>
            <a:off x="5029200" y="3276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 7                         r  w  x</a:t>
            </a:r>
            <a:endParaRPr lang="en-US" altLang="zh-CN" sz="2000">
              <a:solidFill>
                <a:schemeClr val="tx1"/>
              </a:solidFill>
              <a:latin typeface="Arial" panose="020B0604020202020204" pitchFamily="34" charset="0"/>
            </a:endParaRPr>
          </a:p>
        </p:txBody>
      </p:sp>
      <p:sp>
        <p:nvSpPr>
          <p:cNvPr id="76810" name="Rectangle 10"/>
          <p:cNvSpPr/>
          <p:nvPr/>
        </p:nvSpPr>
        <p:spPr>
          <a:xfrm>
            <a:off x="5029200" y="3657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6                         r  w  -</a:t>
            </a:r>
            <a:endParaRPr lang="en-US" altLang="zh-CN" sz="2000">
              <a:solidFill>
                <a:schemeClr val="tx1"/>
              </a:solidFill>
              <a:latin typeface="Arial" panose="020B0604020202020204" pitchFamily="34" charset="0"/>
            </a:endParaRPr>
          </a:p>
        </p:txBody>
      </p:sp>
      <p:sp>
        <p:nvSpPr>
          <p:cNvPr id="76811" name="Rectangle 11"/>
          <p:cNvSpPr/>
          <p:nvPr/>
        </p:nvSpPr>
        <p:spPr>
          <a:xfrm>
            <a:off x="5029200" y="4038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5                         r  -  x</a:t>
            </a:r>
            <a:endParaRPr lang="en-US" altLang="zh-CN" sz="2000">
              <a:solidFill>
                <a:schemeClr val="tx1"/>
              </a:solidFill>
              <a:latin typeface="Arial" panose="020B0604020202020204" pitchFamily="34" charset="0"/>
            </a:endParaRPr>
          </a:p>
        </p:txBody>
      </p:sp>
      <p:sp>
        <p:nvSpPr>
          <p:cNvPr id="76812" name="Rectangle 12"/>
          <p:cNvSpPr/>
          <p:nvPr/>
        </p:nvSpPr>
        <p:spPr>
          <a:xfrm>
            <a:off x="5029200" y="4419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4                         r  -  -</a:t>
            </a:r>
            <a:endParaRPr lang="en-US" altLang="zh-CN" sz="2000">
              <a:solidFill>
                <a:schemeClr val="tx1"/>
              </a:solidFill>
              <a:latin typeface="Arial" panose="020B0604020202020204" pitchFamily="34" charset="0"/>
            </a:endParaRPr>
          </a:p>
        </p:txBody>
      </p:sp>
      <p:sp>
        <p:nvSpPr>
          <p:cNvPr id="76813" name="Rectangle 13"/>
          <p:cNvSpPr/>
          <p:nvPr/>
        </p:nvSpPr>
        <p:spPr>
          <a:xfrm>
            <a:off x="5029200" y="4800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  3                         -  w  x</a:t>
            </a:r>
            <a:endParaRPr lang="en-US" altLang="zh-CN" sz="2000">
              <a:solidFill>
                <a:schemeClr val="tx1"/>
              </a:solidFill>
              <a:latin typeface="Arial" panose="020B0604020202020204" pitchFamily="34" charset="0"/>
            </a:endParaRPr>
          </a:p>
        </p:txBody>
      </p:sp>
      <p:sp>
        <p:nvSpPr>
          <p:cNvPr id="76814" name="Rectangle 14"/>
          <p:cNvSpPr/>
          <p:nvPr/>
        </p:nvSpPr>
        <p:spPr>
          <a:xfrm>
            <a:off x="5029200" y="5181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2                        -  w  -</a:t>
            </a:r>
            <a:endParaRPr lang="en-US" altLang="zh-CN" sz="2000">
              <a:solidFill>
                <a:schemeClr val="tx1"/>
              </a:solidFill>
              <a:latin typeface="Arial" panose="020B0604020202020204" pitchFamily="34" charset="0"/>
            </a:endParaRPr>
          </a:p>
        </p:txBody>
      </p:sp>
      <p:sp>
        <p:nvSpPr>
          <p:cNvPr id="76815" name="Rectangle 15"/>
          <p:cNvSpPr/>
          <p:nvPr/>
        </p:nvSpPr>
        <p:spPr>
          <a:xfrm>
            <a:off x="5029200" y="5562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1                         -  -  x</a:t>
            </a:r>
            <a:endParaRPr lang="en-US" altLang="zh-CN" sz="2000">
              <a:solidFill>
                <a:schemeClr val="tx1"/>
              </a:solidFill>
              <a:latin typeface="Arial" panose="020B0604020202020204" pitchFamily="34" charset="0"/>
            </a:endParaRPr>
          </a:p>
        </p:txBody>
      </p:sp>
      <p:sp>
        <p:nvSpPr>
          <p:cNvPr id="76816" name="Rectangle 16"/>
          <p:cNvSpPr/>
          <p:nvPr/>
        </p:nvSpPr>
        <p:spPr>
          <a:xfrm>
            <a:off x="5029200" y="5943600"/>
            <a:ext cx="3886200" cy="381000"/>
          </a:xfrm>
          <a:prstGeom prst="rect">
            <a:avLst/>
          </a:prstGeom>
          <a:solidFill>
            <a:srgbClr val="FFFFFF"/>
          </a:solidFill>
          <a:ln w="28575" cap="flat" cmpd="sng">
            <a:solidFill>
              <a:schemeClr val="tx1"/>
            </a:solidFill>
            <a:prstDash val="solid"/>
            <a:miter/>
            <a:headEnd type="none" w="med" len="med"/>
            <a:tailEnd type="none" w="med" len="med"/>
          </a:ln>
        </p:spPr>
        <p:txBody>
          <a:bodyPr anchor="ctr"/>
          <a:lstStyle/>
          <a:p>
            <a:pPr algn="ctr"/>
            <a:r>
              <a:rPr lang="en-US" altLang="zh-CN" sz="2000">
                <a:solidFill>
                  <a:schemeClr val="tx1"/>
                </a:solidFill>
                <a:latin typeface="Arial" panose="020B0604020202020204" pitchFamily="34" charset="0"/>
              </a:rPr>
              <a:t>0                         -  -  -</a:t>
            </a:r>
            <a:endParaRPr lang="en-US" altLang="zh-CN" sz="2000">
              <a:solidFill>
                <a:schemeClr val="tx1"/>
              </a:solidFill>
              <a:latin typeface="Arial" panose="020B0604020202020204" pitchFamily="34" charset="0"/>
            </a:endParaRPr>
          </a:p>
        </p:txBody>
      </p:sp>
      <p:sp>
        <p:nvSpPr>
          <p:cNvPr id="76817" name="Line 17"/>
          <p:cNvSpPr/>
          <p:nvPr/>
        </p:nvSpPr>
        <p:spPr>
          <a:xfrm>
            <a:off x="6858000" y="2895600"/>
            <a:ext cx="0" cy="3429000"/>
          </a:xfrm>
          <a:prstGeom prst="line">
            <a:avLst/>
          </a:prstGeom>
          <a:ln w="38100"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4" name="Rectangle 4"/>
          <p:cNvSpPr>
            <a:spLocks noGrp="1" noChangeArrowheads="1"/>
          </p:cNvSpPr>
          <p:nvPr>
            <p:ph type="ctrTitle"/>
          </p:nvPr>
        </p:nvSpPr>
        <p:spPr>
          <a:xfrm>
            <a:off x="3230563" y="2857500"/>
            <a:ext cx="5307013" cy="1428750"/>
          </a:xfrm>
        </p:spPr>
        <p:txBody>
          <a:bodyPr vert="horz" wrap="square" lIns="90384" tIns="44401" rIns="90384" bIns="44401" numCol="1" anchor="ctr" anchorCtr="0" compatLnSpc="1"/>
          <a:lstStyle/>
          <a:p>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第三章</a:t>
            </a: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元字符</a:t>
            </a:r>
            <a:r>
              <a:rPr lang="en-US" altLang="zh-CN">
                <a:solidFill>
                  <a:srgbClr val="CC0099"/>
                </a:solidFill>
                <a:effectLst>
                  <a:outerShdw blurRad="38100" dist="38100" dir="2700000">
                    <a:srgbClr val="C0C0C0"/>
                  </a:outerShdw>
                </a:effectLst>
                <a:latin typeface="Arial" panose="020B0604020202020204" pitchFamily="34" charset="0"/>
                <a:ea typeface="+mj-ea"/>
                <a:cs typeface="+mj-cs"/>
              </a:rPr>
              <a:t>&amp;</a:t>
            </a:r>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文本编辑器</a:t>
            </a:r>
            <a:r>
              <a:rPr lang="en-US" altLang="zh-CN">
                <a:solidFill>
                  <a:srgbClr val="CC0099"/>
                </a:solidFill>
                <a:effectLst>
                  <a:outerShdw blurRad="38100" dist="38100" dir="2700000">
                    <a:srgbClr val="C0C0C0"/>
                  </a:outerShdw>
                </a:effectLst>
                <a:latin typeface="Arial" panose="020B0604020202020204" pitchFamily="34" charset="0"/>
                <a:ea typeface="+mj-ea"/>
                <a:cs typeface="+mj-cs"/>
              </a:rPr>
              <a:t>&amp;</a:t>
            </a:r>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查找命令</a:t>
            </a:r>
            <a:endParaRPr lang="en-US" altLang="zh-CN">
              <a:solidFill>
                <a:srgbClr val="CC0099"/>
              </a:solidFill>
              <a:effectLst>
                <a:outerShdw blurRad="38100" dist="38100" dir="2700000">
                  <a:srgbClr val="C0C0C0"/>
                </a:outerShdw>
              </a:effectLst>
              <a:latin typeface="Arial" panose="020B0604020202020204" pitchFamily="34"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ctrTitle"/>
          </p:nvPr>
        </p:nvSpPr>
        <p:spPr>
          <a:xfrm>
            <a:off x="3230563" y="2492375"/>
            <a:ext cx="5307013" cy="2084388"/>
          </a:xfrm>
        </p:spPr>
        <p:txBody>
          <a:bodyPr vert="horz" wrap="square" lIns="90384" tIns="44401" rIns="90384" bIns="44401" numCol="1" anchor="ctr" anchorCtr="0" compatLnSpc="1"/>
          <a:lstStyle/>
          <a:p>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第 一 章</a:t>
            </a: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r>
              <a:rPr lang="en-US" altLang="zh-CN">
                <a:solidFill>
                  <a:srgbClr val="CC0099"/>
                </a:solidFill>
                <a:effectLst>
                  <a:outerShdw blurRad="38100" dist="38100" dir="2700000">
                    <a:srgbClr val="C0C0C0"/>
                  </a:outerShdw>
                </a:effectLst>
                <a:latin typeface="Arial" panose="020B0604020202020204" pitchFamily="34" charset="0"/>
                <a:ea typeface="+mj-ea"/>
                <a:cs typeface="+mj-cs"/>
              </a:rPr>
              <a:t>linux</a:t>
            </a:r>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操作系统介绍及用户管理</a:t>
            </a:r>
            <a:endParaRPr lang="en-US" altLang="zh-CN">
              <a:solidFill>
                <a:srgbClr val="CC0099"/>
              </a:solidFill>
              <a:effectLst>
                <a:outerShdw blurRad="38100" dist="38100" dir="2700000">
                  <a:srgbClr val="C0C0C0"/>
                </a:outerShdw>
              </a:effectLst>
              <a:latin typeface="Arial" panose="020B0604020202020204" pitchFamily="34" charset="0"/>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9" name="Rectangle 3"/>
          <p:cNvSpPr>
            <a:spLocks noGrp="1" noChangeArrowheads="1"/>
          </p:cNvSpPr>
          <p:nvPr>
            <p:ph type="title"/>
          </p:nvPr>
        </p:nvSpPr>
        <p:spPr>
          <a:xfrm>
            <a:off x="0" y="69850"/>
            <a:ext cx="7667625" cy="411163"/>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元字符</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9874"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ea typeface="仿宋体" charset="-122"/>
              </a:rPr>
              <a:t>*</a:t>
            </a:r>
            <a:endParaRPr lang="en-US" altLang="zh-CN">
              <a:ea typeface="仿宋体" charset="-122"/>
            </a:endParaRPr>
          </a:p>
          <a:p>
            <a:pPr marL="381000" indent="-381000">
              <a:buNone/>
            </a:pPr>
            <a:r>
              <a:rPr lang="zh-CN" altLang="en-US">
                <a:ea typeface="仿宋体" charset="-122"/>
              </a:rPr>
              <a:t>代表</a:t>
            </a:r>
            <a:r>
              <a:rPr lang="en-US" altLang="zh-CN">
                <a:ea typeface="仿宋体" charset="-122"/>
              </a:rPr>
              <a:t>0</a:t>
            </a:r>
            <a:r>
              <a:rPr lang="zh-CN" altLang="en-US">
                <a:ea typeface="仿宋体" charset="-122"/>
              </a:rPr>
              <a:t>到多个字符</a:t>
            </a:r>
            <a:endParaRPr lang="en-US" altLang="zh-CN">
              <a:ea typeface="仿宋体" charset="-122"/>
            </a:endParaRPr>
          </a:p>
          <a:p>
            <a:pPr marL="381000" indent="-381000">
              <a:buNone/>
            </a:pPr>
            <a:r>
              <a:rPr lang="en-US" altLang="zh-CN" sz="1800" b="0"/>
              <a:t>$</a:t>
            </a:r>
            <a:r>
              <a:rPr lang="zh-CN" altLang="en-US" sz="1800" b="0"/>
              <a:t> </a:t>
            </a:r>
            <a:r>
              <a:rPr lang="en-US" altLang="zh-CN" sz="1800" b="0">
                <a:ea typeface="仿宋体" charset="-122"/>
              </a:rPr>
              <a:t>ls d*</a:t>
            </a:r>
            <a:endParaRPr lang="en-US" altLang="zh-CN" sz="1800" b="0">
              <a:ea typeface="仿宋体" charset="-122"/>
            </a:endParaRPr>
          </a:p>
          <a:p>
            <a:pPr marL="381000" indent="-381000"/>
            <a:r>
              <a:rPr lang="en-US" altLang="zh-CN">
                <a:ea typeface="仿宋体" charset="-122"/>
              </a:rPr>
              <a:t>?</a:t>
            </a:r>
            <a:endParaRPr lang="en-US" altLang="zh-CN">
              <a:ea typeface="仿宋体" charset="-122"/>
            </a:endParaRPr>
          </a:p>
          <a:p>
            <a:pPr marL="381000" indent="-381000">
              <a:buNone/>
            </a:pPr>
            <a:r>
              <a:rPr lang="zh-CN" altLang="en-US">
                <a:ea typeface="仿宋体" charset="-122"/>
              </a:rPr>
              <a:t>代表任意单个字符</a:t>
            </a:r>
            <a:endParaRPr lang="en-US" altLang="zh-CN">
              <a:ea typeface="仿宋体" charset="-122"/>
            </a:endParaRPr>
          </a:p>
          <a:p>
            <a:pPr marL="381000" indent="-381000">
              <a:buNone/>
            </a:pPr>
            <a:r>
              <a:rPr lang="en-US" altLang="zh-CN" sz="1800" b="0">
                <a:ea typeface="仿宋体" charset="-122"/>
              </a:rPr>
              <a:t>ls d?</a:t>
            </a:r>
            <a:endParaRPr lang="en-US" altLang="zh-CN" sz="1800" b="0">
              <a:ea typeface="仿宋体" charset="-122"/>
            </a:endParaRPr>
          </a:p>
          <a:p>
            <a:pPr marL="381000" indent="-381000">
              <a:buNone/>
            </a:pPr>
            <a:r>
              <a:rPr lang="en-US" altLang="zh-CN" sz="1800" b="0">
                <a:ea typeface="仿宋体" charset="-122"/>
              </a:rPr>
              <a:t>ls z?.txt</a:t>
            </a:r>
            <a:endParaRPr lang="en-US" altLang="zh-CN" sz="1800" b="0">
              <a:ea typeface="仿宋体" charset="-122"/>
            </a:endParaRPr>
          </a:p>
          <a:p>
            <a:pPr marL="381000" indent="-381000"/>
            <a:r>
              <a:rPr lang="en-US" altLang="zh-CN" sz="1800">
                <a:ea typeface="仿宋体" charset="-122"/>
              </a:rPr>
              <a:t>[</a:t>
            </a:r>
            <a:r>
              <a:rPr lang="zh-CN" altLang="en-US" sz="1800">
                <a:ea typeface="仿宋体" charset="-122"/>
              </a:rPr>
              <a:t> </a:t>
            </a:r>
            <a:r>
              <a:rPr lang="en-US" altLang="zh-CN" sz="1800">
                <a:ea typeface="仿宋体" charset="-122"/>
              </a:rPr>
              <a:t>]</a:t>
            </a:r>
            <a:endParaRPr lang="en-US" altLang="zh-CN" sz="1800">
              <a:ea typeface="仿宋体" charset="-122"/>
            </a:endParaRPr>
          </a:p>
          <a:p>
            <a:pPr marL="381000" indent="-381000">
              <a:buNone/>
            </a:pPr>
            <a:r>
              <a:rPr lang="zh-CN" altLang="en-US" sz="1800">
                <a:ea typeface="仿宋体" charset="-122"/>
              </a:rPr>
              <a:t>匹配指定范围内的单个字符</a:t>
            </a:r>
            <a:endParaRPr lang="en-US" altLang="zh-CN" sz="1800">
              <a:ea typeface="仿宋体" charset="-122"/>
            </a:endParaRPr>
          </a:p>
          <a:p>
            <a:pPr marL="381000" indent="-381000">
              <a:buNone/>
            </a:pPr>
            <a:r>
              <a:rPr lang="en-US" altLang="zh-CN" sz="1800" b="0">
                <a:ea typeface="仿宋体" charset="-122"/>
              </a:rPr>
              <a:t>ls [b-f]b*	</a:t>
            </a:r>
            <a:r>
              <a:rPr lang="zh-CN" altLang="en-US" sz="1800" b="0">
                <a:ea typeface="仿宋体" charset="-122"/>
              </a:rPr>
              <a:t>：</a:t>
            </a:r>
            <a:r>
              <a:rPr lang="en-US" altLang="zh-CN" sz="1800" b="0">
                <a:ea typeface="仿宋体" charset="-122"/>
              </a:rPr>
              <a:t>b-f</a:t>
            </a:r>
            <a:r>
              <a:rPr lang="zh-CN" altLang="en-US" sz="1800" b="0">
                <a:ea typeface="仿宋体" charset="-122"/>
              </a:rPr>
              <a:t>之间的任一字母</a:t>
            </a:r>
            <a:endParaRPr lang="en-US" altLang="zh-CN" sz="1800" b="0">
              <a:ea typeface="仿宋体" charset="-122"/>
            </a:endParaRPr>
          </a:p>
          <a:p>
            <a:pPr marL="381000" indent="-381000">
              <a:buNone/>
            </a:pPr>
            <a:r>
              <a:rPr lang="en-US" altLang="zh-CN" sz="1800" b="0">
                <a:ea typeface="仿宋体" charset="-122"/>
              </a:rPr>
              <a:t>ls [fF]f*a?c  </a:t>
            </a:r>
            <a:r>
              <a:rPr lang="zh-CN" altLang="en-US" sz="1800" b="0">
                <a:ea typeface="仿宋体" charset="-122"/>
              </a:rPr>
              <a:t>：</a:t>
            </a:r>
            <a:r>
              <a:rPr lang="en-US" altLang="zh-CN" sz="1800" b="0">
                <a:ea typeface="仿宋体" charset="-122"/>
              </a:rPr>
              <a:t>fF</a:t>
            </a:r>
            <a:r>
              <a:rPr lang="zh-CN" altLang="en-US" sz="1800" b="0">
                <a:ea typeface="仿宋体" charset="-122"/>
              </a:rPr>
              <a:t>之间的任一个</a:t>
            </a:r>
            <a:endParaRPr lang="en-US" altLang="zh-CN" sz="1800" b="0">
              <a:ea typeface="仿宋体" charset="-122"/>
            </a:endParaRPr>
          </a:p>
          <a:p>
            <a:pPr marL="381000" indent="-381000">
              <a:buNone/>
            </a:pPr>
            <a:endParaRPr lang="en-US" altLang="zh-CN" sz="1800" b="0">
              <a:ea typeface="仿宋体"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1" name="Rectangle 3"/>
          <p:cNvSpPr>
            <a:spLocks noGrp="1" noChangeArrowheads="1"/>
          </p:cNvSpPr>
          <p:nvPr>
            <p:ph type="title"/>
          </p:nvPr>
        </p:nvSpPr>
        <p:spPr>
          <a:xfrm>
            <a:off x="0" y="0"/>
            <a:ext cx="1106488" cy="411163"/>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元字符</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22" name="Rectangle 2"/>
          <p:cNvSpPr>
            <a:spLocks noGrp="1"/>
          </p:cNvSpPr>
          <p:nvPr>
            <p:ph idx="1"/>
          </p:nvPr>
        </p:nvSpPr>
        <p:spPr/>
        <p:txBody>
          <a:bodyPr vert="horz" wrap="square" lIns="90101" tIns="45050" rIns="90101" bIns="45050" anchor="t"/>
          <a:lstStyle/>
          <a:p>
            <a:pPr marL="381000" indent="-381000"/>
            <a:r>
              <a:rPr lang="en-US" altLang="zh-CN" sz="2400">
                <a:ea typeface="仿宋体" charset="-122"/>
              </a:rPr>
              <a:t>;</a:t>
            </a:r>
            <a:endParaRPr lang="en-US" altLang="zh-CN" sz="2400">
              <a:ea typeface="仿宋体" charset="-122"/>
            </a:endParaRPr>
          </a:p>
          <a:p>
            <a:pPr marL="381000" indent="-381000">
              <a:buNone/>
            </a:pPr>
            <a:r>
              <a:rPr lang="zh-CN" altLang="en-US" b="0"/>
              <a:t>在一行中输入多个命令</a:t>
            </a:r>
            <a:endParaRPr lang="zh-CN" altLang="en-US" b="0"/>
          </a:p>
          <a:p>
            <a:pPr marL="381000" indent="-381000">
              <a:buNone/>
            </a:pPr>
            <a:r>
              <a:rPr lang="zh-CN" altLang="en-US" b="0">
                <a:ea typeface="仿宋体" charset="-122"/>
              </a:rPr>
              <a:t>	</a:t>
            </a:r>
            <a:r>
              <a:rPr lang="en-US" altLang="zh-CN" b="0">
                <a:ea typeface="仿宋体" charset="-122"/>
              </a:rPr>
              <a:t>$</a:t>
            </a:r>
            <a:r>
              <a:rPr lang="zh-CN" altLang="en-US" b="0">
                <a:ea typeface="仿宋体" charset="-122"/>
              </a:rPr>
              <a:t> </a:t>
            </a:r>
            <a:r>
              <a:rPr lang="en-US" altLang="zh-CN" b="0">
                <a:ea typeface="仿宋体" charset="-122"/>
              </a:rPr>
              <a:t>cd;ls</a:t>
            </a:r>
            <a:endParaRPr lang="en-US" altLang="zh-CN" b="0">
              <a:ea typeface="仿宋体" charset="-122"/>
            </a:endParaRPr>
          </a:p>
          <a:p>
            <a:pPr marL="381000" indent="-381000">
              <a:buNone/>
            </a:pPr>
            <a:r>
              <a:rPr lang="en-US" altLang="zh-CN" b="0">
                <a:ea typeface="仿宋体" charset="-122"/>
              </a:rPr>
              <a:t>	$</a:t>
            </a:r>
            <a:r>
              <a:rPr lang="zh-CN" altLang="en-US" b="0">
                <a:ea typeface="仿宋体" charset="-122"/>
              </a:rPr>
              <a:t> </a:t>
            </a:r>
            <a:r>
              <a:rPr lang="en-US" altLang="zh-CN" b="0">
                <a:ea typeface="仿宋体" charset="-122"/>
              </a:rPr>
              <a:t>date;cal;pwd</a:t>
            </a:r>
            <a:endParaRPr lang="en-US" altLang="zh-CN" b="0">
              <a:ea typeface="仿宋体" charset="-122"/>
            </a:endParaRPr>
          </a:p>
          <a:p>
            <a:pPr marL="381000" indent="-381000"/>
            <a:r>
              <a:rPr lang="en-US" altLang="zh-CN"/>
              <a:t>|</a:t>
            </a:r>
            <a:endParaRPr lang="en-US" altLang="zh-CN"/>
          </a:p>
          <a:p>
            <a:pPr marL="381000" indent="-381000">
              <a:buNone/>
            </a:pPr>
            <a:r>
              <a:rPr lang="zh-CN" altLang="en-US" b="0"/>
              <a:t>将“</a:t>
            </a:r>
            <a:r>
              <a:rPr lang="en-US" altLang="zh-CN" b="0"/>
              <a:t>|</a:t>
            </a:r>
            <a:r>
              <a:rPr lang="zh-CN" altLang="en-US" b="0"/>
              <a:t>”前一个命令的的输出作为“</a:t>
            </a:r>
            <a:r>
              <a:rPr lang="en-US" altLang="zh-CN" b="0"/>
              <a:t>|</a:t>
            </a:r>
            <a:r>
              <a:rPr lang="zh-CN" altLang="en-US" b="0"/>
              <a:t>”后一个命令的输入</a:t>
            </a:r>
            <a:endParaRPr lang="zh-CN" altLang="en-US" b="0"/>
          </a:p>
          <a:p>
            <a:pPr marL="381000" indent="-381000">
              <a:buNone/>
            </a:pPr>
            <a:r>
              <a:rPr lang="en-US" altLang="zh-CN" b="0">
                <a:ea typeface="仿宋体" charset="-122"/>
              </a:rPr>
              <a:t>$</a:t>
            </a:r>
            <a:r>
              <a:rPr lang="zh-CN" altLang="en-US" b="0">
                <a:ea typeface="仿宋体" charset="-122"/>
              </a:rPr>
              <a:t> </a:t>
            </a:r>
            <a:r>
              <a:rPr lang="en-US" altLang="zh-CN" b="0">
                <a:ea typeface="仿宋体" charset="-122"/>
              </a:rPr>
              <a:t>ls -l /etc | more</a:t>
            </a:r>
            <a:endParaRPr lang="en-US" altLang="zh-CN" b="0">
              <a:ea typeface="仿宋体"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2"/>
          <p:cNvPicPr>
            <a:picLocks noChangeAspect="1"/>
          </p:cNvPicPr>
          <p:nvPr/>
        </p:nvPicPr>
        <p:blipFill>
          <a:blip r:embed="rId1" cstate="print"/>
          <a:stretch>
            <a:fillRect/>
          </a:stretch>
        </p:blipFill>
        <p:spPr>
          <a:xfrm>
            <a:off x="228600" y="1143000"/>
            <a:ext cx="8458200" cy="4648200"/>
          </a:xfrm>
          <a:prstGeom prst="rect">
            <a:avLst/>
          </a:prstGeom>
          <a:noFill/>
          <a:ln w="9525">
            <a:noFill/>
          </a:ln>
        </p:spPr>
      </p:pic>
      <p:sp>
        <p:nvSpPr>
          <p:cNvPr id="83970" name="AutoShape 3"/>
          <p:cNvSpPr/>
          <p:nvPr/>
        </p:nvSpPr>
        <p:spPr>
          <a:xfrm>
            <a:off x="3581400" y="1295400"/>
            <a:ext cx="2133600" cy="2133600"/>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endParaRPr lang="en-US" altLang="zh-CN" sz="1800">
              <a:solidFill>
                <a:schemeClr val="tx1"/>
              </a:solidFill>
              <a:latin typeface="Arial" panose="020B0604020202020204" pitchFamily="34" charset="0"/>
            </a:endParaRPr>
          </a:p>
          <a:p>
            <a:pPr algn="ctr"/>
            <a:endParaRPr lang="en-US" altLang="zh-CN" sz="1800">
              <a:solidFill>
                <a:schemeClr val="tx1"/>
              </a:solidFill>
              <a:latin typeface="Arial" panose="020B0604020202020204" pitchFamily="34" charset="0"/>
            </a:endParaRPr>
          </a:p>
          <a:p>
            <a:pPr algn="ctr"/>
            <a:r>
              <a:rPr lang="en-US" altLang="zh-CN" sz="1800">
                <a:solidFill>
                  <a:schemeClr val="tx1"/>
                </a:solidFill>
                <a:latin typeface="Arial" panose="020B0604020202020204" pitchFamily="34" charset="0"/>
              </a:rPr>
              <a:t>Command</a:t>
            </a:r>
            <a:endParaRPr lang="en-US" altLang="zh-CN" sz="1800">
              <a:solidFill>
                <a:schemeClr val="tx1"/>
              </a:solidFill>
              <a:latin typeface="Arial" panose="020B0604020202020204" pitchFamily="34" charset="0"/>
            </a:endParaRPr>
          </a:p>
          <a:p>
            <a:pPr algn="ctr"/>
            <a:r>
              <a:rPr lang="en-US" altLang="zh-CN" sz="1800">
                <a:solidFill>
                  <a:schemeClr val="tx1"/>
                </a:solidFill>
                <a:latin typeface="Arial" panose="020B0604020202020204" pitchFamily="34" charset="0"/>
              </a:rPr>
              <a:t>mode</a:t>
            </a:r>
            <a:endParaRPr lang="en-US" altLang="zh-CN" sz="1800">
              <a:solidFill>
                <a:schemeClr val="tx1"/>
              </a:solidFill>
              <a:latin typeface="Arial" panose="020B0604020202020204" pitchFamily="34" charset="0"/>
            </a:endParaRPr>
          </a:p>
        </p:txBody>
      </p:sp>
      <p:sp>
        <p:nvSpPr>
          <p:cNvPr id="83971" name="AutoShape 4"/>
          <p:cNvSpPr/>
          <p:nvPr/>
        </p:nvSpPr>
        <p:spPr>
          <a:xfrm>
            <a:off x="381000" y="3429000"/>
            <a:ext cx="2133600" cy="2133600"/>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wrap="none" anchor="ctr"/>
          <a:lstStyle/>
          <a:p>
            <a:endParaRPr lang="en-US" altLang="zh-CN" sz="1800">
              <a:solidFill>
                <a:schemeClr val="tx1"/>
              </a:solidFill>
              <a:latin typeface="Arial" panose="020B0604020202020204" pitchFamily="34" charset="0"/>
            </a:endParaRPr>
          </a:p>
          <a:p>
            <a:endParaRPr lang="en-US" altLang="zh-CN" sz="1800">
              <a:solidFill>
                <a:schemeClr val="tx1"/>
              </a:solidFill>
              <a:latin typeface="Arial" panose="020B0604020202020204" pitchFamily="34" charset="0"/>
            </a:endParaRPr>
          </a:p>
          <a:p>
            <a:r>
              <a:rPr lang="en-US" altLang="zh-CN" sz="1800">
                <a:solidFill>
                  <a:schemeClr val="tx1"/>
                </a:solidFill>
                <a:latin typeface="Arial" panose="020B0604020202020204" pitchFamily="34" charset="0"/>
              </a:rPr>
              <a:t>Last-line</a:t>
            </a:r>
            <a:endParaRPr lang="en-US" altLang="zh-CN" sz="1800">
              <a:solidFill>
                <a:schemeClr val="tx1"/>
              </a:solidFill>
              <a:latin typeface="Arial" panose="020B0604020202020204" pitchFamily="34" charset="0"/>
            </a:endParaRPr>
          </a:p>
          <a:p>
            <a:r>
              <a:rPr lang="en-US" altLang="zh-CN" sz="1800">
                <a:solidFill>
                  <a:schemeClr val="tx1"/>
                </a:solidFill>
                <a:latin typeface="Arial" panose="020B0604020202020204" pitchFamily="34" charset="0"/>
              </a:rPr>
              <a:t>  mode</a:t>
            </a:r>
            <a:endParaRPr lang="en-US" altLang="zh-CN" sz="1800">
              <a:solidFill>
                <a:schemeClr val="tx1"/>
              </a:solidFill>
              <a:latin typeface="Arial" panose="020B0604020202020204" pitchFamily="34" charset="0"/>
            </a:endParaRPr>
          </a:p>
        </p:txBody>
      </p:sp>
      <p:sp>
        <p:nvSpPr>
          <p:cNvPr id="83972" name="AutoShape 5"/>
          <p:cNvSpPr/>
          <p:nvPr/>
        </p:nvSpPr>
        <p:spPr>
          <a:xfrm>
            <a:off x="6477000" y="3505200"/>
            <a:ext cx="2133600" cy="2133600"/>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endParaRPr lang="en-US" altLang="zh-CN" sz="1800">
              <a:solidFill>
                <a:schemeClr val="tx1"/>
              </a:solidFill>
              <a:latin typeface="Arial" panose="020B0604020202020204" pitchFamily="34" charset="0"/>
            </a:endParaRPr>
          </a:p>
          <a:p>
            <a:pPr algn="ctr"/>
            <a:endParaRPr lang="en-US" altLang="zh-CN" sz="1800">
              <a:solidFill>
                <a:schemeClr val="tx1"/>
              </a:solidFill>
              <a:latin typeface="Arial" panose="020B0604020202020204" pitchFamily="34" charset="0"/>
            </a:endParaRPr>
          </a:p>
          <a:p>
            <a:pPr algn="ctr"/>
            <a:r>
              <a:rPr lang="en-US" altLang="zh-CN" sz="1800">
                <a:solidFill>
                  <a:schemeClr val="tx1"/>
                </a:solidFill>
                <a:latin typeface="Arial" panose="020B0604020202020204" pitchFamily="34" charset="0"/>
              </a:rPr>
              <a:t>Entry</a:t>
            </a:r>
            <a:endParaRPr lang="en-US" altLang="zh-CN" sz="1800">
              <a:solidFill>
                <a:schemeClr val="tx1"/>
              </a:solidFill>
              <a:latin typeface="Arial" panose="020B0604020202020204" pitchFamily="34" charset="0"/>
            </a:endParaRPr>
          </a:p>
          <a:p>
            <a:pPr algn="ctr"/>
            <a:r>
              <a:rPr lang="en-US" altLang="zh-CN" sz="1800">
                <a:solidFill>
                  <a:schemeClr val="tx1"/>
                </a:solidFill>
                <a:latin typeface="Arial" panose="020B0604020202020204" pitchFamily="34" charset="0"/>
              </a:rPr>
              <a:t>mode</a:t>
            </a:r>
            <a:endParaRPr lang="en-US" altLang="zh-CN" sz="1800">
              <a:solidFill>
                <a:schemeClr val="tx1"/>
              </a:solidFill>
              <a:latin typeface="Arial" panose="020B0604020202020204" pitchFamily="34" charset="0"/>
            </a:endParaRPr>
          </a:p>
        </p:txBody>
      </p:sp>
      <p:sp>
        <p:nvSpPr>
          <p:cNvPr id="83973" name="Rectangle 6"/>
          <p:cNvSpPr/>
          <p:nvPr/>
        </p:nvSpPr>
        <p:spPr>
          <a:xfrm>
            <a:off x="6172200" y="3733800"/>
            <a:ext cx="990600" cy="381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800">
                <a:solidFill>
                  <a:schemeClr val="tx1"/>
                </a:solidFill>
                <a:latin typeface="Arial" panose="020B0604020202020204" pitchFamily="34" charset="0"/>
              </a:rPr>
              <a:t>Escape</a:t>
            </a:r>
            <a:endParaRPr lang="en-US" altLang="zh-CN" sz="1800">
              <a:solidFill>
                <a:schemeClr val="tx1"/>
              </a:solidFill>
              <a:latin typeface="Arial" panose="020B0604020202020204" pitchFamily="34" charset="0"/>
            </a:endParaRPr>
          </a:p>
        </p:txBody>
      </p:sp>
      <p:sp>
        <p:nvSpPr>
          <p:cNvPr id="83974" name="Rectangle 7"/>
          <p:cNvSpPr/>
          <p:nvPr/>
        </p:nvSpPr>
        <p:spPr>
          <a:xfrm>
            <a:off x="2209800" y="3886200"/>
            <a:ext cx="990600" cy="381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800">
                <a:solidFill>
                  <a:schemeClr val="tx1"/>
                </a:solidFill>
                <a:latin typeface="Arial" panose="020B0604020202020204" pitchFamily="34" charset="0"/>
              </a:rPr>
              <a:t>Return</a:t>
            </a:r>
            <a:endParaRPr lang="en-US" altLang="zh-CN" sz="1800">
              <a:solidFill>
                <a:schemeClr val="tx1"/>
              </a:solidFill>
              <a:latin typeface="Arial" panose="020B0604020202020204" pitchFamily="34" charset="0"/>
            </a:endParaRPr>
          </a:p>
        </p:txBody>
      </p:sp>
      <p:sp>
        <p:nvSpPr>
          <p:cNvPr id="83975" name="Rectangle 8"/>
          <p:cNvSpPr/>
          <p:nvPr/>
        </p:nvSpPr>
        <p:spPr>
          <a:xfrm rot="-1997365">
            <a:off x="1611313" y="2133600"/>
            <a:ext cx="2362200" cy="4572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2000">
                <a:solidFill>
                  <a:schemeClr val="tx1"/>
                </a:solidFill>
                <a:latin typeface="Arial" panose="020B0604020202020204" pitchFamily="34" charset="0"/>
              </a:rPr>
              <a:t>:  /  ?</a:t>
            </a:r>
            <a:endParaRPr lang="en-US" altLang="zh-CN" sz="2000">
              <a:solidFill>
                <a:schemeClr val="tx1"/>
              </a:solidFill>
              <a:latin typeface="Arial" panose="020B0604020202020204" pitchFamily="34" charset="0"/>
            </a:endParaRPr>
          </a:p>
        </p:txBody>
      </p:sp>
      <p:sp>
        <p:nvSpPr>
          <p:cNvPr id="83976" name="Rectangle 9"/>
          <p:cNvSpPr/>
          <p:nvPr/>
        </p:nvSpPr>
        <p:spPr>
          <a:xfrm rot="1714932">
            <a:off x="5732463" y="2212975"/>
            <a:ext cx="2286000" cy="4572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2000">
                <a:solidFill>
                  <a:schemeClr val="tx1"/>
                </a:solidFill>
                <a:latin typeface="Arial" panose="020B0604020202020204" pitchFamily="34" charset="0"/>
              </a:rPr>
              <a:t>i    a    o</a:t>
            </a:r>
            <a:endParaRPr lang="en-US" altLang="zh-CN" sz="2000">
              <a:solidFill>
                <a:schemeClr val="tx1"/>
              </a:solidFill>
              <a:latin typeface="Arial" panose="020B0604020202020204" pitchFamily="34" charset="0"/>
            </a:endParaRPr>
          </a:p>
        </p:txBody>
      </p:sp>
      <p:sp>
        <p:nvSpPr>
          <p:cNvPr id="787467" name="Rectangle 11"/>
          <p:cNvSpPr>
            <a:spLocks noGrp="1" noChangeArrowheads="1"/>
          </p:cNvSpPr>
          <p:nvPr>
            <p:ph type="title"/>
          </p:nvPr>
        </p:nvSpPr>
        <p:spPr/>
        <p:txBody>
          <a:bodyPr vert="horz" wrap="square" lIns="90384" tIns="44401" rIns="90384" bIns="44401" numCol="1" anchor="b" anchorCtr="0" compatLnSpc="1"/>
          <a:lstStyle/>
          <a:p>
            <a:r>
              <a:rPr lang="en-US" altLang="zh-CN">
                <a:effectLst>
                  <a:outerShdw blurRad="38100" dist="38100" dir="2700000">
                    <a:srgbClr val="C0C0C0"/>
                  </a:outerShdw>
                </a:effectLst>
              </a:rPr>
              <a:t>Vi</a:t>
            </a:r>
            <a:r>
              <a:rPr lang="zh-CN" altLang="en-US">
                <a:effectLst>
                  <a:outerShdw blurRad="38100" dist="38100" dir="2700000">
                    <a:srgbClr val="C0C0C0"/>
                  </a:outerShdw>
                </a:effectLst>
              </a:rPr>
              <a:t>三种模式的切换</a:t>
            </a:r>
            <a:endParaRPr lang="en-US" altLang="zh-CN">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3" name="Rectangle 3"/>
          <p:cNvSpPr>
            <a:spLocks noGrp="1" noChangeArrowheads="1"/>
          </p:cNvSpPr>
          <p:nvPr>
            <p:ph type="title"/>
          </p:nvPr>
        </p:nvSpPr>
        <p:spPr>
          <a:xfrm>
            <a:off x="0" y="0"/>
            <a:ext cx="1106488" cy="411163"/>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Vi</a:t>
            </a: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操作</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6258" name="Rectangle 2"/>
          <p:cNvSpPr>
            <a:spLocks noGrp="1" noChangeArrowheads="1"/>
          </p:cNvSpPr>
          <p:nvPr>
            <p:ph idx="1"/>
          </p:nvPr>
        </p:nvSpPr>
        <p:spPr/>
        <p:txBody>
          <a:bodyPr vert="horz" wrap="square" lIns="90101" tIns="45050" rIns="90101" bIns="45050" numCol="1" anchor="t" anchorCtr="0" compatLnSpc="1"/>
          <a:lstStyle/>
          <a:p>
            <a:r>
              <a:rPr lang="zh-CN" altLang="en-US"/>
              <a:t>启动</a:t>
            </a:r>
            <a:r>
              <a:rPr lang="en-US" altLang="zh-CN"/>
              <a:t>vi</a:t>
            </a:r>
            <a:endParaRPr lang="en-US" altLang="zh-CN"/>
          </a:p>
          <a:p>
            <a:pPr>
              <a:buNone/>
            </a:pPr>
            <a:r>
              <a:rPr lang="en-US" altLang="zh-CN" sz="1800" b="0">
                <a:ea typeface="仿宋体" charset="-122"/>
              </a:rPr>
              <a:t>vi filename	</a:t>
            </a:r>
            <a:r>
              <a:rPr lang="zh-CN" altLang="en-US" sz="1800" b="0">
                <a:ea typeface="仿宋体" charset="-122"/>
              </a:rPr>
              <a:t>打开或新建文件</a:t>
            </a:r>
            <a:endParaRPr lang="en-US" altLang="zh-CN" sz="1800" b="0">
              <a:ea typeface="仿宋体" charset="-122"/>
            </a:endParaRPr>
          </a:p>
          <a:p>
            <a:pPr>
              <a:buNone/>
            </a:pPr>
            <a:r>
              <a:rPr lang="en-US" altLang="zh-CN" sz="1800" b="0">
                <a:ea typeface="仿宋体" charset="-122"/>
              </a:rPr>
              <a:t>vi 		</a:t>
            </a:r>
            <a:r>
              <a:rPr lang="zh-CN" altLang="en-US" sz="1800" b="0">
                <a:ea typeface="仿宋体" charset="-122"/>
              </a:rPr>
              <a:t>打开新文件，修改完文件后再保存</a:t>
            </a:r>
            <a:endParaRPr lang="en-US" altLang="zh-CN" sz="1800" b="0"/>
          </a:p>
          <a:p>
            <a:r>
              <a:rPr lang="en-US" altLang="zh-CN"/>
              <a:t>vi</a:t>
            </a:r>
            <a:r>
              <a:rPr lang="zh-CN" altLang="en-US"/>
              <a:t>中光标位置变换</a:t>
            </a:r>
            <a:endParaRPr lang="en-US" altLang="zh-CN"/>
          </a:p>
          <a:p>
            <a:pPr eaLnBrk="1" hangingPunct="1">
              <a:buNone/>
            </a:pPr>
            <a:r>
              <a:rPr lang="zh-CN" altLang="en-US" sz="1800" b="0">
                <a:latin typeface="华文中宋" panose="02010600040101010101" charset="-122"/>
              </a:rPr>
              <a:t>向上</a:t>
            </a:r>
            <a:r>
              <a:rPr lang="en-US" altLang="zh-CN" sz="1800" b="0"/>
              <a:t>	k</a:t>
            </a:r>
            <a:endParaRPr lang="en-US" altLang="zh-CN" sz="1800" b="0"/>
          </a:p>
          <a:p>
            <a:pPr eaLnBrk="1" hangingPunct="1">
              <a:buNone/>
            </a:pPr>
            <a:r>
              <a:rPr lang="zh-CN" altLang="en-US" sz="1800" b="0">
                <a:latin typeface="华文中宋" panose="02010600040101010101" charset="-122"/>
              </a:rPr>
              <a:t>向下</a:t>
            </a:r>
            <a:r>
              <a:rPr lang="en-US" altLang="zh-CN" sz="1800" b="0"/>
              <a:t>	j</a:t>
            </a:r>
            <a:endParaRPr lang="en-US" altLang="zh-CN" sz="1800" b="0"/>
          </a:p>
          <a:p>
            <a:pPr eaLnBrk="1" hangingPunct="1">
              <a:buNone/>
            </a:pPr>
            <a:r>
              <a:rPr lang="zh-CN" altLang="en-US" sz="1800" b="0">
                <a:latin typeface="华文中宋" panose="02010600040101010101" charset="-122"/>
              </a:rPr>
              <a:t>向左</a:t>
            </a:r>
            <a:r>
              <a:rPr lang="en-US" altLang="zh-CN" sz="1800" b="0"/>
              <a:t>	h</a:t>
            </a:r>
            <a:endParaRPr lang="en-US" altLang="zh-CN" sz="1800" b="0"/>
          </a:p>
          <a:p>
            <a:pPr eaLnBrk="1" hangingPunct="1">
              <a:buNone/>
            </a:pPr>
            <a:r>
              <a:rPr lang="zh-CN" altLang="en-US" sz="1800" b="0">
                <a:latin typeface="华文中宋" panose="02010600040101010101" charset="-122"/>
              </a:rPr>
              <a:t>向右</a:t>
            </a:r>
            <a:r>
              <a:rPr lang="en-US" altLang="zh-CN" sz="1800" b="0"/>
              <a:t>	l </a:t>
            </a:r>
            <a:r>
              <a:rPr lang="en-US" altLang="zh-CN" sz="1800" b="0">
                <a:ea typeface="仿宋体" charset="-122"/>
              </a:rPr>
              <a:t>	</a:t>
            </a:r>
            <a:endParaRPr lang="en-US" altLang="zh-CN" sz="1800" b="0">
              <a:ea typeface="仿宋体" charset="-122"/>
            </a:endParaRPr>
          </a:p>
          <a:p>
            <a:pPr>
              <a:buNone/>
            </a:pPr>
            <a:endParaRPr lang="zh-CN" altLang="en-US" sz="2400">
              <a:ea typeface="仿宋体"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1" name="Rectangle 3"/>
          <p:cNvSpPr>
            <a:spLocks noGrp="1" noChangeArrowheads="1"/>
          </p:cNvSpPr>
          <p:nvPr>
            <p:ph type="title"/>
          </p:nvPr>
        </p:nvSpPr>
        <p:spPr>
          <a:xfrm>
            <a:off x="0" y="0"/>
            <a:ext cx="3276600" cy="411163"/>
          </a:xfrm>
        </p:spPr>
        <p:txBody>
          <a:bodyPr vert="horz" wrap="square" lIns="90384" tIns="44401" rIns="90384" bIns="44401" numCol="1" anchor="t" anchorCtr="0" compatLnSpc="1">
            <a:spAutoFit/>
          </a:bodyPr>
          <a:lstStyle/>
          <a:p>
            <a:r>
              <a:rPr lang="en-US" altLang="zh-CN">
                <a:effectLst>
                  <a:outerShdw blurRad="38100" dist="38100" dir="2700000">
                    <a:srgbClr val="C0C0C0"/>
                  </a:outerShdw>
                </a:effectLst>
              </a:rPr>
              <a:t>vi</a:t>
            </a:r>
            <a:r>
              <a:rPr lang="zh-CN" altLang="en-US">
                <a:effectLst>
                  <a:outerShdw blurRad="38100" dist="38100" dir="2700000">
                    <a:srgbClr val="C0C0C0"/>
                  </a:outerShdw>
                </a:effectLst>
              </a:rPr>
              <a:t> 输入模式</a:t>
            </a:r>
            <a:endParaRPr lang="en-US" altLang="zh-CN">
              <a:effectLst>
                <a:outerShdw blurRad="38100" dist="38100" dir="2700000">
                  <a:srgbClr val="C0C0C0"/>
                </a:outerShdw>
              </a:effectLst>
            </a:endParaRPr>
          </a:p>
        </p:txBody>
      </p:sp>
      <p:sp>
        <p:nvSpPr>
          <p:cNvPr id="88066" name="Rectangle 2"/>
          <p:cNvSpPr>
            <a:spLocks noGrp="1"/>
          </p:cNvSpPr>
          <p:nvPr>
            <p:ph idx="1"/>
          </p:nvPr>
        </p:nvSpPr>
        <p:spPr/>
        <p:txBody>
          <a:bodyPr vert="horz" wrap="square" lIns="90101" tIns="45050" rIns="90101" bIns="45050" anchor="t"/>
          <a:lstStyle/>
          <a:p>
            <a:pPr marL="457200" indent="0">
              <a:buNone/>
            </a:pPr>
            <a:r>
              <a:rPr lang="en-US" altLang="zh-CN" b="0">
                <a:ea typeface="仿宋体" charset="-122"/>
              </a:rPr>
              <a:t>i	</a:t>
            </a:r>
            <a:r>
              <a:rPr lang="zh-CN" altLang="en-US" b="0">
                <a:latin typeface="华文中宋" panose="02010600040101010101" charset="-122"/>
                <a:ea typeface="华文中宋" panose="02010600040101010101" charset="-122"/>
              </a:rPr>
              <a:t>在光标所在字符前插入</a:t>
            </a:r>
            <a:endParaRPr lang="en-US" altLang="zh-CN"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I	</a:t>
            </a:r>
            <a:r>
              <a:rPr lang="zh-CN" altLang="en-US" b="0">
                <a:latin typeface="华文中宋" panose="02010600040101010101" charset="-122"/>
                <a:ea typeface="华文中宋" panose="02010600040101010101" charset="-122"/>
              </a:rPr>
              <a:t>在光标所在行行首插入</a:t>
            </a:r>
            <a:endParaRPr lang="zh-CN" altLang="en-US" b="0">
              <a:latin typeface="华文中宋" panose="02010600040101010101" charset="-122"/>
              <a:ea typeface="华文中宋" panose="02010600040101010101" charset="-122"/>
            </a:endParaRPr>
          </a:p>
          <a:p>
            <a:pPr marL="457200" indent="0">
              <a:buNone/>
            </a:pPr>
            <a:r>
              <a:rPr lang="en-US" altLang="zh-CN" b="0">
                <a:ea typeface="仿宋体" charset="-122"/>
              </a:rPr>
              <a:t>a	</a:t>
            </a:r>
            <a:r>
              <a:rPr lang="zh-CN" altLang="en-US" b="0">
                <a:latin typeface="华文中宋" panose="02010600040101010101" charset="-122"/>
                <a:ea typeface="华文中宋" panose="02010600040101010101" charset="-122"/>
              </a:rPr>
              <a:t>在光标所在位置后插入</a:t>
            </a:r>
            <a:endParaRPr lang="en-US" altLang="zh-CN" b="0">
              <a:latin typeface="华文中宋" panose="02010600040101010101" charset="-122"/>
              <a:ea typeface="华文中宋" panose="02010600040101010101" charset="-122"/>
            </a:endParaRPr>
          </a:p>
          <a:p>
            <a:pPr marL="457200" indent="0">
              <a:buNone/>
            </a:pPr>
            <a:r>
              <a:rPr lang="en-US" altLang="zh-CN" b="0">
                <a:ea typeface="仿宋体" charset="-122"/>
              </a:rPr>
              <a:t>a	</a:t>
            </a:r>
            <a:r>
              <a:rPr lang="zh-CN" altLang="en-US" b="0">
                <a:latin typeface="华文中宋" panose="02010600040101010101" charset="-122"/>
                <a:ea typeface="华文中宋" panose="02010600040101010101" charset="-122"/>
              </a:rPr>
              <a:t>在光标所在行行末插入</a:t>
            </a:r>
            <a:endParaRPr lang="zh-CN" altLang="en-US" b="0">
              <a:latin typeface="华文中宋" panose="02010600040101010101" charset="-122"/>
              <a:ea typeface="华文中宋" panose="02010600040101010101" charset="-122"/>
            </a:endParaRPr>
          </a:p>
          <a:p>
            <a:pPr marL="457200" indent="0">
              <a:buNone/>
            </a:pPr>
            <a:r>
              <a:rPr lang="en-US" altLang="zh-CN" b="0">
                <a:ea typeface="仿宋体" charset="-122"/>
              </a:rPr>
              <a:t>o	</a:t>
            </a:r>
            <a:r>
              <a:rPr lang="zh-CN" altLang="en-US" b="0">
                <a:latin typeface="华文中宋" panose="02010600040101010101" charset="-122"/>
                <a:ea typeface="华文中宋" panose="02010600040101010101" charset="-122"/>
              </a:rPr>
              <a:t>在光标所在行下插入一空行</a:t>
            </a:r>
            <a:endParaRPr lang="en-US" altLang="zh-CN" b="0">
              <a:latin typeface="华文中宋" panose="02010600040101010101" charset="-122"/>
              <a:ea typeface="华文中宋" panose="02010600040101010101" charset="-122"/>
            </a:endParaRPr>
          </a:p>
          <a:p>
            <a:pPr marL="457200" indent="0">
              <a:buNone/>
            </a:pPr>
            <a:r>
              <a:rPr lang="en-US" altLang="zh-CN" b="0">
                <a:ea typeface="仿宋体" charset="-122"/>
              </a:rPr>
              <a:t>O	</a:t>
            </a:r>
            <a:r>
              <a:rPr lang="zh-CN" altLang="en-US" b="0">
                <a:latin typeface="华文中宋" panose="02010600040101010101" charset="-122"/>
                <a:ea typeface="华文中宋" panose="02010600040101010101" charset="-122"/>
              </a:rPr>
              <a:t>在光标所在行上插入一空行</a:t>
            </a:r>
            <a:endParaRPr lang="zh-CN" altLang="en-US" b="0">
              <a:latin typeface="华文中宋" panose="02010600040101010101" charset="-122"/>
              <a:ea typeface="华文中宋" panose="02010600040101010101" charset="-122"/>
            </a:endParaRPr>
          </a:p>
          <a:p>
            <a:pPr marL="457200" indent="0">
              <a:buNone/>
            </a:pPr>
            <a:r>
              <a:rPr lang="zh-CN" altLang="en-US" b="0">
                <a:ea typeface="仿宋体" charset="-122"/>
              </a:rPr>
              <a:t>&lt;</a:t>
            </a:r>
            <a:r>
              <a:rPr lang="en-US" altLang="zh-CN" b="0">
                <a:ea typeface="仿宋体" charset="-122"/>
              </a:rPr>
              <a:t>Esc&gt;	</a:t>
            </a:r>
            <a:r>
              <a:rPr lang="zh-CN" altLang="en-US" b="0">
                <a:latin typeface="华文中宋" panose="02010600040101010101" charset="-122"/>
                <a:ea typeface="华文中宋" panose="02010600040101010101" charset="-122"/>
              </a:rPr>
              <a:t>退出插入状态</a:t>
            </a:r>
            <a:endParaRPr lang="en-US" altLang="zh-CN" b="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p:cNvSpPr>
            <a:spLocks noGrp="1" noChangeArrowheads="1"/>
          </p:cNvSpPr>
          <p:nvPr>
            <p:ph type="title"/>
          </p:nvPr>
        </p:nvSpPr>
        <p:spPr>
          <a:xfrm>
            <a:off x="0" y="0"/>
            <a:ext cx="5148263" cy="411163"/>
          </a:xfrm>
        </p:spPr>
        <p:txBody>
          <a:bodyPr vert="horz" wrap="square" lIns="90384" tIns="44401" rIns="90384" bIns="44401" numCol="1" anchor="t" anchorCtr="0" compatLnSpc="1">
            <a:spAutoFit/>
          </a:bodyPr>
          <a:lstStyle/>
          <a:p>
            <a:r>
              <a:rPr lang="zh-CN" altLang="en-US">
                <a:effectLst>
                  <a:outerShdw blurRad="38100" dist="38100" dir="2700000">
                    <a:srgbClr val="C0C0C0"/>
                  </a:outerShdw>
                </a:effectLst>
              </a:rPr>
              <a:t>删除文本</a:t>
            </a:r>
            <a:endParaRPr lang="en-US" altLang="zh-CN">
              <a:effectLst>
                <a:outerShdw blurRad="38100" dist="38100" dir="2700000">
                  <a:srgbClr val="C0C0C0"/>
                </a:outerShdw>
              </a:effectLst>
            </a:endParaRPr>
          </a:p>
        </p:txBody>
      </p:sp>
      <p:sp>
        <p:nvSpPr>
          <p:cNvPr id="89090" name="Rectangle 2"/>
          <p:cNvSpPr>
            <a:spLocks noGrp="1"/>
          </p:cNvSpPr>
          <p:nvPr>
            <p:ph idx="1"/>
          </p:nvPr>
        </p:nvSpPr>
        <p:spPr/>
        <p:txBody>
          <a:bodyPr vert="horz" wrap="square" lIns="90101" tIns="45050" rIns="90101" bIns="45050" anchor="t"/>
          <a:lstStyle/>
          <a:p>
            <a:pPr marL="457200" indent="0">
              <a:buNone/>
            </a:pPr>
            <a:r>
              <a:rPr lang="en-US" altLang="zh-CN" b="0">
                <a:latin typeface="华文中宋" panose="02010600040101010101" charset="-122"/>
                <a:ea typeface="华文中宋" panose="02010600040101010101" charset="-122"/>
              </a:rPr>
              <a:t>x		</a:t>
            </a:r>
            <a:r>
              <a:rPr lang="zh-CN" altLang="en-US" b="0">
                <a:latin typeface="华文中宋" panose="02010600040101010101" charset="-122"/>
                <a:ea typeface="华文中宋" panose="02010600040101010101" charset="-122"/>
              </a:rPr>
              <a:t>删除一个字符</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dw		</a:t>
            </a:r>
            <a:r>
              <a:rPr lang="zh-CN" altLang="en-US" b="0">
                <a:latin typeface="华文中宋" panose="02010600040101010101" charset="-122"/>
                <a:ea typeface="华文中宋" panose="02010600040101010101" charset="-122"/>
              </a:rPr>
              <a:t>删除当前词</a:t>
            </a:r>
            <a:endParaRPr lang="zh-CN" altLang="en-US"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3</a:t>
            </a:r>
            <a:r>
              <a:rPr lang="en-US" altLang="zh-CN" b="0">
                <a:latin typeface="华文中宋" panose="02010600040101010101" charset="-122"/>
                <a:ea typeface="华文中宋" panose="02010600040101010101" charset="-122"/>
              </a:rPr>
              <a:t>dw	</a:t>
            </a:r>
            <a:r>
              <a:rPr lang="zh-CN" altLang="en-US" b="0">
                <a:latin typeface="华文中宋" panose="02010600040101010101" charset="-122"/>
                <a:ea typeface="华文中宋" panose="02010600040101010101" charset="-122"/>
              </a:rPr>
              <a:t>删除三个词</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dd		</a:t>
            </a:r>
            <a:r>
              <a:rPr lang="zh-CN" altLang="en-US" b="0">
                <a:latin typeface="华文中宋" panose="02010600040101010101" charset="-122"/>
                <a:ea typeface="华文中宋" panose="02010600040101010101" charset="-122"/>
              </a:rPr>
              <a:t>删除当前行</a:t>
            </a:r>
            <a:endParaRPr lang="zh-CN" altLang="en-US"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5</a:t>
            </a:r>
            <a:r>
              <a:rPr lang="en-US" altLang="zh-CN" b="0">
                <a:latin typeface="华文中宋" panose="02010600040101010101" charset="-122"/>
                <a:ea typeface="华文中宋" panose="02010600040101010101" charset="-122"/>
              </a:rPr>
              <a:t>dd	</a:t>
            </a:r>
            <a:r>
              <a:rPr lang="zh-CN" altLang="en-US" b="0">
                <a:latin typeface="华文中宋" panose="02010600040101010101" charset="-122"/>
                <a:ea typeface="华文中宋" panose="02010600040101010101" charset="-122"/>
              </a:rPr>
              <a:t>删除五行</a:t>
            </a:r>
            <a:endParaRPr lang="zh-CN" altLang="en-US"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:5,10</a:t>
            </a:r>
            <a:r>
              <a:rPr lang="en-US" altLang="zh-CN" b="0">
                <a:latin typeface="华文中宋" panose="02010600040101010101" charset="-122"/>
                <a:ea typeface="华文中宋" panose="02010600040101010101" charset="-122"/>
              </a:rPr>
              <a:t>d	</a:t>
            </a:r>
            <a:r>
              <a:rPr lang="zh-CN" altLang="en-US" b="0">
                <a:latin typeface="华文中宋" panose="02010600040101010101" charset="-122"/>
                <a:ea typeface="华文中宋" panose="02010600040101010101" charset="-122"/>
              </a:rPr>
              <a:t>删除</a:t>
            </a:r>
            <a:r>
              <a:rPr lang="en-US" altLang="zh-CN" b="0">
                <a:latin typeface="华文中宋" panose="02010600040101010101" charset="-122"/>
                <a:ea typeface="华文中宋" panose="02010600040101010101" charset="-122"/>
              </a:rPr>
              <a:t>5</a:t>
            </a:r>
            <a:r>
              <a:rPr lang="zh-CN" altLang="en-US" b="0">
                <a:latin typeface="华文中宋" panose="02010600040101010101" charset="-122"/>
                <a:ea typeface="华文中宋" panose="02010600040101010101" charset="-122"/>
              </a:rPr>
              <a:t>到</a:t>
            </a:r>
            <a:r>
              <a:rPr lang="en-US" altLang="zh-CN" b="0">
                <a:latin typeface="华文中宋" panose="02010600040101010101" charset="-122"/>
                <a:ea typeface="华文中宋" panose="02010600040101010101" charset="-122"/>
              </a:rPr>
              <a:t>10</a:t>
            </a:r>
            <a:r>
              <a:rPr lang="zh-CN" altLang="en-US" b="0">
                <a:latin typeface="华文中宋" panose="02010600040101010101" charset="-122"/>
                <a:ea typeface="华文中宋" panose="02010600040101010101" charset="-122"/>
              </a:rPr>
              <a:t>行内容，底行模式</a:t>
            </a:r>
            <a:endParaRPr lang="en-US" altLang="zh-CN" b="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9" name="Rectangle 3"/>
          <p:cNvSpPr>
            <a:spLocks noGrp="1" noChangeArrowheads="1"/>
          </p:cNvSpPr>
          <p:nvPr>
            <p:ph type="title"/>
          </p:nvPr>
        </p:nvSpPr>
        <p:spPr>
          <a:xfrm>
            <a:off x="0" y="0"/>
            <a:ext cx="2555875" cy="411163"/>
          </a:xfrm>
        </p:spPr>
        <p:txBody>
          <a:bodyPr vert="horz" wrap="square" lIns="90384" tIns="44401" rIns="90384" bIns="44401" numCol="1" anchor="t" anchorCtr="0" compatLnSpc="1">
            <a:spAutoFit/>
          </a:bodyPr>
          <a:lstStyle/>
          <a:p>
            <a:r>
              <a:rPr lang="zh-CN" altLang="en-US">
                <a:effectLst>
                  <a:outerShdw blurRad="38100" dist="38100" dir="2700000">
                    <a:srgbClr val="C0C0C0"/>
                  </a:outerShdw>
                </a:effectLst>
              </a:rPr>
              <a:t>替换文本</a:t>
            </a:r>
            <a:endParaRPr lang="en-US" altLang="zh-CN">
              <a:effectLst>
                <a:outerShdw blurRad="38100" dist="38100" dir="2700000">
                  <a:srgbClr val="C0C0C0"/>
                </a:outerShdw>
              </a:effectLst>
            </a:endParaRPr>
          </a:p>
        </p:txBody>
      </p:sp>
      <p:sp>
        <p:nvSpPr>
          <p:cNvPr id="90114" name="Rectangle 2"/>
          <p:cNvSpPr>
            <a:spLocks noGrp="1"/>
          </p:cNvSpPr>
          <p:nvPr>
            <p:ph idx="1"/>
          </p:nvPr>
        </p:nvSpPr>
        <p:spPr/>
        <p:txBody>
          <a:bodyPr vert="horz" wrap="square" lIns="90101" tIns="45050" rIns="90101" bIns="45050" anchor="t"/>
          <a:lstStyle/>
          <a:p>
            <a:pPr marL="457200" indent="0">
              <a:buNone/>
            </a:pPr>
            <a:r>
              <a:rPr lang="en-US" altLang="zh-CN" b="0">
                <a:latin typeface="华文中宋" panose="02010600040101010101" charset="-122"/>
                <a:ea typeface="华文中宋" panose="02010600040101010101" charset="-122"/>
              </a:rPr>
              <a:t>r	</a:t>
            </a:r>
            <a:r>
              <a:rPr lang="zh-CN" altLang="en-US" b="0">
                <a:latin typeface="华文中宋" panose="02010600040101010101" charset="-122"/>
                <a:ea typeface="华文中宋" panose="02010600040101010101" charset="-122"/>
              </a:rPr>
              <a:t>替换一个字符</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cw	</a:t>
            </a:r>
            <a:r>
              <a:rPr lang="zh-CN" altLang="en-US" b="0">
                <a:latin typeface="华文中宋" panose="02010600040101010101" charset="-122"/>
                <a:ea typeface="华文中宋" panose="02010600040101010101" charset="-122"/>
              </a:rPr>
              <a:t>替换一个单词</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cc	</a:t>
            </a:r>
            <a:r>
              <a:rPr lang="zh-CN" altLang="en-US" b="0">
                <a:latin typeface="华文中宋" panose="02010600040101010101" charset="-122"/>
                <a:ea typeface="华文中宋" panose="02010600040101010101" charset="-122"/>
              </a:rPr>
              <a:t>替换一行</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C	</a:t>
            </a:r>
            <a:r>
              <a:rPr lang="zh-CN" altLang="en-US" b="0">
                <a:latin typeface="华文中宋" panose="02010600040101010101" charset="-122"/>
                <a:ea typeface="华文中宋" panose="02010600040101010101" charset="-122"/>
              </a:rPr>
              <a:t>替换从光标至行尾</a:t>
            </a:r>
            <a:endParaRPr lang="en-US" altLang="zh-CN" b="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type="title"/>
          </p:nvPr>
        </p:nvSpPr>
        <p:spPr>
          <a:xfrm>
            <a:off x="0" y="0"/>
            <a:ext cx="2028825"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复制粘贴文本</a:t>
            </a:r>
            <a:endParaRPr lang="en-US" altLang="zh-CN">
              <a:effectLst>
                <a:outerShdw blurRad="38100" dist="38100" dir="2700000">
                  <a:srgbClr val="C0C0C0"/>
                </a:outerShdw>
              </a:effectLst>
            </a:endParaRPr>
          </a:p>
        </p:txBody>
      </p:sp>
      <p:sp>
        <p:nvSpPr>
          <p:cNvPr id="91138" name="Rectangle 2"/>
          <p:cNvSpPr>
            <a:spLocks noGrp="1"/>
          </p:cNvSpPr>
          <p:nvPr>
            <p:ph idx="1"/>
          </p:nvPr>
        </p:nvSpPr>
        <p:spPr/>
        <p:txBody>
          <a:bodyPr vert="horz" wrap="square" lIns="90101" tIns="45050" rIns="90101" bIns="45050" anchor="t"/>
          <a:lstStyle/>
          <a:p>
            <a:pPr marL="457200" indent="0">
              <a:buNone/>
            </a:pPr>
            <a:r>
              <a:rPr lang="en-US" altLang="zh-CN" b="0">
                <a:ea typeface="仿宋体" charset="-122"/>
              </a:rPr>
              <a:t>yw</a:t>
            </a:r>
            <a:r>
              <a:rPr lang="zh-CN" altLang="en-US" b="0">
                <a:ea typeface="仿宋体" charset="-122"/>
              </a:rPr>
              <a:t> </a:t>
            </a:r>
            <a:r>
              <a:rPr lang="en-US" altLang="zh-CN" b="0">
                <a:ea typeface="仿宋体" charset="-122"/>
              </a:rPr>
              <a:t>		</a:t>
            </a:r>
            <a:r>
              <a:rPr lang="zh-CN" altLang="en-US" b="0">
                <a:latin typeface="华文中宋" panose="02010600040101010101" charset="-122"/>
                <a:ea typeface="华文中宋" panose="02010600040101010101" charset="-122"/>
              </a:rPr>
              <a:t>拷贝词</a:t>
            </a:r>
            <a:endParaRPr lang="en-US" altLang="zh-CN" b="0">
              <a:latin typeface="华文中宋" panose="02010600040101010101" charset="-122"/>
              <a:ea typeface="华文中宋" panose="02010600040101010101" charset="-122"/>
            </a:endParaRPr>
          </a:p>
          <a:p>
            <a:pPr marL="457200" indent="0">
              <a:buNone/>
            </a:pPr>
            <a:r>
              <a:rPr lang="en-US" altLang="zh-CN" b="0">
                <a:ea typeface="仿宋体" charset="-122"/>
              </a:rPr>
              <a:t>yy</a:t>
            </a:r>
            <a:r>
              <a:rPr lang="zh-CN" altLang="en-US" b="0">
                <a:ea typeface="仿宋体" charset="-122"/>
              </a:rPr>
              <a:t> </a:t>
            </a:r>
            <a:r>
              <a:rPr lang="en-US" altLang="zh-CN" b="0">
                <a:ea typeface="仿宋体" charset="-122"/>
              </a:rPr>
              <a:t>		</a:t>
            </a:r>
            <a:r>
              <a:rPr lang="zh-CN" altLang="en-US" b="0">
                <a:latin typeface="华文中宋" panose="02010600040101010101" charset="-122"/>
                <a:ea typeface="华文中宋" panose="02010600040101010101" charset="-122"/>
              </a:rPr>
              <a:t>拷贝行(或</a:t>
            </a:r>
            <a:r>
              <a:rPr lang="en-US" altLang="zh-CN" b="0">
                <a:ea typeface="仿宋体" charset="-122"/>
              </a:rPr>
              <a:t>Y)</a:t>
            </a:r>
            <a:endParaRPr lang="en-US" altLang="zh-CN" b="0">
              <a:ea typeface="仿宋体" charset="-122"/>
            </a:endParaRPr>
          </a:p>
          <a:p>
            <a:pPr marL="457200" indent="0">
              <a:buNone/>
            </a:pPr>
            <a:r>
              <a:rPr lang="en-US" altLang="zh-CN" b="0">
                <a:ea typeface="仿宋体" charset="-122"/>
              </a:rPr>
              <a:t>p		</a:t>
            </a:r>
            <a:r>
              <a:rPr lang="zh-CN" altLang="en-US" b="0">
                <a:latin typeface="华文中宋" panose="02010600040101010101" charset="-122"/>
                <a:ea typeface="华文中宋" panose="02010600040101010101" charset="-122"/>
              </a:rPr>
              <a:t>当前行下粘贴</a:t>
            </a:r>
            <a:endParaRPr lang="zh-CN" altLang="en-US" b="0">
              <a:latin typeface="华文中宋" panose="02010600040101010101" charset="-122"/>
              <a:ea typeface="华文中宋" panose="02010600040101010101" charset="-122"/>
            </a:endParaRPr>
          </a:p>
          <a:p>
            <a:pPr marL="457200" indent="0">
              <a:buNone/>
            </a:pPr>
            <a:r>
              <a:rPr lang="zh-CN" altLang="en-US" b="0">
                <a:ea typeface="仿宋体" charset="-122"/>
              </a:rPr>
              <a:t>:1,2</a:t>
            </a:r>
            <a:r>
              <a:rPr lang="en-US" altLang="zh-CN" b="0">
                <a:ea typeface="仿宋体" charset="-122"/>
              </a:rPr>
              <a:t>co3	</a:t>
            </a:r>
            <a:r>
              <a:rPr lang="zh-CN" altLang="en-US" b="0">
                <a:latin typeface="华文中宋" panose="02010600040101010101" charset="-122"/>
                <a:ea typeface="华文中宋" panose="02010600040101010101" charset="-122"/>
              </a:rPr>
              <a:t>拷贝行1</a:t>
            </a:r>
            <a:r>
              <a:rPr lang="en-US" altLang="zh-CN" b="0">
                <a:latin typeface="华文中宋" panose="02010600040101010101" charset="-122"/>
                <a:ea typeface="华文中宋" panose="02010600040101010101" charset="-122"/>
              </a:rPr>
              <a:t>，</a:t>
            </a:r>
            <a:r>
              <a:rPr lang="zh-CN" altLang="en-US" b="0">
                <a:latin typeface="华文中宋" panose="02010600040101010101" charset="-122"/>
                <a:ea typeface="华文中宋" panose="02010600040101010101" charset="-122"/>
              </a:rPr>
              <a:t>行2在行3之后</a:t>
            </a:r>
            <a:endParaRPr lang="zh-CN" altLang="en-US" b="0">
              <a:latin typeface="华文中宋" panose="02010600040101010101" charset="-122"/>
              <a:ea typeface="华文中宋" panose="02010600040101010101" charset="-122"/>
            </a:endParaRPr>
          </a:p>
          <a:p>
            <a:pPr marL="457200" indent="0">
              <a:buNone/>
            </a:pPr>
            <a:r>
              <a:rPr lang="en-US" altLang="zh-CN" b="0">
                <a:ea typeface="仿宋体" charset="-122"/>
              </a:rPr>
              <a:t>:4,5m6	</a:t>
            </a:r>
            <a:r>
              <a:rPr lang="zh-CN" altLang="en-US" b="0">
                <a:latin typeface="华文中宋" panose="02010600040101010101" charset="-122"/>
                <a:ea typeface="华文中宋" panose="02010600040101010101" charset="-122"/>
              </a:rPr>
              <a:t>移动行4</a:t>
            </a:r>
            <a:r>
              <a:rPr lang="en-US" altLang="zh-CN" b="0">
                <a:latin typeface="华文中宋" panose="02010600040101010101" charset="-122"/>
                <a:ea typeface="华文中宋" panose="02010600040101010101" charset="-122"/>
              </a:rPr>
              <a:t>，</a:t>
            </a:r>
            <a:r>
              <a:rPr lang="zh-CN" altLang="en-US" b="0">
                <a:latin typeface="华文中宋" panose="02010600040101010101" charset="-122"/>
                <a:ea typeface="华文中宋" panose="02010600040101010101" charset="-122"/>
              </a:rPr>
              <a:t>行5在行6之后</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set nu </a:t>
            </a:r>
            <a:r>
              <a:rPr lang="zh-CN" altLang="en-US" b="0">
                <a:latin typeface="华文中宋" panose="02010600040101010101" charset="-122"/>
                <a:ea typeface="华文中宋" panose="02010600040101010101" charset="-122"/>
              </a:rPr>
              <a:t>行号</a:t>
            </a:r>
            <a:endParaRPr lang="zh-CN" altLang="en-US" b="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type="title"/>
          </p:nvPr>
        </p:nvSpPr>
        <p:spPr>
          <a:xfrm>
            <a:off x="0" y="0"/>
            <a:ext cx="2336800" cy="411163"/>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保存文件退出</a:t>
            </a: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vi</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62" name="Rectangle 2"/>
          <p:cNvSpPr>
            <a:spLocks noGrp="1"/>
          </p:cNvSpPr>
          <p:nvPr>
            <p:ph idx="1"/>
          </p:nvPr>
        </p:nvSpPr>
        <p:spPr/>
        <p:txBody>
          <a:bodyPr vert="horz" wrap="square" lIns="90101" tIns="45050" rIns="90101" bIns="45050" anchor="t"/>
          <a:lstStyle/>
          <a:p>
            <a:pPr marL="457200" indent="0">
              <a:buNone/>
            </a:pPr>
            <a:r>
              <a:rPr lang="zh-CN" altLang="en-US" sz="2400">
                <a:ea typeface="仿宋体" charset="-122"/>
              </a:rPr>
              <a:t> </a:t>
            </a:r>
            <a:r>
              <a:rPr lang="zh-CN" altLang="en-US" b="0">
                <a:ea typeface="仿宋体" charset="-122"/>
              </a:rPr>
              <a:t>:</a:t>
            </a:r>
            <a:r>
              <a:rPr lang="en-US" altLang="zh-CN" b="0">
                <a:ea typeface="仿宋体" charset="-122"/>
              </a:rPr>
              <a:t>w		</a:t>
            </a:r>
            <a:r>
              <a:rPr lang="zh-CN" altLang="en-US" b="0">
                <a:latin typeface="华文中宋" panose="02010600040101010101" charset="-122"/>
                <a:ea typeface="华文中宋" panose="02010600040101010101" charset="-122"/>
              </a:rPr>
              <a:t>存盘</a:t>
            </a:r>
            <a:endParaRPr lang="zh-CN" altLang="en-US" b="0">
              <a:latin typeface="华文中宋" panose="02010600040101010101" charset="-122"/>
              <a:ea typeface="华文中宋" panose="02010600040101010101" charset="-122"/>
            </a:endParaRPr>
          </a:p>
          <a:p>
            <a:pPr marL="457200" indent="0">
              <a:buNone/>
            </a:pPr>
            <a:r>
              <a:rPr lang="zh-CN" altLang="en-US" b="0">
                <a:ea typeface="仿宋体" charset="-122"/>
              </a:rPr>
              <a:t> :</a:t>
            </a:r>
            <a:r>
              <a:rPr lang="en-US" altLang="zh-CN" b="0">
                <a:ea typeface="仿宋体" charset="-122"/>
              </a:rPr>
              <a:t>w newfile</a:t>
            </a:r>
            <a:r>
              <a:rPr lang="zh-CN" altLang="en-US" b="0">
                <a:ea typeface="仿宋体" charset="-122"/>
              </a:rPr>
              <a:t>	</a:t>
            </a:r>
            <a:r>
              <a:rPr lang="zh-CN" altLang="en-US" b="0">
                <a:latin typeface="华文中宋" panose="02010600040101010101" charset="-122"/>
                <a:ea typeface="华文中宋" panose="02010600040101010101" charset="-122"/>
              </a:rPr>
              <a:t>存成新文件</a:t>
            </a:r>
            <a:endParaRPr lang="en-US" altLang="zh-CN" b="0">
              <a:latin typeface="华文中宋" panose="02010600040101010101" charset="-122"/>
              <a:ea typeface="华文中宋" panose="02010600040101010101" charset="-122"/>
            </a:endParaRPr>
          </a:p>
          <a:p>
            <a:pPr marL="457200" indent="0">
              <a:buNone/>
            </a:pPr>
            <a:r>
              <a:rPr lang="zh-CN" altLang="en-US" b="0">
                <a:ea typeface="仿宋体" charset="-122"/>
              </a:rPr>
              <a:t> :</a:t>
            </a:r>
            <a:r>
              <a:rPr lang="en-US" altLang="zh-CN" b="0">
                <a:ea typeface="仿宋体" charset="-122"/>
              </a:rPr>
              <a:t>wq 	</a:t>
            </a:r>
            <a:r>
              <a:rPr lang="zh-CN" altLang="en-US" b="0">
                <a:latin typeface="华文中宋" panose="02010600040101010101" charset="-122"/>
                <a:ea typeface="华文中宋" panose="02010600040101010101" charset="-122"/>
              </a:rPr>
              <a:t>存盘退出</a:t>
            </a:r>
            <a:r>
              <a:rPr lang="en-US" altLang="zh-CN" b="0">
                <a:latin typeface="华文中宋" panose="02010600040101010101" charset="-122"/>
                <a:ea typeface="华文中宋" panose="02010600040101010101" charset="-122"/>
              </a:rPr>
              <a:t>Vi(</a:t>
            </a:r>
            <a:r>
              <a:rPr lang="zh-CN" altLang="en-US" b="0">
                <a:latin typeface="华文中宋" panose="02010600040101010101" charset="-122"/>
                <a:ea typeface="华文中宋" panose="02010600040101010101" charset="-122"/>
              </a:rPr>
              <a:t>或</a:t>
            </a:r>
            <a:r>
              <a:rPr lang="en-US" altLang="zh-CN" b="0">
                <a:latin typeface="华文中宋" panose="02010600040101010101" charset="-122"/>
                <a:ea typeface="华文中宋" panose="02010600040101010101" charset="-122"/>
              </a:rPr>
              <a:t>ZZ，</a:t>
            </a:r>
            <a:r>
              <a:rPr lang="zh-CN" altLang="en-US" b="0">
                <a:latin typeface="华文中宋" panose="02010600040101010101" charset="-122"/>
                <a:ea typeface="华文中宋" panose="02010600040101010101" charset="-122"/>
              </a:rPr>
              <a:t>或:</a:t>
            </a:r>
            <a:r>
              <a:rPr lang="en-US" altLang="zh-CN" b="0">
                <a:latin typeface="华文中宋" panose="02010600040101010101" charset="-122"/>
                <a:ea typeface="华文中宋" panose="02010600040101010101" charset="-122"/>
              </a:rPr>
              <a:t>x)</a:t>
            </a:r>
            <a:endParaRPr lang="en-US" altLang="zh-CN" b="0">
              <a:latin typeface="华文中宋" panose="02010600040101010101" charset="-122"/>
              <a:ea typeface="华文中宋" panose="02010600040101010101" charset="-122"/>
            </a:endParaRPr>
          </a:p>
          <a:p>
            <a:pPr marL="457200" indent="0">
              <a:buNone/>
            </a:pPr>
            <a:r>
              <a:rPr lang="en-US" altLang="zh-CN" b="0">
                <a:ea typeface="仿宋体" charset="-122"/>
              </a:rPr>
              <a:t> :q! 		</a:t>
            </a:r>
            <a:r>
              <a:rPr lang="zh-CN" altLang="en-US" b="0">
                <a:latin typeface="华文中宋" panose="02010600040101010101" charset="-122"/>
                <a:ea typeface="华文中宋" panose="02010600040101010101" charset="-122"/>
              </a:rPr>
              <a:t>强行退出不存盘</a:t>
            </a:r>
            <a:endParaRPr lang="en-US" altLang="zh-CN" b="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1" name="Rectangle 3"/>
          <p:cNvSpPr>
            <a:spLocks noGrp="1" noChangeArrowheads="1"/>
          </p:cNvSpPr>
          <p:nvPr>
            <p:ph type="title"/>
          </p:nvPr>
        </p:nvSpPr>
        <p:spPr>
          <a:xfrm>
            <a:off x="0" y="0"/>
            <a:ext cx="2028825" cy="411163"/>
          </a:xfrm>
        </p:spPr>
        <p:txBody>
          <a:bodyPr vert="horz" wrap="none" lIns="90384" tIns="44401" rIns="90384" bIns="44401" numCol="1" anchor="t" anchorCtr="0" compatLnSpc="1">
            <a:spAutoFit/>
          </a:bodyPr>
          <a:lstStyle/>
          <a:p>
            <a:r>
              <a:rPr lang="zh-CN" altLang="en-US">
                <a:effectLst>
                  <a:outerShdw blurRad="38100" dist="38100" dir="2700000">
                    <a:srgbClr val="C0C0C0"/>
                  </a:outerShdw>
                </a:effectLst>
              </a:rPr>
              <a:t>高级编辑操作</a:t>
            </a:r>
            <a:endParaRPr lang="en-US" altLang="zh-CN">
              <a:effectLst>
                <a:outerShdw blurRad="38100" dist="38100" dir="2700000">
                  <a:srgbClr val="C0C0C0"/>
                </a:outerShdw>
              </a:effectLst>
            </a:endParaRPr>
          </a:p>
        </p:txBody>
      </p:sp>
      <p:sp>
        <p:nvSpPr>
          <p:cNvPr id="93186" name="Rectangle 2"/>
          <p:cNvSpPr>
            <a:spLocks noGrp="1"/>
          </p:cNvSpPr>
          <p:nvPr>
            <p:ph idx="1"/>
          </p:nvPr>
        </p:nvSpPr>
        <p:spPr/>
        <p:txBody>
          <a:bodyPr vert="horz" wrap="square" lIns="90101" tIns="45050" rIns="90101" bIns="45050" anchor="t"/>
          <a:lstStyle/>
          <a:p>
            <a:pPr marL="457200" indent="0">
              <a:buNone/>
            </a:pPr>
            <a:r>
              <a:rPr lang="en-US" altLang="zh-CN" b="0">
                <a:latin typeface="华文中宋" panose="02010600040101010101" charset="-122"/>
                <a:ea typeface="华文中宋" panose="02010600040101010101" charset="-122"/>
              </a:rPr>
              <a:t>~		</a:t>
            </a:r>
            <a:r>
              <a:rPr lang="zh-CN" altLang="en-US" b="0">
                <a:latin typeface="华文中宋" panose="02010600040101010101" charset="-122"/>
                <a:ea typeface="华文中宋" panose="02010600040101010101" charset="-122"/>
              </a:rPr>
              <a:t>改变大小写</a:t>
            </a:r>
            <a:endParaRPr lang="en-US" altLang="zh-CN"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J		</a:t>
            </a:r>
            <a:r>
              <a:rPr lang="zh-CN" altLang="en-US" b="0">
                <a:latin typeface="华文中宋" panose="02010600040101010101" charset="-122"/>
                <a:ea typeface="华文中宋" panose="02010600040101010101" charset="-122"/>
              </a:rPr>
              <a:t>把当前行和下一行连起来</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u		</a:t>
            </a:r>
            <a:r>
              <a:rPr lang="zh-CN" altLang="en-US" b="0">
                <a:latin typeface="华文中宋" panose="02010600040101010101" charset="-122"/>
                <a:ea typeface="华文中宋" panose="02010600040101010101" charset="-122"/>
              </a:rPr>
              <a:t>废除刚才的编辑操作(</a:t>
            </a:r>
            <a:r>
              <a:rPr lang="en-US" altLang="zh-CN" b="0">
                <a:latin typeface="华文中宋" panose="02010600040101010101" charset="-122"/>
                <a:ea typeface="华文中宋" panose="02010600040101010101" charset="-122"/>
              </a:rPr>
              <a:t>undo)</a:t>
            </a:r>
            <a:endParaRPr lang="en-US" altLang="zh-CN"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a:t>
            </a:r>
            <a:r>
              <a:rPr lang="en-US" altLang="zh-CN" b="0">
                <a:latin typeface="华文中宋" panose="02010600040101010101" charset="-122"/>
                <a:ea typeface="华文中宋" panose="02010600040101010101" charset="-122"/>
              </a:rPr>
              <a:t>set nu	</a:t>
            </a:r>
            <a:r>
              <a:rPr lang="zh-CN" altLang="en-US" b="0">
                <a:latin typeface="华文中宋" panose="02010600040101010101" charset="-122"/>
                <a:ea typeface="华文中宋" panose="02010600040101010101" charset="-122"/>
              </a:rPr>
              <a:t>显示行代码 (:</a:t>
            </a:r>
            <a:r>
              <a:rPr lang="en-US" altLang="zh-CN" b="0">
                <a:latin typeface="华文中宋" panose="02010600040101010101" charset="-122"/>
                <a:ea typeface="华文中宋" panose="02010600040101010101" charset="-122"/>
              </a:rPr>
              <a:t>set nonu)</a:t>
            </a:r>
            <a:endParaRPr lang="en-US" altLang="zh-CN"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:21		</a:t>
            </a:r>
            <a:r>
              <a:rPr lang="zh-CN" altLang="en-US" b="0">
                <a:latin typeface="华文中宋" panose="02010600040101010101" charset="-122"/>
                <a:ea typeface="华文中宋" panose="02010600040101010101" charset="-122"/>
              </a:rPr>
              <a:t>光标停在指定行</a:t>
            </a:r>
            <a:endParaRPr lang="en-US" altLang="zh-CN"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21</a:t>
            </a:r>
            <a:r>
              <a:rPr lang="en-US" altLang="zh-CN" b="0">
                <a:latin typeface="华文中宋" panose="02010600040101010101" charset="-122"/>
                <a:ea typeface="华文中宋" panose="02010600040101010101" charset="-122"/>
              </a:rPr>
              <a:t>G	</a:t>
            </a:r>
            <a:r>
              <a:rPr lang="zh-CN" altLang="en-US" b="0">
                <a:latin typeface="华文中宋" panose="02010600040101010101" charset="-122"/>
                <a:ea typeface="华文中宋" panose="02010600040101010101" charset="-122"/>
              </a:rPr>
              <a:t>光标停在指定行 </a:t>
            </a:r>
            <a:r>
              <a:rPr lang="en-US" altLang="zh-CN" b="0">
                <a:latin typeface="华文中宋" panose="02010600040101010101" charset="-122"/>
                <a:ea typeface="华文中宋" panose="02010600040101010101" charset="-122"/>
              </a:rPr>
              <a:t>(G </a:t>
            </a:r>
            <a:r>
              <a:rPr lang="zh-CN" altLang="en-US" b="0">
                <a:latin typeface="华文中宋" panose="02010600040101010101" charset="-122"/>
                <a:ea typeface="华文中宋" panose="02010600040101010101" charset="-122"/>
              </a:rPr>
              <a:t>到文件尾,1</a:t>
            </a:r>
            <a:r>
              <a:rPr lang="en-US" altLang="zh-CN" b="0">
                <a:latin typeface="华文中宋" panose="02010600040101010101" charset="-122"/>
                <a:ea typeface="华文中宋" panose="02010600040101010101" charset="-122"/>
              </a:rPr>
              <a:t>G </a:t>
            </a:r>
            <a:r>
              <a:rPr lang="zh-CN" altLang="en-US" b="0">
                <a:latin typeface="华文中宋" panose="02010600040101010101" charset="-122"/>
                <a:ea typeface="华文中宋" panose="02010600040101010101" charset="-122"/>
              </a:rPr>
              <a:t>到文件头)</a:t>
            </a:r>
            <a:endParaRPr lang="zh-CN" altLang="en-US"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/串		从当前行往下查找</a:t>
            </a:r>
            <a:endParaRPr lang="zh-CN" altLang="en-US"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?串		从当前行往上查找</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n		</a:t>
            </a:r>
            <a:r>
              <a:rPr lang="zh-CN" altLang="en-US" b="0">
                <a:latin typeface="华文中宋" panose="02010600040101010101" charset="-122"/>
                <a:ea typeface="华文中宋" panose="02010600040101010101" charset="-122"/>
              </a:rPr>
              <a:t>查找继续</a:t>
            </a:r>
            <a:endParaRPr lang="zh-CN" altLang="en-US" b="0">
              <a:latin typeface="华文中宋" panose="02010600040101010101" charset="-122"/>
              <a:ea typeface="华文中宋" panose="02010600040101010101" charset="-122"/>
            </a:endParaRPr>
          </a:p>
          <a:p>
            <a:pPr marL="457200" indent="0">
              <a:buNone/>
            </a:pPr>
            <a:r>
              <a:rPr lang="en-US" altLang="zh-CN" b="0">
                <a:latin typeface="华文中宋" panose="02010600040101010101" charset="-122"/>
                <a:ea typeface="华文中宋" panose="02010600040101010101" charset="-122"/>
              </a:rPr>
              <a:t>:r file2	</a:t>
            </a:r>
            <a:r>
              <a:rPr lang="zh-CN" altLang="en-US" b="0">
                <a:latin typeface="华文中宋" panose="02010600040101010101" charset="-122"/>
                <a:ea typeface="华文中宋" panose="02010600040101010101" charset="-122"/>
              </a:rPr>
              <a:t>在光标所在位置插入另一个文件</a:t>
            </a:r>
            <a:endParaRPr lang="zh-CN" altLang="en-US" b="0">
              <a:latin typeface="华文中宋" panose="02010600040101010101" charset="-122"/>
              <a:ea typeface="华文中宋" panose="02010600040101010101" charset="-122"/>
            </a:endParaRPr>
          </a:p>
          <a:p>
            <a:pPr marL="457200" indent="0">
              <a:buNone/>
            </a:pPr>
            <a:r>
              <a:rPr lang="zh-CN" altLang="en-US" b="0">
                <a:latin typeface="华文中宋" panose="02010600040101010101" charset="-122"/>
                <a:ea typeface="华文中宋" panose="02010600040101010101" charset="-122"/>
              </a:rPr>
              <a:t>:1,$</a:t>
            </a:r>
            <a:r>
              <a:rPr lang="en-US" altLang="zh-CN" b="0">
                <a:latin typeface="华文中宋" panose="02010600040101010101" charset="-122"/>
                <a:ea typeface="华文中宋" panose="02010600040101010101" charset="-122"/>
              </a:rPr>
              <a:t>s/</a:t>
            </a:r>
            <a:r>
              <a:rPr lang="zh-CN" altLang="en-US" b="0">
                <a:latin typeface="华文中宋" panose="02010600040101010101" charset="-122"/>
                <a:ea typeface="华文中宋" panose="02010600040101010101" charset="-122"/>
              </a:rPr>
              <a:t>旧串/新串/</a:t>
            </a:r>
            <a:r>
              <a:rPr lang="en-US" altLang="zh-CN" b="0">
                <a:latin typeface="华文中宋" panose="02010600040101010101" charset="-122"/>
                <a:ea typeface="华文中宋" panose="02010600040101010101" charset="-122"/>
              </a:rPr>
              <a:t>g		</a:t>
            </a:r>
            <a:r>
              <a:rPr lang="zh-CN" altLang="en-US" b="0">
                <a:latin typeface="华文中宋" panose="02010600040101010101" charset="-122"/>
                <a:ea typeface="华文中宋" panose="02010600040101010101" charset="-122"/>
              </a:rPr>
              <a:t>替换全文</a:t>
            </a:r>
            <a:endParaRPr lang="en-US" altLang="zh-CN" b="0">
              <a:latin typeface="华文中宋" panose="02010600040101010101" charset="-122"/>
              <a:ea typeface="华文中宋" panose="02010600040101010101" charset="-122"/>
            </a:endParaRPr>
          </a:p>
          <a:p>
            <a:pPr marL="457200" indent="0">
              <a:buNone/>
            </a:pPr>
            <a:r>
              <a:rPr lang="en-US" altLang="zh-CN">
                <a:latin typeface="华文中宋" panose="02010600040101010101" charset="-122"/>
              </a:rPr>
              <a:t>:%s </a:t>
            </a:r>
            <a:r>
              <a:rPr lang="en-US" altLang="zh-CN" b="0">
                <a:latin typeface="华文中宋" panose="02010600040101010101" charset="-122"/>
                <a:ea typeface="华文中宋" panose="02010600040101010101" charset="-122"/>
              </a:rPr>
              <a:t>/</a:t>
            </a:r>
            <a:r>
              <a:rPr lang="zh-CN" altLang="en-US" b="0">
                <a:latin typeface="华文中宋" panose="02010600040101010101" charset="-122"/>
                <a:ea typeface="华文中宋" panose="02010600040101010101" charset="-122"/>
              </a:rPr>
              <a:t>旧串/新串/</a:t>
            </a:r>
            <a:r>
              <a:rPr lang="en-US" altLang="zh-CN" b="0">
                <a:latin typeface="华文中宋" panose="02010600040101010101" charset="-122"/>
                <a:ea typeface="华文中宋" panose="02010600040101010101" charset="-122"/>
              </a:rPr>
              <a:t>g		</a:t>
            </a:r>
            <a:r>
              <a:rPr lang="zh-CN" altLang="en-US" b="0">
                <a:latin typeface="华文中宋" panose="02010600040101010101" charset="-122"/>
                <a:ea typeface="华文中宋" panose="02010600040101010101" charset="-122"/>
              </a:rPr>
              <a:t>替换全文</a:t>
            </a:r>
            <a:endParaRPr lang="en-US" altLang="zh-CN" b="0">
              <a:latin typeface="华文中宋" panose="02010600040101010101" charset="-122"/>
              <a:ea typeface="华文中宋" panose="02010600040101010101" charset="-122"/>
            </a:endParaRPr>
          </a:p>
          <a:p>
            <a:pPr marL="457200" indent="0">
              <a:buNone/>
            </a:pPr>
            <a:endParaRPr lang="zh-CN" altLang="en-US">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0" y="0"/>
            <a:ext cx="1874838"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Solaris OS </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2" name="Rectangle 3"/>
          <p:cNvSpPr/>
          <p:nvPr/>
        </p:nvSpPr>
        <p:spPr>
          <a:xfrm>
            <a:off x="685800" y="1219200"/>
            <a:ext cx="2590800" cy="1295400"/>
          </a:xfrm>
          <a:prstGeom prst="rect">
            <a:avLst/>
          </a:prstGeom>
          <a:noFill/>
          <a:ln w="9525">
            <a:noFill/>
          </a:ln>
        </p:spPr>
        <p:txBody>
          <a:bodyPr/>
          <a:lstStyle/>
          <a:p>
            <a:pPr>
              <a:lnSpc>
                <a:spcPts val="1800"/>
              </a:lnSpc>
              <a:spcBef>
                <a:spcPts val="1200"/>
              </a:spcBef>
              <a:spcAft>
                <a:spcPts val="400"/>
              </a:spcAft>
              <a:buClr>
                <a:schemeClr val="tx2"/>
              </a:buClr>
              <a:buFont typeface="Wingdings" panose="05000000000000000000" pitchFamily="2" charset="2"/>
              <a:buChar char="v"/>
            </a:pPr>
            <a:r>
              <a:rPr lang="en-US" altLang="zh-CN" sz="2400">
                <a:solidFill>
                  <a:schemeClr val="tx1"/>
                </a:solidFill>
                <a:latin typeface="Arial" panose="020B0604020202020204" pitchFamily="34" charset="0"/>
                <a:ea typeface="仿宋体" charset="-122"/>
              </a:rPr>
              <a:t>Kernel</a:t>
            </a:r>
            <a:endParaRPr lang="en-US" altLang="zh-CN" sz="2400">
              <a:solidFill>
                <a:schemeClr val="tx1"/>
              </a:solidFill>
              <a:latin typeface="Arial" panose="020B0604020202020204" pitchFamily="34" charset="0"/>
              <a:ea typeface="仿宋体" charset="-122"/>
            </a:endParaRPr>
          </a:p>
          <a:p>
            <a:pPr>
              <a:lnSpc>
                <a:spcPts val="1800"/>
              </a:lnSpc>
              <a:spcBef>
                <a:spcPts val="1200"/>
              </a:spcBef>
              <a:spcAft>
                <a:spcPts val="400"/>
              </a:spcAft>
              <a:buClr>
                <a:schemeClr val="tx2"/>
              </a:buClr>
              <a:buFont typeface="Wingdings" panose="05000000000000000000" pitchFamily="2" charset="2"/>
              <a:buChar char="v"/>
            </a:pPr>
            <a:r>
              <a:rPr lang="en-US" altLang="zh-CN" sz="2400">
                <a:solidFill>
                  <a:schemeClr val="tx1"/>
                </a:solidFill>
                <a:latin typeface="Arial" panose="020B0604020202020204" pitchFamily="34" charset="0"/>
                <a:ea typeface="仿宋体" charset="-122"/>
              </a:rPr>
              <a:t>Shell</a:t>
            </a:r>
            <a:endParaRPr lang="en-US" altLang="zh-CN" sz="2400">
              <a:solidFill>
                <a:schemeClr val="tx1"/>
              </a:solidFill>
              <a:latin typeface="Arial" panose="020B0604020202020204" pitchFamily="34" charset="0"/>
              <a:ea typeface="仿宋体" charset="-122"/>
            </a:endParaRPr>
          </a:p>
          <a:p>
            <a:pPr>
              <a:lnSpc>
                <a:spcPts val="1800"/>
              </a:lnSpc>
              <a:spcBef>
                <a:spcPts val="1200"/>
              </a:spcBef>
              <a:spcAft>
                <a:spcPts val="400"/>
              </a:spcAft>
              <a:buClr>
                <a:schemeClr val="tx2"/>
              </a:buClr>
              <a:buFont typeface="Wingdings" panose="05000000000000000000" pitchFamily="2" charset="2"/>
              <a:buChar char="v"/>
            </a:pPr>
            <a:r>
              <a:rPr lang="en-US" altLang="zh-CN" sz="2400">
                <a:solidFill>
                  <a:schemeClr val="tx1"/>
                </a:solidFill>
                <a:latin typeface="Arial" panose="020B0604020202020204" pitchFamily="34" charset="0"/>
                <a:ea typeface="仿宋体" charset="-122"/>
              </a:rPr>
              <a:t>File System</a:t>
            </a:r>
            <a:endParaRPr lang="en-US" altLang="zh-CN" sz="2400">
              <a:solidFill>
                <a:schemeClr val="tx1"/>
              </a:solidFill>
              <a:latin typeface="Arial" panose="020B0604020202020204" pitchFamily="34" charset="0"/>
            </a:endParaRPr>
          </a:p>
        </p:txBody>
      </p:sp>
      <p:pic>
        <p:nvPicPr>
          <p:cNvPr id="10243" name="Picture 4"/>
          <p:cNvPicPr>
            <a:picLocks noChangeAspect="1"/>
          </p:cNvPicPr>
          <p:nvPr/>
        </p:nvPicPr>
        <p:blipFill>
          <a:blip r:embed="rId1" cstate="print"/>
          <a:stretch>
            <a:fillRect/>
          </a:stretch>
        </p:blipFill>
        <p:spPr>
          <a:xfrm>
            <a:off x="2971800" y="990600"/>
            <a:ext cx="5105400" cy="4845050"/>
          </a:xfrm>
          <a:prstGeom prst="rect">
            <a:avLst/>
          </a:prstGeom>
          <a:noFill/>
          <a:ln w="9525">
            <a:noFill/>
          </a:ln>
        </p:spPr>
      </p:pic>
      <p:sp>
        <p:nvSpPr>
          <p:cNvPr id="10244" name="Rectangle 5"/>
          <p:cNvSpPr/>
          <p:nvPr/>
        </p:nvSpPr>
        <p:spPr>
          <a:xfrm>
            <a:off x="4953000" y="2362200"/>
            <a:ext cx="1219200" cy="304800"/>
          </a:xfrm>
          <a:prstGeom prst="rect">
            <a:avLst/>
          </a:prstGeom>
          <a:solidFill>
            <a:srgbClr val="FFFFFF"/>
          </a:solidFill>
          <a:ln w="9525">
            <a:noFill/>
          </a:ln>
        </p:spPr>
        <p:txBody>
          <a:bodyPr wrap="none" anchor="ctr"/>
          <a:lstStyle/>
          <a:p>
            <a:pPr algn="ctr"/>
            <a:r>
              <a:rPr lang="en-US" altLang="zh-CN" sz="2000">
                <a:solidFill>
                  <a:schemeClr val="tx1"/>
                </a:solidFill>
                <a:latin typeface="Arial" panose="020B0604020202020204" pitchFamily="34" charset="0"/>
              </a:rPr>
              <a:t>Hardware</a:t>
            </a:r>
            <a:endParaRPr lang="zh-CN" altLang="en-US" sz="2000">
              <a:solidFill>
                <a:schemeClr val="tx1"/>
              </a:solidFill>
              <a:latin typeface="Arial" panose="020B0604020202020204" pitchFamily="34" charset="0"/>
            </a:endParaRPr>
          </a:p>
        </p:txBody>
      </p:sp>
      <p:sp>
        <p:nvSpPr>
          <p:cNvPr id="10245" name="Rectangle 6"/>
          <p:cNvSpPr/>
          <p:nvPr/>
        </p:nvSpPr>
        <p:spPr>
          <a:xfrm>
            <a:off x="5105400" y="4648200"/>
            <a:ext cx="914400" cy="381000"/>
          </a:xfrm>
          <a:prstGeom prst="rect">
            <a:avLst/>
          </a:prstGeom>
          <a:solidFill>
            <a:srgbClr val="FFFFFF"/>
          </a:solidFill>
          <a:ln w="9525">
            <a:noFill/>
          </a:ln>
        </p:spPr>
        <p:txBody>
          <a:bodyPr wrap="none" anchor="ctr"/>
          <a:lstStyle/>
          <a:p>
            <a:pPr algn="ctr"/>
            <a:r>
              <a:rPr lang="en-US" altLang="zh-CN" sz="2000">
                <a:solidFill>
                  <a:schemeClr val="tx1"/>
                </a:solidFill>
                <a:latin typeface="Arial" panose="020B0604020202020204" pitchFamily="34" charset="0"/>
              </a:rPr>
              <a:t>Kernel</a:t>
            </a:r>
            <a:endParaRPr lang="zh-CN" altLang="en-US" sz="2000">
              <a:solidFill>
                <a:schemeClr val="tx1"/>
              </a:solidFill>
              <a:latin typeface="Arial" panose="020B0604020202020204" pitchFamily="34" charset="0"/>
            </a:endParaRPr>
          </a:p>
        </p:txBody>
      </p:sp>
      <p:sp>
        <p:nvSpPr>
          <p:cNvPr id="10246" name="Rectangle 7"/>
          <p:cNvSpPr/>
          <p:nvPr/>
        </p:nvSpPr>
        <p:spPr>
          <a:xfrm>
            <a:off x="5105400" y="5257800"/>
            <a:ext cx="914400" cy="304800"/>
          </a:xfrm>
          <a:prstGeom prst="rect">
            <a:avLst/>
          </a:prstGeom>
          <a:solidFill>
            <a:srgbClr val="FFFFFF"/>
          </a:solidFill>
          <a:ln w="9525">
            <a:noFill/>
          </a:ln>
        </p:spPr>
        <p:txBody>
          <a:bodyPr wrap="none" anchor="ctr"/>
          <a:lstStyle/>
          <a:p>
            <a:pPr algn="ctr"/>
            <a:r>
              <a:rPr lang="en-US" altLang="zh-CN" sz="2000">
                <a:solidFill>
                  <a:schemeClr val="tx1"/>
                </a:solidFill>
                <a:latin typeface="Arial" panose="020B0604020202020204" pitchFamily="34" charset="0"/>
              </a:rPr>
              <a:t>Shell</a:t>
            </a:r>
            <a:endParaRPr lang="zh-CN" altLang="en-US" sz="2000">
              <a:solidFill>
                <a:schemeClr val="tx1"/>
              </a:solidFill>
              <a:latin typeface="Arial" panose="020B0604020202020204" pitchFamily="34" charset="0"/>
            </a:endParaRPr>
          </a:p>
        </p:txBody>
      </p:sp>
      <p:sp>
        <p:nvSpPr>
          <p:cNvPr id="10247" name="Rectangle 8"/>
          <p:cNvSpPr/>
          <p:nvPr/>
        </p:nvSpPr>
        <p:spPr>
          <a:xfrm>
            <a:off x="4572000" y="3124200"/>
            <a:ext cx="457200" cy="2286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algn="ctr"/>
            <a:r>
              <a:rPr lang="en-US" altLang="zh-CN" sz="1400">
                <a:solidFill>
                  <a:schemeClr val="tx1"/>
                </a:solidFill>
                <a:latin typeface="Arial" panose="020B0604020202020204" pitchFamily="34" charset="0"/>
              </a:rPr>
              <a:t>CPU</a:t>
            </a:r>
            <a:endParaRPr lang="zh-CN" altLang="en-US" sz="14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0" y="0"/>
            <a:ext cx="1412875" cy="411163"/>
          </a:xfrm>
        </p:spPr>
        <p:txBody>
          <a:bodyPr vert="horz" wrap="none" lIns="90384" tIns="44401" rIns="90384" bIns="44401" numCol="1" anchor="t" anchorCtr="0" compatLnSpc="1">
            <a:spAutoFit/>
          </a:bodyPr>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DDDDDD"/>
                  </a:outerShdw>
                </a:effectLst>
                <a:uLnTx/>
                <a:uFillTx/>
                <a:latin typeface="+mj-lt"/>
                <a:ea typeface="+mj-ea"/>
                <a:cs typeface="+mj-cs"/>
              </a:rPr>
              <a:t>分屏操作</a:t>
            </a:r>
            <a:endParaRPr kumimoji="0" lang="en-US" altLang="zh-CN" sz="2400" b="1" i="0" u="none" strike="noStrike" kern="0" cap="none" spc="0" normalizeH="0" baseline="0" noProof="0">
              <a:ln>
                <a:noFill/>
              </a:ln>
              <a:solidFill>
                <a:schemeClr val="tx1"/>
              </a:solidFill>
              <a:effectLst>
                <a:outerShdw blurRad="38100" dist="38100" dir="2700000" algn="tl">
                  <a:srgbClr val="DDDDDD"/>
                </a:outerShdw>
              </a:effectLst>
              <a:uLnTx/>
              <a:uFillTx/>
              <a:latin typeface="+mj-lt"/>
              <a:ea typeface="+mj-ea"/>
              <a:cs typeface="+mj-cs"/>
            </a:endParaRPr>
          </a:p>
        </p:txBody>
      </p:sp>
      <p:sp>
        <p:nvSpPr>
          <p:cNvPr id="152578" name="Rectangle 3"/>
          <p:cNvSpPr>
            <a:spLocks noGrp="1" noChangeArrowheads="1"/>
          </p:cNvSpPr>
          <p:nvPr>
            <p:ph idx="1"/>
          </p:nvPr>
        </p:nvSpPr>
        <p:spPr/>
        <p:txBody>
          <a:bodyPr vert="horz" wrap="square" lIns="90101" tIns="45050" rIns="90101" bIns="45050" numCol="1" anchor="t" anchorCtr="0" compatLnSpc="1"/>
          <a:lstStyle/>
          <a:p>
            <a:pPr marL="457200" indent="0" eaLnBrk="1" hangingPunct="1">
              <a:buNone/>
            </a:pPr>
            <a:r>
              <a:rPr lang="en-US" altLang="zh-CN" b="0">
                <a:latin typeface="华文中宋" panose="02010600040101010101" charset="-122"/>
              </a:rPr>
              <a:t>:split	</a:t>
            </a:r>
            <a:r>
              <a:rPr lang="zh-CN" altLang="en-US" b="0">
                <a:latin typeface="华文中宋" panose="02010600040101010101" charset="-122"/>
              </a:rPr>
              <a:t>横向分屏</a:t>
            </a:r>
            <a:endParaRPr lang="en-US" altLang="zh-CN" b="0">
              <a:latin typeface="华文中宋" panose="02010600040101010101" charset="-122"/>
            </a:endParaRPr>
          </a:p>
          <a:p>
            <a:pPr marL="457200" indent="0" eaLnBrk="1" hangingPunct="1">
              <a:buNone/>
            </a:pPr>
            <a:r>
              <a:rPr lang="en-US" altLang="zh-CN" b="0">
                <a:latin typeface="华文中宋" panose="02010600040101010101" charset="-122"/>
              </a:rPr>
              <a:t>:vplit 	</a:t>
            </a:r>
            <a:r>
              <a:rPr lang="zh-CN" altLang="en-US" b="0">
                <a:latin typeface="华文中宋" panose="02010600040101010101" charset="-122"/>
              </a:rPr>
              <a:t>纵向分屏</a:t>
            </a:r>
            <a:endParaRPr lang="en-US" altLang="zh-CN" b="0">
              <a:latin typeface="华文中宋" panose="02010600040101010101" charset="-122"/>
            </a:endParaRPr>
          </a:p>
          <a:p>
            <a:pPr marL="457200" indent="0" eaLnBrk="1" hangingPunct="1">
              <a:buNone/>
            </a:pPr>
            <a:r>
              <a:rPr lang="en-US" altLang="zh-CN" b="0">
                <a:latin typeface="华文中宋" panose="02010600040101010101" charset="-122"/>
              </a:rPr>
              <a:t>:open</a:t>
            </a:r>
            <a:r>
              <a:rPr lang="zh-CN" altLang="en-US" b="0">
                <a:latin typeface="华文中宋" panose="02010600040101010101" charset="-122"/>
              </a:rPr>
              <a:t> 目录</a:t>
            </a:r>
            <a:r>
              <a:rPr lang="en-US" altLang="zh-CN" b="0">
                <a:latin typeface="华文中宋" panose="02010600040101010101" charset="-122"/>
              </a:rPr>
              <a:t>	</a:t>
            </a:r>
            <a:r>
              <a:rPr lang="zh-CN" altLang="en-US" b="0">
                <a:latin typeface="华文中宋" panose="02010600040101010101" charset="-122"/>
              </a:rPr>
              <a:t>在当前分屏中打开指定文件或者目录</a:t>
            </a:r>
            <a:endParaRPr lang="en-US" altLang="zh-CN" b="0">
              <a:latin typeface="华文中宋" panose="02010600040101010101" charset="-122"/>
            </a:endParaRPr>
          </a:p>
          <a:p>
            <a:pPr marL="457200" indent="0" eaLnBrk="1" hangingPunct="1">
              <a:buNone/>
            </a:pPr>
            <a:r>
              <a:rPr lang="en-US" altLang="zh-CN" b="0">
                <a:latin typeface="华文中宋" panose="02010600040101010101" charset="-122"/>
              </a:rPr>
              <a:t>Ctrl</a:t>
            </a:r>
            <a:r>
              <a:rPr lang="zh-CN" altLang="en-US" b="0">
                <a:latin typeface="华文中宋" panose="02010600040101010101" charset="-122"/>
              </a:rPr>
              <a:t> </a:t>
            </a:r>
            <a:r>
              <a:rPr lang="en-US" altLang="zh-CN" b="0">
                <a:latin typeface="华文中宋" panose="02010600040101010101" charset="-122"/>
              </a:rPr>
              <a:t>+</a:t>
            </a:r>
            <a:r>
              <a:rPr lang="zh-CN" altLang="en-US" b="0">
                <a:latin typeface="华文中宋" panose="02010600040101010101" charset="-122"/>
              </a:rPr>
              <a:t> </a:t>
            </a:r>
            <a:r>
              <a:rPr lang="en-US" altLang="zh-CN" b="0">
                <a:latin typeface="华文中宋" panose="02010600040101010101" charset="-122"/>
              </a:rPr>
              <a:t>ww	</a:t>
            </a:r>
            <a:r>
              <a:rPr lang="zh-CN" altLang="en-US" b="0">
                <a:latin typeface="华文中宋" panose="02010600040101010101" charset="-122"/>
              </a:rPr>
              <a:t>在不同的分屏中切换光标</a:t>
            </a:r>
            <a:endParaRPr lang="en-US" altLang="zh-CN" b="0">
              <a:latin typeface="华文中宋" panose="02010600040101010101" charset="-122"/>
            </a:endParaRPr>
          </a:p>
          <a:p>
            <a:pPr marL="457200" indent="0" eaLnBrk="1" hangingPunct="1">
              <a:buNone/>
            </a:pPr>
            <a:r>
              <a:rPr lang="en-US" altLang="zh-CN" b="0">
                <a:latin typeface="华文中宋" panose="02010600040101010101" charset="-122"/>
              </a:rPr>
              <a:t>:close	</a:t>
            </a:r>
            <a:r>
              <a:rPr lang="zh-CN" altLang="en-US" b="0">
                <a:latin typeface="华文中宋" panose="02010600040101010101" charset="-122"/>
              </a:rPr>
              <a:t>关闭当前分屏</a:t>
            </a:r>
            <a:endParaRPr lang="en-US" altLang="zh-CN" b="0">
              <a:latin typeface="华文中宋" panose="02010600040101010101" charset="-122"/>
            </a:endParaRPr>
          </a:p>
          <a:p>
            <a:pPr marL="457200" indent="0" eaLnBrk="1" hangingPunct="1">
              <a:buNone/>
            </a:pPr>
            <a:endParaRPr lang="en-US" altLang="zh-CN">
              <a:latin typeface="华文中宋" panose="02010600040101010101" charset="-122"/>
            </a:endParaRPr>
          </a:p>
          <a:p>
            <a:pPr marL="457200" indent="0" eaLnBrk="1" hangingPunct="1">
              <a:buNone/>
            </a:pPr>
            <a:endParaRPr lang="zh-CN" altLang="en-US">
              <a:latin typeface="华文中宋" panose="02010600040101010101" charset="-122"/>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6" name="Rectangle 4"/>
          <p:cNvSpPr>
            <a:spLocks noGrp="1" noChangeArrowheads="1"/>
          </p:cNvSpPr>
          <p:nvPr>
            <p:ph type="title"/>
          </p:nvPr>
        </p:nvSpPr>
        <p:spPr/>
        <p:txBody>
          <a:bodyPr vert="horz" wrap="square" lIns="90384" tIns="44401" rIns="90384" bIns="44401" numCol="1" anchor="b" anchorCtr="0" compatLnSpc="1"/>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find</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6258" name="Rectangle 2"/>
          <p:cNvSpPr>
            <a:spLocks noGrp="1"/>
          </p:cNvSpPr>
          <p:nvPr>
            <p:ph idx="1"/>
          </p:nvPr>
        </p:nvSpPr>
        <p:spPr/>
        <p:txBody>
          <a:bodyPr vert="horz" wrap="square" lIns="90101" tIns="45050" rIns="90101" bIns="45050" anchor="t"/>
          <a:lstStyle/>
          <a:p>
            <a:pPr marL="381000" indent="-381000"/>
            <a:r>
              <a:rPr lang="zh-CN" altLang="en-US"/>
              <a:t>根据指定模板查找文件，然后在匹配的文件上执行一个命令</a:t>
            </a:r>
            <a:endParaRPr lang="en-US" altLang="zh-CN" sz="2400"/>
          </a:p>
          <a:p>
            <a:pPr marL="381000" indent="-381000">
              <a:buNone/>
            </a:pPr>
            <a:r>
              <a:rPr lang="en-US" altLang="zh-CN" sz="1800" b="0"/>
              <a:t>$</a:t>
            </a:r>
            <a:r>
              <a:rPr lang="zh-CN" altLang="en-US" sz="1800" b="0"/>
              <a:t> </a:t>
            </a:r>
            <a:r>
              <a:rPr lang="en-US" altLang="zh-CN" sz="1800" b="0"/>
              <a:t>find path expression [action]</a:t>
            </a:r>
            <a:endParaRPr lang="en-US" altLang="zh-CN" sz="1800" b="0"/>
          </a:p>
          <a:p>
            <a:pPr marL="381000" indent="-381000">
              <a:buNone/>
            </a:pPr>
            <a:r>
              <a:rPr lang="zh-CN" altLang="en-US" sz="1800" b="0"/>
              <a:t>例如：</a:t>
            </a:r>
            <a:endParaRPr lang="en-US" altLang="zh-CN" sz="1800" b="0"/>
          </a:p>
          <a:p>
            <a:pPr marL="381000" indent="-381000">
              <a:buNone/>
            </a:pPr>
            <a:r>
              <a:rPr lang="en-US" altLang="zh-CN" sz="1800" b="0"/>
              <a:t>$</a:t>
            </a:r>
            <a:r>
              <a:rPr lang="zh-CN" altLang="en-US" sz="1800" b="0"/>
              <a:t> </a:t>
            </a:r>
            <a:r>
              <a:rPr lang="en-US" altLang="zh-CN" sz="1800" b="0"/>
              <a:t>find / -name perl </a:t>
            </a:r>
            <a:endParaRPr lang="en-US" altLang="zh-CN" sz="1800" b="0"/>
          </a:p>
          <a:p>
            <a:pPr marL="381000" indent="-381000">
              <a:buNone/>
            </a:pPr>
            <a:r>
              <a:rPr lang="en-US" altLang="zh-CN" sz="1800" b="0"/>
              <a:t>$</a:t>
            </a:r>
            <a:r>
              <a:rPr lang="zh-CN" altLang="en-US" sz="1800" b="0"/>
              <a:t> </a:t>
            </a:r>
            <a:r>
              <a:rPr lang="en-US" altLang="zh-CN" sz="1800" b="0"/>
              <a:t>find . -mtime 10 </a:t>
            </a:r>
            <a:r>
              <a:rPr lang="en-US" altLang="zh-CN" sz="1800" b="0">
                <a:latin typeface="Times New Roman" panose="02020603050405020304" pitchFamily="18" charset="0"/>
              </a:rPr>
              <a:t>–</a:t>
            </a:r>
            <a:r>
              <a:rPr lang="en-US" altLang="zh-CN" sz="1800" b="0"/>
              <a:t>print			  </a:t>
            </a:r>
            <a:endParaRPr lang="en-US" altLang="zh-CN" sz="1800" b="0"/>
          </a:p>
          <a:p>
            <a:pPr marL="381000" indent="-381000">
              <a:buNone/>
            </a:pPr>
            <a:r>
              <a:rPr lang="en-US" altLang="zh-CN" sz="1800" b="0"/>
              <a:t>$</a:t>
            </a:r>
            <a:r>
              <a:rPr lang="zh-CN" altLang="en-US" sz="1800" b="0"/>
              <a:t> </a:t>
            </a:r>
            <a:r>
              <a:rPr lang="en-US" altLang="zh-CN" sz="1800" b="0"/>
              <a:t>find /etc -user 0 </a:t>
            </a:r>
            <a:r>
              <a:rPr lang="en-US" altLang="zh-CN" sz="1800" b="0">
                <a:latin typeface="Times New Roman" panose="02020603050405020304" pitchFamily="18" charset="0"/>
              </a:rPr>
              <a:t>–</a:t>
            </a:r>
            <a:r>
              <a:rPr lang="en-US" altLang="zh-CN" sz="1800" b="0"/>
              <a:t>size +400 </a:t>
            </a:r>
            <a:r>
              <a:rPr lang="en-US" altLang="zh-CN" sz="1800" b="0">
                <a:latin typeface="Times New Roman" panose="02020603050405020304" pitchFamily="18" charset="0"/>
              </a:rPr>
              <a:t>–</a:t>
            </a:r>
            <a:r>
              <a:rPr lang="en-US" altLang="zh-CN" sz="1800" b="0"/>
              <a:t>print</a:t>
            </a:r>
            <a:endParaRPr lang="en-US" altLang="zh-CN" sz="1800" b="0"/>
          </a:p>
          <a:p>
            <a:pPr marL="381000" indent="-381000">
              <a:buNone/>
            </a:pPr>
            <a:r>
              <a:rPr lang="en-US" altLang="zh-CN" sz="1800" b="0"/>
              <a:t>$</a:t>
            </a:r>
            <a:r>
              <a:rPr lang="zh-CN" altLang="en-US" sz="1800" b="0"/>
              <a:t> </a:t>
            </a:r>
            <a:r>
              <a:rPr lang="en-US" altLang="zh-CN" sz="1800" b="0"/>
              <a:t>find ~ -perm 777 &gt; ~/holes</a:t>
            </a:r>
            <a:r>
              <a:rPr lang="zh-CN" altLang="en-US" sz="1800" b="0"/>
              <a:t>	</a:t>
            </a:r>
            <a:endParaRPr lang="zh-CN" altLang="en-US" sz="1800" b="0"/>
          </a:p>
          <a:p>
            <a:pPr marL="381000" indent="-381000">
              <a:buNone/>
            </a:pPr>
            <a:r>
              <a:rPr lang="en-US" altLang="zh-CN" sz="1800" b="0"/>
              <a:t>$</a:t>
            </a:r>
            <a:r>
              <a:rPr lang="zh-CN" altLang="en-US" sz="1800" b="0"/>
              <a:t> </a:t>
            </a:r>
            <a:r>
              <a:rPr lang="en-US" altLang="zh-CN" sz="1800" b="0"/>
              <a:t>find /export/home -type f -atime +365 -exec rm {} \;</a:t>
            </a:r>
            <a:endParaRPr lang="en-US" altLang="zh-CN" sz="1800" b="0"/>
          </a:p>
          <a:p>
            <a:pPr marL="381000" indent="-381000">
              <a:buNone/>
            </a:pPr>
            <a:r>
              <a:rPr lang="en-US" altLang="zh-CN" sz="1800" b="0"/>
              <a:t>$</a:t>
            </a:r>
            <a:r>
              <a:rPr lang="zh-CN" altLang="en-US" sz="1800" b="0"/>
              <a:t> </a:t>
            </a:r>
            <a:r>
              <a:rPr lang="en-US" altLang="zh-CN" sz="1800" b="0"/>
              <a:t>find /export/home/html -name "*.html" -print | xargs perl -p -i.bak -e </a:t>
            </a:r>
            <a:r>
              <a:rPr lang="en-US" altLang="zh-CN" sz="1800" b="0">
                <a:latin typeface="Times New Roman" panose="02020603050405020304" pitchFamily="18" charset="0"/>
              </a:rPr>
              <a:t>“</a:t>
            </a:r>
            <a:r>
              <a:rPr lang="en-US" altLang="zh-CN" sz="1800" b="0"/>
              <a:t>s/Copyright 2004/Copyright 2005/g;</a:t>
            </a:r>
            <a:r>
              <a:rPr lang="en-US" altLang="zh-CN" sz="1800" b="0">
                <a:latin typeface="Times New Roman" panose="02020603050405020304" pitchFamily="18" charset="0"/>
              </a:rPr>
              <a:t>”</a:t>
            </a:r>
            <a:endParaRPr lang="en-US" altLang="zh-CN" sz="1800" b="0">
              <a:latin typeface="Times New Roman" panose="02020603050405020304" pitchFamily="18" charset="0"/>
            </a:endParaRPr>
          </a:p>
          <a:p>
            <a:pPr marL="381000" indent="-381000">
              <a:spcBef>
                <a:spcPts val="200"/>
              </a:spcBef>
              <a:spcAft>
                <a:spcPts val="200"/>
              </a:spcAft>
              <a:buFont typeface="Wingdings" panose="05000000000000000000" pitchFamily="2" charset="2"/>
              <a:buChar char="Ø"/>
            </a:pPr>
            <a:r>
              <a:rPr lang="en-US" altLang="zh-CN" sz="1600"/>
              <a:t>xargs 	</a:t>
            </a:r>
            <a:r>
              <a:rPr lang="zh-CN" altLang="en-US" sz="1600"/>
              <a:t>与其他命令配合使用，提取上一个命令的结果作为随后命令的参数</a:t>
            </a:r>
            <a:endParaRPr lang="en-US" altLang="zh-CN" sz="1600"/>
          </a:p>
          <a:p>
            <a:pPr marL="381000" indent="-381000">
              <a:spcBef>
                <a:spcPts val="200"/>
              </a:spcBef>
              <a:spcAft>
                <a:spcPts val="200"/>
              </a:spcAft>
              <a:buFont typeface="Wingdings" panose="05000000000000000000" pitchFamily="2" charset="2"/>
              <a:buChar char="Ø"/>
            </a:pPr>
            <a:r>
              <a:rPr lang="en-US" altLang="zh-CN" sz="1600"/>
              <a:t>perl</a:t>
            </a:r>
            <a:r>
              <a:rPr lang="zh-CN" altLang="en-US" sz="1600"/>
              <a:t> </a:t>
            </a:r>
            <a:r>
              <a:rPr lang="en-US" altLang="zh-CN" sz="1600"/>
              <a:t>	</a:t>
            </a:r>
            <a:r>
              <a:rPr lang="zh-CN" altLang="en-US" sz="1600"/>
              <a:t>语言解释器</a:t>
            </a:r>
            <a:endParaRPr lang="en-US" altLang="zh-CN" sz="1600"/>
          </a:p>
          <a:p>
            <a:pPr marL="381000" indent="-381000">
              <a:spcBef>
                <a:spcPts val="200"/>
              </a:spcBef>
              <a:spcAft>
                <a:spcPts val="200"/>
              </a:spcAft>
              <a:buFont typeface="Wingdings" panose="05000000000000000000" pitchFamily="2" charset="2"/>
              <a:buChar char="Ø"/>
            </a:pPr>
            <a:r>
              <a:rPr lang="en-US" altLang="zh-CN" sz="1600"/>
              <a:t>-p</a:t>
            </a:r>
            <a:r>
              <a:rPr lang="zh-CN" altLang="en-US" sz="1600"/>
              <a:t> </a:t>
            </a:r>
            <a:r>
              <a:rPr lang="en-US" altLang="zh-CN" sz="1600"/>
              <a:t>	</a:t>
            </a:r>
            <a:r>
              <a:rPr lang="zh-CN" altLang="en-US" sz="1600"/>
              <a:t>查找并且替换</a:t>
            </a:r>
            <a:endParaRPr lang="en-US" altLang="zh-CN" sz="1600"/>
          </a:p>
          <a:p>
            <a:pPr marL="381000" indent="-381000">
              <a:spcBef>
                <a:spcPts val="200"/>
              </a:spcBef>
              <a:spcAft>
                <a:spcPts val="200"/>
              </a:spcAft>
              <a:buFont typeface="Wingdings" panose="05000000000000000000" pitchFamily="2" charset="2"/>
              <a:buChar char="Ø"/>
            </a:pPr>
            <a:r>
              <a:rPr lang="en-US" altLang="zh-CN" sz="1600"/>
              <a:t>-i.bak</a:t>
            </a:r>
            <a:r>
              <a:rPr lang="zh-CN" altLang="en-US" sz="1600"/>
              <a:t> </a:t>
            </a:r>
            <a:r>
              <a:rPr lang="en-US" altLang="zh-CN" sz="1600"/>
              <a:t>	</a:t>
            </a:r>
            <a:r>
              <a:rPr lang="zh-CN" altLang="en-US" sz="1600"/>
              <a:t>修改之前进行备份，备份文件为 使用</a:t>
            </a:r>
            <a:r>
              <a:rPr lang="en-US" altLang="zh-CN" sz="1600"/>
              <a:t>.bak</a:t>
            </a:r>
            <a:r>
              <a:rPr lang="zh-CN" altLang="en-US" sz="1600"/>
              <a:t>结束</a:t>
            </a:r>
            <a:endParaRPr lang="en-US" altLang="zh-CN" sz="1600"/>
          </a:p>
          <a:p>
            <a:pPr marL="381000" indent="-381000">
              <a:spcBef>
                <a:spcPts val="200"/>
              </a:spcBef>
              <a:spcAft>
                <a:spcPts val="200"/>
              </a:spcAft>
              <a:buFont typeface="Wingdings" panose="05000000000000000000" pitchFamily="2" charset="2"/>
              <a:buChar char="Ø"/>
            </a:pPr>
            <a:r>
              <a:rPr lang="en-US" altLang="zh-CN" sz="1600"/>
              <a:t>-e	</a:t>
            </a:r>
            <a:r>
              <a:rPr lang="zh-CN" altLang="en-US" sz="1600"/>
              <a:t>执行操作</a:t>
            </a:r>
            <a:endParaRPr lang="zh-CN" altLang="en-US" sz="1600"/>
          </a:p>
          <a:p>
            <a:pPr marL="381000" indent="-381000">
              <a:spcBef>
                <a:spcPts val="200"/>
              </a:spcBef>
              <a:spcAft>
                <a:spcPts val="200"/>
              </a:spcAft>
              <a:buFont typeface="Wingdings" panose="05000000000000000000" pitchFamily="2" charset="2"/>
              <a:buChar char="Ø"/>
            </a:pPr>
            <a:r>
              <a:rPr lang="en-US" altLang="zh-CN" sz="1600"/>
              <a:t>http://www.cnblogs.com/wanqieddy/archive/2011/06/09/2076785.html</a:t>
            </a:r>
            <a:endParaRPr lang="en-US" altLang="zh-CN" sz="16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9" name="Rectangle 3"/>
          <p:cNvSpPr>
            <a:spLocks noGrp="1" noChangeArrowheads="1"/>
          </p:cNvSpPr>
          <p:nvPr>
            <p:ph type="title"/>
          </p:nvPr>
        </p:nvSpPr>
        <p:spPr>
          <a:xfrm>
            <a:off x="0" y="0"/>
            <a:ext cx="796925"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grep</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8306"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ea typeface="仿宋体" charset="-122"/>
              </a:rPr>
              <a:t>使用指定模式的字符串在一个文件中进行搜索并且打印所有包含该模式的行</a:t>
            </a:r>
            <a:endParaRPr lang="en-US" altLang="zh-CN" sz="2400">
              <a:ea typeface="仿宋体" charset="-122"/>
            </a:endParaRPr>
          </a:p>
          <a:p>
            <a:pPr marL="381000" indent="-381000">
              <a:buNone/>
            </a:pPr>
            <a:r>
              <a:rPr lang="en-US" altLang="zh-CN" sz="2400"/>
              <a:t>	</a:t>
            </a:r>
            <a:r>
              <a:rPr lang="en-US" altLang="zh-CN" sz="1800" b="0"/>
              <a:t>$</a:t>
            </a:r>
            <a:r>
              <a:rPr lang="zh-CN" altLang="en-US" sz="1800" b="0"/>
              <a:t> </a:t>
            </a:r>
            <a:r>
              <a:rPr lang="en-US" altLang="zh-CN" sz="1800" b="0"/>
              <a:t>grep [option(s)] string filename</a:t>
            </a:r>
            <a:endParaRPr lang="en-US" altLang="zh-CN" sz="1800" b="0"/>
          </a:p>
          <a:p>
            <a:pPr marL="457200" lvl="1" indent="0"/>
            <a:r>
              <a:rPr lang="zh-CN" altLang="en-US" sz="1800" b="0">
                <a:ea typeface="仿宋体" charset="-122"/>
              </a:rPr>
              <a:t> </a:t>
            </a:r>
            <a:r>
              <a:rPr lang="en-US" altLang="zh-CN" sz="1800" b="0">
                <a:ea typeface="仿宋体" charset="-122"/>
              </a:rPr>
              <a:t>case sensitive</a:t>
            </a:r>
            <a:endParaRPr lang="en-US" altLang="zh-CN" sz="1800" b="0">
              <a:ea typeface="仿宋体" charset="-122"/>
            </a:endParaRPr>
          </a:p>
          <a:p>
            <a:pPr marL="457200" lvl="1" indent="0"/>
            <a:r>
              <a:rPr lang="zh-CN" altLang="en-US" sz="1800" b="0"/>
              <a:t> </a:t>
            </a:r>
            <a:r>
              <a:rPr lang="en-US" altLang="zh-CN" sz="1800" b="0"/>
              <a:t>-i </a:t>
            </a:r>
            <a:r>
              <a:rPr lang="zh-CN" altLang="en-US" sz="1800" b="0"/>
              <a:t>搜索过程中忽略大小写</a:t>
            </a:r>
            <a:endParaRPr lang="en-US" altLang="zh-CN" sz="1800" b="0"/>
          </a:p>
          <a:p>
            <a:pPr marL="457200" lvl="1" indent="0"/>
            <a:r>
              <a:rPr lang="zh-CN" altLang="en-US" sz="1800" b="0"/>
              <a:t> </a:t>
            </a:r>
            <a:r>
              <a:rPr lang="en-US" altLang="zh-CN" sz="1800" b="0"/>
              <a:t>-v</a:t>
            </a:r>
            <a:r>
              <a:rPr lang="zh-CN" altLang="en-US" sz="1800" b="0"/>
              <a:t> 显示不匹配指定模式的行</a:t>
            </a:r>
            <a:endParaRPr lang="en-US" altLang="zh-CN" b="0"/>
          </a:p>
          <a:p>
            <a:pPr marL="381000" indent="-381000">
              <a:buNone/>
            </a:pPr>
            <a:endParaRPr lang="en-US" altLang="zh-CN" sz="1800" b="0"/>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grep  root  /etc/passwd</a:t>
            </a:r>
            <a:endParaRPr lang="en-US" altLang="zh-CN" sz="1800" b="0">
              <a:ea typeface="仿宋体" charset="-122"/>
            </a:endParaRPr>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ls -la | grep  -i  </a:t>
            </a:r>
            <a:r>
              <a:rPr lang="en-US" altLang="zh-CN" sz="1800" b="0">
                <a:latin typeface="Times New Roman" panose="02020603050405020304" pitchFamily="18" charset="0"/>
                <a:ea typeface="仿宋体" charset="-122"/>
              </a:rPr>
              <a:t>’</a:t>
            </a:r>
            <a:r>
              <a:rPr lang="en-US" altLang="zh-CN" sz="1800" b="0">
                <a:ea typeface="仿宋体" charset="-122"/>
              </a:rPr>
              <a:t>sep 1</a:t>
            </a:r>
            <a:r>
              <a:rPr lang="en-US" altLang="zh-CN" sz="1800" b="0">
                <a:latin typeface="Times New Roman" panose="02020603050405020304" pitchFamily="18" charset="0"/>
                <a:ea typeface="仿宋体" charset="-122"/>
              </a:rPr>
              <a:t>’</a:t>
            </a:r>
            <a:endParaRPr lang="en-US" altLang="zh-CN" sz="1800" b="0">
              <a:latin typeface="Times New Roman" panose="02020603050405020304" pitchFamily="18" charset="0"/>
              <a:ea typeface="仿宋体" charset="-122"/>
            </a:endParaRPr>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cat /etc/passwd | awk -F: '{print $1 $4}' | grep terry</a:t>
            </a:r>
            <a:endParaRPr lang="zh-CN" altLang="en-US" sz="1800" b="0">
              <a:ea typeface="仿宋体"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p:cNvSpPr>
            <a:spLocks noGrp="1" noChangeArrowheads="1"/>
          </p:cNvSpPr>
          <p:nvPr>
            <p:ph type="title"/>
          </p:nvPr>
        </p:nvSpPr>
        <p:spPr/>
        <p:txBody>
          <a:bodyPr vert="horz" wrap="square" lIns="90471" tIns="44442" rIns="90471" bIns="44442" numCol="1" anchor="b" anchorCtr="0" compatLnSpc="1"/>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仿宋体" charset="0"/>
                <a:cs typeface="仿宋体" charset="0"/>
              </a:rPr>
              <a:t>wc</a:t>
            </a:r>
            <a:endParaRPr kumimoji="0" lang="en-US" altLang="zh-CN"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mj-ea"/>
              <a:cs typeface="+mj-cs"/>
            </a:endParaRPr>
          </a:p>
        </p:txBody>
      </p:sp>
      <p:sp>
        <p:nvSpPr>
          <p:cNvPr id="100354"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t>统计管道中行数，单词书，字符数</a:t>
            </a:r>
            <a:endParaRPr lang="en-US" altLang="zh-CN" sz="2400"/>
          </a:p>
          <a:p>
            <a:pPr marL="381000" indent="-381000">
              <a:buNone/>
            </a:pPr>
            <a:r>
              <a:rPr lang="en-US" altLang="zh-CN" sz="2400"/>
              <a:t>	</a:t>
            </a:r>
            <a:r>
              <a:rPr lang="en-US" altLang="zh-CN" sz="1800" b="0"/>
              <a:t>wc [options] filename(s)</a:t>
            </a:r>
            <a:endParaRPr lang="en-US" altLang="zh-CN" sz="1800" b="0"/>
          </a:p>
          <a:p>
            <a:pPr marL="457200" lvl="1" indent="0"/>
            <a:r>
              <a:rPr lang="zh-CN" altLang="en-US" sz="1800" b="0"/>
              <a:t> </a:t>
            </a:r>
            <a:r>
              <a:rPr lang="en-US" altLang="zh-CN" sz="1800" b="0"/>
              <a:t>-l 	</a:t>
            </a:r>
            <a:r>
              <a:rPr lang="zh-CN" altLang="en-US" sz="1800" b="0"/>
              <a:t>统计行数</a:t>
            </a:r>
            <a:endParaRPr lang="en-US" altLang="zh-CN" sz="1800" b="0"/>
          </a:p>
          <a:p>
            <a:pPr marL="457200" lvl="1" indent="0"/>
            <a:r>
              <a:rPr lang="zh-CN" altLang="en-US" sz="1800" b="0"/>
              <a:t> </a:t>
            </a:r>
            <a:r>
              <a:rPr lang="en-US" altLang="zh-CN" sz="1800" b="0"/>
              <a:t>-w </a:t>
            </a:r>
            <a:r>
              <a:rPr lang="zh-CN" altLang="en-US" sz="1800" b="0"/>
              <a:t>统计单词数</a:t>
            </a:r>
            <a:endParaRPr lang="en-US" altLang="zh-CN" sz="1800" b="0"/>
          </a:p>
          <a:p>
            <a:pPr marL="457200" lvl="1" indent="0"/>
            <a:r>
              <a:rPr lang="zh-CN" altLang="en-US" sz="1800" b="0"/>
              <a:t> </a:t>
            </a:r>
            <a:r>
              <a:rPr lang="en-US" altLang="zh-CN" sz="1800" b="0"/>
              <a:t>-C	</a:t>
            </a:r>
            <a:r>
              <a:rPr lang="zh-CN" altLang="en-US" sz="1800" b="0"/>
              <a:t> 统计字符</a:t>
            </a:r>
            <a:endParaRPr lang="en-US" altLang="zh-CN" sz="1800" b="0"/>
          </a:p>
          <a:p>
            <a:pPr marL="457200" lvl="1" indent="0">
              <a:buNone/>
            </a:pPr>
            <a:r>
              <a:rPr lang="zh-CN" altLang="en-US" sz="1800" b="0"/>
              <a:t>例如</a:t>
            </a:r>
            <a:endParaRPr lang="zh-CN" altLang="en-US" b="0"/>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grep wang /etc/passwd | wc –l</a:t>
            </a:r>
            <a:endParaRPr lang="en-US" altLang="zh-CN" sz="1800" b="0">
              <a:ea typeface="仿宋体" charset="-122"/>
            </a:endParaRPr>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find</a:t>
            </a:r>
            <a:r>
              <a:rPr lang="zh-CN" altLang="en-US" sz="1800" b="0">
                <a:ea typeface="仿宋体" charset="-122"/>
              </a:rPr>
              <a:t> </a:t>
            </a:r>
            <a:r>
              <a:rPr lang="en-US" altLang="zh-CN" sz="1800" b="0">
                <a:ea typeface="仿宋体" charset="-122"/>
              </a:rPr>
              <a:t>.</a:t>
            </a:r>
            <a:r>
              <a:rPr lang="zh-CN" altLang="en-US" sz="1800" b="0">
                <a:ea typeface="仿宋体" charset="-122"/>
              </a:rPr>
              <a:t> </a:t>
            </a:r>
            <a:r>
              <a:rPr lang="en-US" altLang="zh-CN" sz="1800" b="0">
                <a:ea typeface="仿宋体" charset="-122"/>
              </a:rPr>
              <a:t>–type</a:t>
            </a:r>
            <a:r>
              <a:rPr lang="zh-CN" altLang="en-US" sz="1800" b="0">
                <a:ea typeface="仿宋体" charset="-122"/>
              </a:rPr>
              <a:t> </a:t>
            </a:r>
            <a:r>
              <a:rPr lang="en-US" altLang="zh-CN" sz="1800" b="0">
                <a:ea typeface="仿宋体" charset="-122"/>
              </a:rPr>
              <a:t>f -name "*.html" -print | xargs cat | wc –l</a:t>
            </a:r>
            <a:endParaRPr lang="en-US" altLang="zh-CN" sz="1800" b="0">
              <a:ea typeface="仿宋体" charset="-122"/>
            </a:endParaRPr>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find . -type f -name "*.html" -print | xargs cat | grep div | wc -w</a:t>
            </a:r>
            <a:endParaRPr lang="zh-CN" altLang="en-US" sz="1800" b="0">
              <a:ea typeface="仿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p:cNvSpPr>
            <a:spLocks noGrp="1" noChangeArrowheads="1"/>
          </p:cNvSpPr>
          <p:nvPr>
            <p:ph type="title"/>
          </p:nvPr>
        </p:nvSpPr>
        <p:spPr/>
        <p:txBody>
          <a:bodyPr vert="horz" wrap="square" lIns="90471" tIns="44442" rIns="90471" bIns="44442" numCol="1" anchor="b" anchorCtr="0" compatLnSpc="1"/>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DDDDDD"/>
                  </a:outerShdw>
                </a:effectLst>
                <a:uLnTx/>
                <a:uFillTx/>
                <a:latin typeface="+mj-lt"/>
                <a:ea typeface="仿宋体" charset="0"/>
                <a:cs typeface="仿宋体" charset="0"/>
              </a:rPr>
              <a:t>df</a:t>
            </a:r>
            <a:endParaRPr kumimoji="0" lang="en-US" altLang="zh-CN" sz="2400" b="1"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mj-ea"/>
              <a:cs typeface="+mj-cs"/>
            </a:endParaRPr>
          </a:p>
        </p:txBody>
      </p:sp>
      <p:sp>
        <p:nvSpPr>
          <p:cNvPr id="100354"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t>设备挂载使用情况</a:t>
            </a:r>
            <a:endParaRPr lang="en-US" altLang="zh-CN" sz="2400"/>
          </a:p>
          <a:p>
            <a:pPr marL="381000" indent="-381000">
              <a:spcBef>
                <a:spcPts val="300"/>
              </a:spcBef>
              <a:spcAft>
                <a:spcPts val="300"/>
              </a:spcAft>
              <a:buNone/>
            </a:pPr>
            <a:r>
              <a:rPr lang="en-US" altLang="zh-CN" sz="2400"/>
              <a:t>	</a:t>
            </a:r>
            <a:r>
              <a:rPr lang="en-US" altLang="zh-CN" sz="1800" b="0"/>
              <a:t>df</a:t>
            </a:r>
            <a:r>
              <a:rPr lang="zh-CN" altLang="en-US" sz="1800" b="0"/>
              <a:t> </a:t>
            </a:r>
            <a:r>
              <a:rPr lang="en-US" altLang="zh-CN" sz="1800" b="0"/>
              <a:t>[options]</a:t>
            </a:r>
            <a:r>
              <a:rPr lang="zh-CN" altLang="en-US" sz="1800" b="0"/>
              <a:t>：</a:t>
            </a:r>
            <a:r>
              <a:rPr lang="zh-CN" altLang="en-US" sz="1600" b="0"/>
              <a:t>用来检查linux服务器的文件系统的磁盘空间占用情况。可以利用该命令来获取硬盘被占用了多少空间，目前还剩下多少空间等信息</a:t>
            </a:r>
            <a:endParaRPr lang="zh-CN" altLang="en-US" sz="1200" b="0"/>
          </a:p>
          <a:p>
            <a:pPr marL="457200" lvl="1" indent="0">
              <a:spcBef>
                <a:spcPts val="300"/>
              </a:spcBef>
              <a:spcAft>
                <a:spcPts val="300"/>
              </a:spcAft>
            </a:pPr>
            <a:r>
              <a:rPr lang="zh-CN" altLang="en-US" sz="1800" b="0"/>
              <a:t> </a:t>
            </a:r>
            <a:r>
              <a:rPr lang="en-US" altLang="zh-CN" sz="1800" b="0"/>
              <a:t>-h </a:t>
            </a:r>
            <a:r>
              <a:rPr lang="zh-CN" altLang="en-US" sz="1800" b="0"/>
              <a:t>以</a:t>
            </a:r>
            <a:r>
              <a:rPr lang="en-US" altLang="zh-CN" sz="1800" b="0"/>
              <a:t>G</a:t>
            </a:r>
            <a:r>
              <a:rPr lang="zh-CN" altLang="en-US" sz="1800" b="0"/>
              <a:t>为单位进行显示</a:t>
            </a:r>
            <a:endParaRPr lang="en-US" altLang="zh-CN" sz="1800" b="0"/>
          </a:p>
          <a:p>
            <a:pPr marL="381000" indent="-381000">
              <a:spcBef>
                <a:spcPts val="300"/>
              </a:spcBef>
              <a:spcAft>
                <a:spcPts val="300"/>
              </a:spcAft>
              <a:buNone/>
            </a:pPr>
            <a:r>
              <a:rPr lang="en-US" altLang="zh-CN" sz="1800">
                <a:ea typeface="仿宋体" charset="-122"/>
              </a:rPr>
              <a:t>$</a:t>
            </a:r>
            <a:r>
              <a:rPr lang="zh-CN" altLang="en-US" sz="1800">
                <a:ea typeface="仿宋体" charset="-122"/>
              </a:rPr>
              <a:t> </a:t>
            </a:r>
            <a:r>
              <a:rPr lang="en-US" altLang="zh-CN" sz="1800">
                <a:ea typeface="仿宋体" charset="-122"/>
              </a:rPr>
              <a:t>df</a:t>
            </a:r>
            <a:r>
              <a:rPr lang="zh-CN" altLang="en-US" sz="1800">
                <a:ea typeface="仿宋体" charset="-122"/>
              </a:rPr>
              <a:t> </a:t>
            </a:r>
            <a:r>
              <a:rPr lang="en-US" altLang="zh-CN" sz="1800">
                <a:ea typeface="仿宋体" charset="-122"/>
              </a:rPr>
              <a:t>–h</a:t>
            </a:r>
            <a:endParaRPr lang="en-US" altLang="zh-CN" sz="1800">
              <a:ea typeface="仿宋体" charset="-122"/>
            </a:endParaRPr>
          </a:p>
          <a:p>
            <a:pPr marL="381000" indent="-381000"/>
            <a:r>
              <a:rPr lang="en-US" altLang="zh-CN" sz="1800"/>
              <a:t>mac</a:t>
            </a:r>
            <a:r>
              <a:rPr lang="zh-CN" altLang="en-US" sz="1800"/>
              <a:t>中挂载</a:t>
            </a:r>
            <a:r>
              <a:rPr lang="en-US" altLang="zh-CN" sz="1800"/>
              <a:t>NTFs</a:t>
            </a:r>
            <a:r>
              <a:rPr lang="zh-CN" altLang="en-US" sz="1800"/>
              <a:t>分区</a:t>
            </a:r>
            <a:endParaRPr lang="en-US" altLang="zh-CN" sz="2400"/>
          </a:p>
          <a:p>
            <a:pPr marL="381000" indent="-381000">
              <a:spcBef>
                <a:spcPts val="300"/>
              </a:spcBef>
              <a:spcAft>
                <a:spcPts val="300"/>
              </a:spcAft>
              <a:buNone/>
            </a:pPr>
            <a:r>
              <a:rPr lang="zh-CN" altLang="en-US" sz="1800" b="0"/>
              <a:t>先使用</a:t>
            </a:r>
            <a:r>
              <a:rPr lang="en-US" altLang="zh-CN" sz="1800" b="0"/>
              <a:t>df</a:t>
            </a:r>
            <a:r>
              <a:rPr lang="zh-CN" altLang="en-US" sz="1800" b="0"/>
              <a:t>查看自动挂载的设备编号</a:t>
            </a:r>
            <a:endParaRPr lang="en-US" altLang="zh-CN" sz="1800" b="0"/>
          </a:p>
          <a:p>
            <a:pPr marL="381000" indent="-381000">
              <a:spcBef>
                <a:spcPts val="300"/>
              </a:spcBef>
              <a:spcAft>
                <a:spcPts val="300"/>
              </a:spcAft>
              <a:buNone/>
            </a:pPr>
            <a:r>
              <a:rPr lang="en-US" altLang="zh-CN" sz="1800"/>
              <a:t>$</a:t>
            </a:r>
            <a:r>
              <a:rPr lang="zh-CN" altLang="en-US" sz="1800"/>
              <a:t> </a:t>
            </a:r>
            <a:r>
              <a:rPr lang="en-US" altLang="zh-CN" sz="1800"/>
              <a:t>df</a:t>
            </a:r>
            <a:r>
              <a:rPr lang="zh-CN" altLang="en-US" sz="1800"/>
              <a:t> </a:t>
            </a:r>
            <a:r>
              <a:rPr lang="en-US" altLang="zh-CN" sz="1800"/>
              <a:t>-h</a:t>
            </a:r>
            <a:endParaRPr lang="en-US" altLang="zh-CN" sz="1800"/>
          </a:p>
          <a:p>
            <a:pPr marL="381000" indent="-381000">
              <a:spcBef>
                <a:spcPts val="300"/>
              </a:spcBef>
              <a:spcAft>
                <a:spcPts val="300"/>
              </a:spcAft>
              <a:buNone/>
            </a:pPr>
            <a:r>
              <a:rPr lang="zh-CN" altLang="en-US" sz="1800" b="0"/>
              <a:t>卸载自动挂载的设备</a:t>
            </a:r>
            <a:endParaRPr lang="en-US" altLang="zh-CN" sz="1800" b="0"/>
          </a:p>
          <a:p>
            <a:pPr marL="381000" indent="-381000">
              <a:spcBef>
                <a:spcPts val="300"/>
              </a:spcBef>
              <a:spcAft>
                <a:spcPts val="300"/>
              </a:spcAft>
              <a:buNone/>
            </a:pPr>
            <a:r>
              <a:rPr lang="en-US" altLang="zh-CN" sz="1800"/>
              <a:t>$ sudo umount /dev/disk2s1</a:t>
            </a:r>
            <a:endParaRPr lang="en-US" altLang="zh-CN" sz="1800" b="0"/>
          </a:p>
          <a:p>
            <a:pPr marL="381000" indent="-381000">
              <a:spcBef>
                <a:spcPts val="300"/>
              </a:spcBef>
              <a:spcAft>
                <a:spcPts val="300"/>
              </a:spcAft>
              <a:buNone/>
            </a:pPr>
            <a:r>
              <a:rPr lang="zh-CN" altLang="en-US" sz="1800" b="0"/>
              <a:t>重新挂载</a:t>
            </a:r>
            <a:endParaRPr lang="en-US" altLang="zh-CN" sz="1800" b="0"/>
          </a:p>
          <a:p>
            <a:pPr marL="381000" indent="-381000">
              <a:spcBef>
                <a:spcPts val="300"/>
              </a:spcBef>
              <a:spcAft>
                <a:spcPts val="300"/>
              </a:spcAft>
              <a:buNone/>
            </a:pPr>
            <a:r>
              <a:rPr lang="en-US" altLang="zh-CN" sz="1800"/>
              <a:t>$</a:t>
            </a:r>
            <a:r>
              <a:rPr lang="zh-CN" altLang="en-US" sz="1800"/>
              <a:t> </a:t>
            </a:r>
            <a:r>
              <a:rPr lang="en-US" altLang="zh-CN" sz="1800"/>
              <a:t>mkdir mnt </a:t>
            </a:r>
            <a:endParaRPr lang="en-US" altLang="zh-CN" sz="1800"/>
          </a:p>
          <a:p>
            <a:pPr marL="381000" indent="-381000">
              <a:spcBef>
                <a:spcPts val="300"/>
              </a:spcBef>
              <a:spcAft>
                <a:spcPts val="300"/>
              </a:spcAft>
              <a:buNone/>
            </a:pPr>
            <a:r>
              <a:rPr lang="en-US" altLang="zh-CN" sz="1800"/>
              <a:t>$ mount [-t vfstype] [-o options] device mnt</a:t>
            </a:r>
            <a:endParaRPr lang="en-US" altLang="zh-CN" sz="1800"/>
          </a:p>
          <a:p>
            <a:pPr marL="381000" indent="-381000">
              <a:spcBef>
                <a:spcPts val="300"/>
              </a:spcBef>
              <a:spcAft>
                <a:spcPts val="300"/>
              </a:spcAft>
              <a:buNone/>
            </a:pPr>
            <a:r>
              <a:rPr lang="en-US" altLang="zh-CN" sz="1800" b="0">
                <a:ea typeface="仿宋体" charset="-122"/>
              </a:rPr>
              <a:t>	1.-t vfstype 指定文件系统的类型，通常不必指定。mount 会自动选择正确的类型</a:t>
            </a:r>
            <a:endParaRPr lang="en-US" altLang="zh-CN" sz="1800" b="0">
              <a:ea typeface="仿宋体" charset="-122"/>
            </a:endParaRPr>
          </a:p>
          <a:p>
            <a:pPr marL="381000" indent="-381000">
              <a:spcBef>
                <a:spcPts val="300"/>
              </a:spcBef>
              <a:spcAft>
                <a:spcPts val="300"/>
              </a:spcAft>
              <a:buNone/>
            </a:pPr>
            <a:r>
              <a:rPr lang="en-US" altLang="zh-CN" sz="1800" b="0">
                <a:ea typeface="仿宋体" charset="-122"/>
              </a:rPr>
              <a:t>	2.-o options 主要用来描述设备或档案的挂接方式</a:t>
            </a:r>
            <a:endParaRPr lang="en-US" altLang="zh-CN" sz="1800" b="0">
              <a:ea typeface="仿宋体" charset="-122"/>
            </a:endParaRPr>
          </a:p>
        </p:txBody>
      </p:sp>
      <p:sp>
        <p:nvSpPr>
          <p:cNvPr id="2" name="文本框 1"/>
          <p:cNvSpPr txBox="1"/>
          <p:nvPr/>
        </p:nvSpPr>
        <p:spPr>
          <a:xfrm>
            <a:off x="5147310" y="1986915"/>
            <a:ext cx="3082290" cy="2799715"/>
          </a:xfrm>
          <a:prstGeom prst="rect">
            <a:avLst/>
          </a:prstGeom>
          <a:noFill/>
        </p:spPr>
        <p:txBody>
          <a:bodyPr wrap="square" rtlCol="0">
            <a:spAutoFit/>
          </a:bodyPr>
          <a:p>
            <a:r>
              <a:rPr lang="en-US" altLang="zh-CN" sz="1600">
                <a:solidFill>
                  <a:srgbClr val="FF0000"/>
                </a:solidFill>
              </a:rPr>
              <a:t>-o option</a:t>
            </a:r>
            <a:r>
              <a:rPr lang="zh-CN" altLang="en-US" sz="1600">
                <a:solidFill>
                  <a:srgbClr val="FF0000"/>
                </a:solidFill>
              </a:rPr>
              <a:t>常用参数：</a:t>
            </a:r>
            <a:endParaRPr lang="zh-CN" altLang="en-US" sz="1600">
              <a:solidFill>
                <a:srgbClr val="FF0000"/>
              </a:solidFill>
            </a:endParaRPr>
          </a:p>
          <a:p>
            <a:r>
              <a:rPr lang="zh-CN" altLang="en-US" sz="1600">
                <a:solidFill>
                  <a:srgbClr val="FF0000"/>
                </a:solidFill>
              </a:rPr>
              <a:t>    loop：用来把一个文件当成硬盘分区挂接上系统</a:t>
            </a:r>
            <a:endParaRPr lang="zh-CN" altLang="en-US" sz="1600">
              <a:solidFill>
                <a:srgbClr val="FF0000"/>
              </a:solidFill>
            </a:endParaRPr>
          </a:p>
          <a:p>
            <a:r>
              <a:rPr lang="zh-CN" altLang="en-US" sz="1600">
                <a:solidFill>
                  <a:srgbClr val="FF0000"/>
                </a:solidFill>
              </a:rPr>
              <a:t>　　ro：采用只读方式挂接设备</a:t>
            </a:r>
            <a:endParaRPr lang="zh-CN" altLang="en-US" sz="1600">
              <a:solidFill>
                <a:srgbClr val="FF0000"/>
              </a:solidFill>
            </a:endParaRPr>
          </a:p>
          <a:p>
            <a:r>
              <a:rPr lang="zh-CN" altLang="en-US" sz="1600">
                <a:solidFill>
                  <a:srgbClr val="FF0000"/>
                </a:solidFill>
              </a:rPr>
              <a:t>　　rw：采用读写方式挂接设备</a:t>
            </a:r>
            <a:endParaRPr lang="zh-CN" altLang="en-US" sz="1600">
              <a:solidFill>
                <a:srgbClr val="FF0000"/>
              </a:solidFill>
            </a:endParaRPr>
          </a:p>
          <a:p>
            <a:r>
              <a:rPr lang="zh-CN" altLang="en-US" sz="1600">
                <a:solidFill>
                  <a:srgbClr val="FF0000"/>
                </a:solidFill>
              </a:rPr>
              <a:t>　　iocharset：指定访问文件系统所用字符集</a:t>
            </a:r>
            <a:endParaRPr lang="zh-CN" altLang="en-US" sz="1600">
              <a:solidFill>
                <a:srgbClr val="FF0000"/>
              </a:solidFill>
            </a:endParaRPr>
          </a:p>
          <a:p>
            <a:r>
              <a:rPr lang="zh-CN" altLang="en-US" sz="1600">
                <a:solidFill>
                  <a:srgbClr val="FF0000"/>
                </a:solidFill>
              </a:rPr>
              <a:t>　　3.device 要挂接(mount)的设备。</a:t>
            </a:r>
            <a:endParaRPr lang="zh-CN" altLang="en-US" sz="1600">
              <a:solidFill>
                <a:srgbClr val="FF0000"/>
              </a:solidFill>
            </a:endParaRPr>
          </a:p>
          <a:p>
            <a:r>
              <a:rPr lang="zh-CN" altLang="en-US" sz="1600">
                <a:solidFill>
                  <a:srgbClr val="FF0000"/>
                </a:solidFill>
              </a:rPr>
              <a:t>　　4.dir设备在系统上的挂接点(mount point)。</a:t>
            </a:r>
            <a:endParaRPr lang="zh-CN" altLang="en-US" sz="160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8" name="Rectangle 4"/>
          <p:cNvSpPr>
            <a:spLocks noGrp="1" noChangeArrowheads="1"/>
          </p:cNvSpPr>
          <p:nvPr>
            <p:ph type="ctrTitle"/>
          </p:nvPr>
        </p:nvSpPr>
        <p:spPr>
          <a:xfrm>
            <a:off x="3230563" y="2857500"/>
            <a:ext cx="5307013" cy="1428750"/>
          </a:xfrm>
        </p:spPr>
        <p:txBody>
          <a:bodyPr vert="horz" wrap="square" lIns="90384" tIns="44401" rIns="90384" bIns="44401" numCol="1" anchor="ctr" anchorCtr="0" compatLnSpc="1"/>
          <a:lstStyle/>
          <a:p>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第四章</a:t>
            </a: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br>
              <a:rPr lang="en-US" altLang="zh-CN">
                <a:solidFill>
                  <a:srgbClr val="CC0099"/>
                </a:solidFill>
                <a:effectLst>
                  <a:outerShdw blurRad="38100" dist="38100" dir="2700000">
                    <a:srgbClr val="C0C0C0"/>
                  </a:outerShdw>
                </a:effectLst>
                <a:latin typeface="Arial" panose="020B0604020202020204" pitchFamily="34" charset="0"/>
                <a:ea typeface="+mj-ea"/>
                <a:cs typeface="+mj-cs"/>
              </a:rPr>
            </a:br>
            <a:r>
              <a:rPr lang="zh-CN" altLang="en-US">
                <a:solidFill>
                  <a:srgbClr val="CC0099"/>
                </a:solidFill>
                <a:effectLst>
                  <a:outerShdw blurRad="38100" dist="38100" dir="2700000">
                    <a:srgbClr val="C0C0C0"/>
                  </a:outerShdw>
                </a:effectLst>
                <a:latin typeface="Arial" panose="020B0604020202020204" pitchFamily="34" charset="0"/>
                <a:ea typeface="+mj-ea"/>
                <a:cs typeface="+mj-cs"/>
              </a:rPr>
              <a:t>进程及网络基础</a:t>
            </a:r>
            <a:endParaRPr lang="en-US" altLang="zh-CN">
              <a:solidFill>
                <a:srgbClr val="CC0099"/>
              </a:solidFill>
              <a:effectLst>
                <a:outerShdw blurRad="38100" dist="38100" dir="2700000">
                  <a:srgbClr val="C0C0C0"/>
                </a:outerShdw>
              </a:effectLst>
              <a:latin typeface="Arial" panose="020B0604020202020204" pitchFamily="34" charset="0"/>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5" name="Rectangle 3"/>
          <p:cNvSpPr>
            <a:spLocks noGrp="1" noChangeArrowheads="1"/>
          </p:cNvSpPr>
          <p:nvPr>
            <p:ph type="title"/>
          </p:nvPr>
        </p:nvSpPr>
        <p:spPr>
          <a:xfrm>
            <a:off x="0" y="0"/>
            <a:ext cx="488950"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ps</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6498"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sz="2400">
                <a:ea typeface="仿宋体" charset="-122"/>
              </a:rPr>
              <a:t> </a:t>
            </a:r>
            <a:r>
              <a:rPr lang="zh-CN" altLang="en-US" b="0">
                <a:ea typeface="仿宋体" charset="-122"/>
              </a:rPr>
              <a:t>列出当前系统中正在运行的进程</a:t>
            </a:r>
            <a:endParaRPr lang="en-US" altLang="zh-CN" sz="2400" b="0">
              <a:ea typeface="仿宋体" charset="-122"/>
            </a:endParaRPr>
          </a:p>
          <a:p>
            <a:pPr marL="381000" indent="-381000">
              <a:buNone/>
            </a:pPr>
            <a:r>
              <a:rPr lang="en-US" altLang="zh-CN" sz="1800" b="0">
                <a:ea typeface="仿宋体" charset="-122"/>
              </a:rPr>
              <a:t>/usr/bin/ps [-options]</a:t>
            </a:r>
            <a:endParaRPr lang="en-US" altLang="zh-CN" sz="1800" b="0">
              <a:ea typeface="仿宋体" charset="-122"/>
            </a:endParaRPr>
          </a:p>
          <a:p>
            <a:pPr marL="381000" indent="-381000">
              <a:buNone/>
            </a:pPr>
            <a:r>
              <a:rPr lang="en-US" altLang="zh-CN" sz="1800" b="0">
                <a:ea typeface="仿宋体" charset="-122"/>
              </a:rPr>
              <a:t>-e   		</a:t>
            </a:r>
            <a:r>
              <a:rPr lang="zh-CN" altLang="en-US" sz="1800" b="0">
                <a:ea typeface="仿宋体" charset="-122"/>
              </a:rPr>
              <a:t>列出准备就绪的或者正在运行的程序</a:t>
            </a:r>
            <a:endParaRPr lang="en-US" altLang="zh-CN" sz="1800" b="0">
              <a:ea typeface="仿宋体" charset="-122"/>
            </a:endParaRPr>
          </a:p>
          <a:p>
            <a:pPr marL="381000" indent="-381000">
              <a:buNone/>
            </a:pPr>
            <a:r>
              <a:rPr lang="en-US" altLang="zh-CN" sz="1800" b="0">
                <a:ea typeface="仿宋体" charset="-122"/>
              </a:rPr>
              <a:t>-f   		</a:t>
            </a:r>
            <a:r>
              <a:rPr lang="zh-CN" altLang="en-US" sz="1800" b="0">
                <a:ea typeface="仿宋体" charset="-122"/>
              </a:rPr>
              <a:t>显示程序的详细信息 </a:t>
            </a:r>
            <a:endParaRPr lang="en-US" altLang="zh-CN" sz="1800" b="0">
              <a:ea typeface="仿宋体" charset="-122"/>
            </a:endParaRPr>
          </a:p>
          <a:p>
            <a:pPr marL="381000" indent="-381000">
              <a:buNone/>
            </a:pPr>
            <a:r>
              <a:rPr lang="zh-CN" altLang="en-US" sz="1800" b="0">
                <a:ea typeface="仿宋体" charset="-122"/>
              </a:rPr>
              <a:t>例如：</a:t>
            </a:r>
            <a:endParaRPr lang="zh-CN" altLang="en-US" sz="1800" b="0">
              <a:ea typeface="仿宋体" charset="-122"/>
            </a:endParaRPr>
          </a:p>
          <a:p>
            <a:pPr marL="381000" indent="-381000">
              <a:buNone/>
            </a:pPr>
            <a:r>
              <a:rPr lang="en-US" altLang="zh-CN" sz="1800" b="0">
                <a:ea typeface="仿宋体" charset="-122"/>
              </a:rPr>
              <a:t>$</a:t>
            </a:r>
            <a:r>
              <a:rPr lang="zh-CN" altLang="en-US" sz="1800" b="0">
                <a:ea typeface="仿宋体" charset="-122"/>
              </a:rPr>
              <a:t> </a:t>
            </a:r>
            <a:r>
              <a:rPr lang="en-US" altLang="zh-CN" sz="1800" b="0">
                <a:ea typeface="仿宋体" charset="-122"/>
              </a:rPr>
              <a:t>ps </a:t>
            </a:r>
            <a:r>
              <a:rPr lang="en-US" altLang="zh-CN" sz="1800" b="0">
                <a:latin typeface="Times New Roman" panose="02020603050405020304" pitchFamily="18" charset="0"/>
                <a:ea typeface="仿宋体" charset="-122"/>
              </a:rPr>
              <a:t>–</a:t>
            </a:r>
            <a:r>
              <a:rPr lang="en-US" altLang="zh-CN" sz="1800" b="0">
                <a:ea typeface="仿宋体" charset="-122"/>
              </a:rPr>
              <a:t>ef | grep telnet</a:t>
            </a:r>
            <a:endParaRPr lang="en-US" altLang="zh-CN" sz="2400" b="0">
              <a:ea typeface="仿宋体" charset="-122"/>
            </a:endParaRPr>
          </a:p>
          <a:p>
            <a:pPr marL="381000" indent="-381000">
              <a:buNone/>
            </a:pPr>
            <a:endParaRPr lang="en-US" altLang="zh-CN" sz="2400">
              <a:ea typeface="仿宋体"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title"/>
          </p:nvPr>
        </p:nvSpPr>
        <p:spPr>
          <a:xfrm>
            <a:off x="0" y="69850"/>
            <a:ext cx="7667625" cy="406400"/>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kill</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8546"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ea typeface="仿宋体" charset="-122"/>
              </a:rPr>
              <a:t>终止一个进程，通常用于终止不能使用正常方式终止的一个进程。</a:t>
            </a:r>
            <a:endParaRPr lang="en-US" altLang="zh-CN" sz="2400">
              <a:ea typeface="仿宋体" charset="-122"/>
            </a:endParaRPr>
          </a:p>
          <a:p>
            <a:pPr marL="381000" indent="-381000">
              <a:buNone/>
            </a:pPr>
            <a:r>
              <a:rPr lang="en-US" altLang="zh-CN" b="0">
                <a:ea typeface="仿宋体" charset="-122"/>
              </a:rPr>
              <a:t>$</a:t>
            </a:r>
            <a:r>
              <a:rPr lang="zh-CN" altLang="en-US" b="0">
                <a:ea typeface="仿宋体" charset="-122"/>
              </a:rPr>
              <a:t> </a:t>
            </a:r>
            <a:r>
              <a:rPr lang="en-US" altLang="zh-CN" b="0">
                <a:ea typeface="仿宋体" charset="-122"/>
              </a:rPr>
              <a:t>kill [-signal] process-id</a:t>
            </a:r>
            <a:endParaRPr lang="en-US" altLang="zh-CN" b="0">
              <a:ea typeface="仿宋体" charset="-122"/>
            </a:endParaRPr>
          </a:p>
          <a:p>
            <a:pPr marL="381000" indent="-381000">
              <a:buNone/>
            </a:pPr>
            <a:r>
              <a:rPr lang="zh-CN" altLang="en-US" b="0">
                <a:ea typeface="仿宋体" charset="-122"/>
              </a:rPr>
              <a:t>例如</a:t>
            </a:r>
            <a:endParaRPr lang="en-US" altLang="zh-CN" b="0">
              <a:ea typeface="仿宋体" charset="-122"/>
            </a:endParaRPr>
          </a:p>
          <a:p>
            <a:pPr marL="381000" indent="-381000">
              <a:buNone/>
            </a:pPr>
            <a:r>
              <a:rPr lang="en-US" altLang="zh-CN" b="0">
                <a:ea typeface="仿宋体" charset="-122"/>
              </a:rPr>
              <a:t>$</a:t>
            </a:r>
            <a:r>
              <a:rPr lang="zh-CN" altLang="en-US" b="0">
                <a:ea typeface="仿宋体" charset="-122"/>
              </a:rPr>
              <a:t> </a:t>
            </a:r>
            <a:r>
              <a:rPr lang="en-US" altLang="zh-CN" b="0">
                <a:ea typeface="仿宋体" charset="-122"/>
              </a:rPr>
              <a:t>kill 12932</a:t>
            </a:r>
            <a:endParaRPr lang="en-US" altLang="zh-CN" b="0">
              <a:ea typeface="仿宋体" charset="-122"/>
            </a:endParaRPr>
          </a:p>
          <a:p>
            <a:pPr marL="381000" indent="-381000">
              <a:buNone/>
            </a:pPr>
            <a:r>
              <a:rPr lang="en-US" altLang="zh-CN" b="0">
                <a:ea typeface="仿宋体" charset="-122"/>
              </a:rPr>
              <a:t>$</a:t>
            </a:r>
            <a:r>
              <a:rPr lang="zh-CN" altLang="en-US" b="0">
                <a:ea typeface="仿宋体" charset="-122"/>
              </a:rPr>
              <a:t> </a:t>
            </a:r>
            <a:r>
              <a:rPr lang="en-US" altLang="zh-CN" b="0">
                <a:ea typeface="仿宋体" charset="-122"/>
              </a:rPr>
              <a:t>kill -9 12418</a:t>
            </a:r>
            <a:endParaRPr lang="en-US" altLang="zh-CN" b="0">
              <a:ea typeface="仿宋体"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title"/>
          </p:nvPr>
        </p:nvSpPr>
        <p:spPr>
          <a:xfrm>
            <a:off x="0" y="69850"/>
            <a:ext cx="7667625" cy="411163"/>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jobs</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8546" name="Rectangle 2"/>
          <p:cNvSpPr>
            <a:spLocks noGrp="1" noChangeArrowheads="1"/>
          </p:cNvSpPr>
          <p:nvPr>
            <p:ph idx="1"/>
          </p:nvPr>
        </p:nvSpPr>
        <p:spPr/>
        <p:txBody>
          <a:bodyPr vert="horz" wrap="square" lIns="90101" tIns="45050" rIns="90101" bIns="45050" numCol="1" anchor="t" anchorCtr="0" compatLnSpc="1"/>
          <a:lstStyle/>
          <a:p>
            <a:pPr marL="381000" indent="-381000"/>
            <a:r>
              <a:rPr lang="zh-CN" altLang="en-US">
                <a:ea typeface="仿宋体" charset="-122"/>
              </a:rPr>
              <a:t>终止一个进程，通常用于终止不能使用正常方式终止的一个进程。</a:t>
            </a:r>
            <a:endParaRPr lang="en-US" altLang="zh-CN" b="0">
              <a:ea typeface="仿宋体" charset="-122"/>
            </a:endParaRPr>
          </a:p>
          <a:p>
            <a:pPr marL="381000" indent="-381000">
              <a:buNone/>
            </a:pPr>
            <a:r>
              <a:rPr lang="en-US" altLang="zh-CN">
                <a:ea typeface="仿宋体" charset="-122"/>
              </a:rPr>
              <a:t>$</a:t>
            </a:r>
            <a:r>
              <a:rPr lang="zh-CN" altLang="en-US">
                <a:ea typeface="仿宋体" charset="-122"/>
              </a:rPr>
              <a:t> </a:t>
            </a:r>
            <a:r>
              <a:rPr lang="en-US" altLang="zh-CN">
                <a:ea typeface="仿宋体" charset="-122"/>
              </a:rPr>
              <a:t>sleep 1001 &amp;</a:t>
            </a:r>
            <a:endParaRPr lang="en-US" altLang="zh-CN">
              <a:ea typeface="仿宋体" charset="-122"/>
            </a:endParaRPr>
          </a:p>
          <a:p>
            <a:pPr marL="381000" indent="-381000">
              <a:buNone/>
            </a:pPr>
            <a:r>
              <a:rPr lang="zh-CN" altLang="en-US" sz="1800" b="0">
                <a:ea typeface="仿宋体" charset="-122"/>
              </a:rPr>
              <a:t>使用</a:t>
            </a:r>
            <a:r>
              <a:rPr lang="en-US" altLang="zh-CN" sz="1800" b="0">
                <a:ea typeface="仿宋体" charset="-122"/>
              </a:rPr>
              <a:t>&amp;</a:t>
            </a:r>
            <a:r>
              <a:rPr lang="zh-CN" altLang="en-US" sz="1800" b="0">
                <a:ea typeface="仿宋体" charset="-122"/>
              </a:rPr>
              <a:t>结尾表示将当前启动的任务放置到后台执行</a:t>
            </a:r>
            <a:endParaRPr lang="en-US" altLang="zh-CN" b="0">
              <a:ea typeface="仿宋体" charset="-122"/>
            </a:endParaRPr>
          </a:p>
          <a:p>
            <a:pPr marL="381000" indent="-381000">
              <a:buNone/>
            </a:pPr>
            <a:r>
              <a:rPr lang="en-US" altLang="zh-CN">
                <a:ea typeface="仿宋体" charset="-122"/>
              </a:rPr>
              <a:t>$</a:t>
            </a:r>
            <a:r>
              <a:rPr lang="zh-CN" altLang="en-US">
                <a:ea typeface="仿宋体" charset="-122"/>
              </a:rPr>
              <a:t> </a:t>
            </a:r>
            <a:r>
              <a:rPr lang="en-US" altLang="zh-CN">
                <a:ea typeface="仿宋体" charset="-122"/>
              </a:rPr>
              <a:t>jobs</a:t>
            </a:r>
            <a:endParaRPr lang="en-US" altLang="zh-CN">
              <a:ea typeface="仿宋体" charset="-122"/>
            </a:endParaRPr>
          </a:p>
          <a:p>
            <a:pPr marL="381000" indent="-381000">
              <a:buNone/>
            </a:pPr>
            <a:r>
              <a:rPr lang="zh-CN" altLang="en-US" sz="1800" b="0">
                <a:ea typeface="仿宋体" charset="-122"/>
              </a:rPr>
              <a:t>查看后台任务</a:t>
            </a:r>
            <a:endParaRPr lang="en-US" altLang="zh-CN">
              <a:ea typeface="仿宋体" charset="-122"/>
            </a:endParaRPr>
          </a:p>
          <a:p>
            <a:pPr marL="381000" indent="-381000">
              <a:buNone/>
            </a:pPr>
            <a:r>
              <a:rPr lang="en-US" altLang="zh-CN" sz="1800" b="0">
                <a:ea typeface="仿宋体" charset="-122"/>
              </a:rPr>
              <a:t>Ctrl</a:t>
            </a:r>
            <a:r>
              <a:rPr lang="zh-CN" altLang="en-US" sz="1800" b="0">
                <a:ea typeface="仿宋体" charset="-122"/>
              </a:rPr>
              <a:t> </a:t>
            </a:r>
            <a:r>
              <a:rPr lang="en-US" altLang="zh-CN" sz="1800" b="0">
                <a:ea typeface="仿宋体" charset="-122"/>
              </a:rPr>
              <a:t>+z	</a:t>
            </a:r>
            <a:r>
              <a:rPr lang="zh-CN" altLang="en-US" sz="1800" b="0">
                <a:ea typeface="仿宋体" charset="-122"/>
              </a:rPr>
              <a:t>将前台任务放置到后台执行，此时任务会暂停</a:t>
            </a:r>
            <a:endParaRPr lang="en-US" altLang="zh-CN" sz="1800" b="0">
              <a:ea typeface="仿宋体" charset="-122"/>
            </a:endParaRPr>
          </a:p>
          <a:p>
            <a:pPr marL="381000" indent="-381000">
              <a:buNone/>
            </a:pPr>
            <a:r>
              <a:rPr lang="en-US" altLang="zh-CN">
                <a:ea typeface="仿宋体" charset="-122"/>
              </a:rPr>
              <a:t>$</a:t>
            </a:r>
            <a:r>
              <a:rPr lang="zh-CN" altLang="en-US">
                <a:ea typeface="仿宋体" charset="-122"/>
              </a:rPr>
              <a:t> </a:t>
            </a:r>
            <a:r>
              <a:rPr lang="en-US" altLang="zh-CN">
                <a:ea typeface="仿宋体" charset="-122"/>
              </a:rPr>
              <a:t>bg</a:t>
            </a:r>
            <a:r>
              <a:rPr lang="zh-CN" altLang="en-US">
                <a:ea typeface="仿宋体" charset="-122"/>
              </a:rPr>
              <a:t> </a:t>
            </a:r>
            <a:r>
              <a:rPr lang="en-US" altLang="zh-CN">
                <a:ea typeface="仿宋体" charset="-122"/>
              </a:rPr>
              <a:t>%n</a:t>
            </a:r>
            <a:endParaRPr lang="en-US" altLang="zh-CN">
              <a:ea typeface="仿宋体" charset="-122"/>
            </a:endParaRPr>
          </a:p>
          <a:p>
            <a:pPr marL="381000" indent="-381000">
              <a:buNone/>
            </a:pPr>
            <a:r>
              <a:rPr lang="zh-CN" altLang="en-US" sz="1800" b="0">
                <a:ea typeface="仿宋体" charset="-122"/>
              </a:rPr>
              <a:t>启动暂停的后台任务</a:t>
            </a:r>
            <a:endParaRPr lang="en-US" altLang="zh-CN" sz="1800" b="0">
              <a:ea typeface="仿宋体" charset="-122"/>
            </a:endParaRPr>
          </a:p>
          <a:p>
            <a:pPr marL="381000" indent="-381000">
              <a:buNone/>
            </a:pPr>
            <a:r>
              <a:rPr lang="en-US" altLang="zh-CN">
                <a:ea typeface="仿宋体" charset="-122"/>
              </a:rPr>
              <a:t>$</a:t>
            </a:r>
            <a:r>
              <a:rPr lang="zh-CN" altLang="en-US">
                <a:ea typeface="仿宋体" charset="-122"/>
              </a:rPr>
              <a:t> </a:t>
            </a:r>
            <a:r>
              <a:rPr lang="en-US" altLang="zh-CN">
                <a:ea typeface="仿宋体" charset="-122"/>
              </a:rPr>
              <a:t>kill</a:t>
            </a:r>
            <a:r>
              <a:rPr lang="zh-CN" altLang="en-US">
                <a:ea typeface="仿宋体" charset="-122"/>
              </a:rPr>
              <a:t> </a:t>
            </a:r>
            <a:r>
              <a:rPr lang="en-US" altLang="zh-CN">
                <a:ea typeface="仿宋体" charset="-122"/>
              </a:rPr>
              <a:t>%n</a:t>
            </a:r>
            <a:endParaRPr lang="en-US" altLang="zh-CN">
              <a:ea typeface="仿宋体" charset="-122"/>
            </a:endParaRPr>
          </a:p>
          <a:p>
            <a:pPr marL="381000" indent="-381000">
              <a:buNone/>
            </a:pPr>
            <a:r>
              <a:rPr lang="zh-CN" altLang="en-US" sz="1800" b="0">
                <a:ea typeface="仿宋体" charset="-122"/>
              </a:rPr>
              <a:t>结束后台任务</a:t>
            </a:r>
            <a:endParaRPr lang="en-US" altLang="zh-CN" b="0">
              <a:ea typeface="仿宋体" charset="-122"/>
            </a:endParaRPr>
          </a:p>
          <a:p>
            <a:pPr marL="381000" indent="-381000">
              <a:buNone/>
            </a:pPr>
            <a:r>
              <a:rPr lang="en-US" altLang="zh-CN">
                <a:ea typeface="仿宋体" charset="-122"/>
              </a:rPr>
              <a:t>$</a:t>
            </a:r>
            <a:r>
              <a:rPr lang="zh-CN" altLang="en-US">
                <a:ea typeface="仿宋体" charset="-122"/>
              </a:rPr>
              <a:t> </a:t>
            </a:r>
            <a:r>
              <a:rPr lang="en-US" altLang="zh-CN">
                <a:ea typeface="仿宋体" charset="-122"/>
              </a:rPr>
              <a:t>fg</a:t>
            </a:r>
            <a:r>
              <a:rPr lang="zh-CN" altLang="en-US">
                <a:ea typeface="仿宋体" charset="-122"/>
              </a:rPr>
              <a:t> </a:t>
            </a:r>
            <a:r>
              <a:rPr lang="en-US" altLang="zh-CN">
                <a:ea typeface="仿宋体" charset="-122"/>
              </a:rPr>
              <a:t>%n</a:t>
            </a:r>
            <a:endParaRPr lang="en-US" altLang="zh-CN" sz="2400">
              <a:ea typeface="仿宋体" charset="-122"/>
            </a:endParaRPr>
          </a:p>
          <a:p>
            <a:pPr marL="381000" indent="-381000">
              <a:buNone/>
            </a:pPr>
            <a:r>
              <a:rPr lang="zh-CN" altLang="en-US" sz="1800" b="0">
                <a:ea typeface="仿宋体" charset="-122"/>
              </a:rPr>
              <a:t>将后台任务调到前台</a:t>
            </a:r>
            <a:endParaRPr lang="en-US" altLang="zh-CN" sz="1800" b="0">
              <a:ea typeface="仿宋体" charset="-122"/>
            </a:endParaRPr>
          </a:p>
          <a:p>
            <a:pPr marL="381000" indent="-381000">
              <a:buNone/>
            </a:pPr>
            <a:endParaRPr lang="en-US" altLang="zh-CN" sz="2400" b="0">
              <a:ea typeface="仿宋体"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title"/>
          </p:nvPr>
        </p:nvSpPr>
        <p:spPr>
          <a:xfrm>
            <a:off x="0" y="69850"/>
            <a:ext cx="7667625" cy="411163"/>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service</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8546" name="Rectangle 2"/>
          <p:cNvSpPr>
            <a:spLocks noGrp="1" noChangeArrowheads="1"/>
          </p:cNvSpPr>
          <p:nvPr>
            <p:ph idx="1"/>
          </p:nvPr>
        </p:nvSpPr>
        <p:spPr/>
        <p:txBody>
          <a:bodyPr vert="horz" wrap="square" lIns="90101" tIns="45050" rIns="90101" bIns="45050" numCol="1" anchor="t" anchorCtr="0" compatLnSpc="1"/>
          <a:lstStyle/>
          <a:p>
            <a:pPr marL="381000" indent="-381000"/>
            <a:r>
              <a:rPr lang="en-US" altLang="zh-CN">
                <a:ea typeface="仿宋体" charset="-122"/>
              </a:rPr>
              <a:t>/etc/init.d</a:t>
            </a:r>
            <a:endParaRPr lang="en-US" altLang="zh-CN">
              <a:ea typeface="仿宋体" charset="-122"/>
            </a:endParaRPr>
          </a:p>
          <a:p>
            <a:pPr marL="381000" indent="-381000">
              <a:buNone/>
            </a:pPr>
            <a:r>
              <a:rPr lang="zh-CN" altLang="en-US"/>
              <a:t>该目录下存放服务的启动文件，使用</a:t>
            </a:r>
            <a:r>
              <a:rPr lang="en-US" altLang="zh-CN"/>
              <a:t>service</a:t>
            </a:r>
            <a:r>
              <a:rPr lang="zh-CN" altLang="en-US"/>
              <a:t>命令可以重启或者停止指定服务</a:t>
            </a:r>
            <a:endParaRPr lang="en-US" altLang="zh-CN" sz="2400">
              <a:ea typeface="仿宋体" charset="-122"/>
            </a:endParaRPr>
          </a:p>
          <a:p>
            <a:pPr marL="381000" indent="-381000">
              <a:buNone/>
            </a:pPr>
            <a:r>
              <a:rPr lang="en-US" altLang="zh-CN" b="0">
                <a:ea typeface="仿宋体" charset="-122"/>
              </a:rPr>
              <a:t>$</a:t>
            </a:r>
            <a:r>
              <a:rPr lang="zh-CN" altLang="en-US" b="0">
                <a:ea typeface="仿宋体" charset="-122"/>
              </a:rPr>
              <a:t> </a:t>
            </a:r>
            <a:r>
              <a:rPr lang="en-US" altLang="zh-CN" b="0">
                <a:ea typeface="仿宋体" charset="-122"/>
              </a:rPr>
              <a:t>service mysql.server restart</a:t>
            </a:r>
            <a:endParaRPr lang="en-US" altLang="zh-CN" b="0">
              <a:ea typeface="仿宋体" charset="-122"/>
            </a:endParaRPr>
          </a:p>
          <a:p>
            <a:pPr marL="381000" indent="-381000">
              <a:buNone/>
            </a:pPr>
            <a:r>
              <a:rPr lang="en-US" altLang="zh-CN" b="0">
                <a:ea typeface="仿宋体" charset="-122"/>
              </a:rPr>
              <a:t>$</a:t>
            </a:r>
            <a:r>
              <a:rPr lang="zh-CN" altLang="en-US" b="0">
                <a:ea typeface="仿宋体" charset="-122"/>
              </a:rPr>
              <a:t> </a:t>
            </a:r>
            <a:r>
              <a:rPr lang="en-US" altLang="zh-CN" b="0">
                <a:ea typeface="仿宋体" charset="-122"/>
              </a:rPr>
              <a:t>service mysql.server stop</a:t>
            </a:r>
            <a:endParaRPr lang="en-US" altLang="zh-CN" b="0">
              <a:ea typeface="仿宋体" charset="-122"/>
            </a:endParaRPr>
          </a:p>
          <a:p>
            <a:pPr marL="381000" indent="-381000">
              <a:buNone/>
            </a:pPr>
            <a:r>
              <a:rPr lang="en-US" altLang="zh-CN" b="0">
                <a:ea typeface="仿宋体" charset="-122"/>
              </a:rPr>
              <a:t>$</a:t>
            </a:r>
            <a:r>
              <a:rPr lang="zh-CN" altLang="en-US" b="0">
                <a:ea typeface="仿宋体" charset="-122"/>
              </a:rPr>
              <a:t> </a:t>
            </a:r>
            <a:r>
              <a:rPr lang="en-US" altLang="zh-CN" b="0">
                <a:ea typeface="仿宋体" charset="-122"/>
              </a:rPr>
              <a:t>service mysql.server start</a:t>
            </a:r>
            <a:endParaRPr lang="en-US" altLang="zh-CN" b="0">
              <a:ea typeface="仿宋体" charset="-122"/>
            </a:endParaRPr>
          </a:p>
          <a:p>
            <a:pPr marL="381000" indent="-381000">
              <a:buNone/>
            </a:pPr>
            <a:endParaRPr lang="en-US" altLang="zh-CN" b="0">
              <a:ea typeface="仿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1" name="Rectangle 3"/>
          <p:cNvSpPr>
            <a:spLocks noGrp="1" noChangeArrowheads="1"/>
          </p:cNvSpPr>
          <p:nvPr>
            <p:ph type="title"/>
          </p:nvPr>
        </p:nvSpPr>
        <p:spPr>
          <a:xfrm>
            <a:off x="0" y="0"/>
            <a:ext cx="1104900"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Kernel</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290" name="Rectangle 2"/>
          <p:cNvSpPr>
            <a:spLocks noGrp="1"/>
          </p:cNvSpPr>
          <p:nvPr>
            <p:ph idx="1"/>
          </p:nvPr>
        </p:nvSpPr>
        <p:spPr/>
        <p:txBody>
          <a:bodyPr vert="horz" wrap="square" lIns="90101" tIns="45050" rIns="90101" bIns="45050" anchor="t"/>
          <a:lstStyle/>
          <a:p>
            <a:pPr marL="381000" indent="-381000"/>
            <a:r>
              <a:rPr lang="zh-CN" altLang="en-US" b="0"/>
              <a:t>管理设备，内存，进程</a:t>
            </a:r>
            <a:endParaRPr lang="en-US" altLang="zh-CN" b="0"/>
          </a:p>
          <a:p>
            <a:pPr marL="381000" indent="-381000"/>
            <a:r>
              <a:rPr lang="zh-CN" altLang="en-US" b="0"/>
              <a:t>控制系统程序</a:t>
            </a:r>
            <a:r>
              <a:rPr lang="en-US" altLang="zh-CN" b="0"/>
              <a:t>/</a:t>
            </a:r>
            <a:r>
              <a:rPr lang="zh-CN" altLang="en-US" b="0"/>
              <a:t>实用程序和系统硬件之间的功能</a:t>
            </a:r>
            <a:endParaRPr lang="en-US" altLang="zh-CN" b="0"/>
          </a:p>
          <a:p>
            <a:pPr marL="381000" indent="-381000"/>
            <a:r>
              <a:rPr lang="zh-CN" altLang="en-US" b="0"/>
              <a:t>管理交换空间，守护进程，文件系统以及其他函数</a:t>
            </a:r>
            <a:endParaRPr lang="en-US" altLang="zh-CN" b="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vert="horz" wrap="square" lIns="90384" tIns="44401" rIns="90384" bIns="44401" numCol="1" anchor="b" anchorCtr="0" compatLnSpc="1"/>
          <a:lstStyle/>
          <a:p>
            <a:pPr eaLnBrk="1" hangingPunct="1"/>
            <a:r>
              <a:rPr lang="zh-CN" altLang="en-US">
                <a:effectLst>
                  <a:outerShdw blurRad="38100" dist="38100" dir="2700000">
                    <a:srgbClr val="C0C0C0"/>
                  </a:outerShdw>
                </a:effectLst>
              </a:rPr>
              <a:t>常见网络命令</a:t>
            </a:r>
            <a:endParaRPr lang="en-US" altLang="zh-CN">
              <a:effectLst>
                <a:outerShdw blurRad="38100" dist="38100" dir="2700000">
                  <a:srgbClr val="C0C0C0"/>
                </a:outerShdw>
              </a:effectLst>
            </a:endParaRPr>
          </a:p>
        </p:txBody>
      </p:sp>
      <p:sp>
        <p:nvSpPr>
          <p:cNvPr id="114690" name="Rectangle 3"/>
          <p:cNvSpPr>
            <a:spLocks noGrp="1"/>
          </p:cNvSpPr>
          <p:nvPr>
            <p:ph idx="1"/>
          </p:nvPr>
        </p:nvSpPr>
        <p:spPr>
          <a:xfrm>
            <a:off x="19050" y="515938"/>
            <a:ext cx="9144000" cy="5826125"/>
          </a:xfrm>
        </p:spPr>
        <p:txBody>
          <a:bodyPr vert="horz" wrap="square" lIns="91440" tIns="45720" rIns="91440" bIns="45720" anchor="t"/>
          <a:lstStyle/>
          <a:p>
            <a:pPr marL="457200" lvl="1" indent="0" eaLnBrk="1" hangingPunct="1">
              <a:lnSpc>
                <a:spcPts val="2000"/>
              </a:lnSpc>
              <a:spcBef>
                <a:spcPts val="600"/>
              </a:spcBef>
              <a:spcAft>
                <a:spcPts val="600"/>
              </a:spcAft>
              <a:buNone/>
            </a:pPr>
            <a:endParaRPr lang="en-US" altLang="zh-CN" sz="2000" b="0"/>
          </a:p>
          <a:p>
            <a:pPr marL="457200" lvl="1" indent="0" eaLnBrk="1" hangingPunct="1">
              <a:lnSpc>
                <a:spcPts val="2000"/>
              </a:lnSpc>
              <a:spcBef>
                <a:spcPts val="600"/>
              </a:spcBef>
              <a:spcAft>
                <a:spcPts val="600"/>
              </a:spcAft>
              <a:buNone/>
            </a:pPr>
            <a:r>
              <a:rPr lang="en-US" altLang="zh-CN" sz="2000" b="0"/>
              <a:t>$ ping -s host2</a:t>
            </a:r>
            <a:endParaRPr lang="en-US" altLang="zh-CN" sz="2000" b="0"/>
          </a:p>
          <a:p>
            <a:pPr marL="457200" lvl="1" indent="0" eaLnBrk="1" hangingPunct="1">
              <a:lnSpc>
                <a:spcPts val="2000"/>
              </a:lnSpc>
              <a:spcBef>
                <a:spcPts val="600"/>
              </a:spcBef>
              <a:spcAft>
                <a:spcPts val="600"/>
              </a:spcAft>
              <a:buNone/>
            </a:pPr>
            <a:r>
              <a:rPr lang="en-US" altLang="zh-CN" sz="2000" b="0"/>
              <a:t>	</a:t>
            </a:r>
            <a:r>
              <a:rPr lang="zh-CN" altLang="en-US" sz="2000" b="0"/>
              <a:t>查看本机与目的主机是否能够连通</a:t>
            </a:r>
            <a:endParaRPr lang="en-US" altLang="zh-CN" sz="2000" b="0"/>
          </a:p>
          <a:p>
            <a:pPr marL="457200" lvl="1" indent="0" eaLnBrk="1" hangingPunct="1">
              <a:lnSpc>
                <a:spcPts val="2000"/>
              </a:lnSpc>
              <a:spcBef>
                <a:spcPts val="600"/>
              </a:spcBef>
              <a:spcAft>
                <a:spcPts val="600"/>
              </a:spcAft>
              <a:buNone/>
            </a:pPr>
            <a:r>
              <a:rPr lang="en-US" altLang="zh-CN" sz="2000" b="0"/>
              <a:t>$ ifconfig </a:t>
            </a:r>
            <a:endParaRPr lang="en-US" altLang="zh-CN" sz="2000" b="0"/>
          </a:p>
          <a:p>
            <a:pPr marL="457200" lvl="1" indent="0" eaLnBrk="1" hangingPunct="1">
              <a:lnSpc>
                <a:spcPts val="2000"/>
              </a:lnSpc>
              <a:spcBef>
                <a:spcPts val="600"/>
              </a:spcBef>
              <a:spcAft>
                <a:spcPts val="600"/>
              </a:spcAft>
              <a:buNone/>
            </a:pPr>
            <a:r>
              <a:rPr lang="en-US" altLang="zh-CN" sz="2000" b="0"/>
              <a:t>	</a:t>
            </a:r>
            <a:r>
              <a:rPr lang="zh-CN" altLang="en-US" sz="2000" b="0"/>
              <a:t>查看网卡配置信息</a:t>
            </a:r>
            <a:endParaRPr lang="en-US" altLang="zh-CN" sz="2000" b="0"/>
          </a:p>
          <a:p>
            <a:pPr marL="457200" lvl="1" indent="0" eaLnBrk="1" hangingPunct="1">
              <a:lnSpc>
                <a:spcPts val="2000"/>
              </a:lnSpc>
              <a:spcBef>
                <a:spcPts val="600"/>
              </a:spcBef>
              <a:spcAft>
                <a:spcPts val="600"/>
              </a:spcAft>
              <a:buNone/>
            </a:pPr>
            <a:r>
              <a:rPr lang="en-US" altLang="zh-CN" sz="2000" b="0"/>
              <a:t>$ netstat </a:t>
            </a:r>
            <a:r>
              <a:rPr lang="en-US" altLang="zh-CN" sz="2000" b="0">
                <a:latin typeface="Times New Roman" panose="02020603050405020304" pitchFamily="18" charset="0"/>
              </a:rPr>
              <a:t>–</a:t>
            </a:r>
            <a:r>
              <a:rPr lang="en-US" altLang="zh-CN" sz="2000" b="0"/>
              <a:t>rn</a:t>
            </a:r>
            <a:endParaRPr lang="en-US" altLang="zh-CN" sz="2000" b="0"/>
          </a:p>
          <a:p>
            <a:pPr marL="457200" lvl="1" indent="0" eaLnBrk="1" hangingPunct="1">
              <a:lnSpc>
                <a:spcPts val="2000"/>
              </a:lnSpc>
              <a:spcBef>
                <a:spcPts val="600"/>
              </a:spcBef>
              <a:spcAft>
                <a:spcPts val="600"/>
              </a:spcAft>
              <a:buNone/>
            </a:pPr>
            <a:r>
              <a:rPr lang="en-US" altLang="zh-CN" sz="2000" b="0"/>
              <a:t>	</a:t>
            </a:r>
            <a:r>
              <a:rPr lang="zh-CN" altLang="en-US" sz="2000" b="0"/>
              <a:t>查看本机路由表信息</a:t>
            </a:r>
            <a:endParaRPr lang="en-US" altLang="zh-CN" sz="2000" b="0"/>
          </a:p>
          <a:p>
            <a:pPr marL="457200" lvl="1" indent="0" eaLnBrk="1" hangingPunct="1">
              <a:lnSpc>
                <a:spcPts val="2000"/>
              </a:lnSpc>
              <a:spcBef>
                <a:spcPts val="600"/>
              </a:spcBef>
              <a:spcAft>
                <a:spcPts val="600"/>
              </a:spcAft>
              <a:buNone/>
            </a:pPr>
            <a:r>
              <a:rPr lang="en-US" altLang="zh-CN" sz="2000" b="0"/>
              <a:t>$ traceroute </a:t>
            </a:r>
            <a:r>
              <a:rPr lang="en-US" altLang="zh-CN" sz="2000" b="0">
                <a:hlinkClick r:id="rId1"/>
              </a:rPr>
              <a:t>www.sina.com.cn</a:t>
            </a:r>
            <a:endParaRPr lang="en-US" altLang="zh-CN" sz="2000" b="0"/>
          </a:p>
          <a:p>
            <a:pPr marL="457200" lvl="1" indent="0" eaLnBrk="1" hangingPunct="1">
              <a:lnSpc>
                <a:spcPts val="2000"/>
              </a:lnSpc>
              <a:spcBef>
                <a:spcPts val="600"/>
              </a:spcBef>
              <a:spcAft>
                <a:spcPts val="600"/>
              </a:spcAft>
              <a:buNone/>
            </a:pPr>
            <a:r>
              <a:rPr lang="en-US" altLang="zh-CN" sz="2000" b="0"/>
              <a:t>	</a:t>
            </a:r>
            <a:r>
              <a:rPr lang="zh-CN" altLang="en-US" sz="2000" b="0"/>
              <a:t>根据数据包经过的路由器</a:t>
            </a:r>
            <a:endParaRPr lang="en-US" altLang="zh-CN" sz="2000" b="0"/>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title"/>
          </p:nvPr>
        </p:nvSpPr>
        <p:spPr>
          <a:xfrm>
            <a:off x="19050" y="65088"/>
            <a:ext cx="7740650" cy="411163"/>
          </a:xfrm>
        </p:spPr>
        <p:txBody>
          <a:bodyPr vert="horz" wrap="square" lIns="90384" tIns="44401" rIns="90384" bIns="44401" numCol="1" anchor="t" anchorCtr="0" compatLnSpc="1">
            <a:spAutoFit/>
          </a:bodyPr>
          <a:lstStyle/>
          <a:p>
            <a:r>
              <a:rPr lang="en-US" altLang="zh-CN">
                <a:effectLst>
                  <a:outerShdw blurRad="38100" dist="38100" dir="2700000">
                    <a:srgbClr val="C0C0C0"/>
                  </a:outerShdw>
                </a:effectLst>
              </a:rPr>
              <a:t>Apache</a:t>
            </a:r>
            <a:r>
              <a:rPr lang="zh-CN" altLang="en-US">
                <a:effectLst>
                  <a:outerShdw blurRad="38100" dist="38100" dir="2700000">
                    <a:srgbClr val="C0C0C0"/>
                  </a:outerShdw>
                </a:effectLst>
              </a:rPr>
              <a:t>服务器（构建）</a:t>
            </a:r>
            <a:endParaRPr lang="en-US" altLang="zh-CN">
              <a:effectLst>
                <a:outerShdw blurRad="38100" dist="38100" dir="2700000">
                  <a:srgbClr val="C0C0C0"/>
                </a:outerShdw>
              </a:effectLst>
            </a:endParaRPr>
          </a:p>
        </p:txBody>
      </p:sp>
      <p:sp>
        <p:nvSpPr>
          <p:cNvPr id="112642" name="Rectangle 2"/>
          <p:cNvSpPr>
            <a:spLocks noGrp="1" noChangeArrowheads="1"/>
          </p:cNvSpPr>
          <p:nvPr>
            <p:ph idx="1"/>
          </p:nvPr>
        </p:nvSpPr>
        <p:spPr>
          <a:xfrm>
            <a:off x="0" y="587375"/>
            <a:ext cx="9144000" cy="5865813"/>
          </a:xfrm>
        </p:spPr>
        <p:txBody>
          <a:bodyPr vert="horz" wrap="square" lIns="90101" tIns="45050" rIns="90101" bIns="45050" numCol="1" anchor="t" anchorCtr="0" compatLnSpc="1"/>
          <a:lstStyle/>
          <a:p>
            <a:r>
              <a:rPr lang="en-US" altLang="zh-CN" sz="1800"/>
              <a:t>Download	</a:t>
            </a:r>
            <a:endParaRPr lang="en-US" altLang="zh-CN" sz="1800"/>
          </a:p>
          <a:p>
            <a:pPr>
              <a:buNone/>
            </a:pPr>
            <a:r>
              <a:rPr lang="en-US" altLang="zh-CN" sz="1800" b="0"/>
              <a:t>Download the latest release from </a:t>
            </a:r>
            <a:r>
              <a:rPr lang="en-US" altLang="zh-CN" sz="1800" b="0">
                <a:hlinkClick r:id="rId1"/>
              </a:rPr>
              <a:t>http://httpd.apache.org/download.cgi</a:t>
            </a:r>
            <a:endParaRPr lang="en-US" altLang="zh-CN" sz="1800" b="0"/>
          </a:p>
          <a:p>
            <a:r>
              <a:rPr lang="en-US" altLang="zh-CN" sz="1800"/>
              <a:t>Extract	</a:t>
            </a:r>
            <a:endParaRPr lang="en-US" altLang="zh-CN" sz="1800"/>
          </a:p>
          <a:p>
            <a:pPr>
              <a:buNone/>
            </a:pPr>
            <a:r>
              <a:rPr lang="en-US" altLang="zh-CN" sz="1800" b="0"/>
              <a:t>$ gzip -d httpd-</a:t>
            </a:r>
            <a:r>
              <a:rPr lang="en-US" altLang="zh-CN" sz="1800" b="0">
                <a:solidFill>
                  <a:srgbClr val="FF0000"/>
                </a:solidFill>
              </a:rPr>
              <a:t>NN</a:t>
            </a:r>
            <a:r>
              <a:rPr lang="en-US" altLang="zh-CN" sz="1800" b="0"/>
              <a:t>.tar.gz</a:t>
            </a:r>
            <a:endParaRPr lang="en-US" altLang="zh-CN" sz="1800" b="0"/>
          </a:p>
          <a:p>
            <a:pPr>
              <a:buNone/>
            </a:pPr>
            <a:r>
              <a:rPr lang="en-US" altLang="zh-CN" sz="1800" b="0"/>
              <a:t>$ tar xvf httpd-</a:t>
            </a:r>
            <a:r>
              <a:rPr lang="en-US" altLang="zh-CN" sz="1800" b="0">
                <a:solidFill>
                  <a:srgbClr val="FF0000"/>
                </a:solidFill>
              </a:rPr>
              <a:t>NN</a:t>
            </a:r>
            <a:r>
              <a:rPr lang="en-US" altLang="zh-CN" sz="1800" b="0"/>
              <a:t>.tar</a:t>
            </a:r>
            <a:endParaRPr lang="en-US" altLang="zh-CN" sz="1800" b="0"/>
          </a:p>
          <a:p>
            <a:pPr>
              <a:buNone/>
            </a:pPr>
            <a:r>
              <a:rPr lang="en-US" altLang="zh-CN" sz="1800" b="0"/>
              <a:t>$ cd httpd-</a:t>
            </a:r>
            <a:r>
              <a:rPr lang="en-US" altLang="zh-CN" sz="1800" b="0">
                <a:solidFill>
                  <a:srgbClr val="FF0000"/>
                </a:solidFill>
              </a:rPr>
              <a:t>NN</a:t>
            </a:r>
            <a:endParaRPr lang="en-US" altLang="zh-CN" sz="1800" b="0">
              <a:solidFill>
                <a:srgbClr val="FF0000"/>
              </a:solidFill>
            </a:endParaRPr>
          </a:p>
          <a:p>
            <a:r>
              <a:rPr lang="en-US" altLang="zh-CN" sz="1800"/>
              <a:t>Configure	</a:t>
            </a:r>
            <a:r>
              <a:rPr lang="en-US" altLang="zh-CN" sz="1800" b="0"/>
              <a:t>$ sudo</a:t>
            </a:r>
            <a:r>
              <a:rPr lang="zh-CN" altLang="en-US" sz="1800" b="0"/>
              <a:t> </a:t>
            </a:r>
            <a:r>
              <a:rPr lang="en-US" altLang="zh-CN" sz="1800" b="0"/>
              <a:t>./configure --prefix=</a:t>
            </a:r>
            <a:r>
              <a:rPr lang="en-US" altLang="zh-CN" sz="1800" b="0">
                <a:solidFill>
                  <a:srgbClr val="FF0000"/>
                </a:solidFill>
              </a:rPr>
              <a:t>PREFIX</a:t>
            </a:r>
            <a:endParaRPr lang="en-US" altLang="zh-CN" sz="1800" b="0">
              <a:solidFill>
                <a:srgbClr val="FF0000"/>
              </a:solidFill>
            </a:endParaRPr>
          </a:p>
          <a:p>
            <a:r>
              <a:rPr lang="en-US" altLang="zh-CN" sz="1800"/>
              <a:t>Compile</a:t>
            </a:r>
            <a:r>
              <a:rPr lang="en-US" altLang="zh-CN" sz="1800" b="0"/>
              <a:t>	$ sudo</a:t>
            </a:r>
            <a:r>
              <a:rPr lang="zh-CN" altLang="en-US" sz="1800" b="0"/>
              <a:t> </a:t>
            </a:r>
            <a:r>
              <a:rPr lang="en-US" altLang="zh-CN" sz="1800" b="0"/>
              <a:t>make</a:t>
            </a:r>
            <a:endParaRPr lang="en-US" altLang="zh-CN" sz="1800" b="0"/>
          </a:p>
          <a:p>
            <a:r>
              <a:rPr lang="en-US" altLang="zh-CN" sz="1800"/>
              <a:t>Install</a:t>
            </a:r>
            <a:r>
              <a:rPr lang="en-US" altLang="zh-CN" sz="1800" b="0"/>
              <a:t>	$</a:t>
            </a:r>
            <a:r>
              <a:rPr lang="zh-CN" altLang="en-US" sz="1800" b="0"/>
              <a:t> </a:t>
            </a:r>
            <a:r>
              <a:rPr lang="en-US" altLang="zh-CN" sz="1800" b="0"/>
              <a:t>sudo make install</a:t>
            </a:r>
            <a:endParaRPr lang="en-US" altLang="zh-CN" sz="1800" b="0"/>
          </a:p>
          <a:p>
            <a:r>
              <a:rPr lang="en-US" altLang="zh-CN" sz="1800"/>
              <a:t>Customize	</a:t>
            </a:r>
            <a:r>
              <a:rPr lang="en-US" altLang="zh-CN" sz="1800" b="0"/>
              <a:t>$ vi </a:t>
            </a:r>
            <a:r>
              <a:rPr lang="en-US" altLang="zh-CN" sz="1800" b="0">
                <a:solidFill>
                  <a:srgbClr val="FF0000"/>
                </a:solidFill>
              </a:rPr>
              <a:t>PREFIX</a:t>
            </a:r>
            <a:r>
              <a:rPr lang="en-US" altLang="zh-CN" sz="1800" b="0"/>
              <a:t>/conf/httpd.conf</a:t>
            </a:r>
            <a:endParaRPr lang="en-US" altLang="zh-CN" sz="1800" b="0"/>
          </a:p>
          <a:p>
            <a:r>
              <a:rPr lang="en-US" altLang="zh-CN" sz="1800"/>
              <a:t>Test		</a:t>
            </a:r>
            <a:r>
              <a:rPr lang="en-US" altLang="zh-CN" sz="1800" b="0"/>
              <a:t>$ </a:t>
            </a:r>
            <a:r>
              <a:rPr lang="en-US" altLang="zh-CN" sz="1800" b="0">
                <a:solidFill>
                  <a:srgbClr val="FF0000"/>
                </a:solidFill>
              </a:rPr>
              <a:t>PREFIX</a:t>
            </a:r>
            <a:r>
              <a:rPr lang="en-US" altLang="zh-CN" sz="1800" b="0"/>
              <a:t>/bin/apachectl -k start	</a:t>
            </a:r>
            <a:r>
              <a:rPr lang="zh-CN" altLang="en-US" sz="1800" b="0"/>
              <a:t>（</a:t>
            </a:r>
            <a:r>
              <a:rPr lang="en-US" altLang="zh-CN" sz="1800" b="0"/>
              <a:t>stop</a:t>
            </a:r>
            <a:r>
              <a:rPr lang="zh-CN" altLang="en-US" sz="1800" b="0"/>
              <a:t>为停止）</a:t>
            </a:r>
            <a:endParaRPr lang="en-US" altLang="zh-CN" sz="1800" b="0"/>
          </a:p>
          <a:p>
            <a:pPr marL="457200" lvl="1" indent="0">
              <a:buNone/>
            </a:pPr>
            <a:r>
              <a:rPr lang="en-US" altLang="zh-CN" sz="1800" b="0"/>
              <a:t>(</a:t>
            </a:r>
            <a:r>
              <a:rPr lang="zh-CN" altLang="en-US" sz="1800" b="0"/>
              <a:t>其中</a:t>
            </a:r>
            <a:r>
              <a:rPr lang="en-US" altLang="zh-CN" sz="1800" b="0"/>
              <a:t>NN</a:t>
            </a:r>
            <a:r>
              <a:rPr lang="zh-CN" altLang="en-US" sz="1800" b="0"/>
              <a:t>为版本号；</a:t>
            </a:r>
            <a:r>
              <a:rPr lang="en-US" altLang="zh-CN" sz="1800" b="0"/>
              <a:t>PREFIX</a:t>
            </a:r>
            <a:r>
              <a:rPr lang="zh-CN" altLang="en-US" sz="1800" b="0"/>
              <a:t>为安装目录，默认</a:t>
            </a:r>
            <a:r>
              <a:rPr lang="en-US" altLang="zh-CN" sz="1800" b="0">
                <a:solidFill>
                  <a:srgbClr val="FF0000"/>
                </a:solidFill>
              </a:rPr>
              <a:t>/usr/local/apache2</a:t>
            </a:r>
            <a:r>
              <a:rPr lang="en-US" altLang="zh-CN" sz="1800" b="0"/>
              <a:t>)</a:t>
            </a:r>
            <a:endParaRPr lang="en-US" altLang="zh-CN" sz="1800" b="0"/>
          </a:p>
          <a:p>
            <a:pPr>
              <a:buFont typeface="Wingdings" panose="05000000000000000000" pitchFamily="2" charset="2"/>
              <a:buChar char="Ø"/>
            </a:pPr>
            <a:r>
              <a:rPr lang="zh-CN" altLang="en-US" sz="1800" b="0"/>
              <a:t>学习文档 </a:t>
            </a:r>
            <a:r>
              <a:rPr lang="en-US" altLang="zh-CN" sz="1800" b="0"/>
              <a:t>http://httpd.apache.org/docs/2.4/getting-started.html</a:t>
            </a:r>
            <a:endParaRPr lang="en-US" altLang="zh-CN" sz="1800" b="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title"/>
          </p:nvPr>
        </p:nvSpPr>
        <p:spPr>
          <a:xfrm>
            <a:off x="19050" y="65088"/>
            <a:ext cx="7740650" cy="411163"/>
          </a:xfrm>
        </p:spPr>
        <p:txBody>
          <a:bodyPr vert="horz" wrap="square" lIns="90384" tIns="44401" rIns="90384" bIns="44401" numCol="1" anchor="t" anchorCtr="0" compatLnSpc="1">
            <a:spAutoFit/>
          </a:bodyPr>
          <a:lstStyle/>
          <a:p>
            <a:r>
              <a:rPr lang="en-US" altLang="zh-CN">
                <a:effectLst>
                  <a:outerShdw blurRad="38100" dist="38100" dir="2700000">
                    <a:srgbClr val="C0C0C0"/>
                  </a:outerShdw>
                </a:effectLst>
              </a:rPr>
              <a:t>FTP</a:t>
            </a:r>
            <a:r>
              <a:rPr lang="zh-CN" altLang="en-US">
                <a:effectLst>
                  <a:outerShdw blurRad="38100" dist="38100" dir="2700000">
                    <a:srgbClr val="C0C0C0"/>
                  </a:outerShdw>
                </a:effectLst>
              </a:rPr>
              <a:t>服务器</a:t>
            </a:r>
            <a:r>
              <a:rPr lang="en-US" altLang="zh-CN">
                <a:effectLst>
                  <a:outerShdw blurRad="38100" dist="38100" dir="2700000">
                    <a:srgbClr val="C0C0C0"/>
                  </a:outerShdw>
                </a:effectLst>
              </a:rPr>
              <a:t>(</a:t>
            </a:r>
            <a:r>
              <a:rPr lang="zh-CN" altLang="en-US">
                <a:effectLst>
                  <a:outerShdw blurRad="38100" dist="38100" dir="2700000">
                    <a:srgbClr val="C0C0C0"/>
                  </a:outerShdw>
                </a:effectLst>
              </a:rPr>
              <a:t>构建</a:t>
            </a:r>
            <a:r>
              <a:rPr lang="en-US" altLang="zh-CN">
                <a:effectLst>
                  <a:outerShdw blurRad="38100" dist="38100" dir="2700000">
                    <a:srgbClr val="C0C0C0"/>
                  </a:outerShdw>
                </a:effectLst>
              </a:rPr>
              <a:t>)</a:t>
            </a:r>
            <a:endParaRPr lang="en-US" altLang="zh-CN">
              <a:effectLst>
                <a:outerShdw blurRad="38100" dist="38100" dir="2700000">
                  <a:srgbClr val="C0C0C0"/>
                </a:outerShdw>
              </a:effectLst>
            </a:endParaRPr>
          </a:p>
        </p:txBody>
      </p:sp>
      <p:sp>
        <p:nvSpPr>
          <p:cNvPr id="112642" name="Rectangle 2"/>
          <p:cNvSpPr>
            <a:spLocks noGrp="1" noChangeArrowheads="1"/>
          </p:cNvSpPr>
          <p:nvPr>
            <p:ph idx="1"/>
          </p:nvPr>
        </p:nvSpPr>
        <p:spPr>
          <a:xfrm>
            <a:off x="0" y="587375"/>
            <a:ext cx="9144000" cy="5865813"/>
          </a:xfrm>
        </p:spPr>
        <p:txBody>
          <a:bodyPr vert="horz" wrap="square" lIns="90101" tIns="45050" rIns="90101" bIns="45050" numCol="1" anchor="t" anchorCtr="0" compatLnSpc="1"/>
          <a:lstStyle/>
          <a:p>
            <a:r>
              <a:rPr lang="en-US" altLang="zh-CN" sz="1800"/>
              <a:t>Download	</a:t>
            </a:r>
            <a:endParaRPr lang="en-US" altLang="zh-CN" sz="1800"/>
          </a:p>
          <a:p>
            <a:pPr>
              <a:buNone/>
            </a:pPr>
            <a:r>
              <a:rPr lang="en-US" altLang="zh-CN" sz="1800" b="0"/>
              <a:t>Download the latest release from ftp://ftp.proftpd.org</a:t>
            </a:r>
            <a:endParaRPr lang="en-US" altLang="zh-CN" sz="1800" b="0"/>
          </a:p>
          <a:p>
            <a:r>
              <a:rPr lang="en-US" altLang="zh-CN" sz="1800"/>
              <a:t>Extract	</a:t>
            </a:r>
            <a:endParaRPr lang="en-US" altLang="zh-CN" sz="1800"/>
          </a:p>
          <a:p>
            <a:pPr>
              <a:buNone/>
            </a:pPr>
            <a:r>
              <a:rPr lang="en-US" altLang="zh-CN" sz="1800" b="0"/>
              <a:t>$ gzip -d proftpd-</a:t>
            </a:r>
            <a:r>
              <a:rPr lang="en-US" altLang="zh-CN" sz="1800" b="0">
                <a:solidFill>
                  <a:srgbClr val="FF0000"/>
                </a:solidFill>
              </a:rPr>
              <a:t>NN</a:t>
            </a:r>
            <a:r>
              <a:rPr lang="en-US" altLang="zh-CN" sz="1800" b="0"/>
              <a:t>.tar.gz</a:t>
            </a:r>
            <a:endParaRPr lang="en-US" altLang="zh-CN" sz="1800" b="0"/>
          </a:p>
          <a:p>
            <a:pPr>
              <a:buNone/>
            </a:pPr>
            <a:r>
              <a:rPr lang="en-US" altLang="zh-CN" sz="1800" b="0"/>
              <a:t>$ tar xvf proftpd-</a:t>
            </a:r>
            <a:r>
              <a:rPr lang="en-US" altLang="zh-CN" sz="1800" b="0">
                <a:solidFill>
                  <a:srgbClr val="FF0000"/>
                </a:solidFill>
              </a:rPr>
              <a:t>NN</a:t>
            </a:r>
            <a:r>
              <a:rPr lang="en-US" altLang="zh-CN" sz="1800" b="0"/>
              <a:t>.tar</a:t>
            </a:r>
            <a:endParaRPr lang="en-US" altLang="zh-CN" sz="1800" b="0"/>
          </a:p>
          <a:p>
            <a:pPr>
              <a:buNone/>
            </a:pPr>
            <a:r>
              <a:rPr lang="en-US" altLang="zh-CN" sz="1800" b="0"/>
              <a:t>$ cd proftpd-</a:t>
            </a:r>
            <a:r>
              <a:rPr lang="en-US" altLang="zh-CN" sz="1800" b="0">
                <a:solidFill>
                  <a:srgbClr val="FF0000"/>
                </a:solidFill>
              </a:rPr>
              <a:t>NN</a:t>
            </a:r>
            <a:endParaRPr lang="en-US" altLang="zh-CN" sz="1800" b="0">
              <a:solidFill>
                <a:srgbClr val="FF0000"/>
              </a:solidFill>
            </a:endParaRPr>
          </a:p>
          <a:p>
            <a:r>
              <a:rPr lang="en-US" altLang="zh-CN" sz="1800"/>
              <a:t>Configure	</a:t>
            </a:r>
            <a:r>
              <a:rPr lang="en-US" altLang="zh-CN" sz="1800" b="0"/>
              <a:t>$ sudo</a:t>
            </a:r>
            <a:r>
              <a:rPr lang="zh-CN" altLang="en-US" sz="1800" b="0"/>
              <a:t> </a:t>
            </a:r>
            <a:r>
              <a:rPr lang="en-US" altLang="zh-CN" sz="1800" b="0"/>
              <a:t>./configure --prefix=</a:t>
            </a:r>
            <a:r>
              <a:rPr lang="en-US" altLang="zh-CN" sz="1800" b="0">
                <a:solidFill>
                  <a:srgbClr val="FF0000"/>
                </a:solidFill>
              </a:rPr>
              <a:t>PREFIX</a:t>
            </a:r>
            <a:r>
              <a:rPr lang="en-US" altLang="zh-CN" sz="1800" b="0"/>
              <a:t> (/usr/local/proftpd) </a:t>
            </a:r>
            <a:endParaRPr lang="en-US" altLang="zh-CN" sz="1800" b="0">
              <a:solidFill>
                <a:srgbClr val="FF0000"/>
              </a:solidFill>
            </a:endParaRPr>
          </a:p>
          <a:p>
            <a:r>
              <a:rPr lang="en-US" altLang="zh-CN" sz="1800"/>
              <a:t>Compile</a:t>
            </a:r>
            <a:r>
              <a:rPr lang="en-US" altLang="zh-CN" sz="1800" b="0"/>
              <a:t>	$ sudo</a:t>
            </a:r>
            <a:r>
              <a:rPr lang="zh-CN" altLang="en-US" sz="1800" b="0"/>
              <a:t> </a:t>
            </a:r>
            <a:r>
              <a:rPr lang="en-US" altLang="zh-CN" sz="1800" b="0"/>
              <a:t>make</a:t>
            </a:r>
            <a:endParaRPr lang="en-US" altLang="zh-CN" sz="1800" b="0"/>
          </a:p>
          <a:p>
            <a:r>
              <a:rPr lang="en-US" altLang="zh-CN" sz="1800"/>
              <a:t>Install</a:t>
            </a:r>
            <a:r>
              <a:rPr lang="en-US" altLang="zh-CN" sz="1800" b="0"/>
              <a:t>	$ sudo</a:t>
            </a:r>
            <a:r>
              <a:rPr lang="zh-CN" altLang="en-US" sz="1800" b="0"/>
              <a:t> </a:t>
            </a:r>
            <a:r>
              <a:rPr lang="en-US" altLang="zh-CN" sz="1800" b="0"/>
              <a:t>make install</a:t>
            </a:r>
            <a:endParaRPr lang="en-US" altLang="zh-CN" sz="1800" b="0"/>
          </a:p>
          <a:p>
            <a:r>
              <a:rPr lang="en-US" altLang="zh-CN" sz="1800"/>
              <a:t>Customize	</a:t>
            </a:r>
            <a:r>
              <a:rPr lang="en-US" altLang="zh-CN" sz="1800" b="0"/>
              <a:t>$ vi </a:t>
            </a:r>
            <a:r>
              <a:rPr lang="en-US" altLang="zh-CN" sz="1800" b="0">
                <a:solidFill>
                  <a:srgbClr val="FF0000"/>
                </a:solidFill>
              </a:rPr>
              <a:t>PREFIX</a:t>
            </a:r>
            <a:r>
              <a:rPr lang="en-US" altLang="zh-CN" sz="1800" b="0"/>
              <a:t>/etc/proftpd.conf</a:t>
            </a:r>
            <a:endParaRPr lang="en-US" altLang="zh-CN" sz="1800" b="0"/>
          </a:p>
          <a:p>
            <a:r>
              <a:rPr lang="en-US" altLang="zh-CN" sz="1800"/>
              <a:t>Test		</a:t>
            </a:r>
            <a:r>
              <a:rPr lang="en-US" altLang="zh-CN" sz="1800" b="0"/>
              <a:t>$ sudo </a:t>
            </a:r>
            <a:r>
              <a:rPr lang="en-US" altLang="zh-CN" sz="1800" b="0">
                <a:solidFill>
                  <a:srgbClr val="FF0000"/>
                </a:solidFill>
              </a:rPr>
              <a:t>PREFIX</a:t>
            </a:r>
            <a:r>
              <a:rPr lang="en-US" altLang="zh-CN" sz="1800" b="0"/>
              <a:t>/sbin/.proftpd	</a:t>
            </a:r>
            <a:endParaRPr lang="en-US" altLang="zh-CN" sz="1800" b="0"/>
          </a:p>
          <a:p>
            <a:pPr marL="457200" lvl="1" indent="0">
              <a:buNone/>
            </a:pPr>
            <a:r>
              <a:rPr lang="en-US" altLang="zh-CN" sz="1800" b="0"/>
              <a:t>(</a:t>
            </a:r>
            <a:r>
              <a:rPr lang="zh-CN" altLang="en-US" sz="1800" b="0"/>
              <a:t>其中</a:t>
            </a:r>
            <a:r>
              <a:rPr lang="en-US" altLang="zh-CN" sz="1800" b="0"/>
              <a:t>NN</a:t>
            </a:r>
            <a:r>
              <a:rPr lang="zh-CN" altLang="en-US" sz="1800" b="0"/>
              <a:t>为版本号；</a:t>
            </a:r>
            <a:r>
              <a:rPr lang="en-US" altLang="zh-CN" sz="1800" b="0"/>
              <a:t>PREFIX</a:t>
            </a:r>
            <a:r>
              <a:rPr lang="zh-CN" altLang="en-US" sz="1800" b="0"/>
              <a:t>为安装目录，默认</a:t>
            </a:r>
            <a:r>
              <a:rPr lang="en-US" altLang="zh-CN" sz="1800" b="0">
                <a:solidFill>
                  <a:srgbClr val="FF0000"/>
                </a:solidFill>
              </a:rPr>
              <a:t>/usr/local/</a:t>
            </a:r>
            <a:r>
              <a:rPr lang="en-US" altLang="zh-CN" sz="1800" b="0"/>
              <a:t>)</a:t>
            </a:r>
            <a:endParaRPr lang="en-US" altLang="zh-CN" sz="1800" b="0"/>
          </a:p>
          <a:p>
            <a:pPr>
              <a:buFont typeface="Wingdings" panose="05000000000000000000" pitchFamily="2" charset="2"/>
              <a:buChar char="Ø"/>
            </a:pPr>
            <a:r>
              <a:rPr lang="zh-CN" altLang="en-US" sz="1800" b="0"/>
              <a:t>学习文档 </a:t>
            </a:r>
            <a:r>
              <a:rPr lang="en-US" altLang="zh-CN" sz="1800" b="0"/>
              <a:t>http://httpd.apache.org/docs/2.4/getting-started.html</a:t>
            </a:r>
            <a:endParaRPr lang="en-US" altLang="zh-CN" sz="1800" b="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title"/>
          </p:nvPr>
        </p:nvSpPr>
        <p:spPr>
          <a:xfrm>
            <a:off x="0" y="69850"/>
            <a:ext cx="7740650" cy="406400"/>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telnet</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2642" name="Rectangle 2"/>
          <p:cNvSpPr>
            <a:spLocks noGrp="1" noChangeArrowheads="1"/>
          </p:cNvSpPr>
          <p:nvPr>
            <p:ph idx="1"/>
          </p:nvPr>
        </p:nvSpPr>
        <p:spPr/>
        <p:txBody>
          <a:bodyPr vert="horz" wrap="square" lIns="90101" tIns="45050" rIns="90101" bIns="45050" numCol="1" anchor="t" anchorCtr="0" compatLnSpc="1"/>
          <a:lstStyle/>
          <a:p>
            <a:pPr marL="381000" indent="-381000"/>
            <a:r>
              <a:rPr lang="en-US" altLang="zh-CN" sz="2400"/>
              <a:t>telnet</a:t>
            </a:r>
            <a:endParaRPr lang="en-US" altLang="zh-CN" sz="2400"/>
          </a:p>
          <a:p>
            <a:pPr marL="457200" lvl="1" indent="0">
              <a:buNone/>
            </a:pPr>
            <a:r>
              <a:rPr lang="en-US" altLang="zh-CN" sz="2000" b="0"/>
              <a:t>telnet</a:t>
            </a:r>
            <a:r>
              <a:rPr lang="zh-CN" altLang="en-US" sz="2000" b="0"/>
              <a:t>服务器模拟一个终端，允许您在远程系统上连接和工作</a:t>
            </a:r>
            <a:endParaRPr lang="en-US" altLang="zh-CN" sz="2000" b="0"/>
          </a:p>
          <a:p>
            <a:pPr marL="457200" lvl="1" indent="0"/>
            <a:r>
              <a:rPr lang="zh-CN" altLang="en-US" sz="2000" b="0"/>
              <a:t>在</a:t>
            </a:r>
            <a:r>
              <a:rPr lang="en-US" altLang="zh-CN" sz="2000" b="0"/>
              <a:t>ubuntu16.04</a:t>
            </a:r>
            <a:r>
              <a:rPr lang="zh-CN" altLang="en-US" sz="2000" b="0"/>
              <a:t>上安装</a:t>
            </a:r>
            <a:r>
              <a:rPr lang="en-US" altLang="zh-CN" sz="2000" b="0"/>
              <a:t>telnet</a:t>
            </a:r>
            <a:r>
              <a:rPr lang="zh-CN" altLang="en-US" sz="2000" b="0"/>
              <a:t>服务（需要联网）</a:t>
            </a:r>
            <a:endParaRPr lang="en-US" altLang="zh-CN" sz="2000" b="0"/>
          </a:p>
          <a:p>
            <a:pPr marL="457200" lvl="2" indent="0">
              <a:buNone/>
            </a:pPr>
            <a:r>
              <a:rPr lang="en-US" altLang="zh-CN" sz="2000" b="0"/>
              <a:t>sudo apt-get install openbsd-inetd</a:t>
            </a:r>
            <a:br>
              <a:rPr lang="en-US" altLang="zh-CN" sz="2000" b="0"/>
            </a:br>
            <a:r>
              <a:rPr lang="en-US" altLang="zh-CN" sz="2000" b="0"/>
              <a:t>sudo apt-get install telnetd</a:t>
            </a:r>
            <a:br>
              <a:rPr lang="en-US" altLang="zh-CN" sz="2000" b="0"/>
            </a:br>
            <a:r>
              <a:rPr lang="en-US" altLang="zh-CN" sz="2000" b="0"/>
              <a:t>sudo /etc/init.d/openbsd-inetd restart</a:t>
            </a:r>
            <a:br>
              <a:rPr lang="zh-CN" altLang="en-US" sz="2000" b="0"/>
            </a:br>
            <a:r>
              <a:rPr lang="en-US" altLang="zh-CN" sz="2000" b="0"/>
              <a:t>sudo netstat -a | grep telnet	#</a:t>
            </a:r>
            <a:r>
              <a:rPr lang="zh-CN" altLang="en-US" sz="1800" b="0">
                <a:solidFill>
                  <a:schemeClr val="accent1"/>
                </a:solidFill>
                <a:effectLst>
                  <a:outerShdw blurRad="38100" dist="25400" dir="5400000" algn="ctr" rotWithShape="0">
                    <a:srgbClr val="6E747A">
                      <a:alpha val="43000"/>
                    </a:srgbClr>
                  </a:outerShdw>
                </a:effectLst>
              </a:rPr>
              <a:t>查看</a:t>
            </a:r>
            <a:r>
              <a:rPr lang="en-US" altLang="zh-CN" sz="1800" b="0"/>
              <a:t>telnet</a:t>
            </a:r>
            <a:r>
              <a:rPr lang="zh-CN" altLang="en-US" sz="1800" b="0"/>
              <a:t>运行状态</a:t>
            </a:r>
            <a:endParaRPr lang="en-US" altLang="zh-CN" sz="1800" b="0"/>
          </a:p>
          <a:p>
            <a:pPr marL="457200" lvl="1" indent="0"/>
            <a:r>
              <a:rPr lang="zh-CN" altLang="en-US" sz="2000" b="0"/>
              <a:t>在 </a:t>
            </a:r>
            <a:r>
              <a:rPr lang="en-US" altLang="zh-CN" sz="2000" b="0"/>
              <a:t>windows</a:t>
            </a:r>
            <a:r>
              <a:rPr lang="zh-CN" altLang="en-US" sz="2000" b="0"/>
              <a:t>上安装</a:t>
            </a:r>
            <a:r>
              <a:rPr lang="en-US" altLang="zh-CN" sz="2000" b="0"/>
              <a:t>putty</a:t>
            </a:r>
            <a:r>
              <a:rPr lang="zh-CN" altLang="en-US" sz="2000" b="0"/>
              <a:t>或打开</a:t>
            </a:r>
            <a:r>
              <a:rPr lang="en-US" altLang="zh-CN" sz="2000" b="0"/>
              <a:t>telnet</a:t>
            </a:r>
            <a:r>
              <a:rPr lang="zh-CN" altLang="en-US" sz="2000" b="0"/>
              <a:t>客户端服务</a:t>
            </a:r>
            <a:endParaRPr lang="en-US" altLang="zh-CN" sz="2000" b="0"/>
          </a:p>
          <a:p>
            <a:pPr marL="381000" indent="-381000">
              <a:buNone/>
            </a:pPr>
            <a:r>
              <a:rPr lang="en-US" altLang="zh-CN" b="0"/>
              <a:t>telnet</a:t>
            </a:r>
            <a:r>
              <a:rPr lang="zh-CN" altLang="en-US" b="0"/>
              <a:t> </a:t>
            </a:r>
            <a:r>
              <a:rPr lang="en-US" altLang="zh-CN" b="0"/>
              <a:t>IP</a:t>
            </a:r>
            <a:endParaRPr lang="en-US" altLang="zh-CN" sz="2800" b="0"/>
          </a:p>
          <a:p>
            <a:pPr marL="381000" indent="-381000">
              <a:buNone/>
            </a:pPr>
            <a:endParaRPr lang="en-US" altLang="zh-CN" sz="2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9" name="Rectangle 3"/>
          <p:cNvSpPr>
            <a:spLocks noGrp="1" noChangeArrowheads="1"/>
          </p:cNvSpPr>
          <p:nvPr>
            <p:ph type="title"/>
          </p:nvPr>
        </p:nvSpPr>
        <p:spPr>
          <a:xfrm>
            <a:off x="0" y="0"/>
            <a:ext cx="642938"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ftp</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2882" name="Rectangle 2"/>
          <p:cNvSpPr>
            <a:spLocks noGrp="1"/>
          </p:cNvSpPr>
          <p:nvPr>
            <p:ph idx="1"/>
          </p:nvPr>
        </p:nvSpPr>
        <p:spPr/>
        <p:txBody>
          <a:bodyPr vert="horz" wrap="square" lIns="90101" tIns="45050" rIns="90101" bIns="45050" anchor="t"/>
          <a:lstStyle/>
          <a:p>
            <a:pPr marL="381000" indent="-381000">
              <a:lnSpc>
                <a:spcPct val="90000"/>
              </a:lnSpc>
            </a:pPr>
            <a:r>
              <a:rPr lang="zh-CN" altLang="en-US"/>
              <a:t>提供客户端向服务器端下载上传文件的服务</a:t>
            </a:r>
            <a:endParaRPr lang="en-US" altLang="zh-CN"/>
          </a:p>
          <a:p>
            <a:pPr marL="381000" indent="-381000">
              <a:lnSpc>
                <a:spcPct val="90000"/>
              </a:lnSpc>
              <a:buNone/>
            </a:pPr>
            <a:r>
              <a:rPr lang="en-US" altLang="zh-CN"/>
              <a:t>	</a:t>
            </a:r>
            <a:r>
              <a:rPr lang="en-US" altLang="zh-CN" sz="1800" b="0"/>
              <a:t>ftp 192.168.0.23</a:t>
            </a:r>
            <a:endParaRPr lang="en-US" altLang="zh-CN" sz="1800" b="0"/>
          </a:p>
          <a:p>
            <a:pPr marL="381000" indent="-381000">
              <a:lnSpc>
                <a:spcPct val="90000"/>
              </a:lnSpc>
              <a:buNone/>
            </a:pPr>
            <a:r>
              <a:rPr lang="en-US" altLang="zh-CN" sz="1800" b="0"/>
              <a:t>		Name: </a:t>
            </a:r>
            <a:r>
              <a:rPr lang="en-US" altLang="zh-CN" sz="1800" b="0">
                <a:ea typeface="仿宋体" charset="-122"/>
              </a:rPr>
              <a:t>(username)</a:t>
            </a:r>
            <a:endParaRPr lang="en-US" altLang="zh-CN" sz="1800" b="0"/>
          </a:p>
          <a:p>
            <a:pPr marL="381000" indent="-381000">
              <a:lnSpc>
                <a:spcPct val="90000"/>
              </a:lnSpc>
              <a:buNone/>
            </a:pPr>
            <a:r>
              <a:rPr lang="en-US" altLang="zh-CN" sz="1800" b="0">
                <a:ea typeface="仿宋体" charset="-122"/>
              </a:rPr>
              <a:t>		Password: (user</a:t>
            </a:r>
            <a:r>
              <a:rPr lang="en-US" altLang="zh-CN" sz="1800" b="0">
                <a:latin typeface="Times New Roman" panose="02020603050405020304" pitchFamily="18" charset="0"/>
                <a:ea typeface="仿宋体" charset="-122"/>
              </a:rPr>
              <a:t>’</a:t>
            </a:r>
            <a:r>
              <a:rPr lang="en-US" altLang="zh-CN" sz="1800" b="0">
                <a:ea typeface="仿宋体" charset="-122"/>
              </a:rPr>
              <a:t>s password)</a:t>
            </a:r>
            <a:endParaRPr lang="en-US" altLang="zh-CN" sz="1800" b="0"/>
          </a:p>
          <a:p>
            <a:pPr marL="381000" indent="-381000">
              <a:lnSpc>
                <a:spcPct val="90000"/>
              </a:lnSpc>
            </a:pPr>
            <a:r>
              <a:rPr lang="zh-CN" altLang="en-US"/>
              <a:t>常见命令</a:t>
            </a:r>
            <a:r>
              <a:rPr lang="en-US" altLang="zh-CN"/>
              <a:t>:</a:t>
            </a:r>
            <a:endParaRPr lang="en-US" altLang="zh-CN"/>
          </a:p>
          <a:p>
            <a:pPr marL="723900" lvl="1" indent="-342900">
              <a:lnSpc>
                <a:spcPct val="90000"/>
              </a:lnSpc>
            </a:pPr>
            <a:r>
              <a:rPr lang="en-US" altLang="zh-CN" sz="1800" b="0"/>
              <a:t>!</a:t>
            </a:r>
            <a:r>
              <a:rPr lang="zh-CN" altLang="en-US" sz="1800" b="0"/>
              <a:t>本机命令</a:t>
            </a:r>
            <a:endParaRPr lang="en-US" altLang="zh-CN" sz="1800" b="0"/>
          </a:p>
          <a:p>
            <a:pPr marL="723900" lvl="1" indent="-342900">
              <a:lnSpc>
                <a:spcPct val="90000"/>
              </a:lnSpc>
            </a:pPr>
            <a:r>
              <a:rPr lang="en-US" altLang="zh-CN" sz="1800" b="0"/>
              <a:t>cd, lcd</a:t>
            </a:r>
            <a:endParaRPr lang="en-US" altLang="zh-CN" sz="1800" b="0"/>
          </a:p>
          <a:p>
            <a:pPr marL="723900" lvl="1" indent="-342900">
              <a:lnSpc>
                <a:spcPct val="90000"/>
              </a:lnSpc>
            </a:pPr>
            <a:r>
              <a:rPr lang="en-US" altLang="zh-CN" sz="1800" b="0"/>
              <a:t>ls/ dir</a:t>
            </a:r>
            <a:endParaRPr lang="en-US" altLang="zh-CN" sz="1800" b="0"/>
          </a:p>
          <a:p>
            <a:pPr marL="723900" lvl="1" indent="-342900">
              <a:lnSpc>
                <a:spcPct val="90000"/>
              </a:lnSpc>
            </a:pPr>
            <a:r>
              <a:rPr lang="en-US" altLang="zh-CN" sz="1800" b="0"/>
              <a:t>pwd</a:t>
            </a:r>
            <a:endParaRPr lang="en-US" altLang="zh-CN" sz="1800" b="0"/>
          </a:p>
          <a:p>
            <a:pPr marL="723900" lvl="1" indent="-342900">
              <a:lnSpc>
                <a:spcPct val="90000"/>
              </a:lnSpc>
            </a:pPr>
            <a:r>
              <a:rPr lang="en-US" altLang="zh-CN" sz="1800" b="0"/>
              <a:t>bye</a:t>
            </a:r>
            <a:endParaRPr lang="en-US" altLang="zh-CN" sz="1800" b="0"/>
          </a:p>
          <a:p>
            <a:pPr marL="723900" lvl="1" indent="-342900">
              <a:lnSpc>
                <a:spcPct val="90000"/>
              </a:lnSpc>
            </a:pPr>
            <a:r>
              <a:rPr lang="en-US" altLang="zh-CN" sz="1800" b="0"/>
              <a:t>bin, asc</a:t>
            </a:r>
            <a:r>
              <a:rPr lang="zh-CN" altLang="en-US" sz="1800" b="0"/>
              <a:t> </a:t>
            </a:r>
            <a:r>
              <a:rPr lang="en-US" altLang="zh-CN" sz="1800" b="0"/>
              <a:t>(</a:t>
            </a:r>
            <a:r>
              <a:rPr lang="zh-CN" altLang="en-US" sz="1800" b="0"/>
              <a:t>传输格式，</a:t>
            </a:r>
            <a:r>
              <a:rPr lang="en-US" altLang="zh-CN" sz="1800" b="0"/>
              <a:t>asc</a:t>
            </a:r>
            <a:r>
              <a:rPr lang="zh-CN" altLang="en-US" sz="1800" b="0"/>
              <a:t>为</a:t>
            </a:r>
            <a:r>
              <a:rPr lang="en-US" altLang="zh-CN" sz="1800" b="0"/>
              <a:t>ascii</a:t>
            </a:r>
            <a:r>
              <a:rPr lang="zh-CN" altLang="en-US" sz="1800" b="0"/>
              <a:t>码转换方式</a:t>
            </a:r>
            <a:r>
              <a:rPr lang="en-US" altLang="zh-CN" sz="1800" b="0"/>
              <a:t>)</a:t>
            </a:r>
            <a:endParaRPr lang="en-US" altLang="zh-CN" sz="1800" b="0"/>
          </a:p>
          <a:p>
            <a:pPr marL="723900" lvl="1" indent="-342900">
              <a:lnSpc>
                <a:spcPct val="90000"/>
              </a:lnSpc>
            </a:pPr>
            <a:r>
              <a:rPr lang="en-US" altLang="zh-CN" sz="1800" b="0"/>
              <a:t>get, put, mget, mput</a:t>
            </a:r>
            <a:r>
              <a:rPr lang="zh-CN" altLang="en-US" sz="1800" b="0"/>
              <a:t> </a:t>
            </a:r>
            <a:r>
              <a:rPr lang="en-US" altLang="zh-CN" sz="1800" b="0"/>
              <a:t>(</a:t>
            </a:r>
            <a:r>
              <a:rPr lang="zh-CN" altLang="en-US" sz="1800" b="0"/>
              <a:t>批量，可以使用元字符</a:t>
            </a:r>
            <a:r>
              <a:rPr lang="en-US" altLang="zh-CN" sz="1800" b="0"/>
              <a:t>)</a:t>
            </a:r>
            <a:endParaRPr lang="en-US" altLang="zh-CN" sz="1800" b="0"/>
          </a:p>
          <a:p>
            <a:pPr marL="723900" lvl="1" indent="-342900">
              <a:lnSpc>
                <a:spcPct val="90000"/>
              </a:lnSpc>
            </a:pPr>
            <a:r>
              <a:rPr lang="en-US" altLang="zh-CN" sz="1800" b="0"/>
              <a:t>hash</a:t>
            </a:r>
            <a:r>
              <a:rPr lang="zh-CN" altLang="en-US" sz="1800" b="0"/>
              <a:t> </a:t>
            </a:r>
            <a:r>
              <a:rPr lang="en-US" altLang="zh-CN" sz="1800" b="0"/>
              <a:t>(1024</a:t>
            </a:r>
            <a:r>
              <a:rPr lang="zh-CN" altLang="en-US" sz="1800" b="0"/>
              <a:t>字节为一个进度条</a:t>
            </a:r>
            <a:r>
              <a:rPr lang="en-US" altLang="zh-CN" sz="1800" b="0"/>
              <a:t>)</a:t>
            </a:r>
            <a:endParaRPr lang="en-US" altLang="zh-CN" b="0"/>
          </a:p>
          <a:p>
            <a:pPr marL="723900" lvl="1" indent="-342900">
              <a:lnSpc>
                <a:spcPct val="90000"/>
              </a:lnSpc>
            </a:pPr>
            <a:r>
              <a:rPr lang="en-US" altLang="zh-CN" sz="1800" b="0"/>
              <a:t>prompt</a:t>
            </a:r>
            <a:endParaRPr lang="en-US" altLang="zh-CN" sz="1800" b="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title"/>
          </p:nvPr>
        </p:nvSpPr>
        <p:spPr>
          <a:xfrm>
            <a:off x="19050" y="65088"/>
            <a:ext cx="7740650" cy="411163"/>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git</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2642" name="Rectangle 2"/>
          <p:cNvSpPr>
            <a:spLocks noGrp="1" noChangeArrowheads="1"/>
          </p:cNvSpPr>
          <p:nvPr>
            <p:ph idx="1"/>
          </p:nvPr>
        </p:nvSpPr>
        <p:spPr>
          <a:xfrm>
            <a:off x="0" y="587375"/>
            <a:ext cx="9144000" cy="5865813"/>
          </a:xfrm>
        </p:spPr>
        <p:txBody>
          <a:bodyPr vert="horz" wrap="square" lIns="90101" tIns="45050" rIns="90101" bIns="45050" numCol="1" anchor="t" anchorCtr="0" compatLnSpc="1"/>
          <a:lstStyle/>
          <a:p>
            <a:r>
              <a:rPr lang="zh-CN" altLang="en-US"/>
              <a:t>安装（在线）</a:t>
            </a:r>
            <a:r>
              <a:rPr lang="en-US" altLang="zh-CN"/>
              <a:t>	</a:t>
            </a:r>
            <a:endParaRPr lang="en-US" altLang="zh-CN"/>
          </a:p>
          <a:p>
            <a:pPr>
              <a:buNone/>
            </a:pPr>
            <a:r>
              <a:rPr lang="en-US" altLang="zh-CN" b="0"/>
              <a:t>$ sudo</a:t>
            </a:r>
            <a:r>
              <a:rPr lang="zh-CN" altLang="en-US" b="0"/>
              <a:t> </a:t>
            </a:r>
            <a:r>
              <a:rPr lang="en-US" altLang="zh-CN" b="0"/>
              <a:t>apt-get install git</a:t>
            </a:r>
            <a:endParaRPr lang="en-US" altLang="zh-CN" b="0"/>
          </a:p>
          <a:p>
            <a:r>
              <a:rPr lang="zh-CN" altLang="en-US"/>
              <a:t>使用</a:t>
            </a:r>
            <a:endParaRPr lang="en-US" altLang="zh-CN" b="0"/>
          </a:p>
          <a:p>
            <a:pPr marL="457200" lvl="1" indent="0">
              <a:buNone/>
            </a:pPr>
            <a:r>
              <a:rPr lang="en-US" altLang="zh-CN" sz="1800" b="0"/>
              <a:t>$</a:t>
            </a:r>
            <a:r>
              <a:rPr lang="zh-CN" altLang="en-US" sz="1800" b="0"/>
              <a:t> </a:t>
            </a:r>
            <a:r>
              <a:rPr lang="en-US" altLang="zh-CN" sz="1800" b="0"/>
              <a:t>git</a:t>
            </a:r>
            <a:r>
              <a:rPr lang="zh-CN" altLang="en-US" sz="1800" b="0"/>
              <a:t> </a:t>
            </a:r>
            <a:r>
              <a:rPr lang="en-US" altLang="zh-CN" sz="1800" b="0"/>
              <a:t>init</a:t>
            </a:r>
            <a:endParaRPr lang="en-US" altLang="zh-CN" sz="1800" b="0"/>
          </a:p>
          <a:p>
            <a:pPr marL="457200" lvl="1" indent="0">
              <a:buNone/>
            </a:pPr>
            <a:r>
              <a:rPr lang="en-US" altLang="zh-CN" sz="1800" b="0"/>
              <a:t>$</a:t>
            </a:r>
            <a:r>
              <a:rPr lang="zh-CN" altLang="en-US" sz="1800" b="0"/>
              <a:t> </a:t>
            </a:r>
            <a:r>
              <a:rPr lang="en-US" altLang="zh-CN" sz="1800" b="0"/>
              <a:t>git</a:t>
            </a:r>
            <a:r>
              <a:rPr lang="zh-CN" altLang="en-US" sz="1800" b="0"/>
              <a:t> </a:t>
            </a:r>
            <a:r>
              <a:rPr lang="en-US" altLang="zh-CN" sz="1800" b="0"/>
              <a:t>add</a:t>
            </a:r>
            <a:r>
              <a:rPr lang="zh-CN" altLang="en-US" sz="1800" b="0"/>
              <a:t> </a:t>
            </a:r>
            <a:r>
              <a:rPr lang="en-US" altLang="zh-CN" sz="1800" b="0"/>
              <a:t>[file]</a:t>
            </a:r>
            <a:endParaRPr lang="en-US" altLang="zh-CN" sz="1800" b="0"/>
          </a:p>
          <a:p>
            <a:pPr marL="457200" lvl="1" indent="0">
              <a:buNone/>
            </a:pPr>
            <a:r>
              <a:rPr lang="en-US" altLang="zh-CN" sz="1800" b="0"/>
              <a:t>$</a:t>
            </a:r>
            <a:r>
              <a:rPr lang="zh-CN" altLang="en-US" sz="1800" b="0"/>
              <a:t> </a:t>
            </a:r>
            <a:r>
              <a:rPr lang="en-US" altLang="zh-CN" sz="1800" b="0"/>
              <a:t>git</a:t>
            </a:r>
            <a:r>
              <a:rPr lang="zh-CN" altLang="en-US" sz="1800" b="0"/>
              <a:t> </a:t>
            </a:r>
            <a:r>
              <a:rPr lang="en-US" altLang="zh-CN" sz="1800" b="0"/>
              <a:t>commit -m ”message”</a:t>
            </a:r>
            <a:endParaRPr lang="en-US" altLang="zh-CN" sz="1800" b="0"/>
          </a:p>
          <a:p>
            <a:pPr marL="457200" lvl="1" indent="0">
              <a:buNone/>
            </a:pPr>
            <a:r>
              <a:rPr lang="en-US" altLang="zh-CN" sz="1800" b="0"/>
              <a:t>$</a:t>
            </a:r>
            <a:r>
              <a:rPr lang="zh-CN" altLang="en-US" sz="1800" b="0"/>
              <a:t> </a:t>
            </a:r>
            <a:r>
              <a:rPr lang="en-US" altLang="zh-CN" sz="1800" b="0"/>
              <a:t>git status</a:t>
            </a:r>
            <a:endParaRPr lang="en-US" altLang="zh-CN" sz="1800" b="0"/>
          </a:p>
          <a:p>
            <a:pPr marL="457200" lvl="1" indent="0">
              <a:buNone/>
            </a:pPr>
            <a:r>
              <a:rPr lang="en-US" altLang="zh-CN" sz="1800" b="0"/>
              <a:t>$</a:t>
            </a:r>
            <a:r>
              <a:rPr lang="zh-CN" altLang="en-US" sz="1800" b="0"/>
              <a:t> </a:t>
            </a:r>
            <a:r>
              <a:rPr lang="en-US" altLang="zh-CN" sz="1800" b="0"/>
              <a:t>git</a:t>
            </a:r>
            <a:r>
              <a:rPr lang="zh-CN" altLang="en-US" sz="1800" b="0"/>
              <a:t> </a:t>
            </a:r>
            <a:r>
              <a:rPr lang="en-US" altLang="zh-CN" sz="1800" b="0"/>
              <a:t>log</a:t>
            </a:r>
            <a:r>
              <a:rPr lang="zh-CN" altLang="en-US" sz="1800" b="0"/>
              <a:t> 或 </a:t>
            </a:r>
            <a:r>
              <a:rPr lang="en-US" altLang="zh-CN" sz="1800" b="0"/>
              <a:t>$</a:t>
            </a:r>
            <a:r>
              <a:rPr lang="zh-CN" altLang="en-US" sz="1800" b="0"/>
              <a:t> </a:t>
            </a:r>
            <a:r>
              <a:rPr lang="en-US" altLang="zh-CN" sz="1800" b="0"/>
              <a:t>git</a:t>
            </a:r>
            <a:r>
              <a:rPr lang="zh-CN" altLang="en-US" sz="1800" b="0"/>
              <a:t> </a:t>
            </a:r>
            <a:r>
              <a:rPr lang="en-US" altLang="zh-CN" sz="1800" b="0"/>
              <a:t>reflog</a:t>
            </a:r>
            <a:endParaRPr lang="en-US" altLang="zh-CN" sz="1800" b="0"/>
          </a:p>
          <a:p>
            <a:pPr marL="457200" lvl="1" indent="0">
              <a:buNone/>
            </a:pPr>
            <a:r>
              <a:rPr lang="en-US" altLang="zh-CN" sz="1800" b="0"/>
              <a:t>$</a:t>
            </a:r>
            <a:r>
              <a:rPr lang="zh-CN" altLang="en-US" sz="1800" b="0"/>
              <a:t> </a:t>
            </a:r>
            <a:r>
              <a:rPr lang="en-US" altLang="zh-CN" sz="1800" b="0"/>
              <a:t>git</a:t>
            </a:r>
            <a:r>
              <a:rPr lang="zh-CN" altLang="en-US" sz="1800" b="0"/>
              <a:t> </a:t>
            </a:r>
            <a:r>
              <a:rPr lang="en-US" altLang="zh-CN" sz="1800" b="0"/>
              <a:t>reset</a:t>
            </a:r>
            <a:r>
              <a:rPr lang="zh-CN" altLang="en-US" sz="1800" b="0"/>
              <a:t> </a:t>
            </a:r>
            <a:r>
              <a:rPr lang="en-US" altLang="zh-CN" sz="1800" b="0"/>
              <a:t>--hard</a:t>
            </a:r>
            <a:r>
              <a:rPr lang="zh-CN" altLang="en-US" sz="1800" b="0"/>
              <a:t> 版本号前几位</a:t>
            </a:r>
            <a:endParaRPr lang="en-US" altLang="zh-CN" sz="1800" b="0"/>
          </a:p>
          <a:p>
            <a:pPr marL="457200" lvl="1" indent="0">
              <a:buNone/>
            </a:pPr>
            <a:r>
              <a:rPr lang="en-US" altLang="zh-CN" sz="1800" b="0"/>
              <a:t>$</a:t>
            </a:r>
            <a:r>
              <a:rPr lang="zh-CN" altLang="en-US" sz="1800" b="0"/>
              <a:t> </a:t>
            </a:r>
            <a:r>
              <a:rPr lang="en-US" altLang="zh-CN" sz="1800" b="0"/>
              <a:t>git</a:t>
            </a:r>
            <a:r>
              <a:rPr lang="zh-CN" altLang="en-US" sz="1800" b="0"/>
              <a:t> </a:t>
            </a:r>
            <a:r>
              <a:rPr lang="en-US" altLang="zh-CN" sz="1800" b="0"/>
              <a:t>checkout -- a.txt	#</a:t>
            </a:r>
            <a:r>
              <a:rPr lang="zh-CN" altLang="en-US" sz="1800" b="0"/>
              <a:t>将误删除的</a:t>
            </a:r>
            <a:r>
              <a:rPr lang="en-US" altLang="zh-CN" sz="1800" b="0"/>
              <a:t>a.txt</a:t>
            </a:r>
            <a:r>
              <a:rPr lang="zh-CN" altLang="en-US" sz="1800" b="0"/>
              <a:t>进行恢复</a:t>
            </a:r>
            <a:endParaRPr lang="en-US" altLang="zh-CN" sz="1800" b="0"/>
          </a:p>
          <a:p>
            <a:pPr marL="457200" lvl="1" indent="0">
              <a:buNone/>
            </a:pPr>
            <a:r>
              <a:rPr lang="en-US" altLang="zh-CN" sz="1800" b="0"/>
              <a:t>$ git rm a.txt	#</a:t>
            </a:r>
            <a:r>
              <a:rPr lang="zh-CN" altLang="en-US" sz="1800" b="0"/>
              <a:t>删除工作区后文件版本库并不知晓，如果确定删除，可以将版本库中的记录也删除</a:t>
            </a:r>
            <a:endParaRPr lang="en-US" altLang="zh-CN" sz="1800" b="0"/>
          </a:p>
          <a:p>
            <a:pPr marL="457200" lvl="1" indent="0">
              <a:buNone/>
            </a:pPr>
            <a:endParaRPr lang="en-US" altLang="zh-CN" sz="1800" b="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en-US" altLang="zh-CN" sz="3600" b="1" i="0" u="none" strike="noStrike" kern="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rPr>
              <a:t>Javascript</a:t>
            </a:r>
            <a:endParaRPr kumimoji="0" lang="en-US" altLang="zh-CN" sz="36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050"/>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sz="3200">
                <a:effectLst>
                  <a:outerShdw blurRad="38100" dist="38100" dir="2700000">
                    <a:srgbClr val="C0C0C0"/>
                  </a:outerShdw>
                </a:effectLst>
              </a:rPr>
              <a:t>学习目标</a:t>
            </a:r>
            <a:endParaRPr lang="zh-CN" altLang="en-US" sz="3200">
              <a:effectLst>
                <a:outerShdw blurRad="38100" dist="38100" dir="2700000">
                  <a:srgbClr val="C0C0C0"/>
                </a:outerShdw>
              </a:effectLst>
            </a:endParaRPr>
          </a:p>
        </p:txBody>
      </p:sp>
      <p:sp>
        <p:nvSpPr>
          <p:cNvPr id="9218" name="Rectangle 2051"/>
          <p:cNvSpPr>
            <a:spLocks noGrp="1"/>
          </p:cNvSpPr>
          <p:nvPr>
            <p:ph idx="1"/>
          </p:nvPr>
        </p:nvSpPr>
        <p:spPr/>
        <p:txBody>
          <a:bodyPr vert="horz" wrap="square" lIns="90050" tIns="45024" rIns="90050" bIns="45024" anchor="t"/>
          <a:lstStyle/>
          <a:p>
            <a:pPr marL="0" indent="0" eaLnBrk="1" hangingPunct="1"/>
            <a:r>
              <a:rPr lang="zh-CN" altLang="en-US"/>
              <a:t> 掌握</a:t>
            </a:r>
            <a:r>
              <a:rPr lang="en-US" altLang="zh-CN"/>
              <a:t>JS</a:t>
            </a:r>
            <a:r>
              <a:rPr lang="zh-CN" altLang="en-US"/>
              <a:t>基本语法、注释、标识符、关键字、保留字、数据类型</a:t>
            </a:r>
            <a:endParaRPr lang="zh-CN" altLang="en-US"/>
          </a:p>
          <a:p>
            <a:pPr marL="0" indent="0" eaLnBrk="1" hangingPunct="1"/>
            <a:r>
              <a:rPr lang="zh-CN" altLang="en-US"/>
              <a:t> 掌握数据类型之间的转换、循环语句，分支语句</a:t>
            </a:r>
            <a:endParaRPr lang="zh-CN" altLang="en-US"/>
          </a:p>
          <a:p>
            <a:pPr marL="0" indent="0" eaLnBrk="1" hangingPunct="1"/>
            <a:r>
              <a:rPr lang="zh-CN" altLang="en-US"/>
              <a:t> 掌握了解对象，函数，原型</a:t>
            </a:r>
            <a:endParaRPr lang="zh-CN" altLang="en-US"/>
          </a:p>
          <a:p>
            <a:pPr marL="0" indent="0" eaLnBrk="1" hangingPunct="1"/>
            <a:r>
              <a:rPr lang="zh-CN" altLang="en-US"/>
              <a:t> 熟练掌握数组、函数、对象、闭包</a:t>
            </a:r>
            <a:endParaRPr lang="zh-CN" altLang="en-US"/>
          </a:p>
          <a:p>
            <a:pPr marL="0" indent="0" eaLnBrk="1" hangingPunct="1"/>
            <a:r>
              <a:rPr lang="zh-CN" altLang="en-US"/>
              <a:t> 熟练掌握面向对象思想、</a:t>
            </a:r>
            <a:r>
              <a:rPr lang="en-US" altLang="zh-CN"/>
              <a:t>DOM</a:t>
            </a:r>
            <a:r>
              <a:rPr lang="zh-CN" altLang="en-US"/>
              <a:t>、</a:t>
            </a:r>
            <a:r>
              <a:rPr lang="en-US" altLang="zh-CN"/>
              <a:t>BOM</a:t>
            </a:r>
            <a:endParaRPr lang="en-US" altLang="zh-CN"/>
          </a:p>
          <a:p>
            <a:pPr marL="0" indent="0" eaLnBrk="1" hangingPunct="1"/>
            <a:r>
              <a:rPr lang="zh-CN" altLang="en-US"/>
              <a:t>了解使用正则表达式</a:t>
            </a:r>
            <a:endParaRPr lang="zh-CN" altLang="en-US"/>
          </a:p>
          <a:p>
            <a:pPr marL="0" indent="0" eaLnBrk="1" hangingPunct="1"/>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050"/>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sz="3200">
                <a:effectLst>
                  <a:outerShdw blurRad="38100" dist="38100" dir="2700000">
                    <a:srgbClr val="C0C0C0"/>
                  </a:outerShdw>
                </a:effectLst>
              </a:rPr>
              <a:t>章节简介</a:t>
            </a:r>
            <a:endParaRPr lang="zh-CN" altLang="en-US" sz="3200">
              <a:effectLst>
                <a:outerShdw blurRad="38100" dist="38100" dir="2700000">
                  <a:srgbClr val="C0C0C0"/>
                </a:outerShdw>
              </a:effectLst>
            </a:endParaRPr>
          </a:p>
        </p:txBody>
      </p:sp>
      <p:sp>
        <p:nvSpPr>
          <p:cNvPr id="10242" name="Rectangle 2051"/>
          <p:cNvSpPr>
            <a:spLocks noGrp="1"/>
          </p:cNvSpPr>
          <p:nvPr>
            <p:ph idx="1"/>
          </p:nvPr>
        </p:nvSpPr>
        <p:spPr>
          <a:xfrm>
            <a:off x="173038" y="636588"/>
            <a:ext cx="9144000" cy="5826125"/>
          </a:xfrm>
        </p:spPr>
        <p:txBody>
          <a:bodyPr vert="horz" wrap="square" lIns="90050" tIns="45024" rIns="90050" bIns="45024" anchor="t"/>
          <a:lstStyle/>
          <a:p>
            <a:pPr marL="0" indent="0" eaLnBrk="1" hangingPunct="1"/>
            <a:r>
              <a:rPr lang="zh-CN" altLang="en-US"/>
              <a:t> 第</a:t>
            </a:r>
            <a:r>
              <a:rPr lang="en-US" altLang="zh-CN"/>
              <a:t>1</a:t>
            </a:r>
            <a:r>
              <a:rPr lang="zh-CN" altLang="en-US"/>
              <a:t>章: Javascript快速入门</a:t>
            </a:r>
            <a:endParaRPr lang="zh-CN" altLang="en-US"/>
          </a:p>
          <a:p>
            <a:pPr marL="0" indent="0" eaLnBrk="1" hangingPunct="1"/>
            <a:r>
              <a:rPr lang="zh-CN" altLang="en-US"/>
              <a:t> 第</a:t>
            </a:r>
            <a:r>
              <a:rPr lang="en-US" altLang="zh-CN"/>
              <a:t>2</a:t>
            </a:r>
            <a:r>
              <a:rPr lang="zh-CN" altLang="en-US"/>
              <a:t>章:数据类型转换</a:t>
            </a:r>
            <a:endParaRPr lang="zh-CN" altLang="en-US"/>
          </a:p>
          <a:p>
            <a:pPr marL="0" indent="0" eaLnBrk="1" hangingPunct="1"/>
            <a:r>
              <a:rPr lang="zh-CN" altLang="en-US"/>
              <a:t> 第</a:t>
            </a:r>
            <a:r>
              <a:rPr lang="en-US" altLang="zh-CN"/>
              <a:t>3</a:t>
            </a:r>
            <a:r>
              <a:rPr lang="zh-CN" altLang="en-US"/>
              <a:t>章</a:t>
            </a:r>
            <a:r>
              <a:rPr lang="en-US" altLang="zh-CN"/>
              <a:t>:</a:t>
            </a:r>
            <a:r>
              <a:rPr lang="zh-CN" altLang="en-US"/>
              <a:t>流程控制语句</a:t>
            </a:r>
            <a:endParaRPr lang="zh-CN" altLang="en-US"/>
          </a:p>
          <a:p>
            <a:pPr marL="0" indent="0" eaLnBrk="1" hangingPunct="1"/>
            <a:r>
              <a:rPr lang="zh-CN" altLang="en-US"/>
              <a:t> 第</a:t>
            </a:r>
            <a:r>
              <a:rPr lang="en-US" altLang="zh-CN"/>
              <a:t>4</a:t>
            </a:r>
            <a:r>
              <a:rPr lang="zh-CN" altLang="en-US"/>
              <a:t>章</a:t>
            </a:r>
            <a:r>
              <a:rPr lang="en-US" altLang="zh-CN"/>
              <a:t>:</a:t>
            </a:r>
            <a:r>
              <a:rPr lang="zh-CN" altLang="en-US"/>
              <a:t>函数</a:t>
            </a:r>
            <a:endParaRPr lang="zh-CN" altLang="en-US"/>
          </a:p>
          <a:p>
            <a:pPr marL="0" indent="0" eaLnBrk="1" hangingPunct="1"/>
            <a:r>
              <a:rPr lang="zh-CN" altLang="en-US"/>
              <a:t> 第</a:t>
            </a:r>
            <a:r>
              <a:rPr lang="en-US" altLang="zh-CN"/>
              <a:t>5</a:t>
            </a:r>
            <a:r>
              <a:rPr lang="zh-CN" altLang="en-US"/>
              <a:t>章</a:t>
            </a:r>
            <a:r>
              <a:rPr lang="en-US" altLang="zh-CN"/>
              <a:t>:</a:t>
            </a:r>
            <a:r>
              <a:rPr lang="zh-CN" altLang="en-US"/>
              <a:t>复杂数据类型Object</a:t>
            </a:r>
            <a:endParaRPr lang="zh-CN" altLang="en-US"/>
          </a:p>
          <a:p>
            <a:pPr marL="0" indent="0" eaLnBrk="1" hangingPunct="1"/>
            <a:r>
              <a:rPr lang="zh-CN" altLang="en-US"/>
              <a:t> 第</a:t>
            </a:r>
            <a:r>
              <a:rPr lang="en-US" altLang="zh-CN"/>
              <a:t>6</a:t>
            </a:r>
            <a:r>
              <a:rPr lang="zh-CN" altLang="en-US"/>
              <a:t>章: 正则表达式</a:t>
            </a:r>
            <a:endParaRPr lang="zh-CN" altLang="en-US"/>
          </a:p>
          <a:p>
            <a:pPr marL="0" indent="0" eaLnBrk="1" hangingPunct="1"/>
            <a:r>
              <a:rPr lang="zh-CN" altLang="en-US"/>
              <a:t> 第</a:t>
            </a:r>
            <a:r>
              <a:rPr lang="en-US" altLang="zh-CN"/>
              <a:t>7</a:t>
            </a:r>
            <a:r>
              <a:rPr lang="zh-CN" altLang="en-US"/>
              <a:t>章:</a:t>
            </a:r>
            <a:r>
              <a:rPr lang="zh-CN" altLang="en-US">
                <a:sym typeface="宋体" panose="02010600030101010101" pitchFamily="2" charset="-122"/>
              </a:rPr>
              <a:t>基本包装类型</a:t>
            </a:r>
            <a:endParaRPr lang="zh-CN" altLang="en-US"/>
          </a:p>
          <a:p>
            <a:pPr marL="0" indent="0" eaLnBrk="1" hangingPunct="1"/>
            <a:r>
              <a:rPr lang="zh-CN" altLang="en-US"/>
              <a:t> 第</a:t>
            </a:r>
            <a:r>
              <a:rPr lang="en-US" altLang="zh-CN"/>
              <a:t>8</a:t>
            </a:r>
            <a:r>
              <a:rPr lang="zh-CN" altLang="en-US"/>
              <a:t>章</a:t>
            </a:r>
            <a:r>
              <a:rPr lang="en-US" altLang="zh-CN"/>
              <a:t>:Math</a:t>
            </a:r>
            <a:r>
              <a:rPr lang="zh-CN" altLang="en-US"/>
              <a:t>对象</a:t>
            </a:r>
            <a:r>
              <a:rPr lang="en-US" altLang="zh-CN"/>
              <a:t>&amp;Date</a:t>
            </a:r>
            <a:r>
              <a:rPr lang="zh-CN" altLang="en-US"/>
              <a:t>对象</a:t>
            </a:r>
            <a:endParaRPr lang="zh-CN" altLang="en-US"/>
          </a:p>
          <a:p>
            <a:pPr marL="0" indent="0" eaLnBrk="1" hangingPunct="1"/>
            <a:r>
              <a:rPr lang="zh-CN" altLang="en-US"/>
              <a:t> 第</a:t>
            </a:r>
            <a:r>
              <a:rPr lang="en-US" altLang="zh-CN"/>
              <a:t>9</a:t>
            </a:r>
            <a:r>
              <a:rPr lang="zh-CN" altLang="en-US"/>
              <a:t>章</a:t>
            </a:r>
            <a:r>
              <a:rPr lang="en-US" altLang="zh-CN"/>
              <a:t>:</a:t>
            </a:r>
            <a:r>
              <a:rPr lang="zh-CN" altLang="en-US"/>
              <a:t>面向对象的程序设计</a:t>
            </a:r>
            <a:endParaRPr lang="zh-CN" altLang="en-US"/>
          </a:p>
          <a:p>
            <a:pPr marL="0" indent="0" eaLnBrk="1" hangingPunct="1"/>
            <a:r>
              <a:rPr lang="zh-CN" altLang="en-US">
                <a:sym typeface="宋体" panose="02010600030101010101" pitchFamily="2" charset="-122"/>
              </a:rPr>
              <a:t> 第</a:t>
            </a:r>
            <a:r>
              <a:rPr lang="en-US" altLang="zh-CN">
                <a:sym typeface="宋体" panose="02010600030101010101" pitchFamily="2" charset="-122"/>
              </a:rPr>
              <a:t>10</a:t>
            </a:r>
            <a:r>
              <a:rPr lang="zh-CN" altLang="en-US">
                <a:sym typeface="宋体" panose="02010600030101010101" pitchFamily="2" charset="-122"/>
              </a:rPr>
              <a:t>章</a:t>
            </a:r>
            <a:r>
              <a:rPr lang="en-US" altLang="zh-CN">
                <a:sym typeface="宋体" panose="02010600030101010101" pitchFamily="2" charset="-122"/>
              </a:rPr>
              <a:t>:</a:t>
            </a:r>
            <a:r>
              <a:rPr lang="zh-CN" altLang="en-US">
                <a:sym typeface="宋体" panose="02010600030101010101" pitchFamily="2" charset="-122"/>
              </a:rPr>
              <a:t>文档对象模型</a:t>
            </a:r>
            <a:endParaRPr lang="zh-CN" altLang="en-US">
              <a:sym typeface="宋体" panose="02010600030101010101" pitchFamily="2" charset="-122"/>
            </a:endParaRPr>
          </a:p>
          <a:p>
            <a:pPr marL="0" indent="0" eaLnBrk="1" hangingPunct="1"/>
            <a:r>
              <a:rPr lang="zh-CN" altLang="en-US">
                <a:sym typeface="宋体" panose="02010600030101010101" pitchFamily="2" charset="-122"/>
              </a:rPr>
              <a:t> 第</a:t>
            </a:r>
            <a:r>
              <a:rPr lang="en-US" altLang="zh-CN">
                <a:sym typeface="宋体" panose="02010600030101010101" pitchFamily="2" charset="-122"/>
              </a:rPr>
              <a:t>11</a:t>
            </a:r>
            <a:r>
              <a:rPr lang="zh-CN" altLang="en-US">
                <a:sym typeface="宋体" panose="02010600030101010101" pitchFamily="2" charset="-122"/>
              </a:rPr>
              <a:t>章:事件</a:t>
            </a:r>
            <a:endParaRPr lang="en-US" altLang="zh-CN">
              <a:sym typeface="宋体" panose="02010600030101010101" pitchFamily="2" charset="-122"/>
            </a:endParaRPr>
          </a:p>
          <a:p>
            <a:pPr marL="0" indent="0" eaLnBrk="1" hangingPunct="1"/>
            <a:r>
              <a:rPr lang="zh-CN" altLang="en-US"/>
              <a:t> 第</a:t>
            </a:r>
            <a:r>
              <a:rPr lang="en-US" altLang="zh-CN"/>
              <a:t>12</a:t>
            </a:r>
            <a:r>
              <a:rPr lang="zh-CN" altLang="en-US"/>
              <a:t>章: 浏览器对象模型</a:t>
            </a:r>
            <a:endParaRPr lang="zh-CN" altLang="en-US"/>
          </a:p>
          <a:p>
            <a:pPr marL="0" indent="0" eaLnBrk="1" hangingPunct="1">
              <a:buNone/>
            </a:pPr>
            <a:endParaRPr lang="en-US" altLang="zh-CN"/>
          </a:p>
          <a:p>
            <a:pPr marL="0" indent="0" eaLnBrk="1" hangingPunct="1"/>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1 </a:t>
            </a:r>
            <a:r>
              <a:rPr lang="zh-CN" altLang="en-US">
                <a:solidFill>
                  <a:srgbClr val="CC0099"/>
                </a:solidFill>
                <a:effectLst>
                  <a:outerShdw blurRad="38100" dist="38100" dir="2700000">
                    <a:srgbClr val="C0C0C0"/>
                  </a:outerShdw>
                </a:effectLst>
                <a:latin typeface="+mj-lt"/>
                <a:ea typeface="+mj-ea"/>
                <a:cs typeface="+mj-cs"/>
              </a:rPr>
              <a:t>章: </a:t>
            </a:r>
            <a:r>
              <a:rPr lang="en-US" altLang="zh-CN">
                <a:solidFill>
                  <a:srgbClr val="CC0099"/>
                </a:solidFill>
                <a:effectLst>
                  <a:outerShdw blurRad="38100" dist="38100" dir="2700000">
                    <a:srgbClr val="C0C0C0"/>
                  </a:outerShdw>
                </a:effectLst>
                <a:latin typeface="+mj-lt"/>
                <a:ea typeface="+mj-ea"/>
                <a:cs typeface="+mj-cs"/>
              </a:rPr>
              <a:t>Javascript</a:t>
            </a:r>
            <a:r>
              <a:rPr lang="zh-CN" altLang="en-US">
                <a:solidFill>
                  <a:srgbClr val="CC0099"/>
                </a:solidFill>
                <a:effectLst>
                  <a:outerShdw blurRad="38100" dist="38100" dir="2700000">
                    <a:srgbClr val="C0C0C0"/>
                  </a:outerShdw>
                </a:effectLst>
                <a:latin typeface="+mj-lt"/>
                <a:ea typeface="+mj-ea"/>
                <a:cs typeface="+mj-cs"/>
              </a:rPr>
              <a:t>快速入门</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type="title"/>
          </p:nvPr>
        </p:nvSpPr>
        <p:spPr>
          <a:xfrm>
            <a:off x="0" y="0"/>
            <a:ext cx="950913"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Shell</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338" name="Rectangle 2"/>
          <p:cNvSpPr>
            <a:spLocks noGrp="1"/>
          </p:cNvSpPr>
          <p:nvPr>
            <p:ph idx="1"/>
          </p:nvPr>
        </p:nvSpPr>
        <p:spPr/>
        <p:txBody>
          <a:bodyPr vert="horz" wrap="square" lIns="90101" tIns="45050" rIns="90101" bIns="45050" anchor="t"/>
          <a:lstStyle/>
          <a:p>
            <a:pPr marL="381000" indent="-381000"/>
            <a:r>
              <a:rPr lang="en-US" altLang="zh-CN" b="0">
                <a:ea typeface="仿宋体" charset="-122"/>
              </a:rPr>
              <a:t>Shell</a:t>
            </a:r>
            <a:r>
              <a:rPr lang="zh-CN" altLang="en-US" b="0">
                <a:ea typeface="仿宋体" charset="-122"/>
              </a:rPr>
              <a:t>是</a:t>
            </a:r>
            <a:r>
              <a:rPr lang="zh-CN" altLang="en-US" b="0"/>
              <a:t>用户与内核之间的接口，它充当解释器或转换器</a:t>
            </a:r>
            <a:endParaRPr lang="en-US" altLang="zh-CN" b="0">
              <a:ea typeface="仿宋体" charset="-122"/>
            </a:endParaRPr>
          </a:p>
          <a:p>
            <a:pPr marL="381000" indent="-381000"/>
            <a:r>
              <a:rPr lang="zh-CN" altLang="en-US" b="0">
                <a:ea typeface="仿宋体" charset="-122"/>
              </a:rPr>
              <a:t>常见的</a:t>
            </a:r>
            <a:r>
              <a:rPr lang="en-US" altLang="zh-CN" b="0">
                <a:ea typeface="仿宋体" charset="-122"/>
              </a:rPr>
              <a:t>Shell</a:t>
            </a:r>
            <a:endParaRPr lang="en-US" altLang="zh-CN" b="0">
              <a:ea typeface="仿宋体" charset="-122"/>
            </a:endParaRPr>
          </a:p>
          <a:p>
            <a:pPr marL="703580" lvl="1" indent="-342900"/>
            <a:r>
              <a:rPr lang="en-US" altLang="zh-CN" sz="2000" b="0">
                <a:ea typeface="仿宋体" charset="-122"/>
              </a:rPr>
              <a:t>Bourne shell  (sh)</a:t>
            </a:r>
            <a:endParaRPr lang="en-US" altLang="zh-CN" sz="2000" b="0">
              <a:ea typeface="仿宋体" charset="-122"/>
            </a:endParaRPr>
          </a:p>
          <a:p>
            <a:pPr marL="825500" lvl="2" indent="0">
              <a:buNone/>
            </a:pPr>
            <a:r>
              <a:rPr lang="zh-CN" altLang="en-US" sz="1800" b="0"/>
              <a:t>第一个流行的 </a:t>
            </a:r>
            <a:r>
              <a:rPr lang="en-US" altLang="zh-CN" sz="1800" b="0"/>
              <a:t>shell </a:t>
            </a:r>
            <a:r>
              <a:rPr lang="zh-CN" altLang="en-US" sz="1800" b="0"/>
              <a:t>是由 </a:t>
            </a:r>
            <a:r>
              <a:rPr lang="en-US" altLang="zh-CN" sz="1800" b="0"/>
              <a:t>Steven Bourne </a:t>
            </a:r>
            <a:r>
              <a:rPr lang="zh-CN" altLang="en-US" sz="1800" b="0"/>
              <a:t>发展出来的，为了纪念他所以就称为 </a:t>
            </a:r>
            <a:r>
              <a:rPr lang="en-US" altLang="zh-CN" sz="1800" b="0"/>
              <a:t>Bourne shell </a:t>
            </a:r>
            <a:r>
              <a:rPr lang="zh-CN" altLang="en-US" sz="1800" b="0"/>
              <a:t>，或直接简称为 </a:t>
            </a:r>
            <a:r>
              <a:rPr lang="en-US" altLang="zh-CN" sz="1800" b="0"/>
              <a:t>sh</a:t>
            </a:r>
            <a:endParaRPr lang="en-US" altLang="zh-CN" sz="1800" b="0">
              <a:ea typeface="仿宋体" charset="-122"/>
            </a:endParaRPr>
          </a:p>
          <a:p>
            <a:pPr marL="703580" lvl="1" indent="-342900"/>
            <a:r>
              <a:rPr lang="en-US" altLang="zh-CN" sz="2000" b="0">
                <a:ea typeface="仿宋体" charset="-122"/>
              </a:rPr>
              <a:t>C shell  (csh)</a:t>
            </a:r>
            <a:endParaRPr lang="en-US" altLang="zh-CN" sz="2000" b="0">
              <a:ea typeface="仿宋体" charset="-122"/>
            </a:endParaRPr>
          </a:p>
          <a:p>
            <a:pPr marL="825500" lvl="2" indent="0">
              <a:buNone/>
            </a:pPr>
            <a:r>
              <a:rPr lang="zh-CN" altLang="en-US" sz="1800" b="0"/>
              <a:t>另一个广为流传的 </a:t>
            </a:r>
            <a:r>
              <a:rPr lang="en-US" altLang="zh-CN" sz="1800" b="0"/>
              <a:t>shell </a:t>
            </a:r>
            <a:r>
              <a:rPr lang="zh-CN" altLang="en-US" sz="1800" b="0"/>
              <a:t>，是由柏克莱大学的 </a:t>
            </a:r>
            <a:r>
              <a:rPr lang="en-US" altLang="zh-CN" sz="1800" b="0"/>
              <a:t>Bill Joy </a:t>
            </a:r>
            <a:r>
              <a:rPr lang="zh-CN" altLang="en-US" sz="1800" b="0"/>
              <a:t>设计依附于 </a:t>
            </a:r>
            <a:r>
              <a:rPr lang="en-US" altLang="zh-CN" sz="1800" b="0"/>
              <a:t>BSD </a:t>
            </a:r>
            <a:r>
              <a:rPr lang="zh-CN" altLang="en-US" sz="1800" b="0"/>
              <a:t>版的 </a:t>
            </a:r>
            <a:r>
              <a:rPr lang="en-US" altLang="zh-CN" sz="1800" b="0"/>
              <a:t>Unix </a:t>
            </a:r>
            <a:r>
              <a:rPr lang="zh-CN" altLang="en-US" sz="1800" b="0"/>
              <a:t>系统中的 </a:t>
            </a:r>
            <a:r>
              <a:rPr lang="en-US" altLang="zh-CN" sz="1800" b="0"/>
              <a:t>shell </a:t>
            </a:r>
            <a:r>
              <a:rPr lang="zh-CN" altLang="en-US" sz="1800" b="0"/>
              <a:t>，这个 </a:t>
            </a:r>
            <a:r>
              <a:rPr lang="en-US" altLang="zh-CN" sz="1800" b="0"/>
              <a:t>shell </a:t>
            </a:r>
            <a:r>
              <a:rPr lang="zh-CN" altLang="en-US" sz="1800" b="0"/>
              <a:t>的语法有点类似 </a:t>
            </a:r>
            <a:r>
              <a:rPr lang="en-US" altLang="zh-CN" sz="1800" b="0"/>
              <a:t>C </a:t>
            </a:r>
            <a:r>
              <a:rPr lang="zh-CN" altLang="en-US" sz="1800" b="0"/>
              <a:t>语言，所以才得名为 </a:t>
            </a:r>
            <a:r>
              <a:rPr lang="en-US" altLang="zh-CN" sz="1800" b="0"/>
              <a:t>C shell </a:t>
            </a:r>
            <a:r>
              <a:rPr lang="zh-CN" altLang="en-US" sz="1800" b="0"/>
              <a:t>，简称为 </a:t>
            </a:r>
            <a:r>
              <a:rPr lang="en-US" altLang="zh-CN" sz="1800" b="0"/>
              <a:t>csh</a:t>
            </a:r>
            <a:endParaRPr lang="en-US" altLang="zh-CN" sz="1800" b="0">
              <a:ea typeface="仿宋体" charset="-122"/>
            </a:endParaRPr>
          </a:p>
          <a:p>
            <a:pPr marL="703580" lvl="1" indent="-342900"/>
            <a:r>
              <a:rPr lang="en-US" altLang="zh-CN" sz="2000" b="0">
                <a:ea typeface="仿宋体" charset="-122"/>
              </a:rPr>
              <a:t>Bourne-again shell  (bash)</a:t>
            </a:r>
            <a:endParaRPr lang="en-US" altLang="zh-CN" sz="2000" b="0">
              <a:ea typeface="仿宋体" charset="-122"/>
            </a:endParaRPr>
          </a:p>
          <a:p>
            <a:pPr marL="825500" lvl="2" indent="0">
              <a:buNone/>
            </a:pPr>
            <a:r>
              <a:rPr lang="zh-CN" altLang="en-US" sz="1800" b="0">
                <a:ea typeface="仿宋体" charset="-122"/>
              </a:rPr>
              <a:t>是</a:t>
            </a:r>
            <a:r>
              <a:rPr lang="en-US" altLang="zh-CN" sz="1800" b="0">
                <a:ea typeface="仿宋体" charset="-122"/>
              </a:rPr>
              <a:t>sh</a:t>
            </a:r>
            <a:r>
              <a:rPr lang="zh-CN" altLang="en-US" sz="1800" b="0">
                <a:ea typeface="仿宋体" charset="-122"/>
              </a:rPr>
              <a:t>的增强版，</a:t>
            </a:r>
            <a:r>
              <a:rPr lang="en-US" altLang="zh-CN" sz="1800" b="0">
                <a:ea typeface="仿宋体" charset="-122"/>
              </a:rPr>
              <a:t>linux</a:t>
            </a:r>
            <a:r>
              <a:rPr lang="zh-CN" altLang="en-US" sz="1800" b="0">
                <a:ea typeface="仿宋体" charset="-122"/>
              </a:rPr>
              <a:t>默认的</a:t>
            </a:r>
            <a:r>
              <a:rPr lang="en-US" altLang="zh-CN" sz="1800" b="0">
                <a:ea typeface="仿宋体" charset="-122"/>
              </a:rPr>
              <a:t>shell</a:t>
            </a:r>
            <a:endParaRPr lang="en-US" altLang="zh-CN" sz="1800" b="0">
              <a:ea typeface="仿宋体" charset="-122"/>
            </a:endParaRPr>
          </a:p>
          <a:p>
            <a:pPr marL="381000" indent="-381000"/>
            <a:r>
              <a:rPr lang="zh-CN" altLang="en-US" b="0">
                <a:ea typeface="仿宋体" charset="-122"/>
              </a:rPr>
              <a:t>系统支持</a:t>
            </a:r>
            <a:r>
              <a:rPr lang="en-US" altLang="zh-CN" b="0">
                <a:ea typeface="仿宋体" charset="-122"/>
              </a:rPr>
              <a:t>shell</a:t>
            </a:r>
            <a:endParaRPr lang="en-US" altLang="zh-CN" sz="1800" b="0">
              <a:ea typeface="仿宋体" charset="-122"/>
            </a:endParaRPr>
          </a:p>
          <a:p>
            <a:pPr marL="825500" lvl="2" indent="0">
              <a:buNone/>
            </a:pPr>
            <a:r>
              <a:rPr lang="zh-CN" altLang="en-US" sz="1800"/>
              <a:t>记录在</a:t>
            </a:r>
            <a:r>
              <a:rPr lang="en-US" altLang="zh-CN" sz="1800"/>
              <a:t>/etc/shells</a:t>
            </a:r>
            <a:endParaRPr lang="en-US" altLang="zh-CN" sz="1800" b="0">
              <a:ea typeface="仿宋体"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学习目标</a:t>
            </a:r>
            <a:endParaRPr lang="zh-CN" altLang="en-US">
              <a:effectLst>
                <a:outerShdw blurRad="38100" dist="38100" dir="2700000">
                  <a:srgbClr val="C0C0C0"/>
                </a:outerShdw>
              </a:effectLst>
            </a:endParaRPr>
          </a:p>
        </p:txBody>
      </p:sp>
      <p:sp>
        <p:nvSpPr>
          <p:cNvPr id="13314" name="Rectangle 3"/>
          <p:cNvSpPr>
            <a:spLocks noGrp="1"/>
          </p:cNvSpPr>
          <p:nvPr>
            <p:ph idx="1"/>
          </p:nvPr>
        </p:nvSpPr>
        <p:spPr/>
        <p:txBody>
          <a:bodyPr vert="horz" wrap="square" lIns="90050" tIns="45024" rIns="90050" bIns="45024" anchor="t"/>
          <a:lstStyle/>
          <a:p>
            <a:pPr marL="0" indent="0" eaLnBrk="1" hangingPunct="1"/>
            <a:r>
              <a:rPr lang="zh-CN" altLang="en-US"/>
              <a:t> 编写第一个</a:t>
            </a:r>
            <a:r>
              <a:rPr lang="en-US" altLang="zh-CN"/>
              <a:t>Javascript</a:t>
            </a:r>
            <a:r>
              <a:rPr lang="zh-CN" altLang="en-US"/>
              <a:t>小程序</a:t>
            </a:r>
            <a:endParaRPr lang="en-US" altLang="zh-CN"/>
          </a:p>
          <a:p>
            <a:pPr marL="0" indent="0" eaLnBrk="1" hangingPunct="1"/>
            <a:r>
              <a:rPr lang="zh-CN" altLang="en-US"/>
              <a:t> 掌握</a:t>
            </a:r>
            <a:r>
              <a:rPr lang="en-US" altLang="zh-CN"/>
              <a:t>Javascript</a:t>
            </a:r>
            <a:r>
              <a:rPr lang="zh-CN" altLang="en-US"/>
              <a:t>的语法规则</a:t>
            </a:r>
            <a:endParaRPr lang="zh-CN" altLang="en-US"/>
          </a:p>
          <a:p>
            <a:pPr marL="0" indent="0" eaLnBrk="1" hangingPunct="1"/>
            <a:r>
              <a:rPr lang="zh-CN" altLang="en-US"/>
              <a:t> 掌握</a:t>
            </a:r>
            <a:r>
              <a:rPr lang="en-US" altLang="zh-CN"/>
              <a:t>Javascript</a:t>
            </a:r>
            <a:r>
              <a:rPr lang="zh-CN" altLang="en-US"/>
              <a:t>中的数据类型</a:t>
            </a: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latin typeface="Arial Narrow" pitchFamily="34" charset="0"/>
              </a:rPr>
              <a:t>Javascript</a:t>
            </a:r>
            <a:r>
              <a:rPr lang="zh-CN" altLang="en-US">
                <a:effectLst>
                  <a:outerShdw blurRad="38100" dist="38100" dir="2700000">
                    <a:srgbClr val="C0C0C0"/>
                  </a:outerShdw>
                </a:effectLst>
                <a:latin typeface="Arial Narrow" pitchFamily="34" charset="0"/>
              </a:rPr>
              <a:t>简介</a:t>
            </a:r>
            <a:endParaRPr lang="zh-CN" altLang="en-US">
              <a:effectLst>
                <a:outerShdw blurRad="38100" dist="38100" dir="2700000">
                  <a:srgbClr val="C0C0C0"/>
                </a:outerShdw>
              </a:effectLst>
              <a:latin typeface="Arial Narrow" pitchFamily="34" charset="0"/>
            </a:endParaRPr>
          </a:p>
        </p:txBody>
      </p:sp>
      <p:sp>
        <p:nvSpPr>
          <p:cNvPr id="15362" name="Rectangle 3"/>
          <p:cNvSpPr>
            <a:spLocks noGrp="1"/>
          </p:cNvSpPr>
          <p:nvPr>
            <p:ph idx="1"/>
          </p:nvPr>
        </p:nvSpPr>
        <p:spPr/>
        <p:txBody>
          <a:bodyPr vert="horz" wrap="square" lIns="90050" tIns="45024" rIns="90050" bIns="45024" anchor="t"/>
          <a:lstStyle/>
          <a:p>
            <a:pPr marL="0" indent="0" eaLnBrk="1" hangingPunct="1">
              <a:buNone/>
            </a:pPr>
            <a:r>
              <a:rPr lang="en-US" altLang="zh-CN" sz="1600"/>
              <a:t>        </a:t>
            </a:r>
            <a:r>
              <a:rPr lang="en-US" altLang="zh-CN" sz="1800" b="0"/>
              <a:t>Javascript</a:t>
            </a:r>
            <a:r>
              <a:rPr lang="zh-CN" altLang="en-US" sz="1800" b="0"/>
              <a:t>诞生于1995年，当时的主要目的是处理由以前服务器语言负责的一些没有填写的必填域，是否输入了无效的值。在web日益流行的同事，人们对客户端脚本语言的需求也越来越强烈，那时绝大多数因特网用户使用的速度仅为28.8kbit/s的猫上网，但网页的大小和复杂性却不断增加，为完成简单的表单验证而与服务器交换数据只会加重用户的负担。</a:t>
            </a:r>
            <a:endParaRPr lang="zh-CN" altLang="en-US" sz="1800" b="0"/>
          </a:p>
          <a:p>
            <a:pPr marL="0" indent="0" eaLnBrk="1" hangingPunct="1">
              <a:buNone/>
            </a:pPr>
            <a:r>
              <a:rPr lang="zh-CN" altLang="en-US" sz="1800" b="0"/>
              <a:t>    1995年2月 计划在Netscape Navigator2开发名为LiveSript的脚本语言，同时在浏览器和服务器中使用，为了赶在发布日期前完成LiveScript开发，Netscape和sun公司建立了一个开发联盟，在Netscape Navigator2发布的前夕，为了搭上媒体上热炒的java顺风车，临时把LiveScript改名为javaScript。在Navigator3发布不就，ie3就加入了名为JScript的javaScript的实现。这意味着有两个不同的javascript版本：javascript,jscript.当时并没有标准规定JavaScript的语法和特性。</a:t>
            </a:r>
            <a:endParaRPr lang="zh-CN" altLang="en-US" sz="1800" b="0"/>
          </a:p>
          <a:p>
            <a:pPr marL="0" indent="0" eaLnBrk="1" hangingPunct="1">
              <a:buNone/>
            </a:pPr>
            <a:r>
              <a:rPr lang="zh-CN" altLang="en-US" sz="1800" b="0"/>
              <a:t>    1997年，JavaScript1.1 为蓝本的建议被提交给了ECMA（European Computer ManufacturersAssociation欧洲计算机制造商协会）。定义了ECMAScript新脚本语言的标准(ECMA-262)。第二年，ISO/IEC（International Organization for Standardization and International Electrotechnical Commission,国标标准化组织和国际电工委员会）也采用了ECMAScript作为标准（ISO/IEC-16262）,自此浏览器开发商就致力于将ECMAScript作为各自JavaScript实现的基础。</a:t>
            </a:r>
            <a:endParaRPr lang="zh-CN" altLang="en-US" sz="1800" b="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Javascript</a:t>
            </a:r>
            <a:r>
              <a:rPr lang="zh-CN" altLang="en-US">
                <a:effectLst>
                  <a:outerShdw blurRad="38100" dist="38100" dir="2700000">
                    <a:srgbClr val="C0C0C0"/>
                  </a:outerShdw>
                </a:effectLst>
              </a:rPr>
              <a:t>简介</a:t>
            </a:r>
            <a:endParaRPr lang="zh-CN" altLang="en-US">
              <a:effectLst>
                <a:outerShdw blurRad="38100" dist="38100" dir="2700000">
                  <a:srgbClr val="C0C0C0"/>
                </a:outerShdw>
              </a:effectLst>
            </a:endParaRPr>
          </a:p>
        </p:txBody>
      </p:sp>
      <p:sp>
        <p:nvSpPr>
          <p:cNvPr id="20482" name="Rectangle 3"/>
          <p:cNvSpPr>
            <a:spLocks noGrp="1"/>
          </p:cNvSpPr>
          <p:nvPr>
            <p:ph idx="1"/>
          </p:nvPr>
        </p:nvSpPr>
        <p:spPr>
          <a:xfrm>
            <a:off x="0" y="587375"/>
            <a:ext cx="8991600" cy="5826125"/>
          </a:xfrm>
        </p:spPr>
        <p:txBody>
          <a:bodyPr vert="horz" wrap="square" lIns="90050" tIns="45024" rIns="90050" bIns="45024" numCol="1" anchor="t" anchorCtr="0" compatLnSpc="1"/>
          <a:lstStyle/>
          <a:p>
            <a:pPr marL="0" indent="0" eaLnBrk="1" hangingPunct="1"/>
            <a:r>
              <a:rPr lang="zh-CN" altLang="en-US">
                <a:latin typeface="黑体" panose="02010609060101010101" pitchFamily="2" charset="-122"/>
              </a:rPr>
              <a:t> </a:t>
            </a:r>
            <a:r>
              <a:rPr lang="en-US" altLang="zh-CN"/>
              <a:t>what is it</a:t>
            </a:r>
            <a:endParaRPr lang="en-US" altLang="zh-CN">
              <a:latin typeface="黑体" panose="02010609060101010101" pitchFamily="2" charset="-122"/>
            </a:endParaRPr>
          </a:p>
          <a:p>
            <a:pPr marL="165100" lvl="1" indent="0" eaLnBrk="1" hangingPunct="1">
              <a:spcBef>
                <a:spcPts val="400"/>
              </a:spcBef>
              <a:spcAft>
                <a:spcPts val="400"/>
              </a:spcAft>
              <a:buNone/>
            </a:pPr>
            <a:r>
              <a:rPr lang="zh-CN" altLang="en-US" sz="1800" b="0">
                <a:latin typeface="黑体" panose="02010609060101010101" pitchFamily="2" charset="-122"/>
              </a:rPr>
              <a:t> </a:t>
            </a:r>
            <a:r>
              <a:rPr lang="en-US" altLang="zh-CN" sz="1800" b="0">
                <a:latin typeface="黑体" panose="02010609060101010101" pitchFamily="2" charset="-122"/>
              </a:rPr>
              <a:t>Javascript</a:t>
            </a:r>
            <a:r>
              <a:rPr lang="zh-CN" altLang="en-US" sz="1800" b="0">
                <a:latin typeface="黑体" panose="02010609060101010101" pitchFamily="2" charset="-122"/>
              </a:rPr>
              <a:t>是一个编程语言，允许用户在浏览器页面上完成复杂的事情。浏览器页面并不总是静态的，往往显示一些需要动态更新的内容，交互式地图，动画，以及视频等。一个完整的</a:t>
            </a:r>
            <a:r>
              <a:rPr lang="en-US" altLang="zh-CN" sz="1800" b="0">
                <a:latin typeface="黑体" panose="02010609060101010101" pitchFamily="2" charset="-122"/>
              </a:rPr>
              <a:t>Javascript</a:t>
            </a:r>
            <a:r>
              <a:rPr lang="zh-CN" altLang="en-US" sz="1800" b="0">
                <a:latin typeface="黑体" panose="02010609060101010101" pitchFamily="2" charset="-122"/>
              </a:rPr>
              <a:t>包括核心（</a:t>
            </a:r>
            <a:r>
              <a:rPr lang="en-US" altLang="zh-CN" sz="1800" b="0">
                <a:latin typeface="黑体" panose="02010609060101010101" pitchFamily="2" charset="-122"/>
              </a:rPr>
              <a:t>ECMAScript5</a:t>
            </a:r>
            <a:r>
              <a:rPr lang="zh-CN" altLang="en-US" sz="1800" b="0">
                <a:latin typeface="黑体" panose="02010609060101010101" pitchFamily="2" charset="-122"/>
              </a:rPr>
              <a:t>）</a:t>
            </a:r>
            <a:r>
              <a:rPr lang="en-US" altLang="zh-CN" sz="1800" b="0">
                <a:latin typeface="黑体" panose="02010609060101010101" pitchFamily="2" charset="-122"/>
              </a:rPr>
              <a:t>,</a:t>
            </a:r>
            <a:r>
              <a:rPr lang="zh-CN" altLang="en-US" sz="1800" b="0">
                <a:latin typeface="黑体" panose="02010609060101010101" pitchFamily="2" charset="-122"/>
              </a:rPr>
              <a:t>应用程序编程接口即</a:t>
            </a:r>
            <a:r>
              <a:rPr lang="en-US" altLang="zh-CN" sz="1800" b="0">
                <a:latin typeface="黑体" panose="02010609060101010101" pitchFamily="2" charset="-122"/>
              </a:rPr>
              <a:t>API</a:t>
            </a:r>
            <a:r>
              <a:rPr lang="zh-CN" altLang="en-US" sz="1800" b="0">
                <a:latin typeface="黑体" panose="02010609060101010101" pitchFamily="2" charset="-122"/>
              </a:rPr>
              <a:t> </a:t>
            </a:r>
            <a:r>
              <a:rPr lang="en-US" altLang="zh-CN" sz="1800" b="0">
                <a:latin typeface="黑体" panose="02010609060101010101" pitchFamily="2" charset="-122"/>
              </a:rPr>
              <a:t>(</a:t>
            </a:r>
            <a:r>
              <a:rPr lang="zh-CN" altLang="en-US" sz="1800" b="0">
                <a:latin typeface="黑体" panose="02010609060101010101" pitchFamily="2" charset="-122"/>
              </a:rPr>
              <a:t>比如</a:t>
            </a:r>
            <a:r>
              <a:rPr lang="en-US" altLang="zh-CN" sz="1800" b="0">
                <a:latin typeface="黑体" panose="02010609060101010101" pitchFamily="2" charset="-122"/>
              </a:rPr>
              <a:t>Dom(Document</a:t>
            </a:r>
            <a:r>
              <a:rPr lang="zh-CN" altLang="en-US" sz="1800" b="0">
                <a:latin typeface="黑体" panose="02010609060101010101" pitchFamily="2" charset="-122"/>
              </a:rPr>
              <a:t> </a:t>
            </a:r>
            <a:r>
              <a:rPr lang="en-US" altLang="zh-CN" sz="1800" b="0">
                <a:latin typeface="黑体" panose="02010609060101010101" pitchFamily="2" charset="-122"/>
              </a:rPr>
              <a:t>Object</a:t>
            </a:r>
            <a:r>
              <a:rPr lang="zh-CN" altLang="en-US" sz="1800" b="0">
                <a:latin typeface="黑体" panose="02010609060101010101" pitchFamily="2" charset="-122"/>
              </a:rPr>
              <a:t> </a:t>
            </a:r>
            <a:r>
              <a:rPr lang="en-US" altLang="zh-CN" sz="1800" b="0">
                <a:latin typeface="黑体" panose="02010609060101010101" pitchFamily="2" charset="-122"/>
              </a:rPr>
              <a:t>Model),Bom(Browser</a:t>
            </a:r>
            <a:r>
              <a:rPr lang="zh-CN" altLang="en-US" sz="1800" b="0">
                <a:latin typeface="黑体" panose="02010609060101010101" pitchFamily="2" charset="-122"/>
              </a:rPr>
              <a:t> </a:t>
            </a:r>
            <a:r>
              <a:rPr lang="en-US" altLang="zh-CN" sz="1800" b="0">
                <a:latin typeface="黑体" panose="02010609060101010101" pitchFamily="2" charset="-122"/>
              </a:rPr>
              <a:t>Object</a:t>
            </a:r>
            <a:r>
              <a:rPr lang="zh-CN" altLang="en-US" sz="1800" b="0">
                <a:latin typeface="黑体" panose="02010609060101010101" pitchFamily="2" charset="-122"/>
              </a:rPr>
              <a:t> </a:t>
            </a:r>
            <a:r>
              <a:rPr lang="en-US" altLang="zh-CN" sz="1800" b="0">
                <a:latin typeface="黑体" panose="02010609060101010101" pitchFamily="2" charset="-122"/>
              </a:rPr>
              <a:t>Model))</a:t>
            </a:r>
            <a:r>
              <a:rPr lang="zh-CN" altLang="en-US" sz="1800" b="0">
                <a:latin typeface="黑体" panose="02010609060101010101" pitchFamily="2" charset="-122"/>
              </a:rPr>
              <a:t>，以及其他第三方</a:t>
            </a:r>
            <a:r>
              <a:rPr lang="en-US" altLang="zh-CN" sz="1800" b="0">
                <a:latin typeface="黑体" panose="02010609060101010101" pitchFamily="2" charset="-122"/>
              </a:rPr>
              <a:t>API</a:t>
            </a:r>
            <a:r>
              <a:rPr lang="zh-CN" altLang="en-US" sz="1800" b="0">
                <a:latin typeface="黑体" panose="02010609060101010101" pitchFamily="2" charset="-122"/>
              </a:rPr>
              <a:t>。</a:t>
            </a:r>
            <a:r>
              <a:rPr lang="en-US" altLang="zh-CN" sz="1800" b="0">
                <a:latin typeface="黑体" panose="02010609060101010101" pitchFamily="2" charset="-122"/>
              </a:rPr>
              <a:t>Javascript</a:t>
            </a:r>
            <a:r>
              <a:rPr lang="zh-CN" altLang="en-US" sz="1800" b="0">
                <a:latin typeface="黑体" panose="02010609060101010101" pitchFamily="2" charset="-122"/>
              </a:rPr>
              <a:t>与</a:t>
            </a:r>
            <a:r>
              <a:rPr lang="en-US" altLang="zh-CN" sz="1800" b="0">
                <a:latin typeface="黑体" panose="02010609060101010101" pitchFamily="2" charset="-122"/>
              </a:rPr>
              <a:t>Html,CSS</a:t>
            </a:r>
            <a:r>
              <a:rPr lang="zh-CN" altLang="en-US" sz="1800" b="0">
                <a:latin typeface="黑体" panose="02010609060101010101" pitchFamily="2" charset="-122"/>
              </a:rPr>
              <a:t>一同配合共同完成一个复杂页面的显示。</a:t>
            </a:r>
            <a:endParaRPr lang="zh-CN" altLang="en-US" sz="1800" b="0">
              <a:latin typeface="黑体" panose="02010609060101010101" pitchFamily="2" charset="-122"/>
            </a:endParaRPr>
          </a:p>
          <a:p>
            <a:pPr marL="0" indent="0" eaLnBrk="1" hangingPunct="1"/>
            <a:endParaRPr lang="zh-CN" altLang="en-US"/>
          </a:p>
          <a:p>
            <a:pPr marL="165100" lvl="1" indent="0" eaLnBrk="1" hangingPunct="1"/>
            <a:endParaRPr lang="zh-CN" altLang="en-US" sz="1800"/>
          </a:p>
        </p:txBody>
      </p:sp>
      <p:pic>
        <p:nvPicPr>
          <p:cNvPr id="17411" name="图片 1"/>
          <p:cNvPicPr>
            <a:picLocks noChangeAspect="1"/>
          </p:cNvPicPr>
          <p:nvPr/>
        </p:nvPicPr>
        <p:blipFill>
          <a:blip r:embed="rId1" cstate="print"/>
          <a:stretch>
            <a:fillRect/>
          </a:stretch>
        </p:blipFill>
        <p:spPr>
          <a:xfrm>
            <a:off x="228600" y="2819400"/>
            <a:ext cx="7256463" cy="3276600"/>
          </a:xfrm>
          <a:prstGeom prst="rect">
            <a:avLst/>
          </a:prstGeom>
          <a:noFill/>
          <a:ln w="9525">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Javascript</a:t>
            </a:r>
            <a:r>
              <a:rPr lang="zh-CN" altLang="en-US">
                <a:effectLst>
                  <a:outerShdw blurRad="38100" dist="38100" dir="2700000">
                    <a:srgbClr val="C0C0C0"/>
                  </a:outerShdw>
                </a:effectLst>
              </a:rPr>
              <a:t>简介</a:t>
            </a:r>
            <a:endParaRPr lang="zh-CN" altLang="en-US">
              <a:effectLst>
                <a:outerShdw blurRad="38100" dist="38100" dir="2700000">
                  <a:srgbClr val="C0C0C0"/>
                </a:outerShdw>
              </a:effectLst>
            </a:endParaRPr>
          </a:p>
        </p:txBody>
      </p:sp>
      <p:sp>
        <p:nvSpPr>
          <p:cNvPr id="20482" name="Rectangle 3"/>
          <p:cNvSpPr>
            <a:spLocks noGrp="1"/>
          </p:cNvSpPr>
          <p:nvPr>
            <p:ph idx="1"/>
          </p:nvPr>
        </p:nvSpPr>
        <p:spPr/>
        <p:txBody>
          <a:bodyPr vert="horz" wrap="square" lIns="90050" tIns="45024" rIns="90050" bIns="45024" numCol="1" anchor="t" anchorCtr="0" compatLnSpc="1"/>
          <a:lstStyle/>
          <a:p>
            <a:pPr marL="0" indent="0" eaLnBrk="1" hangingPunct="1"/>
            <a:r>
              <a:rPr lang="zh-CN" altLang="en-US">
                <a:latin typeface="黑体" panose="02010609060101010101" pitchFamily="2" charset="-122"/>
              </a:rPr>
              <a:t> 特点 </a:t>
            </a:r>
            <a:endParaRPr lang="en-US" altLang="zh-CN">
              <a:latin typeface="黑体" panose="02010609060101010101" pitchFamily="2" charset="-122"/>
            </a:endParaRPr>
          </a:p>
          <a:p>
            <a:pPr marL="165100" lvl="1" indent="0" eaLnBrk="1" hangingPunct="1">
              <a:spcBef>
                <a:spcPts val="400"/>
              </a:spcBef>
              <a:spcAft>
                <a:spcPts val="400"/>
              </a:spcAft>
            </a:pPr>
            <a:r>
              <a:rPr lang="zh-CN" altLang="en-US" sz="1800" b="0">
                <a:latin typeface="黑体" panose="02010609060101010101" pitchFamily="2" charset="-122"/>
              </a:rPr>
              <a:t> 客户端代码，在客户机上执行。</a:t>
            </a:r>
            <a:endParaRPr lang="en-US" altLang="zh-CN" sz="1800" b="0">
              <a:latin typeface="黑体" panose="02010609060101010101" pitchFamily="2" charset="-122"/>
            </a:endParaRPr>
          </a:p>
          <a:p>
            <a:pPr marL="457200" lvl="2" indent="0" eaLnBrk="1" hangingPunct="1">
              <a:spcBef>
                <a:spcPts val="400"/>
              </a:spcBef>
              <a:spcAft>
                <a:spcPts val="400"/>
              </a:spcAft>
              <a:buNone/>
            </a:pPr>
            <a:r>
              <a:rPr lang="en-US" altLang="zh-CN" sz="1800" b="0">
                <a:latin typeface="黑体" panose="02010609060101010101" pitchFamily="2" charset="-122"/>
              </a:rPr>
              <a:t>Js</a:t>
            </a:r>
            <a:r>
              <a:rPr lang="zh-CN" altLang="en-US" sz="1800" b="0">
                <a:latin typeface="黑体" panose="02010609060101010101" pitchFamily="2" charset="-122"/>
              </a:rPr>
              <a:t>特殊的地方在于它也可以作为服务器端代码执行，但是需要搭建</a:t>
            </a:r>
            <a:r>
              <a:rPr lang="en-US" altLang="zh-CN" sz="1800" b="0">
                <a:latin typeface="黑体" panose="02010609060101010101" pitchFamily="2" charset="-122"/>
              </a:rPr>
              <a:t>Node</a:t>
            </a:r>
            <a:r>
              <a:rPr lang="zh-CN" altLang="en-US" sz="1800" b="0">
                <a:latin typeface="黑体" panose="02010609060101010101" pitchFamily="2" charset="-122"/>
              </a:rPr>
              <a:t>环境，后面我们讲到</a:t>
            </a:r>
            <a:r>
              <a:rPr lang="en-US" altLang="zh-CN" sz="1800" b="0">
                <a:latin typeface="黑体" panose="02010609060101010101" pitchFamily="2" charset="-122"/>
              </a:rPr>
              <a:t>Node</a:t>
            </a:r>
            <a:r>
              <a:rPr lang="zh-CN" altLang="en-US" sz="1800" b="0">
                <a:latin typeface="黑体" panose="02010609060101010101" pitchFamily="2" charset="-122"/>
              </a:rPr>
              <a:t>的时候会详细介绍。</a:t>
            </a:r>
            <a:endParaRPr lang="en-US" altLang="zh-CN" sz="1800" b="0">
              <a:latin typeface="黑体" panose="02010609060101010101" pitchFamily="2" charset="-122"/>
            </a:endParaRPr>
          </a:p>
          <a:p>
            <a:pPr marL="165100" lvl="1" indent="0" eaLnBrk="1" hangingPunct="1">
              <a:spcBef>
                <a:spcPts val="400"/>
              </a:spcBef>
              <a:spcAft>
                <a:spcPts val="400"/>
              </a:spcAft>
            </a:pPr>
            <a:r>
              <a:rPr lang="zh-CN" altLang="en-US" sz="1800" b="0">
                <a:latin typeface="黑体" panose="02010609060101010101" pitchFamily="2" charset="-122"/>
              </a:rPr>
              <a:t>解释性语言</a:t>
            </a:r>
            <a:endParaRPr lang="en-US" altLang="zh-CN" sz="1800" b="0">
              <a:latin typeface="黑体" panose="02010609060101010101" pitchFamily="2" charset="-122"/>
            </a:endParaRPr>
          </a:p>
          <a:p>
            <a:pPr marL="165100" lvl="1" indent="0" eaLnBrk="1" hangingPunct="1">
              <a:spcBef>
                <a:spcPts val="400"/>
              </a:spcBef>
              <a:spcAft>
                <a:spcPts val="400"/>
              </a:spcAft>
              <a:buNone/>
            </a:pPr>
            <a:r>
              <a:rPr lang="zh-CN" altLang="en-US" sz="1800" b="0">
                <a:latin typeface="黑体" panose="02010609060101010101" pitchFamily="2" charset="-122"/>
              </a:rPr>
              <a:t>被内置于浏览器中的</a:t>
            </a:r>
            <a:r>
              <a:rPr lang="en-US" altLang="zh-CN" sz="1800" b="0">
                <a:latin typeface="黑体" panose="02010609060101010101" pitchFamily="2" charset="-122"/>
              </a:rPr>
              <a:t>Js</a:t>
            </a:r>
            <a:r>
              <a:rPr lang="zh-CN" altLang="en-US" sz="1800" b="0">
                <a:latin typeface="黑体" panose="02010609060101010101" pitchFamily="2" charset="-122"/>
              </a:rPr>
              <a:t>解析器解析执行，执行前无需编译</a:t>
            </a:r>
            <a:r>
              <a:rPr lang="en-US" altLang="zh-CN" sz="1800" b="0">
                <a:latin typeface="黑体" panose="02010609060101010101" pitchFamily="2" charset="-122"/>
              </a:rPr>
              <a:t>)</a:t>
            </a:r>
            <a:endParaRPr lang="zh-CN" altLang="en-US" sz="1800" b="0">
              <a:latin typeface="黑体" panose="02010609060101010101" pitchFamily="2" charset="-122"/>
            </a:endParaRPr>
          </a:p>
          <a:p>
            <a:pPr marL="165100" lvl="1" indent="0" eaLnBrk="1" hangingPunct="1">
              <a:spcBef>
                <a:spcPts val="400"/>
              </a:spcBef>
              <a:spcAft>
                <a:spcPts val="400"/>
              </a:spcAft>
            </a:pPr>
            <a:r>
              <a:rPr lang="zh-CN" altLang="en-US" sz="1800" b="0">
                <a:latin typeface="黑体" panose="02010609060101010101" pitchFamily="2" charset="-122"/>
              </a:rPr>
              <a:t> </a:t>
            </a:r>
            <a:r>
              <a:rPr lang="en-US" altLang="en-US" sz="1800" b="0">
                <a:latin typeface="黑体" panose="02010609060101010101" pitchFamily="2" charset="-122"/>
              </a:rPr>
              <a:t>弱类型语言</a:t>
            </a:r>
            <a:endParaRPr lang="en-US" altLang="en-US" sz="1800" b="0">
              <a:latin typeface="黑体" panose="02010609060101010101" pitchFamily="2" charset="-122"/>
            </a:endParaRPr>
          </a:p>
          <a:p>
            <a:pPr marL="165100" lvl="1" indent="0" eaLnBrk="1" hangingPunct="1">
              <a:spcBef>
                <a:spcPts val="400"/>
              </a:spcBef>
              <a:spcAft>
                <a:spcPts val="400"/>
              </a:spcAft>
            </a:pPr>
            <a:r>
              <a:rPr lang="zh-CN" altLang="en-US" sz="1800" b="0">
                <a:latin typeface="黑体" panose="02010609060101010101" pitchFamily="2" charset="-122"/>
              </a:rPr>
              <a:t> </a:t>
            </a:r>
            <a:r>
              <a:rPr lang="en-US" altLang="en-US" sz="1800" b="0">
                <a:latin typeface="黑体" panose="02010609060101010101" pitchFamily="2" charset="-122"/>
              </a:rPr>
              <a:t>从上往下顺序解析执行</a:t>
            </a:r>
            <a:endParaRPr lang="en-US" altLang="en-US" sz="1800" b="0">
              <a:latin typeface="黑体" panose="02010609060101010101" pitchFamily="2" charset="-122"/>
            </a:endParaRPr>
          </a:p>
          <a:p>
            <a:pPr marL="165100" lvl="1" indent="0" eaLnBrk="1" hangingPunct="1">
              <a:buNone/>
            </a:pPr>
            <a:endParaRPr lang="zh-CN" altLang="en-US" sz="1800">
              <a:latin typeface="黑体" panose="02010609060101010101" pitchFamily="2" charset="-122"/>
            </a:endParaRPr>
          </a:p>
          <a:p>
            <a:pPr marL="0" indent="0" eaLnBrk="1" hangingPunct="1"/>
            <a:endParaRPr lang="zh-CN" altLang="en-US"/>
          </a:p>
          <a:p>
            <a:pPr marL="165100" lvl="1" indent="0" eaLnBrk="1" hangingPunct="1"/>
            <a:endParaRPr lang="zh-CN" altLang="en-US" sz="18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Javascript</a:t>
            </a:r>
            <a:r>
              <a:rPr lang="zh-CN" altLang="en-US">
                <a:effectLst>
                  <a:outerShdw blurRad="38100" dist="38100" dir="2700000">
                    <a:srgbClr val="C0C0C0"/>
                  </a:outerShdw>
                </a:effectLst>
              </a:rPr>
              <a:t>简介</a:t>
            </a:r>
            <a:endParaRPr lang="zh-CN" altLang="en-US">
              <a:effectLst>
                <a:outerShdw blurRad="38100" dist="38100" dir="2700000">
                  <a:srgbClr val="C0C0C0"/>
                </a:outerShdw>
              </a:effectLst>
              <a:latin typeface="Arial" panose="020B0604020202020204" pitchFamily="34" charset="0"/>
            </a:endParaRPr>
          </a:p>
        </p:txBody>
      </p:sp>
      <p:sp>
        <p:nvSpPr>
          <p:cNvPr id="21506" name="Rectangle 5"/>
          <p:cNvSpPr>
            <a:spLocks noGrp="1"/>
          </p:cNvSpPr>
          <p:nvPr>
            <p:ph idx="1"/>
          </p:nvPr>
        </p:nvSpPr>
        <p:spPr/>
        <p:txBody>
          <a:bodyPr vert="horz" wrap="square" lIns="90050" tIns="45024" rIns="90050" bIns="45024" anchor="t"/>
          <a:lstStyle/>
          <a:p>
            <a:pPr marL="0" indent="0" eaLnBrk="1" hangingPunct="1"/>
            <a:r>
              <a:rPr lang="zh-CN" altLang="en-US"/>
              <a:t> </a:t>
            </a:r>
            <a:r>
              <a:rPr lang="en-US" altLang="zh-CN"/>
              <a:t>Helloword</a:t>
            </a:r>
            <a:endParaRPr lang="en-US" altLang="zh-CN"/>
          </a:p>
          <a:p>
            <a:pPr marL="165100" lvl="1" indent="0" eaLnBrk="1" hangingPunct="1"/>
            <a:r>
              <a:rPr lang="zh-CN" altLang="en-US" sz="1800"/>
              <a:t> 如何在页面中添加</a:t>
            </a:r>
            <a:r>
              <a:rPr lang="en-US" altLang="zh-CN" sz="1800"/>
              <a:t>Js</a:t>
            </a:r>
            <a:endParaRPr lang="en-US" altLang="zh-CN" sz="1800"/>
          </a:p>
          <a:p>
            <a:pPr marL="685800" lvl="2" indent="0" eaLnBrk="1" hangingPunct="1"/>
            <a:r>
              <a:rPr lang="zh-CN" altLang="en-US" sz="1800"/>
              <a:t> </a:t>
            </a:r>
            <a:r>
              <a:rPr lang="zh-CN" altLang="en-US" sz="1800" b="0"/>
              <a:t>内部</a:t>
            </a:r>
            <a:r>
              <a:rPr lang="en-US" altLang="zh-CN" sz="1800" b="0"/>
              <a:t>Js</a:t>
            </a:r>
            <a:endParaRPr lang="en-US" altLang="zh-CN" sz="1800" b="0"/>
          </a:p>
          <a:p>
            <a:pPr marL="1028700" lvl="3" indent="0" eaLnBrk="1" hangingPunct="1">
              <a:buNone/>
            </a:pPr>
            <a:r>
              <a:rPr lang="zh-CN" altLang="en-US" sz="1600" b="0"/>
              <a:t>编写好</a:t>
            </a:r>
            <a:r>
              <a:rPr lang="en-US" altLang="zh-CN" sz="1600" b="0"/>
              <a:t>Html</a:t>
            </a:r>
            <a:r>
              <a:rPr lang="zh-CN" altLang="en-US" sz="1600" b="0"/>
              <a:t>，在</a:t>
            </a:r>
            <a:r>
              <a:rPr lang="en-US" altLang="zh-CN" sz="1600" b="0"/>
              <a:t>head</a:t>
            </a:r>
            <a:r>
              <a:rPr lang="zh-CN" altLang="en-US" sz="1600" b="0"/>
              <a:t>中添加</a:t>
            </a:r>
            <a:r>
              <a:rPr lang="en-US" altLang="zh-CN" sz="1600" b="0"/>
              <a:t>&lt;script&gt;</a:t>
            </a:r>
            <a:r>
              <a:rPr lang="zh-CN" altLang="en-US" sz="1600" b="0"/>
              <a:t>元素，然后将</a:t>
            </a:r>
            <a:r>
              <a:rPr lang="en-US" altLang="zh-CN" sz="1600" b="0"/>
              <a:t>Js</a:t>
            </a:r>
            <a:r>
              <a:rPr lang="zh-CN" altLang="en-US" sz="1600" b="0"/>
              <a:t>代码内置进来即可。</a:t>
            </a:r>
            <a:endParaRPr lang="en-US" altLang="zh-CN" sz="1600" b="0"/>
          </a:p>
        </p:txBody>
      </p:sp>
      <p:pic>
        <p:nvPicPr>
          <p:cNvPr id="21507" name="图片 1"/>
          <p:cNvPicPr>
            <a:picLocks noChangeAspect="1"/>
          </p:cNvPicPr>
          <p:nvPr/>
        </p:nvPicPr>
        <p:blipFill>
          <a:blip r:embed="rId1" cstate="print"/>
          <a:stretch>
            <a:fillRect/>
          </a:stretch>
        </p:blipFill>
        <p:spPr>
          <a:xfrm>
            <a:off x="1066800" y="2351088"/>
            <a:ext cx="3429000" cy="3903662"/>
          </a:xfrm>
          <a:prstGeom prst="rect">
            <a:avLst/>
          </a:prstGeom>
          <a:noFill/>
          <a:ln w="9525">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Javascript</a:t>
            </a:r>
            <a:r>
              <a:rPr lang="zh-CN" altLang="en-US">
                <a:effectLst>
                  <a:outerShdw blurRad="38100" dist="38100" dir="2700000">
                    <a:srgbClr val="C0C0C0"/>
                  </a:outerShdw>
                </a:effectLst>
              </a:rPr>
              <a:t>简介</a:t>
            </a:r>
            <a:endParaRPr lang="zh-CN" altLang="en-US">
              <a:effectLst>
                <a:outerShdw blurRad="38100" dist="38100" dir="2700000">
                  <a:srgbClr val="C0C0C0"/>
                </a:outerShdw>
              </a:effectLst>
              <a:latin typeface="Arial" panose="020B0604020202020204" pitchFamily="34" charset="0"/>
            </a:endParaRPr>
          </a:p>
        </p:txBody>
      </p:sp>
      <p:sp>
        <p:nvSpPr>
          <p:cNvPr id="23554" name="Rectangle 5"/>
          <p:cNvSpPr>
            <a:spLocks noGrp="1"/>
          </p:cNvSpPr>
          <p:nvPr>
            <p:ph idx="1"/>
          </p:nvPr>
        </p:nvSpPr>
        <p:spPr/>
        <p:txBody>
          <a:bodyPr vert="horz" wrap="square" lIns="90050" tIns="45024" rIns="90050" bIns="45024" anchor="t"/>
          <a:lstStyle/>
          <a:p>
            <a:pPr marL="0" indent="0" eaLnBrk="1" hangingPunct="1"/>
            <a:r>
              <a:rPr lang="zh-CN" altLang="en-US"/>
              <a:t> </a:t>
            </a:r>
            <a:r>
              <a:rPr lang="en-US" altLang="zh-CN"/>
              <a:t>Helloword</a:t>
            </a:r>
            <a:endParaRPr lang="en-US" altLang="zh-CN"/>
          </a:p>
          <a:p>
            <a:pPr marL="165100" lvl="1" indent="0" eaLnBrk="1" hangingPunct="1"/>
            <a:r>
              <a:rPr lang="zh-CN" altLang="en-US" sz="1800"/>
              <a:t> 如何在页面中添加</a:t>
            </a:r>
            <a:r>
              <a:rPr lang="en-US" altLang="zh-CN" sz="1800"/>
              <a:t>Js</a:t>
            </a:r>
            <a:endParaRPr lang="en-US" altLang="zh-CN" sz="1800"/>
          </a:p>
          <a:p>
            <a:pPr marL="685800" lvl="2" indent="0" eaLnBrk="1" hangingPunct="1"/>
            <a:r>
              <a:rPr lang="zh-CN" altLang="en-US" sz="1800"/>
              <a:t> </a:t>
            </a:r>
            <a:r>
              <a:rPr lang="zh-CN" altLang="en-US" sz="1800" b="0"/>
              <a:t>外部</a:t>
            </a:r>
            <a:r>
              <a:rPr lang="en-US" altLang="zh-CN" sz="1800" b="0"/>
              <a:t>Js</a:t>
            </a:r>
            <a:endParaRPr lang="en-US" altLang="zh-CN" sz="1800" b="0"/>
          </a:p>
          <a:p>
            <a:pPr marL="1028700" lvl="3" indent="0" eaLnBrk="1" hangingPunct="1">
              <a:buNone/>
            </a:pPr>
            <a:r>
              <a:rPr lang="zh-CN" altLang="en-US" sz="1600" b="0"/>
              <a:t>单独新建一个后缀名为</a:t>
            </a:r>
            <a:r>
              <a:rPr lang="en-US" altLang="zh-CN" sz="1600" b="0"/>
              <a:t>.js</a:t>
            </a:r>
            <a:r>
              <a:rPr lang="zh-CN" altLang="en-US" sz="1600" b="0"/>
              <a:t>的</a:t>
            </a:r>
            <a:r>
              <a:rPr lang="en-US" altLang="zh-CN" sz="1600" b="0"/>
              <a:t>Js</a:t>
            </a:r>
            <a:r>
              <a:rPr lang="zh-CN" altLang="en-US" sz="1600" b="0"/>
              <a:t>文件，编写好</a:t>
            </a:r>
            <a:r>
              <a:rPr lang="en-US" altLang="zh-CN" sz="1600" b="0"/>
              <a:t>Html</a:t>
            </a:r>
            <a:r>
              <a:rPr lang="zh-CN" altLang="en-US" sz="1600" b="0"/>
              <a:t>，在</a:t>
            </a:r>
            <a:r>
              <a:rPr lang="en-US" altLang="zh-CN" sz="1600" b="0"/>
              <a:t>head</a:t>
            </a:r>
            <a:r>
              <a:rPr lang="zh-CN" altLang="en-US" sz="1600" b="0"/>
              <a:t>中添加</a:t>
            </a:r>
            <a:r>
              <a:rPr lang="en-US" altLang="zh-CN" sz="1600" b="0"/>
              <a:t>&lt;script&gt;</a:t>
            </a:r>
            <a:r>
              <a:rPr lang="zh-CN" altLang="en-US" sz="1600" b="0"/>
              <a:t>元素，然后将</a:t>
            </a:r>
            <a:r>
              <a:rPr lang="en-US" altLang="zh-CN" sz="1600" b="0"/>
              <a:t>Js</a:t>
            </a:r>
            <a:r>
              <a:rPr lang="zh-CN" altLang="en-US" sz="1600" b="0"/>
              <a:t>文件导入进来。</a:t>
            </a:r>
            <a:endParaRPr lang="en-US" altLang="zh-CN" sz="1600" b="0"/>
          </a:p>
        </p:txBody>
      </p:sp>
      <p:pic>
        <p:nvPicPr>
          <p:cNvPr id="23555" name="图片 3"/>
          <p:cNvPicPr>
            <a:picLocks noChangeAspect="1"/>
          </p:cNvPicPr>
          <p:nvPr/>
        </p:nvPicPr>
        <p:blipFill>
          <a:blip r:embed="rId1" cstate="print"/>
          <a:stretch>
            <a:fillRect/>
          </a:stretch>
        </p:blipFill>
        <p:spPr>
          <a:xfrm>
            <a:off x="1066800" y="2667000"/>
            <a:ext cx="6400800" cy="3532188"/>
          </a:xfrm>
          <a:prstGeom prst="rect">
            <a:avLst/>
          </a:prstGeom>
          <a:noFill/>
          <a:ln w="9525">
            <a:no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Grp="1" noChangeArrowheads="1"/>
          </p:cNvSpPr>
          <p:nvPr>
            <p:ph type="title"/>
          </p:nvPr>
        </p:nvSpPr>
        <p:spPr/>
        <p:txBody>
          <a:bodyPr vert="horz" wrap="square" lIns="90333" tIns="44376" rIns="90333" bIns="44376" numCol="1" anchor="b" anchorCtr="0" compatLnSpc="1"/>
          <a:lstStyle/>
          <a:p>
            <a:pPr eaLnBrk="1" hangingPunct="1"/>
            <a:r>
              <a:rPr lang="en-US" altLang="zh-CN">
                <a:effectLst>
                  <a:outerShdw blurRad="38100" dist="38100" dir="2700000">
                    <a:srgbClr val="C0C0C0"/>
                  </a:outerShdw>
                </a:effectLst>
              </a:rPr>
              <a:t>Javascript</a:t>
            </a:r>
            <a:r>
              <a:rPr lang="zh-CN" altLang="en-US">
                <a:effectLst>
                  <a:outerShdw blurRad="38100" dist="38100" dir="2700000">
                    <a:srgbClr val="C0C0C0"/>
                  </a:outerShdw>
                </a:effectLst>
              </a:rPr>
              <a:t>简介</a:t>
            </a:r>
            <a:endParaRPr lang="zh-CN" altLang="en-US">
              <a:effectLst>
                <a:outerShdw blurRad="38100" dist="38100" dir="2700000">
                  <a:srgbClr val="C0C0C0"/>
                </a:outerShdw>
              </a:effectLst>
              <a:latin typeface="Arial" panose="020B0604020202020204" pitchFamily="34" charset="0"/>
            </a:endParaRPr>
          </a:p>
        </p:txBody>
      </p:sp>
      <p:sp>
        <p:nvSpPr>
          <p:cNvPr id="22530" name="Rectangle 5"/>
          <p:cNvSpPr>
            <a:spLocks noGrp="1" noChangeArrowheads="1"/>
          </p:cNvSpPr>
          <p:nvPr>
            <p:ph idx="1"/>
          </p:nvPr>
        </p:nvSpPr>
        <p:spPr/>
        <p:txBody>
          <a:bodyPr vert="horz" wrap="square" lIns="90050" tIns="45024" rIns="90050" bIns="45024" numCol="1" anchor="t" anchorCtr="0" compatLnSpc="1"/>
          <a:lstStyle/>
          <a:p>
            <a:pPr marL="0" indent="0" eaLnBrk="1" hangingPunct="1"/>
            <a:r>
              <a:rPr lang="zh-CN" altLang="en-US"/>
              <a:t> 注释</a:t>
            </a:r>
            <a:endParaRPr lang="en-US" altLang="zh-CN"/>
          </a:p>
          <a:p>
            <a:pPr marL="0" indent="0" eaLnBrk="1" hangingPunct="1">
              <a:buNone/>
            </a:pPr>
            <a:r>
              <a:rPr lang="zh-CN" altLang="en-US" sz="1800" b="0"/>
              <a:t>与绝大多数语言类似，</a:t>
            </a:r>
            <a:r>
              <a:rPr lang="en-US" altLang="zh-CN" sz="1800" b="0"/>
              <a:t>Js</a:t>
            </a:r>
            <a:r>
              <a:rPr lang="zh-CN" altLang="en-US" sz="1800" b="0"/>
              <a:t>也需要注释来说明其代码含义，或者用来进行代码调试，注释后的代码会被浏览器忽略不被执行</a:t>
            </a:r>
            <a:endParaRPr lang="en-US" altLang="zh-CN" sz="1800" b="0"/>
          </a:p>
          <a:p>
            <a:pPr marL="165100" lvl="1" indent="0" eaLnBrk="1" hangingPunct="1"/>
            <a:r>
              <a:rPr lang="zh-CN" altLang="en-US" sz="1800"/>
              <a:t> 单行注释</a:t>
            </a:r>
            <a:endParaRPr lang="en-US" altLang="zh-CN" sz="1800"/>
          </a:p>
          <a:p>
            <a:pPr marL="165100" lvl="1" indent="0" eaLnBrk="1" hangingPunct="1">
              <a:buNone/>
            </a:pPr>
            <a:r>
              <a:rPr lang="en-US" altLang="zh-CN" sz="1600" b="0"/>
              <a:t>// I am a comment</a:t>
            </a:r>
            <a:endParaRPr lang="en-US" altLang="zh-CN" sz="1600" b="0"/>
          </a:p>
          <a:p>
            <a:pPr marL="165100" lvl="1" indent="0" eaLnBrk="1" hangingPunct="1"/>
            <a:r>
              <a:rPr lang="zh-CN" altLang="en-US" sz="1800"/>
              <a:t> 多行注释</a:t>
            </a:r>
            <a:endParaRPr lang="en-US" altLang="zh-CN" sz="1800"/>
          </a:p>
          <a:p>
            <a:pPr marL="165100" lvl="1" indent="0" eaLnBrk="1" hangingPunct="1">
              <a:spcBef>
                <a:spcPts val="400"/>
              </a:spcBef>
              <a:spcAft>
                <a:spcPts val="400"/>
              </a:spcAft>
              <a:buNone/>
            </a:pPr>
            <a:r>
              <a:rPr lang="en-US" altLang="zh-CN" sz="1600" b="0"/>
              <a:t>/*</a:t>
            </a:r>
            <a:endParaRPr lang="en-US" altLang="zh-CN" sz="1600" b="0"/>
          </a:p>
          <a:p>
            <a:pPr marL="165100" lvl="1" indent="0" eaLnBrk="1" hangingPunct="1">
              <a:spcBef>
                <a:spcPts val="400"/>
              </a:spcBef>
              <a:spcAft>
                <a:spcPts val="400"/>
              </a:spcAft>
              <a:buNone/>
            </a:pPr>
            <a:r>
              <a:rPr lang="en-US" altLang="zh-CN" sz="1600" b="0"/>
              <a:t> I am also</a:t>
            </a:r>
            <a:endParaRPr lang="en-US" altLang="zh-CN" sz="1600" b="0"/>
          </a:p>
          <a:p>
            <a:pPr marL="165100" lvl="1" indent="0" eaLnBrk="1" hangingPunct="1">
              <a:spcBef>
                <a:spcPts val="400"/>
              </a:spcBef>
              <a:spcAft>
                <a:spcPts val="400"/>
              </a:spcAft>
              <a:buNone/>
            </a:pPr>
            <a:r>
              <a:rPr lang="en-US" altLang="zh-CN" sz="1600" b="0"/>
              <a:t> a comment </a:t>
            </a:r>
            <a:endParaRPr lang="en-US" altLang="zh-CN" sz="1600" b="0"/>
          </a:p>
          <a:p>
            <a:pPr marL="165100" lvl="1" indent="0" eaLnBrk="1" hangingPunct="1">
              <a:spcBef>
                <a:spcPts val="400"/>
              </a:spcBef>
              <a:spcAft>
                <a:spcPts val="400"/>
              </a:spcAft>
              <a:buNone/>
            </a:pPr>
            <a:r>
              <a:rPr lang="en-US" altLang="zh-CN" sz="1600" b="0"/>
              <a:t>*/</a:t>
            </a:r>
            <a:endParaRPr lang="en-US" altLang="zh-CN" sz="1600" b="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关键字</a:t>
            </a:r>
            <a:r>
              <a:rPr lang="en-US" altLang="zh-CN">
                <a:effectLst>
                  <a:outerShdw blurRad="38100" dist="38100" dir="2700000">
                    <a:srgbClr val="C0C0C0"/>
                  </a:outerShdw>
                </a:effectLst>
              </a:rPr>
              <a:t>&amp;</a:t>
            </a:r>
            <a:r>
              <a:rPr lang="zh-CN" altLang="en-US">
                <a:effectLst>
                  <a:outerShdw blurRad="38100" dist="38100" dir="2700000">
                    <a:srgbClr val="C0C0C0"/>
                  </a:outerShdw>
                </a:effectLst>
              </a:rPr>
              <a:t>保留字</a:t>
            </a:r>
            <a:endParaRPr lang="zh-CN" altLang="en-US">
              <a:effectLst>
                <a:outerShdw blurRad="38100" dist="38100" dir="2700000">
                  <a:srgbClr val="C0C0C0"/>
                </a:outerShdw>
              </a:effectLst>
            </a:endParaRPr>
          </a:p>
        </p:txBody>
      </p:sp>
      <p:sp>
        <p:nvSpPr>
          <p:cNvPr id="34818" name="文本框 1"/>
          <p:cNvSpPr txBox="1">
            <a:spLocks noChangeArrowheads="1"/>
          </p:cNvSpPr>
          <p:nvPr/>
        </p:nvSpPr>
        <p:spPr bwMode="auto">
          <a:xfrm>
            <a:off x="57150" y="581025"/>
            <a:ext cx="9142413"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buClr>
                <a:srgbClr val="9E001B"/>
              </a:buClr>
              <a:buFont typeface="Wingdings" panose="05000000000000000000" pitchFamily="2" charset="2"/>
              <a:buChar char="l"/>
            </a:pPr>
            <a:r>
              <a:rPr lang="zh-CN" altLang="en-US" sz="2000" i="0">
                <a:latin typeface="Arial" panose="020B0604020202020204" pitchFamily="34" charset="0"/>
              </a:rPr>
              <a:t>关键字:(在js中有特殊功能)</a:t>
            </a:r>
            <a:endParaRPr lang="zh-CN" altLang="en-US" sz="2000" i="0">
              <a:latin typeface="Arial" panose="020B0604020202020204" pitchFamily="34" charset="0"/>
            </a:endParaRPr>
          </a:p>
          <a:p>
            <a:pPr marL="342900" indent="-342900" eaLnBrk="1" hangingPunct="1">
              <a:buFont typeface="Arial" panose="020B0604020202020204" pitchFamily="34" charset="0"/>
              <a:buNone/>
            </a:pPr>
            <a:r>
              <a:rPr lang="zh-CN" altLang="en-US" sz="1800" i="0">
                <a:solidFill>
                  <a:srgbClr val="000000"/>
                </a:solidFill>
                <a:latin typeface="Arial" panose="020B0604020202020204" pitchFamily="34" charset="0"/>
              </a:rPr>
              <a:t>	</a:t>
            </a:r>
            <a:r>
              <a:rPr lang="zh-CN" altLang="en-US" sz="1800" b="0" i="0">
                <a:solidFill>
                  <a:srgbClr val="000000"/>
                </a:solidFill>
                <a:latin typeface="Arial" panose="020B0604020202020204" pitchFamily="34" charset="0"/>
              </a:rPr>
              <a:t>    break	do 	 try 	typeof</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case	else	new	var</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catch	finally	return	void</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continue	for	switch	while</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debugger	this	function	with</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default	if 	throw	instanceof 	</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delete </a:t>
            </a:r>
            <a:r>
              <a:rPr lang="en-US" altLang="zh-CN" sz="1800" b="0" i="0">
                <a:solidFill>
                  <a:srgbClr val="000000"/>
                </a:solidFill>
                <a:latin typeface="Arial" panose="020B0604020202020204" pitchFamily="34" charset="0"/>
              </a:rPr>
              <a:t>	</a:t>
            </a:r>
            <a:r>
              <a:rPr lang="zh-CN" altLang="en-US" sz="1800" b="0" i="0">
                <a:solidFill>
                  <a:srgbClr val="000000"/>
                </a:solidFill>
                <a:latin typeface="Arial" panose="020B0604020202020204" pitchFamily="34" charset="0"/>
              </a:rPr>
              <a:t>in </a:t>
            </a:r>
            <a:endParaRPr lang="en-US" altLang="zh-CN"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endParaRPr lang="zh-CN" altLang="en-US" sz="1800" b="0" i="0">
              <a:solidFill>
                <a:srgbClr val="000000"/>
              </a:solidFill>
              <a:latin typeface="Arial" panose="020B0604020202020204" pitchFamily="34" charset="0"/>
            </a:endParaRPr>
          </a:p>
          <a:p>
            <a:pPr marL="342900" indent="-342900" eaLnBrk="1" hangingPunct="1">
              <a:buClr>
                <a:srgbClr val="9E001B"/>
              </a:buClr>
              <a:buFont typeface="Wingdings" panose="05000000000000000000" pitchFamily="2" charset="2"/>
              <a:buChar char="l"/>
            </a:pPr>
            <a:r>
              <a:rPr lang="zh-CN" altLang="en-US" sz="2000" i="0">
                <a:solidFill>
                  <a:srgbClr val="000000"/>
                </a:solidFill>
                <a:latin typeface="Arial" panose="020B0604020202020204" pitchFamily="34" charset="0"/>
              </a:rPr>
              <a:t>保留字：(将来可能成为关键字)</a:t>
            </a:r>
            <a:endParaRPr lang="zh-CN" altLang="en-US" sz="200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i="0">
                <a:solidFill>
                  <a:srgbClr val="000000"/>
                </a:solidFill>
                <a:latin typeface="Arial" panose="020B0604020202020204" pitchFamily="34" charset="0"/>
              </a:rPr>
              <a:t>	   </a:t>
            </a:r>
            <a:r>
              <a:rPr lang="zh-CN" altLang="en-US" sz="1800" b="0" i="0">
                <a:solidFill>
                  <a:srgbClr val="000000"/>
                </a:solidFill>
                <a:latin typeface="Arial" panose="020B0604020202020204" pitchFamily="34" charset="0"/>
              </a:rPr>
              <a:t> abstract	enum	int		short</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boolean	export	interface	</a:t>
            </a:r>
            <a:r>
              <a:rPr lang="en-US" altLang="zh-CN" sz="1800" b="0" i="0">
                <a:solidFill>
                  <a:srgbClr val="000000"/>
                </a:solidFill>
                <a:latin typeface="Arial" panose="020B0604020202020204" pitchFamily="34" charset="0"/>
              </a:rPr>
              <a:t>	</a:t>
            </a:r>
            <a:r>
              <a:rPr lang="zh-CN" altLang="en-US" sz="1800" b="0" i="0">
                <a:solidFill>
                  <a:srgbClr val="000000"/>
                </a:solidFill>
                <a:latin typeface="Arial" panose="020B0604020202020204" pitchFamily="34" charset="0"/>
              </a:rPr>
              <a:t>static</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byte	extends	long		super</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char	final	native		synchronized</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class	float	package		throws</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const	goto	private		transient</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debugger	double	implements	protected</a:t>
            </a:r>
            <a:endParaRPr lang="zh-CN" altLang="en-US" sz="1800" b="0" i="0">
              <a:solidFill>
                <a:srgbClr val="000000"/>
              </a:solidFill>
              <a:latin typeface="Arial" panose="020B0604020202020204" pitchFamily="34" charset="0"/>
            </a:endParaRPr>
          </a:p>
          <a:p>
            <a:pPr marL="342900" indent="-342900" eaLnBrk="1" hangingPunct="1">
              <a:buFont typeface="Arial" panose="020B0604020202020204" pitchFamily="34" charset="0"/>
              <a:buNone/>
            </a:pPr>
            <a:r>
              <a:rPr lang="zh-CN" altLang="en-US" sz="1800" b="0" i="0">
                <a:solidFill>
                  <a:srgbClr val="000000"/>
                </a:solidFill>
                <a:latin typeface="Arial" panose="020B0604020202020204" pitchFamily="34" charset="0"/>
              </a:rPr>
              <a:t>	    volatile	import	public</a:t>
            </a:r>
            <a:endParaRPr lang="zh-CN" altLang="en-US" sz="1800" b="0" i="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vert="horz" wrap="square" lIns="90333" tIns="44376" rIns="90333" bIns="44376" anchor="b"/>
          <a:lstStyle/>
          <a:p>
            <a:pPr eaLnBrk="1" hangingPunct="1"/>
            <a:r>
              <a:rPr lang="zh-CN" altLang="en-US">
                <a:effectLst/>
              </a:rPr>
              <a:t>变量</a:t>
            </a:r>
            <a:endParaRPr lang="zh-CN" altLang="en-US">
              <a:effectLst/>
            </a:endParaRPr>
          </a:p>
        </p:txBody>
      </p:sp>
      <p:sp>
        <p:nvSpPr>
          <p:cNvPr id="36866" name="Rectangle 3"/>
          <p:cNvSpPr>
            <a:spLocks noGrp="1"/>
          </p:cNvSpPr>
          <p:nvPr>
            <p:ph idx="1"/>
          </p:nvPr>
        </p:nvSpPr>
        <p:spPr/>
        <p:txBody>
          <a:bodyPr vert="horz" wrap="square" lIns="90050" tIns="45024" rIns="90050" bIns="45024" numCol="1" anchor="t" anchorCtr="0" compatLnSpc="1"/>
          <a:lstStyle/>
          <a:p>
            <a:pPr marL="0" indent="457200" eaLnBrk="1" hangingPunct="1">
              <a:buNone/>
            </a:pPr>
            <a:r>
              <a:rPr lang="zh-CN" altLang="en-US" b="0"/>
              <a:t>变量是一个值的容器，该容器的值可以随时改变。</a:t>
            </a:r>
            <a:r>
              <a:rPr lang="zh-CN" altLang="en-US" sz="1800" b="0"/>
              <a:t>ECMAScript的变量是弱类型（松散类型），可以用来保存任何类型的数据。定义变量时使用var操作符</a:t>
            </a:r>
            <a:endParaRPr lang="en-US" altLang="zh-CN" sz="1800" b="0"/>
          </a:p>
          <a:p>
            <a:pPr marL="0" lvl="2" indent="0" eaLnBrk="1" hangingPunct="1">
              <a:buClr>
                <a:srgbClr val="FFC000"/>
              </a:buClr>
              <a:buFont typeface="Wingdings" panose="05000000000000000000" pitchFamily="2" charset="2"/>
              <a:buChar char="l"/>
            </a:pPr>
            <a:r>
              <a:rPr lang="zh-CN" altLang="en-US" sz="1800" b="0"/>
              <a:t> 变量的使用</a:t>
            </a:r>
            <a:endParaRPr lang="en-US" altLang="zh-CN" sz="1800" b="0"/>
          </a:p>
          <a:p>
            <a:pPr marL="0" lvl="2" indent="0" eaLnBrk="1" hangingPunct="1">
              <a:buClr>
                <a:srgbClr val="FFC000"/>
              </a:buClr>
              <a:buChar char="•"/>
            </a:pPr>
            <a:r>
              <a:rPr lang="zh-CN" altLang="en-US" b="0"/>
              <a:t>声明 	</a:t>
            </a:r>
            <a:r>
              <a:rPr lang="en-US" altLang="zh-CN" b="0"/>
              <a:t>	</a:t>
            </a:r>
            <a:r>
              <a:rPr lang="zh-CN" altLang="en-US" b="0"/>
              <a:t>var message;</a:t>
            </a:r>
            <a:endParaRPr lang="zh-CN" altLang="en-US" b="0"/>
          </a:p>
          <a:p>
            <a:pPr marL="0" lvl="2" indent="0" eaLnBrk="1" hangingPunct="1">
              <a:buClr>
                <a:srgbClr val="FFC000"/>
              </a:buClr>
              <a:buChar char="•"/>
            </a:pPr>
            <a:r>
              <a:rPr lang="zh-CN" altLang="en-US" b="0"/>
              <a:t>初始化		message = "hello"</a:t>
            </a:r>
            <a:endParaRPr lang="zh-CN" altLang="en-US" b="0"/>
          </a:p>
          <a:p>
            <a:pPr marL="0" lvl="2" indent="0" eaLnBrk="1" hangingPunct="1">
              <a:buClr>
                <a:srgbClr val="FFC000"/>
              </a:buClr>
              <a:buChar char="•"/>
            </a:pPr>
            <a:r>
              <a:rPr lang="zh-CN" altLang="en-US" b="0"/>
              <a:t>声明并初始化	var message = "hello";</a:t>
            </a:r>
            <a:endParaRPr lang="zh-CN" altLang="en-US" b="0"/>
          </a:p>
          <a:p>
            <a:pPr marL="0" lvl="2" indent="0" eaLnBrk="1" hangingPunct="1">
              <a:buClr>
                <a:srgbClr val="FFC000"/>
              </a:buClr>
              <a:buChar char="•"/>
            </a:pPr>
            <a:r>
              <a:rPr lang="zh-CN" altLang="en-US" b="0"/>
              <a:t>定义多个变量	var message= “hello”,found=false, age = 29</a:t>
            </a:r>
            <a:r>
              <a:rPr lang="en-US" altLang="zh-CN" b="0"/>
              <a:t>;</a:t>
            </a:r>
            <a:endParaRPr lang="en-US" altLang="zh-CN" b="0"/>
          </a:p>
          <a:p>
            <a:pPr marL="0" lvl="2" indent="0" eaLnBrk="1" hangingPunct="1">
              <a:buClr>
                <a:srgbClr val="FFC000"/>
              </a:buClr>
              <a:buFont typeface="Wingdings" panose="05000000000000000000" pitchFamily="2" charset="2"/>
              <a:buChar char="l"/>
            </a:pPr>
            <a:r>
              <a:rPr lang="zh-CN" altLang="en-US" sz="1800" b="0"/>
              <a:t> 变量名的命名规则</a:t>
            </a:r>
            <a:endParaRPr lang="en-US" altLang="zh-CN" sz="1800" b="0"/>
          </a:p>
          <a:p>
            <a:pPr marL="0" lvl="2" indent="0" eaLnBrk="1" hangingPunct="1">
              <a:buClr>
                <a:srgbClr val="FFC000"/>
              </a:buClr>
              <a:buChar char="•"/>
            </a:pPr>
            <a:r>
              <a:rPr lang="zh-CN" altLang="en-US" b="0"/>
              <a:t>变量名由字母，数字，下划线以及</a:t>
            </a:r>
            <a:r>
              <a:rPr lang="en-US" altLang="zh-CN" b="0"/>
              <a:t>$</a:t>
            </a:r>
            <a:r>
              <a:rPr lang="zh-CN" altLang="en-US" b="0"/>
              <a:t>组成。</a:t>
            </a:r>
            <a:endParaRPr lang="en-US" altLang="zh-CN" b="0"/>
          </a:p>
          <a:p>
            <a:pPr marL="0" lvl="2" indent="0" eaLnBrk="1" hangingPunct="1">
              <a:buClr>
                <a:srgbClr val="FFC000"/>
              </a:buClr>
              <a:buChar char="•"/>
            </a:pPr>
            <a:r>
              <a:rPr lang="zh-CN" altLang="en-US" b="0"/>
              <a:t>不要使用下划线或者数字作为变量名的开头</a:t>
            </a:r>
            <a:endParaRPr lang="en-US" altLang="zh-CN" b="0"/>
          </a:p>
          <a:p>
            <a:pPr marL="0" lvl="2" indent="0" eaLnBrk="1" hangingPunct="1">
              <a:buClr>
                <a:srgbClr val="FFC000"/>
              </a:buClr>
              <a:buChar char="•"/>
            </a:pPr>
            <a:r>
              <a:rPr lang="zh-CN" altLang="en-US" b="0"/>
              <a:t>变量名应该具有一定的意义，使用驼峰是命名规则</a:t>
            </a:r>
            <a:endParaRPr lang="en-US" altLang="zh-CN" b="0"/>
          </a:p>
          <a:p>
            <a:pPr marL="0" lvl="2" indent="0" eaLnBrk="1" hangingPunct="1">
              <a:buClr>
                <a:srgbClr val="FFC000"/>
              </a:buClr>
              <a:buChar char="•"/>
            </a:pPr>
            <a:r>
              <a:rPr lang="zh-CN" altLang="en-US" b="0"/>
              <a:t>不要使用关键字或是保留字</a:t>
            </a:r>
            <a:endParaRPr lang="en-US" altLang="zh-CN" b="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9144000" cy="5965825"/>
          </a:xfrm>
        </p:spPr>
        <p:txBody>
          <a:bodyPr vert="horz" wrap="square" lIns="90050" tIns="45024" rIns="90050" bIns="45024" anchor="t"/>
          <a:lstStyle/>
          <a:p>
            <a:pPr marL="0" indent="0" eaLnBrk="1" hangingPunct="1"/>
            <a:r>
              <a:rPr lang="zh-CN" altLang="en-US"/>
              <a:t>五种基本数据类型</a:t>
            </a:r>
            <a:endParaRPr lang="zh-CN" altLang="en-US"/>
          </a:p>
          <a:p>
            <a:pPr marL="457200" lvl="2" indent="0" eaLnBrk="1" hangingPunct="1">
              <a:spcBef>
                <a:spcPts val="400"/>
              </a:spcBef>
              <a:spcAft>
                <a:spcPts val="400"/>
              </a:spcAft>
            </a:pPr>
            <a:r>
              <a:rPr lang="zh-CN" altLang="en-US"/>
              <a:t> </a:t>
            </a:r>
            <a:r>
              <a:rPr lang="en-US" altLang="en-US" b="0"/>
              <a:t>Undefined	</a:t>
            </a:r>
            <a:endParaRPr lang="en-US" altLang="en-US" b="0"/>
          </a:p>
          <a:p>
            <a:pPr marL="457200" lvl="2" indent="0" eaLnBrk="1" hangingPunct="1">
              <a:spcBef>
                <a:spcPts val="400"/>
              </a:spcBef>
              <a:spcAft>
                <a:spcPts val="400"/>
              </a:spcAft>
              <a:buNone/>
            </a:pPr>
            <a:r>
              <a:rPr lang="en-US" altLang="en-US" b="0"/>
              <a:t>	未定义</a:t>
            </a:r>
            <a:r>
              <a:rPr lang="zh-CN" altLang="en-US" b="0"/>
              <a:t>类型</a:t>
            </a:r>
            <a:r>
              <a:rPr lang="en-US" altLang="en-US" b="0"/>
              <a:t>	"undefined"</a:t>
            </a:r>
            <a:endParaRPr lang="en-US" altLang="en-US" b="0"/>
          </a:p>
          <a:p>
            <a:pPr marL="457200" lvl="2" indent="0" eaLnBrk="1" hangingPunct="1">
              <a:spcBef>
                <a:spcPts val="400"/>
              </a:spcBef>
              <a:spcAft>
                <a:spcPts val="400"/>
              </a:spcAft>
              <a:buNone/>
            </a:pPr>
            <a:r>
              <a:rPr lang="en-US" altLang="en-US" b="0"/>
              <a:t>	var a ;</a:t>
            </a:r>
            <a:r>
              <a:rPr lang="zh-CN" altLang="en-US" b="0"/>
              <a:t> </a:t>
            </a:r>
            <a:r>
              <a:rPr lang="en-US" altLang="en-US" b="0"/>
              <a:t>var a = "undefined";</a:t>
            </a:r>
            <a:endParaRPr lang="en-US" altLang="en-US" b="0"/>
          </a:p>
          <a:p>
            <a:pPr marL="457200" lvl="2" indent="0" eaLnBrk="1" hangingPunct="1">
              <a:spcBef>
                <a:spcPts val="400"/>
              </a:spcBef>
              <a:spcAft>
                <a:spcPts val="400"/>
              </a:spcAft>
            </a:pPr>
            <a:r>
              <a:rPr lang="zh-CN" altLang="en-US" b="0"/>
              <a:t> </a:t>
            </a:r>
            <a:r>
              <a:rPr lang="en-US" altLang="en-US" b="0"/>
              <a:t>Null	</a:t>
            </a:r>
            <a:endParaRPr lang="en-US" altLang="en-US" b="0"/>
          </a:p>
          <a:p>
            <a:pPr marL="457200" lvl="2" indent="0" eaLnBrk="1" hangingPunct="1">
              <a:spcBef>
                <a:spcPts val="400"/>
              </a:spcBef>
              <a:spcAft>
                <a:spcPts val="400"/>
              </a:spcAft>
              <a:buNone/>
            </a:pPr>
            <a:r>
              <a:rPr lang="en-US" altLang="en-US" b="0"/>
              <a:t>	空引用数据类型 "null"</a:t>
            </a:r>
            <a:endParaRPr lang="en-US" altLang="en-US" b="0"/>
          </a:p>
          <a:p>
            <a:pPr marL="457200" lvl="2" indent="0" eaLnBrk="1" hangingPunct="1">
              <a:spcBef>
                <a:spcPts val="400"/>
              </a:spcBef>
              <a:spcAft>
                <a:spcPts val="400"/>
              </a:spcAft>
              <a:buNone/>
            </a:pPr>
            <a:r>
              <a:rPr lang="en-US" altLang="en-US" b="0"/>
              <a:t>	var a = null;</a:t>
            </a:r>
            <a:endParaRPr lang="en-US" altLang="en-US" b="0"/>
          </a:p>
          <a:p>
            <a:pPr marL="457200" lvl="2" indent="0" eaLnBrk="1" hangingPunct="1">
              <a:spcBef>
                <a:spcPts val="400"/>
              </a:spcBef>
              <a:spcAft>
                <a:spcPts val="400"/>
              </a:spcAft>
            </a:pPr>
            <a:r>
              <a:rPr lang="zh-CN" altLang="en-US" b="0"/>
              <a:t> </a:t>
            </a:r>
            <a:r>
              <a:rPr lang="en-US" altLang="en-US" b="0"/>
              <a:t>Boolean	</a:t>
            </a:r>
            <a:endParaRPr lang="en-US" altLang="en-US" b="0"/>
          </a:p>
          <a:p>
            <a:pPr marL="457200" lvl="2" indent="0" eaLnBrk="1" hangingPunct="1">
              <a:spcBef>
                <a:spcPts val="400"/>
              </a:spcBef>
              <a:spcAft>
                <a:spcPts val="400"/>
              </a:spcAft>
              <a:buNone/>
            </a:pPr>
            <a:r>
              <a:rPr lang="en-US" altLang="en-US" b="0"/>
              <a:t>	布尔类型</a:t>
            </a:r>
            <a:r>
              <a:rPr lang="zh-CN" altLang="en-US" b="0"/>
              <a:t>，取值为</a:t>
            </a:r>
            <a:r>
              <a:rPr lang="en-US" altLang="en-US" b="0"/>
              <a:t> true/false</a:t>
            </a:r>
            <a:r>
              <a:rPr lang="zh-CN" altLang="en-US" b="0"/>
              <a:t>，通常用于条件判断</a:t>
            </a:r>
            <a:endParaRPr lang="en-US" altLang="en-US" b="0"/>
          </a:p>
          <a:p>
            <a:pPr marL="457200" lvl="2" indent="0" eaLnBrk="1" hangingPunct="1">
              <a:spcBef>
                <a:spcPts val="400"/>
              </a:spcBef>
              <a:spcAft>
                <a:spcPts val="400"/>
              </a:spcAft>
              <a:buNone/>
            </a:pPr>
            <a:r>
              <a:rPr lang="en-US" altLang="en-US" b="0"/>
              <a:t>	var a = false;</a:t>
            </a:r>
            <a:endParaRPr lang="en-US" altLang="en-US" b="0"/>
          </a:p>
          <a:p>
            <a:pPr marL="457200" lvl="2" indent="0" eaLnBrk="1" hangingPunct="1">
              <a:spcBef>
                <a:spcPts val="400"/>
              </a:spcBef>
              <a:spcAft>
                <a:spcPts val="400"/>
              </a:spcAft>
            </a:pPr>
            <a:r>
              <a:rPr lang="en-US" altLang="en-US" b="0"/>
              <a:t>Number	</a:t>
            </a:r>
            <a:endParaRPr lang="en-US" altLang="en-US" b="0"/>
          </a:p>
          <a:p>
            <a:pPr marL="457200" lvl="2" indent="0" eaLnBrk="1" hangingPunct="1">
              <a:spcBef>
                <a:spcPts val="400"/>
              </a:spcBef>
              <a:spcAft>
                <a:spcPts val="400"/>
              </a:spcAft>
              <a:buNone/>
            </a:pPr>
            <a:r>
              <a:rPr lang="en-US" altLang="en-US" b="0"/>
              <a:t>	数字类型</a:t>
            </a:r>
            <a:r>
              <a:rPr lang="zh-CN" altLang="en-US" b="0"/>
              <a:t>。</a:t>
            </a:r>
            <a:r>
              <a:rPr lang="en-US" altLang="en-US" b="0"/>
              <a:t>整数/浮点数</a:t>
            </a:r>
            <a:endParaRPr lang="en-US" altLang="en-US" b="0"/>
          </a:p>
          <a:p>
            <a:pPr marL="457200" lvl="2" indent="0" eaLnBrk="1" hangingPunct="1">
              <a:spcBef>
                <a:spcPts val="400"/>
              </a:spcBef>
              <a:spcAft>
                <a:spcPts val="400"/>
              </a:spcAft>
            </a:pPr>
            <a:r>
              <a:rPr lang="en-US" altLang="en-US" b="0"/>
              <a:t>String		</a:t>
            </a:r>
            <a:endParaRPr lang="en-US" altLang="en-US" b="0"/>
          </a:p>
          <a:p>
            <a:pPr marL="457200" lvl="2" indent="0" eaLnBrk="1" hangingPunct="1">
              <a:spcBef>
                <a:spcPts val="400"/>
              </a:spcBef>
              <a:spcAft>
                <a:spcPts val="400"/>
              </a:spcAft>
              <a:buNone/>
            </a:pPr>
            <a:r>
              <a:rPr lang="en-US" altLang="en-US" b="0"/>
              <a:t>	字符串类型</a:t>
            </a:r>
            <a:r>
              <a:rPr lang="zh-CN" altLang="en-US" b="0"/>
              <a:t>，需要使用单引号或者双引号括起来</a:t>
            </a:r>
            <a:endParaRPr lang="en-US" altLang="en-US" b="0"/>
          </a:p>
          <a:p>
            <a:pPr marL="457200" lvl="2" indent="0" eaLnBrk="1" hangingPunct="1">
              <a:spcBef>
                <a:spcPts val="400"/>
              </a:spcBef>
              <a:spcAft>
                <a:spcPts val="400"/>
              </a:spcAft>
              <a:buNone/>
            </a:pPr>
            <a:r>
              <a:rPr lang="en-US" altLang="en-US" b="0"/>
              <a:t>	var a ="true";</a:t>
            </a:r>
            <a:endParaRPr lang="en-US" altLang="en-US" b="0"/>
          </a:p>
          <a:p>
            <a:pPr marL="457200" lvl="2" indent="0" eaLnBrk="1" hangingPunct="1">
              <a:spcBef>
                <a:spcPts val="400"/>
              </a:spcBef>
              <a:spcAft>
                <a:spcPts val="400"/>
              </a:spcAft>
              <a:buNone/>
            </a:pPr>
            <a:r>
              <a:rPr lang="en-US" altLang="en-US" b="0"/>
              <a:t>	var a ='hello';</a:t>
            </a:r>
            <a:endParaRPr lang="zh-CN" altLang="en-US" b="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type="title"/>
          </p:nvPr>
        </p:nvSpPr>
        <p:spPr>
          <a:xfrm>
            <a:off x="0" y="0"/>
            <a:ext cx="950913" cy="406400"/>
          </a:xfrm>
        </p:spPr>
        <p:txBody>
          <a:bodyPr vert="horz" wrap="non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Shell</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6386" name="Rectangle 2"/>
          <p:cNvSpPr>
            <a:spLocks noGrp="1"/>
          </p:cNvSpPr>
          <p:nvPr>
            <p:ph idx="1"/>
          </p:nvPr>
        </p:nvSpPr>
        <p:spPr/>
        <p:txBody>
          <a:bodyPr vert="horz" wrap="square" lIns="90101" tIns="45050" rIns="90101" bIns="45050" anchor="t"/>
          <a:lstStyle/>
          <a:p>
            <a:pPr marL="381000" indent="-381000"/>
            <a:r>
              <a:rPr lang="en-US" altLang="zh-CN">
                <a:ea typeface="仿宋体" charset="-122"/>
              </a:rPr>
              <a:t>Bash</a:t>
            </a:r>
            <a:r>
              <a:rPr lang="zh-CN" altLang="en-US">
                <a:ea typeface="仿宋体" charset="-122"/>
              </a:rPr>
              <a:t>功能</a:t>
            </a:r>
            <a:endParaRPr lang="en-US" altLang="zh-CN">
              <a:ea typeface="仿宋体" charset="-122"/>
            </a:endParaRPr>
          </a:p>
          <a:p>
            <a:pPr marL="703580" lvl="1" indent="-342900"/>
            <a:r>
              <a:rPr lang="zh-CN" altLang="en-US" b="0">
                <a:ea typeface="仿宋体" charset="-122"/>
              </a:rPr>
              <a:t>命令记忆功能</a:t>
            </a:r>
            <a:endParaRPr lang="en-US" altLang="zh-CN" b="0">
              <a:ea typeface="仿宋体" charset="-122"/>
            </a:endParaRPr>
          </a:p>
          <a:p>
            <a:pPr marL="825500" lvl="2" indent="0">
              <a:buNone/>
            </a:pPr>
            <a:r>
              <a:rPr lang="zh-CN" altLang="en-US" sz="1800" b="0"/>
              <a:t>默认记忆功能可达</a:t>
            </a:r>
            <a:r>
              <a:rPr lang="en-US" altLang="zh-CN" sz="1800" b="0"/>
              <a:t>1000</a:t>
            </a:r>
            <a:r>
              <a:rPr lang="zh-CN" altLang="en-US" sz="1800" b="0"/>
              <a:t>个，这些命令记录在</a:t>
            </a:r>
            <a:r>
              <a:rPr lang="en-US" altLang="zh-CN" sz="1800" b="0"/>
              <a:t>~/</a:t>
            </a:r>
            <a:r>
              <a:rPr lang="en-US" altLang="zh-CN" sz="1800"/>
              <a:t>.bash_history</a:t>
            </a:r>
            <a:r>
              <a:rPr lang="zh-CN" altLang="en-US" sz="1800" b="0"/>
              <a:t>中</a:t>
            </a:r>
            <a:endParaRPr lang="en-US" altLang="zh-CN" sz="1800" b="0">
              <a:ea typeface="仿宋体" charset="-122"/>
            </a:endParaRPr>
          </a:p>
          <a:p>
            <a:pPr marL="703580" lvl="1" indent="-342900"/>
            <a:r>
              <a:rPr lang="zh-CN" altLang="en-US" b="0">
                <a:ea typeface="仿宋体" charset="-122"/>
              </a:rPr>
              <a:t>命令与文件补全功能（</a:t>
            </a:r>
            <a:r>
              <a:rPr lang="en-US" altLang="zh-CN" b="0">
                <a:ea typeface="仿宋体" charset="-122"/>
              </a:rPr>
              <a:t>tab</a:t>
            </a:r>
            <a:r>
              <a:rPr lang="zh-CN" altLang="en-US" b="0">
                <a:ea typeface="仿宋体" charset="-122"/>
              </a:rPr>
              <a:t>键）</a:t>
            </a:r>
            <a:endParaRPr lang="en-US" altLang="zh-CN" b="0">
              <a:ea typeface="仿宋体" charset="-122"/>
            </a:endParaRPr>
          </a:p>
          <a:p>
            <a:pPr marL="703580" lvl="1" indent="-342900"/>
            <a:r>
              <a:rPr lang="zh-CN" altLang="en-US" b="0">
                <a:ea typeface="仿宋体" charset="-122"/>
              </a:rPr>
              <a:t>命令别名配置功能（</a:t>
            </a:r>
            <a:r>
              <a:rPr lang="en-US" altLang="zh-CN" b="0">
                <a:ea typeface="仿宋体" charset="-122"/>
              </a:rPr>
              <a:t>alias</a:t>
            </a:r>
            <a:r>
              <a:rPr lang="zh-CN" altLang="en-US" b="0">
                <a:ea typeface="仿宋体" charset="-122"/>
              </a:rPr>
              <a:t>）</a:t>
            </a:r>
            <a:endParaRPr lang="en-US" altLang="zh-CN" b="0">
              <a:ea typeface="仿宋体" charset="-122"/>
            </a:endParaRPr>
          </a:p>
          <a:p>
            <a:pPr marL="825500" lvl="2" indent="0">
              <a:buNone/>
            </a:pPr>
            <a:r>
              <a:rPr lang="en-US" altLang="zh-CN" sz="1800"/>
              <a:t>alias lm='ls -al’</a:t>
            </a:r>
            <a:endParaRPr lang="en-US" altLang="zh-CN" sz="1800"/>
          </a:p>
          <a:p>
            <a:pPr marL="703580" lvl="1" indent="-342900"/>
            <a:r>
              <a:rPr lang="zh-CN" altLang="en-US" b="0">
                <a:ea typeface="仿宋体" charset="-122"/>
              </a:rPr>
              <a:t>通配符</a:t>
            </a:r>
            <a:endParaRPr lang="en-US" altLang="zh-CN" b="0">
              <a:ea typeface="仿宋体" charset="-122"/>
            </a:endParaRPr>
          </a:p>
          <a:p>
            <a:pPr marL="825500" lvl="2" indent="0">
              <a:buNone/>
            </a:pPr>
            <a:r>
              <a:rPr lang="zh-CN" altLang="en-US" sz="1800" b="0"/>
              <a:t>除了完整的字符串之外， </a:t>
            </a:r>
            <a:r>
              <a:rPr lang="en-US" altLang="zh-CN" sz="1800" b="0"/>
              <a:t>bash </a:t>
            </a:r>
            <a:r>
              <a:rPr lang="zh-CN" altLang="en-US" sz="1800" b="0"/>
              <a:t>还支持许多的通配符来帮助用户查询与命令下达</a:t>
            </a:r>
            <a:endParaRPr lang="en-US" altLang="zh-CN" sz="1800" b="0"/>
          </a:p>
          <a:p>
            <a:pPr marL="825500" lvl="2" indent="0">
              <a:buNone/>
            </a:pPr>
            <a:r>
              <a:rPr lang="en-US" altLang="zh-CN" sz="1800" b="0"/>
              <a:t>ls</a:t>
            </a:r>
            <a:r>
              <a:rPr lang="zh-CN" altLang="en-US" sz="1800" b="0"/>
              <a:t> *</a:t>
            </a:r>
            <a:r>
              <a:rPr lang="en-US" altLang="zh-CN" sz="1800" b="0"/>
              <a:t>.html</a:t>
            </a:r>
            <a:endParaRPr lang="en-US" altLang="zh-CN" sz="1800" b="0"/>
          </a:p>
          <a:p>
            <a:pPr marL="825500" lvl="2" indent="0">
              <a:buNone/>
            </a:pPr>
            <a:endParaRPr lang="en-US" altLang="zh-CN" b="0"/>
          </a:p>
          <a:p>
            <a:pPr marL="825500" lvl="2" indent="0">
              <a:buNone/>
            </a:pPr>
            <a:endParaRPr lang="en-US" altLang="zh-CN" b="0">
              <a:ea typeface="仿宋体" charset="-122"/>
            </a:endParaRPr>
          </a:p>
          <a:p>
            <a:pPr marL="825500" lvl="2" indent="0">
              <a:buNone/>
            </a:pPr>
            <a:endParaRPr lang="en-US" altLang="zh-CN" b="0">
              <a:ea typeface="仿宋体"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引用数据类型</a:t>
            </a:r>
            <a:r>
              <a:rPr lang="en-US" altLang="zh-CN"/>
              <a:t> </a:t>
            </a:r>
            <a:endParaRPr lang="en-US" altLang="zh-CN"/>
          </a:p>
          <a:p>
            <a:pPr marL="0" indent="0" eaLnBrk="1" hangingPunct="1">
              <a:buNone/>
            </a:pPr>
            <a:r>
              <a:rPr lang="zh-CN" altLang="en-US" sz="1800" b="0"/>
              <a:t>在</a:t>
            </a:r>
            <a:r>
              <a:rPr lang="en-US" altLang="zh-CN" sz="1800" b="0"/>
              <a:t>Js</a:t>
            </a:r>
            <a:r>
              <a:rPr lang="zh-CN" altLang="en-US" sz="1800" b="0"/>
              <a:t>中除了以上基本数据类型，其他所有类型都可以归结为引用数据类型。</a:t>
            </a:r>
            <a:endParaRPr lang="en-US" altLang="zh-CN" sz="1800" b="0"/>
          </a:p>
          <a:p>
            <a:pPr marL="0" indent="0" eaLnBrk="1" hangingPunct="1">
              <a:buClr>
                <a:srgbClr val="FFC000"/>
              </a:buClr>
              <a:buFont typeface="Wingdings" panose="05000000000000000000" pitchFamily="2" charset="2"/>
              <a:buChar char="l"/>
            </a:pPr>
            <a:r>
              <a:rPr lang="zh-CN" altLang="en-US" sz="1800"/>
              <a:t>对象</a:t>
            </a:r>
            <a:endParaRPr lang="en-US" altLang="zh-CN" sz="1800"/>
          </a:p>
          <a:p>
            <a:pPr marL="457200" lvl="1" indent="0" eaLnBrk="1" hangingPunct="1">
              <a:buClr>
                <a:schemeClr val="tx2"/>
              </a:buClr>
              <a:buNone/>
            </a:pPr>
            <a:r>
              <a:rPr lang="zh-CN" altLang="en-US" sz="1600" b="0"/>
              <a:t>对象是模拟现实生活的对象，对象由键值对组成，通过使用大括号将所有键值对括起来。</a:t>
            </a:r>
            <a:endParaRPr lang="en-US" altLang="zh-CN" sz="1600" b="0"/>
          </a:p>
          <a:p>
            <a:pPr marL="457200" lvl="1" indent="0" eaLnBrk="1" hangingPunct="1">
              <a:buClr>
                <a:schemeClr val="tx2"/>
              </a:buClr>
              <a:buNone/>
            </a:pPr>
            <a:r>
              <a:rPr lang="en-US" altLang="zh-CN" sz="1600" b="0"/>
              <a:t>var dog = { name : 'Spot', breed : 'Dalmatian' };</a:t>
            </a:r>
            <a:endParaRPr lang="en-US" altLang="zh-CN" sz="1600" b="0"/>
          </a:p>
          <a:p>
            <a:pPr marL="0" indent="0" eaLnBrk="1" hangingPunct="1">
              <a:buClr>
                <a:srgbClr val="FFC000"/>
              </a:buClr>
              <a:buFont typeface="Wingdings" panose="05000000000000000000" pitchFamily="2" charset="2"/>
              <a:buChar char="l"/>
            </a:pPr>
            <a:r>
              <a:rPr lang="zh-CN" altLang="en-US" sz="1800"/>
              <a:t>数组</a:t>
            </a:r>
            <a:endParaRPr lang="en-US" altLang="zh-CN" sz="1800"/>
          </a:p>
          <a:p>
            <a:pPr marL="457200" lvl="1" indent="0" eaLnBrk="1" hangingPunct="1">
              <a:buNone/>
            </a:pPr>
            <a:r>
              <a:rPr lang="zh-CN" altLang="en-US" sz="1600" b="0"/>
              <a:t>数组是一个特殊的对象，包含了多个值，值与值之间使用逗号分隔开，所有的值通过中括号括起来。</a:t>
            </a:r>
            <a:endParaRPr lang="en-US" altLang="zh-CN" sz="1600" b="0"/>
          </a:p>
          <a:p>
            <a:pPr marL="457200" lvl="1" indent="0" eaLnBrk="1" hangingPunct="1">
              <a:lnSpc>
                <a:spcPts val="1400"/>
              </a:lnSpc>
              <a:buNone/>
            </a:pPr>
            <a:r>
              <a:rPr lang="en-US" altLang="zh-CN" sz="1600" b="0"/>
              <a:t>var myNameArray = ['Chris', 'Bob', 'Jim'];</a:t>
            </a:r>
            <a:endParaRPr lang="en-US" altLang="zh-CN" sz="1600" b="0"/>
          </a:p>
          <a:p>
            <a:pPr marL="457200" lvl="1" indent="0" eaLnBrk="1" hangingPunct="1">
              <a:lnSpc>
                <a:spcPts val="1400"/>
              </a:lnSpc>
              <a:buNone/>
            </a:pPr>
            <a:r>
              <a:rPr lang="en-US" altLang="zh-CN" sz="1600" b="0"/>
              <a:t>var myNumberArray = [10,15,40];</a:t>
            </a:r>
            <a:endParaRPr lang="en-US" altLang="zh-CN" sz="1600" b="0"/>
          </a:p>
          <a:p>
            <a:pPr marL="0" indent="0" eaLnBrk="1" hangingPunct="1">
              <a:buClr>
                <a:srgbClr val="FFC000"/>
              </a:buClr>
              <a:buFont typeface="Wingdings" panose="05000000000000000000" pitchFamily="2" charset="2"/>
              <a:buChar char="l"/>
            </a:pPr>
            <a:r>
              <a:rPr lang="zh-CN" altLang="en-US" sz="1800"/>
              <a:t>函数</a:t>
            </a:r>
            <a:endParaRPr lang="en-US" altLang="zh-CN" sz="1800"/>
          </a:p>
          <a:p>
            <a:pPr marL="457200" lvl="1" indent="0" eaLnBrk="1" hangingPunct="1">
              <a:buNone/>
            </a:pPr>
            <a:r>
              <a:rPr lang="zh-CN" altLang="en-US" sz="1600" b="0"/>
              <a:t>函数是代码执行单元，用于实现某些特殊的功能。</a:t>
            </a:r>
            <a:endParaRPr lang="en-US" altLang="zh-CN" sz="1600" b="0"/>
          </a:p>
          <a:p>
            <a:pPr marL="457200" lvl="1" indent="0" eaLnBrk="1" hangingPunct="1">
              <a:lnSpc>
                <a:spcPts val="1400"/>
              </a:lnSpc>
              <a:buNone/>
            </a:pPr>
            <a:r>
              <a:rPr lang="en-US" altLang="zh-CN" sz="1600" b="0"/>
              <a:t>function</a:t>
            </a:r>
            <a:r>
              <a:rPr lang="zh-CN" altLang="en-US" sz="1600" b="0"/>
              <a:t> </a:t>
            </a:r>
            <a:r>
              <a:rPr lang="en-US" altLang="zh-CN" sz="1600" b="0"/>
              <a:t>add(a,b){</a:t>
            </a:r>
            <a:endParaRPr lang="en-US" altLang="zh-CN" sz="1600" b="0"/>
          </a:p>
          <a:p>
            <a:pPr marL="457200" lvl="1" indent="0" eaLnBrk="1" hangingPunct="1">
              <a:lnSpc>
                <a:spcPts val="1400"/>
              </a:lnSpc>
              <a:buNone/>
            </a:pPr>
            <a:r>
              <a:rPr lang="en-US" altLang="zh-CN" sz="1600" b="0"/>
              <a:t>	return</a:t>
            </a:r>
            <a:r>
              <a:rPr lang="zh-CN" altLang="en-US" sz="1600" b="0"/>
              <a:t> </a:t>
            </a:r>
            <a:r>
              <a:rPr lang="en-US" altLang="zh-CN" sz="1600" b="0"/>
              <a:t>a</a:t>
            </a:r>
            <a:r>
              <a:rPr lang="zh-CN" altLang="en-US" sz="1600" b="0"/>
              <a:t> </a:t>
            </a:r>
            <a:r>
              <a:rPr lang="en-US" altLang="zh-CN" sz="1600" b="0"/>
              <a:t>+</a:t>
            </a:r>
            <a:r>
              <a:rPr lang="zh-CN" altLang="en-US" sz="1600" b="0"/>
              <a:t> </a:t>
            </a:r>
            <a:r>
              <a:rPr lang="en-US" altLang="zh-CN" sz="1600" b="0"/>
              <a:t>b;</a:t>
            </a:r>
            <a:endParaRPr lang="en-US" altLang="zh-CN" sz="1600" b="0"/>
          </a:p>
          <a:p>
            <a:pPr marL="457200" lvl="1" indent="0" eaLnBrk="1" hangingPunct="1">
              <a:lnSpc>
                <a:spcPts val="1400"/>
              </a:lnSpc>
              <a:buNone/>
            </a:pPr>
            <a:r>
              <a:rPr lang="en-US" altLang="zh-CN" sz="1600" b="0"/>
              <a:t>}</a:t>
            </a:r>
            <a:endParaRPr lang="en-US" altLang="zh-CN" sz="1600" b="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a:t>
            </a:r>
            <a:r>
              <a:rPr lang="en-US" altLang="zh-CN"/>
              <a:t>Number</a:t>
            </a:r>
            <a:endParaRPr lang="en-US" altLang="zh-CN"/>
          </a:p>
          <a:p>
            <a:pPr marL="0" indent="0" eaLnBrk="1" hangingPunct="1">
              <a:buNone/>
            </a:pPr>
            <a:r>
              <a:rPr lang="zh-CN" altLang="en-US" sz="1800" b="0"/>
              <a:t>数字有很多类型，按照数字精度可以分为整数</a:t>
            </a:r>
            <a:r>
              <a:rPr lang="en-US" altLang="zh-CN" sz="1800" b="0"/>
              <a:t>(int),</a:t>
            </a:r>
            <a:r>
              <a:rPr lang="zh-CN" altLang="en-US" sz="1800" b="0"/>
              <a:t>单精度</a:t>
            </a:r>
            <a:r>
              <a:rPr lang="en-US" altLang="zh-CN" sz="1800" b="0"/>
              <a:t>(float),</a:t>
            </a:r>
            <a:r>
              <a:rPr lang="zh-CN" altLang="en-US" sz="1800" b="0"/>
              <a:t>双精度</a:t>
            </a:r>
            <a:r>
              <a:rPr lang="en-US" altLang="zh-CN" sz="1800" b="0"/>
              <a:t>(double )</a:t>
            </a:r>
            <a:r>
              <a:rPr lang="zh-CN" altLang="en-US" sz="1800" b="0"/>
              <a:t>，按照数字的表示方法可以分为二进制</a:t>
            </a:r>
            <a:r>
              <a:rPr lang="en-US" altLang="zh-CN" sz="1800" b="0"/>
              <a:t>(Binary)</a:t>
            </a:r>
            <a:r>
              <a:rPr lang="zh-CN" altLang="en-US" sz="1800" b="0"/>
              <a:t>，八进制</a:t>
            </a:r>
            <a:r>
              <a:rPr lang="en-US" altLang="zh-CN" sz="1800" b="0"/>
              <a:t>(Octal)</a:t>
            </a:r>
            <a:r>
              <a:rPr lang="zh-CN" altLang="en-US" sz="1800" b="0"/>
              <a:t>，十进制</a:t>
            </a:r>
            <a:r>
              <a:rPr lang="en-US" altLang="zh-CN" sz="1800" b="0"/>
              <a:t>(decimal system)</a:t>
            </a:r>
            <a:r>
              <a:rPr lang="zh-CN" altLang="en-US" sz="1800" b="0"/>
              <a:t>，十六进制</a:t>
            </a:r>
            <a:r>
              <a:rPr lang="en-US" altLang="zh-CN" sz="1800" b="0"/>
              <a:t>(Hexadecimal)</a:t>
            </a:r>
            <a:r>
              <a:rPr lang="zh-CN" altLang="en-US" sz="1800" b="0"/>
              <a:t>。但是在</a:t>
            </a:r>
            <a:r>
              <a:rPr lang="en-US" altLang="zh-CN" sz="1800" b="0"/>
              <a:t>Js</a:t>
            </a:r>
            <a:r>
              <a:rPr lang="zh-CN" altLang="en-US" sz="1800" b="0"/>
              <a:t>中，所有的数字统一使用</a:t>
            </a:r>
            <a:r>
              <a:rPr lang="en-US" altLang="zh-CN" sz="1800" b="0"/>
              <a:t>Number</a:t>
            </a:r>
            <a:r>
              <a:rPr lang="zh-CN" altLang="en-US" sz="1800" b="0"/>
              <a:t>来表示。</a:t>
            </a:r>
            <a:endParaRPr lang="zh-CN" altLang="en-US" sz="1800" b="0"/>
          </a:p>
          <a:p>
            <a:pPr marL="0" indent="0" eaLnBrk="1" hangingPunct="1">
              <a:buClr>
                <a:srgbClr val="FFC000"/>
              </a:buClr>
              <a:buFont typeface="Wingdings" panose="05000000000000000000" pitchFamily="2" charset="2"/>
              <a:buChar char="l"/>
            </a:pPr>
            <a:r>
              <a:rPr lang="zh-CN" altLang="en-US" sz="1800"/>
              <a:t>表示方法</a:t>
            </a:r>
            <a:endParaRPr lang="en-US" altLang="zh-CN" sz="1800"/>
          </a:p>
          <a:p>
            <a:pPr lvl="1" eaLnBrk="1" hangingPunct="1">
              <a:buClr>
                <a:srgbClr val="FFC000"/>
              </a:buClr>
              <a:buFont typeface="Wingdings" panose="05000000000000000000" pitchFamily="2" charset="2"/>
              <a:buChar char="ü"/>
            </a:pPr>
            <a:r>
              <a:rPr lang="zh-CN" altLang="en-US" sz="1600"/>
              <a:t> 整数</a:t>
            </a:r>
            <a:endParaRPr lang="zh-CN" altLang="en-US" sz="1600"/>
          </a:p>
          <a:p>
            <a:pPr lvl="1" eaLnBrk="1" hangingPunct="1">
              <a:buClr>
                <a:schemeClr val="tx2"/>
              </a:buClr>
              <a:buNone/>
            </a:pPr>
            <a:r>
              <a:rPr lang="en-US" altLang="zh-CN" sz="1600" b="0"/>
              <a:t>	</a:t>
            </a:r>
            <a:r>
              <a:rPr lang="zh-CN" altLang="en-US" sz="1600" b="0"/>
              <a:t>十进制</a:t>
            </a:r>
            <a:r>
              <a:rPr lang="en-US" altLang="zh-CN" sz="1600" b="0"/>
              <a:t>	55	</a:t>
            </a:r>
            <a:r>
              <a:rPr lang="zh-CN" altLang="en-US" sz="1600" b="0"/>
              <a:t>由</a:t>
            </a:r>
            <a:r>
              <a:rPr lang="en-US" altLang="zh-CN" sz="1600" b="0"/>
              <a:t>0~9</a:t>
            </a:r>
            <a:r>
              <a:rPr lang="zh-CN" altLang="en-US" sz="1600" b="0"/>
              <a:t>组成</a:t>
            </a:r>
            <a:endParaRPr lang="en-US" altLang="zh-CN" sz="1600" b="0"/>
          </a:p>
          <a:p>
            <a:pPr lvl="1" eaLnBrk="1" hangingPunct="1">
              <a:buClr>
                <a:schemeClr val="tx2"/>
              </a:buClr>
              <a:buNone/>
            </a:pPr>
            <a:r>
              <a:rPr lang="en-US" altLang="zh-CN" sz="1600" b="0"/>
              <a:t>	</a:t>
            </a:r>
            <a:r>
              <a:rPr lang="zh-CN" altLang="en-US" sz="1600" b="0"/>
              <a:t>八进制</a:t>
            </a:r>
            <a:r>
              <a:rPr lang="en-US" altLang="zh-CN" sz="1600" b="0"/>
              <a:t>	070	</a:t>
            </a:r>
            <a:r>
              <a:rPr lang="zh-CN" altLang="en-US" sz="1600" b="0"/>
              <a:t>首位为</a:t>
            </a:r>
            <a:r>
              <a:rPr lang="en-US" altLang="zh-CN" sz="1600" b="0"/>
              <a:t>0</a:t>
            </a:r>
            <a:r>
              <a:rPr lang="zh-CN" altLang="en-US" sz="1600" b="0"/>
              <a:t>，其他位有</a:t>
            </a:r>
            <a:r>
              <a:rPr lang="en-US" altLang="zh-CN" sz="1600" b="0"/>
              <a:t>0~7</a:t>
            </a:r>
            <a:r>
              <a:rPr lang="zh-CN" altLang="en-US" sz="1600" b="0"/>
              <a:t>组成</a:t>
            </a:r>
            <a:endParaRPr lang="en-US" altLang="zh-CN" sz="1600" b="0"/>
          </a:p>
          <a:p>
            <a:pPr lvl="1" eaLnBrk="1" hangingPunct="1">
              <a:buClr>
                <a:schemeClr val="tx2"/>
              </a:buClr>
              <a:buNone/>
            </a:pPr>
            <a:r>
              <a:rPr lang="en-US" altLang="zh-CN" sz="1600" b="0"/>
              <a:t>	</a:t>
            </a:r>
            <a:r>
              <a:rPr lang="zh-CN" altLang="en-US" sz="1600" b="0"/>
              <a:t>十六进制</a:t>
            </a:r>
            <a:r>
              <a:rPr lang="en-US" altLang="zh-CN" sz="1600" b="0"/>
              <a:t>	0x11</a:t>
            </a:r>
            <a:r>
              <a:rPr lang="zh-CN" altLang="en-US" sz="1600" b="0"/>
              <a:t> </a:t>
            </a:r>
            <a:r>
              <a:rPr lang="en-US" altLang="zh-CN" sz="1600" b="0"/>
              <a:t>	</a:t>
            </a:r>
            <a:r>
              <a:rPr lang="zh-CN" altLang="en-US" sz="1600" b="0"/>
              <a:t>首位为</a:t>
            </a:r>
            <a:r>
              <a:rPr lang="en-US" altLang="zh-CN" sz="1600" b="0"/>
              <a:t>0x</a:t>
            </a:r>
            <a:r>
              <a:rPr lang="zh-CN" altLang="en-US" sz="1600" b="0"/>
              <a:t>，其他位为</a:t>
            </a:r>
            <a:r>
              <a:rPr lang="en-US" altLang="zh-CN" sz="1600" b="0"/>
              <a:t>0~9</a:t>
            </a:r>
            <a:r>
              <a:rPr lang="zh-CN" altLang="en-US" sz="1600" b="0"/>
              <a:t>，</a:t>
            </a:r>
            <a:r>
              <a:rPr lang="en-US" altLang="zh-CN" sz="1600" b="0"/>
              <a:t>A~F</a:t>
            </a:r>
            <a:endParaRPr lang="en-US" altLang="zh-CN" sz="1600" b="0"/>
          </a:p>
          <a:p>
            <a:pPr lvl="1" eaLnBrk="1" hangingPunct="1">
              <a:buClr>
                <a:srgbClr val="FFC000"/>
              </a:buClr>
              <a:buFont typeface="Wingdings" panose="05000000000000000000" pitchFamily="2" charset="2"/>
              <a:buChar char="ü"/>
            </a:pPr>
            <a:r>
              <a:rPr lang="zh-CN" altLang="en-US" sz="1600"/>
              <a:t> 浮点数</a:t>
            </a:r>
            <a:endParaRPr lang="zh-CN" altLang="en-US" sz="1600"/>
          </a:p>
          <a:p>
            <a:pPr lvl="1" eaLnBrk="1" hangingPunct="1">
              <a:buClr>
                <a:schemeClr val="tx2"/>
              </a:buClr>
              <a:buNone/>
            </a:pPr>
            <a:r>
              <a:rPr lang="en-US" altLang="zh-CN" sz="1600" b="0"/>
              <a:t>	</a:t>
            </a:r>
            <a:r>
              <a:rPr lang="zh-CN" altLang="en-US" sz="1600" b="0"/>
              <a:t>所谓浮点数值，就是该数值中必须包含一个小数点，并且小数点后必须至少有一位数字。浮点数值的最高精度是</a:t>
            </a:r>
            <a:r>
              <a:rPr lang="en-US" altLang="zh-CN" sz="1600" b="0"/>
              <a:t>17</a:t>
            </a:r>
            <a:r>
              <a:rPr lang="zh-CN" altLang="en-US" sz="1600" b="0"/>
              <a:t>位小数</a:t>
            </a:r>
            <a:endParaRPr lang="en-US" altLang="zh-CN" sz="1600" b="0"/>
          </a:p>
          <a:p>
            <a:pPr lvl="1" eaLnBrk="1" hangingPunct="1">
              <a:buClr>
                <a:schemeClr val="tx2"/>
              </a:buClr>
              <a:buNone/>
            </a:pPr>
            <a:r>
              <a:rPr lang="en-US" altLang="zh-CN" sz="1600" b="0"/>
              <a:t>	</a:t>
            </a:r>
            <a:r>
              <a:rPr lang="zh-CN" altLang="en-US" sz="1600" b="0"/>
              <a:t>普通浮点数</a:t>
            </a:r>
            <a:r>
              <a:rPr lang="en-US" altLang="zh-CN" sz="1600" b="0"/>
              <a:t>	3.1415926</a:t>
            </a:r>
            <a:endParaRPr lang="en-US" altLang="zh-CN" sz="1600" b="0"/>
          </a:p>
          <a:p>
            <a:pPr lvl="1" eaLnBrk="1" hangingPunct="1">
              <a:buClr>
                <a:schemeClr val="tx2"/>
              </a:buClr>
              <a:buNone/>
            </a:pPr>
            <a:r>
              <a:rPr lang="en-US" altLang="zh-CN" sz="1600" b="0"/>
              <a:t>	</a:t>
            </a:r>
            <a:r>
              <a:rPr lang="zh-CN" altLang="en-US" sz="1600" b="0"/>
              <a:t>科学计数法</a:t>
            </a:r>
            <a:r>
              <a:rPr lang="en-US" altLang="zh-CN" sz="1600" b="0"/>
              <a:t>	</a:t>
            </a:r>
            <a:r>
              <a:rPr lang="hr-HR" altLang="zh-CN" sz="1600" b="0"/>
              <a:t>3.125e7		</a:t>
            </a:r>
            <a:r>
              <a:rPr lang="zh-CN" altLang="en-US" sz="1600" b="0"/>
              <a:t>即</a:t>
            </a:r>
            <a:r>
              <a:rPr lang="hr-HR" altLang="zh-CN" sz="1600" b="0"/>
              <a:t>31250000</a:t>
            </a:r>
            <a:endParaRPr lang="en-US" altLang="zh-CN" sz="1600" b="0"/>
          </a:p>
          <a:p>
            <a:pPr lvl="1" eaLnBrk="1" hangingPunct="1">
              <a:buClr>
                <a:schemeClr val="tx2"/>
              </a:buClr>
              <a:buNone/>
            </a:pPr>
            <a:endParaRPr lang="en-US" altLang="zh-CN" sz="1600" b="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a:t>
            </a:r>
            <a:r>
              <a:rPr lang="en-US" altLang="zh-CN"/>
              <a:t>Number</a:t>
            </a:r>
            <a:endParaRPr lang="zh-CN" altLang="en-US" sz="1800" b="0"/>
          </a:p>
          <a:p>
            <a:pPr marL="0" indent="0" eaLnBrk="1" hangingPunct="1">
              <a:buClr>
                <a:srgbClr val="FFC000"/>
              </a:buClr>
              <a:buFont typeface="Wingdings" panose="05000000000000000000" pitchFamily="2" charset="2"/>
              <a:buChar char="l"/>
            </a:pPr>
            <a:r>
              <a:rPr lang="zh-CN" altLang="en-US" sz="1800"/>
              <a:t>非数值</a:t>
            </a:r>
            <a:endParaRPr lang="en-US" altLang="zh-CN" sz="1800"/>
          </a:p>
          <a:p>
            <a:pPr marL="0" indent="0" eaLnBrk="1" hangingPunct="1">
              <a:buClr>
                <a:srgbClr val="FFC000"/>
              </a:buClr>
              <a:buNone/>
            </a:pPr>
            <a:r>
              <a:rPr lang="zh-CN" altLang="en-US" sz="1600" b="0"/>
              <a:t>该数值表示一个本来要返回数值的操作数未返回数据的情况</a:t>
            </a:r>
            <a:endParaRPr lang="en-US" altLang="zh-CN" sz="1600" b="0"/>
          </a:p>
          <a:p>
            <a:pPr marL="0" indent="0" eaLnBrk="1" hangingPunct="1">
              <a:buClr>
                <a:srgbClr val="FFC000"/>
              </a:buClr>
              <a:buNone/>
            </a:pPr>
            <a:r>
              <a:rPr lang="pt-BR" altLang="zh-CN" sz="1600" b="0"/>
              <a:t>var a = 10/‘a’;	</a:t>
            </a:r>
            <a:r>
              <a:rPr lang="en-US" altLang="zh-CN" sz="1600" b="0"/>
              <a:t>//</a:t>
            </a:r>
            <a:r>
              <a:rPr lang="zh-CN" altLang="en-US" sz="1600" b="0"/>
              <a:t> </a:t>
            </a:r>
            <a:r>
              <a:rPr lang="en-US" altLang="zh-CN" sz="1600" b="0"/>
              <a:t>a</a:t>
            </a:r>
            <a:r>
              <a:rPr lang="zh-CN" altLang="en-US" sz="1600" b="0"/>
              <a:t>为</a:t>
            </a:r>
            <a:r>
              <a:rPr lang="en-US" altLang="zh-CN" sz="1600" b="0"/>
              <a:t>NaN</a:t>
            </a:r>
            <a:r>
              <a:rPr lang="pt-BR" altLang="zh-CN" sz="1800" b="0"/>
              <a:t>			</a:t>
            </a:r>
            <a:endParaRPr lang="en-US" altLang="zh-CN" sz="1800" b="0"/>
          </a:p>
          <a:p>
            <a:pPr marL="0" indent="0" eaLnBrk="1" hangingPunct="1">
              <a:buClr>
                <a:srgbClr val="FFC000"/>
              </a:buClr>
              <a:buFont typeface="Wingdings" panose="05000000000000000000" pitchFamily="2" charset="2"/>
              <a:buChar char="l"/>
            </a:pPr>
            <a:r>
              <a:rPr lang="zh-CN" altLang="en-US" sz="1800"/>
              <a:t>非数值检测</a:t>
            </a:r>
            <a:endParaRPr lang="en-US" altLang="zh-CN" sz="1800"/>
          </a:p>
          <a:p>
            <a:pPr marL="0" indent="0" eaLnBrk="1" hangingPunct="1">
              <a:buClr>
                <a:srgbClr val="FFC000"/>
              </a:buClr>
              <a:buNone/>
            </a:pPr>
            <a:r>
              <a:rPr lang="zh-CN" altLang="en-US" sz="1600" b="0"/>
              <a:t>判断参数是否“不是数值”，当参数</a:t>
            </a:r>
            <a:r>
              <a:rPr lang="en-US" altLang="zh-CN" sz="1600" b="0"/>
              <a:t>para</a:t>
            </a:r>
            <a:r>
              <a:rPr lang="zh-CN" altLang="en-US" sz="1600" b="0"/>
              <a:t>不是数值的时候返回</a:t>
            </a:r>
            <a:r>
              <a:rPr lang="en-US" altLang="zh-CN" sz="1600" b="0"/>
              <a:t>true</a:t>
            </a:r>
            <a:endParaRPr lang="en-US" altLang="zh-CN" sz="1600" b="0"/>
          </a:p>
          <a:p>
            <a:pPr marL="0" indent="0" eaLnBrk="1" hangingPunct="1">
              <a:buClr>
                <a:srgbClr val="FFC000"/>
              </a:buClr>
              <a:buNone/>
            </a:pPr>
            <a:r>
              <a:rPr lang="en-US" altLang="zh-CN" sz="1600" b="0"/>
              <a:t>isNaN(NaN);		//</a:t>
            </a:r>
            <a:r>
              <a:rPr lang="zh-CN" altLang="en-US" sz="1600" b="0"/>
              <a:t> </a:t>
            </a:r>
            <a:r>
              <a:rPr lang="en-US" altLang="zh-CN" sz="1600" b="0"/>
              <a:t>true</a:t>
            </a:r>
            <a:endParaRPr lang="en-US" altLang="zh-CN" sz="1600" b="0"/>
          </a:p>
          <a:p>
            <a:pPr marL="457200" lvl="1" indent="0" eaLnBrk="1" hangingPunct="1">
              <a:buClr>
                <a:schemeClr val="tx2"/>
              </a:buClr>
              <a:buNone/>
            </a:pPr>
            <a:endParaRPr lang="en-US" altLang="zh-CN" sz="1600" b="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a:t>
            </a:r>
            <a:r>
              <a:rPr lang="en-US" altLang="zh-CN"/>
              <a:t>Number</a:t>
            </a:r>
            <a:endParaRPr lang="zh-CN" altLang="en-US" sz="1800" b="0"/>
          </a:p>
          <a:p>
            <a:pPr marL="0" indent="0" eaLnBrk="1" hangingPunct="1">
              <a:buClr>
                <a:srgbClr val="FFC000"/>
              </a:buClr>
              <a:buFont typeface="Wingdings" panose="05000000000000000000" pitchFamily="2" charset="2"/>
              <a:buChar char="l"/>
            </a:pPr>
            <a:r>
              <a:rPr lang="zh-CN" altLang="en-US" sz="1800"/>
              <a:t>数值范围</a:t>
            </a:r>
            <a:endParaRPr lang="en-US" altLang="zh-CN" sz="1800"/>
          </a:p>
          <a:p>
            <a:pPr marL="0" indent="0" eaLnBrk="1" hangingPunct="1">
              <a:buClr>
                <a:srgbClr val="FFC000"/>
              </a:buClr>
              <a:buNone/>
            </a:pPr>
            <a:r>
              <a:rPr lang="zh-CN" altLang="en-US" sz="1600" b="0"/>
              <a:t>由于内存的限制，</a:t>
            </a:r>
            <a:r>
              <a:rPr lang="en-US" altLang="zh-CN" sz="1600" b="0"/>
              <a:t>ECMAScript</a:t>
            </a:r>
            <a:r>
              <a:rPr lang="zh-CN" altLang="en-US" sz="1600" b="0"/>
              <a:t>不能保存世界上所有的数值。</a:t>
            </a:r>
            <a:r>
              <a:rPr lang="en-US" altLang="zh-CN" sz="1600" b="0"/>
              <a:t>ECMAScript</a:t>
            </a:r>
            <a:r>
              <a:rPr lang="zh-CN" altLang="en-US" sz="1600" b="0"/>
              <a:t>能表示的最小数值保存在</a:t>
            </a:r>
            <a:r>
              <a:rPr lang="en-US" altLang="zh-CN" sz="1600" b="0"/>
              <a:t>Number.MIN_VALUE</a:t>
            </a:r>
            <a:r>
              <a:rPr lang="zh-CN" altLang="en-US" sz="1600" b="0"/>
              <a:t>中，能表示的最大的数值保存在</a:t>
            </a:r>
            <a:r>
              <a:rPr lang="en-US" altLang="zh-CN" sz="1600" b="0"/>
              <a:t>Number.MAX_VALUE</a:t>
            </a:r>
            <a:r>
              <a:rPr lang="zh-CN" altLang="en-US" sz="1600" b="0"/>
              <a:t>中。如果某次计算的结果超过了</a:t>
            </a:r>
            <a:r>
              <a:rPr lang="en-US" altLang="zh-CN" sz="1600" b="0"/>
              <a:t>JavaScript</a:t>
            </a:r>
            <a:r>
              <a:rPr lang="zh-CN" altLang="en-US" sz="1600" b="0"/>
              <a:t>数值范围，将会返回</a:t>
            </a:r>
            <a:r>
              <a:rPr lang="en-US" altLang="zh-CN" sz="1600" b="0"/>
              <a:t>Infinity(</a:t>
            </a:r>
            <a:r>
              <a:rPr lang="zh-CN" altLang="en-US" sz="1600" b="0"/>
              <a:t>正无极</a:t>
            </a:r>
            <a:r>
              <a:rPr lang="en-US" altLang="zh-CN" sz="1600" b="0"/>
              <a:t>)</a:t>
            </a:r>
            <a:r>
              <a:rPr lang="zh-CN" altLang="en-US" sz="1600" b="0"/>
              <a:t>或者</a:t>
            </a:r>
            <a:r>
              <a:rPr lang="en-US" altLang="zh-CN" sz="1600" b="0"/>
              <a:t>-Infinity(</a:t>
            </a:r>
            <a:r>
              <a:rPr lang="zh-CN" altLang="en-US" sz="1600" b="0"/>
              <a:t>负无极</a:t>
            </a:r>
            <a:r>
              <a:rPr lang="en-US" altLang="zh-CN" sz="1600" b="0"/>
              <a:t>)</a:t>
            </a:r>
            <a:endParaRPr lang="en-US" altLang="zh-CN" sz="1600" b="0"/>
          </a:p>
          <a:p>
            <a:pPr marL="0" indent="0" eaLnBrk="1" hangingPunct="1">
              <a:buClr>
                <a:srgbClr val="FFC000"/>
              </a:buClr>
              <a:buNone/>
            </a:pPr>
            <a:r>
              <a:rPr lang="en-US" altLang="zh-CN" sz="1600" b="0"/>
              <a:t>var</a:t>
            </a:r>
            <a:r>
              <a:rPr lang="zh-CN" altLang="en-US" sz="1600" b="0"/>
              <a:t> </a:t>
            </a:r>
            <a:r>
              <a:rPr lang="en-US" altLang="zh-CN" sz="1600" b="0"/>
              <a:t>a</a:t>
            </a:r>
            <a:r>
              <a:rPr lang="zh-CN" altLang="en-US" sz="1600" b="0"/>
              <a:t> </a:t>
            </a:r>
            <a:r>
              <a:rPr lang="en-US" altLang="zh-CN" sz="1600" b="0"/>
              <a:t>=</a:t>
            </a:r>
            <a:r>
              <a:rPr lang="zh-CN" altLang="en-US" sz="1600" b="0"/>
              <a:t> </a:t>
            </a:r>
            <a:r>
              <a:rPr lang="en-US" altLang="zh-CN" sz="1600" b="0"/>
              <a:t>9/0;</a:t>
            </a:r>
            <a:r>
              <a:rPr lang="zh-CN" altLang="en-US" sz="1600" b="0"/>
              <a:t> </a:t>
            </a:r>
            <a:r>
              <a:rPr lang="en-US" altLang="zh-CN" sz="1600" b="0"/>
              <a:t>		// Infinity</a:t>
            </a:r>
            <a:endParaRPr lang="en-US" altLang="zh-CN" sz="1600" b="0"/>
          </a:p>
          <a:p>
            <a:pPr marL="0" indent="0" eaLnBrk="1" hangingPunct="1">
              <a:buClr>
                <a:srgbClr val="FFC000"/>
              </a:buClr>
              <a:buFont typeface="Wingdings" panose="05000000000000000000" pitchFamily="2" charset="2"/>
              <a:buChar char="l"/>
            </a:pPr>
            <a:r>
              <a:rPr lang="zh-CN" altLang="en-US" sz="1800"/>
              <a:t>数值范围检测</a:t>
            </a:r>
            <a:endParaRPr lang="en-US" altLang="zh-CN" sz="1800"/>
          </a:p>
          <a:p>
            <a:pPr marL="0" indent="0" eaLnBrk="1" hangingPunct="1">
              <a:buClr>
                <a:srgbClr val="FFC000"/>
              </a:buClr>
              <a:buNone/>
            </a:pPr>
            <a:r>
              <a:rPr lang="zh-CN" altLang="en-US" sz="1600" b="0"/>
              <a:t>使用 </a:t>
            </a:r>
            <a:r>
              <a:rPr lang="en-US" altLang="zh-CN" sz="1600" b="0"/>
              <a:t>isFinite()</a:t>
            </a:r>
            <a:r>
              <a:rPr lang="zh-CN" altLang="en-US" sz="1600" b="0"/>
              <a:t>函数可以判断参数是否在最大值和最小值之间，如果在，返回</a:t>
            </a:r>
            <a:r>
              <a:rPr lang="en-US" altLang="zh-CN" sz="1600" b="0"/>
              <a:t>true</a:t>
            </a:r>
            <a:endParaRPr lang="en-US" altLang="zh-CN" sz="1600" b="0"/>
          </a:p>
          <a:p>
            <a:pPr marL="0" indent="0" eaLnBrk="1" hangingPunct="1">
              <a:buClr>
                <a:srgbClr val="FFC000"/>
              </a:buClr>
              <a:buNone/>
            </a:pPr>
            <a:r>
              <a:rPr lang="en-US" altLang="zh-CN" sz="1600" b="0"/>
              <a:t>Var</a:t>
            </a:r>
            <a:r>
              <a:rPr lang="zh-CN" altLang="en-US" sz="1600" b="0"/>
              <a:t> </a:t>
            </a:r>
            <a:r>
              <a:rPr lang="en-US" altLang="zh-CN" sz="1600" b="0"/>
              <a:t>a</a:t>
            </a:r>
            <a:r>
              <a:rPr lang="zh-CN" altLang="en-US" sz="1600" b="0"/>
              <a:t> </a:t>
            </a:r>
            <a:r>
              <a:rPr lang="en-US" altLang="zh-CN" sz="1600" b="0"/>
              <a:t>=</a:t>
            </a:r>
            <a:r>
              <a:rPr lang="zh-CN" altLang="en-US" sz="1600" b="0"/>
              <a:t> </a:t>
            </a:r>
            <a:r>
              <a:rPr lang="en-US" altLang="zh-CN" sz="1600" b="0"/>
              <a:t>isFinite(9/0);	//</a:t>
            </a:r>
            <a:r>
              <a:rPr lang="zh-CN" altLang="en-US" sz="1600" b="0"/>
              <a:t> </a:t>
            </a:r>
            <a:r>
              <a:rPr lang="en-US" altLang="zh-CN" sz="1600" b="0"/>
              <a:t>false</a:t>
            </a:r>
            <a:endParaRPr lang="en-US" altLang="zh-CN" sz="1600" b="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8991600" cy="5965825"/>
          </a:xfrm>
        </p:spPr>
        <p:txBody>
          <a:bodyPr vert="horz" wrap="square" lIns="90050" tIns="45024" rIns="90050" bIns="45024" numCol="1" anchor="t" anchorCtr="0" compatLnSpc="1"/>
          <a:lstStyle/>
          <a:p>
            <a:pPr marL="0" indent="0" eaLnBrk="1" hangingPunct="1"/>
            <a:r>
              <a:rPr lang="zh-CN" altLang="en-US"/>
              <a:t> </a:t>
            </a:r>
            <a:r>
              <a:rPr lang="en-US" altLang="zh-CN" sz="1800"/>
              <a:t>Null</a:t>
            </a:r>
            <a:endParaRPr lang="en-US" altLang="zh-CN" sz="1800"/>
          </a:p>
          <a:p>
            <a:pPr marL="0" indent="0" eaLnBrk="1" hangingPunct="1">
              <a:buClr>
                <a:srgbClr val="FFC000"/>
              </a:buClr>
              <a:buNone/>
            </a:pPr>
            <a:r>
              <a:rPr lang="zh-CN" altLang="en-US" sz="1600" b="0"/>
              <a:t>该类型的取值只有一个，即</a:t>
            </a:r>
            <a:r>
              <a:rPr lang="en-US" altLang="zh-CN" sz="1600" b="0"/>
              <a:t>null</a:t>
            </a:r>
            <a:r>
              <a:rPr lang="zh-CN" altLang="en-US" sz="1600" b="0"/>
              <a:t>。</a:t>
            </a:r>
            <a:r>
              <a:rPr lang="en-US" altLang="zh-CN" sz="1600" b="0"/>
              <a:t>null</a:t>
            </a:r>
            <a:r>
              <a:rPr lang="zh-CN" altLang="en-US" sz="1600" b="0"/>
              <a:t>可以表示一个空对象的指针。</a:t>
            </a:r>
            <a:endParaRPr lang="en-US" altLang="zh-CN" sz="1600" b="0"/>
          </a:p>
          <a:p>
            <a:pPr marL="0" indent="0" eaLnBrk="1" hangingPunct="1">
              <a:buClr>
                <a:srgbClr val="FFC000"/>
              </a:buClr>
              <a:buNone/>
            </a:pPr>
            <a:r>
              <a:rPr lang="en-US" altLang="zh-CN" sz="1600" b="0"/>
              <a:t>var</a:t>
            </a:r>
            <a:r>
              <a:rPr lang="zh-CN" altLang="en-US" sz="1600" b="0"/>
              <a:t> </a:t>
            </a:r>
            <a:r>
              <a:rPr lang="en-US" altLang="zh-CN" sz="1600" b="0"/>
              <a:t>a</a:t>
            </a:r>
            <a:r>
              <a:rPr lang="zh-CN" altLang="en-US" sz="1600" b="0"/>
              <a:t> </a:t>
            </a:r>
            <a:r>
              <a:rPr lang="en-US" altLang="zh-CN" sz="1600" b="0"/>
              <a:t>=</a:t>
            </a:r>
            <a:r>
              <a:rPr lang="zh-CN" altLang="en-US" sz="1600" b="0"/>
              <a:t> </a:t>
            </a:r>
            <a:r>
              <a:rPr lang="en-US" altLang="zh-CN" sz="1600" b="0"/>
              <a:t>9/0;</a:t>
            </a:r>
            <a:r>
              <a:rPr lang="zh-CN" altLang="en-US" sz="1600" b="0"/>
              <a:t> </a:t>
            </a:r>
            <a:r>
              <a:rPr lang="en-US" altLang="zh-CN" sz="1600" b="0"/>
              <a:t>		// Infinity</a:t>
            </a:r>
            <a:endParaRPr lang="en-US" altLang="zh-CN" sz="1600" b="0"/>
          </a:p>
          <a:p>
            <a:pPr marL="0" indent="0" eaLnBrk="1" hangingPunct="1">
              <a:buClr>
                <a:srgbClr val="FFC000"/>
              </a:buClr>
              <a:buFont typeface="Wingdings" panose="05000000000000000000" pitchFamily="2" charset="2"/>
              <a:buChar char="l"/>
            </a:pPr>
            <a:r>
              <a:rPr lang="zh-CN" altLang="en-US" sz="1800"/>
              <a:t>使用场景</a:t>
            </a:r>
            <a:endParaRPr lang="en-US" altLang="zh-CN" sz="1800"/>
          </a:p>
          <a:p>
            <a:pPr marL="0" indent="0" eaLnBrk="1" hangingPunct="1">
              <a:buClr>
                <a:srgbClr val="FFC000"/>
              </a:buClr>
              <a:buNone/>
            </a:pPr>
            <a:r>
              <a:rPr lang="zh-CN" altLang="en-US" sz="1600" b="0"/>
              <a:t>如果一个变量准备将来保存对象，可以将该变量初始化</a:t>
            </a:r>
            <a:r>
              <a:rPr lang="en-US" altLang="zh-CN" sz="1600" b="0"/>
              <a:t>null</a:t>
            </a:r>
            <a:r>
              <a:rPr lang="zh-CN" altLang="en-US" sz="1600" b="0"/>
              <a:t>而不是其他，这样可以通过检查</a:t>
            </a:r>
            <a:r>
              <a:rPr lang="en-US" altLang="zh-CN" sz="1600" b="0"/>
              <a:t>null</a:t>
            </a:r>
            <a:r>
              <a:rPr lang="zh-CN" altLang="en-US" sz="1600" b="0"/>
              <a:t>值就可以知道相应的变量是否已经保存了一个对象的引用。	       	</a:t>
            </a:r>
            <a:endParaRPr lang="en-US" altLang="zh-CN" sz="1600" b="0"/>
          </a:p>
          <a:p>
            <a:pPr marL="0" indent="0" eaLnBrk="1" hangingPunct="1">
              <a:buClr>
                <a:srgbClr val="FFC000"/>
              </a:buClr>
              <a:buNone/>
            </a:pPr>
            <a:r>
              <a:rPr lang="en-US" altLang="zh-CN" sz="1600" b="0"/>
              <a:t>if(car !=null ){	//car</a:t>
            </a:r>
            <a:r>
              <a:rPr lang="zh-CN" altLang="en-US" sz="1600" b="0"/>
              <a:t>对象执行某些操作</a:t>
            </a:r>
            <a:r>
              <a:rPr lang="en-US" altLang="zh-CN" sz="1600" b="0"/>
              <a:t>}</a:t>
            </a:r>
            <a:endParaRPr lang="en-US" altLang="zh-CN" sz="1600" b="0"/>
          </a:p>
          <a:p>
            <a:pPr marL="0" indent="0" eaLnBrk="1" hangingPunct="1"/>
            <a:r>
              <a:rPr lang="zh-CN" altLang="en-US" sz="1600"/>
              <a:t> </a:t>
            </a:r>
            <a:r>
              <a:rPr lang="en-US" altLang="zh-CN" sz="1800"/>
              <a:t>Undefined</a:t>
            </a:r>
            <a:endParaRPr lang="en-US" altLang="zh-CN" sz="1800"/>
          </a:p>
          <a:p>
            <a:pPr marL="0" indent="0" eaLnBrk="1" hangingPunct="1">
              <a:buClr>
                <a:srgbClr val="FFC000"/>
              </a:buClr>
              <a:buNone/>
            </a:pPr>
            <a:r>
              <a:rPr lang="zh-CN" altLang="en-US" sz="1600" b="0"/>
              <a:t>该类型只有一个值</a:t>
            </a:r>
            <a:r>
              <a:rPr lang="en-US" altLang="zh-CN" sz="1600" b="0"/>
              <a:t>undefined</a:t>
            </a:r>
            <a:r>
              <a:rPr lang="zh-CN" altLang="en-US" sz="1600" b="0"/>
              <a:t>。对未声明和未初始化的变量执行</a:t>
            </a:r>
            <a:r>
              <a:rPr lang="en-US" altLang="zh-CN" sz="1600" b="0"/>
              <a:t>typeof</a:t>
            </a:r>
            <a:r>
              <a:rPr lang="zh-CN" altLang="en-US" sz="1600" b="0"/>
              <a:t>操作符都返回</a:t>
            </a:r>
            <a:r>
              <a:rPr lang="en-US" altLang="zh-CN" sz="1600" b="0"/>
              <a:t>undefined</a:t>
            </a:r>
            <a:r>
              <a:rPr lang="zh-CN" altLang="en-US" sz="1600" b="0"/>
              <a:t>。</a:t>
            </a:r>
            <a:endParaRPr lang="en-US" altLang="zh-CN" sz="1600" b="0"/>
          </a:p>
          <a:p>
            <a:pPr marL="0" indent="0" eaLnBrk="1" hangingPunct="1">
              <a:lnSpc>
                <a:spcPts val="1400"/>
              </a:lnSpc>
              <a:buClr>
                <a:srgbClr val="FFC000"/>
              </a:buClr>
              <a:buNone/>
            </a:pPr>
            <a:r>
              <a:rPr lang="en-US" altLang="zh-CN" sz="1600" b="0"/>
              <a:t>var a;		</a:t>
            </a:r>
            <a:endParaRPr lang="en-US" altLang="zh-CN" sz="1600" b="0"/>
          </a:p>
          <a:p>
            <a:pPr marL="0" indent="0" eaLnBrk="1" hangingPunct="1">
              <a:lnSpc>
                <a:spcPts val="1400"/>
              </a:lnSpc>
              <a:buClr>
                <a:srgbClr val="FFC000"/>
              </a:buClr>
              <a:buNone/>
            </a:pPr>
            <a:r>
              <a:rPr lang="en-US" altLang="zh-CN" sz="1600" b="0"/>
              <a:t>console.log(a);		// undefined		</a:t>
            </a:r>
            <a:endParaRPr lang="en-US" altLang="zh-CN" sz="1600" b="0"/>
          </a:p>
          <a:p>
            <a:pPr marL="0" indent="0" eaLnBrk="1" hangingPunct="1">
              <a:lnSpc>
                <a:spcPts val="1400"/>
              </a:lnSpc>
              <a:buClr>
                <a:srgbClr val="FFC000"/>
              </a:buClr>
              <a:buNone/>
            </a:pPr>
            <a:r>
              <a:rPr lang="en-US" altLang="zh-CN" sz="1600" b="0"/>
              <a:t>console.log(typeof a);	// undefined</a:t>
            </a:r>
            <a:endParaRPr lang="en-US" altLang="zh-CN" sz="1600" b="0"/>
          </a:p>
          <a:p>
            <a:pPr marL="0" indent="0" eaLnBrk="1" hangingPunct="1"/>
            <a:r>
              <a:rPr lang="en-US" altLang="zh-CN" sz="1800"/>
              <a:t>null</a:t>
            </a:r>
            <a:r>
              <a:rPr lang="zh-CN" altLang="en-US" sz="1800"/>
              <a:t> </a:t>
            </a:r>
            <a:r>
              <a:rPr lang="en-US" altLang="zh-CN" sz="1800"/>
              <a:t>vs</a:t>
            </a:r>
            <a:r>
              <a:rPr lang="zh-CN" altLang="en-US" sz="1800"/>
              <a:t> </a:t>
            </a:r>
            <a:r>
              <a:rPr lang="en-US" altLang="zh-CN" sz="1800"/>
              <a:t>undefined</a:t>
            </a:r>
            <a:endParaRPr lang="en-US" altLang="zh-CN" sz="1800" b="0"/>
          </a:p>
          <a:p>
            <a:pPr marL="0" indent="0" eaLnBrk="1" hangingPunct="1">
              <a:buClr>
                <a:srgbClr val="FFC000"/>
              </a:buClr>
              <a:buNone/>
            </a:pPr>
            <a:r>
              <a:rPr lang="zh-CN" altLang="en-US" sz="1600" b="0"/>
              <a:t>实际上 </a:t>
            </a:r>
            <a:r>
              <a:rPr lang="en-US" altLang="zh-CN" sz="1600" b="0"/>
              <a:t>undefined </a:t>
            </a:r>
            <a:r>
              <a:rPr lang="zh-CN" altLang="en-US" sz="1600" b="0"/>
              <a:t>派生自</a:t>
            </a:r>
            <a:r>
              <a:rPr lang="en-US" altLang="zh-CN" sz="1600" b="0"/>
              <a:t>null</a:t>
            </a:r>
            <a:r>
              <a:rPr lang="zh-CN" altLang="en-US" sz="1600" b="0"/>
              <a:t>值。</a:t>
            </a:r>
            <a:r>
              <a:rPr lang="en-US" altLang="zh-CN" sz="1600" b="0"/>
              <a:t>undefined == null </a:t>
            </a:r>
            <a:r>
              <a:rPr lang="zh-CN" altLang="en-US" sz="1600" b="0"/>
              <a:t>结果为 </a:t>
            </a:r>
            <a:r>
              <a:rPr lang="en-US" altLang="zh-CN" sz="1600" b="0"/>
              <a:t>true</a:t>
            </a:r>
            <a:r>
              <a:rPr lang="zh-CN" altLang="en-US" sz="1600" b="0"/>
              <a:t>，</a:t>
            </a:r>
            <a:r>
              <a:rPr lang="en-US" altLang="zh-CN" sz="1600" b="0"/>
              <a:t>null</a:t>
            </a:r>
            <a:r>
              <a:rPr lang="zh-CN" altLang="en-US" sz="1600" b="0"/>
              <a:t>与</a:t>
            </a:r>
            <a:r>
              <a:rPr lang="en-US" altLang="zh-CN" sz="1600" b="0"/>
              <a:t>undefined</a:t>
            </a:r>
            <a:r>
              <a:rPr lang="zh-CN" altLang="en-US" sz="1600" b="0"/>
              <a:t>用途不同，</a:t>
            </a:r>
            <a:r>
              <a:rPr lang="en-US" altLang="zh-CN" sz="1600" b="0"/>
              <a:t>null</a:t>
            </a:r>
            <a:r>
              <a:rPr lang="zh-CN" altLang="en-US" sz="1600" b="0"/>
              <a:t>可以用来表示一个空对象，但是没有必要把一个变量的值显式设置为</a:t>
            </a:r>
            <a:r>
              <a:rPr lang="en-US" altLang="zh-CN" sz="1600" b="0"/>
              <a:t>undefined</a:t>
            </a:r>
            <a:r>
              <a:rPr lang="zh-CN" altLang="en-US" sz="1600" b="0"/>
              <a:t>。</a:t>
            </a:r>
            <a:endParaRPr lang="en-US" altLang="zh-CN" sz="1600" b="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数据类型</a:t>
            </a:r>
            <a:endParaRPr lang="zh-CN" altLang="en-US">
              <a:effectLst>
                <a:outerShdw blurRad="38100" dist="38100" dir="2700000">
                  <a:srgbClr val="C0C0C0"/>
                </a:outerShdw>
              </a:effectLst>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a:t>
            </a:r>
            <a:r>
              <a:rPr lang="en-US" altLang="zh-CN"/>
              <a:t>String</a:t>
            </a:r>
            <a:endParaRPr lang="en-US" altLang="zh-CN" sz="1800"/>
          </a:p>
          <a:p>
            <a:pPr marL="0" indent="0" eaLnBrk="1" hangingPunct="1">
              <a:buClr>
                <a:srgbClr val="FFC000"/>
              </a:buClr>
              <a:buNone/>
            </a:pPr>
            <a:r>
              <a:rPr lang="zh-CN" altLang="en-US" sz="1600" b="0"/>
              <a:t>该类型表示由零个或者多个</a:t>
            </a:r>
            <a:r>
              <a:rPr lang="en-US" altLang="zh-CN" sz="1600" b="0"/>
              <a:t>16</a:t>
            </a:r>
            <a:r>
              <a:rPr lang="zh-CN" altLang="en-US" sz="1600" b="0"/>
              <a:t>位</a:t>
            </a:r>
            <a:r>
              <a:rPr lang="en-US" altLang="zh-CN" sz="1600" b="0"/>
              <a:t>Unicode</a:t>
            </a:r>
            <a:r>
              <a:rPr lang="zh-CN" altLang="en-US" sz="1600" b="0"/>
              <a:t>字符组成的字符序列，即字符串。字符串可以由双引号或者单引号表示     	</a:t>
            </a:r>
            <a:endParaRPr lang="en-US" altLang="zh-CN" sz="1600" b="0"/>
          </a:p>
          <a:p>
            <a:pPr marL="0" indent="0" eaLnBrk="1" hangingPunct="1">
              <a:buClr>
                <a:srgbClr val="FFC000"/>
              </a:buClr>
              <a:buFont typeface="Wingdings" panose="05000000000000000000" pitchFamily="2" charset="2"/>
              <a:buChar char="l"/>
            </a:pPr>
            <a:r>
              <a:rPr lang="zh-CN" altLang="en-US" sz="1800"/>
              <a:t>字符字面量</a:t>
            </a:r>
            <a:endParaRPr lang="en-US" altLang="zh-CN" sz="1800"/>
          </a:p>
          <a:p>
            <a:pPr marL="0" indent="0" eaLnBrk="1" hangingPunct="1">
              <a:buClr>
                <a:srgbClr val="FFC000"/>
              </a:buClr>
              <a:buNone/>
            </a:pPr>
            <a:r>
              <a:rPr lang="en-US" altLang="zh-CN" sz="1600" b="0"/>
              <a:t>\n	</a:t>
            </a:r>
            <a:r>
              <a:rPr lang="zh-CN" altLang="en-US" sz="1600" b="0"/>
              <a:t>换行      	</a:t>
            </a:r>
            <a:r>
              <a:rPr lang="en-US" altLang="zh-CN" sz="1600" b="0"/>
              <a:t>\t	</a:t>
            </a:r>
            <a:r>
              <a:rPr lang="zh-CN" altLang="en-US" sz="1600" b="0"/>
              <a:t>制表      	</a:t>
            </a:r>
            <a:r>
              <a:rPr lang="en-US" altLang="zh-CN" sz="1600" b="0"/>
              <a:t>\b	</a:t>
            </a:r>
            <a:r>
              <a:rPr lang="zh-CN" altLang="en-US" sz="1600" b="0"/>
              <a:t>退格      		</a:t>
            </a:r>
            <a:endParaRPr lang="en-US" altLang="zh-CN" sz="1600" b="0"/>
          </a:p>
          <a:p>
            <a:pPr marL="0" indent="0" eaLnBrk="1" hangingPunct="1">
              <a:buClr>
                <a:srgbClr val="FFC000"/>
              </a:buClr>
              <a:buNone/>
            </a:pPr>
            <a:r>
              <a:rPr lang="en-US" altLang="zh-CN" sz="1600" b="0"/>
              <a:t>\r	</a:t>
            </a:r>
            <a:r>
              <a:rPr lang="zh-CN" altLang="en-US" sz="1600" b="0"/>
              <a:t>回车      	</a:t>
            </a:r>
            <a:r>
              <a:rPr lang="en-US" altLang="zh-CN" sz="1600" b="0"/>
              <a:t>\\	</a:t>
            </a:r>
            <a:r>
              <a:rPr lang="zh-CN" altLang="en-US" sz="1600" b="0"/>
              <a:t>斜杠      	</a:t>
            </a:r>
            <a:r>
              <a:rPr lang="en-US" altLang="zh-CN" sz="1600" b="0"/>
              <a:t>\'	</a:t>
            </a:r>
            <a:r>
              <a:rPr lang="zh-CN" altLang="en-US" sz="1600" b="0"/>
              <a:t>单引号      	</a:t>
            </a:r>
            <a:endParaRPr lang="en-US" altLang="zh-CN" sz="1600" b="0"/>
          </a:p>
          <a:p>
            <a:pPr marL="0" indent="0" eaLnBrk="1" hangingPunct="1">
              <a:buClr>
                <a:srgbClr val="FFC000"/>
              </a:buClr>
              <a:buNone/>
            </a:pPr>
            <a:r>
              <a:rPr lang="en-US" altLang="zh-CN" sz="1600" b="0"/>
              <a:t>\"	</a:t>
            </a:r>
            <a:r>
              <a:rPr lang="zh-CN" altLang="en-US" sz="1600" b="0"/>
              <a:t>双引号</a:t>
            </a:r>
            <a:endParaRPr lang="en-US" altLang="zh-CN" sz="1600" b="0"/>
          </a:p>
          <a:p>
            <a:pPr marL="0" indent="0" eaLnBrk="1" hangingPunct="1">
              <a:buClr>
                <a:srgbClr val="FFC000"/>
              </a:buClr>
              <a:buFont typeface="Wingdings" panose="05000000000000000000" pitchFamily="2" charset="2"/>
              <a:buChar char="l"/>
            </a:pPr>
            <a:r>
              <a:rPr lang="zh-CN" altLang="en-US" sz="1800"/>
              <a:t>字符长度</a:t>
            </a:r>
            <a:endParaRPr lang="en-US" altLang="zh-CN" sz="1800"/>
          </a:p>
          <a:p>
            <a:pPr marL="0" indent="0" eaLnBrk="1" hangingPunct="1">
              <a:buClr>
                <a:srgbClr val="FFC000"/>
              </a:buClr>
              <a:buNone/>
            </a:pPr>
            <a:r>
              <a:rPr lang="zh-CN" altLang="en-US" sz="1600" b="0"/>
              <a:t>通过</a:t>
            </a:r>
            <a:r>
              <a:rPr lang="en-US" altLang="zh-CN" sz="1600" b="0"/>
              <a:t>length</a:t>
            </a:r>
            <a:r>
              <a:rPr lang="zh-CN" altLang="en-US" sz="1600" b="0"/>
              <a:t>属性获取字符长度</a:t>
            </a:r>
            <a:endParaRPr lang="en-US" altLang="zh-CN" sz="1600" b="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050"/>
          <p:cNvSpPr>
            <a:spLocks noGrp="1" noChangeArrowheads="1"/>
          </p:cNvSpPr>
          <p:nvPr>
            <p:ph type="ctrTitle"/>
          </p:nvPr>
        </p:nvSpPr>
        <p:spPr>
          <a:xfrm>
            <a:off x="3230563" y="2857500"/>
            <a:ext cx="5307013" cy="1428750"/>
          </a:xfrm>
        </p:spPr>
        <p:txBody>
          <a:bodyPr vert="horz" wrap="square" lIns="90333" tIns="44376" rIns="90333" bIns="44376" numCol="1" anchor="ctr" anchorCtr="0" compatLnSpc="1"/>
          <a:lstStyle/>
          <a:p>
            <a:pPr eaLnBrk="1" hangingPunct="1"/>
            <a:br>
              <a:rPr lang="en-US" altLang="zh-CN">
                <a:solidFill>
                  <a:srgbClr val="CC0099"/>
                </a:solidFill>
                <a:effectLst>
                  <a:outerShdw blurRad="38100" dist="38100" dir="2700000">
                    <a:srgbClr val="C0C0C0"/>
                  </a:outerShdw>
                </a:effectLst>
                <a:latin typeface="+mj-lt"/>
                <a:ea typeface="+mj-ea"/>
                <a:cs typeface="+mj-cs"/>
              </a:rPr>
            </a:br>
            <a:br>
              <a:rPr lang="en-US" altLang="zh-CN">
                <a:solidFill>
                  <a:srgbClr val="CC0099"/>
                </a:solidFill>
                <a:effectLst>
                  <a:outerShdw blurRad="38100" dist="38100" dir="2700000">
                    <a:srgbClr val="C0C0C0"/>
                  </a:outerShdw>
                </a:effectLst>
                <a:latin typeface="+mj-lt"/>
                <a:ea typeface="+mj-ea"/>
                <a:cs typeface="+mj-cs"/>
              </a:rPr>
            </a:br>
            <a:r>
              <a:rPr lang="zh-CN" altLang="en-US">
                <a:solidFill>
                  <a:srgbClr val="CC0099"/>
                </a:solidFill>
                <a:effectLst>
                  <a:outerShdw blurRad="38100" dist="38100" dir="2700000">
                    <a:srgbClr val="C0C0C0"/>
                  </a:outerShdw>
                </a:effectLst>
                <a:latin typeface="+mj-lt"/>
                <a:ea typeface="+mj-ea"/>
                <a:cs typeface="+mj-cs"/>
              </a:rPr>
              <a:t>第 </a:t>
            </a:r>
            <a:r>
              <a:rPr lang="en-US" altLang="zh-CN">
                <a:solidFill>
                  <a:srgbClr val="CC0099"/>
                </a:solidFill>
                <a:effectLst>
                  <a:outerShdw blurRad="38100" dist="38100" dir="2700000">
                    <a:srgbClr val="C0C0C0"/>
                  </a:outerShdw>
                </a:effectLst>
                <a:latin typeface="+mj-lt"/>
                <a:ea typeface="+mj-ea"/>
                <a:cs typeface="+mj-cs"/>
              </a:rPr>
              <a:t>2 </a:t>
            </a:r>
            <a:r>
              <a:rPr lang="zh-CN" altLang="en-US">
                <a:solidFill>
                  <a:srgbClr val="CC0099"/>
                </a:solidFill>
                <a:effectLst>
                  <a:outerShdw blurRad="38100" dist="38100" dir="2700000">
                    <a:srgbClr val="C0C0C0"/>
                  </a:outerShdw>
                </a:effectLst>
                <a:latin typeface="+mj-lt"/>
                <a:ea typeface="+mj-ea"/>
                <a:cs typeface="+mj-cs"/>
              </a:rPr>
              <a:t>章: 操作符及类型转换</a:t>
            </a:r>
            <a:endParaRPr lang="zh-CN" altLang="en-US">
              <a:solidFill>
                <a:srgbClr val="CC0099"/>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a:effectLst>
                  <a:outerShdw blurRad="38100" dist="38100" dir="2700000">
                    <a:srgbClr val="C0C0C0"/>
                  </a:outerShdw>
                </a:effectLst>
              </a:rPr>
              <a:t>学习目标</a:t>
            </a:r>
            <a:endParaRPr lang="zh-CN" altLang="en-US">
              <a:effectLst>
                <a:outerShdw blurRad="38100" dist="38100" dir="2700000">
                  <a:srgbClr val="C0C0C0"/>
                </a:outerShdw>
              </a:effectLst>
            </a:endParaRPr>
          </a:p>
        </p:txBody>
      </p:sp>
      <p:sp>
        <p:nvSpPr>
          <p:cNvPr id="48130" name="Rectangle 3"/>
          <p:cNvSpPr>
            <a:spLocks noGrp="1"/>
          </p:cNvSpPr>
          <p:nvPr>
            <p:ph idx="1"/>
          </p:nvPr>
        </p:nvSpPr>
        <p:spPr/>
        <p:txBody>
          <a:bodyPr vert="horz" wrap="square" lIns="90050" tIns="45024" rIns="90050" bIns="45024" anchor="t"/>
          <a:lstStyle/>
          <a:p>
            <a:pPr marL="0" indent="0" eaLnBrk="1" hangingPunct="1"/>
            <a:r>
              <a:rPr lang="zh-CN" altLang="en-US"/>
              <a:t> 掌握</a:t>
            </a:r>
            <a:r>
              <a:rPr lang="en-US" altLang="zh-CN"/>
              <a:t>Js</a:t>
            </a:r>
            <a:r>
              <a:rPr lang="zh-CN" altLang="en-US"/>
              <a:t>中算术运算符，逻辑运算符，一元运算符，三元运算符</a:t>
            </a:r>
            <a:endParaRPr lang="en-US" altLang="zh-CN"/>
          </a:p>
          <a:p>
            <a:pPr marL="0" indent="0" eaLnBrk="1" hangingPunct="1"/>
            <a:r>
              <a:rPr lang="zh-CN" altLang="en-US"/>
              <a:t> 掌握</a:t>
            </a:r>
            <a:r>
              <a:rPr lang="en-US" altLang="zh-CN"/>
              <a:t>Js</a:t>
            </a:r>
            <a:r>
              <a:rPr lang="zh-CN" altLang="en-US"/>
              <a:t>中的类型转换（其他类型到</a:t>
            </a:r>
            <a:r>
              <a:rPr lang="en-US" altLang="zh-CN"/>
              <a:t>Number,Boolean,String</a:t>
            </a:r>
            <a:r>
              <a:rPr lang="zh-CN" altLang="en-US"/>
              <a:t>的转换）</a:t>
            </a:r>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操作符</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Rectangle 3"/>
          <p:cNvSpPr>
            <a:spLocks noGrp="1"/>
          </p:cNvSpPr>
          <p:nvPr>
            <p:ph idx="1"/>
          </p:nvPr>
        </p:nvSpPr>
        <p:spPr>
          <a:xfrm>
            <a:off x="0" y="609600"/>
            <a:ext cx="9144000" cy="5965825"/>
          </a:xfrm>
        </p:spPr>
        <p:txBody>
          <a:bodyPr vert="horz" wrap="square" lIns="90050" tIns="45024" rIns="90050" bIns="45024" numCol="1" anchor="t" anchorCtr="0" compatLnSpc="1"/>
          <a:lstStyle/>
          <a:p>
            <a:pPr marL="0" indent="0" eaLnBrk="1" hangingPunct="1"/>
            <a:r>
              <a:rPr lang="zh-CN" altLang="en-US"/>
              <a:t> 算术运算符</a:t>
            </a:r>
            <a:endParaRPr lang="en-US" altLang="zh-CN" sz="1800"/>
          </a:p>
          <a:p>
            <a:pPr marL="0" indent="0" eaLnBrk="1" hangingPunct="1">
              <a:buClr>
                <a:srgbClr val="FFC000"/>
              </a:buClr>
              <a:buNone/>
            </a:pPr>
            <a:endParaRPr lang="en-US" altLang="zh-CN" sz="1600" b="0"/>
          </a:p>
        </p:txBody>
      </p:sp>
      <p:pic>
        <p:nvPicPr>
          <p:cNvPr id="50179" name="图片 1"/>
          <p:cNvPicPr>
            <a:picLocks noChangeAspect="1"/>
          </p:cNvPicPr>
          <p:nvPr/>
        </p:nvPicPr>
        <p:blipFill>
          <a:blip r:embed="rId1" cstate="print"/>
          <a:stretch>
            <a:fillRect/>
          </a:stretch>
        </p:blipFill>
        <p:spPr>
          <a:xfrm>
            <a:off x="157163" y="1143000"/>
            <a:ext cx="7467600" cy="4513263"/>
          </a:xfrm>
          <a:prstGeom prst="rect">
            <a:avLst/>
          </a:prstGeom>
          <a:noFill/>
          <a:ln w="9525">
            <a:no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操作符</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一元运算符</a:t>
            </a:r>
            <a:endParaRPr lang="en-US" altLang="zh-CN"/>
          </a:p>
          <a:p>
            <a:pPr marL="0" indent="0" eaLnBrk="1" hangingPunct="1">
              <a:buFont typeface="Wingdings" panose="05000000000000000000" pitchFamily="2" charset="2"/>
              <a:buChar char="l"/>
            </a:pPr>
            <a:r>
              <a:rPr lang="zh-CN" altLang="en-US"/>
              <a:t> </a:t>
            </a:r>
            <a:r>
              <a:rPr lang="zh-CN" altLang="en-US" sz="1800"/>
              <a:t>递增递减操作符</a:t>
            </a:r>
            <a:endParaRPr lang="en-US" altLang="zh-CN" sz="1800"/>
          </a:p>
          <a:p>
            <a:pPr marL="0" indent="0" eaLnBrk="1" hangingPunct="1">
              <a:buClr>
                <a:srgbClr val="FFC000"/>
              </a:buClr>
              <a:buNone/>
            </a:pPr>
            <a:r>
              <a:rPr lang="en-US" altLang="zh-CN" sz="1600" b="0"/>
              <a:t>++</a:t>
            </a:r>
            <a:r>
              <a:rPr lang="zh-CN" altLang="en-US" sz="1600" b="0"/>
              <a:t>表示每次递增</a:t>
            </a:r>
            <a:r>
              <a:rPr lang="en-US" altLang="zh-CN" sz="1600" b="0"/>
              <a:t>1</a:t>
            </a:r>
            <a:r>
              <a:rPr lang="zh-CN" altLang="en-US" sz="1600" b="0"/>
              <a:t>，</a:t>
            </a:r>
            <a:r>
              <a:rPr lang="en-US" altLang="zh-CN" sz="1600" b="0"/>
              <a:t>--</a:t>
            </a:r>
            <a:r>
              <a:rPr lang="zh-CN" altLang="en-US" sz="1600" b="0"/>
              <a:t>表示每次递减</a:t>
            </a:r>
            <a:r>
              <a:rPr lang="en-US" altLang="zh-CN" sz="1600" b="0"/>
              <a:t>1</a:t>
            </a:r>
            <a:r>
              <a:rPr lang="zh-CN" altLang="en-US" sz="1600" b="0"/>
              <a:t>。常用于遍历操作，比如要遍历某个数组，求所有值的和，需要将数组中的每个值逐个取出叠加，每次取值的时候都需要将索引递增</a:t>
            </a:r>
            <a:r>
              <a:rPr lang="en-US" altLang="zh-CN" sz="1600" b="0"/>
              <a:t>1</a:t>
            </a:r>
            <a:r>
              <a:rPr lang="zh-CN" altLang="en-US" sz="1600" b="0"/>
              <a:t>。</a:t>
            </a:r>
            <a:endParaRPr lang="en-US" altLang="zh-CN" sz="1600" b="0"/>
          </a:p>
          <a:p>
            <a:pPr marL="0" indent="0" eaLnBrk="1" hangingPunct="1">
              <a:lnSpc>
                <a:spcPts val="1400"/>
              </a:lnSpc>
              <a:buClr>
                <a:srgbClr val="FFC000"/>
              </a:buClr>
              <a:buNone/>
            </a:pPr>
            <a:r>
              <a:rPr lang="en-US" altLang="zh-CN" sz="1600" b="0"/>
              <a:t>var</a:t>
            </a:r>
            <a:r>
              <a:rPr lang="zh-CN" altLang="en-US" sz="1600" b="0"/>
              <a:t> </a:t>
            </a:r>
            <a:r>
              <a:rPr lang="en-US" altLang="zh-CN" sz="1600" b="0"/>
              <a:t>a</a:t>
            </a:r>
            <a:r>
              <a:rPr lang="zh-CN" altLang="en-US" sz="1600" b="0"/>
              <a:t> </a:t>
            </a:r>
            <a:r>
              <a:rPr lang="en-US" altLang="zh-CN" sz="1600" b="0"/>
              <a:t>=</a:t>
            </a:r>
            <a:r>
              <a:rPr lang="zh-CN" altLang="en-US" sz="1600" b="0"/>
              <a:t> </a:t>
            </a:r>
            <a:r>
              <a:rPr lang="en-US" altLang="zh-CN" sz="1600" b="0"/>
              <a:t>3;</a:t>
            </a:r>
            <a:endParaRPr lang="en-US" altLang="zh-CN" sz="1600" b="0"/>
          </a:p>
          <a:p>
            <a:pPr marL="0" indent="0" eaLnBrk="1" hangingPunct="1">
              <a:lnSpc>
                <a:spcPts val="1400"/>
              </a:lnSpc>
              <a:buClr>
                <a:srgbClr val="FFC000"/>
              </a:buClr>
              <a:buNone/>
            </a:pPr>
            <a:r>
              <a:rPr lang="en-US" altLang="zh-CN" sz="1600" b="0"/>
              <a:t>a++;	//4</a:t>
            </a:r>
            <a:r>
              <a:rPr lang="zh-CN" altLang="en-US" sz="1600" b="0"/>
              <a:t>     	</a:t>
            </a:r>
            <a:endParaRPr lang="en-US" altLang="zh-CN" sz="1600" b="0"/>
          </a:p>
          <a:p>
            <a:pPr marL="0" indent="0" eaLnBrk="1" hangingPunct="1">
              <a:lnSpc>
                <a:spcPts val="1400"/>
              </a:lnSpc>
              <a:buClr>
                <a:srgbClr val="FFC000"/>
              </a:buClr>
              <a:buNone/>
            </a:pPr>
            <a:r>
              <a:rPr lang="en-US" altLang="zh-CN" sz="1600" b="0"/>
              <a:t>a--;		//3</a:t>
            </a:r>
            <a:endParaRPr lang="en-US" altLang="zh-CN" sz="1600" b="0"/>
          </a:p>
          <a:p>
            <a:pPr marL="0" indent="0" eaLnBrk="1" hangingPunct="1">
              <a:buFont typeface="Wingdings" panose="05000000000000000000" pitchFamily="2" charset="2"/>
              <a:buChar char="l"/>
            </a:pPr>
            <a:r>
              <a:rPr lang="zh-CN" altLang="en-US" sz="1800"/>
              <a:t>赋值运算符</a:t>
            </a:r>
            <a:endParaRPr lang="en-US" altLang="zh-CN" sz="1800"/>
          </a:p>
          <a:p>
            <a:pPr marL="0" indent="0" eaLnBrk="1" hangingPunct="1">
              <a:buClr>
                <a:srgbClr val="FFC000"/>
              </a:buClr>
              <a:buNone/>
            </a:pPr>
            <a:r>
              <a:rPr lang="zh-CN" altLang="en-US" sz="1600" b="0"/>
              <a:t>单个</a:t>
            </a:r>
            <a:r>
              <a:rPr lang="en-US" altLang="zh-CN" sz="1600" b="0"/>
              <a:t>=</a:t>
            </a:r>
            <a:r>
              <a:rPr lang="zh-CN" altLang="en-US" sz="1600" b="0"/>
              <a:t>表示赋值，将右侧的值赋给左侧的变量。</a:t>
            </a:r>
            <a:endParaRPr lang="en-US" altLang="zh-CN" sz="1600" b="0"/>
          </a:p>
          <a:p>
            <a:pPr marL="0" indent="0" eaLnBrk="1" hangingPunct="1">
              <a:buClr>
                <a:srgbClr val="FFC000"/>
              </a:buClr>
              <a:buNone/>
            </a:pPr>
            <a:r>
              <a:rPr lang="zh-CN" altLang="en-US" sz="1600" b="0"/>
              <a:t>可以和其他算术运算符连用，常用的有*</a:t>
            </a:r>
            <a:r>
              <a:rPr lang="en-US" altLang="zh-CN" sz="1600" b="0"/>
              <a:t>=</a:t>
            </a:r>
            <a:r>
              <a:rPr lang="zh-CN" altLang="en-US" sz="1600" b="0"/>
              <a:t>，</a:t>
            </a:r>
            <a:r>
              <a:rPr lang="en-US" altLang="zh-CN" sz="1600" b="0"/>
              <a:t>/=</a:t>
            </a:r>
            <a:r>
              <a:rPr lang="zh-CN" altLang="en-US" sz="1600" b="0"/>
              <a:t>，</a:t>
            </a:r>
            <a:r>
              <a:rPr lang="en-US" altLang="zh-CN" sz="1600" b="0"/>
              <a:t>%=</a:t>
            </a:r>
            <a:r>
              <a:rPr lang="zh-CN" altLang="en-US" sz="1600" b="0"/>
              <a:t>，</a:t>
            </a:r>
            <a:r>
              <a:rPr lang="en-US" altLang="zh-CN" sz="1600" b="0"/>
              <a:t>+=</a:t>
            </a:r>
            <a:r>
              <a:rPr lang="zh-CN" altLang="en-US" sz="1600" b="0"/>
              <a:t>，</a:t>
            </a:r>
            <a:r>
              <a:rPr lang="en-US" altLang="zh-CN" sz="1600" b="0"/>
              <a:t>-= 	</a:t>
            </a:r>
            <a:endParaRPr lang="en-US" altLang="zh-CN" sz="1600" b="0"/>
          </a:p>
          <a:p>
            <a:pPr marL="0" indent="0" eaLnBrk="1" hangingPunct="1">
              <a:buClr>
                <a:srgbClr val="FFC000"/>
              </a:buClr>
              <a:buNone/>
            </a:pPr>
            <a:r>
              <a:rPr lang="en-US" altLang="zh-CN" sz="1600" b="0"/>
              <a:t>var a = 4;</a:t>
            </a:r>
            <a:endParaRPr lang="en-US" altLang="zh-CN" sz="1600" b="0"/>
          </a:p>
          <a:p>
            <a:pPr marL="0" indent="0" eaLnBrk="1" hangingPunct="1">
              <a:buClr>
                <a:srgbClr val="FFC000"/>
              </a:buClr>
              <a:buNone/>
            </a:pPr>
            <a:r>
              <a:rPr lang="en-US" altLang="zh-CN" sz="1600" b="0"/>
              <a:t>a+=3;</a:t>
            </a:r>
            <a:r>
              <a:rPr lang="zh-CN" altLang="en-US" sz="1600" b="0"/>
              <a:t> </a:t>
            </a:r>
            <a:r>
              <a:rPr lang="en-US" altLang="zh-CN" sz="1600" b="0"/>
              <a:t>	//a</a:t>
            </a:r>
            <a:r>
              <a:rPr lang="zh-CN" altLang="en-US" sz="1600" b="0"/>
              <a:t> </a:t>
            </a:r>
            <a:r>
              <a:rPr lang="en-US" altLang="zh-CN" sz="1600" b="0"/>
              <a:t>=</a:t>
            </a:r>
            <a:r>
              <a:rPr lang="zh-CN" altLang="en-US" sz="1600" b="0"/>
              <a:t> </a:t>
            </a:r>
            <a:r>
              <a:rPr lang="en-US" altLang="zh-CN" sz="1600" b="0"/>
              <a:t>a</a:t>
            </a:r>
            <a:r>
              <a:rPr lang="zh-CN" altLang="en-US" sz="1600" b="0"/>
              <a:t> </a:t>
            </a:r>
            <a:r>
              <a:rPr lang="en-US" altLang="zh-CN" sz="1600" b="0"/>
              <a:t>+</a:t>
            </a:r>
            <a:r>
              <a:rPr lang="zh-CN" altLang="en-US" sz="1600" b="0"/>
              <a:t> </a:t>
            </a:r>
            <a:r>
              <a:rPr lang="en-US" altLang="zh-CN" sz="1600" b="0"/>
              <a:t>3;</a:t>
            </a:r>
            <a:endParaRPr lang="en-US" altLang="en-US">
              <a:sym typeface="宋体" panose="02010600030101010101" pitchFamily="2" charset="-122"/>
            </a:endParaRPr>
          </a:p>
          <a:p>
            <a:pPr marL="0" indent="0" eaLnBrk="1" hangingPunct="1">
              <a:buClr>
                <a:srgbClr val="FFC000"/>
              </a:buClr>
              <a:buNone/>
            </a:pPr>
            <a:endParaRPr lang="en-US" altLang="zh-CN" sz="1600" b="0"/>
          </a:p>
          <a:p>
            <a:pPr marL="0" indent="0" eaLnBrk="1" hangingPunct="1">
              <a:lnSpc>
                <a:spcPts val="1400"/>
              </a:lnSpc>
              <a:buClr>
                <a:srgbClr val="FFC000"/>
              </a:buClr>
              <a:buNone/>
            </a:pPr>
            <a:endParaRPr lang="en-US" altLang="zh-CN" sz="1800" b="0"/>
          </a:p>
          <a:p>
            <a:pPr marL="0" indent="0" eaLnBrk="1" hangingPunct="1">
              <a:lnSpc>
                <a:spcPts val="1400"/>
              </a:lnSpc>
              <a:buClr>
                <a:srgbClr val="FFC000"/>
              </a:buClr>
              <a:buNone/>
            </a:pPr>
            <a:endParaRPr lang="en-US" altLang="zh-CN" sz="1800" b="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type="title"/>
          </p:nvPr>
        </p:nvSpPr>
        <p:spPr>
          <a:xfrm>
            <a:off x="0" y="69850"/>
            <a:ext cx="7667625" cy="406400"/>
          </a:xfrm>
        </p:spPr>
        <p:txBody>
          <a:bodyPr vert="horz" wrap="square" lIns="90384" tIns="44401" rIns="90384" bIns="44401" numCol="1" anchor="t" anchorCtr="0" compatLnSpc="1">
            <a:spAutoFit/>
          </a:bodyPr>
          <a:lstStyle/>
          <a:p>
            <a:pPr marL="0" marR="0" lvl="0" indent="0" algn="l" defTabSz="914400" rtl="0" eaLnBrk="0" fontAlgn="base" latinLnBrk="0" hangingPunct="0">
              <a:lnSpc>
                <a:spcPct val="87000"/>
              </a:lnSpc>
              <a:spcBef>
                <a:spcPct val="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The File System</a:t>
            </a:r>
            <a:endPar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4" name="Rectangle 2"/>
          <p:cNvSpPr>
            <a:spLocks noGrp="1"/>
          </p:cNvSpPr>
          <p:nvPr>
            <p:ph idx="1"/>
          </p:nvPr>
        </p:nvSpPr>
        <p:spPr/>
        <p:txBody>
          <a:bodyPr vert="horz" wrap="square" lIns="90101" tIns="45050" rIns="90101" bIns="45050" anchor="t"/>
          <a:lstStyle/>
          <a:p>
            <a:pPr marL="381000" indent="-381000"/>
            <a:r>
              <a:rPr lang="zh-CN" altLang="en-US"/>
              <a:t>文件系统</a:t>
            </a:r>
            <a:r>
              <a:rPr lang="en-US" altLang="zh-CN" b="0"/>
              <a:t>.</a:t>
            </a:r>
            <a:endParaRPr lang="en-US" altLang="zh-CN" b="0"/>
          </a:p>
          <a:p>
            <a:pPr marL="703580" lvl="1" indent="-342900"/>
            <a:r>
              <a:rPr lang="zh-CN" altLang="en-US" sz="2000" b="0"/>
              <a:t>目录</a:t>
            </a:r>
            <a:r>
              <a:rPr lang="en-US" altLang="zh-CN" sz="2000" b="0">
                <a:latin typeface="Times New Roman" panose="02020603050405020304" pitchFamily="18" charset="0"/>
              </a:rPr>
              <a:t>–</a:t>
            </a:r>
            <a:r>
              <a:rPr lang="en-US" altLang="zh-CN" sz="2000" b="0"/>
              <a:t> </a:t>
            </a:r>
            <a:r>
              <a:rPr lang="zh-CN" altLang="en-US" sz="2000" b="0"/>
              <a:t>存放其他文件以及目录的场所</a:t>
            </a:r>
            <a:r>
              <a:rPr lang="en-US" altLang="zh-CN" sz="2000" b="0"/>
              <a:t>.</a:t>
            </a:r>
            <a:endParaRPr lang="en-US" altLang="zh-CN" sz="2000" b="0"/>
          </a:p>
          <a:p>
            <a:pPr marL="703580" lvl="1" indent="-342900"/>
            <a:r>
              <a:rPr lang="zh-CN" altLang="en-US" sz="2000" b="0"/>
              <a:t>子目录</a:t>
            </a:r>
            <a:r>
              <a:rPr lang="en-US" altLang="zh-CN" sz="2000" b="0">
                <a:latin typeface="Times New Roman" panose="02020603050405020304" pitchFamily="18" charset="0"/>
              </a:rPr>
              <a:t>–</a:t>
            </a:r>
            <a:r>
              <a:rPr lang="en-US" altLang="zh-CN" sz="2000" b="0"/>
              <a:t> </a:t>
            </a:r>
            <a:r>
              <a:rPr lang="zh-CN" altLang="en-US" sz="2000" b="0"/>
              <a:t>位于其他目录中的目录</a:t>
            </a:r>
            <a:r>
              <a:rPr lang="en-US" altLang="zh-CN" sz="2000" b="0"/>
              <a:t>. </a:t>
            </a:r>
            <a:r>
              <a:rPr lang="zh-CN" altLang="en-US" sz="2000" b="0"/>
              <a:t>例如，位于根目录下的子目录：</a:t>
            </a:r>
            <a:r>
              <a:rPr lang="en-US" altLang="zh-CN" sz="2000" b="0"/>
              <a:t> /usr, /etc, and /kernel.</a:t>
            </a:r>
            <a:endParaRPr lang="en-US" altLang="zh-CN" sz="2000" b="0"/>
          </a:p>
          <a:p>
            <a:pPr marL="703580" lvl="1" indent="-342900"/>
            <a:r>
              <a:rPr lang="en-US" altLang="zh-CN" sz="2000" b="0"/>
              <a:t>/home: 系统默认的用户家目录，新增一个用户时，默认的用户家目录都会被规范到该目录</a:t>
            </a:r>
            <a:endParaRPr lang="en-US" altLang="zh-CN" sz="2000" b="0"/>
          </a:p>
          <a:p>
            <a:pPr marL="703580" lvl="1" indent="-342900"/>
            <a:r>
              <a:rPr lang="zh-CN" altLang="en-US" sz="2000" b="0"/>
              <a:t>/kernel  内核的最核心部分，包括进程调度，定时器等，和平台相关的一部分代码放在arch/*/kernel下。</a:t>
            </a:r>
            <a:endParaRPr lang="zh-CN" altLang="en-US" sz="2000" b="0"/>
          </a:p>
          <a:p>
            <a:pPr marL="703580" lvl="1" indent="-342900"/>
            <a:r>
              <a:rPr lang="zh-CN" altLang="en-US" sz="2000" b="0"/>
              <a:t>/usr 最大的目录，存放着应用程序和文件</a:t>
            </a:r>
            <a:endParaRPr lang="zh-CN" altLang="en-US" sz="2000" b="0"/>
          </a:p>
          <a:p>
            <a:pPr marL="703580" lvl="1" indent="-342900"/>
            <a:r>
              <a:rPr lang="zh-CN" altLang="en-US" sz="2000" b="0"/>
              <a:t>/etc 存放系统配置文件。</a:t>
            </a:r>
            <a:endParaRPr lang="zh-CN" altLang="en-US" sz="2000" b="0"/>
          </a:p>
          <a:p>
            <a:pPr marL="703580" lvl="1" indent="-342900"/>
            <a:r>
              <a:rPr lang="zh-CN" altLang="en-US" sz="2000" b="0"/>
              <a:t>/opt：存放第三方软件</a:t>
            </a:r>
            <a:endParaRPr lang="zh-CN" altLang="en-US" sz="2000" b="0"/>
          </a:p>
          <a:p>
            <a:pPr marL="703580" lvl="1" indent="-342900"/>
            <a:r>
              <a:rPr lang="zh-CN" altLang="en-US" sz="2000" b="0"/>
              <a:t>/bin 二进制可执行命令。该目录下存放着普通用户的命令。</a:t>
            </a:r>
            <a:endParaRPr lang="zh-CN" altLang="en-US" sz="2000" b="0"/>
          </a:p>
          <a:p>
            <a:pPr marL="703580" lvl="1" indent="-342900"/>
            <a:r>
              <a:rPr lang="zh-CN" altLang="en-US" sz="2000" b="0"/>
              <a:t>/dev 系统的设备文件，就是设备的驱动程序。</a:t>
            </a:r>
            <a:endParaRPr lang="zh-CN" altLang="en-US" sz="2000" b="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操作符</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一元运算符</a:t>
            </a:r>
            <a:endParaRPr lang="en-US" altLang="zh-CN"/>
          </a:p>
          <a:p>
            <a:pPr marL="342900" lvl="1" indent="-342900" eaLnBrk="1" hangingPunct="1">
              <a:buClr>
                <a:schemeClr val="tx2"/>
              </a:buClr>
            </a:pPr>
            <a:r>
              <a:rPr lang="en-US" altLang="en-US" sz="1800">
                <a:sym typeface="宋体" panose="02010600030101010101" pitchFamily="2" charset="-122"/>
              </a:rPr>
              <a:t>加 +</a:t>
            </a:r>
            <a:endParaRPr lang="en-US" altLang="zh-CN" sz="1800"/>
          </a:p>
          <a:p>
            <a:pPr marL="0" indent="0" eaLnBrk="1" hangingPunct="1">
              <a:buClr>
                <a:srgbClr val="FFC000"/>
              </a:buClr>
              <a:buNone/>
            </a:pPr>
            <a:r>
              <a:rPr lang="en-US" altLang="en-US" sz="1600" b="0">
                <a:sym typeface="宋体" panose="02010600030101010101" pitchFamily="2" charset="-122"/>
              </a:rPr>
              <a:t>相当于调用Number();</a:t>
            </a:r>
            <a:endParaRPr lang="en-US" altLang="zh-CN" sz="1600" b="0"/>
          </a:p>
          <a:p>
            <a:pPr marL="342900" lvl="1" indent="-342900" eaLnBrk="1" hangingPunct="1">
              <a:buClr>
                <a:schemeClr val="tx2"/>
              </a:buClr>
            </a:pPr>
            <a:r>
              <a:rPr lang="en-US" altLang="en-US" sz="1800">
                <a:sym typeface="宋体" panose="02010600030101010101" pitchFamily="2" charset="-122"/>
              </a:rPr>
              <a:t>减 -</a:t>
            </a:r>
            <a:endParaRPr lang="en-US" altLang="en-US" sz="1800">
              <a:sym typeface="宋体" panose="02010600030101010101" pitchFamily="2" charset="-122"/>
            </a:endParaRPr>
          </a:p>
          <a:p>
            <a:pPr marL="457200" lvl="2" indent="0" eaLnBrk="1" hangingPunct="1"/>
            <a:r>
              <a:rPr lang="en-US" altLang="en-US" b="0">
                <a:sym typeface="宋体" panose="02010600030101010101" pitchFamily="2" charset="-122"/>
              </a:rPr>
              <a:t>将一元减应用于数值时，数值会变成负数。</a:t>
            </a:r>
            <a:endParaRPr lang="en-US" altLang="en-US" b="0">
              <a:sym typeface="宋体" panose="02010600030101010101" pitchFamily="2" charset="-122"/>
            </a:endParaRPr>
          </a:p>
          <a:p>
            <a:pPr marL="457200" lvl="2" indent="0" eaLnBrk="1" hangingPunct="1"/>
            <a:r>
              <a:rPr lang="en-US" altLang="en-US" b="0">
                <a:sym typeface="宋体" panose="02010600030101010101" pitchFamily="2" charset="-122"/>
              </a:rPr>
              <a:t>将一元减应用于非数值时，遵循与一元加操作符相同的规则，最后将得到的数值转化为负数</a:t>
            </a:r>
            <a:endParaRPr lang="en-US" altLang="zh-CN" sz="1800" b="0"/>
          </a:p>
          <a:p>
            <a:pPr marL="0" indent="0" eaLnBrk="1" hangingPunct="1">
              <a:lnSpc>
                <a:spcPts val="1400"/>
              </a:lnSpc>
              <a:buClr>
                <a:srgbClr val="FFC000"/>
              </a:buClr>
              <a:buNone/>
            </a:pPr>
            <a:endParaRPr lang="en-US" altLang="zh-CN" sz="1800" b="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操作符</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比较运算符</a:t>
            </a:r>
            <a:endParaRPr lang="en-US" altLang="zh-CN"/>
          </a:p>
          <a:p>
            <a:pPr marL="0" indent="0" eaLnBrk="1" hangingPunct="1">
              <a:buFont typeface="Wingdings" panose="05000000000000000000" pitchFamily="2" charset="2"/>
              <a:buChar char="l"/>
            </a:pPr>
            <a:endParaRPr lang="en-US" altLang="zh-CN" sz="1800" b="0"/>
          </a:p>
        </p:txBody>
      </p:sp>
      <p:pic>
        <p:nvPicPr>
          <p:cNvPr id="56323" name="图片 1"/>
          <p:cNvPicPr>
            <a:picLocks noChangeAspect="1"/>
          </p:cNvPicPr>
          <p:nvPr/>
        </p:nvPicPr>
        <p:blipFill>
          <a:blip r:embed="rId1" cstate="print"/>
          <a:stretch>
            <a:fillRect/>
          </a:stretch>
        </p:blipFill>
        <p:spPr>
          <a:xfrm>
            <a:off x="228600" y="1066800"/>
            <a:ext cx="7246938" cy="4592638"/>
          </a:xfrm>
          <a:prstGeom prst="rect">
            <a:avLst/>
          </a:prstGeom>
          <a:noFill/>
          <a:ln w="9525">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操作符</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Rectangle 3"/>
          <p:cNvSpPr>
            <a:spLocks noGrp="1"/>
          </p:cNvSpPr>
          <p:nvPr>
            <p:ph idx="1"/>
          </p:nvPr>
        </p:nvSpPr>
        <p:spPr>
          <a:xfrm>
            <a:off x="0" y="587375"/>
            <a:ext cx="9144000" cy="5965825"/>
          </a:xfrm>
        </p:spPr>
        <p:txBody>
          <a:bodyPr vert="horz" wrap="square" lIns="90050" tIns="45024" rIns="90050" bIns="45024" numCol="1" anchor="t" anchorCtr="0" compatLnSpc="1"/>
          <a:lstStyle/>
          <a:p>
            <a:pPr marL="0" indent="0" eaLnBrk="1" hangingPunct="1"/>
            <a:r>
              <a:rPr lang="zh-CN" altLang="en-US"/>
              <a:t> 逻辑运算符</a:t>
            </a:r>
            <a:endParaRPr lang="en-US" altLang="zh-CN"/>
          </a:p>
          <a:p>
            <a:pPr marL="0" indent="0" eaLnBrk="1" hangingPunct="1">
              <a:buFont typeface="Wingdings" panose="05000000000000000000" pitchFamily="2" charset="2"/>
              <a:buChar char="l"/>
            </a:pPr>
            <a:r>
              <a:rPr lang="zh-CN" altLang="en-US"/>
              <a:t> </a:t>
            </a:r>
            <a:r>
              <a:rPr lang="zh-CN" altLang="en-US" sz="1800"/>
              <a:t>逻辑与</a:t>
            </a:r>
            <a:r>
              <a:rPr lang="uk-UA" altLang="zh-CN" sz="1800"/>
              <a:t>&amp;&amp;</a:t>
            </a:r>
            <a:r>
              <a:rPr lang="en-US" altLang="zh-CN" sz="1800"/>
              <a:t>(</a:t>
            </a:r>
            <a:r>
              <a:rPr lang="zh-CN" altLang="en-US" sz="1800"/>
              <a:t>同真才真，有假则假</a:t>
            </a:r>
            <a:r>
              <a:rPr lang="en-US" altLang="zh-CN" sz="1800"/>
              <a:t>) </a:t>
            </a:r>
            <a:endParaRPr lang="en-US" altLang="zh-CN" sz="1800"/>
          </a:p>
          <a:p>
            <a:pPr marL="0" indent="0" eaLnBrk="1" hangingPunct="1">
              <a:buClr>
                <a:srgbClr val="FFC000"/>
              </a:buClr>
              <a:buNone/>
            </a:pPr>
            <a:r>
              <a:rPr lang="zh-CN" altLang="en-US" sz="1600" b="0"/>
              <a:t>可应用于任意数值。如果有一个操作数不是布尔类型，逻辑与就不一定返回</a:t>
            </a:r>
            <a:r>
              <a:rPr lang="en-US" altLang="zh-CN" sz="1600" b="0"/>
              <a:t>boolean</a:t>
            </a:r>
            <a:r>
              <a:rPr lang="zh-CN" altLang="en-US" sz="1600" b="0"/>
              <a:t>类型</a:t>
            </a:r>
            <a:endParaRPr lang="en-US" altLang="zh-CN" sz="1600" b="0"/>
          </a:p>
          <a:p>
            <a:pPr marL="457200" lvl="1" indent="0" eaLnBrk="1" hangingPunct="1">
              <a:buClr>
                <a:srgbClr val="FFC000"/>
              </a:buClr>
              <a:buFont typeface="Wingdings" panose="05000000000000000000" pitchFamily="2" charset="2"/>
              <a:buChar char="ü"/>
            </a:pPr>
            <a:r>
              <a:rPr lang="zh-CN" altLang="en-US" sz="1600" b="0"/>
              <a:t>如果第一个操作数是</a:t>
            </a:r>
            <a:r>
              <a:rPr lang="en-US" altLang="zh-CN" sz="1600" b="0"/>
              <a:t>null,NaN,undefined,false,0,""</a:t>
            </a:r>
            <a:r>
              <a:rPr lang="zh-CN" altLang="en-US" sz="1600" b="0"/>
              <a:t>可被转换为</a:t>
            </a:r>
            <a:r>
              <a:rPr lang="en-US" altLang="zh-CN" sz="1600" b="0"/>
              <a:t>false</a:t>
            </a:r>
            <a:r>
              <a:rPr lang="zh-CN" altLang="en-US" sz="1600" b="0"/>
              <a:t>的值的时候返回该值</a:t>
            </a:r>
            <a:endParaRPr lang="en-US" altLang="zh-CN" sz="1600" b="0"/>
          </a:p>
          <a:p>
            <a:pPr marL="457200" lvl="1" indent="0" eaLnBrk="1" hangingPunct="1">
              <a:buClr>
                <a:srgbClr val="FFC000"/>
              </a:buClr>
              <a:buFont typeface="Wingdings" panose="05000000000000000000" pitchFamily="2" charset="2"/>
              <a:buChar char="ü"/>
            </a:pPr>
            <a:r>
              <a:rPr lang="zh-CN" altLang="en-US" sz="1600" b="0"/>
              <a:t>如果第一个数其他，返回第二个数		</a:t>
            </a:r>
            <a:endParaRPr lang="en-US" altLang="zh-CN" sz="1600" b="0"/>
          </a:p>
          <a:p>
            <a:pPr marL="457200" lvl="1" indent="0" eaLnBrk="1" hangingPunct="1">
              <a:spcBef>
                <a:spcPts val="400"/>
              </a:spcBef>
              <a:spcAft>
                <a:spcPts val="400"/>
              </a:spcAft>
              <a:buClr>
                <a:srgbClr val="FFC000"/>
              </a:buClr>
              <a:buNone/>
            </a:pPr>
            <a:r>
              <a:rPr lang="en-US" altLang="zh-CN" sz="1600" b="0"/>
              <a:t>	var s1 = 8;			</a:t>
            </a:r>
            <a:endParaRPr lang="en-US" altLang="zh-CN" sz="1600" b="0"/>
          </a:p>
          <a:p>
            <a:pPr marL="457200" lvl="1" indent="0" eaLnBrk="1" hangingPunct="1">
              <a:spcBef>
                <a:spcPts val="400"/>
              </a:spcBef>
              <a:spcAft>
                <a:spcPts val="400"/>
              </a:spcAft>
              <a:buClr>
                <a:srgbClr val="FFC000"/>
              </a:buClr>
              <a:buNone/>
            </a:pPr>
            <a:r>
              <a:rPr lang="en-US" altLang="zh-CN" sz="1600" b="0"/>
              <a:t>	var s2 = "briup";			</a:t>
            </a:r>
            <a:endParaRPr lang="en-US" altLang="zh-CN" sz="1600" b="0"/>
          </a:p>
          <a:p>
            <a:pPr marL="457200" lvl="1" indent="0" eaLnBrk="1" hangingPunct="1">
              <a:spcBef>
                <a:spcPts val="400"/>
              </a:spcBef>
              <a:spcAft>
                <a:spcPts val="400"/>
              </a:spcAft>
              <a:buClr>
                <a:srgbClr val="FFC000"/>
              </a:buClr>
              <a:buNone/>
            </a:pPr>
            <a:r>
              <a:rPr lang="en-US" altLang="zh-CN" sz="1600" b="0"/>
              <a:t>	var s3 = "";			</a:t>
            </a:r>
            <a:endParaRPr lang="en-US" altLang="zh-CN" sz="1600" b="0"/>
          </a:p>
          <a:p>
            <a:pPr marL="457200" lvl="1" indent="0" eaLnBrk="1" hangingPunct="1">
              <a:spcBef>
                <a:spcPts val="400"/>
              </a:spcBef>
              <a:spcAft>
                <a:spcPts val="400"/>
              </a:spcAft>
              <a:buClr>
                <a:srgbClr val="FFC000"/>
              </a:buClr>
              <a:buNone/>
            </a:pPr>
            <a:r>
              <a:rPr lang="en-US" altLang="zh-CN" sz="1600" b="0"/>
              <a:t>	var result	= s1 &amp;&amp; s2;	//briup			</a:t>
            </a:r>
            <a:endParaRPr lang="en-US" altLang="zh-CN" sz="1600" b="0"/>
          </a:p>
          <a:p>
            <a:pPr marL="457200" lvl="1" indent="0" eaLnBrk="1" hangingPunct="1">
              <a:spcBef>
                <a:spcPts val="400"/>
              </a:spcBef>
              <a:spcAft>
                <a:spcPts val="400"/>
              </a:spcAft>
              <a:buClr>
                <a:srgbClr val="FFC000"/>
              </a:buClr>
              <a:buNone/>
            </a:pPr>
            <a:r>
              <a:rPr lang="en-US" altLang="zh-CN" sz="1600" b="0"/>
              <a:t>	var result2 = s3 &amp;&amp; s2;	//</a:t>
            </a:r>
            <a:r>
              <a:rPr lang="zh-CN" altLang="en-US" sz="1600" b="0"/>
              <a:t>空字符串</a:t>
            </a:r>
            <a:endParaRPr lang="en-US" altLang="zh-CN" sz="1600" b="0"/>
          </a:p>
          <a:p>
            <a:pPr marL="0" indent="0" eaLnBrk="1" hangingPunct="1">
              <a:buFont typeface="Wingdings" panose="05000000000000000000" pitchFamily="2" charset="2"/>
              <a:buChar char="l"/>
            </a:pPr>
            <a:r>
              <a:rPr lang="zh-CN" altLang="en-US" sz="1800"/>
              <a:t>逻辑或 </a:t>
            </a:r>
            <a:r>
              <a:rPr lang="en-US" altLang="zh-CN" sz="1800"/>
              <a:t>||(</a:t>
            </a:r>
            <a:r>
              <a:rPr lang="zh-CN" altLang="en-US" sz="1800"/>
              <a:t>有真则真，同假才假</a:t>
            </a:r>
            <a:r>
              <a:rPr lang="en-US" altLang="zh-CN" sz="1800"/>
              <a:t>)</a:t>
            </a:r>
            <a:endParaRPr lang="en-US" altLang="zh-CN" sz="1800"/>
          </a:p>
          <a:p>
            <a:pPr marL="0" indent="0" eaLnBrk="1" hangingPunct="1">
              <a:buClr>
                <a:srgbClr val="FFC000"/>
              </a:buClr>
              <a:buFont typeface="Wingdings" panose="05000000000000000000" pitchFamily="2" charset="2"/>
              <a:buChar char="ü"/>
            </a:pPr>
            <a:r>
              <a:rPr lang="zh-CN" altLang="en-US" sz="1600" b="0"/>
              <a:t>如果两个操作数都是</a:t>
            </a:r>
            <a:r>
              <a:rPr lang="en-US" altLang="zh-CN" sz="1600" b="0"/>
              <a:t>null,NaN,undefined,false,0,""</a:t>
            </a:r>
            <a:r>
              <a:rPr lang="zh-CN" altLang="en-US" sz="1600" b="0"/>
              <a:t>可被转换为</a:t>
            </a:r>
            <a:r>
              <a:rPr lang="en-US" altLang="zh-CN" sz="1600" b="0"/>
              <a:t>false</a:t>
            </a:r>
            <a:r>
              <a:rPr lang="zh-CN" altLang="en-US" sz="1600" b="0"/>
              <a:t>的值的时候返回该	</a:t>
            </a:r>
            <a:endParaRPr lang="en-US" altLang="zh-CN" sz="1600" b="0"/>
          </a:p>
          <a:p>
            <a:pPr marL="0" indent="0" eaLnBrk="1" hangingPunct="1">
              <a:buClr>
                <a:srgbClr val="FFC000"/>
              </a:buClr>
              <a:buFont typeface="Wingdings" panose="05000000000000000000" pitchFamily="2" charset="2"/>
              <a:buChar char="ü"/>
            </a:pPr>
            <a:r>
              <a:rPr lang="zh-CN" altLang="en-US" sz="1600" b="0"/>
              <a:t>如果第一个操作数是</a:t>
            </a:r>
            <a:r>
              <a:rPr lang="en-US" altLang="zh-CN" sz="1600" b="0"/>
              <a:t>null,NaN,undefined,false,0,"" </a:t>
            </a:r>
            <a:r>
              <a:rPr lang="zh-CN" altLang="en-US" sz="1600" b="0"/>
              <a:t>则返回第二个操作数</a:t>
            </a:r>
            <a:endParaRPr lang="en-US" altLang="zh-CN" sz="1600" b="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4" name="Rectangle 8"/>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rPr>
              <a:t>操作符</a:t>
            </a:r>
            <a:endPar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52226" name="Rectangle 9"/>
          <p:cNvSpPr>
            <a:spLocks noGrp="1"/>
          </p:cNvSpPr>
          <p:nvPr>
            <p:ph idx="1"/>
          </p:nvPr>
        </p:nvSpPr>
        <p:spPr/>
        <p:txBody>
          <a:bodyPr vert="horz" wrap="square" lIns="90050" tIns="45024" rIns="90050" bIns="45024" numCol="1" anchor="t" anchorCtr="0" compatLnSpc="1"/>
          <a:lstStyle/>
          <a:p>
            <a:pPr marL="0" indent="0" eaLnBrk="1" hangingPunct="1"/>
            <a:r>
              <a:rPr lang="zh-CN" altLang="en-US"/>
              <a:t> 逻辑运算符</a:t>
            </a:r>
            <a:endParaRPr lang="en-US" altLang="en-US"/>
          </a:p>
          <a:p>
            <a:pPr marL="0" indent="0" eaLnBrk="1" hangingPunct="1">
              <a:buFont typeface="Wingdings" panose="05000000000000000000" pitchFamily="2" charset="2"/>
              <a:buChar char="l"/>
            </a:pPr>
            <a:r>
              <a:rPr lang="zh-CN" altLang="en-US" sz="1800"/>
              <a:t>非（</a:t>
            </a:r>
            <a:r>
              <a:rPr lang="en-US" altLang="zh-CN" sz="1800"/>
              <a:t>NOT</a:t>
            </a:r>
            <a:r>
              <a:rPr lang="zh-CN" altLang="en-US" sz="1800"/>
              <a:t>）</a:t>
            </a:r>
            <a:r>
              <a:rPr lang="en-US" altLang="zh-CN" sz="1800"/>
              <a:t> </a:t>
            </a:r>
            <a:endParaRPr lang="en-US" altLang="zh-CN" sz="1800"/>
          </a:p>
          <a:p>
            <a:pPr marL="457200" lvl="1" indent="0" eaLnBrk="1" hangingPunct="1">
              <a:buNone/>
            </a:pPr>
            <a:r>
              <a:rPr lang="zh-CN" altLang="en-US" sz="1600" b="0">
                <a:sym typeface="宋体" panose="02010600030101010101" pitchFamily="2" charset="-122"/>
              </a:rPr>
              <a:t>该操作符应用任何类型数值都返回一个【布尔值】。先将任意类型的数值转换为Boolean，然后取反</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!a ==&gt; !Boolean(a)</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!0	</a:t>
            </a:r>
            <a:r>
              <a:rPr lang="en-US" altLang="zh-CN" sz="1600" b="0">
                <a:sym typeface="宋体" panose="02010600030101010101" pitchFamily="2" charset="-122"/>
              </a:rPr>
              <a:t>	</a:t>
            </a:r>
            <a:r>
              <a:rPr lang="zh-CN" altLang="en-US" sz="1600" b="0">
                <a:sym typeface="宋体" panose="02010600030101010101" pitchFamily="2" charset="-122"/>
              </a:rPr>
              <a:t>//true</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	</a:t>
            </a:r>
            <a:r>
              <a:rPr lang="en-US" altLang="zh-CN" sz="1600" b="0">
                <a:sym typeface="宋体" panose="02010600030101010101" pitchFamily="2" charset="-122"/>
              </a:rPr>
              <a:t>	</a:t>
            </a:r>
            <a:r>
              <a:rPr lang="zh-CN" altLang="en-US" sz="1600" b="0">
                <a:sym typeface="宋体" panose="02010600030101010101" pitchFamily="2" charset="-122"/>
              </a:rPr>
              <a:t>//true	</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!NaN	//true	</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!false	//true</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连用两次逻辑非 ，就可以将任意数据类型转化为Boolean类型</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!!a ==&gt; Boolean(a)</a:t>
            </a:r>
            <a:endParaRPr lang="zh-CN" altLang="en-US" sz="1600" b="0">
              <a:sym typeface="宋体" panose="02010600030101010101" pitchFamily="2" charset="-122"/>
            </a:endParaRPr>
          </a:p>
          <a:p>
            <a:pPr marL="457200" lvl="1" indent="0" eaLnBrk="1" hangingPunct="1">
              <a:buNone/>
            </a:pPr>
            <a:r>
              <a:rPr lang="zh-CN" altLang="en-US" sz="1600" b="0">
                <a:sym typeface="宋体" panose="02010600030101010101" pitchFamily="2" charset="-122"/>
              </a:rPr>
              <a:t>!!""	//false</a:t>
            </a:r>
            <a:endParaRPr lang="zh-CN" altLang="en-US" sz="16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vert="horz" wrap="square" lIns="90333" tIns="44376" rIns="90333" bIns="44376" numCol="1" anchor="b" anchorCtr="0" compatLnSpc="1"/>
          <a:lstStyle/>
          <a:p>
            <a:pPr marL="0" marR="0" lvl="0" indent="0" algn="l" defTabSz="914400" rtl="0" eaLnBrk="1" fontAlgn="base" latinLnBrk="0" hangingPunct="1">
              <a:lnSpc>
                <a:spcPct val="87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操作符</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Rectangle 3"/>
          <p:cNvSpPr>
            <a:spLocks noGrp="1"/>
          </p:cNvSpPr>
          <p:nvPr>
            <p:ph idx="1"/>
          </p:nvPr>
        </p:nvSpPr>
        <p:spPr>
          <a:xfrm>
            <a:off x="0" y="587375"/>
            <a:ext cx="8991600" cy="5965825"/>
          </a:xfrm>
        </p:spPr>
        <p:txBody>
          <a:bodyPr vert="horz" wrap="square" lIns="90050" tIns="45024" rIns="90050" bIns="45024" numCol="1" anchor="t" anchorCtr="0" compatLnSpc="1"/>
          <a:lstStyle/>
          <a:p>
            <a:pPr marL="0" indent="0" eaLnBrk="1" hangingPunct="1"/>
            <a:r>
              <a:rPr lang="zh-CN" altLang="en-US"/>
              <a:t> 三目运算符</a:t>
            </a:r>
            <a:endParaRPr lang="en-US" altLang="zh-CN"/>
          </a:p>
          <a:p>
            <a:pPr marL="0" indent="0" eaLnBrk="1" hangingPunct="1">
              <a:buNone/>
            </a:pPr>
            <a:r>
              <a:rPr lang="en-US" altLang="zh-CN" sz="1800" b="0"/>
              <a:t>variable = boolean_expression ? true_value : false_value;</a:t>
            </a:r>
            <a:r>
              <a:rPr lang="en-US" altLang="zh-CN" sz="1600" b="0"/>
              <a:t>		</a:t>
            </a:r>
            <a:endParaRPr lang="en-US" altLang="zh-CN" sz="1600" b="0"/>
          </a:p>
          <a:p>
            <a:pPr marL="0" indent="0" eaLnBrk="1" hangingPunct="1">
              <a:buNone/>
            </a:pPr>
            <a:r>
              <a:rPr lang="zh-CN" altLang="en-US" sz="1600" b="0"/>
              <a:t>如果</a:t>
            </a:r>
            <a:r>
              <a:rPr lang="en-US" altLang="zh-CN" sz="1600" b="0"/>
              <a:t>boolean_expression</a:t>
            </a:r>
            <a:r>
              <a:rPr lang="zh-CN" altLang="en-US" sz="1600" b="0"/>
              <a:t>为</a:t>
            </a:r>
            <a:r>
              <a:rPr lang="en-US" altLang="zh-CN" sz="1600" b="0"/>
              <a:t>true,</a:t>
            </a:r>
            <a:r>
              <a:rPr lang="zh-CN" altLang="en-US" sz="1600" b="0"/>
              <a:t>将</a:t>
            </a:r>
            <a:r>
              <a:rPr lang="en-US" altLang="zh-CN" sz="1600" b="0"/>
              <a:t>true_value</a:t>
            </a:r>
            <a:r>
              <a:rPr lang="zh-CN" altLang="en-US" sz="1600" b="0"/>
              <a:t>赋给</a:t>
            </a:r>
            <a:r>
              <a:rPr lang="en-US" altLang="zh-CN" sz="1600" b="0"/>
              <a:t>variable</a:t>
            </a:r>
            <a:r>
              <a:rPr lang="zh-CN" altLang="en-US" sz="1600" b="0"/>
              <a:t>，否则将</a:t>
            </a:r>
            <a:r>
              <a:rPr lang="en-US" altLang="zh-CN" sz="1600" b="0"/>
              <a:t>false_value</a:t>
            </a:r>
            <a:r>
              <a:rPr lang="zh-CN" altLang="en-US" sz="1600" b="0"/>
              <a:t>赋给</a:t>
            </a:r>
            <a:r>
              <a:rPr lang="en-US" altLang="zh-CN" sz="1600" b="0"/>
              <a:t>variable</a:t>
            </a:r>
            <a:endParaRPr lang="en-US" altLang="zh-CN" sz="1600" b="0"/>
          </a:p>
          <a:p>
            <a:pPr lvl="1" eaLnBrk="1" hangingPunct="1"/>
            <a:r>
              <a:rPr lang="zh-CN" altLang="en-US" sz="1600" b="0"/>
              <a:t>例如：求任意两个数之间最大值	    </a:t>
            </a:r>
            <a:endParaRPr lang="en-US" altLang="zh-CN" sz="1600" b="0"/>
          </a:p>
          <a:p>
            <a:pPr lvl="1" eaLnBrk="1" hangingPunct="1">
              <a:spcBef>
                <a:spcPts val="400"/>
              </a:spcBef>
              <a:spcAft>
                <a:spcPts val="400"/>
              </a:spcAft>
              <a:buNone/>
            </a:pPr>
            <a:r>
              <a:rPr lang="en-US" altLang="zh-CN" sz="1600" b="0"/>
              <a:t>function max(m,n){				</a:t>
            </a:r>
            <a:endParaRPr lang="en-US" altLang="zh-CN" sz="1600" b="0"/>
          </a:p>
          <a:p>
            <a:pPr lvl="1" eaLnBrk="1" hangingPunct="1">
              <a:spcBef>
                <a:spcPts val="400"/>
              </a:spcBef>
              <a:spcAft>
                <a:spcPts val="400"/>
              </a:spcAft>
              <a:buNone/>
            </a:pPr>
            <a:r>
              <a:rPr lang="en-US" altLang="zh-CN" sz="1600" b="0"/>
              <a:t>	return m&gt;n?m:n;	//</a:t>
            </a:r>
            <a:r>
              <a:rPr lang="zh-CN" altLang="en-US" sz="1600" b="0"/>
              <a:t>如果</a:t>
            </a:r>
            <a:r>
              <a:rPr lang="en-US" altLang="zh-CN" sz="1600" b="0"/>
              <a:t>m&gt;n</a:t>
            </a:r>
            <a:r>
              <a:rPr lang="zh-CN" altLang="en-US" sz="1600" b="0"/>
              <a:t>为</a:t>
            </a:r>
            <a:r>
              <a:rPr lang="en-US" altLang="zh-CN" sz="1600" b="0"/>
              <a:t>true</a:t>
            </a:r>
            <a:r>
              <a:rPr lang="zh-CN" altLang="en-US" sz="1600" b="0"/>
              <a:t>返回</a:t>
            </a:r>
            <a:r>
              <a:rPr lang="en-US" altLang="zh-CN" sz="1600" b="0"/>
              <a:t>m,</a:t>
            </a:r>
            <a:r>
              <a:rPr lang="zh-CN" altLang="en-US" sz="1600" b="0"/>
              <a:t>如果</a:t>
            </a:r>
            <a:r>
              <a:rPr lang="en-US" altLang="zh-CN" sz="1600" b="0"/>
              <a:t>m&gt;n</a:t>
            </a:r>
            <a:r>
              <a:rPr lang="zh-CN" altLang="en-US" sz="1600" b="0"/>
              <a:t>为</a:t>
            </a:r>
            <a:r>
              <a:rPr lang="en-US" altLang="zh-CN" sz="1600" b="0"/>
              <a:t>false,</a:t>
            </a:r>
            <a:r>
              <a:rPr lang="zh-CN" altLang="en-US" sz="1600" b="0"/>
              <a:t>返回</a:t>
            </a:r>
            <a:r>
              <a:rPr lang="en-US" altLang="zh-CN" sz="1600" b="0"/>
              <a:t>n	      </a:t>
            </a:r>
            <a:endParaRPr lang="en-US" altLang="zh-CN" sz="1600" b="0"/>
          </a:p>
          <a:p>
            <a:pPr lvl="1" eaLnBrk="1" hangingPunct="1">
              <a:spcBef>
                <a:spcPts val="400"/>
              </a:spcBef>
              <a:spcAft>
                <a:spcPts val="400"/>
              </a:spcAft>
              <a:buNone/>
            </a:pPr>
            <a:r>
              <a:rPr lang="en-US" altLang="zh-CN" sz="1600" b="0"/>
              <a:t> }</a:t>
            </a:r>
            <a:endParaRPr lang="en-US" altLang="zh-CN" sz="1600" b="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vert="horz" wrap="square" lIns="90333" tIns="44376" rIns="90333" bIns="44376" anchor="b"/>
          <a:lstStyle/>
          <a:p>
            <a:r>
              <a:rPr lang="zh-CN" altLang="en-US">
                <a:effectLst/>
              </a:rPr>
              <a:t>类型转换</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其他数据类型转换为</a:t>
            </a:r>
            <a:r>
              <a:rPr lang="en-US" altLang="zh-CN"/>
              <a:t>String</a:t>
            </a:r>
            <a:endParaRPr lang="en-US" altLang="zh-CN"/>
          </a:p>
          <a:p>
            <a:pPr>
              <a:buFont typeface="Wingdings" panose="05000000000000000000" pitchFamily="2" charset="2"/>
              <a:buChar char="l"/>
            </a:pPr>
            <a:r>
              <a:rPr lang="zh-CN" altLang="en-US" sz="1800"/>
              <a:t>toString()函数</a:t>
            </a:r>
            <a:endParaRPr lang="zh-CN" altLang="en-US" sz="1800"/>
          </a:p>
          <a:p>
            <a:pPr eaLnBrk="1" hangingPunct="1">
              <a:buNone/>
            </a:pPr>
            <a:r>
              <a:rPr lang="zh-CN" altLang="en-US" sz="1600" b="0"/>
              <a:t>除了</a:t>
            </a:r>
            <a:r>
              <a:rPr lang="en-US" altLang="zh-CN" sz="1600" b="0"/>
              <a:t>null</a:t>
            </a:r>
            <a:r>
              <a:rPr lang="zh-CN" altLang="en-US" sz="1600" b="0"/>
              <a:t>，</a:t>
            </a:r>
            <a:r>
              <a:rPr lang="en-US" altLang="zh-CN" sz="1600" b="0"/>
              <a:t>undefined</a:t>
            </a:r>
            <a:r>
              <a:rPr lang="zh-CN" altLang="en-US" sz="1600" b="0"/>
              <a:t>，其他三种基本数据类型的变量均有一个</a:t>
            </a:r>
            <a:r>
              <a:rPr lang="en-US" altLang="zh-CN" sz="1600" b="0"/>
              <a:t>toString()</a:t>
            </a:r>
            <a:r>
              <a:rPr lang="zh-CN" altLang="en-US" sz="1600" b="0"/>
              <a:t>函数，该函数可以获取该变量指定值的字符串表示。</a:t>
            </a:r>
            <a:endParaRPr lang="en-US" altLang="zh-CN" sz="1600" b="0"/>
          </a:p>
          <a:p>
            <a:pPr eaLnBrk="1" hangingPunct="1">
              <a:spcBef>
                <a:spcPts val="400"/>
              </a:spcBef>
              <a:spcAft>
                <a:spcPts val="400"/>
              </a:spcAft>
              <a:buNone/>
            </a:pPr>
            <a:r>
              <a:rPr lang="zh-CN" altLang="en-US" sz="1600" b="0"/>
              <a:t>var </a:t>
            </a:r>
            <a:r>
              <a:rPr lang="en-US" altLang="zh-CN" sz="1600" b="0"/>
              <a:t>a</a:t>
            </a:r>
            <a:r>
              <a:rPr lang="zh-CN" altLang="en-US" sz="1600" b="0"/>
              <a:t>= </a:t>
            </a:r>
            <a:r>
              <a:rPr lang="en-US" altLang="zh-CN" sz="1600" b="0"/>
              <a:t>true</a:t>
            </a:r>
            <a:r>
              <a:rPr lang="zh-CN" altLang="en-US" sz="1600" b="0"/>
              <a:t>;</a:t>
            </a:r>
            <a:endParaRPr lang="en-US" altLang="zh-CN" sz="1600" b="0"/>
          </a:p>
          <a:p>
            <a:pPr eaLnBrk="1" hangingPunct="1">
              <a:spcBef>
                <a:spcPts val="400"/>
              </a:spcBef>
              <a:spcAft>
                <a:spcPts val="400"/>
              </a:spcAft>
              <a:buNone/>
            </a:pPr>
            <a:r>
              <a:rPr lang="en-US" altLang="zh-CN" sz="1600" b="0"/>
              <a:t>a</a:t>
            </a:r>
            <a:r>
              <a:rPr lang="zh-CN" altLang="en-US" sz="1600" b="0"/>
              <a:t>.toString();</a:t>
            </a:r>
            <a:r>
              <a:rPr lang="en-US" altLang="zh-CN" sz="1600" b="0"/>
              <a:t>	//</a:t>
            </a:r>
            <a:r>
              <a:rPr lang="zh-CN" altLang="en-US" sz="1600" b="0"/>
              <a:t>"</a:t>
            </a:r>
            <a:r>
              <a:rPr lang="en-US" altLang="zh-CN" sz="1600" b="0"/>
              <a:t>true</a:t>
            </a:r>
            <a:r>
              <a:rPr lang="zh-CN" altLang="en-US" sz="1600" b="0"/>
              <a:t>"</a:t>
            </a:r>
            <a:endParaRPr lang="en-US" altLang="zh-CN" sz="1600" b="0"/>
          </a:p>
          <a:p>
            <a:pPr eaLnBrk="1" hangingPunct="1">
              <a:buNone/>
            </a:pPr>
            <a:r>
              <a:rPr lang="zh-CN" altLang="en-US" sz="1600" b="0"/>
              <a:t>如果变量为</a:t>
            </a:r>
            <a:r>
              <a:rPr lang="en-US" altLang="zh-CN" sz="1600" b="0"/>
              <a:t>number</a:t>
            </a:r>
            <a:r>
              <a:rPr lang="zh-CN" altLang="en-US" sz="1600" b="0"/>
              <a:t>类型，默认情况下toString()是以十进制格式返回数值的字符串表示，通过传递参数，可以输入以二进制，八进制，十六进制乃至任意有效进制格式的字符串值</a:t>
            </a:r>
            <a:endParaRPr lang="en-US" altLang="zh-CN" sz="1600" b="0"/>
          </a:p>
          <a:p>
            <a:pPr eaLnBrk="1" hangingPunct="1">
              <a:spcBef>
                <a:spcPts val="400"/>
              </a:spcBef>
              <a:spcAft>
                <a:spcPts val="400"/>
              </a:spcAft>
              <a:buNone/>
            </a:pPr>
            <a:r>
              <a:rPr lang="zh-CN" altLang="en-US" sz="1600" b="0"/>
              <a:t>var num = 10;</a:t>
            </a:r>
            <a:endParaRPr lang="en-US" altLang="zh-CN" sz="1600" b="0"/>
          </a:p>
          <a:p>
            <a:pPr eaLnBrk="1" hangingPunct="1">
              <a:spcBef>
                <a:spcPts val="400"/>
              </a:spcBef>
              <a:spcAft>
                <a:spcPts val="400"/>
              </a:spcAft>
              <a:buNone/>
            </a:pPr>
            <a:r>
              <a:rPr lang="zh-CN" altLang="en-US" sz="1600" b="0"/>
              <a:t>num.toString();</a:t>
            </a:r>
            <a:r>
              <a:rPr lang="en-US" altLang="zh-CN" sz="1600" b="0"/>
              <a:t>	//</a:t>
            </a:r>
            <a:r>
              <a:rPr lang="zh-CN" altLang="en-US" sz="1600" b="0"/>
              <a:t>"10”</a:t>
            </a:r>
            <a:endParaRPr lang="en-US" altLang="zh-CN" sz="1600" b="0"/>
          </a:p>
          <a:p>
            <a:pPr eaLnBrk="1" hangingPunct="1">
              <a:spcBef>
                <a:spcPts val="400"/>
              </a:spcBef>
              <a:spcAft>
                <a:spcPts val="400"/>
              </a:spcAft>
              <a:buNone/>
            </a:pPr>
            <a:r>
              <a:rPr lang="zh-CN" altLang="en-US" sz="1600" b="0"/>
              <a:t>num.toString(2);</a:t>
            </a:r>
            <a:r>
              <a:rPr lang="en-US" altLang="zh-CN" sz="1600" b="0"/>
              <a:t>	//</a:t>
            </a:r>
            <a:r>
              <a:rPr lang="zh-CN" altLang="en-US" sz="1600" b="0"/>
              <a:t>"1010”</a:t>
            </a:r>
            <a:endParaRPr lang="en-US" altLang="zh-CN" sz="1600" b="0"/>
          </a:p>
          <a:p>
            <a:pPr eaLnBrk="1" hangingPunct="1">
              <a:spcBef>
                <a:spcPts val="400"/>
              </a:spcBef>
              <a:spcAft>
                <a:spcPts val="400"/>
              </a:spcAft>
              <a:buNone/>
            </a:pPr>
            <a:r>
              <a:rPr lang="zh-CN" altLang="en-US" sz="1600" b="0"/>
              <a:t>num.toString(8);	</a:t>
            </a:r>
            <a:r>
              <a:rPr lang="en-US" altLang="zh-CN" sz="1600" b="0"/>
              <a:t>//</a:t>
            </a:r>
            <a:r>
              <a:rPr lang="zh-CN" altLang="en-US" sz="1600" b="0"/>
              <a:t>"12”</a:t>
            </a:r>
            <a:endParaRPr lang="en-US" altLang="zh-CN" sz="1600" b="0"/>
          </a:p>
          <a:p>
            <a:pPr eaLnBrk="1" hangingPunct="1">
              <a:spcBef>
                <a:spcPts val="400"/>
              </a:spcBef>
              <a:spcAft>
                <a:spcPts val="400"/>
              </a:spcAft>
              <a:buNone/>
            </a:pPr>
            <a:r>
              <a:rPr lang="zh-CN" altLang="en-US" sz="1600" b="0"/>
              <a:t>num.toString(16);	</a:t>
            </a:r>
            <a:r>
              <a:rPr lang="en-US" altLang="zh-CN" sz="1600" b="0"/>
              <a:t>//</a:t>
            </a:r>
            <a:r>
              <a:rPr lang="zh-CN" altLang="en-US" sz="1600" b="0"/>
              <a:t>"a”</a:t>
            </a:r>
            <a:endParaRPr lang="en-US" altLang="zh-CN" sz="1600" b="0"/>
          </a:p>
          <a:p>
            <a:pPr>
              <a:buFont typeface="Wingdings" panose="05000000000000000000" pitchFamily="2" charset="2"/>
              <a:buChar char="l"/>
            </a:pPr>
            <a:r>
              <a:rPr lang="en-US" altLang="zh-CN" sz="1800"/>
              <a:t>String</a:t>
            </a:r>
            <a:r>
              <a:rPr lang="zh-CN" altLang="en-US" sz="1800"/>
              <a:t>()函数</a:t>
            </a:r>
            <a:endParaRPr lang="zh-CN" altLang="en-US" sz="1800"/>
          </a:p>
          <a:p>
            <a:pPr eaLnBrk="1" hangingPunct="1">
              <a:buNone/>
            </a:pPr>
            <a:r>
              <a:rPr lang="zh-CN" altLang="en-US" sz="1600" b="0"/>
              <a:t>可以将其他任意基本数据类型的值转换为字符串，包括</a:t>
            </a:r>
            <a:r>
              <a:rPr lang="en-US" altLang="zh-CN" sz="1600" b="0"/>
              <a:t>null</a:t>
            </a:r>
            <a:r>
              <a:rPr lang="zh-CN" altLang="en-US" sz="1600" b="0"/>
              <a:t>，</a:t>
            </a:r>
            <a:r>
              <a:rPr lang="en-US" altLang="zh-CN" sz="1600" b="0"/>
              <a:t>undefined</a:t>
            </a:r>
            <a:r>
              <a:rPr lang="zh-CN" altLang="en-US" sz="1800" b="0"/>
              <a:t>	</a:t>
            </a:r>
            <a:endParaRPr lang="zh-CN" altLang="en-US" sz="1800" b="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vert="horz" wrap="square" lIns="90333" tIns="44376" rIns="90333" bIns="44376" anchor="b"/>
          <a:lstStyle/>
          <a:p>
            <a:r>
              <a:rPr lang="zh-CN" altLang="en-US">
                <a:effectLst/>
              </a:rPr>
              <a:t>类型转换</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其他数据类型转换为</a:t>
            </a:r>
            <a:r>
              <a:rPr lang="en-US" altLang="zh-CN"/>
              <a:t>Boolean</a:t>
            </a:r>
            <a:endParaRPr lang="en-US" altLang="zh-CN"/>
          </a:p>
          <a:p>
            <a:pPr>
              <a:buFont typeface="Wingdings" panose="05000000000000000000" pitchFamily="2" charset="2"/>
              <a:buChar char="l"/>
            </a:pPr>
            <a:r>
              <a:rPr lang="en-US" altLang="zh-CN" sz="1800"/>
              <a:t>Boolean</a:t>
            </a:r>
            <a:r>
              <a:rPr lang="zh-CN" altLang="en-US" sz="1800"/>
              <a:t>()函数</a:t>
            </a:r>
            <a:endParaRPr lang="zh-CN" altLang="en-US" sz="1800"/>
          </a:p>
          <a:p>
            <a:pPr eaLnBrk="1" hangingPunct="1">
              <a:buNone/>
            </a:pPr>
            <a:r>
              <a:rPr lang="zh-CN" altLang="en-US" sz="1600" b="0"/>
              <a:t>任意其他数据类型都可以转换为布尔类型。</a:t>
            </a:r>
            <a:endParaRPr lang="en-US" altLang="zh-CN" sz="1600" b="0"/>
          </a:p>
          <a:p>
            <a:pPr eaLnBrk="1" hangingPunct="1">
              <a:buNone/>
            </a:pPr>
            <a:endParaRPr lang="zh-CN" altLang="en-US" sz="1600" b="0"/>
          </a:p>
          <a:p>
            <a:pPr eaLnBrk="1" hangingPunct="1">
              <a:spcBef>
                <a:spcPts val="400"/>
              </a:spcBef>
              <a:spcAft>
                <a:spcPts val="400"/>
              </a:spcAft>
              <a:buNone/>
            </a:pPr>
            <a:r>
              <a:rPr lang="zh-CN" altLang="en-US" sz="1800" b="0"/>
              <a:t>	</a:t>
            </a:r>
            <a:endParaRPr lang="zh-CN" altLang="en-US" sz="1800" b="0"/>
          </a:p>
        </p:txBody>
      </p:sp>
      <p:graphicFrame>
        <p:nvGraphicFramePr>
          <p:cNvPr id="65539" name="表格 65538"/>
          <p:cNvGraphicFramePr/>
          <p:nvPr/>
        </p:nvGraphicFramePr>
        <p:xfrm>
          <a:off x="609600" y="2057400"/>
          <a:ext cx="6096000" cy="1854200"/>
        </p:xfrm>
        <a:graphic>
          <a:graphicData uri="http://schemas.openxmlformats.org/drawingml/2006/table">
            <a:tbl>
              <a:tblPr/>
              <a:tblGrid>
                <a:gridCol w="2032000"/>
                <a:gridCol w="2032000"/>
                <a:gridCol w="2032000"/>
              </a:tblGrid>
              <a:tr h="371475">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i="0">
                          <a:solidFill>
                            <a:srgbClr val="00279F"/>
                          </a:solidFill>
                          <a:latin typeface="Arial" panose="020B0604020202020204" pitchFamily="34" charset="0"/>
                        </a:rPr>
                        <a:t>Boolean</a:t>
                      </a:r>
                      <a:endParaRPr lang="zh-CN" altLang="en-US" sz="1600" i="0">
                        <a:solidFill>
                          <a:srgbClr val="00279F"/>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AAACCD"/>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i="0">
                          <a:solidFill>
                            <a:srgbClr val="00279F"/>
                          </a:solidFill>
                          <a:latin typeface="Arial" panose="020B0604020202020204" pitchFamily="34" charset="0"/>
                        </a:rPr>
                        <a:t>true</a:t>
                      </a:r>
                      <a:endParaRPr lang="zh-CN" altLang="en-US" sz="1600" i="0">
                        <a:solidFill>
                          <a:srgbClr val="00279F"/>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AAACCD"/>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i="0">
                          <a:solidFill>
                            <a:srgbClr val="00279F"/>
                          </a:solidFill>
                          <a:latin typeface="Arial" panose="020B0604020202020204" pitchFamily="34" charset="0"/>
                        </a:rPr>
                        <a:t>false</a:t>
                      </a:r>
                      <a:endParaRPr lang="zh-CN" altLang="en-US" sz="1600" i="0">
                        <a:solidFill>
                          <a:srgbClr val="00279F"/>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AAACCD"/>
                    </a:solidFill>
                  </a:tcPr>
                </a:tc>
              </a:tr>
              <a:tr h="369888">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String</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E3ED"/>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zh-CN" altLang="en-US" sz="1600" b="0" i="0">
                          <a:solidFill>
                            <a:srgbClr val="000000"/>
                          </a:solidFill>
                          <a:latin typeface="Arial" panose="020B0604020202020204" pitchFamily="34" charset="0"/>
                        </a:rPr>
                        <a:t>非空字符串</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E3ED"/>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ru-RU" altLang="zh-CN" sz="1600" b="0" i="0">
                          <a:solidFill>
                            <a:srgbClr val="000000"/>
                          </a:solidFill>
                          <a:latin typeface="Arial" panose="020B0604020202020204" pitchFamily="34" charset="0"/>
                        </a:rPr>
                        <a:t>""</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E3ED"/>
                    </a:solidFill>
                  </a:tcPr>
                </a:tc>
              </a:tr>
              <a:tr h="371475">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Number</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1F1F6"/>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zh-CN" altLang="en-US" sz="1600" b="0" i="0">
                          <a:solidFill>
                            <a:srgbClr val="000000"/>
                          </a:solidFill>
                          <a:latin typeface="Arial" panose="020B0604020202020204" pitchFamily="34" charset="0"/>
                        </a:rPr>
                        <a:t>任何非</a:t>
                      </a:r>
                      <a:r>
                        <a:rPr lang="en-US" altLang="zh-CN" sz="1600" b="0" i="0">
                          <a:solidFill>
                            <a:srgbClr val="000000"/>
                          </a:solidFill>
                          <a:latin typeface="Arial" panose="020B0604020202020204" pitchFamily="34" charset="0"/>
                        </a:rPr>
                        <a:t>0</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1F1F6"/>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0/NaN</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1F1F6"/>
                    </a:solidFill>
                  </a:tcPr>
                </a:tc>
              </a:tr>
              <a:tr h="369887">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Object</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E3ED"/>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zh-CN" altLang="en-US" sz="1600" b="0" i="0">
                          <a:solidFill>
                            <a:srgbClr val="000000"/>
                          </a:solidFill>
                          <a:latin typeface="Arial" panose="020B0604020202020204" pitchFamily="34" charset="0"/>
                        </a:rPr>
                        <a:t>任何对象</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E3ED"/>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null</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E3ED"/>
                    </a:solidFill>
                  </a:tcPr>
                </a:tc>
              </a:tr>
              <a:tr h="371475">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Undefined</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1F1F6"/>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zh-CN" altLang="en-US" sz="1600" b="0" i="0">
                          <a:solidFill>
                            <a:srgbClr val="000000"/>
                          </a:solidFill>
                          <a:latin typeface="Arial" panose="020B0604020202020204" pitchFamily="34" charset="0"/>
                        </a:rPr>
                        <a:t>不适用</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1F1F6"/>
                    </a:solidFill>
                  </a:tcPr>
                </a:tc>
                <a:tc>
                  <a:txBody>
                    <a:bodyPr/>
                    <a:lstStyle>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r>
                        <a:rPr lang="en-US" altLang="zh-CN" sz="1600" b="0" i="0">
                          <a:solidFill>
                            <a:srgbClr val="000000"/>
                          </a:solidFill>
                          <a:latin typeface="Arial" panose="020B0604020202020204" pitchFamily="34" charset="0"/>
                        </a:rPr>
                        <a:t>undefined</a:t>
                      </a:r>
                      <a:endParaRPr lang="zh-CN" altLang="en-US" sz="1600" b="0" i="0">
                        <a:solidFill>
                          <a:srgbClr val="000000"/>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1F1F6"/>
                    </a:solidFill>
                  </a:tcPr>
                </a:tc>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vert="horz" wrap="square" lIns="90333" tIns="44376" rIns="90333" bIns="44376" anchor="b"/>
          <a:lstStyle/>
          <a:p>
            <a:r>
              <a:rPr lang="zh-CN" altLang="en-US">
                <a:effectLst/>
              </a:rPr>
              <a:t>类型转换</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其他数据类型转换为</a:t>
            </a:r>
            <a:r>
              <a:rPr lang="en-US" altLang="zh-CN"/>
              <a:t>Number</a:t>
            </a:r>
            <a:endParaRPr lang="en-US" altLang="zh-CN"/>
          </a:p>
          <a:p>
            <a:pPr>
              <a:buFont typeface="Wingdings" panose="05000000000000000000" pitchFamily="2" charset="2"/>
              <a:buChar char="l"/>
            </a:pPr>
            <a:r>
              <a:rPr lang="en-US" altLang="zh-CN" sz="1800"/>
              <a:t>Number</a:t>
            </a:r>
            <a:r>
              <a:rPr lang="zh-CN" altLang="en-US" sz="1800"/>
              <a:t>()函数</a:t>
            </a:r>
            <a:endParaRPr lang="zh-CN" altLang="en-US" sz="1800"/>
          </a:p>
          <a:p>
            <a:pPr lvl="1">
              <a:buFont typeface="Wingdings" panose="05000000000000000000" pitchFamily="2" charset="2"/>
              <a:buChar char="ü"/>
            </a:pPr>
            <a:r>
              <a:rPr lang="zh-CN" altLang="en-US" sz="1600" b="0"/>
              <a:t>如果转换的值是</a:t>
            </a:r>
            <a:r>
              <a:rPr lang="en-US" altLang="zh-CN" sz="1600" b="0"/>
              <a:t>null,undefined,boolean,number</a:t>
            </a:r>
            <a:endParaRPr lang="en-US" altLang="zh-CN" sz="1600" b="0"/>
          </a:p>
          <a:p>
            <a:pPr lvl="1">
              <a:spcBef>
                <a:spcPts val="200"/>
              </a:spcBef>
              <a:spcAft>
                <a:spcPts val="200"/>
              </a:spcAft>
              <a:buNone/>
            </a:pPr>
            <a:r>
              <a:rPr lang="en-US" altLang="zh-CN" sz="1600" b="0"/>
              <a:t>	Number(true);		//1</a:t>
            </a:r>
            <a:endParaRPr lang="en-US" altLang="zh-CN" sz="1600" b="0"/>
          </a:p>
          <a:p>
            <a:pPr lvl="1">
              <a:spcBef>
                <a:spcPts val="200"/>
              </a:spcBef>
              <a:spcAft>
                <a:spcPts val="200"/>
              </a:spcAft>
              <a:buNone/>
            </a:pPr>
            <a:r>
              <a:rPr lang="en-US" altLang="zh-CN" sz="1600" b="0"/>
              <a:t>	Number(false);		//0</a:t>
            </a:r>
            <a:endParaRPr lang="en-US" altLang="zh-CN" sz="1600" b="0"/>
          </a:p>
          <a:p>
            <a:pPr lvl="1">
              <a:spcBef>
                <a:spcPts val="200"/>
              </a:spcBef>
              <a:spcAft>
                <a:spcPts val="200"/>
              </a:spcAft>
              <a:buNone/>
            </a:pPr>
            <a:r>
              <a:rPr lang="en-US" altLang="zh-CN" sz="1600" b="0"/>
              <a:t>	Number(null);		//0</a:t>
            </a:r>
            <a:endParaRPr lang="en-US" altLang="zh-CN" sz="1600" b="0"/>
          </a:p>
          <a:p>
            <a:pPr lvl="1">
              <a:spcBef>
                <a:spcPts val="200"/>
              </a:spcBef>
              <a:spcAft>
                <a:spcPts val="200"/>
              </a:spcAft>
              <a:buNone/>
            </a:pPr>
            <a:r>
              <a:rPr lang="en-US" altLang="zh-CN" sz="1600" b="0"/>
              <a:t>	Number(undefined);		//NaN</a:t>
            </a:r>
            <a:endParaRPr lang="en-US" altLang="zh-CN" sz="1600" b="0"/>
          </a:p>
          <a:p>
            <a:pPr lvl="1">
              <a:spcBef>
                <a:spcPts val="200"/>
              </a:spcBef>
              <a:spcAft>
                <a:spcPts val="200"/>
              </a:spcAft>
              <a:buNone/>
            </a:pPr>
            <a:r>
              <a:rPr lang="en-US" altLang="zh-CN" sz="1600" b="0"/>
              <a:t>	Number(10);		//10 </a:t>
            </a:r>
            <a:r>
              <a:rPr lang="zh-CN" altLang="en-US" sz="1600" b="0"/>
              <a:t>如果是数字值</a:t>
            </a:r>
            <a:r>
              <a:rPr lang="en-US" altLang="zh-CN" sz="1600" b="0"/>
              <a:t>,</a:t>
            </a:r>
            <a:r>
              <a:rPr lang="zh-CN" altLang="en-US" sz="1600" b="0"/>
              <a:t>原样输出</a:t>
            </a:r>
            <a:endParaRPr lang="en-US" altLang="zh-CN" sz="1600" b="0"/>
          </a:p>
          <a:p>
            <a:pPr lvl="1">
              <a:buFont typeface="Wingdings" panose="05000000000000000000" pitchFamily="2" charset="2"/>
              <a:buChar char="ü"/>
            </a:pPr>
            <a:r>
              <a:rPr lang="zh-CN" altLang="en-US" sz="1600" b="0"/>
              <a:t>如果转换的值是</a:t>
            </a:r>
            <a:r>
              <a:rPr lang="en-US" altLang="zh-CN" sz="1600" b="0"/>
              <a:t>string</a:t>
            </a:r>
            <a:endParaRPr lang="en-US" altLang="zh-CN" sz="1600" b="0"/>
          </a:p>
          <a:p>
            <a:pPr lvl="1">
              <a:spcBef>
                <a:spcPts val="200"/>
              </a:spcBef>
              <a:spcAft>
                <a:spcPts val="200"/>
              </a:spcAft>
              <a:buNone/>
            </a:pPr>
            <a:r>
              <a:rPr lang="en-US" altLang="zh-CN" sz="1600" b="0"/>
              <a:t>	Number("123");  	//</a:t>
            </a:r>
            <a:r>
              <a:rPr lang="zh-CN" altLang="en-US" sz="1600" b="0"/>
              <a:t>如果仅包含数值，转换为对应的数值</a:t>
            </a:r>
            <a:endParaRPr lang="en-US" altLang="zh-CN" sz="1600" b="0"/>
          </a:p>
          <a:p>
            <a:pPr lvl="1">
              <a:spcBef>
                <a:spcPts val="200"/>
              </a:spcBef>
              <a:spcAft>
                <a:spcPts val="200"/>
              </a:spcAft>
              <a:buNone/>
            </a:pPr>
            <a:r>
              <a:rPr lang="en-US" altLang="zh-CN" sz="1600" b="0"/>
              <a:t>	Number("234.1");	//</a:t>
            </a:r>
            <a:r>
              <a:rPr lang="zh-CN" altLang="en-US" sz="1600" b="0"/>
              <a:t>解析为对应的小数		</a:t>
            </a:r>
            <a:endParaRPr lang="en-US" altLang="zh-CN" sz="1600" b="0"/>
          </a:p>
          <a:p>
            <a:pPr lvl="1">
              <a:spcBef>
                <a:spcPts val="200"/>
              </a:spcBef>
              <a:spcAft>
                <a:spcPts val="200"/>
              </a:spcAft>
              <a:buNone/>
            </a:pPr>
            <a:r>
              <a:rPr lang="en-US" altLang="zh-CN" sz="1600" b="0"/>
              <a:t>	Number("+12.1");	//</a:t>
            </a:r>
            <a:r>
              <a:rPr lang="zh-CN" altLang="en-US" sz="1600" b="0"/>
              <a:t>首位为符号位，其余为为数值，转换为对应的数值	</a:t>
            </a:r>
            <a:endParaRPr lang="en-US" altLang="zh-CN" sz="1600" b="0"/>
          </a:p>
          <a:p>
            <a:pPr lvl="1">
              <a:spcBef>
                <a:spcPts val="200"/>
              </a:spcBef>
              <a:spcAft>
                <a:spcPts val="200"/>
              </a:spcAft>
              <a:buNone/>
            </a:pPr>
            <a:r>
              <a:rPr lang="en-US" altLang="zh-CN" sz="1600" b="0"/>
              <a:t>	Number("1+2.3");	//NaN </a:t>
            </a:r>
            <a:r>
              <a:rPr lang="zh-CN" altLang="en-US" sz="1600" b="0"/>
              <a:t>符号位出现在其他位置，解析为</a:t>
            </a:r>
            <a:r>
              <a:rPr lang="en-US" altLang="zh-CN" sz="1600" b="0"/>
              <a:t>NaN	</a:t>
            </a:r>
            <a:endParaRPr lang="en-US" altLang="zh-CN" sz="1600" b="0"/>
          </a:p>
          <a:p>
            <a:pPr lvl="1">
              <a:spcBef>
                <a:spcPts val="200"/>
              </a:spcBef>
              <a:spcAft>
                <a:spcPts val="200"/>
              </a:spcAft>
              <a:buNone/>
            </a:pPr>
            <a:r>
              <a:rPr lang="en-US" altLang="zh-CN" sz="1600" b="0"/>
              <a:t>	Number("0xa");  	//</a:t>
            </a:r>
            <a:r>
              <a:rPr lang="zh-CN" altLang="en-US" sz="1600" b="0"/>
              <a:t>如果仅包含十六进制格式，转为为对应的十进制的值</a:t>
            </a:r>
            <a:endParaRPr lang="en-US" altLang="zh-CN" sz="1600" b="0"/>
          </a:p>
          <a:p>
            <a:pPr lvl="1">
              <a:spcBef>
                <a:spcPts val="200"/>
              </a:spcBef>
              <a:spcAft>
                <a:spcPts val="200"/>
              </a:spcAft>
              <a:buNone/>
            </a:pPr>
            <a:r>
              <a:rPr lang="en-US" altLang="zh-CN" sz="1600" b="0"/>
              <a:t>	Number("010");	//【</a:t>
            </a:r>
            <a:r>
              <a:rPr lang="zh-CN" altLang="en-US" sz="1600" b="0"/>
              <a:t>注意！</a:t>
            </a:r>
            <a:r>
              <a:rPr lang="en-US" altLang="zh-CN" sz="1600" b="0"/>
              <a:t>】</a:t>
            </a:r>
            <a:r>
              <a:rPr lang="zh-CN" altLang="en-US" sz="1600" b="0"/>
              <a:t>不会当做八进制被解析，结果为</a:t>
            </a:r>
            <a:r>
              <a:rPr lang="en-US" altLang="zh-CN" sz="1600" b="0"/>
              <a:t>10</a:t>
            </a:r>
            <a:endParaRPr lang="en-US" altLang="zh-CN" sz="1600" b="0"/>
          </a:p>
          <a:p>
            <a:pPr lvl="1">
              <a:spcBef>
                <a:spcPts val="200"/>
              </a:spcBef>
              <a:spcAft>
                <a:spcPts val="200"/>
              </a:spcAft>
              <a:buNone/>
            </a:pPr>
            <a:r>
              <a:rPr lang="en-US" altLang="zh-CN" sz="1600" b="0"/>
              <a:t>	Number("");	//</a:t>
            </a:r>
            <a:r>
              <a:rPr lang="zh-CN" altLang="en-US" sz="1600" b="0"/>
              <a:t>空字符串被转换为</a:t>
            </a:r>
            <a:r>
              <a:rPr lang="en-US" altLang="zh-CN" sz="1600" b="0"/>
              <a:t>0</a:t>
            </a:r>
            <a:endParaRPr lang="en-US" altLang="zh-CN" sz="1600" b="0"/>
          </a:p>
          <a:p>
            <a:pPr lvl="1">
              <a:spcBef>
                <a:spcPts val="200"/>
              </a:spcBef>
              <a:spcAft>
                <a:spcPts val="200"/>
              </a:spcAft>
              <a:buNone/>
            </a:pPr>
            <a:r>
              <a:rPr lang="en-US" altLang="zh-CN" sz="1600" b="0"/>
              <a:t>	Number("123ac");	//</a:t>
            </a:r>
            <a:r>
              <a:rPr lang="zh-CN" altLang="en-US" sz="1600" b="0"/>
              <a:t>包含其他字符： </a:t>
            </a:r>
            <a:r>
              <a:rPr lang="en-US" altLang="zh-CN" sz="1600" b="0"/>
              <a:t>NaN				</a:t>
            </a:r>
            <a:endParaRPr lang="en-US" altLang="zh-CN" sz="1600" b="0"/>
          </a:p>
          <a:p>
            <a:pPr lvl="1">
              <a:spcBef>
                <a:spcPts val="200"/>
              </a:spcBef>
              <a:spcAft>
                <a:spcPts val="200"/>
              </a:spcAft>
              <a:buNone/>
            </a:pPr>
            <a:r>
              <a:rPr lang="en-US" altLang="zh-CN" sz="1600" b="0"/>
              <a:t>	Number(" 12");	//12</a:t>
            </a:r>
            <a:endParaRPr lang="zh-CN" altLang="en-US" sz="1600" b="0"/>
          </a:p>
          <a:p>
            <a:pPr eaLnBrk="1" hangingPunct="1">
              <a:spcBef>
                <a:spcPts val="400"/>
              </a:spcBef>
              <a:spcAft>
                <a:spcPts val="400"/>
              </a:spcAft>
              <a:buNone/>
            </a:pPr>
            <a:r>
              <a:rPr lang="zh-CN" altLang="en-US" sz="1800" b="0"/>
              <a:t>	</a:t>
            </a:r>
            <a:endParaRPr lang="zh-CN" altLang="en-US" sz="1800" b="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vert="horz" wrap="square" lIns="90333" tIns="44376" rIns="90333" bIns="44376" anchor="b"/>
          <a:lstStyle/>
          <a:p>
            <a:r>
              <a:rPr lang="zh-CN" altLang="en-US">
                <a:effectLst/>
              </a:rPr>
              <a:t>类型转换</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其他数据类型转换为</a:t>
            </a:r>
            <a:r>
              <a:rPr lang="en-US" altLang="zh-CN"/>
              <a:t>Number</a:t>
            </a:r>
            <a:endParaRPr lang="en-US" altLang="zh-CN"/>
          </a:p>
          <a:p>
            <a:pPr>
              <a:buFont typeface="Wingdings" panose="05000000000000000000" pitchFamily="2" charset="2"/>
              <a:buChar char="l"/>
            </a:pPr>
            <a:r>
              <a:rPr lang="en-US" altLang="zh-CN" sz="1800"/>
              <a:t>parseInt</a:t>
            </a:r>
            <a:r>
              <a:rPr lang="zh-CN" altLang="en-US" sz="1800"/>
              <a:t>()函数</a:t>
            </a:r>
            <a:endParaRPr lang="zh-CN" altLang="en-US" sz="1800"/>
          </a:p>
          <a:p>
            <a:pPr lvl="1">
              <a:buFont typeface="Wingdings" panose="05000000000000000000" pitchFamily="2" charset="2"/>
              <a:buChar char="ü"/>
            </a:pPr>
            <a:r>
              <a:rPr lang="zh-CN" altLang="en-US" sz="1600" b="0"/>
              <a:t>如果转换的值是</a:t>
            </a:r>
            <a:r>
              <a:rPr lang="en-US" altLang="zh-CN" sz="1600" b="0"/>
              <a:t>null,undefined,boolean</a:t>
            </a:r>
            <a:r>
              <a:rPr lang="zh-CN" altLang="en-US" sz="1600" b="0"/>
              <a:t>，均转换为</a:t>
            </a:r>
            <a:r>
              <a:rPr lang="en-US" altLang="zh-CN" sz="1600" b="0"/>
              <a:t>NaN</a:t>
            </a:r>
            <a:endParaRPr lang="en-US" altLang="zh-CN" sz="1600" b="0"/>
          </a:p>
          <a:p>
            <a:pPr lvl="1">
              <a:buFont typeface="Wingdings" panose="05000000000000000000" pitchFamily="2" charset="2"/>
              <a:buChar char="ü"/>
            </a:pPr>
            <a:r>
              <a:rPr lang="zh-CN" altLang="en-US" sz="1600" b="0"/>
              <a:t>如果转换的值是</a:t>
            </a:r>
            <a:r>
              <a:rPr lang="en-US" altLang="zh-CN" sz="1600" b="0"/>
              <a:t>Number</a:t>
            </a:r>
            <a:endParaRPr lang="en-US" altLang="zh-CN" sz="1600" b="0"/>
          </a:p>
          <a:p>
            <a:pPr lvl="1">
              <a:spcBef>
                <a:spcPts val="200"/>
              </a:spcBef>
              <a:spcAft>
                <a:spcPts val="200"/>
              </a:spcAft>
              <a:buNone/>
            </a:pPr>
            <a:r>
              <a:rPr lang="en-US" altLang="zh-CN" sz="1600" b="0"/>
              <a:t>	parseInt(10);		//10 </a:t>
            </a:r>
            <a:r>
              <a:rPr lang="zh-CN" altLang="en-US" sz="1600" b="0"/>
              <a:t>如果是整数值，原样输出				</a:t>
            </a:r>
            <a:r>
              <a:rPr lang="en-US" altLang="zh-CN" sz="1600" b="0"/>
              <a:t>parseInt(10.3);		//10 </a:t>
            </a:r>
            <a:r>
              <a:rPr lang="zh-CN" altLang="en-US" sz="1600" b="0"/>
              <a:t>如果是小数，舍去小数点一级后面的内容</a:t>
            </a:r>
            <a:endParaRPr lang="en-US" altLang="zh-CN" sz="1600" b="0"/>
          </a:p>
          <a:p>
            <a:pPr lvl="1">
              <a:buFont typeface="Wingdings" panose="05000000000000000000" pitchFamily="2" charset="2"/>
              <a:buChar char="ü"/>
            </a:pPr>
            <a:r>
              <a:rPr lang="zh-CN" altLang="en-US" sz="1600" b="0"/>
              <a:t>如果转换的值是</a:t>
            </a:r>
            <a:r>
              <a:rPr lang="en-US" altLang="zh-CN" sz="1600" b="0"/>
              <a:t>string</a:t>
            </a:r>
            <a:endParaRPr lang="en-US" altLang="zh-CN" sz="1600" b="0"/>
          </a:p>
          <a:p>
            <a:pPr lvl="1">
              <a:spcBef>
                <a:spcPts val="200"/>
              </a:spcBef>
              <a:spcAft>
                <a:spcPts val="200"/>
              </a:spcAft>
              <a:buNone/>
            </a:pPr>
            <a:r>
              <a:rPr lang="en-US" altLang="zh-CN" sz="1600" b="0"/>
              <a:t>	parseInt("123");  	//123</a:t>
            </a:r>
            <a:r>
              <a:rPr lang="zh-CN" altLang="en-US" sz="1600" b="0"/>
              <a:t>；如果仅包含数值，转换为对应的数值</a:t>
            </a:r>
            <a:endParaRPr lang="en-US" altLang="zh-CN" sz="1600" b="0"/>
          </a:p>
          <a:p>
            <a:pPr lvl="1">
              <a:spcBef>
                <a:spcPts val="200"/>
              </a:spcBef>
              <a:spcAft>
                <a:spcPts val="200"/>
              </a:spcAft>
              <a:buNone/>
            </a:pPr>
            <a:r>
              <a:rPr lang="en-US" altLang="zh-CN" sz="1600" b="0"/>
              <a:t>	parseInt("234.1");	//234</a:t>
            </a:r>
            <a:r>
              <a:rPr lang="zh-CN" altLang="en-US" sz="1600" b="0"/>
              <a:t>；小数点后面的数值省略	</a:t>
            </a:r>
            <a:endParaRPr lang="en-US" altLang="zh-CN" sz="1600" b="0"/>
          </a:p>
          <a:p>
            <a:pPr lvl="1">
              <a:spcBef>
                <a:spcPts val="200"/>
              </a:spcBef>
              <a:spcAft>
                <a:spcPts val="200"/>
              </a:spcAft>
              <a:buNone/>
            </a:pPr>
            <a:r>
              <a:rPr lang="en-US" altLang="zh-CN" sz="1600" b="0"/>
              <a:t>	parseInt("+12.1");	//12</a:t>
            </a:r>
            <a:r>
              <a:rPr lang="zh-CN" altLang="en-US" sz="1600" b="0"/>
              <a:t>； 首位为符号位，其余为为数值，转换为整数	</a:t>
            </a:r>
            <a:endParaRPr lang="en-US" altLang="zh-CN" sz="1600" b="0"/>
          </a:p>
          <a:p>
            <a:pPr lvl="1">
              <a:spcBef>
                <a:spcPts val="200"/>
              </a:spcBef>
              <a:spcAft>
                <a:spcPts val="200"/>
              </a:spcAft>
              <a:buNone/>
            </a:pPr>
            <a:r>
              <a:rPr lang="en-US" altLang="zh-CN" sz="1600" b="0"/>
              <a:t>	parseInt("1+2.3");	//1</a:t>
            </a:r>
            <a:r>
              <a:rPr lang="zh-CN" altLang="en-US" sz="1600" b="0"/>
              <a:t>；</a:t>
            </a:r>
            <a:r>
              <a:rPr lang="en-US" altLang="zh-CN" sz="1600" b="0"/>
              <a:t> </a:t>
            </a:r>
            <a:r>
              <a:rPr lang="zh-CN" altLang="en-US" sz="1600" b="0"/>
              <a:t>符号位出现在其他位置，保留符号位前面的数值</a:t>
            </a:r>
            <a:r>
              <a:rPr lang="en-US" altLang="zh-CN" sz="1600" b="0"/>
              <a:t>	</a:t>
            </a:r>
            <a:endParaRPr lang="en-US" altLang="zh-CN" sz="1600" b="0"/>
          </a:p>
          <a:p>
            <a:pPr lvl="1">
              <a:spcBef>
                <a:spcPts val="200"/>
              </a:spcBef>
              <a:spcAft>
                <a:spcPts val="200"/>
              </a:spcAft>
              <a:buNone/>
            </a:pPr>
            <a:r>
              <a:rPr lang="en-US" altLang="zh-CN" sz="1600" b="0"/>
              <a:t>	parseInt("0xa");  	//10</a:t>
            </a:r>
            <a:r>
              <a:rPr lang="zh-CN" altLang="en-US" sz="1600" b="0"/>
              <a:t>； 如果仅包含十六进制格式，转为为对应的十进制的值</a:t>
            </a:r>
            <a:endParaRPr lang="en-US" altLang="zh-CN" sz="1600" b="0"/>
          </a:p>
          <a:p>
            <a:pPr lvl="1">
              <a:spcBef>
                <a:spcPts val="200"/>
              </a:spcBef>
              <a:spcAft>
                <a:spcPts val="200"/>
              </a:spcAft>
              <a:buNone/>
            </a:pPr>
            <a:r>
              <a:rPr lang="en-US" altLang="zh-CN" sz="1600" b="0"/>
              <a:t>	parseInt("010");	//10</a:t>
            </a:r>
            <a:r>
              <a:rPr lang="zh-CN" altLang="en-US" sz="1600" b="0"/>
              <a:t>； </a:t>
            </a:r>
            <a:r>
              <a:rPr lang="en-US" altLang="zh-CN" sz="1600" b="0"/>
              <a:t>【</a:t>
            </a:r>
            <a:r>
              <a:rPr lang="zh-CN" altLang="en-US" sz="1600" b="0"/>
              <a:t>注意！</a:t>
            </a:r>
            <a:r>
              <a:rPr lang="en-US" altLang="zh-CN" sz="1600" b="0"/>
              <a:t>】</a:t>
            </a:r>
            <a:r>
              <a:rPr lang="zh-CN" altLang="en-US" sz="1600" b="0"/>
              <a:t>不会当做八进制被解析，结果为</a:t>
            </a:r>
            <a:r>
              <a:rPr lang="en-US" altLang="zh-CN" sz="1600" b="0"/>
              <a:t>10</a:t>
            </a:r>
            <a:endParaRPr lang="en-US" altLang="zh-CN" sz="1600" b="0"/>
          </a:p>
          <a:p>
            <a:pPr lvl="1">
              <a:spcBef>
                <a:spcPts val="200"/>
              </a:spcBef>
              <a:spcAft>
                <a:spcPts val="200"/>
              </a:spcAft>
              <a:buNone/>
            </a:pPr>
            <a:r>
              <a:rPr lang="en-US" altLang="zh-CN" sz="1600" b="0"/>
              <a:t>	parseInt("");	//NaN</a:t>
            </a:r>
            <a:r>
              <a:rPr lang="zh-CN" altLang="en-US" sz="1600" b="0"/>
              <a:t>；空字符串被转换为</a:t>
            </a:r>
            <a:r>
              <a:rPr lang="en-US" altLang="zh-CN" sz="1600" b="0"/>
              <a:t>NaN</a:t>
            </a:r>
            <a:endParaRPr lang="en-US" altLang="zh-CN" sz="1600" b="0"/>
          </a:p>
          <a:p>
            <a:pPr lvl="1">
              <a:spcBef>
                <a:spcPts val="200"/>
              </a:spcBef>
              <a:spcAft>
                <a:spcPts val="200"/>
              </a:spcAft>
              <a:buNone/>
            </a:pPr>
            <a:r>
              <a:rPr lang="en-US" altLang="zh-CN" sz="1600" b="0"/>
              <a:t>	parseInt("1+2.3");	//1;</a:t>
            </a:r>
            <a:r>
              <a:rPr lang="zh-CN" altLang="en-US" sz="1600" b="0"/>
              <a:t>如果首位为数值，依次向后解析，找到连续的数值，直到遇到第一个非数值的，将之前获取的数值转换为</a:t>
            </a:r>
            <a:r>
              <a:rPr lang="en-US" altLang="zh-CN" sz="1600" b="0"/>
              <a:t>Number</a:t>
            </a:r>
            <a:r>
              <a:rPr lang="zh-CN" altLang="en-US" sz="1600" b="0"/>
              <a:t>返回				</a:t>
            </a:r>
            <a:r>
              <a:rPr lang="en-US" altLang="zh-CN" sz="1600" b="0"/>
              <a:t>parseInt("123ac");	//123;</a:t>
            </a:r>
            <a:endParaRPr lang="en-US" altLang="zh-CN" sz="1600" b="0"/>
          </a:p>
          <a:p>
            <a:pPr lvl="1">
              <a:spcBef>
                <a:spcPts val="200"/>
              </a:spcBef>
              <a:spcAft>
                <a:spcPts val="200"/>
              </a:spcAft>
              <a:buNone/>
            </a:pPr>
            <a:r>
              <a:rPr lang="en-US" altLang="zh-CN" sz="1600" b="0"/>
              <a:t>	</a:t>
            </a:r>
            <a:r>
              <a:rPr lang="zh-CN" altLang="en-US" sz="1800" b="0"/>
              <a:t>	</a:t>
            </a:r>
            <a:endParaRPr lang="zh-CN" altLang="en-US" sz="1800" b="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vert="horz" wrap="square" lIns="90333" tIns="44376" rIns="90333" bIns="44376" anchor="b"/>
          <a:lstStyle/>
          <a:p>
            <a:r>
              <a:rPr lang="zh-CN" altLang="en-US">
                <a:effectLst/>
              </a:rPr>
              <a:t>类型转换</a:t>
            </a:r>
            <a:endParaRPr lang="zh-CN" altLang="en-US">
              <a:effectLst/>
            </a:endParaRPr>
          </a:p>
        </p:txBody>
      </p:sp>
      <p:sp>
        <p:nvSpPr>
          <p:cNvPr id="35842" name="内容占位符 2"/>
          <p:cNvSpPr>
            <a:spLocks noGrp="1"/>
          </p:cNvSpPr>
          <p:nvPr>
            <p:ph idx="1"/>
          </p:nvPr>
        </p:nvSpPr>
        <p:spPr/>
        <p:txBody>
          <a:bodyPr vert="horz" wrap="square" lIns="90050" tIns="45024" rIns="90050" bIns="45024" numCol="1" anchor="t" anchorCtr="0" compatLnSpc="1"/>
          <a:lstStyle/>
          <a:p>
            <a:r>
              <a:rPr lang="zh-CN" altLang="en-US"/>
              <a:t>其他数据类型转换为</a:t>
            </a:r>
            <a:r>
              <a:rPr lang="en-US" altLang="zh-CN"/>
              <a:t>Number</a:t>
            </a:r>
            <a:endParaRPr lang="en-US" altLang="zh-CN"/>
          </a:p>
          <a:p>
            <a:pPr>
              <a:buFont typeface="Wingdings" panose="05000000000000000000" pitchFamily="2" charset="2"/>
              <a:buChar char="l"/>
            </a:pPr>
            <a:r>
              <a:rPr lang="en-US" altLang="zh-CN" sz="1800"/>
              <a:t>parseFloat</a:t>
            </a:r>
            <a:r>
              <a:rPr lang="zh-CN" altLang="en-US" sz="1800"/>
              <a:t>()函数</a:t>
            </a:r>
            <a:endParaRPr lang="zh-CN" altLang="en-US" sz="1800"/>
          </a:p>
          <a:p>
            <a:pPr lvl="1">
              <a:buFont typeface="Wingdings" panose="05000000000000000000" pitchFamily="2" charset="2"/>
              <a:buChar char="ü"/>
            </a:pPr>
            <a:r>
              <a:rPr lang="zh-CN" altLang="en-US" sz="1600" b="0"/>
              <a:t>如果转换的值是</a:t>
            </a:r>
            <a:r>
              <a:rPr lang="en-US" altLang="zh-CN" sz="1600" b="0"/>
              <a:t>null,undefined,boolean</a:t>
            </a:r>
            <a:r>
              <a:rPr lang="zh-CN" altLang="en-US" sz="1600" b="0"/>
              <a:t>，均转换为</a:t>
            </a:r>
            <a:r>
              <a:rPr lang="en-US" altLang="zh-CN" sz="1600" b="0"/>
              <a:t>NaN</a:t>
            </a:r>
            <a:endParaRPr lang="en-US" altLang="zh-CN" sz="1600" b="0"/>
          </a:p>
          <a:p>
            <a:pPr lvl="1">
              <a:buFont typeface="Wingdings" panose="05000000000000000000" pitchFamily="2" charset="2"/>
              <a:buChar char="ü"/>
            </a:pPr>
            <a:r>
              <a:rPr lang="zh-CN" altLang="en-US" sz="1600" b="0"/>
              <a:t>如果转换的值是</a:t>
            </a:r>
            <a:r>
              <a:rPr lang="en-US" altLang="zh-CN" sz="1600" b="0"/>
              <a:t>Number</a:t>
            </a:r>
            <a:endParaRPr lang="en-US" altLang="zh-CN" sz="1600" b="0"/>
          </a:p>
          <a:p>
            <a:pPr lvl="1">
              <a:spcBef>
                <a:spcPts val="200"/>
              </a:spcBef>
              <a:spcAft>
                <a:spcPts val="200"/>
              </a:spcAft>
              <a:buNone/>
            </a:pPr>
            <a:r>
              <a:rPr lang="en-US" altLang="zh-CN" sz="1600" b="0"/>
              <a:t>	parseFloat(10);		//10 </a:t>
            </a:r>
            <a:r>
              <a:rPr lang="zh-CN" altLang="en-US" sz="1600" b="0"/>
              <a:t>如果是整数值，原样输出				</a:t>
            </a:r>
            <a:r>
              <a:rPr lang="en-US" altLang="zh-CN" sz="1600" b="0"/>
              <a:t>parseFloat(10.1);		//10.1 </a:t>
            </a:r>
            <a:r>
              <a:rPr lang="zh-CN" altLang="en-US" sz="1600" b="0"/>
              <a:t>如果是小数，保留小数点，但是如果是</a:t>
            </a:r>
            <a:r>
              <a:rPr lang="en-US" altLang="zh-CN" sz="1600" b="0"/>
              <a:t>10.0</a:t>
            </a:r>
            <a:r>
              <a:rPr lang="zh-CN" altLang="en-US" sz="1600" b="0"/>
              <a:t>结果为</a:t>
            </a:r>
            <a:r>
              <a:rPr lang="en-US" altLang="zh-CN" sz="1600" b="0"/>
              <a:t>10</a:t>
            </a:r>
            <a:endParaRPr lang="en-US" altLang="zh-CN" sz="1600" b="0"/>
          </a:p>
          <a:p>
            <a:pPr lvl="1">
              <a:buFont typeface="Wingdings" panose="05000000000000000000" pitchFamily="2" charset="2"/>
              <a:buChar char="ü"/>
            </a:pPr>
            <a:r>
              <a:rPr lang="zh-CN" altLang="en-US" sz="1600" b="0"/>
              <a:t>如果转换的值是</a:t>
            </a:r>
            <a:r>
              <a:rPr lang="en-US" altLang="zh-CN" sz="1600" b="0"/>
              <a:t>string</a:t>
            </a:r>
            <a:endParaRPr lang="en-US" altLang="zh-CN" sz="1600" b="0"/>
          </a:p>
          <a:p>
            <a:pPr lvl="1">
              <a:spcBef>
                <a:spcPts val="200"/>
              </a:spcBef>
              <a:spcAft>
                <a:spcPts val="200"/>
              </a:spcAft>
              <a:buNone/>
            </a:pPr>
            <a:r>
              <a:rPr lang="en-US" altLang="zh-CN" sz="1600" b="0"/>
              <a:t>	parseFloat("123");  	//123</a:t>
            </a:r>
            <a:r>
              <a:rPr lang="zh-CN" altLang="en-US" sz="1600" b="0"/>
              <a:t>；如果仅包含数值，转换为对应的数值</a:t>
            </a:r>
            <a:endParaRPr lang="en-US" altLang="zh-CN" sz="1600" b="0"/>
          </a:p>
          <a:p>
            <a:pPr lvl="1">
              <a:spcBef>
                <a:spcPts val="200"/>
              </a:spcBef>
              <a:spcAft>
                <a:spcPts val="200"/>
              </a:spcAft>
              <a:buNone/>
            </a:pPr>
            <a:r>
              <a:rPr lang="en-US" altLang="zh-CN" sz="1600" b="0"/>
              <a:t>	parseFloat("234.1");	//234.1</a:t>
            </a:r>
            <a:r>
              <a:rPr lang="zh-CN" altLang="en-US" sz="1600" b="0"/>
              <a:t>；保留小数点后面的数值	</a:t>
            </a:r>
            <a:endParaRPr lang="en-US" altLang="zh-CN" sz="1600" b="0"/>
          </a:p>
          <a:p>
            <a:pPr lvl="1">
              <a:spcBef>
                <a:spcPts val="200"/>
              </a:spcBef>
              <a:spcAft>
                <a:spcPts val="200"/>
              </a:spcAft>
              <a:buNone/>
            </a:pPr>
            <a:r>
              <a:rPr lang="en-US" altLang="zh-CN" sz="1600" b="0"/>
              <a:t>	parseFloat("+12.1");	//12</a:t>
            </a:r>
            <a:r>
              <a:rPr lang="zh-CN" altLang="en-US" sz="1600" b="0"/>
              <a:t>； 首位为符号位，其余为为数值，转换为整数	</a:t>
            </a:r>
            <a:endParaRPr lang="en-US" altLang="zh-CN" sz="1600" b="0"/>
          </a:p>
          <a:p>
            <a:pPr lvl="1">
              <a:spcBef>
                <a:spcPts val="200"/>
              </a:spcBef>
              <a:spcAft>
                <a:spcPts val="200"/>
              </a:spcAft>
              <a:buNone/>
            </a:pPr>
            <a:r>
              <a:rPr lang="en-US" altLang="zh-CN" sz="1600" b="0"/>
              <a:t>	parseFloat(“1+2.3”);	//1</a:t>
            </a:r>
            <a:r>
              <a:rPr lang="zh-CN" altLang="en-US" sz="1600" b="0"/>
              <a:t>；符号位出现在其他位置，保留符号位前的数值</a:t>
            </a:r>
            <a:r>
              <a:rPr lang="en-US" altLang="zh-CN" sz="1600" b="0"/>
              <a:t>	</a:t>
            </a:r>
            <a:endParaRPr lang="en-US" altLang="zh-CN" sz="1600" b="0"/>
          </a:p>
          <a:p>
            <a:pPr lvl="1">
              <a:spcBef>
                <a:spcPts val="200"/>
              </a:spcBef>
              <a:spcAft>
                <a:spcPts val="200"/>
              </a:spcAft>
              <a:buNone/>
            </a:pPr>
            <a:r>
              <a:rPr lang="en-US" altLang="zh-CN" sz="1600" b="0"/>
              <a:t>	parseFloat(“0xa”);  	</a:t>
            </a:r>
            <a:r>
              <a:rPr lang="en-US" altLang="zh-CN" sz="1600" b="0">
                <a:solidFill>
                  <a:srgbClr val="FF0000"/>
                </a:solidFill>
              </a:rPr>
              <a:t>//0</a:t>
            </a:r>
            <a:r>
              <a:rPr lang="zh-CN" altLang="en-US" sz="1600" b="0">
                <a:solidFill>
                  <a:srgbClr val="FF0000"/>
                </a:solidFill>
              </a:rPr>
              <a:t>； 不会当做十六进制来解析</a:t>
            </a:r>
            <a:r>
              <a:rPr lang="zh-CN" altLang="en-US" sz="1600" b="0"/>
              <a:t>。</a:t>
            </a:r>
            <a:endParaRPr lang="en-US" altLang="zh-CN" sz="1600" b="0"/>
          </a:p>
          <a:p>
            <a:pPr lvl="1">
              <a:spcBef>
                <a:spcPts val="200"/>
              </a:spcBef>
              <a:spcAft>
                <a:spcPts val="200"/>
              </a:spcAft>
              <a:buNone/>
            </a:pPr>
            <a:r>
              <a:rPr lang="en-US" altLang="zh-CN" sz="1600" b="0"/>
              <a:t>	parseFloat("010");	//10</a:t>
            </a:r>
            <a:r>
              <a:rPr lang="zh-CN" altLang="en-US" sz="1600" b="0"/>
              <a:t>； </a:t>
            </a:r>
            <a:r>
              <a:rPr lang="en-US" altLang="zh-CN" sz="1600" b="0"/>
              <a:t>【</a:t>
            </a:r>
            <a:r>
              <a:rPr lang="zh-CN" altLang="en-US" sz="1600" b="0"/>
              <a:t>注意！</a:t>
            </a:r>
            <a:r>
              <a:rPr lang="en-US" altLang="zh-CN" sz="1600" b="0"/>
              <a:t>】</a:t>
            </a:r>
            <a:r>
              <a:rPr lang="zh-CN" altLang="en-US" sz="1600" b="0"/>
              <a:t>不会当做八进制被解析，结果为</a:t>
            </a:r>
            <a:r>
              <a:rPr lang="en-US" altLang="zh-CN" sz="1600" b="0"/>
              <a:t>10</a:t>
            </a:r>
            <a:endParaRPr lang="en-US" altLang="zh-CN" sz="1600" b="0"/>
          </a:p>
          <a:p>
            <a:pPr lvl="1">
              <a:spcBef>
                <a:spcPts val="200"/>
              </a:spcBef>
              <a:spcAft>
                <a:spcPts val="200"/>
              </a:spcAft>
              <a:buNone/>
            </a:pPr>
            <a:r>
              <a:rPr lang="en-US" altLang="zh-CN" sz="1600" b="0"/>
              <a:t>	parseFloat("");	//NaN</a:t>
            </a:r>
            <a:r>
              <a:rPr lang="zh-CN" altLang="en-US" sz="1600" b="0"/>
              <a:t>；空字符串被转换为</a:t>
            </a:r>
            <a:r>
              <a:rPr lang="en-US" altLang="zh-CN" sz="1600" b="0"/>
              <a:t>NaN</a:t>
            </a:r>
            <a:endParaRPr lang="en-US" altLang="zh-CN" sz="1600" b="0"/>
          </a:p>
          <a:p>
            <a:pPr lvl="1">
              <a:spcBef>
                <a:spcPts val="200"/>
              </a:spcBef>
              <a:spcAft>
                <a:spcPts val="200"/>
              </a:spcAft>
              <a:buNone/>
            </a:pPr>
            <a:r>
              <a:rPr lang="en-US" altLang="zh-CN" sz="1600" b="0"/>
              <a:t>	parseFloat("1+2.3");	//1;</a:t>
            </a:r>
            <a:r>
              <a:rPr lang="zh-CN" altLang="en-US" sz="1600" b="0"/>
              <a:t>如果首位为数值，依次向后解析，找到连续的数值，直到遇到第一个非数值的，将之前获取的数值转换为</a:t>
            </a:r>
            <a:r>
              <a:rPr lang="en-US" altLang="zh-CN" sz="1600" b="0"/>
              <a:t>Number</a:t>
            </a:r>
            <a:r>
              <a:rPr lang="zh-CN" altLang="en-US" sz="1600" b="0"/>
              <a:t>返回				</a:t>
            </a:r>
            <a:r>
              <a:rPr lang="en-US" altLang="zh-CN" sz="1600" b="0"/>
              <a:t>parseFloat("123ac");//123;</a:t>
            </a:r>
            <a:endParaRPr lang="en-US" altLang="zh-CN" sz="1600" b="0"/>
          </a:p>
          <a:p>
            <a:pPr lvl="1">
              <a:spcBef>
                <a:spcPts val="200"/>
              </a:spcBef>
              <a:spcAft>
                <a:spcPts val="200"/>
              </a:spcAft>
              <a:buNone/>
            </a:pPr>
            <a:r>
              <a:rPr lang="en-US" altLang="zh-CN" sz="1600" b="0"/>
              <a:t>	</a:t>
            </a:r>
            <a:r>
              <a:rPr lang="zh-CN" altLang="en-US" sz="1800" b="0"/>
              <a:t>	</a:t>
            </a:r>
            <a:endParaRPr lang="zh-CN" altLang="en-US" sz="1800" b="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品质彰显卓越 杰普成就梦想">
  <a:themeElements>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1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1" i="1" u="none" strike="noStrike" cap="none" normalizeH="0" baseline="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1" i="1" u="none" strike="noStrike" cap="none" normalizeH="0" baseline="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Arial" panose="020B0604020202020204" pitchFamily="34" charset="0"/>
          </a:defRPr>
        </a:defPPr>
      </a:lstStyle>
    </a:lnDef>
  </a:objectDefaults>
  <a:extraClrSchemeLst>
    <a:extraClrScheme>
      <a:clrScheme name="1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69054</Words>
  <Application>WPS 演示</Application>
  <PresentationFormat>全屏显示(4:3)</PresentationFormat>
  <Paragraphs>3675</Paragraphs>
  <Slides>285</Slides>
  <Notes>209</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0</vt:i4>
      </vt:variant>
      <vt:variant>
        <vt:lpstr>幻灯片标题</vt:lpstr>
      </vt:variant>
      <vt:variant>
        <vt:i4>285</vt:i4>
      </vt:variant>
    </vt:vector>
  </HeadingPairs>
  <TitlesOfParts>
    <vt:vector size="304" baseType="lpstr">
      <vt:lpstr>Arial</vt:lpstr>
      <vt:lpstr>宋体</vt:lpstr>
      <vt:lpstr>Wingdings</vt:lpstr>
      <vt:lpstr>Times New Roman</vt:lpstr>
      <vt:lpstr>Monotype Sorts</vt:lpstr>
      <vt:lpstr>Arial Narrow</vt:lpstr>
      <vt:lpstr>仿宋体</vt:lpstr>
      <vt:lpstr>Arial Unicode MS</vt:lpstr>
      <vt:lpstr>华文中宋</vt:lpstr>
      <vt:lpstr>仿宋体</vt:lpstr>
      <vt:lpstr>Courier-Bold</vt:lpstr>
      <vt:lpstr>Courier</vt:lpstr>
      <vt:lpstr>黑体</vt:lpstr>
      <vt:lpstr>Wingdings</vt:lpstr>
      <vt:lpstr>微软雅黑</vt:lpstr>
      <vt:lpstr>仿宋</vt:lpstr>
      <vt:lpstr>Segoe Print</vt:lpstr>
      <vt:lpstr>Courier New</vt:lpstr>
      <vt:lpstr>1_品质彰显卓越 杰普成就梦想</vt:lpstr>
      <vt:lpstr>第二阶段  Js基础</vt:lpstr>
      <vt:lpstr>PowerPoint 演示文稿</vt:lpstr>
      <vt:lpstr>Course Objectives</vt:lpstr>
      <vt:lpstr>第 一 章  linux操作系统介绍及用户管理</vt:lpstr>
      <vt:lpstr>Solaris OS </vt:lpstr>
      <vt:lpstr>Kernel</vt:lpstr>
      <vt:lpstr>Shell</vt:lpstr>
      <vt:lpstr>Shell</vt:lpstr>
      <vt:lpstr>The File System</vt:lpstr>
      <vt:lpstr>Pathnames</vt:lpstr>
      <vt:lpstr>文件系统</vt:lpstr>
      <vt:lpstr>简单命令</vt:lpstr>
      <vt:lpstr>简单命令</vt:lpstr>
      <vt:lpstr>简单命令</vt:lpstr>
      <vt:lpstr>Changing Your root Password</vt:lpstr>
      <vt:lpstr>User Accounts</vt:lpstr>
      <vt:lpstr>User Accounts</vt:lpstr>
      <vt:lpstr>User Accounts</vt:lpstr>
      <vt:lpstr>账号管理</vt:lpstr>
      <vt:lpstr>账号管理</vt:lpstr>
      <vt:lpstr>账号管理</vt:lpstr>
      <vt:lpstr>账号管理</vt:lpstr>
      <vt:lpstr>第 二 章  目录及文件管理</vt:lpstr>
      <vt:lpstr>目录及文件管理</vt:lpstr>
      <vt:lpstr>目录及文件管理</vt:lpstr>
      <vt:lpstr>目录及文件管理</vt:lpstr>
      <vt:lpstr>目录及文件管理</vt:lpstr>
      <vt:lpstr>目录及文件管理</vt:lpstr>
      <vt:lpstr>目录及文件管理</vt:lpstr>
      <vt:lpstr>目录及文件管理</vt:lpstr>
      <vt:lpstr>目录及文件管理</vt:lpstr>
      <vt:lpstr>使用者与群组</vt:lpstr>
      <vt:lpstr>文件内容查看</vt:lpstr>
      <vt:lpstr>文件内容查看</vt:lpstr>
      <vt:lpstr>文件内容查看</vt:lpstr>
      <vt:lpstr>重定向</vt:lpstr>
      <vt:lpstr>权限管理 chmod</vt:lpstr>
      <vt:lpstr>chmod</vt:lpstr>
      <vt:lpstr>第三章  元字符&amp;文本编辑器&amp;查找命令</vt:lpstr>
      <vt:lpstr>元字符</vt:lpstr>
      <vt:lpstr>元字符</vt:lpstr>
      <vt:lpstr>Vi三种模式的切换</vt:lpstr>
      <vt:lpstr>Vi操作</vt:lpstr>
      <vt:lpstr>vi 输入模式</vt:lpstr>
      <vt:lpstr>删除文本</vt:lpstr>
      <vt:lpstr>替换文本</vt:lpstr>
      <vt:lpstr>复制粘贴文本</vt:lpstr>
      <vt:lpstr>保存文件退出vi</vt:lpstr>
      <vt:lpstr>高级编辑操作</vt:lpstr>
      <vt:lpstr>分屏操作</vt:lpstr>
      <vt:lpstr>find</vt:lpstr>
      <vt:lpstr>grep</vt:lpstr>
      <vt:lpstr>wc</vt:lpstr>
      <vt:lpstr>df</vt:lpstr>
      <vt:lpstr>第四章  进程及网络基础</vt:lpstr>
      <vt:lpstr>ps</vt:lpstr>
      <vt:lpstr>kill</vt:lpstr>
      <vt:lpstr>jobs</vt:lpstr>
      <vt:lpstr>service</vt:lpstr>
      <vt:lpstr>常见网络命令</vt:lpstr>
      <vt:lpstr>Apache服务器（构建）</vt:lpstr>
      <vt:lpstr>FTP服务器(构建)</vt:lpstr>
      <vt:lpstr>telnet</vt:lpstr>
      <vt:lpstr>ftp</vt:lpstr>
      <vt:lpstr>git</vt:lpstr>
      <vt:lpstr>Javascript</vt:lpstr>
      <vt:lpstr>学习目标</vt:lpstr>
      <vt:lpstr>章节简介</vt:lpstr>
      <vt:lpstr>  第 1 章: Javascript快速入门</vt:lpstr>
      <vt:lpstr>学习目标</vt:lpstr>
      <vt:lpstr>Javascript简介</vt:lpstr>
      <vt:lpstr>Javascript简介</vt:lpstr>
      <vt:lpstr>Javascript简介</vt:lpstr>
      <vt:lpstr>Javascript简介</vt:lpstr>
      <vt:lpstr>Javascript简介</vt:lpstr>
      <vt:lpstr>Javascript简介</vt:lpstr>
      <vt:lpstr>关键字&amp;保留字</vt:lpstr>
      <vt:lpstr>变量</vt:lpstr>
      <vt:lpstr>数据类型</vt:lpstr>
      <vt:lpstr>数据类型</vt:lpstr>
      <vt:lpstr>数据类型</vt:lpstr>
      <vt:lpstr>数据类型</vt:lpstr>
      <vt:lpstr>数据类型</vt:lpstr>
      <vt:lpstr>数据类型</vt:lpstr>
      <vt:lpstr>数据类型</vt:lpstr>
      <vt:lpstr>  第 2 章: 操作符及类型转换</vt:lpstr>
      <vt:lpstr>学习目标</vt:lpstr>
      <vt:lpstr>操作符</vt:lpstr>
      <vt:lpstr>操作符</vt:lpstr>
      <vt:lpstr>操作符</vt:lpstr>
      <vt:lpstr>操作符</vt:lpstr>
      <vt:lpstr>操作符</vt:lpstr>
      <vt:lpstr>操作符</vt:lpstr>
      <vt:lpstr>操作符</vt:lpstr>
      <vt:lpstr>类型转换</vt:lpstr>
      <vt:lpstr>类型转换</vt:lpstr>
      <vt:lpstr>类型转换</vt:lpstr>
      <vt:lpstr>类型转换</vt:lpstr>
      <vt:lpstr>类型转换</vt:lpstr>
      <vt:lpstr>特别注意</vt:lpstr>
      <vt:lpstr>特别注意</vt:lpstr>
      <vt:lpstr>  第 3 章: 流程控制语句</vt:lpstr>
      <vt:lpstr>流程控制语句</vt:lpstr>
      <vt:lpstr>流程控制语句</vt:lpstr>
      <vt:lpstr>流程控制语句</vt:lpstr>
      <vt:lpstr>流程控制语句</vt:lpstr>
      <vt:lpstr>流程控制语句</vt:lpstr>
      <vt:lpstr>流程控制语句</vt:lpstr>
      <vt:lpstr>流程控制语句</vt:lpstr>
      <vt:lpstr>流程控制语句</vt:lpstr>
      <vt:lpstr>课后练习</vt:lpstr>
      <vt:lpstr>  第 4 章: 对象及函数</vt:lpstr>
      <vt:lpstr>对象</vt:lpstr>
      <vt:lpstr>复杂数据类型Object</vt:lpstr>
      <vt:lpstr>复杂数据类型Object</vt:lpstr>
      <vt:lpstr>复杂数据类型Object</vt:lpstr>
      <vt:lpstr>复杂数据类型Object</vt:lpstr>
      <vt:lpstr>函数</vt:lpstr>
      <vt:lpstr>函数</vt:lpstr>
      <vt:lpstr>函数</vt:lpstr>
      <vt:lpstr>函数</vt:lpstr>
      <vt:lpstr>函数</vt:lpstr>
      <vt:lpstr>函数</vt:lpstr>
      <vt:lpstr>值传递与引用传递</vt:lpstr>
      <vt:lpstr>  第 5 章: 数组</vt:lpstr>
      <vt:lpstr>数组</vt:lpstr>
      <vt:lpstr>数组</vt:lpstr>
      <vt:lpstr>数组</vt:lpstr>
      <vt:lpstr>数组</vt:lpstr>
      <vt:lpstr>Array类型</vt:lpstr>
      <vt:lpstr>Array类型</vt:lpstr>
      <vt:lpstr>Array类型</vt:lpstr>
      <vt:lpstr>Array类型</vt:lpstr>
      <vt:lpstr>Array类型</vt:lpstr>
      <vt:lpstr>Array类型</vt:lpstr>
      <vt:lpstr>Array类型</vt:lpstr>
      <vt:lpstr>Array类型</vt:lpstr>
      <vt:lpstr>Array类型</vt:lpstr>
      <vt:lpstr>  第 6 章:正则表达式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  第 7 章:内置对象</vt:lpstr>
      <vt:lpstr>基本包装类型</vt:lpstr>
      <vt:lpstr>基本包装类型</vt:lpstr>
      <vt:lpstr>基本包装类型</vt:lpstr>
      <vt:lpstr>基本包装类型</vt:lpstr>
      <vt:lpstr>Math对象</vt:lpstr>
      <vt:lpstr>Math对象</vt:lpstr>
      <vt:lpstr>Date对象</vt:lpstr>
      <vt:lpstr>Date对象</vt:lpstr>
      <vt:lpstr>Date对象</vt:lpstr>
      <vt:lpstr>Date对象</vt:lpstr>
      <vt:lpstr>Date对象</vt:lpstr>
      <vt:lpstr>Date对象</vt:lpstr>
      <vt:lpstr>Date对象</vt:lpstr>
      <vt:lpstr>Date对象</vt:lpstr>
      <vt:lpstr>Date对象</vt:lpstr>
      <vt:lpstr> 第 8 章:面向对象的程序设计</vt:lpstr>
      <vt:lpstr> 深入理解对象</vt:lpstr>
      <vt:lpstr>深入理解对象</vt:lpstr>
      <vt:lpstr>深入理解对象</vt:lpstr>
      <vt:lpstr>深入理解对象</vt:lpstr>
      <vt:lpstr>深入理解对象</vt:lpstr>
      <vt:lpstr>创建对象</vt:lpstr>
      <vt:lpstr>创建对象</vt:lpstr>
      <vt:lpstr>创建对象</vt:lpstr>
      <vt:lpstr>创建对象</vt:lpstr>
      <vt:lpstr>创建对象</vt:lpstr>
      <vt:lpstr>创建对象</vt:lpstr>
      <vt:lpstr>创建对象</vt:lpstr>
      <vt:lpstr>创建对象</vt:lpstr>
      <vt:lpstr>创建对象</vt:lpstr>
      <vt:lpstr>创建对象</vt:lpstr>
      <vt:lpstr> 继承</vt:lpstr>
      <vt:lpstr>继承</vt:lpstr>
      <vt:lpstr>继承</vt:lpstr>
      <vt:lpstr>继承</vt:lpstr>
      <vt:lpstr>继承</vt:lpstr>
      <vt:lpstr>继承</vt:lpstr>
      <vt:lpstr>继承</vt:lpstr>
      <vt:lpstr>第 9 章:文档对象模型</vt:lpstr>
      <vt:lpstr>文档对象模型</vt:lpstr>
      <vt:lpstr>文档对象模型</vt:lpstr>
      <vt:lpstr>文档对象模型</vt:lpstr>
      <vt:lpstr>文档对象模型</vt:lpstr>
      <vt:lpstr>文档对象模型</vt:lpstr>
      <vt:lpstr>文档对象模型</vt:lpstr>
      <vt:lpstr>文档对象模型</vt:lpstr>
      <vt:lpstr>文档对象模型</vt:lpstr>
      <vt:lpstr>文档对象模型</vt:lpstr>
      <vt:lpstr>文档对象模型</vt:lpstr>
      <vt:lpstr>文档对象模型</vt:lpstr>
      <vt:lpstr>文档对象模型</vt:lpstr>
      <vt:lpstr>文档对象模型</vt:lpstr>
      <vt:lpstr>第 10 章:事件</vt:lpstr>
      <vt:lpstr>事件</vt:lpstr>
      <vt:lpstr>事件</vt:lpstr>
      <vt:lpstr>事件</vt:lpstr>
      <vt:lpstr>事件</vt:lpstr>
      <vt:lpstr>事件</vt:lpstr>
      <vt:lpstr>事件</vt:lpstr>
      <vt:lpstr>事件</vt:lpstr>
      <vt:lpstr>事件</vt:lpstr>
      <vt:lpstr>事件</vt:lpstr>
      <vt:lpstr>事件</vt:lpstr>
      <vt:lpstr>事件</vt:lpstr>
      <vt:lpstr>事件</vt:lpstr>
      <vt:lpstr>事件</vt:lpstr>
      <vt:lpstr>事件</vt:lpstr>
      <vt:lpstr>事件</vt:lpstr>
      <vt:lpstr>第 11 章:浏览器对象模型</vt:lpstr>
      <vt:lpstr>BOM</vt:lpstr>
      <vt:lpstr>BOM</vt:lpstr>
      <vt:lpstr>BOM</vt:lpstr>
      <vt:lpstr>BOM</vt:lpstr>
      <vt:lpstr>BOM</vt:lpstr>
      <vt:lpstr>BOM</vt:lpstr>
      <vt:lpstr>BOM</vt:lpstr>
      <vt:lpstr>BOM</vt:lpstr>
      <vt:lpstr>jQuery</vt:lpstr>
      <vt:lpstr>学习目标</vt:lpstr>
      <vt:lpstr>jQuery  第 1 章  初识jQuery </vt:lpstr>
      <vt:lpstr>学习目标</vt:lpstr>
      <vt:lpstr>jQuery简介</vt:lpstr>
      <vt:lpstr>jQuery简介</vt:lpstr>
      <vt:lpstr>jQuery的特性</vt:lpstr>
      <vt:lpstr>jQuery介绍</vt:lpstr>
      <vt:lpstr>jQuery介绍</vt:lpstr>
      <vt:lpstr>jQuery介绍</vt:lpstr>
      <vt:lpstr>jQuery介绍</vt:lpstr>
      <vt:lpstr>jQuery选择器</vt:lpstr>
      <vt:lpstr>jQuery选择器</vt:lpstr>
      <vt:lpstr>jQuery选择器</vt:lpstr>
      <vt:lpstr>jQuery过滤器</vt:lpstr>
      <vt:lpstr>jQuery过滤器</vt:lpstr>
      <vt:lpstr>jQuery过滤器</vt:lpstr>
      <vt:lpstr>jQuery过滤器</vt:lpstr>
      <vt:lpstr>jQuery过滤器</vt:lpstr>
      <vt:lpstr>jQuery过滤器</vt:lpstr>
      <vt:lpstr>jQuery过滤器</vt:lpstr>
      <vt:lpstr>jQuery中Dom的操作</vt:lpstr>
      <vt:lpstr>jQuery中Dom的操作</vt:lpstr>
      <vt:lpstr>jQuery中Dom的操作</vt:lpstr>
      <vt:lpstr>jQuery中Dom的操作</vt:lpstr>
      <vt:lpstr>jQuery中Dom的操作</vt:lpstr>
      <vt:lpstr>jQuery中Dom的操作</vt:lpstr>
      <vt:lpstr>jQuery中Dom的操作</vt:lpstr>
      <vt:lpstr>课后作业</vt:lpstr>
      <vt:lpstr>jQuery  第 2 章  jQuery的事件和API</vt:lpstr>
      <vt:lpstr>学习目标</vt:lpstr>
      <vt:lpstr>事件</vt:lpstr>
      <vt:lpstr>鼠标事件</vt:lpstr>
      <vt:lpstr>键盘事件</vt:lpstr>
      <vt:lpstr>表单事件</vt:lpstr>
      <vt:lpstr>jQuery中常用的API</vt:lpstr>
      <vt:lpstr>jQuery中常用的API</vt:lpstr>
      <vt:lpstr>jQuery中常用的API</vt:lpstr>
      <vt:lpstr>jQuery中常用的API</vt:lpstr>
      <vt:lpstr>jQuery中常用的API</vt:lpstr>
      <vt:lpstr>jQuery  第 3 章  jQuery中的动画</vt:lpstr>
      <vt:lpstr>学习目标</vt:lpstr>
      <vt:lpstr>jQuery样式相关方法</vt:lpstr>
      <vt:lpstr>jQuery样式相关方法</vt:lpstr>
      <vt:lpstr>jQuery样式相关方法</vt:lpstr>
      <vt:lpstr>效果</vt:lpstr>
      <vt:lpstr>效果</vt:lpstr>
      <vt:lpstr>效果</vt:lpstr>
      <vt:lpstr>效果</vt:lpstr>
      <vt:lpstr>效果</vt:lpstr>
    </vt:vector>
  </TitlesOfParts>
  <Company>www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WADE002：网页编程基础</dc:title>
  <dc:creator>zsl</dc:creator>
  <cp:keywords>DEV441-91-0361-10</cp:keywords>
  <dc:description>1.0</dc:description>
  <dc:subject>Module 2:  Best Practices</dc:subject>
  <cp:lastModifiedBy>admin</cp:lastModifiedBy>
  <cp:revision>1551</cp:revision>
  <cp:lastPrinted>2001-07-18T23:45:00Z</cp:lastPrinted>
  <dcterms:created xsi:type="dcterms:W3CDTF">2004-01-03T13:11:00Z</dcterms:created>
  <dcterms:modified xsi:type="dcterms:W3CDTF">2018-10-23T02:11:13Z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