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81"/>
  </p:notesMasterIdLst>
  <p:sldIdLst>
    <p:sldId id="404" r:id="rId6"/>
    <p:sldId id="489" r:id="rId7"/>
    <p:sldId id="486" r:id="rId8"/>
    <p:sldId id="465" r:id="rId9"/>
    <p:sldId id="466" r:id="rId10"/>
    <p:sldId id="467" r:id="rId11"/>
    <p:sldId id="468" r:id="rId12"/>
    <p:sldId id="469" r:id="rId13"/>
    <p:sldId id="470" r:id="rId14"/>
    <p:sldId id="471" r:id="rId15"/>
    <p:sldId id="472" r:id="rId16"/>
    <p:sldId id="473" r:id="rId17"/>
    <p:sldId id="474" r:id="rId18"/>
    <p:sldId id="475" r:id="rId19"/>
    <p:sldId id="478" r:id="rId20"/>
    <p:sldId id="479" r:id="rId21"/>
    <p:sldId id="480" r:id="rId22"/>
    <p:sldId id="481" r:id="rId23"/>
    <p:sldId id="482" r:id="rId24"/>
    <p:sldId id="483" r:id="rId25"/>
    <p:sldId id="484" r:id="rId26"/>
    <p:sldId id="391" r:id="rId27"/>
    <p:sldId id="390" r:id="rId28"/>
    <p:sldId id="392" r:id="rId29"/>
    <p:sldId id="393" r:id="rId30"/>
    <p:sldId id="487" r:id="rId31"/>
    <p:sldId id="389" r:id="rId32"/>
    <p:sldId id="488" r:id="rId33"/>
    <p:sldId id="396" r:id="rId34"/>
    <p:sldId id="398" r:id="rId35"/>
    <p:sldId id="400" r:id="rId36"/>
    <p:sldId id="399" r:id="rId37"/>
    <p:sldId id="401" r:id="rId38"/>
    <p:sldId id="402" r:id="rId39"/>
    <p:sldId id="403" r:id="rId40"/>
    <p:sldId id="445" r:id="rId41"/>
    <p:sldId id="485" r:id="rId42"/>
    <p:sldId id="412" r:id="rId43"/>
    <p:sldId id="406" r:id="rId44"/>
    <p:sldId id="407" r:id="rId45"/>
    <p:sldId id="446" r:id="rId46"/>
    <p:sldId id="409" r:id="rId47"/>
    <p:sldId id="410" r:id="rId48"/>
    <p:sldId id="413" r:id="rId49"/>
    <p:sldId id="414" r:id="rId50"/>
    <p:sldId id="415" r:id="rId51"/>
    <p:sldId id="416" r:id="rId52"/>
    <p:sldId id="417" r:id="rId53"/>
    <p:sldId id="420" r:id="rId54"/>
    <p:sldId id="421" r:id="rId55"/>
    <p:sldId id="422" r:id="rId56"/>
    <p:sldId id="423" r:id="rId57"/>
    <p:sldId id="424" r:id="rId58"/>
    <p:sldId id="425" r:id="rId59"/>
    <p:sldId id="426" r:id="rId60"/>
    <p:sldId id="427" r:id="rId61"/>
    <p:sldId id="449" r:id="rId62"/>
    <p:sldId id="429" r:id="rId63"/>
    <p:sldId id="430" r:id="rId64"/>
    <p:sldId id="431" r:id="rId65"/>
    <p:sldId id="432" r:id="rId66"/>
    <p:sldId id="444" r:id="rId67"/>
    <p:sldId id="447" r:id="rId68"/>
    <p:sldId id="435" r:id="rId69"/>
    <p:sldId id="436" r:id="rId70"/>
    <p:sldId id="437" r:id="rId71"/>
    <p:sldId id="438" r:id="rId72"/>
    <p:sldId id="439" r:id="rId73"/>
    <p:sldId id="440" r:id="rId74"/>
    <p:sldId id="441" r:id="rId75"/>
    <p:sldId id="442" r:id="rId76"/>
    <p:sldId id="443" r:id="rId77"/>
    <p:sldId id="448" r:id="rId78"/>
    <p:sldId id="450" r:id="rId79"/>
    <p:sldId id="451" r:id="rId80"/>
    <p:sldId id="452" r:id="rId82"/>
    <p:sldId id="453" r:id="rId83"/>
    <p:sldId id="454" r:id="rId84"/>
    <p:sldId id="455" r:id="rId85"/>
    <p:sldId id="456" r:id="rId86"/>
    <p:sldId id="457" r:id="rId87"/>
    <p:sldId id="458" r:id="rId88"/>
    <p:sldId id="459" r:id="rId89"/>
    <p:sldId id="460" r:id="rId90"/>
    <p:sldId id="461" r:id="rId91"/>
    <p:sldId id="462" r:id="rId92"/>
    <p:sldId id="463" r:id="rId93"/>
    <p:sldId id="464" r:id="rId94"/>
    <p:sldId id="576" r:id="rId95"/>
    <p:sldId id="577" r:id="rId96"/>
    <p:sldId id="578" r:id="rId97"/>
    <p:sldId id="579" r:id="rId98"/>
    <p:sldId id="580" r:id="rId99"/>
    <p:sldId id="581" r:id="rId100"/>
    <p:sldId id="582" r:id="rId101"/>
    <p:sldId id="583" r:id="rId102"/>
    <p:sldId id="584" r:id="rId103"/>
    <p:sldId id="585" r:id="rId104"/>
    <p:sldId id="586" r:id="rId105"/>
    <p:sldId id="587" r:id="rId106"/>
    <p:sldId id="588" r:id="rId107"/>
    <p:sldId id="589" r:id="rId108"/>
    <p:sldId id="590" r:id="rId109"/>
    <p:sldId id="591" r:id="rId110"/>
    <p:sldId id="592" r:id="rId111"/>
    <p:sldId id="593" r:id="rId112"/>
    <p:sldId id="594" r:id="rId113"/>
    <p:sldId id="595" r:id="rId114"/>
    <p:sldId id="596" r:id="rId115"/>
    <p:sldId id="597" r:id="rId116"/>
    <p:sldId id="598" r:id="rId117"/>
    <p:sldId id="599" r:id="rId118"/>
    <p:sldId id="600" r:id="rId119"/>
    <p:sldId id="601" r:id="rId120"/>
    <p:sldId id="602" r:id="rId121"/>
    <p:sldId id="603" r:id="rId122"/>
    <p:sldId id="604" r:id="rId123"/>
    <p:sldId id="605" r:id="rId124"/>
    <p:sldId id="606" r:id="rId125"/>
    <p:sldId id="607" r:id="rId126"/>
    <p:sldId id="608" r:id="rId127"/>
    <p:sldId id="609" r:id="rId128"/>
    <p:sldId id="610" r:id="rId129"/>
    <p:sldId id="611" r:id="rId130"/>
    <p:sldId id="612" r:id="rId131"/>
    <p:sldId id="613" r:id="rId132"/>
    <p:sldId id="614" r:id="rId133"/>
    <p:sldId id="615" r:id="rId134"/>
    <p:sldId id="616" r:id="rId135"/>
    <p:sldId id="617" r:id="rId136"/>
    <p:sldId id="618" r:id="rId137"/>
    <p:sldId id="619" r:id="rId138"/>
    <p:sldId id="620" r:id="rId139"/>
    <p:sldId id="621" r:id="rId140"/>
    <p:sldId id="622" r:id="rId141"/>
    <p:sldId id="623" r:id="rId142"/>
    <p:sldId id="624" r:id="rId143"/>
    <p:sldId id="625" r:id="rId144"/>
    <p:sldId id="626" r:id="rId145"/>
    <p:sldId id="627" r:id="rId146"/>
    <p:sldId id="628" r:id="rId147"/>
    <p:sldId id="629" r:id="rId148"/>
    <p:sldId id="630" r:id="rId149"/>
    <p:sldId id="631" r:id="rId150"/>
    <p:sldId id="632" r:id="rId151"/>
    <p:sldId id="633" r:id="rId152"/>
    <p:sldId id="634" r:id="rId153"/>
    <p:sldId id="635" r:id="rId154"/>
    <p:sldId id="636" r:id="rId155"/>
    <p:sldId id="637" r:id="rId156"/>
    <p:sldId id="638" r:id="rId157"/>
    <p:sldId id="639" r:id="rId158"/>
    <p:sldId id="640" r:id="rId159"/>
    <p:sldId id="641" r:id="rId160"/>
    <p:sldId id="642" r:id="rId161"/>
    <p:sldId id="643" r:id="rId162"/>
    <p:sldId id="644" r:id="rId163"/>
    <p:sldId id="645" r:id="rId164"/>
    <p:sldId id="646" r:id="rId165"/>
    <p:sldId id="647" r:id="rId166"/>
    <p:sldId id="648" r:id="rId167"/>
    <p:sldId id="649" r:id="rId168"/>
    <p:sldId id="650" r:id="rId169"/>
    <p:sldId id="651" r:id="rId170"/>
    <p:sldId id="652" r:id="rId171"/>
    <p:sldId id="653" r:id="rId172"/>
    <p:sldId id="654" r:id="rId173"/>
    <p:sldId id="655" r:id="rId174"/>
    <p:sldId id="656" r:id="rId175"/>
    <p:sldId id="657" r:id="rId176"/>
    <p:sldId id="658" r:id="rId177"/>
    <p:sldId id="659" r:id="rId178"/>
    <p:sldId id="660" r:id="rId179"/>
    <p:sldId id="661" r:id="rId180"/>
    <p:sldId id="662" r:id="rId181"/>
    <p:sldId id="663" r:id="rId182"/>
    <p:sldId id="664" r:id="rId183"/>
    <p:sldId id="665" r:id="rId184"/>
    <p:sldId id="666" r:id="rId185"/>
    <p:sldId id="667" r:id="rId186"/>
    <p:sldId id="668" r:id="rId187"/>
    <p:sldId id="669" r:id="rId188"/>
    <p:sldId id="670" r:id="rId189"/>
    <p:sldId id="671" r:id="rId190"/>
    <p:sldId id="672" r:id="rId191"/>
    <p:sldId id="673" r:id="rId192"/>
    <p:sldId id="674" r:id="rId193"/>
    <p:sldId id="675" r:id="rId194"/>
    <p:sldId id="676" r:id="rId195"/>
    <p:sldId id="677" r:id="rId196"/>
    <p:sldId id="678" r:id="rId197"/>
    <p:sldId id="679" r:id="rId198"/>
    <p:sldId id="680" r:id="rId199"/>
    <p:sldId id="681" r:id="rId200"/>
    <p:sldId id="682" r:id="rId201"/>
    <p:sldId id="683" r:id="rId202"/>
    <p:sldId id="684" r:id="rId203"/>
    <p:sldId id="685" r:id="rId204"/>
    <p:sldId id="686" r:id="rId205"/>
    <p:sldId id="687" r:id="rId206"/>
    <p:sldId id="688" r:id="rId207"/>
    <p:sldId id="689" r:id="rId208"/>
    <p:sldId id="690" r:id="rId209"/>
    <p:sldId id="691" r:id="rId210"/>
    <p:sldId id="692" r:id="rId211"/>
    <p:sldId id="693" r:id="rId212"/>
    <p:sldId id="694" r:id="rId213"/>
    <p:sldId id="695" r:id="rId214"/>
    <p:sldId id="696" r:id="rId215"/>
    <p:sldId id="697" r:id="rId216"/>
    <p:sldId id="698" r:id="rId217"/>
    <p:sldId id="699" r:id="rId218"/>
    <p:sldId id="700" r:id="rId219"/>
    <p:sldId id="701" r:id="rId220"/>
  </p:sldIdLst>
  <p:sldSz cx="9144000" cy="6858000" type="screen4x3"/>
  <p:notesSz cx="7300595" cy="9586595"/>
  <p:defaultTextStyle>
    <a:defPPr>
      <a:defRPr lang="en-US"/>
    </a:defPPr>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5E9"/>
    <a:srgbClr val="000000"/>
    <a:srgbClr val="ADA7F7"/>
    <a:srgbClr val="FF9D9D"/>
    <a:srgbClr val="FF7575"/>
    <a:srgbClr val="FF0000"/>
    <a:srgbClr val="C73F09"/>
    <a:srgbClr val="DF38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47"/>
    <p:restoredTop sz="93630"/>
  </p:normalViewPr>
  <p:slideViewPr>
    <p:cSldViewPr showGuides="1">
      <p:cViewPr>
        <p:scale>
          <a:sx n="75" d="100"/>
          <a:sy n="75" d="100"/>
        </p:scale>
        <p:origin x="-1314" y="144"/>
      </p:cViewPr>
      <p:guideLst>
        <p:guide orient="horz" pos="2142"/>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4.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notesMaster" Target="notesMasters/notesMaster1.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3" Type="http://schemas.openxmlformats.org/officeDocument/2006/relationships/tableStyles" Target="tableStyles.xml"/><Relationship Id="rId222" Type="http://schemas.openxmlformats.org/officeDocument/2006/relationships/viewProps" Target="viewProps.xml"/><Relationship Id="rId221" Type="http://schemas.openxmlformats.org/officeDocument/2006/relationships/presProps" Target="presProps.xml"/><Relationship Id="rId220" Type="http://schemas.openxmlformats.org/officeDocument/2006/relationships/slide" Target="slides/slide214.xml"/><Relationship Id="rId22" Type="http://schemas.openxmlformats.org/officeDocument/2006/relationships/slide" Target="slides/slide17.xml"/><Relationship Id="rId219" Type="http://schemas.openxmlformats.org/officeDocument/2006/relationships/slide" Target="slides/slide213.xml"/><Relationship Id="rId218" Type="http://schemas.openxmlformats.org/officeDocument/2006/relationships/slide" Target="slides/slide212.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21" Type="http://schemas.openxmlformats.org/officeDocument/2006/relationships/slide" Target="slides/slide16.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 Id="rId20" Type="http://schemas.openxmlformats.org/officeDocument/2006/relationships/slide" Target="slides/slide15.xml"/><Relationship Id="rId2" Type="http://schemas.openxmlformats.org/officeDocument/2006/relationships/theme" Target="theme/theme1.xml"/><Relationship Id="rId199" Type="http://schemas.openxmlformats.org/officeDocument/2006/relationships/slide" Target="slides/slide193.xml"/><Relationship Id="rId198" Type="http://schemas.openxmlformats.org/officeDocument/2006/relationships/slide" Target="slides/slide192.xml"/><Relationship Id="rId197" Type="http://schemas.openxmlformats.org/officeDocument/2006/relationships/slide" Target="slides/slide191.xml"/><Relationship Id="rId196" Type="http://schemas.openxmlformats.org/officeDocument/2006/relationships/slide" Target="slides/slide190.xml"/><Relationship Id="rId195" Type="http://schemas.openxmlformats.org/officeDocument/2006/relationships/slide" Target="slides/slide189.xml"/><Relationship Id="rId194" Type="http://schemas.openxmlformats.org/officeDocument/2006/relationships/slide" Target="slides/slide188.xml"/><Relationship Id="rId193" Type="http://schemas.openxmlformats.org/officeDocument/2006/relationships/slide" Target="slides/slide187.xml"/><Relationship Id="rId192" Type="http://schemas.openxmlformats.org/officeDocument/2006/relationships/slide" Target="slides/slide186.xml"/><Relationship Id="rId191" Type="http://schemas.openxmlformats.org/officeDocument/2006/relationships/slide" Target="slides/slide185.xml"/><Relationship Id="rId190" Type="http://schemas.openxmlformats.org/officeDocument/2006/relationships/slide" Target="slides/slide184.xml"/><Relationship Id="rId19" Type="http://schemas.openxmlformats.org/officeDocument/2006/relationships/slide" Target="slides/slide14.xml"/><Relationship Id="rId189" Type="http://schemas.openxmlformats.org/officeDocument/2006/relationships/slide" Target="slides/slide183.xml"/><Relationship Id="rId188" Type="http://schemas.openxmlformats.org/officeDocument/2006/relationships/slide" Target="slides/slide182.xml"/><Relationship Id="rId187" Type="http://schemas.openxmlformats.org/officeDocument/2006/relationships/slide" Target="slides/slide181.xml"/><Relationship Id="rId186" Type="http://schemas.openxmlformats.org/officeDocument/2006/relationships/slide" Target="slides/slide180.xml"/><Relationship Id="rId185" Type="http://schemas.openxmlformats.org/officeDocument/2006/relationships/slide" Target="slides/slide179.xml"/><Relationship Id="rId184" Type="http://schemas.openxmlformats.org/officeDocument/2006/relationships/slide" Target="slides/slide178.xml"/><Relationship Id="rId183" Type="http://schemas.openxmlformats.org/officeDocument/2006/relationships/slide" Target="slides/slide177.xml"/><Relationship Id="rId182" Type="http://schemas.openxmlformats.org/officeDocument/2006/relationships/slide" Target="slides/slide176.xml"/><Relationship Id="rId181" Type="http://schemas.openxmlformats.org/officeDocument/2006/relationships/slide" Target="slides/slide175.xml"/><Relationship Id="rId180" Type="http://schemas.openxmlformats.org/officeDocument/2006/relationships/slide" Target="slides/slide174.xml"/><Relationship Id="rId18" Type="http://schemas.openxmlformats.org/officeDocument/2006/relationships/slide" Target="slides/slide13.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176" Type="http://schemas.openxmlformats.org/officeDocument/2006/relationships/slide" Target="slides/slide170.xml"/><Relationship Id="rId175" Type="http://schemas.openxmlformats.org/officeDocument/2006/relationships/slide" Target="slides/slide169.xml"/><Relationship Id="rId174" Type="http://schemas.openxmlformats.org/officeDocument/2006/relationships/slide" Target="slides/slide168.xml"/><Relationship Id="rId173" Type="http://schemas.openxmlformats.org/officeDocument/2006/relationships/slide" Target="slides/slide167.xml"/><Relationship Id="rId172" Type="http://schemas.openxmlformats.org/officeDocument/2006/relationships/slide" Target="slides/slide166.xml"/><Relationship Id="rId171" Type="http://schemas.openxmlformats.org/officeDocument/2006/relationships/slide" Target="slides/slide165.xml"/><Relationship Id="rId170" Type="http://schemas.openxmlformats.org/officeDocument/2006/relationships/slide" Target="slides/slide164.xml"/><Relationship Id="rId17" Type="http://schemas.openxmlformats.org/officeDocument/2006/relationships/slide" Target="slides/slide12.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165" Type="http://schemas.openxmlformats.org/officeDocument/2006/relationships/slide" Target="slides/slide159.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1" Type="http://schemas.openxmlformats.org/officeDocument/2006/relationships/slide" Target="slides/slide155.xml"/><Relationship Id="rId160" Type="http://schemas.openxmlformats.org/officeDocument/2006/relationships/slide" Target="slides/slide154.xml"/><Relationship Id="rId16" Type="http://schemas.openxmlformats.org/officeDocument/2006/relationships/slide" Target="slides/slide11.xml"/><Relationship Id="rId159" Type="http://schemas.openxmlformats.org/officeDocument/2006/relationships/slide" Target="slides/slide153.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54" Type="http://schemas.openxmlformats.org/officeDocument/2006/relationships/slide" Target="slides/slide148.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0" Type="http://schemas.openxmlformats.org/officeDocument/2006/relationships/slide" Target="slides/slide144.xml"/><Relationship Id="rId15" Type="http://schemas.openxmlformats.org/officeDocument/2006/relationships/slide" Target="slides/slide10.xml"/><Relationship Id="rId149" Type="http://schemas.openxmlformats.org/officeDocument/2006/relationships/slide" Target="slides/slide143.xml"/><Relationship Id="rId148" Type="http://schemas.openxmlformats.org/officeDocument/2006/relationships/slide" Target="slides/slide142.xml"/><Relationship Id="rId147" Type="http://schemas.openxmlformats.org/officeDocument/2006/relationships/slide" Target="slides/slide141.xml"/><Relationship Id="rId146" Type="http://schemas.openxmlformats.org/officeDocument/2006/relationships/slide" Target="slides/slide140.xml"/><Relationship Id="rId145" Type="http://schemas.openxmlformats.org/officeDocument/2006/relationships/slide" Target="slides/slide139.xml"/><Relationship Id="rId144" Type="http://schemas.openxmlformats.org/officeDocument/2006/relationships/slide" Target="slides/slide138.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14" Type="http://schemas.openxmlformats.org/officeDocument/2006/relationships/slide" Target="slides/slide9.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 Type="http://schemas.openxmlformats.org/officeDocument/2006/relationships/slide" Target="slides/slide8.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121" Type="http://schemas.openxmlformats.org/officeDocument/2006/relationships/slide" Target="slides/slide115.xml"/><Relationship Id="rId120" Type="http://schemas.openxmlformats.org/officeDocument/2006/relationships/slide" Target="slides/slide114.xml"/><Relationship Id="rId12" Type="http://schemas.openxmlformats.org/officeDocument/2006/relationships/slide" Target="slides/slide7.xml"/><Relationship Id="rId119" Type="http://schemas.openxmlformats.org/officeDocument/2006/relationships/slide" Target="slides/slide113.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6.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p:cNvSpPr>
          <p:nvPr>
            <p:ph type="sldImg"/>
          </p:nvPr>
        </p:nvSpPr>
        <p:spPr>
          <a:xfrm>
            <a:off x="1257300" y="720725"/>
            <a:ext cx="4789488" cy="3592513"/>
          </a:xfrm>
          <a:prstGeom prst="rect">
            <a:avLst/>
          </a:prstGeom>
          <a:noFill/>
          <a:ln w="9525">
            <a:noFill/>
          </a:ln>
        </p:spPr>
      </p:sp>
      <p:sp>
        <p:nvSpPr>
          <p:cNvPr id="3075" name="Rectangle 3"/>
          <p:cNvSpPr>
            <a:spLocks noGrp="1" noChangeArrowheads="1"/>
          </p:cNvSpPr>
          <p:nvPr>
            <p:ph type="body" sz="quarter" idx="3"/>
          </p:nvPr>
        </p:nvSpPr>
        <p:spPr bwMode="auto">
          <a:xfrm>
            <a:off x="973138" y="4554538"/>
            <a:ext cx="5354638" cy="4313238"/>
          </a:xfrm>
          <a:prstGeom prst="rect">
            <a:avLst/>
          </a:prstGeom>
          <a:noFill/>
          <a:ln>
            <a:noFill/>
          </a:ln>
        </p:spPr>
        <p:txBody>
          <a:bodyPr vert="horz" wrap="square" lIns="97166" tIns="48583" rIns="97166" bIns="48583" numCol="1" anchor="ctr" anchorCtr="0" compatLnSpc="1"/>
          <a:lstStyle/>
          <a:p>
            <a:pPr marL="0" marR="0" lvl="0" indent="0" algn="l" defTabSz="914400" rtl="0" eaLnBrk="0" fontAlgn="base" latinLnBrk="0" hangingPunct="0">
              <a:lnSpc>
                <a:spcPct val="100000"/>
              </a:lnSpc>
              <a:spcBef>
                <a:spcPct val="30000"/>
              </a:spcBef>
              <a:spcAft>
                <a:spcPct val="0"/>
              </a:spcAft>
              <a:buClrTx/>
              <a:buSzPct val="55000"/>
              <a:buFont typeface="Monotype Sorts" pitchFamily="2" charset="2"/>
              <a:buChar char="n"/>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Pct val="55000"/>
              <a:buFont typeface="Monotype Sorts" pitchFamily="2" charset="2"/>
              <a:buChar char="l"/>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Second level</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Pct val="59000"/>
              <a:buFont typeface="Monotype Sorts" pitchFamily="2" charset="2"/>
              <a:buChar char="s"/>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Third level</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Pct val="59000"/>
              <a:buFont typeface="Monotype Sorts" pitchFamily="2" charset="2"/>
              <a:buChar char="u"/>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Fourth level</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Pct val="59000"/>
              <a:buFont typeface="Monotype Sorts" pitchFamily="2" charset="2"/>
              <a:buChar char="w"/>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Fifth level</a:t>
            </a:r>
            <a:endPar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8"/>
          <p:cNvSpPr>
            <a:spLocks noChangeArrowheads="1"/>
          </p:cNvSpPr>
          <p:nvPr/>
        </p:nvSpPr>
        <p:spPr bwMode="auto">
          <a:xfrm>
            <a:off x="1825625" y="66675"/>
            <a:ext cx="3649663" cy="479425"/>
          </a:xfrm>
          <a:prstGeom prst="rect">
            <a:avLst/>
          </a:prstGeom>
          <a:noFill/>
          <a:ln>
            <a:noFill/>
          </a:ln>
        </p:spPr>
        <p:txBody>
          <a:bodyPr lIns="20103" tIns="0" rIns="20103" bIns="0"/>
          <a:lstStyle/>
          <a:p>
            <a:pPr lvl="0" algn="ctr" defTabSz="965200">
              <a:buNone/>
            </a:pPr>
            <a:r>
              <a:rPr lang="zh-CN" altLang="en-US" sz="1200" b="0" i="0">
                <a:latin typeface="Times New Roman" panose="02020603050405020304" pitchFamily="18" charset="0"/>
              </a:rPr>
              <a:t>网页编程基础</a:t>
            </a:r>
            <a:endParaRPr lang="zh-CN" altLang="en-US" sz="1200" b="0" i="0">
              <a:latin typeface="Times New Roman" panose="02020603050405020304" pitchFamily="18" charset="0"/>
            </a:endParaRPr>
          </a:p>
          <a:p>
            <a:pPr lvl="0" algn="ctr" defTabSz="965200">
              <a:buNone/>
            </a:pPr>
            <a:r>
              <a:rPr lang="zh-CN" altLang="en-US" sz="1200" b="0" i="0">
                <a:latin typeface="Times New Roman" panose="02020603050405020304" pitchFamily="18" charset="0"/>
              </a:rPr>
              <a:t>第一章   </a:t>
            </a:r>
            <a:r>
              <a:rPr lang="en-US" altLang="zh-CN" sz="1200" b="0" i="0">
                <a:latin typeface="Times New Roman" panose="02020603050405020304" pitchFamily="18" charset="0"/>
              </a:rPr>
              <a:t>Web</a:t>
            </a:r>
            <a:r>
              <a:rPr lang="zh-CN" altLang="en-US" sz="1200" b="0" i="0">
                <a:latin typeface="Times New Roman" panose="02020603050405020304" pitchFamily="18" charset="0"/>
              </a:rPr>
              <a:t>基础知识</a:t>
            </a:r>
            <a:endParaRPr lang="zh-CN" altLang="en-US" sz="1200" b="0" i="0">
              <a:latin typeface="Times New Roman" panose="02020603050405020304" pitchFamily="18" charset="0"/>
            </a:endParaRPr>
          </a:p>
        </p:txBody>
      </p:sp>
      <p:sp>
        <p:nvSpPr>
          <p:cNvPr id="5125" name="Line 9"/>
          <p:cNvSpPr/>
          <p:nvPr/>
        </p:nvSpPr>
        <p:spPr>
          <a:xfrm>
            <a:off x="161925" y="479425"/>
            <a:ext cx="6977063" cy="0"/>
          </a:xfrm>
          <a:prstGeom prst="line">
            <a:avLst/>
          </a:prstGeom>
          <a:ln w="12700" cap="flat" cmpd="sng">
            <a:solidFill>
              <a:srgbClr val="000000"/>
            </a:solidFill>
            <a:prstDash val="solid"/>
            <a:headEnd type="none" w="med" len="med"/>
            <a:tailEnd type="none" w="med" len="med"/>
          </a:ln>
        </p:spPr>
      </p:sp>
      <p:sp>
        <p:nvSpPr>
          <p:cNvPr id="5126" name="Line 10"/>
          <p:cNvSpPr/>
          <p:nvPr/>
        </p:nvSpPr>
        <p:spPr>
          <a:xfrm>
            <a:off x="161925" y="9097963"/>
            <a:ext cx="6977063" cy="0"/>
          </a:xfrm>
          <a:prstGeom prst="line">
            <a:avLst/>
          </a:prstGeom>
          <a:ln w="12700" cap="flat" cmpd="sng">
            <a:solidFill>
              <a:srgbClr val="000000"/>
            </a:solidFill>
            <a:prstDash val="solid"/>
            <a:headEnd type="none" w="med" len="med"/>
            <a:tailEnd type="none" w="med" len="med"/>
          </a:ln>
        </p:spPr>
      </p:sp>
      <p:sp>
        <p:nvSpPr>
          <p:cNvPr id="5127" name="Rectangle 11"/>
          <p:cNvSpPr>
            <a:spLocks noChangeArrowheads="1"/>
          </p:cNvSpPr>
          <p:nvPr/>
        </p:nvSpPr>
        <p:spPr bwMode="auto">
          <a:xfrm>
            <a:off x="2068513" y="9024938"/>
            <a:ext cx="31638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6" tIns="48247" rIns="96496" bIns="48247" anchor="b"/>
          <a:lstStyle>
            <a:lvl1pPr defTabSz="965200">
              <a:defRPr sz="2400" b="1" i="1">
                <a:solidFill>
                  <a:schemeClr val="tx1"/>
                </a:solidFill>
                <a:latin typeface="Arial" panose="020B0604020202020204" pitchFamily="34" charset="0"/>
                <a:ea typeface="宋体" panose="02010600030101010101" pitchFamily="2" charset="-122"/>
              </a:defRPr>
            </a:lvl1pPr>
            <a:lvl2pPr defTabSz="965200">
              <a:defRPr sz="2400" b="1" i="1">
                <a:solidFill>
                  <a:schemeClr val="tx1"/>
                </a:solidFill>
                <a:latin typeface="Arial" panose="020B0604020202020204" pitchFamily="34" charset="0"/>
                <a:ea typeface="宋体" panose="02010600030101010101" pitchFamily="2" charset="-122"/>
              </a:defRPr>
            </a:lvl2pPr>
            <a:lvl3pPr defTabSz="965200">
              <a:defRPr sz="2400" b="1" i="1">
                <a:solidFill>
                  <a:schemeClr val="tx1"/>
                </a:solidFill>
                <a:latin typeface="Arial" panose="020B0604020202020204" pitchFamily="34" charset="0"/>
                <a:ea typeface="宋体" panose="02010600030101010101" pitchFamily="2" charset="-122"/>
              </a:defRPr>
            </a:lvl3pPr>
            <a:lvl4pPr defTabSz="965200">
              <a:defRPr sz="2400" b="1" i="1">
                <a:solidFill>
                  <a:schemeClr val="tx1"/>
                </a:solidFill>
                <a:latin typeface="Arial" panose="020B0604020202020204" pitchFamily="34" charset="0"/>
                <a:ea typeface="宋体" panose="02010600030101010101" pitchFamily="2" charset="-122"/>
              </a:defRPr>
            </a:lvl4pPr>
            <a:lvl5pPr defTabSz="965200">
              <a:defRPr sz="2400" b="1" i="1">
                <a:solidFill>
                  <a:schemeClr val="tx1"/>
                </a:solidFill>
                <a:latin typeface="Arial" panose="020B0604020202020204" pitchFamily="34" charset="0"/>
                <a:ea typeface="宋体" panose="02010600030101010101" pitchFamily="2" charset="-122"/>
              </a:defRPr>
            </a:lvl5pPr>
            <a:lvl6pPr defTabSz="965200"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defTabSz="965200"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defTabSz="965200"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defTabSz="965200"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ctr" defTabSz="965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1- </a:t>
            </a:r>
            <a:fld id="{957F79C8-3640-614F-BE3A-25BECE87DAA1}" type="slidenum">
              <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fld>
            <a:endPar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endParaRPr>
          </a:p>
          <a:p>
            <a:pPr marL="0" marR="0" lvl="0" indent="0" algn="ctr" defTabSz="965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 </a:t>
            </a:r>
            <a:r>
              <a:rPr kumimoji="0" lang="en-US" altLang="zh-CN" sz="8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a:t>
            </a:r>
            <a:r>
              <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2003 SYBASE-SHU IT INSTITUTE</a:t>
            </a:r>
            <a:endPar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buSzPct val="55000"/>
      <a:buFont typeface="Monotype Sorts" pitchFamily="2" charset="2"/>
      <a:buChar char="n"/>
      <a:defRPr sz="11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buSzPct val="55000"/>
      <a:buFont typeface="Monotype Sorts" pitchFamily="2" charset="2"/>
      <a:buChar char="l"/>
      <a:defRPr sz="11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buSzPct val="59000"/>
      <a:buFont typeface="Monotype Sorts" pitchFamily="2" charset="2"/>
      <a:buChar char="s"/>
      <a:defRPr sz="11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buSzPct val="59000"/>
      <a:buFont typeface="Monotype Sorts" pitchFamily="2" charset="2"/>
      <a:buChar char="u"/>
      <a:defRPr sz="11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buSzPct val="59000"/>
      <a:buFont typeface="Monotype Sorts" pitchFamily="2" charset="2"/>
      <a:buChar char="w"/>
      <a:defRPr sz="11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TextEdit="1"/>
          </p:cNvSpPr>
          <p:nvPr>
            <p:ph type="sldImg"/>
          </p:nvPr>
        </p:nvSpPr>
        <p:spPr/>
      </p:sp>
      <p:sp>
        <p:nvSpPr>
          <p:cNvPr id="82946"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noTextEdit="1"/>
          </p:cNvSpPr>
          <p:nvPr>
            <p:ph type="sldImg"/>
          </p:nvPr>
        </p:nvSpPr>
        <p:spPr/>
      </p:sp>
      <p:sp>
        <p:nvSpPr>
          <p:cNvPr id="102402"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noTextEdit="1"/>
          </p:cNvSpPr>
          <p:nvPr>
            <p:ph type="sldImg"/>
          </p:nvPr>
        </p:nvSpPr>
        <p:spPr/>
      </p:sp>
      <p:sp>
        <p:nvSpPr>
          <p:cNvPr id="104450"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noTextEdit="1"/>
          </p:cNvSpPr>
          <p:nvPr>
            <p:ph type="sldImg"/>
          </p:nvPr>
        </p:nvSpPr>
        <p:spPr/>
      </p:sp>
      <p:sp>
        <p:nvSpPr>
          <p:cNvPr id="106498"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noTextEdit="1"/>
          </p:cNvSpPr>
          <p:nvPr>
            <p:ph type="sldImg"/>
          </p:nvPr>
        </p:nvSpPr>
        <p:spPr/>
      </p:sp>
      <p:sp>
        <p:nvSpPr>
          <p:cNvPr id="108546"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TextEdit="1"/>
          </p:cNvSpPr>
          <p:nvPr>
            <p:ph type="sldImg"/>
          </p:nvPr>
        </p:nvSpPr>
        <p:spPr/>
      </p:sp>
      <p:sp>
        <p:nvSpPr>
          <p:cNvPr id="84994"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p:sp>
      <p:sp>
        <p:nvSpPr>
          <p:cNvPr id="89090"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p:sp>
      <p:sp>
        <p:nvSpPr>
          <p:cNvPr id="92162"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noTextEdit="1"/>
          </p:cNvSpPr>
          <p:nvPr>
            <p:ph type="sldImg"/>
          </p:nvPr>
        </p:nvSpPr>
        <p:spPr/>
      </p:sp>
      <p:sp>
        <p:nvSpPr>
          <p:cNvPr id="94210"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noTextEdit="1"/>
          </p:cNvSpPr>
          <p:nvPr>
            <p:ph type="sldImg"/>
          </p:nvPr>
        </p:nvSpPr>
        <p:spPr/>
      </p:sp>
      <p:sp>
        <p:nvSpPr>
          <p:cNvPr id="96258"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noTextEdit="1"/>
          </p:cNvSpPr>
          <p:nvPr>
            <p:ph type="sldImg"/>
          </p:nvPr>
        </p:nvSpPr>
        <p:spPr/>
      </p:sp>
      <p:sp>
        <p:nvSpPr>
          <p:cNvPr id="98306"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p:cNvSpPr>
            <a:spLocks noGrp="1" noRot="1" noChangeAspect="1" noTextEdit="1"/>
          </p:cNvSpPr>
          <p:nvPr>
            <p:ph type="sldImg"/>
          </p:nvPr>
        </p:nvSpPr>
        <p:spPr/>
      </p:sp>
      <p:sp>
        <p:nvSpPr>
          <p:cNvPr id="100354" name="备注占位符 2"/>
          <p:cNvSpPr>
            <a:spLocks noGrp="1"/>
          </p:cNvSpPr>
          <p:nvPr>
            <p:ph type="body" idx="1"/>
          </p:nvPr>
        </p:nvSpPr>
        <p:spPr>
          <a:xfrm>
            <a:off x="973138" y="4554538"/>
            <a:ext cx="5354637" cy="4313237"/>
          </a:xfrm>
        </p:spPr>
        <p:txBody>
          <a:bodyPr wrap="square" lIns="97166" tIns="48583" rIns="97166" bIns="48583" anchor="ctr"/>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13500"/>
          </a:xfrm>
        </p:spPr>
        <p:txBody>
          <a:bodyPr vert="eaVert"/>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0"/>
            <a:ext cx="6705600" cy="6413500"/>
          </a:xfrm>
        </p:spPr>
        <p:txBody>
          <a:bodyPr vert="eaVert"/>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0" y="587375"/>
            <a:ext cx="9144000" cy="582612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587375"/>
            <a:ext cx="4495800" cy="582612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内容占位符 3"/>
          <p:cNvSpPr>
            <a:spLocks noGrp="1"/>
          </p:cNvSpPr>
          <p:nvPr>
            <p:ph sz="half" idx="2"/>
          </p:nvPr>
        </p:nvSpPr>
        <p:spPr>
          <a:xfrm>
            <a:off x="4648200" y="587375"/>
            <a:ext cx="4495800" cy="582612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a:prstGeom prst="rect">
            <a:avLst/>
          </a:prstGeom>
        </p:spPr>
        <p:txBody>
          <a:bodyPr vert="horz" wrap="square" lIns="90050" tIns="45024" rIns="90050" bIns="45024"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90"/>
              </a:spcBef>
              <a:spcAft>
                <a:spcPts val="590"/>
              </a:spcAft>
              <a:buClr>
                <a:schemeClr val="tx2"/>
              </a:buClr>
              <a:buSzPct val="8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587375"/>
            <a:ext cx="9144000" cy="58261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13500"/>
          </a:xfrm>
          <a:prstGeom prst="rect">
            <a:avLst/>
          </a:prstGeom>
        </p:spPr>
        <p:txBody>
          <a:bodyPr vert="eaVert"/>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0"/>
            <a:ext cx="6705600" cy="6413500"/>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0" y="587375"/>
            <a:ext cx="9144000" cy="582612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587375"/>
            <a:ext cx="4495800" cy="582612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内容占位符 3"/>
          <p:cNvSpPr>
            <a:spLocks noGrp="1"/>
          </p:cNvSpPr>
          <p:nvPr>
            <p:ph sz="half" idx="2"/>
          </p:nvPr>
        </p:nvSpPr>
        <p:spPr>
          <a:xfrm>
            <a:off x="4648200" y="587375"/>
            <a:ext cx="4495800" cy="5826125"/>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a:prstGeom prst="rect">
            <a:avLst/>
          </a:prstGeom>
        </p:spPr>
        <p:txBody>
          <a:bodyPr vert="horz" wrap="square" lIns="90050" tIns="45024" rIns="90050" bIns="45024"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90"/>
              </a:spcBef>
              <a:spcAft>
                <a:spcPts val="590"/>
              </a:spcAft>
              <a:buClr>
                <a:schemeClr val="tx2"/>
              </a:buClr>
              <a:buSzPct val="8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587375"/>
            <a:ext cx="9144000" cy="58261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13500"/>
          </a:xfrm>
          <a:prstGeom prst="rect">
            <a:avLst/>
          </a:prstGeom>
        </p:spPr>
        <p:txBody>
          <a:bodyPr vert="eaVert"/>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0"/>
            <a:ext cx="6705600" cy="6413500"/>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587375"/>
            <a:ext cx="4495800" cy="5826125"/>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内容占位符 3"/>
          <p:cNvSpPr>
            <a:spLocks noGrp="1"/>
          </p:cNvSpPr>
          <p:nvPr>
            <p:ph sz="half" idx="2"/>
          </p:nvPr>
        </p:nvSpPr>
        <p:spPr>
          <a:xfrm>
            <a:off x="4648200" y="587375"/>
            <a:ext cx="4495800" cy="5826125"/>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587375"/>
            <a:ext cx="4495800" cy="5826125"/>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内容占位符 3"/>
          <p:cNvSpPr>
            <a:spLocks noGrp="1"/>
          </p:cNvSpPr>
          <p:nvPr>
            <p:ph sz="half" idx="2"/>
          </p:nvPr>
        </p:nvSpPr>
        <p:spPr>
          <a:xfrm>
            <a:off x="4648200" y="587375"/>
            <a:ext cx="4495800" cy="5826125"/>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vert="horz" wrap="square" lIns="90050" tIns="45024" rIns="90050" bIns="45024"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90"/>
              </a:spcBef>
              <a:spcAft>
                <a:spcPts val="590"/>
              </a:spcAft>
              <a:buClr>
                <a:schemeClr val="tx2"/>
              </a:buClr>
              <a:buSzPct val="8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13500"/>
          </a:xfrm>
        </p:spPr>
        <p:txBody>
          <a:bodyPr vert="eaVert"/>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0"/>
            <a:ext cx="6705600" cy="6413500"/>
          </a:xfrm>
        </p:spPr>
        <p:txBody>
          <a:bodyPr vert="eaVert"/>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vert="horz" wrap="square" lIns="90050" tIns="45024" rIns="90050" bIns="45024"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90"/>
              </a:spcBef>
              <a:spcAft>
                <a:spcPts val="590"/>
              </a:spcAft>
              <a:buClr>
                <a:schemeClr val="tx2"/>
              </a:buClr>
              <a:buSzPct val="8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hyperlink" Target="mailto:training@briup.com" TargetMode="External"/><Relationship Id="rId13" Type="http://schemas.openxmlformats.org/officeDocument/2006/relationships/hyperlink" Target="mailto:training.sh@hotmail.com" TargetMode="Externa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hyperlink" Target="mailto:training@briup.com" TargetMode="External"/><Relationship Id="rId13" Type="http://schemas.openxmlformats.org/officeDocument/2006/relationships/hyperlink" Target="mailto:training.sh@hotmail.com" TargetMode="Externa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85800"/>
            <a:ext cx="9307513" cy="301625"/>
          </a:xfrm>
          <a:prstGeom prst="rect">
            <a:avLst/>
          </a:prstGeom>
          <a:noFill/>
          <a:ln>
            <a:noFill/>
          </a:ln>
        </p:spPr>
        <p:txBody>
          <a:bodyPr wrap="none" anchor="ct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1027" name="Rectangle 3"/>
          <p:cNvSpPr>
            <a:spLocks noGrp="1"/>
          </p:cNvSpPr>
          <p:nvPr>
            <p:ph type="title"/>
          </p:nvPr>
        </p:nvSpPr>
        <p:spPr>
          <a:xfrm>
            <a:off x="0" y="0"/>
            <a:ext cx="7624763" cy="515938"/>
          </a:xfrm>
          <a:prstGeom prst="rect">
            <a:avLst/>
          </a:prstGeom>
          <a:noFill/>
          <a:ln w="9525">
            <a:noFill/>
          </a:ln>
        </p:spPr>
        <p:txBody>
          <a:bodyPr lIns="90333" tIns="44376" rIns="90333" bIns="44376" anchor="b"/>
          <a:lstStyle/>
          <a:p>
            <a:pPr lvl="0"/>
            <a:r>
              <a:rPr lang="en-US" altLang="zh-CN"/>
              <a:t>Title Holder</a:t>
            </a:r>
            <a:endParaRPr lang="en-US" altLang="zh-CN"/>
          </a:p>
        </p:txBody>
      </p:sp>
      <p:sp>
        <p:nvSpPr>
          <p:cNvPr id="1028" name="Line 4"/>
          <p:cNvSpPr/>
          <p:nvPr/>
        </p:nvSpPr>
        <p:spPr>
          <a:xfrm>
            <a:off x="0" y="515938"/>
            <a:ext cx="9144000" cy="0"/>
          </a:xfrm>
          <a:prstGeom prst="line">
            <a:avLst/>
          </a:prstGeom>
          <a:ln w="34925" cap="flat" cmpd="sng">
            <a:solidFill>
              <a:schemeClr val="bg1"/>
            </a:solidFill>
            <a:prstDash val="solid"/>
            <a:headEnd type="none" w="med" len="med"/>
            <a:tailEnd type="none" w="med" len="med"/>
          </a:ln>
        </p:spPr>
      </p:sp>
      <p:sp>
        <p:nvSpPr>
          <p:cNvPr id="1029" name="Rectangle 5"/>
          <p:cNvSpPr>
            <a:spLocks noChangeArrowheads="1"/>
          </p:cNvSpPr>
          <p:nvPr/>
        </p:nvSpPr>
        <p:spPr bwMode="auto">
          <a:xfrm>
            <a:off x="4643438" y="6530975"/>
            <a:ext cx="3206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33" tIns="44376" rIns="90333" bIns="44376">
            <a:spAutoFit/>
          </a:bodyPr>
          <a:lstStyle>
            <a:lvl1pPr>
              <a:defRPr sz="2400" b="1" i="1">
                <a:solidFill>
                  <a:schemeClr val="tx1"/>
                </a:solidFill>
                <a:latin typeface="Arial" panose="020B0604020202020204" pitchFamily="34" charset="0"/>
                <a:ea typeface="宋体" panose="02010600030101010101" pitchFamily="2" charset="-122"/>
              </a:defRPr>
            </a:lvl1pPr>
            <a:lvl2pPr>
              <a:defRPr sz="2400" b="1" i="1">
                <a:solidFill>
                  <a:schemeClr val="tx1"/>
                </a:solidFill>
                <a:latin typeface="Arial" panose="020B0604020202020204" pitchFamily="34" charset="0"/>
                <a:ea typeface="宋体" panose="02010600030101010101" pitchFamily="2" charset="-122"/>
              </a:defRPr>
            </a:lvl2pPr>
            <a:lvl3pPr>
              <a:defRPr sz="2400" b="1" i="1">
                <a:solidFill>
                  <a:schemeClr val="tx1"/>
                </a:solidFill>
                <a:latin typeface="Arial" panose="020B0604020202020204" pitchFamily="34" charset="0"/>
                <a:ea typeface="宋体" panose="02010600030101010101" pitchFamily="2" charset="-122"/>
              </a:defRPr>
            </a:lvl3pPr>
            <a:lvl4pPr>
              <a:defRPr sz="2400" b="1" i="1">
                <a:solidFill>
                  <a:schemeClr val="tx1"/>
                </a:solidFill>
                <a:latin typeface="Arial" panose="020B0604020202020204" pitchFamily="34" charset="0"/>
                <a:ea typeface="宋体" panose="02010600030101010101" pitchFamily="2" charset="-122"/>
              </a:defRPr>
            </a:lvl4pPr>
            <a:lvl5pPr>
              <a:defRPr sz="2400" b="1" i="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0BB2BE7-EDC8-AA40-B684-364FE262D1B9}"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fld>
            <a:endPar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1030" name="Text Box 6"/>
          <p:cNvSpPr txBox="1">
            <a:spLocks noChangeArrowheads="1"/>
          </p:cNvSpPr>
          <p:nvPr/>
        </p:nvSpPr>
        <p:spPr bwMode="auto">
          <a:xfrm>
            <a:off x="7164388" y="6413500"/>
            <a:ext cx="1952625" cy="361950"/>
          </a:xfrm>
          <a:prstGeom prst="rect">
            <a:avLst/>
          </a:prstGeom>
          <a:noFill/>
          <a:ln>
            <a:noFill/>
          </a:ln>
        </p:spPr>
        <p:txBody>
          <a:bodyPr lIns="88816" tIns="44409" rIns="88816" bIns="44409">
            <a:spAutoFit/>
          </a:bodyPr>
          <a:lstStyle/>
          <a:p>
            <a:pPr lvl="0" algn="ctr" defTabSz="901700" eaLnBrk="1" hangingPunct="1">
              <a:buNone/>
            </a:pPr>
            <a:r>
              <a:rPr lang="zh-CN" altLang="en-US" sz="1800">
                <a:solidFill>
                  <a:schemeClr val="bg1"/>
                </a:solidFill>
                <a:effectLst>
                  <a:outerShdw blurRad="38100" dist="38100" dir="2700000">
                    <a:srgbClr val="C0C0C0"/>
                  </a:outerShdw>
                </a:effectLst>
                <a:latin typeface="Times New Roman" panose="02020603050405020304" pitchFamily="18" charset="0"/>
              </a:rPr>
              <a:t> </a:t>
            </a:r>
            <a:r>
              <a:rPr lang="zh-CN" altLang="en-US" sz="1200">
                <a:solidFill>
                  <a:schemeClr val="bg1"/>
                </a:solidFill>
                <a:effectLst>
                  <a:outerShdw blurRad="38100" dist="38100" dir="2700000">
                    <a:srgbClr val="C0C0C0"/>
                  </a:outerShdw>
                </a:effectLst>
                <a:latin typeface="Times New Roman" panose="02020603050405020304" pitchFamily="18" charset="0"/>
              </a:rPr>
              <a:t>诚信，专业，创新，合作</a:t>
            </a:r>
            <a:endParaRPr lang="zh-CN" altLang="en-US" sz="1200">
              <a:solidFill>
                <a:schemeClr val="bg1"/>
              </a:solidFill>
              <a:effectLst>
                <a:outerShdw blurRad="38100" dist="38100" dir="2700000">
                  <a:srgbClr val="C0C0C0"/>
                </a:outerShdw>
              </a:effectLst>
              <a:latin typeface="Times New Roman" panose="02020603050405020304" pitchFamily="18" charset="0"/>
            </a:endParaRPr>
          </a:p>
        </p:txBody>
      </p:sp>
      <p:sp>
        <p:nvSpPr>
          <p:cNvPr id="1032" name="Rectangle 8"/>
          <p:cNvSpPr>
            <a:spLocks noGrp="1"/>
          </p:cNvSpPr>
          <p:nvPr>
            <p:ph type="body"/>
          </p:nvPr>
        </p:nvSpPr>
        <p:spPr>
          <a:xfrm>
            <a:off x="0" y="587375"/>
            <a:ext cx="9144000" cy="5826125"/>
          </a:xfrm>
          <a:prstGeom prst="rect">
            <a:avLst/>
          </a:prstGeom>
          <a:noFill/>
          <a:ln w="9525">
            <a:noFill/>
          </a:ln>
        </p:spPr>
        <p:txBody>
          <a:bodyPr lIns="90050" tIns="45024" rIns="90050" bIns="45024"/>
          <a:lstStyle/>
          <a:p>
            <a:pPr lvl="0"/>
            <a:r>
              <a:rPr lang="en-US" altLang="zh-CN"/>
              <a:t>  单击此处编辑母版文本样式</a:t>
            </a:r>
            <a:endParaRPr lang="en-US" altLang="zh-CN"/>
          </a:p>
          <a:p>
            <a:pPr lvl="1"/>
            <a:r>
              <a:rPr lang="en-US" altLang="zh-CN"/>
              <a:t>第二级</a:t>
            </a:r>
            <a:endParaRPr lang="en-US" altLang="zh-CN"/>
          </a:p>
          <a:p>
            <a:pPr lvl="2"/>
            <a:r>
              <a:rPr lang="en-US" altLang="zh-CN"/>
              <a:t>第三级</a:t>
            </a:r>
            <a:endParaRPr lang="en-US" altLang="zh-CN"/>
          </a:p>
          <a:p>
            <a:pPr lvl="3"/>
            <a:r>
              <a:rPr lang="en-US" altLang="zh-CN"/>
              <a:t>第四级</a:t>
            </a:r>
            <a:endParaRPr lang="en-US" altLang="zh-CN"/>
          </a:p>
          <a:p>
            <a:pPr lvl="4"/>
            <a:r>
              <a:rPr lang="en-US" altLang="zh-CN"/>
              <a:t>第五级</a:t>
            </a:r>
            <a:endParaRPr lang="en-US" altLang="zh-CN"/>
          </a:p>
        </p:txBody>
      </p:sp>
      <p:sp>
        <p:nvSpPr>
          <p:cNvPr id="1033" name="Text Box 9"/>
          <p:cNvSpPr txBox="1">
            <a:spLocks noChangeArrowheads="1"/>
          </p:cNvSpPr>
          <p:nvPr/>
        </p:nvSpPr>
        <p:spPr bwMode="auto">
          <a:xfrm>
            <a:off x="7659688" y="73025"/>
            <a:ext cx="1449388" cy="301625"/>
          </a:xfrm>
          <a:prstGeom prst="rect">
            <a:avLst/>
          </a:prstGeom>
          <a:noFill/>
          <a:ln>
            <a:noFill/>
          </a:ln>
        </p:spPr>
        <p:txBody>
          <a:bodyPr lIns="90103" tIns="45052" rIns="90103" bIns="45052">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rPr>
              <a:t>Briup Training</a:t>
            </a:r>
            <a:endParaRPr kumimoji="0" lang="en-US" altLang="zh-CN" sz="1400" b="1"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4" name="Line 10"/>
          <p:cNvSpPr/>
          <p:nvPr/>
        </p:nvSpPr>
        <p:spPr>
          <a:xfrm>
            <a:off x="0" y="6483350"/>
            <a:ext cx="9144000" cy="0"/>
          </a:xfrm>
          <a:prstGeom prst="line">
            <a:avLst/>
          </a:prstGeom>
          <a:ln w="34925" cap="flat" cmpd="sng">
            <a:solidFill>
              <a:schemeClr val="bg1"/>
            </a:solidFill>
            <a:prstDash val="solid"/>
            <a:headEnd type="none" w="med" len="med"/>
            <a:tailEnd type="none" w="med" len="med"/>
          </a:ln>
        </p:spPr>
      </p:sp>
      <p:pic>
        <p:nvPicPr>
          <p:cNvPr id="1035" name="Picture 11" descr="logo"/>
          <p:cNvPicPr>
            <a:picLocks noChangeAspect="1"/>
          </p:cNvPicPr>
          <p:nvPr userDrawn="1"/>
        </p:nvPicPr>
        <p:blipFill>
          <a:blip r:embed="rId12" cstate="print"/>
          <a:stretch>
            <a:fillRect/>
          </a:stretch>
        </p:blipFill>
        <p:spPr>
          <a:xfrm>
            <a:off x="7696200" y="5813425"/>
            <a:ext cx="1371600" cy="587375"/>
          </a:xfrm>
          <a:prstGeom prst="rect">
            <a:avLst/>
          </a:prstGeom>
          <a:noFill/>
          <a:ln w="9525">
            <a:noFill/>
          </a:ln>
        </p:spPr>
      </p:pic>
      <p:sp>
        <p:nvSpPr>
          <p:cNvPr id="12" name="Text Box 7"/>
          <p:cNvSpPr txBox="1">
            <a:spLocks noChangeArrowheads="1"/>
          </p:cNvSpPr>
          <p:nvPr userDrawn="1"/>
        </p:nvSpPr>
        <p:spPr bwMode="auto">
          <a:xfrm>
            <a:off x="0" y="6366623"/>
            <a:ext cx="2590852" cy="643683"/>
          </a:xfrm>
          <a:prstGeom prst="rect">
            <a:avLst/>
          </a:prstGeom>
          <a:noFill/>
          <a:ln>
            <a:noFill/>
          </a:ln>
        </p:spPr>
        <p:txBody>
          <a:bodyPr wrap="square"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Tel</a:t>
            </a:r>
            <a:r>
              <a:rPr kumimoji="0" lang="zh-CN" altLang="en-US"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a:t>
            </a:r>
            <a:r>
              <a:rPr lang="zh-CN" altLang="en-US"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0512</a:t>
            </a:r>
            <a:r>
              <a:rPr lang="zh-CN" altLang="en-US"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50190290-8010</a:t>
            </a:r>
            <a:endParaRPr lang="en-US" altLang="zh-CN"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4572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9144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13716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18288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9pPr>
    </p:titleStyle>
    <p:bodyStyle>
      <a:lvl1pPr algn="l" rtl="0" eaLnBrk="0" fontAlgn="base" hangingPunct="0">
        <a:spcBef>
          <a:spcPts val="590"/>
        </a:spcBef>
        <a:spcAft>
          <a:spcPts val="590"/>
        </a:spcAft>
        <a:buClr>
          <a:schemeClr val="tx2"/>
        </a:buClr>
        <a:buSzPct val="80000"/>
        <a:buFont typeface="Wingdings" panose="05000000000000000000" pitchFamily="2" charset="2"/>
        <a:buChar char="u"/>
        <a:defRPr sz="2000" b="1"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685800"/>
            <a:ext cx="9307513" cy="301625"/>
          </a:xfrm>
          <a:prstGeom prst="rect">
            <a:avLst/>
          </a:prstGeom>
          <a:noFill/>
          <a:ln>
            <a:noFill/>
          </a:ln>
        </p:spPr>
        <p:txBody>
          <a:bodyPr wrap="none" anchor="ct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2051" name="Rectangle 4"/>
          <p:cNvSpPr>
            <a:spLocks noChangeArrowheads="1"/>
          </p:cNvSpPr>
          <p:nvPr/>
        </p:nvSpPr>
        <p:spPr bwMode="auto">
          <a:xfrm>
            <a:off x="8278813" y="6410325"/>
            <a:ext cx="3206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33" tIns="44376" rIns="90333" bIns="44376">
            <a:spAutoFit/>
          </a:bodyPr>
          <a:lstStyle>
            <a:lvl1pPr>
              <a:defRPr sz="2400" b="1" i="1">
                <a:solidFill>
                  <a:schemeClr val="tx1"/>
                </a:solidFill>
                <a:latin typeface="Arial" panose="020B0604020202020204" pitchFamily="34" charset="0"/>
                <a:ea typeface="宋体" panose="02010600030101010101" pitchFamily="2" charset="-122"/>
              </a:defRPr>
            </a:lvl1pPr>
            <a:lvl2pPr>
              <a:defRPr sz="2400" b="1" i="1">
                <a:solidFill>
                  <a:schemeClr val="tx1"/>
                </a:solidFill>
                <a:latin typeface="Arial" panose="020B0604020202020204" pitchFamily="34" charset="0"/>
                <a:ea typeface="宋体" panose="02010600030101010101" pitchFamily="2" charset="-122"/>
              </a:defRPr>
            </a:lvl2pPr>
            <a:lvl3pPr>
              <a:defRPr sz="2400" b="1" i="1">
                <a:solidFill>
                  <a:schemeClr val="tx1"/>
                </a:solidFill>
                <a:latin typeface="Arial" panose="020B0604020202020204" pitchFamily="34" charset="0"/>
                <a:ea typeface="宋体" panose="02010600030101010101" pitchFamily="2" charset="-122"/>
              </a:defRPr>
            </a:lvl3pPr>
            <a:lvl4pPr>
              <a:defRPr sz="2400" b="1" i="1">
                <a:solidFill>
                  <a:schemeClr val="tx1"/>
                </a:solidFill>
                <a:latin typeface="Arial" panose="020B0604020202020204" pitchFamily="34" charset="0"/>
                <a:ea typeface="宋体" panose="02010600030101010101" pitchFamily="2" charset="-122"/>
              </a:defRPr>
            </a:lvl4pPr>
            <a:lvl5pPr>
              <a:defRPr sz="2400" b="1" i="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A7414FA-E48C-BB4C-A83D-5F9AEAA9957B}"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fld>
            <a:endPar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2052" name="Rectangle 5"/>
          <p:cNvSpPr>
            <a:spLocks noChangeArrowheads="1"/>
          </p:cNvSpPr>
          <p:nvPr/>
        </p:nvSpPr>
        <p:spPr bwMode="auto">
          <a:xfrm>
            <a:off x="4217988" y="5467350"/>
            <a:ext cx="3411538" cy="301625"/>
          </a:xfrm>
          <a:prstGeom prst="rect">
            <a:avLst/>
          </a:prstGeom>
          <a:noFill/>
          <a:ln>
            <a:noFill/>
          </a:ln>
        </p:spPr>
        <p:txBody>
          <a:bodyPr wrap="none" lIns="90050" tIns="45024" rIns="90050" bIns="45024">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1"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Brighten Your Way And Raise You Up.</a:t>
            </a:r>
            <a:endParaRPr kumimoji="0" lang="en-US" altLang="zh-CN" sz="1400" b="1" i="1"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053" name="Text Box 6"/>
          <p:cNvSpPr txBox="1">
            <a:spLocks noChangeArrowheads="1"/>
          </p:cNvSpPr>
          <p:nvPr/>
        </p:nvSpPr>
        <p:spPr bwMode="auto">
          <a:xfrm>
            <a:off x="3294063" y="1509713"/>
            <a:ext cx="5291138" cy="515938"/>
          </a:xfrm>
          <a:prstGeom prst="rect">
            <a:avLst/>
          </a:prstGeom>
          <a:noFill/>
          <a:ln>
            <a:noFill/>
          </a:ln>
        </p:spPr>
        <p:txBody>
          <a:bodyPr lIns="90050" tIns="45024" rIns="90050" bIns="45024">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1" i="1" u="none" strike="noStrike" kern="1200" cap="none" spc="0" normalizeH="0" baseline="0" noProof="0" smtClean="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Briup High-End IT Training</a:t>
            </a:r>
            <a:endParaRPr kumimoji="0" lang="en-US" altLang="zh-CN" sz="16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054" name="Line 7"/>
          <p:cNvSpPr/>
          <p:nvPr/>
        </p:nvSpPr>
        <p:spPr>
          <a:xfrm flipV="1">
            <a:off x="2917825" y="838200"/>
            <a:ext cx="0" cy="6019800"/>
          </a:xfrm>
          <a:prstGeom prst="line">
            <a:avLst/>
          </a:prstGeom>
          <a:ln w="38100" cap="flat" cmpd="sng">
            <a:solidFill>
              <a:schemeClr val="tx2"/>
            </a:solidFill>
            <a:prstDash val="solid"/>
            <a:headEnd type="none" w="med" len="med"/>
            <a:tailEnd type="none" w="med" len="med"/>
          </a:ln>
        </p:spPr>
      </p:sp>
      <p:sp>
        <p:nvSpPr>
          <p:cNvPr id="2055" name="Text Box 8"/>
          <p:cNvSpPr txBox="1">
            <a:spLocks noChangeArrowheads="1"/>
          </p:cNvSpPr>
          <p:nvPr/>
        </p:nvSpPr>
        <p:spPr bwMode="auto">
          <a:xfrm>
            <a:off x="311150" y="2220913"/>
            <a:ext cx="2363788" cy="331788"/>
          </a:xfrm>
          <a:prstGeom prst="rect">
            <a:avLst/>
          </a:prstGeom>
          <a:noFill/>
          <a:ln>
            <a:noFill/>
          </a:ln>
        </p:spPr>
        <p:txBody>
          <a:bodyPr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www.briup.com</a:t>
            </a: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056" name="Rectangle 9"/>
          <p:cNvSpPr>
            <a:spLocks noChangeArrowheads="1"/>
          </p:cNvSpPr>
          <p:nvPr/>
        </p:nvSpPr>
        <p:spPr bwMode="auto">
          <a:xfrm>
            <a:off x="241300" y="1936750"/>
            <a:ext cx="2566988" cy="331788"/>
          </a:xfrm>
          <a:prstGeom prst="rect">
            <a:avLst/>
          </a:prstGeom>
          <a:noFill/>
          <a:ln>
            <a:noFill/>
          </a:ln>
        </p:spPr>
        <p:txBody>
          <a:bodyPr lIns="88816" tIns="44409" rIns="88816" bIns="44409">
            <a:spAutoFit/>
          </a:bodyPr>
          <a:lstStyle/>
          <a:p>
            <a:pPr lvl="0" algn="ctr" defTabSz="901700">
              <a:buNone/>
            </a:pPr>
            <a:r>
              <a:rPr lang="zh-CN" altLang="en-US" sz="1600" i="0">
                <a:solidFill>
                  <a:srgbClr val="CC0099"/>
                </a:solidFill>
                <a:latin typeface="宋体" panose="02010600030101010101" pitchFamily="2" charset="-122"/>
              </a:rPr>
              <a:t>杰普软件科技有限公司</a:t>
            </a:r>
            <a:endParaRPr lang="zh-CN" altLang="en-US" sz="1600" i="0">
              <a:solidFill>
                <a:srgbClr val="CC0099"/>
              </a:solidFill>
              <a:latin typeface="宋体" panose="02010600030101010101" pitchFamily="2" charset="-122"/>
            </a:endParaRPr>
          </a:p>
        </p:txBody>
      </p:sp>
      <p:pic>
        <p:nvPicPr>
          <p:cNvPr id="2058" name="Picture 11" descr="logo"/>
          <p:cNvPicPr>
            <a:picLocks noChangeAspect="1"/>
          </p:cNvPicPr>
          <p:nvPr userDrawn="1"/>
        </p:nvPicPr>
        <p:blipFill>
          <a:blip r:embed="rId12" cstate="print"/>
          <a:stretch>
            <a:fillRect/>
          </a:stretch>
        </p:blipFill>
        <p:spPr>
          <a:xfrm>
            <a:off x="457200" y="762000"/>
            <a:ext cx="2133600" cy="914400"/>
          </a:xfrm>
          <a:prstGeom prst="rect">
            <a:avLst/>
          </a:prstGeom>
          <a:noFill/>
          <a:ln w="9525">
            <a:noFill/>
          </a:ln>
        </p:spPr>
      </p:pic>
      <p:sp>
        <p:nvSpPr>
          <p:cNvPr id="13" name="Rectangle 10"/>
          <p:cNvSpPr>
            <a:spLocks noChangeArrowheads="1"/>
          </p:cNvSpPr>
          <p:nvPr userDrawn="1"/>
        </p:nvSpPr>
        <p:spPr bwMode="auto">
          <a:xfrm>
            <a:off x="152516" y="2971812"/>
            <a:ext cx="2666930" cy="3167451"/>
          </a:xfrm>
          <a:prstGeom prst="rect">
            <a:avLst/>
          </a:prstGeom>
          <a:noFill/>
          <a:ln>
            <a:noFill/>
          </a:ln>
        </p:spPr>
        <p:txBody>
          <a:bodyPr wrap="square" lIns="88816" tIns="44409" rIns="88816" bIns="44409">
            <a:spAutoFit/>
          </a:bodyPr>
          <a:lstStyle/>
          <a:p>
            <a:pPr marL="0" marR="0" lvl="0" indent="0" algn="l" defTabSz="889000" rtl="0" eaLnBrk="1" fontAlgn="base" latinLnBrk="0" hangingPunct="1">
              <a:lnSpc>
                <a:spcPct val="100000"/>
              </a:lnSpc>
              <a:spcBef>
                <a:spcPct val="0"/>
              </a:spcBef>
              <a:spcAft>
                <a:spcPct val="0"/>
              </a:spcAft>
              <a:buClrTx/>
              <a:buSzTx/>
              <a:buFontTx/>
              <a:buNone/>
              <a:defRPr/>
            </a:pPr>
            <a:r>
              <a:rPr lang="en-US" altLang="zh-CN" sz="1400" i="0" dirty="0">
                <a:latin typeface="Times New Roman" panose="02020603050405020304" pitchFamily="18" charset="0"/>
                <a:sym typeface="宋体" panose="02010600030101010101" pitchFamily="2" charset="-122"/>
              </a:rPr>
              <a:t>Tel:  </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50190290-8010</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smtClean="0">
                <a:latin typeface="Times New Roman" panose="02020603050405020304" pitchFamily="18" charset="0"/>
                <a:sym typeface="宋体" panose="02010600030101010101" pitchFamily="2" charset="-122"/>
              </a:rPr>
              <a:t>Email:training@briup.com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Msn:  </a:t>
            </a:r>
            <a:r>
              <a:rPr lang="en-US" altLang="zh-CN" sz="1400" i="0" dirty="0">
                <a:latin typeface="Times New Roman" panose="02020603050405020304" pitchFamily="18" charset="0"/>
                <a:sym typeface="宋体" panose="02010600030101010101" pitchFamily="2" charset="-122"/>
                <a:hlinkClick r:id="rId13"/>
              </a:rPr>
              <a:t>training.sh@hotmail.com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Home:http://www.briup.com</a:t>
            </a:r>
            <a:r>
              <a:rPr lang="zh-CN" altLang="en-US" sz="1400" i="0" dirty="0">
                <a:latin typeface="宋体" panose="02010600030101010101" pitchFamily="2" charset="-122"/>
                <a:sym typeface="宋体" panose="02010600030101010101" pitchFamily="2" charset="-122"/>
              </a:rPr>
              <a:t>　</a:t>
            </a:r>
            <a:endParaRPr lang="zh-CN" altLang="en-US" sz="1400" i="0" dirty="0">
              <a:latin typeface="宋体" panose="02010600030101010101" pitchFamily="2" charset="-122"/>
              <a:sym typeface="宋体" panose="02010600030101010101" pitchFamily="2" charset="-122"/>
            </a:endParaRPr>
          </a:p>
          <a:p>
            <a:pPr lvl="0" defTabSz="889000" eaLnBrk="1" hangingPunct="1">
              <a:buNone/>
            </a:pPr>
            <a:endParaRPr lang="zh-CN" altLang="en-US"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defRPr/>
            </a:pPr>
            <a:r>
              <a:rPr lang="zh-CN" altLang="en-US" sz="1200" i="0" dirty="0">
                <a:latin typeface="宋体" panose="02010600030101010101" pitchFamily="2" charset="-122"/>
                <a:sym typeface="宋体" panose="02010600030101010101" pitchFamily="2" charset="-122"/>
              </a:rPr>
              <a:t>地址</a:t>
            </a:r>
            <a:r>
              <a:rPr lang="zh-CN" altLang="en-US" sz="1200" i="0" dirty="0" smtClean="0">
                <a:latin typeface="宋体" panose="02010600030101010101" pitchFamily="2" charset="-122"/>
                <a:sym typeface="宋体" panose="02010600030101010101" pitchFamily="2" charset="-122"/>
              </a:rPr>
              <a:t>：江苏省苏州市</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昆山市巴城镇学院路</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828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号昆山浦东软件园北楼</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4-5-8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层</a:t>
            </a:r>
            <a:endPar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endParaRPr>
          </a:p>
          <a:p>
            <a:pPr marL="0" marR="0" lvl="0" indent="0" algn="l" defTabSz="889000" rtl="0" eaLnBrk="1" fontAlgn="base" latinLnBrk="0" hangingPunct="1">
              <a:lnSpc>
                <a:spcPct val="100000"/>
              </a:lnSpc>
              <a:spcBef>
                <a:spcPct val="0"/>
              </a:spcBef>
              <a:spcAft>
                <a:spcPct val="0"/>
              </a:spcAft>
              <a:buClrTx/>
              <a:buSzTx/>
              <a:buFontTx/>
              <a:buNone/>
              <a:defRPr/>
            </a:pPr>
            <a:endParaRPr lang="zh-CN" altLang="en-US" sz="1200" i="0" dirty="0" smtClean="0"/>
          </a:p>
          <a:p>
            <a:pPr lvl="0" defTabSz="889000" eaLnBrk="1" hangingPunct="1">
              <a:buNone/>
            </a:pPr>
            <a:endParaRPr lang="zh-CN" altLang="en-US" sz="12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defRPr/>
            </a:pPr>
            <a:r>
              <a:rPr lang="zh-CN" altLang="en-US" sz="1400" i="0" dirty="0">
                <a:latin typeface="宋体" panose="02010600030101010101" pitchFamily="2" charset="-122"/>
                <a:sym typeface="宋体" panose="02010600030101010101" pitchFamily="2" charset="-122"/>
              </a:rPr>
              <a:t>邮编</a:t>
            </a:r>
            <a:r>
              <a:rPr lang="zh-CN" altLang="en-US" sz="1400" i="0" dirty="0" smtClean="0">
                <a:latin typeface="宋体" panose="02010600030101010101" pitchFamily="2" charset="-122"/>
                <a:sym typeface="宋体" panose="02010600030101010101" pitchFamily="2" charset="-122"/>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215311</a:t>
            </a:r>
            <a:endParaRPr lang="en-US" altLang="zh-CN"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defRPr/>
            </a:pPr>
            <a:r>
              <a:rPr lang="zh-CN" altLang="en-US" sz="1400" i="0" dirty="0">
                <a:latin typeface="宋体" panose="02010600030101010101" pitchFamily="2" charset="-122"/>
                <a:sym typeface="宋体" panose="02010600030101010101" pitchFamily="2" charset="-122"/>
              </a:rPr>
              <a:t>电话</a:t>
            </a:r>
            <a:r>
              <a:rPr lang="en-US" altLang="zh-CN" sz="1400" i="0" dirty="0">
                <a:latin typeface="宋体" panose="02010600030101010101" pitchFamily="2" charset="-122"/>
                <a:sym typeface="宋体" panose="02010600030101010101" pitchFamily="2" charset="-122"/>
              </a:rPr>
              <a:t>: </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(0512)50190290-8000</a:t>
            </a:r>
            <a:endPar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endParaRPr>
          </a:p>
          <a:p>
            <a:pPr lvl="0" defTabSz="889000" eaLnBrk="1" hangingPunct="1">
              <a:buNone/>
            </a:pP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smtClean="0">
                <a:latin typeface="宋体" panose="02010600030101010101" pitchFamily="2" charset="-122"/>
                <a:sym typeface="宋体" panose="02010600030101010101" pitchFamily="2" charset="-122"/>
              </a:rPr>
              <a:t>电</a:t>
            </a:r>
            <a:r>
              <a:rPr lang="zh-CN" altLang="en-US" sz="1400" i="0" dirty="0">
                <a:latin typeface="宋体" panose="02010600030101010101" pitchFamily="2" charset="-122"/>
                <a:sym typeface="宋体" panose="02010600030101010101" pitchFamily="2" charset="-122"/>
              </a:rPr>
              <a:t>邮：</a:t>
            </a:r>
            <a:r>
              <a:rPr lang="en-US" altLang="zh-CN" sz="1400" i="0" dirty="0">
                <a:latin typeface="宋体" panose="02010600030101010101" pitchFamily="2" charset="-122"/>
                <a:sym typeface="宋体" panose="02010600030101010101" pitchFamily="2" charset="-122"/>
                <a:hlinkClick r:id="rId14"/>
              </a:rPr>
              <a:t>training@briup.com</a:t>
            </a: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a:latin typeface="宋体" panose="02010600030101010101" pitchFamily="2" charset="-122"/>
                <a:sym typeface="宋体" panose="02010600030101010101" pitchFamily="2" charset="-122"/>
              </a:rPr>
              <a:t>主页：</a:t>
            </a:r>
            <a:r>
              <a:rPr lang="en-US" altLang="zh-CN" sz="1400" i="0" dirty="0">
                <a:latin typeface="宋体" panose="02010600030101010101" pitchFamily="2" charset="-122"/>
                <a:sym typeface="宋体" panose="02010600030101010101" pitchFamily="2" charset="-122"/>
              </a:rPr>
              <a:t>http://www.briup.com</a:t>
            </a:r>
            <a:r>
              <a:rPr lang="zh-CN" altLang="en-US" sz="1400" i="0" dirty="0">
                <a:latin typeface="宋体" panose="02010600030101010101" pitchFamily="2" charset="-122"/>
                <a:sym typeface="宋体" panose="02010600030101010101" pitchFamily="2" charset="-122"/>
              </a:rPr>
              <a:t>　</a:t>
            </a:r>
            <a:endParaRPr lang="zh-CN" altLang="en-US" sz="1400" i="0" dirty="0">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87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4572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9144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13716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18288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9pPr>
    </p:titleStyle>
    <p:bodyStyle>
      <a:lvl1pPr algn="l" rtl="0" eaLnBrk="0" fontAlgn="base" hangingPunct="0">
        <a:spcBef>
          <a:spcPts val="590"/>
        </a:spcBef>
        <a:spcAft>
          <a:spcPts val="590"/>
        </a:spcAft>
        <a:buClr>
          <a:schemeClr val="tx2"/>
        </a:buClr>
        <a:buSzPct val="80000"/>
        <a:buFont typeface="Wingdings" panose="05000000000000000000" pitchFamily="2" charset="2"/>
        <a:buChar char="u"/>
        <a:defRPr sz="2000" b="1"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685800"/>
            <a:ext cx="9307513" cy="301625"/>
          </a:xfrm>
          <a:prstGeom prst="rect">
            <a:avLst/>
          </a:prstGeom>
          <a:noFill/>
          <a:ln>
            <a:noFill/>
          </a:ln>
        </p:spPr>
        <p:txBody>
          <a:bodyPr wrap="none" anchor="ct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1" i="1" u="none" strike="noStrike" kern="1200" cap="none" spc="0" normalizeH="0" baseline="0" noProof="0" smtClean="0">
              <a:ln>
                <a:noFill/>
              </a:ln>
              <a:solidFill>
                <a:srgbClr val="0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3075" name="Rectangle 4"/>
          <p:cNvSpPr>
            <a:spLocks noChangeArrowheads="1"/>
          </p:cNvSpPr>
          <p:nvPr/>
        </p:nvSpPr>
        <p:spPr bwMode="auto">
          <a:xfrm>
            <a:off x="8278813" y="6410325"/>
            <a:ext cx="3206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33" tIns="44376" rIns="90333" bIns="44376">
            <a:spAutoFit/>
          </a:bodyPr>
          <a:lstStyle>
            <a:lvl1pPr>
              <a:defRPr sz="2400" b="1" i="1">
                <a:solidFill>
                  <a:schemeClr val="tx1"/>
                </a:solidFill>
                <a:latin typeface="Arial" panose="020B0604020202020204" pitchFamily="34" charset="0"/>
                <a:ea typeface="宋体" panose="02010600030101010101" pitchFamily="2" charset="-122"/>
              </a:defRPr>
            </a:lvl1pPr>
            <a:lvl2pPr>
              <a:defRPr sz="2400" b="1" i="1">
                <a:solidFill>
                  <a:schemeClr val="tx1"/>
                </a:solidFill>
                <a:latin typeface="Arial" panose="020B0604020202020204" pitchFamily="34" charset="0"/>
                <a:ea typeface="宋体" panose="02010600030101010101" pitchFamily="2" charset="-122"/>
              </a:defRPr>
            </a:lvl2pPr>
            <a:lvl3pPr>
              <a:defRPr sz="2400" b="1" i="1">
                <a:solidFill>
                  <a:schemeClr val="tx1"/>
                </a:solidFill>
                <a:latin typeface="Arial" panose="020B0604020202020204" pitchFamily="34" charset="0"/>
                <a:ea typeface="宋体" panose="02010600030101010101" pitchFamily="2" charset="-122"/>
              </a:defRPr>
            </a:lvl3pPr>
            <a:lvl4pPr>
              <a:defRPr sz="2400" b="1" i="1">
                <a:solidFill>
                  <a:schemeClr val="tx1"/>
                </a:solidFill>
                <a:latin typeface="Arial" panose="020B0604020202020204" pitchFamily="34" charset="0"/>
                <a:ea typeface="宋体" panose="02010600030101010101" pitchFamily="2" charset="-122"/>
              </a:defRPr>
            </a:lvl4pPr>
            <a:lvl5pPr>
              <a:defRPr sz="2400" b="1" i="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95C5D09-9D92-9244-983C-83A782B94F13}"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fld>
            <a:endPar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2052" name="Rectangle 5"/>
          <p:cNvSpPr>
            <a:spLocks noChangeArrowheads="1"/>
          </p:cNvSpPr>
          <p:nvPr/>
        </p:nvSpPr>
        <p:spPr bwMode="auto">
          <a:xfrm>
            <a:off x="4217988" y="5467350"/>
            <a:ext cx="3411538" cy="301625"/>
          </a:xfrm>
          <a:prstGeom prst="rect">
            <a:avLst/>
          </a:prstGeom>
          <a:noFill/>
          <a:ln>
            <a:noFill/>
          </a:ln>
        </p:spPr>
        <p:txBody>
          <a:bodyPr wrap="none" lIns="90050" tIns="45024" rIns="90050" bIns="45024">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1" u="none" strike="noStrike" kern="1200" cap="none" spc="0" normalizeH="0" baseline="0" noProof="0" smtClean="0">
                <a:ln>
                  <a:noFill/>
                </a:ln>
                <a:solidFill>
                  <a:srgbClr val="00279F"/>
                </a:solidFill>
                <a:effectLst/>
                <a:uLnTx/>
                <a:uFillTx/>
                <a:latin typeface="Arial" panose="020B0604020202020204" pitchFamily="34" charset="0"/>
                <a:ea typeface="宋体" panose="02010600030101010101" pitchFamily="2" charset="-122"/>
                <a:cs typeface="+mn-cs"/>
              </a:rPr>
              <a:t>Brighten Your Way And Raise You Up.</a:t>
            </a:r>
            <a:endParaRPr kumimoji="0" lang="en-US" altLang="zh-CN" sz="1400" b="1" i="1" u="none" strike="noStrike" kern="1200" cap="none" spc="0" normalizeH="0" baseline="0" noProof="0" smtClean="0">
              <a:ln>
                <a:noFill/>
              </a:ln>
              <a:solidFill>
                <a:srgbClr val="00279F"/>
              </a:solidFill>
              <a:effectLst/>
              <a:uLnTx/>
              <a:uFillTx/>
              <a:latin typeface="Arial" panose="020B0604020202020204" pitchFamily="34" charset="0"/>
              <a:ea typeface="宋体" panose="02010600030101010101" pitchFamily="2" charset="-122"/>
              <a:cs typeface="+mn-cs"/>
            </a:endParaRPr>
          </a:p>
        </p:txBody>
      </p:sp>
      <p:sp>
        <p:nvSpPr>
          <p:cNvPr id="2053" name="Text Box 6"/>
          <p:cNvSpPr txBox="1">
            <a:spLocks noChangeArrowheads="1"/>
          </p:cNvSpPr>
          <p:nvPr/>
        </p:nvSpPr>
        <p:spPr bwMode="auto">
          <a:xfrm>
            <a:off x="3294063" y="1509713"/>
            <a:ext cx="5291138" cy="515938"/>
          </a:xfrm>
          <a:prstGeom prst="rect">
            <a:avLst/>
          </a:prstGeom>
          <a:noFill/>
          <a:ln>
            <a:noFill/>
          </a:ln>
        </p:spPr>
        <p:txBody>
          <a:bodyPr lIns="90050" tIns="45024" rIns="90050" bIns="45024">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1" i="1" u="none" strike="noStrike" kern="1200" cap="none" spc="0" normalizeH="0" baseline="0" noProof="0" smtClean="0">
                <a:ln>
                  <a:noFill/>
                </a:ln>
                <a:solidFill>
                  <a:srgbClr val="00279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Briup High-End IT Training</a:t>
            </a:r>
            <a:endParaRPr kumimoji="0" lang="en-US" altLang="zh-CN" sz="1600" b="1" i="0" u="none" strike="noStrike" kern="1200" cap="none" spc="0" normalizeH="0" baseline="0" noProof="0" smtClean="0">
              <a:ln>
                <a:noFill/>
              </a:ln>
              <a:solidFill>
                <a:srgbClr val="00279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078" name="Line 7"/>
          <p:cNvSpPr/>
          <p:nvPr/>
        </p:nvSpPr>
        <p:spPr>
          <a:xfrm flipV="1">
            <a:off x="2917825" y="838200"/>
            <a:ext cx="0" cy="6019800"/>
          </a:xfrm>
          <a:prstGeom prst="line">
            <a:avLst/>
          </a:prstGeom>
          <a:ln w="38100" cap="flat" cmpd="sng">
            <a:solidFill>
              <a:schemeClr val="tx2"/>
            </a:solidFill>
            <a:prstDash val="solid"/>
            <a:headEnd type="none" w="med" len="med"/>
            <a:tailEnd type="none" w="med" len="med"/>
          </a:ln>
        </p:spPr>
      </p:sp>
      <p:sp>
        <p:nvSpPr>
          <p:cNvPr id="2055" name="Text Box 8"/>
          <p:cNvSpPr txBox="1">
            <a:spLocks noChangeArrowheads="1"/>
          </p:cNvSpPr>
          <p:nvPr/>
        </p:nvSpPr>
        <p:spPr bwMode="auto">
          <a:xfrm>
            <a:off x="311150" y="2220913"/>
            <a:ext cx="2363788" cy="331788"/>
          </a:xfrm>
          <a:prstGeom prst="rect">
            <a:avLst/>
          </a:prstGeom>
          <a:noFill/>
          <a:ln>
            <a:noFill/>
          </a:ln>
        </p:spPr>
        <p:txBody>
          <a:bodyPr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smtClean="0">
                <a:ln>
                  <a:noFill/>
                </a:ln>
                <a:solidFill>
                  <a:srgbClr val="00279F"/>
                </a:solidFill>
                <a:effectLst/>
                <a:uLnTx/>
                <a:uFillTx/>
                <a:latin typeface="Arial" panose="020B0604020202020204" pitchFamily="34" charset="0"/>
                <a:ea typeface="宋体" panose="02010600030101010101" pitchFamily="2" charset="-122"/>
                <a:cs typeface="+mn-cs"/>
              </a:rPr>
              <a:t>www.briup.com</a:t>
            </a:r>
            <a:endParaRPr kumimoji="0" lang="en-US" altLang="zh-CN" sz="1600" b="1" i="0" u="none" strike="noStrike" kern="1200" cap="none" spc="0" normalizeH="0" baseline="0" noProof="0" smtClean="0">
              <a:ln>
                <a:noFill/>
              </a:ln>
              <a:solidFill>
                <a:srgbClr val="00279F"/>
              </a:solidFill>
              <a:effectLst/>
              <a:uLnTx/>
              <a:uFillTx/>
              <a:latin typeface="Arial" panose="020B0604020202020204" pitchFamily="34" charset="0"/>
              <a:ea typeface="宋体" panose="02010600030101010101" pitchFamily="2" charset="-122"/>
              <a:cs typeface="+mn-cs"/>
            </a:endParaRPr>
          </a:p>
        </p:txBody>
      </p:sp>
      <p:sp>
        <p:nvSpPr>
          <p:cNvPr id="2056" name="Rectangle 9"/>
          <p:cNvSpPr>
            <a:spLocks noChangeArrowheads="1"/>
          </p:cNvSpPr>
          <p:nvPr/>
        </p:nvSpPr>
        <p:spPr bwMode="auto">
          <a:xfrm>
            <a:off x="241300" y="1936750"/>
            <a:ext cx="2566988" cy="331788"/>
          </a:xfrm>
          <a:prstGeom prst="rect">
            <a:avLst/>
          </a:prstGeom>
          <a:noFill/>
          <a:ln>
            <a:noFill/>
          </a:ln>
        </p:spPr>
        <p:txBody>
          <a:bodyPr lIns="88816" tIns="44409" rIns="88816" bIns="44409">
            <a:spAutoFit/>
          </a:bodyPr>
          <a:lstStyle/>
          <a:p>
            <a:pPr lvl="0" algn="ctr" defTabSz="901700">
              <a:buNone/>
            </a:pPr>
            <a:r>
              <a:rPr lang="zh-CN" altLang="en-US" sz="1600" i="0">
                <a:solidFill>
                  <a:srgbClr val="CC0099"/>
                </a:solidFill>
                <a:latin typeface="宋体" panose="02010600030101010101" pitchFamily="2" charset="-122"/>
              </a:rPr>
              <a:t>杰普软件科技有限公司</a:t>
            </a:r>
            <a:endParaRPr lang="zh-CN" altLang="en-US" sz="1600" i="0">
              <a:solidFill>
                <a:srgbClr val="CC0099"/>
              </a:solidFill>
              <a:latin typeface="宋体" panose="02010600030101010101" pitchFamily="2" charset="-122"/>
            </a:endParaRPr>
          </a:p>
        </p:txBody>
      </p:sp>
      <p:pic>
        <p:nvPicPr>
          <p:cNvPr id="3082" name="Picture 11" descr="logo"/>
          <p:cNvPicPr>
            <a:picLocks noChangeAspect="1"/>
          </p:cNvPicPr>
          <p:nvPr userDrawn="1"/>
        </p:nvPicPr>
        <p:blipFill>
          <a:blip r:embed="rId12" cstate="print"/>
          <a:stretch>
            <a:fillRect/>
          </a:stretch>
        </p:blipFill>
        <p:spPr>
          <a:xfrm>
            <a:off x="457200" y="762000"/>
            <a:ext cx="2133600" cy="914400"/>
          </a:xfrm>
          <a:prstGeom prst="rect">
            <a:avLst/>
          </a:prstGeom>
          <a:noFill/>
          <a:ln w="9525">
            <a:noFill/>
          </a:ln>
        </p:spPr>
      </p:pic>
      <p:sp>
        <p:nvSpPr>
          <p:cNvPr id="13" name="Rectangle 10"/>
          <p:cNvSpPr>
            <a:spLocks noChangeArrowheads="1"/>
          </p:cNvSpPr>
          <p:nvPr userDrawn="1"/>
        </p:nvSpPr>
        <p:spPr bwMode="auto">
          <a:xfrm>
            <a:off x="152516" y="2971812"/>
            <a:ext cx="2666930" cy="3167451"/>
          </a:xfrm>
          <a:prstGeom prst="rect">
            <a:avLst/>
          </a:prstGeom>
          <a:noFill/>
          <a:ln>
            <a:noFill/>
          </a:ln>
        </p:spPr>
        <p:txBody>
          <a:bodyPr wrap="square" lIns="88816" tIns="44409" rIns="88816" bIns="44409">
            <a:spAutoFit/>
          </a:bodyPr>
          <a:lstStyle/>
          <a:p>
            <a:pPr marL="0" marR="0" lvl="0" indent="0" algn="l" defTabSz="889000" rtl="0" eaLnBrk="1" fontAlgn="base" latinLnBrk="0" hangingPunct="1">
              <a:lnSpc>
                <a:spcPct val="100000"/>
              </a:lnSpc>
              <a:spcBef>
                <a:spcPct val="0"/>
              </a:spcBef>
              <a:spcAft>
                <a:spcPct val="0"/>
              </a:spcAft>
              <a:buClrTx/>
              <a:buSzTx/>
              <a:buFontTx/>
              <a:buNone/>
              <a:defRPr/>
            </a:pPr>
            <a:r>
              <a:rPr lang="en-US" altLang="zh-CN" sz="1400" i="0" dirty="0">
                <a:latin typeface="Times New Roman" panose="02020603050405020304" pitchFamily="18" charset="0"/>
                <a:sym typeface="宋体" panose="02010600030101010101" pitchFamily="2" charset="-122"/>
              </a:rPr>
              <a:t>Tel:  </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50190290-8010</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smtClean="0">
                <a:latin typeface="Times New Roman" panose="02020603050405020304" pitchFamily="18" charset="0"/>
                <a:sym typeface="宋体" panose="02010600030101010101" pitchFamily="2" charset="-122"/>
              </a:rPr>
              <a:t>Email:training@briup.com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Msn:  </a:t>
            </a:r>
            <a:r>
              <a:rPr lang="en-US" altLang="zh-CN" sz="1400" i="0" dirty="0">
                <a:latin typeface="Times New Roman" panose="02020603050405020304" pitchFamily="18" charset="0"/>
                <a:sym typeface="宋体" panose="02010600030101010101" pitchFamily="2" charset="-122"/>
                <a:hlinkClick r:id="rId13"/>
              </a:rPr>
              <a:t>training.sh@hotmail.com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Home:http://www.briup.com</a:t>
            </a:r>
            <a:r>
              <a:rPr lang="zh-CN" altLang="en-US" sz="1400" i="0" dirty="0">
                <a:latin typeface="宋体" panose="02010600030101010101" pitchFamily="2" charset="-122"/>
                <a:sym typeface="宋体" panose="02010600030101010101" pitchFamily="2" charset="-122"/>
              </a:rPr>
              <a:t>　</a:t>
            </a:r>
            <a:endParaRPr lang="zh-CN" altLang="en-US" sz="1400" i="0" dirty="0">
              <a:latin typeface="宋体" panose="02010600030101010101" pitchFamily="2" charset="-122"/>
              <a:sym typeface="宋体" panose="02010600030101010101" pitchFamily="2" charset="-122"/>
            </a:endParaRPr>
          </a:p>
          <a:p>
            <a:pPr lvl="0" defTabSz="889000" eaLnBrk="1" hangingPunct="1">
              <a:buNone/>
            </a:pPr>
            <a:endParaRPr lang="zh-CN" altLang="en-US"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defRPr/>
            </a:pPr>
            <a:r>
              <a:rPr lang="zh-CN" altLang="en-US" sz="1200" i="0" dirty="0">
                <a:latin typeface="宋体" panose="02010600030101010101" pitchFamily="2" charset="-122"/>
                <a:sym typeface="宋体" panose="02010600030101010101" pitchFamily="2" charset="-122"/>
              </a:rPr>
              <a:t>地址</a:t>
            </a:r>
            <a:r>
              <a:rPr lang="zh-CN" altLang="en-US" sz="1200" i="0" dirty="0" smtClean="0">
                <a:latin typeface="宋体" panose="02010600030101010101" pitchFamily="2" charset="-122"/>
                <a:sym typeface="宋体" panose="02010600030101010101" pitchFamily="2" charset="-122"/>
              </a:rPr>
              <a:t>：江苏省苏州市</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昆山市巴城镇学院路</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828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号昆山浦东软件园北楼</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4-5-8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层</a:t>
            </a:r>
            <a:endPar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endParaRPr>
          </a:p>
          <a:p>
            <a:pPr marL="0" marR="0" lvl="0" indent="0" algn="l" defTabSz="889000" rtl="0" eaLnBrk="1" fontAlgn="base" latinLnBrk="0" hangingPunct="1">
              <a:lnSpc>
                <a:spcPct val="100000"/>
              </a:lnSpc>
              <a:spcBef>
                <a:spcPct val="0"/>
              </a:spcBef>
              <a:spcAft>
                <a:spcPct val="0"/>
              </a:spcAft>
              <a:buClrTx/>
              <a:buSzTx/>
              <a:buFontTx/>
              <a:buNone/>
              <a:defRPr/>
            </a:pPr>
            <a:endParaRPr lang="zh-CN" altLang="en-US" sz="1200" i="0" dirty="0" smtClean="0"/>
          </a:p>
          <a:p>
            <a:pPr lvl="0" defTabSz="889000" eaLnBrk="1" hangingPunct="1">
              <a:buNone/>
            </a:pPr>
            <a:endParaRPr lang="zh-CN" altLang="en-US" sz="12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defRPr/>
            </a:pPr>
            <a:r>
              <a:rPr lang="zh-CN" altLang="en-US" sz="1400" i="0" dirty="0">
                <a:latin typeface="宋体" panose="02010600030101010101" pitchFamily="2" charset="-122"/>
                <a:sym typeface="宋体" panose="02010600030101010101" pitchFamily="2" charset="-122"/>
              </a:rPr>
              <a:t>邮编</a:t>
            </a:r>
            <a:r>
              <a:rPr lang="zh-CN" altLang="en-US" sz="1400" i="0" dirty="0" smtClean="0">
                <a:latin typeface="宋体" panose="02010600030101010101" pitchFamily="2" charset="-122"/>
                <a:sym typeface="宋体" panose="02010600030101010101" pitchFamily="2" charset="-122"/>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215311</a:t>
            </a:r>
            <a:endParaRPr lang="en-US" altLang="zh-CN"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defRPr/>
            </a:pPr>
            <a:r>
              <a:rPr lang="zh-CN" altLang="en-US" sz="1400" i="0" dirty="0">
                <a:latin typeface="宋体" panose="02010600030101010101" pitchFamily="2" charset="-122"/>
                <a:sym typeface="宋体" panose="02010600030101010101" pitchFamily="2" charset="-122"/>
              </a:rPr>
              <a:t>电话</a:t>
            </a:r>
            <a:r>
              <a:rPr lang="en-US" altLang="zh-CN" sz="1400" i="0" dirty="0">
                <a:latin typeface="宋体" panose="02010600030101010101" pitchFamily="2" charset="-122"/>
                <a:sym typeface="宋体" panose="02010600030101010101" pitchFamily="2" charset="-122"/>
              </a:rPr>
              <a:t>: </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(0512)50190290-8000</a:t>
            </a:r>
            <a:endPar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endParaRPr>
          </a:p>
          <a:p>
            <a:pPr lvl="0" defTabSz="889000" eaLnBrk="1" hangingPunct="1">
              <a:buNone/>
            </a:pP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smtClean="0">
                <a:latin typeface="宋体" panose="02010600030101010101" pitchFamily="2" charset="-122"/>
                <a:sym typeface="宋体" panose="02010600030101010101" pitchFamily="2" charset="-122"/>
              </a:rPr>
              <a:t>电</a:t>
            </a:r>
            <a:r>
              <a:rPr lang="zh-CN" altLang="en-US" sz="1400" i="0" dirty="0">
                <a:latin typeface="宋体" panose="02010600030101010101" pitchFamily="2" charset="-122"/>
                <a:sym typeface="宋体" panose="02010600030101010101" pitchFamily="2" charset="-122"/>
              </a:rPr>
              <a:t>邮：</a:t>
            </a:r>
            <a:r>
              <a:rPr lang="en-US" altLang="zh-CN" sz="1400" i="0" dirty="0">
                <a:latin typeface="宋体" panose="02010600030101010101" pitchFamily="2" charset="-122"/>
                <a:sym typeface="宋体" panose="02010600030101010101" pitchFamily="2" charset="-122"/>
                <a:hlinkClick r:id="rId14"/>
              </a:rPr>
              <a:t>training@briup.com</a:t>
            </a: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a:latin typeface="宋体" panose="02010600030101010101" pitchFamily="2" charset="-122"/>
                <a:sym typeface="宋体" panose="02010600030101010101" pitchFamily="2" charset="-122"/>
              </a:rPr>
              <a:t>主页：</a:t>
            </a:r>
            <a:r>
              <a:rPr lang="en-US" altLang="zh-CN" sz="1400" i="0" dirty="0">
                <a:latin typeface="宋体" panose="02010600030101010101" pitchFamily="2" charset="-122"/>
                <a:sym typeface="宋体" panose="02010600030101010101" pitchFamily="2" charset="-122"/>
              </a:rPr>
              <a:t>http://www.briup.com</a:t>
            </a:r>
            <a:r>
              <a:rPr lang="zh-CN" altLang="en-US" sz="1400" i="0" dirty="0">
                <a:latin typeface="宋体" panose="02010600030101010101" pitchFamily="2" charset="-122"/>
                <a:sym typeface="宋体" panose="02010600030101010101" pitchFamily="2" charset="-122"/>
              </a:rPr>
              <a:t>　</a:t>
            </a:r>
            <a:endParaRPr lang="zh-CN" altLang="en-US" sz="1400" i="0" dirty="0">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lnSpc>
          <a:spcPct val="87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4572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9144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13716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18288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9pPr>
    </p:titleStyle>
    <p:bodyStyle>
      <a:lvl1pPr algn="l" rtl="0" eaLnBrk="0" fontAlgn="base" hangingPunct="0">
        <a:spcBef>
          <a:spcPts val="590"/>
        </a:spcBef>
        <a:spcAft>
          <a:spcPts val="590"/>
        </a:spcAft>
        <a:buClr>
          <a:schemeClr val="tx2"/>
        </a:buClr>
        <a:buSzPct val="80000"/>
        <a:buFont typeface="Wingdings" panose="05000000000000000000" pitchFamily="2" charset="2"/>
        <a:buChar char="u"/>
        <a:defRPr sz="2000" b="1"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85800"/>
            <a:ext cx="9307513" cy="301625"/>
          </a:xfrm>
          <a:prstGeom prst="rect">
            <a:avLst/>
          </a:prstGeom>
          <a:noFill/>
          <a:ln>
            <a:noFill/>
          </a:ln>
        </p:spPr>
        <p:txBody>
          <a:bodyPr wrap="none" anchor="ct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1" i="1" u="none" strike="noStrike" kern="1200" cap="none" spc="0" normalizeH="0" baseline="0" noProof="0" smtClean="0">
              <a:ln>
                <a:noFill/>
              </a:ln>
              <a:solidFill>
                <a:srgbClr val="0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4099" name="Rectangle 3"/>
          <p:cNvSpPr>
            <a:spLocks noGrp="1"/>
          </p:cNvSpPr>
          <p:nvPr>
            <p:ph type="title"/>
          </p:nvPr>
        </p:nvSpPr>
        <p:spPr>
          <a:xfrm>
            <a:off x="0" y="0"/>
            <a:ext cx="7624763" cy="515938"/>
          </a:xfrm>
          <a:prstGeom prst="rect">
            <a:avLst/>
          </a:prstGeom>
          <a:noFill/>
          <a:ln w="9525">
            <a:noFill/>
          </a:ln>
        </p:spPr>
        <p:txBody>
          <a:bodyPr lIns="90333" tIns="44376" rIns="90333" bIns="44376" anchor="b"/>
          <a:lstStyle/>
          <a:p>
            <a:pPr lvl="0"/>
            <a:r>
              <a:rPr lang="en-US" altLang="zh-CN"/>
              <a:t>Title Holder</a:t>
            </a:r>
            <a:endParaRPr lang="en-US" altLang="zh-CN"/>
          </a:p>
        </p:txBody>
      </p:sp>
      <p:sp>
        <p:nvSpPr>
          <p:cNvPr id="4100" name="Line 4"/>
          <p:cNvSpPr/>
          <p:nvPr/>
        </p:nvSpPr>
        <p:spPr>
          <a:xfrm>
            <a:off x="0" y="515938"/>
            <a:ext cx="9144000" cy="0"/>
          </a:xfrm>
          <a:prstGeom prst="line">
            <a:avLst/>
          </a:prstGeom>
          <a:ln w="34925" cap="flat" cmpd="sng">
            <a:solidFill>
              <a:schemeClr val="bg1"/>
            </a:solidFill>
            <a:prstDash val="solid"/>
            <a:headEnd type="none" w="med" len="med"/>
            <a:tailEnd type="none" w="med" len="med"/>
          </a:ln>
        </p:spPr>
      </p:sp>
      <p:sp>
        <p:nvSpPr>
          <p:cNvPr id="4101" name="Rectangle 5"/>
          <p:cNvSpPr>
            <a:spLocks noChangeArrowheads="1"/>
          </p:cNvSpPr>
          <p:nvPr/>
        </p:nvSpPr>
        <p:spPr bwMode="auto">
          <a:xfrm>
            <a:off x="4643438" y="6530975"/>
            <a:ext cx="3206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33" tIns="44376" rIns="90333" bIns="44376">
            <a:spAutoFit/>
          </a:bodyPr>
          <a:lstStyle>
            <a:lvl1pPr>
              <a:defRPr sz="2400" b="1" i="1">
                <a:solidFill>
                  <a:schemeClr val="tx1"/>
                </a:solidFill>
                <a:latin typeface="Arial" panose="020B0604020202020204" pitchFamily="34" charset="0"/>
                <a:ea typeface="宋体" panose="02010600030101010101" pitchFamily="2" charset="-122"/>
              </a:defRPr>
            </a:lvl1pPr>
            <a:lvl2pPr>
              <a:defRPr sz="2400" b="1" i="1">
                <a:solidFill>
                  <a:schemeClr val="tx1"/>
                </a:solidFill>
                <a:latin typeface="Arial" panose="020B0604020202020204" pitchFamily="34" charset="0"/>
                <a:ea typeface="宋体" panose="02010600030101010101" pitchFamily="2" charset="-122"/>
              </a:defRPr>
            </a:lvl2pPr>
            <a:lvl3pPr>
              <a:defRPr sz="2400" b="1" i="1">
                <a:solidFill>
                  <a:schemeClr val="tx1"/>
                </a:solidFill>
                <a:latin typeface="Arial" panose="020B0604020202020204" pitchFamily="34" charset="0"/>
                <a:ea typeface="宋体" panose="02010600030101010101" pitchFamily="2" charset="-122"/>
              </a:defRPr>
            </a:lvl3pPr>
            <a:lvl4pPr>
              <a:defRPr sz="2400" b="1" i="1">
                <a:solidFill>
                  <a:schemeClr val="tx1"/>
                </a:solidFill>
                <a:latin typeface="Arial" panose="020B0604020202020204" pitchFamily="34" charset="0"/>
                <a:ea typeface="宋体" panose="02010600030101010101" pitchFamily="2" charset="-122"/>
              </a:defRPr>
            </a:lvl4pPr>
            <a:lvl5pPr>
              <a:defRPr sz="2400" b="1" i="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0B224F-6EF7-124B-80A2-AE58662A2570}"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fld>
            <a:endPar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1030" name="Text Box 6"/>
          <p:cNvSpPr txBox="1">
            <a:spLocks noChangeArrowheads="1"/>
          </p:cNvSpPr>
          <p:nvPr/>
        </p:nvSpPr>
        <p:spPr bwMode="auto">
          <a:xfrm>
            <a:off x="7164388" y="6413500"/>
            <a:ext cx="1952625" cy="361950"/>
          </a:xfrm>
          <a:prstGeom prst="rect">
            <a:avLst/>
          </a:prstGeom>
          <a:noFill/>
          <a:ln>
            <a:noFill/>
          </a:ln>
        </p:spPr>
        <p:txBody>
          <a:bodyPr lIns="88816" tIns="44409" rIns="88816" bIns="44409">
            <a:spAutoFit/>
          </a:bodyPr>
          <a:lstStyle/>
          <a:p>
            <a:pPr lvl="0" algn="ctr" defTabSz="901700" eaLnBrk="1" hangingPunct="1">
              <a:buNone/>
            </a:pPr>
            <a:r>
              <a:rPr lang="zh-CN" altLang="en-US" sz="1800">
                <a:solidFill>
                  <a:srgbClr val="00279F"/>
                </a:solidFill>
                <a:effectLst>
                  <a:outerShdw blurRad="38100" dist="38100" dir="2700000">
                    <a:srgbClr val="C0C0C0"/>
                  </a:outerShdw>
                </a:effectLst>
                <a:latin typeface="Times New Roman" panose="02020603050405020304" pitchFamily="18" charset="0"/>
              </a:rPr>
              <a:t> </a:t>
            </a:r>
            <a:r>
              <a:rPr lang="zh-CN" altLang="en-US" sz="1200">
                <a:solidFill>
                  <a:srgbClr val="00279F"/>
                </a:solidFill>
                <a:effectLst>
                  <a:outerShdw blurRad="38100" dist="38100" dir="2700000">
                    <a:srgbClr val="C0C0C0"/>
                  </a:outerShdw>
                </a:effectLst>
                <a:latin typeface="Times New Roman" panose="02020603050405020304" pitchFamily="18" charset="0"/>
              </a:rPr>
              <a:t>诚信，专业，创新，合作</a:t>
            </a:r>
            <a:endParaRPr lang="zh-CN" altLang="en-US" sz="1200">
              <a:solidFill>
                <a:srgbClr val="00279F"/>
              </a:solidFill>
              <a:effectLst>
                <a:outerShdw blurRad="38100" dist="38100" dir="2700000">
                  <a:srgbClr val="C0C0C0"/>
                </a:outerShdw>
              </a:effectLst>
              <a:latin typeface="Times New Roman" panose="02020603050405020304" pitchFamily="18" charset="0"/>
            </a:endParaRPr>
          </a:p>
        </p:txBody>
      </p:sp>
      <p:sp>
        <p:nvSpPr>
          <p:cNvPr id="4104" name="Rectangle 8"/>
          <p:cNvSpPr>
            <a:spLocks noGrp="1"/>
          </p:cNvSpPr>
          <p:nvPr>
            <p:ph type="body"/>
          </p:nvPr>
        </p:nvSpPr>
        <p:spPr>
          <a:xfrm>
            <a:off x="0" y="587375"/>
            <a:ext cx="9144000" cy="5826125"/>
          </a:xfrm>
          <a:prstGeom prst="rect">
            <a:avLst/>
          </a:prstGeom>
          <a:noFill/>
          <a:ln w="9525">
            <a:noFill/>
          </a:ln>
        </p:spPr>
        <p:txBody>
          <a:bodyPr lIns="90050" tIns="45024" rIns="90050" bIns="45024"/>
          <a:lstStyle/>
          <a:p>
            <a:pPr lvl="0"/>
            <a:r>
              <a:rPr lang="en-US" altLang="zh-CN"/>
              <a:t>  单击此处编辑母版文本样式</a:t>
            </a:r>
            <a:endParaRPr lang="en-US" altLang="zh-CN"/>
          </a:p>
          <a:p>
            <a:pPr lvl="1"/>
            <a:r>
              <a:rPr lang="en-US" altLang="zh-CN"/>
              <a:t>第二级</a:t>
            </a:r>
            <a:endParaRPr lang="en-US" altLang="zh-CN"/>
          </a:p>
          <a:p>
            <a:pPr lvl="2"/>
            <a:r>
              <a:rPr lang="en-US" altLang="zh-CN"/>
              <a:t>第三级</a:t>
            </a:r>
            <a:endParaRPr lang="en-US" altLang="zh-CN"/>
          </a:p>
          <a:p>
            <a:pPr lvl="3"/>
            <a:r>
              <a:rPr lang="en-US" altLang="zh-CN"/>
              <a:t>第四级</a:t>
            </a:r>
            <a:endParaRPr lang="en-US" altLang="zh-CN"/>
          </a:p>
          <a:p>
            <a:pPr lvl="4"/>
            <a:r>
              <a:rPr lang="en-US" altLang="zh-CN"/>
              <a:t>第五级</a:t>
            </a:r>
            <a:endParaRPr lang="en-US" altLang="zh-CN"/>
          </a:p>
        </p:txBody>
      </p:sp>
      <p:sp>
        <p:nvSpPr>
          <p:cNvPr id="1033" name="Text Box 9"/>
          <p:cNvSpPr txBox="1">
            <a:spLocks noChangeArrowheads="1"/>
          </p:cNvSpPr>
          <p:nvPr/>
        </p:nvSpPr>
        <p:spPr bwMode="auto">
          <a:xfrm>
            <a:off x="7659688" y="73025"/>
            <a:ext cx="1449388" cy="301625"/>
          </a:xfrm>
          <a:prstGeom prst="rect">
            <a:avLst/>
          </a:prstGeom>
          <a:noFill/>
          <a:ln>
            <a:noFill/>
          </a:ln>
        </p:spPr>
        <p:txBody>
          <a:bodyPr lIns="90103" tIns="45052" rIns="90103" bIns="45052">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smtClean="0">
                <a:ln>
                  <a:noFill/>
                </a:ln>
                <a:solidFill>
                  <a:srgbClr val="0066FF"/>
                </a:solidFill>
                <a:effectLst/>
                <a:uLnTx/>
                <a:uFillTx/>
                <a:latin typeface="Arial" panose="020B0604020202020204" pitchFamily="34" charset="0"/>
                <a:ea typeface="宋体" panose="02010600030101010101" pitchFamily="2" charset="-122"/>
                <a:cs typeface="+mn-cs"/>
              </a:rPr>
              <a:t>Briup Training</a:t>
            </a:r>
            <a:endParaRPr kumimoji="0" lang="en-US" altLang="zh-CN" sz="1400" b="1" i="0" u="none" strike="noStrike" kern="1200" cap="none" spc="0" normalizeH="0" baseline="0" noProof="0" smtClean="0">
              <a:ln>
                <a:noFill/>
              </a:ln>
              <a:solidFill>
                <a:srgbClr val="0066FF"/>
              </a:solidFill>
              <a:effectLst/>
              <a:uLnTx/>
              <a:uFillTx/>
              <a:latin typeface="Arial" panose="020B0604020202020204" pitchFamily="34" charset="0"/>
              <a:ea typeface="宋体" panose="02010600030101010101" pitchFamily="2" charset="-122"/>
              <a:cs typeface="+mn-cs"/>
            </a:endParaRPr>
          </a:p>
        </p:txBody>
      </p:sp>
      <p:sp>
        <p:nvSpPr>
          <p:cNvPr id="4106" name="Line 10"/>
          <p:cNvSpPr/>
          <p:nvPr/>
        </p:nvSpPr>
        <p:spPr>
          <a:xfrm>
            <a:off x="0" y="6483350"/>
            <a:ext cx="9144000" cy="0"/>
          </a:xfrm>
          <a:prstGeom prst="line">
            <a:avLst/>
          </a:prstGeom>
          <a:ln w="34925" cap="flat" cmpd="sng">
            <a:solidFill>
              <a:schemeClr val="bg1"/>
            </a:solidFill>
            <a:prstDash val="solid"/>
            <a:headEnd type="none" w="med" len="med"/>
            <a:tailEnd type="none" w="med" len="med"/>
          </a:ln>
        </p:spPr>
      </p:sp>
      <p:pic>
        <p:nvPicPr>
          <p:cNvPr id="4107" name="Picture 11" descr="logo"/>
          <p:cNvPicPr>
            <a:picLocks noChangeAspect="1"/>
          </p:cNvPicPr>
          <p:nvPr userDrawn="1"/>
        </p:nvPicPr>
        <p:blipFill>
          <a:blip r:embed="rId12" cstate="print"/>
          <a:stretch>
            <a:fillRect/>
          </a:stretch>
        </p:blipFill>
        <p:spPr>
          <a:xfrm>
            <a:off x="7696200" y="5813425"/>
            <a:ext cx="1371600" cy="587375"/>
          </a:xfrm>
          <a:prstGeom prst="rect">
            <a:avLst/>
          </a:prstGeom>
          <a:noFill/>
          <a:ln w="9525">
            <a:noFill/>
          </a:ln>
        </p:spPr>
      </p:pic>
      <p:sp>
        <p:nvSpPr>
          <p:cNvPr id="12" name="Text Box 7"/>
          <p:cNvSpPr txBox="1">
            <a:spLocks noChangeArrowheads="1"/>
          </p:cNvSpPr>
          <p:nvPr userDrawn="1"/>
        </p:nvSpPr>
        <p:spPr bwMode="auto">
          <a:xfrm>
            <a:off x="0" y="6366623"/>
            <a:ext cx="2590852" cy="643683"/>
          </a:xfrm>
          <a:prstGeom prst="rect">
            <a:avLst/>
          </a:prstGeom>
          <a:noFill/>
          <a:ln>
            <a:noFill/>
          </a:ln>
        </p:spPr>
        <p:txBody>
          <a:bodyPr wrap="square"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Tel</a:t>
            </a:r>
            <a:r>
              <a:rPr kumimoji="0" lang="zh-CN" altLang="en-US"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a:t>
            </a:r>
            <a:r>
              <a:rPr lang="zh-CN" altLang="en-US"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0512</a:t>
            </a:r>
            <a:r>
              <a:rPr lang="zh-CN" altLang="en-US"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50190290-8010</a:t>
            </a:r>
            <a:endParaRPr lang="en-US" altLang="zh-CN" sz="1200" b="1" i="0" u="none" kern="1200" baseline="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lnSpc>
          <a:spcPct val="87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4572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9144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13716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18288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9pPr>
    </p:titleStyle>
    <p:bodyStyle>
      <a:lvl1pPr algn="l" rtl="0" eaLnBrk="0" fontAlgn="base" hangingPunct="0">
        <a:spcBef>
          <a:spcPts val="590"/>
        </a:spcBef>
        <a:spcAft>
          <a:spcPts val="590"/>
        </a:spcAft>
        <a:buClr>
          <a:schemeClr val="tx2"/>
        </a:buClr>
        <a:buSzPct val="80000"/>
        <a:buFont typeface="Wingdings" panose="05000000000000000000" pitchFamily="2" charset="2"/>
        <a:buChar char="u"/>
        <a:defRPr sz="2000" b="1"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2.xml.rels><?xml version="1.0" encoding="UTF-8" standalone="yes"?>
<Relationships xmlns="http://schemas.openxmlformats.org/package/2006/relationships"><Relationship Id="rId4" Type="http://schemas.openxmlformats.org/officeDocument/2006/relationships/slideLayout" Target="../slideLayouts/slideLayout39.xml"/><Relationship Id="rId3" Type="http://schemas.openxmlformats.org/officeDocument/2006/relationships/hyperlink" Target="https://developer.mozilla.org/en-US/docs/Web/JavaScript/Reference/Global_Objects/Promise" TargetMode="External"/><Relationship Id="rId2" Type="http://schemas.openxmlformats.org/officeDocument/2006/relationships/hyperlink" Target="http://nodejs.org/api/http.html" TargetMode="External"/><Relationship Id="rId1" Type="http://schemas.openxmlformats.org/officeDocument/2006/relationships/hyperlink" Target="https://developer.mozilla.org/en-US/docs/Web/API/XMLHttpRequest"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hyperlink" Target="https://registry.npm.taobao.org/" TargetMode="External"/><Relationship Id="rId1" Type="http://schemas.openxmlformats.org/officeDocument/2006/relationships/hyperlink" Target="https://registry.npmjs.org/"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8.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image" Target="../media/image5.png"/><Relationship Id="rId1" Type="http://schemas.openxmlformats.org/officeDocument/2006/relationships/image" Target="../media/image4.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6.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7.png"/></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hyperlink" Target="http://localhost:4873/" TargetMode="Externa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9.png"/></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0.png"/></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1.png"/></Relationships>
</file>

<file path=ppt/slides/_rels/slide213.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image" Target="../media/image13.png"/><Relationship Id="rId1" Type="http://schemas.openxmlformats.org/officeDocument/2006/relationships/image" Target="../media/image12.png"/></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hyperlink" Target="https://nodejs.org/e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第三阶段</a:t>
            </a:r>
            <a:br>
              <a:rPr lang="en-US" altLang="zh-CN" sz="2800">
                <a:solidFill>
                  <a:srgbClr val="CC0099"/>
                </a:solidFill>
                <a:effectLst>
                  <a:outerShdw blurRad="38100" dist="38100" dir="2700000">
                    <a:srgbClr val="C0C0C0"/>
                  </a:outerShdw>
                </a:effectLst>
              </a:rPr>
            </a:br>
            <a:br>
              <a:rPr lang="en-US" altLang="zh-CN"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企业级开发</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vert="horz" wrap="square" lIns="90333" tIns="44376" rIns="90333" bIns="44376" anchor="b"/>
          <a:lstStyle/>
          <a:p>
            <a:r>
              <a:rPr lang="zh-CN" altLang="en-US"/>
              <a:t>模块化结构</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模块交互</a:t>
            </a:r>
            <a:endParaRPr lang="en-US" altLang="zh-CN"/>
          </a:p>
          <a:p>
            <a:pPr>
              <a:buNone/>
            </a:pPr>
            <a:r>
              <a:rPr lang="en-US" altLang="zh-CN" sz="1800"/>
              <a:t>CommonJS</a:t>
            </a:r>
            <a:r>
              <a:rPr lang="zh-CN" altLang="en-US" sz="1800"/>
              <a:t>规范规定，每个模块内部，</a:t>
            </a:r>
            <a:r>
              <a:rPr lang="en-US" altLang="zh-CN" sz="1800"/>
              <a:t>module</a:t>
            </a:r>
            <a:r>
              <a:rPr lang="zh-CN" altLang="en-US" sz="1800"/>
              <a:t>变量代表当前模块。这个变量是一个对象，它的</a:t>
            </a:r>
            <a:r>
              <a:rPr lang="en-US" altLang="zh-CN" sz="1800"/>
              <a:t>exports</a:t>
            </a:r>
            <a:r>
              <a:rPr lang="zh-CN" altLang="en-US" sz="1800"/>
              <a:t>属性（即</a:t>
            </a:r>
            <a:r>
              <a:rPr lang="en-US" altLang="zh-CN" sz="1800"/>
              <a:t>module.exports</a:t>
            </a:r>
            <a:r>
              <a:rPr lang="zh-CN" altLang="en-US" sz="1800"/>
              <a:t>）是对外的接口。加载某个模块，其实是加载该模块的</a:t>
            </a:r>
            <a:r>
              <a:rPr lang="en-US" altLang="zh-CN" sz="1800"/>
              <a:t>module.exports</a:t>
            </a:r>
            <a:r>
              <a:rPr lang="zh-CN" altLang="en-US" sz="1800"/>
              <a:t>属性。</a:t>
            </a:r>
            <a:endParaRPr lang="en-US" altLang="zh-CN" sz="1800"/>
          </a:p>
          <a:p>
            <a:pPr>
              <a:spcBef>
                <a:spcPts val="200"/>
              </a:spcBef>
              <a:spcAft>
                <a:spcPts val="200"/>
              </a:spcAft>
              <a:buFont typeface="Wingdings" panose="05000000000000000000" pitchFamily="2" charset="2"/>
              <a:buChar char="l"/>
            </a:pPr>
            <a:r>
              <a:rPr lang="zh-CN" altLang="en-US" sz="1800"/>
              <a:t> 定义模块</a:t>
            </a:r>
            <a:endParaRPr lang="en-US" altLang="zh-CN" sz="1800"/>
          </a:p>
          <a:p>
            <a:pPr>
              <a:buNone/>
            </a:pPr>
            <a:r>
              <a:rPr lang="en-US" altLang="zh-CN" sz="1800" b="0"/>
              <a:t>var x = 5; </a:t>
            </a:r>
            <a:endParaRPr lang="en-US" altLang="zh-CN" sz="1800" b="0"/>
          </a:p>
          <a:p>
            <a:pPr>
              <a:buNone/>
            </a:pPr>
            <a:r>
              <a:rPr lang="en-US" altLang="zh-CN" sz="1800" b="0"/>
              <a:t>var addX = function (value) { return value + x; }; </a:t>
            </a:r>
            <a:endParaRPr lang="en-US" altLang="zh-CN" sz="1800" b="0"/>
          </a:p>
          <a:p>
            <a:pPr>
              <a:buNone/>
            </a:pPr>
            <a:r>
              <a:rPr lang="en-US" altLang="zh-CN" sz="1800" b="0"/>
              <a:t>module.exports.x = x;</a:t>
            </a:r>
            <a:endParaRPr lang="en-US" altLang="zh-CN" sz="1800" b="0"/>
          </a:p>
          <a:p>
            <a:pPr>
              <a:buNone/>
            </a:pPr>
            <a:r>
              <a:rPr lang="en-US" altLang="zh-CN" sz="1800" b="0"/>
              <a:t>module.exports.addX = addX; </a:t>
            </a:r>
            <a:endParaRPr lang="en-US" altLang="zh-CN" sz="1800" b="0"/>
          </a:p>
          <a:p>
            <a:pPr>
              <a:spcBef>
                <a:spcPts val="200"/>
              </a:spcBef>
              <a:spcAft>
                <a:spcPts val="200"/>
              </a:spcAft>
              <a:buFont typeface="Wingdings" panose="05000000000000000000" pitchFamily="2" charset="2"/>
              <a:buChar char="l"/>
            </a:pPr>
            <a:r>
              <a:rPr lang="zh-CN" altLang="en-US" sz="1800"/>
              <a:t> 模块加载</a:t>
            </a:r>
            <a:endParaRPr lang="en-US" altLang="zh-CN" sz="1800"/>
          </a:p>
          <a:p>
            <a:pPr>
              <a:spcBef>
                <a:spcPts val="200"/>
              </a:spcBef>
              <a:spcAft>
                <a:spcPts val="200"/>
              </a:spcAft>
              <a:buNone/>
            </a:pPr>
            <a:r>
              <a:rPr lang="en-US" altLang="zh-CN" sz="1800" b="0"/>
              <a:t>require</a:t>
            </a:r>
            <a:r>
              <a:rPr lang="zh-CN" altLang="en-US" sz="1800" b="0"/>
              <a:t>方法用于加载模块。</a:t>
            </a:r>
            <a:endParaRPr lang="en-US" altLang="zh-CN" sz="1800" b="0"/>
          </a:p>
          <a:p>
            <a:pPr>
              <a:spcBef>
                <a:spcPts val="200"/>
              </a:spcBef>
              <a:spcAft>
                <a:spcPts val="200"/>
              </a:spcAft>
              <a:buNone/>
            </a:pPr>
            <a:r>
              <a:rPr lang="en-US" altLang="zh-CN" sz="1800" b="0"/>
              <a:t>var example = require('./example.js'); </a:t>
            </a:r>
            <a:endParaRPr lang="en-US" altLang="zh-CN" sz="1800" b="0"/>
          </a:p>
          <a:p>
            <a:pPr>
              <a:spcBef>
                <a:spcPts val="200"/>
              </a:spcBef>
              <a:spcAft>
                <a:spcPts val="200"/>
              </a:spcAft>
              <a:buNone/>
            </a:pPr>
            <a:r>
              <a:rPr lang="en-US" altLang="zh-CN" sz="1800" b="0"/>
              <a:t>console.log(example.x); // 5 </a:t>
            </a:r>
            <a:endParaRPr lang="en-US" altLang="zh-CN" sz="1800" b="0"/>
          </a:p>
          <a:p>
            <a:pPr>
              <a:spcBef>
                <a:spcPts val="200"/>
              </a:spcBef>
              <a:spcAft>
                <a:spcPts val="200"/>
              </a:spcAft>
              <a:buNone/>
            </a:pPr>
            <a:r>
              <a:rPr lang="en-US" altLang="zh-CN" sz="1800" b="0"/>
              <a:t>console.log(example.addX(1)); // 6 </a:t>
            </a:r>
            <a:endParaRPr lang="en-US" altLang="zh-CN" sz="1800" b="0"/>
          </a:p>
          <a:p>
            <a:pPr>
              <a:spcBef>
                <a:spcPts val="200"/>
              </a:spcBef>
              <a:spcAft>
                <a:spcPts val="200"/>
              </a:spcAft>
              <a:buNone/>
            </a:pPr>
            <a:endParaRPr lang="en-US" altLang="zh-CN" sz="18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r>
              <a:rPr lang="en-US" altLang="zh-CN"/>
              <a:t>-</a:t>
            </a:r>
            <a:r>
              <a:rPr lang="zh-CN" altLang="en-US"/>
              <a:t> 页面渲染（</a:t>
            </a:r>
            <a:r>
              <a:rPr lang="en-US" altLang="zh-CN"/>
              <a:t>Rendering</a:t>
            </a:r>
            <a:r>
              <a:rPr lang="zh-CN" altLang="en-US"/>
              <a:t>）</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pPr lvl="1"/>
            <a:r>
              <a:rPr lang="zh-CN" altLang="en-US" b="0"/>
              <a:t>计算属性</a:t>
            </a:r>
            <a:endParaRPr lang="en-US" altLang="zh-CN" b="0"/>
          </a:p>
          <a:p>
            <a:pPr marL="457200" indent="0">
              <a:buNone/>
            </a:pPr>
            <a:r>
              <a:rPr lang="zh-CN" altLang="en-US" sz="1800" b="0"/>
              <a:t>模板内的表达式非常便利，但是设计它们的初衷是用于简单运算的。在模板中放入太多的逻辑会让模板过重且难以维护。</a:t>
            </a:r>
            <a:endParaRPr lang="en-US" altLang="zh-CN" sz="1800" b="0"/>
          </a:p>
          <a:p>
            <a:pPr marL="457200" indent="0">
              <a:buNone/>
            </a:pPr>
            <a:r>
              <a:rPr lang="en-US" altLang="zh-CN" sz="1800"/>
              <a:t>&lt;div id="example"&gt;{{ message.split('').reverse().join('') }}&lt;/div&gt;</a:t>
            </a:r>
            <a:endParaRPr lang="en-US" altLang="zh-CN" sz="1800"/>
          </a:p>
          <a:p>
            <a:pPr marL="457200" indent="0">
              <a:buNone/>
            </a:pPr>
            <a:r>
              <a:rPr lang="zh-CN" altLang="en-US" sz="1800"/>
              <a:t>对于任何复杂逻辑，你都应当使用计算属性</a:t>
            </a:r>
            <a:endParaRPr lang="en-US" altLang="zh-CN" sz="1800"/>
          </a:p>
          <a:p>
            <a:pPr marL="457200" indent="0">
              <a:spcBef>
                <a:spcPts val="200"/>
              </a:spcBef>
              <a:spcAft>
                <a:spcPts val="200"/>
              </a:spcAft>
              <a:buNone/>
            </a:pPr>
            <a:r>
              <a:rPr lang="en-US" altLang="zh-CN" sz="1800"/>
              <a:t>&lt;div id="example"&gt;</a:t>
            </a:r>
            <a:endParaRPr lang="en-US" altLang="zh-CN" sz="1800"/>
          </a:p>
          <a:p>
            <a:pPr marL="457200" indent="0">
              <a:spcBef>
                <a:spcPts val="200"/>
              </a:spcBef>
              <a:spcAft>
                <a:spcPts val="200"/>
              </a:spcAft>
              <a:buNone/>
            </a:pPr>
            <a:r>
              <a:rPr lang="en-US" altLang="zh-CN" sz="1800"/>
              <a:t>&lt;p&gt;Computed reversed message: "{{ reversedMessage }}"&lt;/p&gt;</a:t>
            </a:r>
            <a:endParaRPr lang="en-US" altLang="zh-CN" sz="1800"/>
          </a:p>
          <a:p>
            <a:pPr marL="457200" indent="0">
              <a:spcBef>
                <a:spcPts val="200"/>
              </a:spcBef>
              <a:spcAft>
                <a:spcPts val="200"/>
              </a:spcAft>
              <a:buNone/>
            </a:pPr>
            <a:r>
              <a:rPr lang="en-US" altLang="zh-CN" sz="1800"/>
              <a:t>&lt;/div&gt;</a:t>
            </a:r>
            <a:endParaRPr lang="en-US" altLang="zh-CN" sz="1800"/>
          </a:p>
          <a:p>
            <a:pPr marL="457200" indent="0">
              <a:spcBef>
                <a:spcPts val="200"/>
              </a:spcBef>
              <a:spcAft>
                <a:spcPts val="200"/>
              </a:spcAft>
              <a:buNone/>
            </a:pPr>
            <a:r>
              <a:rPr lang="en-US" altLang="zh-CN" sz="1800"/>
              <a:t>var app</a:t>
            </a:r>
            <a:r>
              <a:rPr lang="zh-CN" altLang="en-US" sz="1800"/>
              <a:t> </a:t>
            </a:r>
            <a:r>
              <a:rPr lang="en-US" altLang="zh-CN" sz="1800"/>
              <a:t>= new Vue({</a:t>
            </a:r>
            <a:endParaRPr lang="en-US" altLang="zh-CN" sz="1800"/>
          </a:p>
          <a:p>
            <a:pPr marL="457200" indent="0">
              <a:spcBef>
                <a:spcPts val="200"/>
              </a:spcBef>
              <a:spcAft>
                <a:spcPts val="200"/>
              </a:spcAft>
              <a:buNone/>
            </a:pPr>
            <a:r>
              <a:rPr lang="en-US" altLang="zh-CN" sz="1800"/>
              <a:t>el: '#example',data: {message: 'Hello'},</a:t>
            </a:r>
            <a:endParaRPr lang="en-US" altLang="zh-CN" sz="1800"/>
          </a:p>
          <a:p>
            <a:pPr marL="457200" indent="0">
              <a:spcBef>
                <a:spcPts val="200"/>
              </a:spcBef>
              <a:spcAft>
                <a:spcPts val="200"/>
              </a:spcAft>
              <a:buNone/>
            </a:pPr>
            <a:r>
              <a:rPr lang="en-US" altLang="zh-CN" sz="1800"/>
              <a:t>computed: {</a:t>
            </a:r>
            <a:endParaRPr lang="en-US" altLang="zh-CN" sz="1800"/>
          </a:p>
          <a:p>
            <a:pPr marL="457200" indent="0">
              <a:spcBef>
                <a:spcPts val="200"/>
              </a:spcBef>
              <a:spcAft>
                <a:spcPts val="200"/>
              </a:spcAft>
              <a:buNone/>
            </a:pPr>
            <a:r>
              <a:rPr lang="en-US" altLang="zh-CN" sz="1800"/>
              <a:t>	reversedMessage: function () </a:t>
            </a:r>
            <a:endParaRPr lang="en-US" altLang="zh-CN" sz="1800"/>
          </a:p>
          <a:p>
            <a:pPr marL="457200" indent="0">
              <a:spcBef>
                <a:spcPts val="200"/>
              </a:spcBef>
              <a:spcAft>
                <a:spcPts val="200"/>
              </a:spcAft>
              <a:buNone/>
            </a:pPr>
            <a:r>
              <a:rPr lang="en-US" altLang="zh-CN" sz="1800"/>
              <a:t>	</a:t>
            </a:r>
            <a:r>
              <a:rPr lang="zh-CN" altLang="en-US" sz="1800"/>
              <a:t>    </a:t>
            </a:r>
            <a:r>
              <a:rPr lang="en-US" altLang="zh-CN" sz="1800"/>
              <a:t>{return this.message.split('').reverse().join('')</a:t>
            </a:r>
            <a:endParaRPr lang="en-US" altLang="zh-CN" sz="1800"/>
          </a:p>
          <a:p>
            <a:pPr marL="457200" indent="0">
              <a:spcBef>
                <a:spcPts val="200"/>
              </a:spcBef>
              <a:spcAft>
                <a:spcPts val="200"/>
              </a:spcAft>
              <a:buNone/>
            </a:pPr>
            <a:r>
              <a:rPr lang="en-US" altLang="zh-CN" sz="1800"/>
              <a:t>	}</a:t>
            </a:r>
            <a:endParaRPr lang="en-US" altLang="zh-CN" sz="1800"/>
          </a:p>
          <a:p>
            <a:pPr marL="457200" indent="0">
              <a:spcBef>
                <a:spcPts val="200"/>
              </a:spcBef>
              <a:spcAft>
                <a:spcPts val="200"/>
              </a:spcAft>
              <a:buNone/>
            </a:pPr>
            <a:r>
              <a:rPr lang="en-US" altLang="zh-CN" sz="1800"/>
              <a:t>}})</a:t>
            </a:r>
            <a:endParaRPr lang="en-US" altLang="zh-CN" sz="1800"/>
          </a:p>
          <a:p>
            <a:pPr marL="457200" indent="0">
              <a:buNone/>
            </a:pPr>
            <a:endParaRPr lang="en-US" altLang="zh-CN" sz="1800"/>
          </a:p>
          <a:p>
            <a:pPr marL="457200" indent="0">
              <a:buNone/>
            </a:pPr>
            <a:endParaRPr lang="en-US" altLang="zh-CN" sz="1800"/>
          </a:p>
          <a:p>
            <a:pPr marL="457200" indent="0">
              <a:buNone/>
            </a:pPr>
            <a:endParaRPr lang="en-US" altLang="zh-CN" sz="1800" b="0"/>
          </a:p>
          <a:p>
            <a:pPr marL="457200" indent="0">
              <a:buNone/>
            </a:pPr>
            <a:endParaRPr lang="en-US" altLang="zh-CN" sz="1800" b="0"/>
          </a:p>
          <a:p>
            <a:pPr marL="457200" indent="0">
              <a:buNone/>
            </a:pPr>
            <a:endParaRPr lang="zh-CN" altLang="en-US" sz="1800" b="0"/>
          </a:p>
          <a:p>
            <a:pPr marL="457200" indent="0">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r>
              <a:rPr lang="en-US" altLang="zh-CN"/>
              <a:t>-</a:t>
            </a:r>
            <a:r>
              <a:rPr lang="zh-CN" altLang="en-US"/>
              <a:t> 页面渲染（</a:t>
            </a:r>
            <a:r>
              <a:rPr lang="en-US" altLang="zh-CN"/>
              <a:t>Rendering</a:t>
            </a:r>
            <a:r>
              <a:rPr lang="zh-CN" altLang="en-US"/>
              <a:t>）</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pPr lvl="1"/>
            <a:r>
              <a:rPr lang="zh-CN" altLang="en-US" b="0"/>
              <a:t>数据绑定</a:t>
            </a:r>
            <a:endParaRPr lang="en-US" altLang="zh-CN" b="0"/>
          </a:p>
          <a:p>
            <a:pPr marL="457200" indent="0">
              <a:buNone/>
            </a:pPr>
            <a:r>
              <a:rPr lang="zh-CN" altLang="en-US" sz="1800" b="0"/>
              <a:t>数据绑定最常见的形式就是使用“</a:t>
            </a:r>
            <a:r>
              <a:rPr lang="en-US" altLang="zh-CN" sz="1800" b="0"/>
              <a:t>Mustache”</a:t>
            </a:r>
            <a:r>
              <a:rPr lang="zh-CN" altLang="en-US" sz="1800" b="0"/>
              <a:t>语法 </a:t>
            </a:r>
            <a:r>
              <a:rPr lang="en-US" altLang="zh-CN" sz="1800" b="0"/>
              <a:t>(</a:t>
            </a:r>
            <a:r>
              <a:rPr lang="zh-CN" altLang="en-US" sz="1800" b="0"/>
              <a:t>双大括号</a:t>
            </a:r>
            <a:r>
              <a:rPr lang="en-US" altLang="zh-CN" sz="1800" b="0"/>
              <a:t>) </a:t>
            </a:r>
            <a:r>
              <a:rPr lang="zh-CN" altLang="en-US" sz="1800" b="0"/>
              <a:t>的文本插值，双大括号将会被替代为对应数据对象上 </a:t>
            </a:r>
            <a:r>
              <a:rPr lang="en-US" altLang="zh-CN" sz="1800" b="0"/>
              <a:t>msg </a:t>
            </a:r>
            <a:r>
              <a:rPr lang="zh-CN" altLang="en-US" sz="1800" b="0"/>
              <a:t>属性的值。无论何时，绑定的数据对象上 </a:t>
            </a:r>
            <a:r>
              <a:rPr lang="en-US" altLang="zh-CN" sz="1800" b="0"/>
              <a:t>msg </a:t>
            </a:r>
            <a:r>
              <a:rPr lang="zh-CN" altLang="en-US" sz="1800" b="0"/>
              <a:t>属性发生了改变，插值处的内容都会更新</a:t>
            </a:r>
            <a:endParaRPr lang="en-US" altLang="zh-CN" sz="1800" b="0"/>
          </a:p>
          <a:p>
            <a:pPr marL="457200" indent="0">
              <a:buNone/>
            </a:pPr>
            <a:r>
              <a:rPr lang="en-US" altLang="zh-CN" sz="1800"/>
              <a:t>&lt;span&gt;Message: {{ msg }}&lt;/span&gt;</a:t>
            </a:r>
            <a:endParaRPr lang="en-US" altLang="zh-CN" sz="1800"/>
          </a:p>
          <a:p>
            <a:pPr marL="457200" indent="0">
              <a:buNone/>
            </a:pPr>
            <a:r>
              <a:rPr lang="zh-CN" altLang="en-US" sz="1800" b="0"/>
              <a:t>如果只想执行一次性地插值，当数据改变时，插值处的内容不会更新</a:t>
            </a:r>
            <a:endParaRPr lang="en-US" altLang="zh-CN" sz="1800" b="0"/>
          </a:p>
          <a:p>
            <a:pPr marL="457200" indent="0">
              <a:buNone/>
            </a:pPr>
            <a:r>
              <a:rPr lang="en-US" altLang="zh-CN" sz="1800"/>
              <a:t>&lt;span v-once&gt;</a:t>
            </a:r>
            <a:r>
              <a:rPr lang="zh-CN" altLang="en-US" sz="1800"/>
              <a:t>这个将不会改变</a:t>
            </a:r>
            <a:r>
              <a:rPr lang="en-US" altLang="zh-CN" sz="1800"/>
              <a:t>: {{ msg }}&lt;/span&gt;</a:t>
            </a:r>
            <a:endParaRPr lang="en-US" altLang="zh-CN" sz="1800"/>
          </a:p>
          <a:p>
            <a:pPr marL="457200" indent="0">
              <a:buNone/>
            </a:pPr>
            <a:r>
              <a:rPr lang="zh-CN" altLang="en-US" sz="1800" b="0"/>
              <a:t>可以在双大括号中使用</a:t>
            </a:r>
            <a:r>
              <a:rPr lang="en-US" altLang="zh-CN" sz="1800" b="0"/>
              <a:t>Javascript</a:t>
            </a:r>
            <a:r>
              <a:rPr lang="zh-CN" altLang="en-US" sz="1800" b="0"/>
              <a:t>表达式</a:t>
            </a:r>
            <a:endParaRPr lang="en-US" altLang="zh-CN" sz="1800" b="0"/>
          </a:p>
          <a:p>
            <a:pPr marL="457200" indent="0">
              <a:spcBef>
                <a:spcPts val="200"/>
              </a:spcBef>
              <a:spcAft>
                <a:spcPts val="200"/>
              </a:spcAft>
              <a:buNone/>
            </a:pPr>
            <a:r>
              <a:rPr lang="en-US" altLang="zh-CN" sz="1800"/>
              <a:t>{{ number + 1 }}</a:t>
            </a:r>
            <a:endParaRPr lang="en-US" altLang="zh-CN" sz="1800"/>
          </a:p>
          <a:p>
            <a:pPr marL="457200" indent="0">
              <a:spcBef>
                <a:spcPts val="200"/>
              </a:spcBef>
              <a:spcAft>
                <a:spcPts val="200"/>
              </a:spcAft>
              <a:buNone/>
            </a:pPr>
            <a:r>
              <a:rPr lang="en-US" altLang="zh-CN" sz="1800"/>
              <a:t>{{ ok ? 'YES' : 'NO' }}</a:t>
            </a:r>
            <a:endParaRPr lang="en-US" altLang="zh-CN" sz="1800"/>
          </a:p>
          <a:p>
            <a:pPr marL="457200" indent="0">
              <a:spcBef>
                <a:spcPts val="200"/>
              </a:spcBef>
              <a:spcAft>
                <a:spcPts val="200"/>
              </a:spcAft>
              <a:buNone/>
            </a:pPr>
            <a:r>
              <a:rPr lang="en-US" altLang="zh-CN" sz="1800"/>
              <a:t>{{ message.split('').reverse().join('') }}</a:t>
            </a:r>
            <a:endParaRPr lang="en-US" altLang="zh-CN" sz="1800"/>
          </a:p>
          <a:p>
            <a:pPr marL="457200" indent="0">
              <a:buNone/>
            </a:pPr>
            <a:endParaRPr lang="en-US" altLang="zh-CN" sz="1800"/>
          </a:p>
          <a:p>
            <a:pPr marL="457200" indent="0">
              <a:buNone/>
            </a:pPr>
            <a:endParaRPr lang="en-US" altLang="zh-CN" sz="1800" b="0"/>
          </a:p>
          <a:p>
            <a:pPr marL="457200" indent="0">
              <a:buNone/>
            </a:pPr>
            <a:endParaRPr lang="zh-CN" altLang="en-US" sz="1800" b="0"/>
          </a:p>
          <a:p>
            <a:pPr marL="457200" indent="0">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r>
              <a:rPr lang="en-US" altLang="zh-CN"/>
              <a:t>-</a:t>
            </a:r>
            <a:r>
              <a:rPr lang="zh-CN" altLang="en-US"/>
              <a:t>页面渲染（</a:t>
            </a:r>
            <a:r>
              <a:rPr lang="en-US" altLang="zh-CN"/>
              <a:t>Rendering</a:t>
            </a:r>
            <a:r>
              <a:rPr lang="zh-CN" altLang="en-US"/>
              <a:t>）</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pPr lvl="1"/>
            <a:r>
              <a:rPr lang="zh-CN" altLang="en-US" b="0"/>
              <a:t>属性的绑定</a:t>
            </a:r>
            <a:endParaRPr lang="en-US" altLang="zh-CN" b="0"/>
          </a:p>
          <a:p>
            <a:pPr marL="457200" indent="0">
              <a:buNone/>
            </a:pPr>
            <a:r>
              <a:rPr lang="zh-CN" altLang="en-US" sz="1800" b="0"/>
              <a:t>指令 </a:t>
            </a:r>
            <a:r>
              <a:rPr lang="en-US" altLang="zh-CN" sz="1800" b="0"/>
              <a:t>(Directives) </a:t>
            </a:r>
            <a:r>
              <a:rPr lang="zh-CN" altLang="en-US" sz="1800" b="0"/>
              <a:t>是带有 </a:t>
            </a:r>
            <a:r>
              <a:rPr lang="en-US" altLang="zh-CN" sz="1800" b="0"/>
              <a:t>v- </a:t>
            </a:r>
            <a:r>
              <a:rPr lang="zh-CN" altLang="en-US" sz="1800" b="0"/>
              <a:t>前缀的特殊属性。指令的职责是，当表达式的值改变时，将其产生的连带影响，响应式地作用于 </a:t>
            </a:r>
            <a:r>
              <a:rPr lang="en-US" altLang="zh-CN" sz="1800" b="0"/>
              <a:t>DOM</a:t>
            </a:r>
            <a:r>
              <a:rPr lang="zh-CN" altLang="en-US" sz="1800" b="0"/>
              <a:t>。一些指令能够接收一个“参数”，在指令名称之后以冒号表示。</a:t>
            </a:r>
            <a:endParaRPr lang="en-US" altLang="zh-CN" sz="1800" b="0"/>
          </a:p>
          <a:p>
            <a:pPr marL="457200" indent="0">
              <a:buNone/>
            </a:pPr>
            <a:r>
              <a:rPr lang="en-US" altLang="zh-CN" sz="1800" b="0"/>
              <a:t>v-bind </a:t>
            </a:r>
            <a:r>
              <a:rPr lang="zh-CN" altLang="en-US" sz="1800" b="0"/>
              <a:t>指令可以用于响应式地更新 </a:t>
            </a:r>
            <a:r>
              <a:rPr lang="en-US" altLang="zh-CN" sz="1800" b="0"/>
              <a:t>HTML </a:t>
            </a:r>
            <a:r>
              <a:rPr lang="zh-CN" altLang="en-US" sz="1800" b="0"/>
              <a:t>属性，简写形式为</a:t>
            </a:r>
            <a:r>
              <a:rPr lang="en-US" altLang="zh-CN" sz="1800"/>
              <a:t>"</a:t>
            </a:r>
            <a:r>
              <a:rPr lang="en-US" altLang="zh-CN" sz="1800" b="0"/>
              <a:t>:</a:t>
            </a:r>
            <a:r>
              <a:rPr lang="en-US" altLang="zh-CN" sz="1800"/>
              <a:t>"</a:t>
            </a:r>
            <a:endParaRPr lang="en-US" altLang="zh-CN" sz="1800" b="0"/>
          </a:p>
          <a:p>
            <a:pPr marL="457200" indent="0">
              <a:buNone/>
            </a:pPr>
            <a:r>
              <a:rPr lang="en-US" altLang="zh-CN" sz="1800"/>
              <a:t>&lt;a v-bind:href="url"&gt;&lt;/a&gt;</a:t>
            </a:r>
            <a:endParaRPr lang="en-US" altLang="zh-CN" sz="1800"/>
          </a:p>
          <a:p>
            <a:pPr marL="457200" indent="0">
              <a:buNone/>
            </a:pPr>
            <a:endParaRPr lang="en-US" altLang="zh-CN" sz="1800"/>
          </a:p>
          <a:p>
            <a:pPr marL="457200" indent="0">
              <a:buNone/>
            </a:pPr>
            <a:endParaRPr lang="en-US" altLang="zh-CN" sz="1800" b="0"/>
          </a:p>
          <a:p>
            <a:pPr marL="457200" indent="0">
              <a:buNone/>
            </a:pPr>
            <a:endParaRPr lang="zh-CN" altLang="en-US" sz="1800" b="0"/>
          </a:p>
          <a:p>
            <a:pPr marL="457200" indent="0">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r>
              <a:rPr lang="en-US" altLang="zh-CN"/>
              <a:t>-</a:t>
            </a:r>
            <a:r>
              <a:rPr lang="zh-CN" altLang="en-US"/>
              <a:t>页面渲染（</a:t>
            </a:r>
            <a:r>
              <a:rPr lang="en-US" altLang="zh-CN"/>
              <a:t>Rendering</a:t>
            </a:r>
            <a:r>
              <a:rPr lang="zh-CN" altLang="en-US"/>
              <a:t>）</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pPr lvl="1"/>
            <a:r>
              <a:rPr lang="en-US" altLang="zh-CN" b="0"/>
              <a:t>style</a:t>
            </a:r>
            <a:r>
              <a:rPr lang="zh-CN" altLang="en-US" b="0"/>
              <a:t>绑定</a:t>
            </a:r>
            <a:endParaRPr lang="en-US" altLang="zh-CN" b="0"/>
          </a:p>
          <a:p>
            <a:pPr marL="800100" indent="-342900">
              <a:buFont typeface="宋体" panose="02010600030101010101" pitchFamily="2" charset="-122"/>
              <a:buAutoNum type="arabicPeriod"/>
            </a:pPr>
            <a:r>
              <a:rPr lang="zh-CN" altLang="en-US" sz="1800"/>
              <a:t>对象语法</a:t>
            </a:r>
            <a:endParaRPr lang="en-US" altLang="zh-CN" sz="1800"/>
          </a:p>
          <a:p>
            <a:pPr marL="800100" indent="-342900">
              <a:buNone/>
            </a:pPr>
            <a:r>
              <a:rPr lang="en-US" altLang="zh-CN" sz="1800"/>
              <a:t>	</a:t>
            </a:r>
            <a:r>
              <a:rPr lang="en-US" altLang="zh-CN" sz="1800" b="0"/>
              <a:t>&lt;div v-bind:style="{ color: activeColor, fontSize: fontSize + 'px' }"&gt;&lt;/div&gt;	</a:t>
            </a:r>
            <a:endParaRPr lang="en-US" altLang="zh-CN" sz="1800" b="0"/>
          </a:p>
          <a:p>
            <a:pPr marL="800100" indent="-342900">
              <a:buNone/>
            </a:pPr>
            <a:r>
              <a:rPr lang="en-US" altLang="zh-CN" sz="1800" b="0"/>
              <a:t>	</a:t>
            </a:r>
            <a:r>
              <a:rPr lang="zh-CN" altLang="en-US" sz="1800" b="0"/>
              <a:t>可以在</a:t>
            </a:r>
            <a:r>
              <a:rPr lang="en-US" altLang="zh-CN" sz="1800" b="0"/>
              <a:t>data</a:t>
            </a:r>
            <a:r>
              <a:rPr lang="zh-CN" altLang="en-US" sz="1800" b="0"/>
              <a:t>中定义</a:t>
            </a:r>
            <a:r>
              <a:rPr lang="en-US" altLang="zh-CN" sz="1800" b="0"/>
              <a:t>activeColor </a:t>
            </a:r>
            <a:r>
              <a:rPr lang="zh-CN" altLang="en-US" sz="1800" b="0"/>
              <a:t>，或者将样式对象直接定义在</a:t>
            </a:r>
            <a:r>
              <a:rPr lang="en-US" altLang="zh-CN" sz="1800" b="0"/>
              <a:t>data</a:t>
            </a:r>
            <a:r>
              <a:rPr lang="zh-CN" altLang="en-US" sz="1800" b="0"/>
              <a:t>中，然后将该对象绑定在</a:t>
            </a:r>
            <a:r>
              <a:rPr lang="en-US" altLang="zh-CN" sz="1800" b="0"/>
              <a:t>style</a:t>
            </a:r>
            <a:r>
              <a:rPr lang="zh-CN" altLang="en-US" sz="1800" b="0"/>
              <a:t>属性即可</a:t>
            </a:r>
            <a:endParaRPr lang="en-US" altLang="zh-CN" sz="1800" b="0"/>
          </a:p>
          <a:p>
            <a:pPr marL="800100" indent="-342900">
              <a:buFont typeface="宋体" panose="02010600030101010101" pitchFamily="2" charset="-122"/>
              <a:buAutoNum type="arabicPeriod" startAt="2"/>
            </a:pPr>
            <a:r>
              <a:rPr lang="zh-CN" altLang="en-US" sz="1800"/>
              <a:t>数组语法</a:t>
            </a:r>
            <a:endParaRPr lang="en-US" altLang="zh-CN" sz="1800"/>
          </a:p>
          <a:p>
            <a:pPr marL="800100" indent="-342900">
              <a:buNone/>
            </a:pPr>
            <a:r>
              <a:rPr lang="en-US" altLang="zh-CN" sz="1800"/>
              <a:t>	</a:t>
            </a:r>
            <a:r>
              <a:rPr lang="en-US" altLang="zh-CN" sz="1800" b="0"/>
              <a:t>&lt;div v-bind:style="[baseStyles, overridingStyles]"&gt;&lt;/div&gt;</a:t>
            </a:r>
            <a:endParaRPr lang="en-US" altLang="zh-CN" sz="1800" b="0"/>
          </a:p>
          <a:p>
            <a:pPr marL="800100" indent="-342900">
              <a:buNone/>
            </a:pPr>
            <a:r>
              <a:rPr lang="en-US" altLang="zh-CN" sz="1800" b="0"/>
              <a:t>	</a:t>
            </a:r>
            <a:r>
              <a:rPr lang="zh-CN" altLang="en-US" sz="1800" b="0"/>
              <a:t>数组语法可以将多个样式对象应用到同一个元素上</a:t>
            </a:r>
            <a:endParaRPr lang="en-US" altLang="zh-CN" sz="1800" b="0"/>
          </a:p>
          <a:p>
            <a:pPr marL="800100" indent="-342900">
              <a:buFont typeface="宋体" panose="02010600030101010101" pitchFamily="2" charset="-122"/>
              <a:buAutoNum type="arabicPeriod" startAt="2"/>
            </a:pPr>
            <a:endParaRPr lang="en-US" altLang="zh-CN" sz="1800"/>
          </a:p>
          <a:p>
            <a:pPr marL="800100" indent="-342900">
              <a:buNone/>
            </a:pPr>
            <a:endParaRPr lang="en-US" altLang="zh-CN" sz="1800" b="0"/>
          </a:p>
          <a:p>
            <a:pPr marL="800100" indent="-342900">
              <a:buNone/>
            </a:pPr>
            <a:endParaRPr lang="zh-CN" altLang="en-US" sz="1800" b="0"/>
          </a:p>
          <a:p>
            <a:pPr marL="800100" indent="-342900">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r>
              <a:rPr lang="en-US" altLang="zh-CN"/>
              <a:t>-</a:t>
            </a:r>
            <a:r>
              <a:rPr lang="zh-CN" altLang="en-US"/>
              <a:t>页面渲染（</a:t>
            </a:r>
            <a:r>
              <a:rPr lang="en-US" altLang="zh-CN"/>
              <a:t>Rendering</a:t>
            </a:r>
            <a:r>
              <a:rPr lang="zh-CN" altLang="en-US"/>
              <a:t>）</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pPr lvl="1"/>
            <a:r>
              <a:rPr lang="en-US" altLang="zh-CN" b="0"/>
              <a:t>class</a:t>
            </a:r>
            <a:r>
              <a:rPr lang="zh-CN" altLang="en-US" b="0"/>
              <a:t>绑定</a:t>
            </a:r>
            <a:endParaRPr lang="en-US" altLang="zh-CN" b="0"/>
          </a:p>
          <a:p>
            <a:pPr marL="800100" indent="-342900">
              <a:buFont typeface="宋体" panose="02010600030101010101" pitchFamily="2" charset="-122"/>
              <a:buAutoNum type="arabicPeriod"/>
            </a:pPr>
            <a:r>
              <a:rPr lang="zh-CN" altLang="en-US" sz="1800"/>
              <a:t>对象语法</a:t>
            </a:r>
            <a:endParaRPr lang="en-US" altLang="zh-CN" sz="1800"/>
          </a:p>
          <a:p>
            <a:pPr marL="800100" indent="-342900">
              <a:buNone/>
            </a:pPr>
            <a:r>
              <a:rPr lang="en-US" altLang="zh-CN" sz="1800"/>
              <a:t>	</a:t>
            </a:r>
            <a:r>
              <a:rPr lang="en-US" altLang="zh-CN" sz="1800" b="0"/>
              <a:t>&lt;div v-bind:class=“{ active: isActive }"</a:t>
            </a:r>
            <a:r>
              <a:rPr lang="zh-CN" altLang="en-US" sz="1800" b="0"/>
              <a:t> </a:t>
            </a:r>
            <a:r>
              <a:rPr lang="en-US" altLang="zh-CN" sz="1800" b="0"/>
              <a:t>class="static"&gt;&lt;/div&gt;	</a:t>
            </a:r>
            <a:endParaRPr lang="en-US" altLang="zh-CN" sz="1800" b="0"/>
          </a:p>
          <a:p>
            <a:pPr marL="800100" indent="-342900">
              <a:buNone/>
            </a:pPr>
            <a:r>
              <a:rPr lang="en-US" altLang="zh-CN" sz="1800" b="0"/>
              <a:t>	</a:t>
            </a:r>
            <a:r>
              <a:rPr lang="zh-CN" altLang="en-US" sz="1800" b="0"/>
              <a:t>以上</a:t>
            </a:r>
            <a:r>
              <a:rPr lang="en-US" altLang="zh-CN" sz="1800" b="0"/>
              <a:t>active</a:t>
            </a:r>
            <a:r>
              <a:rPr lang="zh-CN" altLang="en-US" sz="1800" b="0"/>
              <a:t>这个</a:t>
            </a:r>
            <a:r>
              <a:rPr lang="en-US" altLang="zh-CN" sz="1800" b="0"/>
              <a:t>class</a:t>
            </a:r>
            <a:r>
              <a:rPr lang="zh-CN" altLang="en-US" sz="1800" b="0"/>
              <a:t>是否存在取决于</a:t>
            </a:r>
            <a:r>
              <a:rPr lang="en-US" altLang="zh-CN" sz="1800" b="0"/>
              <a:t>data</a:t>
            </a:r>
            <a:r>
              <a:rPr lang="zh-CN" altLang="en-US" sz="1800" b="0"/>
              <a:t>中定义的</a:t>
            </a:r>
            <a:r>
              <a:rPr lang="en-US" altLang="zh-CN" sz="1800" b="0"/>
              <a:t>isActive</a:t>
            </a:r>
            <a:r>
              <a:rPr lang="zh-CN" altLang="en-US" sz="1800" b="0"/>
              <a:t>的取值，此外，普通</a:t>
            </a:r>
            <a:r>
              <a:rPr lang="en-US" altLang="zh-CN" sz="1800" b="0"/>
              <a:t>class</a:t>
            </a:r>
            <a:r>
              <a:rPr lang="zh-CN" altLang="en-US" sz="1800" b="0"/>
              <a:t>与动态绑定的</a:t>
            </a:r>
            <a:r>
              <a:rPr lang="en-US" altLang="zh-CN" sz="1800" b="0"/>
              <a:t>class</a:t>
            </a:r>
            <a:r>
              <a:rPr lang="zh-CN" altLang="en-US" sz="1800" b="0"/>
              <a:t>可以共存</a:t>
            </a:r>
            <a:endParaRPr lang="en-US" altLang="zh-CN" sz="1800" b="0"/>
          </a:p>
          <a:p>
            <a:pPr marL="800100" indent="-342900">
              <a:buFont typeface="宋体" panose="02010600030101010101" pitchFamily="2" charset="-122"/>
              <a:buAutoNum type="arabicPeriod" startAt="2"/>
            </a:pPr>
            <a:r>
              <a:rPr lang="zh-CN" altLang="en-US" sz="1800"/>
              <a:t>数组语法</a:t>
            </a:r>
            <a:endParaRPr lang="en-US" altLang="zh-CN" sz="1800"/>
          </a:p>
          <a:p>
            <a:pPr marL="800100" indent="-342900">
              <a:buNone/>
            </a:pPr>
            <a:r>
              <a:rPr lang="en-US" altLang="zh-CN" sz="1800"/>
              <a:t>	</a:t>
            </a:r>
            <a:r>
              <a:rPr lang="en-US" altLang="zh-CN" sz="1800" b="0"/>
              <a:t>&lt;div v-bind:class="[activeClass, errorClass]"&gt;&lt;/div&gt;</a:t>
            </a:r>
            <a:endParaRPr lang="en-US" altLang="zh-CN" sz="1800" b="0"/>
          </a:p>
          <a:p>
            <a:pPr marL="800100" indent="-342900">
              <a:buNone/>
            </a:pPr>
            <a:r>
              <a:rPr lang="en-US" altLang="zh-CN" sz="1800" b="0"/>
              <a:t>	</a:t>
            </a:r>
            <a:r>
              <a:rPr lang="zh-CN" altLang="en-US" sz="1800" b="0"/>
              <a:t>数组语法可以为该元素绑定多个类</a:t>
            </a:r>
            <a:endParaRPr lang="en-US" altLang="zh-CN" sz="1800" b="0"/>
          </a:p>
          <a:p>
            <a:pPr marL="800100" indent="-342900">
              <a:buFont typeface="宋体" panose="02010600030101010101" pitchFamily="2" charset="-122"/>
              <a:buAutoNum type="arabicPeriod" startAt="3"/>
            </a:pPr>
            <a:r>
              <a:rPr lang="zh-CN" altLang="en-US" sz="1800"/>
              <a:t>三元运算符</a:t>
            </a:r>
            <a:endParaRPr lang="en-US" altLang="zh-CN" sz="1800"/>
          </a:p>
          <a:p>
            <a:pPr lvl="1">
              <a:buNone/>
            </a:pPr>
            <a:r>
              <a:rPr lang="en-US" altLang="zh-CN" sz="1800" b="0"/>
              <a:t>&lt;div v-bind:class="[isActive ? activeClass : '', errorClass]"&gt;&lt;/div&gt;</a:t>
            </a:r>
            <a:endParaRPr lang="en-US" altLang="zh-CN" sz="1800" b="0"/>
          </a:p>
          <a:p>
            <a:pPr marL="800100" indent="-342900">
              <a:buFont typeface="宋体" panose="02010600030101010101" pitchFamily="2" charset="-122"/>
              <a:buAutoNum type="arabicPeriod" startAt="2"/>
            </a:pPr>
            <a:endParaRPr lang="en-US" altLang="zh-CN" sz="1800"/>
          </a:p>
          <a:p>
            <a:pPr marL="800100" indent="-342900">
              <a:buNone/>
            </a:pPr>
            <a:endParaRPr lang="en-US" altLang="zh-CN" sz="1800" b="0"/>
          </a:p>
          <a:p>
            <a:pPr marL="800100" indent="-342900">
              <a:buNone/>
            </a:pPr>
            <a:endParaRPr lang="zh-CN" altLang="en-US" sz="1800" b="0"/>
          </a:p>
          <a:p>
            <a:pPr marL="800100" indent="-342900">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endParaRPr lang="zh-CN" altLang="en-US"/>
          </a:p>
        </p:txBody>
      </p:sp>
      <p:sp>
        <p:nvSpPr>
          <p:cNvPr id="11266" name="Rectangle 3"/>
          <p:cNvSpPr>
            <a:spLocks noGrp="1"/>
          </p:cNvSpPr>
          <p:nvPr>
            <p:ph type="body" idx="4294967295"/>
          </p:nvPr>
        </p:nvSpPr>
        <p:spPr>
          <a:xfrm>
            <a:off x="0" y="587375"/>
            <a:ext cx="9144000" cy="6042025"/>
          </a:xfrm>
        </p:spPr>
        <p:txBody>
          <a:bodyPr vert="horz" wrap="square" lIns="90050" tIns="45024" rIns="90050" bIns="45024" numCol="1" anchor="t" anchorCtr="0" compatLnSpc="1"/>
          <a:lstStyle/>
          <a:p>
            <a:r>
              <a:rPr lang="zh-CN" altLang="en-US"/>
              <a:t> 页面渲染（</a:t>
            </a:r>
            <a:r>
              <a:rPr lang="en-US" altLang="zh-CN"/>
              <a:t>Rendering</a:t>
            </a:r>
            <a:r>
              <a:rPr lang="zh-CN" altLang="en-US"/>
              <a:t>）</a:t>
            </a:r>
            <a:endParaRPr lang="en-US" altLang="zh-CN"/>
          </a:p>
          <a:p>
            <a:pPr lvl="1"/>
            <a:r>
              <a:rPr lang="zh-CN" altLang="en-US" b="0"/>
              <a:t>事件的绑定</a:t>
            </a:r>
            <a:endParaRPr lang="en-US" altLang="zh-CN" sz="1800"/>
          </a:p>
          <a:p>
            <a:pPr>
              <a:buNone/>
            </a:pPr>
            <a:r>
              <a:rPr lang="en-US" altLang="zh-CN" sz="1800" b="0"/>
              <a:t>v-on </a:t>
            </a:r>
            <a:r>
              <a:rPr lang="zh-CN" altLang="en-US" sz="1800" b="0"/>
              <a:t>指令用于监听 </a:t>
            </a:r>
            <a:r>
              <a:rPr lang="en-US" altLang="zh-CN" sz="1800" b="0"/>
              <a:t>DOM </a:t>
            </a:r>
            <a:r>
              <a:rPr lang="zh-CN" altLang="en-US" sz="1800" b="0"/>
              <a:t>事件，参数为事件名称，引号内为绑定的事件处理函数或者是</a:t>
            </a:r>
            <a:r>
              <a:rPr lang="en-US" altLang="zh-CN" sz="1800" b="0"/>
              <a:t>Javascript</a:t>
            </a:r>
            <a:r>
              <a:rPr lang="zh-CN" altLang="en-US" sz="1800" b="0"/>
              <a:t>代码（不推荐）。简写形式为</a:t>
            </a:r>
            <a:r>
              <a:rPr lang="en-US" altLang="zh-CN" sz="1800"/>
              <a:t>"@"</a:t>
            </a:r>
            <a:endParaRPr lang="en-US" altLang="zh-CN" sz="1800" b="0"/>
          </a:p>
          <a:p>
            <a:pPr>
              <a:buNone/>
            </a:pPr>
            <a:r>
              <a:rPr lang="en-US" altLang="zh-CN" sz="1800"/>
              <a:t>&lt;a v-on:click="doSomething"&gt;&lt;/a&gt;</a:t>
            </a:r>
            <a:endParaRPr lang="en-US" altLang="zh-CN" sz="1800"/>
          </a:p>
          <a:p>
            <a:pPr>
              <a:buNone/>
            </a:pPr>
            <a:r>
              <a:rPr lang="zh-CN" altLang="en-US" sz="1800" b="0"/>
              <a:t>除了直接绑定到一个方法，也可以用内联 </a:t>
            </a:r>
            <a:r>
              <a:rPr lang="en-US" altLang="zh-CN" sz="1800" b="0"/>
              <a:t>JavaScript </a:t>
            </a:r>
            <a:r>
              <a:rPr lang="zh-CN" altLang="en-US" sz="1800" b="0"/>
              <a:t>语句，可以用特殊变量 </a:t>
            </a:r>
            <a:r>
              <a:rPr lang="en-US" altLang="zh-CN" sz="1800" b="0"/>
              <a:t>$event </a:t>
            </a:r>
            <a:r>
              <a:rPr lang="zh-CN" altLang="en-US" sz="1800" b="0"/>
              <a:t>把原生 </a:t>
            </a:r>
            <a:r>
              <a:rPr lang="en-US" altLang="zh-CN" sz="1800" b="0"/>
              <a:t>DOM </a:t>
            </a:r>
            <a:r>
              <a:rPr lang="zh-CN" altLang="en-US" sz="1800" b="0"/>
              <a:t>事件传入方法</a:t>
            </a:r>
            <a:endParaRPr lang="en-US" altLang="zh-CN" sz="1800" b="0"/>
          </a:p>
          <a:p>
            <a:pPr>
              <a:buNone/>
            </a:pPr>
            <a:r>
              <a:rPr lang="en-US" altLang="zh-CN" sz="1800"/>
              <a:t>&lt;button v-on:click=“say(‘what’, $event)"&gt;Say what&lt;/button&gt;</a:t>
            </a:r>
            <a:endParaRPr lang="en-US" altLang="zh-CN" sz="1800"/>
          </a:p>
          <a:p>
            <a:pPr>
              <a:buNone/>
            </a:pPr>
            <a:r>
              <a:rPr lang="zh-CN" altLang="en-US" sz="1800" b="0"/>
              <a:t>事件修饰符</a:t>
            </a:r>
            <a:endParaRPr lang="en-US" altLang="zh-CN" sz="1800" b="0"/>
          </a:p>
          <a:p>
            <a:pPr>
              <a:buNone/>
            </a:pPr>
            <a:r>
              <a:rPr lang="en-US" altLang="zh-CN" sz="1800"/>
              <a:t>&lt;form v-on:submit.prevent="onSubmit"&gt;&lt;/form&gt;</a:t>
            </a:r>
            <a:endParaRPr lang="en-US" altLang="zh-CN" sz="1800"/>
          </a:p>
          <a:p>
            <a:pPr>
              <a:buNone/>
            </a:pPr>
            <a:r>
              <a:rPr lang="zh-CN" altLang="en-US" sz="1800" b="0"/>
              <a:t>类似的还有停止冒泡（</a:t>
            </a:r>
            <a:r>
              <a:rPr lang="en-US" altLang="zh-CN" sz="1800" b="0"/>
              <a:t>.stop</a:t>
            </a:r>
            <a:r>
              <a:rPr lang="zh-CN" altLang="en-US" sz="1800" b="0"/>
              <a:t>）</a:t>
            </a:r>
            <a:r>
              <a:rPr lang="en-US" altLang="zh-CN" sz="1800" b="0"/>
              <a:t>,</a:t>
            </a:r>
            <a:r>
              <a:rPr lang="zh-CN" altLang="en-US" sz="1800" b="0"/>
              <a:t>只当事件在当前元素本身时触发（</a:t>
            </a:r>
            <a:r>
              <a:rPr lang="en-US" altLang="zh-CN" sz="1800" b="0"/>
              <a:t>.self</a:t>
            </a:r>
            <a:r>
              <a:rPr lang="zh-CN" altLang="en-US" sz="1800" b="0"/>
              <a:t>），仅触发一次事件（</a:t>
            </a:r>
            <a:r>
              <a:rPr lang="en-US" altLang="zh-CN" sz="1800" b="0"/>
              <a:t>.once</a:t>
            </a:r>
            <a:r>
              <a:rPr lang="zh-CN" altLang="en-US" sz="1800" b="0"/>
              <a:t>）</a:t>
            </a:r>
            <a:endParaRPr lang="en-US" altLang="zh-CN" sz="1800" b="0"/>
          </a:p>
          <a:p>
            <a:pPr>
              <a:buNone/>
            </a:pPr>
            <a:r>
              <a:rPr lang="zh-CN" altLang="en-US" sz="1800" b="0"/>
              <a:t>键值修饰符</a:t>
            </a:r>
            <a:endParaRPr lang="en-US" altLang="zh-CN" sz="1800" b="0"/>
          </a:p>
          <a:p>
            <a:pPr>
              <a:spcBef>
                <a:spcPts val="200"/>
              </a:spcBef>
              <a:spcAft>
                <a:spcPts val="200"/>
              </a:spcAft>
              <a:buNone/>
            </a:pPr>
            <a:r>
              <a:rPr lang="en-US" altLang="zh-CN" sz="1800"/>
              <a:t>&lt;input v-on:keyup.13=“submit”&gt;	</a:t>
            </a:r>
            <a:r>
              <a:rPr lang="en-US" altLang="zh-CN" sz="1800" b="0"/>
              <a:t>13</a:t>
            </a:r>
            <a:r>
              <a:rPr lang="zh-CN" altLang="en-US" sz="1800" b="0"/>
              <a:t>可以使用 </a:t>
            </a:r>
            <a:r>
              <a:rPr lang="en-US" altLang="zh-CN" sz="1800" b="0"/>
              <a:t>.submit</a:t>
            </a:r>
            <a:r>
              <a:rPr lang="zh-CN" altLang="en-US" sz="1800" b="0"/>
              <a:t> 代替</a:t>
            </a:r>
            <a:endParaRPr lang="en-US" altLang="zh-CN" sz="1800" b="0"/>
          </a:p>
          <a:p>
            <a:pPr>
              <a:spcBef>
                <a:spcPts val="200"/>
              </a:spcBef>
              <a:spcAft>
                <a:spcPts val="200"/>
              </a:spcAft>
              <a:buNone/>
            </a:pPr>
            <a:r>
              <a:rPr lang="en-US" altLang="zh-CN" sz="1800" b="0"/>
              <a:t>.enter</a:t>
            </a:r>
            <a:r>
              <a:rPr lang="zh-CN" altLang="en-US" sz="1800" b="0"/>
              <a:t>、</a:t>
            </a:r>
            <a:r>
              <a:rPr lang="en-US" altLang="zh-CN" sz="1800" b="0"/>
              <a:t>.tab</a:t>
            </a:r>
            <a:r>
              <a:rPr lang="zh-CN" altLang="en-US" sz="1800" b="0"/>
              <a:t>、</a:t>
            </a:r>
            <a:r>
              <a:rPr lang="en-US" altLang="zh-CN" sz="1800" b="0"/>
              <a:t>.delete</a:t>
            </a:r>
            <a:r>
              <a:rPr lang="zh-CN" altLang="en-US" sz="1800" b="0"/>
              <a:t>、</a:t>
            </a:r>
            <a:r>
              <a:rPr lang="en-US" altLang="zh-CN" sz="1800" b="0"/>
              <a:t>.esc</a:t>
            </a:r>
            <a:r>
              <a:rPr lang="zh-CN" altLang="en-US" sz="1800" b="0"/>
              <a:t>、</a:t>
            </a:r>
            <a:r>
              <a:rPr lang="en-US" altLang="zh-CN" sz="1800" b="0"/>
              <a:t>.space</a:t>
            </a:r>
            <a:r>
              <a:rPr lang="zh-CN" altLang="en-US" sz="1800" b="0"/>
              <a:t>、</a:t>
            </a:r>
            <a:r>
              <a:rPr lang="en-US" altLang="zh-CN" sz="1800" b="0"/>
              <a:t>.up</a:t>
            </a:r>
            <a:r>
              <a:rPr lang="zh-CN" altLang="en-US" sz="1800" b="0"/>
              <a:t>、</a:t>
            </a:r>
            <a:r>
              <a:rPr lang="en-US" altLang="zh-CN" sz="1800" b="0"/>
              <a:t>.down</a:t>
            </a:r>
            <a:r>
              <a:rPr lang="zh-CN" altLang="en-US" sz="1800" b="0"/>
              <a:t>、</a:t>
            </a:r>
            <a:r>
              <a:rPr lang="en-US" altLang="zh-CN" sz="1800" b="0"/>
              <a:t>.left</a:t>
            </a:r>
            <a:r>
              <a:rPr lang="zh-CN" altLang="en-US" sz="1800" b="0"/>
              <a:t>、</a:t>
            </a:r>
            <a:r>
              <a:rPr lang="en-US" altLang="zh-CN" sz="1800" b="0"/>
              <a:t>.right</a:t>
            </a: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页面渲染（</a:t>
            </a:r>
            <a:r>
              <a:rPr lang="en-US" altLang="zh-CN"/>
              <a:t>Rendering</a:t>
            </a:r>
            <a:r>
              <a:rPr lang="zh-CN" altLang="en-US"/>
              <a:t>）</a:t>
            </a:r>
            <a:endParaRPr lang="en-US" altLang="zh-CN"/>
          </a:p>
          <a:p>
            <a:pPr lvl="1"/>
            <a:r>
              <a:rPr lang="zh-CN" altLang="en-US" b="0"/>
              <a:t>条件渲染（</a:t>
            </a:r>
            <a:r>
              <a:rPr lang="en-US" altLang="zh-CN" b="0"/>
              <a:t>v-if</a:t>
            </a:r>
            <a:r>
              <a:rPr lang="zh-CN" altLang="en-US" b="0"/>
              <a:t>）</a:t>
            </a:r>
            <a:endParaRPr lang="en-US" altLang="zh-CN" b="0"/>
          </a:p>
          <a:p>
            <a:pPr>
              <a:buNone/>
            </a:pPr>
            <a:r>
              <a:rPr lang="zh-CN" altLang="en-US" sz="1800" b="0"/>
              <a:t>根据给定条件判断决定是否显示元素</a:t>
            </a:r>
            <a:endParaRPr lang="en-US" altLang="zh-CN" sz="1800" b="0"/>
          </a:p>
          <a:p>
            <a:pPr>
              <a:spcBef>
                <a:spcPts val="200"/>
              </a:spcBef>
              <a:spcAft>
                <a:spcPts val="200"/>
              </a:spcAft>
              <a:buNone/>
            </a:pPr>
            <a:r>
              <a:rPr lang="en-US" altLang="zh-CN" sz="1800"/>
              <a:t>&lt;h1 v-if="</a:t>
            </a:r>
            <a:r>
              <a:rPr lang="nl-NL" altLang="zh-CN" sz="1800"/>
              <a:t>type === 'A'</a:t>
            </a:r>
            <a:r>
              <a:rPr lang="en-US" altLang="zh-CN" sz="1800"/>
              <a:t>"&gt;A&lt;/h1&gt;</a:t>
            </a:r>
            <a:endParaRPr lang="en-US" altLang="zh-CN" sz="1800"/>
          </a:p>
          <a:p>
            <a:pPr>
              <a:spcBef>
                <a:spcPts val="200"/>
              </a:spcBef>
              <a:spcAft>
                <a:spcPts val="200"/>
              </a:spcAft>
              <a:buNone/>
            </a:pPr>
            <a:r>
              <a:rPr lang="en-US" altLang="zh-CN" sz="1800"/>
              <a:t>&lt;h1 v-else-if="type === 'B'"&gt;B&lt;/h1&gt;</a:t>
            </a:r>
            <a:endParaRPr lang="en-US" altLang="zh-CN" sz="1800"/>
          </a:p>
          <a:p>
            <a:pPr>
              <a:spcBef>
                <a:spcPts val="200"/>
              </a:spcBef>
              <a:spcAft>
                <a:spcPts val="200"/>
              </a:spcAft>
              <a:buNone/>
            </a:pPr>
            <a:r>
              <a:rPr lang="en-US" altLang="zh-CN" sz="1800"/>
              <a:t>&lt;h1 v-else&gt;C&lt;/h1&gt;</a:t>
            </a:r>
            <a:endParaRPr lang="en-US" altLang="zh-CN" sz="1800"/>
          </a:p>
          <a:p>
            <a:pPr>
              <a:buNone/>
            </a:pPr>
            <a:r>
              <a:rPr lang="zh-CN" altLang="en-US" sz="1800" b="0"/>
              <a:t>如果想切换多个元素我们可以把一个 </a:t>
            </a:r>
            <a:r>
              <a:rPr lang="en-US" altLang="zh-CN" sz="1800" b="0"/>
              <a:t>&lt;template&gt; </a:t>
            </a:r>
            <a:r>
              <a:rPr lang="zh-CN" altLang="en-US" sz="1800" b="0"/>
              <a:t>元素当做包装元素，并在上面使用 </a:t>
            </a:r>
            <a:r>
              <a:rPr lang="en-US" altLang="zh-CN" sz="1800" b="0"/>
              <a:t>v-if</a:t>
            </a:r>
            <a:r>
              <a:rPr lang="zh-CN" altLang="en-US" sz="1800" b="0"/>
              <a:t>。最终的渲染结果不会包含 </a:t>
            </a:r>
            <a:r>
              <a:rPr lang="en-US" altLang="zh-CN" sz="1800" b="0"/>
              <a:t>&lt;template&gt; </a:t>
            </a:r>
            <a:r>
              <a:rPr lang="zh-CN" altLang="en-US" sz="1800" b="0"/>
              <a:t>元素</a:t>
            </a:r>
            <a:endParaRPr lang="en-US" altLang="zh-CN" sz="1800" b="0"/>
          </a:p>
          <a:p>
            <a:pPr>
              <a:spcBef>
                <a:spcPts val="200"/>
              </a:spcBef>
              <a:spcAft>
                <a:spcPts val="200"/>
              </a:spcAft>
              <a:buNone/>
            </a:pPr>
            <a:r>
              <a:rPr lang="en-US" altLang="zh-CN" sz="1800"/>
              <a:t>&lt;template v-if="ok"&gt;</a:t>
            </a:r>
            <a:endParaRPr lang="en-US" altLang="zh-CN" sz="1800"/>
          </a:p>
          <a:p>
            <a:pPr lvl="1">
              <a:spcBef>
                <a:spcPts val="200"/>
              </a:spcBef>
              <a:spcAft>
                <a:spcPts val="200"/>
              </a:spcAft>
              <a:buNone/>
            </a:pPr>
            <a:r>
              <a:rPr lang="en-US" altLang="zh-CN" sz="1800"/>
              <a:t>&lt;h1&gt;Title&lt;/h1&gt;</a:t>
            </a:r>
            <a:endParaRPr lang="en-US" altLang="zh-CN" sz="1800"/>
          </a:p>
          <a:p>
            <a:pPr lvl="1">
              <a:spcBef>
                <a:spcPts val="200"/>
              </a:spcBef>
              <a:spcAft>
                <a:spcPts val="200"/>
              </a:spcAft>
              <a:buNone/>
            </a:pPr>
            <a:r>
              <a:rPr lang="en-US" altLang="zh-CN" sz="1800"/>
              <a:t>&lt;p&gt;Paragraph &lt;/p&gt;</a:t>
            </a:r>
            <a:endParaRPr lang="en-US" altLang="zh-CN" sz="1800"/>
          </a:p>
          <a:p>
            <a:pPr>
              <a:spcBef>
                <a:spcPts val="200"/>
              </a:spcBef>
              <a:spcAft>
                <a:spcPts val="200"/>
              </a:spcAft>
              <a:buNone/>
            </a:pPr>
            <a:r>
              <a:rPr lang="en-US" altLang="zh-CN" sz="1800"/>
              <a:t>&lt;/template&gt;</a:t>
            </a:r>
            <a:endParaRPr lang="en-US" altLang="zh-CN" sz="1800"/>
          </a:p>
          <a:p>
            <a:pPr>
              <a:buNone/>
            </a:pPr>
            <a:r>
              <a:rPr lang="zh-CN" altLang="en-US" sz="1800" b="0"/>
              <a:t>使用</a:t>
            </a:r>
            <a:r>
              <a:rPr lang="en-US" altLang="zh-CN" sz="1800" b="0"/>
              <a:t>key</a:t>
            </a:r>
            <a:r>
              <a:rPr lang="zh-CN" altLang="en-US" sz="1800" b="0"/>
              <a:t>属性可以唯一标识一个标签</a:t>
            </a:r>
            <a:endParaRPr lang="en-US" altLang="zh-CN" sz="1800" b="0"/>
          </a:p>
          <a:p>
            <a:pPr>
              <a:buNone/>
            </a:pPr>
            <a:endParaRPr lang="en-US" altLang="zh-CN" sz="1800"/>
          </a:p>
          <a:p>
            <a:pPr>
              <a:buNone/>
            </a:pPr>
            <a:endParaRPr lang="en-US" altLang="zh-CN" sz="1800" b="0"/>
          </a:p>
          <a:p>
            <a:pPr>
              <a:buNone/>
            </a:pP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页面渲染（</a:t>
            </a:r>
            <a:r>
              <a:rPr lang="en-US" altLang="zh-CN"/>
              <a:t>Rendering</a:t>
            </a:r>
            <a:r>
              <a:rPr lang="zh-CN" altLang="en-US"/>
              <a:t>）</a:t>
            </a:r>
            <a:endParaRPr lang="en-US" altLang="zh-CN"/>
          </a:p>
          <a:p>
            <a:pPr lvl="1"/>
            <a:r>
              <a:rPr lang="zh-CN" altLang="en-US" b="0"/>
              <a:t>条件渲染（</a:t>
            </a:r>
            <a:r>
              <a:rPr lang="en-US" altLang="zh-CN" b="0"/>
              <a:t>v-show</a:t>
            </a:r>
            <a:r>
              <a:rPr lang="zh-CN" altLang="en-US" b="0"/>
              <a:t>）</a:t>
            </a:r>
            <a:endParaRPr lang="en-US" altLang="zh-CN" b="0"/>
          </a:p>
          <a:p>
            <a:pPr>
              <a:buNone/>
            </a:pPr>
            <a:r>
              <a:rPr lang="zh-CN" altLang="en-US" sz="1800" b="0"/>
              <a:t>根据给定条件判断决定是否显示元素，与</a:t>
            </a:r>
            <a:r>
              <a:rPr lang="en-US" altLang="zh-CN" sz="1800" b="0"/>
              <a:t>v-if</a:t>
            </a:r>
            <a:r>
              <a:rPr lang="zh-CN" altLang="en-US" sz="1800" b="0"/>
              <a:t>不同的是带有 </a:t>
            </a:r>
            <a:r>
              <a:rPr lang="en-US" altLang="zh-CN" sz="1800" b="0"/>
              <a:t>v-show </a:t>
            </a:r>
            <a:r>
              <a:rPr lang="zh-CN" altLang="en-US" sz="1800" b="0"/>
              <a:t>的元素始终会被渲染并保留在 </a:t>
            </a:r>
            <a:r>
              <a:rPr lang="en-US" altLang="zh-CN" sz="1800" b="0"/>
              <a:t>DOM </a:t>
            </a:r>
            <a:r>
              <a:rPr lang="zh-CN" altLang="en-US" sz="1800" b="0"/>
              <a:t>中。</a:t>
            </a:r>
            <a:r>
              <a:rPr lang="en-US" altLang="zh-CN" sz="1800" b="0"/>
              <a:t>v-show </a:t>
            </a:r>
            <a:r>
              <a:rPr lang="zh-CN" altLang="en-US" sz="1800" b="0"/>
              <a:t>是简单地切换元素的 </a:t>
            </a:r>
            <a:r>
              <a:rPr lang="en-US" altLang="zh-CN" sz="1800" b="0"/>
              <a:t>CSS </a:t>
            </a:r>
            <a:r>
              <a:rPr lang="zh-CN" altLang="en-US" sz="1800" b="0"/>
              <a:t>属性 </a:t>
            </a:r>
            <a:r>
              <a:rPr lang="en-US" altLang="zh-CN" sz="1800" b="0"/>
              <a:t>display</a:t>
            </a:r>
            <a:endParaRPr lang="en-US" altLang="zh-CN" sz="1800" b="0"/>
          </a:p>
          <a:p>
            <a:pPr>
              <a:spcBef>
                <a:spcPts val="200"/>
              </a:spcBef>
              <a:spcAft>
                <a:spcPts val="200"/>
              </a:spcAft>
              <a:buNone/>
            </a:pPr>
            <a:r>
              <a:rPr lang="en-US" altLang="zh-CN" sz="1800"/>
              <a:t>&lt;h1 v-show="ok"&gt;Hello!&lt;/h1&gt;</a:t>
            </a:r>
            <a:endParaRPr lang="en-US" altLang="zh-CN" sz="1800"/>
          </a:p>
          <a:p>
            <a:pPr>
              <a:buFont typeface="Wingdings" panose="05000000000000000000" pitchFamily="2" charset="2"/>
              <a:buChar char="Ø"/>
            </a:pPr>
            <a:r>
              <a:rPr lang="zh-CN" altLang="en-US" sz="1800" b="0"/>
              <a:t>注意，</a:t>
            </a:r>
            <a:r>
              <a:rPr lang="en-US" altLang="zh-CN" sz="1800" b="0"/>
              <a:t>v-show </a:t>
            </a:r>
            <a:r>
              <a:rPr lang="zh-CN" altLang="en-US" sz="1800" b="0"/>
              <a:t>不支持 </a:t>
            </a:r>
            <a:r>
              <a:rPr lang="en-US" altLang="zh-CN" sz="1800" b="0"/>
              <a:t>&lt;template&gt; </a:t>
            </a:r>
            <a:r>
              <a:rPr lang="zh-CN" altLang="en-US" sz="1800" b="0"/>
              <a:t>语法，也不支持 </a:t>
            </a:r>
            <a:r>
              <a:rPr lang="en-US" altLang="zh-CN" sz="1800" b="0"/>
              <a:t>v-else</a:t>
            </a:r>
            <a:r>
              <a:rPr lang="zh-CN" altLang="en-US" sz="1800" b="0"/>
              <a:t>。</a:t>
            </a:r>
            <a:endParaRPr lang="en-US" altLang="zh-CN" sz="1800" b="0"/>
          </a:p>
          <a:p>
            <a:pPr>
              <a:buFont typeface="Wingdings" panose="05000000000000000000" pitchFamily="2" charset="2"/>
              <a:buChar char="Ø"/>
            </a:pPr>
            <a:r>
              <a:rPr lang="zh-CN" altLang="en-US" sz="1800" b="0"/>
              <a:t>如果需要非常频繁地切换元素，则使用 </a:t>
            </a:r>
            <a:r>
              <a:rPr lang="en-US" altLang="zh-CN" sz="1800" b="0"/>
              <a:t>v-show </a:t>
            </a:r>
            <a:r>
              <a:rPr lang="zh-CN" altLang="en-US" sz="1800" b="0"/>
              <a:t>较好</a:t>
            </a:r>
            <a:endParaRPr lang="en-US" altLang="zh-CN" sz="1800" b="0"/>
          </a:p>
          <a:p>
            <a:pPr>
              <a:buNone/>
            </a:pPr>
            <a:endParaRPr lang="en-US" altLang="zh-CN" sz="1800"/>
          </a:p>
          <a:p>
            <a:pPr>
              <a:buNone/>
            </a:pPr>
            <a:endParaRPr lang="en-US" altLang="zh-CN" sz="1800" b="0"/>
          </a:p>
          <a:p>
            <a:pPr>
              <a:buNone/>
            </a:pP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页面渲染（</a:t>
            </a:r>
            <a:r>
              <a:rPr lang="en-US" altLang="zh-CN"/>
              <a:t>Rendering</a:t>
            </a:r>
            <a:r>
              <a:rPr lang="zh-CN" altLang="en-US"/>
              <a:t>）</a:t>
            </a:r>
            <a:endParaRPr lang="en-US" altLang="zh-CN"/>
          </a:p>
          <a:p>
            <a:pPr lvl="1"/>
            <a:r>
              <a:rPr lang="zh-CN" altLang="en-US" b="0"/>
              <a:t>列表渲染（</a:t>
            </a:r>
            <a:r>
              <a:rPr lang="en-US" altLang="zh-CN" b="0"/>
              <a:t>v-for</a:t>
            </a:r>
            <a:r>
              <a:rPr lang="zh-CN" altLang="en-US" b="0"/>
              <a:t>）</a:t>
            </a:r>
            <a:endParaRPr lang="en-US" altLang="zh-CN" b="0"/>
          </a:p>
          <a:p>
            <a:pPr>
              <a:buNone/>
            </a:pPr>
            <a:r>
              <a:rPr lang="zh-CN" altLang="en-US" sz="1800" b="0"/>
              <a:t>我们用 </a:t>
            </a:r>
            <a:r>
              <a:rPr lang="en-US" altLang="zh-CN" sz="1800" b="0"/>
              <a:t>v-for </a:t>
            </a:r>
            <a:r>
              <a:rPr lang="zh-CN" altLang="en-US" sz="1800" b="0"/>
              <a:t>指令根据一组数组的选项列表进行渲染。</a:t>
            </a:r>
            <a:r>
              <a:rPr lang="en-US" altLang="zh-CN" sz="1800" b="0"/>
              <a:t>v-for </a:t>
            </a:r>
            <a:r>
              <a:rPr lang="zh-CN" altLang="en-US" sz="1800" b="0"/>
              <a:t>指令需要使用 </a:t>
            </a:r>
            <a:r>
              <a:rPr lang="en-US" altLang="zh-CN" sz="1800" b="0"/>
              <a:t>item in items </a:t>
            </a:r>
            <a:r>
              <a:rPr lang="zh-CN" altLang="en-US" sz="1800" b="0"/>
              <a:t>形式的特殊语法，</a:t>
            </a:r>
            <a:r>
              <a:rPr lang="en-US" altLang="zh-CN" sz="1800" b="0"/>
              <a:t>items </a:t>
            </a:r>
            <a:r>
              <a:rPr lang="zh-CN" altLang="en-US" sz="1800" b="0"/>
              <a:t>是源数据数组并且 </a:t>
            </a:r>
            <a:r>
              <a:rPr lang="en-US" altLang="zh-CN" sz="1800" b="0"/>
              <a:t>item </a:t>
            </a:r>
            <a:r>
              <a:rPr lang="zh-CN" altLang="en-US" sz="1800" b="0"/>
              <a:t>是数组元素迭代的别名</a:t>
            </a:r>
            <a:r>
              <a:rPr lang="en-US" altLang="zh-CN" sz="1800" b="0"/>
              <a:t>,</a:t>
            </a:r>
            <a:r>
              <a:rPr lang="zh-CN" altLang="en-US" sz="1800" b="0"/>
              <a:t>在 </a:t>
            </a:r>
            <a:r>
              <a:rPr lang="en-US" altLang="zh-CN" sz="1800" b="0"/>
              <a:t>v-for </a:t>
            </a:r>
            <a:r>
              <a:rPr lang="zh-CN" altLang="en-US" sz="1800" b="0"/>
              <a:t>块中，块中元素拥有对父作用域属性的完全访问权限。</a:t>
            </a:r>
            <a:r>
              <a:rPr lang="en-US" altLang="zh-CN" sz="1800" b="0"/>
              <a:t>v-for </a:t>
            </a:r>
            <a:r>
              <a:rPr lang="zh-CN" altLang="en-US" sz="1800" b="0"/>
              <a:t>还支持一个可选的第二个参数为当前项的索引</a:t>
            </a:r>
            <a:endParaRPr lang="en-US" altLang="zh-CN" sz="1800" b="0"/>
          </a:p>
          <a:p>
            <a:pPr>
              <a:spcBef>
                <a:spcPts val="200"/>
              </a:spcBef>
              <a:spcAft>
                <a:spcPts val="200"/>
              </a:spcAft>
              <a:buNone/>
            </a:pPr>
            <a:r>
              <a:rPr lang="en-US" altLang="zh-CN" sz="1800"/>
              <a:t>&lt;ul id="example-1"&gt;</a:t>
            </a:r>
            <a:endParaRPr lang="en-US" altLang="zh-CN" sz="1800"/>
          </a:p>
          <a:p>
            <a:pPr lvl="1">
              <a:spcBef>
                <a:spcPts val="200"/>
              </a:spcBef>
              <a:spcAft>
                <a:spcPts val="200"/>
              </a:spcAft>
              <a:buNone/>
            </a:pPr>
            <a:r>
              <a:rPr lang="en-US" altLang="zh-CN" sz="1800"/>
              <a:t>&lt;li v-for=“(item,index) in items"&gt;</a:t>
            </a:r>
            <a:endParaRPr lang="en-US" altLang="zh-CN" sz="1800"/>
          </a:p>
          <a:p>
            <a:pPr lvl="1">
              <a:spcBef>
                <a:spcPts val="200"/>
              </a:spcBef>
              <a:spcAft>
                <a:spcPts val="200"/>
              </a:spcAft>
              <a:buNone/>
            </a:pPr>
            <a:r>
              <a:rPr lang="en-US" altLang="zh-CN" sz="1800"/>
              <a:t>	{{ item.message }}</a:t>
            </a:r>
            <a:endParaRPr lang="en-US" altLang="zh-CN" sz="1800"/>
          </a:p>
          <a:p>
            <a:pPr lvl="1">
              <a:spcBef>
                <a:spcPts val="200"/>
              </a:spcBef>
              <a:spcAft>
                <a:spcPts val="200"/>
              </a:spcAft>
              <a:buNone/>
            </a:pPr>
            <a:r>
              <a:rPr lang="en-US" altLang="zh-CN" sz="1800"/>
              <a:t>&lt;/li&gt;</a:t>
            </a:r>
            <a:endParaRPr lang="en-US" altLang="zh-CN" sz="1800"/>
          </a:p>
          <a:p>
            <a:pPr>
              <a:spcBef>
                <a:spcPts val="200"/>
              </a:spcBef>
              <a:spcAft>
                <a:spcPts val="200"/>
              </a:spcAft>
              <a:buNone/>
            </a:pPr>
            <a:r>
              <a:rPr lang="en-US" altLang="zh-CN" sz="1800"/>
              <a:t>&lt;/ul&gt;</a:t>
            </a:r>
            <a:endParaRPr lang="en-US" altLang="zh-CN" sz="1800"/>
          </a:p>
          <a:p>
            <a:pPr>
              <a:buFont typeface="Wingdings" panose="05000000000000000000" pitchFamily="2" charset="2"/>
              <a:buChar char="Ø"/>
            </a:pPr>
            <a:r>
              <a:rPr lang="en-US" altLang="zh-CN" sz="1800" b="0"/>
              <a:t>Vue </a:t>
            </a:r>
            <a:r>
              <a:rPr lang="zh-CN" altLang="en-US" sz="1800" b="0"/>
              <a:t>包含一组观察数组的变异方法，所以它们也将会触发视图更新（因为这些方法更新了原数组）。</a:t>
            </a:r>
            <a:endParaRPr lang="en-US" altLang="zh-CN" sz="1800" b="0"/>
          </a:p>
          <a:p>
            <a:pPr>
              <a:buNone/>
            </a:pPr>
            <a:r>
              <a:rPr lang="en-US" altLang="zh-CN" sz="1800"/>
              <a:t>push()</a:t>
            </a:r>
            <a:r>
              <a:rPr lang="zh-CN" altLang="en-US" sz="1800"/>
              <a:t>、</a:t>
            </a:r>
            <a:r>
              <a:rPr lang="en-US" altLang="zh-CN" sz="1800"/>
              <a:t>pop()</a:t>
            </a:r>
            <a:r>
              <a:rPr lang="zh-CN" altLang="en-US" sz="1800"/>
              <a:t>、</a:t>
            </a:r>
            <a:r>
              <a:rPr lang="en-US" altLang="zh-CN" sz="1800"/>
              <a:t>shift()</a:t>
            </a:r>
            <a:r>
              <a:rPr lang="zh-CN" altLang="en-US" sz="1800"/>
              <a:t>、</a:t>
            </a:r>
            <a:r>
              <a:rPr lang="en-US" altLang="zh-CN" sz="1800"/>
              <a:t>unshift()</a:t>
            </a:r>
            <a:r>
              <a:rPr lang="zh-CN" altLang="en-US" sz="1800"/>
              <a:t>、</a:t>
            </a:r>
            <a:r>
              <a:rPr lang="en-US" altLang="zh-CN" sz="1800"/>
              <a:t>splice()</a:t>
            </a:r>
            <a:r>
              <a:rPr lang="zh-CN" altLang="en-US" sz="1800"/>
              <a:t>、</a:t>
            </a:r>
            <a:r>
              <a:rPr lang="en-US" altLang="zh-CN" sz="1800"/>
              <a:t>sort()</a:t>
            </a:r>
            <a:r>
              <a:rPr lang="zh-CN" altLang="en-US" sz="1800"/>
              <a:t>、</a:t>
            </a:r>
            <a:r>
              <a:rPr lang="en-US" altLang="zh-CN" sz="1800"/>
              <a:t>reverse()</a:t>
            </a:r>
            <a:endParaRPr lang="en-US" altLang="zh-CN" sz="1800"/>
          </a:p>
          <a:p>
            <a:pPr>
              <a:buNone/>
            </a:pPr>
            <a:endParaRPr lang="en-US" altLang="zh-CN" sz="1800" b="0"/>
          </a:p>
          <a:p>
            <a:pPr>
              <a:buNone/>
            </a:pP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页面渲染（</a:t>
            </a:r>
            <a:r>
              <a:rPr lang="en-US" altLang="zh-CN"/>
              <a:t>Rendering</a:t>
            </a:r>
            <a:r>
              <a:rPr lang="zh-CN" altLang="en-US"/>
              <a:t>）</a:t>
            </a:r>
            <a:endParaRPr lang="en-US" altLang="zh-CN"/>
          </a:p>
          <a:p>
            <a:pPr lvl="1"/>
            <a:r>
              <a:rPr lang="zh-CN" altLang="en-US" b="0"/>
              <a:t>表单输入绑定</a:t>
            </a:r>
            <a:endParaRPr lang="en-US" altLang="zh-CN" b="0"/>
          </a:p>
          <a:p>
            <a:pPr lvl="1">
              <a:buNone/>
            </a:pPr>
            <a:r>
              <a:rPr lang="en-US" altLang="zh-CN" b="0"/>
              <a:t>v-model </a:t>
            </a:r>
            <a:r>
              <a:rPr lang="zh-CN" altLang="en-US" b="0"/>
              <a:t>指令可以在表单控件元素上创建双向数据绑定。它会根据控件类型自动选取正确的方法来更新元素。</a:t>
            </a:r>
            <a:r>
              <a:rPr lang="en-US" altLang="zh-CN" b="0"/>
              <a:t>v-model </a:t>
            </a:r>
            <a:r>
              <a:rPr lang="zh-CN" altLang="en-US" b="0"/>
              <a:t>本质上不过是语法糖，它负责监听用户的输入事件以更新数据，</a:t>
            </a:r>
            <a:r>
              <a:rPr lang="en-US" altLang="zh-CN" b="0"/>
              <a:t>v-model </a:t>
            </a:r>
            <a:r>
              <a:rPr lang="zh-CN" altLang="en-US" b="0"/>
              <a:t>会忽略所有表单元素的 </a:t>
            </a:r>
            <a:r>
              <a:rPr lang="en-US" altLang="zh-CN" b="0"/>
              <a:t>value</a:t>
            </a:r>
            <a:r>
              <a:rPr lang="zh-CN" altLang="en-US" b="0"/>
              <a:t>、</a:t>
            </a:r>
            <a:r>
              <a:rPr lang="en-US" altLang="zh-CN" b="0"/>
              <a:t>checked</a:t>
            </a:r>
            <a:r>
              <a:rPr lang="zh-CN" altLang="en-US" b="0"/>
              <a:t>、</a:t>
            </a:r>
            <a:r>
              <a:rPr lang="en-US" altLang="zh-CN" b="0"/>
              <a:t>selected </a:t>
            </a:r>
            <a:r>
              <a:rPr lang="zh-CN" altLang="en-US" b="0"/>
              <a:t>特性的初始值。因为它会选择 </a:t>
            </a:r>
            <a:r>
              <a:rPr lang="en-US" altLang="zh-CN" b="0"/>
              <a:t>Vue </a:t>
            </a:r>
            <a:r>
              <a:rPr lang="zh-CN" altLang="en-US" b="0"/>
              <a:t>实例数据来作为具体的值。你应该通过 </a:t>
            </a:r>
            <a:r>
              <a:rPr lang="en-US" altLang="zh-CN" b="0"/>
              <a:t>JavaScript </a:t>
            </a:r>
            <a:r>
              <a:rPr lang="zh-CN" altLang="en-US" b="0"/>
              <a:t>在组件的 </a:t>
            </a:r>
            <a:r>
              <a:rPr lang="en-US" altLang="zh-CN" b="0"/>
              <a:t>data </a:t>
            </a:r>
            <a:r>
              <a:rPr lang="zh-CN" altLang="en-US" b="0"/>
              <a:t>选项中声明初始值。</a:t>
            </a:r>
            <a:endParaRPr lang="en-US" altLang="zh-CN" b="0"/>
          </a:p>
          <a:p>
            <a:pPr lvl="1">
              <a:buFont typeface="宋体" panose="02010600030101010101" pitchFamily="2" charset="-122"/>
              <a:buAutoNum type="arabicPeriod"/>
            </a:pPr>
            <a:r>
              <a:rPr lang="zh-CN" altLang="en-US" sz="1800" b="0"/>
              <a:t>单行文本、多行文本框、单选按钮、下拉菜单简单使用</a:t>
            </a:r>
            <a:r>
              <a:rPr lang="en-US" altLang="zh-CN" sz="1800" b="0"/>
              <a:t>v-model</a:t>
            </a:r>
            <a:r>
              <a:rPr lang="zh-CN" altLang="en-US" sz="1800" b="0"/>
              <a:t>绑定即可</a:t>
            </a:r>
            <a:endParaRPr lang="en-US" altLang="zh-CN" sz="1800" b="0"/>
          </a:p>
          <a:p>
            <a:pPr lvl="1">
              <a:buNone/>
            </a:pPr>
            <a:r>
              <a:rPr lang="en-US" altLang="zh-CN" sz="1800"/>
              <a:t>&lt;input v-model="message"&gt;&lt;p&gt;Message is: {{ message }}&lt;/p&gt;</a:t>
            </a:r>
            <a:endParaRPr lang="en-US" altLang="zh-CN" sz="1800"/>
          </a:p>
          <a:p>
            <a:pPr lvl="1">
              <a:buFont typeface="宋体" panose="02010600030101010101" pitchFamily="2" charset="-122"/>
              <a:buAutoNum type="arabicPeriod" startAt="2"/>
            </a:pPr>
            <a:r>
              <a:rPr lang="zh-CN" altLang="en-US" sz="1800" b="0"/>
              <a:t>复选框（绑定到一个数组中）</a:t>
            </a:r>
            <a:endParaRPr lang="en-US" altLang="zh-CN" sz="1800" b="0"/>
          </a:p>
          <a:p>
            <a:pPr lvl="1">
              <a:spcBef>
                <a:spcPts val="200"/>
              </a:spcBef>
              <a:spcAft>
                <a:spcPts val="200"/>
              </a:spcAft>
              <a:buNone/>
            </a:pPr>
            <a:r>
              <a:rPr lang="en-US" altLang="zh-CN" sz="1800"/>
              <a:t>&lt;input type="checkbox" value="Jack" v-model="checkedNames"&gt;</a:t>
            </a:r>
            <a:endParaRPr lang="en-US" altLang="zh-CN" sz="1800"/>
          </a:p>
          <a:p>
            <a:pPr lvl="1">
              <a:spcBef>
                <a:spcPts val="200"/>
              </a:spcBef>
              <a:spcAft>
                <a:spcPts val="200"/>
              </a:spcAft>
              <a:buNone/>
            </a:pPr>
            <a:r>
              <a:rPr lang="en-US" altLang="zh-CN" sz="1800"/>
              <a:t>&lt;input type="checkbox" value="Jack" v-model="checkedNames"&gt;</a:t>
            </a:r>
            <a:endParaRPr lang="en-US" altLang="zh-CN" sz="1800"/>
          </a:p>
          <a:p>
            <a:pPr lvl="1">
              <a:spcBef>
                <a:spcPts val="200"/>
              </a:spcBef>
              <a:spcAft>
                <a:spcPts val="200"/>
              </a:spcAft>
              <a:buNone/>
            </a:pPr>
            <a:r>
              <a:rPr lang="en-US" altLang="zh-CN" sz="1800"/>
              <a:t>data:{checkedNames:[]}</a:t>
            </a:r>
            <a:endParaRPr lang="en-US" altLang="zh-CN" sz="1800"/>
          </a:p>
          <a:p>
            <a:pPr lvl="1">
              <a:buNone/>
            </a:pP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vert="horz" wrap="square" lIns="90333" tIns="44376" rIns="90333" bIns="44376" anchor="b"/>
          <a:lstStyle/>
          <a:p>
            <a:r>
              <a:rPr lang="zh-CN" altLang="en-US"/>
              <a:t>模块化结构</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模块对象</a:t>
            </a:r>
            <a:endParaRPr lang="en-US" altLang="zh-CN"/>
          </a:p>
          <a:p>
            <a:pPr>
              <a:buNone/>
            </a:pPr>
            <a:r>
              <a:rPr lang="en-US" altLang="zh-CN" sz="1800"/>
              <a:t>Node</a:t>
            </a:r>
            <a:r>
              <a:rPr lang="zh-CN" altLang="en-US" sz="1800"/>
              <a:t>内部提供一个</a:t>
            </a:r>
            <a:r>
              <a:rPr lang="en-US" altLang="zh-CN" sz="1800"/>
              <a:t>Module</a:t>
            </a:r>
            <a:r>
              <a:rPr lang="zh-CN" altLang="en-US" sz="1800"/>
              <a:t>构建函数。所有模块都是</a:t>
            </a:r>
            <a:r>
              <a:rPr lang="en-US" altLang="zh-CN" sz="1800"/>
              <a:t>Module</a:t>
            </a:r>
            <a:r>
              <a:rPr lang="zh-CN" altLang="en-US" sz="1800"/>
              <a:t>的实例。每个模块内部，都有一个</a:t>
            </a:r>
            <a:r>
              <a:rPr lang="en-US" altLang="zh-CN" sz="1800"/>
              <a:t>module</a:t>
            </a:r>
            <a:r>
              <a:rPr lang="zh-CN" altLang="en-US" sz="1800"/>
              <a:t>对象，代表当前模块。它有以下属性。</a:t>
            </a:r>
            <a:endParaRPr lang="en-US" altLang="zh-CN" sz="1800"/>
          </a:p>
          <a:p>
            <a:pPr marL="793750" lvl="1" indent="-285750">
              <a:buFont typeface="Wingdings" panose="05000000000000000000" pitchFamily="2" charset="2"/>
              <a:buChar char="ü"/>
            </a:pPr>
            <a:r>
              <a:rPr lang="en-US" altLang="zh-CN" sz="1800"/>
              <a:t>module.id </a:t>
            </a:r>
            <a:r>
              <a:rPr lang="zh-CN" altLang="en-US" sz="1800"/>
              <a:t>模块的识别符，通常是带有绝对路径的模块文件名。 </a:t>
            </a:r>
            <a:endParaRPr lang="en-US" altLang="zh-CN" sz="1800"/>
          </a:p>
          <a:p>
            <a:pPr marL="793750" lvl="1" indent="-285750">
              <a:buFont typeface="Wingdings" panose="05000000000000000000" pitchFamily="2" charset="2"/>
              <a:buChar char="ü"/>
            </a:pPr>
            <a:r>
              <a:rPr lang="en-US" altLang="zh-CN" sz="1800"/>
              <a:t>module.filename </a:t>
            </a:r>
            <a:r>
              <a:rPr lang="zh-CN" altLang="en-US" sz="1800"/>
              <a:t>模块的文件名，带有绝对路径。 </a:t>
            </a:r>
            <a:endParaRPr lang="en-US" altLang="zh-CN" sz="1800"/>
          </a:p>
          <a:p>
            <a:pPr marL="793750" lvl="1" indent="-285750">
              <a:buFont typeface="Wingdings" panose="05000000000000000000" pitchFamily="2" charset="2"/>
              <a:buChar char="ü"/>
            </a:pPr>
            <a:r>
              <a:rPr lang="en-US" altLang="zh-CN" sz="1800"/>
              <a:t>module.loaded </a:t>
            </a:r>
            <a:r>
              <a:rPr lang="zh-CN" altLang="en-US" sz="1800"/>
              <a:t>返回一个布尔值，表示模块是否已经完成加载。 </a:t>
            </a:r>
            <a:endParaRPr lang="en-US" altLang="zh-CN" sz="1800"/>
          </a:p>
          <a:p>
            <a:pPr marL="793750" lvl="1" indent="-285750">
              <a:buFont typeface="Wingdings" panose="05000000000000000000" pitchFamily="2" charset="2"/>
              <a:buChar char="ü"/>
            </a:pPr>
            <a:r>
              <a:rPr lang="en-US" altLang="zh-CN" sz="1800"/>
              <a:t>module.parent </a:t>
            </a:r>
            <a:r>
              <a:rPr lang="zh-CN" altLang="en-US" sz="1800"/>
              <a:t>返回一个对象，表示调用该模块的模块。 </a:t>
            </a:r>
            <a:endParaRPr lang="en-US" altLang="zh-CN" sz="1800"/>
          </a:p>
          <a:p>
            <a:pPr marL="793750" lvl="1" indent="-285750">
              <a:buFont typeface="Wingdings" panose="05000000000000000000" pitchFamily="2" charset="2"/>
              <a:buChar char="ü"/>
            </a:pPr>
            <a:r>
              <a:rPr lang="en-US" altLang="zh-CN" sz="1800"/>
              <a:t>module.children </a:t>
            </a:r>
            <a:r>
              <a:rPr lang="zh-CN" altLang="en-US" sz="1800"/>
              <a:t>返回一个数组，表示该模块要用到的其他模块。</a:t>
            </a:r>
            <a:endParaRPr lang="en-US" altLang="zh-CN" sz="1800"/>
          </a:p>
          <a:p>
            <a:pPr marL="793750" lvl="1" indent="-285750">
              <a:buFont typeface="Wingdings" panose="05000000000000000000" pitchFamily="2" charset="2"/>
              <a:buChar char="ü"/>
            </a:pPr>
            <a:r>
              <a:rPr lang="en-US" altLang="zh-CN" sz="1800"/>
              <a:t>module.exports </a:t>
            </a:r>
            <a:r>
              <a:rPr lang="zh-CN" altLang="en-US" sz="1800"/>
              <a:t>表示模块对外输出的值。</a:t>
            </a:r>
            <a:endParaRPr lang="en-US" altLang="zh-CN" sz="1800" b="0"/>
          </a:p>
          <a:p>
            <a:pPr>
              <a:spcBef>
                <a:spcPts val="200"/>
              </a:spcBef>
              <a:spcAft>
                <a:spcPts val="200"/>
              </a:spcAft>
            </a:pPr>
            <a:r>
              <a:rPr lang="zh-CN" altLang="en-US"/>
              <a:t> </a:t>
            </a:r>
            <a:r>
              <a:rPr lang="en-US" altLang="zh-CN"/>
              <a:t>exports</a:t>
            </a:r>
            <a:r>
              <a:rPr lang="zh-CN" altLang="en-US"/>
              <a:t>变量</a:t>
            </a:r>
            <a:endParaRPr lang="en-US" altLang="zh-CN" sz="1800"/>
          </a:p>
          <a:p>
            <a:pPr>
              <a:buNone/>
            </a:pPr>
            <a:r>
              <a:rPr lang="zh-CN" altLang="en-US" sz="1800"/>
              <a:t>为了方便，</a:t>
            </a:r>
            <a:r>
              <a:rPr lang="en-US" altLang="zh-CN" sz="1800"/>
              <a:t>Node</a:t>
            </a:r>
            <a:r>
              <a:rPr lang="zh-CN" altLang="en-US" sz="1800"/>
              <a:t>为每个模块提供一个</a:t>
            </a:r>
            <a:r>
              <a:rPr lang="en-US" altLang="zh-CN" sz="1800"/>
              <a:t>exports</a:t>
            </a:r>
            <a:r>
              <a:rPr lang="zh-CN" altLang="en-US" sz="1800"/>
              <a:t>变量，指向</a:t>
            </a:r>
            <a:r>
              <a:rPr lang="en-US" altLang="zh-CN" sz="1800"/>
              <a:t>module.exports</a:t>
            </a:r>
            <a:r>
              <a:rPr lang="zh-CN" altLang="en-US" sz="1800"/>
              <a:t>。这等同在每个模块头部，有一行这样的命令。</a:t>
            </a:r>
            <a:endParaRPr lang="zh-CN" altLang="en-US" sz="1800"/>
          </a:p>
          <a:p>
            <a:pPr>
              <a:buNone/>
            </a:pPr>
            <a:r>
              <a:rPr lang="en-US" altLang="zh-CN" sz="1800"/>
              <a:t>var exports = module.exports; </a:t>
            </a:r>
            <a:endParaRPr lang="en-US" altLang="zh-CN" sz="1800"/>
          </a:p>
          <a:p>
            <a:pPr>
              <a:buNone/>
            </a:pPr>
            <a:endParaRPr lang="en-US" altLang="zh-CN" sz="180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481705" y="2897505"/>
            <a:ext cx="5306695"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Vue</a:t>
            </a:r>
            <a:br>
              <a:rPr lang="zh-CN" altLang="en-US" sz="2800">
                <a:solidFill>
                  <a:srgbClr val="CC0099"/>
                </a:solidFill>
                <a:effectLst>
                  <a:outerShdw blurRad="38100" dist="38100" dir="2700000">
                    <a:srgbClr val="C0C0C0"/>
                  </a:outerShdw>
                </a:effectLst>
              </a:rPr>
            </a:b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2</a:t>
            </a:r>
            <a:r>
              <a:rPr lang="zh-CN" altLang="en-US" sz="2800">
                <a:solidFill>
                  <a:srgbClr val="CC0099"/>
                </a:solidFill>
                <a:effectLst>
                  <a:outerShdw blurRad="38100" dist="38100" dir="2700000">
                    <a:srgbClr val="C0C0C0"/>
                  </a:outerShdw>
                </a:effectLst>
              </a:rPr>
              <a:t> 章: 动画</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vert="horz" wrap="square" lIns="90333" tIns="44376" rIns="90333" bIns="44376" anchor="b"/>
          <a:lstStyle/>
          <a:p>
            <a:r>
              <a:rPr lang="zh-CN" altLang="en-US"/>
              <a:t>学习目标</a:t>
            </a:r>
            <a:endParaRPr lang="zh-CN" altLang="en-US"/>
          </a:p>
        </p:txBody>
      </p:sp>
      <p:sp>
        <p:nvSpPr>
          <p:cNvPr id="28674" name="Rectangle 3"/>
          <p:cNvSpPr>
            <a:spLocks noGrp="1"/>
          </p:cNvSpPr>
          <p:nvPr>
            <p:ph idx="1"/>
          </p:nvPr>
        </p:nvSpPr>
        <p:spPr/>
        <p:txBody>
          <a:bodyPr vert="horz" wrap="square" lIns="90050" tIns="45024" rIns="90050" bIns="45024" anchor="t"/>
          <a:lstStyle/>
          <a:p>
            <a:r>
              <a:rPr lang="zh-CN" altLang="en-US"/>
              <a:t> 了解</a:t>
            </a:r>
            <a:r>
              <a:rPr lang="en-US" altLang="zh-CN"/>
              <a:t>vue</a:t>
            </a:r>
            <a:r>
              <a:rPr lang="zh-CN" altLang="en-US"/>
              <a:t>如何实现动画与过渡功能</a:t>
            </a:r>
            <a:endParaRPr lang="en-US" altLang="zh-CN"/>
          </a:p>
          <a:p>
            <a:r>
              <a:rPr lang="zh-CN" altLang="en-US"/>
              <a:t> 了解使用</a:t>
            </a:r>
            <a:r>
              <a:rPr lang="en-US" altLang="zh-CN"/>
              <a:t>CSS3</a:t>
            </a:r>
            <a:r>
              <a:rPr lang="zh-CN" altLang="en-US"/>
              <a:t>技术实现的动画效果</a:t>
            </a:r>
            <a:endParaRPr lang="en-US" altLang="zh-CN"/>
          </a:p>
          <a:p>
            <a:r>
              <a:rPr lang="zh-CN" altLang="en-US"/>
              <a:t> 了解使用第三方机制</a:t>
            </a:r>
            <a:r>
              <a:rPr lang="en-US" altLang="zh-CN"/>
              <a:t>animate.css</a:t>
            </a:r>
            <a:r>
              <a:rPr lang="zh-CN" altLang="en-US"/>
              <a:t>实现动画效果的方式</a:t>
            </a:r>
            <a:endParaRPr lang="en-US" altLang="zh-CN"/>
          </a:p>
          <a:p>
            <a:r>
              <a:rPr lang="zh-CN" altLang="en-US"/>
              <a:t> 了解使用第三方机制</a:t>
            </a:r>
            <a:r>
              <a:rPr lang="en-US" altLang="zh-CN"/>
              <a:t>velocity.js</a:t>
            </a:r>
            <a:r>
              <a:rPr lang="zh-CN" altLang="en-US"/>
              <a:t>实现动画效果的方式</a:t>
            </a:r>
            <a:endParaRPr lang="en-US" altLang="zh-CN"/>
          </a:p>
          <a:p>
            <a:r>
              <a:rPr lang="zh-CN" altLang="en-US"/>
              <a:t> 了解如何实现列表过渡</a:t>
            </a:r>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71438" y="0"/>
            <a:ext cx="7624762" cy="515938"/>
          </a:xfrm>
        </p:spPr>
        <p:txBody>
          <a:bodyPr vert="horz" wrap="square" lIns="90333" tIns="44376" rIns="90333" bIns="44376" anchor="b"/>
          <a:lstStyle/>
          <a:p>
            <a:r>
              <a:rPr lang="zh-CN" altLang="en-US"/>
              <a:t>动画</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介绍</a:t>
            </a:r>
            <a:endParaRPr lang="en-US" altLang="zh-CN"/>
          </a:p>
          <a:p>
            <a:pPr>
              <a:buNone/>
            </a:pPr>
            <a:r>
              <a:rPr lang="en-US" altLang="zh-CN" b="0"/>
              <a:t>Vue </a:t>
            </a:r>
            <a:r>
              <a:rPr lang="zh-CN" altLang="en-US" b="0"/>
              <a:t>在插入、更新或者移除 </a:t>
            </a:r>
            <a:r>
              <a:rPr lang="en-US" altLang="zh-CN" b="0"/>
              <a:t>DOM </a:t>
            </a:r>
            <a:r>
              <a:rPr lang="zh-CN" altLang="en-US" b="0"/>
              <a:t>时，提供多种不同方式的应用过渡效果。</a:t>
            </a:r>
            <a:br>
              <a:rPr lang="zh-CN" altLang="en-US" b="0"/>
            </a:br>
            <a:r>
              <a:rPr lang="zh-CN" altLang="en-US" b="0"/>
              <a:t>包括以下工具：</a:t>
            </a:r>
            <a:endParaRPr lang="en-US" altLang="zh-CN" b="0"/>
          </a:p>
          <a:p>
            <a:pPr>
              <a:buFont typeface="Wingdings" panose="05000000000000000000" pitchFamily="2" charset="2"/>
              <a:buChar char="l"/>
            </a:pPr>
            <a:r>
              <a:rPr lang="zh-CN" altLang="en-US" sz="1800" b="0"/>
              <a:t>在 </a:t>
            </a:r>
            <a:r>
              <a:rPr lang="en-US" altLang="zh-CN" sz="1800" b="0"/>
              <a:t>CSS </a:t>
            </a:r>
            <a:r>
              <a:rPr lang="zh-CN" altLang="en-US" sz="1800" b="0"/>
              <a:t>过渡和动画中自动应用 </a:t>
            </a:r>
            <a:r>
              <a:rPr lang="en-US" altLang="zh-CN" sz="1800" b="0"/>
              <a:t>class</a:t>
            </a:r>
            <a:endParaRPr lang="en-US" altLang="zh-CN" sz="1800" b="0"/>
          </a:p>
          <a:p>
            <a:pPr>
              <a:buFont typeface="Wingdings" panose="05000000000000000000" pitchFamily="2" charset="2"/>
              <a:buChar char="l"/>
            </a:pPr>
            <a:r>
              <a:rPr lang="zh-CN" altLang="en-US" sz="1800" b="0"/>
              <a:t>可以配合使用第三方 </a:t>
            </a:r>
            <a:r>
              <a:rPr lang="en-US" altLang="zh-CN" sz="1800" b="0"/>
              <a:t>CSS </a:t>
            </a:r>
            <a:r>
              <a:rPr lang="zh-CN" altLang="en-US" sz="1800" b="0"/>
              <a:t>动画库，如 </a:t>
            </a:r>
            <a:r>
              <a:rPr lang="en-US" altLang="zh-CN" sz="1800" b="0"/>
              <a:t>Animate.css</a:t>
            </a:r>
            <a:endParaRPr lang="en-US" altLang="zh-CN" sz="1800" b="0"/>
          </a:p>
          <a:p>
            <a:pPr>
              <a:buFont typeface="Wingdings" panose="05000000000000000000" pitchFamily="2" charset="2"/>
              <a:buChar char="l"/>
            </a:pPr>
            <a:r>
              <a:rPr lang="zh-CN" altLang="en-US" sz="1800" b="0"/>
              <a:t>在过渡钩子函数中使用 </a:t>
            </a:r>
            <a:r>
              <a:rPr lang="en-US" altLang="zh-CN" sz="1800" b="0"/>
              <a:t>JavaScript </a:t>
            </a:r>
            <a:r>
              <a:rPr lang="zh-CN" altLang="en-US" sz="1800" b="0"/>
              <a:t>直接操作 </a:t>
            </a:r>
            <a:r>
              <a:rPr lang="en-US" altLang="zh-CN" sz="1800" b="0"/>
              <a:t>DOM</a:t>
            </a:r>
            <a:endParaRPr lang="en-US" altLang="zh-CN" sz="1800" b="0"/>
          </a:p>
          <a:p>
            <a:pPr>
              <a:buFont typeface="Wingdings" panose="05000000000000000000" pitchFamily="2" charset="2"/>
              <a:buChar char="l"/>
            </a:pPr>
            <a:r>
              <a:rPr lang="zh-CN" altLang="en-US" sz="1800" b="0"/>
              <a:t>可以配合使用第三方 </a:t>
            </a:r>
            <a:r>
              <a:rPr lang="en-US" altLang="zh-CN" sz="1800" b="0"/>
              <a:t>JavaScript </a:t>
            </a:r>
            <a:r>
              <a:rPr lang="zh-CN" altLang="en-US" sz="1800" b="0"/>
              <a:t>动画库，如 </a:t>
            </a:r>
            <a:r>
              <a:rPr lang="en-US" altLang="zh-CN" sz="1800" b="0"/>
              <a:t>Velocity.js</a:t>
            </a:r>
            <a:endParaRPr lang="en-US" altLang="zh-CN" sz="1800" b="0"/>
          </a:p>
          <a:p>
            <a:pPr marL="457200" lvl="1" indent="0">
              <a:buNone/>
            </a:pP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71438" y="0"/>
            <a:ext cx="7624762" cy="515938"/>
          </a:xfrm>
        </p:spPr>
        <p:txBody>
          <a:bodyPr vert="horz" wrap="square" lIns="90333" tIns="44376" rIns="90333" bIns="44376" anchor="b"/>
          <a:lstStyle/>
          <a:p>
            <a:r>
              <a:rPr lang="zh-CN" altLang="en-US"/>
              <a:t>动画</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自定义过渡样式</a:t>
            </a:r>
            <a:endParaRPr lang="en-US" altLang="zh-CN"/>
          </a:p>
          <a:p>
            <a:pPr>
              <a:buNone/>
            </a:pPr>
            <a:r>
              <a:rPr lang="en-US" altLang="zh-CN" b="0"/>
              <a:t>Vue </a:t>
            </a:r>
            <a:r>
              <a:rPr lang="zh-CN" altLang="en-US" b="0"/>
              <a:t>提供了 </a:t>
            </a:r>
            <a:r>
              <a:rPr lang="en-US" altLang="zh-CN" b="0"/>
              <a:t>transition </a:t>
            </a:r>
            <a:r>
              <a:rPr lang="zh-CN" altLang="en-US" b="0"/>
              <a:t>的封装组件，在下列情形中，可以给任何元素和组件添加 </a:t>
            </a:r>
            <a:r>
              <a:rPr lang="en-US" altLang="zh-CN" b="0"/>
              <a:t>entering/leaving </a:t>
            </a:r>
            <a:r>
              <a:rPr lang="zh-CN" altLang="en-US" b="0"/>
              <a:t>过渡</a:t>
            </a:r>
            <a:endParaRPr lang="en-US" altLang="zh-CN" b="0"/>
          </a:p>
          <a:p>
            <a:pPr>
              <a:buFont typeface="Wingdings" panose="05000000000000000000" pitchFamily="2" charset="2"/>
              <a:buChar char="l"/>
            </a:pPr>
            <a:r>
              <a:rPr lang="zh-CN" altLang="en-US" sz="1800" b="0"/>
              <a:t>条件渲染 </a:t>
            </a:r>
            <a:r>
              <a:rPr lang="en-US" altLang="zh-CN" sz="1800" b="0"/>
              <a:t>(</a:t>
            </a:r>
            <a:r>
              <a:rPr lang="zh-CN" altLang="en-US" sz="1800" b="0"/>
              <a:t>使用 </a:t>
            </a:r>
            <a:r>
              <a:rPr lang="en-US" altLang="zh-CN" sz="1800" b="0"/>
              <a:t>v-if)</a:t>
            </a:r>
            <a:r>
              <a:rPr lang="zh-CN" altLang="en-US" sz="1800" b="0"/>
              <a:t>、条件展示 </a:t>
            </a:r>
            <a:r>
              <a:rPr lang="en-US" altLang="zh-CN" sz="1800" b="0"/>
              <a:t>(</a:t>
            </a:r>
            <a:r>
              <a:rPr lang="zh-CN" altLang="en-US" sz="1800" b="0"/>
              <a:t>使用 </a:t>
            </a:r>
            <a:r>
              <a:rPr lang="en-US" altLang="zh-CN" sz="1800" b="0"/>
              <a:t>v-show)</a:t>
            </a:r>
            <a:r>
              <a:rPr lang="zh-CN" altLang="en-US" sz="1800" b="0"/>
              <a:t>、动态组件、组件根节点</a:t>
            </a:r>
            <a:endParaRPr lang="en-US" altLang="zh-CN" sz="1800" b="0"/>
          </a:p>
          <a:p>
            <a:pPr>
              <a:buNone/>
            </a:pPr>
            <a:r>
              <a:rPr lang="zh-CN" altLang="en-US" b="0"/>
              <a:t>过渡的类名</a:t>
            </a:r>
            <a:endParaRPr lang="en-US" altLang="zh-CN" b="0"/>
          </a:p>
          <a:p>
            <a:pPr>
              <a:buNone/>
            </a:pPr>
            <a:r>
              <a:rPr lang="zh-CN" altLang="en-US" sz="1800" b="0"/>
              <a:t>在进入</a:t>
            </a:r>
            <a:r>
              <a:rPr lang="en-US" altLang="zh-CN" sz="1800" b="0"/>
              <a:t>/</a:t>
            </a:r>
            <a:r>
              <a:rPr lang="zh-CN" altLang="en-US" sz="1800" b="0"/>
              <a:t>离开的过渡中，会有 </a:t>
            </a:r>
            <a:r>
              <a:rPr lang="en-US" altLang="zh-CN" sz="1800" b="0"/>
              <a:t>6 </a:t>
            </a:r>
            <a:r>
              <a:rPr lang="zh-CN" altLang="en-US" sz="1800" b="0"/>
              <a:t>个 </a:t>
            </a:r>
            <a:r>
              <a:rPr lang="en-US" altLang="zh-CN" sz="1800" b="0"/>
              <a:t>class </a:t>
            </a:r>
            <a:r>
              <a:rPr lang="zh-CN" altLang="en-US" sz="1800" b="0"/>
              <a:t>切换，</a:t>
            </a:r>
            <a:r>
              <a:rPr lang="en-US" altLang="zh-CN" sz="1800" b="0"/>
              <a:t>v-</a:t>
            </a:r>
            <a:r>
              <a:rPr lang="zh-CN" altLang="en-US" sz="1800" b="0"/>
              <a:t>是这些类名的前缀，可以在</a:t>
            </a:r>
            <a:r>
              <a:rPr lang="en-US" altLang="zh-CN" sz="1800" b="0"/>
              <a:t>transition</a:t>
            </a:r>
            <a:r>
              <a:rPr lang="zh-CN" altLang="en-US" sz="1800" b="0"/>
              <a:t>标签中设定</a:t>
            </a:r>
            <a:r>
              <a:rPr lang="en-US" altLang="zh-CN" sz="1800" b="0"/>
              <a:t>name</a:t>
            </a:r>
            <a:r>
              <a:rPr lang="zh-CN" altLang="en-US" sz="1800" b="0"/>
              <a:t>属性改变该前缀。</a:t>
            </a:r>
            <a:endParaRPr lang="en-US" altLang="zh-CN" sz="1800" b="0"/>
          </a:p>
          <a:p>
            <a:pPr marL="457200" lvl="1" indent="0">
              <a:buNone/>
            </a:pP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pic>
        <p:nvPicPr>
          <p:cNvPr id="30723" name="图片 1"/>
          <p:cNvPicPr>
            <a:picLocks noChangeAspect="1"/>
          </p:cNvPicPr>
          <p:nvPr/>
        </p:nvPicPr>
        <p:blipFill>
          <a:blip r:embed="rId1" cstate="print"/>
          <a:stretch>
            <a:fillRect/>
          </a:stretch>
        </p:blipFill>
        <p:spPr>
          <a:xfrm>
            <a:off x="376238" y="3441700"/>
            <a:ext cx="7015162" cy="2971800"/>
          </a:xfrm>
          <a:prstGeom prst="rect">
            <a:avLst/>
          </a:prstGeom>
          <a:noFill/>
          <a:ln w="9525">
            <a:noFill/>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71438" y="0"/>
            <a:ext cx="7624762" cy="515938"/>
          </a:xfrm>
        </p:spPr>
        <p:txBody>
          <a:bodyPr vert="horz" wrap="square" lIns="90333" tIns="44376" rIns="90333" bIns="44376" anchor="b"/>
          <a:lstStyle/>
          <a:p>
            <a:r>
              <a:rPr lang="zh-CN" altLang="en-US"/>
              <a:t>动画</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自定义过渡样式</a:t>
            </a:r>
            <a:endParaRPr lang="en-US" altLang="zh-CN"/>
          </a:p>
          <a:p>
            <a:pPr>
              <a:spcBef>
                <a:spcPts val="200"/>
              </a:spcBef>
              <a:spcAft>
                <a:spcPts val="200"/>
              </a:spcAft>
              <a:buNone/>
            </a:pPr>
            <a:r>
              <a:rPr lang="en-US" altLang="zh-CN" sz="1800" b="0"/>
              <a:t>&lt;button @click='show = !show'&gt;</a:t>
            </a:r>
            <a:r>
              <a:rPr lang="zh-CN" altLang="en-US" sz="1800" b="0"/>
              <a:t>切换</a:t>
            </a:r>
            <a:r>
              <a:rPr lang="en-US" altLang="zh-CN" sz="1800" b="0"/>
              <a:t>&lt;/button&gt;    </a:t>
            </a:r>
            <a:endParaRPr lang="en-US" altLang="zh-CN" sz="1800" b="0"/>
          </a:p>
          <a:p>
            <a:pPr>
              <a:spcBef>
                <a:spcPts val="200"/>
              </a:spcBef>
              <a:spcAft>
                <a:spcPts val="200"/>
              </a:spcAft>
              <a:buNone/>
            </a:pPr>
            <a:r>
              <a:rPr lang="en-US" altLang="zh-CN" sz="1800" b="0"/>
              <a:t>&lt;transition name='fade'&gt;      </a:t>
            </a:r>
            <a:endParaRPr lang="en-US" altLang="zh-CN" sz="1800" b="0"/>
          </a:p>
          <a:p>
            <a:pPr>
              <a:spcBef>
                <a:spcPts val="200"/>
              </a:spcBef>
              <a:spcAft>
                <a:spcPts val="200"/>
              </a:spcAft>
              <a:buNone/>
            </a:pPr>
            <a:r>
              <a:rPr lang="en-US" altLang="zh-CN" sz="1800" b="0"/>
              <a:t>	&lt;p v-if='show'&gt;  hello vue  &lt;/p&gt;   </a:t>
            </a:r>
            <a:endParaRPr lang="en-US" altLang="zh-CN" sz="1800" b="0"/>
          </a:p>
          <a:p>
            <a:pPr>
              <a:spcBef>
                <a:spcPts val="200"/>
              </a:spcBef>
              <a:spcAft>
                <a:spcPts val="200"/>
              </a:spcAft>
              <a:buNone/>
            </a:pPr>
            <a:r>
              <a:rPr lang="en-US" altLang="zh-CN" sz="1800" b="0"/>
              <a:t>&lt;/transition&gt;</a:t>
            </a:r>
            <a:endParaRPr lang="en-US" altLang="zh-CN" sz="1800" b="0"/>
          </a:p>
          <a:p>
            <a:pPr>
              <a:spcBef>
                <a:spcPts val="200"/>
              </a:spcBef>
              <a:spcAft>
                <a:spcPts val="200"/>
              </a:spcAft>
              <a:buNone/>
            </a:pPr>
            <a:r>
              <a:rPr lang="en-US" altLang="zh-CN" sz="1800" b="0"/>
              <a:t>&lt;style&gt;</a:t>
            </a:r>
            <a:endParaRPr lang="en-US" altLang="zh-CN" sz="1800" b="0"/>
          </a:p>
          <a:p>
            <a:pPr>
              <a:spcBef>
                <a:spcPts val="200"/>
              </a:spcBef>
              <a:spcAft>
                <a:spcPts val="200"/>
              </a:spcAft>
              <a:buNone/>
            </a:pPr>
            <a:r>
              <a:rPr lang="en-US" altLang="zh-CN" sz="1800" b="0"/>
              <a:t>.fade-enter-active, .fade-leave-active {      </a:t>
            </a:r>
            <a:endParaRPr lang="en-US" altLang="zh-CN" sz="1800" b="0"/>
          </a:p>
          <a:p>
            <a:pPr>
              <a:spcBef>
                <a:spcPts val="200"/>
              </a:spcBef>
              <a:spcAft>
                <a:spcPts val="200"/>
              </a:spcAft>
              <a:buNone/>
            </a:pPr>
            <a:r>
              <a:rPr lang="en-US" altLang="zh-CN" sz="1800" b="0"/>
              <a:t>	transition: opacity .5s   </a:t>
            </a:r>
            <a:endParaRPr lang="en-US" altLang="zh-CN" sz="1800" b="0"/>
          </a:p>
          <a:p>
            <a:pPr>
              <a:spcBef>
                <a:spcPts val="200"/>
              </a:spcBef>
              <a:spcAft>
                <a:spcPts val="200"/>
              </a:spcAft>
              <a:buNone/>
            </a:pPr>
            <a:r>
              <a:rPr lang="en-US" altLang="zh-CN" sz="1800" b="0"/>
              <a:t>}    </a:t>
            </a:r>
            <a:endParaRPr lang="en-US" altLang="zh-CN" sz="1800" b="0"/>
          </a:p>
          <a:p>
            <a:pPr>
              <a:spcBef>
                <a:spcPts val="200"/>
              </a:spcBef>
              <a:spcAft>
                <a:spcPts val="200"/>
              </a:spcAft>
              <a:buNone/>
            </a:pPr>
            <a:r>
              <a:rPr lang="en-US" altLang="zh-CN" sz="1800" b="0"/>
              <a:t>.fade-enter, .fade-leave-to {     </a:t>
            </a:r>
            <a:endParaRPr lang="en-US" altLang="zh-CN" sz="1800" b="0"/>
          </a:p>
          <a:p>
            <a:pPr>
              <a:spcBef>
                <a:spcPts val="200"/>
              </a:spcBef>
              <a:spcAft>
                <a:spcPts val="200"/>
              </a:spcAft>
              <a:buNone/>
            </a:pPr>
            <a:r>
              <a:rPr lang="en-US" altLang="zh-CN" sz="1800" b="0"/>
              <a:t>	opacity: 0   </a:t>
            </a:r>
            <a:endParaRPr lang="en-US" altLang="zh-CN" sz="1800" b="0"/>
          </a:p>
          <a:p>
            <a:pPr>
              <a:spcBef>
                <a:spcPts val="200"/>
              </a:spcBef>
              <a:spcAft>
                <a:spcPts val="200"/>
              </a:spcAft>
              <a:buNone/>
            </a:pPr>
            <a:r>
              <a:rPr lang="en-US" altLang="zh-CN" sz="1800" b="0"/>
              <a:t>}</a:t>
            </a:r>
            <a:endParaRPr lang="en-US" altLang="zh-CN" sz="1800" b="0"/>
          </a:p>
          <a:p>
            <a:pPr>
              <a:spcBef>
                <a:spcPts val="200"/>
              </a:spcBef>
              <a:spcAft>
                <a:spcPts val="200"/>
              </a:spcAft>
              <a:buNone/>
            </a:pPr>
            <a:r>
              <a:rPr lang="en-US" altLang="zh-CN" sz="1800" b="0"/>
              <a:t>&lt;/style&gt;</a:t>
            </a:r>
            <a:endParaRPr lang="en-US" altLang="zh-CN" sz="1800" b="0"/>
          </a:p>
          <a:p>
            <a:pPr marL="457200" lvl="1" indent="0">
              <a:buNone/>
            </a:pP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71438" y="0"/>
            <a:ext cx="7624762" cy="515938"/>
          </a:xfrm>
        </p:spPr>
        <p:txBody>
          <a:bodyPr vert="horz" wrap="square" lIns="90333" tIns="44376" rIns="90333" bIns="44376" anchor="b"/>
          <a:lstStyle/>
          <a:p>
            <a:r>
              <a:rPr lang="zh-CN" altLang="en-US"/>
              <a:t>动画</a:t>
            </a:r>
            <a:endParaRPr lang="zh-CN" altLang="en-US"/>
          </a:p>
        </p:txBody>
      </p:sp>
      <p:sp>
        <p:nvSpPr>
          <p:cNvPr id="11266" name="Rectangle 3"/>
          <p:cNvSpPr>
            <a:spLocks noGrp="1"/>
          </p:cNvSpPr>
          <p:nvPr>
            <p:ph type="body" idx="4294967295"/>
          </p:nvPr>
        </p:nvSpPr>
        <p:spPr>
          <a:xfrm>
            <a:off x="0" y="587375"/>
            <a:ext cx="9144000" cy="5965825"/>
          </a:xfrm>
        </p:spPr>
        <p:txBody>
          <a:bodyPr vert="horz" wrap="square" lIns="90050" tIns="45024" rIns="90050" bIns="45024" numCol="1" anchor="t" anchorCtr="0" compatLnSpc="1"/>
          <a:lstStyle/>
          <a:p>
            <a:r>
              <a:rPr lang="zh-CN" altLang="en-US"/>
              <a:t> 自定义动画样式</a:t>
            </a:r>
            <a:endParaRPr lang="en-US" altLang="zh-CN"/>
          </a:p>
          <a:p>
            <a:pPr>
              <a:spcBef>
                <a:spcPts val="200"/>
              </a:spcBef>
              <a:spcAft>
                <a:spcPts val="200"/>
              </a:spcAft>
              <a:buNone/>
            </a:pPr>
            <a:r>
              <a:rPr lang="en-US" altLang="zh-CN" sz="1800" b="0"/>
              <a:t>&lt;button @click='show = !show'&gt;</a:t>
            </a:r>
            <a:r>
              <a:rPr lang="zh-CN" altLang="en-US" sz="1800" b="0"/>
              <a:t>切换</a:t>
            </a:r>
            <a:r>
              <a:rPr lang="en-US" altLang="zh-CN" sz="1800" b="0"/>
              <a:t>&lt;/button&gt;    </a:t>
            </a:r>
            <a:endParaRPr lang="en-US" altLang="zh-CN" sz="1800" b="0"/>
          </a:p>
          <a:p>
            <a:pPr>
              <a:spcBef>
                <a:spcPts val="200"/>
              </a:spcBef>
              <a:spcAft>
                <a:spcPts val="200"/>
              </a:spcAft>
              <a:buNone/>
            </a:pPr>
            <a:r>
              <a:rPr lang="en-US" altLang="zh-CN" sz="1800" b="0"/>
              <a:t>&lt;transition name='bounce'&gt;      </a:t>
            </a:r>
            <a:endParaRPr lang="en-US" altLang="zh-CN" sz="1800" b="0"/>
          </a:p>
          <a:p>
            <a:pPr>
              <a:spcBef>
                <a:spcPts val="200"/>
              </a:spcBef>
              <a:spcAft>
                <a:spcPts val="200"/>
              </a:spcAft>
              <a:buNone/>
            </a:pPr>
            <a:r>
              <a:rPr lang="en-US" altLang="zh-CN" sz="1800" b="0"/>
              <a:t>	&lt;p v-if='show'&gt;  hello vue  &lt;/p&gt;   </a:t>
            </a:r>
            <a:endParaRPr lang="en-US" altLang="zh-CN" sz="1800" b="0"/>
          </a:p>
          <a:p>
            <a:pPr>
              <a:spcBef>
                <a:spcPts val="200"/>
              </a:spcBef>
              <a:spcAft>
                <a:spcPts val="200"/>
              </a:spcAft>
              <a:buNone/>
            </a:pPr>
            <a:r>
              <a:rPr lang="en-US" altLang="zh-CN" sz="1800" b="0"/>
              <a:t>&lt;/transition&gt;</a:t>
            </a:r>
            <a:endParaRPr lang="en-US" altLang="zh-CN" sz="1800" b="0"/>
          </a:p>
          <a:p>
            <a:pPr>
              <a:spcBef>
                <a:spcPts val="200"/>
              </a:spcBef>
              <a:spcAft>
                <a:spcPts val="200"/>
              </a:spcAft>
              <a:buNone/>
            </a:pPr>
            <a:r>
              <a:rPr lang="en-US" altLang="zh-CN" sz="1800" b="0"/>
              <a:t>&lt;style&gt;</a:t>
            </a:r>
            <a:endParaRPr lang="en-US" altLang="zh-CN" sz="1800" b="0"/>
          </a:p>
          <a:p>
            <a:pPr>
              <a:spcBef>
                <a:spcPts val="200"/>
              </a:spcBef>
              <a:spcAft>
                <a:spcPts val="200"/>
              </a:spcAft>
              <a:buNone/>
            </a:pPr>
            <a:r>
              <a:rPr lang="en-US" altLang="zh-CN" sz="1800" b="0"/>
              <a:t>.bounce-enter-active {      </a:t>
            </a:r>
            <a:endParaRPr lang="en-US" altLang="zh-CN" sz="1800" b="0"/>
          </a:p>
          <a:p>
            <a:pPr>
              <a:spcBef>
                <a:spcPts val="200"/>
              </a:spcBef>
              <a:spcAft>
                <a:spcPts val="200"/>
              </a:spcAft>
              <a:buNone/>
            </a:pPr>
            <a:r>
              <a:rPr lang="en-US" altLang="zh-CN" sz="1800" b="0"/>
              <a:t>	animation: bounce-in .5s;    </a:t>
            </a:r>
            <a:endParaRPr lang="en-US" altLang="zh-CN" sz="1800" b="0"/>
          </a:p>
          <a:p>
            <a:pPr>
              <a:spcBef>
                <a:spcPts val="200"/>
              </a:spcBef>
              <a:spcAft>
                <a:spcPts val="200"/>
              </a:spcAft>
              <a:buNone/>
            </a:pPr>
            <a:r>
              <a:rPr lang="en-US" altLang="zh-CN" sz="1800" b="0"/>
              <a:t>}   </a:t>
            </a:r>
            <a:endParaRPr lang="en-US" altLang="zh-CN" sz="1800" b="0"/>
          </a:p>
          <a:p>
            <a:pPr>
              <a:spcBef>
                <a:spcPts val="200"/>
              </a:spcBef>
              <a:spcAft>
                <a:spcPts val="200"/>
              </a:spcAft>
              <a:buNone/>
            </a:pPr>
            <a:r>
              <a:rPr lang="en-US" altLang="zh-CN" sz="1800" b="0"/>
              <a:t>.bounce-leave-active {      </a:t>
            </a:r>
            <a:endParaRPr lang="en-US" altLang="zh-CN" sz="1800" b="0"/>
          </a:p>
          <a:p>
            <a:pPr>
              <a:spcBef>
                <a:spcPts val="200"/>
              </a:spcBef>
              <a:spcAft>
                <a:spcPts val="200"/>
              </a:spcAft>
              <a:buNone/>
            </a:pPr>
            <a:r>
              <a:rPr lang="en-US" altLang="zh-CN" sz="1800" b="0"/>
              <a:t>	animation: bounce-in .5s reverse;  </a:t>
            </a:r>
            <a:endParaRPr lang="en-US" altLang="zh-CN" sz="1800" b="0"/>
          </a:p>
          <a:p>
            <a:pPr>
              <a:spcBef>
                <a:spcPts val="200"/>
              </a:spcBef>
              <a:spcAft>
                <a:spcPts val="200"/>
              </a:spcAft>
              <a:buNone/>
            </a:pPr>
            <a:r>
              <a:rPr lang="en-US" altLang="zh-CN" sz="1800" b="0"/>
              <a:t>}    </a:t>
            </a:r>
            <a:endParaRPr lang="en-US" altLang="zh-CN" sz="1800" b="0"/>
          </a:p>
          <a:p>
            <a:pPr>
              <a:spcBef>
                <a:spcPts val="200"/>
              </a:spcBef>
              <a:spcAft>
                <a:spcPts val="200"/>
              </a:spcAft>
              <a:buNone/>
            </a:pPr>
            <a:r>
              <a:rPr lang="en-US" altLang="zh-CN" sz="1800" b="0"/>
              <a:t>@keyframes bounce-in {     </a:t>
            </a:r>
            <a:endParaRPr lang="en-US" altLang="zh-CN" sz="1800" b="0"/>
          </a:p>
          <a:p>
            <a:pPr>
              <a:spcBef>
                <a:spcPts val="200"/>
              </a:spcBef>
              <a:spcAft>
                <a:spcPts val="200"/>
              </a:spcAft>
              <a:buNone/>
            </a:pPr>
            <a:r>
              <a:rPr lang="en-US" altLang="zh-CN" sz="1800" b="0"/>
              <a:t>	 0% { transform: scale(0); }      </a:t>
            </a:r>
            <a:endParaRPr lang="en-US" altLang="zh-CN" sz="1800" b="0"/>
          </a:p>
          <a:p>
            <a:pPr>
              <a:spcBef>
                <a:spcPts val="200"/>
              </a:spcBef>
              <a:spcAft>
                <a:spcPts val="200"/>
              </a:spcAft>
              <a:buNone/>
            </a:pPr>
            <a:r>
              <a:rPr lang="en-US" altLang="zh-CN" sz="1800" b="0"/>
              <a:t>	50% {transform: scale(1.5);}      </a:t>
            </a:r>
            <a:endParaRPr lang="en-US" altLang="zh-CN" sz="1800" b="0"/>
          </a:p>
          <a:p>
            <a:pPr>
              <a:spcBef>
                <a:spcPts val="200"/>
              </a:spcBef>
              <a:spcAft>
                <a:spcPts val="200"/>
              </a:spcAft>
              <a:buNone/>
            </a:pPr>
            <a:r>
              <a:rPr lang="en-US" altLang="zh-CN" sz="1800" b="0"/>
              <a:t>	100% {transform: scale(1); }    </a:t>
            </a:r>
            <a:endParaRPr lang="en-US" altLang="zh-CN" sz="1800" b="0"/>
          </a:p>
          <a:p>
            <a:pPr>
              <a:spcBef>
                <a:spcPts val="200"/>
              </a:spcBef>
              <a:spcAft>
                <a:spcPts val="200"/>
              </a:spcAft>
              <a:buNone/>
            </a:pPr>
            <a:r>
              <a:rPr lang="en-US" altLang="zh-CN" sz="1800" b="0"/>
              <a:t>}</a:t>
            </a:r>
            <a:endParaRPr lang="en-US" altLang="zh-CN" sz="1800" b="0"/>
          </a:p>
          <a:p>
            <a:pPr>
              <a:spcBef>
                <a:spcPts val="200"/>
              </a:spcBef>
              <a:spcAft>
                <a:spcPts val="200"/>
              </a:spcAft>
              <a:buNone/>
            </a:pPr>
            <a:r>
              <a:rPr lang="en-US" altLang="zh-CN" sz="1800" b="0"/>
              <a:t>&lt;/style&gt;</a:t>
            </a:r>
            <a:endParaRPr lang="en-US" altLang="zh-CN" sz="1800" b="0"/>
          </a:p>
          <a:p>
            <a:pPr marL="457200" lvl="1" indent="0">
              <a:buNone/>
            </a:pP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71438" y="0"/>
            <a:ext cx="7624762" cy="515938"/>
          </a:xfrm>
        </p:spPr>
        <p:txBody>
          <a:bodyPr vert="horz" wrap="square" lIns="90333" tIns="44376" rIns="90333" bIns="44376" anchor="b"/>
          <a:lstStyle/>
          <a:p>
            <a:r>
              <a:rPr lang="zh-CN" altLang="en-US"/>
              <a:t>动画</a:t>
            </a:r>
            <a:endParaRPr lang="zh-CN" altLang="en-US"/>
          </a:p>
        </p:txBody>
      </p:sp>
      <p:sp>
        <p:nvSpPr>
          <p:cNvPr id="11266" name="Rectangle 3"/>
          <p:cNvSpPr>
            <a:spLocks noGrp="1"/>
          </p:cNvSpPr>
          <p:nvPr>
            <p:ph type="body" idx="4294967295"/>
          </p:nvPr>
        </p:nvSpPr>
        <p:spPr>
          <a:xfrm>
            <a:off x="0" y="587375"/>
            <a:ext cx="9144000" cy="5965825"/>
          </a:xfrm>
        </p:spPr>
        <p:txBody>
          <a:bodyPr vert="horz" wrap="square" lIns="90050" tIns="45024" rIns="90050" bIns="45024" numCol="1" anchor="t" anchorCtr="0" compatLnSpc="1"/>
          <a:lstStyle/>
          <a:p>
            <a:r>
              <a:rPr lang="zh-CN" altLang="en-US"/>
              <a:t> 自定义过渡的类名</a:t>
            </a:r>
            <a:endParaRPr lang="en-US" altLang="zh-CN"/>
          </a:p>
          <a:p>
            <a:pPr>
              <a:spcBef>
                <a:spcPts val="200"/>
              </a:spcBef>
              <a:spcAft>
                <a:spcPts val="200"/>
              </a:spcAft>
              <a:buNone/>
            </a:pPr>
            <a:r>
              <a:rPr lang="zh-CN" altLang="en-US" b="0"/>
              <a:t>我们可以通过以下特性来自定义过渡类名，他们的优先级高于普通的类名，这对于 </a:t>
            </a:r>
            <a:r>
              <a:rPr lang="en-US" altLang="zh-CN" b="0"/>
              <a:t>Vue </a:t>
            </a:r>
            <a:r>
              <a:rPr lang="zh-CN" altLang="en-US" b="0"/>
              <a:t>的过渡系统和其他第三方 </a:t>
            </a:r>
            <a:r>
              <a:rPr lang="en-US" altLang="zh-CN" b="0"/>
              <a:t>CSS </a:t>
            </a:r>
            <a:r>
              <a:rPr lang="zh-CN" altLang="en-US" b="0"/>
              <a:t>动画库，如</a:t>
            </a:r>
            <a:r>
              <a:rPr lang="en-US" altLang="zh-CN" b="0"/>
              <a:t>Animate.css</a:t>
            </a:r>
            <a:r>
              <a:rPr lang="zh-CN" altLang="en-US" b="0"/>
              <a:t> 结合使用十分有用</a:t>
            </a:r>
            <a:endParaRPr lang="en-US" altLang="zh-CN" b="0"/>
          </a:p>
          <a:p>
            <a:pPr>
              <a:spcBef>
                <a:spcPts val="200"/>
              </a:spcBef>
              <a:spcAft>
                <a:spcPts val="200"/>
              </a:spcAft>
              <a:buNone/>
            </a:pPr>
            <a:r>
              <a:rPr lang="en-US" altLang="zh-CN" sz="1800"/>
              <a:t>enter-class</a:t>
            </a:r>
            <a:r>
              <a:rPr lang="zh-CN" altLang="en-US" sz="1800"/>
              <a:t>、</a:t>
            </a:r>
            <a:r>
              <a:rPr lang="en-US" altLang="zh-CN" sz="1800"/>
              <a:t>enter-active-class</a:t>
            </a:r>
            <a:r>
              <a:rPr lang="zh-CN" altLang="en-US" sz="1800"/>
              <a:t>、</a:t>
            </a:r>
            <a:r>
              <a:rPr lang="en-US" altLang="zh-CN" sz="1800"/>
              <a:t>enter-to-class</a:t>
            </a:r>
            <a:endParaRPr lang="en-US" altLang="zh-CN" sz="1800"/>
          </a:p>
          <a:p>
            <a:pPr>
              <a:spcBef>
                <a:spcPts val="200"/>
              </a:spcBef>
              <a:spcAft>
                <a:spcPts val="200"/>
              </a:spcAft>
              <a:buNone/>
            </a:pPr>
            <a:r>
              <a:rPr lang="en-US" altLang="zh-CN" sz="1800"/>
              <a:t>leave-class</a:t>
            </a:r>
            <a:r>
              <a:rPr lang="zh-CN" altLang="en-US" sz="1800"/>
              <a:t>、</a:t>
            </a:r>
            <a:r>
              <a:rPr lang="en-US" altLang="zh-CN" sz="1800"/>
              <a:t>leave-active-class</a:t>
            </a:r>
            <a:r>
              <a:rPr lang="zh-CN" altLang="en-US" sz="1800"/>
              <a:t>、</a:t>
            </a:r>
            <a:r>
              <a:rPr lang="en-US" altLang="zh-CN" sz="1800"/>
              <a:t>leave-to-class</a:t>
            </a:r>
            <a:endParaRPr lang="en-US" altLang="zh-CN" sz="1800"/>
          </a:p>
          <a:p>
            <a:pPr>
              <a:spcBef>
                <a:spcPts val="200"/>
              </a:spcBef>
              <a:spcAft>
                <a:spcPts val="200"/>
              </a:spcAft>
              <a:buNone/>
            </a:pPr>
            <a:endParaRPr lang="en-US" altLang="zh-CN" sz="1800" b="0"/>
          </a:p>
          <a:p>
            <a:pPr>
              <a:spcBef>
                <a:spcPts val="200"/>
              </a:spcBef>
              <a:spcAft>
                <a:spcPts val="200"/>
              </a:spcAft>
              <a:buNone/>
            </a:pPr>
            <a:r>
              <a:rPr lang="en-US" altLang="zh-CN" sz="1800" b="0">
                <a:solidFill>
                  <a:srgbClr val="FF0000"/>
                </a:solidFill>
              </a:rPr>
              <a:t>&lt;link rel="stylesheet" href="../css/animate.css"&gt;</a:t>
            </a:r>
            <a:endParaRPr lang="en-US" altLang="zh-CN" sz="1800" b="0">
              <a:solidFill>
                <a:srgbClr val="FF0000"/>
              </a:solidFill>
            </a:endParaRPr>
          </a:p>
          <a:p>
            <a:pPr marL="457200" lvl="1" indent="0">
              <a:spcBef>
                <a:spcPts val="200"/>
              </a:spcBef>
              <a:spcAft>
                <a:spcPts val="200"/>
              </a:spcAft>
              <a:buNone/>
            </a:pPr>
            <a:r>
              <a:rPr lang="en-US" altLang="zh-CN" sz="1800" b="0"/>
              <a:t>&lt;button @click='show = !show'&gt;</a:t>
            </a:r>
            <a:r>
              <a:rPr lang="zh-CN" altLang="en-US" sz="1800" b="0"/>
              <a:t>切换</a:t>
            </a:r>
            <a:r>
              <a:rPr lang="en-US" altLang="zh-CN" sz="1800" b="0"/>
              <a:t>&lt;/button&gt;    </a:t>
            </a:r>
            <a:endParaRPr lang="en-US" altLang="zh-CN" sz="1800" b="0"/>
          </a:p>
          <a:p>
            <a:pPr marL="457200" lvl="1" indent="0">
              <a:spcBef>
                <a:spcPts val="200"/>
              </a:spcBef>
              <a:spcAft>
                <a:spcPts val="200"/>
              </a:spcAft>
              <a:buNone/>
            </a:pPr>
            <a:r>
              <a:rPr lang="en-US" altLang="zh-CN" sz="1800" b="0"/>
              <a:t>&lt;transition     </a:t>
            </a:r>
            <a:endParaRPr lang="en-US" altLang="zh-CN" sz="1800" b="0"/>
          </a:p>
          <a:p>
            <a:pPr marL="457200" lvl="1" indent="0">
              <a:spcBef>
                <a:spcPts val="200"/>
              </a:spcBef>
              <a:spcAft>
                <a:spcPts val="200"/>
              </a:spcAft>
              <a:buNone/>
            </a:pPr>
            <a:r>
              <a:rPr lang="en-US" altLang="zh-CN" sz="1800" b="0"/>
              <a:t>	enter-active-class='animated bounce'    </a:t>
            </a:r>
            <a:endParaRPr lang="en-US" altLang="zh-CN" sz="1800" b="0"/>
          </a:p>
          <a:p>
            <a:pPr marL="457200" lvl="1" indent="0">
              <a:spcBef>
                <a:spcPts val="200"/>
              </a:spcBef>
              <a:spcAft>
                <a:spcPts val="200"/>
              </a:spcAft>
              <a:buNone/>
            </a:pPr>
            <a:r>
              <a:rPr lang="en-US" altLang="zh-CN" sz="1800" b="0"/>
              <a:t> 	leave-active-class='animated bounce'&gt;     </a:t>
            </a:r>
            <a:endParaRPr lang="en-US" altLang="zh-CN" sz="1800" b="0"/>
          </a:p>
          <a:p>
            <a:pPr marL="457200" lvl="1" indent="0">
              <a:spcBef>
                <a:spcPts val="200"/>
              </a:spcBef>
              <a:spcAft>
                <a:spcPts val="200"/>
              </a:spcAft>
              <a:buNone/>
            </a:pPr>
            <a:r>
              <a:rPr lang="en-US" altLang="zh-CN" sz="1800" b="0"/>
              <a:t>	 &lt;p v-if='show'&gt;  hello vue &lt;/p&gt;    </a:t>
            </a:r>
            <a:endParaRPr lang="en-US" altLang="zh-CN" sz="1800" b="0"/>
          </a:p>
          <a:p>
            <a:pPr marL="457200" lvl="1" indent="0">
              <a:spcBef>
                <a:spcPts val="200"/>
              </a:spcBef>
              <a:spcAft>
                <a:spcPts val="200"/>
              </a:spcAft>
              <a:buNone/>
            </a:pPr>
            <a:r>
              <a:rPr lang="en-US" altLang="zh-CN" sz="1800" b="0"/>
              <a:t>&lt;/transition&gt;</a:t>
            </a:r>
            <a:endParaRPr lang="en-US" altLang="zh-CN" sz="1800" b="0"/>
          </a:p>
          <a:p>
            <a:pPr marL="457200" lvl="1" indent="0">
              <a:spcBef>
                <a:spcPts val="200"/>
              </a:spcBef>
              <a:spcAft>
                <a:spcPts val="200"/>
              </a:spcAft>
              <a:buNone/>
            </a:pPr>
            <a:endParaRPr lang="en-US" altLang="zh-CN" sz="1800" b="0"/>
          </a:p>
          <a:p>
            <a:pPr marL="457200" lvl="1" indent="0">
              <a:spcBef>
                <a:spcPts val="200"/>
              </a:spcBef>
              <a:spcAft>
                <a:spcPts val="200"/>
              </a:spcAft>
              <a:buFont typeface="Wingdings" panose="05000000000000000000" pitchFamily="2" charset="2"/>
              <a:buChar char="Ø"/>
            </a:pPr>
            <a:r>
              <a:rPr lang="en-US" altLang="zh-CN" sz="1800" b="0"/>
              <a:t>Animite.css</a:t>
            </a:r>
            <a:r>
              <a:rPr lang="zh-CN" altLang="en-US" sz="1800" b="0"/>
              <a:t>地址 </a:t>
            </a:r>
            <a:r>
              <a:rPr lang="en-US" altLang="zh-CN" sz="1800" b="0"/>
              <a:t>https://daneden.github.io/animate.css/</a:t>
            </a: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marL="457200" lvl="1" indent="0">
              <a:buChar char="•"/>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71438" y="0"/>
            <a:ext cx="7624762" cy="515938"/>
          </a:xfrm>
        </p:spPr>
        <p:txBody>
          <a:bodyPr vert="horz" wrap="square" lIns="90333" tIns="44376" rIns="90333" bIns="44376" anchor="b"/>
          <a:lstStyle/>
          <a:p>
            <a:r>
              <a:rPr lang="zh-CN" altLang="en-US"/>
              <a:t>动画</a:t>
            </a:r>
            <a:endParaRPr lang="zh-CN" altLang="en-US"/>
          </a:p>
        </p:txBody>
      </p:sp>
      <p:sp>
        <p:nvSpPr>
          <p:cNvPr id="11266" name="Rectangle 3"/>
          <p:cNvSpPr>
            <a:spLocks noGrp="1"/>
          </p:cNvSpPr>
          <p:nvPr>
            <p:ph type="body" idx="4294967295"/>
          </p:nvPr>
        </p:nvSpPr>
        <p:spPr>
          <a:xfrm>
            <a:off x="0" y="515938"/>
            <a:ext cx="9144000" cy="6037263"/>
          </a:xfrm>
        </p:spPr>
        <p:txBody>
          <a:bodyPr vert="horz" wrap="square" lIns="90050" tIns="45024" rIns="90050" bIns="45024" numCol="1" anchor="t" anchorCtr="0" compatLnSpc="1"/>
          <a:lstStyle/>
          <a:p>
            <a:r>
              <a:rPr lang="zh-CN" altLang="en-US"/>
              <a:t> </a:t>
            </a:r>
            <a:r>
              <a:rPr lang="en-US" altLang="zh-CN"/>
              <a:t>javascript</a:t>
            </a:r>
            <a:r>
              <a:rPr lang="zh-CN" altLang="en-US"/>
              <a:t>钩子</a:t>
            </a:r>
            <a:endParaRPr lang="en-US" altLang="zh-CN"/>
          </a:p>
          <a:p>
            <a:pPr>
              <a:spcBef>
                <a:spcPts val="200"/>
              </a:spcBef>
              <a:spcAft>
                <a:spcPts val="200"/>
              </a:spcAft>
              <a:buNone/>
            </a:pPr>
            <a:r>
              <a:rPr lang="zh-CN" altLang="en-US" b="0"/>
              <a:t>可以通过</a:t>
            </a:r>
            <a:r>
              <a:rPr lang="en-US" altLang="zh-CN" b="0"/>
              <a:t>js</a:t>
            </a:r>
            <a:r>
              <a:rPr lang="zh-CN" altLang="en-US" b="0"/>
              <a:t>钩子定义动画，结合第三方动画库</a:t>
            </a:r>
            <a:r>
              <a:rPr lang="en-US" altLang="zh-CN" b="0"/>
              <a:t>Velocity.js(</a:t>
            </a:r>
            <a:r>
              <a:rPr lang="zh-CN" altLang="en-US" b="0"/>
              <a:t>以及插件</a:t>
            </a:r>
            <a:r>
              <a:rPr lang="en-US" altLang="zh-CN" b="0"/>
              <a:t>Velocity.ui.js)</a:t>
            </a:r>
            <a:endParaRPr lang="en-US" altLang="zh-CN" b="0"/>
          </a:p>
          <a:p>
            <a:pPr>
              <a:spcBef>
                <a:spcPts val="200"/>
              </a:spcBef>
              <a:spcAft>
                <a:spcPts val="200"/>
              </a:spcAft>
              <a:buNone/>
            </a:pPr>
            <a:r>
              <a:rPr lang="en-US" altLang="zh-CN" sz="1800"/>
              <a:t>before-enter</a:t>
            </a:r>
            <a:r>
              <a:rPr lang="zh-CN" altLang="en-US" sz="1800"/>
              <a:t>、</a:t>
            </a:r>
            <a:r>
              <a:rPr lang="en-US" altLang="zh-CN" sz="1800"/>
              <a:t> enter</a:t>
            </a:r>
            <a:r>
              <a:rPr lang="zh-CN" altLang="en-US" sz="1800"/>
              <a:t>、</a:t>
            </a:r>
            <a:r>
              <a:rPr lang="en-US" altLang="zh-CN" sz="1800"/>
              <a:t> after-enter</a:t>
            </a:r>
            <a:endParaRPr lang="en-US" altLang="zh-CN" sz="1800"/>
          </a:p>
          <a:p>
            <a:pPr>
              <a:spcBef>
                <a:spcPts val="200"/>
              </a:spcBef>
              <a:spcAft>
                <a:spcPts val="200"/>
              </a:spcAft>
              <a:buNone/>
            </a:pPr>
            <a:r>
              <a:rPr lang="en-US" altLang="zh-CN" sz="1800"/>
              <a:t>before-leave</a:t>
            </a:r>
            <a:r>
              <a:rPr lang="zh-CN" altLang="en-US" sz="1800"/>
              <a:t>、</a:t>
            </a:r>
            <a:r>
              <a:rPr lang="en-US" altLang="zh-CN" sz="1800"/>
              <a:t> leave</a:t>
            </a:r>
            <a:r>
              <a:rPr lang="zh-CN" altLang="en-US" sz="1800"/>
              <a:t>、</a:t>
            </a:r>
            <a:r>
              <a:rPr lang="en-US" altLang="zh-CN" sz="1800"/>
              <a:t> after-leave</a:t>
            </a:r>
            <a:endParaRPr lang="en-US" altLang="zh-CN" sz="1800" b="0"/>
          </a:p>
          <a:p>
            <a:pPr>
              <a:spcBef>
                <a:spcPts val="200"/>
              </a:spcBef>
              <a:spcAft>
                <a:spcPts val="200"/>
              </a:spcAft>
              <a:buNone/>
            </a:pPr>
            <a:r>
              <a:rPr lang="en-US" altLang="zh-CN" sz="1800" b="0">
                <a:solidFill>
                  <a:srgbClr val="FF0000"/>
                </a:solidFill>
              </a:rPr>
              <a:t>&lt;script src="../js/velocity.min.js"&gt;&lt;/script&gt; </a:t>
            </a:r>
            <a:endParaRPr lang="en-US" altLang="zh-CN" sz="1800" b="0">
              <a:solidFill>
                <a:srgbClr val="FF0000"/>
              </a:solidFill>
            </a:endParaRPr>
          </a:p>
          <a:p>
            <a:pPr>
              <a:spcBef>
                <a:spcPts val="200"/>
              </a:spcBef>
              <a:spcAft>
                <a:spcPts val="200"/>
              </a:spcAft>
              <a:buNone/>
            </a:pPr>
            <a:r>
              <a:rPr lang="en-US" altLang="zh-CN" sz="1800" b="0">
                <a:solidFill>
                  <a:srgbClr val="FF0000"/>
                </a:solidFill>
              </a:rPr>
              <a:t>&lt;script src="../js/velocity.ui.js"&gt;&lt;/script&gt;</a:t>
            </a:r>
            <a:endParaRPr lang="en-US" altLang="zh-CN" sz="1800" b="0">
              <a:solidFill>
                <a:srgbClr val="FF0000"/>
              </a:solidFill>
            </a:endParaRPr>
          </a:p>
          <a:p>
            <a:pPr>
              <a:spcBef>
                <a:spcPts val="200"/>
              </a:spcBef>
              <a:spcAft>
                <a:spcPts val="200"/>
              </a:spcAft>
              <a:buNone/>
            </a:pPr>
            <a:r>
              <a:rPr lang="en-US" altLang="zh-CN" sz="1800" b="0"/>
              <a:t>&lt;button @click='show = !show'&gt;</a:t>
            </a:r>
            <a:r>
              <a:rPr lang="zh-CN" altLang="en-US" sz="1800" b="0"/>
              <a:t>切换</a:t>
            </a:r>
            <a:r>
              <a:rPr lang="en-US" altLang="zh-CN" sz="1800" b="0"/>
              <a:t>&lt;/button&gt;    </a:t>
            </a:r>
            <a:endParaRPr lang="en-US" altLang="zh-CN" sz="1800" b="0"/>
          </a:p>
          <a:p>
            <a:pPr marL="457200" lvl="1" indent="0">
              <a:spcBef>
                <a:spcPts val="200"/>
              </a:spcBef>
              <a:spcAft>
                <a:spcPts val="200"/>
              </a:spcAft>
              <a:buNone/>
            </a:pPr>
            <a:r>
              <a:rPr lang="en-US" altLang="zh-CN" sz="1800" b="0"/>
              <a:t>&lt;transition @enter='enter' @leave='leave'&gt;     </a:t>
            </a:r>
            <a:endParaRPr lang="en-US" altLang="zh-CN" sz="1800" b="0"/>
          </a:p>
          <a:p>
            <a:pPr marL="457200" lvl="1" indent="0">
              <a:spcBef>
                <a:spcPts val="200"/>
              </a:spcBef>
              <a:spcAft>
                <a:spcPts val="200"/>
              </a:spcAft>
              <a:buNone/>
            </a:pPr>
            <a:r>
              <a:rPr lang="en-US" altLang="zh-CN" sz="1800" b="0"/>
              <a:t>	 &lt;p v-if='show'&gt;  hello vue &lt;/p&gt;    </a:t>
            </a:r>
            <a:endParaRPr lang="en-US" altLang="zh-CN" sz="1800" b="0"/>
          </a:p>
          <a:p>
            <a:pPr marL="457200" lvl="1" indent="0">
              <a:spcBef>
                <a:spcPts val="200"/>
              </a:spcBef>
              <a:spcAft>
                <a:spcPts val="200"/>
              </a:spcAft>
              <a:buNone/>
            </a:pPr>
            <a:r>
              <a:rPr lang="en-US" altLang="zh-CN" sz="1800" b="0"/>
              <a:t>&lt;/transition&gt;</a:t>
            </a:r>
            <a:endParaRPr lang="en-US" altLang="zh-CN" sz="1800" b="0"/>
          </a:p>
          <a:p>
            <a:pPr marL="457200" lvl="1" indent="0">
              <a:spcBef>
                <a:spcPts val="200"/>
              </a:spcBef>
              <a:spcAft>
                <a:spcPts val="200"/>
              </a:spcAft>
              <a:buNone/>
            </a:pPr>
            <a:r>
              <a:rPr lang="en-US" altLang="zh-CN" sz="1800" b="0"/>
              <a:t>methods:{        </a:t>
            </a:r>
            <a:endParaRPr lang="en-US" altLang="zh-CN" sz="1800" b="0"/>
          </a:p>
          <a:p>
            <a:pPr marL="457200" lvl="1" indent="0">
              <a:spcBef>
                <a:spcPts val="200"/>
              </a:spcBef>
              <a:spcAft>
                <a:spcPts val="200"/>
              </a:spcAft>
              <a:buNone/>
            </a:pPr>
            <a:r>
              <a:rPr lang="en-US" altLang="zh-CN" sz="1800" b="0"/>
              <a:t>	enter:function(el,done){    </a:t>
            </a:r>
            <a:endParaRPr lang="en-US" altLang="zh-CN" sz="1800" b="0"/>
          </a:p>
          <a:p>
            <a:pPr marL="457200" lvl="1" indent="0">
              <a:spcBef>
                <a:spcPts val="200"/>
              </a:spcBef>
              <a:spcAft>
                <a:spcPts val="200"/>
              </a:spcAft>
              <a:buNone/>
            </a:pPr>
            <a:r>
              <a:rPr lang="en-US" altLang="zh-CN" sz="1800" b="0"/>
              <a:t>		Velocity(el,"callout.pulse", { duration: 650 ,complete:done})        },        </a:t>
            </a:r>
            <a:endParaRPr lang="en-US" altLang="zh-CN" sz="1800" b="0"/>
          </a:p>
          <a:p>
            <a:pPr marL="457200" lvl="1" indent="0">
              <a:spcBef>
                <a:spcPts val="200"/>
              </a:spcBef>
              <a:spcAft>
                <a:spcPts val="200"/>
              </a:spcAft>
              <a:buNone/>
            </a:pPr>
            <a:r>
              <a:rPr lang="en-US" altLang="zh-CN" sz="1800" b="0"/>
              <a:t>	leave:function(el,done){         </a:t>
            </a:r>
            <a:endParaRPr lang="en-US" altLang="zh-CN" sz="1800" b="0"/>
          </a:p>
          <a:p>
            <a:pPr marL="457200" lvl="1" indent="0">
              <a:spcBef>
                <a:spcPts val="200"/>
              </a:spcBef>
              <a:spcAft>
                <a:spcPts val="200"/>
              </a:spcAft>
              <a:buNone/>
            </a:pPr>
            <a:r>
              <a:rPr lang="en-US" altLang="zh-CN" sz="1800" b="0"/>
              <a:t>		 Velocity(el,"callout.bounce", { duration: 1500 ,complete:done})   }      </a:t>
            </a:r>
            <a:endParaRPr lang="en-US" altLang="zh-CN" sz="1800" b="0"/>
          </a:p>
          <a:p>
            <a:pPr marL="457200" lvl="1" indent="0">
              <a:spcBef>
                <a:spcPts val="200"/>
              </a:spcBef>
              <a:spcAft>
                <a:spcPts val="200"/>
              </a:spcAft>
              <a:buNone/>
            </a:pPr>
            <a:r>
              <a:rPr lang="en-US" altLang="zh-CN" sz="1800" b="0"/>
              <a:t>}</a:t>
            </a:r>
            <a:endParaRPr lang="en-US" altLang="zh-CN" sz="1800" b="0"/>
          </a:p>
          <a:p>
            <a:pPr marL="457200" lvl="1" indent="0">
              <a:spcBef>
                <a:spcPts val="200"/>
              </a:spcBef>
              <a:spcAft>
                <a:spcPts val="200"/>
              </a:spcAft>
              <a:buFont typeface="Wingdings" panose="05000000000000000000" pitchFamily="2" charset="2"/>
              <a:buChar char="Ø"/>
            </a:pPr>
            <a:r>
              <a:rPr lang="en-US" altLang="zh-CN" sz="1800" b="0"/>
              <a:t>Velocity</a:t>
            </a:r>
            <a:r>
              <a:rPr lang="zh-CN" altLang="en-US" sz="1800" b="0"/>
              <a:t>地址 </a:t>
            </a:r>
            <a:r>
              <a:rPr lang="en-US" altLang="zh-CN" sz="1800" b="0"/>
              <a:t>http://velocityjs.org/</a:t>
            </a: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marL="457200" lvl="1" indent="0">
              <a:buChar char="•"/>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71438" y="0"/>
            <a:ext cx="7624762" cy="515938"/>
          </a:xfrm>
        </p:spPr>
        <p:txBody>
          <a:bodyPr vert="horz" wrap="square" lIns="90333" tIns="44376" rIns="90333" bIns="44376" anchor="b"/>
          <a:lstStyle/>
          <a:p>
            <a:r>
              <a:rPr lang="zh-CN" altLang="en-US"/>
              <a:t>动画</a:t>
            </a:r>
            <a:endParaRPr lang="zh-CN" altLang="en-US"/>
          </a:p>
        </p:txBody>
      </p:sp>
      <p:sp>
        <p:nvSpPr>
          <p:cNvPr id="11266" name="Rectangle 3"/>
          <p:cNvSpPr>
            <a:spLocks noGrp="1"/>
          </p:cNvSpPr>
          <p:nvPr>
            <p:ph type="body" idx="4294967295"/>
          </p:nvPr>
        </p:nvSpPr>
        <p:spPr>
          <a:xfrm>
            <a:off x="0" y="515938"/>
            <a:ext cx="9144000" cy="6037263"/>
          </a:xfrm>
        </p:spPr>
        <p:txBody>
          <a:bodyPr vert="horz" wrap="square" lIns="90050" tIns="45024" rIns="90050" bIns="45024" numCol="1" anchor="t" anchorCtr="0" compatLnSpc="1"/>
          <a:lstStyle/>
          <a:p>
            <a:r>
              <a:rPr lang="zh-CN" altLang="en-US"/>
              <a:t> 列表过渡</a:t>
            </a:r>
            <a:endParaRPr lang="en-US" altLang="zh-CN"/>
          </a:p>
          <a:p>
            <a:pPr>
              <a:spcBef>
                <a:spcPts val="200"/>
              </a:spcBef>
              <a:spcAft>
                <a:spcPts val="200"/>
              </a:spcAft>
              <a:buNone/>
            </a:pPr>
            <a:r>
              <a:rPr lang="zh-CN" altLang="en-US" b="0"/>
              <a:t>为了同时渲染整个列表，使用</a:t>
            </a:r>
            <a:r>
              <a:rPr lang="en-US" altLang="zh-CN" b="0"/>
              <a:t>&lt;transition-group&gt;</a:t>
            </a:r>
            <a:r>
              <a:rPr lang="zh-CN" altLang="en-US" b="0"/>
              <a:t>，不同于 </a:t>
            </a:r>
            <a:r>
              <a:rPr lang="en-US" altLang="zh-CN" b="0"/>
              <a:t>&lt;transition&gt;</a:t>
            </a:r>
            <a:r>
              <a:rPr lang="zh-CN" altLang="en-US" b="0"/>
              <a:t>，它会以一个真实元素呈现：默认为一个 </a:t>
            </a:r>
            <a:r>
              <a:rPr lang="en-US" altLang="zh-CN" b="0"/>
              <a:t>&lt;span&gt;</a:t>
            </a:r>
            <a:r>
              <a:rPr lang="zh-CN" altLang="en-US" b="0"/>
              <a:t>。你也可以通过 </a:t>
            </a:r>
            <a:r>
              <a:rPr lang="en-US" altLang="zh-CN" b="0"/>
              <a:t>tag </a:t>
            </a:r>
            <a:r>
              <a:rPr lang="zh-CN" altLang="en-US" b="0"/>
              <a:t>特性更换为其他元素，内部元素 总是需要 提供唯一的 </a:t>
            </a:r>
            <a:r>
              <a:rPr lang="en-US" altLang="zh-CN" b="0"/>
              <a:t>key </a:t>
            </a:r>
            <a:r>
              <a:rPr lang="zh-CN" altLang="en-US" b="0"/>
              <a:t>属性值</a:t>
            </a:r>
            <a:endParaRPr lang="en-US" altLang="zh-CN" b="0"/>
          </a:p>
          <a:p>
            <a:pPr>
              <a:spcBef>
                <a:spcPts val="200"/>
              </a:spcBef>
              <a:spcAft>
                <a:spcPts val="200"/>
              </a:spcAft>
              <a:buNone/>
            </a:pPr>
            <a:r>
              <a:rPr lang="en-US" altLang="zh-CN" sz="1800" b="0">
                <a:solidFill>
                  <a:srgbClr val="FF0000"/>
                </a:solidFill>
              </a:rPr>
              <a:t>&lt;script src="../js/velocity.min.js"&gt;&lt;/script&gt; </a:t>
            </a:r>
            <a:endParaRPr lang="en-US" altLang="zh-CN" sz="1800" b="0">
              <a:solidFill>
                <a:srgbClr val="FF0000"/>
              </a:solidFill>
            </a:endParaRPr>
          </a:p>
          <a:p>
            <a:pPr>
              <a:spcBef>
                <a:spcPts val="200"/>
              </a:spcBef>
              <a:spcAft>
                <a:spcPts val="200"/>
              </a:spcAft>
              <a:buNone/>
            </a:pPr>
            <a:r>
              <a:rPr lang="en-US" altLang="zh-CN" sz="1800" b="0"/>
              <a:t>&lt;transition-group</a:t>
            </a:r>
            <a:r>
              <a:rPr lang="zh-CN" altLang="en-US" sz="1800" b="0"/>
              <a:t> </a:t>
            </a:r>
            <a:r>
              <a:rPr lang="en-US" altLang="zh-CN" sz="1800" b="0">
                <a:solidFill>
                  <a:srgbClr val="FF0000"/>
                </a:solidFill>
              </a:rPr>
              <a:t>tag="ul" </a:t>
            </a:r>
            <a:r>
              <a:rPr lang="en-US" altLang="zh-CN" sz="1800" b="0"/>
              <a:t>@enter="enter" @leave="leave"    &gt;      </a:t>
            </a:r>
            <a:endParaRPr lang="en-US" altLang="zh-CN" sz="1800" b="0"/>
          </a:p>
          <a:p>
            <a:pPr>
              <a:spcBef>
                <a:spcPts val="200"/>
              </a:spcBef>
              <a:spcAft>
                <a:spcPts val="200"/>
              </a:spcAft>
              <a:buNone/>
            </a:pPr>
            <a:r>
              <a:rPr lang="en-US" altLang="zh-CN" sz="1800" b="0"/>
              <a:t>	&lt;li v-for='name in nameList' </a:t>
            </a:r>
            <a:r>
              <a:rPr lang="en-US" altLang="zh-CN" sz="1800" b="0">
                <a:solidFill>
                  <a:srgbClr val="FF0000"/>
                </a:solidFill>
              </a:rPr>
              <a:t>:key='name'</a:t>
            </a:r>
            <a:r>
              <a:rPr lang="en-US" altLang="zh-CN" sz="1800" b="0"/>
              <a:t>&gt;{{name}}&lt;/li&gt;   </a:t>
            </a:r>
            <a:endParaRPr lang="en-US" altLang="zh-CN" sz="1800" b="0"/>
          </a:p>
          <a:p>
            <a:pPr>
              <a:spcBef>
                <a:spcPts val="200"/>
              </a:spcBef>
              <a:spcAft>
                <a:spcPts val="200"/>
              </a:spcAft>
              <a:buNone/>
            </a:pPr>
            <a:r>
              <a:rPr lang="en-US" altLang="zh-CN" sz="1800" b="0"/>
              <a:t> &lt;/transition-group&gt;</a:t>
            </a:r>
            <a:endParaRPr lang="en-US" altLang="zh-CN" sz="1800" b="0"/>
          </a:p>
          <a:p>
            <a:pPr>
              <a:spcBef>
                <a:spcPts val="200"/>
              </a:spcBef>
              <a:spcAft>
                <a:spcPts val="200"/>
              </a:spcAft>
              <a:buNone/>
            </a:pPr>
            <a:endParaRPr lang="en-US" altLang="zh-CN" sz="1800" b="0"/>
          </a:p>
          <a:p>
            <a:pPr marL="457200" lvl="1" indent="0">
              <a:spcBef>
                <a:spcPts val="200"/>
              </a:spcBef>
              <a:spcAft>
                <a:spcPts val="200"/>
              </a:spcAft>
              <a:buNone/>
            </a:pPr>
            <a:r>
              <a:rPr lang="en-US" altLang="zh-CN" sz="1800" b="0"/>
              <a:t>methods:{        </a:t>
            </a:r>
            <a:endParaRPr lang="en-US" altLang="zh-CN" sz="1800" b="0"/>
          </a:p>
          <a:p>
            <a:pPr marL="457200" lvl="1" indent="0">
              <a:spcBef>
                <a:spcPts val="200"/>
              </a:spcBef>
              <a:spcAft>
                <a:spcPts val="200"/>
              </a:spcAft>
              <a:buNone/>
            </a:pPr>
            <a:r>
              <a:rPr lang="en-US" altLang="zh-CN" sz="1800" b="0"/>
              <a:t>	enter:function(el,done){    </a:t>
            </a:r>
            <a:endParaRPr lang="en-US" altLang="zh-CN" sz="1800" b="0"/>
          </a:p>
          <a:p>
            <a:pPr marL="457200" lvl="1" indent="0">
              <a:spcBef>
                <a:spcPts val="200"/>
              </a:spcBef>
              <a:spcAft>
                <a:spcPts val="200"/>
              </a:spcAft>
              <a:buNone/>
            </a:pPr>
            <a:r>
              <a:rPr lang="en-US" altLang="zh-CN" sz="1800" b="0"/>
              <a:t>		Velocity(el,{ opacity: 1, height: '1.6em' },{ complete: done })},        </a:t>
            </a:r>
            <a:endParaRPr lang="en-US" altLang="zh-CN" sz="1800" b="0"/>
          </a:p>
          <a:p>
            <a:pPr marL="457200" lvl="1" indent="0">
              <a:spcBef>
                <a:spcPts val="200"/>
              </a:spcBef>
              <a:spcAft>
                <a:spcPts val="200"/>
              </a:spcAft>
              <a:buNone/>
            </a:pPr>
            <a:r>
              <a:rPr lang="en-US" altLang="zh-CN" sz="1800" b="0"/>
              <a:t>	leave:function(el,done){         </a:t>
            </a:r>
            <a:endParaRPr lang="en-US" altLang="zh-CN" sz="1800" b="0"/>
          </a:p>
          <a:p>
            <a:pPr marL="457200" lvl="1" indent="0">
              <a:spcBef>
                <a:spcPts val="200"/>
              </a:spcBef>
              <a:spcAft>
                <a:spcPts val="200"/>
              </a:spcAft>
              <a:buNone/>
            </a:pPr>
            <a:r>
              <a:rPr lang="en-US" altLang="zh-CN" sz="1800" b="0"/>
              <a:t>		Velocity(el,{ opacity: 0, height: 0 },{ complete: done })}      </a:t>
            </a:r>
            <a:endParaRPr lang="en-US" altLang="zh-CN" sz="1800" b="0"/>
          </a:p>
          <a:p>
            <a:pPr marL="457200" lvl="1" indent="0">
              <a:spcBef>
                <a:spcPts val="200"/>
              </a:spcBef>
              <a:spcAft>
                <a:spcPts val="200"/>
              </a:spcAft>
              <a:buNone/>
            </a:pPr>
            <a:r>
              <a:rPr lang="en-US" altLang="zh-CN" sz="1800" b="0"/>
              <a:t>}</a:t>
            </a: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58185" y="2962910"/>
            <a:ext cx="5306695"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Vue</a:t>
            </a:r>
            <a:br>
              <a:rPr lang="zh-CN" altLang="en-US" sz="2800">
                <a:solidFill>
                  <a:srgbClr val="CC0099"/>
                </a:solidFill>
                <a:effectLst>
                  <a:outerShdw blurRad="38100" dist="38100" dir="2700000">
                    <a:srgbClr val="C0C0C0"/>
                  </a:outerShdw>
                </a:effectLst>
              </a:rPr>
            </a:b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3</a:t>
            </a:r>
            <a:r>
              <a:rPr lang="zh-CN" altLang="en-US" sz="2800">
                <a:solidFill>
                  <a:srgbClr val="CC0099"/>
                </a:solidFill>
                <a:effectLst>
                  <a:outerShdw blurRad="38100" dist="38100" dir="2700000">
                    <a:srgbClr val="C0C0C0"/>
                  </a:outerShdw>
                </a:effectLst>
              </a:rPr>
              <a:t> 章: 组件</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vert="horz" wrap="square" lIns="90333" tIns="44376" rIns="90333" bIns="44376" anchor="b"/>
          <a:lstStyle/>
          <a:p>
            <a:r>
              <a:rPr lang="zh-CN" altLang="en-US"/>
              <a:t>核心模块</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path</a:t>
            </a:r>
            <a:r>
              <a:rPr lang="zh-CN" altLang="en-US"/>
              <a:t>模块</a:t>
            </a:r>
            <a:endParaRPr lang="en-US" altLang="zh-CN"/>
          </a:p>
          <a:p>
            <a:pPr>
              <a:spcBef>
                <a:spcPts val="200"/>
              </a:spcBef>
              <a:spcAft>
                <a:spcPts val="200"/>
              </a:spcAft>
              <a:buNone/>
            </a:pPr>
            <a:r>
              <a:rPr lang="en-US" altLang="zh-CN"/>
              <a:t>path </a:t>
            </a:r>
            <a:r>
              <a:rPr lang="zh-CN" altLang="en-US"/>
              <a:t>模块提供了一些工具函数，用于处理文件与目录的路径，使用如下方法引用：</a:t>
            </a:r>
            <a:endParaRPr lang="en-US" altLang="zh-CN"/>
          </a:p>
          <a:p>
            <a:pPr>
              <a:spcBef>
                <a:spcPts val="200"/>
              </a:spcBef>
              <a:spcAft>
                <a:spcPts val="200"/>
              </a:spcAft>
              <a:buNone/>
            </a:pPr>
            <a:r>
              <a:rPr lang="en-US" altLang="zh-CN"/>
              <a:t>var</a:t>
            </a:r>
            <a:r>
              <a:rPr lang="zh-CN" altLang="en-US"/>
              <a:t> </a:t>
            </a:r>
            <a:r>
              <a:rPr lang="en-US" altLang="zh-CN"/>
              <a:t>path</a:t>
            </a:r>
            <a:r>
              <a:rPr lang="zh-CN" altLang="en-US"/>
              <a:t> </a:t>
            </a:r>
            <a:r>
              <a:rPr lang="en-US" altLang="zh-CN"/>
              <a:t>=</a:t>
            </a:r>
            <a:r>
              <a:rPr lang="zh-CN" altLang="en-US"/>
              <a:t> </a:t>
            </a:r>
            <a:r>
              <a:rPr lang="en-US" altLang="zh-CN"/>
              <a:t>require(‘path’);</a:t>
            </a:r>
            <a:endParaRPr lang="en-US" altLang="zh-CN"/>
          </a:p>
          <a:p>
            <a:pPr>
              <a:spcBef>
                <a:spcPts val="200"/>
              </a:spcBef>
              <a:spcAft>
                <a:spcPts val="200"/>
              </a:spcAft>
              <a:buNone/>
            </a:pPr>
            <a:r>
              <a:rPr lang="en-US" altLang="zh-CN" sz="1800" b="0"/>
              <a:t>path.basename()	</a:t>
            </a:r>
            <a:r>
              <a:rPr lang="zh-CN" altLang="en-US" sz="1800" b="0"/>
              <a:t>该方法返回一个参数路径的最后一部分</a:t>
            </a:r>
            <a:endParaRPr lang="en-US" altLang="zh-CN" sz="1800" b="0"/>
          </a:p>
          <a:p>
            <a:pPr>
              <a:spcBef>
                <a:spcPts val="200"/>
              </a:spcBef>
              <a:spcAft>
                <a:spcPts val="200"/>
              </a:spcAft>
              <a:buNone/>
            </a:pPr>
            <a:r>
              <a:rPr lang="en-US" altLang="zh-CN" sz="1800" b="0"/>
              <a:t>path.dirname() 	</a:t>
            </a:r>
            <a:r>
              <a:rPr lang="zh-CN" altLang="en-US" sz="1800" b="0"/>
              <a:t>该方法返回一个 </a:t>
            </a:r>
            <a:r>
              <a:rPr lang="en-US" altLang="zh-CN" sz="1800" b="0"/>
              <a:t>path </a:t>
            </a:r>
            <a:r>
              <a:rPr lang="zh-CN" altLang="en-US" sz="1800" b="0"/>
              <a:t>的目录名</a:t>
            </a:r>
            <a:endParaRPr lang="en-US" altLang="zh-CN" sz="1800" b="0"/>
          </a:p>
          <a:p>
            <a:pPr>
              <a:spcBef>
                <a:spcPts val="200"/>
              </a:spcBef>
              <a:spcAft>
                <a:spcPts val="200"/>
              </a:spcAft>
              <a:buNone/>
            </a:pPr>
            <a:r>
              <a:rPr lang="en-US" altLang="zh-CN" sz="1800" b="0"/>
              <a:t>path.extname() 	</a:t>
            </a:r>
            <a:r>
              <a:rPr lang="zh-CN" altLang="en-US" sz="1800" b="0"/>
              <a:t>该方法返回 </a:t>
            </a:r>
            <a:r>
              <a:rPr lang="en-US" altLang="zh-CN" sz="1800" b="0"/>
              <a:t>path </a:t>
            </a:r>
            <a:r>
              <a:rPr lang="zh-CN" altLang="en-US" sz="1800" b="0"/>
              <a:t>的扩展名，即从 </a:t>
            </a:r>
            <a:r>
              <a:rPr lang="en-US" altLang="zh-CN" sz="1800" b="0"/>
              <a:t>path </a:t>
            </a:r>
            <a:r>
              <a:rPr lang="zh-CN" altLang="en-US" sz="1800" b="0"/>
              <a:t>的最后一部分中的最后一个 </a:t>
            </a:r>
            <a:r>
              <a:rPr lang="en-US" altLang="zh-CN" sz="1800" b="0"/>
              <a:t>.</a:t>
            </a:r>
            <a:r>
              <a:rPr lang="zh-CN" altLang="en-US" sz="1800" b="0"/>
              <a:t>（句号）字符到字符串结束。</a:t>
            </a:r>
            <a:endParaRPr lang="en-US" altLang="zh-CN" sz="1800" b="0"/>
          </a:p>
          <a:p>
            <a:pPr>
              <a:spcBef>
                <a:spcPts val="200"/>
              </a:spcBef>
              <a:spcAft>
                <a:spcPts val="200"/>
              </a:spcAft>
              <a:buNone/>
            </a:pPr>
            <a:r>
              <a:rPr lang="en-US" altLang="zh-CN" sz="1800" b="0"/>
              <a:t>path.isAbsolute() 	</a:t>
            </a:r>
            <a:r>
              <a:rPr lang="zh-CN" altLang="en-US" sz="1800" b="0"/>
              <a:t>该方法会判定 </a:t>
            </a:r>
            <a:r>
              <a:rPr lang="en-US" altLang="zh-CN" sz="1800" b="0"/>
              <a:t>path </a:t>
            </a:r>
            <a:r>
              <a:rPr lang="zh-CN" altLang="en-US" sz="1800" b="0"/>
              <a:t>是否为一个绝对路径。</a:t>
            </a:r>
            <a:endParaRPr lang="en-US" altLang="zh-CN" sz="1800" b="0"/>
          </a:p>
          <a:p>
            <a:pPr>
              <a:spcBef>
                <a:spcPts val="200"/>
              </a:spcBef>
              <a:spcAft>
                <a:spcPts val="200"/>
              </a:spcAft>
              <a:buNone/>
            </a:pPr>
            <a:r>
              <a:rPr lang="en-US" altLang="zh-CN" sz="1800" b="0"/>
              <a:t>path.join() 		</a:t>
            </a:r>
            <a:r>
              <a:rPr lang="zh-CN" altLang="en-US" sz="1800" b="0"/>
              <a:t>该方法使用平台特定的分隔符把全部给定的 </a:t>
            </a:r>
            <a:r>
              <a:rPr lang="en-US" altLang="zh-CN" sz="1800" b="0"/>
              <a:t>path </a:t>
            </a:r>
            <a:r>
              <a:rPr lang="zh-CN" altLang="en-US" sz="1800" b="0"/>
              <a:t>片段连接到一起，并规范化生成的路径</a:t>
            </a:r>
            <a:endParaRPr lang="en-US" altLang="zh-CN" sz="1800" b="0"/>
          </a:p>
          <a:p>
            <a:pPr>
              <a:spcBef>
                <a:spcPts val="200"/>
              </a:spcBef>
              <a:spcAft>
                <a:spcPts val="200"/>
              </a:spcAft>
              <a:buNone/>
            </a:pPr>
            <a:r>
              <a:rPr lang="en-US" altLang="zh-CN" sz="1800" b="0"/>
              <a:t>path.normalize() 	</a:t>
            </a:r>
            <a:r>
              <a:rPr lang="zh-CN" altLang="en-US" sz="1800" b="0"/>
              <a:t>该方法会规范化给定的 </a:t>
            </a:r>
            <a:r>
              <a:rPr lang="en-US" altLang="zh-CN" sz="1800" b="0"/>
              <a:t>path</a:t>
            </a:r>
            <a:r>
              <a:rPr lang="zh-CN" altLang="en-US" sz="1800" b="0"/>
              <a:t>，并解析 </a:t>
            </a:r>
            <a:r>
              <a:rPr lang="en-US" altLang="zh-CN" sz="1800" b="0"/>
              <a:t>'..' </a:t>
            </a:r>
            <a:r>
              <a:rPr lang="zh-CN" altLang="en-US" sz="1800" b="0"/>
              <a:t>和 </a:t>
            </a:r>
            <a:r>
              <a:rPr lang="en-US" altLang="zh-CN" sz="1800" b="0"/>
              <a:t>'.' </a:t>
            </a:r>
            <a:r>
              <a:rPr lang="zh-CN" altLang="en-US" sz="1800" b="0"/>
              <a:t>片段</a:t>
            </a:r>
            <a:endParaRPr lang="en-US" altLang="zh-CN" sz="1800" b="0"/>
          </a:p>
          <a:p>
            <a:pPr>
              <a:spcBef>
                <a:spcPts val="200"/>
              </a:spcBef>
              <a:spcAft>
                <a:spcPts val="200"/>
              </a:spcAft>
              <a:buNone/>
            </a:pPr>
            <a:r>
              <a:rPr lang="en-US" altLang="zh-CN" sz="1800" b="0"/>
              <a:t>path.delimiter		</a:t>
            </a:r>
            <a:r>
              <a:rPr lang="zh-CN" altLang="en-US" sz="1800" b="0"/>
              <a:t>该属性提供平台特定的路径分隔符</a:t>
            </a:r>
            <a:endParaRPr lang="en-US" altLang="zh-CN" sz="1800" b="0"/>
          </a:p>
          <a:p>
            <a:pPr>
              <a:spcBef>
                <a:spcPts val="200"/>
              </a:spcBef>
              <a:spcAft>
                <a:spcPts val="200"/>
              </a:spcAft>
              <a:buNone/>
            </a:pPr>
            <a:endParaRPr lang="en-US" altLang="zh-CN" sz="1800" b="0"/>
          </a:p>
          <a:p>
            <a:pPr>
              <a:spcBef>
                <a:spcPts val="200"/>
              </a:spcBef>
              <a:spcAft>
                <a:spcPts val="200"/>
              </a:spcAft>
              <a:buNone/>
            </a:pPr>
            <a:r>
              <a:rPr lang="zh-CN" altLang="en-US" sz="1800"/>
              <a:t>另外：</a:t>
            </a:r>
            <a:endParaRPr lang="en-US" altLang="zh-CN" sz="1800"/>
          </a:p>
          <a:p>
            <a:pPr lvl="1">
              <a:buFont typeface="Wingdings" panose="05000000000000000000" pitchFamily="2" charset="2"/>
              <a:buChar char="Ø"/>
            </a:pPr>
            <a:r>
              <a:rPr lang="en-US" altLang="zh-CN" sz="1800" b="0"/>
              <a:t>__filename</a:t>
            </a:r>
            <a:r>
              <a:rPr lang="zh-CN" altLang="en-US" sz="1800" b="0"/>
              <a:t>：指向当前运行的脚本文件名。</a:t>
            </a:r>
            <a:endParaRPr lang="zh-CN" altLang="en-US" sz="1800" b="0"/>
          </a:p>
          <a:p>
            <a:pPr lvl="1">
              <a:buFont typeface="Wingdings" panose="05000000000000000000" pitchFamily="2" charset="2"/>
              <a:buChar char="Ø"/>
            </a:pPr>
            <a:r>
              <a:rPr lang="en-US" altLang="zh-CN" sz="1800" b="0"/>
              <a:t>__dirname</a:t>
            </a:r>
            <a:r>
              <a:rPr lang="zh-CN" altLang="en-US" sz="1800" b="0"/>
              <a:t>：指向当前运行的脚本所在的目录。</a:t>
            </a:r>
            <a:endParaRPr lang="zh-CN" altLang="en-US" sz="1800" b="0"/>
          </a:p>
          <a:p>
            <a:pPr>
              <a:spcBef>
                <a:spcPts val="200"/>
              </a:spcBef>
              <a:spcAft>
                <a:spcPts val="200"/>
              </a:spcAft>
              <a:buNone/>
            </a:pPr>
            <a:endParaRPr lang="en-US" altLang="zh-CN" sz="1800" b="0"/>
          </a:p>
          <a:p>
            <a:pPr lvl="1">
              <a:buNone/>
            </a:pPr>
            <a:endParaRPr lang="en-US" altLang="zh-CN" sz="1800" b="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vert="horz" wrap="square" lIns="90333" tIns="44376" rIns="90333" bIns="44376" anchor="b"/>
          <a:lstStyle/>
          <a:p>
            <a:r>
              <a:rPr lang="zh-CN" altLang="en-US"/>
              <a:t>学习目标</a:t>
            </a:r>
            <a:endParaRPr lang="zh-CN" altLang="en-US"/>
          </a:p>
        </p:txBody>
      </p:sp>
      <p:sp>
        <p:nvSpPr>
          <p:cNvPr id="37890" name="Rectangle 3"/>
          <p:cNvSpPr>
            <a:spLocks noGrp="1"/>
          </p:cNvSpPr>
          <p:nvPr>
            <p:ph idx="1"/>
          </p:nvPr>
        </p:nvSpPr>
        <p:spPr/>
        <p:txBody>
          <a:bodyPr vert="horz" wrap="square" lIns="90050" tIns="45024" rIns="90050" bIns="45024" anchor="t"/>
          <a:lstStyle/>
          <a:p>
            <a:r>
              <a:rPr lang="zh-CN" altLang="en-US"/>
              <a:t> 了解组件机制</a:t>
            </a:r>
            <a:endParaRPr lang="en-US" altLang="zh-CN"/>
          </a:p>
          <a:p>
            <a:r>
              <a:rPr lang="zh-CN" altLang="en-US"/>
              <a:t> 掌握组件的全局注册与局部注册</a:t>
            </a:r>
            <a:endParaRPr lang="en-US" altLang="zh-CN"/>
          </a:p>
          <a:p>
            <a:r>
              <a:rPr lang="zh-CN" altLang="en-US"/>
              <a:t> 掌握组件的嵌套使用</a:t>
            </a:r>
            <a:endParaRPr lang="en-US" altLang="zh-CN"/>
          </a:p>
          <a:p>
            <a:r>
              <a:rPr lang="zh-CN" altLang="en-US"/>
              <a:t> 掌握自定义事件</a:t>
            </a:r>
            <a:endParaRPr lang="en-US" altLang="zh-CN"/>
          </a:p>
          <a:p>
            <a:r>
              <a:rPr lang="zh-CN" altLang="en-US"/>
              <a:t> 掌握插槽的应用</a:t>
            </a:r>
            <a:endParaRPr lang="en-US" altLang="zh-CN"/>
          </a:p>
          <a:p>
            <a:r>
              <a:rPr lang="zh-CN" altLang="en-US"/>
              <a:t> 掌握动态组件的应用</a:t>
            </a:r>
            <a:endParaRPr lang="en-US" altLang="zh-CN"/>
          </a:p>
          <a:p>
            <a:r>
              <a:rPr lang="zh-CN" altLang="en-US"/>
              <a:t> 掌握单文件组件的应用</a:t>
            </a:r>
            <a:endParaRPr lang="zh-CN" alt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介绍</a:t>
            </a:r>
            <a:endParaRPr lang="en-US" altLang="zh-CN"/>
          </a:p>
          <a:p>
            <a:pPr marL="457200" lvl="1" indent="0">
              <a:buNone/>
            </a:pPr>
            <a:r>
              <a:rPr lang="zh-CN" altLang="en-US" b="0"/>
              <a:t>组件 </a:t>
            </a:r>
            <a:r>
              <a:rPr lang="en-US" altLang="zh-CN" b="0"/>
              <a:t>(Component) </a:t>
            </a:r>
            <a:r>
              <a:rPr lang="zh-CN" altLang="en-US" b="0"/>
              <a:t>是 </a:t>
            </a:r>
            <a:r>
              <a:rPr lang="en-US" altLang="zh-CN" b="0"/>
              <a:t>Vue.js </a:t>
            </a:r>
            <a:r>
              <a:rPr lang="zh-CN" altLang="en-US" b="0"/>
              <a:t>最强大的功能之一。组件可以扩展 </a:t>
            </a:r>
            <a:r>
              <a:rPr lang="en-US" altLang="zh-CN" b="0"/>
              <a:t>HTML </a:t>
            </a:r>
            <a:r>
              <a:rPr lang="zh-CN" altLang="en-US" b="0"/>
              <a:t>元素，封装可重用的代码。在较高层面上，组件是自定义元素，</a:t>
            </a:r>
            <a:r>
              <a:rPr lang="en-US" altLang="zh-CN" b="0"/>
              <a:t>Vue.js </a:t>
            </a:r>
            <a:r>
              <a:rPr lang="zh-CN" altLang="en-US" b="0"/>
              <a:t>的编译器为它添加特殊功能。在有些情况下，组件也可以表现为用 </a:t>
            </a:r>
            <a:r>
              <a:rPr lang="en-US" altLang="zh-CN" b="0"/>
              <a:t>is </a:t>
            </a:r>
            <a:r>
              <a:rPr lang="zh-CN" altLang="en-US" b="0"/>
              <a:t>特性进行了扩展的原生 </a:t>
            </a:r>
            <a:r>
              <a:rPr lang="en-US" altLang="zh-CN" b="0"/>
              <a:t>HTML </a:t>
            </a:r>
            <a:r>
              <a:rPr lang="zh-CN" altLang="en-US" b="0"/>
              <a:t>元素。</a:t>
            </a:r>
            <a:endParaRPr lang="en-US" altLang="zh-CN" sz="1800" b="0"/>
          </a:p>
          <a:p>
            <a:pPr>
              <a:buNone/>
            </a:pPr>
            <a:endParaRPr lang="en-US" altLang="zh-CN" sz="180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全局注册</a:t>
            </a:r>
            <a:endParaRPr lang="en-US" altLang="zh-CN"/>
          </a:p>
          <a:p>
            <a:pPr marL="457200" lvl="1" indent="0">
              <a:buNone/>
            </a:pPr>
            <a:r>
              <a:rPr lang="zh-CN" altLang="en-US" b="0"/>
              <a:t>可以使用 </a:t>
            </a:r>
            <a:r>
              <a:rPr lang="en-US" altLang="zh-CN" b="0"/>
              <a:t>Vue.component(tagName, options) </a:t>
            </a:r>
            <a:r>
              <a:rPr lang="zh-CN" altLang="en-US" b="0"/>
              <a:t>注册一个全局组件。</a:t>
            </a:r>
            <a:endParaRPr lang="en-US" altLang="zh-CN" b="0"/>
          </a:p>
          <a:p>
            <a:pPr marL="457200" lvl="1" indent="0">
              <a:spcBef>
                <a:spcPts val="200"/>
              </a:spcBef>
              <a:spcAft>
                <a:spcPts val="200"/>
              </a:spcAft>
              <a:buNone/>
            </a:pPr>
            <a:r>
              <a:rPr lang="en-US" altLang="zh-CN" sz="1800"/>
              <a:t>Vue.component('my-component', {</a:t>
            </a:r>
            <a:endParaRPr lang="en-US" altLang="zh-CN" sz="1800"/>
          </a:p>
          <a:p>
            <a:pPr marL="457200" lvl="1" indent="0">
              <a:spcBef>
                <a:spcPts val="200"/>
              </a:spcBef>
              <a:spcAft>
                <a:spcPts val="200"/>
              </a:spcAft>
              <a:buNone/>
            </a:pPr>
            <a:r>
              <a:rPr lang="en-US" altLang="zh-CN" sz="1800"/>
              <a:t>	// </a:t>
            </a:r>
            <a:r>
              <a:rPr lang="zh-CN" altLang="en-US" sz="1800"/>
              <a:t>构造 </a:t>
            </a:r>
            <a:r>
              <a:rPr lang="en-US" altLang="zh-CN" sz="1800"/>
              <a:t>Vue </a:t>
            </a:r>
            <a:r>
              <a:rPr lang="zh-CN" altLang="en-US" sz="1800"/>
              <a:t>实例时传入的选项大多数都可以在组件里使用。</a:t>
            </a:r>
            <a:r>
              <a:rPr lang="en-US" altLang="zh-CN" sz="1800">
                <a:solidFill>
                  <a:srgbClr val="FF0000"/>
                </a:solidFill>
              </a:rPr>
              <a:t>data</a:t>
            </a:r>
            <a:r>
              <a:rPr lang="zh-CN" altLang="en-US" sz="1800">
                <a:solidFill>
                  <a:srgbClr val="FF0000"/>
                </a:solidFill>
              </a:rPr>
              <a:t>为函数</a:t>
            </a:r>
            <a:endParaRPr lang="en-US" altLang="zh-CN" sz="1800">
              <a:solidFill>
                <a:srgbClr val="FF0000"/>
              </a:solidFill>
            </a:endParaRPr>
          </a:p>
          <a:p>
            <a:pPr marL="457200" lvl="1" indent="0">
              <a:spcBef>
                <a:spcPts val="200"/>
              </a:spcBef>
              <a:spcAft>
                <a:spcPts val="200"/>
              </a:spcAft>
              <a:buNone/>
            </a:pPr>
            <a:r>
              <a:rPr lang="en-US" altLang="zh-CN" sz="1800"/>
              <a:t>	template : '&lt;div&gt;A custom component!&lt;/div&gt;'</a:t>
            </a:r>
            <a:endParaRPr lang="en-US" altLang="zh-CN" sz="1800"/>
          </a:p>
          <a:p>
            <a:pPr marL="457200" lvl="1" indent="0">
              <a:spcBef>
                <a:spcPts val="200"/>
              </a:spcBef>
              <a:spcAft>
                <a:spcPts val="200"/>
              </a:spcAft>
              <a:buNone/>
            </a:pPr>
            <a:r>
              <a:rPr lang="en-US" altLang="zh-CN" sz="1800"/>
              <a:t>})</a:t>
            </a:r>
            <a:endParaRPr lang="en-US" altLang="zh-CN" sz="1800"/>
          </a:p>
          <a:p>
            <a:pPr marL="457200" lvl="1" indent="0">
              <a:buNone/>
            </a:pPr>
            <a:r>
              <a:rPr lang="zh-CN" altLang="en-US" b="0"/>
              <a:t>组件在注册之后，便可以作为自定义元素 </a:t>
            </a:r>
            <a:r>
              <a:rPr lang="en-US" altLang="zh-CN" b="0"/>
              <a:t>&lt;my-component&gt;&lt;/my-component&gt; </a:t>
            </a:r>
            <a:r>
              <a:rPr lang="zh-CN" altLang="en-US" b="0"/>
              <a:t>在一个实例的模板中使用。注意确保在初始化根实例之前注册组件</a:t>
            </a:r>
            <a:endParaRPr lang="en-US" altLang="zh-CN" b="0"/>
          </a:p>
          <a:p>
            <a:pPr marL="457200" lvl="1" indent="0">
              <a:spcBef>
                <a:spcPts val="200"/>
              </a:spcBef>
              <a:spcAft>
                <a:spcPts val="200"/>
              </a:spcAft>
              <a:buNone/>
            </a:pPr>
            <a:r>
              <a:rPr lang="en-US" altLang="zh-CN" sz="1800"/>
              <a:t>&lt;div id="example"&gt;  </a:t>
            </a:r>
            <a:endParaRPr lang="en-US" altLang="zh-CN" sz="1800"/>
          </a:p>
          <a:p>
            <a:pPr marL="457200" lvl="1" indent="0">
              <a:spcBef>
                <a:spcPts val="200"/>
              </a:spcBef>
              <a:spcAft>
                <a:spcPts val="200"/>
              </a:spcAft>
              <a:buNone/>
            </a:pPr>
            <a:r>
              <a:rPr lang="en-US" altLang="zh-CN" sz="1800"/>
              <a:t>	&lt;my-component&gt;&lt;/my-component&gt;</a:t>
            </a:r>
            <a:endParaRPr lang="en-US" altLang="zh-CN" sz="1800"/>
          </a:p>
          <a:p>
            <a:pPr marL="457200" lvl="1" indent="0">
              <a:spcBef>
                <a:spcPts val="200"/>
              </a:spcBef>
              <a:spcAft>
                <a:spcPts val="200"/>
              </a:spcAft>
              <a:buNone/>
            </a:pPr>
            <a:r>
              <a:rPr lang="en-US" altLang="zh-CN" sz="1800"/>
              <a:t>&lt;/div&gt;</a:t>
            </a:r>
            <a:endParaRPr lang="en-US" altLang="zh-CN" sz="180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局部注册</a:t>
            </a:r>
            <a:endParaRPr lang="en-US" altLang="zh-CN"/>
          </a:p>
          <a:p>
            <a:pPr marL="457200" lvl="1" indent="0">
              <a:buNone/>
            </a:pPr>
            <a:r>
              <a:rPr lang="zh-CN" altLang="en-US" b="0"/>
              <a:t>不必把每个组件都注册到全局。我们可以通过某个 </a:t>
            </a:r>
            <a:r>
              <a:rPr lang="en-US" altLang="zh-CN" b="0"/>
              <a:t>Vue </a:t>
            </a:r>
            <a:r>
              <a:rPr lang="zh-CN" altLang="en-US" b="0"/>
              <a:t>实例</a:t>
            </a:r>
            <a:r>
              <a:rPr lang="en-US" altLang="zh-CN" b="0"/>
              <a:t>/</a:t>
            </a:r>
            <a:r>
              <a:rPr lang="zh-CN" altLang="en-US" b="0"/>
              <a:t>组件的实例选项 </a:t>
            </a:r>
            <a:r>
              <a:rPr lang="en-US" altLang="zh-CN" b="0"/>
              <a:t>components </a:t>
            </a:r>
            <a:r>
              <a:rPr lang="zh-CN" altLang="en-US" b="0"/>
              <a:t>注册仅在其作用域中可用的组件。</a:t>
            </a:r>
            <a:endParaRPr lang="en-US" altLang="zh-CN" b="0"/>
          </a:p>
          <a:p>
            <a:pPr marL="457200" lvl="1" indent="0">
              <a:spcBef>
                <a:spcPts val="200"/>
              </a:spcBef>
              <a:spcAft>
                <a:spcPts val="200"/>
              </a:spcAft>
              <a:buNone/>
            </a:pPr>
            <a:r>
              <a:rPr lang="ro-RO" altLang="zh-CN" sz="1800"/>
              <a:t>var app = new Vue({     </a:t>
            </a:r>
            <a:endParaRPr lang="ro-RO" altLang="zh-CN" sz="1800"/>
          </a:p>
          <a:p>
            <a:pPr marL="457200" lvl="1" indent="0">
              <a:spcBef>
                <a:spcPts val="200"/>
              </a:spcBef>
              <a:spcAft>
                <a:spcPts val="200"/>
              </a:spcAft>
              <a:buNone/>
            </a:pPr>
            <a:r>
              <a:rPr lang="ro-RO" altLang="zh-CN" sz="1800"/>
              <a:t>	 el:'#app',</a:t>
            </a:r>
            <a:endParaRPr lang="ro-RO" altLang="zh-CN" sz="1800"/>
          </a:p>
          <a:p>
            <a:pPr marL="457200" lvl="1" indent="0">
              <a:spcBef>
                <a:spcPts val="200"/>
              </a:spcBef>
              <a:spcAft>
                <a:spcPts val="200"/>
              </a:spcAft>
              <a:buNone/>
            </a:pPr>
            <a:r>
              <a:rPr lang="ro-RO" altLang="zh-CN" sz="1800"/>
              <a:t>	 components:{        </a:t>
            </a:r>
            <a:endParaRPr lang="ro-RO" altLang="zh-CN" sz="1800"/>
          </a:p>
          <a:p>
            <a:pPr marL="457200" lvl="1" indent="0">
              <a:spcBef>
                <a:spcPts val="200"/>
              </a:spcBef>
              <a:spcAft>
                <a:spcPts val="200"/>
              </a:spcAft>
              <a:buNone/>
            </a:pPr>
            <a:r>
              <a:rPr lang="ro-RO" altLang="zh-CN" sz="1800"/>
              <a:t>		'my-component':{  template:'&lt;h2&gt;hello component&lt;/h2&gt;'}     </a:t>
            </a:r>
            <a:endParaRPr lang="ro-RO" altLang="zh-CN" sz="1800"/>
          </a:p>
          <a:p>
            <a:pPr marL="457200" lvl="1" indent="0">
              <a:spcBef>
                <a:spcPts val="200"/>
              </a:spcBef>
              <a:spcAft>
                <a:spcPts val="200"/>
              </a:spcAft>
              <a:buNone/>
            </a:pPr>
            <a:r>
              <a:rPr lang="ro-RO" altLang="zh-CN" sz="1800"/>
              <a:t>	 }</a:t>
            </a:r>
            <a:endParaRPr lang="ro-RO" altLang="zh-CN" sz="1800"/>
          </a:p>
          <a:p>
            <a:pPr marL="457200" lvl="1" indent="0">
              <a:spcBef>
                <a:spcPts val="200"/>
              </a:spcBef>
              <a:spcAft>
                <a:spcPts val="200"/>
              </a:spcAft>
              <a:buNone/>
            </a:pPr>
            <a:r>
              <a:rPr lang="ro-RO" altLang="zh-CN" sz="1800"/>
              <a:t>});</a:t>
            </a:r>
            <a:endParaRPr lang="en-US" altLang="zh-CN" sz="1800"/>
          </a:p>
          <a:p>
            <a:pPr marL="457200" lvl="1" indent="0">
              <a:buNone/>
            </a:pPr>
            <a:r>
              <a:rPr lang="zh-CN" altLang="en-US" b="0"/>
              <a:t>组件在注册之后，便可以作为自定义元素 </a:t>
            </a:r>
            <a:r>
              <a:rPr lang="en-US" altLang="zh-CN" b="0"/>
              <a:t>&lt;my-component&gt;&lt;/my-component&gt; </a:t>
            </a:r>
            <a:r>
              <a:rPr lang="zh-CN" altLang="en-US" b="0"/>
              <a:t>在一个实例的模板中使用。</a:t>
            </a:r>
            <a:endParaRPr lang="en-US" altLang="zh-CN" b="0"/>
          </a:p>
          <a:p>
            <a:pPr marL="457200" lvl="1" indent="0">
              <a:buNone/>
            </a:pPr>
            <a:r>
              <a:rPr lang="en-US" altLang="zh-CN" sz="1800"/>
              <a:t>&lt;div id=”app"&gt;  </a:t>
            </a:r>
            <a:endParaRPr lang="en-US" altLang="zh-CN" sz="1800"/>
          </a:p>
          <a:p>
            <a:pPr marL="457200" lvl="1" indent="0">
              <a:spcBef>
                <a:spcPts val="200"/>
              </a:spcBef>
              <a:spcAft>
                <a:spcPts val="200"/>
              </a:spcAft>
              <a:buNone/>
            </a:pPr>
            <a:r>
              <a:rPr lang="en-US" altLang="zh-CN" sz="1800"/>
              <a:t>	&lt;my-component&gt;&lt;/my-component&gt;</a:t>
            </a:r>
            <a:endParaRPr lang="en-US" altLang="zh-CN" sz="1800"/>
          </a:p>
          <a:p>
            <a:pPr marL="457200" lvl="1" indent="0">
              <a:spcBef>
                <a:spcPts val="200"/>
              </a:spcBef>
              <a:spcAft>
                <a:spcPts val="200"/>
              </a:spcAft>
              <a:buNone/>
            </a:pPr>
            <a:r>
              <a:rPr lang="en-US" altLang="zh-CN" sz="1800"/>
              <a:t>&lt;/div&gt;</a:t>
            </a:r>
            <a:endParaRPr lang="en-US" altLang="zh-CN" sz="180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自定义组件的使用</a:t>
            </a:r>
            <a:endParaRPr lang="en-US" altLang="zh-CN"/>
          </a:p>
          <a:p>
            <a:pPr marL="800100" lvl="1" indent="-342900"/>
            <a:r>
              <a:rPr lang="zh-CN" altLang="en-US" b="0"/>
              <a:t>直接使用</a:t>
            </a:r>
            <a:endParaRPr lang="en-US" altLang="zh-CN" b="0"/>
          </a:p>
          <a:p>
            <a:pPr marL="800100" lvl="1" indent="-342900">
              <a:buNone/>
            </a:pPr>
            <a:r>
              <a:rPr lang="en-US" altLang="zh-CN" b="0"/>
              <a:t>	&lt;my-row&gt;&lt;/my-row&gt;</a:t>
            </a:r>
            <a:endParaRPr lang="en-US" altLang="zh-CN" b="0"/>
          </a:p>
          <a:p>
            <a:pPr marL="800100" lvl="1" indent="-342900"/>
            <a:r>
              <a:rPr lang="zh-CN" altLang="en-US" sz="1800" b="0"/>
              <a:t>通过</a:t>
            </a:r>
            <a:r>
              <a:rPr lang="en-US" altLang="zh-CN" sz="1800" b="0"/>
              <a:t>is</a:t>
            </a:r>
            <a:r>
              <a:rPr lang="zh-CN" altLang="en-US" sz="1800" b="0"/>
              <a:t>关键字使用</a:t>
            </a:r>
            <a:endParaRPr lang="en-US" altLang="zh-CN" sz="1800" b="0"/>
          </a:p>
          <a:p>
            <a:pPr marL="800100" lvl="1" indent="-342900">
              <a:buNone/>
            </a:pPr>
            <a:r>
              <a:rPr lang="en-US" altLang="zh-CN" sz="1800" b="0"/>
              <a:t>	</a:t>
            </a:r>
            <a:r>
              <a:rPr lang="zh-CN" altLang="en-US" sz="1800" b="0"/>
              <a:t>第一种方式会受到</a:t>
            </a:r>
            <a:r>
              <a:rPr lang="en-US" altLang="zh-CN" sz="1800" b="0"/>
              <a:t>HTML</a:t>
            </a:r>
            <a:r>
              <a:rPr lang="zh-CN" altLang="en-US" sz="1800" b="0"/>
              <a:t>本身的限制，因为 </a:t>
            </a:r>
            <a:r>
              <a:rPr lang="en-US" altLang="zh-CN" sz="1800" b="0"/>
              <a:t>Vue </a:t>
            </a:r>
            <a:r>
              <a:rPr lang="zh-CN" altLang="en-US" sz="1800" b="0"/>
              <a:t>只有在浏览器解析、规范化模板之后才能获取其内容，像 </a:t>
            </a:r>
            <a:r>
              <a:rPr lang="en-US" altLang="zh-CN" sz="1800" b="0"/>
              <a:t>&lt;ul&gt;</a:t>
            </a:r>
            <a:r>
              <a:rPr lang="zh-CN" altLang="en-US" sz="1800" b="0"/>
              <a:t>、</a:t>
            </a:r>
            <a:r>
              <a:rPr lang="en-US" altLang="zh-CN" sz="1800" b="0"/>
              <a:t>&lt;ol&gt;</a:t>
            </a:r>
            <a:r>
              <a:rPr lang="zh-CN" altLang="en-US" sz="1800" b="0"/>
              <a:t>、</a:t>
            </a:r>
            <a:r>
              <a:rPr lang="en-US" altLang="zh-CN" sz="1800" b="0"/>
              <a:t>&lt;table&gt;</a:t>
            </a:r>
            <a:r>
              <a:rPr lang="zh-CN" altLang="en-US" sz="1800" b="0"/>
              <a:t>、</a:t>
            </a:r>
            <a:r>
              <a:rPr lang="en-US" altLang="zh-CN" sz="1800" b="0"/>
              <a:t>&lt;select&gt; </a:t>
            </a:r>
            <a:r>
              <a:rPr lang="zh-CN" altLang="en-US" sz="1800" b="0"/>
              <a:t>这样的元素里允许包含的元素有限制。</a:t>
            </a:r>
            <a:endParaRPr lang="en-US" altLang="zh-CN" sz="1800" b="0"/>
          </a:p>
          <a:p>
            <a:pPr marL="800100" lvl="1" indent="-342900">
              <a:spcBef>
                <a:spcPts val="200"/>
              </a:spcBef>
              <a:spcAft>
                <a:spcPts val="200"/>
              </a:spcAft>
              <a:buNone/>
            </a:pPr>
            <a:r>
              <a:rPr lang="en-US" altLang="zh-CN" sz="1800" b="0"/>
              <a:t>	 &lt;table&gt;  </a:t>
            </a:r>
            <a:endParaRPr lang="en-US" altLang="zh-CN" sz="1800" b="0"/>
          </a:p>
          <a:p>
            <a:pPr marL="800100" lvl="1" indent="-342900">
              <a:spcBef>
                <a:spcPts val="200"/>
              </a:spcBef>
              <a:spcAft>
                <a:spcPts val="200"/>
              </a:spcAft>
              <a:buNone/>
            </a:pPr>
            <a:r>
              <a:rPr lang="en-US" altLang="zh-CN" sz="1800" b="0"/>
              <a:t>	</a:t>
            </a:r>
            <a:r>
              <a:rPr lang="zh-CN" altLang="en-US" sz="1800" b="0"/>
              <a:t>    </a:t>
            </a:r>
            <a:r>
              <a:rPr lang="en-US" altLang="zh-CN" sz="1800" b="0"/>
              <a:t>&lt;my-row&gt;&lt;/my-row&gt;</a:t>
            </a:r>
            <a:endParaRPr lang="en-US" altLang="zh-CN" sz="1800" b="0"/>
          </a:p>
          <a:p>
            <a:pPr marL="800100" lvl="1" indent="-342900">
              <a:spcBef>
                <a:spcPts val="200"/>
              </a:spcBef>
              <a:spcAft>
                <a:spcPts val="200"/>
              </a:spcAft>
              <a:buNone/>
            </a:pPr>
            <a:r>
              <a:rPr lang="en-US" altLang="zh-CN" sz="1800" b="0"/>
              <a:t>	&lt;/table&gt;</a:t>
            </a:r>
            <a:endParaRPr lang="en-US" altLang="zh-CN" sz="1800" b="0"/>
          </a:p>
          <a:p>
            <a:pPr marL="800100" lvl="1" indent="-342900">
              <a:spcBef>
                <a:spcPts val="200"/>
              </a:spcBef>
              <a:spcAft>
                <a:spcPts val="200"/>
              </a:spcAft>
              <a:buNone/>
            </a:pPr>
            <a:r>
              <a:rPr lang="en-US" altLang="zh-CN" sz="1800" b="0"/>
              <a:t>	</a:t>
            </a:r>
            <a:r>
              <a:rPr lang="zh-CN" altLang="en-US" sz="1800" b="0"/>
              <a:t>变通方法：</a:t>
            </a:r>
            <a:endParaRPr lang="en-US" altLang="zh-CN" sz="1800" b="0"/>
          </a:p>
          <a:p>
            <a:pPr marL="800100" lvl="1" indent="-342900">
              <a:spcBef>
                <a:spcPts val="200"/>
              </a:spcBef>
              <a:spcAft>
                <a:spcPts val="200"/>
              </a:spcAft>
              <a:buNone/>
            </a:pPr>
            <a:r>
              <a:rPr lang="en-US" altLang="zh-CN" sz="1800" b="0"/>
              <a:t>	 &lt;table&gt;  </a:t>
            </a:r>
            <a:endParaRPr lang="en-US" altLang="zh-CN" sz="1800" b="0"/>
          </a:p>
          <a:p>
            <a:pPr marL="800100" lvl="1" indent="-342900">
              <a:spcBef>
                <a:spcPts val="200"/>
              </a:spcBef>
              <a:spcAft>
                <a:spcPts val="200"/>
              </a:spcAft>
              <a:buNone/>
            </a:pPr>
            <a:r>
              <a:rPr lang="en-US" altLang="zh-CN" sz="1800" b="0"/>
              <a:t>	</a:t>
            </a:r>
            <a:r>
              <a:rPr lang="zh-CN" altLang="en-US" sz="1800" b="0"/>
              <a:t>    </a:t>
            </a:r>
            <a:r>
              <a:rPr lang="en-US" altLang="zh-CN" sz="1800" b="0"/>
              <a:t>&lt;tr is="my-row"&gt;&lt;/tr&gt;</a:t>
            </a:r>
            <a:endParaRPr lang="en-US" altLang="zh-CN" sz="1800" b="0"/>
          </a:p>
          <a:p>
            <a:pPr marL="800100" lvl="1" indent="-342900">
              <a:spcBef>
                <a:spcPts val="200"/>
              </a:spcBef>
              <a:spcAft>
                <a:spcPts val="200"/>
              </a:spcAft>
              <a:buNone/>
            </a:pPr>
            <a:r>
              <a:rPr lang="en-US" altLang="zh-CN" sz="1800" b="0"/>
              <a:t>	&lt;/table&gt;</a:t>
            </a:r>
            <a:endParaRPr lang="en-US" altLang="zh-CN" sz="1800" b="0"/>
          </a:p>
          <a:p>
            <a:pPr>
              <a:buNone/>
            </a:pPr>
            <a:endParaRPr lang="en-US" altLang="zh-CN" sz="1800" b="0"/>
          </a:p>
          <a:p>
            <a:pPr>
              <a:buNone/>
            </a:pPr>
            <a:endParaRPr lang="zh-CN" altLang="en-US" sz="1800" b="0"/>
          </a:p>
          <a:p>
            <a:pPr>
              <a:buNone/>
            </a:pPr>
            <a:endParaRPr lang="zh-CN" altLang="en-US"/>
          </a:p>
          <a:p>
            <a:pPr marL="800100" lvl="1" indent="-342900"/>
            <a:endParaRPr lang="zh-CN" altLang="en-US">
              <a:sym typeface="宋体" panose="02010600030101010101" pitchFamily="2" charset="-122"/>
            </a:endParaRPr>
          </a:p>
          <a:p>
            <a:pPr marL="800100" lvl="1" indent="-342900">
              <a:buNone/>
            </a:pPr>
            <a:endParaRPr lang="zh-CN" altLang="en-US">
              <a:sym typeface="宋体" panose="02010600030101010101" pitchFamily="2" charset="-122"/>
            </a:endParaRPr>
          </a:p>
          <a:p>
            <a:pPr marL="800100" lvl="1" indent="-34290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父子组件</a:t>
            </a:r>
            <a:endParaRPr lang="en-US" altLang="zh-CN"/>
          </a:p>
          <a:p>
            <a:pPr marL="457200" lvl="1" indent="0">
              <a:buNone/>
            </a:pPr>
            <a:r>
              <a:rPr lang="zh-CN" altLang="en-US" b="0"/>
              <a:t>组件 </a:t>
            </a:r>
            <a:r>
              <a:rPr lang="en-US" altLang="zh-CN" b="0"/>
              <a:t>A </a:t>
            </a:r>
            <a:r>
              <a:rPr lang="zh-CN" altLang="en-US" b="0"/>
              <a:t>在它的模板中使用了组件 </a:t>
            </a:r>
            <a:r>
              <a:rPr lang="en-US" altLang="zh-CN" b="0"/>
              <a:t>B</a:t>
            </a:r>
            <a:r>
              <a:rPr lang="zh-CN" altLang="en-US" b="0"/>
              <a:t>。它们之间必然需要相互通信：父组件可能要给子组件下发数据，子组件则可能要将它内部发生的事情告知父组件。在 </a:t>
            </a:r>
            <a:r>
              <a:rPr lang="en-US" altLang="zh-CN" b="0"/>
              <a:t>Vue </a:t>
            </a:r>
            <a:r>
              <a:rPr lang="zh-CN" altLang="en-US" b="0"/>
              <a:t>中，父子组件的关系可以总结为 </a:t>
            </a:r>
            <a:r>
              <a:rPr lang="en-US" altLang="zh-CN" b="0"/>
              <a:t>prop </a:t>
            </a:r>
            <a:r>
              <a:rPr lang="zh-CN" altLang="en-US" b="0"/>
              <a:t>向下传递，事件向上传递。父组件通过 </a:t>
            </a:r>
            <a:r>
              <a:rPr lang="en-US" altLang="zh-CN" b="0"/>
              <a:t>prop</a:t>
            </a:r>
            <a:r>
              <a:rPr lang="zh-CN" altLang="en-US" b="0"/>
              <a:t> 给子组件下发数据，子组件通过事件给父组件发送消息。</a:t>
            </a:r>
            <a:endParaRPr lang="en-US" altLang="zh-CN" b="0"/>
          </a:p>
          <a:p>
            <a:pPr marL="457200" lvl="1" indent="0">
              <a:buNone/>
            </a:pPr>
            <a:endParaRPr lang="en-US"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pic>
        <p:nvPicPr>
          <p:cNvPr id="43011" name="图片 1"/>
          <p:cNvPicPr>
            <a:picLocks noChangeAspect="1"/>
          </p:cNvPicPr>
          <p:nvPr/>
        </p:nvPicPr>
        <p:blipFill>
          <a:blip r:embed="rId1" cstate="print"/>
          <a:stretch>
            <a:fillRect/>
          </a:stretch>
        </p:blipFill>
        <p:spPr>
          <a:xfrm>
            <a:off x="533400" y="2438400"/>
            <a:ext cx="3505200" cy="3505200"/>
          </a:xfrm>
          <a:prstGeom prst="rect">
            <a:avLst/>
          </a:prstGeom>
          <a:noFill/>
          <a:ln w="9525">
            <a:noFill/>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父子组件</a:t>
            </a:r>
            <a:r>
              <a:rPr lang="en-US" altLang="zh-CN"/>
              <a:t>-props</a:t>
            </a:r>
            <a:endParaRPr lang="en-US" altLang="zh-CN"/>
          </a:p>
          <a:p>
            <a:pPr marL="457200" lvl="1" indent="0">
              <a:buNone/>
            </a:pPr>
            <a:r>
              <a:rPr lang="zh-CN" altLang="en-US" b="0"/>
              <a:t>子组件要显式地用</a:t>
            </a:r>
            <a:r>
              <a:rPr lang="en-US" altLang="zh-CN" b="0"/>
              <a:t>props</a:t>
            </a:r>
            <a:r>
              <a:rPr lang="zh-CN" altLang="en-US" b="0"/>
              <a:t>选项声明它预期的数据，父组件使用</a:t>
            </a:r>
            <a:r>
              <a:rPr lang="en-US" altLang="zh-CN" b="0"/>
              <a:t>props</a:t>
            </a:r>
            <a:r>
              <a:rPr lang="zh-CN" altLang="en-US" b="0"/>
              <a:t>中声明的同名属性进行注入</a:t>
            </a:r>
            <a:endParaRPr lang="en-US" altLang="zh-CN" b="0"/>
          </a:p>
          <a:p>
            <a:pPr marL="457200" lvl="1" indent="0">
              <a:spcBef>
                <a:spcPts val="200"/>
              </a:spcBef>
              <a:spcAft>
                <a:spcPts val="200"/>
              </a:spcAft>
              <a:buNone/>
            </a:pPr>
            <a:r>
              <a:rPr lang="ro-RO" altLang="zh-CN" sz="1800" b="0"/>
              <a:t>var app = new Vue({      </a:t>
            </a:r>
            <a:endParaRPr lang="ro-RO" altLang="zh-CN" sz="1800" b="0"/>
          </a:p>
          <a:p>
            <a:pPr marL="457200" lvl="1" indent="0">
              <a:spcBef>
                <a:spcPts val="200"/>
              </a:spcBef>
              <a:spcAft>
                <a:spcPts val="200"/>
              </a:spcAft>
              <a:buNone/>
            </a:pPr>
            <a:r>
              <a:rPr lang="ro-RO" altLang="zh-CN" sz="1800" b="0"/>
              <a:t>	el:'#app',     </a:t>
            </a:r>
            <a:endParaRPr lang="ro-RO" altLang="zh-CN" sz="1800" b="0"/>
          </a:p>
          <a:p>
            <a:pPr marL="457200" lvl="1" indent="0">
              <a:spcBef>
                <a:spcPts val="200"/>
              </a:spcBef>
              <a:spcAft>
                <a:spcPts val="200"/>
              </a:spcAft>
              <a:buNone/>
            </a:pPr>
            <a:r>
              <a:rPr lang="ro-RO" altLang="zh-CN" sz="1800" b="0"/>
              <a:t>	data:{name:'hello parent'},      </a:t>
            </a:r>
            <a:endParaRPr lang="ro-RO" altLang="zh-CN" sz="1800" b="0"/>
          </a:p>
          <a:p>
            <a:pPr marL="457200" lvl="1" indent="0">
              <a:spcBef>
                <a:spcPts val="200"/>
              </a:spcBef>
              <a:spcAft>
                <a:spcPts val="200"/>
              </a:spcAft>
              <a:buNone/>
            </a:pPr>
            <a:r>
              <a:rPr lang="ro-RO" altLang="zh-CN" sz="1800" b="0"/>
              <a:t>	components:{        </a:t>
            </a:r>
            <a:endParaRPr lang="ro-RO" altLang="zh-CN" sz="1800" b="0"/>
          </a:p>
          <a:p>
            <a:pPr marL="457200" lvl="1" indent="0">
              <a:spcBef>
                <a:spcPts val="200"/>
              </a:spcBef>
              <a:spcAft>
                <a:spcPts val="200"/>
              </a:spcAft>
              <a:buNone/>
            </a:pPr>
            <a:r>
              <a:rPr lang="ro-RO" altLang="zh-CN" sz="1800" b="0"/>
              <a:t>	</a:t>
            </a:r>
            <a:r>
              <a:rPr lang="zh-CN" altLang="en-US" sz="1800" b="0"/>
              <a:t>    </a:t>
            </a:r>
            <a:r>
              <a:rPr lang="ro-RO" altLang="zh-CN" sz="1800" b="0"/>
              <a:t>'my-son':{</a:t>
            </a:r>
            <a:endParaRPr lang="ro-RO" altLang="zh-CN" sz="1800" b="0"/>
          </a:p>
          <a:p>
            <a:pPr marL="457200" lvl="1" indent="0">
              <a:spcBef>
                <a:spcPts val="200"/>
              </a:spcBef>
              <a:spcAft>
                <a:spcPts val="200"/>
              </a:spcAft>
              <a:buNone/>
            </a:pPr>
            <a:r>
              <a:rPr lang="ro-RO" altLang="zh-CN" sz="1800" b="0"/>
              <a:t>		</a:t>
            </a:r>
            <a:r>
              <a:rPr lang="ro-RO" altLang="zh-CN" sz="1800" b="0">
                <a:solidFill>
                  <a:srgbClr val="FF0000"/>
                </a:solidFill>
              </a:rPr>
              <a:t>props:['name'],</a:t>
            </a:r>
            <a:r>
              <a:rPr lang="en-US" altLang="zh-CN" sz="1800" b="0">
                <a:solidFill>
                  <a:srgbClr val="FF0000"/>
                </a:solidFill>
              </a:rPr>
              <a:t>//</a:t>
            </a:r>
            <a:r>
              <a:rPr lang="zh-CN" altLang="en-US" sz="1800" b="0">
                <a:solidFill>
                  <a:srgbClr val="FF0000"/>
                </a:solidFill>
              </a:rPr>
              <a:t>不区分大小写</a:t>
            </a:r>
            <a:endParaRPr lang="ro-RO" altLang="zh-CN" sz="1800" b="0">
              <a:solidFill>
                <a:srgbClr val="FF0000"/>
              </a:solidFill>
            </a:endParaRPr>
          </a:p>
          <a:p>
            <a:pPr marL="457200" lvl="1" indent="0">
              <a:spcBef>
                <a:spcPts val="200"/>
              </a:spcBef>
              <a:spcAft>
                <a:spcPts val="200"/>
              </a:spcAft>
              <a:buNone/>
            </a:pPr>
            <a:r>
              <a:rPr lang="ro-RO" altLang="zh-CN" sz="1800" b="0"/>
              <a:t>		data:function(){return {msg:'hello son' }},          </a:t>
            </a:r>
            <a:endParaRPr lang="ro-RO" altLang="zh-CN" sz="1800" b="0"/>
          </a:p>
          <a:p>
            <a:pPr marL="457200" lvl="1" indent="0">
              <a:spcBef>
                <a:spcPts val="200"/>
              </a:spcBef>
              <a:spcAft>
                <a:spcPts val="200"/>
              </a:spcAft>
              <a:buNone/>
            </a:pPr>
            <a:r>
              <a:rPr lang="ro-RO" altLang="zh-CN" sz="1800" b="0"/>
              <a:t>		template:'&lt;div&gt;</a:t>
            </a:r>
            <a:r>
              <a:rPr lang="zh-CN" altLang="ro-RO" sz="1800" b="0"/>
              <a:t>子组件，</a:t>
            </a:r>
            <a:r>
              <a:rPr lang="ro-RO" altLang="zh-CN" sz="1800" b="0"/>
              <a:t>{{msg}},{{name}}&lt;/div&gt;'       </a:t>
            </a:r>
            <a:endParaRPr lang="ro-RO" altLang="zh-CN" sz="1800" b="0"/>
          </a:p>
          <a:p>
            <a:pPr marL="457200" lvl="1" indent="0">
              <a:spcBef>
                <a:spcPts val="200"/>
              </a:spcBef>
              <a:spcAft>
                <a:spcPts val="200"/>
              </a:spcAft>
              <a:buNone/>
            </a:pPr>
            <a:r>
              <a:rPr lang="ro-RO" altLang="zh-CN" sz="1800" b="0"/>
              <a:t>	 </a:t>
            </a:r>
            <a:r>
              <a:rPr lang="zh-CN" altLang="en-US" sz="1800" b="0"/>
              <a:t>    </a:t>
            </a:r>
            <a:r>
              <a:rPr lang="ro-RO" altLang="zh-CN" sz="1800" b="0"/>
              <a:t>}     </a:t>
            </a:r>
            <a:endParaRPr lang="ro-RO" altLang="zh-CN" sz="1800" b="0"/>
          </a:p>
          <a:p>
            <a:pPr marL="457200" lvl="1" indent="0">
              <a:spcBef>
                <a:spcPts val="200"/>
              </a:spcBef>
              <a:spcAft>
                <a:spcPts val="200"/>
              </a:spcAft>
              <a:buNone/>
            </a:pPr>
            <a:r>
              <a:rPr lang="ro-RO" altLang="zh-CN" sz="1800" b="0"/>
              <a:t> </a:t>
            </a:r>
            <a:r>
              <a:rPr lang="zh-CN" altLang="en-US" sz="1800" b="0"/>
              <a:t>      </a:t>
            </a:r>
            <a:r>
              <a:rPr lang="ro-RO" altLang="zh-CN" sz="1800" b="0"/>
              <a:t>}    </a:t>
            </a:r>
            <a:endParaRPr lang="ro-RO" altLang="zh-CN" sz="1800" b="0"/>
          </a:p>
          <a:p>
            <a:pPr marL="457200" lvl="1" indent="0">
              <a:spcBef>
                <a:spcPts val="200"/>
              </a:spcBef>
              <a:spcAft>
                <a:spcPts val="200"/>
              </a:spcAft>
              <a:buNone/>
            </a:pPr>
            <a:r>
              <a:rPr lang="ro-RO" altLang="zh-CN" sz="1800" b="0"/>
              <a:t>});</a:t>
            </a:r>
            <a:endParaRPr lang="ro-RO" altLang="zh-CN" sz="1800" b="0"/>
          </a:p>
          <a:p>
            <a:pPr marL="457200" lvl="1" indent="0">
              <a:spcBef>
                <a:spcPts val="200"/>
              </a:spcBef>
              <a:spcAft>
                <a:spcPts val="200"/>
              </a:spcAft>
              <a:buNone/>
            </a:pPr>
            <a:r>
              <a:rPr lang="ro-RO" altLang="zh-CN" sz="1800" b="0"/>
              <a:t>&lt;div id="app"&gt;&lt;my-son </a:t>
            </a:r>
            <a:r>
              <a:rPr lang="ro-RO" altLang="zh-CN" sz="1800" b="0">
                <a:solidFill>
                  <a:srgbClr val="FF0000"/>
                </a:solidFill>
              </a:rPr>
              <a:t>:name='name'</a:t>
            </a:r>
            <a:r>
              <a:rPr lang="ro-RO" altLang="zh-CN" sz="1800" b="0"/>
              <a:t>&gt;&lt;/my-son&gt;&lt;/div&gt;</a:t>
            </a:r>
            <a:endParaRPr lang="en-US" altLang="zh-CN" sz="1800" b="0"/>
          </a:p>
          <a:p>
            <a:pPr marL="457200" lvl="1" indent="0">
              <a:buNone/>
            </a:pPr>
            <a:endParaRPr lang="en-US"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单向数据流</a:t>
            </a:r>
            <a:endParaRPr lang="en-US" altLang="zh-CN"/>
          </a:p>
          <a:p>
            <a:pPr marL="457200" lvl="1" indent="0">
              <a:buNone/>
            </a:pPr>
            <a:r>
              <a:rPr lang="en-US" altLang="zh-CN" sz="1800" b="0"/>
              <a:t>Prop </a:t>
            </a:r>
            <a:r>
              <a:rPr lang="zh-CN" altLang="en-US" sz="1800" b="0"/>
              <a:t>是单向绑定的：当父组件的属性变化时，将传导给子组件，但是反过来不会。如果想要修改</a:t>
            </a:r>
            <a:r>
              <a:rPr lang="en-US" altLang="zh-CN" sz="1800" b="0"/>
              <a:t>props</a:t>
            </a:r>
            <a:r>
              <a:rPr lang="zh-CN" altLang="en-US" sz="1800" b="0"/>
              <a:t>中的值，可以通过定义一个局部变量，将</a:t>
            </a:r>
            <a:r>
              <a:rPr lang="en-US" altLang="zh-CN" sz="1800" b="0"/>
              <a:t>props</a:t>
            </a:r>
            <a:r>
              <a:rPr lang="zh-CN" altLang="en-US" sz="1800" b="0"/>
              <a:t>中的值初始化后再进行修改；或者在计算属性中进行修改。</a:t>
            </a:r>
            <a:endParaRPr lang="en-US" altLang="zh-CN" sz="1800" b="0"/>
          </a:p>
          <a:p>
            <a:pPr marL="457200" lvl="1" indent="0">
              <a:spcBef>
                <a:spcPts val="200"/>
              </a:spcBef>
              <a:spcAft>
                <a:spcPts val="200"/>
              </a:spcAft>
              <a:buNone/>
            </a:pPr>
            <a:r>
              <a:rPr lang="en-US" altLang="zh-CN" sz="1800" b="0"/>
              <a:t>props: ['initialCounter'],</a:t>
            </a:r>
            <a:endParaRPr lang="en-US" altLang="zh-CN" sz="1800" b="0"/>
          </a:p>
          <a:p>
            <a:pPr marL="457200" lvl="1" indent="0">
              <a:spcBef>
                <a:spcPts val="200"/>
              </a:spcBef>
              <a:spcAft>
                <a:spcPts val="200"/>
              </a:spcAft>
              <a:buNone/>
            </a:pPr>
            <a:r>
              <a:rPr lang="en-US" altLang="zh-CN" sz="1800" b="0"/>
              <a:t>data: function () {  return { counter: this.initialCounter }}</a:t>
            </a:r>
            <a:endParaRPr lang="en-US" altLang="zh-CN" sz="1800" b="0"/>
          </a:p>
          <a:p>
            <a:pPr marL="457200" lvl="1" indent="0">
              <a:buNone/>
            </a:pPr>
            <a:endParaRPr lang="en-US" altLang="zh-CN" sz="1800" b="0"/>
          </a:p>
          <a:p>
            <a:pPr marL="457200" lvl="1" indent="0">
              <a:spcBef>
                <a:spcPts val="200"/>
              </a:spcBef>
              <a:spcAft>
                <a:spcPts val="200"/>
              </a:spcAft>
              <a:buNone/>
            </a:pPr>
            <a:r>
              <a:rPr lang="en-US" altLang="zh-CN" sz="1800" b="0"/>
              <a:t>props: ['size'],</a:t>
            </a:r>
            <a:endParaRPr lang="en-US" altLang="zh-CN" sz="1800" b="0"/>
          </a:p>
          <a:p>
            <a:pPr marL="457200" lvl="1" indent="0">
              <a:spcBef>
                <a:spcPts val="200"/>
              </a:spcBef>
              <a:spcAft>
                <a:spcPts val="200"/>
              </a:spcAft>
              <a:buNone/>
            </a:pPr>
            <a:r>
              <a:rPr lang="en-US" altLang="zh-CN" sz="1800" b="0"/>
              <a:t>computed: { </a:t>
            </a:r>
            <a:endParaRPr lang="en-US" altLang="zh-CN" sz="1800" b="0"/>
          </a:p>
          <a:p>
            <a:pPr marL="457200" lvl="1" indent="0">
              <a:spcBef>
                <a:spcPts val="200"/>
              </a:spcBef>
              <a:spcAft>
                <a:spcPts val="200"/>
              </a:spcAft>
              <a:buNone/>
            </a:pPr>
            <a:r>
              <a:rPr lang="en-US" altLang="zh-CN" sz="1800" b="0"/>
              <a:t>	normalizedSize: function () {    return this.size.trim().toLowerCase()  }</a:t>
            </a:r>
            <a:endParaRPr lang="en-US" altLang="zh-CN" sz="1800" b="0"/>
          </a:p>
          <a:p>
            <a:pPr marL="457200" lvl="1" indent="0">
              <a:spcBef>
                <a:spcPts val="200"/>
              </a:spcBef>
              <a:spcAft>
                <a:spcPts val="200"/>
              </a:spcAft>
              <a:buNone/>
            </a:pPr>
            <a:r>
              <a:rPr lang="en-US" altLang="zh-CN" sz="1800" b="0"/>
              <a:t>}</a:t>
            </a:r>
            <a:endParaRPr lang="en-US" altLang="zh-CN" sz="1800" b="0"/>
          </a:p>
          <a:p>
            <a:pPr marL="457200" lvl="1" indent="0">
              <a:buNone/>
            </a:pPr>
            <a:endParaRPr lang="en-US"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r>
              <a:rPr lang="zh-CN" altLang="en-US"/>
              <a:t> </a:t>
            </a:r>
            <a:r>
              <a:rPr lang="en-US" altLang="zh-CN"/>
              <a:t>prop</a:t>
            </a:r>
            <a:r>
              <a:rPr lang="zh-CN" altLang="en-US"/>
              <a:t>验证</a:t>
            </a:r>
            <a:endParaRPr lang="en-US" altLang="zh-CN"/>
          </a:p>
          <a:p>
            <a:pPr marL="457200" lvl="1" indent="0">
              <a:buNone/>
            </a:pPr>
            <a:r>
              <a:rPr lang="zh-CN" altLang="en-US" sz="1800" b="0"/>
              <a:t>我们可以为组件的 </a:t>
            </a:r>
            <a:r>
              <a:rPr lang="en-US" altLang="zh-CN" sz="1800" b="0"/>
              <a:t>prop </a:t>
            </a:r>
            <a:r>
              <a:rPr lang="zh-CN" altLang="en-US" sz="1800" b="0"/>
              <a:t>指定验证规则。如果传入的数据不符合要求，</a:t>
            </a:r>
            <a:r>
              <a:rPr lang="en-US" altLang="zh-CN" sz="1800" b="0"/>
              <a:t>Vue </a:t>
            </a:r>
            <a:r>
              <a:rPr lang="zh-CN" altLang="en-US" sz="1800" b="0"/>
              <a:t>会发出警告。这对于开发给他人使用的组件非常有用。要指定验证规则，需要用对象的形式来定义 </a:t>
            </a:r>
            <a:r>
              <a:rPr lang="en-US" altLang="zh-CN" sz="1800" b="0"/>
              <a:t>prop</a:t>
            </a:r>
            <a:r>
              <a:rPr lang="zh-CN" altLang="en-US" sz="1800" b="0"/>
              <a:t>，而不能用字符串数组</a:t>
            </a:r>
            <a:endParaRPr lang="en-US" altLang="zh-CN" sz="1800" b="0"/>
          </a:p>
          <a:p>
            <a:pPr marL="457200" lvl="1" indent="0">
              <a:spcBef>
                <a:spcPts val="200"/>
              </a:spcBef>
              <a:spcAft>
                <a:spcPts val="200"/>
              </a:spcAft>
              <a:buNone/>
            </a:pPr>
            <a:r>
              <a:rPr lang="en-US" altLang="zh-CN" sz="1800" b="0"/>
              <a:t>Vue.component('example', { </a:t>
            </a:r>
            <a:endParaRPr lang="en-US" altLang="zh-CN" sz="1800" b="0"/>
          </a:p>
          <a:p>
            <a:pPr marL="457200" lvl="1" indent="0">
              <a:spcBef>
                <a:spcPts val="200"/>
              </a:spcBef>
              <a:spcAft>
                <a:spcPts val="200"/>
              </a:spcAft>
              <a:buNone/>
            </a:pPr>
            <a:r>
              <a:rPr lang="zh-CN" altLang="en-US" sz="1800" b="0"/>
              <a:t>    </a:t>
            </a:r>
            <a:r>
              <a:rPr lang="en-US" altLang="zh-CN" sz="1800" b="0"/>
              <a:t>props: {   </a:t>
            </a:r>
            <a:endParaRPr lang="en-US" altLang="zh-CN" sz="1800" b="0"/>
          </a:p>
          <a:p>
            <a:pPr marL="457200" lvl="1" indent="0">
              <a:spcBef>
                <a:spcPts val="200"/>
              </a:spcBef>
              <a:spcAft>
                <a:spcPts val="200"/>
              </a:spcAft>
              <a:buNone/>
            </a:pPr>
            <a:r>
              <a:rPr lang="en-US" altLang="zh-CN" sz="1800" b="0"/>
              <a:t> 	propA: Number, // </a:t>
            </a:r>
            <a:r>
              <a:rPr lang="zh-CN" altLang="en-US" sz="1800" b="0"/>
              <a:t>基础类型检测 </a:t>
            </a:r>
            <a:r>
              <a:rPr lang="en-US" altLang="zh-CN" sz="1800" b="0"/>
              <a:t>(`null` </a:t>
            </a:r>
            <a:r>
              <a:rPr lang="zh-CN" altLang="en-US" sz="1800" b="0"/>
              <a:t>指允许任何类型</a:t>
            </a:r>
            <a:r>
              <a:rPr lang="en-US" altLang="zh-CN" sz="1800" b="0"/>
              <a:t>)       </a:t>
            </a:r>
            <a:endParaRPr lang="en-US" altLang="zh-CN" sz="1800" b="0"/>
          </a:p>
          <a:p>
            <a:pPr marL="457200" lvl="1" indent="0">
              <a:spcBef>
                <a:spcPts val="200"/>
              </a:spcBef>
              <a:spcAft>
                <a:spcPts val="200"/>
              </a:spcAft>
              <a:buNone/>
            </a:pPr>
            <a:r>
              <a:rPr lang="en-US" altLang="zh-CN" sz="1800" b="0"/>
              <a:t>	propB: [String, Number], // </a:t>
            </a:r>
            <a:r>
              <a:rPr lang="zh-CN" altLang="en-US" sz="1800" b="0"/>
              <a:t>可能是多种类型   </a:t>
            </a:r>
            <a:r>
              <a:rPr lang="en-US" altLang="zh-CN" sz="1800" b="0"/>
              <a:t>  </a:t>
            </a:r>
            <a:endParaRPr lang="en-US" altLang="zh-CN" sz="1800" b="0"/>
          </a:p>
          <a:p>
            <a:pPr marL="457200" lvl="1" indent="0">
              <a:spcBef>
                <a:spcPts val="200"/>
              </a:spcBef>
              <a:spcAft>
                <a:spcPts val="200"/>
              </a:spcAft>
              <a:buNone/>
            </a:pPr>
            <a:r>
              <a:rPr lang="en-US" altLang="zh-CN" sz="1800" b="0"/>
              <a:t>	propC: {type: String, required: true    }, // </a:t>
            </a:r>
            <a:r>
              <a:rPr lang="zh-CN" altLang="en-US" sz="1800" b="0"/>
              <a:t>必传且是字符串 </a:t>
            </a:r>
            <a:endParaRPr lang="en-US" altLang="zh-CN" sz="1800" b="0"/>
          </a:p>
          <a:p>
            <a:pPr marL="457200" lvl="1" indent="0">
              <a:spcBef>
                <a:spcPts val="200"/>
              </a:spcBef>
              <a:spcAft>
                <a:spcPts val="200"/>
              </a:spcAft>
              <a:buNone/>
            </a:pPr>
            <a:r>
              <a:rPr lang="en-US" altLang="zh-CN" sz="1800" b="0"/>
              <a:t>	propD: {type: Number,default: 100    }, // </a:t>
            </a:r>
            <a:r>
              <a:rPr lang="zh-CN" altLang="en-US" sz="1800" b="0"/>
              <a:t>数值且有默认值 </a:t>
            </a:r>
            <a:endParaRPr lang="en-US" altLang="zh-CN" sz="1800" b="0"/>
          </a:p>
          <a:p>
            <a:pPr marL="457200" lvl="1" indent="0">
              <a:spcBef>
                <a:spcPts val="200"/>
              </a:spcBef>
              <a:spcAft>
                <a:spcPts val="200"/>
              </a:spcAft>
              <a:buNone/>
            </a:pPr>
            <a:r>
              <a:rPr lang="en-US" altLang="zh-CN" sz="1800" b="0"/>
              <a:t>	// </a:t>
            </a:r>
            <a:r>
              <a:rPr lang="zh-CN" altLang="en-US" sz="1800" b="0"/>
              <a:t>数组</a:t>
            </a:r>
            <a:r>
              <a:rPr lang="en-US" altLang="zh-CN" sz="1800" b="0"/>
              <a:t>/</a:t>
            </a:r>
            <a:r>
              <a:rPr lang="zh-CN" altLang="en-US" sz="1800" b="0"/>
              <a:t>对象的默认值应当由一个工厂函数返回   </a:t>
            </a:r>
            <a:endParaRPr lang="en-US" altLang="zh-CN" sz="1800" b="0"/>
          </a:p>
          <a:p>
            <a:pPr marL="457200" lvl="1" indent="0">
              <a:spcBef>
                <a:spcPts val="200"/>
              </a:spcBef>
              <a:spcAft>
                <a:spcPts val="200"/>
              </a:spcAft>
              <a:buNone/>
            </a:pPr>
            <a:r>
              <a:rPr lang="en-US" altLang="zh-CN" sz="1800" b="0"/>
              <a:t>	propE: {type: Object, default: function () {return { message: 'hello' }      }    },  </a:t>
            </a:r>
            <a:endParaRPr lang="en-US" altLang="zh-CN" sz="1800" b="0"/>
          </a:p>
          <a:p>
            <a:pPr marL="457200" lvl="1" indent="0">
              <a:spcBef>
                <a:spcPts val="200"/>
              </a:spcBef>
              <a:spcAft>
                <a:spcPts val="200"/>
              </a:spcAft>
              <a:buNone/>
            </a:pPr>
            <a:r>
              <a:rPr lang="en-US" altLang="zh-CN" sz="1800" b="0"/>
              <a:t>  	// </a:t>
            </a:r>
            <a:r>
              <a:rPr lang="zh-CN" altLang="en-US" sz="1800" b="0"/>
              <a:t>自定义验证函数    </a:t>
            </a:r>
            <a:endParaRPr lang="en-US" altLang="zh-CN" sz="1800" b="0"/>
          </a:p>
          <a:p>
            <a:pPr marL="457200" lvl="1" indent="0">
              <a:spcBef>
                <a:spcPts val="200"/>
              </a:spcBef>
              <a:spcAft>
                <a:spcPts val="200"/>
              </a:spcAft>
              <a:buNone/>
            </a:pPr>
            <a:r>
              <a:rPr lang="en-US" altLang="zh-CN" sz="1800" b="0"/>
              <a:t>	propF: {validator: function (value) {return value &gt; 10 }} </a:t>
            </a:r>
            <a:endParaRPr lang="en-US" altLang="zh-CN" sz="1800" b="0"/>
          </a:p>
          <a:p>
            <a:pPr marL="457200" lvl="1" indent="0">
              <a:spcBef>
                <a:spcPts val="200"/>
              </a:spcBef>
              <a:spcAft>
                <a:spcPts val="200"/>
              </a:spcAft>
              <a:buNone/>
            </a:pPr>
            <a:r>
              <a:rPr lang="zh-CN" altLang="en-US" sz="1800" b="0"/>
              <a:t>   </a:t>
            </a:r>
            <a:r>
              <a:rPr lang="en-US" altLang="zh-CN" sz="1800" b="0"/>
              <a:t> }</a:t>
            </a:r>
            <a:endParaRPr lang="en-US" altLang="zh-CN" sz="1800" b="0"/>
          </a:p>
          <a:p>
            <a:pPr marL="457200" lvl="1" indent="0">
              <a:spcBef>
                <a:spcPts val="200"/>
              </a:spcBef>
              <a:spcAft>
                <a:spcPts val="200"/>
              </a:spcAft>
              <a:buNone/>
            </a:pPr>
            <a:r>
              <a:rPr lang="en-US" altLang="zh-CN" sz="1800" b="0"/>
              <a:t>})</a:t>
            </a:r>
            <a:endParaRPr lang="en-US" altLang="zh-CN" sz="1800" b="0"/>
          </a:p>
          <a:p>
            <a:pPr marL="457200" lvl="1" indent="0">
              <a:buNone/>
            </a:pPr>
            <a:endParaRPr lang="en-US"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父子组件</a:t>
            </a:r>
            <a:r>
              <a:rPr lang="en-US" altLang="zh-CN"/>
              <a:t>-</a:t>
            </a:r>
            <a:r>
              <a:rPr lang="zh-CN" altLang="en-US"/>
              <a:t>自定义事件</a:t>
            </a:r>
            <a:endParaRPr lang="en-US" altLang="zh-CN"/>
          </a:p>
          <a:p>
            <a:pPr marL="457200" lvl="1" indent="0">
              <a:buNone/>
            </a:pPr>
            <a:r>
              <a:rPr lang="zh-CN" altLang="en-US" b="0"/>
              <a:t>子组件使用自定义事件系统与父组件通信，每个 </a:t>
            </a:r>
            <a:r>
              <a:rPr lang="en-US" altLang="zh-CN" b="0"/>
              <a:t>Vue </a:t>
            </a:r>
            <a:r>
              <a:rPr lang="zh-CN" altLang="en-US" b="0"/>
              <a:t>实例都实现了事件接口，使用 </a:t>
            </a:r>
            <a:r>
              <a:rPr lang="en-US" altLang="zh-CN" b="0"/>
              <a:t>$on(eventName) </a:t>
            </a:r>
            <a:r>
              <a:rPr lang="zh-CN" altLang="en-US" b="0"/>
              <a:t>监听事件，使用 </a:t>
            </a:r>
            <a:r>
              <a:rPr lang="en-US" altLang="zh-CN" b="0"/>
              <a:t>$emit(eventName) </a:t>
            </a:r>
            <a:r>
              <a:rPr lang="zh-CN" altLang="en-US" b="0"/>
              <a:t>触发事件。父组件可以在使用子组件的地方直接用 </a:t>
            </a:r>
            <a:r>
              <a:rPr lang="en-US" altLang="zh-CN" b="0"/>
              <a:t>v-on </a:t>
            </a:r>
            <a:r>
              <a:rPr lang="zh-CN" altLang="en-US" b="0"/>
              <a:t>来监听子组件触发的事件</a:t>
            </a:r>
            <a:endParaRPr lang="en-US" altLang="zh-CN" b="0"/>
          </a:p>
          <a:p>
            <a:pPr marL="457200" lvl="1" indent="0">
              <a:spcBef>
                <a:spcPts val="100"/>
              </a:spcBef>
              <a:spcAft>
                <a:spcPts val="100"/>
              </a:spcAft>
              <a:buNone/>
            </a:pPr>
            <a:r>
              <a:rPr lang="en-US" altLang="zh-CN" sz="1800" b="0"/>
              <a:t>&lt;div id="app"&gt;    </a:t>
            </a:r>
            <a:endParaRPr lang="en-US" altLang="zh-CN" sz="1800" b="0"/>
          </a:p>
          <a:p>
            <a:pPr marL="457200" lvl="1" indent="0">
              <a:spcBef>
                <a:spcPts val="100"/>
              </a:spcBef>
              <a:spcAft>
                <a:spcPts val="100"/>
              </a:spcAft>
              <a:buNone/>
            </a:pPr>
            <a:r>
              <a:rPr lang="en-US" altLang="zh-CN" sz="1800" b="0"/>
              <a:t>	&lt;p&gt;&lt;b&gt;total:&lt;/b&gt;{{total}}&lt;/p&gt;    </a:t>
            </a:r>
            <a:endParaRPr lang="en-US" altLang="zh-CN" sz="1800" b="0"/>
          </a:p>
          <a:p>
            <a:pPr marL="457200" lvl="1" indent="0">
              <a:spcBef>
                <a:spcPts val="100"/>
              </a:spcBef>
              <a:spcAft>
                <a:spcPts val="100"/>
              </a:spcAft>
              <a:buNone/>
            </a:pPr>
            <a:r>
              <a:rPr lang="en-US" altLang="zh-CN" sz="1800" b="0"/>
              <a:t>	&lt;button-counter </a:t>
            </a:r>
            <a:r>
              <a:rPr lang="en-US" altLang="zh-CN" sz="1800" b="0">
                <a:solidFill>
                  <a:srgbClr val="FF0000"/>
                </a:solidFill>
              </a:rPr>
              <a:t>@increment='incrementTotal'</a:t>
            </a:r>
            <a:r>
              <a:rPr lang="en-US" altLang="zh-CN" sz="1800" b="0"/>
              <a:t>&gt;&lt;/button-counter&gt;    </a:t>
            </a:r>
            <a:endParaRPr lang="en-US" altLang="zh-CN" sz="1800" b="0"/>
          </a:p>
          <a:p>
            <a:pPr marL="457200" lvl="1" indent="0">
              <a:spcBef>
                <a:spcPts val="100"/>
              </a:spcBef>
              <a:spcAft>
                <a:spcPts val="100"/>
              </a:spcAft>
              <a:buNone/>
            </a:pPr>
            <a:r>
              <a:rPr lang="en-US" altLang="zh-CN" sz="1800" b="0"/>
              <a:t>	&lt;button-counter </a:t>
            </a:r>
            <a:r>
              <a:rPr lang="en-US" altLang="zh-CN" sz="1800" b="0">
                <a:solidFill>
                  <a:srgbClr val="FF0000"/>
                </a:solidFill>
              </a:rPr>
              <a:t>@increment=‘incrementTotal’</a:t>
            </a:r>
            <a:r>
              <a:rPr lang="en-US" altLang="zh-CN" sz="1800" b="0"/>
              <a:t>&gt;&lt;/button-counter&gt; </a:t>
            </a:r>
            <a:endParaRPr lang="en-US" altLang="zh-CN" sz="1800" b="0"/>
          </a:p>
          <a:p>
            <a:pPr marL="457200" lvl="1" indent="0">
              <a:spcBef>
                <a:spcPts val="100"/>
              </a:spcBef>
              <a:spcAft>
                <a:spcPts val="100"/>
              </a:spcAft>
              <a:buNone/>
            </a:pPr>
            <a:r>
              <a:rPr lang="en-US" altLang="zh-CN" sz="1800" b="0"/>
              <a:t>&lt;/div&gt;</a:t>
            </a:r>
            <a:endParaRPr lang="en-US" altLang="zh-CN" sz="1800" b="0"/>
          </a:p>
          <a:p>
            <a:pPr marL="457200" lvl="1" indent="0">
              <a:spcBef>
                <a:spcPts val="100"/>
              </a:spcBef>
              <a:spcAft>
                <a:spcPts val="100"/>
              </a:spcAft>
              <a:buNone/>
            </a:pPr>
            <a:r>
              <a:rPr lang="en-US" altLang="zh-CN" sz="1800" b="0"/>
              <a:t>components:{        </a:t>
            </a:r>
            <a:endParaRPr lang="en-US" altLang="zh-CN" sz="1800" b="0"/>
          </a:p>
          <a:p>
            <a:pPr marL="457200" lvl="1" indent="0">
              <a:spcBef>
                <a:spcPts val="100"/>
              </a:spcBef>
              <a:spcAft>
                <a:spcPts val="100"/>
              </a:spcAft>
              <a:buNone/>
            </a:pPr>
            <a:r>
              <a:rPr lang="en-US" altLang="zh-CN" sz="1800" b="0"/>
              <a:t>	'button-counter':{          </a:t>
            </a:r>
            <a:endParaRPr lang="en-US" altLang="zh-CN" sz="1800" b="0"/>
          </a:p>
          <a:p>
            <a:pPr marL="457200" lvl="1" indent="0">
              <a:spcBef>
                <a:spcPts val="100"/>
              </a:spcBef>
              <a:spcAft>
                <a:spcPts val="100"/>
              </a:spcAft>
              <a:buNone/>
            </a:pPr>
            <a:r>
              <a:rPr lang="en-US" altLang="zh-CN" sz="1800" b="0"/>
              <a:t>	</a:t>
            </a:r>
            <a:r>
              <a:rPr lang="zh-CN" altLang="en-US" sz="1800" b="0"/>
              <a:t>    </a:t>
            </a:r>
            <a:r>
              <a:rPr lang="en-US" altLang="zh-CN" sz="1800" b="0"/>
              <a:t>‘template’:‘&lt;button @click=“incrementCounter”&gt;{{counter}}&lt;/button&gt;’,          	</a:t>
            </a:r>
            <a:r>
              <a:rPr lang="zh-CN" altLang="en-US" sz="1800" b="0"/>
              <a:t>    </a:t>
            </a:r>
            <a:r>
              <a:rPr lang="en-US" altLang="zh-CN" sz="1800" b="0"/>
              <a:t>data:function(){ return {counter:0}},          </a:t>
            </a:r>
            <a:endParaRPr lang="en-US" altLang="zh-CN" sz="1800" b="0"/>
          </a:p>
          <a:p>
            <a:pPr marL="457200" lvl="1" indent="0">
              <a:spcBef>
                <a:spcPts val="100"/>
              </a:spcBef>
              <a:spcAft>
                <a:spcPts val="100"/>
              </a:spcAft>
              <a:buNone/>
            </a:pPr>
            <a:r>
              <a:rPr lang="en-US" altLang="zh-CN" sz="1800" b="0"/>
              <a:t>	</a:t>
            </a:r>
            <a:r>
              <a:rPr lang="zh-CN" altLang="en-US" sz="1800" b="0"/>
              <a:t>    </a:t>
            </a:r>
            <a:r>
              <a:rPr lang="en-US" altLang="zh-CN" sz="1800" b="0"/>
              <a:t>methods:{ </a:t>
            </a:r>
            <a:endParaRPr lang="en-US" altLang="zh-CN" sz="1800" b="0"/>
          </a:p>
          <a:p>
            <a:pPr marL="457200" lvl="1" indent="0">
              <a:spcBef>
                <a:spcPts val="100"/>
              </a:spcBef>
              <a:spcAft>
                <a:spcPts val="100"/>
              </a:spcAft>
              <a:buNone/>
            </a:pPr>
            <a:r>
              <a:rPr lang="en-US" altLang="zh-CN" sz="1800" b="0"/>
              <a:t>	 </a:t>
            </a:r>
            <a:r>
              <a:rPr lang="zh-CN" altLang="en-US" sz="1800" b="0"/>
              <a:t>       </a:t>
            </a:r>
            <a:r>
              <a:rPr lang="en-US" altLang="zh-CN" sz="1800" b="0"/>
              <a:t>incrementCounter:function(){              </a:t>
            </a:r>
            <a:endParaRPr lang="en-US" altLang="zh-CN" sz="1800" b="0"/>
          </a:p>
          <a:p>
            <a:pPr marL="457200" lvl="1" indent="0">
              <a:spcBef>
                <a:spcPts val="100"/>
              </a:spcBef>
              <a:spcAft>
                <a:spcPts val="100"/>
              </a:spcAft>
              <a:buNone/>
            </a:pPr>
            <a:r>
              <a:rPr lang="en-US" altLang="zh-CN" sz="1800" b="0"/>
              <a:t>	</a:t>
            </a:r>
            <a:r>
              <a:rPr lang="zh-CN" altLang="en-US" sz="1800" b="0"/>
              <a:t>        </a:t>
            </a:r>
            <a:r>
              <a:rPr lang="en-US" altLang="zh-CN" sz="1800" b="0"/>
              <a:t>this.counter++; </a:t>
            </a:r>
            <a:endParaRPr lang="en-US" altLang="zh-CN" sz="1800" b="0"/>
          </a:p>
          <a:p>
            <a:pPr marL="457200" lvl="1" indent="0">
              <a:spcBef>
                <a:spcPts val="100"/>
              </a:spcBef>
              <a:spcAft>
                <a:spcPts val="100"/>
              </a:spcAft>
              <a:buNone/>
            </a:pPr>
            <a:r>
              <a:rPr lang="en-US" altLang="zh-CN" sz="1800" b="0"/>
              <a:t>	</a:t>
            </a:r>
            <a:r>
              <a:rPr lang="zh-CN" altLang="en-US" sz="1800" b="0"/>
              <a:t>        </a:t>
            </a:r>
            <a:r>
              <a:rPr lang="en-US" altLang="zh-CN" sz="1800" b="0">
                <a:solidFill>
                  <a:srgbClr val="FF0000"/>
                </a:solidFill>
              </a:rPr>
              <a:t>this.$emit('increment')</a:t>
            </a:r>
            <a:r>
              <a:rPr lang="en-US" altLang="zh-CN" sz="1800" b="0"/>
              <a:t>; //</a:t>
            </a:r>
            <a:r>
              <a:rPr lang="zh-CN" altLang="en-US" sz="1800" b="0"/>
              <a:t>向父组件发射事件</a:t>
            </a:r>
            <a:endParaRPr lang="en-US" altLang="zh-CN" sz="1800" b="0"/>
          </a:p>
          <a:p>
            <a:pPr marL="457200" lvl="1" indent="0">
              <a:spcBef>
                <a:spcPts val="100"/>
              </a:spcBef>
              <a:spcAft>
                <a:spcPts val="100"/>
              </a:spcAft>
              <a:buNone/>
            </a:pPr>
            <a:r>
              <a:rPr lang="en-US" altLang="zh-CN" sz="1800" b="0"/>
              <a:t>	</a:t>
            </a:r>
            <a:r>
              <a:rPr lang="zh-CN" altLang="en-US" sz="1800" b="0"/>
              <a:t>    </a:t>
            </a:r>
            <a:r>
              <a:rPr lang="en-US" altLang="zh-CN" sz="1800" b="0"/>
              <a:t>}         </a:t>
            </a:r>
            <a:endParaRPr lang="en-US" altLang="zh-CN" sz="1800" b="0"/>
          </a:p>
          <a:p>
            <a:pPr marL="457200" lvl="1" indent="0">
              <a:spcBef>
                <a:spcPts val="100"/>
              </a:spcBef>
              <a:spcAft>
                <a:spcPts val="100"/>
              </a:spcAft>
              <a:buNone/>
            </a:pPr>
            <a:r>
              <a:rPr lang="zh-CN" altLang="en-US" sz="1800" b="0"/>
              <a:t> </a:t>
            </a:r>
            <a:r>
              <a:rPr lang="en-US" altLang="zh-CN" sz="1800" b="0"/>
              <a:t>}   }</a:t>
            </a:r>
            <a:endParaRPr lang="en-US"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vert="horz" wrap="square" lIns="90333" tIns="44376" rIns="90333" bIns="44376" anchor="b"/>
          <a:lstStyle/>
          <a:p>
            <a:r>
              <a:rPr lang="zh-CN" altLang="en-US"/>
              <a:t>核心模块</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querystring</a:t>
            </a:r>
            <a:r>
              <a:rPr lang="zh-CN" altLang="en-US"/>
              <a:t>模块</a:t>
            </a:r>
            <a:endParaRPr lang="en-US" altLang="zh-CN"/>
          </a:p>
          <a:p>
            <a:pPr>
              <a:spcBef>
                <a:spcPts val="200"/>
              </a:spcBef>
              <a:spcAft>
                <a:spcPts val="200"/>
              </a:spcAft>
              <a:buNone/>
            </a:pPr>
            <a:r>
              <a:rPr lang="en-US" altLang="zh-CN"/>
              <a:t>querystring </a:t>
            </a:r>
            <a:r>
              <a:rPr lang="zh-CN" altLang="en-US"/>
              <a:t>模块提供了一些实用函数，用于解析与格式化 </a:t>
            </a:r>
            <a:r>
              <a:rPr lang="en-US" altLang="zh-CN"/>
              <a:t>URL </a:t>
            </a:r>
            <a:r>
              <a:rPr lang="zh-CN" altLang="en-US"/>
              <a:t>查询字符串。使用如下方法引用</a:t>
            </a:r>
            <a:endParaRPr lang="en-US" altLang="zh-CN"/>
          </a:p>
          <a:p>
            <a:pPr>
              <a:spcBef>
                <a:spcPts val="200"/>
              </a:spcBef>
              <a:spcAft>
                <a:spcPts val="200"/>
              </a:spcAft>
              <a:buNone/>
            </a:pPr>
            <a:r>
              <a:rPr lang="en-US" altLang="zh-CN"/>
              <a:t>var</a:t>
            </a:r>
            <a:r>
              <a:rPr lang="zh-CN" altLang="en-US"/>
              <a:t> </a:t>
            </a:r>
            <a:r>
              <a:rPr lang="en-US" altLang="zh-CN"/>
              <a:t>querystring = require('querystring');</a:t>
            </a:r>
            <a:endParaRPr lang="en-US" altLang="zh-CN"/>
          </a:p>
          <a:p>
            <a:pPr>
              <a:spcBef>
                <a:spcPts val="200"/>
              </a:spcBef>
              <a:spcAft>
                <a:spcPts val="200"/>
              </a:spcAft>
              <a:buNone/>
            </a:pPr>
            <a:r>
              <a:rPr lang="en-US" altLang="zh-CN" sz="1800" b="0"/>
              <a:t>querystring.stringify(obj[, sep[, eq]])	</a:t>
            </a:r>
            <a:r>
              <a:rPr lang="zh-CN" altLang="en-US" sz="1800" b="0"/>
              <a:t>将对象转换为查询字符串</a:t>
            </a:r>
            <a:endParaRPr lang="en-US" altLang="zh-CN" sz="1800" b="0"/>
          </a:p>
          <a:p>
            <a:pPr>
              <a:spcBef>
                <a:spcPts val="200"/>
              </a:spcBef>
              <a:spcAft>
                <a:spcPts val="200"/>
              </a:spcAft>
              <a:buNone/>
            </a:pPr>
            <a:r>
              <a:rPr lang="en-US" altLang="zh-CN" sz="1800" b="0"/>
              <a:t>	obj </a:t>
            </a:r>
            <a:r>
              <a:rPr lang="zh-CN" altLang="en-US" sz="1800" b="0"/>
              <a:t> 要序列化成 </a:t>
            </a:r>
            <a:r>
              <a:rPr lang="en-US" altLang="zh-CN" sz="1800" b="0"/>
              <a:t>URL </a:t>
            </a:r>
            <a:r>
              <a:rPr lang="zh-CN" altLang="en-US" sz="1800" b="0"/>
              <a:t>查询字符串的对象。 </a:t>
            </a:r>
            <a:endParaRPr lang="en-US" altLang="zh-CN" sz="1800" b="0"/>
          </a:p>
          <a:p>
            <a:pPr>
              <a:spcBef>
                <a:spcPts val="200"/>
              </a:spcBef>
              <a:spcAft>
                <a:spcPts val="200"/>
              </a:spcAft>
              <a:buNone/>
            </a:pPr>
            <a:r>
              <a:rPr lang="en-US" altLang="zh-CN" sz="1800" b="0"/>
              <a:t>	sep </a:t>
            </a:r>
            <a:r>
              <a:rPr lang="zh-CN" altLang="en-US" sz="1800" b="0"/>
              <a:t>用于界定查询字符串中的键值对的子字符串。默认为 </a:t>
            </a:r>
            <a:r>
              <a:rPr lang="en-US" altLang="zh-CN" sz="1800" b="0"/>
              <a:t>'&amp;'</a:t>
            </a:r>
            <a:r>
              <a:rPr lang="zh-CN" altLang="en-US" sz="1800" b="0"/>
              <a:t>。 </a:t>
            </a:r>
            <a:endParaRPr lang="en-US" altLang="zh-CN" sz="1800" b="0"/>
          </a:p>
          <a:p>
            <a:pPr>
              <a:spcBef>
                <a:spcPts val="200"/>
              </a:spcBef>
              <a:spcAft>
                <a:spcPts val="200"/>
              </a:spcAft>
              <a:buNone/>
            </a:pPr>
            <a:r>
              <a:rPr lang="en-US" altLang="zh-CN" sz="1800" b="0"/>
              <a:t>	eq </a:t>
            </a:r>
            <a:r>
              <a:rPr lang="zh-CN" altLang="en-US" sz="1800" b="0"/>
              <a:t>  用于界定查询字符串中的键与值的子字符串。默认为 </a:t>
            </a:r>
            <a:r>
              <a:rPr lang="en-US" altLang="zh-CN" sz="1800" b="0"/>
              <a:t>'='</a:t>
            </a:r>
            <a:r>
              <a:rPr lang="zh-CN" altLang="en-US" sz="1800" b="0"/>
              <a:t>。</a:t>
            </a:r>
            <a:endParaRPr lang="en-US" altLang="zh-CN" sz="1800" b="0"/>
          </a:p>
          <a:p>
            <a:pPr>
              <a:spcBef>
                <a:spcPts val="200"/>
              </a:spcBef>
              <a:spcAft>
                <a:spcPts val="200"/>
              </a:spcAft>
              <a:buNone/>
            </a:pPr>
            <a:r>
              <a:rPr lang="en-US" altLang="zh-CN" sz="1800" b="0"/>
              <a:t>querystring.parse(str[, sep[, eq]])	</a:t>
            </a:r>
            <a:r>
              <a:rPr lang="zh-CN" altLang="en-US" sz="1800" b="0"/>
              <a:t>将查询字符串转换为对象</a:t>
            </a:r>
            <a:endParaRPr lang="en-US" altLang="zh-CN" sz="1800" b="0"/>
          </a:p>
          <a:p>
            <a:pPr>
              <a:spcBef>
                <a:spcPts val="200"/>
              </a:spcBef>
              <a:spcAft>
                <a:spcPts val="200"/>
              </a:spcAft>
              <a:buNone/>
            </a:pPr>
            <a:endParaRPr lang="zh-CN" altLang="en-US" sz="1800" b="0"/>
          </a:p>
          <a:p>
            <a:pPr>
              <a:spcBef>
                <a:spcPts val="200"/>
              </a:spcBef>
              <a:spcAft>
                <a:spcPts val="200"/>
              </a:spcAft>
              <a:buNone/>
            </a:pPr>
            <a:endParaRPr lang="en-US" altLang="zh-CN" sz="1800" b="0"/>
          </a:p>
          <a:p>
            <a:pPr marL="287655" lvl="1" indent="0">
              <a:buNone/>
            </a:pPr>
            <a:endParaRPr lang="en-US" altLang="zh-CN" sz="1800" b="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插槽</a:t>
            </a:r>
            <a:endParaRPr lang="en-US" altLang="zh-CN"/>
          </a:p>
          <a:p>
            <a:pPr marL="457200" lvl="1" indent="0">
              <a:buNone/>
            </a:pPr>
            <a:r>
              <a:rPr lang="zh-CN" altLang="en-US" b="0"/>
              <a:t>要想在子组件中使用父组件提供的模板就需要使用到插槽。除非子组件模板包含至少一个 </a:t>
            </a:r>
            <a:r>
              <a:rPr lang="en-US" altLang="zh-CN" b="0"/>
              <a:t>&lt;slot&gt; </a:t>
            </a:r>
            <a:r>
              <a:rPr lang="zh-CN" altLang="en-US" b="0"/>
              <a:t>插口，否则父组件的内容将会被丢弃。最初在 </a:t>
            </a:r>
            <a:r>
              <a:rPr lang="en-US" altLang="zh-CN" b="0"/>
              <a:t>&lt;slot&gt; </a:t>
            </a:r>
            <a:r>
              <a:rPr lang="zh-CN" altLang="en-US" b="0"/>
              <a:t>标签中的任何内容都被视为备用内容。备用内容在子组件的作用域内编译，并且只有在宿主元素为空，且没有要插入的内容时才显示备用内容。</a:t>
            </a:r>
            <a:endParaRPr lang="en-US" altLang="zh-CN" b="0"/>
          </a:p>
          <a:p>
            <a:pPr marL="457200" lvl="1" indent="0">
              <a:spcBef>
                <a:spcPts val="100"/>
              </a:spcBef>
              <a:spcAft>
                <a:spcPts val="100"/>
              </a:spcAft>
              <a:buNone/>
            </a:pPr>
            <a:r>
              <a:rPr lang="en-US" altLang="zh-CN" sz="1800" b="0"/>
              <a:t>&lt;div id="app"&gt;    </a:t>
            </a:r>
            <a:endParaRPr lang="en-US" altLang="zh-CN" sz="1800" b="0"/>
          </a:p>
          <a:p>
            <a:pPr marL="457200" lvl="1" indent="0">
              <a:spcBef>
                <a:spcPts val="100"/>
              </a:spcBef>
              <a:spcAft>
                <a:spcPts val="100"/>
              </a:spcAft>
              <a:buNone/>
            </a:pPr>
            <a:r>
              <a:rPr lang="en-US" altLang="zh-CN" sz="1800" b="0"/>
              <a:t>	&lt;my-component&gt;</a:t>
            </a:r>
            <a:r>
              <a:rPr lang="en-US" altLang="zh-CN" sz="1800" b="0">
                <a:solidFill>
                  <a:srgbClr val="FF0000"/>
                </a:solidFill>
              </a:rPr>
              <a:t>&lt;h3&gt;hello Vue&lt;/h3&gt;</a:t>
            </a:r>
            <a:r>
              <a:rPr lang="en-US" altLang="zh-CN" sz="1800" b="0"/>
              <a:t>&lt;/my-component&gt;  </a:t>
            </a:r>
            <a:endParaRPr lang="en-US" altLang="zh-CN" sz="1800" b="0"/>
          </a:p>
          <a:p>
            <a:pPr marL="457200" lvl="1" indent="0">
              <a:spcBef>
                <a:spcPts val="100"/>
              </a:spcBef>
              <a:spcAft>
                <a:spcPts val="100"/>
              </a:spcAft>
              <a:buNone/>
            </a:pPr>
            <a:r>
              <a:rPr lang="en-US" altLang="zh-CN" sz="1800" b="0"/>
              <a:t>&lt;/div&gt;</a:t>
            </a:r>
            <a:endParaRPr lang="en-US" altLang="zh-CN" sz="1800" b="0"/>
          </a:p>
          <a:p>
            <a:pPr marL="457200" lvl="1" indent="0">
              <a:spcBef>
                <a:spcPts val="100"/>
              </a:spcBef>
              <a:spcAft>
                <a:spcPts val="100"/>
              </a:spcAft>
              <a:buNone/>
            </a:pPr>
            <a:r>
              <a:rPr lang="en-US" altLang="zh-CN" sz="1800" b="0"/>
              <a:t>components:{       </a:t>
            </a:r>
            <a:endParaRPr lang="en-US" altLang="zh-CN" sz="1800" b="0"/>
          </a:p>
          <a:p>
            <a:pPr marL="457200" lvl="1" indent="0">
              <a:spcBef>
                <a:spcPts val="100"/>
              </a:spcBef>
              <a:spcAft>
                <a:spcPts val="100"/>
              </a:spcAft>
              <a:buNone/>
            </a:pPr>
            <a:r>
              <a:rPr lang="en-US" altLang="zh-CN" sz="1800" b="0"/>
              <a:t>	'my-component':{          </a:t>
            </a:r>
            <a:endParaRPr lang="en-US" altLang="zh-CN" sz="1800" b="0"/>
          </a:p>
          <a:p>
            <a:pPr marL="457200" lvl="1" indent="0">
              <a:spcBef>
                <a:spcPts val="100"/>
              </a:spcBef>
              <a:spcAft>
                <a:spcPts val="100"/>
              </a:spcAft>
              <a:buNone/>
            </a:pPr>
            <a:r>
              <a:rPr lang="en-US" altLang="zh-CN" sz="1800" b="0"/>
              <a:t>	</a:t>
            </a:r>
            <a:r>
              <a:rPr lang="zh-CN" altLang="en-US" sz="1800" b="0"/>
              <a:t>    </a:t>
            </a:r>
            <a:r>
              <a:rPr lang="en-US" altLang="zh-CN" sz="1800" b="0"/>
              <a:t>template:'&lt;div&gt;&lt;h2&gt;hello my-component&lt;/h2&gt;</a:t>
            </a:r>
            <a:r>
              <a:rPr lang="en-US" altLang="zh-CN" sz="1800" b="0">
                <a:solidFill>
                  <a:srgbClr val="FF0000"/>
                </a:solidFill>
              </a:rPr>
              <a:t>&lt;slot&gt;default slot&lt;/slot&gt;</a:t>
            </a:r>
            <a:r>
              <a:rPr lang="en-US" altLang="zh-CN" sz="1800" b="0"/>
              <a:t>&lt;/div&gt;'        	}      </a:t>
            </a:r>
            <a:endParaRPr lang="en-US" altLang="zh-CN" sz="1800" b="0"/>
          </a:p>
          <a:p>
            <a:pPr marL="457200" lvl="1" indent="0">
              <a:spcBef>
                <a:spcPts val="100"/>
              </a:spcBef>
              <a:spcAft>
                <a:spcPts val="100"/>
              </a:spcAft>
              <a:buNone/>
            </a:pPr>
            <a:r>
              <a:rPr lang="en-US" altLang="zh-CN" sz="1800" b="0"/>
              <a:t>}</a:t>
            </a:r>
            <a:endParaRPr lang="en-US" altLang="zh-CN" sz="1800" b="0"/>
          </a:p>
          <a:p>
            <a:pPr marL="457200" lvl="1" indent="0">
              <a:spcBef>
                <a:spcPts val="100"/>
              </a:spcBef>
              <a:spcAft>
                <a:spcPts val="100"/>
              </a:spcAft>
              <a:buNone/>
            </a:pPr>
            <a:r>
              <a:rPr lang="zh-CN" altLang="en-US" sz="1800" b="0"/>
              <a:t>也可以为插槽提供名字，这样可以在一个子组件中插入多个父组件提供的模板。</a:t>
            </a:r>
            <a:endParaRPr lang="en-US" altLang="zh-CN" sz="1800" b="0"/>
          </a:p>
          <a:p>
            <a:pPr marL="457200" lvl="1" indent="0">
              <a:spcBef>
                <a:spcPts val="100"/>
              </a:spcBef>
              <a:spcAft>
                <a:spcPts val="100"/>
              </a:spcAft>
              <a:buNone/>
            </a:pPr>
            <a:r>
              <a:rPr lang="en-US" altLang="zh-CN" sz="1800" b="0"/>
              <a:t>&lt;slot name="header"&gt;&lt;/slot&gt;</a:t>
            </a:r>
            <a:endParaRPr lang="en-US" altLang="zh-CN" sz="1800" b="0"/>
          </a:p>
          <a:p>
            <a:pPr marL="457200" lvl="1" indent="0">
              <a:spcBef>
                <a:spcPts val="100"/>
              </a:spcBef>
              <a:spcAft>
                <a:spcPts val="100"/>
              </a:spcAft>
              <a:buNone/>
            </a:pPr>
            <a:r>
              <a:rPr lang="en-US" altLang="zh-CN" sz="1800" b="0"/>
              <a:t>&lt;slot name="footer"&gt;&lt;/slot&gt;</a:t>
            </a:r>
            <a:endParaRPr lang="en-US" altLang="zh-CN" sz="1800" b="0"/>
          </a:p>
          <a:p>
            <a:pPr marL="457200" lvl="1" indent="0">
              <a:spcBef>
                <a:spcPts val="300"/>
              </a:spcBef>
              <a:spcAft>
                <a:spcPts val="100"/>
              </a:spcAft>
              <a:buNone/>
            </a:pPr>
            <a:r>
              <a:rPr lang="en-US" altLang="zh-CN" sz="1800" b="0"/>
              <a:t>&lt;h1 slot="header"&gt;</a:t>
            </a:r>
            <a:r>
              <a:rPr lang="zh-CN" altLang="en-US" sz="1800" b="0"/>
              <a:t>这里可能是一个页面标题</a:t>
            </a:r>
            <a:r>
              <a:rPr lang="en-US" altLang="zh-CN" sz="1800" b="0"/>
              <a:t>&lt;/h1&gt;</a:t>
            </a:r>
            <a:endParaRPr lang="en-US" altLang="zh-CN" sz="1800" b="0"/>
          </a:p>
          <a:p>
            <a:pPr marL="457200" lvl="1" indent="0">
              <a:spcBef>
                <a:spcPts val="100"/>
              </a:spcBef>
              <a:spcAft>
                <a:spcPts val="100"/>
              </a:spcAft>
              <a:buNone/>
            </a:pPr>
            <a:r>
              <a:rPr lang="en-US" altLang="zh-CN" sz="1800" b="0"/>
              <a:t>&lt;p slot="footer"&gt;</a:t>
            </a:r>
            <a:r>
              <a:rPr lang="zh-CN" altLang="en-US" sz="1800" b="0"/>
              <a:t>这里有一些联系信息</a:t>
            </a:r>
            <a:r>
              <a:rPr lang="en-US" altLang="zh-CN" sz="1800" b="0"/>
              <a:t>&lt;/p&gt;</a:t>
            </a:r>
            <a:endParaRPr lang="en-US" altLang="zh-CN" sz="1800" b="0"/>
          </a:p>
          <a:p>
            <a:pPr marL="457200" lvl="1" indent="0">
              <a:spcBef>
                <a:spcPts val="100"/>
              </a:spcBef>
              <a:spcAft>
                <a:spcPts val="100"/>
              </a:spcAft>
              <a:buNone/>
            </a:pPr>
            <a:endParaRPr lang="en-US"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作用域插槽</a:t>
            </a:r>
            <a:endParaRPr lang="en-US" altLang="zh-CN"/>
          </a:p>
          <a:p>
            <a:pPr marL="457200" lvl="1" indent="0">
              <a:buNone/>
            </a:pPr>
            <a:r>
              <a:rPr lang="zh-CN" altLang="en-US" b="0"/>
              <a:t>作用域插槽是一种特殊类型的插槽，用作一个 </a:t>
            </a:r>
            <a:r>
              <a:rPr lang="en-US" altLang="zh-CN" b="0"/>
              <a:t>(</a:t>
            </a:r>
            <a:r>
              <a:rPr lang="zh-CN" altLang="en-US" b="0"/>
              <a:t>能被传递数据的</a:t>
            </a:r>
            <a:r>
              <a:rPr lang="en-US" altLang="zh-CN" b="0"/>
              <a:t>) </a:t>
            </a:r>
            <a:r>
              <a:rPr lang="zh-CN" altLang="en-US" b="0"/>
              <a:t>可重用模板，来代替已经渲染好的元素。在子组件中，只需将数据传递到插槽，在组件中，具有特殊特性 </a:t>
            </a:r>
            <a:r>
              <a:rPr lang="en-US" altLang="zh-CN" b="0"/>
              <a:t>slot-scope </a:t>
            </a:r>
            <a:r>
              <a:rPr lang="zh-CN" altLang="en-US" b="0"/>
              <a:t>的 </a:t>
            </a:r>
            <a:r>
              <a:rPr lang="en-US" altLang="zh-CN" b="0"/>
              <a:t>&lt;template&gt; </a:t>
            </a:r>
            <a:r>
              <a:rPr lang="zh-CN" altLang="en-US" b="0"/>
              <a:t>元素必须存在，表示它是作用域插槽的模板。</a:t>
            </a:r>
            <a:r>
              <a:rPr lang="en-US" altLang="zh-CN" b="0"/>
              <a:t>slot-scope </a:t>
            </a:r>
            <a:r>
              <a:rPr lang="zh-CN" altLang="en-US" b="0"/>
              <a:t>的值将被用作一个临时变量名，此变量接收从子组件传递过来的 </a:t>
            </a:r>
            <a:r>
              <a:rPr lang="en-US" altLang="zh-CN" b="0"/>
              <a:t>prop </a:t>
            </a:r>
            <a:r>
              <a:rPr lang="zh-CN" altLang="en-US" b="0"/>
              <a:t>对象。</a:t>
            </a:r>
            <a:endParaRPr lang="en-US" altLang="zh-CN" b="0"/>
          </a:p>
          <a:p>
            <a:pPr marL="457200" lvl="1" indent="0">
              <a:spcBef>
                <a:spcPts val="100"/>
              </a:spcBef>
              <a:spcAft>
                <a:spcPts val="100"/>
              </a:spcAft>
              <a:buNone/>
            </a:pPr>
            <a:r>
              <a:rPr lang="en-US" altLang="zh-CN" sz="1800" b="0"/>
              <a:t>Vue.component('my-ul',{         </a:t>
            </a:r>
            <a:endParaRPr lang="en-US" altLang="zh-CN" sz="1800" b="0"/>
          </a:p>
          <a:p>
            <a:pPr marL="457200" lvl="1" indent="0">
              <a:spcBef>
                <a:spcPts val="100"/>
              </a:spcBef>
              <a:spcAft>
                <a:spcPts val="100"/>
              </a:spcAft>
              <a:buNone/>
            </a:pPr>
            <a:r>
              <a:rPr lang="en-US" altLang="zh-CN" sz="1800" b="0"/>
              <a:t>	template:‘&lt;ul&gt;&lt;slot v-for=“name in names” 	\</a:t>
            </a:r>
            <a:endParaRPr lang="en-US" altLang="zh-CN" sz="1800" b="0"/>
          </a:p>
          <a:p>
            <a:pPr marL="457200" lvl="1" indent="0">
              <a:spcBef>
                <a:spcPts val="100"/>
              </a:spcBef>
              <a:spcAft>
                <a:spcPts val="100"/>
              </a:spcAft>
              <a:buNone/>
            </a:pPr>
            <a:r>
              <a:rPr lang="en-US" altLang="zh-CN" sz="1800" b="0"/>
              <a:t>		</a:t>
            </a:r>
            <a:r>
              <a:rPr lang="en-US" altLang="zh-CN" sz="1800" b="0">
                <a:solidFill>
                  <a:srgbClr val="FF0000"/>
                </a:solidFill>
              </a:rPr>
              <a:t>:text="name"</a:t>
            </a:r>
            <a:r>
              <a:rPr lang="en-US" altLang="zh-CN" sz="1800" b="0"/>
              <a:t>&gt;&lt;/slot&gt;&lt;/ul&gt;',         </a:t>
            </a:r>
            <a:endParaRPr lang="en-US" altLang="zh-CN" sz="1800" b="0"/>
          </a:p>
          <a:p>
            <a:pPr marL="457200" lvl="1" indent="0">
              <a:spcBef>
                <a:spcPts val="100"/>
              </a:spcBef>
              <a:spcAft>
                <a:spcPts val="100"/>
              </a:spcAft>
              <a:buNone/>
            </a:pPr>
            <a:r>
              <a:rPr lang="en-US" altLang="zh-CN" sz="1800" b="0"/>
              <a:t>	data:function(){return {names:['terry','larry','tom','jacky']}}</a:t>
            </a:r>
            <a:endParaRPr lang="en-US" altLang="zh-CN" sz="1800" b="0"/>
          </a:p>
          <a:p>
            <a:pPr marL="457200" lvl="1" indent="0">
              <a:spcBef>
                <a:spcPts val="100"/>
              </a:spcBef>
              <a:spcAft>
                <a:spcPts val="100"/>
              </a:spcAft>
              <a:buNone/>
            </a:pPr>
            <a:r>
              <a:rPr lang="en-US" altLang="zh-CN" sz="1800" b="0"/>
              <a:t>});</a:t>
            </a:r>
            <a:endParaRPr lang="en-US" altLang="zh-CN" sz="1800" b="0"/>
          </a:p>
          <a:p>
            <a:pPr marL="457200" lvl="1" indent="0">
              <a:spcBef>
                <a:spcPts val="100"/>
              </a:spcBef>
              <a:spcAft>
                <a:spcPts val="100"/>
              </a:spcAft>
              <a:buNone/>
            </a:pPr>
            <a:r>
              <a:rPr lang="en-US" altLang="zh-CN" sz="1800" b="0"/>
              <a:t>Vue.component('my-list',{         </a:t>
            </a:r>
            <a:endParaRPr lang="en-US" altLang="zh-CN" sz="1800" b="0"/>
          </a:p>
          <a:p>
            <a:pPr marL="457200" lvl="1" indent="0">
              <a:spcBef>
                <a:spcPts val="100"/>
              </a:spcBef>
              <a:spcAft>
                <a:spcPts val="100"/>
              </a:spcAft>
              <a:buNone/>
            </a:pPr>
            <a:r>
              <a:rPr lang="en-US" altLang="zh-CN" sz="1800" b="0"/>
              <a:t>	//</a:t>
            </a:r>
            <a:r>
              <a:rPr lang="zh-CN" altLang="en-US" sz="1800"/>
              <a:t>允许使用者自定义如何渲染列表的每一项</a:t>
            </a:r>
            <a:endParaRPr lang="en-US" altLang="zh-CN" sz="1800" b="0"/>
          </a:p>
          <a:p>
            <a:pPr marL="457200" lvl="1" indent="0">
              <a:spcBef>
                <a:spcPts val="100"/>
              </a:spcBef>
              <a:spcAft>
                <a:spcPts val="100"/>
              </a:spcAft>
              <a:buNone/>
            </a:pPr>
            <a:r>
              <a:rPr lang="en-US" altLang="zh-CN" sz="1800" b="0"/>
              <a:t>	template:‘&lt;my-ul&gt;&lt;</a:t>
            </a:r>
            <a:r>
              <a:rPr lang="en-US" altLang="zh-CN" sz="1800" b="0">
                <a:solidFill>
                  <a:srgbClr val="FF0000"/>
                </a:solidFill>
              </a:rPr>
              <a:t>template</a:t>
            </a:r>
            <a:r>
              <a:rPr lang="en-US" altLang="zh-CN" sz="1800" b="0"/>
              <a:t> </a:t>
            </a:r>
            <a:r>
              <a:rPr lang="en-US" altLang="zh-CN" sz="1800" b="0">
                <a:solidFill>
                  <a:srgbClr val="FF0000"/>
                </a:solidFill>
              </a:rPr>
              <a:t>slot-scope=“props”</a:t>
            </a:r>
            <a:r>
              <a:rPr lang="zh-CN" altLang="en-US" sz="1800" b="0">
                <a:solidFill>
                  <a:srgbClr val="FF0000"/>
                </a:solidFill>
              </a:rPr>
              <a:t> </a:t>
            </a:r>
            <a:r>
              <a:rPr lang="en-US" altLang="zh-CN" sz="1800" b="0"/>
              <a:t>&gt;</a:t>
            </a:r>
            <a:endParaRPr lang="en-US" altLang="zh-CN" sz="1800" b="0"/>
          </a:p>
          <a:p>
            <a:pPr marL="457200" lvl="1" indent="0">
              <a:spcBef>
                <a:spcPts val="100"/>
              </a:spcBef>
              <a:spcAft>
                <a:spcPts val="100"/>
              </a:spcAft>
              <a:buNone/>
            </a:pPr>
            <a:r>
              <a:rPr lang="en-US" altLang="zh-CN" sz="1800" b="0"/>
              <a:t>		&lt;li&gt;</a:t>
            </a:r>
            <a:r>
              <a:rPr lang="en-US" altLang="zh-CN" sz="1800" b="0">
                <a:solidFill>
                  <a:srgbClr val="FF0000"/>
                </a:solidFill>
              </a:rPr>
              <a:t>{{props.text}}</a:t>
            </a:r>
            <a:r>
              <a:rPr lang="en-US" altLang="zh-CN" sz="1800" b="0"/>
              <a:t>&lt;/li&gt;&lt;/</a:t>
            </a:r>
            <a:r>
              <a:rPr lang="en-US" altLang="zh-CN" sz="1800" b="0">
                <a:solidFill>
                  <a:srgbClr val="FF0000"/>
                </a:solidFill>
              </a:rPr>
              <a:t>template</a:t>
            </a:r>
            <a:r>
              <a:rPr lang="en-US" altLang="zh-CN" sz="1800" b="0"/>
              <a:t>&gt;&lt;/my-ul&gt;'        </a:t>
            </a:r>
            <a:endParaRPr lang="en-US" altLang="zh-CN" sz="1800" b="0"/>
          </a:p>
          <a:p>
            <a:pPr marL="457200" lvl="1" indent="0">
              <a:spcBef>
                <a:spcPts val="100"/>
              </a:spcBef>
              <a:spcAft>
                <a:spcPts val="100"/>
              </a:spcAft>
              <a:buNone/>
            </a:pPr>
            <a:r>
              <a:rPr lang="en-US" altLang="zh-CN" sz="1800" b="0"/>
              <a:t>});</a:t>
            </a:r>
            <a:endParaRPr lang="en-US" altLang="zh-CN" sz="1800" b="0"/>
          </a:p>
          <a:p>
            <a:pPr marL="457200" lvl="1" indent="0">
              <a:spcBef>
                <a:spcPts val="100"/>
              </a:spcBef>
              <a:spcAft>
                <a:spcPts val="100"/>
              </a:spcAft>
              <a:buNone/>
            </a:pPr>
            <a:r>
              <a:rPr lang="en-US" altLang="zh-CN" sz="1800" b="0"/>
              <a:t>&lt;div</a:t>
            </a:r>
            <a:r>
              <a:rPr lang="zh-CN" altLang="en-US" sz="1800" b="0"/>
              <a:t> </a:t>
            </a:r>
            <a:r>
              <a:rPr lang="en-US" altLang="zh-CN" sz="1800" b="0"/>
              <a:t>id=’app’&gt;</a:t>
            </a:r>
            <a:endParaRPr lang="en-US" altLang="zh-CN" sz="1800" b="0"/>
          </a:p>
          <a:p>
            <a:pPr marL="457200" lvl="1" indent="0">
              <a:spcBef>
                <a:spcPts val="100"/>
              </a:spcBef>
              <a:spcAft>
                <a:spcPts val="100"/>
              </a:spcAft>
              <a:buNone/>
            </a:pPr>
            <a:r>
              <a:rPr lang="en-US" altLang="zh-CN" sz="1800" b="0"/>
              <a:t>	&lt;my-list&gt;&lt;/my-list&gt;</a:t>
            </a:r>
            <a:endParaRPr lang="en-US" altLang="zh-CN" sz="1800" b="0"/>
          </a:p>
          <a:p>
            <a:pPr marL="457200" lvl="1" indent="0">
              <a:spcBef>
                <a:spcPts val="100"/>
              </a:spcBef>
              <a:spcAft>
                <a:spcPts val="100"/>
              </a:spcAft>
              <a:buNone/>
            </a:pPr>
            <a:r>
              <a:rPr lang="en-US" altLang="zh-CN" sz="1800" b="0"/>
              <a:t>&lt;/div&gt;</a:t>
            </a:r>
            <a:endParaRPr lang="en-US"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71438" y="0"/>
            <a:ext cx="7624762" cy="515938"/>
          </a:xfrm>
        </p:spPr>
        <p:txBody>
          <a:bodyPr vert="horz" wrap="square" lIns="90333" tIns="44376" rIns="90333" bIns="44376" anchor="b"/>
          <a:lstStyle/>
          <a:p>
            <a:r>
              <a:rPr lang="zh-CN" altLang="en-US"/>
              <a:t>组件</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动态组件</a:t>
            </a:r>
            <a:endParaRPr lang="en-US" altLang="zh-CN"/>
          </a:p>
          <a:p>
            <a:pPr marL="457200" lvl="1" indent="0">
              <a:buNone/>
            </a:pPr>
            <a:r>
              <a:rPr lang="zh-CN" altLang="en-US" b="0"/>
              <a:t>通过使用保留的 </a:t>
            </a:r>
            <a:r>
              <a:rPr lang="en-US" altLang="zh-CN" b="0"/>
              <a:t>&lt;component&gt; </a:t>
            </a:r>
            <a:r>
              <a:rPr lang="zh-CN" altLang="en-US" b="0"/>
              <a:t>元素，动态地绑定到它的 </a:t>
            </a:r>
            <a:r>
              <a:rPr lang="en-US" altLang="zh-CN" b="0"/>
              <a:t>is </a:t>
            </a:r>
            <a:r>
              <a:rPr lang="zh-CN" altLang="en-US" b="0"/>
              <a:t>特性，可以让多个组件可以使用同一个挂载点，并动态切换。</a:t>
            </a:r>
            <a:endParaRPr lang="en-US" altLang="zh-CN" b="0"/>
          </a:p>
          <a:p>
            <a:pPr marL="457200" lvl="1" indent="0">
              <a:spcBef>
                <a:spcPts val="100"/>
              </a:spcBef>
              <a:spcAft>
                <a:spcPts val="100"/>
              </a:spcAft>
              <a:buNone/>
            </a:pPr>
            <a:r>
              <a:rPr lang="en-US" altLang="zh-CN" sz="1800" b="0"/>
              <a:t>new</a:t>
            </a:r>
            <a:r>
              <a:rPr lang="zh-CN" altLang="en-US" sz="1800" b="0"/>
              <a:t> </a:t>
            </a:r>
            <a:r>
              <a:rPr lang="en-US" altLang="zh-CN" sz="1800" b="0"/>
              <a:t>Vue({</a:t>
            </a:r>
            <a:endParaRPr lang="en-US" altLang="zh-CN" sz="1800" b="0"/>
          </a:p>
          <a:p>
            <a:pPr marL="457200" lvl="1" indent="0">
              <a:spcBef>
                <a:spcPts val="100"/>
              </a:spcBef>
              <a:spcAft>
                <a:spcPts val="100"/>
              </a:spcAft>
              <a:buNone/>
            </a:pPr>
            <a:r>
              <a:rPr lang="en-US" altLang="zh-CN" sz="1800" b="0"/>
              <a:t>	</a:t>
            </a:r>
            <a:r>
              <a:rPr lang="ro-RO" altLang="zh-CN" sz="1800" b="0"/>
              <a:t>data:{ currentView:'my-com2'  },</a:t>
            </a:r>
            <a:endParaRPr lang="en-US" altLang="zh-CN" sz="1800" b="0"/>
          </a:p>
          <a:p>
            <a:pPr marL="457200" lvl="1" indent="0">
              <a:spcBef>
                <a:spcPts val="100"/>
              </a:spcBef>
              <a:spcAft>
                <a:spcPts val="100"/>
              </a:spcAft>
              <a:buNone/>
            </a:pPr>
            <a:r>
              <a:rPr lang="en-US" altLang="zh-CN" sz="1800" b="0"/>
              <a:t>	</a:t>
            </a:r>
            <a:r>
              <a:rPr lang="ro-RO" altLang="zh-CN" sz="1800" b="0"/>
              <a:t>components:{  </a:t>
            </a:r>
            <a:endParaRPr lang="ro-RO" altLang="zh-CN" sz="1800" b="0"/>
          </a:p>
          <a:p>
            <a:pPr marL="457200" lvl="1" indent="0">
              <a:spcBef>
                <a:spcPts val="100"/>
              </a:spcBef>
              <a:spcAft>
                <a:spcPts val="100"/>
              </a:spcAft>
              <a:buNone/>
            </a:pPr>
            <a:r>
              <a:rPr lang="ro-RO" altLang="zh-CN" sz="1800" b="0"/>
              <a:t>	 </a:t>
            </a:r>
            <a:r>
              <a:rPr lang="zh-CN" altLang="en-US" sz="1800" b="0"/>
              <a:t>    </a:t>
            </a:r>
            <a:r>
              <a:rPr lang="ro-RO" altLang="zh-CN" sz="1800" b="0"/>
              <a:t>'my-com1':{          template:'&lt;div&gt;component1&lt;/div&gt;'        },       </a:t>
            </a:r>
            <a:endParaRPr lang="ro-RO" altLang="zh-CN" sz="1800" b="0"/>
          </a:p>
          <a:p>
            <a:pPr marL="457200" lvl="1" indent="0">
              <a:spcBef>
                <a:spcPts val="100"/>
              </a:spcBef>
              <a:spcAft>
                <a:spcPts val="100"/>
              </a:spcAft>
              <a:buNone/>
            </a:pPr>
            <a:r>
              <a:rPr lang="ro-RO" altLang="zh-CN" sz="1800" b="0"/>
              <a:t>	 </a:t>
            </a:r>
            <a:r>
              <a:rPr lang="zh-CN" altLang="en-US" sz="1800" b="0"/>
              <a:t>    </a:t>
            </a:r>
            <a:r>
              <a:rPr lang="ro-RO" altLang="zh-CN" sz="1800" b="0"/>
              <a:t>'my-com2':{          template:'&lt;div&gt;component2&lt;/div&gt;'        },       </a:t>
            </a:r>
            <a:endParaRPr lang="ro-RO" altLang="zh-CN" sz="1800" b="0"/>
          </a:p>
          <a:p>
            <a:pPr marL="457200" lvl="1" indent="0">
              <a:spcBef>
                <a:spcPts val="100"/>
              </a:spcBef>
              <a:spcAft>
                <a:spcPts val="100"/>
              </a:spcAft>
              <a:buNone/>
            </a:pPr>
            <a:r>
              <a:rPr lang="ro-RO" altLang="zh-CN" sz="1800" b="0"/>
              <a:t>	 </a:t>
            </a:r>
            <a:r>
              <a:rPr lang="zh-CN" altLang="en-US" sz="1800" b="0"/>
              <a:t>    </a:t>
            </a:r>
            <a:r>
              <a:rPr lang="ro-RO" altLang="zh-CN" sz="1800" b="0"/>
              <a:t>'my-com3':{          template:'&lt;div&gt;component3&lt;/div&gt;'        }      </a:t>
            </a:r>
            <a:endParaRPr lang="ro-RO" altLang="zh-CN" sz="1800" b="0"/>
          </a:p>
          <a:p>
            <a:pPr marL="457200" lvl="1" indent="0">
              <a:spcBef>
                <a:spcPts val="100"/>
              </a:spcBef>
              <a:spcAft>
                <a:spcPts val="100"/>
              </a:spcAft>
              <a:buNone/>
            </a:pPr>
            <a:r>
              <a:rPr lang="ro-RO" altLang="zh-CN" sz="1800" b="0"/>
              <a:t>	}</a:t>
            </a:r>
            <a:endParaRPr lang="en-US" altLang="zh-CN" sz="1800" b="0"/>
          </a:p>
          <a:p>
            <a:pPr marL="457200" lvl="1" indent="0">
              <a:spcBef>
                <a:spcPts val="100"/>
              </a:spcBef>
              <a:spcAft>
                <a:spcPts val="100"/>
              </a:spcAft>
              <a:buNone/>
            </a:pPr>
            <a:r>
              <a:rPr lang="en-US" altLang="zh-CN" sz="1800" b="0"/>
              <a:t>})</a:t>
            </a:r>
            <a:endParaRPr lang="en-US" altLang="zh-CN" sz="1800" b="0"/>
          </a:p>
          <a:p>
            <a:pPr marL="457200" lvl="1" indent="0">
              <a:spcBef>
                <a:spcPts val="100"/>
              </a:spcBef>
              <a:spcAft>
                <a:spcPts val="100"/>
              </a:spcAft>
              <a:buNone/>
            </a:pPr>
            <a:r>
              <a:rPr lang="en-US" altLang="zh-CN" sz="1800" b="0"/>
              <a:t>&lt;component v-bind:is="currentView"&gt;&lt;/component&gt;</a:t>
            </a:r>
            <a:endParaRPr lang="ro-RO"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100070" y="3028315"/>
            <a:ext cx="5306695"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Vue</a:t>
            </a:r>
            <a:br>
              <a:rPr lang="zh-CN" altLang="en-US" sz="2800">
                <a:solidFill>
                  <a:srgbClr val="CC0099"/>
                </a:solidFill>
                <a:effectLst>
                  <a:outerShdw blurRad="38100" dist="38100" dir="2700000">
                    <a:srgbClr val="C0C0C0"/>
                  </a:outerShdw>
                </a:effectLst>
              </a:rPr>
            </a:b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4</a:t>
            </a:r>
            <a:r>
              <a:rPr lang="zh-CN" altLang="en-US" sz="2800">
                <a:solidFill>
                  <a:srgbClr val="CC0099"/>
                </a:solidFill>
                <a:effectLst>
                  <a:outerShdw blurRad="38100" dist="38100" dir="2700000">
                    <a:srgbClr val="C0C0C0"/>
                  </a:outerShdw>
                </a:effectLst>
              </a:rPr>
              <a:t> 章: 其他</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p:txBody>
          <a:bodyPr vert="horz" wrap="square" lIns="90333" tIns="44376" rIns="90333" bIns="44376" anchor="b"/>
          <a:lstStyle/>
          <a:p>
            <a:r>
              <a:rPr lang="zh-CN" altLang="en-US"/>
              <a:t>学习目标</a:t>
            </a:r>
            <a:endParaRPr lang="zh-CN" altLang="en-US"/>
          </a:p>
        </p:txBody>
      </p:sp>
      <p:sp>
        <p:nvSpPr>
          <p:cNvPr id="52226" name="Rectangle 3"/>
          <p:cNvSpPr>
            <a:spLocks noGrp="1"/>
          </p:cNvSpPr>
          <p:nvPr>
            <p:ph idx="1"/>
          </p:nvPr>
        </p:nvSpPr>
        <p:spPr/>
        <p:txBody>
          <a:bodyPr vert="horz" wrap="square" lIns="90050" tIns="45024" rIns="90050" bIns="45024" anchor="t"/>
          <a:lstStyle/>
          <a:p>
            <a:r>
              <a:rPr lang="zh-CN" altLang="en-US"/>
              <a:t> 了解自定义指令</a:t>
            </a:r>
            <a:endParaRPr lang="en-US" altLang="zh-CN"/>
          </a:p>
          <a:p>
            <a:r>
              <a:rPr lang="zh-CN" altLang="en-US"/>
              <a:t> 了解过滤器</a:t>
            </a:r>
            <a:endParaRPr lang="en-US" altLang="zh-CN"/>
          </a:p>
          <a:p>
            <a:r>
              <a:rPr lang="zh-CN" altLang="en-US"/>
              <a:t> 了解插件的使用</a:t>
            </a:r>
            <a:endParaRPr lang="en-US" altLang="zh-CN"/>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71438" y="0"/>
            <a:ext cx="7624762" cy="515938"/>
          </a:xfrm>
        </p:spPr>
        <p:txBody>
          <a:bodyPr vert="horz" wrap="square" lIns="90333" tIns="44376" rIns="90333" bIns="44376" anchor="b"/>
          <a:lstStyle/>
          <a:p>
            <a:r>
              <a:rPr lang="zh-CN" altLang="en-US"/>
              <a:t>指令</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自定义指令</a:t>
            </a:r>
            <a:endParaRPr lang="en-US" altLang="zh-CN"/>
          </a:p>
          <a:p>
            <a:pPr marL="457200" lvl="1" indent="0">
              <a:buNone/>
            </a:pPr>
            <a:r>
              <a:rPr lang="en-US" altLang="zh-CN" b="0"/>
              <a:t>V</a:t>
            </a:r>
            <a:r>
              <a:rPr lang="en-US" altLang="zh-CN" sz="1800" b="0"/>
              <a:t>ue </a:t>
            </a:r>
            <a:r>
              <a:rPr lang="zh-CN" altLang="en-US" sz="1800" b="0"/>
              <a:t>也允许注册自定义指令。注意，在 </a:t>
            </a:r>
            <a:r>
              <a:rPr lang="en-US" altLang="zh-CN" sz="1800" b="0"/>
              <a:t>Vue2.0 </a:t>
            </a:r>
            <a:r>
              <a:rPr lang="zh-CN" altLang="en-US" sz="1800" b="0"/>
              <a:t>里面，代码复用的主要形式和抽象是组件</a:t>
            </a:r>
            <a:r>
              <a:rPr lang="en-US" altLang="zh-CN" sz="1800" b="0"/>
              <a:t>——</a:t>
            </a:r>
            <a:r>
              <a:rPr lang="zh-CN" altLang="en-US" sz="1800" b="0"/>
              <a:t>然而，有的情况下，你仍然需要对纯 </a:t>
            </a:r>
            <a:r>
              <a:rPr lang="en-US" altLang="zh-CN" sz="1800" b="0"/>
              <a:t>DOM </a:t>
            </a:r>
            <a:r>
              <a:rPr lang="zh-CN" altLang="en-US" sz="1800" b="0"/>
              <a:t>元素进行底层操作，这时候就会用到自定义指令。</a:t>
            </a:r>
            <a:endParaRPr lang="en-US" altLang="zh-CN" sz="1800" b="0"/>
          </a:p>
          <a:p>
            <a:pPr marL="457200" lvl="1" indent="0"/>
            <a:r>
              <a:rPr lang="zh-CN" altLang="en-US" sz="1800" b="0"/>
              <a:t>全局注册</a:t>
            </a:r>
            <a:endParaRPr lang="en-US" altLang="zh-CN" sz="1800" b="0"/>
          </a:p>
          <a:p>
            <a:pPr marL="457200" lvl="1" indent="0">
              <a:buNone/>
            </a:pPr>
            <a:r>
              <a:rPr lang="en-US" altLang="zh-CN" sz="1800" b="0"/>
              <a:t>vue.directive(directiveName,options)</a:t>
            </a:r>
            <a:endParaRPr lang="en-US" altLang="zh-CN" sz="1800" b="0"/>
          </a:p>
          <a:p>
            <a:pPr marL="457200" lvl="1" indent="0"/>
            <a:r>
              <a:rPr lang="zh-CN" altLang="en-US" sz="1800" b="0"/>
              <a:t>局部注册</a:t>
            </a:r>
            <a:endParaRPr lang="en-US" altLang="zh-CN" sz="1800" b="0"/>
          </a:p>
          <a:p>
            <a:pPr marL="457200" lvl="1" indent="0">
              <a:spcBef>
                <a:spcPts val="200"/>
              </a:spcBef>
              <a:spcAft>
                <a:spcPts val="200"/>
              </a:spcAft>
              <a:buNone/>
            </a:pPr>
            <a:r>
              <a:rPr lang="en-US" altLang="zh-CN" sz="1800" b="0"/>
              <a:t>new</a:t>
            </a:r>
            <a:r>
              <a:rPr lang="zh-CN" altLang="en-US" sz="1800" b="0"/>
              <a:t> </a:t>
            </a:r>
            <a:r>
              <a:rPr lang="en-US" altLang="zh-CN" sz="1800" b="0"/>
              <a:t>Vue({</a:t>
            </a:r>
            <a:endParaRPr lang="en-US" altLang="zh-CN" sz="1800" b="0"/>
          </a:p>
          <a:p>
            <a:pPr marL="457200" lvl="1" indent="0">
              <a:spcBef>
                <a:spcPts val="200"/>
              </a:spcBef>
              <a:spcAft>
                <a:spcPts val="200"/>
              </a:spcAft>
              <a:buNone/>
            </a:pPr>
            <a:r>
              <a:rPr lang="en-US" altLang="zh-CN" sz="1800" b="0"/>
              <a:t>	directives: {</a:t>
            </a:r>
            <a:endParaRPr lang="en-US" altLang="zh-CN" sz="1800" b="0"/>
          </a:p>
          <a:p>
            <a:pPr marL="457200" lvl="1" indent="0">
              <a:spcBef>
                <a:spcPts val="200"/>
              </a:spcBef>
              <a:spcAft>
                <a:spcPts val="200"/>
              </a:spcAft>
              <a:buNone/>
            </a:pPr>
            <a:r>
              <a:rPr lang="en-US" altLang="zh-CN" sz="1800" b="0"/>
              <a:t>	</a:t>
            </a:r>
            <a:r>
              <a:rPr lang="zh-CN" altLang="en-US" sz="1800" b="0"/>
              <a:t>    </a:t>
            </a:r>
            <a:r>
              <a:rPr lang="en-US" altLang="zh-CN" sz="1800" b="0"/>
              <a:t>directiveName:options</a:t>
            </a:r>
            <a:endParaRPr lang="en-US" altLang="zh-CN" sz="1800" b="0"/>
          </a:p>
          <a:p>
            <a:pPr marL="457200" lvl="1" indent="0">
              <a:spcBef>
                <a:spcPts val="200"/>
              </a:spcBef>
              <a:spcAft>
                <a:spcPts val="200"/>
              </a:spcAft>
              <a:buNone/>
            </a:pPr>
            <a:r>
              <a:rPr lang="en-US" altLang="zh-CN" sz="1800" b="0"/>
              <a:t>	}</a:t>
            </a:r>
            <a:endParaRPr lang="en-US" altLang="zh-CN" sz="1800" b="0"/>
          </a:p>
          <a:p>
            <a:pPr marL="457200" lvl="1" indent="0">
              <a:spcBef>
                <a:spcPts val="200"/>
              </a:spcBef>
              <a:spcAft>
                <a:spcPts val="200"/>
              </a:spcAft>
              <a:buNone/>
            </a:pPr>
            <a:r>
              <a:rPr lang="en-US" altLang="zh-CN" sz="1800" b="0"/>
              <a:t>});</a:t>
            </a:r>
            <a:endParaRPr lang="ro-RO"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a:xfrm>
            <a:off x="71438" y="0"/>
            <a:ext cx="7624762" cy="515938"/>
          </a:xfrm>
        </p:spPr>
        <p:txBody>
          <a:bodyPr vert="horz" wrap="square" lIns="90333" tIns="44376" rIns="90333" bIns="44376" anchor="b"/>
          <a:lstStyle/>
          <a:p>
            <a:r>
              <a:rPr lang="zh-CN" altLang="en-US"/>
              <a:t>指令</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钩子函数</a:t>
            </a:r>
            <a:endParaRPr lang="en-US" altLang="zh-CN"/>
          </a:p>
          <a:p>
            <a:pPr marL="457200" lvl="1" indent="0">
              <a:buNone/>
            </a:pPr>
            <a:r>
              <a:rPr lang="zh-CN" altLang="en-US" sz="1800" b="0"/>
              <a:t>指令定义函数提供了几个钩子函数。</a:t>
            </a:r>
            <a:endParaRPr lang="en-US" altLang="zh-CN" sz="1800" b="0"/>
          </a:p>
          <a:p>
            <a:pPr marL="457200" lvl="1" indent="0">
              <a:buNone/>
            </a:pPr>
            <a:r>
              <a:rPr lang="en-US" altLang="zh-CN" sz="1800"/>
              <a:t>bind</a:t>
            </a:r>
            <a:r>
              <a:rPr lang="zh-CN" altLang="en-US" sz="1800" b="0"/>
              <a:t>    只调用一次，指令第一次绑定到元素时调用，用这个钩子函数可以定义一个在绑定时执行一次的初始化动作。</a:t>
            </a:r>
            <a:endParaRPr lang="en-US" altLang="zh-CN" sz="1800" b="0"/>
          </a:p>
          <a:p>
            <a:pPr marL="457200" lvl="1" indent="0">
              <a:buNone/>
            </a:pPr>
            <a:r>
              <a:rPr lang="en-US" altLang="zh-CN" sz="1800"/>
              <a:t>inserted</a:t>
            </a:r>
            <a:r>
              <a:rPr lang="zh-CN" altLang="en-US" sz="1800" b="0"/>
              <a:t> </a:t>
            </a:r>
            <a:r>
              <a:rPr lang="en-US" altLang="zh-CN" sz="1800" b="0"/>
              <a:t>	</a:t>
            </a:r>
            <a:r>
              <a:rPr lang="zh-CN" altLang="en-US" sz="1800" b="0"/>
              <a:t>被绑定元素插入父节点时调用</a:t>
            </a:r>
            <a:endParaRPr lang="en-US" altLang="zh-CN" sz="1800" b="0"/>
          </a:p>
          <a:p>
            <a:pPr marL="457200" lvl="1" indent="0">
              <a:buNone/>
            </a:pPr>
            <a:r>
              <a:rPr lang="en-US" altLang="zh-CN" sz="1800"/>
              <a:t>update</a:t>
            </a:r>
            <a:r>
              <a:rPr lang="zh-CN" altLang="en-US" sz="1800" b="0"/>
              <a:t> </a:t>
            </a:r>
            <a:r>
              <a:rPr lang="en-US" altLang="zh-CN" sz="1800" b="0"/>
              <a:t>	</a:t>
            </a:r>
            <a:r>
              <a:rPr lang="zh-CN" altLang="en-US" sz="1800" b="0"/>
              <a:t>所在组件的 </a:t>
            </a:r>
            <a:r>
              <a:rPr lang="en-US" altLang="zh-CN" sz="1800" b="0"/>
              <a:t>VNode </a:t>
            </a:r>
            <a:r>
              <a:rPr lang="zh-CN" altLang="en-US" sz="1800" b="0"/>
              <a:t>更新时调用</a:t>
            </a:r>
            <a:endParaRPr lang="en-US" altLang="zh-CN" sz="1800" b="0"/>
          </a:p>
          <a:p>
            <a:pPr marL="457200" lvl="1" indent="0">
              <a:buNone/>
            </a:pPr>
            <a:r>
              <a:rPr lang="en-US" altLang="zh-CN" sz="1800"/>
              <a:t>componentUpdated</a:t>
            </a:r>
            <a:r>
              <a:rPr lang="zh-CN" altLang="en-US" sz="1800" b="0"/>
              <a:t> 所在组件的 </a:t>
            </a:r>
            <a:r>
              <a:rPr lang="en-US" altLang="zh-CN" sz="1800" b="0"/>
              <a:t>VNode </a:t>
            </a:r>
            <a:r>
              <a:rPr lang="zh-CN" altLang="en-US" sz="1800" b="0"/>
              <a:t>及其孩子的 </a:t>
            </a:r>
            <a:r>
              <a:rPr lang="en-US" altLang="zh-CN" sz="1800" b="0"/>
              <a:t>VNode </a:t>
            </a:r>
            <a:r>
              <a:rPr lang="zh-CN" altLang="en-US" sz="1800" b="0"/>
              <a:t>全部更新时调用</a:t>
            </a:r>
            <a:endParaRPr lang="en-US" altLang="zh-CN" sz="1800" b="0"/>
          </a:p>
          <a:p>
            <a:pPr marL="457200" lvl="1" indent="0">
              <a:buNone/>
            </a:pPr>
            <a:r>
              <a:rPr lang="en-US" altLang="zh-CN" sz="1800"/>
              <a:t>unbind</a:t>
            </a:r>
            <a:r>
              <a:rPr lang="zh-CN" altLang="en-US" sz="1800" b="0"/>
              <a:t> </a:t>
            </a:r>
            <a:r>
              <a:rPr lang="en-US" altLang="zh-CN" sz="1800" b="0"/>
              <a:t>	</a:t>
            </a:r>
            <a:r>
              <a:rPr lang="zh-CN" altLang="en-US" sz="1800" b="0"/>
              <a:t>只调用一次，指令与元素解绑时调用。</a:t>
            </a:r>
            <a:endParaRPr lang="en-US" altLang="zh-CN" sz="1800" b="0"/>
          </a:p>
          <a:p>
            <a:pPr marL="457200" lvl="1" indent="0">
              <a:buNone/>
            </a:pPr>
            <a:r>
              <a:rPr lang="zh-CN" altLang="en-US" sz="1800" b="0"/>
              <a:t>钩子函数参数</a:t>
            </a:r>
            <a:endParaRPr lang="en-US" altLang="zh-CN" sz="1800" b="0"/>
          </a:p>
          <a:p>
            <a:pPr marL="457200" lvl="1" indent="0">
              <a:buNone/>
            </a:pPr>
            <a:r>
              <a:rPr lang="en-US" altLang="zh-CN" sz="1800"/>
              <a:t>el</a:t>
            </a:r>
            <a:r>
              <a:rPr lang="zh-CN" altLang="en-US" sz="1800" b="0"/>
              <a:t> </a:t>
            </a:r>
            <a:r>
              <a:rPr lang="en-US" altLang="zh-CN" sz="1800" b="0"/>
              <a:t>	</a:t>
            </a:r>
            <a:r>
              <a:rPr lang="zh-CN" altLang="en-US" sz="1800" b="0"/>
              <a:t>指令所绑定的元素，可以用来直接操作 </a:t>
            </a:r>
            <a:r>
              <a:rPr lang="en-US" altLang="zh-CN" sz="1800" b="0"/>
              <a:t>DOM</a:t>
            </a:r>
            <a:endParaRPr lang="en-US" altLang="zh-CN" sz="1800" b="0"/>
          </a:p>
          <a:p>
            <a:pPr marL="457200" lvl="1" indent="0">
              <a:buNone/>
            </a:pPr>
            <a:r>
              <a:rPr lang="en-US" altLang="zh-CN" sz="1800"/>
              <a:t>binding</a:t>
            </a:r>
            <a:r>
              <a:rPr lang="en-US" altLang="zh-CN" sz="1800" b="0"/>
              <a:t>	</a:t>
            </a:r>
            <a:r>
              <a:rPr lang="zh-CN" altLang="en-US" sz="1800" b="0"/>
              <a:t>一个对象，包含了指令相关的信息（参数</a:t>
            </a:r>
            <a:r>
              <a:rPr lang="en-US" altLang="zh-CN" sz="1800" b="0"/>
              <a:t>binding.argument</a:t>
            </a:r>
            <a:r>
              <a:rPr lang="zh-CN" altLang="en-US" sz="1800" b="0"/>
              <a:t>）</a:t>
            </a:r>
            <a:endParaRPr lang="en-US" altLang="zh-CN" sz="1800" b="0"/>
          </a:p>
          <a:p>
            <a:pPr marL="457200" lvl="1" indent="0">
              <a:buNone/>
            </a:pPr>
            <a:r>
              <a:rPr lang="en-US" altLang="zh-CN" sz="1800"/>
              <a:t>vnode</a:t>
            </a:r>
            <a:r>
              <a:rPr lang="zh-CN" altLang="en-US" sz="1800" b="0"/>
              <a:t> </a:t>
            </a:r>
            <a:r>
              <a:rPr lang="en-US" altLang="zh-CN" sz="1800" b="0"/>
              <a:t>	Vue </a:t>
            </a:r>
            <a:r>
              <a:rPr lang="zh-CN" altLang="en-US" sz="1800" b="0"/>
              <a:t>编译生成的虚拟节点</a:t>
            </a:r>
            <a:endParaRPr lang="en-US" altLang="zh-CN" sz="1800" b="0"/>
          </a:p>
          <a:p>
            <a:pPr marL="457200" lvl="1" indent="0">
              <a:buNone/>
            </a:pPr>
            <a:r>
              <a:rPr lang="en-US" altLang="zh-CN" sz="1800"/>
              <a:t>oldVnode</a:t>
            </a:r>
            <a:r>
              <a:rPr lang="zh-CN" altLang="en-US" sz="1800" b="0"/>
              <a:t> </a:t>
            </a:r>
            <a:r>
              <a:rPr lang="en-US" altLang="zh-CN" sz="1800" b="0"/>
              <a:t>	</a:t>
            </a:r>
            <a:r>
              <a:rPr lang="zh-CN" altLang="en-US" sz="1800" b="0"/>
              <a:t>上一个虚拟节点，仅在 </a:t>
            </a:r>
            <a:r>
              <a:rPr lang="en-US" altLang="zh-CN" sz="1800" b="0"/>
              <a:t>update </a:t>
            </a:r>
            <a:r>
              <a:rPr lang="zh-CN" altLang="en-US" sz="1800" b="0"/>
              <a:t>和 </a:t>
            </a:r>
            <a:r>
              <a:rPr lang="en-US" altLang="zh-CN" sz="1800" b="0"/>
              <a:t>componentUpdated </a:t>
            </a:r>
            <a:r>
              <a:rPr lang="zh-CN" altLang="en-US" sz="1800" b="0"/>
              <a:t>钩子中可用</a:t>
            </a:r>
            <a:endParaRPr lang="en-US" altLang="zh-CN" sz="1800" b="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71438" y="0"/>
            <a:ext cx="7624762" cy="515938"/>
          </a:xfrm>
        </p:spPr>
        <p:txBody>
          <a:bodyPr vert="horz" wrap="square" lIns="90333" tIns="44376" rIns="90333" bIns="44376" anchor="b"/>
          <a:lstStyle/>
          <a:p>
            <a:r>
              <a:rPr lang="zh-CN" altLang="en-US"/>
              <a:t>过滤器</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过滤器</a:t>
            </a:r>
            <a:endParaRPr lang="en-US" altLang="zh-CN"/>
          </a:p>
          <a:p>
            <a:pPr marL="457200" lvl="1" indent="0">
              <a:buNone/>
            </a:pPr>
            <a:r>
              <a:rPr lang="en-US" altLang="zh-CN" sz="1800" b="0"/>
              <a:t>Vue.js </a:t>
            </a:r>
            <a:r>
              <a:rPr lang="zh-CN" altLang="en-US" sz="1800" b="0"/>
              <a:t>允许你自定义过滤器，可被用作一些常见的文本格式化。过滤器可以用在两个地方：</a:t>
            </a:r>
            <a:r>
              <a:rPr lang="en-US" altLang="zh-CN" sz="1800" b="0"/>
              <a:t>mustache </a:t>
            </a:r>
            <a:r>
              <a:rPr lang="zh-CN" altLang="en-US" sz="1800" b="0"/>
              <a:t>插值和 </a:t>
            </a:r>
            <a:r>
              <a:rPr lang="en-US" altLang="zh-CN" sz="1800" b="0"/>
              <a:t>v-bind </a:t>
            </a:r>
            <a:r>
              <a:rPr lang="zh-CN" altLang="en-US" sz="1800" b="0"/>
              <a:t>表达式。过滤器应该被添加在 </a:t>
            </a:r>
            <a:r>
              <a:rPr lang="en-US" altLang="zh-CN" sz="1800" b="0"/>
              <a:t>JavaScript </a:t>
            </a:r>
            <a:r>
              <a:rPr lang="zh-CN" altLang="en-US" sz="1800" b="0"/>
              <a:t>表达式的尾部，由“管道”符指示。</a:t>
            </a:r>
            <a:endParaRPr lang="en-US" altLang="zh-CN" sz="1800" b="0"/>
          </a:p>
          <a:p>
            <a:pPr marL="457200" lvl="1" indent="0">
              <a:spcBef>
                <a:spcPts val="200"/>
              </a:spcBef>
              <a:spcAft>
                <a:spcPts val="200"/>
              </a:spcAft>
              <a:buNone/>
            </a:pPr>
            <a:r>
              <a:rPr lang="hr-HR" altLang="zh-CN" sz="1800"/>
              <a:t>&lt;div id="app"&gt; {{msg | toUpper</a:t>
            </a:r>
            <a:r>
              <a:rPr lang="en-US" altLang="zh-CN" sz="1800"/>
              <a:t>(arg1,arg2)</a:t>
            </a:r>
            <a:r>
              <a:rPr lang="hr-HR" altLang="zh-CN" sz="1800"/>
              <a:t>}}&lt;/div&gt;</a:t>
            </a:r>
            <a:endParaRPr lang="hr-HR" altLang="zh-CN" sz="1800"/>
          </a:p>
          <a:p>
            <a:pPr marL="457200" lvl="1" indent="0">
              <a:spcBef>
                <a:spcPts val="200"/>
              </a:spcBef>
              <a:spcAft>
                <a:spcPts val="200"/>
              </a:spcAft>
              <a:buNone/>
            </a:pPr>
            <a:r>
              <a:rPr lang="en-US" altLang="zh-CN" sz="1800"/>
              <a:t>new Vue({ </a:t>
            </a:r>
            <a:endParaRPr lang="en-US" altLang="zh-CN" sz="1800"/>
          </a:p>
          <a:p>
            <a:pPr marL="457200" lvl="1" indent="0">
              <a:spcBef>
                <a:spcPts val="200"/>
              </a:spcBef>
              <a:spcAft>
                <a:spcPts val="200"/>
              </a:spcAft>
              <a:buNone/>
            </a:pPr>
            <a:r>
              <a:rPr lang="en-US" altLang="zh-CN" sz="1800"/>
              <a:t>	el:"#app",      </a:t>
            </a:r>
            <a:endParaRPr lang="en-US" altLang="zh-CN" sz="1800"/>
          </a:p>
          <a:p>
            <a:pPr marL="457200" lvl="1" indent="0">
              <a:spcBef>
                <a:spcPts val="200"/>
              </a:spcBef>
              <a:spcAft>
                <a:spcPts val="200"/>
              </a:spcAft>
              <a:buNone/>
            </a:pPr>
            <a:r>
              <a:rPr lang="en-US" altLang="zh-CN" sz="1800"/>
              <a:t>	data:{msg:'hello world' },      </a:t>
            </a:r>
            <a:endParaRPr lang="en-US" altLang="zh-CN" sz="1800"/>
          </a:p>
          <a:p>
            <a:pPr marL="457200" lvl="1" indent="0">
              <a:spcBef>
                <a:spcPts val="200"/>
              </a:spcBef>
              <a:spcAft>
                <a:spcPts val="200"/>
              </a:spcAft>
              <a:buNone/>
            </a:pPr>
            <a:r>
              <a:rPr lang="en-US" altLang="zh-CN" sz="1800"/>
              <a:t>	filters:{</a:t>
            </a:r>
            <a:endParaRPr lang="en-US" altLang="zh-CN" sz="1800"/>
          </a:p>
          <a:p>
            <a:pPr marL="457200" lvl="1" indent="0">
              <a:spcBef>
                <a:spcPts val="200"/>
              </a:spcBef>
              <a:spcAft>
                <a:spcPts val="200"/>
              </a:spcAft>
              <a:buNone/>
            </a:pPr>
            <a:r>
              <a:rPr lang="en-US" altLang="zh-CN" sz="1800"/>
              <a:t>	</a:t>
            </a:r>
            <a:r>
              <a:rPr lang="zh-CN" altLang="en-US" sz="1800"/>
              <a:t>    </a:t>
            </a:r>
            <a:r>
              <a:rPr lang="en-US" altLang="zh-CN" sz="1800"/>
              <a:t>toUpper:function(val,arg1,arg2){return val.toUpperCase();}      </a:t>
            </a:r>
            <a:endParaRPr lang="en-US" altLang="zh-CN" sz="1800"/>
          </a:p>
          <a:p>
            <a:pPr marL="457200" lvl="1" indent="0">
              <a:spcBef>
                <a:spcPts val="200"/>
              </a:spcBef>
              <a:spcAft>
                <a:spcPts val="200"/>
              </a:spcAft>
              <a:buNone/>
            </a:pPr>
            <a:r>
              <a:rPr lang="en-US" altLang="zh-CN" sz="1800"/>
              <a:t>	}    </a:t>
            </a:r>
            <a:endParaRPr lang="en-US" altLang="zh-CN" sz="1800"/>
          </a:p>
          <a:p>
            <a:pPr marL="457200" lvl="1" indent="0">
              <a:spcBef>
                <a:spcPts val="200"/>
              </a:spcBef>
              <a:spcAft>
                <a:spcPts val="200"/>
              </a:spcAft>
              <a:buNone/>
            </a:pPr>
            <a:r>
              <a:rPr lang="en-US" altLang="zh-CN" sz="1800"/>
              <a:t>});</a:t>
            </a:r>
            <a:endParaRPr lang="en-US" altLang="zh-CN" sz="1800"/>
          </a:p>
          <a:p>
            <a:pPr>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71438" y="0"/>
            <a:ext cx="7624762" cy="515938"/>
          </a:xfrm>
        </p:spPr>
        <p:txBody>
          <a:bodyPr vert="horz" wrap="square" lIns="90333" tIns="44376" rIns="90333" bIns="44376" anchor="b"/>
          <a:lstStyle/>
          <a:p>
            <a:r>
              <a:rPr lang="zh-CN" altLang="en-US"/>
              <a:t>插件</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插件的使用</a:t>
            </a:r>
            <a:endParaRPr lang="en-US" altLang="zh-CN"/>
          </a:p>
          <a:p>
            <a:pPr marL="457200" lvl="1" indent="0">
              <a:buNone/>
            </a:pPr>
            <a:r>
              <a:rPr lang="zh-CN" altLang="en-US" sz="1800" b="0"/>
              <a:t>通过全局方法 </a:t>
            </a:r>
            <a:r>
              <a:rPr lang="en-US" altLang="zh-CN" sz="1800" b="0"/>
              <a:t>Vue.use() </a:t>
            </a:r>
            <a:r>
              <a:rPr lang="zh-CN" altLang="en-US" sz="1800" b="0"/>
              <a:t>使用插件， </a:t>
            </a:r>
            <a:r>
              <a:rPr lang="en-US" altLang="zh-CN" sz="1800" b="0"/>
              <a:t>Vue.use </a:t>
            </a:r>
            <a:r>
              <a:rPr lang="zh-CN" altLang="en-US" sz="1800" b="0"/>
              <a:t>会自动阻止注册相同插件多次，届时只会注册一次该插件。</a:t>
            </a:r>
            <a:endParaRPr lang="en-US" altLang="zh-CN" sz="1800" b="0"/>
          </a:p>
          <a:p>
            <a:pPr marL="457200" lvl="1" indent="0">
              <a:buNone/>
            </a:pPr>
            <a:r>
              <a:rPr lang="en-US" altLang="zh-CN" sz="1800"/>
              <a:t>Vue.use(MyPlugin)</a:t>
            </a:r>
            <a:endParaRPr lang="en-US" altLang="zh-CN" sz="1800"/>
          </a:p>
          <a:p>
            <a:pPr marL="457200" lvl="1" indent="0">
              <a:buNone/>
            </a:pPr>
            <a:r>
              <a:rPr lang="en-US" altLang="zh-CN" sz="1800" b="0"/>
              <a:t>Vue.js </a:t>
            </a:r>
            <a:r>
              <a:rPr lang="zh-CN" altLang="en-US" sz="1800" b="0"/>
              <a:t>官方提供的一些插件 </a:t>
            </a:r>
            <a:r>
              <a:rPr lang="en-US" altLang="zh-CN" sz="1800" b="0"/>
              <a:t>(</a:t>
            </a:r>
            <a:r>
              <a:rPr lang="zh-CN" altLang="en-US" sz="1800" b="0"/>
              <a:t>例如 </a:t>
            </a:r>
            <a:r>
              <a:rPr lang="en-US" altLang="zh-CN" sz="1800" b="0"/>
              <a:t>vue-router) </a:t>
            </a:r>
            <a:r>
              <a:rPr lang="zh-CN" altLang="en-US" sz="1800" b="0"/>
              <a:t>在检测到 </a:t>
            </a:r>
            <a:r>
              <a:rPr lang="en-US" altLang="zh-CN" sz="1800" b="0"/>
              <a:t>Vue </a:t>
            </a:r>
            <a:r>
              <a:rPr lang="zh-CN" altLang="en-US" sz="1800" b="0"/>
              <a:t>是可访问的全局变量时会自动调用 </a:t>
            </a:r>
            <a:r>
              <a:rPr lang="en-US" altLang="zh-CN" sz="1800" b="0"/>
              <a:t>Vue.use()</a:t>
            </a:r>
            <a:r>
              <a:rPr lang="zh-CN" altLang="en-US" sz="1800" b="0"/>
              <a:t>。然而在例如 </a:t>
            </a:r>
            <a:r>
              <a:rPr lang="en-US" altLang="zh-CN" sz="1800" b="0"/>
              <a:t>CommonJS </a:t>
            </a:r>
            <a:r>
              <a:rPr lang="zh-CN" altLang="en-US" sz="1800" b="0"/>
              <a:t>的模块环境中，你应该始终显式地调用 </a:t>
            </a:r>
            <a:r>
              <a:rPr lang="en-US" altLang="zh-CN" sz="1800" b="0"/>
              <a:t>Vue.use()</a:t>
            </a:r>
            <a:endParaRPr lang="en-US" altLang="zh-CN" sz="1800" b="0"/>
          </a:p>
          <a:p>
            <a:pPr>
              <a:buNone/>
            </a:pPr>
            <a:r>
              <a:rPr lang="en-US" altLang="zh-CN"/>
              <a:t>/</a:t>
            </a:r>
            <a:r>
              <a:rPr lang="en-US" altLang="zh-CN" sz="1800"/>
              <a:t>/ </a:t>
            </a:r>
            <a:r>
              <a:rPr lang="zh-CN" altLang="en-US" sz="1800"/>
              <a:t>用 </a:t>
            </a:r>
            <a:r>
              <a:rPr lang="en-US" altLang="zh-CN" sz="1800"/>
              <a:t>Browserify </a:t>
            </a:r>
            <a:r>
              <a:rPr lang="zh-CN" altLang="en-US" sz="1800"/>
              <a:t>或 </a:t>
            </a:r>
            <a:r>
              <a:rPr lang="en-US" altLang="zh-CN" sz="1800"/>
              <a:t>webpack </a:t>
            </a:r>
            <a:r>
              <a:rPr lang="zh-CN" altLang="en-US" sz="1800"/>
              <a:t>提供的 </a:t>
            </a:r>
            <a:r>
              <a:rPr lang="en-US" altLang="zh-CN" sz="1800"/>
              <a:t>CommonJS </a:t>
            </a:r>
            <a:r>
              <a:rPr lang="zh-CN" altLang="en-US" sz="1800"/>
              <a:t>模块环境时</a:t>
            </a:r>
            <a:endParaRPr lang="zh-CN" altLang="en-US" sz="1800"/>
          </a:p>
          <a:p>
            <a:pPr>
              <a:buNone/>
            </a:pPr>
            <a:r>
              <a:rPr lang="en-US" altLang="zh-CN" sz="1800"/>
              <a:t>var Vue = require('vue')</a:t>
            </a:r>
            <a:endParaRPr lang="en-US" altLang="zh-CN" sz="1800"/>
          </a:p>
          <a:p>
            <a:pPr>
              <a:buNone/>
            </a:pPr>
            <a:r>
              <a:rPr lang="en-US" altLang="zh-CN" sz="1800"/>
              <a:t>var VueRouter = require('vue-router')</a:t>
            </a:r>
            <a:endParaRPr lang="en-US" altLang="zh-CN" sz="1800"/>
          </a:p>
          <a:p>
            <a:pPr>
              <a:buNone/>
            </a:pPr>
            <a:r>
              <a:rPr lang="en-US" altLang="zh-CN" sz="1800"/>
              <a:t>// </a:t>
            </a:r>
            <a:r>
              <a:rPr lang="zh-CN" altLang="en-US" sz="1800"/>
              <a:t>不要忘了调用此方法</a:t>
            </a:r>
            <a:endParaRPr lang="zh-CN" altLang="en-US" sz="1800"/>
          </a:p>
          <a:p>
            <a:pPr>
              <a:buNone/>
            </a:pPr>
            <a:r>
              <a:rPr lang="en-US" altLang="zh-CN" sz="1800"/>
              <a:t>Vue.use(VueRouter)</a:t>
            </a:r>
            <a:endParaRPr lang="en-US" altLang="zh-CN" sz="1800"/>
          </a:p>
          <a:p>
            <a:pPr marL="457200" lvl="1" indent="0">
              <a:buNone/>
            </a:pPr>
            <a:endParaRPr lang="en-US" altLang="zh-CN" sz="1800" b="0"/>
          </a:p>
          <a:p>
            <a:pPr marL="457200" lvl="1" indent="0">
              <a:spcBef>
                <a:spcPts val="200"/>
              </a:spcBef>
              <a:spcAft>
                <a:spcPts val="200"/>
              </a:spcAft>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165475" y="2949575"/>
            <a:ext cx="5306695" cy="1428750"/>
          </a:xfrm>
          <a:prstGeom prst="rect">
            <a:avLst/>
          </a:prstGeo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第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5</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章</a:t>
            </a: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vue-router</a:t>
            </a:r>
            <a:endPar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vert="horz" wrap="square" lIns="90333" tIns="44376" rIns="90333" bIns="44376" anchor="b"/>
          <a:lstStyle/>
          <a:p>
            <a:r>
              <a:rPr lang="zh-CN" altLang="en-US"/>
              <a:t>核心模块</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url</a:t>
            </a:r>
            <a:r>
              <a:rPr lang="zh-CN" altLang="en-US"/>
              <a:t>模块</a:t>
            </a:r>
            <a:endParaRPr lang="en-US" altLang="zh-CN"/>
          </a:p>
          <a:p>
            <a:pPr>
              <a:spcBef>
                <a:spcPts val="200"/>
              </a:spcBef>
              <a:spcAft>
                <a:spcPts val="200"/>
              </a:spcAft>
              <a:buNone/>
            </a:pPr>
            <a:r>
              <a:rPr lang="en-US" altLang="zh-CN"/>
              <a:t>url</a:t>
            </a:r>
            <a:r>
              <a:rPr lang="zh-CN" altLang="en-US"/>
              <a:t>模块提供了一些实用函数，用于 </a:t>
            </a:r>
            <a:r>
              <a:rPr lang="en-US" altLang="zh-CN"/>
              <a:t>URL </a:t>
            </a:r>
            <a:r>
              <a:rPr lang="zh-CN" altLang="en-US"/>
              <a:t>处理与解析。 可以通过以下方式使用</a:t>
            </a:r>
            <a:endParaRPr lang="en-US" altLang="zh-CN"/>
          </a:p>
          <a:p>
            <a:pPr>
              <a:spcBef>
                <a:spcPts val="200"/>
              </a:spcBef>
              <a:spcAft>
                <a:spcPts val="200"/>
              </a:spcAft>
              <a:buNone/>
            </a:pPr>
            <a:r>
              <a:rPr lang="en-US" altLang="zh-CN"/>
              <a:t>var url = require('url');</a:t>
            </a:r>
            <a:endParaRPr lang="en-US" altLang="zh-CN"/>
          </a:p>
          <a:p>
            <a:pPr>
              <a:spcBef>
                <a:spcPts val="200"/>
              </a:spcBef>
              <a:spcAft>
                <a:spcPts val="200"/>
              </a:spcAft>
              <a:buNone/>
            </a:pPr>
            <a:r>
              <a:rPr lang="en-US" altLang="zh-CN" sz="1800" b="0"/>
              <a:t>url.parse() 	</a:t>
            </a:r>
            <a:r>
              <a:rPr lang="zh-CN" altLang="en-US" sz="1800" b="0"/>
              <a:t>将一个</a:t>
            </a:r>
            <a:r>
              <a:rPr lang="en-US" altLang="zh-CN" sz="1800" b="0"/>
              <a:t>url</a:t>
            </a:r>
            <a:r>
              <a:rPr lang="zh-CN" altLang="en-US" sz="1800" b="0"/>
              <a:t>地址转换为一个对象</a:t>
            </a:r>
            <a:endParaRPr lang="en-US" altLang="zh-CN" sz="1800" b="0"/>
          </a:p>
          <a:p>
            <a:pPr>
              <a:spcBef>
                <a:spcPts val="200"/>
              </a:spcBef>
              <a:spcAft>
                <a:spcPts val="200"/>
              </a:spcAft>
              <a:buNone/>
            </a:pPr>
            <a:r>
              <a:rPr lang="en-US" altLang="zh-CN" sz="1800" b="0"/>
              <a:t>url.resolve() 	</a:t>
            </a:r>
            <a:r>
              <a:rPr lang="zh-CN" altLang="en-US" sz="1800" b="0"/>
              <a:t>该方法会以一种 </a:t>
            </a:r>
            <a:r>
              <a:rPr lang="en-US" altLang="zh-CN" sz="1800" b="0"/>
              <a:t>Web </a:t>
            </a:r>
            <a:r>
              <a:rPr lang="zh-CN" altLang="en-US" sz="1800" b="0"/>
              <a:t>浏览器解析超链接的方式把一个目标 </a:t>
            </a:r>
            <a:r>
              <a:rPr lang="en-US" altLang="zh-CN" sz="1800" b="0"/>
              <a:t>URL </a:t>
            </a:r>
            <a:r>
              <a:rPr lang="zh-CN" altLang="en-US" sz="1800" b="0"/>
              <a:t>解析成相对于一个基础 </a:t>
            </a:r>
            <a:r>
              <a:rPr lang="en-US" altLang="zh-CN" sz="1800" b="0"/>
              <a:t>URL</a:t>
            </a:r>
            <a:endParaRPr lang="en-US" altLang="zh-CN" sz="1800" b="0"/>
          </a:p>
          <a:p>
            <a:pPr>
              <a:spcBef>
                <a:spcPts val="200"/>
              </a:spcBef>
              <a:spcAft>
                <a:spcPts val="200"/>
              </a:spcAft>
              <a:buNone/>
            </a:pPr>
            <a:r>
              <a:rPr lang="en-US" altLang="zh-CN" sz="1800" b="0"/>
              <a:t>	url.resolve('/one/two/three', 'four'); // '/one/two/four' 	url.resolve('http://example.com/', '/one'); // 'http://example.com/one' 	url.resolve('http://example.com/one', '/two'); // 'http://example.com/two'</a:t>
            </a:r>
            <a:endParaRPr lang="en-US" altLang="zh-CN" sz="1800" b="0"/>
          </a:p>
          <a:p>
            <a:pPr>
              <a:spcBef>
                <a:spcPts val="200"/>
              </a:spcBef>
              <a:spcAft>
                <a:spcPts val="200"/>
              </a:spcAft>
              <a:buNone/>
            </a:pPr>
            <a:r>
              <a:rPr lang="en-US" altLang="zh-CN" sz="1800" b="0"/>
              <a:t>	</a:t>
            </a:r>
            <a:endParaRPr lang="zh-CN" altLang="en-US" sz="1800" b="0"/>
          </a:p>
          <a:p>
            <a:pPr>
              <a:spcBef>
                <a:spcPts val="200"/>
              </a:spcBef>
              <a:spcAft>
                <a:spcPts val="200"/>
              </a:spcAft>
              <a:buNone/>
            </a:pPr>
            <a:endParaRPr lang="en-US" altLang="zh-CN" sz="1800" b="0"/>
          </a:p>
          <a:p>
            <a:pPr marL="287655" lvl="1" indent="0">
              <a:buNone/>
            </a:pPr>
            <a:endParaRPr lang="en-US" altLang="zh-CN" sz="1800" b="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p:txBody>
          <a:bodyPr vert="horz" wrap="square" lIns="90333" tIns="44376" rIns="90333" bIns="44376" anchor="b"/>
          <a:lstStyle/>
          <a:p>
            <a:r>
              <a:rPr lang="zh-CN" altLang="en-US"/>
              <a:t>学习目标</a:t>
            </a:r>
            <a:endParaRPr lang="zh-CN" altLang="en-US"/>
          </a:p>
        </p:txBody>
      </p:sp>
      <p:sp>
        <p:nvSpPr>
          <p:cNvPr id="58370" name="Rectangle 3"/>
          <p:cNvSpPr>
            <a:spLocks noGrp="1"/>
          </p:cNvSpPr>
          <p:nvPr>
            <p:ph idx="1"/>
          </p:nvPr>
        </p:nvSpPr>
        <p:spPr/>
        <p:txBody>
          <a:bodyPr vert="horz" wrap="square" lIns="90050" tIns="45024" rIns="90050" bIns="45024" anchor="t"/>
          <a:lstStyle/>
          <a:p>
            <a:r>
              <a:rPr lang="zh-CN" altLang="en-US"/>
              <a:t> </a:t>
            </a:r>
            <a:r>
              <a:rPr lang="en-US" altLang="zh-CN"/>
              <a:t>vue-router</a:t>
            </a:r>
            <a:r>
              <a:rPr lang="zh-CN" altLang="en-US"/>
              <a:t>的安装</a:t>
            </a:r>
            <a:endParaRPr lang="en-US" altLang="zh-CN"/>
          </a:p>
          <a:p>
            <a:r>
              <a:rPr lang="zh-CN" altLang="en-US"/>
              <a:t> 路由的简单使用</a:t>
            </a:r>
            <a:endParaRPr lang="en-US" altLang="zh-CN"/>
          </a:p>
          <a:p>
            <a:r>
              <a:rPr lang="zh-CN" altLang="en-US"/>
              <a:t> 路由的嵌套使用</a:t>
            </a:r>
            <a:endParaRPr lang="en-US" altLang="zh-CN"/>
          </a:p>
          <a:p>
            <a:r>
              <a:rPr lang="zh-CN" altLang="en-US"/>
              <a:t> 路由的别名</a:t>
            </a:r>
            <a:endParaRPr lang="en-US" altLang="zh-CN"/>
          </a:p>
          <a:p>
            <a:r>
              <a:rPr lang="zh-CN" altLang="en-US"/>
              <a:t> 路由的重定向</a:t>
            </a:r>
            <a:endParaRPr lang="en-US" altLang="zh-CN"/>
          </a:p>
          <a:p>
            <a:r>
              <a:rPr lang="zh-CN" altLang="en-US"/>
              <a:t> 路由的过渡效果</a:t>
            </a:r>
            <a:endParaRPr lang="en-US" altLang="zh-CN"/>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71438" y="0"/>
            <a:ext cx="7624762" cy="515938"/>
          </a:xfrm>
        </p:spPr>
        <p:txBody>
          <a:bodyPr vert="horz" wrap="square" lIns="90333" tIns="44376" rIns="90333" bIns="44376" anchor="b"/>
          <a:lstStyle/>
          <a:p>
            <a:r>
              <a:rPr lang="en-US" altLang="zh-CN"/>
              <a:t>vue-router</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安装</a:t>
            </a:r>
            <a:endParaRPr lang="en-US" altLang="zh-CN"/>
          </a:p>
          <a:p>
            <a:pPr lvl="1"/>
            <a:r>
              <a:rPr lang="zh-CN" altLang="en-US" sz="1800"/>
              <a:t>通过</a:t>
            </a:r>
            <a:r>
              <a:rPr lang="en-US" altLang="zh-CN" sz="1800"/>
              <a:t>script</a:t>
            </a:r>
            <a:r>
              <a:rPr lang="zh-CN" altLang="en-US" sz="1800"/>
              <a:t>标签导入</a:t>
            </a:r>
            <a:endParaRPr lang="en-US" altLang="zh-CN" sz="1800"/>
          </a:p>
          <a:p>
            <a:pPr lvl="1">
              <a:buNone/>
            </a:pPr>
            <a:r>
              <a:rPr lang="zh-CN" altLang="en-US" sz="1800" b="0"/>
              <a:t>在 </a:t>
            </a:r>
            <a:r>
              <a:rPr lang="en-US" altLang="zh-CN" sz="1800" b="0"/>
              <a:t>Vue </a:t>
            </a:r>
            <a:r>
              <a:rPr lang="zh-CN" altLang="en-US" sz="1800" b="0"/>
              <a:t>后面加载 </a:t>
            </a:r>
            <a:r>
              <a:rPr lang="en-US" altLang="zh-CN" sz="1800" b="0"/>
              <a:t>vue-router</a:t>
            </a:r>
            <a:r>
              <a:rPr lang="zh-CN" altLang="en-US" sz="1800" b="0"/>
              <a:t>，它会自动安装的</a:t>
            </a:r>
            <a:endParaRPr lang="en-US" altLang="zh-CN" sz="1800" b="0"/>
          </a:p>
          <a:p>
            <a:pPr lvl="1">
              <a:buNone/>
            </a:pPr>
            <a:r>
              <a:rPr lang="en-US" altLang="zh-CN" sz="1800"/>
              <a:t>&lt;script src=”js/vue.js"&gt;&lt;/script&gt; </a:t>
            </a:r>
            <a:endParaRPr lang="en-US" altLang="zh-CN" sz="1800"/>
          </a:p>
          <a:p>
            <a:pPr lvl="1">
              <a:buNone/>
            </a:pPr>
            <a:r>
              <a:rPr lang="en-US" altLang="zh-CN" sz="1800"/>
              <a:t>&lt;script src=”js/vue-router.js"&gt;&lt;/script&gt;</a:t>
            </a:r>
            <a:endParaRPr lang="en-US" altLang="zh-CN" sz="1800" b="0"/>
          </a:p>
          <a:p>
            <a:pPr lvl="1"/>
            <a:r>
              <a:rPr lang="en-US" altLang="zh-CN" sz="1800"/>
              <a:t>npm</a:t>
            </a:r>
            <a:endParaRPr lang="en-US" altLang="zh-CN" sz="1800"/>
          </a:p>
          <a:p>
            <a:pPr lvl="1">
              <a:buNone/>
            </a:pPr>
            <a:r>
              <a:rPr lang="zh-CN" altLang="en-US" sz="1800" b="0"/>
              <a:t>如果在一个模块化工程中使用它，必须要通过 </a:t>
            </a:r>
            <a:r>
              <a:rPr lang="en-US" altLang="zh-CN" sz="1800" b="0"/>
              <a:t>Vue.use() </a:t>
            </a:r>
            <a:r>
              <a:rPr lang="zh-CN" altLang="en-US" sz="1800" b="0"/>
              <a:t>明确地安装路由功能</a:t>
            </a:r>
            <a:endParaRPr lang="en-US" altLang="zh-CN" sz="1600" b="0"/>
          </a:p>
          <a:p>
            <a:pPr lvl="1">
              <a:buNone/>
            </a:pPr>
            <a:r>
              <a:rPr lang="en-US" altLang="zh-CN" sz="1600" b="0"/>
              <a:t>$</a:t>
            </a:r>
            <a:r>
              <a:rPr lang="en-US" altLang="zh-CN" sz="1600"/>
              <a:t> npm install vue-router</a:t>
            </a:r>
            <a:endParaRPr lang="en-US" altLang="zh-CN" sz="1600"/>
          </a:p>
          <a:p>
            <a:pPr lvl="1">
              <a:buNone/>
            </a:pPr>
            <a:r>
              <a:rPr lang="en-US" altLang="zh-CN" sz="1600"/>
              <a:t>import Vue from 'vue' </a:t>
            </a:r>
            <a:endParaRPr lang="en-US" altLang="zh-CN" sz="1600"/>
          </a:p>
          <a:p>
            <a:pPr lvl="1">
              <a:buNone/>
            </a:pPr>
            <a:r>
              <a:rPr lang="en-US" altLang="zh-CN" sz="1600"/>
              <a:t>import VueRouter from 'vue-router' </a:t>
            </a:r>
            <a:endParaRPr lang="en-US" altLang="zh-CN" sz="1600"/>
          </a:p>
          <a:p>
            <a:pPr lvl="1">
              <a:buNone/>
            </a:pPr>
            <a:r>
              <a:rPr lang="en-US" altLang="zh-CN" sz="1600"/>
              <a:t>Vue.use(VueRouter)</a:t>
            </a:r>
            <a:endParaRPr lang="en-US" altLang="zh-CN" sz="1600" b="0"/>
          </a:p>
          <a:p>
            <a:pPr lvl="1">
              <a:buNone/>
            </a:pPr>
            <a:endParaRPr lang="en-US" altLang="zh-CN" sz="1800" b="0"/>
          </a:p>
          <a:p>
            <a:pPr lvl="1">
              <a:spcBef>
                <a:spcPts val="200"/>
              </a:spcBef>
              <a:spcAft>
                <a:spcPts val="200"/>
              </a:spcAft>
              <a:buNone/>
            </a:pPr>
            <a:endParaRPr lang="en-US" altLang="zh-CN" sz="1800" b="0"/>
          </a:p>
          <a:p>
            <a:pPr>
              <a:buNone/>
            </a:pPr>
            <a:endParaRPr lang="zh-CN" altLang="en-US" sz="1800" b="0"/>
          </a:p>
          <a:p>
            <a:pPr>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71438" y="0"/>
            <a:ext cx="7624762" cy="515938"/>
          </a:xfrm>
        </p:spPr>
        <p:txBody>
          <a:bodyPr vert="horz" wrap="square" lIns="90333" tIns="44376" rIns="90333" bIns="44376" anchor="b"/>
          <a:lstStyle/>
          <a:p>
            <a:r>
              <a:rPr lang="en-US" altLang="zh-CN"/>
              <a:t>vue-router</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使用</a:t>
            </a:r>
            <a:endParaRPr lang="en-US" altLang="zh-CN"/>
          </a:p>
          <a:p>
            <a:pPr lvl="1">
              <a:spcBef>
                <a:spcPts val="200"/>
              </a:spcBef>
              <a:spcAft>
                <a:spcPts val="300"/>
              </a:spcAft>
            </a:pPr>
            <a:r>
              <a:rPr lang="en-US" altLang="zh-CN" sz="1800"/>
              <a:t>html</a:t>
            </a:r>
            <a:endParaRPr lang="en-US" altLang="zh-CN" sz="1800"/>
          </a:p>
          <a:p>
            <a:pPr lvl="1">
              <a:spcBef>
                <a:spcPts val="100"/>
              </a:spcBef>
              <a:spcAft>
                <a:spcPts val="100"/>
              </a:spcAft>
              <a:buNone/>
            </a:pPr>
            <a:r>
              <a:rPr lang="en-US" altLang="zh-CN" sz="1800" b="0"/>
              <a:t>&lt;!--&lt;router-link&gt; </a:t>
            </a:r>
            <a:r>
              <a:rPr lang="zh-CN" altLang="en-US" sz="1800" b="0"/>
              <a:t>默认会被渲染成一个 </a:t>
            </a:r>
            <a:r>
              <a:rPr lang="en-US" altLang="zh-CN" sz="1800" b="0"/>
              <a:t>`&lt;a&gt;` </a:t>
            </a:r>
            <a:r>
              <a:rPr lang="zh-CN" altLang="en-US" sz="1800" b="0"/>
              <a:t>标签，通过传入 </a:t>
            </a:r>
            <a:r>
              <a:rPr lang="en-US" altLang="zh-CN" sz="1800" b="0"/>
              <a:t>`to` </a:t>
            </a:r>
            <a:r>
              <a:rPr lang="zh-CN" altLang="en-US" sz="1800" b="0"/>
              <a:t>属性指定链接</a:t>
            </a:r>
            <a:r>
              <a:rPr lang="en-US" altLang="zh-CN" sz="1800" b="0"/>
              <a:t>--&gt;</a:t>
            </a:r>
            <a:endParaRPr lang="en-US" altLang="zh-CN" sz="1800" b="0"/>
          </a:p>
          <a:p>
            <a:pPr lvl="1">
              <a:spcBef>
                <a:spcPts val="100"/>
              </a:spcBef>
              <a:spcAft>
                <a:spcPts val="100"/>
              </a:spcAft>
              <a:buNone/>
            </a:pPr>
            <a:r>
              <a:rPr lang="en-US" altLang="zh-CN" sz="1800"/>
              <a:t>&lt;router-link to="/student"&gt;Go to student&lt;/router-link&gt;    </a:t>
            </a:r>
            <a:endParaRPr lang="en-US" altLang="zh-CN" sz="1800"/>
          </a:p>
          <a:p>
            <a:pPr lvl="1">
              <a:spcBef>
                <a:spcPts val="100"/>
              </a:spcBef>
              <a:spcAft>
                <a:spcPts val="100"/>
              </a:spcAft>
              <a:buNone/>
            </a:pPr>
            <a:r>
              <a:rPr lang="en-US" altLang="zh-CN" sz="1800"/>
              <a:t>&lt;router-link to="/course"&gt;Go to course&lt;/router-link&gt;    </a:t>
            </a:r>
            <a:endParaRPr lang="en-US" altLang="zh-CN" sz="1800"/>
          </a:p>
          <a:p>
            <a:pPr lvl="1">
              <a:spcBef>
                <a:spcPts val="100"/>
              </a:spcBef>
              <a:spcAft>
                <a:spcPts val="100"/>
              </a:spcAft>
              <a:buNone/>
            </a:pPr>
            <a:r>
              <a:rPr lang="en-US" altLang="zh-CN" sz="1800" b="0"/>
              <a:t>&lt;!-- </a:t>
            </a:r>
            <a:r>
              <a:rPr lang="zh-CN" altLang="en-US" sz="1800" b="0"/>
              <a:t>路由出口 </a:t>
            </a:r>
            <a:r>
              <a:rPr lang="en-US" altLang="zh-CN" sz="1800" b="0"/>
              <a:t>,</a:t>
            </a:r>
            <a:r>
              <a:rPr lang="zh-CN" altLang="en-US" sz="1800" b="0"/>
              <a:t>路由匹配到的组件将渲染在这里 </a:t>
            </a:r>
            <a:r>
              <a:rPr lang="en-US" altLang="zh-CN" sz="1800" b="0"/>
              <a:t>--&gt;   </a:t>
            </a:r>
            <a:endParaRPr lang="en-US" altLang="zh-CN" sz="1800" b="0"/>
          </a:p>
          <a:p>
            <a:pPr lvl="1">
              <a:spcBef>
                <a:spcPts val="100"/>
              </a:spcBef>
              <a:spcAft>
                <a:spcPts val="100"/>
              </a:spcAft>
              <a:buNone/>
            </a:pPr>
            <a:r>
              <a:rPr lang="en-US" altLang="zh-CN" sz="1800"/>
              <a:t>&lt;router-view&gt;&lt;/router-view&gt;</a:t>
            </a:r>
            <a:endParaRPr lang="en-US" altLang="zh-CN" sz="1800"/>
          </a:p>
          <a:p>
            <a:pPr lvl="1">
              <a:spcBef>
                <a:spcPts val="300"/>
              </a:spcBef>
              <a:spcAft>
                <a:spcPts val="300"/>
              </a:spcAft>
            </a:pPr>
            <a:r>
              <a:rPr lang="en-US" altLang="zh-CN" sz="1800"/>
              <a:t>js</a:t>
            </a:r>
            <a:endParaRPr lang="en-US" altLang="zh-CN" sz="1800"/>
          </a:p>
          <a:p>
            <a:pPr lvl="1">
              <a:spcBef>
                <a:spcPts val="100"/>
              </a:spcBef>
              <a:spcAft>
                <a:spcPts val="100"/>
              </a:spcAft>
              <a:buNone/>
            </a:pPr>
            <a:r>
              <a:rPr lang="en-US" altLang="zh-CN" sz="1800" b="0"/>
              <a:t>//1. </a:t>
            </a:r>
            <a:r>
              <a:rPr lang="zh-CN" altLang="en-US" sz="1800" b="0"/>
              <a:t>定义路由组件</a:t>
            </a:r>
            <a:endParaRPr lang="en-US" altLang="zh-CN" sz="1800" b="0"/>
          </a:p>
          <a:p>
            <a:pPr lvl="1">
              <a:spcBef>
                <a:spcPts val="100"/>
              </a:spcBef>
              <a:spcAft>
                <a:spcPts val="100"/>
              </a:spcAft>
              <a:buNone/>
            </a:pPr>
            <a:r>
              <a:rPr lang="en-US" altLang="zh-CN" sz="1800"/>
              <a:t>var Student = { template: '&lt;div&gt;this is Student list&lt;/div&gt;' }    </a:t>
            </a:r>
            <a:endParaRPr lang="en-US" altLang="zh-CN" sz="1800"/>
          </a:p>
          <a:p>
            <a:pPr lvl="1">
              <a:spcBef>
                <a:spcPts val="100"/>
              </a:spcBef>
              <a:spcAft>
                <a:spcPts val="100"/>
              </a:spcAft>
              <a:buNone/>
            </a:pPr>
            <a:r>
              <a:rPr lang="en-US" altLang="zh-CN" sz="1800"/>
              <a:t>var Course = { template: '&lt;div&gt;this is course list&lt;/div&gt;' }    </a:t>
            </a:r>
            <a:endParaRPr lang="en-US" altLang="zh-CN" sz="1800"/>
          </a:p>
          <a:p>
            <a:pPr lvl="1">
              <a:spcBef>
                <a:spcPts val="100"/>
              </a:spcBef>
              <a:spcAft>
                <a:spcPts val="100"/>
              </a:spcAft>
              <a:buNone/>
            </a:pPr>
            <a:r>
              <a:rPr lang="en-US" altLang="zh-CN" sz="1800" b="0"/>
              <a:t>//2. </a:t>
            </a:r>
            <a:r>
              <a:rPr lang="zh-CN" altLang="en-US" sz="1800" b="0"/>
              <a:t>定义路由对象    </a:t>
            </a:r>
            <a:endParaRPr lang="en-US" altLang="zh-CN" sz="1800" b="0"/>
          </a:p>
          <a:p>
            <a:pPr lvl="1">
              <a:spcBef>
                <a:spcPts val="100"/>
              </a:spcBef>
              <a:spcAft>
                <a:spcPts val="100"/>
              </a:spcAft>
              <a:buNone/>
            </a:pPr>
            <a:r>
              <a:rPr lang="en-US" altLang="zh-CN" sz="1800"/>
              <a:t>var routes = [ { path: '/student', component: Student },{ path: '/course', component: Course }]    </a:t>
            </a:r>
            <a:endParaRPr lang="en-US" altLang="zh-CN" sz="1800"/>
          </a:p>
          <a:p>
            <a:pPr lvl="1">
              <a:spcBef>
                <a:spcPts val="100"/>
              </a:spcBef>
              <a:spcAft>
                <a:spcPts val="100"/>
              </a:spcAft>
              <a:buNone/>
            </a:pPr>
            <a:r>
              <a:rPr lang="en-US" altLang="zh-CN" sz="1800"/>
              <a:t>//3. </a:t>
            </a:r>
            <a:r>
              <a:rPr lang="zh-CN" altLang="en-US" sz="1800"/>
              <a:t>创建 </a:t>
            </a:r>
            <a:r>
              <a:rPr lang="en-US" altLang="zh-CN" sz="1800"/>
              <a:t>router </a:t>
            </a:r>
            <a:r>
              <a:rPr lang="zh-CN" altLang="en-US" sz="1800"/>
              <a:t>实例    </a:t>
            </a:r>
            <a:endParaRPr lang="en-US" altLang="zh-CN" sz="1800"/>
          </a:p>
          <a:p>
            <a:pPr lvl="1">
              <a:spcBef>
                <a:spcPts val="100"/>
              </a:spcBef>
              <a:spcAft>
                <a:spcPts val="100"/>
              </a:spcAft>
              <a:buNone/>
            </a:pPr>
            <a:r>
              <a:rPr lang="en-US" altLang="zh-CN" sz="1800"/>
              <a:t>var router = new VueRouter({routes: routes})    </a:t>
            </a:r>
            <a:endParaRPr lang="en-US" altLang="zh-CN" sz="1800"/>
          </a:p>
          <a:p>
            <a:pPr lvl="1">
              <a:spcBef>
                <a:spcPts val="100"/>
              </a:spcBef>
              <a:spcAft>
                <a:spcPts val="100"/>
              </a:spcAft>
              <a:buNone/>
            </a:pPr>
            <a:r>
              <a:rPr lang="en-US" altLang="zh-CN" sz="1800" b="0"/>
              <a:t>// 4. </a:t>
            </a:r>
            <a:r>
              <a:rPr lang="zh-CN" altLang="en-US" sz="1800" b="0"/>
              <a:t>创建和挂载根实例。记得要通过 </a:t>
            </a:r>
            <a:r>
              <a:rPr lang="en-US" altLang="zh-CN" sz="1800" b="0"/>
              <a:t>router </a:t>
            </a:r>
            <a:r>
              <a:rPr lang="zh-CN" altLang="en-US" sz="1800" b="0"/>
              <a:t>配置参数注入路由，从而让整个应用都有路由功能    </a:t>
            </a:r>
            <a:endParaRPr lang="en-US" altLang="zh-CN" sz="1800" b="0"/>
          </a:p>
          <a:p>
            <a:pPr lvl="1">
              <a:spcBef>
                <a:spcPts val="100"/>
              </a:spcBef>
              <a:spcAft>
                <a:spcPts val="100"/>
              </a:spcAft>
              <a:buNone/>
            </a:pPr>
            <a:r>
              <a:rPr lang="en-US" altLang="zh-CN" sz="1800"/>
              <a:t>new Vue({el:'#app', data:{msg:'</a:t>
            </a:r>
            <a:r>
              <a:rPr lang="zh-CN" altLang="en-US" sz="1800"/>
              <a:t>路由机制 </a:t>
            </a:r>
            <a:r>
              <a:rPr lang="en-US" altLang="zh-CN" sz="1800"/>
              <a:t>vue-router'}, router:router})</a:t>
            </a:r>
            <a:endParaRPr lang="en-US" altLang="zh-CN" sz="1800"/>
          </a:p>
          <a:p>
            <a:pPr lvl="1">
              <a:buNone/>
            </a:pPr>
            <a:endParaRPr lang="en-US" altLang="zh-CN" sz="1800" b="0"/>
          </a:p>
          <a:p>
            <a:pPr lvl="1">
              <a:spcBef>
                <a:spcPts val="200"/>
              </a:spcBef>
              <a:spcAft>
                <a:spcPts val="200"/>
              </a:spcAft>
              <a:buNone/>
            </a:pPr>
            <a:endParaRPr lang="en-US" altLang="zh-CN" sz="1800" b="0"/>
          </a:p>
          <a:p>
            <a:pPr>
              <a:buNone/>
            </a:pPr>
            <a:endParaRPr lang="zh-CN" altLang="en-US" sz="1800" b="0"/>
          </a:p>
          <a:p>
            <a:pPr>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71438" y="0"/>
            <a:ext cx="7624762" cy="515938"/>
          </a:xfrm>
        </p:spPr>
        <p:txBody>
          <a:bodyPr vert="horz" wrap="square" lIns="90333" tIns="44376" rIns="90333" bIns="44376" anchor="b"/>
          <a:lstStyle/>
          <a:p>
            <a:r>
              <a:rPr lang="en-US" altLang="zh-CN"/>
              <a:t>vue-router</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路由定义</a:t>
            </a:r>
            <a:endParaRPr lang="en-US" altLang="zh-CN" sz="1800"/>
          </a:p>
          <a:p>
            <a:pPr marL="457200" lvl="1" indent="0">
              <a:spcBef>
                <a:spcPts val="100"/>
              </a:spcBef>
              <a:spcAft>
                <a:spcPts val="100"/>
              </a:spcAft>
              <a:buNone/>
            </a:pPr>
            <a:r>
              <a:rPr lang="zh-CN" altLang="en-US" sz="1800" b="0"/>
              <a:t>通过使用</a:t>
            </a:r>
            <a:r>
              <a:rPr lang="en-US" altLang="zh-CN" sz="1800" b="0"/>
              <a:t>VueRouter</a:t>
            </a:r>
            <a:r>
              <a:rPr lang="zh-CN" altLang="en-US" sz="1800" b="0"/>
              <a:t>构造函数创建一个路由器对象</a:t>
            </a:r>
            <a:endParaRPr lang="en-US" altLang="zh-CN" sz="1800" b="0"/>
          </a:p>
          <a:p>
            <a:pPr marL="457200" lvl="1" indent="0">
              <a:spcBef>
                <a:spcPts val="100"/>
              </a:spcBef>
              <a:spcAft>
                <a:spcPts val="100"/>
              </a:spcAft>
              <a:buNone/>
            </a:pPr>
            <a:r>
              <a:rPr lang="en-US" altLang="zh-CN" sz="1800"/>
              <a:t>new</a:t>
            </a:r>
            <a:r>
              <a:rPr lang="zh-CN" altLang="en-US" sz="1800"/>
              <a:t> </a:t>
            </a:r>
            <a:r>
              <a:rPr lang="en-US" altLang="zh-CN" sz="1800"/>
              <a:t>VueRouter({</a:t>
            </a:r>
            <a:endParaRPr lang="en-US" altLang="zh-CN" sz="1800"/>
          </a:p>
          <a:p>
            <a:pPr marL="457200" lvl="1" indent="0">
              <a:spcBef>
                <a:spcPts val="100"/>
              </a:spcBef>
              <a:spcAft>
                <a:spcPts val="100"/>
              </a:spcAft>
              <a:buNone/>
            </a:pPr>
            <a:r>
              <a:rPr lang="en-US" altLang="zh-CN" sz="1800"/>
              <a:t>	routes: [{</a:t>
            </a:r>
            <a:endParaRPr lang="en-US" altLang="zh-CN" sz="1800"/>
          </a:p>
          <a:p>
            <a:pPr marL="457200" lvl="1" indent="0">
              <a:spcBef>
                <a:spcPts val="100"/>
              </a:spcBef>
              <a:spcAft>
                <a:spcPts val="100"/>
              </a:spcAft>
              <a:buNone/>
            </a:pPr>
            <a:r>
              <a:rPr lang="en-US" altLang="zh-CN" sz="1800"/>
              <a:t>	</a:t>
            </a:r>
            <a:r>
              <a:rPr lang="zh-CN" altLang="en-US" sz="1800"/>
              <a:t>    </a:t>
            </a:r>
            <a:r>
              <a:rPr lang="en-US" altLang="zh-CN" sz="1800"/>
              <a:t>path:</a:t>
            </a:r>
            <a:r>
              <a:rPr lang="nl-NL" altLang="zh-CN" sz="1800"/>
              <a:t> ' '	</a:t>
            </a:r>
            <a:r>
              <a:rPr lang="zh-CN" altLang="en-US" sz="1800"/>
              <a:t> </a:t>
            </a:r>
            <a:r>
              <a:rPr lang="en-US" altLang="zh-CN" sz="1800"/>
              <a:t>//</a:t>
            </a:r>
            <a:r>
              <a:rPr lang="zh-CN" altLang="en-US" sz="1800"/>
              <a:t>请求路径</a:t>
            </a:r>
            <a:endParaRPr lang="en-US" altLang="zh-CN" sz="1800"/>
          </a:p>
          <a:p>
            <a:pPr marL="457200" lvl="1" indent="0">
              <a:spcBef>
                <a:spcPts val="100"/>
              </a:spcBef>
              <a:spcAft>
                <a:spcPts val="100"/>
              </a:spcAft>
              <a:buNone/>
            </a:pPr>
            <a:r>
              <a:rPr lang="en-US" altLang="zh-CN" sz="1800"/>
              <a:t>	</a:t>
            </a:r>
            <a:r>
              <a:rPr lang="zh-CN" altLang="en-US" sz="1800"/>
              <a:t>    </a:t>
            </a:r>
            <a:r>
              <a:rPr lang="en-US" altLang="zh-CN" sz="1800"/>
              <a:t>component:</a:t>
            </a:r>
            <a:r>
              <a:rPr lang="zh-CN" altLang="en-US" sz="1800"/>
              <a:t> </a:t>
            </a:r>
            <a:r>
              <a:rPr lang="nl-NL" altLang="zh-CN" sz="1800"/>
              <a:t>' '</a:t>
            </a:r>
            <a:r>
              <a:rPr lang="zh-CN" altLang="en-US" sz="1800"/>
              <a:t> </a:t>
            </a:r>
            <a:r>
              <a:rPr lang="en-US" altLang="zh-CN" sz="1800"/>
              <a:t>//</a:t>
            </a:r>
            <a:r>
              <a:rPr lang="zh-CN" altLang="en-US" sz="1800"/>
              <a:t>跳转到的组件 </a:t>
            </a:r>
            <a:endParaRPr lang="en-US" altLang="zh-CN" sz="1800"/>
          </a:p>
          <a:p>
            <a:pPr marL="457200" lvl="1" indent="0">
              <a:spcBef>
                <a:spcPts val="100"/>
              </a:spcBef>
              <a:spcAft>
                <a:spcPts val="100"/>
              </a:spcAft>
              <a:buNone/>
            </a:pPr>
            <a:r>
              <a:rPr lang="en-US" altLang="zh-CN" sz="1800"/>
              <a:t>	</a:t>
            </a:r>
            <a:r>
              <a:rPr lang="zh-CN" altLang="en-US" sz="1800"/>
              <a:t>    </a:t>
            </a:r>
            <a:r>
              <a:rPr lang="en-US" altLang="zh-CN" sz="1800"/>
              <a:t>name:</a:t>
            </a:r>
            <a:r>
              <a:rPr lang="zh-CN" altLang="en-US" sz="1800"/>
              <a:t> </a:t>
            </a:r>
            <a:r>
              <a:rPr lang="nl-NL" altLang="zh-CN" sz="1800"/>
              <a:t>' '</a:t>
            </a:r>
            <a:r>
              <a:rPr lang="zh-CN" altLang="en-US" sz="1800"/>
              <a:t> </a:t>
            </a:r>
            <a:r>
              <a:rPr lang="en-US" altLang="zh-CN" sz="1800"/>
              <a:t>	//</a:t>
            </a:r>
            <a:r>
              <a:rPr lang="zh-CN" altLang="en-US" sz="1800"/>
              <a:t>路由的名字，常用语重定向跳转</a:t>
            </a:r>
            <a:endParaRPr lang="en-US" altLang="zh-CN" sz="1800"/>
          </a:p>
          <a:p>
            <a:pPr marL="457200" lvl="1" indent="0">
              <a:spcBef>
                <a:spcPts val="100"/>
              </a:spcBef>
              <a:spcAft>
                <a:spcPts val="100"/>
              </a:spcAft>
              <a:buNone/>
            </a:pPr>
            <a:r>
              <a:rPr lang="en-US" altLang="zh-CN" sz="1800"/>
              <a:t>	</a:t>
            </a:r>
            <a:r>
              <a:rPr lang="zh-CN" altLang="en-US" sz="1800"/>
              <a:t>    </a:t>
            </a:r>
            <a:r>
              <a:rPr lang="en-US" altLang="zh-CN" sz="1800"/>
              <a:t>redirect :</a:t>
            </a:r>
            <a:r>
              <a:rPr lang="nl-NL" altLang="zh-CN" sz="1800"/>
              <a:t> ' '</a:t>
            </a:r>
            <a:r>
              <a:rPr lang="zh-CN" altLang="en-US" sz="1800"/>
              <a:t> </a:t>
            </a:r>
            <a:r>
              <a:rPr lang="en-US" altLang="zh-CN" sz="1800"/>
              <a:t>	//</a:t>
            </a:r>
            <a:r>
              <a:rPr lang="zh-CN" altLang="en-US" sz="1800"/>
              <a:t>重定向</a:t>
            </a:r>
            <a:endParaRPr lang="en-US" altLang="zh-CN" sz="1800"/>
          </a:p>
          <a:p>
            <a:pPr marL="457200" lvl="1" indent="0">
              <a:spcBef>
                <a:spcPts val="100"/>
              </a:spcBef>
              <a:spcAft>
                <a:spcPts val="100"/>
              </a:spcAft>
              <a:buNone/>
            </a:pPr>
            <a:r>
              <a:rPr lang="en-US" altLang="zh-CN" sz="1800"/>
              <a:t>	}]</a:t>
            </a:r>
            <a:endParaRPr lang="en-US" altLang="zh-CN" sz="1800"/>
          </a:p>
          <a:p>
            <a:pPr marL="457200" lvl="1" indent="0">
              <a:spcBef>
                <a:spcPts val="100"/>
              </a:spcBef>
              <a:spcAft>
                <a:spcPts val="100"/>
              </a:spcAft>
              <a:buNone/>
            </a:pPr>
            <a:r>
              <a:rPr lang="en-US" altLang="zh-CN" sz="1800"/>
              <a:t>})</a:t>
            </a:r>
            <a:endParaRPr lang="en-US" altLang="zh-CN" sz="1800"/>
          </a:p>
          <a:p>
            <a:pPr marL="457200" lvl="1" indent="0">
              <a:buNone/>
            </a:pPr>
            <a:endParaRPr lang="en-US" altLang="zh-CN" sz="1800" b="0"/>
          </a:p>
          <a:p>
            <a:pPr marL="457200" lvl="1" indent="0">
              <a:spcBef>
                <a:spcPts val="200"/>
              </a:spcBef>
              <a:spcAft>
                <a:spcPts val="200"/>
              </a:spcAft>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71438" y="0"/>
            <a:ext cx="7624762" cy="515938"/>
          </a:xfrm>
        </p:spPr>
        <p:txBody>
          <a:bodyPr vert="horz" wrap="square" lIns="90333" tIns="44376" rIns="90333" bIns="44376" anchor="b"/>
          <a:lstStyle/>
          <a:p>
            <a:r>
              <a:rPr lang="en-US" altLang="zh-CN"/>
              <a:t>vue-router</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嵌套路由</a:t>
            </a:r>
            <a:endParaRPr lang="en-US" altLang="zh-CN"/>
          </a:p>
          <a:p>
            <a:pPr>
              <a:buNone/>
            </a:pPr>
            <a:r>
              <a:rPr lang="zh-CN" altLang="en-US" sz="1800" b="0"/>
              <a:t>实际生活中的应用界面，通常由多层嵌套的组件组合而成。同样地，</a:t>
            </a:r>
            <a:r>
              <a:rPr lang="en-US" altLang="zh-CN" sz="1800" b="0"/>
              <a:t>URL </a:t>
            </a:r>
            <a:r>
              <a:rPr lang="zh-CN" altLang="en-US" sz="1800" b="0"/>
              <a:t>中各段动态路径也按某种结构对应嵌套的各层组件</a:t>
            </a:r>
            <a:endParaRPr lang="en-US" altLang="zh-CN" sz="1800" b="0"/>
          </a:p>
          <a:p>
            <a:pPr>
              <a:spcBef>
                <a:spcPts val="100"/>
              </a:spcBef>
              <a:spcAft>
                <a:spcPts val="100"/>
              </a:spcAft>
              <a:buNone/>
            </a:pPr>
            <a:r>
              <a:rPr lang="en-US" altLang="zh-CN" sz="1800"/>
              <a:t>var router = new VueRouter({      </a:t>
            </a:r>
            <a:endParaRPr lang="en-US" altLang="zh-CN" sz="1800"/>
          </a:p>
          <a:p>
            <a:pPr>
              <a:spcBef>
                <a:spcPts val="100"/>
              </a:spcBef>
              <a:spcAft>
                <a:spcPts val="100"/>
              </a:spcAft>
              <a:buNone/>
            </a:pPr>
            <a:r>
              <a:rPr lang="en-US" altLang="zh-CN" sz="1800"/>
              <a:t>	routes:[{          </a:t>
            </a:r>
            <a:endParaRPr lang="en-US" altLang="zh-CN" sz="1800"/>
          </a:p>
          <a:p>
            <a:pPr>
              <a:spcBef>
                <a:spcPts val="100"/>
              </a:spcBef>
              <a:spcAft>
                <a:spcPts val="100"/>
              </a:spcAft>
              <a:buNone/>
            </a:pPr>
            <a:r>
              <a:rPr lang="en-US" altLang="zh-CN" sz="1800"/>
              <a:t>	</a:t>
            </a:r>
            <a:r>
              <a:rPr lang="zh-CN" altLang="en-US" sz="1800"/>
              <a:t>    </a:t>
            </a:r>
            <a:r>
              <a:rPr lang="en-US" altLang="zh-CN" sz="1800"/>
              <a:t>path:'/student',         </a:t>
            </a:r>
            <a:endParaRPr lang="en-US" altLang="zh-CN" sz="1800"/>
          </a:p>
          <a:p>
            <a:pPr>
              <a:spcBef>
                <a:spcPts val="100"/>
              </a:spcBef>
              <a:spcAft>
                <a:spcPts val="100"/>
              </a:spcAft>
              <a:buNone/>
            </a:pPr>
            <a:r>
              <a:rPr lang="en-US" altLang="zh-CN" sz="1800"/>
              <a:t>	</a:t>
            </a:r>
            <a:r>
              <a:rPr lang="zh-CN" altLang="en-US" sz="1800"/>
              <a:t>    </a:t>
            </a:r>
            <a:r>
              <a:rPr lang="en-US" altLang="zh-CN" sz="1800"/>
              <a:t>component:Student,          </a:t>
            </a:r>
            <a:endParaRPr lang="en-US" altLang="zh-CN" sz="1800"/>
          </a:p>
          <a:p>
            <a:pPr>
              <a:spcBef>
                <a:spcPts val="100"/>
              </a:spcBef>
              <a:spcAft>
                <a:spcPts val="100"/>
              </a:spcAft>
              <a:buNone/>
            </a:pPr>
            <a:r>
              <a:rPr lang="en-US" altLang="zh-CN" sz="1800"/>
              <a:t>	</a:t>
            </a:r>
            <a:r>
              <a:rPr lang="zh-CN" altLang="en-US" sz="1800"/>
              <a:t>    </a:t>
            </a:r>
            <a:r>
              <a:rPr lang="en-US" altLang="zh-CN" sz="1800"/>
              <a:t>children:[{path:'add', component:StudentAdd},</a:t>
            </a:r>
            <a:endParaRPr lang="en-US" altLang="zh-CN" sz="1800"/>
          </a:p>
          <a:p>
            <a:pPr>
              <a:spcBef>
                <a:spcPts val="100"/>
              </a:spcBef>
              <a:spcAft>
                <a:spcPts val="100"/>
              </a:spcAft>
              <a:buNone/>
            </a:pPr>
            <a:r>
              <a:rPr lang="en-US" altLang="zh-CN" sz="1800"/>
              <a:t>	</a:t>
            </a:r>
            <a:r>
              <a:rPr lang="zh-CN" altLang="en-US" sz="1800"/>
              <a:t>    </a:t>
            </a:r>
            <a:r>
              <a:rPr lang="en-US" altLang="zh-CN" sz="1800"/>
              <a:t>{path:'edit', component:StudentEdit}]        </a:t>
            </a:r>
            <a:endParaRPr lang="en-US" altLang="zh-CN" sz="1800"/>
          </a:p>
          <a:p>
            <a:pPr>
              <a:spcBef>
                <a:spcPts val="100"/>
              </a:spcBef>
              <a:spcAft>
                <a:spcPts val="100"/>
              </a:spcAft>
              <a:buNone/>
            </a:pPr>
            <a:r>
              <a:rPr lang="zh-CN" altLang="en-US" sz="1800"/>
              <a:t>    </a:t>
            </a:r>
            <a:r>
              <a:rPr lang="en-US" altLang="zh-CN" sz="1800"/>
              <a:t>}]     </a:t>
            </a:r>
            <a:endParaRPr lang="en-US" altLang="zh-CN" sz="1800"/>
          </a:p>
          <a:p>
            <a:pPr>
              <a:spcBef>
                <a:spcPts val="100"/>
              </a:spcBef>
              <a:spcAft>
                <a:spcPts val="100"/>
              </a:spcAft>
              <a:buNone/>
            </a:pPr>
            <a:r>
              <a:rPr lang="en-US" altLang="zh-CN" sz="1800"/>
              <a:t>});</a:t>
            </a:r>
            <a:endParaRPr lang="en-US" altLang="zh-CN" sz="1800"/>
          </a:p>
          <a:p>
            <a:pPr>
              <a:spcBef>
                <a:spcPts val="100"/>
              </a:spcBef>
              <a:spcAft>
                <a:spcPts val="100"/>
              </a:spcAft>
              <a:buNone/>
            </a:pPr>
            <a:r>
              <a:rPr lang="en-US" altLang="zh-CN" sz="1800"/>
              <a:t>var Student = {      </a:t>
            </a:r>
            <a:endParaRPr lang="en-US" altLang="zh-CN" sz="1800"/>
          </a:p>
          <a:p>
            <a:pPr>
              <a:spcBef>
                <a:spcPts val="100"/>
              </a:spcBef>
              <a:spcAft>
                <a:spcPts val="100"/>
              </a:spcAft>
              <a:buNone/>
            </a:pPr>
            <a:r>
              <a:rPr lang="en-US" altLang="zh-CN" sz="1800"/>
              <a:t>	template:'&lt;div&gt;&lt;h2&gt;</a:t>
            </a:r>
            <a:r>
              <a:rPr lang="zh-CN" altLang="en-US" sz="1800"/>
              <a:t>学生列表</a:t>
            </a:r>
            <a:r>
              <a:rPr lang="en-US" altLang="zh-CN" sz="1800"/>
              <a:t>&lt;/h2&gt;\</a:t>
            </a:r>
            <a:endParaRPr lang="en-US" altLang="zh-CN" sz="1800"/>
          </a:p>
          <a:p>
            <a:pPr>
              <a:spcBef>
                <a:spcPts val="100"/>
              </a:spcBef>
              <a:spcAft>
                <a:spcPts val="100"/>
              </a:spcAft>
              <a:buNone/>
            </a:pPr>
            <a:r>
              <a:rPr lang="en-US" altLang="zh-CN" sz="1800"/>
              <a:t>		&lt;router-link to="/student/add"&gt;</a:t>
            </a:r>
            <a:r>
              <a:rPr lang="zh-CN" altLang="en-US" sz="1800"/>
              <a:t>添加学生</a:t>
            </a:r>
            <a:r>
              <a:rPr lang="en-US" altLang="zh-CN" sz="1800"/>
              <a:t>&lt;/router-link&gt;\</a:t>
            </a:r>
            <a:endParaRPr lang="en-US" altLang="zh-CN" sz="1800"/>
          </a:p>
          <a:p>
            <a:pPr>
              <a:spcBef>
                <a:spcPts val="100"/>
              </a:spcBef>
              <a:spcAft>
                <a:spcPts val="100"/>
              </a:spcAft>
              <a:buNone/>
            </a:pPr>
            <a:r>
              <a:rPr lang="en-US" altLang="zh-CN" sz="1800"/>
              <a:t>		&lt;router-link to="/student/edit"&gt;</a:t>
            </a:r>
            <a:r>
              <a:rPr lang="zh-CN" altLang="en-US" sz="1800"/>
              <a:t>修改学生</a:t>
            </a:r>
            <a:r>
              <a:rPr lang="en-US" altLang="zh-CN" sz="1800"/>
              <a:t>&lt;/router-link&gt;\</a:t>
            </a:r>
            <a:endParaRPr lang="en-US" altLang="zh-CN" sz="1800"/>
          </a:p>
          <a:p>
            <a:pPr>
              <a:spcBef>
                <a:spcPts val="100"/>
              </a:spcBef>
              <a:spcAft>
                <a:spcPts val="100"/>
              </a:spcAft>
              <a:buNone/>
            </a:pPr>
            <a:r>
              <a:rPr lang="en-US" altLang="zh-CN" sz="1800"/>
              <a:t>		&lt;router-view&gt;&lt;/router-view&gt;\      </a:t>
            </a:r>
            <a:endParaRPr lang="en-US" altLang="zh-CN" sz="1800"/>
          </a:p>
          <a:p>
            <a:pPr>
              <a:spcBef>
                <a:spcPts val="100"/>
              </a:spcBef>
              <a:spcAft>
                <a:spcPts val="100"/>
              </a:spcAft>
              <a:buNone/>
            </a:pPr>
            <a:r>
              <a:rPr lang="en-US" altLang="zh-CN" sz="1800"/>
              <a:t>	&lt;/div&gt;'   </a:t>
            </a:r>
            <a:endParaRPr lang="en-US" altLang="zh-CN" sz="1800"/>
          </a:p>
          <a:p>
            <a:pPr>
              <a:spcBef>
                <a:spcPts val="100"/>
              </a:spcBef>
              <a:spcAft>
                <a:spcPts val="100"/>
              </a:spcAft>
              <a:buNone/>
            </a:pPr>
            <a:r>
              <a:rPr lang="en-US" altLang="zh-CN" sz="1800"/>
              <a:t>};</a:t>
            </a:r>
            <a:endParaRPr lang="en-US" altLang="zh-CN" sz="1800"/>
          </a:p>
          <a:p>
            <a:pPr marL="457200" lvl="1" indent="0">
              <a:buNone/>
            </a:pPr>
            <a:endParaRPr lang="en-US" altLang="zh-CN" sz="1800" b="0"/>
          </a:p>
          <a:p>
            <a:pPr marL="457200" lvl="1" indent="0">
              <a:spcBef>
                <a:spcPts val="200"/>
              </a:spcBef>
              <a:spcAft>
                <a:spcPts val="200"/>
              </a:spcAft>
              <a:buNone/>
            </a:pPr>
            <a:endParaRPr lang="en-US" altLang="zh-CN" sz="1800" b="0"/>
          </a:p>
          <a:p>
            <a:pPr>
              <a:buNone/>
            </a:pPr>
            <a:endParaRPr lang="zh-CN" altLang="en-US" sz="1800" b="0"/>
          </a:p>
          <a:p>
            <a:pPr>
              <a:buNone/>
            </a:pPr>
            <a:endParaRPr lang="zh-CN" altLang="en-US"/>
          </a:p>
          <a:p>
            <a:pPr marL="457200" lvl="1" indent="0"/>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71438" y="0"/>
            <a:ext cx="7624762" cy="515938"/>
          </a:xfrm>
        </p:spPr>
        <p:txBody>
          <a:bodyPr vert="horz" wrap="square" lIns="90333" tIns="44376" rIns="90333" bIns="44376" anchor="b"/>
          <a:lstStyle/>
          <a:p>
            <a:r>
              <a:rPr lang="en-US" altLang="zh-CN"/>
              <a:t>vue-router</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动态路由匹配</a:t>
            </a:r>
            <a:endParaRPr lang="en-US" altLang="zh-CN"/>
          </a:p>
          <a:p>
            <a:pPr>
              <a:buNone/>
            </a:pPr>
            <a:r>
              <a:rPr lang="zh-CN" altLang="en-US" sz="1800" b="0"/>
              <a:t>我们经常需要把某种模式匹配到的所有路由，全都映射到同个组件。例如，我们有一个 </a:t>
            </a:r>
            <a:r>
              <a:rPr lang="en-US" altLang="zh-CN" sz="1800" b="0"/>
              <a:t>User </a:t>
            </a:r>
            <a:r>
              <a:rPr lang="zh-CN" altLang="en-US" sz="1800" b="0"/>
              <a:t>组件，对于所有 </a:t>
            </a:r>
            <a:r>
              <a:rPr lang="en-US" altLang="zh-CN" sz="1800" b="0"/>
              <a:t>ID </a:t>
            </a:r>
            <a:r>
              <a:rPr lang="zh-CN" altLang="en-US" sz="1800" b="0"/>
              <a:t>各不相同的用户，都要使用这个组件来渲染。那么，我们可以在 </a:t>
            </a:r>
            <a:r>
              <a:rPr lang="en-US" altLang="zh-CN" sz="1800" b="0"/>
              <a:t>vue-router </a:t>
            </a:r>
            <a:r>
              <a:rPr lang="zh-CN" altLang="en-US" sz="1800" b="0"/>
              <a:t>的路由路径中使用</a:t>
            </a:r>
            <a:r>
              <a:rPr lang="en-US" altLang="zh-CN" sz="1800" b="0"/>
              <a:t>『</a:t>
            </a:r>
            <a:r>
              <a:rPr lang="zh-CN" altLang="en-US" sz="1800" b="0"/>
              <a:t>动态路径参数</a:t>
            </a:r>
            <a:r>
              <a:rPr lang="en-US" altLang="zh-CN" sz="1800" b="0"/>
              <a:t>』</a:t>
            </a:r>
            <a:r>
              <a:rPr lang="zh-CN" altLang="en-US" sz="1800" b="0"/>
              <a:t>（</a:t>
            </a:r>
            <a:r>
              <a:rPr lang="en-US" altLang="zh-CN" sz="1800" b="0"/>
              <a:t>dynamic segment</a:t>
            </a:r>
            <a:r>
              <a:rPr lang="zh-CN" altLang="en-US" sz="1800" b="0"/>
              <a:t>）来达到这个效果</a:t>
            </a:r>
            <a:endParaRPr lang="en-US" altLang="zh-CN" sz="1800" b="0"/>
          </a:p>
          <a:p>
            <a:pPr>
              <a:spcBef>
                <a:spcPts val="100"/>
              </a:spcBef>
              <a:spcAft>
                <a:spcPts val="100"/>
              </a:spcAft>
              <a:buNone/>
            </a:pPr>
            <a:r>
              <a:rPr lang="en-US" altLang="zh-CN" sz="1800"/>
              <a:t>const router = new VueRouter({  </a:t>
            </a:r>
            <a:endParaRPr lang="en-US" altLang="zh-CN" sz="1800"/>
          </a:p>
          <a:p>
            <a:pPr>
              <a:spcBef>
                <a:spcPts val="100"/>
              </a:spcBef>
              <a:spcAft>
                <a:spcPts val="100"/>
              </a:spcAft>
              <a:buNone/>
            </a:pPr>
            <a:r>
              <a:rPr lang="en-US" altLang="zh-CN" sz="1800"/>
              <a:t>	routes: [    </a:t>
            </a:r>
            <a:endParaRPr lang="en-US" altLang="zh-CN" sz="1800"/>
          </a:p>
          <a:p>
            <a:pPr>
              <a:spcBef>
                <a:spcPts val="100"/>
              </a:spcBef>
              <a:spcAft>
                <a:spcPts val="100"/>
              </a:spcAft>
              <a:buNone/>
            </a:pPr>
            <a:r>
              <a:rPr lang="en-US" altLang="zh-CN" sz="1800"/>
              <a:t>	</a:t>
            </a:r>
            <a:r>
              <a:rPr lang="zh-CN" altLang="en-US" sz="1800"/>
              <a:t>    </a:t>
            </a:r>
            <a:r>
              <a:rPr lang="en-US" altLang="zh-CN" sz="1800"/>
              <a:t>// </a:t>
            </a:r>
            <a:r>
              <a:rPr lang="zh-CN" altLang="en-US" sz="1800"/>
              <a:t>动态路径参数 以冒号开头    </a:t>
            </a:r>
            <a:endParaRPr lang="en-US" altLang="zh-CN" sz="1800"/>
          </a:p>
          <a:p>
            <a:pPr>
              <a:spcBef>
                <a:spcPts val="100"/>
              </a:spcBef>
              <a:spcAft>
                <a:spcPts val="100"/>
              </a:spcAft>
              <a:buNone/>
            </a:pPr>
            <a:r>
              <a:rPr lang="en-US" altLang="zh-CN" sz="1800"/>
              <a:t>	</a:t>
            </a:r>
            <a:r>
              <a:rPr lang="zh-CN" altLang="en-US" sz="1800"/>
              <a:t>    </a:t>
            </a:r>
            <a:r>
              <a:rPr lang="en-US" altLang="zh-CN" sz="1800"/>
              <a:t>{ path: '/user/:id', component: User } </a:t>
            </a:r>
            <a:endParaRPr lang="en-US" altLang="zh-CN" sz="1800"/>
          </a:p>
          <a:p>
            <a:pPr>
              <a:spcBef>
                <a:spcPts val="100"/>
              </a:spcBef>
              <a:spcAft>
                <a:spcPts val="100"/>
              </a:spcAft>
              <a:buNone/>
            </a:pPr>
            <a:r>
              <a:rPr lang="en-US" altLang="zh-CN" sz="1800"/>
              <a:t>	]</a:t>
            </a:r>
            <a:endParaRPr lang="en-US" altLang="zh-CN" sz="1800"/>
          </a:p>
          <a:p>
            <a:pPr>
              <a:spcBef>
                <a:spcPts val="100"/>
              </a:spcBef>
              <a:spcAft>
                <a:spcPts val="100"/>
              </a:spcAft>
              <a:buNone/>
            </a:pPr>
            <a:r>
              <a:rPr lang="en-US" altLang="zh-CN" sz="1800"/>
              <a:t>})</a:t>
            </a:r>
            <a:endParaRPr lang="en-US" altLang="zh-CN" sz="1800"/>
          </a:p>
          <a:p>
            <a:pPr marL="457200" lvl="1" indent="0">
              <a:spcBef>
                <a:spcPts val="200"/>
              </a:spcBef>
              <a:spcAft>
                <a:spcPts val="200"/>
              </a:spcAft>
              <a:buNone/>
            </a:pPr>
            <a:r>
              <a:rPr lang="en-US" altLang="zh-CN" sz="1800" b="0"/>
              <a:t>/user/foo </a:t>
            </a:r>
            <a:r>
              <a:rPr lang="zh-CN" altLang="en-US" sz="1800" b="0"/>
              <a:t>和 </a:t>
            </a:r>
            <a:r>
              <a:rPr lang="en-US" altLang="zh-CN" sz="1800" b="0"/>
              <a:t>/user/bar </a:t>
            </a:r>
            <a:r>
              <a:rPr lang="zh-CN" altLang="en-US" sz="1800" b="0"/>
              <a:t>都将映射到相同的路由。</a:t>
            </a:r>
            <a:endParaRPr lang="en-US" altLang="zh-CN" sz="1800" b="0"/>
          </a:p>
          <a:p>
            <a:pPr marL="457200" lvl="1" indent="0">
              <a:spcBef>
                <a:spcPts val="200"/>
              </a:spcBef>
              <a:spcAft>
                <a:spcPts val="200"/>
              </a:spcAft>
              <a:buFont typeface="Wingdings" panose="05000000000000000000" pitchFamily="2" charset="2"/>
              <a:buChar char="Ø"/>
            </a:pPr>
            <a:r>
              <a:rPr lang="zh-CN" altLang="en-US" sz="1800" b="0"/>
              <a:t>当使用路由参数时，例如从 </a:t>
            </a:r>
            <a:r>
              <a:rPr lang="en-US" altLang="zh-CN" sz="1800" b="0"/>
              <a:t>/user/foo </a:t>
            </a:r>
            <a:r>
              <a:rPr lang="zh-CN" altLang="en-US" sz="1800" b="0"/>
              <a:t>导航到 </a:t>
            </a:r>
            <a:r>
              <a:rPr lang="en-US" altLang="zh-CN" sz="1800" b="0"/>
              <a:t>user/bar</a:t>
            </a:r>
            <a:r>
              <a:rPr lang="zh-CN" altLang="en-US" sz="1800" b="0"/>
              <a:t>，原来的组件实例会被复用，复用组件时，想对路由参数的变化作出响应的话，你可以简单地 </a:t>
            </a:r>
            <a:r>
              <a:rPr lang="en-US" altLang="zh-CN" sz="1800" b="0"/>
              <a:t>watch</a:t>
            </a:r>
            <a:r>
              <a:rPr lang="zh-CN" altLang="en-US" sz="1800" b="0"/>
              <a:t>（监测变化） </a:t>
            </a:r>
            <a:r>
              <a:rPr lang="en-US" altLang="zh-CN" sz="1800" b="0"/>
              <a:t>$route </a:t>
            </a:r>
            <a:r>
              <a:rPr lang="zh-CN" altLang="en-US" sz="1800" b="0"/>
              <a:t>对象</a:t>
            </a:r>
            <a:endParaRPr lang="en-US" altLang="zh-CN" sz="1800" b="0"/>
          </a:p>
          <a:p>
            <a:pPr>
              <a:buNone/>
            </a:pPr>
            <a:r>
              <a:rPr lang="en-US" altLang="zh-CN" sz="1800"/>
              <a:t>watch: {    '$route' (to, from) {}  }</a:t>
            </a:r>
            <a:endParaRPr lang="zh-CN" altLang="en-US" sz="1800"/>
          </a:p>
          <a:p>
            <a:pPr>
              <a:buNone/>
            </a:pPr>
            <a:endParaRPr lang="zh-CN" altLang="en-US"/>
          </a:p>
          <a:p>
            <a:pPr marL="457200" lvl="1" indent="0">
              <a:buChar char="•"/>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a:p>
            <a:pPr marL="457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71438" y="0"/>
            <a:ext cx="7624762" cy="515938"/>
          </a:xfrm>
        </p:spPr>
        <p:txBody>
          <a:bodyPr vert="horz" wrap="square" lIns="90333" tIns="44376" rIns="90333" bIns="44376" anchor="b"/>
          <a:lstStyle/>
          <a:p>
            <a:r>
              <a:rPr lang="en-US" altLang="zh-CN"/>
              <a:t>vue-router</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重定向</a:t>
            </a:r>
            <a:endParaRPr lang="en-US" altLang="zh-CN"/>
          </a:p>
          <a:p>
            <a:pPr>
              <a:buNone/>
            </a:pPr>
            <a:r>
              <a:rPr lang="zh-CN" altLang="en-US" sz="1800" b="0"/>
              <a:t>当需要从一个路由中跳转到另外一个路由的时候，就需要使用到重定向技术，重定向也是通过 </a:t>
            </a:r>
            <a:r>
              <a:rPr lang="en-US" altLang="zh-CN" sz="1800" b="0"/>
              <a:t>routes </a:t>
            </a:r>
            <a:r>
              <a:rPr lang="zh-CN" altLang="en-US" sz="1800" b="0"/>
              <a:t>配置来完成</a:t>
            </a:r>
            <a:endParaRPr lang="en-US" altLang="zh-CN" sz="1800" b="0"/>
          </a:p>
          <a:p>
            <a:pPr>
              <a:buClr>
                <a:srgbClr val="FFC000"/>
              </a:buClr>
              <a:buFont typeface="Wingdings" panose="05000000000000000000" pitchFamily="2" charset="2"/>
              <a:buChar char="l"/>
            </a:pPr>
            <a:r>
              <a:rPr lang="zh-CN" altLang="en-US" sz="1800" b="0"/>
              <a:t>通过路径跳转</a:t>
            </a:r>
            <a:endParaRPr lang="en-US" altLang="zh-CN" sz="1800" b="0"/>
          </a:p>
          <a:p>
            <a:pPr>
              <a:spcBef>
                <a:spcPts val="100"/>
              </a:spcBef>
              <a:spcAft>
                <a:spcPts val="100"/>
              </a:spcAft>
              <a:buNone/>
            </a:pPr>
            <a:r>
              <a:rPr lang="en-US" altLang="zh-CN" sz="1800"/>
              <a:t>new VueRouter({  routes: [    { path: '/a', redirect: '/b' }  ]})</a:t>
            </a:r>
            <a:endParaRPr lang="en-US" altLang="zh-CN" sz="1800"/>
          </a:p>
          <a:p>
            <a:pPr marL="742950" lvl="1" indent="-285750">
              <a:spcBef>
                <a:spcPts val="200"/>
              </a:spcBef>
              <a:spcAft>
                <a:spcPts val="200"/>
              </a:spcAft>
            </a:pPr>
            <a:r>
              <a:rPr lang="zh-CN" altLang="en-US" sz="1800" b="0"/>
              <a:t>通过设定路由名称跳转。</a:t>
            </a:r>
            <a:endParaRPr lang="en-US" altLang="zh-CN" sz="1800" b="0"/>
          </a:p>
          <a:p>
            <a:pPr>
              <a:buNone/>
            </a:pPr>
            <a:r>
              <a:rPr lang="en-US" altLang="zh-CN" sz="1800"/>
              <a:t>new VueRouter({  routes: [    { path: '/a', redirect: { name: 'foo' }}  ]})</a:t>
            </a:r>
            <a:endParaRPr lang="en-US" altLang="zh-CN"/>
          </a:p>
          <a:p>
            <a:pPr marL="742950" lvl="1" indent="-285750">
              <a:spcBef>
                <a:spcPts val="200"/>
              </a:spcBef>
              <a:spcAft>
                <a:spcPts val="200"/>
              </a:spcAft>
            </a:pPr>
            <a:r>
              <a:rPr lang="zh-CN" altLang="en-US" sz="1800" b="0"/>
              <a:t>通过设定方法返回要跳转的对象。</a:t>
            </a:r>
            <a:endParaRPr lang="en-US" altLang="zh-CN" sz="1800" b="0"/>
          </a:p>
          <a:p>
            <a:pPr>
              <a:spcBef>
                <a:spcPts val="200"/>
              </a:spcBef>
              <a:spcAft>
                <a:spcPts val="200"/>
              </a:spcAft>
              <a:buNone/>
            </a:pPr>
            <a:r>
              <a:rPr lang="en-US" altLang="zh-CN" sz="1800"/>
              <a:t>new VueRouter({  </a:t>
            </a:r>
            <a:endParaRPr lang="en-US" altLang="zh-CN" sz="1800"/>
          </a:p>
          <a:p>
            <a:pPr>
              <a:spcBef>
                <a:spcPts val="200"/>
              </a:spcBef>
              <a:spcAft>
                <a:spcPts val="200"/>
              </a:spcAft>
              <a:buNone/>
            </a:pPr>
            <a:r>
              <a:rPr lang="en-US" altLang="zh-CN" sz="1800"/>
              <a:t>	routes: [{ </a:t>
            </a:r>
            <a:endParaRPr lang="en-US" altLang="zh-CN" sz="1800"/>
          </a:p>
          <a:p>
            <a:pPr>
              <a:spcBef>
                <a:spcPts val="200"/>
              </a:spcBef>
              <a:spcAft>
                <a:spcPts val="200"/>
              </a:spcAft>
              <a:buNone/>
            </a:pPr>
            <a:r>
              <a:rPr lang="en-US" altLang="zh-CN" sz="1800"/>
              <a:t>	</a:t>
            </a:r>
            <a:r>
              <a:rPr lang="zh-CN" altLang="en-US" sz="1800"/>
              <a:t>    </a:t>
            </a:r>
            <a:r>
              <a:rPr lang="en-US" altLang="zh-CN" sz="1800"/>
              <a:t>path: '/a', </a:t>
            </a:r>
            <a:endParaRPr lang="en-US" altLang="zh-CN" sz="1800"/>
          </a:p>
          <a:p>
            <a:pPr>
              <a:spcBef>
                <a:spcPts val="200"/>
              </a:spcBef>
              <a:spcAft>
                <a:spcPts val="200"/>
              </a:spcAft>
              <a:buNone/>
            </a:pPr>
            <a:r>
              <a:rPr lang="zh-CN" altLang="en-US" sz="1800"/>
              <a:t>  </a:t>
            </a:r>
            <a:r>
              <a:rPr lang="en-US" altLang="zh-CN" sz="1800"/>
              <a:t>	</a:t>
            </a:r>
            <a:r>
              <a:rPr lang="zh-CN" altLang="en-US" sz="1800"/>
              <a:t>    </a:t>
            </a:r>
            <a:r>
              <a:rPr lang="en-US" altLang="zh-CN" sz="1800"/>
              <a:t>redirect:to =&gt; {      </a:t>
            </a:r>
            <a:endParaRPr lang="en-US" altLang="zh-CN" sz="1800"/>
          </a:p>
          <a:p>
            <a:pPr>
              <a:spcBef>
                <a:spcPts val="200"/>
              </a:spcBef>
              <a:spcAft>
                <a:spcPts val="200"/>
              </a:spcAft>
              <a:buNone/>
            </a:pPr>
            <a:r>
              <a:rPr lang="en-US" altLang="zh-CN" sz="1800"/>
              <a:t>		// </a:t>
            </a:r>
            <a:r>
              <a:rPr lang="zh-CN" altLang="en-US" sz="1800"/>
              <a:t>方法接收 目标路由 作为参数     </a:t>
            </a:r>
            <a:endParaRPr lang="en-US" altLang="zh-CN" sz="1800"/>
          </a:p>
          <a:p>
            <a:pPr>
              <a:spcBef>
                <a:spcPts val="200"/>
              </a:spcBef>
              <a:spcAft>
                <a:spcPts val="200"/>
              </a:spcAft>
              <a:buNone/>
            </a:pPr>
            <a:r>
              <a:rPr lang="en-US" altLang="zh-CN" sz="1800"/>
              <a:t>		</a:t>
            </a:r>
            <a:r>
              <a:rPr lang="zh-CN" altLang="en-US" sz="1800"/>
              <a:t> </a:t>
            </a:r>
            <a:r>
              <a:rPr lang="en-US" altLang="zh-CN" sz="1800"/>
              <a:t>// return </a:t>
            </a:r>
            <a:r>
              <a:rPr lang="zh-CN" altLang="en-US" sz="1800"/>
              <a:t>重定向的 字符串路径</a:t>
            </a:r>
            <a:r>
              <a:rPr lang="en-US" altLang="zh-CN" sz="1800"/>
              <a:t>/</a:t>
            </a:r>
            <a:r>
              <a:rPr lang="zh-CN" altLang="en-US" sz="1800"/>
              <a:t>路径对象    </a:t>
            </a:r>
            <a:endParaRPr lang="en-US" altLang="zh-CN" sz="1800"/>
          </a:p>
          <a:p>
            <a:pPr>
              <a:spcBef>
                <a:spcPts val="200"/>
              </a:spcBef>
              <a:spcAft>
                <a:spcPts val="200"/>
              </a:spcAft>
              <a:buNone/>
            </a:pPr>
            <a:r>
              <a:rPr lang="en-US" altLang="zh-CN" sz="1800"/>
              <a:t>	</a:t>
            </a:r>
            <a:r>
              <a:rPr lang="zh-CN" altLang="en-US" sz="1800"/>
              <a:t>  </a:t>
            </a:r>
            <a:r>
              <a:rPr lang="en-US" altLang="zh-CN" sz="1800"/>
              <a:t>}</a:t>
            </a:r>
            <a:endParaRPr lang="en-US" altLang="zh-CN" sz="1800"/>
          </a:p>
          <a:p>
            <a:pPr>
              <a:spcBef>
                <a:spcPts val="200"/>
              </a:spcBef>
              <a:spcAft>
                <a:spcPts val="200"/>
              </a:spcAft>
              <a:buNone/>
            </a:pPr>
            <a:r>
              <a:rPr lang="en-US" altLang="zh-CN" sz="1800"/>
              <a:t>	}]</a:t>
            </a:r>
            <a:endParaRPr lang="en-US" altLang="zh-CN" sz="1800"/>
          </a:p>
          <a:p>
            <a:pPr>
              <a:spcBef>
                <a:spcPts val="200"/>
              </a:spcBef>
              <a:spcAft>
                <a:spcPts val="200"/>
              </a:spcAft>
              <a:buNone/>
            </a:pPr>
            <a:r>
              <a:rPr lang="en-US" altLang="zh-CN" sz="1800"/>
              <a:t>})</a:t>
            </a:r>
            <a:endParaRPr lang="zh-CN" altLang="en-US"/>
          </a:p>
          <a:p>
            <a:pPr marL="742950" lvl="1" indent="-285750"/>
            <a:endParaRPr lang="zh-CN" altLang="en-US">
              <a:sym typeface="宋体" panose="02010600030101010101" pitchFamily="2" charset="-122"/>
            </a:endParaRPr>
          </a:p>
          <a:p>
            <a:pPr marL="742950" lvl="1" indent="-285750">
              <a:buNone/>
            </a:pPr>
            <a:endParaRPr lang="zh-CN" altLang="en-US">
              <a:sym typeface="宋体" panose="02010600030101010101" pitchFamily="2" charset="-122"/>
            </a:endParaRPr>
          </a:p>
          <a:p>
            <a:pPr marL="7429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xfrm>
            <a:off x="71438" y="0"/>
            <a:ext cx="7624762" cy="515938"/>
          </a:xfrm>
        </p:spPr>
        <p:txBody>
          <a:bodyPr vert="horz" wrap="square" lIns="90333" tIns="44376" rIns="90333" bIns="44376" anchor="b"/>
          <a:lstStyle/>
          <a:p>
            <a:r>
              <a:rPr lang="en-US" altLang="zh-CN"/>
              <a:t>vue-router</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过渡效果</a:t>
            </a:r>
            <a:endParaRPr lang="en-US" altLang="zh-CN"/>
          </a:p>
          <a:p>
            <a:pPr>
              <a:buNone/>
            </a:pPr>
            <a:r>
              <a:rPr lang="en-US" altLang="zh-CN" sz="1800" b="0"/>
              <a:t>&lt;router-view&gt; </a:t>
            </a:r>
            <a:r>
              <a:rPr lang="zh-CN" altLang="en-US" sz="1800" b="0"/>
              <a:t>是基本的动态组件，所以我们可以用 </a:t>
            </a:r>
            <a:r>
              <a:rPr lang="en-US" altLang="zh-CN" sz="1800" b="0"/>
              <a:t>&lt;transition&gt; </a:t>
            </a:r>
            <a:r>
              <a:rPr lang="zh-CN" altLang="en-US" sz="1800" b="0"/>
              <a:t>组件给它添加一些过渡效果，</a:t>
            </a:r>
            <a:r>
              <a:rPr lang="en-US" altLang="zh-CN" sz="1800" b="0"/>
              <a:t>&lt;transition&gt;</a:t>
            </a:r>
            <a:r>
              <a:rPr lang="zh-CN" altLang="en-US" sz="1800" b="0"/>
              <a:t>的所有功能在这里是适用的</a:t>
            </a:r>
            <a:endParaRPr lang="en-US" altLang="zh-CN" sz="1800" b="0"/>
          </a:p>
          <a:p>
            <a:pPr>
              <a:spcBef>
                <a:spcPts val="100"/>
              </a:spcBef>
              <a:spcAft>
                <a:spcPts val="100"/>
              </a:spcAft>
              <a:buNone/>
            </a:pPr>
            <a:r>
              <a:rPr lang="en-US" altLang="zh-CN" sz="1800"/>
              <a:t>&lt;transition</a:t>
            </a:r>
            <a:r>
              <a:rPr lang="zh-CN" altLang="en-US" sz="1800"/>
              <a:t> </a:t>
            </a:r>
            <a:r>
              <a:rPr lang="en-US" altLang="zh-CN" sz="1800"/>
              <a:t>@enter='enter' @leave='leave' &gt;  </a:t>
            </a:r>
            <a:endParaRPr lang="en-US" altLang="zh-CN" sz="1800"/>
          </a:p>
          <a:p>
            <a:pPr>
              <a:spcBef>
                <a:spcPts val="100"/>
              </a:spcBef>
              <a:spcAft>
                <a:spcPts val="100"/>
              </a:spcAft>
              <a:buNone/>
            </a:pPr>
            <a:r>
              <a:rPr lang="en-US" altLang="zh-CN" sz="1800"/>
              <a:t>	&lt;router-view&gt;&lt;/router-view&gt;</a:t>
            </a:r>
            <a:endParaRPr lang="en-US" altLang="zh-CN" sz="1800"/>
          </a:p>
          <a:p>
            <a:pPr>
              <a:spcBef>
                <a:spcPts val="100"/>
              </a:spcBef>
              <a:spcAft>
                <a:spcPts val="100"/>
              </a:spcAft>
              <a:buNone/>
            </a:pPr>
            <a:r>
              <a:rPr lang="en-US" altLang="zh-CN" sz="1800"/>
              <a:t>&lt;/transition&gt;</a:t>
            </a:r>
            <a:endParaRPr lang="en-US" altLang="zh-CN" sz="1800"/>
          </a:p>
          <a:p>
            <a:pPr>
              <a:spcBef>
                <a:spcPts val="100"/>
              </a:spcBef>
              <a:spcAft>
                <a:spcPts val="100"/>
              </a:spcAft>
              <a:buNone/>
            </a:pPr>
            <a:endParaRPr lang="en-US" altLang="zh-CN" sz="1800"/>
          </a:p>
          <a:p>
            <a:pPr>
              <a:spcBef>
                <a:spcPts val="100"/>
              </a:spcBef>
              <a:spcAft>
                <a:spcPts val="100"/>
              </a:spcAft>
              <a:buNone/>
            </a:pPr>
            <a:r>
              <a:rPr lang="en-US" altLang="zh-CN" sz="1800"/>
              <a:t>New</a:t>
            </a:r>
            <a:r>
              <a:rPr lang="zh-CN" altLang="en-US" sz="1800"/>
              <a:t> </a:t>
            </a:r>
            <a:r>
              <a:rPr lang="en-US" altLang="zh-CN" sz="1800"/>
              <a:t>Veu({</a:t>
            </a:r>
            <a:endParaRPr lang="en-US" altLang="zh-CN" sz="1800"/>
          </a:p>
          <a:p>
            <a:pPr>
              <a:spcBef>
                <a:spcPts val="100"/>
              </a:spcBef>
              <a:spcAft>
                <a:spcPts val="100"/>
              </a:spcAft>
              <a:buNone/>
            </a:pPr>
            <a:r>
              <a:rPr lang="en-US" altLang="zh-CN" sz="1800"/>
              <a:t>	</a:t>
            </a:r>
            <a:r>
              <a:rPr lang="de-DE" altLang="zh-CN" sz="1800"/>
              <a:t>methods:{        </a:t>
            </a:r>
            <a:endParaRPr lang="de-DE" altLang="zh-CN" sz="1800"/>
          </a:p>
          <a:p>
            <a:pPr>
              <a:spcBef>
                <a:spcPts val="100"/>
              </a:spcBef>
              <a:spcAft>
                <a:spcPts val="100"/>
              </a:spcAft>
              <a:buNone/>
            </a:pPr>
            <a:r>
              <a:rPr lang="de-DE" altLang="zh-CN" sz="1800"/>
              <a:t>	</a:t>
            </a:r>
            <a:r>
              <a:rPr lang="zh-CN" altLang="en-US" sz="1800"/>
              <a:t>    </a:t>
            </a:r>
            <a:r>
              <a:rPr lang="de-DE" altLang="zh-CN" sz="1800"/>
              <a:t>enter:function(el,done){</a:t>
            </a:r>
            <a:endParaRPr lang="de-DE" altLang="zh-CN" sz="1800"/>
          </a:p>
          <a:p>
            <a:pPr>
              <a:spcBef>
                <a:spcPts val="100"/>
              </a:spcBef>
              <a:spcAft>
                <a:spcPts val="100"/>
              </a:spcAft>
              <a:buNone/>
            </a:pPr>
            <a:r>
              <a:rPr lang="de-DE" altLang="zh-CN" sz="1800"/>
              <a:t>	</a:t>
            </a:r>
            <a:r>
              <a:rPr lang="zh-CN" altLang="en-US" sz="1800"/>
              <a:t>        </a:t>
            </a:r>
            <a:r>
              <a:rPr lang="de-DE" altLang="zh-CN" sz="1800"/>
              <a:t>Velocity(el,‘transition.bounceRightOut’,{duration:1000 })},        	</a:t>
            </a:r>
            <a:r>
              <a:rPr lang="zh-CN" altLang="en-US" sz="1800"/>
              <a:t>    </a:t>
            </a:r>
            <a:r>
              <a:rPr lang="en-US" altLang="zh-CN" sz="1800"/>
              <a:t>	</a:t>
            </a:r>
            <a:r>
              <a:rPr lang="zh-CN" altLang="en-US" sz="1800"/>
              <a:t>    </a:t>
            </a:r>
            <a:r>
              <a:rPr lang="de-DE" altLang="zh-CN" sz="1800"/>
              <a:t>leave:function(el,done){</a:t>
            </a:r>
            <a:endParaRPr lang="de-DE" altLang="zh-CN" sz="1800"/>
          </a:p>
          <a:p>
            <a:pPr>
              <a:spcBef>
                <a:spcPts val="100"/>
              </a:spcBef>
              <a:spcAft>
                <a:spcPts val="100"/>
              </a:spcAft>
              <a:buNone/>
            </a:pPr>
            <a:r>
              <a:rPr lang="de-DE" altLang="zh-CN" sz="1800"/>
              <a:t>	</a:t>
            </a:r>
            <a:r>
              <a:rPr lang="zh-CN" altLang="en-US" sz="1800"/>
              <a:t>         </a:t>
            </a:r>
            <a:r>
              <a:rPr lang="de-DE" altLang="zh-CN" sz="1800"/>
              <a:t>Velocity(el,'transition.bounceLeftIn',{duration:1000 })}</a:t>
            </a:r>
            <a:endParaRPr lang="de-DE" altLang="zh-CN" sz="1800"/>
          </a:p>
          <a:p>
            <a:pPr>
              <a:spcBef>
                <a:spcPts val="100"/>
              </a:spcBef>
              <a:spcAft>
                <a:spcPts val="100"/>
              </a:spcAft>
              <a:buNone/>
            </a:pPr>
            <a:r>
              <a:rPr lang="de-DE" altLang="zh-CN" sz="1800"/>
              <a:t>	</a:t>
            </a:r>
            <a:r>
              <a:rPr lang="zh-CN" altLang="en-US" sz="1800"/>
              <a:t> </a:t>
            </a:r>
            <a:r>
              <a:rPr lang="de-DE" altLang="zh-CN" sz="1800"/>
              <a:t>}</a:t>
            </a:r>
            <a:endParaRPr lang="en-US" altLang="zh-CN" sz="1800"/>
          </a:p>
          <a:p>
            <a:pPr>
              <a:spcBef>
                <a:spcPts val="100"/>
              </a:spcBef>
              <a:spcAft>
                <a:spcPts val="100"/>
              </a:spcAft>
              <a:buNone/>
            </a:pPr>
            <a:r>
              <a:rPr lang="en-US" altLang="zh-CN" sz="1800"/>
              <a:t>})</a:t>
            </a:r>
            <a:endParaRPr lang="zh-CN" altLang="en-US" sz="1800"/>
          </a:p>
          <a:p>
            <a:pPr lvl="1"/>
            <a:endParaRPr lang="zh-CN" altLang="en-US"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72155" y="2936240"/>
            <a:ext cx="5306695" cy="1428750"/>
          </a:xfrm>
          <a:prstGeom prst="rect">
            <a:avLst/>
          </a:prstGeo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第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6</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章</a:t>
            </a: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Ajax</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框架</a:t>
            </a:r>
            <a:endPar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p:txBody>
          <a:bodyPr/>
          <a:lstStyle/>
          <a:p>
            <a:r>
              <a:rPr lang="zh-CN" altLang="en-US" smtClean="0"/>
              <a:t>学习目标</a:t>
            </a:r>
            <a:endParaRPr lang="zh-CN" altLang="en-US"/>
          </a:p>
        </p:txBody>
      </p:sp>
      <p:sp>
        <p:nvSpPr>
          <p:cNvPr id="67586" name="Rectangle 3"/>
          <p:cNvSpPr>
            <a:spLocks noGrp="1"/>
          </p:cNvSpPr>
          <p:nvPr>
            <p:ph idx="1"/>
          </p:nvPr>
        </p:nvSpPr>
        <p:spPr/>
        <p:txBody>
          <a:bodyPr vert="horz" wrap="square" lIns="90050" tIns="45024" rIns="90050" bIns="45024" anchor="t"/>
          <a:lstStyle/>
          <a:p>
            <a:r>
              <a:rPr lang="zh-CN" altLang="en-US"/>
              <a:t> 掌握</a:t>
            </a:r>
            <a:r>
              <a:rPr lang="en-US" altLang="zh-CN"/>
              <a:t>axios</a:t>
            </a:r>
            <a:r>
              <a:rPr lang="zh-CN" altLang="en-US"/>
              <a:t>安装</a:t>
            </a:r>
            <a:endParaRPr lang="en-US" altLang="zh-CN"/>
          </a:p>
          <a:p>
            <a:r>
              <a:rPr lang="zh-CN" altLang="en-US"/>
              <a:t> 掌握</a:t>
            </a:r>
            <a:r>
              <a:rPr lang="en-US" altLang="zh-CN"/>
              <a:t>axios</a:t>
            </a:r>
            <a:r>
              <a:rPr lang="zh-CN" altLang="en-US"/>
              <a:t>简单使用</a:t>
            </a:r>
            <a:endParaRPr lang="en-US" altLang="zh-CN"/>
          </a:p>
          <a:p>
            <a:r>
              <a:rPr lang="zh-CN" altLang="en-US"/>
              <a:t> 掌握</a:t>
            </a:r>
            <a:r>
              <a:rPr lang="en-US" altLang="zh-CN"/>
              <a:t>axios</a:t>
            </a:r>
            <a:r>
              <a:rPr lang="zh-CN" altLang="en-US"/>
              <a:t>的配置</a:t>
            </a:r>
            <a:endParaRPr lang="en-US" altLang="zh-CN"/>
          </a:p>
          <a:p>
            <a:r>
              <a:rPr lang="zh-CN" altLang="en-US"/>
              <a:t> 了解</a:t>
            </a:r>
            <a:r>
              <a:rPr lang="en-US" altLang="zh-CN"/>
              <a:t>axios</a:t>
            </a:r>
            <a:r>
              <a:rPr lang="zh-CN" altLang="en-US"/>
              <a:t>的原理</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vert="horz" wrap="square" lIns="90333" tIns="44376" rIns="90333" bIns="44376" anchor="b"/>
          <a:lstStyle/>
          <a:p>
            <a:r>
              <a:rPr lang="en-US" altLang="zh-CN"/>
              <a:t>npm</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介绍</a:t>
            </a:r>
            <a:endParaRPr lang="en-US" altLang="zh-CN"/>
          </a:p>
          <a:p>
            <a:pPr>
              <a:buNone/>
            </a:pPr>
            <a:r>
              <a:rPr lang="en-US" altLang="zh-CN" sz="1800"/>
              <a:t>Npm</a:t>
            </a:r>
            <a:r>
              <a:rPr lang="zh-CN" altLang="en-US" sz="1800"/>
              <a:t>是的</a:t>
            </a:r>
            <a:r>
              <a:rPr lang="en-US" altLang="zh-CN" sz="1800"/>
              <a:t>Js</a:t>
            </a:r>
            <a:r>
              <a:rPr lang="zh-CN" altLang="en-US" sz="1800"/>
              <a:t>开发者能够更方便的分享和复用以及更新代码，被复用的代码被称为包或者模块，一个模块中包含了一到多个</a:t>
            </a:r>
            <a:r>
              <a:rPr lang="en-US" altLang="zh-CN" sz="1800"/>
              <a:t>js</a:t>
            </a:r>
            <a:r>
              <a:rPr lang="zh-CN" altLang="en-US" sz="1800"/>
              <a:t>文件。在模块中一般还会包含一个</a:t>
            </a:r>
            <a:r>
              <a:rPr lang="en-US" altLang="zh-CN" sz="1800"/>
              <a:t>package.json</a:t>
            </a:r>
            <a:r>
              <a:rPr lang="zh-CN" altLang="en-US" sz="1800"/>
              <a:t>的文件，该文件中包含了该模块的配置信息。一个完整的项目，需要依赖很多个模块。一个完整的</a:t>
            </a:r>
            <a:r>
              <a:rPr lang="en-US" altLang="zh-CN" sz="1800"/>
              <a:t>npm</a:t>
            </a:r>
            <a:r>
              <a:rPr lang="zh-CN" altLang="en-US" sz="1800"/>
              <a:t>包含三部分</a:t>
            </a:r>
            <a:endParaRPr lang="en-US" altLang="zh-CN" sz="1800"/>
          </a:p>
          <a:p>
            <a:pPr marL="793750" lvl="1" indent="-285750">
              <a:buFont typeface="Wingdings" panose="05000000000000000000" pitchFamily="2" charset="2"/>
              <a:buChar char="Ø"/>
            </a:pPr>
            <a:r>
              <a:rPr lang="en-US" altLang="zh-CN" sz="1800"/>
              <a:t>npm</a:t>
            </a:r>
            <a:r>
              <a:rPr lang="zh-CN" altLang="en-US" sz="1800"/>
              <a:t>网站</a:t>
            </a:r>
            <a:endParaRPr lang="en-US" altLang="zh-CN" sz="1600"/>
          </a:p>
          <a:p>
            <a:pPr>
              <a:buNone/>
            </a:pPr>
            <a:r>
              <a:rPr lang="en-US" altLang="zh-CN" sz="1600"/>
              <a:t>	</a:t>
            </a:r>
            <a:r>
              <a:rPr lang="zh-CN" altLang="en-US" sz="1600"/>
              <a:t>用于预览</a:t>
            </a:r>
            <a:r>
              <a:rPr lang="en-US" altLang="zh-CN" sz="1600"/>
              <a:t>npm</a:t>
            </a:r>
            <a:r>
              <a:rPr lang="zh-CN" altLang="en-US" sz="1600"/>
              <a:t>管理的包</a:t>
            </a:r>
            <a:endParaRPr lang="en-US" altLang="zh-CN" sz="1600"/>
          </a:p>
          <a:p>
            <a:pPr marL="793750" lvl="1" indent="-285750">
              <a:buFont typeface="Wingdings" panose="05000000000000000000" pitchFamily="2" charset="2"/>
              <a:buChar char="Ø"/>
            </a:pPr>
            <a:r>
              <a:rPr lang="zh-CN" altLang="en-US" sz="1800"/>
              <a:t>注册机制</a:t>
            </a:r>
            <a:endParaRPr lang="en-US" altLang="zh-CN" sz="1600"/>
          </a:p>
          <a:p>
            <a:pPr>
              <a:buNone/>
            </a:pPr>
            <a:r>
              <a:rPr lang="en-US" altLang="zh-CN" sz="1600"/>
              <a:t>	</a:t>
            </a:r>
            <a:r>
              <a:rPr lang="zh-CN" altLang="en-US" sz="1600"/>
              <a:t>用于上传包，使用数据库来维护包与上传者的信息。</a:t>
            </a:r>
            <a:endParaRPr lang="en-US" altLang="zh-CN" sz="1600"/>
          </a:p>
          <a:p>
            <a:pPr marL="793750" lvl="1" indent="-285750">
              <a:buFont typeface="Wingdings" panose="05000000000000000000" pitchFamily="2" charset="2"/>
              <a:buChar char="Ø"/>
            </a:pPr>
            <a:r>
              <a:rPr lang="zh-CN" altLang="en-US" sz="1800"/>
              <a:t>客户端</a:t>
            </a:r>
            <a:endParaRPr lang="en-US" altLang="zh-CN" sz="1600"/>
          </a:p>
          <a:p>
            <a:pPr>
              <a:buNone/>
            </a:pPr>
            <a:r>
              <a:rPr lang="en-US" altLang="zh-CN" sz="1600" b="0"/>
              <a:t>	</a:t>
            </a:r>
            <a:r>
              <a:rPr lang="zh-CN" altLang="en-US" sz="1600" b="0"/>
              <a:t>用于安装包</a:t>
            </a:r>
            <a:endParaRPr lang="en-US" altLang="zh-CN" sz="1600" b="0"/>
          </a:p>
          <a:p>
            <a:pPr>
              <a:buNone/>
            </a:pPr>
            <a:endParaRPr lang="en-US" altLang="zh-CN" sz="1600" b="0"/>
          </a:p>
          <a:p>
            <a:pPr>
              <a:buNone/>
            </a:pPr>
            <a:r>
              <a:rPr lang="zh-CN" altLang="en-US" sz="1600" b="0"/>
              <a:t>文档地址：</a:t>
            </a:r>
            <a:r>
              <a:rPr lang="en-US" altLang="zh-CN" sz="1600" b="0"/>
              <a:t>https://docs.npmjs.com/</a:t>
            </a: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561080" y="2857500"/>
            <a:ext cx="5306695" cy="1428750"/>
          </a:xfrm>
          <a:prstGeom prst="rect">
            <a:avLst/>
          </a:prstGeo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第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6</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章</a:t>
            </a: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part1</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jQuery</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对</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Ajax</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支持</a:t>
            </a:r>
            <a:endPar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安装</a:t>
            </a:r>
            <a:endParaRPr lang="en-US" altLang="zh-CN" sz="1800" b="0"/>
          </a:p>
          <a:p>
            <a:pPr>
              <a:buFont typeface="Wingdings" panose="05000000000000000000" pitchFamily="2" charset="2"/>
              <a:buChar char="l"/>
            </a:pPr>
            <a:r>
              <a:rPr lang="zh-CN" altLang="en-US" sz="1800" b="0"/>
              <a:t>通过</a:t>
            </a:r>
            <a:r>
              <a:rPr lang="en-US" altLang="zh-CN" sz="1800" b="0"/>
              <a:t>&lt;script&gt;</a:t>
            </a:r>
            <a:r>
              <a:rPr lang="zh-CN" altLang="en-US" sz="1800" b="0"/>
              <a:t>直接导入</a:t>
            </a:r>
            <a:endParaRPr lang="en-US" altLang="zh-CN" sz="1800" b="0"/>
          </a:p>
          <a:p>
            <a:pPr>
              <a:buNone/>
            </a:pPr>
            <a:r>
              <a:rPr lang="en-US" altLang="zh-CN" sz="1800" b="0"/>
              <a:t>	</a:t>
            </a:r>
            <a:r>
              <a:rPr lang="en-US" altLang="zh-CN" sz="1800"/>
              <a:t> &lt;script src="https://unpkg.com/jquery"&gt;&lt;/script&gt;</a:t>
            </a:r>
            <a:endParaRPr lang="en-US" altLang="zh-CN" sz="1800" b="0"/>
          </a:p>
          <a:p>
            <a:pPr>
              <a:buFont typeface="Wingdings" panose="05000000000000000000" pitchFamily="2" charset="2"/>
              <a:buChar char="l"/>
            </a:pPr>
            <a:r>
              <a:rPr lang="zh-CN" altLang="en-US" sz="1800" b="0"/>
              <a:t>使用</a:t>
            </a:r>
            <a:r>
              <a:rPr lang="en-US" altLang="zh-CN" sz="1800" b="0"/>
              <a:t>npm</a:t>
            </a:r>
            <a:endParaRPr lang="en-US" altLang="zh-CN" sz="1800" b="0"/>
          </a:p>
          <a:p>
            <a:pPr marL="965200" lvl="1" indent="0">
              <a:buNone/>
            </a:pPr>
            <a:r>
              <a:rPr lang="en-US" altLang="zh-CN" sz="1800"/>
              <a:t>$ npm install jquery</a:t>
            </a:r>
            <a:r>
              <a:rPr lang="zh-CN" altLang="en-US" sz="1800"/>
              <a:t> </a:t>
            </a:r>
            <a:r>
              <a:rPr lang="en-US" altLang="zh-CN" sz="1800"/>
              <a:t>--save</a:t>
            </a:r>
            <a:endParaRPr lang="zh-CN" altLang="en-US" sz="1800" b="0"/>
          </a:p>
          <a:p>
            <a:pPr marL="965200" lvl="1" indent="0"/>
            <a:endParaRPr lang="zh-CN" altLang="en-US" sz="1800">
              <a:sym typeface="宋体" panose="02010600030101010101" pitchFamily="2" charset="-122"/>
            </a:endParaRPr>
          </a:p>
          <a:p>
            <a:pPr marL="965200" lvl="1" indent="0">
              <a:buNone/>
            </a:pPr>
            <a:endParaRPr lang="zh-CN" altLang="en-US">
              <a:sym typeface="宋体" panose="02010600030101010101" pitchFamily="2" charset="-122"/>
            </a:endParaRPr>
          </a:p>
          <a:p>
            <a:pPr marL="965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jQuery.ajax</a:t>
            </a:r>
            <a:endParaRPr lang="en-US" altLang="zh-CN"/>
          </a:p>
          <a:p>
            <a:pPr>
              <a:buNone/>
            </a:pPr>
            <a:r>
              <a:rPr lang="zh-CN" altLang="en-US" sz="1800" b="0"/>
              <a:t>该方法用于执行一个异步的</a:t>
            </a:r>
            <a:r>
              <a:rPr lang="en-US" altLang="zh-CN" sz="1800" b="0"/>
              <a:t>ajax</a:t>
            </a:r>
            <a:r>
              <a:rPr lang="zh-CN" altLang="en-US" sz="1800" b="0"/>
              <a:t>请求。</a:t>
            </a:r>
            <a:endParaRPr lang="en-US" altLang="zh-CN" sz="1800" b="0"/>
          </a:p>
          <a:p>
            <a:pPr>
              <a:buNone/>
            </a:pPr>
            <a:r>
              <a:rPr lang="en-US" altLang="zh-CN" sz="1800"/>
              <a:t>jQuery.ajax( url [, settings ] )</a:t>
            </a:r>
            <a:r>
              <a:rPr lang="zh-CN" altLang="en-US" sz="1800"/>
              <a:t> 或 </a:t>
            </a:r>
            <a:r>
              <a:rPr lang="en-US" altLang="zh-CN" sz="1800"/>
              <a:t>jQuery.ajax( settings ])</a:t>
            </a:r>
            <a:endParaRPr lang="en-US" altLang="zh-CN" sz="1800" b="0"/>
          </a:p>
          <a:p>
            <a:pPr>
              <a:buNone/>
            </a:pPr>
            <a:r>
              <a:rPr lang="zh-CN" altLang="en-US" sz="1800" b="0"/>
              <a:t>属性</a:t>
            </a:r>
            <a:endParaRPr lang="en-US" altLang="zh-CN" sz="1800" b="0"/>
          </a:p>
          <a:p>
            <a:pPr>
              <a:buFont typeface="Wingdings" panose="05000000000000000000" pitchFamily="2" charset="2"/>
              <a:buChar char="l"/>
            </a:pPr>
            <a:r>
              <a:rPr lang="en-US" altLang="zh-CN" sz="1800"/>
              <a:t>url</a:t>
            </a:r>
            <a:endParaRPr lang="en-US" altLang="zh-CN" sz="1800"/>
          </a:p>
          <a:p>
            <a:pPr>
              <a:buNone/>
            </a:pPr>
            <a:r>
              <a:rPr lang="en-US" altLang="zh-CN" sz="1800"/>
              <a:t>	</a:t>
            </a:r>
            <a:r>
              <a:rPr lang="zh-CN" altLang="en-US" sz="1800"/>
              <a:t>发送请求的地址</a:t>
            </a:r>
            <a:endParaRPr lang="en-US" altLang="zh-CN" sz="1800"/>
          </a:p>
          <a:p>
            <a:pPr>
              <a:buFont typeface="Wingdings" panose="05000000000000000000" pitchFamily="2" charset="2"/>
              <a:buChar char="l"/>
            </a:pPr>
            <a:r>
              <a:rPr lang="en-US" altLang="zh-CN" sz="1800"/>
              <a:t>type		</a:t>
            </a:r>
            <a:endParaRPr lang="en-US" altLang="zh-CN" sz="1800"/>
          </a:p>
          <a:p>
            <a:pPr>
              <a:buNone/>
            </a:pPr>
            <a:r>
              <a:rPr lang="en-US" altLang="zh-CN" sz="1800" b="0"/>
              <a:t>	method</a:t>
            </a:r>
            <a:r>
              <a:rPr lang="zh-CN" altLang="en-US" sz="1800" b="0"/>
              <a:t>选项的别名</a:t>
            </a:r>
            <a:r>
              <a:rPr lang="en-US" altLang="zh-CN" sz="1800" b="0"/>
              <a:t>,</a:t>
            </a:r>
            <a:r>
              <a:rPr lang="zh-CN" altLang="en-US" sz="1800" b="0"/>
              <a:t>默认</a:t>
            </a:r>
            <a:r>
              <a:rPr lang="en-US" altLang="zh-CN" sz="1800" b="0"/>
              <a:t>get</a:t>
            </a:r>
            <a:endParaRPr lang="en-US" altLang="zh-CN" sz="1800" b="0"/>
          </a:p>
          <a:p>
            <a:pPr>
              <a:buFont typeface="Wingdings" panose="05000000000000000000" pitchFamily="2" charset="2"/>
              <a:buChar char="l"/>
            </a:pPr>
            <a:r>
              <a:rPr lang="en-US" altLang="zh-CN" sz="1800"/>
              <a:t>async</a:t>
            </a:r>
            <a:endParaRPr lang="en-US" altLang="zh-CN" sz="1800"/>
          </a:p>
          <a:p>
            <a:pPr>
              <a:buNone/>
            </a:pPr>
            <a:r>
              <a:rPr lang="en-US" altLang="zh-CN" sz="1800" b="0"/>
              <a:t>	</a:t>
            </a:r>
            <a:r>
              <a:rPr lang="zh-CN" altLang="en-US" sz="1800" b="0"/>
              <a:t>默认为</a:t>
            </a:r>
            <a:r>
              <a:rPr lang="en-US" altLang="zh-CN" sz="1800" b="0"/>
              <a:t>true</a:t>
            </a:r>
            <a:r>
              <a:rPr lang="zh-CN" altLang="en-US" sz="1800" b="0"/>
              <a:t>，表示异步请求（跨域不支持同步请求）</a:t>
            </a:r>
            <a:endParaRPr lang="en-US" altLang="zh-CN" sz="1800" b="0"/>
          </a:p>
          <a:p>
            <a:pPr>
              <a:buFont typeface="Wingdings" panose="05000000000000000000" pitchFamily="2" charset="2"/>
              <a:buChar char="l"/>
            </a:pPr>
            <a:r>
              <a:rPr lang="en-US" altLang="zh-CN" sz="1800"/>
              <a:t>data</a:t>
            </a:r>
            <a:endParaRPr lang="en-US" altLang="zh-CN" sz="1800"/>
          </a:p>
          <a:p>
            <a:pPr>
              <a:buNone/>
            </a:pPr>
            <a:r>
              <a:rPr lang="en-US" altLang="zh-CN" sz="1800" b="0"/>
              <a:t>	</a:t>
            </a:r>
            <a:r>
              <a:rPr lang="zh-CN" altLang="en-US" sz="1800" b="0"/>
              <a:t>发送到服务器的数据，如果是一个对象</a:t>
            </a:r>
            <a:r>
              <a:rPr lang="en-US" altLang="zh-CN" sz="1800" b="0"/>
              <a:t>(</a:t>
            </a:r>
            <a:r>
              <a:rPr lang="zh-CN" altLang="en-US" sz="1800" b="0"/>
              <a:t>非字符串</a:t>
            </a:r>
            <a:r>
              <a:rPr lang="en-US" altLang="zh-CN" sz="1800" b="0"/>
              <a:t>)</a:t>
            </a:r>
            <a:r>
              <a:rPr lang="zh-CN" altLang="en-US" sz="1800" b="0"/>
              <a:t>，都会处理转化成一个查询字符串，以配合默认内容类型</a:t>
            </a:r>
            <a:endParaRPr lang="zh-CN" altLang="en-US" sz="1800" b="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jQuery.ajax</a:t>
            </a:r>
            <a:endParaRPr lang="en-US" altLang="zh-CN"/>
          </a:p>
          <a:p>
            <a:pPr>
              <a:buNone/>
            </a:pPr>
            <a:r>
              <a:rPr lang="zh-CN" altLang="en-US" sz="1800" b="0"/>
              <a:t>该方法用于执行一个异步的</a:t>
            </a:r>
            <a:r>
              <a:rPr lang="en-US" altLang="zh-CN" sz="1800" b="0"/>
              <a:t>ajax</a:t>
            </a:r>
            <a:r>
              <a:rPr lang="zh-CN" altLang="en-US" sz="1800" b="0"/>
              <a:t>请求。</a:t>
            </a:r>
            <a:endParaRPr lang="en-US" altLang="zh-CN" sz="1800" b="0"/>
          </a:p>
          <a:p>
            <a:pPr>
              <a:buNone/>
            </a:pPr>
            <a:r>
              <a:rPr lang="en-US" altLang="zh-CN" sz="1800"/>
              <a:t>jQuery.ajax( url [, settings ] )</a:t>
            </a:r>
            <a:r>
              <a:rPr lang="zh-CN" altLang="en-US" sz="1800"/>
              <a:t> 或 </a:t>
            </a:r>
            <a:r>
              <a:rPr lang="en-US" altLang="zh-CN" sz="1800"/>
              <a:t>jQuery.ajax( settings ])</a:t>
            </a:r>
            <a:endParaRPr lang="en-US" altLang="zh-CN" sz="1800" b="0"/>
          </a:p>
          <a:p>
            <a:pPr>
              <a:buNone/>
            </a:pPr>
            <a:r>
              <a:rPr lang="zh-CN" altLang="en-US" sz="1800" b="0"/>
              <a:t>属性</a:t>
            </a:r>
            <a:endParaRPr lang="en-US" altLang="zh-CN" sz="1800" b="0"/>
          </a:p>
          <a:p>
            <a:pPr>
              <a:buFont typeface="Wingdings" panose="05000000000000000000" pitchFamily="2" charset="2"/>
              <a:buChar char="l"/>
            </a:pPr>
            <a:r>
              <a:rPr lang="en-US" altLang="zh-CN" sz="1800"/>
              <a:t>dataType		</a:t>
            </a:r>
            <a:endParaRPr lang="en-US" altLang="zh-CN" sz="1800"/>
          </a:p>
          <a:p>
            <a:pPr>
              <a:buNone/>
            </a:pPr>
            <a:r>
              <a:rPr lang="en-US" altLang="zh-CN" sz="1800" b="0"/>
              <a:t>	</a:t>
            </a:r>
            <a:r>
              <a:rPr lang="zh-CN" altLang="en-US" sz="1800" b="0"/>
              <a:t>从服务器返回你期望的数据类型，如果没有指定，</a:t>
            </a:r>
            <a:r>
              <a:rPr lang="en-US" altLang="zh-CN" sz="1800" b="0"/>
              <a:t>jQuery</a:t>
            </a:r>
            <a:r>
              <a:rPr lang="zh-CN" altLang="en-US" sz="1800" b="0"/>
              <a:t>将尝试通过</a:t>
            </a:r>
            <a:r>
              <a:rPr lang="en-US" altLang="zh-CN" sz="1800" b="0"/>
              <a:t>MIME</a:t>
            </a:r>
            <a:r>
              <a:rPr lang="zh-CN" altLang="en-US" sz="1800" b="0"/>
              <a:t>类型的响应信息来智能判断</a:t>
            </a:r>
            <a:r>
              <a:rPr lang="en-US" altLang="zh-CN" sz="1800" b="0"/>
              <a:t>(json,jsonp,text,xml,html,script)</a:t>
            </a:r>
            <a:endParaRPr lang="en-US" altLang="zh-CN" sz="1800" b="0"/>
          </a:p>
          <a:p>
            <a:pPr>
              <a:buFont typeface="Wingdings" panose="05000000000000000000" pitchFamily="2" charset="2"/>
              <a:buChar char="l"/>
            </a:pPr>
            <a:r>
              <a:rPr lang="en-US" altLang="zh-CN" sz="1800"/>
              <a:t>traditional	</a:t>
            </a:r>
            <a:endParaRPr lang="en-US" altLang="zh-CN" sz="1800"/>
          </a:p>
          <a:p>
            <a:pPr>
              <a:buNone/>
            </a:pPr>
            <a:r>
              <a:rPr lang="en-US" altLang="zh-CN" sz="1800" b="0"/>
              <a:t>	</a:t>
            </a:r>
            <a:r>
              <a:rPr lang="zh-CN" altLang="en-US" sz="1800" b="0"/>
              <a:t>如果你想要用传统的方式来序列化数据，那么就设置为</a:t>
            </a:r>
            <a:r>
              <a:rPr lang="en-US" altLang="zh-CN" sz="1800" b="0"/>
              <a:t>true</a:t>
            </a:r>
            <a:endParaRPr lang="en-US" altLang="zh-CN" sz="1800" b="0"/>
          </a:p>
          <a:p>
            <a:pPr>
              <a:buFont typeface="Wingdings" panose="05000000000000000000" pitchFamily="2" charset="2"/>
              <a:buChar char="l"/>
            </a:pPr>
            <a:r>
              <a:rPr lang="en-US" altLang="zh-CN" sz="1800"/>
              <a:t>contentType</a:t>
            </a:r>
            <a:endParaRPr lang="en-US" altLang="zh-CN" sz="1800"/>
          </a:p>
          <a:p>
            <a:pPr>
              <a:buNone/>
            </a:pPr>
            <a:r>
              <a:rPr lang="en-US" altLang="zh-CN" sz="1800" b="0">
                <a:sym typeface="宋体" panose="02010600030101010101" pitchFamily="2" charset="-122"/>
              </a:rPr>
              <a:t>	</a:t>
            </a:r>
            <a:r>
              <a:rPr lang="zh-CN" altLang="en-US" sz="1800" b="0">
                <a:sym typeface="宋体" panose="02010600030101010101" pitchFamily="2" charset="-122"/>
              </a:rPr>
              <a:t>默认为</a:t>
            </a:r>
            <a:r>
              <a:rPr lang="en-US" altLang="zh-CN" sz="1800" b="0"/>
              <a:t>‘application/x-www-form-urlencoded; charset=UTF-8’</a:t>
            </a:r>
            <a:r>
              <a:rPr lang="zh-CN" altLang="en-US" sz="1800" b="0"/>
              <a:t>，</a:t>
            </a:r>
            <a:r>
              <a:rPr lang="zh-CN" altLang="en-US" sz="1800"/>
              <a:t>注意</a:t>
            </a:r>
            <a:r>
              <a:rPr lang="en-US" altLang="zh-CN" sz="1800"/>
              <a:t>:</a:t>
            </a:r>
            <a:r>
              <a:rPr lang="zh-CN" altLang="en-US" sz="1800" b="0"/>
              <a:t>对于跨域请求，内容类型设置为</a:t>
            </a:r>
            <a:r>
              <a:rPr lang="en-US" altLang="zh-CN" sz="1800" b="0"/>
              <a:t>application/x-www-form-urlencoded, multipart/form-data, </a:t>
            </a:r>
            <a:r>
              <a:rPr lang="zh-CN" altLang="en-US" sz="1800" b="0"/>
              <a:t>或 </a:t>
            </a:r>
            <a:r>
              <a:rPr lang="en-US" altLang="zh-CN" sz="1800" b="0"/>
              <a:t>text/plain</a:t>
            </a:r>
            <a:r>
              <a:rPr lang="zh-CN" altLang="en-US" sz="1800" b="0"/>
              <a:t>以外， 将触发浏览器发送一个预检</a:t>
            </a:r>
            <a:r>
              <a:rPr lang="en-US" altLang="zh-CN" sz="1800" b="0"/>
              <a:t>OPTIONS</a:t>
            </a:r>
            <a:r>
              <a:rPr lang="zh-CN" altLang="en-US" sz="1800" b="0"/>
              <a:t>请求到服务器。 </a:t>
            </a:r>
            <a:endParaRPr lang="zh-CN" altLang="en-US" sz="1800" b="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jQuery.ajax</a:t>
            </a:r>
            <a:endParaRPr lang="en-US" altLang="zh-CN"/>
          </a:p>
          <a:p>
            <a:pPr>
              <a:buNone/>
            </a:pPr>
            <a:r>
              <a:rPr lang="zh-CN" altLang="en-US" sz="1800" b="0"/>
              <a:t>该方法用于执行一个异步的</a:t>
            </a:r>
            <a:r>
              <a:rPr lang="en-US" altLang="zh-CN" sz="1800" b="0"/>
              <a:t>ajax</a:t>
            </a:r>
            <a:r>
              <a:rPr lang="zh-CN" altLang="en-US" sz="1800" b="0"/>
              <a:t>请求。</a:t>
            </a:r>
            <a:endParaRPr lang="en-US" altLang="zh-CN" sz="1800" b="0"/>
          </a:p>
          <a:p>
            <a:pPr>
              <a:buNone/>
            </a:pPr>
            <a:r>
              <a:rPr lang="en-US" altLang="zh-CN" sz="1800"/>
              <a:t>jQuery.ajax( url [, settings ] )</a:t>
            </a:r>
            <a:r>
              <a:rPr lang="zh-CN" altLang="en-US" sz="1800"/>
              <a:t> 或 </a:t>
            </a:r>
            <a:r>
              <a:rPr lang="en-US" altLang="zh-CN" sz="1800"/>
              <a:t>jQuery.ajax( settings ])</a:t>
            </a:r>
            <a:endParaRPr lang="en-US" altLang="zh-CN" sz="1800" b="0"/>
          </a:p>
          <a:p>
            <a:pPr>
              <a:buNone/>
            </a:pPr>
            <a:r>
              <a:rPr lang="zh-CN" altLang="en-US" sz="1800" b="0"/>
              <a:t>属性</a:t>
            </a:r>
            <a:endParaRPr lang="en-US" altLang="zh-CN" sz="1800" b="0"/>
          </a:p>
          <a:p>
            <a:pPr>
              <a:buFont typeface="Wingdings" panose="05000000000000000000" pitchFamily="2" charset="2"/>
              <a:buChar char="l"/>
            </a:pPr>
            <a:r>
              <a:rPr lang="en-US" altLang="zh-CN" sz="1800"/>
              <a:t>cache</a:t>
            </a:r>
            <a:endParaRPr lang="en-US" altLang="zh-CN" sz="1800"/>
          </a:p>
          <a:p>
            <a:pPr>
              <a:buNone/>
            </a:pPr>
            <a:r>
              <a:rPr lang="en-US" altLang="zh-CN" sz="1800"/>
              <a:t>	</a:t>
            </a:r>
            <a:r>
              <a:rPr lang="zh-CN" altLang="en-US" sz="1800" b="0"/>
              <a:t>默认为</a:t>
            </a:r>
            <a:r>
              <a:rPr lang="en-US" altLang="zh-CN" sz="1800" b="0"/>
              <a:t>true</a:t>
            </a:r>
            <a:r>
              <a:rPr lang="zh-CN" altLang="en-US" sz="1800" b="0"/>
              <a:t>，如果为</a:t>
            </a:r>
            <a:r>
              <a:rPr lang="en-US" altLang="zh-CN" sz="1800" b="0"/>
              <a:t>false</a:t>
            </a:r>
            <a:r>
              <a:rPr lang="zh-CN" altLang="en-US" sz="1800" b="0"/>
              <a:t>强制浏览器不缓存</a:t>
            </a:r>
            <a:r>
              <a:rPr lang="en-US" altLang="zh-CN" sz="1800" b="0"/>
              <a:t>, dataType ‘script’ and ‘jsonp’</a:t>
            </a:r>
            <a:r>
              <a:rPr lang="zh-CN" altLang="en-US" sz="1800" b="0"/>
              <a:t>为</a:t>
            </a:r>
            <a:r>
              <a:rPr lang="en-US" altLang="zh-CN" sz="1800" b="0"/>
              <a:t>false</a:t>
            </a:r>
            <a:endParaRPr lang="en-US" altLang="zh-CN" sz="1800" b="0"/>
          </a:p>
          <a:p>
            <a:pPr>
              <a:buFont typeface="Wingdings" panose="05000000000000000000" pitchFamily="2" charset="2"/>
              <a:buChar char="l"/>
            </a:pPr>
            <a:r>
              <a:rPr lang="en-US" altLang="zh-CN" sz="1800"/>
              <a:t>timeout		</a:t>
            </a:r>
            <a:endParaRPr lang="en-US" altLang="zh-CN" sz="1800"/>
          </a:p>
          <a:p>
            <a:pPr>
              <a:buNone/>
            </a:pPr>
            <a:r>
              <a:rPr lang="en-US" altLang="zh-CN" sz="1800" b="0"/>
              <a:t>	</a:t>
            </a:r>
            <a:r>
              <a:rPr lang="zh-CN" altLang="en-US" sz="1800" b="0"/>
              <a:t>设置请求超时时间（毫秒）。值为</a:t>
            </a:r>
            <a:r>
              <a:rPr lang="en-US" altLang="zh-CN" sz="1800" b="0"/>
              <a:t>0</a:t>
            </a:r>
            <a:r>
              <a:rPr lang="zh-CN" altLang="en-US" sz="1800" b="0"/>
              <a:t>表示没有超时。</a:t>
            </a:r>
            <a:endParaRPr lang="en-US" altLang="zh-CN" sz="1800" b="0"/>
          </a:p>
          <a:p>
            <a:pPr>
              <a:buFont typeface="Wingdings" panose="05000000000000000000" pitchFamily="2" charset="2"/>
              <a:buChar char="l"/>
            </a:pPr>
            <a:r>
              <a:rPr lang="en-US" altLang="zh-CN" sz="1800"/>
              <a:t>jsonp		</a:t>
            </a:r>
            <a:endParaRPr lang="en-US" altLang="zh-CN" sz="1800"/>
          </a:p>
          <a:p>
            <a:pPr>
              <a:buNone/>
            </a:pPr>
            <a:r>
              <a:rPr lang="en-US" altLang="zh-CN" sz="1800" b="0"/>
              <a:t>	</a:t>
            </a:r>
            <a:r>
              <a:rPr lang="zh-CN" altLang="en-US" sz="1800" b="0"/>
              <a:t>在一个</a:t>
            </a:r>
            <a:r>
              <a:rPr lang="en-US" altLang="zh-CN" sz="1800" b="0"/>
              <a:t>JSONP</a:t>
            </a:r>
            <a:r>
              <a:rPr lang="zh-CN" altLang="en-US" sz="1800" b="0"/>
              <a:t>请求中重写回调函数的名字</a:t>
            </a:r>
            <a:endParaRPr lang="en-US" altLang="zh-CN" sz="1800" b="0"/>
          </a:p>
          <a:p>
            <a:pPr>
              <a:buFont typeface="Wingdings" panose="05000000000000000000" pitchFamily="2" charset="2"/>
              <a:buChar char="l"/>
            </a:pPr>
            <a:r>
              <a:rPr lang="en-US" altLang="zh-CN" sz="1800"/>
              <a:t>jsonpCallback	</a:t>
            </a:r>
            <a:endParaRPr lang="en-US" altLang="zh-CN" sz="1800"/>
          </a:p>
          <a:p>
            <a:pPr>
              <a:buNone/>
            </a:pPr>
            <a:r>
              <a:rPr lang="en-US" altLang="zh-CN" sz="1800" b="0"/>
              <a:t>	</a:t>
            </a:r>
            <a:r>
              <a:rPr lang="zh-CN" altLang="en-US" sz="1800" b="0"/>
              <a:t>为</a:t>
            </a:r>
            <a:r>
              <a:rPr lang="en-US" altLang="zh-CN" sz="1800" b="0"/>
              <a:t>jsonp</a:t>
            </a:r>
            <a:r>
              <a:rPr lang="zh-CN" altLang="en-US" sz="1800" b="0"/>
              <a:t>请求指定一个回调函数名。这个值将用来取代</a:t>
            </a:r>
            <a:r>
              <a:rPr lang="en-US" altLang="zh-CN" sz="1800" b="0"/>
              <a:t>jQuery</a:t>
            </a:r>
            <a:r>
              <a:rPr lang="zh-CN" altLang="en-US" sz="1800" b="0"/>
              <a:t>自动生成的随机函数名。这主要用来让</a:t>
            </a:r>
            <a:r>
              <a:rPr lang="en-US" altLang="zh-CN" sz="1800" b="0"/>
              <a:t>jQuery</a:t>
            </a:r>
            <a:r>
              <a:rPr lang="zh-CN" altLang="en-US" sz="1800" b="0"/>
              <a:t>生成一个独特的函数名</a:t>
            </a:r>
            <a:endParaRPr lang="en-US" altLang="zh-CN" sz="1800" b="0"/>
          </a:p>
          <a:p>
            <a:pPr>
              <a:buFont typeface="Wingdings" panose="05000000000000000000" pitchFamily="2" charset="2"/>
              <a:buChar char="l"/>
            </a:pPr>
            <a:endParaRPr lang="zh-CN" altLang="en-US" sz="1800" b="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jQuery.ajax</a:t>
            </a:r>
            <a:endParaRPr lang="en-US" altLang="zh-CN"/>
          </a:p>
          <a:p>
            <a:pPr>
              <a:buNone/>
            </a:pPr>
            <a:r>
              <a:rPr lang="zh-CN" altLang="en-US" sz="1800" b="0"/>
              <a:t>方法</a:t>
            </a:r>
            <a:endParaRPr lang="en-US" altLang="zh-CN" sz="1800" b="0"/>
          </a:p>
          <a:p>
            <a:pPr>
              <a:buFont typeface="Wingdings" panose="05000000000000000000" pitchFamily="2" charset="2"/>
              <a:buChar char="l"/>
            </a:pPr>
            <a:r>
              <a:rPr lang="en-US" altLang="zh-CN" sz="1800"/>
              <a:t>beforeSend(jqXHR,settings)</a:t>
            </a:r>
            <a:endParaRPr lang="en-US" altLang="zh-CN" sz="1800"/>
          </a:p>
          <a:p>
            <a:pPr>
              <a:buNone/>
            </a:pPr>
            <a:r>
              <a:rPr lang="en-US" altLang="zh-CN" sz="1800"/>
              <a:t>	</a:t>
            </a:r>
            <a:r>
              <a:rPr lang="zh-CN" altLang="en-US" sz="1800" b="0"/>
              <a:t>请求发送前的回调函数，用来修改请求发送前</a:t>
            </a:r>
            <a:r>
              <a:rPr lang="en-US" altLang="zh-CN" sz="1800" b="0"/>
              <a:t>jqXHR</a:t>
            </a:r>
            <a:r>
              <a:rPr lang="zh-CN" altLang="en-US" sz="1800" b="0"/>
              <a:t>对象，此功能用来设置自定义 </a:t>
            </a:r>
            <a:r>
              <a:rPr lang="en-US" altLang="zh-CN" sz="1800" b="0"/>
              <a:t>HTTP </a:t>
            </a:r>
            <a:r>
              <a:rPr lang="zh-CN" altLang="en-US" sz="1800" b="0"/>
              <a:t>头信息，在该函数中返回</a:t>
            </a:r>
            <a:r>
              <a:rPr lang="en-US" altLang="zh-CN" sz="1800" b="0"/>
              <a:t>false</a:t>
            </a:r>
            <a:r>
              <a:rPr lang="zh-CN" altLang="en-US" sz="1800" b="0"/>
              <a:t>将取消这个请求</a:t>
            </a:r>
            <a:endParaRPr lang="en-US" altLang="zh-CN" sz="1800" b="0"/>
          </a:p>
          <a:p>
            <a:pPr>
              <a:buFont typeface="Wingdings" panose="05000000000000000000" pitchFamily="2" charset="2"/>
              <a:buChar char="l"/>
            </a:pPr>
            <a:r>
              <a:rPr lang="en-US" altLang="zh-CN" sz="1800"/>
              <a:t>success(function(data,textStatus, jqXHR){})</a:t>
            </a:r>
            <a:endParaRPr lang="en-US" altLang="zh-CN" sz="1800"/>
          </a:p>
          <a:p>
            <a:pPr>
              <a:buNone/>
            </a:pPr>
            <a:r>
              <a:rPr lang="en-US" altLang="zh-CN" sz="1800" b="0"/>
              <a:t>	</a:t>
            </a:r>
            <a:r>
              <a:rPr lang="zh-CN" altLang="en-US" sz="1800" b="0"/>
              <a:t>请求成功后的回调函数。</a:t>
            </a:r>
            <a:endParaRPr lang="en-US" altLang="zh-CN" sz="1800"/>
          </a:p>
          <a:p>
            <a:pPr>
              <a:buFont typeface="Wingdings" panose="05000000000000000000" pitchFamily="2" charset="2"/>
              <a:buChar char="l"/>
            </a:pPr>
            <a:r>
              <a:rPr lang="en-US" altLang="zh-CN" sz="1800"/>
              <a:t>error(function(data,textStatus, jqXHR){})</a:t>
            </a:r>
            <a:endParaRPr lang="en-US" altLang="zh-CN" sz="1800"/>
          </a:p>
          <a:p>
            <a:pPr>
              <a:buNone/>
            </a:pPr>
            <a:r>
              <a:rPr lang="en-US" altLang="zh-CN" sz="1800" b="0"/>
              <a:t>	</a:t>
            </a:r>
            <a:r>
              <a:rPr lang="zh-CN" altLang="en-US" sz="1800" b="0"/>
              <a:t>请求失败后的回调函数。</a:t>
            </a:r>
            <a:endParaRPr lang="en-US" altLang="zh-CN" sz="1800" b="0"/>
          </a:p>
          <a:p>
            <a:pPr>
              <a:buFont typeface="Wingdings" panose="05000000000000000000" pitchFamily="2" charset="2"/>
              <a:buChar char="l"/>
            </a:pPr>
            <a:r>
              <a:rPr lang="en-US" altLang="zh-CN" sz="1800"/>
              <a:t>complete( jqXHR, textStatus )</a:t>
            </a:r>
            <a:endParaRPr lang="en-US" altLang="zh-CN" sz="1800"/>
          </a:p>
          <a:p>
            <a:pPr marL="965200" lvl="1" indent="0">
              <a:buNone/>
            </a:pPr>
            <a:r>
              <a:rPr lang="zh-CN" altLang="en-US" sz="1800"/>
              <a:t>请求完成后回调函数 </a:t>
            </a:r>
            <a:r>
              <a:rPr lang="en-US" altLang="zh-CN" sz="1800"/>
              <a:t>(</a:t>
            </a:r>
            <a:r>
              <a:rPr lang="zh-CN" altLang="en-US" sz="1800"/>
              <a:t>请求</a:t>
            </a:r>
            <a:r>
              <a:rPr lang="en-US" altLang="zh-CN" sz="1800"/>
              <a:t>success </a:t>
            </a:r>
            <a:r>
              <a:rPr lang="zh-CN" altLang="en-US" sz="1800"/>
              <a:t>和 </a:t>
            </a:r>
            <a:r>
              <a:rPr lang="en-US" altLang="zh-CN" sz="1800"/>
              <a:t>error</a:t>
            </a:r>
            <a:r>
              <a:rPr lang="zh-CN" altLang="en-US" sz="1800"/>
              <a:t>之后均调用</a:t>
            </a:r>
            <a:r>
              <a:rPr lang="en-US" altLang="zh-CN" sz="1800"/>
              <a:t>)</a:t>
            </a:r>
            <a:endParaRPr lang="zh-CN" altLang="en-US" sz="1800">
              <a:sym typeface="宋体" panose="02010600030101010101" pitchFamily="2" charset="-122"/>
            </a:endParaRPr>
          </a:p>
          <a:p>
            <a:pPr marL="965200" lvl="1" indent="0">
              <a:buNone/>
            </a:pPr>
            <a:endParaRPr lang="zh-CN" altLang="en-US">
              <a:sym typeface="宋体" panose="02010600030101010101" pitchFamily="2" charset="-122"/>
            </a:endParaRPr>
          </a:p>
          <a:p>
            <a:pPr marL="965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其他方法</a:t>
            </a:r>
            <a:endParaRPr lang="en-US" altLang="zh-CN"/>
          </a:p>
          <a:p>
            <a:pPr>
              <a:buFont typeface="Wingdings" panose="05000000000000000000" pitchFamily="2" charset="2"/>
              <a:buChar char="l"/>
            </a:pPr>
            <a:r>
              <a:rPr lang="en-US" altLang="zh-CN" sz="1800"/>
              <a:t>jQuery. ajaxSetup(settings)</a:t>
            </a:r>
            <a:endParaRPr lang="en-US" altLang="zh-CN" sz="1800"/>
          </a:p>
          <a:p>
            <a:pPr>
              <a:buNone/>
            </a:pPr>
            <a:r>
              <a:rPr lang="en-US" altLang="zh-CN" sz="1800"/>
              <a:t>	</a:t>
            </a:r>
            <a:r>
              <a:rPr lang="zh-CN" altLang="en-US" sz="1800" b="0"/>
              <a:t>为以后要用到的</a:t>
            </a:r>
            <a:r>
              <a:rPr lang="en-US" altLang="zh-CN" sz="1800" b="0"/>
              <a:t>Ajax</a:t>
            </a:r>
            <a:r>
              <a:rPr lang="zh-CN" altLang="en-US" sz="1800" b="0"/>
              <a:t>请求设置默认的值，</a:t>
            </a:r>
            <a:r>
              <a:rPr lang="en-US" altLang="zh-CN" sz="1800" b="0"/>
              <a:t>settings</a:t>
            </a:r>
            <a:r>
              <a:rPr lang="zh-CN" altLang="en-US" sz="1800" b="0"/>
              <a:t>值与</a:t>
            </a:r>
            <a:r>
              <a:rPr lang="en-US" altLang="zh-CN" sz="1800" b="0"/>
              <a:t>ajax()</a:t>
            </a:r>
            <a:r>
              <a:rPr lang="zh-CN" altLang="en-US" sz="1800" b="0"/>
              <a:t>方法中的相同</a:t>
            </a:r>
            <a:endParaRPr lang="en-US" altLang="zh-CN" sz="1800" b="0"/>
          </a:p>
          <a:p>
            <a:pPr>
              <a:buFont typeface="Wingdings" panose="05000000000000000000" pitchFamily="2" charset="2"/>
              <a:buChar char="l"/>
            </a:pPr>
            <a:r>
              <a:rPr lang="en-US" altLang="zh-CN" sz="1800"/>
              <a:t>jQuery.get( url [, data ] [, success ] [, dataType ] )</a:t>
            </a:r>
            <a:r>
              <a:rPr lang="zh-CN" altLang="en-US" sz="1800"/>
              <a:t> </a:t>
            </a:r>
            <a:r>
              <a:rPr lang="zh-CN" altLang="en-US" sz="1800" b="0"/>
              <a:t>发送</a:t>
            </a:r>
            <a:r>
              <a:rPr lang="en-US" altLang="zh-CN" sz="1800" b="0"/>
              <a:t>Http</a:t>
            </a:r>
            <a:r>
              <a:rPr lang="zh-CN" altLang="en-US" sz="1800" b="0"/>
              <a:t> </a:t>
            </a:r>
            <a:r>
              <a:rPr lang="en-US" altLang="zh-CN" sz="1800" b="0"/>
              <a:t>GET</a:t>
            </a:r>
            <a:r>
              <a:rPr lang="zh-CN" altLang="en-US" sz="1800" b="0"/>
              <a:t>请求</a:t>
            </a:r>
            <a:endParaRPr lang="en-US" altLang="zh-CN" sz="1800"/>
          </a:p>
          <a:p>
            <a:pPr>
              <a:spcBef>
                <a:spcPts val="300"/>
              </a:spcBef>
              <a:spcAft>
                <a:spcPts val="300"/>
              </a:spcAft>
              <a:buNone/>
            </a:pPr>
            <a:r>
              <a:rPr lang="en-US" altLang="zh-CN" sz="1800">
                <a:sym typeface="宋体" panose="02010600030101010101" pitchFamily="2" charset="-122"/>
              </a:rPr>
              <a:t>	$.ajax({  url: url,  </a:t>
            </a:r>
            <a:endParaRPr lang="en-US" altLang="zh-CN" sz="1800">
              <a:sym typeface="宋体" panose="02010600030101010101" pitchFamily="2" charset="-122"/>
            </a:endParaRPr>
          </a:p>
          <a:p>
            <a:pPr>
              <a:spcBef>
                <a:spcPts val="300"/>
              </a:spcBef>
              <a:spcAft>
                <a:spcPts val="300"/>
              </a:spcAft>
              <a:buNone/>
            </a:pPr>
            <a:r>
              <a:rPr lang="en-US" altLang="zh-CN" sz="1800">
                <a:sym typeface="宋体" panose="02010600030101010101" pitchFamily="2" charset="-122"/>
              </a:rPr>
              <a:t>		data: data,  </a:t>
            </a:r>
            <a:endParaRPr lang="en-US" altLang="zh-CN" sz="1800">
              <a:sym typeface="宋体" panose="02010600030101010101" pitchFamily="2" charset="-122"/>
            </a:endParaRPr>
          </a:p>
          <a:p>
            <a:pPr>
              <a:spcBef>
                <a:spcPts val="300"/>
              </a:spcBef>
              <a:spcAft>
                <a:spcPts val="300"/>
              </a:spcAft>
              <a:buNone/>
            </a:pPr>
            <a:r>
              <a:rPr lang="en-US" altLang="zh-CN" sz="1800">
                <a:sym typeface="宋体" panose="02010600030101010101" pitchFamily="2" charset="-122"/>
              </a:rPr>
              <a:t>		success: success,  </a:t>
            </a:r>
            <a:endParaRPr lang="en-US" altLang="zh-CN" sz="1800">
              <a:sym typeface="宋体" panose="02010600030101010101" pitchFamily="2" charset="-122"/>
            </a:endParaRPr>
          </a:p>
          <a:p>
            <a:pPr>
              <a:spcBef>
                <a:spcPts val="300"/>
              </a:spcBef>
              <a:spcAft>
                <a:spcPts val="300"/>
              </a:spcAft>
              <a:buNone/>
            </a:pPr>
            <a:r>
              <a:rPr lang="en-US" altLang="zh-CN" sz="1800">
                <a:sym typeface="宋体" panose="02010600030101010101" pitchFamily="2" charset="-122"/>
              </a:rPr>
              <a:t>		dataType: dataType});</a:t>
            </a:r>
            <a:endParaRPr lang="en-US" altLang="zh-CN" sz="1800"/>
          </a:p>
          <a:p>
            <a:pPr>
              <a:buFont typeface="Wingdings" panose="05000000000000000000" pitchFamily="2" charset="2"/>
              <a:buChar char="l"/>
            </a:pPr>
            <a:r>
              <a:rPr lang="en-US" altLang="zh-CN" sz="1800"/>
              <a:t>jQuery.getJSON(url [, data ] [, success ] )</a:t>
            </a:r>
            <a:endParaRPr lang="en-US" altLang="zh-CN" sz="1800"/>
          </a:p>
          <a:p>
            <a:pPr>
              <a:buNone/>
            </a:pPr>
            <a:r>
              <a:rPr lang="en-US" altLang="zh-CN" sz="1800" b="0"/>
              <a:t>	</a:t>
            </a:r>
            <a:r>
              <a:rPr lang="zh-CN" altLang="en-US" sz="1800" b="0"/>
              <a:t>发送</a:t>
            </a:r>
            <a:r>
              <a:rPr lang="en-US" altLang="zh-CN" sz="1800" b="0"/>
              <a:t>Http</a:t>
            </a:r>
            <a:r>
              <a:rPr lang="zh-CN" altLang="en-US" sz="1800" b="0"/>
              <a:t> </a:t>
            </a:r>
            <a:r>
              <a:rPr lang="en-US" altLang="zh-CN" sz="1800" b="0"/>
              <a:t>GET</a:t>
            </a:r>
            <a:r>
              <a:rPr lang="zh-CN" altLang="en-US" sz="1800" b="0"/>
              <a:t>请求，期望获取</a:t>
            </a:r>
            <a:r>
              <a:rPr lang="en-US" altLang="zh-CN" sz="1800" b="0"/>
              <a:t>json</a:t>
            </a:r>
            <a:r>
              <a:rPr lang="zh-CN" altLang="en-US" sz="1800" b="0"/>
              <a:t>格式的数据。</a:t>
            </a:r>
            <a:endParaRPr lang="en-US" altLang="zh-CN" sz="1800">
              <a:sym typeface="宋体" panose="02010600030101010101" pitchFamily="2" charset="-122"/>
            </a:endParaRPr>
          </a:p>
          <a:p>
            <a:pPr>
              <a:spcBef>
                <a:spcPts val="300"/>
              </a:spcBef>
              <a:spcAft>
                <a:spcPts val="300"/>
              </a:spcAft>
              <a:buNone/>
            </a:pPr>
            <a:r>
              <a:rPr lang="en-US" altLang="zh-CN" sz="1800">
                <a:sym typeface="宋体" panose="02010600030101010101" pitchFamily="2" charset="-122"/>
              </a:rPr>
              <a:t>	</a:t>
            </a:r>
            <a:r>
              <a:rPr lang="en-US" altLang="zh-CN">
                <a:sym typeface="宋体" panose="02010600030101010101" pitchFamily="2" charset="-122"/>
              </a:rPr>
              <a:t>$.ajax({  url: url,  </a:t>
            </a:r>
            <a:endParaRPr lang="en-US" altLang="zh-CN">
              <a:sym typeface="宋体" panose="02010600030101010101" pitchFamily="2" charset="-122"/>
            </a:endParaRPr>
          </a:p>
          <a:p>
            <a:pPr>
              <a:spcBef>
                <a:spcPts val="300"/>
              </a:spcBef>
              <a:spcAft>
                <a:spcPts val="300"/>
              </a:spcAft>
              <a:buNone/>
            </a:pPr>
            <a:r>
              <a:rPr lang="en-US" altLang="zh-CN">
                <a:sym typeface="宋体" panose="02010600030101010101" pitchFamily="2" charset="-122"/>
              </a:rPr>
              <a:t>		data: data,  </a:t>
            </a:r>
            <a:endParaRPr lang="en-US" altLang="zh-CN">
              <a:sym typeface="宋体" panose="02010600030101010101" pitchFamily="2" charset="-122"/>
            </a:endParaRPr>
          </a:p>
          <a:p>
            <a:pPr>
              <a:spcBef>
                <a:spcPts val="300"/>
              </a:spcBef>
              <a:spcAft>
                <a:spcPts val="300"/>
              </a:spcAft>
              <a:buNone/>
            </a:pPr>
            <a:r>
              <a:rPr lang="en-US" altLang="zh-CN">
                <a:sym typeface="宋体" panose="02010600030101010101" pitchFamily="2" charset="-122"/>
              </a:rPr>
              <a:t>		success: success,  </a:t>
            </a:r>
            <a:endParaRPr lang="en-US" altLang="zh-CN">
              <a:sym typeface="宋体" panose="02010600030101010101" pitchFamily="2" charset="-122"/>
            </a:endParaRPr>
          </a:p>
          <a:p>
            <a:pPr>
              <a:spcBef>
                <a:spcPts val="300"/>
              </a:spcBef>
              <a:spcAft>
                <a:spcPts val="300"/>
              </a:spcAft>
              <a:buNone/>
            </a:pPr>
            <a:r>
              <a:rPr lang="en-US" altLang="zh-CN">
                <a:sym typeface="宋体" panose="02010600030101010101" pitchFamily="2" charset="-122"/>
              </a:rPr>
              <a:t>		dataType: </a:t>
            </a:r>
            <a:r>
              <a:rPr lang="en-US" altLang="zh-CN"/>
              <a:t>"json"</a:t>
            </a:r>
            <a:r>
              <a:rPr lang="en-US" altLang="zh-CN">
                <a:sym typeface="宋体" panose="02010600030101010101" pitchFamily="2" charset="-122"/>
              </a:rPr>
              <a:t>});</a:t>
            </a:r>
            <a:endParaRPr lang="en-US" altLang="zh-CN"/>
          </a:p>
          <a:p>
            <a:pPr>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其他方法</a:t>
            </a:r>
            <a:endParaRPr lang="en-US" altLang="zh-CN" sz="1800" b="0"/>
          </a:p>
          <a:p>
            <a:pPr>
              <a:buFont typeface="Wingdings" panose="05000000000000000000" pitchFamily="2" charset="2"/>
              <a:buChar char="l"/>
            </a:pPr>
            <a:r>
              <a:rPr lang="en-US" altLang="zh-CN" sz="1800"/>
              <a:t>jQuery.post( url [, data ] [, success ] [, dataType ] )</a:t>
            </a:r>
            <a:r>
              <a:rPr lang="zh-CN" altLang="en-US" sz="1800"/>
              <a:t> </a:t>
            </a:r>
            <a:r>
              <a:rPr lang="zh-CN" altLang="en-US" sz="1800" b="0"/>
              <a:t>发送</a:t>
            </a:r>
            <a:r>
              <a:rPr lang="en-US" altLang="zh-CN" sz="1800" b="0"/>
              <a:t>Http</a:t>
            </a:r>
            <a:r>
              <a:rPr lang="zh-CN" altLang="en-US" sz="1800" b="0"/>
              <a:t> </a:t>
            </a:r>
            <a:r>
              <a:rPr lang="en-US" altLang="zh-CN" sz="1800" b="0"/>
              <a:t>POST</a:t>
            </a:r>
            <a:r>
              <a:rPr lang="zh-CN" altLang="en-US" sz="1800" b="0"/>
              <a:t>请求</a:t>
            </a:r>
            <a:endParaRPr lang="en-US" altLang="zh-CN" sz="1800"/>
          </a:p>
          <a:p>
            <a:pPr>
              <a:spcBef>
                <a:spcPts val="300"/>
              </a:spcBef>
              <a:spcAft>
                <a:spcPts val="300"/>
              </a:spcAft>
              <a:buNone/>
            </a:pPr>
            <a:r>
              <a:rPr lang="en-US" altLang="zh-CN" sz="1800">
                <a:sym typeface="宋体" panose="02010600030101010101" pitchFamily="2" charset="-122"/>
              </a:rPr>
              <a:t>	$.ajax({  url: url,  </a:t>
            </a:r>
            <a:endParaRPr lang="en-US" altLang="zh-CN" sz="1800">
              <a:sym typeface="宋体" panose="02010600030101010101" pitchFamily="2" charset="-122"/>
            </a:endParaRPr>
          </a:p>
          <a:p>
            <a:pPr>
              <a:spcBef>
                <a:spcPts val="300"/>
              </a:spcBef>
              <a:spcAft>
                <a:spcPts val="300"/>
              </a:spcAft>
              <a:buNone/>
            </a:pPr>
            <a:r>
              <a:rPr lang="en-US" altLang="zh-CN" sz="1800">
                <a:sym typeface="宋体" panose="02010600030101010101" pitchFamily="2" charset="-122"/>
              </a:rPr>
              <a:t>		type:</a:t>
            </a:r>
            <a:r>
              <a:rPr lang="sk-SK" altLang="zh-CN" sz="1800"/>
              <a:t> "POST",</a:t>
            </a:r>
            <a:endParaRPr lang="en-US" altLang="zh-CN" sz="1800">
              <a:sym typeface="宋体" panose="02010600030101010101" pitchFamily="2" charset="-122"/>
            </a:endParaRPr>
          </a:p>
          <a:p>
            <a:pPr>
              <a:spcBef>
                <a:spcPts val="300"/>
              </a:spcBef>
              <a:spcAft>
                <a:spcPts val="300"/>
              </a:spcAft>
              <a:buNone/>
            </a:pPr>
            <a:r>
              <a:rPr lang="en-US" altLang="zh-CN" sz="1800">
                <a:sym typeface="宋体" panose="02010600030101010101" pitchFamily="2" charset="-122"/>
              </a:rPr>
              <a:t>		data: data,  </a:t>
            </a:r>
            <a:endParaRPr lang="en-US" altLang="zh-CN" sz="1800">
              <a:sym typeface="宋体" panose="02010600030101010101" pitchFamily="2" charset="-122"/>
            </a:endParaRPr>
          </a:p>
          <a:p>
            <a:pPr>
              <a:spcBef>
                <a:spcPts val="300"/>
              </a:spcBef>
              <a:spcAft>
                <a:spcPts val="300"/>
              </a:spcAft>
              <a:buNone/>
            </a:pPr>
            <a:r>
              <a:rPr lang="en-US" altLang="zh-CN" sz="1800">
                <a:sym typeface="宋体" panose="02010600030101010101" pitchFamily="2" charset="-122"/>
              </a:rPr>
              <a:t>		success: success,  </a:t>
            </a:r>
            <a:endParaRPr lang="en-US" altLang="zh-CN" sz="1800">
              <a:sym typeface="宋体" panose="02010600030101010101" pitchFamily="2" charset="-122"/>
            </a:endParaRPr>
          </a:p>
          <a:p>
            <a:pPr>
              <a:spcBef>
                <a:spcPts val="300"/>
              </a:spcBef>
              <a:spcAft>
                <a:spcPts val="300"/>
              </a:spcAft>
              <a:buNone/>
            </a:pPr>
            <a:r>
              <a:rPr lang="en-US" altLang="zh-CN" sz="1800">
                <a:sym typeface="宋体" panose="02010600030101010101" pitchFamily="2" charset="-122"/>
              </a:rPr>
              <a:t>		dataType: dataType});</a:t>
            </a:r>
            <a:endParaRPr lang="en-US" altLang="zh-CN" sz="1800"/>
          </a:p>
          <a:p>
            <a:pPr>
              <a:buFont typeface="Wingdings" panose="05000000000000000000" pitchFamily="2" charset="2"/>
              <a:buChar char="l"/>
            </a:pPr>
            <a:r>
              <a:rPr lang="en-US" altLang="zh-CN" sz="1800"/>
              <a:t>jquery. load( url [, data ] [, complete ] )</a:t>
            </a:r>
            <a:endParaRPr lang="en-US" altLang="zh-CN" sz="1800"/>
          </a:p>
          <a:p>
            <a:pPr>
              <a:buNone/>
            </a:pPr>
            <a:r>
              <a:rPr lang="en-US" altLang="zh-CN" sz="1800" b="0"/>
              <a:t>	</a:t>
            </a:r>
            <a:r>
              <a:rPr lang="zh-CN" altLang="en-US" sz="1800" b="0"/>
              <a:t>从服务器端加载数据，然后将数据加载到指定的</a:t>
            </a:r>
            <a:r>
              <a:rPr lang="en-US" altLang="zh-CN" sz="1800" b="0"/>
              <a:t>jquery</a:t>
            </a:r>
            <a:r>
              <a:rPr lang="zh-CN" altLang="en-US" sz="1800" b="0"/>
              <a:t>对象上。</a:t>
            </a:r>
            <a:endParaRPr lang="en-US" altLang="zh-CN" sz="1800" b="0"/>
          </a:p>
          <a:p>
            <a:pPr>
              <a:buNone/>
            </a:pPr>
            <a:r>
              <a:rPr lang="en-US" altLang="zh-CN" sz="1800" b="0">
                <a:sym typeface="宋体" panose="02010600030101010101" pitchFamily="2" charset="-122"/>
              </a:rPr>
              <a:t>	</a:t>
            </a:r>
            <a:r>
              <a:rPr lang="zh-CN" altLang="en-US" sz="1800" b="0">
                <a:sym typeface="宋体" panose="02010600030101010101" pitchFamily="2" charset="-122"/>
              </a:rPr>
              <a:t>例如：</a:t>
            </a:r>
            <a:endParaRPr lang="en-US" altLang="zh-CN" sz="1800">
              <a:sym typeface="宋体" panose="02010600030101010101" pitchFamily="2" charset="-122"/>
            </a:endParaRPr>
          </a:p>
          <a:p>
            <a:pPr>
              <a:spcBef>
                <a:spcPts val="300"/>
              </a:spcBef>
              <a:spcAft>
                <a:spcPts val="300"/>
              </a:spcAft>
              <a:buNone/>
            </a:pPr>
            <a:r>
              <a:rPr lang="en-US" altLang="zh-CN" sz="1800">
                <a:sym typeface="宋体" panose="02010600030101010101" pitchFamily="2" charset="-122"/>
              </a:rPr>
              <a:t>	 $( "#result" ).load( "ajax/test.html", function() {  alert( "Load was performed." );});</a:t>
            </a:r>
            <a:endParaRPr lang="en-US" altLang="zh-CN"/>
          </a:p>
          <a:p>
            <a:pPr>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最佳实践</a:t>
            </a:r>
            <a:endParaRPr lang="en-US" altLang="zh-CN" sz="1800" b="0"/>
          </a:p>
          <a:p>
            <a:pPr>
              <a:buFont typeface="Wingdings" panose="05000000000000000000" pitchFamily="2" charset="2"/>
              <a:buChar char="l"/>
            </a:pPr>
            <a:r>
              <a:rPr lang="zh-CN" altLang="en-US" sz="1800"/>
              <a:t>发送</a:t>
            </a:r>
            <a:r>
              <a:rPr lang="en-US" altLang="zh-CN" sz="1800"/>
              <a:t>post</a:t>
            </a:r>
            <a:r>
              <a:rPr lang="zh-CN" altLang="en-US" sz="1800"/>
              <a:t>请求，参数处理为</a:t>
            </a:r>
            <a:r>
              <a:rPr lang="en-US" altLang="zh-CN" sz="1800"/>
              <a:t>json</a:t>
            </a:r>
            <a:r>
              <a:rPr lang="zh-CN" altLang="en-US" sz="1800"/>
              <a:t>格式</a:t>
            </a:r>
            <a:endParaRPr lang="en-US" altLang="zh-CN" sz="1800"/>
          </a:p>
          <a:p>
            <a:pPr>
              <a:spcBef>
                <a:spcPts val="200"/>
              </a:spcBef>
              <a:spcAft>
                <a:spcPts val="200"/>
              </a:spcAft>
              <a:buNone/>
            </a:pPr>
            <a:r>
              <a:rPr lang="en-US" altLang="zh-CN" sz="1800"/>
              <a:t>	$.ajax(this.baseURL+'testPostJson',{            </a:t>
            </a:r>
            <a:endParaRPr lang="en-US" altLang="zh-CN" sz="1800"/>
          </a:p>
          <a:p>
            <a:pPr>
              <a:spcBef>
                <a:spcPts val="200"/>
              </a:spcBef>
              <a:spcAft>
                <a:spcPts val="200"/>
              </a:spcAft>
              <a:buNone/>
            </a:pPr>
            <a:r>
              <a:rPr lang="en-US" altLang="zh-CN" sz="1800"/>
              <a:t>	</a:t>
            </a:r>
            <a:r>
              <a:rPr lang="zh-CN" altLang="en-US" sz="1800"/>
              <a:t>    </a:t>
            </a:r>
            <a:r>
              <a:rPr lang="en-US" altLang="zh-CN" sz="1800"/>
              <a:t>method:'POST',            </a:t>
            </a:r>
            <a:endParaRPr lang="en-US" altLang="zh-CN" sz="1800"/>
          </a:p>
          <a:p>
            <a:pPr>
              <a:spcBef>
                <a:spcPts val="200"/>
              </a:spcBef>
              <a:spcAft>
                <a:spcPts val="200"/>
              </a:spcAft>
              <a:buNone/>
            </a:pPr>
            <a:r>
              <a:rPr lang="en-US" altLang="zh-CN" sz="1800"/>
              <a:t>	</a:t>
            </a:r>
            <a:r>
              <a:rPr lang="zh-CN" altLang="en-US" sz="1800"/>
              <a:t>    </a:t>
            </a:r>
            <a:r>
              <a:rPr lang="en-US" altLang="zh-CN" sz="1800">
                <a:solidFill>
                  <a:srgbClr val="FF0000"/>
                </a:solidFill>
              </a:rPr>
              <a:t>data:JSON.stringify(vm.form),            </a:t>
            </a:r>
            <a:endParaRPr lang="en-US" altLang="zh-CN" sz="1800">
              <a:solidFill>
                <a:srgbClr val="FF0000"/>
              </a:solidFill>
            </a:endParaRPr>
          </a:p>
          <a:p>
            <a:pPr>
              <a:spcBef>
                <a:spcPts val="200"/>
              </a:spcBef>
              <a:spcAft>
                <a:spcPts val="200"/>
              </a:spcAft>
              <a:buNone/>
            </a:pPr>
            <a:r>
              <a:rPr lang="en-US" altLang="zh-CN" sz="1800">
                <a:solidFill>
                  <a:srgbClr val="FF0000"/>
                </a:solidFill>
              </a:rPr>
              <a:t>	</a:t>
            </a:r>
            <a:r>
              <a:rPr lang="zh-CN" altLang="en-US" sz="1800">
                <a:solidFill>
                  <a:srgbClr val="FF0000"/>
                </a:solidFill>
              </a:rPr>
              <a:t>    </a:t>
            </a:r>
            <a:r>
              <a:rPr lang="en-US" altLang="zh-CN" sz="1800">
                <a:solidFill>
                  <a:srgbClr val="FF0000"/>
                </a:solidFill>
              </a:rPr>
              <a:t>contentType:'application/json',          </a:t>
            </a:r>
            <a:endParaRPr lang="en-US" altLang="zh-CN" sz="1800">
              <a:solidFill>
                <a:srgbClr val="FF0000"/>
              </a:solidFill>
            </a:endParaRPr>
          </a:p>
          <a:p>
            <a:pPr>
              <a:spcBef>
                <a:spcPts val="200"/>
              </a:spcBef>
              <a:spcAft>
                <a:spcPts val="200"/>
              </a:spcAft>
              <a:buNone/>
            </a:pPr>
            <a:r>
              <a:rPr lang="en-US" altLang="zh-CN" sz="1800"/>
              <a:t>	});</a:t>
            </a:r>
            <a:endParaRPr lang="en-US" altLang="zh-CN" sz="1800"/>
          </a:p>
          <a:p>
            <a:pPr>
              <a:spcBef>
                <a:spcPts val="200"/>
              </a:spcBef>
              <a:spcAft>
                <a:spcPts val="200"/>
              </a:spcAft>
              <a:buNone/>
            </a:pPr>
            <a:r>
              <a:rPr lang="zh-CN" altLang="en-US" sz="1800">
                <a:sym typeface="宋体" panose="02010600030101010101" pitchFamily="2" charset="-122"/>
              </a:rPr>
              <a:t>注意：</a:t>
            </a:r>
            <a:endParaRPr lang="en-US" altLang="zh-CN" sz="1800">
              <a:sym typeface="宋体" panose="02010600030101010101" pitchFamily="2" charset="-122"/>
            </a:endParaRPr>
          </a:p>
          <a:p>
            <a:pPr>
              <a:spcBef>
                <a:spcPts val="200"/>
              </a:spcBef>
              <a:spcAft>
                <a:spcPts val="200"/>
              </a:spcAft>
              <a:buNone/>
            </a:pPr>
            <a:r>
              <a:rPr lang="en-US" altLang="zh-CN" sz="1800" b="0"/>
              <a:t>For cross-domain requests, setting the content type to anything other than application/x-www-form-urlencoded, multipart/form-data, or text/plain will trigger the browser to send a preflight OPTIONS request to the server.</a:t>
            </a:r>
            <a:endParaRPr lang="en-US" altLang="zh-CN" sz="1800" b="0"/>
          </a:p>
          <a:p>
            <a:pPr>
              <a:spcBef>
                <a:spcPts val="200"/>
              </a:spcBef>
              <a:spcAft>
                <a:spcPts val="200"/>
              </a:spcAft>
              <a:buNone/>
            </a:pPr>
            <a:r>
              <a:rPr lang="zh-CN" altLang="en-US" sz="1800">
                <a:sym typeface="宋体" panose="02010600030101010101" pitchFamily="2" charset="-122"/>
              </a:rPr>
              <a:t>所以后台应该设置</a:t>
            </a:r>
            <a:r>
              <a:rPr lang="en-US" altLang="zh-CN" sz="1800">
                <a:sym typeface="宋体" panose="02010600030101010101" pitchFamily="2" charset="-122"/>
              </a:rPr>
              <a:t>cors:</a:t>
            </a:r>
            <a:endParaRPr lang="en-US" altLang="zh-CN" sz="1800">
              <a:sym typeface="宋体" panose="02010600030101010101" pitchFamily="2" charset="-122"/>
            </a:endParaRPr>
          </a:p>
          <a:p>
            <a:pPr>
              <a:spcBef>
                <a:spcPts val="200"/>
              </a:spcBef>
              <a:spcAft>
                <a:spcPts val="200"/>
              </a:spcAft>
              <a:buNone/>
            </a:pPr>
            <a:r>
              <a:rPr lang="en-US" altLang="zh-CN" sz="1800" b="0">
                <a:sym typeface="宋体" panose="02010600030101010101" pitchFamily="2" charset="-122"/>
              </a:rPr>
              <a:t>res.header("Access-Control-Allow-Origin", "*");      </a:t>
            </a:r>
            <a:endParaRPr lang="en-US" altLang="zh-CN" sz="1800" b="0">
              <a:sym typeface="宋体" panose="02010600030101010101" pitchFamily="2" charset="-122"/>
            </a:endParaRPr>
          </a:p>
          <a:p>
            <a:pPr>
              <a:spcBef>
                <a:spcPts val="200"/>
              </a:spcBef>
              <a:spcAft>
                <a:spcPts val="200"/>
              </a:spcAft>
              <a:buNone/>
            </a:pPr>
            <a:r>
              <a:rPr lang="en-US" altLang="zh-CN" sz="1800" b="0">
                <a:sym typeface="宋体" panose="02010600030101010101" pitchFamily="2" charset="-122"/>
              </a:rPr>
              <a:t>res.header("Access-Control-Allow-Headers", "X-PINGOTHER,Content-Type,X-Requested-With");      </a:t>
            </a:r>
            <a:endParaRPr lang="en-US" altLang="zh-CN" sz="1800" b="0">
              <a:sym typeface="宋体" panose="02010600030101010101" pitchFamily="2" charset="-122"/>
            </a:endParaRPr>
          </a:p>
          <a:p>
            <a:pPr>
              <a:spcBef>
                <a:spcPts val="200"/>
              </a:spcBef>
              <a:spcAft>
                <a:spcPts val="200"/>
              </a:spcAft>
              <a:buNone/>
            </a:pPr>
            <a:r>
              <a:rPr lang="en-US" altLang="zh-CN" sz="1800" b="0">
                <a:sym typeface="宋体" panose="02010600030101010101" pitchFamily="2" charset="-122"/>
              </a:rPr>
              <a:t>res.header("Access-Control-Allow-Methods","PUT,POST,GET,DELETE,OPTIONS");</a:t>
            </a:r>
            <a:endParaRPr lang="zh-CN" altLang="en-US" sz="1800" b="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最佳实践</a:t>
            </a:r>
            <a:endParaRPr lang="en-US" altLang="zh-CN" sz="1800" b="0"/>
          </a:p>
          <a:p>
            <a:pPr>
              <a:buFont typeface="Wingdings" panose="05000000000000000000" pitchFamily="2" charset="2"/>
              <a:buChar char="l"/>
            </a:pPr>
            <a:r>
              <a:rPr lang="zh-CN" altLang="en-US" sz="1800"/>
              <a:t>发送</a:t>
            </a:r>
            <a:r>
              <a:rPr lang="en-US" altLang="zh-CN" sz="1800"/>
              <a:t>post</a:t>
            </a:r>
            <a:r>
              <a:rPr lang="zh-CN" altLang="en-US" sz="1800"/>
              <a:t>请求，参数处理为表单格式</a:t>
            </a:r>
            <a:endParaRPr lang="en-US" altLang="zh-CN" sz="1800"/>
          </a:p>
          <a:p>
            <a:pPr>
              <a:spcBef>
                <a:spcPts val="200"/>
              </a:spcBef>
              <a:spcAft>
                <a:spcPts val="200"/>
              </a:spcAft>
              <a:buNone/>
            </a:pPr>
            <a:r>
              <a:rPr lang="en-US" altLang="zh-CN" sz="1800"/>
              <a:t>	$.ajax(this.baseURL+'testPostJson',{            </a:t>
            </a:r>
            <a:endParaRPr lang="en-US" altLang="zh-CN" sz="1800"/>
          </a:p>
          <a:p>
            <a:pPr>
              <a:spcBef>
                <a:spcPts val="200"/>
              </a:spcBef>
              <a:spcAft>
                <a:spcPts val="200"/>
              </a:spcAft>
              <a:buNone/>
            </a:pPr>
            <a:r>
              <a:rPr lang="en-US" altLang="zh-CN" sz="1800"/>
              <a:t>	</a:t>
            </a:r>
            <a:r>
              <a:rPr lang="zh-CN" altLang="en-US" sz="1800"/>
              <a:t>    </a:t>
            </a:r>
            <a:r>
              <a:rPr lang="en-US" altLang="zh-CN" sz="1800"/>
              <a:t>method:'POST',            </a:t>
            </a:r>
            <a:endParaRPr lang="en-US" altLang="zh-CN" sz="1800"/>
          </a:p>
          <a:p>
            <a:pPr>
              <a:spcBef>
                <a:spcPts val="200"/>
              </a:spcBef>
              <a:spcAft>
                <a:spcPts val="200"/>
              </a:spcAft>
              <a:buNone/>
            </a:pPr>
            <a:r>
              <a:rPr lang="en-US" altLang="zh-CN" sz="1800"/>
              <a:t>	</a:t>
            </a:r>
            <a:r>
              <a:rPr lang="zh-CN" altLang="en-US" sz="1800"/>
              <a:t>    </a:t>
            </a:r>
            <a:r>
              <a:rPr lang="en-US" altLang="zh-CN" sz="1800">
                <a:solidFill>
                  <a:srgbClr val="FF0000"/>
                </a:solidFill>
              </a:rPr>
              <a:t>data:vm.form,            </a:t>
            </a:r>
            <a:endParaRPr lang="en-US" altLang="zh-CN" sz="1800">
              <a:solidFill>
                <a:srgbClr val="FF0000"/>
              </a:solidFill>
            </a:endParaRPr>
          </a:p>
          <a:p>
            <a:pPr>
              <a:spcBef>
                <a:spcPts val="200"/>
              </a:spcBef>
              <a:spcAft>
                <a:spcPts val="200"/>
              </a:spcAft>
              <a:buNone/>
            </a:pPr>
            <a:r>
              <a:rPr lang="en-US" altLang="zh-CN" sz="1800">
                <a:solidFill>
                  <a:srgbClr val="FF0000"/>
                </a:solidFill>
              </a:rPr>
              <a:t>	</a:t>
            </a:r>
            <a:r>
              <a:rPr lang="zh-CN" altLang="en-US" sz="1800">
                <a:solidFill>
                  <a:srgbClr val="FF0000"/>
                </a:solidFill>
              </a:rPr>
              <a:t>    </a:t>
            </a:r>
            <a:r>
              <a:rPr lang="en-US" altLang="zh-CN" sz="1800">
                <a:solidFill>
                  <a:srgbClr val="FF0000"/>
                </a:solidFill>
              </a:rPr>
              <a:t>contentType:' application/x-www-form-urlencoded;charset=UTF-8 ',          </a:t>
            </a:r>
            <a:endParaRPr lang="en-US" altLang="zh-CN" sz="1800">
              <a:solidFill>
                <a:srgbClr val="FF0000"/>
              </a:solidFill>
            </a:endParaRPr>
          </a:p>
          <a:p>
            <a:pPr>
              <a:spcBef>
                <a:spcPts val="200"/>
              </a:spcBef>
              <a:spcAft>
                <a:spcPts val="200"/>
              </a:spcAft>
              <a:buNone/>
            </a:pPr>
            <a:r>
              <a:rPr lang="en-US" altLang="zh-CN" sz="1800"/>
              <a:t>	});</a:t>
            </a:r>
            <a:endParaRPr lang="en-US" altLang="zh-CN" sz="1800">
              <a:sym typeface="宋体" panose="02010600030101010101" pitchFamily="2" charset="-122"/>
            </a:endParaRPr>
          </a:p>
          <a:p>
            <a:pPr>
              <a:spcBef>
                <a:spcPts val="200"/>
              </a:spcBef>
              <a:spcAft>
                <a:spcPts val="200"/>
              </a:spcAft>
              <a:buNone/>
            </a:pPr>
            <a:r>
              <a:rPr lang="zh-CN" altLang="en-US" sz="1800">
                <a:sym typeface="宋体" panose="02010600030101010101" pitchFamily="2" charset="-122"/>
              </a:rPr>
              <a:t>同样，如果跨域，后台应该设置</a:t>
            </a:r>
            <a:r>
              <a:rPr lang="en-US" altLang="zh-CN" sz="1800">
                <a:sym typeface="宋体" panose="02010600030101010101" pitchFamily="2" charset="-122"/>
              </a:rPr>
              <a:t>cors:</a:t>
            </a:r>
            <a:endParaRPr lang="en-US" altLang="zh-CN" sz="1800">
              <a:sym typeface="宋体" panose="02010600030101010101" pitchFamily="2" charset="-122"/>
            </a:endParaRPr>
          </a:p>
          <a:p>
            <a:pPr>
              <a:spcBef>
                <a:spcPts val="200"/>
              </a:spcBef>
              <a:spcAft>
                <a:spcPts val="200"/>
              </a:spcAft>
              <a:buNone/>
            </a:pPr>
            <a:r>
              <a:rPr lang="en-US" altLang="zh-CN" sz="1800" b="0">
                <a:sym typeface="宋体" panose="02010600030101010101" pitchFamily="2" charset="-122"/>
              </a:rPr>
              <a:t>res.header("Access-Control-Allow-Origin", "*");      </a:t>
            </a:r>
            <a:endParaRPr lang="en-US" altLang="zh-CN" sz="1800" b="0">
              <a:sym typeface="宋体" panose="02010600030101010101" pitchFamily="2" charset="-122"/>
            </a:endParaRPr>
          </a:p>
          <a:p>
            <a:pPr>
              <a:spcBef>
                <a:spcPts val="200"/>
              </a:spcBef>
              <a:spcAft>
                <a:spcPts val="200"/>
              </a:spcAft>
              <a:buNone/>
            </a:pPr>
            <a:r>
              <a:rPr lang="en-US" altLang="zh-CN" sz="1800" b="0">
                <a:sym typeface="宋体" panose="02010600030101010101" pitchFamily="2" charset="-122"/>
              </a:rPr>
              <a:t>res.header("Access-Control-Allow-Headers", "X-PINGOTHER,Content-Type,X-Requested-With");      </a:t>
            </a:r>
            <a:endParaRPr lang="en-US" altLang="zh-CN" sz="1800" b="0">
              <a:sym typeface="宋体" panose="02010600030101010101" pitchFamily="2" charset="-122"/>
            </a:endParaRPr>
          </a:p>
          <a:p>
            <a:pPr>
              <a:spcBef>
                <a:spcPts val="200"/>
              </a:spcBef>
              <a:spcAft>
                <a:spcPts val="200"/>
              </a:spcAft>
              <a:buNone/>
            </a:pPr>
            <a:r>
              <a:rPr lang="en-US" altLang="zh-CN" sz="1800" b="0">
                <a:sym typeface="宋体" panose="02010600030101010101" pitchFamily="2" charset="-122"/>
              </a:rPr>
              <a:t>res.header("Access-Control-Allow-Methods","PUT,POST,GET,DELETE,OPTIONS");</a:t>
            </a:r>
            <a:endParaRPr lang="zh-CN" altLang="en-US" sz="1800" b="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vert="horz" wrap="square" lIns="90333" tIns="44376" rIns="90333" bIns="44376" anchor="b"/>
          <a:lstStyle/>
          <a:p>
            <a:r>
              <a:rPr lang="en-US" altLang="zh-CN"/>
              <a:t>npm</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创建一个模块</a:t>
            </a:r>
            <a:endParaRPr lang="en-US" altLang="zh-CN"/>
          </a:p>
          <a:p>
            <a:pPr>
              <a:buNone/>
            </a:pPr>
            <a:r>
              <a:rPr lang="en-US" altLang="zh-CN" sz="1800"/>
              <a:t>Node.js</a:t>
            </a:r>
            <a:r>
              <a:rPr lang="zh-CN" altLang="en-US" sz="1800"/>
              <a:t>的模块是一种能够被发布到</a:t>
            </a:r>
            <a:r>
              <a:rPr lang="en-US" altLang="zh-CN" sz="1800"/>
              <a:t>npm</a:t>
            </a:r>
            <a:r>
              <a:rPr lang="zh-CN" altLang="en-US" sz="1800"/>
              <a:t>上的包。创建模块从创建</a:t>
            </a:r>
            <a:r>
              <a:rPr lang="en-US" altLang="zh-CN" sz="1800"/>
              <a:t>package.json</a:t>
            </a:r>
            <a:r>
              <a:rPr lang="zh-CN" altLang="en-US" sz="1800"/>
              <a:t>文件开始，</a:t>
            </a:r>
            <a:r>
              <a:rPr lang="en-US" altLang="zh-CN" sz="1800"/>
              <a:t>package.json</a:t>
            </a:r>
            <a:r>
              <a:rPr lang="zh-CN" altLang="en-US" sz="1800"/>
              <a:t>是模块的配置文件。</a:t>
            </a:r>
            <a:endParaRPr lang="en-US" altLang="zh-CN" sz="1800"/>
          </a:p>
          <a:p>
            <a:pPr marL="793750" lvl="1" indent="-285750">
              <a:buFont typeface="Wingdings" panose="05000000000000000000" pitchFamily="2" charset="2"/>
              <a:buChar char="Ø"/>
            </a:pPr>
            <a:r>
              <a:rPr lang="zh-CN" altLang="en-US" sz="1800"/>
              <a:t>可以使用</a:t>
            </a:r>
            <a:r>
              <a:rPr lang="en-US" altLang="zh-CN" sz="1800"/>
              <a:t>npm</a:t>
            </a:r>
            <a:r>
              <a:rPr lang="zh-CN" altLang="en-US" sz="1800"/>
              <a:t> </a:t>
            </a:r>
            <a:r>
              <a:rPr lang="en-US" altLang="zh-CN" sz="1800"/>
              <a:t>init</a:t>
            </a:r>
            <a:r>
              <a:rPr lang="zh-CN" altLang="en-US" sz="1800"/>
              <a:t>命令来初始化</a:t>
            </a:r>
            <a:r>
              <a:rPr lang="en-US" altLang="zh-CN" sz="1800"/>
              <a:t>package.json</a:t>
            </a:r>
            <a:r>
              <a:rPr lang="zh-CN" altLang="en-US" sz="1800"/>
              <a:t>文件</a:t>
            </a:r>
            <a:endParaRPr lang="en-US" altLang="zh-CN" sz="1600"/>
          </a:p>
          <a:p>
            <a:pPr>
              <a:buNone/>
            </a:pPr>
            <a:r>
              <a:rPr lang="en-US" altLang="zh-CN" sz="1600"/>
              <a:t>	</a:t>
            </a:r>
            <a:r>
              <a:rPr lang="en-US" altLang="zh-CN" sz="1800" b="0"/>
              <a:t>$ npm init</a:t>
            </a:r>
            <a:endParaRPr lang="en-US" altLang="zh-CN" sz="1800" b="0"/>
          </a:p>
          <a:p>
            <a:pPr marL="1314450" lvl="2"/>
            <a:r>
              <a:rPr lang="en-US" altLang="zh-CN"/>
              <a:t>name</a:t>
            </a:r>
            <a:r>
              <a:rPr lang="zh-CN" altLang="en-US"/>
              <a:t>  模块名称</a:t>
            </a:r>
            <a:r>
              <a:rPr lang="en-US" altLang="zh-CN"/>
              <a:t>		version</a:t>
            </a:r>
            <a:r>
              <a:rPr lang="zh-CN" altLang="en-US"/>
              <a:t> </a:t>
            </a:r>
            <a:r>
              <a:rPr lang="en-US" altLang="zh-CN"/>
              <a:t>	</a:t>
            </a:r>
            <a:r>
              <a:rPr lang="zh-CN" altLang="en-US"/>
              <a:t>模块版本</a:t>
            </a:r>
            <a:endParaRPr lang="en-US" altLang="zh-CN"/>
          </a:p>
          <a:p>
            <a:pPr marL="1314450" lvl="2"/>
            <a:r>
              <a:rPr lang="en-US" altLang="zh-CN"/>
              <a:t>description</a:t>
            </a:r>
            <a:r>
              <a:rPr lang="zh-CN" altLang="en-US"/>
              <a:t> 描述信息</a:t>
            </a:r>
            <a:r>
              <a:rPr lang="en-US" altLang="zh-CN"/>
              <a:t>		main	</a:t>
            </a:r>
            <a:r>
              <a:rPr lang="zh-CN" altLang="en-US"/>
              <a:t>指定模块入口文件</a:t>
            </a:r>
            <a:endParaRPr lang="en-US" altLang="zh-CN"/>
          </a:p>
          <a:p>
            <a:pPr marL="1314450" lvl="2"/>
            <a:r>
              <a:rPr lang="en-US" altLang="zh-CN"/>
              <a:t>Dependencies	</a:t>
            </a:r>
            <a:r>
              <a:rPr lang="zh-CN" altLang="en-US"/>
              <a:t>依赖关系</a:t>
            </a:r>
            <a:r>
              <a:rPr lang="en-US" altLang="zh-CN"/>
              <a:t>		engines</a:t>
            </a:r>
            <a:r>
              <a:rPr lang="zh-CN" altLang="en-US"/>
              <a:t> 指定</a:t>
            </a:r>
            <a:r>
              <a:rPr lang="en-US" altLang="zh-CN"/>
              <a:t>node</a:t>
            </a:r>
            <a:r>
              <a:rPr lang="zh-CN" altLang="en-US"/>
              <a:t>版本</a:t>
            </a:r>
            <a:endParaRPr lang="en-US" altLang="zh-CN"/>
          </a:p>
          <a:p>
            <a:pPr marL="1314450" lvl="2"/>
            <a:r>
              <a:rPr lang="en-US" altLang="zh-CN"/>
              <a:t>devDependencies</a:t>
            </a:r>
            <a:r>
              <a:rPr lang="zh-CN" altLang="en-US"/>
              <a:t> 环境依赖或测试依赖</a:t>
            </a:r>
            <a:endParaRPr lang="en-US" altLang="zh-CN"/>
          </a:p>
          <a:p>
            <a:pPr marL="1314450" lvl="2"/>
            <a:r>
              <a:rPr lang="en-US" altLang="zh-CN"/>
              <a:t>optionalDependencies</a:t>
            </a:r>
            <a:r>
              <a:rPr lang="zh-CN" altLang="en-US"/>
              <a:t>可选择依赖</a:t>
            </a:r>
            <a:endParaRPr lang="en-US" altLang="zh-CN"/>
          </a:p>
          <a:p>
            <a:pPr marL="1314450" lvl="2"/>
            <a:r>
              <a:rPr lang="en-US" altLang="zh-CN"/>
              <a:t>script</a:t>
            </a:r>
            <a:r>
              <a:rPr lang="zh-CN" altLang="en-US"/>
              <a:t> 定义当前模块脚本，使用</a:t>
            </a:r>
            <a:r>
              <a:rPr lang="en-US" altLang="zh-CN"/>
              <a:t>npm</a:t>
            </a:r>
            <a:r>
              <a:rPr lang="zh-CN" altLang="en-US"/>
              <a:t> </a:t>
            </a:r>
            <a:r>
              <a:rPr lang="en-US" altLang="zh-CN"/>
              <a:t>run</a:t>
            </a:r>
            <a:r>
              <a:rPr lang="zh-CN" altLang="en-US"/>
              <a:t>来运行所定义的脚本</a:t>
            </a:r>
            <a:endParaRPr lang="en-US" altLang="zh-CN"/>
          </a:p>
          <a:p>
            <a:pPr marL="793750" lvl="1" indent="-285750">
              <a:buFont typeface="Wingdings" panose="05000000000000000000" pitchFamily="2" charset="2"/>
              <a:buChar char="Ø"/>
            </a:pPr>
            <a:r>
              <a:rPr lang="zh-CN" altLang="en-US" sz="1800"/>
              <a:t>使用</a:t>
            </a:r>
            <a:r>
              <a:rPr lang="en-US" altLang="zh-CN" sz="1800"/>
              <a:t>-y</a:t>
            </a:r>
            <a:r>
              <a:rPr lang="zh-CN" altLang="en-US" sz="1800"/>
              <a:t>参数创建默认</a:t>
            </a:r>
            <a:r>
              <a:rPr lang="en-US" altLang="zh-CN" sz="1800"/>
              <a:t>package.json</a:t>
            </a:r>
            <a:r>
              <a:rPr lang="zh-CN" altLang="en-US" sz="1800"/>
              <a:t>文件</a:t>
            </a:r>
            <a:endParaRPr lang="en-US" altLang="zh-CN" sz="1600" b="0"/>
          </a:p>
          <a:p>
            <a:pPr>
              <a:buNone/>
            </a:pPr>
            <a:r>
              <a:rPr lang="en-US" altLang="zh-CN" b="0"/>
              <a:t>	</a:t>
            </a:r>
            <a:r>
              <a:rPr lang="en-US" altLang="zh-CN" sz="1800" b="0"/>
              <a:t>$ npm init</a:t>
            </a:r>
            <a:r>
              <a:rPr lang="zh-CN" altLang="en-US" sz="1800" b="0"/>
              <a:t> </a:t>
            </a:r>
            <a:r>
              <a:rPr lang="en-US" altLang="zh-CN" sz="1800" b="0"/>
              <a:t>-y</a:t>
            </a:r>
            <a:endParaRPr lang="zh-CN" altLang="en-US" b="0"/>
          </a:p>
          <a:p>
            <a:pPr>
              <a:buNone/>
            </a:pPr>
            <a:endParaRPr lang="zh-CN" altLang="en-US"/>
          </a:p>
          <a:p>
            <a:pPr>
              <a:buNone/>
            </a:pPr>
            <a:endParaRPr lang="zh-CN" altLang="en-US"/>
          </a:p>
          <a:p>
            <a:pPr>
              <a:buNone/>
            </a:pPr>
            <a:endParaRPr lang="zh-CN" altLang="en-US"/>
          </a:p>
          <a:p>
            <a:pPr marL="793750" lvl="1" indent="-285750">
              <a:buChar char="•"/>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最佳实践</a:t>
            </a:r>
            <a:endParaRPr lang="en-US" altLang="zh-CN" sz="1800" b="0"/>
          </a:p>
          <a:p>
            <a:pPr>
              <a:buFont typeface="Wingdings" panose="05000000000000000000" pitchFamily="2" charset="2"/>
              <a:buChar char="l"/>
            </a:pPr>
            <a:r>
              <a:rPr lang="zh-CN" altLang="en-US" sz="1800"/>
              <a:t>发送</a:t>
            </a:r>
            <a:r>
              <a:rPr lang="en-US" altLang="zh-CN" sz="1800"/>
              <a:t>jsonp</a:t>
            </a:r>
            <a:r>
              <a:rPr lang="zh-CN" altLang="en-US" sz="1800"/>
              <a:t>请求</a:t>
            </a:r>
            <a:endParaRPr lang="en-US" altLang="zh-CN" sz="1800"/>
          </a:p>
          <a:p>
            <a:pPr>
              <a:spcBef>
                <a:spcPts val="200"/>
              </a:spcBef>
              <a:spcAft>
                <a:spcPts val="200"/>
              </a:spcAft>
              <a:buNone/>
            </a:pPr>
            <a:r>
              <a:rPr lang="en-US" altLang="zh-CN" sz="1800"/>
              <a:t>	$.ajax(this.baseURL+'testPostJsonp',{            </a:t>
            </a:r>
            <a:endParaRPr lang="en-US" altLang="zh-CN" sz="1800"/>
          </a:p>
          <a:p>
            <a:pPr>
              <a:spcBef>
                <a:spcPts val="200"/>
              </a:spcBef>
              <a:spcAft>
                <a:spcPts val="200"/>
              </a:spcAft>
              <a:buNone/>
            </a:pPr>
            <a:r>
              <a:rPr lang="en-US" altLang="zh-CN" sz="1800"/>
              <a:t>	</a:t>
            </a:r>
            <a:r>
              <a:rPr lang="zh-CN" altLang="en-US" sz="1800"/>
              <a:t>    </a:t>
            </a:r>
            <a:r>
              <a:rPr lang="en-US" altLang="zh-CN" sz="1800"/>
              <a:t>data:vm.form,            </a:t>
            </a:r>
            <a:endParaRPr lang="en-US" altLang="zh-CN" sz="1800"/>
          </a:p>
          <a:p>
            <a:pPr>
              <a:spcBef>
                <a:spcPts val="200"/>
              </a:spcBef>
              <a:spcAft>
                <a:spcPts val="200"/>
              </a:spcAft>
              <a:buNone/>
            </a:pPr>
            <a:r>
              <a:rPr lang="en-US" altLang="zh-CN" sz="1800"/>
              <a:t>	</a:t>
            </a:r>
            <a:r>
              <a:rPr lang="zh-CN" altLang="en-US" sz="1800"/>
              <a:t>    </a:t>
            </a:r>
            <a:r>
              <a:rPr lang="en-US" altLang="zh-CN" sz="1800"/>
              <a:t>dataType:'jsonp',            </a:t>
            </a:r>
            <a:endParaRPr lang="en-US" altLang="zh-CN" sz="1800"/>
          </a:p>
          <a:p>
            <a:pPr>
              <a:spcBef>
                <a:spcPts val="200"/>
              </a:spcBef>
              <a:spcAft>
                <a:spcPts val="200"/>
              </a:spcAft>
              <a:buNone/>
            </a:pPr>
            <a:r>
              <a:rPr lang="en-US" altLang="zh-CN" sz="1800"/>
              <a:t>	</a:t>
            </a:r>
            <a:r>
              <a:rPr lang="zh-CN" altLang="en-US" sz="1800"/>
              <a:t>    </a:t>
            </a:r>
            <a:r>
              <a:rPr lang="en-US" altLang="zh-CN" sz="1800"/>
              <a:t>success:function(data){</a:t>
            </a:r>
            <a:endParaRPr lang="en-US" altLang="zh-CN" sz="1800"/>
          </a:p>
          <a:p>
            <a:pPr>
              <a:spcBef>
                <a:spcPts val="200"/>
              </a:spcBef>
              <a:spcAft>
                <a:spcPts val="200"/>
              </a:spcAft>
              <a:buNone/>
            </a:pPr>
            <a:r>
              <a:rPr lang="en-US" altLang="zh-CN" sz="1800"/>
              <a:t>	</a:t>
            </a:r>
            <a:r>
              <a:rPr lang="zh-CN" altLang="en-US" sz="1800"/>
              <a:t>        </a:t>
            </a:r>
            <a:r>
              <a:rPr lang="en-US" altLang="zh-CN" sz="1800"/>
              <a:t>alert(data);           </a:t>
            </a:r>
            <a:endParaRPr lang="en-US" altLang="zh-CN" sz="1800"/>
          </a:p>
          <a:p>
            <a:pPr>
              <a:spcBef>
                <a:spcPts val="200"/>
              </a:spcBef>
              <a:spcAft>
                <a:spcPts val="200"/>
              </a:spcAft>
              <a:buNone/>
            </a:pPr>
            <a:r>
              <a:rPr lang="en-US" altLang="zh-CN" sz="1800"/>
              <a:t>	</a:t>
            </a:r>
            <a:r>
              <a:rPr lang="zh-CN" altLang="en-US" sz="1800"/>
              <a:t>   </a:t>
            </a:r>
            <a:r>
              <a:rPr lang="en-US" altLang="zh-CN" sz="1800"/>
              <a:t> }         </a:t>
            </a:r>
            <a:endParaRPr lang="en-US" altLang="zh-CN" sz="1800"/>
          </a:p>
          <a:p>
            <a:pPr>
              <a:spcBef>
                <a:spcPts val="200"/>
              </a:spcBef>
              <a:spcAft>
                <a:spcPts val="200"/>
              </a:spcAft>
              <a:buNone/>
            </a:pPr>
            <a:r>
              <a:rPr lang="en-US" altLang="zh-CN" sz="1800"/>
              <a:t>	});</a:t>
            </a:r>
            <a:endParaRPr lang="en-US" altLang="zh-CN" sz="1800">
              <a:sym typeface="宋体" panose="02010600030101010101" pitchFamily="2" charset="-122"/>
            </a:endParaRPr>
          </a:p>
          <a:p>
            <a:pPr>
              <a:spcBef>
                <a:spcPts val="200"/>
              </a:spcBef>
              <a:spcAft>
                <a:spcPts val="200"/>
              </a:spcAft>
              <a:buNone/>
            </a:pPr>
            <a:r>
              <a:rPr lang="en-US" altLang="zh-CN" sz="1800" b="0">
                <a:solidFill>
                  <a:srgbClr val="FF0000"/>
                </a:solidFill>
                <a:sym typeface="宋体" panose="02010600030101010101" pitchFamily="2" charset="-122"/>
              </a:rPr>
              <a:t>jsonp</a:t>
            </a:r>
            <a:r>
              <a:rPr lang="zh-CN" altLang="en-US" sz="1800" b="0">
                <a:sym typeface="宋体" panose="02010600030101010101" pitchFamily="2" charset="-122"/>
              </a:rPr>
              <a:t>的默认值为</a:t>
            </a:r>
            <a:r>
              <a:rPr lang="en-US" altLang="zh-CN" sz="1800" b="0">
                <a:sym typeface="宋体" panose="02010600030101010101" pitchFamily="2" charset="-122"/>
              </a:rPr>
              <a:t>callback</a:t>
            </a:r>
            <a:r>
              <a:rPr lang="zh-CN" altLang="en-US" sz="1800" b="0">
                <a:sym typeface="宋体" panose="02010600030101010101" pitchFamily="2" charset="-122"/>
              </a:rPr>
              <a:t>，</a:t>
            </a:r>
            <a:r>
              <a:rPr lang="en-US" altLang="zh-CN" sz="1800" b="0"/>
              <a:t> </a:t>
            </a:r>
            <a:r>
              <a:rPr lang="en-US" altLang="zh-CN" sz="1800" b="0">
                <a:solidFill>
                  <a:srgbClr val="FF0000"/>
                </a:solidFill>
              </a:rPr>
              <a:t>jsonpCallback</a:t>
            </a:r>
            <a:r>
              <a:rPr lang="zh-CN" altLang="en-US" sz="1800" b="0"/>
              <a:t>由系统随机产生。</a:t>
            </a:r>
            <a:r>
              <a:rPr lang="zh-CN" altLang="en-US" sz="1800" b="0">
                <a:sym typeface="宋体" panose="02010600030101010101" pitchFamily="2" charset="-122"/>
              </a:rPr>
              <a:t>后台需要通过参数</a:t>
            </a:r>
            <a:r>
              <a:rPr lang="en-US" altLang="zh-CN" sz="1800" b="0">
                <a:sym typeface="宋体" panose="02010600030101010101" pitchFamily="2" charset="-122"/>
              </a:rPr>
              <a:t>callback</a:t>
            </a:r>
            <a:r>
              <a:rPr lang="zh-CN" altLang="en-US" sz="1800" b="0">
                <a:sym typeface="宋体" panose="02010600030101010101" pitchFamily="2" charset="-122"/>
              </a:rPr>
              <a:t>来获取由前端产生的随机函数名，返回该函数的回调</a:t>
            </a:r>
            <a:endParaRPr lang="en-US" altLang="zh-CN" sz="1800" b="0">
              <a:sym typeface="宋体" panose="02010600030101010101" pitchFamily="2" charset="-122"/>
            </a:endParaRPr>
          </a:p>
          <a:p>
            <a:pPr>
              <a:spcBef>
                <a:spcPts val="200"/>
              </a:spcBef>
              <a:spcAft>
                <a:spcPts val="200"/>
              </a:spcAft>
              <a:buNone/>
            </a:pPr>
            <a:r>
              <a:rPr lang="en-US" altLang="zh-CN" sz="1800">
                <a:sym typeface="宋体" panose="02010600030101010101" pitchFamily="2" charset="-122"/>
              </a:rPr>
              <a:t>	router.get('/testPostJsonp', function(req, res, next) {  </a:t>
            </a:r>
            <a:endParaRPr lang="en-US" altLang="zh-CN" sz="1800">
              <a:sym typeface="宋体" panose="02010600030101010101" pitchFamily="2" charset="-122"/>
            </a:endParaRPr>
          </a:p>
          <a:p>
            <a:pPr>
              <a:spcBef>
                <a:spcPts val="200"/>
              </a:spcBef>
              <a:spcAft>
                <a:spcPts val="200"/>
              </a:spcAft>
              <a:buNone/>
            </a:pPr>
            <a:r>
              <a:rPr lang="en-US" altLang="zh-CN" sz="1800">
                <a:sym typeface="宋体" panose="02010600030101010101" pitchFamily="2" charset="-122"/>
              </a:rPr>
              <a:t>	</a:t>
            </a:r>
            <a:r>
              <a:rPr lang="zh-CN" altLang="en-US" sz="1800">
                <a:sym typeface="宋体" panose="02010600030101010101" pitchFamily="2" charset="-122"/>
              </a:rPr>
              <a:t>    </a:t>
            </a:r>
            <a:r>
              <a:rPr lang="en-US" altLang="zh-CN" sz="1800">
                <a:sym typeface="宋体" panose="02010600030101010101" pitchFamily="2" charset="-122"/>
              </a:rPr>
              <a:t>var result = req.query.callback+'("'+'hello world'+'")';  </a:t>
            </a:r>
            <a:endParaRPr lang="en-US" altLang="zh-CN" sz="1800">
              <a:sym typeface="宋体" panose="02010600030101010101" pitchFamily="2" charset="-122"/>
            </a:endParaRPr>
          </a:p>
          <a:p>
            <a:pPr>
              <a:spcBef>
                <a:spcPts val="200"/>
              </a:spcBef>
              <a:spcAft>
                <a:spcPts val="200"/>
              </a:spcAft>
              <a:buNone/>
            </a:pPr>
            <a:r>
              <a:rPr lang="en-US" altLang="zh-CN" sz="1800">
                <a:sym typeface="宋体" panose="02010600030101010101" pitchFamily="2" charset="-122"/>
              </a:rPr>
              <a:t>	});</a:t>
            </a:r>
            <a:endParaRPr lang="zh-CN" altLang="en-US"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350260" y="2962910"/>
            <a:ext cx="5306695" cy="1428750"/>
          </a:xfrm>
          <a:prstGeom prst="rect">
            <a:avLst/>
          </a:prstGeo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第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6</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章</a:t>
            </a: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part2</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axios</a:t>
            </a:r>
            <a:endPar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介绍</a:t>
            </a:r>
            <a:endParaRPr lang="en-US" altLang="zh-CN"/>
          </a:p>
          <a:p>
            <a:pPr>
              <a:buNone/>
            </a:pPr>
            <a:r>
              <a:rPr lang="en-US" altLang="zh-CN" sz="1800" b="0"/>
              <a:t>Axios </a:t>
            </a:r>
            <a:r>
              <a:rPr lang="zh-CN" altLang="en-US" sz="1800" b="0"/>
              <a:t>是一个基于 </a:t>
            </a:r>
            <a:r>
              <a:rPr lang="en-US" altLang="zh-CN" sz="1800" b="0"/>
              <a:t>promise </a:t>
            </a:r>
            <a:r>
              <a:rPr lang="zh-CN" altLang="en-US" sz="1800" b="0"/>
              <a:t>的 </a:t>
            </a:r>
            <a:r>
              <a:rPr lang="en-US" altLang="zh-CN" sz="1800" b="0"/>
              <a:t>HTTP </a:t>
            </a:r>
            <a:r>
              <a:rPr lang="zh-CN" altLang="en-US" sz="1800" b="0"/>
              <a:t>库，可以用在浏览器和 </a:t>
            </a:r>
            <a:r>
              <a:rPr lang="en-US" altLang="zh-CN" sz="1800" b="0"/>
              <a:t>node.js </a:t>
            </a:r>
            <a:r>
              <a:rPr lang="zh-CN" altLang="en-US" sz="1800" b="0"/>
              <a:t>中。</a:t>
            </a:r>
            <a:endParaRPr lang="en-US" altLang="zh-CN" sz="1800" b="0"/>
          </a:p>
          <a:p>
            <a:pPr>
              <a:buNone/>
            </a:pPr>
            <a:r>
              <a:rPr lang="zh-CN" altLang="en-US" sz="1800" b="0"/>
              <a:t>特点</a:t>
            </a:r>
            <a:endParaRPr lang="en-US" altLang="zh-CN" sz="1800" b="0"/>
          </a:p>
          <a:p>
            <a:pPr>
              <a:buFont typeface="Wingdings" panose="05000000000000000000" pitchFamily="2" charset="2"/>
              <a:buChar char="l"/>
            </a:pPr>
            <a:r>
              <a:rPr lang="zh-CN" altLang="en-US" sz="1800" b="0"/>
              <a:t>从浏览器中创建 </a:t>
            </a:r>
            <a:r>
              <a:rPr lang="en-US" altLang="zh-CN" sz="1800" b="0">
                <a:hlinkClick r:id="rId1"/>
              </a:rPr>
              <a:t>XMLHttpRequests</a:t>
            </a:r>
            <a:endParaRPr lang="en-US" altLang="zh-CN" sz="1800" b="0"/>
          </a:p>
          <a:p>
            <a:pPr>
              <a:buFont typeface="Wingdings" panose="05000000000000000000" pitchFamily="2" charset="2"/>
              <a:buChar char="l"/>
            </a:pPr>
            <a:r>
              <a:rPr lang="zh-CN" altLang="en-US" sz="1800" b="0"/>
              <a:t>从 </a:t>
            </a:r>
            <a:r>
              <a:rPr lang="en-US" altLang="zh-CN" sz="1800" b="0"/>
              <a:t>node.js </a:t>
            </a:r>
            <a:r>
              <a:rPr lang="zh-CN" altLang="en-US" sz="1800" b="0"/>
              <a:t>创建 </a:t>
            </a:r>
            <a:r>
              <a:rPr lang="en-US" altLang="zh-CN" sz="1800" b="0">
                <a:hlinkClick r:id="rId2"/>
              </a:rPr>
              <a:t>http</a:t>
            </a:r>
            <a:r>
              <a:rPr lang="zh-CN" altLang="en-US" sz="1800" b="0"/>
              <a:t> 请求</a:t>
            </a:r>
            <a:endParaRPr lang="en-US" altLang="zh-CN" sz="1800" b="0"/>
          </a:p>
          <a:p>
            <a:pPr>
              <a:buFont typeface="Wingdings" panose="05000000000000000000" pitchFamily="2" charset="2"/>
              <a:buChar char="l"/>
            </a:pPr>
            <a:r>
              <a:rPr lang="zh-CN" altLang="en-US" sz="1800" b="0"/>
              <a:t>支持 </a:t>
            </a:r>
            <a:r>
              <a:rPr lang="en-US" altLang="zh-CN" sz="1800" b="0">
                <a:hlinkClick r:id="rId3"/>
              </a:rPr>
              <a:t>Promise</a:t>
            </a:r>
            <a:r>
              <a:rPr lang="zh-CN" altLang="en-US" sz="1800" b="0"/>
              <a:t> </a:t>
            </a:r>
            <a:r>
              <a:rPr lang="en-US" altLang="zh-CN" sz="1800" b="0"/>
              <a:t>API</a:t>
            </a:r>
            <a:endParaRPr lang="en-US" altLang="zh-CN" sz="1800" b="0"/>
          </a:p>
          <a:p>
            <a:pPr>
              <a:buFont typeface="Wingdings" panose="05000000000000000000" pitchFamily="2" charset="2"/>
              <a:buChar char="l"/>
            </a:pPr>
            <a:r>
              <a:rPr lang="zh-CN" altLang="en-US" sz="1800" b="0"/>
              <a:t>拦截请求和响应</a:t>
            </a:r>
            <a:endParaRPr lang="en-US" altLang="zh-CN" sz="1800" b="0"/>
          </a:p>
          <a:p>
            <a:pPr>
              <a:buFont typeface="Wingdings" panose="05000000000000000000" pitchFamily="2" charset="2"/>
              <a:buChar char="l"/>
            </a:pPr>
            <a:r>
              <a:rPr lang="zh-CN" altLang="en-US" sz="1800" b="0"/>
              <a:t>转换请求数据和响应数据</a:t>
            </a:r>
            <a:endParaRPr lang="en-US" altLang="zh-CN" sz="1800" b="0"/>
          </a:p>
          <a:p>
            <a:pPr>
              <a:buFont typeface="Wingdings" panose="05000000000000000000" pitchFamily="2" charset="2"/>
              <a:buChar char="l"/>
            </a:pPr>
            <a:r>
              <a:rPr lang="zh-CN" altLang="en-US" sz="1800" b="0"/>
              <a:t>取消请求</a:t>
            </a:r>
            <a:endParaRPr lang="en-US" altLang="zh-CN" sz="1800" b="0"/>
          </a:p>
          <a:p>
            <a:pPr>
              <a:buFont typeface="Wingdings" panose="05000000000000000000" pitchFamily="2" charset="2"/>
              <a:buChar char="l"/>
            </a:pPr>
            <a:r>
              <a:rPr lang="zh-CN" altLang="en-US" sz="1800" b="0"/>
              <a:t>自动转换 </a:t>
            </a:r>
            <a:r>
              <a:rPr lang="en-US" altLang="zh-CN" sz="1800" b="0"/>
              <a:t>JSON </a:t>
            </a:r>
            <a:r>
              <a:rPr lang="zh-CN" altLang="en-US" sz="1800" b="0"/>
              <a:t>数据</a:t>
            </a:r>
            <a:endParaRPr lang="zh-CN" altLang="en-US" sz="1800" b="0"/>
          </a:p>
          <a:p>
            <a:pPr lvl="1"/>
            <a:endParaRPr lang="zh-CN" altLang="en-US"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安装</a:t>
            </a:r>
            <a:endParaRPr lang="en-US" altLang="zh-CN" sz="1800" b="0"/>
          </a:p>
          <a:p>
            <a:pPr>
              <a:buFont typeface="Wingdings" panose="05000000000000000000" pitchFamily="2" charset="2"/>
              <a:buChar char="l"/>
            </a:pPr>
            <a:r>
              <a:rPr lang="zh-CN" altLang="en-US" sz="1800" b="0"/>
              <a:t>通过</a:t>
            </a:r>
            <a:r>
              <a:rPr lang="en-US" altLang="zh-CN" sz="1800" b="0"/>
              <a:t>&lt;script&gt;</a:t>
            </a:r>
            <a:r>
              <a:rPr lang="zh-CN" altLang="en-US" sz="1800" b="0"/>
              <a:t>直接导入</a:t>
            </a:r>
            <a:endParaRPr lang="en-US" altLang="zh-CN" sz="1800" b="0"/>
          </a:p>
          <a:p>
            <a:pPr>
              <a:buNone/>
            </a:pPr>
            <a:r>
              <a:rPr lang="en-US" altLang="zh-CN" sz="1800" b="0"/>
              <a:t>	</a:t>
            </a:r>
            <a:r>
              <a:rPr lang="en-US" altLang="zh-CN" sz="1800"/>
              <a:t> &lt;script src="https://unpkg.com/axios/dist/axios.min.js"&gt;&lt;/script&gt;</a:t>
            </a:r>
            <a:endParaRPr lang="en-US" altLang="zh-CN" sz="1800" b="0"/>
          </a:p>
          <a:p>
            <a:pPr>
              <a:buFont typeface="Wingdings" panose="05000000000000000000" pitchFamily="2" charset="2"/>
              <a:buChar char="l"/>
            </a:pPr>
            <a:r>
              <a:rPr lang="zh-CN" altLang="en-US" sz="1800" b="0"/>
              <a:t>使用</a:t>
            </a:r>
            <a:r>
              <a:rPr lang="en-US" altLang="zh-CN" sz="1800" b="0"/>
              <a:t>npm</a:t>
            </a:r>
            <a:endParaRPr lang="en-US" altLang="zh-CN" sz="1800" b="0"/>
          </a:p>
          <a:p>
            <a:pPr marL="965200" lvl="1" indent="0">
              <a:buNone/>
            </a:pPr>
            <a:r>
              <a:rPr lang="en-US" altLang="zh-CN" sz="1800"/>
              <a:t>$ npm install axios</a:t>
            </a:r>
            <a:r>
              <a:rPr lang="zh-CN" altLang="en-US" sz="1800"/>
              <a:t> </a:t>
            </a:r>
            <a:r>
              <a:rPr lang="en-US" altLang="zh-CN" sz="1800"/>
              <a:t>--save</a:t>
            </a:r>
            <a:endParaRPr lang="zh-CN" altLang="en-US" sz="1800" b="0"/>
          </a:p>
          <a:p>
            <a:pPr marL="965200" lvl="1" indent="0"/>
            <a:endParaRPr lang="zh-CN" altLang="en-US" sz="1800">
              <a:sym typeface="宋体" panose="02010600030101010101" pitchFamily="2" charset="-122"/>
            </a:endParaRPr>
          </a:p>
          <a:p>
            <a:pPr marL="965200" lvl="1" indent="0">
              <a:buNone/>
            </a:pPr>
            <a:endParaRPr lang="zh-CN" altLang="en-US">
              <a:sym typeface="宋体" panose="02010600030101010101" pitchFamily="2" charset="-122"/>
            </a:endParaRPr>
          </a:p>
          <a:p>
            <a:pPr marL="965200" lvl="1" indent="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创建实例</a:t>
            </a:r>
            <a:endParaRPr lang="en-US" altLang="zh-CN" sz="1800" b="0"/>
          </a:p>
          <a:p>
            <a:pPr>
              <a:buNone/>
            </a:pPr>
            <a:r>
              <a:rPr lang="zh-CN" altLang="en-US" sz="1800" b="0"/>
              <a:t>可以使用自定义配置新建一个 </a:t>
            </a:r>
            <a:r>
              <a:rPr lang="en-US" altLang="zh-CN" sz="1800" b="0"/>
              <a:t>axios </a:t>
            </a:r>
            <a:r>
              <a:rPr lang="zh-CN" altLang="en-US" sz="1800" b="0"/>
              <a:t>实例，</a:t>
            </a:r>
            <a:r>
              <a:rPr lang="en-US" altLang="zh-CN" sz="1800" b="0"/>
              <a:t> axios.create([config])</a:t>
            </a:r>
            <a:r>
              <a:rPr lang="zh-CN" altLang="en-US" sz="1800" b="0"/>
              <a:t>，在配置信息中设定</a:t>
            </a:r>
            <a:r>
              <a:rPr lang="en-US" altLang="zh-CN" sz="1800" b="0"/>
              <a:t>axios</a:t>
            </a:r>
            <a:r>
              <a:rPr lang="zh-CN" altLang="en-US" sz="1800" b="0"/>
              <a:t>的默认值</a:t>
            </a:r>
            <a:endParaRPr lang="en-US" altLang="zh-CN" sz="1800" b="0"/>
          </a:p>
          <a:p>
            <a:pPr>
              <a:buNone/>
            </a:pPr>
            <a:r>
              <a:rPr lang="zh-CN" altLang="en-US" sz="1800" b="0"/>
              <a:t>属性</a:t>
            </a:r>
            <a:r>
              <a:rPr lang="zh-CN" altLang="en-US" sz="1800"/>
              <a:t>：</a:t>
            </a:r>
            <a:endParaRPr lang="en-US" altLang="zh-CN" sz="1800"/>
          </a:p>
          <a:p>
            <a:pPr>
              <a:spcBef>
                <a:spcPts val="500"/>
              </a:spcBef>
              <a:spcAft>
                <a:spcPts val="500"/>
              </a:spcAft>
              <a:buFont typeface="Wingdings" panose="05000000000000000000" pitchFamily="2" charset="2"/>
              <a:buChar char="l"/>
            </a:pPr>
            <a:r>
              <a:rPr lang="en-US" altLang="zh-CN" sz="1800"/>
              <a:t>url: ‘/user’		</a:t>
            </a:r>
            <a:endParaRPr lang="en-US" altLang="zh-CN" sz="1800" b="0"/>
          </a:p>
          <a:p>
            <a:pPr>
              <a:spcBef>
                <a:spcPts val="500"/>
              </a:spcBef>
              <a:spcAft>
                <a:spcPts val="500"/>
              </a:spcAft>
              <a:buNone/>
            </a:pPr>
            <a:r>
              <a:rPr lang="en-US" altLang="zh-CN" sz="1800" b="0"/>
              <a:t>	`url` </a:t>
            </a:r>
            <a:r>
              <a:rPr lang="zh-CN" altLang="en-US" sz="1800" b="0"/>
              <a:t>是用于请求的服务器 </a:t>
            </a:r>
            <a:r>
              <a:rPr lang="en-US" altLang="zh-CN" sz="1800" b="0"/>
              <a:t>URL</a:t>
            </a:r>
            <a:endParaRPr lang="en-US" altLang="zh-CN" sz="1800" b="0"/>
          </a:p>
          <a:p>
            <a:pPr>
              <a:spcBef>
                <a:spcPts val="500"/>
              </a:spcBef>
              <a:spcAft>
                <a:spcPts val="500"/>
              </a:spcAft>
              <a:buFont typeface="Wingdings" panose="05000000000000000000" pitchFamily="2" charset="2"/>
              <a:buChar char="l"/>
            </a:pPr>
            <a:r>
              <a:rPr lang="en-US" altLang="zh-CN" sz="1800"/>
              <a:t>method: ‘get’	</a:t>
            </a:r>
            <a:endParaRPr lang="en-US" altLang="zh-CN" sz="1800" b="0"/>
          </a:p>
          <a:p>
            <a:pPr marL="965200" lvl="1" indent="0">
              <a:spcBef>
                <a:spcPts val="500"/>
              </a:spcBef>
              <a:spcAft>
                <a:spcPts val="500"/>
              </a:spcAft>
              <a:buNone/>
            </a:pPr>
            <a:r>
              <a:rPr lang="zh-CN" altLang="en-US" sz="1800" b="0"/>
              <a:t>创建请求时使用的方法，默认是 </a:t>
            </a:r>
            <a:r>
              <a:rPr lang="en-US" altLang="zh-CN" sz="1800" b="0"/>
              <a:t>get</a:t>
            </a:r>
            <a:endParaRPr lang="en-US" altLang="zh-CN" sz="1800" b="0"/>
          </a:p>
          <a:p>
            <a:pPr>
              <a:spcBef>
                <a:spcPts val="500"/>
              </a:spcBef>
              <a:spcAft>
                <a:spcPts val="500"/>
              </a:spcAft>
              <a:buFont typeface="Wingdings" panose="05000000000000000000" pitchFamily="2" charset="2"/>
              <a:buChar char="l"/>
            </a:pPr>
            <a:r>
              <a:rPr lang="en-US" altLang="zh-CN" sz="1800"/>
              <a:t>baseURL: ‘https:127.0.0.1/’	</a:t>
            </a:r>
            <a:endParaRPr lang="en-US" altLang="zh-CN" sz="1800"/>
          </a:p>
          <a:p>
            <a:pPr marL="965200" lvl="1" indent="0">
              <a:spcBef>
                <a:spcPts val="500"/>
              </a:spcBef>
              <a:spcAft>
                <a:spcPts val="500"/>
              </a:spcAft>
              <a:buClr>
                <a:schemeClr val="tx2"/>
              </a:buClr>
              <a:buNone/>
            </a:pPr>
            <a:r>
              <a:rPr lang="en-US" altLang="zh-CN" sz="1800" b="0"/>
              <a:t>	</a:t>
            </a:r>
            <a:r>
              <a:rPr lang="zh-CN" altLang="en-US" sz="1800" b="0"/>
              <a:t>基路径，将自动加在 </a:t>
            </a:r>
            <a:r>
              <a:rPr lang="en-US" altLang="zh-CN" sz="1800" b="0"/>
              <a:t>`url` </a:t>
            </a:r>
            <a:r>
              <a:rPr lang="zh-CN" altLang="en-US" sz="1800" b="0"/>
              <a:t>前面</a:t>
            </a:r>
            <a:endParaRPr lang="en-US" altLang="zh-CN" sz="1800" b="0"/>
          </a:p>
          <a:p>
            <a:pPr>
              <a:spcBef>
                <a:spcPts val="500"/>
              </a:spcBef>
              <a:spcAft>
                <a:spcPts val="500"/>
              </a:spcAft>
              <a:buFont typeface="Wingdings" panose="05000000000000000000" pitchFamily="2" charset="2"/>
              <a:buChar char="l"/>
            </a:pPr>
            <a:r>
              <a:rPr lang="en-US" altLang="zh-CN" sz="1800"/>
              <a:t>params:{}</a:t>
            </a:r>
            <a:endParaRPr lang="en-US" altLang="zh-CN" sz="1800" b="0"/>
          </a:p>
          <a:p>
            <a:pPr>
              <a:spcBef>
                <a:spcPts val="500"/>
              </a:spcBef>
              <a:spcAft>
                <a:spcPts val="500"/>
              </a:spcAft>
              <a:buNone/>
            </a:pPr>
            <a:r>
              <a:rPr lang="en-US" altLang="zh-CN" sz="1800" b="0"/>
              <a:t>	</a:t>
            </a:r>
            <a:r>
              <a:rPr lang="zh-CN" altLang="en-US" sz="1800" b="0"/>
              <a:t>参数，将会被添加到</a:t>
            </a:r>
            <a:r>
              <a:rPr lang="en-US" altLang="zh-CN" sz="1800" b="0"/>
              <a:t>URL</a:t>
            </a:r>
            <a:r>
              <a:rPr lang="zh-CN" altLang="en-US" sz="1800" b="0"/>
              <a:t>上</a:t>
            </a:r>
            <a:endParaRPr lang="en-US" altLang="zh-CN" sz="1800" b="0"/>
          </a:p>
          <a:p>
            <a:pPr>
              <a:spcBef>
                <a:spcPts val="500"/>
              </a:spcBef>
              <a:spcAft>
                <a:spcPts val="500"/>
              </a:spcAft>
              <a:buFont typeface="Wingdings" panose="05000000000000000000" pitchFamily="2" charset="2"/>
              <a:buChar char="l"/>
            </a:pPr>
            <a:r>
              <a:rPr lang="en-US" altLang="zh-CN" sz="1800"/>
              <a:t>data: { firstName: ‘Fred’ }	</a:t>
            </a:r>
            <a:r>
              <a:rPr lang="en-US" altLang="zh-CN" sz="1800" b="0"/>
              <a:t>/</a:t>
            </a:r>
            <a:endParaRPr lang="en-US" altLang="zh-CN" sz="1800" b="0"/>
          </a:p>
          <a:p>
            <a:pPr>
              <a:spcBef>
                <a:spcPts val="500"/>
              </a:spcBef>
              <a:spcAft>
                <a:spcPts val="500"/>
              </a:spcAft>
              <a:buNone/>
            </a:pPr>
            <a:r>
              <a:rPr lang="en-US" altLang="zh-CN" sz="1800" b="0"/>
              <a:t>	</a:t>
            </a:r>
            <a:r>
              <a:rPr lang="zh-CN" altLang="en-US" sz="1800" b="0"/>
              <a:t>作为请求主体被发送的数据，适用于</a:t>
            </a:r>
            <a:r>
              <a:rPr lang="en-US" altLang="zh-CN" sz="1800" b="0"/>
              <a:t>post</a:t>
            </a:r>
            <a:r>
              <a:rPr lang="zh-CN" altLang="en-US" sz="1800" b="0"/>
              <a:t>、</a:t>
            </a:r>
            <a:r>
              <a:rPr lang="en-US" altLang="zh-CN" sz="1800" b="0"/>
              <a:t>put</a:t>
            </a:r>
            <a:r>
              <a:rPr lang="zh-CN" altLang="en-US" sz="1800" b="0"/>
              <a:t>、</a:t>
            </a:r>
            <a:r>
              <a:rPr lang="en-US" altLang="zh-CN" sz="1800" b="0"/>
              <a:t>patch</a:t>
            </a:r>
            <a:endParaRPr lang="en-US" altLang="zh-CN" sz="1800" b="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创建实例</a:t>
            </a:r>
            <a:endParaRPr lang="en-US" altLang="zh-CN" sz="1800" b="0"/>
          </a:p>
          <a:p>
            <a:pPr>
              <a:buNone/>
            </a:pPr>
            <a:r>
              <a:rPr lang="zh-CN" altLang="en-US" sz="1800" b="0"/>
              <a:t>可以使用自定义配置新建一个 </a:t>
            </a:r>
            <a:r>
              <a:rPr lang="en-US" altLang="zh-CN" sz="1800" b="0"/>
              <a:t>axios </a:t>
            </a:r>
            <a:r>
              <a:rPr lang="zh-CN" altLang="en-US" sz="1800" b="0"/>
              <a:t>实例，</a:t>
            </a:r>
            <a:r>
              <a:rPr lang="en-US" altLang="zh-CN" sz="1800" b="0"/>
              <a:t> axios.create([config])</a:t>
            </a:r>
            <a:r>
              <a:rPr lang="zh-CN" altLang="en-US" sz="1800" b="0"/>
              <a:t>，在配置信息中设定</a:t>
            </a:r>
            <a:r>
              <a:rPr lang="en-US" altLang="zh-CN" sz="1800" b="0"/>
              <a:t>axios</a:t>
            </a:r>
            <a:r>
              <a:rPr lang="zh-CN" altLang="en-US" sz="1800" b="0"/>
              <a:t>的默认值</a:t>
            </a:r>
            <a:endParaRPr lang="en-US" altLang="zh-CN" sz="1800" b="0"/>
          </a:p>
          <a:p>
            <a:pPr>
              <a:buNone/>
            </a:pPr>
            <a:r>
              <a:rPr lang="zh-CN" altLang="en-US" sz="1800"/>
              <a:t>属性</a:t>
            </a:r>
            <a:endParaRPr lang="en-US" altLang="zh-CN" sz="1800" b="0"/>
          </a:p>
          <a:p>
            <a:pPr>
              <a:spcBef>
                <a:spcPts val="500"/>
              </a:spcBef>
              <a:spcAft>
                <a:spcPts val="500"/>
              </a:spcAft>
              <a:buFont typeface="Wingdings" panose="05000000000000000000" pitchFamily="2" charset="2"/>
              <a:buChar char="l"/>
            </a:pPr>
            <a:r>
              <a:rPr lang="en-US" altLang="zh-CN" sz="1800"/>
              <a:t>timeout: 1000		</a:t>
            </a:r>
            <a:endParaRPr lang="en-US" altLang="zh-CN" sz="1800" b="0"/>
          </a:p>
          <a:p>
            <a:pPr>
              <a:spcBef>
                <a:spcPts val="500"/>
              </a:spcBef>
              <a:spcAft>
                <a:spcPts val="500"/>
              </a:spcAft>
              <a:buNone/>
            </a:pPr>
            <a:r>
              <a:rPr lang="en-US" altLang="zh-CN" sz="1800" b="0"/>
              <a:t>	</a:t>
            </a:r>
            <a:r>
              <a:rPr lang="zh-CN" altLang="en-US" sz="1800" b="0"/>
              <a:t>请求超时时间，单位为毫秒</a:t>
            </a:r>
            <a:endParaRPr lang="en-US" altLang="zh-CN" sz="1800" b="0"/>
          </a:p>
          <a:p>
            <a:pPr>
              <a:spcBef>
                <a:spcPts val="500"/>
              </a:spcBef>
              <a:spcAft>
                <a:spcPts val="500"/>
              </a:spcAft>
              <a:buFont typeface="Wingdings" panose="05000000000000000000" pitchFamily="2" charset="2"/>
              <a:buChar char="l"/>
            </a:pPr>
            <a:r>
              <a:rPr lang="en-US" altLang="zh-CN" sz="1800"/>
              <a:t>responseType: ‘json’,	</a:t>
            </a:r>
            <a:endParaRPr lang="en-US" altLang="zh-CN" sz="1800" b="0"/>
          </a:p>
          <a:p>
            <a:pPr>
              <a:spcBef>
                <a:spcPts val="500"/>
              </a:spcBef>
              <a:spcAft>
                <a:spcPts val="500"/>
              </a:spcAft>
              <a:buNone/>
            </a:pPr>
            <a:r>
              <a:rPr lang="en-US" altLang="zh-CN" sz="1800" b="0"/>
              <a:t>	</a:t>
            </a:r>
            <a:r>
              <a:rPr lang="zh-CN" altLang="en-US" sz="1800" b="0"/>
              <a:t>默认的，</a:t>
            </a:r>
            <a:r>
              <a:rPr lang="zh-CN" altLang="nl-NL" sz="1800" b="0"/>
              <a:t>表示服务器响应的数据类型，可以是 </a:t>
            </a:r>
            <a:r>
              <a:rPr lang="nl-NL" altLang="zh-CN" sz="1800" b="0"/>
              <a:t>'arraybuffer', 'blob', 'document', 'json', 'text', 'stream'</a:t>
            </a:r>
            <a:endParaRPr lang="en-US" altLang="zh-CN" sz="1800" b="0"/>
          </a:p>
          <a:p>
            <a:pPr>
              <a:spcBef>
                <a:spcPts val="500"/>
              </a:spcBef>
              <a:spcAft>
                <a:spcPts val="500"/>
              </a:spcAft>
              <a:buFont typeface="Wingdings" panose="05000000000000000000" pitchFamily="2" charset="2"/>
              <a:buChar char="l"/>
            </a:pPr>
            <a:r>
              <a:rPr lang="en-US" altLang="zh-CN" sz="1800"/>
              <a:t>headers: {}			</a:t>
            </a:r>
            <a:endParaRPr lang="en-US" altLang="zh-CN" sz="1800" b="0"/>
          </a:p>
          <a:p>
            <a:pPr marL="965200" lvl="1" indent="0">
              <a:spcBef>
                <a:spcPts val="500"/>
              </a:spcBef>
              <a:spcAft>
                <a:spcPts val="500"/>
              </a:spcAft>
              <a:buNone/>
            </a:pPr>
            <a:r>
              <a:rPr lang="zh-CN" altLang="en-US" sz="1800" b="0"/>
              <a:t>自定义请求头</a:t>
            </a:r>
            <a:endParaRPr lang="zh-CN" altLang="en-US"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创建实例</a:t>
            </a:r>
            <a:endParaRPr lang="en-US" altLang="zh-CN" sz="1800" b="0"/>
          </a:p>
          <a:p>
            <a:pPr>
              <a:buNone/>
            </a:pPr>
            <a:r>
              <a:rPr lang="zh-CN" altLang="en-US" sz="1800" b="0"/>
              <a:t>可以使用自定义配置新建一个 </a:t>
            </a:r>
            <a:r>
              <a:rPr lang="en-US" altLang="zh-CN" sz="1800" b="0"/>
              <a:t>axios </a:t>
            </a:r>
            <a:r>
              <a:rPr lang="zh-CN" altLang="en-US" sz="1800" b="0"/>
              <a:t>实例，</a:t>
            </a:r>
            <a:r>
              <a:rPr lang="en-US" altLang="zh-CN" sz="1800" b="0"/>
              <a:t> axios.create([config])</a:t>
            </a:r>
            <a:r>
              <a:rPr lang="zh-CN" altLang="en-US" sz="1800" b="0"/>
              <a:t>，在配置信息中设定</a:t>
            </a:r>
            <a:r>
              <a:rPr lang="en-US" altLang="zh-CN" sz="1800" b="0"/>
              <a:t>axios</a:t>
            </a:r>
            <a:r>
              <a:rPr lang="zh-CN" altLang="en-US" sz="1800" b="0"/>
              <a:t>的默认值</a:t>
            </a:r>
            <a:endParaRPr lang="en-US" altLang="zh-CN" sz="1800" b="0"/>
          </a:p>
          <a:p>
            <a:pPr>
              <a:buNone/>
            </a:pPr>
            <a:r>
              <a:rPr lang="zh-CN" altLang="en-US" sz="1800"/>
              <a:t>方法</a:t>
            </a:r>
            <a:endParaRPr lang="en-US" altLang="zh-CN" sz="1800" b="0"/>
          </a:p>
          <a:p>
            <a:pPr>
              <a:spcBef>
                <a:spcPts val="500"/>
              </a:spcBef>
              <a:spcAft>
                <a:spcPts val="500"/>
              </a:spcAft>
              <a:buFont typeface="Wingdings" panose="05000000000000000000" pitchFamily="2" charset="2"/>
              <a:buChar char="l"/>
            </a:pPr>
            <a:r>
              <a:rPr lang="en-US" altLang="zh-CN" sz="1800"/>
              <a:t>onUploadProgress:function(progressEvent){}	</a:t>
            </a:r>
            <a:endParaRPr lang="en-US" altLang="zh-CN" sz="1800" b="0"/>
          </a:p>
          <a:p>
            <a:pPr>
              <a:spcBef>
                <a:spcPts val="500"/>
              </a:spcBef>
              <a:spcAft>
                <a:spcPts val="500"/>
              </a:spcAft>
              <a:buNone/>
            </a:pPr>
            <a:r>
              <a:rPr lang="en-US" altLang="zh-CN" sz="1800" b="0"/>
              <a:t>	</a:t>
            </a:r>
            <a:r>
              <a:rPr lang="zh-CN" altLang="en-US" sz="1800" b="0"/>
              <a:t>处理上传事务</a:t>
            </a:r>
            <a:endParaRPr lang="en-US" altLang="zh-CN" sz="1800" b="0"/>
          </a:p>
          <a:p>
            <a:pPr>
              <a:spcBef>
                <a:spcPts val="500"/>
              </a:spcBef>
              <a:spcAft>
                <a:spcPts val="500"/>
              </a:spcAft>
              <a:buFont typeface="Wingdings" panose="05000000000000000000" pitchFamily="2" charset="2"/>
              <a:buChar char="l"/>
            </a:pPr>
            <a:r>
              <a:rPr lang="en-US" altLang="zh-CN" sz="1800"/>
              <a:t>onDownloadProgress:function(progressEvent){}	</a:t>
            </a:r>
            <a:endParaRPr lang="en-US" altLang="zh-CN" sz="1800" b="0"/>
          </a:p>
          <a:p>
            <a:pPr>
              <a:spcBef>
                <a:spcPts val="500"/>
              </a:spcBef>
              <a:spcAft>
                <a:spcPts val="500"/>
              </a:spcAft>
              <a:buNone/>
            </a:pPr>
            <a:r>
              <a:rPr lang="en-US" altLang="zh-CN" sz="1800" b="0"/>
              <a:t>	</a:t>
            </a:r>
            <a:r>
              <a:rPr lang="zh-CN" altLang="en-US" sz="1800" b="0"/>
              <a:t>处理下载事务</a:t>
            </a:r>
            <a:endParaRPr lang="en-US" altLang="zh-CN" sz="1800" b="0"/>
          </a:p>
          <a:p>
            <a:pPr>
              <a:spcBef>
                <a:spcPts val="500"/>
              </a:spcBef>
              <a:spcAft>
                <a:spcPts val="500"/>
              </a:spcAft>
              <a:buFont typeface="Wingdings" panose="05000000000000000000" pitchFamily="2" charset="2"/>
              <a:buChar char="l"/>
            </a:pPr>
            <a:r>
              <a:rPr lang="en-US" altLang="zh-CN" sz="1800"/>
              <a:t>paramsSerializer:function(params){}	</a:t>
            </a:r>
            <a:endParaRPr lang="en-US" altLang="zh-CN" sz="1800" b="0"/>
          </a:p>
          <a:p>
            <a:pPr marL="965200" lvl="1" indent="0">
              <a:spcBef>
                <a:spcPts val="500"/>
              </a:spcBef>
              <a:spcAft>
                <a:spcPts val="500"/>
              </a:spcAft>
              <a:buNone/>
            </a:pPr>
            <a:r>
              <a:rPr lang="zh-CN" altLang="en-US" sz="1800" b="0"/>
              <a:t>是一个负责 </a:t>
            </a:r>
            <a:r>
              <a:rPr lang="en-US" altLang="zh-CN" sz="1800" b="0"/>
              <a:t>`params` </a:t>
            </a:r>
            <a:r>
              <a:rPr lang="zh-CN" altLang="en-US" sz="1800" b="0"/>
              <a:t>序列化的函数</a:t>
            </a:r>
            <a:endParaRPr lang="en-US" altLang="zh-CN" sz="1800" b="0"/>
          </a:p>
          <a:p>
            <a:pPr>
              <a:spcBef>
                <a:spcPts val="500"/>
              </a:spcBef>
              <a:spcAft>
                <a:spcPts val="500"/>
              </a:spcAft>
              <a:buFont typeface="Wingdings" panose="05000000000000000000" pitchFamily="2" charset="2"/>
              <a:buChar char="l"/>
            </a:pPr>
            <a:r>
              <a:rPr lang="en-US" altLang="zh-CN" sz="1800"/>
              <a:t>transformRequest:[function(data,headers){}]	</a:t>
            </a:r>
            <a:endParaRPr lang="en-US" altLang="zh-CN" sz="1800" b="0"/>
          </a:p>
          <a:p>
            <a:pPr>
              <a:spcBef>
                <a:spcPts val="500"/>
              </a:spcBef>
              <a:spcAft>
                <a:spcPts val="500"/>
              </a:spcAft>
              <a:buNone/>
            </a:pPr>
            <a:r>
              <a:rPr lang="en-US" altLang="zh-CN" sz="1800" b="0"/>
              <a:t>	</a:t>
            </a:r>
            <a:r>
              <a:rPr lang="zh-CN" altLang="en-US" sz="1800" b="0"/>
              <a:t>允许在向服务器发送前，修改请求数据</a:t>
            </a:r>
            <a:endParaRPr lang="en-US" altLang="zh-CN" sz="1800" b="0">
              <a:sym typeface="宋体" panose="02010600030101010101" pitchFamily="2" charset="-122"/>
            </a:endParaRPr>
          </a:p>
          <a:p>
            <a:pPr>
              <a:spcBef>
                <a:spcPts val="500"/>
              </a:spcBef>
              <a:spcAft>
                <a:spcPts val="500"/>
              </a:spcAft>
              <a:buFont typeface="Wingdings" panose="05000000000000000000" pitchFamily="2" charset="2"/>
              <a:buChar char="l"/>
            </a:pPr>
            <a:r>
              <a:rPr lang="en-US" altLang="zh-CN" sz="1800"/>
              <a:t>transformResponse:[function (data) {}]	</a:t>
            </a:r>
            <a:endParaRPr lang="en-US" altLang="zh-CN" sz="1600" b="0"/>
          </a:p>
          <a:p>
            <a:pPr>
              <a:spcBef>
                <a:spcPts val="500"/>
              </a:spcBef>
              <a:spcAft>
                <a:spcPts val="500"/>
              </a:spcAft>
              <a:buNone/>
            </a:pPr>
            <a:r>
              <a:rPr lang="en-US" altLang="zh-CN" sz="1600" b="0"/>
              <a:t>	</a:t>
            </a:r>
            <a:r>
              <a:rPr lang="zh-CN" altLang="en-US" sz="1800" b="0"/>
              <a:t>在传递给 </a:t>
            </a:r>
            <a:r>
              <a:rPr lang="en-US" altLang="zh-CN" sz="1800" b="0"/>
              <a:t>then/catch </a:t>
            </a:r>
            <a:r>
              <a:rPr lang="zh-CN" altLang="en-US" sz="1800" b="0"/>
              <a:t>前，允许修改响应数据</a:t>
            </a:r>
            <a:endParaRPr lang="zh-CN" altLang="en-US"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返回值对象结构</a:t>
            </a:r>
            <a:endParaRPr lang="en-US" altLang="zh-CN" sz="1800" b="0"/>
          </a:p>
          <a:p>
            <a:pPr>
              <a:buNone/>
            </a:pPr>
            <a:r>
              <a:rPr lang="en-US" altLang="zh-CN" sz="1800" b="0">
                <a:sym typeface="宋体" panose="02010600030101010101" pitchFamily="2" charset="-122"/>
              </a:rPr>
              <a:t>{</a:t>
            </a:r>
            <a:endParaRPr lang="en-US" altLang="zh-CN" sz="1800" b="0">
              <a:sym typeface="宋体" panose="02010600030101010101" pitchFamily="2" charset="-122"/>
            </a:endParaRPr>
          </a:p>
          <a:p>
            <a:pPr>
              <a:buNone/>
            </a:pPr>
            <a:r>
              <a:rPr lang="en-US" altLang="zh-CN" sz="1800" b="0">
                <a:sym typeface="宋体" panose="02010600030101010101" pitchFamily="2" charset="-122"/>
              </a:rPr>
              <a:t>	</a:t>
            </a:r>
            <a:r>
              <a:rPr lang="en-US" altLang="zh-CN" sz="1800"/>
              <a:t> data:{},		</a:t>
            </a:r>
            <a:r>
              <a:rPr lang="en-US" altLang="zh-CN" sz="1800" b="0"/>
              <a:t>//</a:t>
            </a:r>
            <a:r>
              <a:rPr lang="zh-CN" altLang="en-US" sz="1800" b="0"/>
              <a:t>后台发送的数据</a:t>
            </a:r>
            <a:endParaRPr lang="en-US" altLang="zh-CN" sz="1800" b="0"/>
          </a:p>
          <a:p>
            <a:pPr>
              <a:buNone/>
            </a:pPr>
            <a:r>
              <a:rPr lang="en-US" altLang="zh-CN" sz="1800" b="0">
                <a:sym typeface="宋体" panose="02010600030101010101" pitchFamily="2" charset="-122"/>
              </a:rPr>
              <a:t>	</a:t>
            </a:r>
            <a:r>
              <a:rPr lang="en-US" altLang="zh-CN" sz="1800"/>
              <a:t> status:200,	</a:t>
            </a:r>
            <a:r>
              <a:rPr lang="en-US" altLang="zh-CN" sz="1800" b="0"/>
              <a:t>//</a:t>
            </a:r>
            <a:r>
              <a:rPr lang="zh-CN" altLang="en-US" sz="1800" b="0"/>
              <a:t>状态码</a:t>
            </a:r>
            <a:endParaRPr lang="en-US" altLang="zh-CN" sz="1800" b="0"/>
          </a:p>
          <a:p>
            <a:pPr>
              <a:buNone/>
            </a:pPr>
            <a:r>
              <a:rPr lang="en-US" altLang="zh-CN" sz="1800" b="0">
                <a:sym typeface="宋体" panose="02010600030101010101" pitchFamily="2" charset="-122"/>
              </a:rPr>
              <a:t>	</a:t>
            </a:r>
            <a:r>
              <a:rPr lang="en-US" altLang="zh-CN" sz="1800"/>
              <a:t> statusText:</a:t>
            </a:r>
            <a:r>
              <a:rPr lang="nl-NL" altLang="zh-CN" sz="1800"/>
              <a:t> 'OK',</a:t>
            </a:r>
            <a:r>
              <a:rPr lang="en-US" altLang="zh-CN" sz="1800" b="0"/>
              <a:t>//</a:t>
            </a:r>
            <a:r>
              <a:rPr lang="zh-CN" altLang="en-US" sz="1800" b="0"/>
              <a:t>状态信息</a:t>
            </a:r>
            <a:endParaRPr lang="nl-NL" altLang="zh-CN" sz="1800" b="0"/>
          </a:p>
          <a:p>
            <a:pPr>
              <a:buNone/>
            </a:pPr>
            <a:r>
              <a:rPr lang="nl-NL" altLang="zh-CN" sz="1800" b="0">
                <a:sym typeface="宋体" panose="02010600030101010101" pitchFamily="2" charset="-122"/>
              </a:rPr>
              <a:t>	</a:t>
            </a:r>
            <a:r>
              <a:rPr lang="nl-NL" altLang="zh-CN" sz="1800"/>
              <a:t> headers</a:t>
            </a:r>
            <a:r>
              <a:rPr lang="en-US" altLang="zh-CN" sz="1800"/>
              <a:t>:{},</a:t>
            </a:r>
            <a:r>
              <a:rPr lang="zh-CN" altLang="en-US" sz="1800"/>
              <a:t> </a:t>
            </a:r>
            <a:r>
              <a:rPr lang="en-US" altLang="zh-CN" sz="1800"/>
              <a:t>	</a:t>
            </a:r>
            <a:r>
              <a:rPr lang="en-US" altLang="zh-CN" sz="1800" b="0"/>
              <a:t>//</a:t>
            </a:r>
            <a:r>
              <a:rPr lang="zh-CN" altLang="en-US" sz="1800" b="0"/>
              <a:t>服务器头部信息</a:t>
            </a:r>
            <a:endParaRPr lang="en-US" altLang="zh-CN" sz="1800" b="0"/>
          </a:p>
          <a:p>
            <a:pPr>
              <a:buNone/>
            </a:pPr>
            <a:r>
              <a:rPr lang="en-US" altLang="zh-CN" sz="1800" b="0">
                <a:sym typeface="宋体" panose="02010600030101010101" pitchFamily="2" charset="-122"/>
              </a:rPr>
              <a:t>	</a:t>
            </a:r>
            <a:r>
              <a:rPr lang="en-US" altLang="zh-CN" sz="1800"/>
              <a:t> config:{},</a:t>
            </a:r>
            <a:r>
              <a:rPr lang="zh-CN" altLang="en-US" sz="1800"/>
              <a:t> </a:t>
            </a:r>
            <a:r>
              <a:rPr lang="en-US" altLang="zh-CN" sz="1800"/>
              <a:t>	</a:t>
            </a:r>
            <a:r>
              <a:rPr lang="en-US" altLang="zh-CN" sz="1800" b="0"/>
              <a:t>//axios</a:t>
            </a:r>
            <a:r>
              <a:rPr lang="zh-CN" altLang="en-US" sz="1800" b="0"/>
              <a:t>对</a:t>
            </a:r>
            <a:r>
              <a:rPr lang="en-US" altLang="zh-CN" sz="1800" b="0"/>
              <a:t>request</a:t>
            </a:r>
            <a:r>
              <a:rPr lang="zh-CN" altLang="en-US" sz="1800" b="0"/>
              <a:t>的配置</a:t>
            </a:r>
            <a:endParaRPr lang="en-US" altLang="zh-CN" sz="1800" b="0"/>
          </a:p>
          <a:p>
            <a:pPr>
              <a:buNone/>
            </a:pPr>
            <a:r>
              <a:rPr lang="en-US" altLang="zh-CN" sz="1800" b="0">
                <a:sym typeface="宋体" panose="02010600030101010101" pitchFamily="2" charset="-122"/>
              </a:rPr>
              <a:t>	</a:t>
            </a:r>
            <a:r>
              <a:rPr lang="en-US" altLang="zh-CN" sz="1800"/>
              <a:t> request:{}</a:t>
            </a:r>
            <a:r>
              <a:rPr lang="zh-CN" altLang="en-US" sz="1800"/>
              <a:t> </a:t>
            </a:r>
            <a:r>
              <a:rPr lang="en-US" altLang="zh-CN" sz="1800"/>
              <a:t>	</a:t>
            </a:r>
            <a:r>
              <a:rPr lang="en-US" altLang="zh-CN" sz="1800" b="0"/>
              <a:t>//request</a:t>
            </a:r>
            <a:r>
              <a:rPr lang="zh-CN" altLang="en-US" sz="1800" b="0"/>
              <a:t>对象</a:t>
            </a:r>
            <a:endParaRPr lang="en-US" altLang="zh-CN" sz="1800" b="0">
              <a:sym typeface="宋体" panose="02010600030101010101" pitchFamily="2" charset="-122"/>
            </a:endParaRPr>
          </a:p>
          <a:p>
            <a:pPr>
              <a:buNone/>
            </a:pPr>
            <a:r>
              <a:rPr lang="en-US" altLang="zh-CN" sz="1800" b="0">
                <a:sym typeface="宋体" panose="02010600030101010101" pitchFamily="2" charset="-122"/>
              </a:rPr>
              <a:t>}</a:t>
            </a:r>
            <a:endParaRPr lang="zh-CN" altLang="en-US"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默认值</a:t>
            </a:r>
            <a:endParaRPr lang="en-US" altLang="zh-CN" sz="1800" b="0"/>
          </a:p>
          <a:p>
            <a:pPr>
              <a:buNone/>
            </a:pPr>
            <a:r>
              <a:rPr lang="zh-CN" altLang="en-US" sz="1800" b="0"/>
              <a:t>可以指定将被用在各个请求的配置默认值</a:t>
            </a:r>
            <a:endParaRPr lang="en-US" altLang="zh-CN" sz="1800" b="0"/>
          </a:p>
          <a:p>
            <a:pPr>
              <a:buNone/>
            </a:pPr>
            <a:r>
              <a:rPr lang="zh-CN" altLang="en-US" sz="1800"/>
              <a:t>示例：</a:t>
            </a:r>
            <a:endParaRPr lang="en-US" altLang="zh-CN" sz="1800"/>
          </a:p>
          <a:p>
            <a:pPr>
              <a:spcBef>
                <a:spcPts val="500"/>
              </a:spcBef>
              <a:spcAft>
                <a:spcPts val="500"/>
              </a:spcAft>
              <a:buNone/>
            </a:pPr>
            <a:r>
              <a:rPr lang="en-US" altLang="zh-CN" sz="1800"/>
              <a:t>axios.default.timeout</a:t>
            </a:r>
            <a:r>
              <a:rPr lang="zh-CN" altLang="en-US" sz="1800"/>
              <a:t> </a:t>
            </a:r>
            <a:r>
              <a:rPr lang="en-US" altLang="zh-CN" sz="1800"/>
              <a:t>=</a:t>
            </a:r>
            <a:r>
              <a:rPr lang="zh-CN" altLang="en-US" sz="1800"/>
              <a:t> </a:t>
            </a:r>
            <a:r>
              <a:rPr lang="en-US" altLang="zh-CN" sz="1800"/>
              <a:t>1000</a:t>
            </a:r>
            <a:endParaRPr lang="en-US" altLang="zh-CN" sz="1800"/>
          </a:p>
          <a:p>
            <a:pPr>
              <a:spcBef>
                <a:spcPts val="500"/>
              </a:spcBef>
              <a:spcAft>
                <a:spcPts val="500"/>
              </a:spcAft>
              <a:buNone/>
            </a:pPr>
            <a:r>
              <a:rPr lang="en-US" altLang="zh-CN" sz="1800"/>
              <a:t>axios.defaults.baseURL = 'http://localhost:8080'; </a:t>
            </a:r>
            <a:endParaRPr lang="en-US" altLang="zh-CN" sz="1800"/>
          </a:p>
          <a:p>
            <a:pPr>
              <a:spcBef>
                <a:spcPts val="500"/>
              </a:spcBef>
              <a:spcAft>
                <a:spcPts val="500"/>
              </a:spcAft>
              <a:buNone/>
            </a:pPr>
            <a:r>
              <a:rPr lang="en-US" altLang="zh-CN" sz="1800"/>
              <a:t>axios.defaults.headers.post['Content-type'] = 'application/x-www-form-urlencoded;charset=UTF-8'</a:t>
            </a:r>
            <a:endParaRPr lang="zh-CN" altLang="en-US" b="0">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实例方法</a:t>
            </a:r>
            <a:endParaRPr lang="en-US" altLang="zh-CN" sz="1800" b="0"/>
          </a:p>
          <a:p>
            <a:pPr>
              <a:buNone/>
            </a:pPr>
            <a:r>
              <a:rPr lang="zh-CN" altLang="en-US" sz="1800" b="0"/>
              <a:t>可以使用自定义配置新建一个 </a:t>
            </a:r>
            <a:r>
              <a:rPr lang="en-US" altLang="zh-CN" sz="1800" b="0"/>
              <a:t>axios </a:t>
            </a:r>
            <a:r>
              <a:rPr lang="zh-CN" altLang="en-US" sz="1800" b="0"/>
              <a:t>实例，</a:t>
            </a:r>
            <a:r>
              <a:rPr lang="en-US" altLang="zh-CN" sz="1800" b="0"/>
              <a:t> axios.create([config])</a:t>
            </a:r>
            <a:endParaRPr lang="en-US" altLang="zh-CN" sz="1800" b="0"/>
          </a:p>
          <a:p>
            <a:pPr>
              <a:buNone/>
            </a:pPr>
            <a:r>
              <a:rPr lang="en-US" altLang="zh-CN" sz="1800"/>
              <a:t>axios.request(config)</a:t>
            </a:r>
            <a:endParaRPr lang="en-US" altLang="zh-CN" sz="1800"/>
          </a:p>
          <a:p>
            <a:pPr>
              <a:buNone/>
            </a:pPr>
            <a:r>
              <a:rPr lang="en-US" altLang="zh-CN" sz="1800"/>
              <a:t>axios.get(url[, config])</a:t>
            </a:r>
            <a:endParaRPr lang="en-US" altLang="zh-CN" sz="1800"/>
          </a:p>
          <a:p>
            <a:pPr>
              <a:buNone/>
            </a:pPr>
            <a:r>
              <a:rPr lang="en-US" altLang="zh-CN" sz="1800"/>
              <a:t>axios.delete(url[, config])</a:t>
            </a:r>
            <a:endParaRPr lang="en-US" altLang="zh-CN" sz="1800"/>
          </a:p>
          <a:p>
            <a:pPr>
              <a:buNone/>
            </a:pPr>
            <a:r>
              <a:rPr lang="en-US" altLang="zh-CN" sz="1800"/>
              <a:t>axios.head(url[, config])</a:t>
            </a:r>
            <a:endParaRPr lang="en-US" altLang="zh-CN" sz="1800"/>
          </a:p>
          <a:p>
            <a:pPr>
              <a:buNone/>
            </a:pPr>
            <a:r>
              <a:rPr lang="en-US" altLang="zh-CN" sz="1800"/>
              <a:t>axios.post(url[, data[, config]])</a:t>
            </a:r>
            <a:endParaRPr lang="en-US" altLang="zh-CN" sz="1800"/>
          </a:p>
          <a:p>
            <a:pPr>
              <a:buNone/>
            </a:pPr>
            <a:r>
              <a:rPr lang="en-US" altLang="zh-CN" sz="1800"/>
              <a:t>axios.put(url[, data[, config]])</a:t>
            </a:r>
            <a:endParaRPr lang="en-US" altLang="zh-CN" sz="1800"/>
          </a:p>
          <a:p>
            <a:pPr>
              <a:buNone/>
            </a:pPr>
            <a:r>
              <a:rPr lang="en-US" altLang="zh-CN" sz="1800"/>
              <a:t>axios.patch(url[, data[, config]])</a:t>
            </a:r>
            <a:endParaRPr lang="en-US" altLang="zh-CN" sz="1800"/>
          </a:p>
          <a:p>
            <a:pPr>
              <a:buNone/>
            </a:pPr>
            <a:endParaRPr lang="zh-CN" altLang="en-US"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p:txBody>
          <a:bodyPr vert="horz" wrap="square" lIns="90333" tIns="44376" rIns="90333" bIns="44376" anchor="b"/>
          <a:lstStyle/>
          <a:p>
            <a:r>
              <a:rPr lang="en-US" altLang="zh-CN"/>
              <a:t>npm</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安装</a:t>
            </a:r>
            <a:r>
              <a:rPr lang="en-US" altLang="zh-CN"/>
              <a:t>npm</a:t>
            </a:r>
            <a:endParaRPr lang="en-US" altLang="zh-CN" sz="1600"/>
          </a:p>
          <a:p>
            <a:pPr>
              <a:buNone/>
            </a:pPr>
            <a:r>
              <a:rPr lang="en-US" altLang="zh-CN" sz="1800"/>
              <a:t>npm</a:t>
            </a:r>
            <a:r>
              <a:rPr lang="zh-CN" altLang="en-US" sz="1800"/>
              <a:t>会随着</a:t>
            </a:r>
            <a:r>
              <a:rPr lang="en-US" altLang="zh-CN" sz="1800"/>
              <a:t>node</a:t>
            </a:r>
            <a:r>
              <a:rPr lang="zh-CN" altLang="en-US" sz="1800"/>
              <a:t>一起被安装到本地。可以使用以下命令来更新</a:t>
            </a:r>
            <a:r>
              <a:rPr lang="en-US" altLang="zh-CN" sz="1800"/>
              <a:t>npm</a:t>
            </a:r>
            <a:endParaRPr lang="en-US" altLang="zh-CN" sz="1800"/>
          </a:p>
          <a:p>
            <a:pPr>
              <a:buNone/>
            </a:pPr>
            <a:r>
              <a:rPr lang="en-US" altLang="zh-CN" sz="1600"/>
              <a:t>$</a:t>
            </a:r>
            <a:r>
              <a:rPr lang="zh-CN" altLang="en-US" sz="1600"/>
              <a:t> </a:t>
            </a:r>
            <a:r>
              <a:rPr lang="en-US" altLang="zh-CN" sz="1600"/>
              <a:t>npm install npm@latest -g</a:t>
            </a:r>
            <a:endParaRPr lang="en-US" altLang="zh-CN" sz="1600"/>
          </a:p>
          <a:p>
            <a:pPr marL="793750" lvl="1" indent="-285750">
              <a:buFont typeface="Wingdings" panose="05000000000000000000" pitchFamily="2" charset="2"/>
              <a:buChar char="Ø"/>
            </a:pPr>
            <a:r>
              <a:rPr lang="zh-CN" altLang="en-US" sz="1800"/>
              <a:t>安装淘宝镜像</a:t>
            </a:r>
            <a:endParaRPr lang="en-US" altLang="zh-CN" sz="1600"/>
          </a:p>
          <a:p>
            <a:pPr>
              <a:buNone/>
            </a:pPr>
            <a:r>
              <a:rPr lang="zh-CN" altLang="en-US" sz="1800" b="0"/>
              <a:t>由于默认</a:t>
            </a:r>
            <a:r>
              <a:rPr lang="en-US" altLang="zh-CN" sz="1800" b="0"/>
              <a:t>npm</a:t>
            </a:r>
            <a:r>
              <a:rPr lang="zh-CN" altLang="en-US" sz="1800" b="0"/>
              <a:t>的仓库在国外，下载起来很慢，可以使用淘宝镜像来加快下载速度。</a:t>
            </a:r>
            <a:endParaRPr lang="en-US" altLang="zh-CN" sz="1800" b="0"/>
          </a:p>
          <a:p>
            <a:pPr>
              <a:buNone/>
            </a:pPr>
            <a:r>
              <a:rPr lang="en-US" altLang="zh-CN" sz="1600" b="0"/>
              <a:t>$ npm install -g cnpm --registry=https://registry.npm.taobao.org</a:t>
            </a:r>
            <a:endParaRPr lang="en-US" altLang="zh-CN" sz="1600" b="0"/>
          </a:p>
          <a:p>
            <a:pPr marL="793750" lvl="1" indent="-285750">
              <a:buFont typeface="Wingdings" panose="05000000000000000000" pitchFamily="2" charset="2"/>
              <a:buChar char="p"/>
            </a:pPr>
            <a:r>
              <a:rPr lang="en-US" altLang="zh-CN" sz="1600" b="0"/>
              <a:t>Registry</a:t>
            </a:r>
            <a:r>
              <a:rPr lang="zh-CN" altLang="en-US" sz="1600" b="0"/>
              <a:t>注册中心</a:t>
            </a:r>
            <a:endParaRPr lang="en-US" altLang="zh-CN" sz="1600" b="0"/>
          </a:p>
          <a:p>
            <a:pPr marL="793750" lvl="1" indent="-285750">
              <a:buNone/>
            </a:pPr>
            <a:r>
              <a:rPr lang="en-US" altLang="zh-CN" sz="1600" b="0"/>
              <a:t>	</a:t>
            </a:r>
            <a:r>
              <a:rPr lang="zh-CN" altLang="en-US" sz="1600" b="0"/>
              <a:t>官方：</a:t>
            </a:r>
            <a:r>
              <a:rPr lang="en-US" altLang="zh-CN" sz="1600" b="0">
                <a:hlinkClick r:id="rId1"/>
              </a:rPr>
              <a:t>https://registry.npmjs.org</a:t>
            </a:r>
            <a:endParaRPr lang="en-US" altLang="zh-CN" sz="1600" b="0"/>
          </a:p>
          <a:p>
            <a:pPr marL="793750" lvl="1" indent="-285750">
              <a:buNone/>
            </a:pPr>
            <a:r>
              <a:rPr lang="en-US" altLang="zh-CN" sz="1600" b="0"/>
              <a:t>	</a:t>
            </a:r>
            <a:r>
              <a:rPr lang="zh-CN" altLang="en-US" sz="1600" b="0"/>
              <a:t>淘宝：</a:t>
            </a:r>
            <a:r>
              <a:rPr lang="en-US" altLang="zh-CN" sz="1600" b="0">
                <a:hlinkClick r:id="rId2"/>
              </a:rPr>
              <a:t>https://registry.npm.taobao.org</a:t>
            </a:r>
            <a:endParaRPr lang="en-US" altLang="zh-CN" sz="1600" b="0"/>
          </a:p>
          <a:p>
            <a:pPr marL="793750" lvl="1" indent="-285750">
              <a:buNone/>
            </a:pPr>
            <a:r>
              <a:rPr lang="en-US" altLang="zh-CN" sz="1600" b="0"/>
              <a:t>	</a:t>
            </a:r>
            <a:r>
              <a:rPr lang="zh-CN" altLang="en-US" sz="1600" b="0"/>
              <a:t>私有：</a:t>
            </a:r>
            <a:r>
              <a:rPr lang="en-US" altLang="zh-CN" sz="1600" b="0"/>
              <a:t>http://localIP:port</a:t>
            </a:r>
            <a:endParaRPr lang="zh-CN" altLang="en-US" sz="1600" b="0"/>
          </a:p>
          <a:p>
            <a:pPr marL="793750" lvl="1" indent="-285750">
              <a:buFont typeface="Wingdings" panose="05000000000000000000" pitchFamily="2" charset="2"/>
              <a:buChar char="Ø"/>
            </a:pPr>
            <a:r>
              <a:rPr lang="zh-CN" altLang="en-US" sz="1800"/>
              <a:t>修改</a:t>
            </a:r>
            <a:r>
              <a:rPr lang="en-US" altLang="zh-CN" sz="1800"/>
              <a:t>npm</a:t>
            </a:r>
            <a:r>
              <a:rPr lang="zh-CN" altLang="en-US" sz="1800"/>
              <a:t>权限</a:t>
            </a:r>
            <a:endParaRPr lang="en-US" altLang="zh-CN" sz="1800"/>
          </a:p>
          <a:p>
            <a:pPr marL="793750" lvl="1" indent="-285750">
              <a:buNone/>
            </a:pPr>
            <a:r>
              <a:rPr lang="zh-CN" altLang="en-US" sz="1800" b="0"/>
              <a:t>执行</a:t>
            </a:r>
            <a:r>
              <a:rPr lang="en-US" altLang="zh-CN" sz="1800" b="0"/>
              <a:t>npm</a:t>
            </a:r>
            <a:r>
              <a:rPr lang="zh-CN" altLang="en-US" sz="1800" b="0"/>
              <a:t>的时候有时会遇到权限不足的情况，可以通过以下方式进行修正。</a:t>
            </a:r>
            <a:endParaRPr lang="en-US" altLang="zh-CN" sz="1600" b="0"/>
          </a:p>
          <a:p>
            <a:pPr>
              <a:buNone/>
            </a:pPr>
            <a:r>
              <a:rPr lang="en-US" altLang="zh-CN" sz="1600" b="0"/>
              <a:t>$</a:t>
            </a:r>
            <a:r>
              <a:rPr lang="zh-CN" altLang="en-US" sz="1600" b="0"/>
              <a:t> </a:t>
            </a:r>
            <a:r>
              <a:rPr lang="en-US" altLang="zh-CN" sz="1600" b="0"/>
              <a:t>npm config get prefix</a:t>
            </a:r>
            <a:endParaRPr lang="en-US" altLang="zh-CN" sz="1600" b="0"/>
          </a:p>
          <a:p>
            <a:pPr>
              <a:buNone/>
            </a:pPr>
            <a:r>
              <a:rPr lang="en-US" altLang="zh-CN" sz="1600" b="0"/>
              <a:t>$</a:t>
            </a:r>
            <a:r>
              <a:rPr lang="zh-CN" altLang="en-US" sz="1600" b="0"/>
              <a:t> </a:t>
            </a:r>
            <a:r>
              <a:rPr lang="en-US" altLang="zh-CN" sz="1600" b="0"/>
              <a:t>sudo chown -R $(whoami) $(npm config get prefix)/{lib/node_modules,bin,share}</a:t>
            </a: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GET</a:t>
            </a:r>
            <a:r>
              <a:rPr lang="zh-CN" altLang="en-US"/>
              <a:t>请求</a:t>
            </a:r>
            <a:endParaRPr lang="en-US" altLang="zh-CN" sz="1800" b="0"/>
          </a:p>
          <a:p>
            <a:pPr>
              <a:spcBef>
                <a:spcPts val="200"/>
              </a:spcBef>
              <a:spcAft>
                <a:spcPts val="200"/>
              </a:spcAft>
              <a:buNone/>
            </a:pPr>
            <a:r>
              <a:rPr lang="zh-CN" altLang="en-US" sz="1800" b="0"/>
              <a:t>以</a:t>
            </a:r>
            <a:r>
              <a:rPr lang="en-US" altLang="zh-CN" sz="1800" b="0"/>
              <a:t>get</a:t>
            </a:r>
            <a:r>
              <a:rPr lang="zh-CN" altLang="en-US" sz="1800" b="0"/>
              <a:t>方式请求后台数据，</a:t>
            </a:r>
            <a:r>
              <a:rPr lang="en-US" altLang="zh-CN" sz="1800" b="0"/>
              <a:t>url</a:t>
            </a:r>
            <a:r>
              <a:rPr lang="zh-CN" altLang="en-US" sz="1800" b="0"/>
              <a:t>表示请求地址，</a:t>
            </a:r>
            <a:r>
              <a:rPr lang="en-US" altLang="zh-CN" sz="1800" b="0"/>
              <a:t>params</a:t>
            </a:r>
            <a:r>
              <a:rPr lang="zh-CN" altLang="en-US" sz="1800" b="0"/>
              <a:t>表示参数对象其中包含了一个</a:t>
            </a:r>
            <a:r>
              <a:rPr lang="en-US" altLang="zh-CN" sz="1800" b="0"/>
              <a:t>params</a:t>
            </a:r>
            <a:r>
              <a:rPr lang="zh-CN" altLang="en-US" sz="1800" b="0"/>
              <a:t>属性，在</a:t>
            </a:r>
            <a:r>
              <a:rPr lang="en-US" altLang="zh-CN" sz="1800" b="0"/>
              <a:t>params</a:t>
            </a:r>
            <a:r>
              <a:rPr lang="zh-CN" altLang="en-US" sz="1800" b="0"/>
              <a:t>属性对应的对象中定义参数，</a:t>
            </a:r>
            <a:r>
              <a:rPr lang="en-US" altLang="zh-CN" sz="1800" b="0"/>
              <a:t>then</a:t>
            </a:r>
            <a:r>
              <a:rPr lang="zh-CN" altLang="en-US" sz="1800" b="0"/>
              <a:t>表示</a:t>
            </a:r>
            <a:r>
              <a:rPr lang="en-US" altLang="zh-CN" sz="1800" b="0"/>
              <a:t>promise</a:t>
            </a:r>
            <a:r>
              <a:rPr lang="zh-CN" altLang="en-US" sz="1800" b="0"/>
              <a:t>的成功状态，</a:t>
            </a:r>
            <a:endParaRPr lang="en-US" altLang="zh-CN" sz="1800" b="0"/>
          </a:p>
          <a:p>
            <a:pPr>
              <a:spcBef>
                <a:spcPts val="500"/>
              </a:spcBef>
              <a:spcAft>
                <a:spcPts val="500"/>
              </a:spcAft>
              <a:buNone/>
            </a:pPr>
            <a:r>
              <a:rPr lang="en-US" altLang="zh-CN" sz="1800" b="0"/>
              <a:t>catch</a:t>
            </a:r>
            <a:r>
              <a:rPr lang="zh-CN" altLang="en-US" sz="1800" b="0"/>
              <a:t>表示</a:t>
            </a:r>
            <a:r>
              <a:rPr lang="en-US" altLang="zh-CN" sz="1800" b="0"/>
              <a:t>promise</a:t>
            </a:r>
            <a:r>
              <a:rPr lang="zh-CN" altLang="en-US" sz="1800" b="0"/>
              <a:t>的失败状态</a:t>
            </a:r>
            <a:endParaRPr lang="pt-BR" altLang="zh-CN" sz="1800" b="0"/>
          </a:p>
          <a:p>
            <a:pPr>
              <a:spcBef>
                <a:spcPts val="500"/>
              </a:spcBef>
              <a:spcAft>
                <a:spcPts val="500"/>
              </a:spcAft>
              <a:buNone/>
            </a:pPr>
            <a:r>
              <a:rPr lang="pt-BR" altLang="zh-CN" sz="1800"/>
              <a:t>axios.get(</a:t>
            </a:r>
            <a:r>
              <a:rPr lang="en-US" altLang="zh-CN" sz="1800"/>
              <a:t>url,params</a:t>
            </a:r>
            <a:r>
              <a:rPr lang="pt-BR" altLang="zh-CN" sz="1800"/>
              <a:t>)</a:t>
            </a:r>
            <a:r>
              <a:rPr lang="en-US" altLang="zh-CN" sz="1800"/>
              <a:t>.then(function(response){</a:t>
            </a:r>
            <a:endParaRPr lang="en-US" altLang="zh-CN" sz="1800"/>
          </a:p>
          <a:p>
            <a:pPr>
              <a:spcBef>
                <a:spcPts val="500"/>
              </a:spcBef>
              <a:spcAft>
                <a:spcPts val="500"/>
              </a:spcAft>
              <a:buNone/>
            </a:pPr>
            <a:r>
              <a:rPr lang="en-US" altLang="zh-CN" sz="1800"/>
              <a:t>	//</a:t>
            </a:r>
            <a:r>
              <a:rPr lang="zh-CN" altLang="en-US" sz="1800"/>
              <a:t>请求成功处理函数</a:t>
            </a:r>
            <a:endParaRPr lang="en-US" altLang="zh-CN" sz="1800"/>
          </a:p>
          <a:p>
            <a:pPr>
              <a:spcBef>
                <a:spcPts val="500"/>
              </a:spcBef>
              <a:spcAft>
                <a:spcPts val="500"/>
              </a:spcAft>
              <a:buNone/>
            </a:pPr>
            <a:r>
              <a:rPr lang="en-US" altLang="zh-CN" sz="1800"/>
              <a:t>}). catch(function(error){</a:t>
            </a:r>
            <a:endParaRPr lang="en-US" altLang="zh-CN" sz="1800"/>
          </a:p>
          <a:p>
            <a:pPr>
              <a:spcBef>
                <a:spcPts val="500"/>
              </a:spcBef>
              <a:spcAft>
                <a:spcPts val="500"/>
              </a:spcAft>
              <a:buNone/>
            </a:pPr>
            <a:r>
              <a:rPr lang="en-US" altLang="zh-CN" sz="1800"/>
              <a:t>	//</a:t>
            </a:r>
            <a:r>
              <a:rPr lang="zh-CN" altLang="en-US" sz="1800"/>
              <a:t>请求失败处理函数</a:t>
            </a:r>
            <a:endParaRPr lang="en-US" altLang="zh-CN" sz="1800"/>
          </a:p>
          <a:p>
            <a:pPr>
              <a:spcBef>
                <a:spcPts val="500"/>
              </a:spcBef>
              <a:spcAft>
                <a:spcPts val="500"/>
              </a:spcAft>
              <a:buNone/>
            </a:pPr>
            <a:r>
              <a:rPr lang="en-US" altLang="zh-CN" sz="1800"/>
              <a:t>});</a:t>
            </a:r>
            <a:endParaRPr lang="zh-CN" altLang="en-US" sz="1800" b="0"/>
          </a:p>
          <a:p>
            <a:pPr lvl="1"/>
            <a:endParaRPr lang="zh-CN" altLang="en-US"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POST</a:t>
            </a:r>
            <a:r>
              <a:rPr lang="zh-CN" altLang="en-US"/>
              <a:t>提交</a:t>
            </a:r>
            <a:endParaRPr lang="en-US" altLang="zh-CN" sz="1800" b="0"/>
          </a:p>
          <a:p>
            <a:pPr>
              <a:spcBef>
                <a:spcPts val="500"/>
              </a:spcBef>
              <a:spcAft>
                <a:spcPts val="500"/>
              </a:spcAft>
              <a:buNone/>
            </a:pPr>
            <a:r>
              <a:rPr lang="zh-CN" altLang="en-US" sz="1800" b="0"/>
              <a:t>以</a:t>
            </a:r>
            <a:r>
              <a:rPr lang="en-US" altLang="zh-CN" sz="1800" b="0"/>
              <a:t>POST</a:t>
            </a:r>
            <a:r>
              <a:rPr lang="zh-CN" altLang="en-US" sz="1800" b="0"/>
              <a:t>方式向后台提交数据，默认情况下，</a:t>
            </a:r>
            <a:r>
              <a:rPr lang="en-US" altLang="zh-CN" sz="1800"/>
              <a:t> </a:t>
            </a:r>
            <a:r>
              <a:rPr lang="en-US" altLang="zh-CN" sz="1800" b="0"/>
              <a:t>axios </a:t>
            </a:r>
            <a:r>
              <a:rPr lang="zh-CN" altLang="en-US" sz="1800" b="0"/>
              <a:t>将对象序列化为</a:t>
            </a:r>
            <a:r>
              <a:rPr lang="en-US" altLang="zh-CN" sz="1800" b="0"/>
              <a:t>json</a:t>
            </a:r>
            <a:r>
              <a:rPr lang="zh-CN" altLang="en-US" sz="1800" b="0"/>
              <a:t>数据格式，</a:t>
            </a:r>
            <a:r>
              <a:rPr lang="en-US" altLang="zh-CN" sz="1800" b="0"/>
              <a:t>url</a:t>
            </a:r>
            <a:r>
              <a:rPr lang="zh-CN" altLang="en-US" sz="1800" b="0"/>
              <a:t>表示请求地址，</a:t>
            </a:r>
            <a:r>
              <a:rPr lang="en-US" altLang="zh-CN" sz="1800" b="0"/>
              <a:t>params</a:t>
            </a:r>
            <a:r>
              <a:rPr lang="zh-CN" altLang="en-US" sz="1800" b="0"/>
              <a:t>表示参数对象其中包含了要提交的数据，</a:t>
            </a:r>
            <a:r>
              <a:rPr lang="en-US" altLang="zh-CN" sz="1800" b="0"/>
              <a:t>then</a:t>
            </a:r>
            <a:r>
              <a:rPr lang="zh-CN" altLang="en-US" sz="1800" b="0"/>
              <a:t>表示</a:t>
            </a:r>
            <a:r>
              <a:rPr lang="en-US" altLang="zh-CN" sz="1800" b="0"/>
              <a:t>promise</a:t>
            </a:r>
            <a:r>
              <a:rPr lang="zh-CN" altLang="en-US" sz="1800" b="0"/>
              <a:t>的成功状态，</a:t>
            </a:r>
            <a:r>
              <a:rPr lang="en-US" altLang="zh-CN" sz="1800" b="0"/>
              <a:t>catch</a:t>
            </a:r>
            <a:r>
              <a:rPr lang="zh-CN" altLang="en-US" sz="1800" b="0"/>
              <a:t>表示</a:t>
            </a:r>
            <a:r>
              <a:rPr lang="en-US" altLang="zh-CN" sz="1800" b="0"/>
              <a:t>promise</a:t>
            </a:r>
            <a:r>
              <a:rPr lang="zh-CN" altLang="en-US" sz="1800" b="0"/>
              <a:t>的失败状态</a:t>
            </a:r>
            <a:endParaRPr lang="pt-BR" altLang="zh-CN" sz="1800" b="0"/>
          </a:p>
          <a:p>
            <a:pPr>
              <a:spcBef>
                <a:spcPts val="500"/>
              </a:spcBef>
              <a:spcAft>
                <a:spcPts val="500"/>
              </a:spcAft>
              <a:buNone/>
            </a:pPr>
            <a:r>
              <a:rPr lang="pt-BR" altLang="zh-CN" sz="1800"/>
              <a:t>axios.get(</a:t>
            </a:r>
            <a:r>
              <a:rPr lang="en-US" altLang="zh-CN" sz="1800"/>
              <a:t>url,params</a:t>
            </a:r>
            <a:r>
              <a:rPr lang="pt-BR" altLang="zh-CN" sz="1800"/>
              <a:t>)</a:t>
            </a:r>
            <a:r>
              <a:rPr lang="en-US" altLang="zh-CN" sz="1800"/>
              <a:t>.then(function(response){</a:t>
            </a:r>
            <a:endParaRPr lang="en-US" altLang="zh-CN" sz="1800"/>
          </a:p>
          <a:p>
            <a:pPr>
              <a:spcBef>
                <a:spcPts val="500"/>
              </a:spcBef>
              <a:spcAft>
                <a:spcPts val="500"/>
              </a:spcAft>
              <a:buNone/>
            </a:pPr>
            <a:r>
              <a:rPr lang="en-US" altLang="zh-CN" sz="1800"/>
              <a:t>	//</a:t>
            </a:r>
            <a:r>
              <a:rPr lang="zh-CN" altLang="en-US" sz="1800"/>
              <a:t>请求成功处理函数</a:t>
            </a:r>
            <a:endParaRPr lang="en-US" altLang="zh-CN" sz="1800"/>
          </a:p>
          <a:p>
            <a:pPr>
              <a:spcBef>
                <a:spcPts val="500"/>
              </a:spcBef>
              <a:spcAft>
                <a:spcPts val="500"/>
              </a:spcAft>
              <a:buNone/>
            </a:pPr>
            <a:r>
              <a:rPr lang="en-US" altLang="zh-CN" sz="1800"/>
              <a:t>}). catch(function(error){</a:t>
            </a:r>
            <a:endParaRPr lang="en-US" altLang="zh-CN" sz="1800"/>
          </a:p>
          <a:p>
            <a:pPr>
              <a:spcBef>
                <a:spcPts val="500"/>
              </a:spcBef>
              <a:spcAft>
                <a:spcPts val="500"/>
              </a:spcAft>
              <a:buNone/>
            </a:pPr>
            <a:r>
              <a:rPr lang="en-US" altLang="zh-CN" sz="1800"/>
              <a:t>	//</a:t>
            </a:r>
            <a:r>
              <a:rPr lang="zh-CN" altLang="en-US" sz="1800"/>
              <a:t>请求失败处理函数</a:t>
            </a:r>
            <a:endParaRPr lang="en-US" altLang="zh-CN" sz="1800"/>
          </a:p>
          <a:p>
            <a:pPr>
              <a:spcBef>
                <a:spcPts val="500"/>
              </a:spcBef>
              <a:spcAft>
                <a:spcPts val="500"/>
              </a:spcAft>
              <a:buNone/>
            </a:pPr>
            <a:r>
              <a:rPr lang="en-US" altLang="zh-CN" sz="1800"/>
              <a:t>});</a:t>
            </a:r>
            <a:endParaRPr lang="zh-CN" altLang="en-US" sz="1800" b="0"/>
          </a:p>
          <a:p>
            <a:pPr lvl="1"/>
            <a:endParaRPr lang="zh-CN" altLang="en-US"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执行多个并发请求</a:t>
            </a:r>
            <a:endParaRPr lang="en-US" altLang="zh-CN" sz="1800" b="0"/>
          </a:p>
          <a:p>
            <a:pPr>
              <a:spcBef>
                <a:spcPts val="200"/>
              </a:spcBef>
              <a:spcAft>
                <a:spcPts val="200"/>
              </a:spcAft>
              <a:buNone/>
            </a:pPr>
            <a:r>
              <a:rPr lang="zh-CN" altLang="en-US" sz="1800" b="0"/>
              <a:t>通过执行多个并发请求，借助</a:t>
            </a:r>
            <a:r>
              <a:rPr lang="en-US" altLang="zh-CN" sz="1800" b="0"/>
              <a:t>Promise.all()</a:t>
            </a:r>
            <a:r>
              <a:rPr lang="zh-CN" altLang="en-US" sz="1800" b="0"/>
              <a:t>方法</a:t>
            </a:r>
            <a:endParaRPr lang="en-US" altLang="zh-CN" sz="1800" b="0"/>
          </a:p>
          <a:p>
            <a:pPr>
              <a:spcBef>
                <a:spcPts val="200"/>
              </a:spcBef>
              <a:spcAft>
                <a:spcPts val="200"/>
              </a:spcAft>
              <a:buNone/>
            </a:pPr>
            <a:r>
              <a:rPr lang="en-US" altLang="zh-CN" sz="1800"/>
              <a:t>function getUserAccount() { </a:t>
            </a:r>
            <a:endParaRPr lang="en-US" altLang="zh-CN" sz="1800"/>
          </a:p>
          <a:p>
            <a:pPr>
              <a:spcBef>
                <a:spcPts val="200"/>
              </a:spcBef>
              <a:spcAft>
                <a:spcPts val="200"/>
              </a:spcAft>
              <a:buNone/>
            </a:pPr>
            <a:r>
              <a:rPr lang="en-US" altLang="zh-CN" sz="1800"/>
              <a:t> 	return axios.get('/user/12345');</a:t>
            </a:r>
            <a:endParaRPr lang="en-US" altLang="zh-CN" sz="1800"/>
          </a:p>
          <a:p>
            <a:pPr>
              <a:spcBef>
                <a:spcPts val="200"/>
              </a:spcBef>
              <a:spcAft>
                <a:spcPts val="200"/>
              </a:spcAft>
              <a:buNone/>
            </a:pPr>
            <a:r>
              <a:rPr lang="en-US" altLang="zh-CN" sz="1800"/>
              <a:t>}</a:t>
            </a:r>
            <a:endParaRPr lang="en-US" altLang="zh-CN" sz="1800"/>
          </a:p>
          <a:p>
            <a:pPr>
              <a:spcBef>
                <a:spcPts val="200"/>
              </a:spcBef>
              <a:spcAft>
                <a:spcPts val="200"/>
              </a:spcAft>
              <a:buNone/>
            </a:pPr>
            <a:r>
              <a:rPr lang="en-US" altLang="zh-CN" sz="1800"/>
              <a:t>function getUserPermissions() {  </a:t>
            </a:r>
            <a:endParaRPr lang="en-US" altLang="zh-CN" sz="1800"/>
          </a:p>
          <a:p>
            <a:pPr>
              <a:spcBef>
                <a:spcPts val="200"/>
              </a:spcBef>
              <a:spcAft>
                <a:spcPts val="200"/>
              </a:spcAft>
              <a:buNone/>
            </a:pPr>
            <a:r>
              <a:rPr lang="en-US" altLang="zh-CN" sz="1800"/>
              <a:t>	return axios.get('/user/12345/permissions');</a:t>
            </a:r>
            <a:endParaRPr lang="en-US" altLang="zh-CN" sz="1800"/>
          </a:p>
          <a:p>
            <a:pPr>
              <a:spcBef>
                <a:spcPts val="200"/>
              </a:spcBef>
              <a:spcAft>
                <a:spcPts val="200"/>
              </a:spcAft>
              <a:buNone/>
            </a:pPr>
            <a:r>
              <a:rPr lang="en-US" altLang="zh-CN" sz="1800"/>
              <a:t>}</a:t>
            </a:r>
            <a:endParaRPr lang="en-US" altLang="zh-CN" sz="1800"/>
          </a:p>
          <a:p>
            <a:pPr>
              <a:spcBef>
                <a:spcPts val="200"/>
              </a:spcBef>
              <a:spcAft>
                <a:spcPts val="200"/>
              </a:spcAft>
              <a:buNone/>
            </a:pPr>
            <a:r>
              <a:rPr lang="en-US" altLang="zh-CN" sz="1800"/>
              <a:t>axios.all([getUserAccount(), getUserPermissions()]) </a:t>
            </a:r>
            <a:endParaRPr lang="en-US" altLang="zh-CN" sz="1800"/>
          </a:p>
          <a:p>
            <a:pPr>
              <a:spcBef>
                <a:spcPts val="200"/>
              </a:spcBef>
              <a:spcAft>
                <a:spcPts val="200"/>
              </a:spcAft>
              <a:buNone/>
            </a:pPr>
            <a:r>
              <a:rPr lang="en-US" altLang="zh-CN" sz="1800"/>
              <a:t>	.then(axios.spread(function (acct, perms) {  </a:t>
            </a:r>
            <a:endParaRPr lang="en-US" altLang="zh-CN" sz="1800"/>
          </a:p>
          <a:p>
            <a:pPr>
              <a:spcBef>
                <a:spcPts val="200"/>
              </a:spcBef>
              <a:spcAft>
                <a:spcPts val="200"/>
              </a:spcAft>
              <a:buNone/>
            </a:pPr>
            <a:r>
              <a:rPr lang="en-US" altLang="zh-CN" sz="1800"/>
              <a:t>		  // </a:t>
            </a:r>
            <a:r>
              <a:rPr lang="zh-CN" altLang="en-US" sz="1800"/>
              <a:t>两个请求现在都执行完成  </a:t>
            </a:r>
            <a:endParaRPr lang="en-US" altLang="zh-CN" sz="1800"/>
          </a:p>
          <a:p>
            <a:pPr>
              <a:spcBef>
                <a:spcPts val="200"/>
              </a:spcBef>
              <a:spcAft>
                <a:spcPts val="200"/>
              </a:spcAft>
              <a:buNone/>
            </a:pPr>
            <a:r>
              <a:rPr lang="en-US" altLang="zh-CN" sz="1800"/>
              <a:t>	}));</a:t>
            </a:r>
            <a:endParaRPr lang="zh-CN" altLang="en-US" sz="1800"/>
          </a:p>
          <a:p>
            <a:pPr lvl="1"/>
            <a:endParaRPr lang="zh-CN" altLang="en-US"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拦截器</a:t>
            </a:r>
            <a:endParaRPr lang="en-US" altLang="zh-CN" sz="1800" b="0"/>
          </a:p>
          <a:p>
            <a:pPr>
              <a:buNone/>
            </a:pPr>
            <a:r>
              <a:rPr lang="zh-CN" altLang="en-US" sz="1800" b="0"/>
              <a:t>在请求或响应被 </a:t>
            </a:r>
            <a:r>
              <a:rPr lang="en-US" altLang="zh-CN" sz="1800" b="0"/>
              <a:t>then </a:t>
            </a:r>
            <a:r>
              <a:rPr lang="zh-CN" altLang="en-US" sz="1800" b="0"/>
              <a:t>或 </a:t>
            </a:r>
            <a:r>
              <a:rPr lang="en-US" altLang="zh-CN" sz="1800" b="0"/>
              <a:t>catch </a:t>
            </a:r>
            <a:r>
              <a:rPr lang="zh-CN" altLang="en-US" sz="1800" b="0"/>
              <a:t>处理前拦截</a:t>
            </a:r>
            <a:endParaRPr lang="en-US" altLang="zh-CN" sz="1800" b="0"/>
          </a:p>
          <a:p>
            <a:pPr>
              <a:spcBef>
                <a:spcPts val="200"/>
              </a:spcBef>
              <a:spcAft>
                <a:spcPts val="200"/>
              </a:spcAft>
              <a:buFont typeface="Wingdings" panose="05000000000000000000" pitchFamily="2" charset="2"/>
              <a:buChar char="l"/>
            </a:pPr>
            <a:r>
              <a:rPr lang="zh-CN" altLang="en-US" sz="1800" b="0"/>
              <a:t>添加请求拦截器</a:t>
            </a:r>
            <a:endParaRPr lang="en-US" altLang="zh-CN" sz="1800" b="0"/>
          </a:p>
          <a:p>
            <a:pPr>
              <a:spcBef>
                <a:spcPts val="200"/>
              </a:spcBef>
              <a:spcAft>
                <a:spcPts val="200"/>
              </a:spcAft>
              <a:buNone/>
            </a:pPr>
            <a:r>
              <a:rPr lang="en-US" altLang="zh-CN" sz="1800"/>
              <a:t>axios.interceptors.request.use(function (config) { </a:t>
            </a:r>
            <a:endParaRPr lang="en-US" altLang="zh-CN" sz="1800"/>
          </a:p>
          <a:p>
            <a:pPr>
              <a:spcBef>
                <a:spcPts val="200"/>
              </a:spcBef>
              <a:spcAft>
                <a:spcPts val="200"/>
              </a:spcAft>
              <a:buNone/>
            </a:pPr>
            <a:r>
              <a:rPr lang="en-US" altLang="zh-CN" sz="1800"/>
              <a:t>	// </a:t>
            </a:r>
            <a:r>
              <a:rPr lang="zh-CN" altLang="en-US" sz="1800"/>
              <a:t>在发送请求之前做些什么 </a:t>
            </a:r>
            <a:endParaRPr lang="en-US" altLang="zh-CN" sz="1800"/>
          </a:p>
          <a:p>
            <a:pPr>
              <a:spcBef>
                <a:spcPts val="200"/>
              </a:spcBef>
              <a:spcAft>
                <a:spcPts val="200"/>
              </a:spcAft>
              <a:buNone/>
            </a:pPr>
            <a:r>
              <a:rPr lang="en-US" altLang="zh-CN" sz="1800"/>
              <a:t>	return config; </a:t>
            </a:r>
            <a:endParaRPr lang="en-US" altLang="zh-CN" sz="1800"/>
          </a:p>
          <a:p>
            <a:pPr>
              <a:spcBef>
                <a:spcPts val="200"/>
              </a:spcBef>
              <a:spcAft>
                <a:spcPts val="200"/>
              </a:spcAft>
              <a:buNone/>
            </a:pPr>
            <a:r>
              <a:rPr lang="en-US" altLang="zh-CN" sz="1800"/>
              <a:t>}, function (error) { </a:t>
            </a:r>
            <a:endParaRPr lang="en-US" altLang="zh-CN" sz="1800"/>
          </a:p>
          <a:p>
            <a:pPr>
              <a:spcBef>
                <a:spcPts val="200"/>
              </a:spcBef>
              <a:spcAft>
                <a:spcPts val="200"/>
              </a:spcAft>
              <a:buNone/>
            </a:pPr>
            <a:r>
              <a:rPr lang="en-US" altLang="zh-CN" sz="1800"/>
              <a:t>	// </a:t>
            </a:r>
            <a:r>
              <a:rPr lang="zh-CN" altLang="en-US" sz="1800"/>
              <a:t>对请求错误做些什么</a:t>
            </a:r>
            <a:endParaRPr lang="en-US" altLang="zh-CN" sz="1800"/>
          </a:p>
          <a:p>
            <a:pPr>
              <a:spcBef>
                <a:spcPts val="200"/>
              </a:spcBef>
              <a:spcAft>
                <a:spcPts val="200"/>
              </a:spcAft>
              <a:buNone/>
            </a:pPr>
            <a:r>
              <a:rPr lang="en-US" altLang="zh-CN" sz="1800"/>
              <a:t>	return Promise.reject(error); </a:t>
            </a:r>
            <a:endParaRPr lang="en-US" altLang="zh-CN" sz="1800"/>
          </a:p>
          <a:p>
            <a:pPr>
              <a:spcBef>
                <a:spcPts val="200"/>
              </a:spcBef>
              <a:spcAft>
                <a:spcPts val="200"/>
              </a:spcAft>
              <a:buNone/>
            </a:pPr>
            <a:r>
              <a:rPr lang="en-US" altLang="zh-CN" sz="1800"/>
              <a:t>});</a:t>
            </a:r>
            <a:endParaRPr lang="en-US" altLang="zh-CN" sz="1800"/>
          </a:p>
          <a:p>
            <a:pPr>
              <a:spcBef>
                <a:spcPts val="200"/>
              </a:spcBef>
              <a:spcAft>
                <a:spcPts val="200"/>
              </a:spcAft>
              <a:buFont typeface="Wingdings" panose="05000000000000000000" pitchFamily="2" charset="2"/>
              <a:buChar char="l"/>
            </a:pPr>
            <a:r>
              <a:rPr lang="zh-CN" altLang="en-US" sz="1800" b="0"/>
              <a:t>添加响应拦截器</a:t>
            </a:r>
            <a:endParaRPr lang="en-US" altLang="zh-CN" sz="1800" b="0"/>
          </a:p>
          <a:p>
            <a:pPr>
              <a:spcBef>
                <a:spcPts val="200"/>
              </a:spcBef>
              <a:spcAft>
                <a:spcPts val="200"/>
              </a:spcAft>
              <a:buNone/>
            </a:pPr>
            <a:r>
              <a:rPr lang="en-US" altLang="zh-CN" sz="1800"/>
              <a:t>axios.interceptors. response.use(function (response) { </a:t>
            </a:r>
            <a:endParaRPr lang="en-US" altLang="zh-CN" sz="1800"/>
          </a:p>
          <a:p>
            <a:pPr>
              <a:spcBef>
                <a:spcPts val="200"/>
              </a:spcBef>
              <a:spcAft>
                <a:spcPts val="200"/>
              </a:spcAft>
              <a:buNone/>
            </a:pPr>
            <a:r>
              <a:rPr lang="en-US" altLang="zh-CN" sz="1800"/>
              <a:t>	//</a:t>
            </a:r>
            <a:r>
              <a:rPr lang="zh-CN" altLang="en-US" sz="1800"/>
              <a:t> 对响应数据做点什么</a:t>
            </a:r>
            <a:endParaRPr lang="en-US" altLang="zh-CN" sz="1800"/>
          </a:p>
          <a:p>
            <a:pPr>
              <a:spcBef>
                <a:spcPts val="200"/>
              </a:spcBef>
              <a:spcAft>
                <a:spcPts val="200"/>
              </a:spcAft>
              <a:buNone/>
            </a:pPr>
            <a:r>
              <a:rPr lang="en-US" altLang="zh-CN" sz="1800"/>
              <a:t>	return response; </a:t>
            </a:r>
            <a:endParaRPr lang="en-US" altLang="zh-CN" sz="1800"/>
          </a:p>
          <a:p>
            <a:pPr>
              <a:spcBef>
                <a:spcPts val="200"/>
              </a:spcBef>
              <a:spcAft>
                <a:spcPts val="200"/>
              </a:spcAft>
              <a:buNone/>
            </a:pPr>
            <a:r>
              <a:rPr lang="en-US" altLang="zh-CN" sz="1800"/>
              <a:t>}, function (error) { </a:t>
            </a:r>
            <a:endParaRPr lang="en-US" altLang="zh-CN" sz="1800"/>
          </a:p>
          <a:p>
            <a:pPr>
              <a:spcBef>
                <a:spcPts val="200"/>
              </a:spcBef>
              <a:spcAft>
                <a:spcPts val="200"/>
              </a:spcAft>
              <a:buNone/>
            </a:pPr>
            <a:r>
              <a:rPr lang="en-US" altLang="zh-CN" sz="1800"/>
              <a:t>	//</a:t>
            </a:r>
            <a:r>
              <a:rPr lang="zh-CN" altLang="en-US" sz="1800"/>
              <a:t>对响应错误做点什么</a:t>
            </a:r>
            <a:endParaRPr lang="en-US" altLang="zh-CN" sz="1800"/>
          </a:p>
          <a:p>
            <a:pPr>
              <a:spcBef>
                <a:spcPts val="200"/>
              </a:spcBef>
              <a:spcAft>
                <a:spcPts val="200"/>
              </a:spcAft>
              <a:buNone/>
            </a:pPr>
            <a:r>
              <a:rPr lang="en-US" altLang="zh-CN" sz="1800"/>
              <a:t>	return Promise.reject(error); </a:t>
            </a:r>
            <a:endParaRPr lang="en-US" altLang="zh-CN" sz="1800"/>
          </a:p>
          <a:p>
            <a:pPr>
              <a:spcBef>
                <a:spcPts val="200"/>
              </a:spcBef>
              <a:spcAft>
                <a:spcPts val="200"/>
              </a:spcAft>
              <a:buNone/>
            </a:pPr>
            <a:r>
              <a:rPr lang="en-US" altLang="zh-CN" sz="1800"/>
              <a:t>});</a:t>
            </a:r>
            <a:endParaRPr lang="en-US" altLang="zh-CN" sz="1800"/>
          </a:p>
          <a:p>
            <a:pPr>
              <a:spcBef>
                <a:spcPts val="200"/>
              </a:spcBef>
              <a:spcAft>
                <a:spcPts val="200"/>
              </a:spcAft>
              <a:buNone/>
            </a:pPr>
            <a:endParaRPr lang="en-US" altLang="zh-CN" sz="1800"/>
          </a:p>
          <a:p>
            <a:pPr>
              <a:spcBef>
                <a:spcPts val="200"/>
              </a:spcBef>
              <a:spcAft>
                <a:spcPts val="200"/>
              </a:spcAft>
              <a:buNone/>
            </a:pPr>
            <a:endParaRPr lang="en-US" altLang="zh-CN" sz="1800"/>
          </a:p>
          <a:p>
            <a:pPr>
              <a:buNone/>
            </a:pPr>
            <a:endParaRPr lang="zh-CN" altLang="en-US"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p:nvPr>
        </p:nvSpPr>
        <p:spPr>
          <a:xfrm>
            <a:off x="71438" y="0"/>
            <a:ext cx="7624762" cy="515938"/>
          </a:xfrm>
        </p:spPr>
        <p:txBody>
          <a:bodyPr vert="horz" wrap="square" lIns="90333" tIns="44376" rIns="90333" bIns="44376" anchor="b"/>
          <a:lstStyle/>
          <a:p>
            <a:r>
              <a:rPr lang="en-US" altLang="zh-CN"/>
              <a:t>axios</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拦截器移除</a:t>
            </a:r>
            <a:endParaRPr lang="en-US" altLang="zh-CN"/>
          </a:p>
          <a:p>
            <a:pPr>
              <a:buNone/>
            </a:pPr>
            <a:r>
              <a:rPr lang="zh-CN" altLang="en-US" sz="1800" b="0"/>
              <a:t>如果你想在稍后移除拦截器，可以这样</a:t>
            </a:r>
            <a:endParaRPr lang="en-US" altLang="zh-CN" sz="1800" b="0"/>
          </a:p>
          <a:p>
            <a:pPr>
              <a:spcBef>
                <a:spcPts val="500"/>
              </a:spcBef>
              <a:spcAft>
                <a:spcPts val="500"/>
              </a:spcAft>
              <a:buNone/>
            </a:pPr>
            <a:r>
              <a:rPr lang="en-US" altLang="zh-CN" sz="1800"/>
              <a:t>var myInterceptor = axios.interceptors.request.use(function () {/*...*/}); </a:t>
            </a:r>
            <a:endParaRPr lang="en-US" altLang="zh-CN" sz="1800"/>
          </a:p>
          <a:p>
            <a:pPr>
              <a:spcBef>
                <a:spcPts val="500"/>
              </a:spcBef>
              <a:spcAft>
                <a:spcPts val="500"/>
              </a:spcAft>
              <a:buNone/>
            </a:pPr>
            <a:r>
              <a:rPr lang="en-US" altLang="zh-CN" sz="1800"/>
              <a:t>axios.interceptors.request.eject(myInterceptor);</a:t>
            </a:r>
            <a:endParaRPr lang="en-US" altLang="zh-CN" sz="1800"/>
          </a:p>
          <a:p>
            <a:pPr>
              <a:buNone/>
            </a:pPr>
            <a:endParaRPr lang="zh-CN" altLang="en-US"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最佳实践</a:t>
            </a:r>
            <a:endParaRPr lang="en-US" altLang="zh-CN" sz="1800" b="0"/>
          </a:p>
          <a:p>
            <a:pPr>
              <a:buFont typeface="Wingdings" panose="05000000000000000000" pitchFamily="2" charset="2"/>
              <a:buChar char="l"/>
            </a:pPr>
            <a:r>
              <a:rPr lang="zh-CN" altLang="en-US" sz="1800"/>
              <a:t>发送</a:t>
            </a:r>
            <a:r>
              <a:rPr lang="en-US" altLang="zh-CN" sz="1800"/>
              <a:t>post</a:t>
            </a:r>
            <a:r>
              <a:rPr lang="zh-CN" altLang="en-US" sz="1800"/>
              <a:t>请求，参数处理为</a:t>
            </a:r>
            <a:r>
              <a:rPr lang="en-US" altLang="zh-CN" sz="1800"/>
              <a:t>json</a:t>
            </a:r>
            <a:r>
              <a:rPr lang="zh-CN" altLang="en-US" sz="1800"/>
              <a:t>格式</a:t>
            </a:r>
            <a:endParaRPr lang="en-US" altLang="zh-CN" sz="1800"/>
          </a:p>
          <a:p>
            <a:pPr>
              <a:spcBef>
                <a:spcPts val="200"/>
              </a:spcBef>
              <a:spcAft>
                <a:spcPts val="200"/>
              </a:spcAft>
              <a:buNone/>
            </a:pPr>
            <a:r>
              <a:rPr lang="en-US" altLang="zh-CN" sz="1800"/>
              <a:t>	 axios.post('/testPostJson',vm.form)</a:t>
            </a:r>
            <a:endParaRPr lang="en-US" altLang="zh-CN" sz="1800"/>
          </a:p>
          <a:p>
            <a:pPr>
              <a:spcBef>
                <a:spcPts val="200"/>
              </a:spcBef>
              <a:spcAft>
                <a:spcPts val="200"/>
              </a:spcAft>
              <a:buNone/>
            </a:pPr>
            <a:r>
              <a:rPr lang="en-US" altLang="zh-CN" sz="1800"/>
              <a:t>	.then(</a:t>
            </a:r>
            <a:endParaRPr lang="en-US" altLang="zh-CN" sz="1800"/>
          </a:p>
          <a:p>
            <a:pPr>
              <a:spcBef>
                <a:spcPts val="200"/>
              </a:spcBef>
              <a:spcAft>
                <a:spcPts val="200"/>
              </a:spcAft>
              <a:buNone/>
            </a:pPr>
            <a:r>
              <a:rPr lang="en-US" altLang="zh-CN" sz="1800"/>
              <a:t>	</a:t>
            </a:r>
            <a:r>
              <a:rPr lang="zh-CN" altLang="en-US" sz="1800"/>
              <a:t>    </a:t>
            </a:r>
            <a:r>
              <a:rPr lang="en-US" altLang="zh-CN" sz="1800"/>
              <a:t>function(data){ console.log(data); </a:t>
            </a:r>
            <a:endParaRPr lang="en-US" altLang="zh-CN" sz="1800"/>
          </a:p>
          <a:p>
            <a:pPr>
              <a:spcBef>
                <a:spcPts val="200"/>
              </a:spcBef>
              <a:spcAft>
                <a:spcPts val="200"/>
              </a:spcAft>
              <a:buNone/>
            </a:pPr>
            <a:r>
              <a:rPr lang="en-US" altLang="zh-CN" sz="1800"/>
              <a:t>	})</a:t>
            </a:r>
            <a:endParaRPr lang="en-US" altLang="zh-CN" sz="1800"/>
          </a:p>
          <a:p>
            <a:pPr>
              <a:spcBef>
                <a:spcPts val="200"/>
              </a:spcBef>
              <a:spcAft>
                <a:spcPts val="200"/>
              </a:spcAft>
              <a:buNone/>
            </a:pPr>
            <a:r>
              <a:rPr lang="en-US" altLang="zh-CN" sz="1800"/>
              <a:t>	.catch(</a:t>
            </a:r>
            <a:endParaRPr lang="en-US" altLang="zh-CN" sz="1800"/>
          </a:p>
          <a:p>
            <a:pPr>
              <a:spcBef>
                <a:spcPts val="200"/>
              </a:spcBef>
              <a:spcAft>
                <a:spcPts val="200"/>
              </a:spcAft>
              <a:buNone/>
            </a:pPr>
            <a:r>
              <a:rPr lang="en-US" altLang="zh-CN" sz="1800"/>
              <a:t>	</a:t>
            </a:r>
            <a:r>
              <a:rPr lang="zh-CN" altLang="en-US" sz="1800"/>
              <a:t>    </a:t>
            </a:r>
            <a:r>
              <a:rPr lang="en-US" altLang="zh-CN" sz="1800"/>
              <a:t>function(error){console.log(error)</a:t>
            </a:r>
            <a:endParaRPr lang="en-US" altLang="zh-CN" sz="1800"/>
          </a:p>
          <a:p>
            <a:pPr>
              <a:spcBef>
                <a:spcPts val="200"/>
              </a:spcBef>
              <a:spcAft>
                <a:spcPts val="200"/>
              </a:spcAft>
              <a:buNone/>
            </a:pPr>
            <a:r>
              <a:rPr lang="en-US" altLang="zh-CN" sz="1800"/>
              <a:t>	});</a:t>
            </a:r>
            <a:endParaRPr lang="en-US" altLang="zh-CN" sz="1800"/>
          </a:p>
          <a:p>
            <a:pPr>
              <a:spcBef>
                <a:spcPts val="200"/>
              </a:spcBef>
              <a:spcAft>
                <a:spcPts val="200"/>
              </a:spcAft>
              <a:buNone/>
            </a:pPr>
            <a:r>
              <a:rPr lang="zh-CN" altLang="en-US" sz="1800">
                <a:sym typeface="宋体" panose="02010600030101010101" pitchFamily="2" charset="-122"/>
              </a:rPr>
              <a:t>注意：</a:t>
            </a:r>
            <a:endParaRPr lang="en-US" altLang="zh-CN" sz="1800">
              <a:sym typeface="宋体" panose="02010600030101010101" pitchFamily="2" charset="-122"/>
            </a:endParaRPr>
          </a:p>
          <a:p>
            <a:pPr>
              <a:spcBef>
                <a:spcPts val="200"/>
              </a:spcBef>
              <a:spcAft>
                <a:spcPts val="200"/>
              </a:spcAft>
              <a:buNone/>
            </a:pPr>
            <a:r>
              <a:rPr lang="en-US" altLang="zh-CN" sz="1800"/>
              <a:t>By default, axios serializes JavaScript objects to JSON.</a:t>
            </a:r>
            <a:endParaRPr lang="en-US" altLang="zh-CN"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p:nvPr>
        </p:nvSpPr>
        <p:spPr>
          <a:xfrm>
            <a:off x="71438" y="0"/>
            <a:ext cx="7624762" cy="515938"/>
          </a:xfrm>
        </p:spPr>
        <p:txBody>
          <a:bodyPr vert="horz" wrap="square" lIns="90333" tIns="44376" rIns="90333" bIns="44376" anchor="b"/>
          <a:lstStyle/>
          <a:p>
            <a:r>
              <a:rPr lang="en-US" altLang="zh-CN"/>
              <a:t>jQuery</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最佳实践</a:t>
            </a:r>
            <a:endParaRPr lang="en-US" altLang="zh-CN" sz="1800" b="0"/>
          </a:p>
          <a:p>
            <a:pPr>
              <a:buFont typeface="Wingdings" panose="05000000000000000000" pitchFamily="2" charset="2"/>
              <a:buChar char="l"/>
            </a:pPr>
            <a:r>
              <a:rPr lang="zh-CN" altLang="en-US" sz="1800"/>
              <a:t>发送</a:t>
            </a:r>
            <a:r>
              <a:rPr lang="en-US" altLang="zh-CN" sz="1800"/>
              <a:t>post</a:t>
            </a:r>
            <a:r>
              <a:rPr lang="zh-CN" altLang="en-US" sz="1800"/>
              <a:t>请求，参数处理为表单格式</a:t>
            </a:r>
            <a:endParaRPr lang="en-US" altLang="zh-CN" sz="1800"/>
          </a:p>
          <a:p>
            <a:pPr>
              <a:spcBef>
                <a:spcPts val="500"/>
              </a:spcBef>
              <a:spcAft>
                <a:spcPts val="500"/>
              </a:spcAft>
              <a:buNone/>
            </a:pPr>
            <a:r>
              <a:rPr lang="en-US" altLang="zh-CN" sz="1800"/>
              <a:t>	axios.defaults.baseURL = 'http://localhost:3000/users';   </a:t>
            </a:r>
            <a:endParaRPr lang="en-US" altLang="zh-CN" sz="1800"/>
          </a:p>
          <a:p>
            <a:pPr>
              <a:spcBef>
                <a:spcPts val="500"/>
              </a:spcBef>
              <a:spcAft>
                <a:spcPts val="500"/>
              </a:spcAft>
              <a:buNone/>
            </a:pPr>
            <a:r>
              <a:rPr lang="en-US" altLang="zh-CN" sz="1800"/>
              <a:t>       </a:t>
            </a:r>
            <a:r>
              <a:rPr lang="en-US" altLang="zh-CN" sz="1800">
                <a:solidFill>
                  <a:srgbClr val="FF0000"/>
                </a:solidFill>
              </a:rPr>
              <a:t>axios.defaults.headers.post['Content-type'] = 'application/x-www-form-urlencoded;charset=UTF-8' </a:t>
            </a:r>
            <a:endParaRPr lang="en-US" altLang="zh-CN" sz="1800">
              <a:solidFill>
                <a:srgbClr val="FF0000"/>
              </a:solidFill>
            </a:endParaRPr>
          </a:p>
          <a:p>
            <a:pPr>
              <a:spcBef>
                <a:spcPts val="500"/>
              </a:spcBef>
              <a:spcAft>
                <a:spcPts val="500"/>
              </a:spcAft>
              <a:buNone/>
            </a:pPr>
            <a:r>
              <a:rPr lang="en-US" altLang="zh-CN" sz="1800"/>
              <a:t>         axios.post('/testPostJson',</a:t>
            </a:r>
            <a:r>
              <a:rPr lang="en-US" altLang="zh-CN" sz="1800">
                <a:solidFill>
                  <a:srgbClr val="FF0000"/>
                </a:solidFill>
              </a:rPr>
              <a:t>qs.stringify(vm.form)</a:t>
            </a:r>
            <a:r>
              <a:rPr lang="en-US" altLang="zh-CN" sz="1800"/>
              <a:t>)</a:t>
            </a:r>
            <a:endParaRPr lang="en-US" altLang="zh-CN" sz="1800"/>
          </a:p>
          <a:p>
            <a:pPr>
              <a:spcBef>
                <a:spcPts val="500"/>
              </a:spcBef>
              <a:spcAft>
                <a:spcPts val="500"/>
              </a:spcAft>
              <a:buNone/>
            </a:pPr>
            <a:r>
              <a:rPr lang="en-US" altLang="zh-CN" sz="1800"/>
              <a:t>	.then(</a:t>
            </a:r>
            <a:endParaRPr lang="en-US" altLang="zh-CN" sz="1800"/>
          </a:p>
          <a:p>
            <a:pPr>
              <a:spcBef>
                <a:spcPts val="500"/>
              </a:spcBef>
              <a:spcAft>
                <a:spcPts val="500"/>
              </a:spcAft>
              <a:buNone/>
            </a:pPr>
            <a:r>
              <a:rPr lang="en-US" altLang="zh-CN" sz="1800"/>
              <a:t>	</a:t>
            </a:r>
            <a:r>
              <a:rPr lang="zh-CN" altLang="en-US" sz="1800"/>
              <a:t>    </a:t>
            </a:r>
            <a:r>
              <a:rPr lang="en-US" altLang="zh-CN" sz="1800"/>
              <a:t>function(data){ console.log(data); </a:t>
            </a:r>
            <a:endParaRPr lang="en-US" altLang="zh-CN" sz="1800"/>
          </a:p>
          <a:p>
            <a:pPr>
              <a:spcBef>
                <a:spcPts val="500"/>
              </a:spcBef>
              <a:spcAft>
                <a:spcPts val="500"/>
              </a:spcAft>
              <a:buNone/>
            </a:pPr>
            <a:r>
              <a:rPr lang="en-US" altLang="zh-CN" sz="1800"/>
              <a:t>	})</a:t>
            </a:r>
            <a:endParaRPr lang="en-US" altLang="zh-CN" sz="1800"/>
          </a:p>
          <a:p>
            <a:pPr>
              <a:spcBef>
                <a:spcPts val="500"/>
              </a:spcBef>
              <a:spcAft>
                <a:spcPts val="500"/>
              </a:spcAft>
              <a:buNone/>
            </a:pPr>
            <a:r>
              <a:rPr lang="en-US" altLang="zh-CN" sz="1800"/>
              <a:t>	.catch(</a:t>
            </a:r>
            <a:endParaRPr lang="en-US" altLang="zh-CN" sz="1800"/>
          </a:p>
          <a:p>
            <a:pPr>
              <a:spcBef>
                <a:spcPts val="500"/>
              </a:spcBef>
              <a:spcAft>
                <a:spcPts val="500"/>
              </a:spcAft>
              <a:buNone/>
            </a:pPr>
            <a:r>
              <a:rPr lang="en-US" altLang="zh-CN" sz="1800"/>
              <a:t>	</a:t>
            </a:r>
            <a:r>
              <a:rPr lang="zh-CN" altLang="en-US" sz="1800"/>
              <a:t>    </a:t>
            </a:r>
            <a:r>
              <a:rPr lang="en-US" altLang="zh-CN" sz="1800"/>
              <a:t>function(error){console.log(error)</a:t>
            </a:r>
            <a:endParaRPr lang="en-US" altLang="zh-CN" sz="1800"/>
          </a:p>
          <a:p>
            <a:pPr>
              <a:spcBef>
                <a:spcPts val="500"/>
              </a:spcBef>
              <a:spcAft>
                <a:spcPts val="500"/>
              </a:spcAft>
              <a:buNone/>
            </a:pPr>
            <a:r>
              <a:rPr lang="en-US" altLang="zh-CN" sz="1800"/>
              <a:t>	});</a:t>
            </a:r>
            <a:endParaRPr lang="en-US" altLang="zh-CN" sz="1800"/>
          </a:p>
          <a:p>
            <a:pPr>
              <a:spcBef>
                <a:spcPts val="200"/>
              </a:spcBef>
              <a:spcAft>
                <a:spcPts val="200"/>
              </a:spcAft>
              <a:buNone/>
            </a:pPr>
            <a:r>
              <a:rPr lang="zh-CN" altLang="en-US" sz="1800">
                <a:sym typeface="宋体" panose="02010600030101010101" pitchFamily="2" charset="-122"/>
              </a:rPr>
              <a:t>注意：</a:t>
            </a:r>
            <a:endParaRPr lang="en-US" altLang="zh-CN" sz="1800">
              <a:sym typeface="宋体" panose="02010600030101010101" pitchFamily="2" charset="-122"/>
            </a:endParaRPr>
          </a:p>
          <a:p>
            <a:pPr>
              <a:spcBef>
                <a:spcPts val="200"/>
              </a:spcBef>
              <a:spcAft>
                <a:spcPts val="200"/>
              </a:spcAft>
              <a:buNone/>
            </a:pPr>
            <a:r>
              <a:rPr lang="en-US" altLang="zh-CN" sz="1800">
                <a:sym typeface="宋体" panose="02010600030101010101" pitchFamily="2" charset="-122"/>
              </a:rPr>
              <a:t>Qs</a:t>
            </a:r>
            <a:r>
              <a:rPr lang="zh-CN" altLang="en-US" sz="1800">
                <a:sym typeface="宋体" panose="02010600030101010101" pitchFamily="2" charset="-122"/>
              </a:rPr>
              <a:t>需要在模块化机制中使用</a:t>
            </a:r>
            <a:endParaRPr lang="en-US" altLang="zh-CN" sz="180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034030" y="3081655"/>
            <a:ext cx="5306695" cy="1428750"/>
          </a:xfrm>
          <a:prstGeom prst="rect">
            <a:avLst/>
          </a:prstGeo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第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7</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章</a:t>
            </a: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vuex</a:t>
            </a:r>
            <a:endPar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1160463"/>
          </a:xfrm>
        </p:spPr>
        <p:txBody>
          <a:bodyPr vert="horz" wrap="square" lIns="90050" tIns="45024" rIns="90050" bIns="45024" numCol="1" anchor="t" anchorCtr="0" compatLnSpc="1"/>
          <a:lstStyle/>
          <a:p>
            <a:r>
              <a:rPr lang="zh-CN" altLang="en-US"/>
              <a:t> 介绍</a:t>
            </a:r>
            <a:endParaRPr lang="en-US" altLang="zh-CN" sz="1800">
              <a:sym typeface="宋体" panose="02010600030101010101" pitchFamily="2" charset="-122"/>
            </a:endParaRPr>
          </a:p>
          <a:p>
            <a:pPr>
              <a:spcBef>
                <a:spcPts val="500"/>
              </a:spcBef>
              <a:spcAft>
                <a:spcPts val="500"/>
              </a:spcAft>
              <a:buNone/>
            </a:pPr>
            <a:r>
              <a:rPr lang="en-US" altLang="zh-CN" sz="1800" b="0"/>
              <a:t>Vuex </a:t>
            </a:r>
            <a:r>
              <a:rPr lang="zh-CN" altLang="en-US" sz="1800" b="0"/>
              <a:t>是一个专为 </a:t>
            </a:r>
            <a:r>
              <a:rPr lang="en-US" altLang="zh-CN" sz="1800" b="0"/>
              <a:t>Vue.js </a:t>
            </a:r>
            <a:r>
              <a:rPr lang="zh-CN" altLang="en-US" sz="1800" b="0"/>
              <a:t>应用程序开发的状态管理模式。它采用集中式存储管理应用的所有组件的状态，并以相应的规则保证状态以一种可预测的方式发生变化</a:t>
            </a:r>
            <a:r>
              <a:rPr lang="zh-CN" altLang="en-US" sz="1800"/>
              <a:t>。</a:t>
            </a:r>
            <a:endParaRPr lang="en-US" altLang="zh-CN" sz="1800"/>
          </a:p>
          <a:p>
            <a:pPr>
              <a:spcBef>
                <a:spcPts val="500"/>
              </a:spcBef>
              <a:spcAft>
                <a:spcPts val="500"/>
              </a:spcAft>
              <a:buNone/>
            </a:pPr>
            <a:endParaRPr lang="en-US" altLang="zh-CN" sz="1800">
              <a:sym typeface="宋体" panose="02010600030101010101" pitchFamily="2" charset="-122"/>
            </a:endParaRPr>
          </a:p>
        </p:txBody>
      </p:sp>
      <p:sp>
        <p:nvSpPr>
          <p:cNvPr id="97283" name="文本框 1"/>
          <p:cNvSpPr txBox="1"/>
          <p:nvPr/>
        </p:nvSpPr>
        <p:spPr>
          <a:xfrm>
            <a:off x="609600" y="1676400"/>
            <a:ext cx="2819400" cy="369888"/>
          </a:xfrm>
          <a:prstGeom prst="rect">
            <a:avLst/>
          </a:prstGeom>
          <a:noFill/>
          <a:ln w="9525">
            <a:noFill/>
          </a:ln>
        </p:spPr>
        <p:txBody>
          <a:bodyPr>
            <a:spAutoFit/>
          </a:bodyPr>
          <a:lstStyle/>
          <a:p>
            <a:r>
              <a:rPr lang="zh-CN" altLang="en-US" sz="1800" i="0">
                <a:latin typeface="Arial" panose="020B0604020202020204" pitchFamily="34" charset="0"/>
              </a:rPr>
              <a:t>单向数据流</a:t>
            </a:r>
            <a:endParaRPr lang="zh-CN" altLang="en-US" i="0">
              <a:latin typeface="Arial" panose="020B0604020202020204" pitchFamily="34" charset="0"/>
            </a:endParaRPr>
          </a:p>
        </p:txBody>
      </p:sp>
      <p:sp>
        <p:nvSpPr>
          <p:cNvPr id="97284" name="文本框 4"/>
          <p:cNvSpPr txBox="1"/>
          <p:nvPr/>
        </p:nvSpPr>
        <p:spPr>
          <a:xfrm>
            <a:off x="4833938" y="1676400"/>
            <a:ext cx="2819400" cy="369888"/>
          </a:xfrm>
          <a:prstGeom prst="rect">
            <a:avLst/>
          </a:prstGeom>
          <a:noFill/>
          <a:ln w="9525">
            <a:noFill/>
          </a:ln>
        </p:spPr>
        <p:txBody>
          <a:bodyPr>
            <a:spAutoFit/>
          </a:bodyPr>
          <a:lstStyle/>
          <a:p>
            <a:r>
              <a:rPr lang="en-US" altLang="zh-CN" sz="1800" i="0">
                <a:latin typeface="Arial" panose="020B0604020202020204" pitchFamily="34" charset="0"/>
              </a:rPr>
              <a:t>Vuex</a:t>
            </a:r>
            <a:r>
              <a:rPr lang="zh-CN" altLang="en-US" sz="1800" i="0">
                <a:latin typeface="Arial" panose="020B0604020202020204" pitchFamily="34" charset="0"/>
              </a:rPr>
              <a:t>数据流</a:t>
            </a:r>
            <a:endParaRPr lang="zh-CN" altLang="en-US" i="0">
              <a:latin typeface="Arial" panose="020B0604020202020204" pitchFamily="34" charset="0"/>
            </a:endParaRPr>
          </a:p>
        </p:txBody>
      </p:sp>
      <p:pic>
        <p:nvPicPr>
          <p:cNvPr id="97285" name="图片 2"/>
          <p:cNvPicPr>
            <a:picLocks noChangeAspect="1"/>
          </p:cNvPicPr>
          <p:nvPr/>
        </p:nvPicPr>
        <p:blipFill>
          <a:blip r:embed="rId1" cstate="print"/>
          <a:stretch>
            <a:fillRect/>
          </a:stretch>
        </p:blipFill>
        <p:spPr>
          <a:xfrm>
            <a:off x="373063" y="2590800"/>
            <a:ext cx="3665537" cy="2863850"/>
          </a:xfrm>
          <a:prstGeom prst="rect">
            <a:avLst/>
          </a:prstGeom>
          <a:noFill/>
          <a:ln w="9525">
            <a:noFill/>
          </a:ln>
        </p:spPr>
      </p:pic>
      <p:pic>
        <p:nvPicPr>
          <p:cNvPr id="97286" name="图片 3"/>
          <p:cNvPicPr>
            <a:picLocks noChangeAspect="1"/>
          </p:cNvPicPr>
          <p:nvPr/>
        </p:nvPicPr>
        <p:blipFill>
          <a:blip r:embed="rId2" cstate="print"/>
          <a:stretch>
            <a:fillRect/>
          </a:stretch>
        </p:blipFill>
        <p:spPr>
          <a:xfrm>
            <a:off x="4038600" y="2041525"/>
            <a:ext cx="4799013" cy="3798888"/>
          </a:xfrm>
          <a:prstGeom prst="rect">
            <a:avLst/>
          </a:prstGeom>
          <a:noFill/>
          <a:ln w="9525">
            <a:noFill/>
          </a:ln>
        </p:spPr>
      </p:pic>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安装</a:t>
            </a:r>
            <a:endParaRPr lang="en-US" altLang="zh-CN" sz="1800">
              <a:sym typeface="宋体" panose="02010600030101010101" pitchFamily="2" charset="-122"/>
            </a:endParaRPr>
          </a:p>
          <a:p>
            <a:pPr>
              <a:spcBef>
                <a:spcPts val="500"/>
              </a:spcBef>
              <a:spcAft>
                <a:spcPts val="500"/>
              </a:spcAft>
              <a:buFont typeface="Wingdings" panose="05000000000000000000" pitchFamily="2" charset="2"/>
              <a:buChar char="l"/>
            </a:pPr>
            <a:r>
              <a:rPr lang="zh-CN" altLang="en-US" sz="1800">
                <a:sym typeface="宋体" panose="02010600030101010101" pitchFamily="2" charset="-122"/>
              </a:rPr>
              <a:t>直接下载</a:t>
            </a:r>
            <a:r>
              <a:rPr lang="en-US" altLang="zh-CN" sz="1800">
                <a:sym typeface="宋体" panose="02010600030101010101" pitchFamily="2" charset="-122"/>
              </a:rPr>
              <a:t>/</a:t>
            </a:r>
            <a:r>
              <a:rPr lang="zh-CN" altLang="en-US" sz="1800">
                <a:sym typeface="宋体" panose="02010600030101010101" pitchFamily="2" charset="-122"/>
              </a:rPr>
              <a:t>引用</a:t>
            </a:r>
            <a:endParaRPr lang="en-US" altLang="zh-CN" sz="1800">
              <a:sym typeface="宋体" panose="02010600030101010101" pitchFamily="2" charset="-122"/>
            </a:endParaRPr>
          </a:p>
          <a:p>
            <a:pPr>
              <a:spcBef>
                <a:spcPts val="500"/>
              </a:spcBef>
              <a:spcAft>
                <a:spcPts val="500"/>
              </a:spcAft>
              <a:buNone/>
            </a:pPr>
            <a:r>
              <a:rPr lang="en-US" altLang="zh-CN" sz="1800">
                <a:sym typeface="宋体" panose="02010600030101010101" pitchFamily="2" charset="-122"/>
              </a:rPr>
              <a:t>https://unpkg.com/vuex</a:t>
            </a:r>
            <a:endParaRPr lang="en-US" altLang="zh-CN" sz="1800">
              <a:sym typeface="宋体" panose="02010600030101010101" pitchFamily="2" charset="-122"/>
            </a:endParaRPr>
          </a:p>
          <a:p>
            <a:pPr>
              <a:spcBef>
                <a:spcPts val="500"/>
              </a:spcBef>
              <a:spcAft>
                <a:spcPts val="500"/>
              </a:spcAft>
              <a:buNone/>
            </a:pPr>
            <a:r>
              <a:rPr lang="en-US" altLang="zh-CN" sz="1800" b="0"/>
              <a:t>unpkg.com</a:t>
            </a:r>
            <a:r>
              <a:rPr lang="zh-CN" altLang="en-US" sz="1800" b="0"/>
              <a:t> 提供了基于 </a:t>
            </a:r>
            <a:r>
              <a:rPr lang="en-US" altLang="zh-CN" sz="1800" b="0"/>
              <a:t>NPM </a:t>
            </a:r>
            <a:r>
              <a:rPr lang="zh-CN" altLang="en-US" sz="1800" b="0"/>
              <a:t>的 </a:t>
            </a:r>
            <a:r>
              <a:rPr lang="en-US" altLang="zh-CN" sz="1800" b="0"/>
              <a:t>CDN </a:t>
            </a:r>
            <a:r>
              <a:rPr lang="zh-CN" altLang="en-US" sz="1800" b="0"/>
              <a:t>链接。以上的链接会一直指向 </a:t>
            </a:r>
            <a:r>
              <a:rPr lang="en-US" altLang="zh-CN" sz="1800" b="0"/>
              <a:t>NPM </a:t>
            </a:r>
            <a:r>
              <a:rPr lang="zh-CN" altLang="en-US" sz="1800" b="0"/>
              <a:t>上发布的最新版本。您也可以通过 </a:t>
            </a:r>
            <a:r>
              <a:rPr lang="en-US" altLang="zh-CN" sz="1800" b="0"/>
              <a:t>https://unpkg.com/vuex@2.0.0 </a:t>
            </a:r>
            <a:r>
              <a:rPr lang="zh-CN" altLang="en-US" sz="1800" b="0"/>
              <a:t>这样的方式指定特定的版本</a:t>
            </a:r>
            <a:endParaRPr lang="en-US" altLang="zh-CN" sz="1800" b="0"/>
          </a:p>
          <a:p>
            <a:pPr>
              <a:spcBef>
                <a:spcPts val="500"/>
              </a:spcBef>
              <a:spcAft>
                <a:spcPts val="500"/>
              </a:spcAft>
              <a:buFont typeface="Wingdings" panose="05000000000000000000" pitchFamily="2" charset="2"/>
              <a:buChar char="l"/>
            </a:pPr>
            <a:r>
              <a:rPr lang="en-US" altLang="zh-CN" sz="1800">
                <a:sym typeface="宋体" panose="02010600030101010101" pitchFamily="2" charset="-122"/>
              </a:rPr>
              <a:t>npm</a:t>
            </a:r>
            <a:endParaRPr lang="en-US" altLang="zh-CN" sz="1800">
              <a:sym typeface="宋体" panose="02010600030101010101" pitchFamily="2" charset="-122"/>
            </a:endParaRPr>
          </a:p>
          <a:p>
            <a:pPr>
              <a:spcBef>
                <a:spcPts val="500"/>
              </a:spcBef>
              <a:spcAft>
                <a:spcPts val="500"/>
              </a:spcAft>
              <a:buNone/>
            </a:pPr>
            <a:r>
              <a:rPr lang="en-US" altLang="zh-CN" sz="1800"/>
              <a:t>npm install vuex –save</a:t>
            </a:r>
            <a:endParaRPr lang="en-US" altLang="zh-CN" sz="1800"/>
          </a:p>
          <a:p>
            <a:pPr>
              <a:spcBef>
                <a:spcPts val="500"/>
              </a:spcBef>
              <a:spcAft>
                <a:spcPts val="500"/>
              </a:spcAft>
              <a:buNone/>
            </a:pPr>
            <a:r>
              <a:rPr lang="zh-CN" altLang="en-US" sz="1800" b="0"/>
              <a:t>在一个模块化的打包系统中，您必须显式地通过 </a:t>
            </a:r>
            <a:r>
              <a:rPr lang="en-US" altLang="zh-CN" sz="1800" b="0"/>
              <a:t>Vue.use() </a:t>
            </a:r>
            <a:r>
              <a:rPr lang="zh-CN" altLang="en-US" sz="1800" b="0"/>
              <a:t>来安装 </a:t>
            </a:r>
            <a:r>
              <a:rPr lang="en-US" altLang="zh-CN" sz="1800" b="0"/>
              <a:t>Vuex</a:t>
            </a:r>
            <a:r>
              <a:rPr lang="zh-CN" altLang="en-US" sz="1800"/>
              <a:t>，</a:t>
            </a:r>
            <a:endParaRPr lang="en-US" altLang="zh-CN" sz="1800"/>
          </a:p>
          <a:p>
            <a:pPr>
              <a:spcBef>
                <a:spcPts val="500"/>
              </a:spcBef>
              <a:spcAft>
                <a:spcPts val="500"/>
              </a:spcAft>
              <a:buNone/>
            </a:pPr>
            <a:r>
              <a:rPr lang="en-US" altLang="zh-CN" sz="1800" b="0"/>
              <a:t>import Vue from 'vue’</a:t>
            </a:r>
            <a:endParaRPr lang="en-US" altLang="zh-CN" sz="1800" b="0"/>
          </a:p>
          <a:p>
            <a:pPr>
              <a:spcBef>
                <a:spcPts val="500"/>
              </a:spcBef>
              <a:spcAft>
                <a:spcPts val="500"/>
              </a:spcAft>
              <a:buNone/>
            </a:pPr>
            <a:r>
              <a:rPr lang="en-US" altLang="zh-CN" sz="1800" b="0"/>
              <a:t>import Vuex from 'vuex’</a:t>
            </a:r>
            <a:endParaRPr lang="en-US" altLang="zh-CN" sz="1800" b="0"/>
          </a:p>
          <a:p>
            <a:pPr>
              <a:spcBef>
                <a:spcPts val="500"/>
              </a:spcBef>
              <a:spcAft>
                <a:spcPts val="500"/>
              </a:spcAft>
              <a:buNone/>
            </a:pPr>
            <a:r>
              <a:rPr lang="en-US" altLang="zh-CN" sz="1800" b="0"/>
              <a:t>Vue.use(Vuex)</a:t>
            </a:r>
            <a:endParaRPr lang="zh-CN" altLang="en-US" b="0">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vert="horz" wrap="square" lIns="90333" tIns="44376" rIns="90333" bIns="44376" anchor="b"/>
          <a:lstStyle/>
          <a:p>
            <a:r>
              <a:rPr lang="en-US" altLang="zh-CN"/>
              <a:t>npm</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模块安装</a:t>
            </a:r>
            <a:endParaRPr lang="en-US" altLang="zh-CN" sz="1600"/>
          </a:p>
          <a:p>
            <a:pPr>
              <a:buNone/>
            </a:pPr>
            <a:r>
              <a:rPr lang="zh-CN" altLang="en-US" sz="1800"/>
              <a:t>如果想要仅在当前模块中使用某个第三方模块，就可以使用</a:t>
            </a:r>
            <a:r>
              <a:rPr lang="en-US" altLang="zh-CN" sz="1800"/>
              <a:t>npm</a:t>
            </a:r>
            <a:r>
              <a:rPr lang="zh-CN" altLang="en-US" sz="1800"/>
              <a:t> </a:t>
            </a:r>
            <a:r>
              <a:rPr lang="en-US" altLang="zh-CN" sz="1800"/>
              <a:t>install</a:t>
            </a:r>
            <a:r>
              <a:rPr lang="zh-CN" altLang="en-US" sz="1800"/>
              <a:t>的默认安装，默认安装即是本地安装；如果想要在命令行中使用模块，就需要进行全局安装。安装时，如果当前目录中没有</a:t>
            </a:r>
            <a:r>
              <a:rPr lang="en-US" altLang="zh-CN" sz="1800"/>
              <a:t>node_modules</a:t>
            </a:r>
            <a:r>
              <a:rPr lang="zh-CN" altLang="en-US" sz="1800"/>
              <a:t>目录，</a:t>
            </a:r>
            <a:r>
              <a:rPr lang="en-US" altLang="zh-CN" sz="1800"/>
              <a:t>npm</a:t>
            </a:r>
            <a:r>
              <a:rPr lang="zh-CN" altLang="en-US" sz="1800"/>
              <a:t>就会创建一个该目录。</a:t>
            </a:r>
            <a:endParaRPr lang="en-US" altLang="zh-CN" sz="1800"/>
          </a:p>
          <a:p>
            <a:pPr>
              <a:buNone/>
            </a:pPr>
            <a:r>
              <a:rPr lang="en-US" altLang="zh-CN" sz="1600"/>
              <a:t>$</a:t>
            </a:r>
            <a:r>
              <a:rPr lang="zh-CN" altLang="en-US" sz="1600"/>
              <a:t> </a:t>
            </a:r>
            <a:r>
              <a:rPr lang="en-US" altLang="zh-CN" sz="1600"/>
              <a:t>npm install &lt;package_name&gt;</a:t>
            </a:r>
            <a:endParaRPr lang="en-US" altLang="zh-CN" sz="1600"/>
          </a:p>
          <a:p>
            <a:pPr marL="793750" lvl="1" indent="-285750">
              <a:buFont typeface="Wingdings" panose="05000000000000000000" pitchFamily="2" charset="2"/>
              <a:buChar char="Ø"/>
            </a:pPr>
            <a:r>
              <a:rPr lang="en-US" altLang="zh-CN" sz="1800" b="0"/>
              <a:t>$</a:t>
            </a:r>
            <a:r>
              <a:rPr lang="zh-CN" altLang="en-US" sz="1800" b="0"/>
              <a:t> </a:t>
            </a:r>
            <a:r>
              <a:rPr lang="en-US" altLang="zh-CN" sz="1800"/>
              <a:t>npm install</a:t>
            </a:r>
            <a:endParaRPr lang="en-US" altLang="zh-CN" sz="1800"/>
          </a:p>
          <a:p>
            <a:pPr marL="793750" lvl="1" indent="-285750">
              <a:buNone/>
            </a:pPr>
            <a:r>
              <a:rPr lang="en-US" altLang="zh-CN" sz="1800"/>
              <a:t>	</a:t>
            </a:r>
            <a:r>
              <a:rPr lang="zh-CN" altLang="en-US" sz="1800" b="0"/>
              <a:t>安装所有项目依赖的模块，依赖的模块定义在</a:t>
            </a:r>
            <a:r>
              <a:rPr lang="en-US" altLang="zh-CN" sz="1800" b="0"/>
              <a:t>package.json</a:t>
            </a:r>
            <a:r>
              <a:rPr lang="zh-CN" altLang="en-US" sz="1800" b="0"/>
              <a:t>中</a:t>
            </a:r>
            <a:endParaRPr lang="en-US" altLang="zh-CN" sz="1800" b="0"/>
          </a:p>
          <a:p>
            <a:pPr marL="793750" lvl="1" indent="-285750">
              <a:buFont typeface="Wingdings" panose="05000000000000000000" pitchFamily="2" charset="2"/>
              <a:buChar char="Ø"/>
            </a:pPr>
            <a:r>
              <a:rPr lang="en-US" altLang="zh-CN" sz="1800" b="0"/>
              <a:t>$</a:t>
            </a:r>
            <a:r>
              <a:rPr lang="zh-CN" altLang="en-US" sz="1800" b="0"/>
              <a:t> </a:t>
            </a:r>
            <a:r>
              <a:rPr lang="en-US" altLang="zh-CN" sz="1800"/>
              <a:t>npm install</a:t>
            </a:r>
            <a:endParaRPr lang="en-US" altLang="zh-CN" sz="1800"/>
          </a:p>
          <a:p>
            <a:pPr marL="793750" lvl="1" indent="-285750">
              <a:buNone/>
            </a:pPr>
            <a:r>
              <a:rPr lang="en-US" altLang="zh-CN" sz="1600"/>
              <a:t>	</a:t>
            </a:r>
            <a:r>
              <a:rPr lang="zh-CN" altLang="en-US" sz="1800" b="0"/>
              <a:t>安装模块时，默认会将所安装的模块写入到</a:t>
            </a:r>
            <a:r>
              <a:rPr lang="en-US" altLang="zh-CN" sz="1800" b="0"/>
              <a:t>package.json</a:t>
            </a:r>
            <a:r>
              <a:rPr lang="zh-CN" altLang="en-US" sz="1800" b="0"/>
              <a:t>中的</a:t>
            </a:r>
            <a:r>
              <a:rPr lang="en-US" altLang="zh-CN" sz="1800" b="0"/>
              <a:t>dependencies</a:t>
            </a:r>
            <a:r>
              <a:rPr lang="zh-CN" altLang="en-US" sz="1800" b="0"/>
              <a:t>属性，通过添加一些参数改变这个特性。</a:t>
            </a:r>
            <a:endParaRPr lang="en-US" altLang="zh-CN" sz="1800" b="0"/>
          </a:p>
          <a:p>
            <a:pPr lvl="2" indent="0">
              <a:spcBef>
                <a:spcPts val="300"/>
              </a:spcBef>
              <a:spcAft>
                <a:spcPts val="300"/>
              </a:spcAft>
              <a:buNone/>
            </a:pPr>
            <a:r>
              <a:rPr lang="en-US" altLang="zh-CN"/>
              <a:t>-S,</a:t>
            </a:r>
            <a:r>
              <a:rPr lang="zh-CN" altLang="en-US"/>
              <a:t> </a:t>
            </a:r>
            <a:r>
              <a:rPr lang="en-US" altLang="zh-CN"/>
              <a:t>–save</a:t>
            </a:r>
            <a:r>
              <a:rPr lang="zh-CN" altLang="en-US"/>
              <a:t> </a:t>
            </a:r>
            <a:endParaRPr lang="en-US" altLang="zh-CN"/>
          </a:p>
          <a:p>
            <a:pPr lvl="2" indent="0">
              <a:spcBef>
                <a:spcPts val="300"/>
              </a:spcBef>
              <a:spcAft>
                <a:spcPts val="300"/>
              </a:spcAft>
              <a:buNone/>
            </a:pPr>
            <a:r>
              <a:rPr lang="en-US" altLang="zh-CN"/>
              <a:t>-D, --save-dev: Package will appear in your devDependencies.</a:t>
            </a:r>
            <a:endParaRPr lang="en-US" altLang="zh-CN"/>
          </a:p>
          <a:p>
            <a:pPr lvl="2" indent="0">
              <a:spcBef>
                <a:spcPts val="300"/>
              </a:spcBef>
              <a:spcAft>
                <a:spcPts val="300"/>
              </a:spcAft>
              <a:buNone/>
            </a:pPr>
            <a:r>
              <a:rPr lang="en-US" altLang="zh-CN"/>
              <a:t>-O, --save-optional: Package will appear in your optionalDependencies.</a:t>
            </a:r>
            <a:endParaRPr lang="en-US" altLang="zh-CN"/>
          </a:p>
          <a:p>
            <a:pPr lvl="2" indent="0">
              <a:spcBef>
                <a:spcPts val="300"/>
              </a:spcBef>
              <a:spcAft>
                <a:spcPts val="300"/>
              </a:spcAft>
              <a:buNone/>
            </a:pPr>
            <a:r>
              <a:rPr lang="en-US" altLang="zh-CN"/>
              <a:t>--no-save: Prevents saving to dependencies</a:t>
            </a:r>
            <a:endParaRPr lang="en-US" altLang="zh-CN"/>
          </a:p>
          <a:p>
            <a:pPr lvl="2" indent="0">
              <a:spcBef>
                <a:spcPts val="300"/>
              </a:spcBef>
              <a:spcAft>
                <a:spcPts val="300"/>
              </a:spcAft>
              <a:buNone/>
            </a:pPr>
            <a:r>
              <a:rPr lang="en-US" altLang="zh-CN"/>
              <a:t>-E, --save-exact: Saved dependencies will be configured with an exact version rather than using npm's default semver range operator.</a:t>
            </a:r>
            <a:endParaRPr lang="en-US" altLang="zh-CN" sz="1200" b="0"/>
          </a:p>
          <a:p>
            <a:pPr>
              <a:buNone/>
            </a:pPr>
            <a:r>
              <a:rPr lang="en-US" altLang="zh-CN" sz="1800" b="0"/>
              <a:t>	</a:t>
            </a:r>
            <a:endParaRPr lang="en-US" altLang="zh-CN" sz="18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hello</a:t>
            </a:r>
            <a:r>
              <a:rPr lang="zh-CN" altLang="en-US"/>
              <a:t> </a:t>
            </a:r>
            <a:r>
              <a:rPr lang="en-US" altLang="zh-CN"/>
              <a:t>world</a:t>
            </a:r>
            <a:endParaRPr lang="en-US" altLang="zh-CN" sz="1800">
              <a:sym typeface="宋体" panose="02010600030101010101" pitchFamily="2" charset="-122"/>
            </a:endParaRPr>
          </a:p>
          <a:p>
            <a:pPr>
              <a:spcBef>
                <a:spcPts val="500"/>
              </a:spcBef>
              <a:spcAft>
                <a:spcPts val="500"/>
              </a:spcAft>
              <a:buNone/>
            </a:pPr>
            <a:r>
              <a:rPr lang="zh-CN" altLang="en-US" sz="1800" b="0">
                <a:sym typeface="宋体" panose="02010600030101010101" pitchFamily="2" charset="-122"/>
              </a:rPr>
              <a:t>使用直接导入</a:t>
            </a:r>
            <a:r>
              <a:rPr lang="en-US" altLang="zh-CN" sz="1800" b="0">
                <a:sym typeface="宋体" panose="02010600030101010101" pitchFamily="2" charset="-122"/>
              </a:rPr>
              <a:t>vuex</a:t>
            </a:r>
            <a:r>
              <a:rPr lang="zh-CN" altLang="en-US" sz="1800" b="0">
                <a:sym typeface="宋体" panose="02010600030101010101" pitchFamily="2" charset="-122"/>
              </a:rPr>
              <a:t>方法进行测试</a:t>
            </a:r>
            <a:endParaRPr lang="en-US" altLang="zh-CN" sz="1800"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var store = new Vuex.Store({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	state: {count: 0},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	mutations: {increment (state) {state.count++}},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	actions: {increment (context) {context.commit('increment')}}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 });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new Vue({</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	el:'#app',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	store:store,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	computed: {count () {return this.$store.state.count}},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	methods:{plus:function(){ this.$store.dispatch('increment')}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	}    </a:t>
            </a:r>
            <a:endParaRPr lang="en-US" altLang="zh-CN" b="0">
              <a:sym typeface="宋体" panose="02010600030101010101" pitchFamily="2" charset="-122"/>
            </a:endParaRPr>
          </a:p>
          <a:p>
            <a:pPr>
              <a:spcBef>
                <a:spcPts val="500"/>
              </a:spcBef>
              <a:spcAft>
                <a:spcPts val="500"/>
              </a:spcAft>
              <a:buNone/>
            </a:pPr>
            <a:r>
              <a:rPr lang="en-US" altLang="zh-CN" b="0">
                <a:sym typeface="宋体" panose="02010600030101010101" pitchFamily="2" charset="-122"/>
              </a:rPr>
              <a:t>})</a:t>
            </a:r>
            <a:endParaRPr lang="zh-CN" altLang="en-US" b="0">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state</a:t>
            </a:r>
            <a:endParaRPr lang="en-US" altLang="zh-CN" sz="1800">
              <a:sym typeface="宋体" panose="02010600030101010101" pitchFamily="2" charset="-122"/>
            </a:endParaRPr>
          </a:p>
          <a:p>
            <a:pPr>
              <a:spcBef>
                <a:spcPts val="500"/>
              </a:spcBef>
              <a:spcAft>
                <a:spcPts val="500"/>
              </a:spcAft>
              <a:buFont typeface="Wingdings" panose="05000000000000000000" pitchFamily="2" charset="2"/>
              <a:buChar char="l"/>
            </a:pPr>
            <a:r>
              <a:rPr lang="zh-CN" altLang="en-US" sz="1800"/>
              <a:t>在 </a:t>
            </a:r>
            <a:r>
              <a:rPr lang="en-US" altLang="zh-CN" sz="1800"/>
              <a:t>Vue </a:t>
            </a:r>
            <a:r>
              <a:rPr lang="zh-CN" altLang="en-US" sz="1800"/>
              <a:t>组件中获得 </a:t>
            </a:r>
            <a:r>
              <a:rPr lang="en-US" altLang="zh-CN" sz="1800"/>
              <a:t>Vuex </a:t>
            </a:r>
            <a:r>
              <a:rPr lang="zh-CN" altLang="en-US" sz="1800"/>
              <a:t>状态</a:t>
            </a:r>
            <a:endParaRPr lang="en-US" altLang="zh-CN" sz="1800" b="0"/>
          </a:p>
          <a:p>
            <a:pPr>
              <a:spcBef>
                <a:spcPts val="500"/>
              </a:spcBef>
              <a:spcAft>
                <a:spcPts val="500"/>
              </a:spcAft>
              <a:buNone/>
            </a:pPr>
            <a:r>
              <a:rPr lang="en-US" altLang="zh-CN" sz="1800" b="0"/>
              <a:t>Vuex </a:t>
            </a:r>
            <a:r>
              <a:rPr lang="zh-CN" altLang="en-US" sz="1800" b="0"/>
              <a:t>使用单一状态树，用一个对象就包含了全部的应用层级状态，作为一个“唯一数据源 </a:t>
            </a:r>
            <a:r>
              <a:rPr lang="en-US" altLang="zh-CN" sz="1800" b="0"/>
              <a:t>(SSOT)”</a:t>
            </a:r>
            <a:r>
              <a:rPr lang="zh-CN" altLang="en-US" sz="1800" b="0"/>
              <a:t>而存在，这也意味着，每个应用将仅仅包含一个 </a:t>
            </a:r>
            <a:r>
              <a:rPr lang="en-US" altLang="zh-CN" sz="1800" b="0"/>
              <a:t>store </a:t>
            </a:r>
            <a:r>
              <a:rPr lang="zh-CN" altLang="en-US" sz="1800" b="0"/>
              <a:t>实例。</a:t>
            </a:r>
            <a:endParaRPr lang="en-US" altLang="zh-CN" sz="1800" b="0"/>
          </a:p>
          <a:p>
            <a:pPr>
              <a:spcBef>
                <a:spcPts val="500"/>
              </a:spcBef>
              <a:spcAft>
                <a:spcPts val="500"/>
              </a:spcAft>
              <a:buNone/>
            </a:pPr>
            <a:r>
              <a:rPr lang="en-US" altLang="zh-CN" sz="1800" b="0"/>
              <a:t>Vuex </a:t>
            </a:r>
            <a:r>
              <a:rPr lang="zh-CN" altLang="en-US" sz="1800" b="0"/>
              <a:t>通过 </a:t>
            </a:r>
            <a:r>
              <a:rPr lang="en-US" altLang="zh-CN" sz="1800" b="0"/>
              <a:t>store </a:t>
            </a:r>
            <a:r>
              <a:rPr lang="zh-CN" altLang="en-US" sz="1800" b="0"/>
              <a:t>选项，提供了一种机制将状态从根组件“注入”到每一个子组件中（需调用 </a:t>
            </a:r>
            <a:r>
              <a:rPr lang="en-US" altLang="zh-CN" sz="1800" b="0"/>
              <a:t>Vue.use(Vuex)</a:t>
            </a:r>
            <a:r>
              <a:rPr lang="zh-CN" altLang="en-US" sz="1800" b="0"/>
              <a:t>），通过在根实例中注册 </a:t>
            </a:r>
            <a:r>
              <a:rPr lang="en-US" altLang="zh-CN" sz="1800" b="0"/>
              <a:t>store </a:t>
            </a:r>
            <a:r>
              <a:rPr lang="zh-CN" altLang="en-US" sz="1800" b="0"/>
              <a:t>选项，该 </a:t>
            </a:r>
            <a:r>
              <a:rPr lang="en-US" altLang="zh-CN" sz="1800" b="0"/>
              <a:t>store </a:t>
            </a:r>
            <a:r>
              <a:rPr lang="zh-CN" altLang="en-US" sz="1800" b="0"/>
              <a:t>实例会注入到根组件下的所有子组件中，且子组件能通过 </a:t>
            </a:r>
            <a:r>
              <a:rPr lang="en-US" altLang="zh-CN" sz="1800" b="0"/>
              <a:t>this.$store </a:t>
            </a:r>
            <a:r>
              <a:rPr lang="zh-CN" altLang="en-US" sz="1800" b="0"/>
              <a:t>访问到。</a:t>
            </a:r>
            <a:endParaRPr lang="en-US" altLang="zh-CN" sz="1800" b="0">
              <a:sym typeface="宋体" panose="02010600030101010101" pitchFamily="2" charset="-122"/>
            </a:endParaRPr>
          </a:p>
          <a:p>
            <a:pPr>
              <a:spcBef>
                <a:spcPts val="400"/>
              </a:spcBef>
              <a:spcAft>
                <a:spcPts val="400"/>
              </a:spcAft>
              <a:buNone/>
            </a:pPr>
            <a:r>
              <a:rPr lang="en-US" altLang="zh-CN" sz="1800" b="0">
                <a:sym typeface="宋体" panose="02010600030101010101" pitchFamily="2" charset="-122"/>
              </a:rPr>
              <a:t>new Vue({</a:t>
            </a:r>
            <a:endParaRPr lang="en-US" altLang="zh-CN" sz="1800" b="0">
              <a:sym typeface="宋体" panose="02010600030101010101" pitchFamily="2" charset="-122"/>
            </a:endParaRPr>
          </a:p>
          <a:p>
            <a:pPr>
              <a:spcBef>
                <a:spcPts val="400"/>
              </a:spcBef>
              <a:spcAft>
                <a:spcPts val="400"/>
              </a:spcAft>
              <a:buNone/>
            </a:pPr>
            <a:r>
              <a:rPr lang="en-US" altLang="zh-CN" sz="1800" b="0">
                <a:sym typeface="宋体" panose="02010600030101010101" pitchFamily="2" charset="-122"/>
              </a:rPr>
              <a:t>	el:'#app', </a:t>
            </a:r>
            <a:endParaRPr lang="en-US" altLang="zh-CN" sz="1800" b="0">
              <a:sym typeface="宋体" panose="02010600030101010101" pitchFamily="2" charset="-122"/>
            </a:endParaRPr>
          </a:p>
          <a:p>
            <a:pPr>
              <a:spcBef>
                <a:spcPts val="400"/>
              </a:spcBef>
              <a:spcAft>
                <a:spcPts val="400"/>
              </a:spcAft>
              <a:buNone/>
            </a:pPr>
            <a:r>
              <a:rPr lang="en-US" altLang="zh-CN" sz="1800" b="0">
                <a:sym typeface="宋体" panose="02010600030101010101" pitchFamily="2" charset="-122"/>
              </a:rPr>
              <a:t>	store:store, </a:t>
            </a:r>
            <a:endParaRPr lang="en-US" altLang="zh-CN" sz="1800" b="0">
              <a:sym typeface="宋体" panose="02010600030101010101" pitchFamily="2" charset="-122"/>
            </a:endParaRPr>
          </a:p>
          <a:p>
            <a:pPr>
              <a:spcBef>
                <a:spcPts val="400"/>
              </a:spcBef>
              <a:spcAft>
                <a:spcPts val="400"/>
              </a:spcAft>
              <a:buNone/>
            </a:pPr>
            <a:r>
              <a:rPr lang="en-US" altLang="zh-CN" sz="1800" b="0">
                <a:sym typeface="宋体" panose="02010600030101010101" pitchFamily="2" charset="-122"/>
              </a:rPr>
              <a:t>	computed: {count () {return this.$store.state.count}} </a:t>
            </a:r>
            <a:endParaRPr lang="en-US" altLang="zh-CN" sz="1800" b="0">
              <a:sym typeface="宋体" panose="02010600030101010101" pitchFamily="2" charset="-122"/>
            </a:endParaRPr>
          </a:p>
          <a:p>
            <a:pPr>
              <a:spcBef>
                <a:spcPts val="400"/>
              </a:spcBef>
              <a:spcAft>
                <a:spcPts val="400"/>
              </a:spcAft>
              <a:buNone/>
            </a:pPr>
            <a:r>
              <a:rPr lang="en-US" altLang="zh-CN" sz="1800" b="0">
                <a:sym typeface="宋体" panose="02010600030101010101" pitchFamily="2" charset="-122"/>
              </a:rPr>
              <a:t>})</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state</a:t>
            </a:r>
            <a:endParaRPr lang="en-US" altLang="zh-CN" sz="1800">
              <a:sym typeface="宋体" panose="02010600030101010101" pitchFamily="2" charset="-122"/>
            </a:endParaRPr>
          </a:p>
          <a:p>
            <a:pPr>
              <a:spcBef>
                <a:spcPts val="500"/>
              </a:spcBef>
              <a:spcAft>
                <a:spcPts val="500"/>
              </a:spcAft>
              <a:buFont typeface="Wingdings" panose="05000000000000000000" pitchFamily="2" charset="2"/>
              <a:buChar char="l"/>
            </a:pPr>
            <a:r>
              <a:rPr lang="en-US" altLang="zh-CN" sz="1800"/>
              <a:t>mapState </a:t>
            </a:r>
            <a:r>
              <a:rPr lang="zh-CN" altLang="en-US" sz="1800"/>
              <a:t>辅助函数</a:t>
            </a:r>
            <a:endParaRPr lang="en-US" altLang="zh-CN" sz="1800"/>
          </a:p>
          <a:p>
            <a:pPr>
              <a:spcBef>
                <a:spcPts val="500"/>
              </a:spcBef>
              <a:spcAft>
                <a:spcPts val="500"/>
              </a:spcAft>
              <a:buNone/>
            </a:pPr>
            <a:r>
              <a:rPr lang="zh-CN" altLang="en-US" sz="1800" b="0"/>
              <a:t>当一个组件需要获取多个状态时候，将这些状态都声明为计算属性会有些重复和冗余。为了解决这个问题，我们可以使用 </a:t>
            </a:r>
            <a:r>
              <a:rPr lang="en-US" altLang="zh-CN" sz="1800" b="0"/>
              <a:t>mapState </a:t>
            </a:r>
            <a:r>
              <a:rPr lang="zh-CN" altLang="en-US" sz="1800" b="0"/>
              <a:t>辅助函数帮助我们生成计算属性</a:t>
            </a:r>
            <a:endParaRPr lang="zh-CN" altLang="en-US" b="0">
              <a:sym typeface="宋体" panose="02010600030101010101" pitchFamily="2" charset="-122"/>
            </a:endParaRPr>
          </a:p>
          <a:p>
            <a:pPr marL="457200" lvl="1" indent="0">
              <a:spcBef>
                <a:spcPts val="400"/>
              </a:spcBef>
              <a:spcAft>
                <a:spcPts val="400"/>
              </a:spcAft>
              <a:buNone/>
            </a:pPr>
            <a:r>
              <a:rPr lang="ro-RO" altLang="zh-CN" sz="1800" b="0">
                <a:sym typeface="宋体" panose="02010600030101010101" pitchFamily="2" charset="-122"/>
              </a:rPr>
              <a:t>computed:Vuex.mapState({</a:t>
            </a:r>
            <a:endParaRPr lang="ro-RO" altLang="zh-CN" sz="1800" b="0">
              <a:sym typeface="宋体" panose="02010600030101010101" pitchFamily="2" charset="-122"/>
            </a:endParaRPr>
          </a:p>
          <a:p>
            <a:pPr marL="457200" lvl="1" indent="0">
              <a:spcBef>
                <a:spcPts val="400"/>
              </a:spcBef>
              <a:spcAft>
                <a:spcPts val="400"/>
              </a:spcAft>
              <a:buNone/>
            </a:pPr>
            <a:r>
              <a:rPr lang="ro-RO" altLang="zh-CN" sz="1800" b="0">
                <a:sym typeface="宋体" panose="02010600030101010101" pitchFamily="2" charset="-122"/>
              </a:rPr>
              <a:t>	name:function(state){ return state.name;}</a:t>
            </a:r>
            <a:endParaRPr lang="ro-RO" altLang="zh-CN" sz="1800" b="0">
              <a:sym typeface="宋体" panose="02010600030101010101" pitchFamily="2" charset="-122"/>
            </a:endParaRPr>
          </a:p>
          <a:p>
            <a:pPr marL="457200" lvl="1" indent="0">
              <a:spcBef>
                <a:spcPts val="400"/>
              </a:spcBef>
              <a:spcAft>
                <a:spcPts val="400"/>
              </a:spcAft>
              <a:buNone/>
            </a:pPr>
            <a:r>
              <a:rPr lang="ro-RO" altLang="zh-CN" sz="1800" b="0">
                <a:sym typeface="宋体" panose="02010600030101010101" pitchFamily="2" charset="-122"/>
              </a:rPr>
              <a:t>})</a:t>
            </a:r>
            <a:endParaRPr lang="ro-RO" altLang="zh-CN" sz="1800" b="0">
              <a:sym typeface="宋体" panose="02010600030101010101" pitchFamily="2" charset="-122"/>
            </a:endParaRPr>
          </a:p>
          <a:p>
            <a:pPr marL="457200" lvl="1" indent="0">
              <a:spcBef>
                <a:spcPts val="400"/>
              </a:spcBef>
              <a:spcAft>
                <a:spcPts val="400"/>
              </a:spcAft>
              <a:buNone/>
            </a:pPr>
            <a:r>
              <a:rPr lang="zh-CN" altLang="en-US" sz="1800" b="0"/>
              <a:t>当映射的计算属性的名称与 </a:t>
            </a:r>
            <a:r>
              <a:rPr lang="en-US" altLang="zh-CN" sz="1800" b="0"/>
              <a:t>state </a:t>
            </a:r>
            <a:r>
              <a:rPr lang="zh-CN" altLang="en-US" sz="1800" b="0"/>
              <a:t>的子节点名称相同时，我们也可以给 </a:t>
            </a:r>
            <a:r>
              <a:rPr lang="en-US" altLang="zh-CN" sz="1800" b="0"/>
              <a:t>mapState </a:t>
            </a:r>
            <a:r>
              <a:rPr lang="zh-CN" altLang="en-US" sz="1800" b="0"/>
              <a:t>传一个字符串数组</a:t>
            </a:r>
            <a:endParaRPr lang="en-US" altLang="zh-CN" sz="1800" b="0"/>
          </a:p>
          <a:p>
            <a:pPr marL="457200" lvl="1" indent="0">
              <a:spcBef>
                <a:spcPts val="400"/>
              </a:spcBef>
              <a:spcAft>
                <a:spcPts val="400"/>
              </a:spcAft>
              <a:buNone/>
            </a:pPr>
            <a:r>
              <a:rPr lang="en-US" altLang="zh-CN" sz="1800" b="0"/>
              <a:t>computed: mapState(['count', 'name' ])</a:t>
            </a:r>
            <a:endParaRPr lang="en-US" altLang="zh-CN" sz="1800" b="0"/>
          </a:p>
          <a:p>
            <a:pPr marL="457200" lvl="1" indent="0">
              <a:spcBef>
                <a:spcPts val="400"/>
              </a:spcBef>
              <a:spcAft>
                <a:spcPts val="400"/>
              </a:spcAft>
              <a:buNone/>
            </a:pPr>
            <a:r>
              <a:rPr lang="en-US" altLang="zh-CN" sz="1800" b="0"/>
              <a:t>mapState </a:t>
            </a:r>
            <a:r>
              <a:rPr lang="zh-CN" altLang="en-US" sz="1800" b="0"/>
              <a:t>函数返回的是一个对象。当它需要与局部计算属性混合的时候，可以使用对象展开运算符</a:t>
            </a:r>
            <a:endParaRPr lang="en-US" altLang="zh-CN" sz="1800" b="0">
              <a:sym typeface="宋体" panose="02010600030101010101" pitchFamily="2" charset="-122"/>
            </a:endParaRPr>
          </a:p>
          <a:p>
            <a:pPr marL="457200" lvl="1" indent="0">
              <a:spcBef>
                <a:spcPts val="400"/>
              </a:spcBef>
              <a:spcAft>
                <a:spcPts val="400"/>
              </a:spcAft>
              <a:buNone/>
            </a:pPr>
            <a:r>
              <a:rPr lang="en-US" altLang="zh-CN" sz="1800" b="0">
                <a:sym typeface="宋体" panose="02010600030101010101" pitchFamily="2" charset="-122"/>
              </a:rPr>
              <a:t>computed:{           </a:t>
            </a:r>
            <a:endParaRPr lang="en-US" altLang="zh-CN" sz="1800" b="0">
              <a:sym typeface="宋体" panose="02010600030101010101" pitchFamily="2" charset="-122"/>
            </a:endParaRPr>
          </a:p>
          <a:p>
            <a:pPr marL="457200" lvl="1" indent="0">
              <a:spcBef>
                <a:spcPts val="400"/>
              </a:spcBef>
              <a:spcAft>
                <a:spcPts val="400"/>
              </a:spcAft>
              <a:buNone/>
            </a:pPr>
            <a:r>
              <a:rPr lang="en-US" altLang="zh-CN" sz="1800" b="0">
                <a:sym typeface="宋体" panose="02010600030101010101" pitchFamily="2" charset="-122"/>
              </a:rPr>
              <a:t>	number:function(){return 100},            </a:t>
            </a:r>
            <a:endParaRPr lang="en-US" altLang="zh-CN" sz="1800" b="0">
              <a:sym typeface="宋体" panose="02010600030101010101" pitchFamily="2" charset="-122"/>
            </a:endParaRPr>
          </a:p>
          <a:p>
            <a:pPr marL="457200" lvl="1" indent="0">
              <a:spcBef>
                <a:spcPts val="400"/>
              </a:spcBef>
              <a:spcAft>
                <a:spcPts val="400"/>
              </a:spcAft>
              <a:buNone/>
            </a:pPr>
            <a:r>
              <a:rPr lang="en-US" altLang="zh-CN" sz="1800" b="0">
                <a:sym typeface="宋体" panose="02010600030101010101" pitchFamily="2" charset="-122"/>
              </a:rPr>
              <a:t>	...Vuex.mapState(['count','name'])          </a:t>
            </a:r>
            <a:endParaRPr lang="en-US" altLang="zh-CN" sz="1800" b="0">
              <a:sym typeface="宋体" panose="02010600030101010101" pitchFamily="2" charset="-122"/>
            </a:endParaRPr>
          </a:p>
          <a:p>
            <a:pPr marL="457200" lvl="1" indent="0">
              <a:spcBef>
                <a:spcPts val="400"/>
              </a:spcBef>
              <a:spcAft>
                <a:spcPts val="400"/>
              </a:spcAft>
              <a:buNone/>
            </a:pPr>
            <a:r>
              <a:rPr lang="en-US" altLang="zh-CN" sz="1800" b="0">
                <a:sym typeface="宋体" panose="02010600030101010101" pitchFamily="2" charset="-122"/>
              </a:rPr>
              <a:t>}</a:t>
            </a:r>
            <a:endParaRPr lang="zh-CN" altLang="en-US"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Getter</a:t>
            </a:r>
            <a:endParaRPr lang="en-US" altLang="zh-CN" sz="1800">
              <a:sym typeface="宋体" panose="02010600030101010101" pitchFamily="2" charset="-122"/>
            </a:endParaRPr>
          </a:p>
          <a:p>
            <a:pPr>
              <a:spcBef>
                <a:spcPts val="500"/>
              </a:spcBef>
              <a:spcAft>
                <a:spcPts val="500"/>
              </a:spcAft>
              <a:buFont typeface="Wingdings" panose="05000000000000000000" pitchFamily="2" charset="2"/>
              <a:buChar char="l"/>
            </a:pPr>
            <a:r>
              <a:rPr lang="zh-CN" altLang="en-US" sz="1800"/>
              <a:t>定义</a:t>
            </a:r>
            <a:r>
              <a:rPr lang="en-US" altLang="zh-CN" sz="1800"/>
              <a:t>Getter</a:t>
            </a:r>
            <a:endParaRPr lang="en-US" altLang="zh-CN" sz="1800" b="0"/>
          </a:p>
          <a:p>
            <a:pPr>
              <a:spcBef>
                <a:spcPts val="500"/>
              </a:spcBef>
              <a:spcAft>
                <a:spcPts val="500"/>
              </a:spcAft>
              <a:buNone/>
            </a:pPr>
            <a:r>
              <a:rPr lang="zh-CN" altLang="en-US" sz="1800" b="0"/>
              <a:t>有时候我们需要从 </a:t>
            </a:r>
            <a:r>
              <a:rPr lang="en-US" altLang="zh-CN" sz="1800" b="0"/>
              <a:t>store </a:t>
            </a:r>
            <a:r>
              <a:rPr lang="zh-CN" altLang="en-US" sz="1800" b="0"/>
              <a:t>中的 </a:t>
            </a:r>
            <a:r>
              <a:rPr lang="en-US" altLang="zh-CN" sz="1800" b="0"/>
              <a:t>state </a:t>
            </a:r>
            <a:r>
              <a:rPr lang="zh-CN" altLang="en-US" sz="1800" b="0"/>
              <a:t>中派生出一些状态，例如对列表进行过滤并计数， </a:t>
            </a:r>
            <a:r>
              <a:rPr lang="en-US" altLang="zh-CN" sz="1800" b="0"/>
              <a:t>Vuex </a:t>
            </a:r>
            <a:r>
              <a:rPr lang="zh-CN" altLang="en-US" sz="1800" b="0"/>
              <a:t>允许我们在 </a:t>
            </a:r>
            <a:r>
              <a:rPr lang="en-US" altLang="zh-CN" sz="1800" b="0"/>
              <a:t>store </a:t>
            </a:r>
            <a:r>
              <a:rPr lang="zh-CN" altLang="en-US" sz="1800" b="0"/>
              <a:t>中定义“</a:t>
            </a:r>
            <a:r>
              <a:rPr lang="en-US" altLang="zh-CN" sz="1800" b="0"/>
              <a:t>getter”</a:t>
            </a:r>
            <a:r>
              <a:rPr lang="zh-CN" altLang="en-US" sz="1800" b="0"/>
              <a:t>（可以认为是 </a:t>
            </a:r>
            <a:r>
              <a:rPr lang="en-US" altLang="zh-CN" sz="1800" b="0"/>
              <a:t>store </a:t>
            </a:r>
            <a:r>
              <a:rPr lang="zh-CN" altLang="en-US" sz="1800" b="0"/>
              <a:t>的计算属性）。就像计算属性一样，</a:t>
            </a:r>
            <a:r>
              <a:rPr lang="en-US" altLang="zh-CN" sz="1800" b="0"/>
              <a:t>getter </a:t>
            </a:r>
            <a:r>
              <a:rPr lang="zh-CN" altLang="en-US" sz="1800" b="0"/>
              <a:t>的返回值会根据它的依赖被缓存起来，且只有当它的依赖值发生了改变才会被重新计算。 </a:t>
            </a:r>
            <a:r>
              <a:rPr lang="en-US" altLang="zh-CN" sz="1800" b="0"/>
              <a:t>Getter </a:t>
            </a:r>
            <a:r>
              <a:rPr lang="zh-CN" altLang="en-US" sz="1800" b="0"/>
              <a:t>接受 </a:t>
            </a:r>
            <a:r>
              <a:rPr lang="en-US" altLang="zh-CN" sz="1800" b="0"/>
              <a:t>state </a:t>
            </a:r>
            <a:r>
              <a:rPr lang="zh-CN" altLang="en-US" sz="1800" b="0"/>
              <a:t>作为其第一个参数， </a:t>
            </a:r>
            <a:r>
              <a:rPr lang="en-US" altLang="zh-CN" sz="1800" b="0"/>
              <a:t>getter </a:t>
            </a:r>
            <a:r>
              <a:rPr lang="zh-CN" altLang="en-US" sz="1800" b="0"/>
              <a:t>作为第二个参数</a:t>
            </a:r>
            <a:endParaRPr lang="en-US" altLang="zh-CN" sz="1800" b="0">
              <a:sym typeface="宋体" panose="02010600030101010101" pitchFamily="2" charset="-122"/>
            </a:endParaRPr>
          </a:p>
          <a:p>
            <a:pPr>
              <a:spcBef>
                <a:spcPts val="400"/>
              </a:spcBef>
              <a:spcAft>
                <a:spcPts val="400"/>
              </a:spcAft>
              <a:buNone/>
            </a:pPr>
            <a:r>
              <a:rPr lang="en-US" altLang="zh-CN" sz="1800" b="0"/>
              <a:t>const store = new Vuex.Store({ </a:t>
            </a:r>
            <a:endParaRPr lang="en-US" altLang="zh-CN" sz="1800" b="0"/>
          </a:p>
          <a:p>
            <a:pPr>
              <a:spcBef>
                <a:spcPts val="400"/>
              </a:spcBef>
              <a:spcAft>
                <a:spcPts val="400"/>
              </a:spcAft>
              <a:buNone/>
            </a:pPr>
            <a:r>
              <a:rPr lang="en-US" altLang="zh-CN" sz="1800" b="0"/>
              <a:t>	state: { </a:t>
            </a:r>
            <a:endParaRPr lang="en-US" altLang="zh-CN" sz="1800" b="0"/>
          </a:p>
          <a:p>
            <a:pPr>
              <a:spcBef>
                <a:spcPts val="400"/>
              </a:spcBef>
              <a:spcAft>
                <a:spcPts val="400"/>
              </a:spcAft>
              <a:buNone/>
            </a:pPr>
            <a:r>
              <a:rPr lang="en-US" altLang="zh-CN" sz="1800" b="0"/>
              <a:t>	</a:t>
            </a:r>
            <a:r>
              <a:rPr lang="zh-CN" altLang="en-US" sz="1800" b="0"/>
              <a:t>    </a:t>
            </a:r>
            <a:r>
              <a:rPr lang="en-US" altLang="zh-CN" sz="1800" b="0"/>
              <a:t>todos: [ { id: 1, text: 'one', done: true }, { id: 2, text: 'two', done: false } ] </a:t>
            </a:r>
            <a:endParaRPr lang="en-US" altLang="zh-CN" sz="1800" b="0"/>
          </a:p>
          <a:p>
            <a:pPr>
              <a:spcBef>
                <a:spcPts val="400"/>
              </a:spcBef>
              <a:spcAft>
                <a:spcPts val="400"/>
              </a:spcAft>
              <a:buNone/>
            </a:pPr>
            <a:r>
              <a:rPr lang="en-US" altLang="zh-CN" sz="1800" b="0"/>
              <a:t>	},</a:t>
            </a:r>
            <a:endParaRPr lang="en-US" altLang="zh-CN" sz="1800" b="0"/>
          </a:p>
          <a:p>
            <a:pPr>
              <a:spcBef>
                <a:spcPts val="400"/>
              </a:spcBef>
              <a:spcAft>
                <a:spcPts val="400"/>
              </a:spcAft>
              <a:buNone/>
            </a:pPr>
            <a:r>
              <a:rPr lang="en-US" altLang="zh-CN" sz="1800" b="0"/>
              <a:t>	getters: { </a:t>
            </a:r>
            <a:endParaRPr lang="en-US" altLang="zh-CN" sz="1800" b="0"/>
          </a:p>
          <a:p>
            <a:pPr>
              <a:spcBef>
                <a:spcPts val="400"/>
              </a:spcBef>
              <a:spcAft>
                <a:spcPts val="400"/>
              </a:spcAft>
              <a:buNone/>
            </a:pPr>
            <a:r>
              <a:rPr lang="en-US" altLang="zh-CN" sz="1800" b="0"/>
              <a:t>	</a:t>
            </a:r>
            <a:r>
              <a:rPr lang="zh-CN" altLang="en-US" sz="1800" b="0"/>
              <a:t>    </a:t>
            </a:r>
            <a:r>
              <a:rPr lang="en-US" altLang="zh-CN" sz="1800" b="0"/>
              <a:t>doneTodos: state =&gt; { return state.todos.filter(todo =&gt; todo.done) }</a:t>
            </a:r>
            <a:endParaRPr lang="en-US" altLang="zh-CN" sz="1800" b="0"/>
          </a:p>
          <a:p>
            <a:pPr>
              <a:spcBef>
                <a:spcPts val="400"/>
              </a:spcBef>
              <a:spcAft>
                <a:spcPts val="400"/>
              </a:spcAft>
              <a:buNone/>
            </a:pPr>
            <a:r>
              <a:rPr lang="en-US" altLang="zh-CN" sz="1800" b="0"/>
              <a:t>	} </a:t>
            </a:r>
            <a:endParaRPr lang="en-US" altLang="zh-CN" sz="1800" b="0"/>
          </a:p>
          <a:p>
            <a:pPr>
              <a:spcBef>
                <a:spcPts val="400"/>
              </a:spcBef>
              <a:spcAft>
                <a:spcPts val="400"/>
              </a:spcAft>
              <a:buNone/>
            </a:pPr>
            <a:r>
              <a:rPr lang="en-US" altLang="zh-CN" sz="1800" b="0"/>
              <a:t>})</a:t>
            </a:r>
            <a:endParaRPr lang="en-US" altLang="zh-CN" sz="1800" b="0"/>
          </a:p>
          <a:p>
            <a:pPr>
              <a:spcBef>
                <a:spcPts val="400"/>
              </a:spcBef>
              <a:spcAft>
                <a:spcPts val="400"/>
              </a:spcAft>
              <a:buNone/>
            </a:pPr>
            <a:r>
              <a:rPr lang="en-US" altLang="zh-CN" sz="1800" b="0"/>
              <a:t>store.getters.doneTodos</a:t>
            </a:r>
            <a:endParaRPr lang="en-US" altLang="zh-CN"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Getter</a:t>
            </a:r>
            <a:endParaRPr lang="en-US" altLang="zh-CN" sz="1800">
              <a:sym typeface="宋体" panose="02010600030101010101" pitchFamily="2" charset="-122"/>
            </a:endParaRPr>
          </a:p>
          <a:p>
            <a:pPr>
              <a:spcBef>
                <a:spcPts val="500"/>
              </a:spcBef>
              <a:spcAft>
                <a:spcPts val="500"/>
              </a:spcAft>
              <a:buFont typeface="Wingdings" panose="05000000000000000000" pitchFamily="2" charset="2"/>
              <a:buChar char="l"/>
            </a:pPr>
            <a:r>
              <a:rPr lang="en-US" altLang="zh-CN" sz="1800"/>
              <a:t>mapGetters</a:t>
            </a:r>
            <a:r>
              <a:rPr lang="zh-CN" altLang="en-US" sz="1800"/>
              <a:t>辅助函数</a:t>
            </a:r>
            <a:endParaRPr lang="en-US" altLang="zh-CN" sz="1800"/>
          </a:p>
          <a:p>
            <a:pPr>
              <a:spcBef>
                <a:spcPts val="500"/>
              </a:spcBef>
              <a:spcAft>
                <a:spcPts val="500"/>
              </a:spcAft>
              <a:buNone/>
            </a:pPr>
            <a:r>
              <a:rPr lang="en-US" altLang="zh-CN" sz="1800" b="0"/>
              <a:t>mapGetters </a:t>
            </a:r>
            <a:r>
              <a:rPr lang="zh-CN" altLang="en-US" sz="1800" b="0"/>
              <a:t>辅助函数仅仅是将 </a:t>
            </a:r>
            <a:r>
              <a:rPr lang="en-US" altLang="zh-CN" sz="1800" b="0"/>
              <a:t>store </a:t>
            </a:r>
            <a:r>
              <a:rPr lang="zh-CN" altLang="en-US" sz="1800" b="0"/>
              <a:t>中的 </a:t>
            </a:r>
            <a:r>
              <a:rPr lang="en-US" altLang="zh-CN" sz="1800" b="0"/>
              <a:t>getter </a:t>
            </a:r>
            <a:r>
              <a:rPr lang="zh-CN" altLang="en-US" sz="1800" b="0"/>
              <a:t>映射到局部计算属性</a:t>
            </a:r>
            <a:endParaRPr lang="zh-CN" altLang="en-US" b="0">
              <a:sym typeface="宋体" panose="02010600030101010101" pitchFamily="2" charset="-122"/>
            </a:endParaRPr>
          </a:p>
          <a:p>
            <a:pPr marL="457200" lvl="1" indent="0">
              <a:spcBef>
                <a:spcPts val="400"/>
              </a:spcBef>
              <a:spcAft>
                <a:spcPts val="400"/>
              </a:spcAft>
              <a:buNone/>
            </a:pPr>
            <a:r>
              <a:rPr lang="en-US" altLang="zh-CN" sz="1800" b="0"/>
              <a:t>computed: { </a:t>
            </a:r>
            <a:endParaRPr lang="en-US" altLang="zh-CN" sz="1800" b="0"/>
          </a:p>
          <a:p>
            <a:pPr marL="457200" lvl="1" indent="0">
              <a:spcBef>
                <a:spcPts val="400"/>
              </a:spcBef>
              <a:spcAft>
                <a:spcPts val="400"/>
              </a:spcAft>
              <a:buNone/>
            </a:pPr>
            <a:r>
              <a:rPr lang="en-US" altLang="zh-CN" sz="1800" b="0"/>
              <a:t>	// </a:t>
            </a:r>
            <a:r>
              <a:rPr lang="zh-CN" altLang="en-US" sz="1800" b="0"/>
              <a:t>使用对象展开运算符将 </a:t>
            </a:r>
            <a:r>
              <a:rPr lang="en-US" altLang="zh-CN" sz="1800" b="0"/>
              <a:t>getter </a:t>
            </a:r>
            <a:r>
              <a:rPr lang="zh-CN" altLang="en-US" sz="1800" b="0"/>
              <a:t>混入 </a:t>
            </a:r>
            <a:r>
              <a:rPr lang="en-US" altLang="zh-CN" sz="1800" b="0"/>
              <a:t>computed </a:t>
            </a:r>
            <a:r>
              <a:rPr lang="zh-CN" altLang="en-US" sz="1800" b="0"/>
              <a:t>对象中</a:t>
            </a:r>
            <a:endParaRPr lang="en-US" altLang="zh-CN" sz="1800" b="0"/>
          </a:p>
          <a:p>
            <a:pPr marL="457200" lvl="1" indent="0">
              <a:spcBef>
                <a:spcPts val="400"/>
              </a:spcBef>
              <a:spcAft>
                <a:spcPts val="400"/>
              </a:spcAft>
              <a:buNone/>
            </a:pPr>
            <a:r>
              <a:rPr lang="en-US" altLang="zh-CN" sz="1800" b="0"/>
              <a:t>	...mapGetters([ 'doneTodosCount', 'anotherGetter', // ... ]) </a:t>
            </a:r>
            <a:endParaRPr lang="en-US" altLang="zh-CN" sz="1800" b="0"/>
          </a:p>
          <a:p>
            <a:pPr marL="457200" lvl="1" indent="0">
              <a:spcBef>
                <a:spcPts val="400"/>
              </a:spcBef>
              <a:spcAft>
                <a:spcPts val="400"/>
              </a:spcAft>
              <a:buNone/>
            </a:pPr>
            <a:r>
              <a:rPr lang="en-US" altLang="zh-CN" sz="1800" b="0"/>
              <a:t>}</a:t>
            </a:r>
            <a:endParaRPr lang="en-US" altLang="zh-CN" sz="1800" b="0"/>
          </a:p>
          <a:p>
            <a:pPr marL="457200" lvl="1" indent="0">
              <a:spcBef>
                <a:spcPts val="400"/>
              </a:spcBef>
              <a:spcAft>
                <a:spcPts val="400"/>
              </a:spcAft>
              <a:buNone/>
            </a:pPr>
            <a:r>
              <a:rPr lang="zh-CN" altLang="en-US" sz="1800" b="0"/>
              <a:t>如果你想将一个 </a:t>
            </a:r>
            <a:r>
              <a:rPr lang="en-US" altLang="zh-CN" sz="1800" b="0"/>
              <a:t>getter </a:t>
            </a:r>
            <a:r>
              <a:rPr lang="zh-CN" altLang="en-US" sz="1800" b="0"/>
              <a:t>属性另取一个名字，使用对象形式</a:t>
            </a:r>
            <a:endParaRPr lang="en-US" altLang="zh-CN" sz="1800" b="0"/>
          </a:p>
          <a:p>
            <a:pPr marL="457200" lvl="1" indent="0">
              <a:spcBef>
                <a:spcPts val="400"/>
              </a:spcBef>
              <a:spcAft>
                <a:spcPts val="400"/>
              </a:spcAft>
              <a:buNone/>
            </a:pPr>
            <a:r>
              <a:rPr lang="en-US" altLang="zh-CN" sz="1800" b="0">
                <a:sym typeface="宋体" panose="02010600030101010101" pitchFamily="2" charset="-122"/>
              </a:rPr>
              <a:t>computed:{            </a:t>
            </a:r>
            <a:endParaRPr lang="en-US" altLang="zh-CN" sz="1800" b="0">
              <a:sym typeface="宋体" panose="02010600030101010101" pitchFamily="2" charset="-122"/>
            </a:endParaRPr>
          </a:p>
          <a:p>
            <a:pPr marL="457200" lvl="1" indent="0">
              <a:spcBef>
                <a:spcPts val="400"/>
              </a:spcBef>
              <a:spcAft>
                <a:spcPts val="400"/>
              </a:spcAft>
              <a:buNone/>
            </a:pPr>
            <a:r>
              <a:rPr lang="en-US" altLang="zh-CN" sz="1800" b="0">
                <a:sym typeface="宋体" panose="02010600030101010101" pitchFamily="2" charset="-122"/>
              </a:rPr>
              <a:t>	number:function(){return 100},</a:t>
            </a:r>
            <a:endParaRPr lang="en-US" altLang="zh-CN" sz="1800" b="0">
              <a:sym typeface="宋体" panose="02010600030101010101" pitchFamily="2" charset="-122"/>
            </a:endParaRPr>
          </a:p>
          <a:p>
            <a:pPr marL="457200" lvl="1" indent="0">
              <a:spcBef>
                <a:spcPts val="400"/>
              </a:spcBef>
              <a:spcAft>
                <a:spcPts val="400"/>
              </a:spcAft>
              <a:buNone/>
            </a:pPr>
            <a:r>
              <a:rPr lang="en-US" altLang="zh-CN" sz="1800" b="0">
                <a:sym typeface="宋体" panose="02010600030101010101" pitchFamily="2" charset="-122"/>
              </a:rPr>
              <a:t>	...Vuex.mapGetters({'girls':'femaleStudents'})          </a:t>
            </a:r>
            <a:endParaRPr lang="en-US" altLang="zh-CN" sz="1800" b="0">
              <a:sym typeface="宋体" panose="02010600030101010101" pitchFamily="2" charset="-122"/>
            </a:endParaRPr>
          </a:p>
          <a:p>
            <a:pPr marL="457200" lvl="1" indent="0">
              <a:spcBef>
                <a:spcPts val="400"/>
              </a:spcBef>
              <a:spcAft>
                <a:spcPts val="400"/>
              </a:spcAft>
              <a:buNone/>
            </a:pPr>
            <a:r>
              <a:rPr lang="en-US" altLang="zh-CN" sz="1800" b="0">
                <a:sym typeface="宋体" panose="02010600030101010101" pitchFamily="2" charset="-122"/>
              </a:rPr>
              <a:t>}</a:t>
            </a:r>
            <a:endParaRPr lang="zh-CN" altLang="en-US"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Mutation</a:t>
            </a:r>
            <a:endParaRPr lang="en-US" altLang="zh-CN" sz="1800">
              <a:sym typeface="宋体" panose="02010600030101010101" pitchFamily="2" charset="-122"/>
            </a:endParaRPr>
          </a:p>
          <a:p>
            <a:pPr>
              <a:spcBef>
                <a:spcPts val="500"/>
              </a:spcBef>
              <a:spcAft>
                <a:spcPts val="500"/>
              </a:spcAft>
              <a:buFont typeface="Wingdings" panose="05000000000000000000" pitchFamily="2" charset="2"/>
              <a:buChar char="l"/>
            </a:pPr>
            <a:r>
              <a:rPr lang="zh-CN" altLang="en-US" sz="1800" b="0"/>
              <a:t>基本应用</a:t>
            </a:r>
            <a:endParaRPr lang="en-US" altLang="zh-CN" sz="1800" b="0"/>
          </a:p>
          <a:p>
            <a:pPr>
              <a:spcBef>
                <a:spcPts val="500"/>
              </a:spcBef>
              <a:spcAft>
                <a:spcPts val="500"/>
              </a:spcAft>
              <a:buNone/>
            </a:pPr>
            <a:r>
              <a:rPr lang="zh-CN" altLang="en-US" sz="1800" b="0"/>
              <a:t>更改 </a:t>
            </a:r>
            <a:r>
              <a:rPr lang="en-US" altLang="zh-CN" sz="1800" b="0"/>
              <a:t>Vuex </a:t>
            </a:r>
            <a:r>
              <a:rPr lang="zh-CN" altLang="en-US" sz="1800" b="0"/>
              <a:t>的 </a:t>
            </a:r>
            <a:r>
              <a:rPr lang="en-US" altLang="zh-CN" sz="1800" b="0"/>
              <a:t>store </a:t>
            </a:r>
            <a:r>
              <a:rPr lang="zh-CN" altLang="en-US" sz="1800" b="0"/>
              <a:t>中的状态的唯一方法是提交 </a:t>
            </a:r>
            <a:r>
              <a:rPr lang="en-US" altLang="zh-CN" sz="1800" b="0"/>
              <a:t>mutation</a:t>
            </a:r>
            <a:r>
              <a:rPr lang="zh-CN" altLang="en-US" sz="1800" b="0"/>
              <a:t>，必须是</a:t>
            </a:r>
            <a:r>
              <a:rPr lang="zh-CN" altLang="en-US" sz="1800" b="0">
                <a:solidFill>
                  <a:srgbClr val="FF0000"/>
                </a:solidFill>
              </a:rPr>
              <a:t>同步</a:t>
            </a:r>
            <a:r>
              <a:rPr lang="zh-CN" altLang="en-US" sz="1800" b="0"/>
              <a:t>操作。</a:t>
            </a:r>
            <a:r>
              <a:rPr lang="en-US" altLang="zh-CN" sz="1800" b="0"/>
              <a:t>Vuex </a:t>
            </a:r>
            <a:r>
              <a:rPr lang="zh-CN" altLang="en-US" sz="1800" b="0"/>
              <a:t>中的 </a:t>
            </a:r>
            <a:r>
              <a:rPr lang="en-US" altLang="zh-CN" sz="1800" b="0"/>
              <a:t>mutation </a:t>
            </a:r>
            <a:r>
              <a:rPr lang="zh-CN" altLang="en-US" sz="1800" b="0"/>
              <a:t>非常类似于事件：每个 </a:t>
            </a:r>
            <a:r>
              <a:rPr lang="en-US" altLang="zh-CN" sz="1800" b="0"/>
              <a:t>mutation </a:t>
            </a:r>
            <a:r>
              <a:rPr lang="zh-CN" altLang="en-US" sz="1800" b="0"/>
              <a:t>都有一个字符串的 事件类型 </a:t>
            </a:r>
            <a:r>
              <a:rPr lang="en-US" altLang="zh-CN" sz="1800" b="0"/>
              <a:t>(type) </a:t>
            </a:r>
            <a:r>
              <a:rPr lang="zh-CN" altLang="en-US" sz="1800" b="0"/>
              <a:t>和 一个 回调函数 </a:t>
            </a:r>
            <a:r>
              <a:rPr lang="en-US" altLang="zh-CN" sz="1800" b="0"/>
              <a:t>(handler)</a:t>
            </a:r>
            <a:r>
              <a:rPr lang="zh-CN" altLang="en-US" sz="1800" b="0"/>
              <a:t>，</a:t>
            </a:r>
            <a:r>
              <a:rPr lang="en-US" altLang="zh-CN" sz="1800" b="0"/>
              <a:t>handler</a:t>
            </a:r>
            <a:r>
              <a:rPr lang="zh-CN" altLang="en-US" sz="1800" b="0"/>
              <a:t>接受 </a:t>
            </a:r>
            <a:r>
              <a:rPr lang="en-US" altLang="zh-CN" sz="1800" b="0"/>
              <a:t>state </a:t>
            </a:r>
            <a:r>
              <a:rPr lang="zh-CN" altLang="en-US" sz="1800" b="0"/>
              <a:t>作为第一个参数</a:t>
            </a:r>
            <a:endParaRPr lang="en-US" altLang="zh-CN" sz="1800" b="0"/>
          </a:p>
          <a:p>
            <a:pPr>
              <a:spcBef>
                <a:spcPts val="500"/>
              </a:spcBef>
              <a:spcAft>
                <a:spcPts val="500"/>
              </a:spcAft>
              <a:buNone/>
            </a:pPr>
            <a:r>
              <a:rPr lang="en-US" altLang="zh-CN" sz="1800" b="0"/>
              <a:t>mutations:{</a:t>
            </a:r>
            <a:endParaRPr lang="en-US" altLang="zh-CN" sz="1800" b="0"/>
          </a:p>
          <a:p>
            <a:pPr>
              <a:spcBef>
                <a:spcPts val="500"/>
              </a:spcBef>
              <a:spcAft>
                <a:spcPts val="500"/>
              </a:spcAft>
              <a:buNone/>
            </a:pPr>
            <a:r>
              <a:rPr lang="en-US" altLang="zh-CN" sz="1800" b="0"/>
              <a:t>	increment:function(state){state.count++;}</a:t>
            </a:r>
            <a:endParaRPr lang="en-US" altLang="zh-CN" sz="1800" b="0"/>
          </a:p>
          <a:p>
            <a:pPr>
              <a:spcBef>
                <a:spcPts val="500"/>
              </a:spcBef>
              <a:spcAft>
                <a:spcPts val="500"/>
              </a:spcAft>
              <a:buNone/>
            </a:pPr>
            <a:r>
              <a:rPr lang="en-US" altLang="zh-CN" sz="1800" b="0"/>
              <a:t>}</a:t>
            </a:r>
            <a:endParaRPr lang="en-US" altLang="zh-CN" sz="1800" b="0"/>
          </a:p>
          <a:p>
            <a:pPr>
              <a:spcBef>
                <a:spcPts val="500"/>
              </a:spcBef>
              <a:spcAft>
                <a:spcPts val="500"/>
              </a:spcAft>
              <a:buNone/>
            </a:pPr>
            <a:r>
              <a:rPr lang="zh-CN" altLang="en-US" sz="1800" b="0"/>
              <a:t>要唤醒一个 </a:t>
            </a:r>
            <a:r>
              <a:rPr lang="en-US" altLang="zh-CN" sz="1800" b="0"/>
              <a:t>mutation handler</a:t>
            </a:r>
            <a:r>
              <a:rPr lang="zh-CN" altLang="en-US" sz="1800" b="0"/>
              <a:t>，你需要以相应的 </a:t>
            </a:r>
            <a:r>
              <a:rPr lang="en-US" altLang="zh-CN" sz="1800" b="0"/>
              <a:t>type </a:t>
            </a:r>
            <a:r>
              <a:rPr lang="zh-CN" altLang="en-US" sz="1800" b="0"/>
              <a:t>调用 </a:t>
            </a:r>
            <a:r>
              <a:rPr lang="en-US" altLang="zh-CN" sz="1800" b="0"/>
              <a:t>store.commit </a:t>
            </a:r>
            <a:r>
              <a:rPr lang="zh-CN" altLang="en-US" sz="1800" b="0"/>
              <a:t>方法</a:t>
            </a:r>
            <a:endParaRPr lang="en-US" altLang="zh-CN" sz="1800" b="0"/>
          </a:p>
          <a:p>
            <a:pPr marL="457200" lvl="1" indent="0">
              <a:spcBef>
                <a:spcPts val="400"/>
              </a:spcBef>
              <a:spcAft>
                <a:spcPts val="400"/>
              </a:spcAft>
              <a:buNone/>
            </a:pPr>
            <a:r>
              <a:rPr lang="en-US" altLang="zh-CN" sz="1800" b="0"/>
              <a:t>store.commit('increment')</a:t>
            </a:r>
            <a:endParaRPr lang="en-US" altLang="zh-CN" sz="1800" b="0"/>
          </a:p>
          <a:p>
            <a:pPr marL="457200" lvl="1" indent="0">
              <a:spcBef>
                <a:spcPts val="400"/>
              </a:spcBef>
              <a:spcAft>
                <a:spcPts val="400"/>
              </a:spcAft>
              <a:buClr>
                <a:schemeClr val="tx2"/>
              </a:buClr>
            </a:pPr>
            <a:r>
              <a:rPr lang="zh-CN" altLang="en-US" sz="1800"/>
              <a:t>提交载荷（</a:t>
            </a:r>
            <a:r>
              <a:rPr lang="en-US" altLang="zh-CN" sz="1800"/>
              <a:t>Payload</a:t>
            </a:r>
            <a:r>
              <a:rPr lang="zh-CN" altLang="en-US" sz="1800"/>
              <a:t>）</a:t>
            </a:r>
            <a:endParaRPr lang="en-US" altLang="zh-CN" sz="1800"/>
          </a:p>
          <a:p>
            <a:pPr marL="457200" lvl="1" indent="0">
              <a:spcBef>
                <a:spcPts val="400"/>
              </a:spcBef>
              <a:spcAft>
                <a:spcPts val="400"/>
              </a:spcAft>
              <a:buClr>
                <a:schemeClr val="tx2"/>
              </a:buClr>
              <a:buNone/>
            </a:pPr>
            <a:r>
              <a:rPr lang="zh-CN" altLang="en-US" sz="1800" b="0"/>
              <a:t>你可以向 </a:t>
            </a:r>
            <a:r>
              <a:rPr lang="en-US" altLang="zh-CN" sz="1800" b="0"/>
              <a:t>store.commit </a:t>
            </a:r>
            <a:r>
              <a:rPr lang="zh-CN" altLang="en-US" sz="1800" b="0"/>
              <a:t>传入额外的参数，即 </a:t>
            </a:r>
            <a:r>
              <a:rPr lang="en-US" altLang="zh-CN" sz="1800" b="0"/>
              <a:t>mutation </a:t>
            </a:r>
            <a:r>
              <a:rPr lang="zh-CN" altLang="en-US" sz="1800" b="0"/>
              <a:t>的 载荷（</a:t>
            </a:r>
            <a:r>
              <a:rPr lang="en-US" altLang="zh-CN" sz="1800" b="0"/>
              <a:t>payload</a:t>
            </a:r>
            <a:r>
              <a:rPr lang="zh-CN" altLang="en-US" sz="1800" b="0"/>
              <a:t>）</a:t>
            </a:r>
            <a:endParaRPr lang="zh-CN" altLang="en-US" sz="1800" b="0"/>
          </a:p>
          <a:p>
            <a:pPr marL="457200" lvl="1" indent="0">
              <a:spcBef>
                <a:spcPts val="400"/>
              </a:spcBef>
              <a:spcAft>
                <a:spcPts val="400"/>
              </a:spcAft>
              <a:buNone/>
            </a:pPr>
            <a:r>
              <a:rPr lang="en-US" altLang="zh-CN" sz="1800" b="0">
                <a:sym typeface="宋体" panose="02010600030101010101" pitchFamily="2" charset="-122"/>
              </a:rPr>
              <a:t>mutations: {increment (state, n) {   state.count += n  }}</a:t>
            </a:r>
            <a:endParaRPr lang="en-US" altLang="zh-CN" sz="1800" b="0">
              <a:sym typeface="宋体" panose="02010600030101010101" pitchFamily="2" charset="-122"/>
            </a:endParaRPr>
          </a:p>
          <a:p>
            <a:pPr marL="457200" lvl="1" indent="0">
              <a:spcBef>
                <a:spcPts val="400"/>
              </a:spcBef>
              <a:spcAft>
                <a:spcPts val="400"/>
              </a:spcAft>
              <a:buNone/>
            </a:pPr>
            <a:r>
              <a:rPr lang="en-US" altLang="zh-CN" sz="1800" b="0"/>
              <a:t>store.commit('increment', 10)</a:t>
            </a:r>
            <a:endParaRPr lang="en-US" altLang="zh-CN" sz="1800" b="0"/>
          </a:p>
          <a:p>
            <a:pPr marL="457200" lvl="1" indent="0">
              <a:spcBef>
                <a:spcPts val="400"/>
              </a:spcBef>
              <a:spcAft>
                <a:spcPts val="400"/>
              </a:spcAft>
              <a:buNone/>
            </a:pPr>
            <a:r>
              <a:rPr lang="zh-CN" altLang="en-US" sz="1800" b="0">
                <a:sym typeface="宋体" panose="02010600030101010101" pitchFamily="2" charset="-122"/>
              </a:rPr>
              <a:t>或</a:t>
            </a:r>
            <a:r>
              <a:rPr lang="en-US" altLang="zh-CN" sz="1800" b="0">
                <a:sym typeface="宋体" panose="02010600030101010101" pitchFamily="2" charset="-122"/>
              </a:rPr>
              <a:t>	:</a:t>
            </a:r>
            <a:r>
              <a:rPr lang="en-US" altLang="zh-CN" sz="1800" b="0"/>
              <a:t>store.commit({ type: 'increment', amount: 10 })</a:t>
            </a:r>
            <a:endParaRPr lang="zh-CN" altLang="en-US"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Mutation</a:t>
            </a:r>
            <a:endParaRPr lang="en-US" altLang="zh-CN" sz="1800">
              <a:sym typeface="宋体" panose="02010600030101010101" pitchFamily="2" charset="-122"/>
            </a:endParaRPr>
          </a:p>
          <a:p>
            <a:pPr>
              <a:spcBef>
                <a:spcPts val="500"/>
              </a:spcBef>
              <a:spcAft>
                <a:spcPts val="500"/>
              </a:spcAft>
              <a:buFont typeface="Wingdings" panose="05000000000000000000" pitchFamily="2" charset="2"/>
              <a:buChar char="l"/>
            </a:pPr>
            <a:r>
              <a:rPr lang="en-US" altLang="zh-CN" sz="1800"/>
              <a:t>mapMutations</a:t>
            </a:r>
            <a:endParaRPr lang="en-US" altLang="zh-CN" sz="1800" b="0"/>
          </a:p>
          <a:p>
            <a:pPr>
              <a:spcBef>
                <a:spcPts val="500"/>
              </a:spcBef>
              <a:spcAft>
                <a:spcPts val="500"/>
              </a:spcAft>
              <a:buNone/>
            </a:pPr>
            <a:r>
              <a:rPr lang="zh-CN" altLang="en-US" sz="1800" b="0"/>
              <a:t>将组件中的 </a:t>
            </a:r>
            <a:r>
              <a:rPr lang="en-US" altLang="zh-CN" sz="1800" b="0"/>
              <a:t>methods </a:t>
            </a:r>
            <a:r>
              <a:rPr lang="zh-CN" altLang="en-US" sz="1800" b="0"/>
              <a:t>映射为 </a:t>
            </a:r>
            <a:r>
              <a:rPr lang="en-US" altLang="zh-CN" sz="1800" b="0"/>
              <a:t>store.commit </a:t>
            </a:r>
            <a:r>
              <a:rPr lang="zh-CN" altLang="en-US" sz="1800" b="0"/>
              <a:t>调用</a:t>
            </a:r>
            <a:endParaRPr lang="en-US" altLang="zh-CN" sz="1800" b="0"/>
          </a:p>
          <a:p>
            <a:pPr>
              <a:spcBef>
                <a:spcPts val="500"/>
              </a:spcBef>
              <a:spcAft>
                <a:spcPts val="500"/>
              </a:spcAft>
              <a:buNone/>
            </a:pPr>
            <a:r>
              <a:rPr lang="en-US" altLang="zh-CN" sz="1800" b="0"/>
              <a:t>mutations:{</a:t>
            </a:r>
            <a:endParaRPr lang="en-US" altLang="zh-CN" sz="1800" b="0"/>
          </a:p>
          <a:p>
            <a:pPr>
              <a:spcBef>
                <a:spcPts val="500"/>
              </a:spcBef>
              <a:spcAft>
                <a:spcPts val="500"/>
              </a:spcAft>
              <a:buNone/>
            </a:pPr>
            <a:r>
              <a:rPr lang="en-US" altLang="zh-CN" sz="1800" b="0"/>
              <a:t>	increment:function(state){state.count++;}</a:t>
            </a:r>
            <a:endParaRPr lang="en-US" altLang="zh-CN" sz="1800" b="0"/>
          </a:p>
          <a:p>
            <a:pPr>
              <a:spcBef>
                <a:spcPts val="500"/>
              </a:spcBef>
              <a:spcAft>
                <a:spcPts val="500"/>
              </a:spcAft>
              <a:buNone/>
            </a:pPr>
            <a:r>
              <a:rPr lang="en-US" altLang="zh-CN" sz="1800" b="0"/>
              <a:t>}</a:t>
            </a:r>
            <a:endParaRPr lang="en-US" altLang="zh-CN" sz="1800" b="0"/>
          </a:p>
          <a:p>
            <a:pPr>
              <a:spcBef>
                <a:spcPts val="500"/>
              </a:spcBef>
              <a:spcAft>
                <a:spcPts val="500"/>
              </a:spcAft>
              <a:buNone/>
            </a:pPr>
            <a:r>
              <a:rPr lang="en-US" altLang="zh-CN" sz="1800" b="0">
                <a:sym typeface="宋体" panose="02010600030101010101" pitchFamily="2" charset="-122"/>
              </a:rPr>
              <a:t>methods:{        </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	...Vuex.mapMutations({</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	</a:t>
            </a:r>
            <a:r>
              <a:rPr lang="zh-CN" altLang="en-US" sz="1800" b="0">
                <a:sym typeface="宋体" panose="02010600030101010101" pitchFamily="2" charset="-122"/>
              </a:rPr>
              <a:t>    </a:t>
            </a:r>
            <a:r>
              <a:rPr lang="en-US" altLang="zh-CN" sz="1800" b="0">
                <a:sym typeface="宋体" panose="02010600030101010101" pitchFamily="2" charset="-122"/>
              </a:rPr>
              <a:t>// </a:t>
            </a:r>
            <a:r>
              <a:rPr lang="zh-CN" altLang="en-US" sz="1800" b="0"/>
              <a:t>将 </a:t>
            </a:r>
            <a:r>
              <a:rPr lang="en-US" altLang="zh-CN" sz="1800" b="0"/>
              <a:t>`this.add()` </a:t>
            </a:r>
            <a:r>
              <a:rPr lang="zh-CN" altLang="en-US" sz="1800" b="0"/>
              <a:t>映射为 </a:t>
            </a:r>
            <a:r>
              <a:rPr lang="en-US" altLang="zh-CN" sz="1800" b="0"/>
              <a:t>`this.$store.commit('increment')`</a:t>
            </a:r>
            <a:r>
              <a:rPr lang="en-US" altLang="zh-CN" sz="1800" b="0">
                <a:sym typeface="宋体" panose="02010600030101010101" pitchFamily="2" charset="-122"/>
              </a:rPr>
              <a:t> </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	</a:t>
            </a:r>
            <a:r>
              <a:rPr lang="zh-CN" altLang="en-US" sz="1800" b="0">
                <a:sym typeface="宋体" panose="02010600030101010101" pitchFamily="2" charset="-122"/>
              </a:rPr>
              <a:t>    </a:t>
            </a:r>
            <a:r>
              <a:rPr lang="en-US" altLang="zh-CN" sz="1800" b="0">
                <a:sym typeface="宋体" panose="02010600030101010101" pitchFamily="2" charset="-122"/>
              </a:rPr>
              <a:t>add:‘increment'</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	})      </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a:t>
            </a:r>
            <a:endParaRPr lang="zh-CN" altLang="en-US"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Action</a:t>
            </a:r>
            <a:endParaRPr lang="en-US" altLang="zh-CN" sz="1800">
              <a:sym typeface="宋体" panose="02010600030101010101" pitchFamily="2" charset="-122"/>
            </a:endParaRPr>
          </a:p>
          <a:p>
            <a:pPr>
              <a:spcBef>
                <a:spcPts val="500"/>
              </a:spcBef>
              <a:spcAft>
                <a:spcPts val="500"/>
              </a:spcAft>
              <a:buFont typeface="Wingdings" panose="05000000000000000000" pitchFamily="2" charset="2"/>
              <a:buChar char="l"/>
            </a:pPr>
            <a:r>
              <a:rPr lang="zh-CN" altLang="en-US" sz="1800" b="0"/>
              <a:t>基本应用</a:t>
            </a:r>
            <a:endParaRPr lang="en-US" altLang="zh-CN" sz="1800" b="0"/>
          </a:p>
          <a:p>
            <a:pPr>
              <a:spcBef>
                <a:spcPts val="500"/>
              </a:spcBef>
              <a:spcAft>
                <a:spcPts val="500"/>
              </a:spcAft>
              <a:buNone/>
            </a:pPr>
            <a:r>
              <a:rPr lang="en-US" altLang="zh-CN" sz="1800" b="0"/>
              <a:t>Action </a:t>
            </a:r>
            <a:r>
              <a:rPr lang="zh-CN" altLang="en-US" sz="1800" b="0"/>
              <a:t>类似于 </a:t>
            </a:r>
            <a:r>
              <a:rPr lang="en-US" altLang="zh-CN" sz="1800" b="0"/>
              <a:t>mutation</a:t>
            </a:r>
            <a:r>
              <a:rPr lang="zh-CN" altLang="en-US" sz="1800" b="0"/>
              <a:t>，不同在于，</a:t>
            </a:r>
            <a:r>
              <a:rPr lang="fr-FR" altLang="zh-CN" sz="1800" b="0"/>
              <a:t> Action </a:t>
            </a:r>
            <a:r>
              <a:rPr lang="zh-CN" altLang="fr-FR" sz="1800" b="0"/>
              <a:t>提交的是 </a:t>
            </a:r>
            <a:r>
              <a:rPr lang="fr-FR" altLang="zh-CN" sz="1800" b="0"/>
              <a:t>mutation</a:t>
            </a:r>
            <a:r>
              <a:rPr lang="zh-CN" altLang="fr-FR" sz="1800" b="0"/>
              <a:t>，而不是直接变更状态</a:t>
            </a:r>
            <a:r>
              <a:rPr lang="zh-CN" altLang="en-US" sz="1800" b="0"/>
              <a:t>，并且</a:t>
            </a:r>
            <a:r>
              <a:rPr lang="en-US" altLang="zh-CN" sz="1800" b="0"/>
              <a:t>Action </a:t>
            </a:r>
            <a:r>
              <a:rPr lang="zh-CN" altLang="en-US" sz="1800" b="0"/>
              <a:t>可以包含任意异步操作，</a:t>
            </a:r>
            <a:r>
              <a:rPr lang="en-US" altLang="zh-CN" sz="1800" b="0"/>
              <a:t> Action </a:t>
            </a:r>
            <a:r>
              <a:rPr lang="zh-CN" altLang="en-US" sz="1800" b="0"/>
              <a:t>函数接受一个与 </a:t>
            </a:r>
            <a:r>
              <a:rPr lang="en-US" altLang="zh-CN" sz="1800" b="0"/>
              <a:t>store </a:t>
            </a:r>
            <a:r>
              <a:rPr lang="zh-CN" altLang="en-US" sz="1800" b="0"/>
              <a:t>实例具有相同方法和属性的 </a:t>
            </a:r>
            <a:r>
              <a:rPr lang="en-US" altLang="zh-CN" sz="1800" b="0"/>
              <a:t>context </a:t>
            </a:r>
            <a:r>
              <a:rPr lang="zh-CN" altLang="en-US" sz="1800" b="0"/>
              <a:t>对象，因此你可以调用 </a:t>
            </a:r>
            <a:r>
              <a:rPr lang="en-US" altLang="zh-CN" sz="1800" b="0"/>
              <a:t>context.commit </a:t>
            </a:r>
            <a:r>
              <a:rPr lang="zh-CN" altLang="en-US" sz="1800" b="0"/>
              <a:t>提交一个 </a:t>
            </a:r>
            <a:r>
              <a:rPr lang="en-US" altLang="zh-CN" sz="1800" b="0"/>
              <a:t>mutation</a:t>
            </a:r>
            <a:r>
              <a:rPr lang="zh-CN" altLang="en-US" sz="1800" b="0"/>
              <a:t>，或者通过 </a:t>
            </a:r>
            <a:r>
              <a:rPr lang="en-US" altLang="zh-CN" sz="1800" b="0"/>
              <a:t>context.state </a:t>
            </a:r>
            <a:r>
              <a:rPr lang="zh-CN" altLang="en-US" sz="1800" b="0"/>
              <a:t>和 </a:t>
            </a:r>
            <a:r>
              <a:rPr lang="en-US" altLang="zh-CN" sz="1800" b="0"/>
              <a:t>context.getters </a:t>
            </a:r>
            <a:r>
              <a:rPr lang="zh-CN" altLang="en-US" sz="1800" b="0"/>
              <a:t>来获取 </a:t>
            </a:r>
            <a:r>
              <a:rPr lang="en-US" altLang="zh-CN" sz="1800" b="0"/>
              <a:t>state </a:t>
            </a:r>
            <a:r>
              <a:rPr lang="zh-CN" altLang="en-US" sz="1800" b="0"/>
              <a:t>和 </a:t>
            </a:r>
            <a:r>
              <a:rPr lang="en-US" altLang="zh-CN" sz="1800" b="0"/>
              <a:t>getters</a:t>
            </a:r>
            <a:r>
              <a:rPr lang="zh-CN" altLang="en-US" sz="1800" b="0"/>
              <a:t>。</a:t>
            </a:r>
            <a:endParaRPr lang="en-US" altLang="zh-CN" sz="1800" b="0"/>
          </a:p>
          <a:p>
            <a:pPr>
              <a:spcBef>
                <a:spcPts val="500"/>
              </a:spcBef>
              <a:spcAft>
                <a:spcPts val="500"/>
              </a:spcAft>
              <a:buNone/>
            </a:pPr>
            <a:r>
              <a:rPr lang="en-US" altLang="zh-CN" sz="1800" b="0">
                <a:sym typeface="宋体" panose="02010600030101010101" pitchFamily="2" charset="-122"/>
              </a:rPr>
              <a:t>actions:{</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	increment:function(context){</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	</a:t>
            </a:r>
            <a:r>
              <a:rPr lang="zh-CN" altLang="en-US" sz="1800" b="0">
                <a:sym typeface="宋体" panose="02010600030101010101" pitchFamily="2" charset="-122"/>
              </a:rPr>
              <a:t>    </a:t>
            </a:r>
            <a:r>
              <a:rPr lang="en-US" altLang="zh-CN" sz="1800" b="0">
                <a:sym typeface="宋体" panose="02010600030101010101" pitchFamily="2" charset="-122"/>
              </a:rPr>
              <a:t>context.commit('increment');       </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	}      </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a:t>
            </a:r>
            <a:endParaRPr lang="en-US" altLang="zh-CN" sz="1800" b="0">
              <a:sym typeface="宋体" panose="02010600030101010101" pitchFamily="2" charset="-122"/>
            </a:endParaRPr>
          </a:p>
          <a:p>
            <a:pPr>
              <a:spcBef>
                <a:spcPts val="500"/>
              </a:spcBef>
              <a:spcAft>
                <a:spcPts val="500"/>
              </a:spcAft>
              <a:buFont typeface="Wingdings" panose="05000000000000000000" pitchFamily="2" charset="2"/>
              <a:buChar char="l"/>
            </a:pPr>
            <a:r>
              <a:rPr lang="zh-CN" altLang="en-US" sz="1800"/>
              <a:t>分发 </a:t>
            </a:r>
            <a:r>
              <a:rPr lang="en-US" altLang="zh-CN" sz="1800"/>
              <a:t>Action</a:t>
            </a:r>
            <a:endParaRPr lang="en-US" altLang="zh-CN" sz="1800">
              <a:sym typeface="宋体" panose="02010600030101010101" pitchFamily="2" charset="-122"/>
            </a:endParaRPr>
          </a:p>
          <a:p>
            <a:pPr>
              <a:spcBef>
                <a:spcPts val="500"/>
              </a:spcBef>
              <a:spcAft>
                <a:spcPts val="500"/>
              </a:spcAft>
              <a:buNone/>
            </a:pPr>
            <a:r>
              <a:rPr lang="en-US" altLang="zh-CN" sz="1800" b="0"/>
              <a:t>Action </a:t>
            </a:r>
            <a:r>
              <a:rPr lang="zh-CN" altLang="en-US" sz="1800" b="0"/>
              <a:t>通过 </a:t>
            </a:r>
            <a:r>
              <a:rPr lang="en-US" altLang="zh-CN" sz="1800" b="0"/>
              <a:t>store.dispatch </a:t>
            </a:r>
            <a:r>
              <a:rPr lang="zh-CN" altLang="en-US" sz="1800" b="0"/>
              <a:t>方法触发，之所以这么做是因为</a:t>
            </a:r>
            <a:r>
              <a:rPr lang="en-US" altLang="zh-CN" sz="1800" b="0"/>
              <a:t>mutation </a:t>
            </a:r>
            <a:r>
              <a:rPr lang="zh-CN" altLang="en-US" sz="1800" b="0"/>
              <a:t>必须同步执行这个限制么？</a:t>
            </a:r>
            <a:r>
              <a:rPr lang="en-US" altLang="zh-CN" sz="1800" b="0"/>
              <a:t>Action </a:t>
            </a:r>
            <a:r>
              <a:rPr lang="zh-CN" altLang="en-US" sz="1800" b="0"/>
              <a:t>就不受约束！</a:t>
            </a:r>
            <a:endParaRPr lang="en-US" altLang="zh-CN" sz="1800" b="0"/>
          </a:p>
          <a:p>
            <a:pPr>
              <a:spcBef>
                <a:spcPts val="500"/>
              </a:spcBef>
              <a:spcAft>
                <a:spcPts val="500"/>
              </a:spcAft>
              <a:buNone/>
            </a:pPr>
            <a:r>
              <a:rPr lang="en-US" altLang="zh-CN" sz="1800" b="0"/>
              <a:t>store.dispatch('increment',{amount:10})</a:t>
            </a:r>
            <a:endParaRPr lang="en-US" altLang="zh-CN" sz="1800" b="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p:cNvSpPr>
          <p:nvPr>
            <p:ph type="title"/>
          </p:nvPr>
        </p:nvSpPr>
        <p:spPr>
          <a:xfrm>
            <a:off x="71438" y="0"/>
            <a:ext cx="7624762" cy="515938"/>
          </a:xfrm>
        </p:spPr>
        <p:txBody>
          <a:bodyPr vert="horz" wrap="square" lIns="90333" tIns="44376" rIns="90333" bIns="44376" anchor="b"/>
          <a:lstStyle/>
          <a:p>
            <a:r>
              <a:rPr lang="en-US" altLang="zh-CN"/>
              <a:t>vuex</a:t>
            </a:r>
            <a:endParaRPr lang="zh-CN" altLang="en-US"/>
          </a:p>
        </p:txBody>
      </p:sp>
      <p:sp>
        <p:nvSpPr>
          <p:cNvPr id="11266" name="Rectangle 3"/>
          <p:cNvSpPr>
            <a:spLocks noGrp="1"/>
          </p:cNvSpPr>
          <p:nvPr>
            <p:ph type="body" idx="4294967295"/>
          </p:nvPr>
        </p:nvSpPr>
        <p:spPr>
          <a:xfrm>
            <a:off x="0" y="515938"/>
            <a:ext cx="9144000" cy="6346825"/>
          </a:xfrm>
        </p:spPr>
        <p:txBody>
          <a:bodyPr vert="horz" wrap="square" lIns="90050" tIns="45024" rIns="90050" bIns="45024" numCol="1" anchor="t" anchorCtr="0" compatLnSpc="1"/>
          <a:lstStyle/>
          <a:p>
            <a:r>
              <a:rPr lang="zh-CN" altLang="en-US"/>
              <a:t> </a:t>
            </a:r>
            <a:r>
              <a:rPr lang="en-US" altLang="zh-CN"/>
              <a:t>Action</a:t>
            </a:r>
            <a:endParaRPr lang="en-US" altLang="zh-CN" sz="1800">
              <a:sym typeface="宋体" panose="02010600030101010101" pitchFamily="2" charset="-122"/>
            </a:endParaRPr>
          </a:p>
          <a:p>
            <a:pPr>
              <a:spcBef>
                <a:spcPts val="500"/>
              </a:spcBef>
              <a:spcAft>
                <a:spcPts val="500"/>
              </a:spcAft>
              <a:buFont typeface="Wingdings" panose="05000000000000000000" pitchFamily="2" charset="2"/>
              <a:buChar char="l"/>
            </a:pPr>
            <a:r>
              <a:rPr lang="en-US" altLang="zh-CN" sz="1800"/>
              <a:t>mapActions</a:t>
            </a:r>
            <a:endParaRPr lang="en-US" altLang="zh-CN" sz="1800" b="0"/>
          </a:p>
          <a:p>
            <a:pPr>
              <a:spcBef>
                <a:spcPts val="500"/>
              </a:spcBef>
              <a:spcAft>
                <a:spcPts val="500"/>
              </a:spcAft>
              <a:buNone/>
            </a:pPr>
            <a:r>
              <a:rPr lang="zh-CN" altLang="en-US" sz="1800" b="0"/>
              <a:t>将组件的 </a:t>
            </a:r>
            <a:r>
              <a:rPr lang="en-US" altLang="zh-CN" sz="1800" b="0"/>
              <a:t>methods </a:t>
            </a:r>
            <a:r>
              <a:rPr lang="zh-CN" altLang="en-US" sz="1800" b="0"/>
              <a:t>映射为 </a:t>
            </a:r>
            <a:r>
              <a:rPr lang="en-US" altLang="zh-CN" sz="1800" b="0"/>
              <a:t>store.dispatch </a:t>
            </a:r>
            <a:r>
              <a:rPr lang="zh-CN" altLang="en-US" sz="1800" b="0"/>
              <a:t>调用</a:t>
            </a:r>
            <a:endParaRPr lang="en-US" altLang="zh-CN" sz="1800" b="0"/>
          </a:p>
          <a:p>
            <a:pPr>
              <a:spcBef>
                <a:spcPts val="500"/>
              </a:spcBef>
              <a:spcAft>
                <a:spcPts val="500"/>
              </a:spcAft>
              <a:buNone/>
            </a:pPr>
            <a:r>
              <a:rPr lang="en-US" altLang="zh-CN" sz="1800" b="0"/>
              <a:t>actions:{</a:t>
            </a:r>
            <a:endParaRPr lang="en-US" altLang="zh-CN" sz="1800" b="0"/>
          </a:p>
          <a:p>
            <a:pPr>
              <a:spcBef>
                <a:spcPts val="500"/>
              </a:spcBef>
              <a:spcAft>
                <a:spcPts val="500"/>
              </a:spcAft>
              <a:buNone/>
            </a:pPr>
            <a:r>
              <a:rPr lang="en-US" altLang="zh-CN" sz="1800" b="0"/>
              <a:t>	increment:function(context){         </a:t>
            </a:r>
            <a:endParaRPr lang="en-US" altLang="zh-CN" sz="1800" b="0"/>
          </a:p>
          <a:p>
            <a:pPr>
              <a:spcBef>
                <a:spcPts val="500"/>
              </a:spcBef>
              <a:spcAft>
                <a:spcPts val="500"/>
              </a:spcAft>
              <a:buNone/>
            </a:pPr>
            <a:r>
              <a:rPr lang="en-US" altLang="zh-CN" sz="1800" b="0"/>
              <a:t> 	</a:t>
            </a:r>
            <a:r>
              <a:rPr lang="zh-CN" altLang="en-US" sz="1800" b="0"/>
              <a:t>    </a:t>
            </a:r>
            <a:r>
              <a:rPr lang="en-US" altLang="zh-CN" sz="1800" b="0"/>
              <a:t>context.commit('increment');        </a:t>
            </a:r>
            <a:endParaRPr lang="en-US" altLang="zh-CN" sz="1800" b="0"/>
          </a:p>
          <a:p>
            <a:pPr>
              <a:spcBef>
                <a:spcPts val="500"/>
              </a:spcBef>
              <a:spcAft>
                <a:spcPts val="500"/>
              </a:spcAft>
              <a:buNone/>
            </a:pPr>
            <a:r>
              <a:rPr lang="en-US" altLang="zh-CN" sz="1800" b="0"/>
              <a:t>	}     </a:t>
            </a:r>
            <a:endParaRPr lang="en-US" altLang="zh-CN" sz="1800" b="0"/>
          </a:p>
          <a:p>
            <a:pPr>
              <a:spcBef>
                <a:spcPts val="500"/>
              </a:spcBef>
              <a:spcAft>
                <a:spcPts val="500"/>
              </a:spcAft>
              <a:buNone/>
            </a:pPr>
            <a:r>
              <a:rPr lang="en-US" altLang="zh-CN" sz="1800" b="0"/>
              <a:t>}</a:t>
            </a:r>
            <a:endParaRPr lang="en-US" altLang="zh-CN" sz="1800" b="0"/>
          </a:p>
          <a:p>
            <a:pPr>
              <a:spcBef>
                <a:spcPts val="500"/>
              </a:spcBef>
              <a:spcAft>
                <a:spcPts val="500"/>
              </a:spcAft>
              <a:buNone/>
            </a:pPr>
            <a:r>
              <a:rPr lang="en-US" altLang="zh-CN" sz="1800" b="0">
                <a:sym typeface="宋体" panose="02010600030101010101" pitchFamily="2" charset="-122"/>
              </a:rPr>
              <a:t>methods:{   </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	</a:t>
            </a:r>
            <a:r>
              <a:rPr lang="en-US" altLang="zh-CN" sz="1800" b="0"/>
              <a:t>// </a:t>
            </a:r>
            <a:r>
              <a:rPr lang="zh-CN" altLang="en-US" sz="1800" b="0"/>
              <a:t>将 </a:t>
            </a:r>
            <a:r>
              <a:rPr lang="en-US" altLang="zh-CN" sz="1800" b="0"/>
              <a:t>`this.add()` </a:t>
            </a:r>
            <a:r>
              <a:rPr lang="zh-CN" altLang="en-US" sz="1800" b="0"/>
              <a:t>映射为 </a:t>
            </a:r>
            <a:r>
              <a:rPr lang="en-US" altLang="zh-CN" sz="1800" b="0"/>
              <a:t>`this.$store.dispatch('increment')`</a:t>
            </a:r>
            <a:r>
              <a:rPr lang="en-US" altLang="zh-CN" sz="1800" b="0">
                <a:sym typeface="宋体" panose="02010600030101010101" pitchFamily="2" charset="-122"/>
              </a:rPr>
              <a:t>     </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	</a:t>
            </a:r>
            <a:r>
              <a:rPr lang="it-IT" altLang="zh-CN" sz="1800" b="0">
                <a:sym typeface="宋体" panose="02010600030101010101" pitchFamily="2" charset="-122"/>
              </a:rPr>
              <a:t> ...Vuex.mapActions({addAction: 'increment'})</a:t>
            </a:r>
            <a:endParaRPr lang="en-US" altLang="zh-CN" sz="1800" b="0">
              <a:sym typeface="宋体" panose="02010600030101010101" pitchFamily="2" charset="-122"/>
            </a:endParaRPr>
          </a:p>
          <a:p>
            <a:pPr>
              <a:spcBef>
                <a:spcPts val="500"/>
              </a:spcBef>
              <a:spcAft>
                <a:spcPts val="500"/>
              </a:spcAft>
              <a:buNone/>
            </a:pPr>
            <a:r>
              <a:rPr lang="en-US" altLang="zh-CN" sz="1800" b="0">
                <a:sym typeface="宋体" panose="02010600030101010101" pitchFamily="2" charset="-122"/>
              </a:rPr>
              <a:t>}</a:t>
            </a:r>
            <a:endParaRPr lang="zh-CN" altLang="en-US" sz="1800" b="0">
              <a:sym typeface="宋体" panose="02010600030101010101" pitchFamily="2" charset="-122"/>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152775" y="2989580"/>
            <a:ext cx="5306695" cy="1428750"/>
          </a:xfrm>
          <a:prstGeom prst="rect">
            <a:avLst/>
          </a:prstGeo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第 </a:t>
            </a: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8</a:t>
            </a:r>
            <a:r>
              <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 章</a:t>
            </a: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b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br>
            <a:r>
              <a:rPr kumimoji="0" lang="en-US" altLang="zh-CN"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rPr>
              <a:t>webpack</a:t>
            </a:r>
            <a:endParaRPr kumimoji="0" lang="zh-CN" altLang="en-US" sz="2800" b="1" i="0" u="none" strike="noStrike" kern="1200" cap="none" spc="0" normalizeH="0" baseline="0" noProof="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vert="horz" wrap="square" lIns="90333" tIns="44376" rIns="90333" bIns="44376" anchor="b"/>
          <a:lstStyle/>
          <a:p>
            <a:r>
              <a:rPr lang="en-US" altLang="zh-CN"/>
              <a:t>npm</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模块更新</a:t>
            </a:r>
            <a:endParaRPr lang="en-US" altLang="zh-CN" sz="1600"/>
          </a:p>
          <a:p>
            <a:pPr>
              <a:buNone/>
            </a:pPr>
            <a:r>
              <a:rPr lang="zh-CN" altLang="en-US" sz="1800"/>
              <a:t>全局更新依赖的模块</a:t>
            </a:r>
            <a:endParaRPr lang="en-US" altLang="zh-CN" sz="1800"/>
          </a:p>
          <a:p>
            <a:pPr>
              <a:buNone/>
            </a:pPr>
            <a:r>
              <a:rPr lang="en-US" altLang="zh-CN" sz="1600" b="0"/>
              <a:t>$</a:t>
            </a:r>
            <a:r>
              <a:rPr lang="zh-CN" altLang="en-US" sz="1600" b="0"/>
              <a:t> </a:t>
            </a:r>
            <a:r>
              <a:rPr lang="en-US" altLang="zh-CN" sz="1600" b="0"/>
              <a:t>npm update</a:t>
            </a:r>
            <a:r>
              <a:rPr lang="zh-CN" altLang="en-US" sz="1600" b="0"/>
              <a:t> </a:t>
            </a:r>
            <a:r>
              <a:rPr lang="en-US" altLang="zh-CN" sz="1600" b="0"/>
              <a:t>&lt;module_name&gt;</a:t>
            </a:r>
            <a:endParaRPr lang="zh-CN" altLang="en-US" b="0"/>
          </a:p>
          <a:p>
            <a:pPr>
              <a:buNone/>
            </a:pPr>
            <a:endParaRPr lang="zh-CN" altLang="en-US"/>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109570" name="Rectangle 3"/>
          <p:cNvSpPr>
            <a:spLocks noGrp="1"/>
          </p:cNvSpPr>
          <p:nvPr>
            <p:ph type="body"/>
          </p:nvPr>
        </p:nvSpPr>
        <p:spPr>
          <a:xfrm>
            <a:off x="0" y="587375"/>
            <a:ext cx="9144000" cy="479425"/>
          </a:xfrm>
        </p:spPr>
        <p:txBody>
          <a:bodyPr vert="horz" wrap="square" lIns="90050" tIns="45024" rIns="90050" bIns="45024" anchor="t"/>
          <a:lstStyle/>
          <a:p>
            <a:pPr>
              <a:spcBef>
                <a:spcPts val="200"/>
              </a:spcBef>
              <a:spcAft>
                <a:spcPts val="200"/>
              </a:spcAft>
            </a:pPr>
            <a:r>
              <a:rPr lang="zh-CN" altLang="en-US"/>
              <a:t> 介绍</a:t>
            </a:r>
            <a:endParaRPr lang="en-US" altLang="zh-CN" b="0"/>
          </a:p>
        </p:txBody>
      </p:sp>
      <p:sp>
        <p:nvSpPr>
          <p:cNvPr id="17411" name="文本框 3"/>
          <p:cNvSpPr txBox="1">
            <a:spLocks noChangeArrowheads="1"/>
          </p:cNvSpPr>
          <p:nvPr/>
        </p:nvSpPr>
        <p:spPr bwMode="auto">
          <a:xfrm>
            <a:off x="76200" y="1066800"/>
            <a:ext cx="8991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57200">
              <a:spcBef>
                <a:spcPts val="500"/>
              </a:spcBef>
              <a:spcAft>
                <a:spcPts val="500"/>
              </a:spcAft>
            </a:pPr>
            <a:r>
              <a:rPr lang="en-US" altLang="zh-CN" sz="1800" b="0" i="0">
                <a:latin typeface="Arial" panose="020B0604020202020204" pitchFamily="34" charset="0"/>
              </a:rPr>
              <a:t>Webpack </a:t>
            </a:r>
            <a:r>
              <a:rPr lang="zh-CN" altLang="en-US" sz="1800" b="0" i="0">
                <a:latin typeface="Arial" panose="020B0604020202020204" pitchFamily="34" charset="0"/>
              </a:rPr>
              <a:t>是当下最热门的前端资源模块化管理和打包工具。它可以将许多松散的模块按照依赖和规则打包成符合生产环境部署的前端资源。还可以将按需加载的模块进行代码分隔，等到实际需要的时候再异步加载。通过 </a:t>
            </a:r>
            <a:r>
              <a:rPr lang="en-US" altLang="zh-CN" sz="1800" b="0" i="0">
                <a:latin typeface="Arial" panose="020B0604020202020204" pitchFamily="34" charset="0"/>
              </a:rPr>
              <a:t>loader </a:t>
            </a:r>
            <a:r>
              <a:rPr lang="zh-CN" altLang="en-US" sz="1800" b="0" i="0">
                <a:latin typeface="Arial" panose="020B0604020202020204" pitchFamily="34" charset="0"/>
              </a:rPr>
              <a:t>的转换，任何形式的资源都可以视作模块，比如 </a:t>
            </a:r>
            <a:r>
              <a:rPr lang="en-US" altLang="zh-CN" sz="1800" b="0" i="0">
                <a:latin typeface="Arial" panose="020B0604020202020204" pitchFamily="34" charset="0"/>
              </a:rPr>
              <a:t>CommonJs </a:t>
            </a:r>
            <a:r>
              <a:rPr lang="zh-CN" altLang="en-US" sz="1800" b="0" i="0">
                <a:latin typeface="Arial" panose="020B0604020202020204" pitchFamily="34" charset="0"/>
              </a:rPr>
              <a:t>模块、 </a:t>
            </a:r>
            <a:r>
              <a:rPr lang="en-US" altLang="zh-CN" sz="1800" b="0" i="0">
                <a:latin typeface="Arial" panose="020B0604020202020204" pitchFamily="34" charset="0"/>
              </a:rPr>
              <a:t>AMD </a:t>
            </a:r>
            <a:r>
              <a:rPr lang="zh-CN" altLang="en-US" sz="1800" b="0" i="0">
                <a:latin typeface="Arial" panose="020B0604020202020204" pitchFamily="34" charset="0"/>
              </a:rPr>
              <a:t>模块、 </a:t>
            </a:r>
            <a:r>
              <a:rPr lang="en-US" altLang="zh-CN" sz="1800" b="0" i="0">
                <a:latin typeface="Arial" panose="020B0604020202020204" pitchFamily="34" charset="0"/>
              </a:rPr>
              <a:t>ES6 </a:t>
            </a:r>
            <a:r>
              <a:rPr lang="zh-CN" altLang="en-US" sz="1800" b="0" i="0">
                <a:latin typeface="Arial" panose="020B0604020202020204" pitchFamily="34" charset="0"/>
              </a:rPr>
              <a:t>模块、</a:t>
            </a:r>
            <a:r>
              <a:rPr lang="en-US" altLang="zh-CN" sz="1800" b="0" i="0">
                <a:latin typeface="Arial" panose="020B0604020202020204" pitchFamily="34" charset="0"/>
              </a:rPr>
              <a:t>CSS</a:t>
            </a:r>
            <a:r>
              <a:rPr lang="zh-CN" altLang="en-US" sz="1800" b="0" i="0">
                <a:latin typeface="Arial" panose="020B0604020202020204" pitchFamily="34" charset="0"/>
              </a:rPr>
              <a:t>、图片、 </a:t>
            </a:r>
            <a:r>
              <a:rPr lang="en-US" altLang="zh-CN" sz="1800" b="0" i="0">
                <a:latin typeface="Arial" panose="020B0604020202020204" pitchFamily="34" charset="0"/>
              </a:rPr>
              <a:t>JSON</a:t>
            </a:r>
            <a:r>
              <a:rPr lang="zh-CN" altLang="en-US" sz="1800" b="0" i="0">
                <a:latin typeface="Arial" panose="020B0604020202020204" pitchFamily="34" charset="0"/>
              </a:rPr>
              <a:t>、</a:t>
            </a:r>
            <a:r>
              <a:rPr lang="en-US" altLang="zh-CN" sz="1800" b="0" i="0">
                <a:latin typeface="Arial" panose="020B0604020202020204" pitchFamily="34" charset="0"/>
              </a:rPr>
              <a:t>Coffeescript</a:t>
            </a:r>
            <a:r>
              <a:rPr lang="zh-CN" altLang="en-US" sz="1800" b="0" i="0">
                <a:latin typeface="Arial" panose="020B0604020202020204" pitchFamily="34" charset="0"/>
              </a:rPr>
              <a:t>、 </a:t>
            </a:r>
            <a:r>
              <a:rPr lang="en-US" altLang="zh-CN" sz="1800" b="0" i="0">
                <a:latin typeface="Arial" panose="020B0604020202020204" pitchFamily="34" charset="0"/>
              </a:rPr>
              <a:t>LESS </a:t>
            </a:r>
            <a:r>
              <a:rPr lang="zh-CN" altLang="en-US" sz="1800" b="0" i="0">
                <a:latin typeface="Arial" panose="020B0604020202020204" pitchFamily="34" charset="0"/>
              </a:rPr>
              <a:t>等。</a:t>
            </a:r>
            <a:r>
              <a:rPr lang="zh-CN" altLang="en-US" sz="1800" b="0" i="0">
                <a:solidFill>
                  <a:srgbClr val="0090E5"/>
                </a:solidFill>
                <a:latin typeface="Arial" panose="020B0604020202020204" pitchFamily="34" charset="0"/>
              </a:rPr>
              <a:t>官网地址 </a:t>
            </a:r>
            <a:r>
              <a:rPr lang="en-US" altLang="zh-CN" sz="1800" b="0" i="0">
                <a:solidFill>
                  <a:srgbClr val="0090E5"/>
                </a:solidFill>
                <a:latin typeface="Arial" panose="020B0604020202020204" pitchFamily="34" charset="0"/>
              </a:rPr>
              <a:t>https://webpack.js.org/</a:t>
            </a:r>
            <a:endParaRPr lang="en-US" altLang="zh-CN" sz="2000" b="0" i="0">
              <a:solidFill>
                <a:srgbClr val="0090E5"/>
              </a:solidFill>
              <a:latin typeface="Arial" panose="020B0604020202020204" pitchFamily="34" charset="0"/>
            </a:endParaRPr>
          </a:p>
        </p:txBody>
      </p:sp>
      <p:pic>
        <p:nvPicPr>
          <p:cNvPr id="109572" name="Picture 4" descr="ttps://webpack.github.io/assets/what-is-webpack.png"/>
          <p:cNvPicPr>
            <a:picLocks noChangeAspect="1"/>
          </p:cNvPicPr>
          <p:nvPr/>
        </p:nvPicPr>
        <p:blipFill>
          <a:blip r:embed="rId1" cstate="print"/>
          <a:stretch>
            <a:fillRect/>
          </a:stretch>
        </p:blipFill>
        <p:spPr>
          <a:xfrm>
            <a:off x="304800" y="2590800"/>
            <a:ext cx="7924800" cy="3962400"/>
          </a:xfrm>
          <a:prstGeom prst="rect">
            <a:avLst/>
          </a:prstGeom>
          <a:noFill/>
          <a:ln w="9525">
            <a:noFill/>
          </a:ln>
        </p:spPr>
      </p:pic>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110594" name="Rectangle 3"/>
          <p:cNvSpPr>
            <a:spLocks noGrp="1"/>
          </p:cNvSpPr>
          <p:nvPr>
            <p:ph type="body"/>
          </p:nvPr>
        </p:nvSpPr>
        <p:spPr>
          <a:xfrm>
            <a:off x="0" y="587375"/>
            <a:ext cx="9144000" cy="479425"/>
          </a:xfrm>
        </p:spPr>
        <p:txBody>
          <a:bodyPr vert="horz" wrap="square" lIns="90050" tIns="45024" rIns="90050" bIns="45024" anchor="t"/>
          <a:lstStyle/>
          <a:p>
            <a:pPr>
              <a:spcBef>
                <a:spcPts val="200"/>
              </a:spcBef>
              <a:spcAft>
                <a:spcPts val="200"/>
              </a:spcAft>
            </a:pPr>
            <a:r>
              <a:rPr lang="zh-CN" altLang="en-US"/>
              <a:t> 安装</a:t>
            </a:r>
            <a:endParaRPr lang="en-US" altLang="zh-CN" b="0"/>
          </a:p>
        </p:txBody>
      </p:sp>
      <p:sp>
        <p:nvSpPr>
          <p:cNvPr id="4" name="文本框 3"/>
          <p:cNvSpPr txBox="1"/>
          <p:nvPr/>
        </p:nvSpPr>
        <p:spPr>
          <a:xfrm>
            <a:off x="76200" y="1066800"/>
            <a:ext cx="8991600" cy="2038350"/>
          </a:xfrm>
          <a:prstGeom prst="rect">
            <a:avLst/>
          </a:prstGeom>
          <a:noFill/>
        </p:spPr>
        <p:txBody>
          <a:bodyPr>
            <a:spAutoFit/>
          </a:bodyPr>
          <a:lstStyle/>
          <a:p>
            <a:pPr marL="800100" marR="0" lvl="1" indent="-342900" algn="l" defTabSz="914400" rtl="0" eaLnBrk="0" fontAlgn="base" latinLnBrk="0" hangingPunct="0">
              <a:lnSpc>
                <a:spcPct val="100000"/>
              </a:lnSpc>
              <a:spcBef>
                <a:spcPts val="500"/>
              </a:spcBef>
              <a:spcAft>
                <a:spcPts val="500"/>
              </a:spcAft>
              <a:buClr>
                <a:srgbClr val="FFC000"/>
              </a:buClr>
              <a:buSzTx/>
              <a:buFont typeface="Wingdings" panose="05000000000000000000" pitchFamily="2" charset="2"/>
              <a:buChar char="l"/>
              <a:defRPr/>
            </a:pPr>
            <a:r>
              <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全局安装（不推荐）</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R="0" indent="457200" defTabSz="914400">
              <a:buClrTx/>
              <a:buSzTx/>
              <a:buFontTx/>
              <a:buNone/>
              <a:defRPr/>
            </a:pPr>
            <a:r>
              <a:rPr kumimoji="0" lang="en-US" altLang="zh-CN" sz="1800" i="0" kern="1200" cap="none" spc="0" normalizeH="0" baseline="0" noProof="0">
                <a:latin typeface="Arial" panose="020B0604020202020204" pitchFamily="34" charset="0"/>
                <a:ea typeface="宋体" panose="02010600030101010101" pitchFamily="2" charset="-122"/>
                <a:cs typeface="+mn-cs"/>
              </a:rPr>
              <a:t>$</a:t>
            </a:r>
            <a:r>
              <a:rPr kumimoji="0" lang="zh-CN" altLang="en-US" sz="1800" i="0" kern="1200" cap="none" spc="0" normalizeH="0" baseline="0" noProof="0">
                <a:latin typeface="Arial" panose="020B0604020202020204" pitchFamily="34" charset="0"/>
                <a:ea typeface="宋体" panose="02010600030101010101" pitchFamily="2" charset="-122"/>
                <a:cs typeface="+mn-cs"/>
              </a:rPr>
              <a:t> </a:t>
            </a:r>
            <a:r>
              <a:rPr kumimoji="0" lang="en-US" altLang="zh-CN" sz="1800" i="0" kern="1200" cap="none" spc="0" normalizeH="0" baseline="0" noProof="0">
                <a:latin typeface="Arial" panose="020B0604020202020204" pitchFamily="34" charset="0"/>
                <a:ea typeface="宋体" panose="02010600030101010101" pitchFamily="2" charset="-122"/>
                <a:cs typeface="+mn-cs"/>
              </a:rPr>
              <a:t>npm install –g webpack</a:t>
            </a:r>
            <a:endParaRPr kumimoji="0" lang="en-US" altLang="zh-CN" sz="1800" i="0" kern="1200" cap="none" spc="0" normalizeH="0" baseline="0" noProof="0">
              <a:latin typeface="Arial" panose="020B060402020202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ts val="500"/>
              </a:spcBef>
              <a:spcAft>
                <a:spcPts val="500"/>
              </a:spcAft>
              <a:buClr>
                <a:srgbClr val="FFC000"/>
              </a:buClr>
              <a:buSzTx/>
              <a:buFont typeface="Wingdings" panose="05000000000000000000" pitchFamily="2" charset="2"/>
              <a:buChar char="l"/>
              <a:defRPr/>
            </a:pPr>
            <a:r>
              <a:rPr kumimoji="0"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本地安装</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R="0" indent="457200" defTabSz="914400">
              <a:buClrTx/>
              <a:buSzTx/>
              <a:buFontTx/>
              <a:buNone/>
              <a:defRPr/>
            </a:pPr>
            <a:r>
              <a:rPr kumimoji="0" lang="en-US" altLang="zh-CN" sz="1800" i="0" kern="1200" cap="none" spc="0" normalizeH="0" baseline="0" noProof="0">
                <a:latin typeface="Arial" panose="020B0604020202020204" pitchFamily="34" charset="0"/>
                <a:ea typeface="宋体" panose="02010600030101010101" pitchFamily="2" charset="-122"/>
                <a:cs typeface="+mn-cs"/>
              </a:rPr>
              <a:t>$</a:t>
            </a:r>
            <a:r>
              <a:rPr kumimoji="0" lang="zh-CN" altLang="en-US" sz="1800" kern="1200" cap="none" spc="0" normalizeH="0" baseline="0" noProof="0">
                <a:latin typeface="Arial" panose="020B0604020202020204" pitchFamily="34" charset="0"/>
                <a:ea typeface="宋体" panose="02010600030101010101" pitchFamily="2" charset="-122"/>
                <a:cs typeface="+mn-cs"/>
              </a:rPr>
              <a:t> </a:t>
            </a:r>
            <a:r>
              <a:rPr kumimoji="0" lang="en-US" altLang="zh-CN" sz="1800" i="0" kern="1200" cap="none" spc="0" normalizeH="0" baseline="0" noProof="0">
                <a:latin typeface="Arial" panose="020B0604020202020204" pitchFamily="34" charset="0"/>
                <a:ea typeface="宋体" panose="02010600030101010101" pitchFamily="2" charset="-122"/>
                <a:cs typeface="+mn-cs"/>
              </a:rPr>
              <a:t>npm install</a:t>
            </a:r>
            <a:r>
              <a:rPr kumimoji="0" lang="zh-CN" altLang="en-US" sz="1800" i="0" kern="1200" cap="none" spc="0" normalizeH="0" baseline="0" noProof="0">
                <a:latin typeface="Arial" panose="020B0604020202020204" pitchFamily="34" charset="0"/>
                <a:ea typeface="宋体" panose="02010600030101010101" pitchFamily="2" charset="-122"/>
                <a:cs typeface="+mn-cs"/>
              </a:rPr>
              <a:t> </a:t>
            </a:r>
            <a:r>
              <a:rPr kumimoji="0" lang="en-US" altLang="zh-CN" sz="1800" i="0" kern="1200" cap="none" spc="0" normalizeH="0" baseline="0" noProof="0">
                <a:latin typeface="Arial" panose="020B0604020202020204" pitchFamily="34" charset="0"/>
                <a:ea typeface="宋体" panose="02010600030101010101" pitchFamily="2" charset="-122"/>
                <a:cs typeface="+mn-cs"/>
              </a:rPr>
              <a:t>–-save-dev webpack </a:t>
            </a:r>
            <a:endParaRPr kumimoji="0" lang="en-US" altLang="zh-CN" sz="1800" i="0" kern="1200" cap="none" spc="0" normalizeH="0" baseline="0" noProof="0">
              <a:latin typeface="Arial" panose="020B0604020202020204" pitchFamily="34" charset="0"/>
              <a:ea typeface="宋体" panose="02010600030101010101" pitchFamily="2" charset="-122"/>
              <a:cs typeface="+mn-cs"/>
            </a:endParaRPr>
          </a:p>
          <a:p>
            <a:pPr marR="0" indent="457200" defTabSz="914400">
              <a:buClrTx/>
              <a:buSzTx/>
              <a:buFontTx/>
              <a:buNone/>
              <a:defRPr/>
            </a:pPr>
            <a:endParaRPr kumimoji="0" lang="en-US" altLang="zh-CN" sz="1800" b="0" i="0" kern="1200" cap="none" spc="0" normalizeH="0" baseline="0" noProof="0">
              <a:latin typeface="Arial" panose="020B0604020202020204" pitchFamily="34" charset="0"/>
              <a:ea typeface="宋体" panose="02010600030101010101" pitchFamily="2" charset="-122"/>
              <a:cs typeface="+mn-cs"/>
            </a:endParaRPr>
          </a:p>
          <a:p>
            <a:pPr marR="0" defTabSz="914400">
              <a:buClrTx/>
              <a:buSzTx/>
              <a:buFontTx/>
              <a:buNone/>
              <a:defRPr/>
            </a:pPr>
            <a:endParaRPr kumimoji="1" lang="zh-CN" altLang="en-US" sz="2000" b="0" i="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111618" name="Rectangle 3"/>
          <p:cNvSpPr>
            <a:spLocks noGrp="1"/>
          </p:cNvSpPr>
          <p:nvPr>
            <p:ph type="body"/>
          </p:nvPr>
        </p:nvSpPr>
        <p:spPr>
          <a:xfrm>
            <a:off x="0" y="587375"/>
            <a:ext cx="9144000" cy="5965825"/>
          </a:xfrm>
        </p:spPr>
        <p:txBody>
          <a:bodyPr vert="horz" wrap="square" lIns="90050" tIns="45024" rIns="90050" bIns="45024" anchor="t"/>
          <a:lstStyle/>
          <a:p>
            <a:pPr>
              <a:spcBef>
                <a:spcPts val="200"/>
              </a:spcBef>
              <a:spcAft>
                <a:spcPts val="200"/>
              </a:spcAft>
            </a:pPr>
            <a:r>
              <a:rPr lang="zh-CN" altLang="en-US"/>
              <a:t> 使用方式</a:t>
            </a:r>
            <a:endParaRPr lang="en-US" altLang="zh-CN"/>
          </a:p>
          <a:p>
            <a:pPr marL="457200" lvl="2" indent="0">
              <a:spcBef>
                <a:spcPts val="500"/>
              </a:spcBef>
              <a:spcAft>
                <a:spcPts val="500"/>
              </a:spcAft>
              <a:buClr>
                <a:srgbClr val="FFC000"/>
              </a:buClr>
              <a:buFont typeface="宋体" panose="02010600030101010101" pitchFamily="2" charset="-122"/>
              <a:buAutoNum type="arabicPeriod"/>
            </a:pPr>
            <a:r>
              <a:rPr lang="zh-CN" altLang="en-US" sz="1800" b="0"/>
              <a:t> 初始化项目并安装</a:t>
            </a:r>
            <a:r>
              <a:rPr lang="en-US" altLang="zh-CN" sz="1800" b="0"/>
              <a:t>webpack</a:t>
            </a:r>
            <a:endParaRPr lang="en-US" altLang="zh-CN" b="0"/>
          </a:p>
          <a:p>
            <a:pPr>
              <a:spcBef>
                <a:spcPts val="500"/>
              </a:spcBef>
              <a:spcAft>
                <a:spcPts val="500"/>
              </a:spcAft>
              <a:buNone/>
            </a:pPr>
            <a:r>
              <a:rPr lang="en-US" altLang="zh-CN" sz="1800"/>
              <a:t>	</a:t>
            </a:r>
            <a:r>
              <a:rPr lang="en-US" altLang="zh-CN" sz="1800" b="0"/>
              <a:t>$ npm init</a:t>
            </a:r>
            <a:r>
              <a:rPr lang="zh-CN" altLang="en-US" sz="1800" b="0"/>
              <a:t> </a:t>
            </a:r>
            <a:r>
              <a:rPr lang="en-US" altLang="zh-CN" sz="1800" b="0"/>
              <a:t>–y</a:t>
            </a:r>
            <a:endParaRPr lang="en-US" altLang="zh-CN" sz="1800" b="0"/>
          </a:p>
          <a:p>
            <a:pPr>
              <a:spcBef>
                <a:spcPts val="500"/>
              </a:spcBef>
              <a:spcAft>
                <a:spcPts val="500"/>
              </a:spcAft>
              <a:buNone/>
            </a:pPr>
            <a:r>
              <a:rPr lang="en-US" altLang="zh-CN" sz="1800" b="0"/>
              <a:t>	$ npm install --save-dev webpack</a:t>
            </a:r>
            <a:endParaRPr lang="en-US" altLang="zh-CN" sz="1800" b="0"/>
          </a:p>
          <a:p>
            <a:pPr marL="457200" lvl="2" indent="0">
              <a:spcBef>
                <a:spcPts val="500"/>
              </a:spcBef>
              <a:spcAft>
                <a:spcPts val="500"/>
              </a:spcAft>
              <a:buClr>
                <a:srgbClr val="FFC000"/>
              </a:buClr>
              <a:buFont typeface="宋体" panose="02010600030101010101" pitchFamily="2" charset="-122"/>
              <a:buAutoNum type="arabicPeriod" startAt="2"/>
            </a:pPr>
            <a:r>
              <a:rPr lang="zh-CN" altLang="en-US" sz="1800" b="0"/>
              <a:t> 编写配置文件 </a:t>
            </a:r>
            <a:r>
              <a:rPr lang="en-US" altLang="zh-CN" sz="1800" b="0"/>
              <a:t>webpack.config.js</a:t>
            </a:r>
            <a:endParaRPr lang="en-US" altLang="zh-CN" b="0"/>
          </a:p>
          <a:p>
            <a:pPr>
              <a:spcBef>
                <a:spcPts val="500"/>
              </a:spcBef>
              <a:spcAft>
                <a:spcPts val="500"/>
              </a:spcAft>
              <a:buNone/>
            </a:pPr>
            <a:r>
              <a:rPr lang="en-US" altLang="zh-CN" sz="1800"/>
              <a:t>	</a:t>
            </a:r>
            <a:r>
              <a:rPr lang="en-US" altLang="zh-CN" sz="1800" b="0"/>
              <a:t> module.exports = { </a:t>
            </a:r>
            <a:endParaRPr lang="en-US" altLang="zh-CN" sz="1800" b="0"/>
          </a:p>
          <a:p>
            <a:pPr>
              <a:spcBef>
                <a:spcPts val="500"/>
              </a:spcBef>
              <a:spcAft>
                <a:spcPts val="500"/>
              </a:spcAft>
              <a:buNone/>
            </a:pPr>
            <a:r>
              <a:rPr lang="en-US" altLang="zh-CN" sz="1800" b="0"/>
              <a:t>	</a:t>
            </a:r>
            <a:r>
              <a:rPr lang="zh-CN" altLang="en-US" sz="1800" b="0"/>
              <a:t>    </a:t>
            </a:r>
            <a:r>
              <a:rPr lang="en-US" altLang="zh-CN" sz="1800" b="0"/>
              <a:t>entry: path.join(__dirname,'./src/app.js’), </a:t>
            </a:r>
            <a:endParaRPr lang="en-US" altLang="zh-CN" sz="1800" b="0"/>
          </a:p>
          <a:p>
            <a:pPr>
              <a:spcBef>
                <a:spcPts val="500"/>
              </a:spcBef>
              <a:spcAft>
                <a:spcPts val="500"/>
              </a:spcAft>
              <a:buNone/>
            </a:pPr>
            <a:r>
              <a:rPr lang="en-US" altLang="zh-CN" sz="1800" b="0"/>
              <a:t>	</a:t>
            </a:r>
            <a:r>
              <a:rPr lang="zh-CN" altLang="en-US" sz="1800" b="0"/>
              <a:t>    </a:t>
            </a:r>
            <a:r>
              <a:rPr lang="en-US" altLang="zh-CN" sz="1800" b="0"/>
              <a:t>output: {</a:t>
            </a:r>
            <a:endParaRPr lang="en-US" altLang="zh-CN" sz="1800" b="0"/>
          </a:p>
          <a:p>
            <a:pPr>
              <a:spcBef>
                <a:spcPts val="500"/>
              </a:spcBef>
              <a:spcAft>
                <a:spcPts val="500"/>
              </a:spcAft>
              <a:buNone/>
            </a:pPr>
            <a:r>
              <a:rPr lang="en-US" altLang="zh-CN" sz="1800" b="0"/>
              <a:t>	</a:t>
            </a:r>
            <a:r>
              <a:rPr lang="zh-CN" altLang="en-US" sz="1800" b="0"/>
              <a:t>        </a:t>
            </a:r>
            <a:r>
              <a:rPr lang="en-US" altLang="zh-CN" sz="1800" b="0"/>
              <a:t>path: path.join(__dirname,'./bin’), </a:t>
            </a:r>
            <a:endParaRPr lang="en-US" altLang="zh-CN" sz="1800" b="0"/>
          </a:p>
          <a:p>
            <a:pPr>
              <a:spcBef>
                <a:spcPts val="500"/>
              </a:spcBef>
              <a:spcAft>
                <a:spcPts val="500"/>
              </a:spcAft>
              <a:buNone/>
            </a:pPr>
            <a:r>
              <a:rPr lang="en-US" altLang="zh-CN" sz="1800" b="0"/>
              <a:t>	</a:t>
            </a:r>
            <a:r>
              <a:rPr lang="zh-CN" altLang="en-US" sz="1800" b="0"/>
              <a:t>        </a:t>
            </a:r>
            <a:r>
              <a:rPr lang="en-US" altLang="zh-CN" sz="1800" b="0"/>
              <a:t>filename: 'app.bundle.js' </a:t>
            </a:r>
            <a:r>
              <a:rPr lang="zh-CN" altLang="en-US" sz="1800" b="0"/>
              <a:t> </a:t>
            </a:r>
            <a:r>
              <a:rPr lang="en-US" altLang="zh-CN" sz="1800" b="0"/>
              <a:t>}};</a:t>
            </a:r>
            <a:endParaRPr lang="en-US" altLang="zh-CN" sz="1800" b="0"/>
          </a:p>
          <a:p>
            <a:pPr marL="457200" lvl="2" indent="0">
              <a:spcBef>
                <a:spcPts val="500"/>
              </a:spcBef>
              <a:spcAft>
                <a:spcPts val="500"/>
              </a:spcAft>
              <a:buClr>
                <a:srgbClr val="FFC000"/>
              </a:buClr>
              <a:buFont typeface="宋体" panose="02010600030101010101" pitchFamily="2" charset="-122"/>
              <a:buAutoNum type="arabicPeriod" startAt="3"/>
            </a:pPr>
            <a:r>
              <a:rPr lang="zh-CN" altLang="en-US" sz="1800" b="0"/>
              <a:t> 执行打包操作</a:t>
            </a:r>
            <a:endParaRPr lang="en-US" altLang="zh-CN" b="0"/>
          </a:p>
          <a:p>
            <a:pPr>
              <a:spcBef>
                <a:spcPts val="500"/>
              </a:spcBef>
              <a:spcAft>
                <a:spcPts val="500"/>
              </a:spcAft>
              <a:buNone/>
            </a:pPr>
            <a:r>
              <a:rPr lang="en-US" altLang="zh-CN" sz="1800"/>
              <a:t>	</a:t>
            </a:r>
            <a:r>
              <a:rPr lang="en-US" altLang="zh-CN" sz="1800" b="0"/>
              <a:t>$</a:t>
            </a:r>
            <a:r>
              <a:rPr lang="zh-CN" altLang="en-US" sz="1800" b="0"/>
              <a:t> </a:t>
            </a:r>
            <a:r>
              <a:rPr lang="en-US" altLang="zh-CN" sz="1800" b="0"/>
              <a:t>./node_modules/.bin/webpack --config webpack.config.js</a:t>
            </a:r>
            <a:endParaRPr lang="en-US" altLang="zh-CN" sz="1800" b="0"/>
          </a:p>
          <a:p>
            <a:pPr marL="457200" lvl="2" indent="0">
              <a:spcBef>
                <a:spcPts val="500"/>
              </a:spcBef>
              <a:spcAft>
                <a:spcPts val="500"/>
              </a:spcAft>
              <a:buClr>
                <a:srgbClr val="FFC000"/>
              </a:buClr>
              <a:buFont typeface="宋体" panose="02010600030101010101" pitchFamily="2" charset="-122"/>
              <a:buAutoNum type="arabicPeriod" startAt="4"/>
            </a:pPr>
            <a:r>
              <a:rPr lang="zh-CN" altLang="en-US" sz="1800" b="0"/>
              <a:t> 使用</a:t>
            </a:r>
            <a:r>
              <a:rPr lang="en-US" altLang="zh-CN" sz="1800" b="0"/>
              <a:t>npm</a:t>
            </a:r>
            <a:r>
              <a:rPr lang="zh-CN" altLang="en-US" sz="1800" b="0"/>
              <a:t>脚本执行打包操作 </a:t>
            </a:r>
            <a:r>
              <a:rPr lang="en-US" altLang="zh-CN" sz="1800" b="0"/>
              <a:t>package.json</a:t>
            </a:r>
            <a:endParaRPr lang="en-US" altLang="zh-CN" b="0"/>
          </a:p>
          <a:p>
            <a:pPr>
              <a:buNone/>
            </a:pPr>
            <a:r>
              <a:rPr lang="en-US" altLang="zh-CN" sz="1800"/>
              <a:t>	</a:t>
            </a:r>
            <a:r>
              <a:rPr lang="en-US" altLang="zh-CN" sz="1800" b="0"/>
              <a:t>"scripts": { "build": "webpack" }</a:t>
            </a:r>
            <a:endParaRPr lang="en-US" altLang="zh-CN" b="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21506" name="Rectangle 3"/>
          <p:cNvSpPr>
            <a:spLocks noGrp="1"/>
          </p:cNvSpPr>
          <p:nvPr>
            <p:ph type="body" idx="4294967295"/>
          </p:nvPr>
        </p:nvSpPr>
        <p:spPr>
          <a:xfrm>
            <a:off x="0" y="587375"/>
            <a:ext cx="9144000" cy="5813425"/>
          </a:xfrm>
        </p:spPr>
        <p:txBody>
          <a:bodyPr vert="horz" wrap="square" lIns="90050" tIns="45024" rIns="90050" bIns="45024" numCol="1" anchor="t" anchorCtr="0" compatLnSpc="1"/>
          <a:lstStyle/>
          <a:p>
            <a:pPr>
              <a:spcBef>
                <a:spcPts val="200"/>
              </a:spcBef>
              <a:spcAft>
                <a:spcPts val="200"/>
              </a:spcAft>
            </a:pPr>
            <a:r>
              <a:rPr lang="zh-CN" altLang="en-US"/>
              <a:t> 加载器（</a:t>
            </a:r>
            <a:r>
              <a:rPr lang="en-US" altLang="zh-CN"/>
              <a:t>loader</a:t>
            </a:r>
            <a:r>
              <a:rPr lang="zh-CN" altLang="en-US"/>
              <a:t>）</a:t>
            </a:r>
            <a:endParaRPr lang="en-US" altLang="zh-CN"/>
          </a:p>
          <a:p>
            <a:pPr>
              <a:spcBef>
                <a:spcPts val="500"/>
              </a:spcBef>
              <a:spcAft>
                <a:spcPts val="500"/>
              </a:spcAft>
              <a:buNone/>
            </a:pPr>
            <a:r>
              <a:rPr lang="en-US" altLang="zh-CN" sz="1800" b="0"/>
              <a:t>webpack </a:t>
            </a:r>
            <a:r>
              <a:rPr lang="zh-CN" altLang="en-US" sz="1800" b="0"/>
              <a:t>将所有的资源（</a:t>
            </a:r>
            <a:r>
              <a:rPr lang="en-US" altLang="zh-CN" sz="1800" b="0"/>
              <a:t>css, js, image </a:t>
            </a:r>
            <a:r>
              <a:rPr lang="zh-CN" altLang="en-US" sz="1800" b="0"/>
              <a:t>等）都看做模块，但是 </a:t>
            </a:r>
            <a:r>
              <a:rPr lang="en-US" altLang="zh-CN" sz="1800" b="0"/>
              <a:t>webpack </a:t>
            </a:r>
            <a:r>
              <a:rPr lang="zh-CN" altLang="en-US" sz="1800" b="0"/>
              <a:t>能处理的只是 </a:t>
            </a:r>
            <a:r>
              <a:rPr lang="en-US" altLang="zh-CN" sz="1800" b="0"/>
              <a:t>JavaScript</a:t>
            </a:r>
            <a:r>
              <a:rPr lang="zh-CN" altLang="en-US" sz="1800" b="0"/>
              <a:t>，因此，需要存在一个能将其他资源转换为模块，让 </a:t>
            </a:r>
            <a:r>
              <a:rPr lang="en-US" altLang="zh-CN" sz="1800" b="0"/>
              <a:t>webpack </a:t>
            </a:r>
            <a:r>
              <a:rPr lang="zh-CN" altLang="en-US" sz="1800" b="0"/>
              <a:t>能将其加入依赖树中的东西，它就是 </a:t>
            </a:r>
            <a:r>
              <a:rPr lang="en-US" altLang="zh-CN" sz="1800" b="0"/>
              <a:t>loader</a:t>
            </a:r>
            <a:r>
              <a:rPr lang="zh-CN" altLang="en-US" sz="1800" b="0"/>
              <a:t>。</a:t>
            </a:r>
            <a:endParaRPr lang="en-US" altLang="zh-CN" sz="1800" b="0"/>
          </a:p>
          <a:p>
            <a:pPr>
              <a:spcBef>
                <a:spcPts val="500"/>
              </a:spcBef>
              <a:spcAft>
                <a:spcPts val="500"/>
              </a:spcAft>
              <a:buNone/>
            </a:pPr>
            <a:r>
              <a:rPr lang="zh-CN" altLang="en-US" sz="1800" b="0"/>
              <a:t>配置方式：</a:t>
            </a:r>
            <a:endParaRPr lang="en-US" altLang="zh-CN" sz="1800" b="0"/>
          </a:p>
          <a:p>
            <a:pPr>
              <a:spcBef>
                <a:spcPts val="500"/>
              </a:spcBef>
              <a:spcAft>
                <a:spcPts val="500"/>
              </a:spcAft>
              <a:buNone/>
            </a:pPr>
            <a:r>
              <a:rPr lang="en-US" altLang="zh-CN" sz="1800" b="0"/>
              <a:t>module:{</a:t>
            </a:r>
            <a:endParaRPr lang="en-US" altLang="zh-CN" sz="1800" b="0"/>
          </a:p>
          <a:p>
            <a:pPr>
              <a:spcBef>
                <a:spcPts val="500"/>
              </a:spcBef>
              <a:spcAft>
                <a:spcPts val="500"/>
              </a:spcAft>
              <a:buNone/>
            </a:pPr>
            <a:r>
              <a:rPr lang="zh-CN" altLang="en-US" sz="1800" b="0"/>
              <a:t>    </a:t>
            </a:r>
            <a:r>
              <a:rPr lang="en-US" altLang="zh-CN" sz="1800" b="0"/>
              <a:t>loaders:[{</a:t>
            </a:r>
            <a:endParaRPr lang="en-US" altLang="zh-CN" sz="1800" b="0"/>
          </a:p>
          <a:p>
            <a:pPr>
              <a:spcBef>
                <a:spcPts val="500"/>
              </a:spcBef>
              <a:spcAft>
                <a:spcPts val="500"/>
              </a:spcAft>
              <a:buNone/>
            </a:pPr>
            <a:r>
              <a:rPr lang="en-US" altLang="zh-CN" sz="1800" b="0"/>
              <a:t>	</a:t>
            </a:r>
            <a:r>
              <a:rPr lang="zh-CN" altLang="en-US" sz="1800" b="0"/>
              <a:t> </a:t>
            </a:r>
            <a:r>
              <a:rPr lang="en-US" altLang="zh-CN" sz="1800" b="0"/>
              <a:t>test	</a:t>
            </a:r>
            <a:r>
              <a:rPr lang="zh-CN" altLang="en-US" sz="1800" b="0"/>
              <a:t>正则表达式，条件</a:t>
            </a:r>
            <a:endParaRPr lang="en-US" altLang="zh-CN" sz="1800" b="0"/>
          </a:p>
          <a:p>
            <a:pPr>
              <a:spcBef>
                <a:spcPts val="500"/>
              </a:spcBef>
              <a:spcAft>
                <a:spcPts val="500"/>
              </a:spcAft>
              <a:buNone/>
            </a:pPr>
            <a:r>
              <a:rPr lang="en-US" altLang="zh-CN" sz="1800" b="0"/>
              <a:t>	</a:t>
            </a:r>
            <a:r>
              <a:rPr lang="zh-CN" altLang="en-US" sz="1800" b="0"/>
              <a:t> </a:t>
            </a:r>
            <a:r>
              <a:rPr lang="en-US" altLang="zh-CN" sz="1800" b="0"/>
              <a:t>exclude	</a:t>
            </a:r>
            <a:r>
              <a:rPr lang="zh-CN" altLang="en-US" sz="1800" b="0"/>
              <a:t>正则表达式，不被包含的条件</a:t>
            </a:r>
            <a:endParaRPr lang="en-US" altLang="zh-CN" sz="1800" b="0"/>
          </a:p>
          <a:p>
            <a:pPr>
              <a:spcBef>
                <a:spcPts val="500"/>
              </a:spcBef>
              <a:spcAft>
                <a:spcPts val="500"/>
              </a:spcAft>
              <a:buNone/>
            </a:pPr>
            <a:r>
              <a:rPr lang="en-US" altLang="zh-CN" sz="1800" b="0"/>
              <a:t>	 include	</a:t>
            </a:r>
            <a:r>
              <a:rPr lang="zh-CN" altLang="en-US" sz="1800" b="0"/>
              <a:t>数组，指定要被</a:t>
            </a:r>
            <a:r>
              <a:rPr lang="en-US" altLang="zh-CN" sz="1800" b="0"/>
              <a:t>loader</a:t>
            </a:r>
            <a:r>
              <a:rPr lang="zh-CN" altLang="en-US" sz="1800" b="0"/>
              <a:t>转化的文件或路径</a:t>
            </a:r>
            <a:endParaRPr lang="en-US" altLang="zh-CN" sz="1800" b="0"/>
          </a:p>
          <a:p>
            <a:pPr>
              <a:spcBef>
                <a:spcPts val="500"/>
              </a:spcBef>
              <a:spcAft>
                <a:spcPts val="500"/>
              </a:spcAft>
              <a:buNone/>
            </a:pPr>
            <a:r>
              <a:rPr lang="en-US" altLang="zh-CN" sz="1800" b="0"/>
              <a:t>	 loader	</a:t>
            </a:r>
            <a:r>
              <a:rPr lang="zh-CN" altLang="en-US" sz="1800" b="0"/>
              <a:t>字符串，使用</a:t>
            </a:r>
            <a:r>
              <a:rPr lang="en-US" altLang="zh-CN" sz="1800" b="0"/>
              <a:t>!</a:t>
            </a:r>
            <a:r>
              <a:rPr lang="zh-CN" altLang="en-US" sz="1800" b="0"/>
              <a:t>分割不同的</a:t>
            </a:r>
            <a:r>
              <a:rPr lang="en-US" altLang="zh-CN" sz="1800" b="0"/>
              <a:t>loader</a:t>
            </a:r>
            <a:endParaRPr lang="en-US" altLang="zh-CN" sz="1800" b="0"/>
          </a:p>
          <a:p>
            <a:pPr>
              <a:spcBef>
                <a:spcPts val="500"/>
              </a:spcBef>
              <a:spcAft>
                <a:spcPts val="500"/>
              </a:spcAft>
              <a:buNone/>
            </a:pPr>
            <a:r>
              <a:rPr lang="en-US" altLang="zh-CN" sz="1800" b="0"/>
              <a:t>	 loaders	</a:t>
            </a:r>
            <a:r>
              <a:rPr lang="zh-CN" altLang="en-US" sz="1800" b="0"/>
              <a:t>数组，指定多个要使用的</a:t>
            </a:r>
            <a:r>
              <a:rPr lang="en-US" altLang="zh-CN" sz="1800" b="0"/>
              <a:t>loader</a:t>
            </a:r>
            <a:endParaRPr lang="en-US" altLang="zh-CN" sz="1800" b="0"/>
          </a:p>
          <a:p>
            <a:pPr>
              <a:spcBef>
                <a:spcPts val="500"/>
              </a:spcBef>
              <a:spcAft>
                <a:spcPts val="500"/>
              </a:spcAft>
              <a:buNone/>
            </a:pPr>
            <a:r>
              <a:rPr lang="zh-CN" altLang="en-US" sz="1800" b="0"/>
              <a:t>    </a:t>
            </a:r>
            <a:r>
              <a:rPr lang="en-US" altLang="zh-CN" sz="1800" b="0"/>
              <a:t>}]</a:t>
            </a:r>
            <a:endParaRPr lang="en-US" altLang="zh-CN" sz="1800" b="0"/>
          </a:p>
          <a:p>
            <a:pPr>
              <a:spcBef>
                <a:spcPts val="500"/>
              </a:spcBef>
              <a:spcAft>
                <a:spcPts val="500"/>
              </a:spcAft>
              <a:buNone/>
            </a:pPr>
            <a:r>
              <a:rPr lang="en-US" altLang="zh-CN" sz="1800" b="0"/>
              <a:t>}</a:t>
            </a:r>
            <a:endParaRPr lang="en-US" altLang="zh-CN" sz="1800" b="0"/>
          </a:p>
          <a:p>
            <a:pPr>
              <a:spcBef>
                <a:spcPts val="500"/>
              </a:spcBef>
              <a:spcAft>
                <a:spcPts val="500"/>
              </a:spcAft>
              <a:buNone/>
            </a:pPr>
            <a:r>
              <a:rPr lang="zh-CN" altLang="en-US" sz="1800" b="0"/>
              <a:t>加载器列表</a:t>
            </a:r>
            <a:r>
              <a:rPr lang="en-US" altLang="zh-CN" sz="1800" b="0"/>
              <a:t>	</a:t>
            </a:r>
            <a:r>
              <a:rPr lang="en-US" altLang="zh-CN" sz="1800" b="0">
                <a:solidFill>
                  <a:srgbClr val="2C60FF"/>
                </a:solidFill>
              </a:rPr>
              <a:t>http://webpack.github.io/docs/list-of-loaders.html</a:t>
            </a:r>
            <a:endParaRPr lang="en-US" altLang="zh-CN" sz="1800" b="0">
              <a:solidFill>
                <a:srgbClr val="2C60FF"/>
              </a:solidFill>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21506" name="Rectangle 3"/>
          <p:cNvSpPr>
            <a:spLocks noGrp="1"/>
          </p:cNvSpPr>
          <p:nvPr>
            <p:ph type="body" idx="4294967295"/>
          </p:nvPr>
        </p:nvSpPr>
        <p:spPr>
          <a:xfrm>
            <a:off x="0" y="587375"/>
            <a:ext cx="9144000" cy="5813425"/>
          </a:xfrm>
        </p:spPr>
        <p:txBody>
          <a:bodyPr vert="horz" wrap="square" lIns="90050" tIns="45024" rIns="90050" bIns="45024" numCol="1" anchor="t" anchorCtr="0" compatLnSpc="1"/>
          <a:lstStyle/>
          <a:p>
            <a:pPr>
              <a:spcBef>
                <a:spcPts val="200"/>
              </a:spcBef>
              <a:spcAft>
                <a:spcPts val="200"/>
              </a:spcAft>
            </a:pPr>
            <a:r>
              <a:rPr lang="zh-CN" altLang="en-US"/>
              <a:t> 加载器（</a:t>
            </a:r>
            <a:r>
              <a:rPr lang="en-US" altLang="zh-CN"/>
              <a:t>babel-loader</a:t>
            </a:r>
            <a:r>
              <a:rPr lang="zh-CN" altLang="en-US"/>
              <a:t>）</a:t>
            </a:r>
            <a:endParaRPr lang="en-US" altLang="zh-CN"/>
          </a:p>
          <a:p>
            <a:pPr>
              <a:spcBef>
                <a:spcPts val="500"/>
              </a:spcBef>
              <a:spcAft>
                <a:spcPts val="500"/>
              </a:spcAft>
              <a:buNone/>
            </a:pPr>
            <a:r>
              <a:rPr lang="zh-CN" altLang="en-US" sz="1800" b="0"/>
              <a:t>这个包允许使用</a:t>
            </a:r>
            <a:r>
              <a:rPr lang="en-US" altLang="zh-CN" sz="1800" b="0"/>
              <a:t>Babel</a:t>
            </a:r>
            <a:r>
              <a:rPr lang="zh-CN" altLang="en-US" sz="1800" b="0"/>
              <a:t>和</a:t>
            </a:r>
            <a:r>
              <a:rPr lang="en-US" altLang="zh-CN" sz="1800" b="0"/>
              <a:t>webpack</a:t>
            </a:r>
            <a:r>
              <a:rPr lang="zh-CN" altLang="en-US" sz="1800" b="0"/>
              <a:t>来转换使用了</a:t>
            </a:r>
            <a:r>
              <a:rPr lang="en-US" altLang="zh-CN" sz="1800" b="0"/>
              <a:t>ES6</a:t>
            </a:r>
            <a:r>
              <a:rPr lang="zh-CN" altLang="en-US" sz="1800" b="0"/>
              <a:t>语法的</a:t>
            </a:r>
            <a:r>
              <a:rPr lang="en-US" altLang="zh-CN" sz="1800" b="0"/>
              <a:t>JS</a:t>
            </a:r>
            <a:r>
              <a:rPr lang="zh-CN" altLang="en-US" sz="1800" b="0"/>
              <a:t>文件 。</a:t>
            </a:r>
            <a:endParaRPr lang="en-US" altLang="zh-CN" sz="1800" b="0"/>
          </a:p>
          <a:p>
            <a:pPr>
              <a:spcBef>
                <a:spcPts val="500"/>
              </a:spcBef>
              <a:spcAft>
                <a:spcPts val="500"/>
              </a:spcAft>
              <a:buFont typeface="Wingdings" panose="05000000000000000000" pitchFamily="2" charset="2"/>
              <a:buChar char="l"/>
            </a:pPr>
            <a:r>
              <a:rPr lang="zh-CN" altLang="en-US" sz="1800" b="0"/>
              <a:t>安装依赖</a:t>
            </a:r>
            <a:endParaRPr lang="en-US" altLang="zh-CN" sz="1800" b="0"/>
          </a:p>
          <a:p>
            <a:pPr>
              <a:spcBef>
                <a:spcPts val="500"/>
              </a:spcBef>
              <a:spcAft>
                <a:spcPts val="500"/>
              </a:spcAft>
              <a:buNone/>
            </a:pPr>
            <a:r>
              <a:rPr lang="en-US" altLang="zh-CN" sz="1800" b="0"/>
              <a:t>$ npm install --save-dev babel-core babel-preset-env</a:t>
            </a:r>
            <a:r>
              <a:rPr lang="zh-CN" altLang="en-US" sz="1800" b="0"/>
              <a:t> </a:t>
            </a:r>
            <a:r>
              <a:rPr lang="en-US" altLang="zh-CN" sz="1800" b="0"/>
              <a:t>babel-loader</a:t>
            </a:r>
            <a:endParaRPr lang="en-US" altLang="zh-CN" sz="1800" b="0"/>
          </a:p>
          <a:p>
            <a:pPr>
              <a:spcBef>
                <a:spcPts val="500"/>
              </a:spcBef>
              <a:spcAft>
                <a:spcPts val="500"/>
              </a:spcAft>
              <a:buFont typeface="Wingdings" panose="05000000000000000000" pitchFamily="2" charset="2"/>
              <a:buChar char="l"/>
            </a:pPr>
            <a:r>
              <a:rPr lang="zh-CN" altLang="en-US" sz="1800" b="0"/>
              <a:t>配置：</a:t>
            </a:r>
            <a:endParaRPr lang="en-US" altLang="zh-CN" sz="1800" b="0"/>
          </a:p>
          <a:p>
            <a:pPr>
              <a:spcBef>
                <a:spcPts val="500"/>
              </a:spcBef>
              <a:spcAft>
                <a:spcPts val="500"/>
              </a:spcAft>
              <a:buNone/>
            </a:pPr>
            <a:r>
              <a:rPr lang="en-US" altLang="zh-CN" sz="1800" b="0"/>
              <a:t>module: {  </a:t>
            </a:r>
            <a:endParaRPr lang="en-US" altLang="zh-CN" sz="1800" b="0"/>
          </a:p>
          <a:p>
            <a:pPr>
              <a:spcBef>
                <a:spcPts val="500"/>
              </a:spcBef>
              <a:spcAft>
                <a:spcPts val="500"/>
              </a:spcAft>
              <a:buNone/>
            </a:pPr>
            <a:r>
              <a:rPr lang="en-US" altLang="zh-CN" sz="1800" b="0"/>
              <a:t>	loaders : [{</a:t>
            </a:r>
            <a:endParaRPr lang="en-US" altLang="zh-CN" sz="1800" b="0"/>
          </a:p>
          <a:p>
            <a:pPr>
              <a:spcBef>
                <a:spcPts val="500"/>
              </a:spcBef>
              <a:spcAft>
                <a:spcPts val="500"/>
              </a:spcAft>
              <a:buNone/>
            </a:pPr>
            <a:r>
              <a:rPr lang="en-US" altLang="zh-CN" sz="1800" b="0"/>
              <a:t>	</a:t>
            </a:r>
            <a:r>
              <a:rPr lang="zh-CN" altLang="en-US" sz="1800" b="0"/>
              <a:t>    </a:t>
            </a:r>
            <a:r>
              <a:rPr lang="en-US" altLang="zh-CN" sz="1800" b="0"/>
              <a:t>test: /\.js$/,</a:t>
            </a:r>
            <a:endParaRPr lang="en-US" altLang="zh-CN" sz="1800" b="0"/>
          </a:p>
          <a:p>
            <a:pPr>
              <a:spcBef>
                <a:spcPts val="500"/>
              </a:spcBef>
              <a:spcAft>
                <a:spcPts val="500"/>
              </a:spcAft>
              <a:buNone/>
            </a:pPr>
            <a:r>
              <a:rPr lang="en-US" altLang="zh-CN" sz="1800" b="0"/>
              <a:t>	</a:t>
            </a:r>
            <a:r>
              <a:rPr lang="zh-CN" altLang="en-US" sz="1800" b="0"/>
              <a:t>    </a:t>
            </a:r>
            <a:r>
              <a:rPr lang="en-US" altLang="zh-CN" sz="1800" b="0"/>
              <a:t>exclude: /node_modules/, </a:t>
            </a:r>
            <a:endParaRPr lang="en-US" altLang="zh-CN" sz="1800" b="0"/>
          </a:p>
          <a:p>
            <a:pPr>
              <a:spcBef>
                <a:spcPts val="500"/>
              </a:spcBef>
              <a:spcAft>
                <a:spcPts val="500"/>
              </a:spcAft>
              <a:buNone/>
            </a:pPr>
            <a:r>
              <a:rPr lang="en-US" altLang="zh-CN" sz="1800" b="0"/>
              <a:t>	</a:t>
            </a:r>
            <a:r>
              <a:rPr lang="zh-CN" altLang="en-US" sz="1800" b="0"/>
              <a:t>    </a:t>
            </a:r>
            <a:r>
              <a:rPr lang="en-US" altLang="zh-CN" sz="1800" b="0"/>
              <a:t>loader: "babel-loader"    </a:t>
            </a:r>
            <a:endParaRPr lang="en-US" altLang="zh-CN" sz="1800" b="0"/>
          </a:p>
          <a:p>
            <a:pPr>
              <a:spcBef>
                <a:spcPts val="500"/>
              </a:spcBef>
              <a:spcAft>
                <a:spcPts val="500"/>
              </a:spcAft>
              <a:buNone/>
            </a:pPr>
            <a:r>
              <a:rPr lang="zh-CN" altLang="en-US" sz="1800" b="0"/>
              <a:t> </a:t>
            </a:r>
            <a:r>
              <a:rPr lang="en-US" altLang="zh-CN" sz="1800" b="0"/>
              <a:t>	}]</a:t>
            </a:r>
            <a:endParaRPr lang="en-US" altLang="zh-CN" sz="1800" b="0"/>
          </a:p>
          <a:p>
            <a:pPr>
              <a:spcBef>
                <a:spcPts val="500"/>
              </a:spcBef>
              <a:spcAft>
                <a:spcPts val="500"/>
              </a:spcAft>
              <a:buNone/>
            </a:pPr>
            <a:r>
              <a:rPr lang="en-US" altLang="zh-CN" sz="1800" b="0"/>
              <a:t>}</a:t>
            </a:r>
            <a:endParaRPr lang="en-US" altLang="zh-CN" sz="1800" b="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21506" name="Rectangle 3"/>
          <p:cNvSpPr>
            <a:spLocks noGrp="1"/>
          </p:cNvSpPr>
          <p:nvPr>
            <p:ph type="body" idx="4294967295"/>
          </p:nvPr>
        </p:nvSpPr>
        <p:spPr>
          <a:xfrm>
            <a:off x="0" y="587375"/>
            <a:ext cx="9144000" cy="5813425"/>
          </a:xfrm>
        </p:spPr>
        <p:txBody>
          <a:bodyPr vert="horz" wrap="square" lIns="90050" tIns="45024" rIns="90050" bIns="45024" numCol="1" anchor="t" anchorCtr="0" compatLnSpc="1"/>
          <a:lstStyle/>
          <a:p>
            <a:pPr>
              <a:spcBef>
                <a:spcPts val="200"/>
              </a:spcBef>
              <a:spcAft>
                <a:spcPts val="200"/>
              </a:spcAft>
            </a:pPr>
            <a:r>
              <a:rPr lang="zh-CN" altLang="en-US"/>
              <a:t> 加载器（</a:t>
            </a:r>
            <a:r>
              <a:rPr lang="en-US" altLang="zh-CN"/>
              <a:t>css-loader!style-loader</a:t>
            </a:r>
            <a:r>
              <a:rPr lang="zh-CN" altLang="en-US"/>
              <a:t>）</a:t>
            </a:r>
            <a:endParaRPr lang="en-US" altLang="zh-CN"/>
          </a:p>
          <a:p>
            <a:pPr>
              <a:spcBef>
                <a:spcPts val="500"/>
              </a:spcBef>
              <a:spcAft>
                <a:spcPts val="500"/>
              </a:spcAft>
              <a:buNone/>
            </a:pPr>
            <a:r>
              <a:rPr lang="zh-CN" altLang="en-US" sz="1800" b="0"/>
              <a:t>这个包允许使用</a:t>
            </a:r>
            <a:r>
              <a:rPr lang="en-US" altLang="zh-CN" sz="1800" b="0"/>
              <a:t>Babel</a:t>
            </a:r>
            <a:r>
              <a:rPr lang="zh-CN" altLang="en-US" sz="1800" b="0"/>
              <a:t>和</a:t>
            </a:r>
            <a:r>
              <a:rPr lang="en-US" altLang="zh-CN" sz="1800" b="0"/>
              <a:t>webpack</a:t>
            </a:r>
            <a:r>
              <a:rPr lang="zh-CN" altLang="en-US" sz="1800" b="0"/>
              <a:t>来转换使用了</a:t>
            </a:r>
            <a:r>
              <a:rPr lang="en-US" altLang="zh-CN" sz="1800" b="0"/>
              <a:t>ES6</a:t>
            </a:r>
            <a:r>
              <a:rPr lang="zh-CN" altLang="en-US" sz="1800" b="0"/>
              <a:t>语法的</a:t>
            </a:r>
            <a:r>
              <a:rPr lang="en-US" altLang="zh-CN" sz="1800" b="0"/>
              <a:t>JS</a:t>
            </a:r>
            <a:r>
              <a:rPr lang="zh-CN" altLang="en-US" sz="1800" b="0"/>
              <a:t>文件 。</a:t>
            </a:r>
            <a:endParaRPr lang="en-US" altLang="zh-CN" sz="1800" b="0"/>
          </a:p>
          <a:p>
            <a:pPr>
              <a:spcBef>
                <a:spcPts val="500"/>
              </a:spcBef>
              <a:spcAft>
                <a:spcPts val="500"/>
              </a:spcAft>
              <a:buFont typeface="Wingdings" panose="05000000000000000000" pitchFamily="2" charset="2"/>
              <a:buChar char="l"/>
            </a:pPr>
            <a:r>
              <a:rPr lang="zh-CN" altLang="en-US" sz="1800" b="0"/>
              <a:t>安装依赖</a:t>
            </a:r>
            <a:endParaRPr lang="en-US" altLang="zh-CN" sz="1800" b="0"/>
          </a:p>
          <a:p>
            <a:pPr>
              <a:spcBef>
                <a:spcPts val="500"/>
              </a:spcBef>
              <a:spcAft>
                <a:spcPts val="500"/>
              </a:spcAft>
              <a:buNone/>
            </a:pPr>
            <a:r>
              <a:rPr lang="en-US" altLang="zh-CN" sz="1800" b="0"/>
              <a:t>$ npm install --save-dev babel-core babel-preset-env</a:t>
            </a:r>
            <a:r>
              <a:rPr lang="zh-CN" altLang="en-US" sz="1800" b="0"/>
              <a:t> </a:t>
            </a:r>
            <a:r>
              <a:rPr lang="en-US" altLang="zh-CN" sz="1800" b="0"/>
              <a:t>babel-loader</a:t>
            </a:r>
            <a:endParaRPr lang="en-US" altLang="zh-CN" sz="1800" b="0"/>
          </a:p>
          <a:p>
            <a:pPr>
              <a:spcBef>
                <a:spcPts val="500"/>
              </a:spcBef>
              <a:spcAft>
                <a:spcPts val="500"/>
              </a:spcAft>
              <a:buFont typeface="Wingdings" panose="05000000000000000000" pitchFamily="2" charset="2"/>
              <a:buChar char="l"/>
            </a:pPr>
            <a:r>
              <a:rPr lang="zh-CN" altLang="en-US" sz="1800" b="0"/>
              <a:t>配置：</a:t>
            </a:r>
            <a:endParaRPr lang="en-US" altLang="zh-CN" sz="1800" b="0"/>
          </a:p>
          <a:p>
            <a:pPr>
              <a:spcBef>
                <a:spcPts val="500"/>
              </a:spcBef>
              <a:spcAft>
                <a:spcPts val="500"/>
              </a:spcAft>
              <a:buNone/>
            </a:pPr>
            <a:r>
              <a:rPr lang="en-US" altLang="zh-CN" sz="1800" b="0"/>
              <a:t>module: {  </a:t>
            </a:r>
            <a:endParaRPr lang="en-US" altLang="zh-CN" sz="1800" b="0"/>
          </a:p>
          <a:p>
            <a:pPr>
              <a:spcBef>
                <a:spcPts val="500"/>
              </a:spcBef>
              <a:spcAft>
                <a:spcPts val="500"/>
              </a:spcAft>
              <a:buNone/>
            </a:pPr>
            <a:r>
              <a:rPr lang="en-US" altLang="zh-CN" sz="1800" b="0"/>
              <a:t>	loaders : [{</a:t>
            </a:r>
            <a:endParaRPr lang="en-US" altLang="zh-CN" sz="1800" b="0"/>
          </a:p>
          <a:p>
            <a:pPr>
              <a:spcBef>
                <a:spcPts val="500"/>
              </a:spcBef>
              <a:spcAft>
                <a:spcPts val="500"/>
              </a:spcAft>
              <a:buNone/>
            </a:pPr>
            <a:r>
              <a:rPr lang="en-US" altLang="zh-CN" sz="1800" b="0"/>
              <a:t>	</a:t>
            </a:r>
            <a:r>
              <a:rPr lang="zh-CN" altLang="en-US" sz="1800" b="0"/>
              <a:t>    </a:t>
            </a:r>
            <a:r>
              <a:rPr lang="en-US" altLang="zh-CN" sz="1800" b="0"/>
              <a:t>test: /\.js$/,</a:t>
            </a:r>
            <a:endParaRPr lang="en-US" altLang="zh-CN" sz="1800" b="0"/>
          </a:p>
          <a:p>
            <a:pPr>
              <a:spcBef>
                <a:spcPts val="500"/>
              </a:spcBef>
              <a:spcAft>
                <a:spcPts val="500"/>
              </a:spcAft>
              <a:buNone/>
            </a:pPr>
            <a:r>
              <a:rPr lang="en-US" altLang="zh-CN" sz="1800" b="0"/>
              <a:t>	</a:t>
            </a:r>
            <a:r>
              <a:rPr lang="zh-CN" altLang="en-US" sz="1800" b="0"/>
              <a:t>    </a:t>
            </a:r>
            <a:r>
              <a:rPr lang="en-US" altLang="zh-CN" sz="1800" b="0"/>
              <a:t>exclude: /node_modules/, </a:t>
            </a:r>
            <a:endParaRPr lang="en-US" altLang="zh-CN" sz="1800" b="0"/>
          </a:p>
          <a:p>
            <a:pPr>
              <a:spcBef>
                <a:spcPts val="500"/>
              </a:spcBef>
              <a:spcAft>
                <a:spcPts val="500"/>
              </a:spcAft>
              <a:buNone/>
            </a:pPr>
            <a:r>
              <a:rPr lang="en-US" altLang="zh-CN" sz="1800" b="0"/>
              <a:t>	</a:t>
            </a:r>
            <a:r>
              <a:rPr lang="zh-CN" altLang="en-US" sz="1800" b="0"/>
              <a:t>    </a:t>
            </a:r>
            <a:r>
              <a:rPr lang="en-US" altLang="zh-CN" sz="1800" b="0"/>
              <a:t>loader: "babel-loader"    </a:t>
            </a:r>
            <a:endParaRPr lang="en-US" altLang="zh-CN" sz="1800" b="0"/>
          </a:p>
          <a:p>
            <a:pPr>
              <a:spcBef>
                <a:spcPts val="500"/>
              </a:spcBef>
              <a:spcAft>
                <a:spcPts val="500"/>
              </a:spcAft>
              <a:buNone/>
            </a:pPr>
            <a:r>
              <a:rPr lang="zh-CN" altLang="en-US" sz="1800" b="0"/>
              <a:t> </a:t>
            </a:r>
            <a:r>
              <a:rPr lang="en-US" altLang="zh-CN" sz="1800" b="0"/>
              <a:t>	}]</a:t>
            </a:r>
            <a:endParaRPr lang="en-US" altLang="zh-CN" sz="1800" b="0"/>
          </a:p>
          <a:p>
            <a:pPr>
              <a:spcBef>
                <a:spcPts val="500"/>
              </a:spcBef>
              <a:spcAft>
                <a:spcPts val="500"/>
              </a:spcAft>
              <a:buNone/>
            </a:pPr>
            <a:r>
              <a:rPr lang="en-US" altLang="zh-CN" sz="1800" b="0"/>
              <a:t>}</a:t>
            </a:r>
            <a:endParaRPr lang="en-US" altLang="zh-CN" sz="1800" b="0"/>
          </a:p>
          <a:p>
            <a:pPr>
              <a:spcBef>
                <a:spcPts val="500"/>
              </a:spcBef>
              <a:spcAft>
                <a:spcPts val="500"/>
              </a:spcAft>
              <a:buFont typeface="Wingdings" panose="05000000000000000000" pitchFamily="2" charset="2"/>
              <a:buChar char="l"/>
            </a:pPr>
            <a:r>
              <a:rPr lang="zh-CN" altLang="en-US" sz="1800" b="0"/>
              <a:t>应用</a:t>
            </a:r>
            <a:endParaRPr lang="en-US" altLang="zh-CN" sz="1800" b="0"/>
          </a:p>
          <a:p>
            <a:pPr>
              <a:spcBef>
                <a:spcPts val="500"/>
              </a:spcBef>
              <a:spcAft>
                <a:spcPts val="500"/>
              </a:spcAft>
              <a:buNone/>
            </a:pPr>
            <a:r>
              <a:rPr lang="en-US" altLang="zh-CN" sz="1800" b="0"/>
              <a:t>const</a:t>
            </a:r>
            <a:r>
              <a:rPr lang="zh-CN" altLang="en-US" sz="1800" b="0"/>
              <a:t> </a:t>
            </a:r>
            <a:r>
              <a:rPr lang="en-US" altLang="zh-CN" sz="1800" b="0"/>
              <a:t>msg</a:t>
            </a:r>
            <a:r>
              <a:rPr lang="zh-CN" altLang="en-US" sz="1800" b="0"/>
              <a:t> </a:t>
            </a:r>
            <a:r>
              <a:rPr lang="en-US" altLang="zh-CN" sz="1800" b="0"/>
              <a:t>=</a:t>
            </a:r>
            <a:r>
              <a:rPr lang="zh-CN" altLang="en-US" sz="1800" b="0"/>
              <a:t> </a:t>
            </a:r>
            <a:r>
              <a:rPr lang="en-US" altLang="zh-CN" sz="1800" b="0"/>
              <a:t>’hello</a:t>
            </a:r>
            <a:r>
              <a:rPr lang="zh-CN" altLang="en-US" sz="1800" b="0"/>
              <a:t> </a:t>
            </a:r>
            <a:r>
              <a:rPr lang="en-US" altLang="zh-CN" sz="1800" b="0"/>
              <a:t>world'</a:t>
            </a:r>
            <a:endParaRPr lang="en-US" altLang="zh-CN" sz="1800" b="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21506" name="Rectangle 3"/>
          <p:cNvSpPr>
            <a:spLocks noGrp="1"/>
          </p:cNvSpPr>
          <p:nvPr>
            <p:ph type="body" idx="4294967295"/>
          </p:nvPr>
        </p:nvSpPr>
        <p:spPr>
          <a:xfrm>
            <a:off x="0" y="587375"/>
            <a:ext cx="9144000" cy="5813425"/>
          </a:xfrm>
        </p:spPr>
        <p:txBody>
          <a:bodyPr vert="horz" wrap="square" lIns="90050" tIns="45024" rIns="90050" bIns="45024" numCol="1" anchor="t" anchorCtr="0" compatLnSpc="1"/>
          <a:lstStyle/>
          <a:p>
            <a:pPr>
              <a:spcBef>
                <a:spcPts val="200"/>
              </a:spcBef>
              <a:spcAft>
                <a:spcPts val="200"/>
              </a:spcAft>
            </a:pPr>
            <a:r>
              <a:rPr lang="zh-CN" altLang="en-US"/>
              <a:t> 加载器（</a:t>
            </a:r>
            <a:r>
              <a:rPr lang="en-US" altLang="zh-CN"/>
              <a:t>css-loader!style-loader</a:t>
            </a:r>
            <a:r>
              <a:rPr lang="zh-CN" altLang="en-US"/>
              <a:t>）</a:t>
            </a:r>
            <a:endParaRPr lang="en-US" altLang="zh-CN"/>
          </a:p>
          <a:p>
            <a:pPr>
              <a:spcBef>
                <a:spcPts val="500"/>
              </a:spcBef>
              <a:spcAft>
                <a:spcPts val="500"/>
              </a:spcAft>
              <a:buNone/>
            </a:pPr>
            <a:r>
              <a:rPr lang="zh-CN" altLang="en-US" sz="1800" b="0"/>
              <a:t>如果想从</a:t>
            </a:r>
            <a:r>
              <a:rPr lang="en-US" altLang="zh-CN" sz="1800" b="0"/>
              <a:t>JavaScript</a:t>
            </a:r>
            <a:r>
              <a:rPr lang="zh-CN" altLang="en-US" sz="1800" b="0"/>
              <a:t>模块中导入</a:t>
            </a:r>
            <a:r>
              <a:rPr lang="en-US" altLang="zh-CN" sz="1800" b="0"/>
              <a:t>CSS</a:t>
            </a:r>
            <a:r>
              <a:rPr lang="zh-CN" altLang="en-US" sz="1800" b="0"/>
              <a:t>文件可以安装</a:t>
            </a:r>
            <a:r>
              <a:rPr lang="en-US" altLang="zh-CN" sz="1800" b="0"/>
              <a:t>style-loader</a:t>
            </a:r>
            <a:r>
              <a:rPr lang="zh-CN" altLang="en-US" sz="1800"/>
              <a:t>和</a:t>
            </a:r>
            <a:r>
              <a:rPr lang="en-US" altLang="zh-CN" sz="1800" b="0"/>
              <a:t> css-loader</a:t>
            </a:r>
            <a:r>
              <a:rPr lang="zh-CN" altLang="en-US" sz="1800" b="0"/>
              <a:t>，运行后会产生一个</a:t>
            </a:r>
            <a:r>
              <a:rPr lang="en-US" altLang="zh-CN" sz="1800" b="0"/>
              <a:t>&lt;style&gt;</a:t>
            </a:r>
            <a:r>
              <a:rPr lang="zh-CN" altLang="en-US" sz="1800" b="0"/>
              <a:t>标签将会被插入到</a:t>
            </a:r>
            <a:r>
              <a:rPr lang="en-US" altLang="zh-CN" sz="1800" b="0"/>
              <a:t>&lt;head&gt;</a:t>
            </a:r>
            <a:r>
              <a:rPr lang="zh-CN" altLang="en-US" sz="1800" b="0"/>
              <a:t>标签中</a:t>
            </a:r>
            <a:endParaRPr lang="en-US" altLang="zh-CN" sz="1800" b="0"/>
          </a:p>
          <a:p>
            <a:pPr>
              <a:spcBef>
                <a:spcPts val="500"/>
              </a:spcBef>
              <a:spcAft>
                <a:spcPts val="500"/>
              </a:spcAft>
              <a:buFont typeface="Wingdings" panose="05000000000000000000" pitchFamily="2" charset="2"/>
              <a:buChar char="l"/>
            </a:pPr>
            <a:r>
              <a:rPr lang="zh-CN" altLang="en-US" sz="1800" b="0"/>
              <a:t>安装依赖</a:t>
            </a:r>
            <a:endParaRPr lang="en-US" altLang="zh-CN" sz="1800" b="0"/>
          </a:p>
          <a:p>
            <a:pPr>
              <a:spcBef>
                <a:spcPts val="500"/>
              </a:spcBef>
              <a:spcAft>
                <a:spcPts val="500"/>
              </a:spcAft>
              <a:buNone/>
            </a:pPr>
            <a:r>
              <a:rPr lang="en-US" altLang="zh-CN" sz="1800" b="0"/>
              <a:t>$ npm install --save-dev css-loader</a:t>
            </a:r>
            <a:r>
              <a:rPr lang="zh-CN" altLang="en-US" sz="1800" b="0"/>
              <a:t> </a:t>
            </a:r>
            <a:r>
              <a:rPr lang="en-US" altLang="zh-CN" sz="1800" b="0"/>
              <a:t>style-loader</a:t>
            </a:r>
            <a:endParaRPr lang="en-US" altLang="zh-CN" sz="1800" b="0"/>
          </a:p>
          <a:p>
            <a:pPr>
              <a:spcBef>
                <a:spcPts val="500"/>
              </a:spcBef>
              <a:spcAft>
                <a:spcPts val="500"/>
              </a:spcAft>
              <a:buFont typeface="Wingdings" panose="05000000000000000000" pitchFamily="2" charset="2"/>
              <a:buChar char="l"/>
            </a:pPr>
            <a:r>
              <a:rPr lang="zh-CN" altLang="en-US" sz="1800" b="0"/>
              <a:t>配置：</a:t>
            </a:r>
            <a:endParaRPr lang="en-US" altLang="zh-CN" sz="1800" b="0"/>
          </a:p>
          <a:p>
            <a:pPr>
              <a:spcBef>
                <a:spcPts val="500"/>
              </a:spcBef>
              <a:spcAft>
                <a:spcPts val="500"/>
              </a:spcAft>
              <a:buNone/>
            </a:pPr>
            <a:r>
              <a:rPr lang="en-US" altLang="zh-CN" sz="1800" b="0"/>
              <a:t>module: {  </a:t>
            </a:r>
            <a:endParaRPr lang="en-US" altLang="zh-CN" sz="1800" b="0"/>
          </a:p>
          <a:p>
            <a:pPr>
              <a:spcBef>
                <a:spcPts val="500"/>
              </a:spcBef>
              <a:spcAft>
                <a:spcPts val="500"/>
              </a:spcAft>
              <a:buNone/>
            </a:pPr>
            <a:r>
              <a:rPr lang="en-US" altLang="zh-CN" sz="1800" b="0"/>
              <a:t>	loaders : [{</a:t>
            </a:r>
            <a:endParaRPr lang="en-US" altLang="zh-CN" sz="1800" b="0"/>
          </a:p>
          <a:p>
            <a:pPr>
              <a:spcBef>
                <a:spcPts val="500"/>
              </a:spcBef>
              <a:spcAft>
                <a:spcPts val="500"/>
              </a:spcAft>
              <a:buNone/>
            </a:pPr>
            <a:r>
              <a:rPr lang="en-US" altLang="zh-CN" sz="1800" b="0"/>
              <a:t>	</a:t>
            </a:r>
            <a:r>
              <a:rPr lang="zh-CN" altLang="en-US" sz="1800" b="0"/>
              <a:t>    </a:t>
            </a:r>
            <a:r>
              <a:rPr lang="en-US" altLang="zh-CN" sz="1800" b="0"/>
              <a:t>test: /\.css$/,</a:t>
            </a:r>
            <a:endParaRPr lang="en-US" altLang="zh-CN" sz="1800" b="0"/>
          </a:p>
          <a:p>
            <a:pPr>
              <a:spcBef>
                <a:spcPts val="500"/>
              </a:spcBef>
              <a:spcAft>
                <a:spcPts val="500"/>
              </a:spcAft>
              <a:buNone/>
            </a:pPr>
            <a:r>
              <a:rPr lang="en-US" altLang="zh-CN" sz="1800" b="0"/>
              <a:t>	</a:t>
            </a:r>
            <a:r>
              <a:rPr lang="zh-CN" altLang="en-US" sz="1800" b="0"/>
              <a:t>    </a:t>
            </a:r>
            <a:r>
              <a:rPr lang="en-US" altLang="zh-CN" sz="1800" b="0"/>
              <a:t>loaders: [”style-loader”, ”css-loader”]    </a:t>
            </a:r>
            <a:endParaRPr lang="en-US" altLang="zh-CN" sz="1800" b="0"/>
          </a:p>
          <a:p>
            <a:pPr>
              <a:spcBef>
                <a:spcPts val="500"/>
              </a:spcBef>
              <a:spcAft>
                <a:spcPts val="500"/>
              </a:spcAft>
              <a:buNone/>
            </a:pPr>
            <a:r>
              <a:rPr lang="zh-CN" altLang="en-US" sz="1800" b="0"/>
              <a:t> </a:t>
            </a:r>
            <a:r>
              <a:rPr lang="en-US" altLang="zh-CN" sz="1800" b="0"/>
              <a:t>	}]</a:t>
            </a:r>
            <a:endParaRPr lang="en-US" altLang="zh-CN" sz="1800" b="0"/>
          </a:p>
          <a:p>
            <a:pPr>
              <a:spcBef>
                <a:spcPts val="500"/>
              </a:spcBef>
              <a:spcAft>
                <a:spcPts val="500"/>
              </a:spcAft>
              <a:buNone/>
            </a:pPr>
            <a:r>
              <a:rPr lang="en-US" altLang="zh-CN" sz="1800" b="0"/>
              <a:t>}</a:t>
            </a:r>
            <a:endParaRPr lang="en-US" altLang="zh-CN" sz="1800" b="0"/>
          </a:p>
          <a:p>
            <a:pPr>
              <a:spcBef>
                <a:spcPts val="500"/>
              </a:spcBef>
              <a:spcAft>
                <a:spcPts val="500"/>
              </a:spcAft>
              <a:buFont typeface="Wingdings" panose="05000000000000000000" pitchFamily="2" charset="2"/>
              <a:buChar char="l"/>
            </a:pPr>
            <a:r>
              <a:rPr lang="zh-CN" altLang="en-US" sz="1800" b="0"/>
              <a:t>应用</a:t>
            </a:r>
            <a:endParaRPr lang="en-US" altLang="zh-CN" sz="1800" b="0"/>
          </a:p>
          <a:p>
            <a:pPr>
              <a:spcBef>
                <a:spcPts val="500"/>
              </a:spcBef>
              <a:spcAft>
                <a:spcPts val="500"/>
              </a:spcAft>
              <a:buNone/>
            </a:pPr>
            <a:r>
              <a:rPr lang="en-US" altLang="zh-CN" sz="1800" b="0"/>
              <a:t>import</a:t>
            </a:r>
            <a:r>
              <a:rPr lang="zh-CN" altLang="en-US" sz="1800" b="0"/>
              <a:t> </a:t>
            </a:r>
            <a:r>
              <a:rPr lang="en-US" altLang="zh-CN" sz="1800" b="0"/>
              <a:t>css</a:t>
            </a:r>
            <a:r>
              <a:rPr lang="zh-CN" altLang="en-US" sz="1800" b="0"/>
              <a:t> </a:t>
            </a:r>
            <a:r>
              <a:rPr lang="en-US" altLang="zh-CN" sz="1800" b="0"/>
              <a:t>from</a:t>
            </a:r>
            <a:r>
              <a:rPr lang="zh-CN" altLang="en-US" sz="1800" b="0"/>
              <a:t> </a:t>
            </a:r>
            <a:r>
              <a:rPr lang="en-US" altLang="zh-CN" sz="1800" b="0"/>
              <a:t>'./style.css'</a:t>
            </a:r>
            <a:endParaRPr lang="en-US" altLang="zh-CN" sz="1800" b="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21506" name="Rectangle 3"/>
          <p:cNvSpPr>
            <a:spLocks noGrp="1"/>
          </p:cNvSpPr>
          <p:nvPr>
            <p:ph type="body" idx="4294967295"/>
          </p:nvPr>
        </p:nvSpPr>
        <p:spPr>
          <a:xfrm>
            <a:off x="0" y="587375"/>
            <a:ext cx="9144000" cy="5813425"/>
          </a:xfrm>
        </p:spPr>
        <p:txBody>
          <a:bodyPr vert="horz" wrap="square" lIns="90050" tIns="45024" rIns="90050" bIns="45024" numCol="1" anchor="t" anchorCtr="0" compatLnSpc="1"/>
          <a:lstStyle/>
          <a:p>
            <a:pPr>
              <a:spcBef>
                <a:spcPts val="200"/>
              </a:spcBef>
              <a:spcAft>
                <a:spcPts val="200"/>
              </a:spcAft>
            </a:pPr>
            <a:r>
              <a:rPr lang="zh-CN" altLang="en-US"/>
              <a:t> 加载器（</a:t>
            </a:r>
            <a:r>
              <a:rPr lang="en-US" altLang="zh-CN"/>
              <a:t>file-loader</a:t>
            </a:r>
            <a:r>
              <a:rPr lang="zh-CN" altLang="en-US"/>
              <a:t>）</a:t>
            </a:r>
            <a:endParaRPr lang="en-US" altLang="zh-CN"/>
          </a:p>
          <a:p>
            <a:pPr>
              <a:spcBef>
                <a:spcPts val="500"/>
              </a:spcBef>
              <a:spcAft>
                <a:spcPts val="500"/>
              </a:spcAft>
              <a:buNone/>
            </a:pPr>
            <a:r>
              <a:rPr lang="zh-CN" altLang="en-US" sz="1800" b="0"/>
              <a:t>如果想从</a:t>
            </a:r>
            <a:r>
              <a:rPr lang="en-US" altLang="zh-CN" sz="1800" b="0"/>
              <a:t>JavaScript</a:t>
            </a:r>
            <a:r>
              <a:rPr lang="zh-CN" altLang="en-US" sz="1800" b="0"/>
              <a:t>模块中导入文件可以安装</a:t>
            </a:r>
            <a:r>
              <a:rPr lang="en-US" altLang="zh-CN" sz="1800" b="0"/>
              <a:t>file-loader</a:t>
            </a:r>
            <a:endParaRPr lang="en-US" altLang="zh-CN" sz="1800" b="0"/>
          </a:p>
          <a:p>
            <a:pPr>
              <a:spcBef>
                <a:spcPts val="500"/>
              </a:spcBef>
              <a:spcAft>
                <a:spcPts val="500"/>
              </a:spcAft>
              <a:buFont typeface="Wingdings" panose="05000000000000000000" pitchFamily="2" charset="2"/>
              <a:buChar char="l"/>
            </a:pPr>
            <a:r>
              <a:rPr lang="zh-CN" altLang="en-US" sz="1800" b="0"/>
              <a:t>安装依赖</a:t>
            </a:r>
            <a:endParaRPr lang="en-US" altLang="zh-CN" sz="1800" b="0"/>
          </a:p>
          <a:p>
            <a:pPr>
              <a:spcBef>
                <a:spcPts val="500"/>
              </a:spcBef>
              <a:spcAft>
                <a:spcPts val="500"/>
              </a:spcAft>
              <a:buNone/>
            </a:pPr>
            <a:r>
              <a:rPr lang="en-US" altLang="zh-CN" sz="1800" b="0"/>
              <a:t>$ npm install --save-dev file-loader</a:t>
            </a:r>
            <a:endParaRPr lang="en-US" altLang="zh-CN" sz="1800" b="0"/>
          </a:p>
          <a:p>
            <a:pPr>
              <a:spcBef>
                <a:spcPts val="500"/>
              </a:spcBef>
              <a:spcAft>
                <a:spcPts val="500"/>
              </a:spcAft>
              <a:buFont typeface="Wingdings" panose="05000000000000000000" pitchFamily="2" charset="2"/>
              <a:buChar char="l"/>
            </a:pPr>
            <a:r>
              <a:rPr lang="zh-CN" altLang="en-US" sz="1800" b="0"/>
              <a:t>配置：</a:t>
            </a:r>
            <a:endParaRPr lang="en-US" altLang="zh-CN" sz="1800" b="0"/>
          </a:p>
          <a:p>
            <a:pPr>
              <a:spcBef>
                <a:spcPts val="500"/>
              </a:spcBef>
              <a:spcAft>
                <a:spcPts val="500"/>
              </a:spcAft>
              <a:buNone/>
            </a:pPr>
            <a:r>
              <a:rPr lang="en-US" altLang="zh-CN" sz="1800" b="0"/>
              <a:t>module: {  </a:t>
            </a:r>
            <a:endParaRPr lang="en-US" altLang="zh-CN" sz="1800" b="0"/>
          </a:p>
          <a:p>
            <a:pPr>
              <a:spcBef>
                <a:spcPts val="500"/>
              </a:spcBef>
              <a:spcAft>
                <a:spcPts val="500"/>
              </a:spcAft>
              <a:buNone/>
            </a:pPr>
            <a:r>
              <a:rPr lang="en-US" altLang="zh-CN" sz="1800" b="0"/>
              <a:t>	loaders : [{</a:t>
            </a:r>
            <a:endParaRPr lang="en-US" altLang="zh-CN" sz="1800" b="0"/>
          </a:p>
          <a:p>
            <a:pPr>
              <a:spcBef>
                <a:spcPts val="500"/>
              </a:spcBef>
              <a:spcAft>
                <a:spcPts val="500"/>
              </a:spcAft>
              <a:buNone/>
            </a:pPr>
            <a:r>
              <a:rPr lang="en-US" altLang="zh-CN" sz="1800" b="0"/>
              <a:t>	</a:t>
            </a:r>
            <a:r>
              <a:rPr lang="zh-CN" altLang="en-US" sz="1800" b="0"/>
              <a:t>    </a:t>
            </a:r>
            <a:r>
              <a:rPr lang="en-US" altLang="zh-CN" sz="1800" b="0"/>
              <a:t>test: /\.(png|svg|jpg|gif)$/,</a:t>
            </a:r>
            <a:endParaRPr lang="en-US" altLang="zh-CN" sz="1800" b="0"/>
          </a:p>
          <a:p>
            <a:pPr>
              <a:spcBef>
                <a:spcPts val="500"/>
              </a:spcBef>
              <a:spcAft>
                <a:spcPts val="500"/>
              </a:spcAft>
              <a:buNone/>
            </a:pPr>
            <a:r>
              <a:rPr lang="en-US" altLang="zh-CN" sz="1800" b="0"/>
              <a:t>	</a:t>
            </a:r>
            <a:r>
              <a:rPr lang="zh-CN" altLang="en-US" sz="1800" b="0"/>
              <a:t>    </a:t>
            </a:r>
            <a:r>
              <a:rPr lang="en-US" altLang="zh-CN" sz="1800" b="0"/>
              <a:t>loader: ”file-loader”</a:t>
            </a:r>
            <a:endParaRPr lang="en-US" altLang="zh-CN" sz="1800" b="0"/>
          </a:p>
          <a:p>
            <a:pPr>
              <a:spcBef>
                <a:spcPts val="500"/>
              </a:spcBef>
              <a:spcAft>
                <a:spcPts val="500"/>
              </a:spcAft>
              <a:buNone/>
            </a:pPr>
            <a:r>
              <a:rPr lang="zh-CN" altLang="en-US" sz="1800" b="0"/>
              <a:t> </a:t>
            </a:r>
            <a:r>
              <a:rPr lang="en-US" altLang="zh-CN" sz="1800" b="0"/>
              <a:t>	}]</a:t>
            </a:r>
            <a:endParaRPr lang="en-US" altLang="zh-CN" sz="1800" b="0"/>
          </a:p>
          <a:p>
            <a:pPr>
              <a:spcBef>
                <a:spcPts val="500"/>
              </a:spcBef>
              <a:spcAft>
                <a:spcPts val="500"/>
              </a:spcAft>
              <a:buNone/>
            </a:pPr>
            <a:r>
              <a:rPr lang="en-US" altLang="zh-CN" sz="1800" b="0"/>
              <a:t>}</a:t>
            </a:r>
            <a:endParaRPr lang="en-US" altLang="zh-CN" sz="1800" b="0"/>
          </a:p>
          <a:p>
            <a:pPr>
              <a:spcBef>
                <a:spcPts val="500"/>
              </a:spcBef>
              <a:spcAft>
                <a:spcPts val="500"/>
              </a:spcAft>
              <a:buFont typeface="Wingdings" panose="05000000000000000000" pitchFamily="2" charset="2"/>
              <a:buChar char="l"/>
            </a:pPr>
            <a:r>
              <a:rPr lang="zh-CN" altLang="en-US" sz="1800" b="0"/>
              <a:t>应用</a:t>
            </a:r>
            <a:endParaRPr lang="en-US" altLang="zh-CN" sz="1800" b="0"/>
          </a:p>
          <a:p>
            <a:pPr marL="457200" lvl="2" indent="0">
              <a:spcBef>
                <a:spcPts val="500"/>
              </a:spcBef>
              <a:spcAft>
                <a:spcPts val="500"/>
              </a:spcAft>
              <a:buClr>
                <a:schemeClr val="tx2"/>
              </a:buClr>
              <a:buSzPct val="80000"/>
              <a:buNone/>
            </a:pPr>
            <a:r>
              <a:rPr lang="en-US" altLang="zh-CN" sz="1800" b="0"/>
              <a:t>import p1 from './images/photo1.png’</a:t>
            </a:r>
            <a:endParaRPr lang="en-US" altLang="zh-CN" sz="1800" b="0"/>
          </a:p>
          <a:p>
            <a:pPr marL="457200" lvl="2" indent="0">
              <a:spcBef>
                <a:spcPts val="500"/>
              </a:spcBef>
              <a:spcAft>
                <a:spcPts val="500"/>
              </a:spcAft>
              <a:buClr>
                <a:schemeClr val="tx2"/>
              </a:buClr>
              <a:buSzPct val="80000"/>
              <a:buNone/>
            </a:pPr>
            <a:r>
              <a:rPr lang="en-US" altLang="zh-CN" sz="1800" b="0"/>
              <a:t>$img.src</a:t>
            </a:r>
            <a:r>
              <a:rPr lang="zh-CN" altLang="en-US" sz="1800" b="0"/>
              <a:t> </a:t>
            </a:r>
            <a:r>
              <a:rPr lang="en-US" altLang="zh-CN" sz="1800" b="0"/>
              <a:t>=</a:t>
            </a:r>
            <a:r>
              <a:rPr lang="zh-CN" altLang="en-US" sz="1800" b="0"/>
              <a:t> </a:t>
            </a:r>
            <a:r>
              <a:rPr lang="en-US" altLang="zh-CN" sz="1800" b="0"/>
              <a:t>p1;</a:t>
            </a:r>
            <a:endParaRPr lang="en-US" altLang="zh-CN" sz="1800" b="0"/>
          </a:p>
          <a:p>
            <a:pPr>
              <a:spcBef>
                <a:spcPts val="500"/>
              </a:spcBef>
              <a:spcAft>
                <a:spcPts val="500"/>
              </a:spcAft>
              <a:buNone/>
            </a:pPr>
            <a:endParaRPr lang="en-US" altLang="zh-CN" sz="1800" b="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117762" name="Rectangle 3"/>
          <p:cNvSpPr>
            <a:spLocks noGrp="1"/>
          </p:cNvSpPr>
          <p:nvPr>
            <p:ph type="body"/>
          </p:nvPr>
        </p:nvSpPr>
        <p:spPr>
          <a:xfrm>
            <a:off x="0" y="587375"/>
            <a:ext cx="9144000" cy="479425"/>
          </a:xfrm>
        </p:spPr>
        <p:txBody>
          <a:bodyPr vert="horz" wrap="square" lIns="90050" tIns="45024" rIns="90050" bIns="45024" anchor="t"/>
          <a:lstStyle/>
          <a:p>
            <a:pPr>
              <a:spcBef>
                <a:spcPts val="200"/>
              </a:spcBef>
              <a:spcAft>
                <a:spcPts val="200"/>
              </a:spcAft>
            </a:pPr>
            <a:r>
              <a:rPr lang="zh-CN" altLang="en-US"/>
              <a:t> 多入口</a:t>
            </a:r>
            <a:endParaRPr lang="en-US" altLang="zh-CN" b="0"/>
          </a:p>
        </p:txBody>
      </p:sp>
      <p:sp>
        <p:nvSpPr>
          <p:cNvPr id="117763" name="文本框 3"/>
          <p:cNvSpPr txBox="1"/>
          <p:nvPr/>
        </p:nvSpPr>
        <p:spPr>
          <a:xfrm>
            <a:off x="76200" y="1066800"/>
            <a:ext cx="8991600" cy="4633913"/>
          </a:xfrm>
          <a:prstGeom prst="rect">
            <a:avLst/>
          </a:prstGeom>
          <a:noFill/>
          <a:ln w="9525">
            <a:noFill/>
          </a:ln>
        </p:spPr>
        <p:txBody>
          <a:bodyPr>
            <a:spAutoFit/>
          </a:bodyPr>
          <a:lstStyle/>
          <a:p>
            <a:pPr lvl="1">
              <a:spcBef>
                <a:spcPts val="500"/>
              </a:spcBef>
              <a:spcAft>
                <a:spcPts val="500"/>
              </a:spcAft>
              <a:buClr>
                <a:srgbClr val="FFC000"/>
              </a:buClr>
            </a:pPr>
            <a:r>
              <a:rPr lang="zh-CN" altLang="en-US" sz="1800" b="0" i="0">
                <a:latin typeface="Arial" panose="020B0604020202020204" pitchFamily="34" charset="0"/>
              </a:rPr>
              <a:t>在配置文件中添加多个入口文件，对应的出口也应该动态设置。</a:t>
            </a:r>
            <a:endParaRPr lang="en-US" altLang="zh-CN" sz="1800" b="0" i="0">
              <a:latin typeface="Arial" panose="020B0604020202020204" pitchFamily="34" charset="0"/>
            </a:endParaRPr>
          </a:p>
          <a:p>
            <a:pPr lvl="1">
              <a:spcBef>
                <a:spcPts val="500"/>
              </a:spcBef>
              <a:spcAft>
                <a:spcPts val="500"/>
              </a:spcAft>
              <a:buClr>
                <a:srgbClr val="FFC000"/>
              </a:buClr>
            </a:pPr>
            <a:r>
              <a:rPr lang="zh-CN" altLang="en-US" sz="1800" b="0" i="0">
                <a:latin typeface="Arial" panose="020B0604020202020204" pitchFamily="34" charset="0"/>
              </a:rPr>
              <a:t>配置</a:t>
            </a:r>
            <a:endParaRPr lang="en-US" altLang="zh-CN" sz="1800" i="0">
              <a:latin typeface="Arial" panose="020B0604020202020204" pitchFamily="34" charset="0"/>
            </a:endParaRPr>
          </a:p>
          <a:p>
            <a:pPr indent="457200">
              <a:spcBef>
                <a:spcPts val="500"/>
              </a:spcBef>
              <a:spcAft>
                <a:spcPts val="500"/>
              </a:spcAft>
            </a:pPr>
            <a:r>
              <a:rPr lang="en-US" altLang="zh-CN" sz="1800" b="0" i="0">
                <a:latin typeface="Arial" panose="020B0604020202020204" pitchFamily="34" charset="0"/>
              </a:rPr>
              <a:t>entry: {    </a:t>
            </a:r>
            <a:endParaRPr lang="en-US" altLang="zh-CN" sz="1800" b="0" i="0">
              <a:latin typeface="Arial" panose="020B0604020202020204" pitchFamily="34" charset="0"/>
            </a:endParaRPr>
          </a:p>
          <a:p>
            <a:pPr indent="457200">
              <a:spcBef>
                <a:spcPts val="500"/>
              </a:spcBef>
              <a:spcAft>
                <a:spcPts val="500"/>
              </a:spcAft>
            </a:pPr>
            <a:r>
              <a:rPr lang="en-US" altLang="zh-CN" sz="1800" b="0" i="0">
                <a:latin typeface="Arial" panose="020B0604020202020204" pitchFamily="34" charset="0"/>
              </a:rPr>
              <a:t>	app:'./src/index.js',    </a:t>
            </a:r>
            <a:endParaRPr lang="en-US" altLang="zh-CN" sz="1800" b="0" i="0">
              <a:latin typeface="Arial" panose="020B0604020202020204" pitchFamily="34" charset="0"/>
            </a:endParaRPr>
          </a:p>
          <a:p>
            <a:pPr indent="457200">
              <a:spcBef>
                <a:spcPts val="500"/>
              </a:spcBef>
              <a:spcAft>
                <a:spcPts val="500"/>
              </a:spcAft>
            </a:pPr>
            <a:r>
              <a:rPr lang="en-US" altLang="zh-CN" sz="1800" b="0" i="0">
                <a:latin typeface="Arial" panose="020B0604020202020204" pitchFamily="34" charset="0"/>
              </a:rPr>
              <a:t>	print:'./src/print.js'  </a:t>
            </a:r>
            <a:endParaRPr lang="en-US" altLang="zh-CN" sz="1800" b="0" i="0">
              <a:latin typeface="Arial" panose="020B0604020202020204" pitchFamily="34" charset="0"/>
            </a:endParaRPr>
          </a:p>
          <a:p>
            <a:pPr indent="457200">
              <a:spcBef>
                <a:spcPts val="500"/>
              </a:spcBef>
              <a:spcAft>
                <a:spcPts val="500"/>
              </a:spcAft>
            </a:pPr>
            <a:r>
              <a:rPr lang="en-US" altLang="zh-CN" sz="1800" b="0" i="0">
                <a:latin typeface="Arial" panose="020B0604020202020204" pitchFamily="34" charset="0"/>
              </a:rPr>
              <a:t>}, </a:t>
            </a:r>
            <a:endParaRPr lang="en-US" altLang="zh-CN" sz="1800" b="0" i="0">
              <a:latin typeface="Arial" panose="020B0604020202020204" pitchFamily="34" charset="0"/>
            </a:endParaRPr>
          </a:p>
          <a:p>
            <a:pPr indent="457200">
              <a:spcBef>
                <a:spcPts val="500"/>
              </a:spcBef>
              <a:spcAft>
                <a:spcPts val="500"/>
              </a:spcAft>
            </a:pPr>
            <a:r>
              <a:rPr lang="en-US" altLang="zh-CN" sz="1800" b="0" i="0">
                <a:latin typeface="Arial" panose="020B0604020202020204" pitchFamily="34" charset="0"/>
              </a:rPr>
              <a:t>output: {</a:t>
            </a:r>
            <a:endParaRPr lang="en-US" altLang="zh-CN" sz="1800" b="0" i="0">
              <a:latin typeface="Arial" panose="020B0604020202020204" pitchFamily="34" charset="0"/>
            </a:endParaRPr>
          </a:p>
          <a:p>
            <a:pPr indent="457200">
              <a:spcBef>
                <a:spcPts val="500"/>
              </a:spcBef>
              <a:spcAft>
                <a:spcPts val="500"/>
              </a:spcAft>
            </a:pPr>
            <a:r>
              <a:rPr lang="en-US" altLang="zh-CN" sz="1800" b="0" i="0">
                <a:latin typeface="Arial" panose="020B0604020202020204" pitchFamily="34" charset="0"/>
              </a:rPr>
              <a:t>	filename: '[name].bundle.js',    </a:t>
            </a:r>
            <a:endParaRPr lang="en-US" altLang="zh-CN" sz="1800" b="0" i="0">
              <a:latin typeface="Arial" panose="020B0604020202020204" pitchFamily="34" charset="0"/>
            </a:endParaRPr>
          </a:p>
          <a:p>
            <a:pPr indent="457200">
              <a:spcBef>
                <a:spcPts val="500"/>
              </a:spcBef>
              <a:spcAft>
                <a:spcPts val="500"/>
              </a:spcAft>
            </a:pPr>
            <a:r>
              <a:rPr lang="en-US" altLang="zh-CN" sz="1800" b="0" i="0">
                <a:latin typeface="Arial" panose="020B0604020202020204" pitchFamily="34" charset="0"/>
              </a:rPr>
              <a:t>	path: path.resolve(__dirname, 'dist')  </a:t>
            </a:r>
            <a:endParaRPr lang="en-US" altLang="zh-CN" sz="1800" b="0" i="0">
              <a:latin typeface="Arial" panose="020B0604020202020204" pitchFamily="34" charset="0"/>
            </a:endParaRPr>
          </a:p>
          <a:p>
            <a:pPr indent="457200">
              <a:spcBef>
                <a:spcPts val="500"/>
              </a:spcBef>
              <a:spcAft>
                <a:spcPts val="500"/>
              </a:spcAft>
            </a:pPr>
            <a:r>
              <a:rPr lang="en-US" altLang="zh-CN" sz="1800" b="0" i="0">
                <a:latin typeface="Arial" panose="020B0604020202020204" pitchFamily="34" charset="0"/>
              </a:rPr>
              <a:t>}</a:t>
            </a:r>
            <a:endParaRPr lang="en-US" altLang="zh-CN" sz="1800" b="0" i="0">
              <a:latin typeface="Arial" panose="020B0604020202020204" pitchFamily="34" charset="0"/>
            </a:endParaRPr>
          </a:p>
          <a:p>
            <a:pPr indent="457200"/>
            <a:endParaRPr lang="en-US" altLang="zh-CN" sz="1800" i="0">
              <a:latin typeface="Arial" panose="020B0604020202020204" pitchFamily="34" charset="0"/>
            </a:endParaRPr>
          </a:p>
          <a:p>
            <a:pPr indent="457200"/>
            <a:endParaRPr lang="en-US" altLang="zh-CN" sz="1800" b="0" i="0">
              <a:latin typeface="Arial" panose="020B0604020202020204" pitchFamily="34"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21506" name="Rectangle 3"/>
          <p:cNvSpPr>
            <a:spLocks noGrp="1"/>
          </p:cNvSpPr>
          <p:nvPr>
            <p:ph type="body" idx="4294967295"/>
          </p:nvPr>
        </p:nvSpPr>
        <p:spPr>
          <a:xfrm>
            <a:off x="0" y="587375"/>
            <a:ext cx="9144000" cy="5813425"/>
          </a:xfrm>
        </p:spPr>
        <p:txBody>
          <a:bodyPr vert="horz" wrap="square" lIns="90050" tIns="45024" rIns="90050" bIns="45024" numCol="1" anchor="t" anchorCtr="0" compatLnSpc="1"/>
          <a:lstStyle/>
          <a:p>
            <a:pPr>
              <a:spcBef>
                <a:spcPts val="200"/>
              </a:spcBef>
              <a:spcAft>
                <a:spcPts val="200"/>
              </a:spcAft>
            </a:pPr>
            <a:r>
              <a:rPr lang="zh-CN" altLang="en-US"/>
              <a:t> 插件（</a:t>
            </a:r>
            <a:r>
              <a:rPr lang="en-US" altLang="zh-CN"/>
              <a:t>plugin</a:t>
            </a:r>
            <a:r>
              <a:rPr lang="zh-CN" altLang="en-US"/>
              <a:t>）</a:t>
            </a:r>
            <a:endParaRPr lang="en-US" altLang="zh-CN"/>
          </a:p>
          <a:p>
            <a:pPr>
              <a:spcBef>
                <a:spcPts val="500"/>
              </a:spcBef>
              <a:spcAft>
                <a:spcPts val="500"/>
              </a:spcAft>
              <a:buNone/>
            </a:pPr>
            <a:r>
              <a:rPr lang="en-US" altLang="zh-CN" sz="1800" b="0"/>
              <a:t>loader </a:t>
            </a:r>
            <a:r>
              <a:rPr lang="zh-CN" altLang="en-US" sz="1800" b="0"/>
              <a:t>只能针对某种特定类型的文件进行处理，而 </a:t>
            </a:r>
            <a:r>
              <a:rPr lang="en-US" altLang="zh-CN" sz="1800" b="0"/>
              <a:t>plugin </a:t>
            </a:r>
            <a:r>
              <a:rPr lang="zh-CN" altLang="en-US" sz="1800" b="0"/>
              <a:t>的功能则更为强大。在 </a:t>
            </a:r>
            <a:r>
              <a:rPr lang="en-US" altLang="zh-CN" sz="1800" b="0"/>
              <a:t>plugin </a:t>
            </a:r>
            <a:r>
              <a:rPr lang="zh-CN" altLang="en-US" sz="1800" b="0"/>
              <a:t>中能够介入到整个 </a:t>
            </a:r>
            <a:r>
              <a:rPr lang="en-US" altLang="zh-CN" sz="1800" b="0"/>
              <a:t>webpack </a:t>
            </a:r>
            <a:r>
              <a:rPr lang="zh-CN" altLang="en-US" sz="1800" b="0"/>
              <a:t>编译的生命周期。</a:t>
            </a:r>
            <a:endParaRPr lang="en-US" altLang="zh-CN" sz="1800" b="0"/>
          </a:p>
          <a:p>
            <a:pPr>
              <a:spcBef>
                <a:spcPts val="500"/>
              </a:spcBef>
              <a:spcAft>
                <a:spcPts val="500"/>
              </a:spcAft>
              <a:buNone/>
            </a:pPr>
            <a:r>
              <a:rPr lang="zh-CN" altLang="en-US" sz="1800" b="0"/>
              <a:t>配置方式：</a:t>
            </a:r>
            <a:endParaRPr lang="en-US" altLang="zh-CN" sz="1800" b="0"/>
          </a:p>
          <a:p>
            <a:pPr>
              <a:spcBef>
                <a:spcPts val="500"/>
              </a:spcBef>
              <a:spcAft>
                <a:spcPts val="500"/>
              </a:spcAft>
              <a:buNone/>
            </a:pPr>
            <a:r>
              <a:rPr lang="en-US" altLang="zh-CN" sz="1800"/>
              <a:t>plugins </a:t>
            </a:r>
            <a:r>
              <a:rPr lang="en-US" altLang="zh-CN" sz="1800" b="0"/>
              <a:t>:[</a:t>
            </a:r>
            <a:endParaRPr lang="en-US" altLang="zh-CN" sz="1800" b="0"/>
          </a:p>
          <a:p>
            <a:pPr>
              <a:spcBef>
                <a:spcPts val="500"/>
              </a:spcBef>
              <a:spcAft>
                <a:spcPts val="500"/>
              </a:spcAft>
              <a:buNone/>
            </a:pPr>
            <a:r>
              <a:rPr lang="en-US" altLang="zh-CN" sz="1800" b="0"/>
              <a:t>	</a:t>
            </a:r>
            <a:r>
              <a:rPr lang="zh-CN" altLang="en-US" sz="1800" b="0"/>
              <a:t>插件实例</a:t>
            </a:r>
            <a:endParaRPr lang="en-US" altLang="zh-CN" sz="1800" b="0"/>
          </a:p>
          <a:p>
            <a:pPr>
              <a:spcBef>
                <a:spcPts val="500"/>
              </a:spcBef>
              <a:spcAft>
                <a:spcPts val="500"/>
              </a:spcAft>
              <a:buNone/>
            </a:pPr>
            <a:r>
              <a:rPr lang="en-US" altLang="zh-CN" sz="1800" b="0"/>
              <a:t>]</a:t>
            </a:r>
            <a:endParaRPr lang="en-US" altLang="zh-CN" sz="1800" b="0"/>
          </a:p>
          <a:p>
            <a:pPr>
              <a:spcBef>
                <a:spcPts val="500"/>
              </a:spcBef>
              <a:spcAft>
                <a:spcPts val="500"/>
              </a:spcAft>
              <a:buNone/>
            </a:pPr>
            <a:r>
              <a:rPr lang="zh-CN" altLang="en-US" sz="1800" b="0"/>
              <a:t>内置插件列表</a:t>
            </a:r>
            <a:r>
              <a:rPr lang="en-US" altLang="zh-CN" sz="1800" b="0"/>
              <a:t>	</a:t>
            </a:r>
            <a:r>
              <a:rPr lang="en-US" altLang="zh-CN" sz="1800" b="0">
                <a:solidFill>
                  <a:srgbClr val="2C60FF"/>
                </a:solidFill>
              </a:rPr>
              <a:t>http://webpack.github.io/docs/optimization.html</a:t>
            </a:r>
            <a:endParaRPr lang="en-US" altLang="zh-CN" sz="1800" b="0">
              <a:solidFill>
                <a:srgbClr val="2C60FF"/>
              </a:solidFill>
            </a:endParaRPr>
          </a:p>
          <a:p>
            <a:pPr>
              <a:spcBef>
                <a:spcPts val="500"/>
              </a:spcBef>
              <a:spcAft>
                <a:spcPts val="500"/>
              </a:spcAft>
              <a:buNone/>
            </a:pPr>
            <a:r>
              <a:rPr lang="zh-CN" altLang="en-US" sz="1800" b="0"/>
              <a:t>第三方插件列表</a:t>
            </a:r>
            <a:r>
              <a:rPr lang="en-US" altLang="zh-CN" sz="1800" b="0"/>
              <a:t>	</a:t>
            </a:r>
            <a:r>
              <a:rPr lang="en-US" altLang="zh-CN" sz="1800" b="0">
                <a:solidFill>
                  <a:srgbClr val="2C60FF"/>
                </a:solidFill>
              </a:rPr>
              <a:t>https://webpack.js.org/plugins/</a:t>
            </a:r>
            <a:endParaRPr lang="en-US" altLang="zh-CN" sz="1800" b="0">
              <a:solidFill>
                <a:srgbClr val="2C6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CC0099"/>
                </a:solidFill>
                <a:effectLst>
                  <a:outerShdw blurRad="38100" dist="38100" dir="2700000" algn="tl">
                    <a:srgbClr val="C0C0C0"/>
                  </a:outerShdw>
                </a:effectLst>
                <a:uLnTx/>
                <a:uFillTx/>
                <a:latin typeface="+mj-lt"/>
                <a:ea typeface="+mj-ea"/>
                <a:cs typeface="+mj-cs"/>
              </a:rPr>
              <a:t>ES6</a:t>
            </a:r>
            <a:endParaRPr kumimoji="0" lang="zh-CN" altLang="en-US" sz="2800" b="1" i="0" u="none" strike="noStrike" kern="1200" cap="none" spc="0" normalizeH="0" baseline="0" noProof="0" dirty="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0333" tIns="44376" rIns="90333" bIns="44376" anchor="b"/>
          <a:lstStyle/>
          <a:p>
            <a:r>
              <a:rPr lang="en-US" altLang="zh-CN"/>
              <a:t>npm</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sz="1600"/>
              <a:t> </a:t>
            </a:r>
            <a:r>
              <a:rPr lang="zh-CN" altLang="en-US"/>
              <a:t>模块删除</a:t>
            </a:r>
            <a:endParaRPr lang="en-US" altLang="zh-CN"/>
          </a:p>
          <a:p>
            <a:pPr>
              <a:buNone/>
            </a:pPr>
            <a:r>
              <a:rPr lang="zh-CN" altLang="en-US" sz="1800" b="0"/>
              <a:t>从</a:t>
            </a:r>
            <a:r>
              <a:rPr lang="en-US" altLang="zh-CN" sz="1800" b="0"/>
              <a:t>node_modules</a:t>
            </a:r>
            <a:r>
              <a:rPr lang="zh-CN" altLang="en-US" sz="1800" b="0"/>
              <a:t>中删除不需要的模块</a:t>
            </a:r>
            <a:endParaRPr lang="en-US" altLang="zh-CN" sz="1800" b="0"/>
          </a:p>
          <a:p>
            <a:pPr>
              <a:buNone/>
            </a:pPr>
            <a:r>
              <a:rPr lang="en-US" altLang="zh-CN" sz="1600"/>
              <a:t>$</a:t>
            </a:r>
            <a:r>
              <a:rPr lang="zh-CN" altLang="en-US" sz="1600"/>
              <a:t> </a:t>
            </a:r>
            <a:r>
              <a:rPr lang="en-US" altLang="zh-CN" sz="1600"/>
              <a:t>npm uninstall</a:t>
            </a:r>
            <a:r>
              <a:rPr lang="zh-CN" altLang="en-US" sz="1600"/>
              <a:t> </a:t>
            </a:r>
            <a:r>
              <a:rPr lang="en-US" altLang="zh-CN" sz="1600"/>
              <a:t>-g</a:t>
            </a:r>
            <a:r>
              <a:rPr lang="zh-CN" altLang="en-US" sz="1600"/>
              <a:t> </a:t>
            </a:r>
            <a:r>
              <a:rPr lang="en-US" altLang="zh-CN" sz="1600"/>
              <a:t>&lt;package_name&gt;</a:t>
            </a:r>
            <a:endParaRPr lang="en-US" altLang="zh-CN" sz="1600"/>
          </a:p>
          <a:p>
            <a:pPr>
              <a:buNone/>
            </a:pPr>
            <a:r>
              <a:rPr lang="zh-CN" altLang="en-US" sz="1800" b="0"/>
              <a:t>不仅删除</a:t>
            </a:r>
            <a:r>
              <a:rPr lang="en-US" altLang="zh-CN" sz="1800" b="0"/>
              <a:t>node_modules</a:t>
            </a:r>
            <a:r>
              <a:rPr lang="zh-CN" altLang="en-US" sz="1800" b="0"/>
              <a:t>中的依赖，还需要删除</a:t>
            </a:r>
            <a:r>
              <a:rPr lang="en-US" altLang="zh-CN" sz="1800" b="0"/>
              <a:t>package.json</a:t>
            </a:r>
            <a:r>
              <a:rPr lang="zh-CN" altLang="en-US" sz="1800" b="0"/>
              <a:t>中的信息，可以使用</a:t>
            </a:r>
            <a:r>
              <a:rPr lang="en-US" altLang="zh-CN" sz="1800" b="0"/>
              <a:t>—save</a:t>
            </a:r>
            <a:r>
              <a:rPr lang="zh-CN" altLang="en-US" sz="1800" b="0"/>
              <a:t>参数</a:t>
            </a:r>
            <a:endParaRPr lang="en-US" altLang="zh-CN" sz="1800" b="0"/>
          </a:p>
          <a:p>
            <a:pPr>
              <a:buNone/>
            </a:pPr>
            <a:r>
              <a:rPr lang="en-US" altLang="zh-CN" sz="1600"/>
              <a:t>$</a:t>
            </a:r>
            <a:r>
              <a:rPr lang="zh-CN" altLang="en-US" sz="1600"/>
              <a:t> </a:t>
            </a:r>
            <a:r>
              <a:rPr lang="en-US" altLang="zh-CN" sz="1600"/>
              <a:t>npm uninstall</a:t>
            </a:r>
            <a:r>
              <a:rPr lang="zh-CN" altLang="en-US" sz="1600"/>
              <a:t> </a:t>
            </a:r>
            <a:r>
              <a:rPr lang="en-US" altLang="zh-CN" sz="1600"/>
              <a:t>–save</a:t>
            </a:r>
            <a:r>
              <a:rPr lang="zh-CN" altLang="en-US" sz="1600"/>
              <a:t> </a:t>
            </a:r>
            <a:r>
              <a:rPr lang="en-US" altLang="zh-CN" sz="1600"/>
              <a:t>-g</a:t>
            </a:r>
            <a:r>
              <a:rPr lang="zh-CN" altLang="en-US" sz="1600"/>
              <a:t> </a:t>
            </a:r>
            <a:r>
              <a:rPr lang="en-US" altLang="zh-CN" sz="1600"/>
              <a:t>&lt;package_name&gt;</a:t>
            </a:r>
            <a:endParaRPr lang="en-US" altLang="zh-CN" sz="160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21506" name="Rectangle 3"/>
          <p:cNvSpPr>
            <a:spLocks noGrp="1"/>
          </p:cNvSpPr>
          <p:nvPr>
            <p:ph type="body" idx="4294967295"/>
          </p:nvPr>
        </p:nvSpPr>
        <p:spPr>
          <a:xfrm>
            <a:off x="0" y="587375"/>
            <a:ext cx="9144000" cy="5813425"/>
          </a:xfrm>
        </p:spPr>
        <p:txBody>
          <a:bodyPr vert="horz" wrap="square" lIns="90050" tIns="45024" rIns="90050" bIns="45024" numCol="1" anchor="t" anchorCtr="0" compatLnSpc="1"/>
          <a:lstStyle/>
          <a:p>
            <a:pPr>
              <a:spcBef>
                <a:spcPts val="200"/>
              </a:spcBef>
              <a:spcAft>
                <a:spcPts val="200"/>
              </a:spcAft>
            </a:pPr>
            <a:r>
              <a:rPr lang="zh-CN" altLang="en-US"/>
              <a:t> 内置插件（</a:t>
            </a:r>
            <a:r>
              <a:rPr lang="en-US" altLang="zh-CN"/>
              <a:t> webpack.optimize.UglifyJsPlugin </a:t>
            </a:r>
            <a:r>
              <a:rPr lang="zh-CN" altLang="en-US"/>
              <a:t>）</a:t>
            </a:r>
            <a:endParaRPr lang="en-US" altLang="zh-CN"/>
          </a:p>
          <a:p>
            <a:pPr marL="457200" lvl="1" indent="0">
              <a:spcBef>
                <a:spcPts val="500"/>
              </a:spcBef>
              <a:spcAft>
                <a:spcPts val="500"/>
              </a:spcAft>
              <a:buClr>
                <a:schemeClr val="tx2"/>
              </a:buClr>
              <a:buNone/>
            </a:pPr>
            <a:r>
              <a:rPr lang="zh-CN" altLang="en-US" sz="1800" b="0"/>
              <a:t>为了最小化压缩后的代码，提高加载速度，可以使用该插件。</a:t>
            </a:r>
            <a:endParaRPr lang="en-US" altLang="zh-CN" sz="1800" b="0"/>
          </a:p>
          <a:p>
            <a:pPr marL="457200" lvl="1" indent="0">
              <a:spcBef>
                <a:spcPts val="500"/>
              </a:spcBef>
              <a:spcAft>
                <a:spcPts val="500"/>
              </a:spcAft>
              <a:buClr>
                <a:srgbClr val="FFC000"/>
              </a:buClr>
              <a:buNone/>
            </a:pPr>
            <a:r>
              <a:rPr lang="zh-CN" altLang="en-US" sz="1800" b="0"/>
              <a:t>配置方式：</a:t>
            </a:r>
            <a:endParaRPr lang="en-US" altLang="zh-CN" sz="1800" b="0"/>
          </a:p>
          <a:p>
            <a:pPr>
              <a:spcBef>
                <a:spcPts val="300"/>
              </a:spcBef>
              <a:spcAft>
                <a:spcPts val="300"/>
              </a:spcAft>
              <a:buNone/>
            </a:pPr>
            <a:r>
              <a:rPr lang="en-US" altLang="zh-CN" sz="1800" b="0"/>
              <a:t>const webpack = require('webpack');</a:t>
            </a:r>
            <a:endParaRPr lang="en-US" altLang="zh-CN" sz="1800" b="0"/>
          </a:p>
          <a:p>
            <a:pPr>
              <a:spcBef>
                <a:spcPts val="300"/>
              </a:spcBef>
              <a:spcAft>
                <a:spcPts val="300"/>
              </a:spcAft>
              <a:buNone/>
            </a:pPr>
            <a:r>
              <a:rPr lang="en-US" altLang="zh-CN" sz="1800" b="0"/>
              <a:t>module.exports = {</a:t>
            </a:r>
            <a:endParaRPr lang="en-US" altLang="zh-CN" sz="1800" b="0"/>
          </a:p>
          <a:p>
            <a:pPr>
              <a:spcBef>
                <a:spcPts val="300"/>
              </a:spcBef>
              <a:spcAft>
                <a:spcPts val="300"/>
              </a:spcAft>
              <a:buNone/>
            </a:pPr>
            <a:r>
              <a:rPr lang="en-US" altLang="zh-CN" sz="1800" b="0"/>
              <a:t>	</a:t>
            </a:r>
            <a:r>
              <a:rPr lang="is-IS" altLang="zh-CN" sz="1800" b="0"/>
              <a:t>…</a:t>
            </a:r>
            <a:endParaRPr lang="en-US" altLang="zh-CN" sz="1800" b="0"/>
          </a:p>
          <a:p>
            <a:pPr>
              <a:spcBef>
                <a:spcPts val="300"/>
              </a:spcBef>
              <a:spcAft>
                <a:spcPts val="300"/>
              </a:spcAft>
              <a:buNone/>
            </a:pPr>
            <a:r>
              <a:rPr lang="en-US" altLang="zh-CN" sz="1800" b="0"/>
              <a:t>	plugins: [ </a:t>
            </a:r>
            <a:endParaRPr lang="en-US" altLang="zh-CN" sz="1800" b="0"/>
          </a:p>
          <a:p>
            <a:pPr>
              <a:spcBef>
                <a:spcPts val="300"/>
              </a:spcBef>
              <a:spcAft>
                <a:spcPts val="300"/>
              </a:spcAft>
              <a:buNone/>
            </a:pPr>
            <a:r>
              <a:rPr lang="en-US" altLang="zh-CN" sz="1800" b="0"/>
              <a:t>	</a:t>
            </a:r>
            <a:r>
              <a:rPr lang="zh-CN" altLang="en-US" sz="1800" b="0"/>
              <a:t>    </a:t>
            </a:r>
            <a:r>
              <a:rPr lang="en-US" altLang="zh-CN" sz="1800" b="0"/>
              <a:t>new webpack.optimize.UglifyJsPlugin({ </a:t>
            </a:r>
            <a:endParaRPr lang="en-US" altLang="zh-CN" sz="1800" b="0"/>
          </a:p>
          <a:p>
            <a:pPr>
              <a:spcBef>
                <a:spcPts val="300"/>
              </a:spcBef>
              <a:spcAft>
                <a:spcPts val="300"/>
              </a:spcAft>
              <a:buNone/>
            </a:pPr>
            <a:r>
              <a:rPr lang="en-US" altLang="zh-CN" sz="1800" b="0"/>
              <a:t>		compress: { warnings: false, }, </a:t>
            </a:r>
            <a:endParaRPr lang="en-US" altLang="zh-CN" sz="1800" b="0"/>
          </a:p>
          <a:p>
            <a:pPr>
              <a:spcBef>
                <a:spcPts val="300"/>
              </a:spcBef>
              <a:spcAft>
                <a:spcPts val="300"/>
              </a:spcAft>
              <a:buNone/>
            </a:pPr>
            <a:r>
              <a:rPr lang="en-US" altLang="zh-CN" sz="1800" b="0"/>
              <a:t>		output: { comments: false, }</a:t>
            </a:r>
            <a:endParaRPr lang="en-US" altLang="zh-CN" sz="1800" b="0"/>
          </a:p>
          <a:p>
            <a:pPr>
              <a:spcBef>
                <a:spcPts val="300"/>
              </a:spcBef>
              <a:spcAft>
                <a:spcPts val="300"/>
              </a:spcAft>
              <a:buNone/>
            </a:pPr>
            <a:r>
              <a:rPr lang="en-US" altLang="zh-CN" sz="1800" b="0"/>
              <a:t>	</a:t>
            </a:r>
            <a:r>
              <a:rPr lang="zh-CN" altLang="en-US" sz="1800" b="0"/>
              <a:t>    </a:t>
            </a:r>
            <a:r>
              <a:rPr lang="en-US" altLang="zh-CN" sz="1800" b="0"/>
              <a:t>})</a:t>
            </a:r>
            <a:endParaRPr lang="en-US" altLang="zh-CN" sz="1800" b="0"/>
          </a:p>
          <a:p>
            <a:pPr>
              <a:spcBef>
                <a:spcPts val="300"/>
              </a:spcBef>
              <a:spcAft>
                <a:spcPts val="300"/>
              </a:spcAft>
              <a:buNone/>
            </a:pPr>
            <a:r>
              <a:rPr lang="en-US" altLang="zh-CN" sz="1800" b="0"/>
              <a:t>	]</a:t>
            </a:r>
            <a:endParaRPr lang="is-IS" altLang="zh-CN" sz="1800" b="0"/>
          </a:p>
          <a:p>
            <a:pPr>
              <a:spcBef>
                <a:spcPts val="300"/>
              </a:spcBef>
              <a:spcAft>
                <a:spcPts val="300"/>
              </a:spcAft>
              <a:buNone/>
            </a:pPr>
            <a:r>
              <a:rPr lang="en-US" altLang="zh-CN" sz="1800" b="0"/>
              <a:t>}</a:t>
            </a:r>
            <a:endParaRPr lang="en-US" altLang="zh-CN" sz="1800" b="0"/>
          </a:p>
          <a:p>
            <a:pPr>
              <a:spcBef>
                <a:spcPts val="500"/>
              </a:spcBef>
              <a:spcAft>
                <a:spcPts val="500"/>
              </a:spcAft>
              <a:buNone/>
            </a:pPr>
            <a:endParaRPr lang="en-US" altLang="zh-CN" sz="1800" b="0">
              <a:solidFill>
                <a:srgbClr val="2C60FF"/>
              </a:solidFill>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21506" name="Rectangle 3"/>
          <p:cNvSpPr>
            <a:spLocks noGrp="1"/>
          </p:cNvSpPr>
          <p:nvPr>
            <p:ph type="body" idx="4294967295"/>
          </p:nvPr>
        </p:nvSpPr>
        <p:spPr>
          <a:xfrm>
            <a:off x="0" y="587375"/>
            <a:ext cx="9144000" cy="5813425"/>
          </a:xfrm>
        </p:spPr>
        <p:txBody>
          <a:bodyPr vert="horz" wrap="square" lIns="90050" tIns="45024" rIns="90050" bIns="45024" numCol="1" anchor="t" anchorCtr="0" compatLnSpc="1"/>
          <a:lstStyle/>
          <a:p>
            <a:pPr>
              <a:spcBef>
                <a:spcPts val="200"/>
              </a:spcBef>
              <a:spcAft>
                <a:spcPts val="200"/>
              </a:spcAft>
            </a:pPr>
            <a:r>
              <a:rPr lang="zh-CN" altLang="en-US"/>
              <a:t> 内置插件（</a:t>
            </a:r>
            <a:r>
              <a:rPr lang="en-US" altLang="zh-CN"/>
              <a:t> webpack.optimize.DedupePlugin</a:t>
            </a:r>
            <a:r>
              <a:rPr lang="zh-CN" altLang="en-US"/>
              <a:t>）</a:t>
            </a:r>
            <a:endParaRPr lang="en-US" altLang="zh-CN"/>
          </a:p>
          <a:p>
            <a:pPr marL="457200" lvl="1" indent="0">
              <a:spcBef>
                <a:spcPts val="500"/>
              </a:spcBef>
              <a:spcAft>
                <a:spcPts val="500"/>
              </a:spcAft>
              <a:buClr>
                <a:schemeClr val="tx2"/>
              </a:buClr>
              <a:buNone/>
            </a:pPr>
            <a:r>
              <a:rPr lang="zh-CN" altLang="en-US" sz="1800" b="0"/>
              <a:t>当项目中依赖的其他库时可能有些重复的，该插件可以在打包时删除这些重复。</a:t>
            </a:r>
            <a:endParaRPr lang="en-US" altLang="zh-CN" sz="1800" b="0"/>
          </a:p>
          <a:p>
            <a:pPr marL="457200" lvl="1" indent="0">
              <a:spcBef>
                <a:spcPts val="500"/>
              </a:spcBef>
              <a:spcAft>
                <a:spcPts val="500"/>
              </a:spcAft>
              <a:buClr>
                <a:srgbClr val="FFC000"/>
              </a:buClr>
              <a:buNone/>
            </a:pPr>
            <a:r>
              <a:rPr lang="zh-CN" altLang="en-US" sz="1800" b="0"/>
              <a:t>配置方式：</a:t>
            </a:r>
            <a:endParaRPr lang="en-US" altLang="zh-CN" sz="1800" b="0"/>
          </a:p>
          <a:p>
            <a:pPr>
              <a:spcBef>
                <a:spcPts val="300"/>
              </a:spcBef>
              <a:spcAft>
                <a:spcPts val="300"/>
              </a:spcAft>
              <a:buNone/>
            </a:pPr>
            <a:r>
              <a:rPr lang="en-US" altLang="zh-CN" sz="1800" b="0"/>
              <a:t>const webpack = require('webpack');</a:t>
            </a:r>
            <a:endParaRPr lang="en-US" altLang="zh-CN" sz="1800" b="0"/>
          </a:p>
          <a:p>
            <a:pPr>
              <a:spcBef>
                <a:spcPts val="300"/>
              </a:spcBef>
              <a:spcAft>
                <a:spcPts val="300"/>
              </a:spcAft>
              <a:buNone/>
            </a:pPr>
            <a:r>
              <a:rPr lang="en-US" altLang="zh-CN" sz="1800" b="0"/>
              <a:t>module.exports = {</a:t>
            </a:r>
            <a:endParaRPr lang="en-US" altLang="zh-CN" sz="1800" b="0"/>
          </a:p>
          <a:p>
            <a:pPr>
              <a:spcBef>
                <a:spcPts val="300"/>
              </a:spcBef>
              <a:spcAft>
                <a:spcPts val="300"/>
              </a:spcAft>
              <a:buNone/>
            </a:pPr>
            <a:r>
              <a:rPr lang="en-US" altLang="zh-CN" sz="1800" b="0"/>
              <a:t>	</a:t>
            </a:r>
            <a:r>
              <a:rPr lang="is-IS" altLang="zh-CN" sz="1800" b="0"/>
              <a:t>…</a:t>
            </a:r>
            <a:endParaRPr lang="en-US" altLang="zh-CN" sz="1800" b="0"/>
          </a:p>
          <a:p>
            <a:pPr>
              <a:spcBef>
                <a:spcPts val="300"/>
              </a:spcBef>
              <a:spcAft>
                <a:spcPts val="300"/>
              </a:spcAft>
              <a:buNone/>
            </a:pPr>
            <a:r>
              <a:rPr lang="en-US" altLang="zh-CN" sz="1800" b="0"/>
              <a:t>	plugins: [ </a:t>
            </a:r>
            <a:endParaRPr lang="en-US" altLang="zh-CN" sz="1800" b="0"/>
          </a:p>
          <a:p>
            <a:pPr>
              <a:spcBef>
                <a:spcPts val="300"/>
              </a:spcBef>
              <a:spcAft>
                <a:spcPts val="300"/>
              </a:spcAft>
              <a:buNone/>
            </a:pPr>
            <a:r>
              <a:rPr lang="en-US" altLang="zh-CN" sz="1800" b="0"/>
              <a:t>	</a:t>
            </a:r>
            <a:r>
              <a:rPr lang="zh-CN" altLang="en-US" sz="1800" b="0"/>
              <a:t>    </a:t>
            </a:r>
            <a:r>
              <a:rPr lang="en-US" altLang="zh-CN" sz="1800" b="0"/>
              <a:t>new webpack.optimize.DedupePlugin()</a:t>
            </a:r>
            <a:endParaRPr lang="en-US" altLang="zh-CN" sz="1800" b="0"/>
          </a:p>
          <a:p>
            <a:pPr>
              <a:spcBef>
                <a:spcPts val="300"/>
              </a:spcBef>
              <a:spcAft>
                <a:spcPts val="300"/>
              </a:spcAft>
              <a:buNone/>
            </a:pPr>
            <a:r>
              <a:rPr lang="en-US" altLang="zh-CN" sz="1800" b="0"/>
              <a:t>	]</a:t>
            </a:r>
            <a:endParaRPr lang="is-IS" altLang="zh-CN" sz="1800" b="0"/>
          </a:p>
          <a:p>
            <a:pPr>
              <a:spcBef>
                <a:spcPts val="300"/>
              </a:spcBef>
              <a:spcAft>
                <a:spcPts val="300"/>
              </a:spcAft>
              <a:buNone/>
            </a:pPr>
            <a:r>
              <a:rPr lang="en-US" altLang="zh-CN" sz="1800" b="0"/>
              <a:t>}</a:t>
            </a:r>
            <a:endParaRPr lang="en-US" altLang="zh-CN" sz="1800" b="0"/>
          </a:p>
          <a:p>
            <a:pPr>
              <a:spcBef>
                <a:spcPts val="500"/>
              </a:spcBef>
              <a:spcAft>
                <a:spcPts val="500"/>
              </a:spcAft>
              <a:buNone/>
            </a:pPr>
            <a:endParaRPr lang="en-US" altLang="zh-CN" sz="1800" b="0">
              <a:solidFill>
                <a:srgbClr val="2C60FF"/>
              </a:solidFill>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21506" name="Rectangle 3"/>
          <p:cNvSpPr>
            <a:spLocks noGrp="1"/>
          </p:cNvSpPr>
          <p:nvPr>
            <p:ph type="body" idx="4294967295"/>
          </p:nvPr>
        </p:nvSpPr>
        <p:spPr>
          <a:xfrm>
            <a:off x="0" y="587375"/>
            <a:ext cx="9144000" cy="5813425"/>
          </a:xfrm>
        </p:spPr>
        <p:txBody>
          <a:bodyPr vert="horz" wrap="square" lIns="90050" tIns="45024" rIns="90050" bIns="45024" numCol="1" anchor="t" anchorCtr="0" compatLnSpc="1"/>
          <a:lstStyle/>
          <a:p>
            <a:pPr>
              <a:spcBef>
                <a:spcPts val="200"/>
              </a:spcBef>
              <a:spcAft>
                <a:spcPts val="200"/>
              </a:spcAft>
            </a:pPr>
            <a:r>
              <a:rPr lang="zh-CN" altLang="en-US"/>
              <a:t>第三方插件（</a:t>
            </a:r>
            <a:r>
              <a:rPr lang="en-US" altLang="zh-CN"/>
              <a:t> html-webpack-plugin </a:t>
            </a:r>
            <a:r>
              <a:rPr lang="zh-CN" altLang="en-US"/>
              <a:t>）</a:t>
            </a:r>
            <a:endParaRPr lang="en-US" altLang="zh-CN"/>
          </a:p>
          <a:p>
            <a:pPr marL="457200" lvl="1" indent="0">
              <a:spcBef>
                <a:spcPts val="500"/>
              </a:spcBef>
              <a:spcAft>
                <a:spcPts val="500"/>
              </a:spcAft>
              <a:buClr>
                <a:schemeClr val="tx2"/>
              </a:buClr>
              <a:buNone/>
            </a:pPr>
            <a:r>
              <a:rPr lang="zh-CN" altLang="en-US" sz="1800" b="0"/>
              <a:t>当入口文件出口文件较多时，如果手动维护出口文件与</a:t>
            </a:r>
            <a:r>
              <a:rPr lang="en-US" altLang="zh-CN" sz="1800" b="0"/>
              <a:t>html</a:t>
            </a:r>
            <a:r>
              <a:rPr lang="zh-CN" altLang="en-US" sz="1800" b="0"/>
              <a:t>之间的关系将会非常复杂，可以使用该插件完成</a:t>
            </a:r>
            <a:r>
              <a:rPr lang="en-US" altLang="zh-CN" sz="1800" b="0"/>
              <a:t>html</a:t>
            </a:r>
            <a:r>
              <a:rPr lang="zh-CN" altLang="en-US" sz="1800" b="0"/>
              <a:t>的自动构建，自动构建成功后将会把出口文件自动添加到</a:t>
            </a:r>
            <a:r>
              <a:rPr lang="en-US" altLang="zh-CN" sz="1800" b="0"/>
              <a:t>html</a:t>
            </a:r>
            <a:r>
              <a:rPr lang="zh-CN" altLang="en-US" sz="1800" b="0"/>
              <a:t>中。但是每次都只是生成一个空的</a:t>
            </a:r>
            <a:r>
              <a:rPr lang="en-US" altLang="zh-CN" sz="1800" b="0"/>
              <a:t>html</a:t>
            </a:r>
            <a:r>
              <a:rPr lang="zh-CN" altLang="en-US" sz="1800" b="0"/>
              <a:t>文档，如果想要定制</a:t>
            </a:r>
            <a:r>
              <a:rPr lang="en-US" altLang="zh-CN" sz="1800" b="0"/>
              <a:t>html</a:t>
            </a:r>
            <a:r>
              <a:rPr lang="zh-CN" altLang="en-US" sz="1800" b="0"/>
              <a:t>文档的内容，可以使用模板技术，这时需要安装一个</a:t>
            </a:r>
            <a:r>
              <a:rPr lang="en-US" altLang="zh-CN" sz="1800" b="0"/>
              <a:t>html-loader</a:t>
            </a:r>
            <a:r>
              <a:rPr lang="zh-CN" altLang="en-US" sz="1800" b="0"/>
              <a:t>用于处理</a:t>
            </a:r>
            <a:r>
              <a:rPr lang="en-US" altLang="zh-CN" sz="1800" b="0"/>
              <a:t>html</a:t>
            </a:r>
            <a:r>
              <a:rPr lang="zh-CN" altLang="en-US" sz="1800" b="0"/>
              <a:t>模板。</a:t>
            </a:r>
            <a:endParaRPr lang="en-US" altLang="zh-CN" sz="1800" b="0"/>
          </a:p>
          <a:p>
            <a:pPr marL="457200" lvl="1" indent="0">
              <a:spcBef>
                <a:spcPts val="500"/>
              </a:spcBef>
              <a:spcAft>
                <a:spcPts val="500"/>
              </a:spcAft>
              <a:buClr>
                <a:srgbClr val="FFC000"/>
              </a:buClr>
              <a:buNone/>
            </a:pPr>
            <a:r>
              <a:rPr lang="zh-CN" altLang="en-US" sz="1800" b="0"/>
              <a:t>配置方式：</a:t>
            </a:r>
            <a:endParaRPr lang="en-US" altLang="zh-CN" sz="1800" b="0"/>
          </a:p>
          <a:p>
            <a:pPr>
              <a:spcBef>
                <a:spcPts val="300"/>
              </a:spcBef>
              <a:spcAft>
                <a:spcPts val="300"/>
              </a:spcAft>
              <a:buNone/>
            </a:pPr>
            <a:r>
              <a:rPr lang="en-US" altLang="zh-CN" sz="1800" b="0"/>
              <a:t>const HtmlWebpackPlugin = require('html-webpack-plugin');</a:t>
            </a:r>
            <a:endParaRPr lang="en-US" altLang="zh-CN" sz="1800" b="0"/>
          </a:p>
          <a:p>
            <a:pPr>
              <a:spcBef>
                <a:spcPts val="300"/>
              </a:spcBef>
              <a:spcAft>
                <a:spcPts val="300"/>
              </a:spcAft>
              <a:buNone/>
            </a:pPr>
            <a:r>
              <a:rPr lang="en-US" altLang="zh-CN" sz="1800" b="0"/>
              <a:t>module.exports = {</a:t>
            </a:r>
            <a:endParaRPr lang="en-US" altLang="zh-CN" sz="1800" b="0"/>
          </a:p>
          <a:p>
            <a:pPr>
              <a:spcBef>
                <a:spcPts val="300"/>
              </a:spcBef>
              <a:spcAft>
                <a:spcPts val="300"/>
              </a:spcAft>
              <a:buNone/>
            </a:pPr>
            <a:r>
              <a:rPr lang="en-US" altLang="zh-CN" sz="1800" b="0"/>
              <a:t>	</a:t>
            </a:r>
            <a:r>
              <a:rPr lang="is-IS" altLang="zh-CN" sz="1800" b="0"/>
              <a:t>…</a:t>
            </a:r>
            <a:endParaRPr lang="en-US" altLang="zh-CN" sz="1800" b="0"/>
          </a:p>
          <a:p>
            <a:pPr>
              <a:spcBef>
                <a:spcPts val="300"/>
              </a:spcBef>
              <a:spcAft>
                <a:spcPts val="300"/>
              </a:spcAft>
              <a:buNone/>
            </a:pPr>
            <a:r>
              <a:rPr lang="en-US" altLang="zh-CN" sz="1800" b="0"/>
              <a:t>	plugins: [ </a:t>
            </a:r>
            <a:endParaRPr lang="en-US" altLang="zh-CN" sz="1800" b="0"/>
          </a:p>
          <a:p>
            <a:pPr>
              <a:spcBef>
                <a:spcPts val="300"/>
              </a:spcBef>
              <a:spcAft>
                <a:spcPts val="300"/>
              </a:spcAft>
              <a:buNone/>
            </a:pPr>
            <a:r>
              <a:rPr lang="en-US" altLang="zh-CN" sz="1800" b="0"/>
              <a:t>	</a:t>
            </a:r>
            <a:r>
              <a:rPr lang="zh-CN" altLang="en-US" sz="1800" b="0"/>
              <a:t>    </a:t>
            </a:r>
            <a:r>
              <a:rPr lang="en-US" altLang="zh-CN" sz="1800" b="0"/>
              <a:t>new HtmlWebpackPlugin({ </a:t>
            </a:r>
            <a:endParaRPr lang="en-US" altLang="zh-CN" sz="1800" b="0"/>
          </a:p>
          <a:p>
            <a:pPr>
              <a:spcBef>
                <a:spcPts val="300"/>
              </a:spcBef>
              <a:spcAft>
                <a:spcPts val="300"/>
              </a:spcAft>
              <a:buNone/>
            </a:pPr>
            <a:r>
              <a:rPr lang="en-US" altLang="zh-CN" sz="1800" b="0"/>
              <a:t>		title: ‘Output Management’ , 	//</a:t>
            </a:r>
            <a:r>
              <a:rPr lang="zh-CN" altLang="en-US" sz="1800" b="0"/>
              <a:t>标题</a:t>
            </a:r>
            <a:endParaRPr lang="en-US" altLang="zh-CN" sz="1800" b="0"/>
          </a:p>
          <a:p>
            <a:pPr>
              <a:spcBef>
                <a:spcPts val="300"/>
              </a:spcBef>
              <a:spcAft>
                <a:spcPts val="300"/>
              </a:spcAft>
              <a:buNone/>
            </a:pPr>
            <a:r>
              <a:rPr lang="en-US" altLang="zh-CN" sz="1800" b="0"/>
              <a:t>		filename:'admin.html'</a:t>
            </a:r>
            <a:r>
              <a:rPr lang="zh-CN" altLang="en-US" sz="1800" b="0"/>
              <a:t>  </a:t>
            </a:r>
            <a:r>
              <a:rPr lang="en-US" altLang="zh-CN" sz="1800" b="0"/>
              <a:t>	//</a:t>
            </a:r>
            <a:r>
              <a:rPr lang="zh-CN" altLang="en-US" sz="1800" b="0"/>
              <a:t>产生的文件名</a:t>
            </a:r>
            <a:endParaRPr lang="en-US" altLang="zh-CN" sz="1800" b="0"/>
          </a:p>
          <a:p>
            <a:pPr>
              <a:spcBef>
                <a:spcPts val="300"/>
              </a:spcBef>
              <a:spcAft>
                <a:spcPts val="300"/>
              </a:spcAft>
              <a:buNone/>
            </a:pPr>
            <a:r>
              <a:rPr lang="en-US" altLang="zh-CN" sz="1800" b="0"/>
              <a:t>		template:'src/index.html'	//</a:t>
            </a:r>
            <a:r>
              <a:rPr lang="zh-CN" altLang="en-US" sz="1800" b="0"/>
              <a:t>模板</a:t>
            </a:r>
            <a:endParaRPr lang="en-US" altLang="zh-CN" sz="1800" b="0"/>
          </a:p>
          <a:p>
            <a:pPr>
              <a:spcBef>
                <a:spcPts val="300"/>
              </a:spcBef>
              <a:spcAft>
                <a:spcPts val="300"/>
              </a:spcAft>
              <a:buNone/>
            </a:pPr>
            <a:r>
              <a:rPr lang="en-US" altLang="zh-CN" sz="1800" b="0"/>
              <a:t>	</a:t>
            </a:r>
            <a:r>
              <a:rPr lang="zh-CN" altLang="en-US" sz="1800" b="0"/>
              <a:t>    </a:t>
            </a:r>
            <a:r>
              <a:rPr lang="en-US" altLang="zh-CN" sz="1800" b="0"/>
              <a:t> }) </a:t>
            </a:r>
            <a:endParaRPr lang="en-US" altLang="zh-CN" sz="1800" b="0"/>
          </a:p>
          <a:p>
            <a:pPr>
              <a:spcBef>
                <a:spcPts val="300"/>
              </a:spcBef>
              <a:spcAft>
                <a:spcPts val="300"/>
              </a:spcAft>
              <a:buNone/>
            </a:pPr>
            <a:r>
              <a:rPr lang="en-US" altLang="zh-CN" sz="1800" b="0"/>
              <a:t>	]</a:t>
            </a:r>
            <a:endParaRPr lang="is-IS" altLang="zh-CN" sz="1800" b="0"/>
          </a:p>
          <a:p>
            <a:pPr>
              <a:spcBef>
                <a:spcPts val="300"/>
              </a:spcBef>
              <a:spcAft>
                <a:spcPts val="300"/>
              </a:spcAft>
              <a:buNone/>
            </a:pPr>
            <a:r>
              <a:rPr lang="en-US" altLang="zh-CN" sz="1800" b="0"/>
              <a:t>}</a:t>
            </a:r>
            <a:endParaRPr lang="en-US" altLang="zh-CN" sz="1800" b="0"/>
          </a:p>
          <a:p>
            <a:pPr>
              <a:spcBef>
                <a:spcPts val="500"/>
              </a:spcBef>
              <a:spcAft>
                <a:spcPts val="500"/>
              </a:spcAft>
              <a:buNone/>
            </a:pPr>
            <a:endParaRPr lang="en-US" altLang="zh-CN" sz="1800" b="0">
              <a:solidFill>
                <a:srgbClr val="2C60FF"/>
              </a:solidFill>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33794" name="Rectangle 3"/>
          <p:cNvSpPr>
            <a:spLocks noGrp="1"/>
          </p:cNvSpPr>
          <p:nvPr>
            <p:ph type="body" idx="4294967295"/>
          </p:nvPr>
        </p:nvSpPr>
        <p:spPr>
          <a:xfrm>
            <a:off x="0" y="587375"/>
            <a:ext cx="9144000" cy="4822825"/>
          </a:xfrm>
        </p:spPr>
        <p:txBody>
          <a:bodyPr vert="horz" wrap="square" lIns="90050" tIns="45024" rIns="90050" bIns="45024" numCol="1" anchor="t" anchorCtr="0" compatLnSpc="1"/>
          <a:lstStyle/>
          <a:p>
            <a:pPr>
              <a:spcBef>
                <a:spcPts val="200"/>
              </a:spcBef>
              <a:spcAft>
                <a:spcPts val="200"/>
              </a:spcAft>
            </a:pPr>
            <a:r>
              <a:rPr lang="zh-CN" altLang="en-US"/>
              <a:t> 使用</a:t>
            </a:r>
            <a:r>
              <a:rPr lang="en-US" altLang="zh-CN"/>
              <a:t>source maps</a:t>
            </a:r>
            <a:endParaRPr lang="en-US" altLang="zh-CN"/>
          </a:p>
          <a:p>
            <a:pPr marL="457200" lvl="1" indent="0">
              <a:spcBef>
                <a:spcPts val="500"/>
              </a:spcBef>
              <a:spcAft>
                <a:spcPts val="500"/>
              </a:spcAft>
              <a:buClr>
                <a:srgbClr val="FFC000"/>
              </a:buClr>
              <a:buNone/>
            </a:pPr>
            <a:r>
              <a:rPr lang="zh-CN" altLang="en-US" sz="1800" b="0"/>
              <a:t>可以准确定位错误出现在具体哪个模块中。</a:t>
            </a:r>
            <a:endParaRPr lang="en-US" altLang="zh-CN" sz="1800" b="0"/>
          </a:p>
          <a:p>
            <a:pPr marL="457200" lvl="1" indent="0">
              <a:spcBef>
                <a:spcPts val="500"/>
              </a:spcBef>
              <a:spcAft>
                <a:spcPts val="500"/>
              </a:spcAft>
              <a:buClr>
                <a:srgbClr val="FFC000"/>
              </a:buClr>
              <a:buNone/>
            </a:pPr>
            <a:r>
              <a:rPr lang="zh-CN" altLang="en-US" sz="1800" b="0"/>
              <a:t>配置方式：</a:t>
            </a:r>
            <a:endParaRPr lang="en-US" altLang="zh-CN" sz="1800" b="0"/>
          </a:p>
          <a:p>
            <a:pPr>
              <a:buNone/>
            </a:pPr>
            <a:r>
              <a:rPr lang="en-US" altLang="zh-CN" sz="1800"/>
              <a:t>module.exports = {</a:t>
            </a:r>
            <a:endParaRPr lang="en-US" altLang="zh-CN" sz="1800"/>
          </a:p>
          <a:p>
            <a:pPr>
              <a:buNone/>
            </a:pPr>
            <a:r>
              <a:rPr lang="en-US" altLang="zh-CN" sz="1800"/>
              <a:t>	 devtool: 'inline-source-map'</a:t>
            </a:r>
            <a:endParaRPr lang="is-IS" altLang="zh-CN" sz="1800"/>
          </a:p>
          <a:p>
            <a:pPr>
              <a:buNone/>
            </a:pPr>
            <a:r>
              <a:rPr lang="en-US" altLang="zh-CN" sz="1800"/>
              <a:t>}</a:t>
            </a:r>
            <a:endParaRPr lang="en-US" altLang="zh-CN" sz="1800"/>
          </a:p>
          <a:p>
            <a:pPr>
              <a:spcBef>
                <a:spcPts val="200"/>
              </a:spcBef>
              <a:spcAft>
                <a:spcPts val="200"/>
              </a:spcAft>
            </a:pPr>
            <a:endParaRPr lang="en-US" altLang="zh-CN"/>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p:nvPr>
        </p:nvSpPr>
        <p:spPr/>
        <p:txBody>
          <a:bodyPr vert="horz" wrap="square" lIns="90333" tIns="44376" rIns="90333" bIns="44376" anchor="b"/>
          <a:lstStyle/>
          <a:p>
            <a:r>
              <a:rPr lang="en-US" altLang="zh-CN"/>
              <a:t>webpack</a:t>
            </a:r>
            <a:endParaRPr lang="zh-CN" altLang="en-US"/>
          </a:p>
        </p:txBody>
      </p:sp>
      <p:sp>
        <p:nvSpPr>
          <p:cNvPr id="34818"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342900" indent="-342900">
              <a:spcBef>
                <a:spcPts val="200"/>
              </a:spcBef>
              <a:spcAft>
                <a:spcPts val="200"/>
              </a:spcAft>
            </a:pPr>
            <a:r>
              <a:rPr lang="zh-CN" altLang="en-US"/>
              <a:t> 使用</a:t>
            </a:r>
            <a:r>
              <a:rPr lang="en-US" altLang="zh-CN"/>
              <a:t>webpack-dev-server</a:t>
            </a:r>
            <a:endParaRPr lang="en-US" altLang="zh-CN"/>
          </a:p>
          <a:p>
            <a:pPr marL="457200" lvl="1" indent="0">
              <a:spcBef>
                <a:spcPts val="500"/>
              </a:spcBef>
              <a:spcAft>
                <a:spcPts val="500"/>
              </a:spcAft>
              <a:buClr>
                <a:srgbClr val="FFC000"/>
              </a:buClr>
              <a:buNone/>
            </a:pPr>
            <a:r>
              <a:rPr lang="en-US" altLang="zh-CN" sz="1800" b="0"/>
              <a:t>webpack-dev-server</a:t>
            </a:r>
            <a:r>
              <a:rPr lang="zh-CN" altLang="en-US" sz="1800" b="0"/>
              <a:t>是一个简单的</a:t>
            </a:r>
            <a:r>
              <a:rPr lang="en-US" altLang="zh-CN" sz="1800" b="0"/>
              <a:t>web</a:t>
            </a:r>
            <a:r>
              <a:rPr lang="zh-CN" altLang="en-US" sz="1800" b="0"/>
              <a:t>服务器，在代码修改后能重新构建代码并且刷新浏览器。</a:t>
            </a:r>
            <a:endParaRPr lang="en-US" altLang="zh-CN" sz="1800" b="0"/>
          </a:p>
          <a:p>
            <a:pPr marL="457200" lvl="1" indent="0">
              <a:buClr>
                <a:schemeClr val="tx2"/>
              </a:buClr>
              <a:buNone/>
            </a:pPr>
            <a:r>
              <a:rPr lang="zh-CN" altLang="en-US" sz="1800"/>
              <a:t>使用方式：</a:t>
            </a:r>
            <a:endParaRPr lang="en-US" altLang="zh-CN" sz="1800"/>
          </a:p>
          <a:p>
            <a:pPr marL="457200" lvl="1" indent="0">
              <a:buClr>
                <a:schemeClr val="tx2"/>
              </a:buClr>
              <a:buNone/>
            </a:pPr>
            <a:r>
              <a:rPr lang="en-US" altLang="zh-CN" sz="1800" b="0"/>
              <a:t>npm install --save-dev webpack-dev-server</a:t>
            </a:r>
            <a:endParaRPr lang="en-US" altLang="zh-CN" sz="1800" b="0"/>
          </a:p>
          <a:p>
            <a:pPr marL="457200" lvl="1" indent="0">
              <a:buClr>
                <a:schemeClr val="tx2"/>
              </a:buClr>
              <a:buNone/>
            </a:pPr>
            <a:r>
              <a:rPr lang="en-US" altLang="zh-CN" sz="1800" b="0"/>
              <a:t>module.exports = {</a:t>
            </a:r>
            <a:endParaRPr lang="en-US" altLang="zh-CN" sz="1800" b="0"/>
          </a:p>
          <a:p>
            <a:pPr marL="457200" lvl="1" indent="0">
              <a:buClr>
                <a:schemeClr val="tx2"/>
              </a:buClr>
              <a:buNone/>
            </a:pPr>
            <a:r>
              <a:rPr lang="en-US" altLang="zh-CN" sz="1800" b="0"/>
              <a:t>	</a:t>
            </a:r>
            <a:r>
              <a:rPr lang="is-IS" altLang="zh-CN" sz="1800" b="0"/>
              <a:t>…</a:t>
            </a:r>
            <a:endParaRPr lang="en-US" altLang="zh-CN" sz="1800" b="0"/>
          </a:p>
          <a:p>
            <a:pPr marL="457200" lvl="1" indent="0">
              <a:buClr>
                <a:schemeClr val="tx2"/>
              </a:buClr>
              <a:buNone/>
            </a:pPr>
            <a:r>
              <a:rPr lang="en-US" altLang="zh-CN" sz="1800" b="0"/>
              <a:t>	devServer: { </a:t>
            </a:r>
            <a:endParaRPr lang="en-US" altLang="zh-CN" sz="1800" b="0"/>
          </a:p>
          <a:p>
            <a:pPr marL="457200" lvl="1" indent="0">
              <a:buClr>
                <a:schemeClr val="tx2"/>
              </a:buClr>
              <a:buNone/>
            </a:pPr>
            <a:r>
              <a:rPr lang="en-US" altLang="zh-CN" sz="1800" b="0"/>
              <a:t>	</a:t>
            </a:r>
            <a:r>
              <a:rPr lang="zh-CN" altLang="en-US" sz="1800" b="0"/>
              <a:t>    </a:t>
            </a:r>
            <a:r>
              <a:rPr lang="en-US" altLang="zh-CN" sz="1800" b="0"/>
              <a:t>contentBase: './dist' 	//</a:t>
            </a:r>
            <a:r>
              <a:rPr lang="zh-CN" altLang="en-US" sz="1800" b="0"/>
              <a:t>服务器服务目录</a:t>
            </a:r>
            <a:endParaRPr lang="en-US" altLang="zh-CN" sz="1800" b="0"/>
          </a:p>
          <a:p>
            <a:pPr marL="457200" lvl="1" indent="0">
              <a:buClr>
                <a:schemeClr val="tx2"/>
              </a:buClr>
              <a:buNone/>
            </a:pPr>
            <a:r>
              <a:rPr lang="en-US" altLang="zh-CN" sz="1800" b="0"/>
              <a:t>	},</a:t>
            </a:r>
            <a:endParaRPr lang="en-US" altLang="zh-CN" sz="1800" b="0"/>
          </a:p>
          <a:p>
            <a:pPr marL="457200" lvl="1" indent="0">
              <a:buClr>
                <a:schemeClr val="tx2"/>
              </a:buClr>
              <a:buNone/>
            </a:pPr>
            <a:r>
              <a:rPr lang="en-US" altLang="zh-CN" sz="1800" b="0"/>
              <a:t>	</a:t>
            </a:r>
            <a:r>
              <a:rPr lang="is-IS" altLang="zh-CN" sz="1800" b="0"/>
              <a:t>…</a:t>
            </a:r>
            <a:endParaRPr lang="is-IS" altLang="zh-CN" sz="1800" b="0"/>
          </a:p>
          <a:p>
            <a:pPr marL="457200" lvl="1" indent="0">
              <a:buClr>
                <a:schemeClr val="tx2"/>
              </a:buClr>
              <a:buNone/>
            </a:pPr>
            <a:r>
              <a:rPr lang="en-US" altLang="zh-CN" sz="1800" b="0"/>
              <a:t>}</a:t>
            </a:r>
            <a:endParaRPr lang="en-US" altLang="zh-CN" sz="1800" b="0"/>
          </a:p>
          <a:p>
            <a:pPr marL="457200" lvl="1" indent="0">
              <a:buClr>
                <a:schemeClr val="tx2"/>
              </a:buClr>
              <a:buNone/>
            </a:pPr>
            <a:r>
              <a:rPr lang="zh-CN" altLang="en-US" sz="1800" b="0"/>
              <a:t>配置 </a:t>
            </a:r>
            <a:r>
              <a:rPr lang="en-US" altLang="zh-CN" sz="1800" b="0"/>
              <a:t>package.json</a:t>
            </a:r>
            <a:endParaRPr lang="en-US" altLang="zh-CN" sz="1800" b="0"/>
          </a:p>
          <a:p>
            <a:pPr marL="457200" lvl="1" indent="0">
              <a:buClr>
                <a:schemeClr val="tx2"/>
              </a:buClr>
              <a:buNone/>
            </a:pPr>
            <a:r>
              <a:rPr lang="zh-CN" altLang="en-US" sz="1800" b="0"/>
              <a:t>    </a:t>
            </a:r>
            <a:r>
              <a:rPr lang="en-US" altLang="zh-CN" sz="1800" b="0"/>
              <a:t>"scripts":{"start": "webpack-dev-server --open"}</a:t>
            </a:r>
            <a:endParaRPr lang="en-US" altLang="zh-CN" sz="1800" b="0"/>
          </a:p>
          <a:p>
            <a:pPr marL="342900" indent="-342900">
              <a:spcBef>
                <a:spcPts val="200"/>
              </a:spcBef>
              <a:spcAft>
                <a:spcPts val="200"/>
              </a:spcAft>
              <a:buNone/>
            </a:pPr>
            <a:endParaRPr lang="en-US" altLang="zh-CN"/>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429000" y="2949575"/>
            <a:ext cx="5306695"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9</a:t>
            </a:r>
            <a:r>
              <a:rPr lang="zh-CN" altLang="en-US" sz="2800">
                <a:solidFill>
                  <a:srgbClr val="CC0099"/>
                </a:solidFill>
                <a:effectLst>
                  <a:outerShdw blurRad="38100" dist="38100" dir="2700000">
                    <a:srgbClr val="C0C0C0"/>
                  </a:outerShdw>
                </a:effectLst>
              </a:rPr>
              <a:t> 章</a:t>
            </a:r>
            <a:br>
              <a:rPr lang="en-US" altLang="zh-CN" sz="2800">
                <a:solidFill>
                  <a:srgbClr val="CC0099"/>
                </a:solidFill>
                <a:effectLst>
                  <a:outerShdw blurRad="38100" dist="38100" dir="2700000">
                    <a:srgbClr val="C0C0C0"/>
                  </a:outerShdw>
                </a:effectLst>
              </a:rPr>
            </a:br>
            <a:br>
              <a:rPr lang="en-US" altLang="zh-CN"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利用</a:t>
            </a:r>
            <a:r>
              <a:rPr lang="en-US" altLang="zh-CN" sz="2800">
                <a:solidFill>
                  <a:srgbClr val="CC0099"/>
                </a:solidFill>
                <a:effectLst>
                  <a:outerShdw blurRad="38100" dist="38100" dir="2700000">
                    <a:srgbClr val="C0C0C0"/>
                  </a:outerShdw>
                </a:effectLst>
              </a:rPr>
              <a:t>vue</a:t>
            </a:r>
            <a:r>
              <a:rPr lang="zh-CN" altLang="en-US" sz="2800">
                <a:solidFill>
                  <a:srgbClr val="CC0099"/>
                </a:solidFill>
                <a:effectLst>
                  <a:outerShdw blurRad="38100" dist="38100" dir="2700000">
                    <a:srgbClr val="C0C0C0"/>
                  </a:outerShdw>
                </a:effectLst>
              </a:rPr>
              <a:t>脚手架开发企业级应用</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p:txBody>
          <a:bodyPr vert="horz" wrap="square" lIns="90333" tIns="44376" rIns="90333" bIns="44376" anchor="b"/>
          <a:lstStyle/>
          <a:p>
            <a:r>
              <a:rPr lang="en-US" altLang="zh-CN"/>
              <a:t>vue</a:t>
            </a:r>
            <a:endParaRPr lang="zh-CN" altLang="en-US"/>
          </a:p>
        </p:txBody>
      </p:sp>
      <p:sp>
        <p:nvSpPr>
          <p:cNvPr id="125954" name="Rectangle 3"/>
          <p:cNvSpPr>
            <a:spLocks noGrp="1"/>
          </p:cNvSpPr>
          <p:nvPr>
            <p:ph type="body"/>
          </p:nvPr>
        </p:nvSpPr>
        <p:spPr>
          <a:xfrm>
            <a:off x="0" y="587375"/>
            <a:ext cx="9144000" cy="5889625"/>
          </a:xfrm>
        </p:spPr>
        <p:txBody>
          <a:bodyPr vert="horz" wrap="square" lIns="90050" tIns="45024" rIns="90050" bIns="45024" anchor="t"/>
          <a:lstStyle/>
          <a:p>
            <a:pPr marL="342900" indent="-342900">
              <a:spcBef>
                <a:spcPts val="200"/>
              </a:spcBef>
              <a:spcAft>
                <a:spcPts val="200"/>
              </a:spcAft>
            </a:pPr>
            <a:r>
              <a:rPr lang="zh-CN" altLang="en-US"/>
              <a:t> 使用</a:t>
            </a:r>
            <a:r>
              <a:rPr lang="en-US" altLang="zh-CN"/>
              <a:t>vue-cli</a:t>
            </a:r>
            <a:endParaRPr lang="en-US" altLang="zh-CN"/>
          </a:p>
          <a:p>
            <a:pPr marL="457200" lvl="1" indent="0">
              <a:spcBef>
                <a:spcPts val="500"/>
              </a:spcBef>
              <a:spcAft>
                <a:spcPts val="500"/>
              </a:spcAft>
              <a:buClr>
                <a:srgbClr val="FFC000"/>
              </a:buClr>
              <a:buNone/>
            </a:pPr>
            <a:r>
              <a:rPr lang="en-US" altLang="zh-CN" sz="1800" b="0"/>
              <a:t>Vue.js </a:t>
            </a:r>
            <a:r>
              <a:rPr lang="zh-CN" altLang="en-US" sz="1800" b="0"/>
              <a:t>提供一个官方命令行工具，可用于快速搭建大型单页应用。该工具提供开箱即用的构建工具配置，带来现代化的前端开发流程。只需几分钟即可创建并启动一个带热重载、保存时静态检查以及可用于生产环境的构建配置的项目。注意，在构建项目的时候需要连接外网</a:t>
            </a:r>
            <a:endParaRPr lang="en-US" altLang="zh-CN" sz="1800" b="0"/>
          </a:p>
          <a:p>
            <a:pPr marL="457200" lvl="1" indent="0">
              <a:buClr>
                <a:schemeClr val="tx2"/>
              </a:buClr>
              <a:buNone/>
            </a:pPr>
            <a:r>
              <a:rPr lang="zh-CN" altLang="en-US" sz="1800"/>
              <a:t>使用方式：</a:t>
            </a:r>
            <a:endParaRPr lang="en-US" altLang="zh-CN" sz="1800"/>
          </a:p>
          <a:p>
            <a:pPr marL="977900" lvl="2" indent="0">
              <a:buNone/>
            </a:pPr>
            <a:r>
              <a:rPr lang="en-US" altLang="zh-CN" b="0"/>
              <a:t># </a:t>
            </a:r>
            <a:r>
              <a:rPr lang="zh-CN" altLang="en-US" b="0"/>
              <a:t>全局安装 </a:t>
            </a:r>
            <a:r>
              <a:rPr lang="en-US" altLang="zh-CN" b="0"/>
              <a:t>vue-cli</a:t>
            </a:r>
            <a:endParaRPr lang="en-US" altLang="zh-CN" b="0"/>
          </a:p>
          <a:p>
            <a:pPr marL="977900" lvl="2" indent="0">
              <a:buNone/>
            </a:pPr>
            <a:r>
              <a:rPr lang="en-US" altLang="zh-CN" b="0"/>
              <a:t>$ npm install --global vue-cli</a:t>
            </a:r>
            <a:endParaRPr lang="en-US" altLang="zh-CN" b="0"/>
          </a:p>
          <a:p>
            <a:pPr marL="977900" lvl="2" indent="0">
              <a:buNone/>
            </a:pPr>
            <a:r>
              <a:rPr lang="en-US" altLang="zh-CN" b="0"/>
              <a:t># </a:t>
            </a:r>
            <a:r>
              <a:rPr lang="zh-CN" altLang="en-US" b="0"/>
              <a:t>创建一个基于 </a:t>
            </a:r>
            <a:r>
              <a:rPr lang="en-US" altLang="zh-CN" b="0"/>
              <a:t>webpack </a:t>
            </a:r>
            <a:r>
              <a:rPr lang="zh-CN" altLang="en-US" b="0"/>
              <a:t>模板的新项目</a:t>
            </a:r>
            <a:endParaRPr lang="zh-CN" altLang="en-US" b="0"/>
          </a:p>
          <a:p>
            <a:pPr marL="977900" lvl="2" indent="0">
              <a:buNone/>
            </a:pPr>
            <a:r>
              <a:rPr lang="en-US" altLang="zh-CN" b="0"/>
              <a:t>$ vue init webpack my-project</a:t>
            </a:r>
            <a:endParaRPr lang="en-US" altLang="zh-CN" b="0"/>
          </a:p>
          <a:p>
            <a:pPr marL="977900" lvl="2" indent="0">
              <a:buNone/>
            </a:pPr>
            <a:r>
              <a:rPr lang="en-US" altLang="zh-CN" b="0"/>
              <a:t># </a:t>
            </a:r>
            <a:r>
              <a:rPr lang="zh-CN" altLang="en-US" b="0"/>
              <a:t>安装依赖，走你</a:t>
            </a:r>
            <a:endParaRPr lang="zh-CN" altLang="en-US" b="0"/>
          </a:p>
          <a:p>
            <a:pPr marL="977900" lvl="2" indent="0">
              <a:buNone/>
            </a:pPr>
            <a:r>
              <a:rPr lang="en-US" altLang="zh-CN" b="0"/>
              <a:t>$ cd my-project</a:t>
            </a:r>
            <a:endParaRPr lang="en-US" altLang="zh-CN" b="0"/>
          </a:p>
          <a:p>
            <a:pPr marL="977900" lvl="2" indent="0">
              <a:buNone/>
            </a:pPr>
            <a:r>
              <a:rPr lang="en-US" altLang="zh-CN" b="0"/>
              <a:t>$ npm install</a:t>
            </a:r>
            <a:endParaRPr lang="en-US" altLang="zh-CN" b="0"/>
          </a:p>
          <a:p>
            <a:pPr marL="977900" lvl="2" indent="0">
              <a:buNone/>
            </a:pPr>
            <a:r>
              <a:rPr lang="en-US" altLang="zh-CN" b="0"/>
              <a:t>$ npm run dev</a:t>
            </a:r>
            <a:endParaRPr lang="en-US" altLang="zh-CN" b="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p:txBody>
          <a:bodyPr vert="horz" wrap="square" lIns="90333" tIns="44376" rIns="90333" bIns="44376" anchor="b"/>
          <a:lstStyle/>
          <a:p>
            <a:r>
              <a:rPr lang="zh-CN" altLang="en-US"/>
              <a:t>剖析</a:t>
            </a:r>
            <a:r>
              <a:rPr lang="en-US" altLang="zh-CN"/>
              <a:t>myProject</a:t>
            </a:r>
            <a:endParaRPr lang="zh-CN" altLang="en-US"/>
          </a:p>
        </p:txBody>
      </p:sp>
      <p:sp>
        <p:nvSpPr>
          <p:cNvPr id="13314" name="Rectangle 3"/>
          <p:cNvSpPr>
            <a:spLocks noGrp="1"/>
          </p:cNvSpPr>
          <p:nvPr>
            <p:ph type="body" idx="4294967295"/>
          </p:nvPr>
        </p:nvSpPr>
        <p:spPr/>
        <p:txBody>
          <a:bodyPr vert="horz" wrap="square" lIns="90050" tIns="45024" rIns="90050" bIns="45024" numCol="1" anchor="t" anchorCtr="0" compatLnSpc="1"/>
          <a:lstStyle/>
          <a:p>
            <a:r>
              <a:rPr lang="zh-CN" altLang="en-US"/>
              <a:t> 命令解析</a:t>
            </a:r>
            <a:endParaRPr lang="en-US" altLang="zh-CN"/>
          </a:p>
          <a:p>
            <a:pPr>
              <a:buNone/>
            </a:pPr>
            <a:r>
              <a:rPr lang="en-US" altLang="zh-CN" sz="1800"/>
              <a:t>vue init webpack myProject</a:t>
            </a:r>
            <a:endParaRPr lang="en-US" altLang="zh-CN" sz="1800"/>
          </a:p>
          <a:p>
            <a:pPr>
              <a:buNone/>
            </a:pPr>
            <a:r>
              <a:rPr lang="zh-CN" altLang="en-US" sz="1800" b="0"/>
              <a:t>初始化一个</a:t>
            </a:r>
            <a:r>
              <a:rPr lang="en-US" altLang="zh-CN" sz="1800" b="0"/>
              <a:t>vue</a:t>
            </a:r>
            <a:r>
              <a:rPr lang="zh-CN" altLang="en-US" sz="1800" b="0"/>
              <a:t>项目，名字为</a:t>
            </a:r>
            <a:r>
              <a:rPr lang="en-US" altLang="zh-CN" sz="1800" b="0"/>
              <a:t>myProject</a:t>
            </a:r>
            <a:r>
              <a:rPr lang="zh-CN" altLang="en-US" sz="1800" b="0"/>
              <a:t>；</a:t>
            </a:r>
            <a:endParaRPr lang="en-US" altLang="zh-CN" sz="1800" b="0"/>
          </a:p>
          <a:p>
            <a:pPr>
              <a:buFont typeface="Wingdings" panose="05000000000000000000" pitchFamily="2" charset="2"/>
              <a:buChar char="Ø"/>
            </a:pPr>
            <a:r>
              <a:rPr lang="en-US" altLang="zh-CN" sz="1800" b="0"/>
              <a:t>webpack</a:t>
            </a:r>
            <a:r>
              <a:rPr lang="zh-CN" altLang="en-US" sz="1800" b="0"/>
              <a:t>参数是指</a:t>
            </a:r>
            <a:r>
              <a:rPr lang="en-US" altLang="zh-CN" sz="1800" b="0"/>
              <a:t>myProject</a:t>
            </a:r>
            <a:r>
              <a:rPr lang="zh-CN" altLang="en-US" sz="1800" b="0"/>
              <a:t>这个项目将会在开发和完成阶段帮你自动打包代码，比如将</a:t>
            </a:r>
            <a:r>
              <a:rPr lang="en-US" altLang="zh-CN" sz="1800" b="0"/>
              <a:t>js</a:t>
            </a:r>
            <a:r>
              <a:rPr lang="zh-CN" altLang="en-US" sz="1800" b="0"/>
              <a:t>文件统一合成一个文件，将</a:t>
            </a:r>
            <a:r>
              <a:rPr lang="en-US" altLang="zh-CN" sz="1800" b="0"/>
              <a:t>CSS</a:t>
            </a:r>
            <a:r>
              <a:rPr lang="zh-CN" altLang="en-US" sz="1800" b="0"/>
              <a:t>文件统一合并压缩等</a:t>
            </a:r>
            <a:endParaRPr lang="en-US" altLang="zh-CN" sz="1800" b="0"/>
          </a:p>
          <a:p>
            <a:pPr>
              <a:buFont typeface="Wingdings" panose="05000000000000000000" pitchFamily="2" charset="2"/>
              <a:buChar char="Ø"/>
            </a:pPr>
            <a:r>
              <a:rPr lang="en-US" altLang="zh-CN" sz="1800" b="0"/>
              <a:t>init</a:t>
            </a:r>
            <a:r>
              <a:rPr lang="zh-CN" altLang="en-US" sz="1800" b="0"/>
              <a:t>的过程中会问你给项目定义一些描述，版本之类的信息，可以不管，一直输入</a:t>
            </a:r>
            <a:r>
              <a:rPr lang="en-US" altLang="zh-CN" sz="1800" b="0"/>
              <a:t>y</a:t>
            </a:r>
            <a:r>
              <a:rPr lang="zh-CN" altLang="en-US" sz="1800" b="0"/>
              <a:t>确定跳过，完成之后出现以下界面，红框部分会提示你接下来要做的操作，按照它的提示继续敲代码就对了。</a:t>
            </a:r>
            <a:endParaRPr lang="en-US" altLang="zh-CN" sz="1800" b="0"/>
          </a:p>
          <a:p>
            <a:pPr>
              <a:buNone/>
            </a:pPr>
            <a:r>
              <a:rPr lang="en-US" altLang="zh-CN" sz="1800"/>
              <a:t>npm install </a:t>
            </a:r>
            <a:endParaRPr lang="en-US" altLang="zh-CN" sz="1800"/>
          </a:p>
          <a:p>
            <a:pPr>
              <a:buNone/>
            </a:pPr>
            <a:r>
              <a:rPr lang="zh-CN" altLang="en-US" sz="1800" b="0"/>
              <a:t>是安装项目所需要的依赖，简单理解就是安装一些必要的插件，需要等一段时间；</a:t>
            </a:r>
            <a:endParaRPr lang="zh-CN" altLang="en-US" sz="1800" b="0"/>
          </a:p>
          <a:p>
            <a:pPr>
              <a:buNone/>
            </a:pPr>
            <a:r>
              <a:rPr lang="en-US" altLang="zh-CN" sz="1800"/>
              <a:t>npm run dev</a:t>
            </a:r>
            <a:endParaRPr lang="en-US" altLang="zh-CN" sz="1800"/>
          </a:p>
          <a:p>
            <a:pPr>
              <a:buNone/>
            </a:pPr>
            <a:r>
              <a:rPr lang="en-US" altLang="zh-CN" sz="1800"/>
              <a:t> </a:t>
            </a:r>
            <a:r>
              <a:rPr lang="zh-CN" altLang="en-US" sz="1800" b="0"/>
              <a:t>是开始执行我们的项目了，一旦执行这个命令之后，等一小会，浏览器应该会自动帮你打开一个</a:t>
            </a:r>
            <a:r>
              <a:rPr lang="en-US" altLang="zh-CN" sz="1800" b="0"/>
              <a:t>tab</a:t>
            </a:r>
            <a:r>
              <a:rPr lang="zh-CN" altLang="en-US" sz="1800" b="0"/>
              <a:t>为</a:t>
            </a:r>
            <a:r>
              <a:rPr lang="en-US" altLang="zh-CN" sz="1800" b="0"/>
              <a:t>http://localhost:8080/#/</a:t>
            </a:r>
            <a:r>
              <a:rPr lang="zh-CN" altLang="en-US" sz="1800" b="0"/>
              <a:t>的链接，这个链接就是我们本地开发的项目主页了，如果没有，说明出错了</a:t>
            </a:r>
            <a:endParaRPr lang="zh-CN" altLang="en-US" sz="1800" b="0"/>
          </a:p>
          <a:p>
            <a:endParaRPr lang="en-US" altLang="zh-CN" b="0"/>
          </a:p>
          <a:p>
            <a:pPr>
              <a:buNone/>
            </a:pPr>
            <a:endParaRPr lang="en-US" altLang="zh-CN" b="0"/>
          </a:p>
          <a:p>
            <a:pPr>
              <a:buNone/>
            </a:pPr>
            <a:r>
              <a:rPr lang="en-US" altLang="zh-CN" b="0"/>
              <a:t>	</a:t>
            </a:r>
            <a:endParaRPr lang="zh-CN" altLang="en-US" b="0"/>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p:txBody>
          <a:bodyPr vert="horz" wrap="square" lIns="90333" tIns="44376" rIns="90333" bIns="44376" anchor="b"/>
          <a:lstStyle/>
          <a:p>
            <a:r>
              <a:rPr lang="zh-CN" altLang="en-US"/>
              <a:t>剖析</a:t>
            </a:r>
            <a:r>
              <a:rPr lang="en-US" altLang="zh-CN"/>
              <a:t>myProject</a:t>
            </a:r>
            <a:endParaRPr lang="zh-CN" altLang="en-US"/>
          </a:p>
        </p:txBody>
      </p:sp>
      <p:sp>
        <p:nvSpPr>
          <p:cNvPr id="128002" name="Rectangle 3"/>
          <p:cNvSpPr>
            <a:spLocks noGrp="1"/>
          </p:cNvSpPr>
          <p:nvPr>
            <p:ph idx="1"/>
          </p:nvPr>
        </p:nvSpPr>
        <p:spPr/>
        <p:txBody>
          <a:bodyPr vert="horz" wrap="square" lIns="90050" tIns="45024" rIns="90050" bIns="45024" anchor="t"/>
          <a:lstStyle/>
          <a:p>
            <a:r>
              <a:rPr lang="zh-CN" altLang="en-US" dirty="0"/>
              <a:t> 成功运行界面</a:t>
            </a:r>
            <a:endParaRPr lang="en-US" altLang="zh-CN" dirty="0"/>
          </a:p>
          <a:p>
            <a:endParaRPr lang="en-US" altLang="zh-CN" b="0" dirty="0"/>
          </a:p>
          <a:p>
            <a:pPr>
              <a:buNone/>
            </a:pPr>
            <a:endParaRPr lang="en-US" altLang="zh-CN" b="0" dirty="0"/>
          </a:p>
          <a:p>
            <a:pPr>
              <a:buNone/>
            </a:pPr>
            <a:r>
              <a:rPr lang="en-US" altLang="zh-CN" b="0" dirty="0"/>
              <a:t>	</a:t>
            </a:r>
            <a:endParaRPr lang="zh-CN" altLang="en-US" b="0" dirty="0"/>
          </a:p>
          <a:p>
            <a:pPr>
              <a:buNone/>
            </a:pPr>
            <a:endParaRPr lang="zh-CN" altLang="en-US" dirty="0"/>
          </a:p>
          <a:p>
            <a:pPr>
              <a:buNone/>
            </a:pPr>
            <a:endParaRPr lang="zh-CN" altLang="en-US" dirty="0"/>
          </a:p>
          <a:p>
            <a:pPr marL="457200" lvl="1" indent="-457200"/>
            <a:endParaRPr lang="zh-CN" altLang="en-US" dirty="0">
              <a:sym typeface="宋体" panose="02010600030101010101" pitchFamily="2" charset="-122"/>
            </a:endParaRPr>
          </a:p>
          <a:p>
            <a:pPr marL="457200" lvl="1" indent="-457200">
              <a:buNone/>
            </a:pPr>
            <a:endParaRPr lang="zh-CN" altLang="en-US" dirty="0">
              <a:sym typeface="宋体" panose="02010600030101010101" pitchFamily="2" charset="-122"/>
            </a:endParaRPr>
          </a:p>
          <a:p>
            <a:pPr marL="457200" lvl="1" indent="-457200">
              <a:buNone/>
            </a:pPr>
            <a:endParaRPr lang="zh-CN" altLang="en-US" dirty="0">
              <a:sym typeface="宋体" panose="02010600030101010101" pitchFamily="2" charset="-122"/>
            </a:endParaRPr>
          </a:p>
        </p:txBody>
      </p:sp>
      <p:pic>
        <p:nvPicPr>
          <p:cNvPr id="128003" name="Picture 2" descr="https://mc.qcloudimg.com/static/img/873285e43241696140f6e73c83f9ae39/image.png"/>
          <p:cNvPicPr>
            <a:picLocks noChangeAspect="1"/>
          </p:cNvPicPr>
          <p:nvPr/>
        </p:nvPicPr>
        <p:blipFill>
          <a:blip r:embed="rId1" cstate="print"/>
          <a:stretch>
            <a:fillRect/>
          </a:stretch>
        </p:blipFill>
        <p:spPr>
          <a:xfrm>
            <a:off x="1698625" y="1042988"/>
            <a:ext cx="5486400" cy="4914900"/>
          </a:xfrm>
          <a:prstGeom prst="rect">
            <a:avLst/>
          </a:prstGeom>
          <a:noFill/>
          <a:ln w="9525">
            <a:noFill/>
          </a:ln>
        </p:spPr>
      </p:pic>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p:txBody>
          <a:bodyPr vert="horz" wrap="square" lIns="90333" tIns="44376" rIns="90333" bIns="44376" anchor="b"/>
          <a:lstStyle/>
          <a:p>
            <a:r>
              <a:rPr lang="zh-CN" altLang="en-US"/>
              <a:t>剖析</a:t>
            </a:r>
            <a:r>
              <a:rPr lang="en-US" altLang="zh-CN"/>
              <a:t>myProject</a:t>
            </a:r>
            <a:endParaRPr lang="zh-CN" altLang="en-US"/>
          </a:p>
        </p:txBody>
      </p:sp>
      <p:sp>
        <p:nvSpPr>
          <p:cNvPr id="129026" name="Rectangle 3"/>
          <p:cNvSpPr>
            <a:spLocks noGrp="1"/>
          </p:cNvSpPr>
          <p:nvPr>
            <p:ph type="body"/>
          </p:nvPr>
        </p:nvSpPr>
        <p:spPr>
          <a:xfrm>
            <a:off x="0" y="587375"/>
            <a:ext cx="9144000" cy="631825"/>
          </a:xfrm>
        </p:spPr>
        <p:txBody>
          <a:bodyPr vert="horz" wrap="square" lIns="90050" tIns="45024" rIns="90050" bIns="45024" anchor="t"/>
          <a:lstStyle/>
          <a:p>
            <a:r>
              <a:rPr lang="zh-CN" altLang="en-US"/>
              <a:t> 项目目录</a:t>
            </a:r>
            <a:endParaRPr lang="en-US" altLang="zh-CN"/>
          </a:p>
          <a:p>
            <a:endParaRPr lang="en-US" altLang="zh-CN" b="0"/>
          </a:p>
          <a:p>
            <a:pPr>
              <a:buNone/>
            </a:pPr>
            <a:endParaRPr lang="en-US" altLang="zh-CN" b="0"/>
          </a:p>
          <a:p>
            <a:pPr>
              <a:buNone/>
            </a:pPr>
            <a:r>
              <a:rPr lang="en-US" altLang="zh-CN" b="0"/>
              <a:t>	</a:t>
            </a:r>
            <a:endParaRPr lang="zh-CN" altLang="en-US" b="0"/>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
        <p:nvSpPr>
          <p:cNvPr id="6" name="Rectangle 3"/>
          <p:cNvSpPr txBox="1"/>
          <p:nvPr/>
        </p:nvSpPr>
        <p:spPr bwMode="auto">
          <a:xfrm>
            <a:off x="2008188" y="1071563"/>
            <a:ext cx="7135813"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0" tIns="45024" rIns="90050" bIns="45024"/>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a:buChar char="ü"/>
            </a:pPr>
            <a:r>
              <a:rPr lang="en-US" altLang="zh-CN" sz="1800" b="0"/>
              <a:t>package.json</a:t>
            </a:r>
            <a:r>
              <a:rPr lang="zh-CN" altLang="en-US" sz="1800" b="0"/>
              <a:t>保存一些依赖信息</a:t>
            </a:r>
            <a:endParaRPr lang="en-US" altLang="zh-CN" sz="1800" b="0"/>
          </a:p>
          <a:p>
            <a:pPr marL="342900" lvl="0" indent="-342900">
              <a:buChar char="ü"/>
            </a:pPr>
            <a:r>
              <a:rPr lang="en-US" altLang="zh-CN" sz="1800" b="0"/>
              <a:t>config</a:t>
            </a:r>
            <a:r>
              <a:rPr lang="zh-CN" altLang="en-US" sz="1800" b="0"/>
              <a:t>保存一些项目初始化配置</a:t>
            </a:r>
            <a:endParaRPr lang="en-US" altLang="zh-CN" sz="1800" b="0"/>
          </a:p>
          <a:p>
            <a:pPr marL="342900" lvl="0" indent="-342900">
              <a:buChar char="ü"/>
            </a:pPr>
            <a:r>
              <a:rPr lang="en-US" altLang="zh-CN" sz="1800" b="0"/>
              <a:t>build</a:t>
            </a:r>
            <a:r>
              <a:rPr lang="zh-CN" altLang="en-US" sz="1800" b="0"/>
              <a:t>里面保存一些</a:t>
            </a:r>
            <a:r>
              <a:rPr lang="en-US" altLang="zh-CN" sz="1800" b="0"/>
              <a:t>webpack</a:t>
            </a:r>
            <a:r>
              <a:rPr lang="zh-CN" altLang="en-US" sz="1800" b="0"/>
              <a:t>的初始化配置</a:t>
            </a:r>
            <a:endParaRPr lang="en-US" altLang="zh-CN" sz="1800" b="0"/>
          </a:p>
          <a:p>
            <a:pPr marL="342900" lvl="0" indent="-342900">
              <a:buChar char="ü"/>
            </a:pPr>
            <a:r>
              <a:rPr lang="en-US" altLang="zh-CN" sz="1800" b="0"/>
              <a:t>index.html</a:t>
            </a:r>
            <a:r>
              <a:rPr lang="zh-CN" altLang="en-US" sz="1800" b="0"/>
              <a:t>是我们的首页</a:t>
            </a:r>
            <a:endParaRPr lang="en-US" altLang="zh-CN" sz="1800" b="0"/>
          </a:p>
          <a:p>
            <a:pPr marL="342900" lvl="0" indent="-342900">
              <a:buChar char="ü"/>
            </a:pPr>
            <a:r>
              <a:rPr lang="en-US" altLang="zh-CN" sz="1800" b="0"/>
              <a:t>src</a:t>
            </a:r>
            <a:r>
              <a:rPr lang="zh-CN" altLang="en-US" sz="1800" b="0"/>
              <a:t> 是源代码目录，最为关键</a:t>
            </a:r>
            <a:endParaRPr lang="en-US" altLang="zh-CN" sz="1800" b="0"/>
          </a:p>
          <a:p>
            <a:pPr marL="850900" lvl="1" indent="-342900">
              <a:buChar char="ü"/>
            </a:pPr>
            <a:r>
              <a:rPr lang="en-US" altLang="zh-CN" sz="1800" b="0"/>
              <a:t>main.js	</a:t>
            </a:r>
            <a:endParaRPr lang="en-US" altLang="zh-CN" sz="1800" b="0"/>
          </a:p>
          <a:p>
            <a:pPr marL="850900" lvl="1" indent="-342900">
              <a:buChar char="ü"/>
            </a:pPr>
            <a:r>
              <a:rPr lang="en-US" altLang="zh-CN" sz="1800" b="0"/>
              <a:t>App.vue</a:t>
            </a:r>
            <a:endParaRPr lang="en-US" altLang="zh-CN" sz="1800" b="0"/>
          </a:p>
          <a:p>
            <a:pPr marL="850900" lvl="1" indent="-342900">
              <a:buChar char="ü"/>
            </a:pPr>
            <a:r>
              <a:rPr lang="en-US" altLang="zh-CN" sz="1800" b="0"/>
              <a:t>router</a:t>
            </a:r>
            <a:endParaRPr lang="en-US" altLang="zh-CN" sz="1800" b="0"/>
          </a:p>
          <a:p>
            <a:pPr marL="850900" lvl="1" indent="-342900">
              <a:buChar char="ü"/>
            </a:pPr>
            <a:r>
              <a:rPr lang="en-US" altLang="zh-CN" sz="1800" b="0"/>
              <a:t>components</a:t>
            </a:r>
            <a:endParaRPr lang="en-US" altLang="zh-CN" sz="1800" b="0"/>
          </a:p>
          <a:p>
            <a:pPr marL="850900" lvl="1" indent="-342900">
              <a:buChar char="ü"/>
            </a:pPr>
            <a:r>
              <a:rPr lang="en-US" altLang="zh-CN" sz="1800" b="0"/>
              <a:t>assets</a:t>
            </a:r>
            <a:endParaRPr lang="en-US" altLang="zh-CN" sz="1800" b="0"/>
          </a:p>
          <a:p>
            <a:pPr marL="342900" lvl="0" indent="-342900">
              <a:buChar char="•"/>
            </a:pPr>
            <a:endParaRPr lang="en-US" altLang="zh-CN" b="0"/>
          </a:p>
          <a:p>
            <a:pPr marL="342900" lvl="0" indent="-342900">
              <a:buNone/>
            </a:pPr>
            <a:endParaRPr lang="en-US" altLang="zh-CN" b="0"/>
          </a:p>
          <a:p>
            <a:pPr marL="342900" lvl="0" indent="-342900">
              <a:buNone/>
            </a:pPr>
            <a:r>
              <a:rPr lang="en-US" altLang="zh-CN" b="0"/>
              <a:t>	</a:t>
            </a:r>
            <a:endParaRPr lang="zh-CN" altLang="en-US" b="0"/>
          </a:p>
          <a:p>
            <a:pPr marL="342900" lvl="0" indent="-342900">
              <a:buNone/>
            </a:pPr>
            <a:endParaRPr lang="zh-CN" altLang="en-US"/>
          </a:p>
          <a:p>
            <a:pPr marL="342900" lvl="0" indent="-342900">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pic>
        <p:nvPicPr>
          <p:cNvPr id="129028" name="图片 1"/>
          <p:cNvPicPr>
            <a:picLocks noChangeAspect="1"/>
          </p:cNvPicPr>
          <p:nvPr/>
        </p:nvPicPr>
        <p:blipFill>
          <a:blip r:embed="rId1" cstate="print"/>
          <a:stretch>
            <a:fillRect/>
          </a:stretch>
        </p:blipFill>
        <p:spPr>
          <a:xfrm>
            <a:off x="0" y="1143000"/>
            <a:ext cx="2008188" cy="4114800"/>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vert="horz" wrap="square" lIns="90333" tIns="44376" rIns="90333" bIns="44376" anchor="b"/>
          <a:lstStyle/>
          <a:p>
            <a:r>
              <a:rPr lang="en-US" altLang="zh-CN"/>
              <a:t>npm</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搭建本地</a:t>
            </a:r>
            <a:r>
              <a:rPr lang="en-US" altLang="zh-CN"/>
              <a:t>npm</a:t>
            </a:r>
            <a:r>
              <a:rPr lang="zh-CN" altLang="en-US"/>
              <a:t>仓库（</a:t>
            </a:r>
            <a:r>
              <a:rPr lang="en-US" altLang="zh-CN"/>
              <a:t>sinopia</a:t>
            </a:r>
            <a:r>
              <a:rPr lang="zh-CN" altLang="en-US"/>
              <a:t>）</a:t>
            </a:r>
            <a:endParaRPr lang="en-US" altLang="zh-CN" sz="1600"/>
          </a:p>
          <a:p>
            <a:pPr marL="850900" lvl="1" indent="-342900">
              <a:buFont typeface="宋体" panose="02010600030101010101" pitchFamily="2" charset="-122"/>
              <a:buAutoNum type="arabicPeriod"/>
            </a:pPr>
            <a:r>
              <a:rPr lang="zh-CN" altLang="en-US" sz="1600"/>
              <a:t>安装</a:t>
            </a:r>
            <a:r>
              <a:rPr lang="en-US" altLang="zh-CN" sz="1600"/>
              <a:t>	$</a:t>
            </a:r>
            <a:r>
              <a:rPr lang="zh-CN" altLang="en-US" sz="1600"/>
              <a:t> </a:t>
            </a:r>
            <a:r>
              <a:rPr lang="en-US" altLang="zh-CN" sz="1600"/>
              <a:t>npm install -g sinopia</a:t>
            </a:r>
            <a:endParaRPr lang="en-US" altLang="zh-CN" sz="1600"/>
          </a:p>
          <a:p>
            <a:pPr marL="850900" lvl="1" indent="-342900">
              <a:buFont typeface="宋体" panose="02010600030101010101" pitchFamily="2" charset="-122"/>
              <a:buAutoNum type="arabicPeriod"/>
            </a:pPr>
            <a:r>
              <a:rPr lang="zh-CN" altLang="en-US" sz="1600"/>
              <a:t>配置</a:t>
            </a:r>
            <a:r>
              <a:rPr lang="en-US" altLang="zh-CN" sz="1600"/>
              <a:t>	$</a:t>
            </a:r>
            <a:r>
              <a:rPr lang="zh-CN" altLang="en-US" sz="1600"/>
              <a:t> </a:t>
            </a:r>
            <a:r>
              <a:rPr lang="en-US" altLang="zh-CN" sz="1600"/>
              <a:t>npm set registry </a:t>
            </a:r>
            <a:r>
              <a:rPr lang="en-US" altLang="zh-CN" sz="1600">
                <a:hlinkClick r:id="rId1"/>
              </a:rPr>
              <a:t>http://localhost:4873/</a:t>
            </a:r>
            <a:endParaRPr lang="en-US" altLang="zh-CN" sz="1600"/>
          </a:p>
          <a:p>
            <a:pPr marL="850900" lvl="1" indent="-342900">
              <a:buFont typeface="宋体" panose="02010600030101010101" pitchFamily="2" charset="-122"/>
              <a:buAutoNum type="arabicPeriod"/>
            </a:pPr>
            <a:r>
              <a:rPr lang="zh-CN" altLang="en-US" sz="1600"/>
              <a:t>添加用户</a:t>
            </a:r>
            <a:r>
              <a:rPr lang="en-US" altLang="zh-CN" sz="1600"/>
              <a:t>	$</a:t>
            </a:r>
            <a:r>
              <a:rPr lang="zh-CN" altLang="en-US" sz="1600"/>
              <a:t> </a:t>
            </a:r>
            <a:r>
              <a:rPr lang="en-US" altLang="zh-CN" sz="1600"/>
              <a:t>npm adduser --registry </a:t>
            </a:r>
            <a:r>
              <a:rPr lang="en-US" altLang="zh-CN" sz="1600">
                <a:hlinkClick r:id="rId1"/>
              </a:rPr>
              <a:t>http://localhost:4873/</a:t>
            </a:r>
            <a:endParaRPr lang="en-US" altLang="zh-CN" sz="1600"/>
          </a:p>
          <a:p>
            <a:pPr marL="850900" lvl="1" indent="-342900">
              <a:buFont typeface="宋体" panose="02010600030101010101" pitchFamily="2" charset="-122"/>
              <a:buAutoNum type="arabicPeriod"/>
            </a:pPr>
            <a:r>
              <a:rPr lang="zh-CN" altLang="en-US" sz="1600"/>
              <a:t>发布模块</a:t>
            </a:r>
            <a:r>
              <a:rPr lang="en-US" altLang="zh-CN" sz="1600"/>
              <a:t>	$</a:t>
            </a:r>
            <a:r>
              <a:rPr lang="zh-CN" altLang="en-US" sz="1600"/>
              <a:t> </a:t>
            </a:r>
            <a:r>
              <a:rPr lang="en-US" altLang="zh-CN" sz="1600"/>
              <a:t>npm</a:t>
            </a:r>
            <a:r>
              <a:rPr lang="zh-CN" altLang="en-US" sz="1600"/>
              <a:t> </a:t>
            </a:r>
            <a:r>
              <a:rPr lang="en-US" altLang="zh-CN" sz="1600"/>
              <a:t>publish</a:t>
            </a:r>
            <a:r>
              <a:rPr lang="zh-CN" altLang="en-US" sz="1600"/>
              <a:t> </a:t>
            </a:r>
            <a:r>
              <a:rPr lang="en-US" altLang="zh-CN" sz="1600"/>
              <a:t>&lt;module_name&gt;</a:t>
            </a:r>
            <a:endParaRPr lang="en-US" altLang="zh-CN" sz="1600"/>
          </a:p>
          <a:p>
            <a:pPr marL="850900" lvl="1" indent="-342900">
              <a:buFont typeface="宋体" panose="02010600030101010101" pitchFamily="2" charset="-122"/>
              <a:buAutoNum type="arabicPeriod"/>
            </a:pPr>
            <a:r>
              <a:rPr lang="zh-CN" altLang="en-US" sz="1600"/>
              <a:t>启动</a:t>
            </a:r>
            <a:r>
              <a:rPr lang="en-US" altLang="zh-CN" sz="1600"/>
              <a:t>	$</a:t>
            </a:r>
            <a:r>
              <a:rPr lang="zh-CN" altLang="en-US" sz="1600"/>
              <a:t> </a:t>
            </a:r>
            <a:r>
              <a:rPr lang="en-US" altLang="zh-CN" sz="1600"/>
              <a:t>sinopia</a:t>
            </a:r>
            <a:endParaRPr lang="en-US" altLang="zh-CN" sz="1600"/>
          </a:p>
          <a:p>
            <a:pPr marL="850900" lvl="1" indent="-342900">
              <a:buFont typeface="宋体" panose="02010600030101010101" pitchFamily="2" charset="-122"/>
              <a:buAutoNum type="arabicPeriod"/>
            </a:pPr>
            <a:endParaRPr lang="en-US" altLang="zh-CN" sz="1600"/>
          </a:p>
          <a:p>
            <a:pPr marL="850900" lvl="1" indent="-342900">
              <a:buFont typeface="宋体" panose="02010600030101010101" pitchFamily="2" charset="-122"/>
              <a:buAutoNum type="arabicPeriod"/>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p:txBody>
          <a:bodyPr vert="horz" wrap="square" lIns="90333" tIns="44376" rIns="90333" bIns="44376" anchor="b"/>
          <a:lstStyle/>
          <a:p>
            <a:r>
              <a:rPr lang="zh-CN" altLang="en-US"/>
              <a:t>剖析</a:t>
            </a:r>
            <a:r>
              <a:rPr lang="en-US" altLang="zh-CN"/>
              <a:t>myProject</a:t>
            </a:r>
            <a:endParaRPr lang="zh-CN" altLang="en-US"/>
          </a:p>
        </p:txBody>
      </p:sp>
      <p:sp>
        <p:nvSpPr>
          <p:cNvPr id="130050" name="Rectangle 3"/>
          <p:cNvSpPr>
            <a:spLocks noGrp="1"/>
          </p:cNvSpPr>
          <p:nvPr>
            <p:ph type="body"/>
          </p:nvPr>
        </p:nvSpPr>
        <p:spPr>
          <a:xfrm>
            <a:off x="0" y="587375"/>
            <a:ext cx="9144000" cy="631825"/>
          </a:xfrm>
        </p:spPr>
        <p:txBody>
          <a:bodyPr vert="horz" wrap="square" lIns="90050" tIns="45024" rIns="90050" bIns="45024" anchor="t"/>
          <a:lstStyle/>
          <a:p>
            <a:r>
              <a:rPr lang="zh-CN" altLang="en-US"/>
              <a:t> </a:t>
            </a:r>
            <a:r>
              <a:rPr lang="en-US" altLang="zh-CN"/>
              <a:t>main.js</a:t>
            </a:r>
            <a:endParaRPr lang="en-US" altLang="zh-CN"/>
          </a:p>
          <a:p>
            <a:endParaRPr lang="en-US" altLang="zh-CN" b="0"/>
          </a:p>
          <a:p>
            <a:pPr>
              <a:buNone/>
            </a:pPr>
            <a:endParaRPr lang="en-US" altLang="zh-CN" b="0"/>
          </a:p>
          <a:p>
            <a:pPr>
              <a:buNone/>
            </a:pPr>
            <a:r>
              <a:rPr lang="en-US" altLang="zh-CN" b="0"/>
              <a:t>	</a:t>
            </a:r>
            <a:endParaRPr lang="zh-CN" altLang="en-US" b="0"/>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
        <p:nvSpPr>
          <p:cNvPr id="6" name="Rectangle 3"/>
          <p:cNvSpPr txBox="1"/>
          <p:nvPr/>
        </p:nvSpPr>
        <p:spPr bwMode="auto">
          <a:xfrm>
            <a:off x="3341688" y="1071563"/>
            <a:ext cx="5802313"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0" tIns="45024" rIns="90050" bIns="45024"/>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a:buChar char="ü"/>
            </a:pPr>
            <a:r>
              <a:rPr lang="en-US" altLang="zh-CN" sz="1800" b="0"/>
              <a:t>import</a:t>
            </a:r>
            <a:r>
              <a:rPr lang="zh-CN" altLang="en-US" sz="1800" b="0"/>
              <a:t> 通过</a:t>
            </a:r>
            <a:r>
              <a:rPr lang="en-US" altLang="zh-CN" sz="1800" b="0"/>
              <a:t>import</a:t>
            </a:r>
            <a:r>
              <a:rPr lang="zh-CN" altLang="en-US" sz="1800" b="0"/>
              <a:t>导入</a:t>
            </a:r>
            <a:r>
              <a:rPr lang="en-US" altLang="zh-CN" sz="1800" b="0"/>
              <a:t>vue</a:t>
            </a:r>
            <a:r>
              <a:rPr lang="zh-CN" altLang="en-US" sz="1800" b="0"/>
              <a:t>模块，</a:t>
            </a:r>
            <a:r>
              <a:rPr lang="en-US" altLang="zh-CN" sz="1800" b="0"/>
              <a:t>App.vue</a:t>
            </a:r>
            <a:r>
              <a:rPr lang="zh-CN" altLang="en-US" sz="1800" b="0"/>
              <a:t>主视图，</a:t>
            </a:r>
            <a:r>
              <a:rPr lang="en-US" altLang="zh-CN" sz="1800" b="0"/>
              <a:t>router</a:t>
            </a:r>
            <a:r>
              <a:rPr lang="zh-CN" altLang="en-US" sz="1800" b="0"/>
              <a:t>路由</a:t>
            </a:r>
            <a:endParaRPr lang="en-US" altLang="zh-CN" sz="1800" b="0"/>
          </a:p>
          <a:p>
            <a:pPr marL="342900" lvl="0" indent="-342900">
              <a:buChar char="ü"/>
            </a:pPr>
            <a:r>
              <a:rPr lang="en-US" altLang="zh-CN" sz="1800" b="0"/>
              <a:t>new</a:t>
            </a:r>
            <a:r>
              <a:rPr lang="zh-CN" altLang="en-US" sz="1800" b="0"/>
              <a:t> </a:t>
            </a:r>
            <a:r>
              <a:rPr lang="en-US" altLang="zh-CN" sz="1800" b="0"/>
              <a:t>Vue();</a:t>
            </a:r>
            <a:r>
              <a:rPr lang="zh-CN" altLang="en-US" sz="1800" b="0"/>
              <a:t> 实例化</a:t>
            </a:r>
            <a:r>
              <a:rPr lang="en-US" altLang="zh-CN" sz="1800" b="0"/>
              <a:t>Vue</a:t>
            </a:r>
            <a:r>
              <a:rPr lang="zh-CN" altLang="en-US" sz="1800" b="0"/>
              <a:t>对象，其中参数含义如下：</a:t>
            </a:r>
            <a:endParaRPr lang="en-US" altLang="zh-CN" sz="1800" b="0"/>
          </a:p>
          <a:p>
            <a:pPr marL="850900" lvl="1" indent="-342900">
              <a:buChar char="ü"/>
            </a:pPr>
            <a:r>
              <a:rPr lang="en-US" altLang="zh-CN" sz="1800" b="0"/>
              <a:t>el</a:t>
            </a:r>
            <a:r>
              <a:rPr lang="zh-CN" altLang="en-US" sz="1800" b="0"/>
              <a:t>：</a:t>
            </a:r>
            <a:r>
              <a:rPr lang="en-US" altLang="zh-CN" sz="1800" b="0"/>
              <a:t>'#app'</a:t>
            </a:r>
            <a:r>
              <a:rPr lang="zh-CN" altLang="en-US" sz="1800" b="0"/>
              <a:t>，意思是将所有视图放在</a:t>
            </a:r>
            <a:r>
              <a:rPr lang="en-US" altLang="zh-CN" sz="1800" b="0"/>
              <a:t>id</a:t>
            </a:r>
            <a:r>
              <a:rPr lang="zh-CN" altLang="en-US" sz="1800" b="0"/>
              <a:t>值为</a:t>
            </a:r>
            <a:r>
              <a:rPr lang="en-US" altLang="zh-CN" sz="1800" b="0"/>
              <a:t>app</a:t>
            </a:r>
            <a:r>
              <a:rPr lang="zh-CN" altLang="en-US" sz="1800" b="0"/>
              <a:t>这个</a:t>
            </a:r>
            <a:r>
              <a:rPr lang="en-US" altLang="zh-CN" sz="1800" b="0"/>
              <a:t>dom</a:t>
            </a:r>
            <a:r>
              <a:rPr lang="zh-CN" altLang="en-US" sz="1800" b="0"/>
              <a:t>元素中</a:t>
            </a:r>
            <a:endParaRPr lang="en-US" altLang="zh-CN" sz="1800" b="0"/>
          </a:p>
          <a:p>
            <a:pPr marL="850900" lvl="1" indent="-342900">
              <a:buChar char="ü"/>
            </a:pPr>
            <a:r>
              <a:rPr lang="en-US" altLang="zh-CN" sz="1800" b="0"/>
              <a:t>components</a:t>
            </a:r>
            <a:r>
              <a:rPr lang="zh-CN" altLang="en-US" sz="1800" b="0"/>
              <a:t>表明引入的文件，即上述的</a:t>
            </a:r>
            <a:r>
              <a:rPr lang="en-US" altLang="zh-CN" sz="1800" b="0"/>
              <a:t>App.vue</a:t>
            </a:r>
            <a:r>
              <a:rPr lang="zh-CN" altLang="en-US" sz="1800" b="0"/>
              <a:t>文件，这个文件的内容将以</a:t>
            </a:r>
            <a:r>
              <a:rPr lang="en-US" altLang="zh-CN" sz="1800" b="0"/>
              <a:t>&lt;App/&gt;</a:t>
            </a:r>
            <a:r>
              <a:rPr lang="zh-CN" altLang="en-US" sz="1800" b="0"/>
              <a:t>这样的标签写进去</a:t>
            </a:r>
            <a:r>
              <a:rPr lang="en-US" altLang="zh-CN" sz="1800" b="0"/>
              <a:t>#app</a:t>
            </a:r>
            <a:r>
              <a:rPr lang="zh-CN" altLang="en-US" sz="1800" b="0"/>
              <a:t>中</a:t>
            </a:r>
            <a:endParaRPr lang="en-US" altLang="zh-CN" sz="1800" b="0"/>
          </a:p>
          <a:p>
            <a:pPr marL="850900" lvl="1" indent="-342900">
              <a:buChar char="ü"/>
            </a:pPr>
            <a:r>
              <a:rPr lang="en-US" altLang="zh-CN" sz="1800" b="0"/>
              <a:t>router,</a:t>
            </a:r>
            <a:r>
              <a:rPr lang="zh-CN" altLang="en-US" sz="1800" b="0"/>
              <a:t> 表示使用</a:t>
            </a:r>
            <a:r>
              <a:rPr lang="en-US" altLang="zh-CN" sz="1800" b="0"/>
              <a:t>router</a:t>
            </a:r>
            <a:r>
              <a:rPr lang="zh-CN" altLang="en-US" sz="1800" b="0"/>
              <a:t>中定义的路由文件</a:t>
            </a:r>
            <a:endParaRPr lang="en-US" altLang="zh-CN" sz="1800" b="0"/>
          </a:p>
          <a:p>
            <a:pPr marL="342900" lvl="0" indent="-342900">
              <a:buNone/>
            </a:pPr>
            <a:endParaRPr lang="en-US" altLang="zh-CN" b="0"/>
          </a:p>
          <a:p>
            <a:pPr marL="342900" lvl="0" indent="-342900">
              <a:buNone/>
            </a:pPr>
            <a:r>
              <a:rPr lang="en-US" altLang="zh-CN" b="0"/>
              <a:t>	</a:t>
            </a:r>
            <a:endParaRPr lang="zh-CN" altLang="en-US" b="0"/>
          </a:p>
          <a:p>
            <a:pPr marL="342900" lvl="0" indent="-342900">
              <a:buNone/>
            </a:pPr>
            <a:endParaRPr lang="zh-CN" altLang="en-US"/>
          </a:p>
          <a:p>
            <a:pPr marL="342900" lvl="0" indent="-342900">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pic>
        <p:nvPicPr>
          <p:cNvPr id="130052" name="图片 2"/>
          <p:cNvPicPr>
            <a:picLocks noChangeAspect="1"/>
          </p:cNvPicPr>
          <p:nvPr/>
        </p:nvPicPr>
        <p:blipFill>
          <a:blip r:embed="rId1" cstate="print"/>
          <a:stretch>
            <a:fillRect/>
          </a:stretch>
        </p:blipFill>
        <p:spPr>
          <a:xfrm>
            <a:off x="0" y="1071563"/>
            <a:ext cx="3341688" cy="3200400"/>
          </a:xfrm>
          <a:prstGeom prst="rect">
            <a:avLst/>
          </a:prstGeom>
          <a:noFill/>
          <a:ln w="9525">
            <a:noFill/>
          </a:ln>
        </p:spPr>
      </p:pic>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p:txBody>
          <a:bodyPr vert="horz" wrap="square" lIns="90333" tIns="44376" rIns="90333" bIns="44376" anchor="b"/>
          <a:lstStyle/>
          <a:p>
            <a:r>
              <a:rPr lang="zh-CN" altLang="en-US"/>
              <a:t>剖析</a:t>
            </a:r>
            <a:r>
              <a:rPr lang="en-US" altLang="zh-CN"/>
              <a:t>myProject</a:t>
            </a:r>
            <a:endParaRPr lang="zh-CN" altLang="en-US"/>
          </a:p>
        </p:txBody>
      </p:sp>
      <p:sp>
        <p:nvSpPr>
          <p:cNvPr id="131074" name="Rectangle 3"/>
          <p:cNvSpPr>
            <a:spLocks noGrp="1"/>
          </p:cNvSpPr>
          <p:nvPr>
            <p:ph type="body"/>
          </p:nvPr>
        </p:nvSpPr>
        <p:spPr>
          <a:xfrm>
            <a:off x="0" y="587375"/>
            <a:ext cx="9144000" cy="439738"/>
          </a:xfrm>
        </p:spPr>
        <p:txBody>
          <a:bodyPr vert="horz" wrap="square" lIns="90050" tIns="45024" rIns="90050" bIns="45024" anchor="t"/>
          <a:lstStyle/>
          <a:p>
            <a:r>
              <a:rPr lang="zh-CN" altLang="en-US"/>
              <a:t> </a:t>
            </a:r>
            <a:r>
              <a:rPr lang="en-US" altLang="zh-CN"/>
              <a:t>App.vue</a:t>
            </a:r>
            <a:endParaRPr lang="en-US" altLang="zh-CN"/>
          </a:p>
          <a:p>
            <a:endParaRPr lang="en-US" altLang="zh-CN" b="0"/>
          </a:p>
          <a:p>
            <a:pPr>
              <a:buNone/>
            </a:pPr>
            <a:endParaRPr lang="en-US" altLang="zh-CN" b="0"/>
          </a:p>
          <a:p>
            <a:pPr>
              <a:buNone/>
            </a:pPr>
            <a:r>
              <a:rPr lang="en-US" altLang="zh-CN" b="0"/>
              <a:t>	</a:t>
            </a:r>
            <a:endParaRPr lang="zh-CN" altLang="en-US" b="0"/>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
        <p:nvSpPr>
          <p:cNvPr id="6" name="Rectangle 3"/>
          <p:cNvSpPr txBox="1"/>
          <p:nvPr/>
        </p:nvSpPr>
        <p:spPr bwMode="auto">
          <a:xfrm>
            <a:off x="3341688" y="1071563"/>
            <a:ext cx="5802313"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0" tIns="45024" rIns="90050" bIns="45024"/>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indent="457200">
              <a:buNone/>
            </a:pPr>
            <a:r>
              <a:rPr lang="zh-CN" altLang="en-US" sz="1800" b="0"/>
              <a:t>在</a:t>
            </a:r>
            <a:r>
              <a:rPr lang="en-US" altLang="zh-CN" sz="1800" b="0"/>
              <a:t>Vue</a:t>
            </a:r>
            <a:r>
              <a:rPr lang="zh-CN" altLang="en-US" sz="1800" b="0"/>
              <a:t>中，官网将以</a:t>
            </a:r>
            <a:r>
              <a:rPr lang="en-US" altLang="zh-CN" sz="1800" b="0"/>
              <a:t>.vue</a:t>
            </a:r>
            <a:r>
              <a:rPr lang="zh-CN" altLang="en-US" sz="1800" b="0"/>
              <a:t>结尾的文件称为单页面组件，单页面的意思是结构，样式，逻辑代码都写在同一个文件中，当我们引入这个文件后，就相当于引入对应的结构、样式和</a:t>
            </a:r>
            <a:r>
              <a:rPr lang="en-US" altLang="zh-CN" sz="1800" b="0"/>
              <a:t>JS</a:t>
            </a:r>
            <a:r>
              <a:rPr lang="zh-CN" altLang="en-US" sz="1800" b="0"/>
              <a:t>代码。</a:t>
            </a:r>
            <a:r>
              <a:rPr lang="zh-CN" altLang="en-US" sz="1800" i="1"/>
              <a:t> </a:t>
            </a:r>
            <a:r>
              <a:rPr lang="en-US" altLang="zh-CN" sz="1800" b="0"/>
              <a:t>node</a:t>
            </a:r>
            <a:r>
              <a:rPr lang="zh-CN" altLang="en-US" sz="1800" b="0"/>
              <a:t>端之所以能识别</a:t>
            </a:r>
            <a:r>
              <a:rPr lang="en-US" altLang="zh-CN" sz="1800" b="0"/>
              <a:t>.vue</a:t>
            </a:r>
            <a:r>
              <a:rPr lang="zh-CN" altLang="en-US" sz="1800" b="0"/>
              <a:t>文件，是因为前面说的</a:t>
            </a:r>
            <a:r>
              <a:rPr lang="en-US" altLang="zh-CN" sz="1800" b="0"/>
              <a:t>webpack</a:t>
            </a:r>
            <a:r>
              <a:rPr lang="zh-CN" altLang="en-US" sz="1800" b="0"/>
              <a:t>在编译时将</a:t>
            </a:r>
            <a:r>
              <a:rPr lang="en-US" altLang="zh-CN" sz="1800" b="0"/>
              <a:t>.vue</a:t>
            </a:r>
            <a:r>
              <a:rPr lang="zh-CN" altLang="en-US" sz="1800" b="0"/>
              <a:t>文件中的</a:t>
            </a:r>
            <a:r>
              <a:rPr lang="en-US" altLang="zh-CN" sz="1800" b="0"/>
              <a:t>html</a:t>
            </a:r>
            <a:r>
              <a:rPr lang="zh-CN" altLang="en-US" sz="1800" b="0"/>
              <a:t>，</a:t>
            </a:r>
            <a:r>
              <a:rPr lang="en-US" altLang="zh-CN" sz="1800" b="0"/>
              <a:t>js</a:t>
            </a:r>
            <a:r>
              <a:rPr lang="zh-CN" altLang="en-US" sz="1800" b="0"/>
              <a:t>，</a:t>
            </a:r>
            <a:r>
              <a:rPr lang="en-US" altLang="zh-CN" sz="1800" b="0"/>
              <a:t>css</a:t>
            </a:r>
            <a:r>
              <a:rPr lang="zh-CN" altLang="en-US" sz="1800" b="0"/>
              <a:t>都抽出来合成新的单独的文件。</a:t>
            </a:r>
            <a:endParaRPr lang="en-US" altLang="zh-CN" sz="1800" b="0"/>
          </a:p>
          <a:p>
            <a:pPr lvl="0" indent="457200">
              <a:buChar char="ü"/>
            </a:pPr>
            <a:r>
              <a:rPr lang="en-US" altLang="zh-CN" sz="1800" b="0"/>
              <a:t>template</a:t>
            </a:r>
            <a:r>
              <a:rPr lang="zh-CN" altLang="en-US" sz="1800" b="0"/>
              <a:t> </a:t>
            </a:r>
            <a:r>
              <a:rPr lang="en-US" altLang="zh-CN" sz="1800" b="0"/>
              <a:t>	</a:t>
            </a:r>
            <a:r>
              <a:rPr lang="zh-CN" altLang="en-US" sz="1800" b="0"/>
              <a:t>表示页面结构</a:t>
            </a:r>
            <a:endParaRPr lang="en-US" altLang="zh-CN" sz="1800" b="0"/>
          </a:p>
          <a:p>
            <a:pPr lvl="0" indent="457200">
              <a:buChar char="ü"/>
            </a:pPr>
            <a:r>
              <a:rPr lang="en-US" altLang="zh-CN" sz="1800" b="0"/>
              <a:t>script</a:t>
            </a:r>
            <a:r>
              <a:rPr lang="zh-CN" altLang="en-US" sz="1800" b="0"/>
              <a:t> </a:t>
            </a:r>
            <a:r>
              <a:rPr lang="en-US" altLang="zh-CN" sz="1800" b="0"/>
              <a:t>	</a:t>
            </a:r>
            <a:r>
              <a:rPr lang="zh-CN" altLang="en-US" sz="1800" b="0"/>
              <a:t>表示脚本</a:t>
            </a:r>
            <a:endParaRPr lang="en-US" altLang="zh-CN" sz="1800" b="0"/>
          </a:p>
          <a:p>
            <a:pPr lvl="0" indent="457200">
              <a:buChar char="ü"/>
            </a:pPr>
            <a:r>
              <a:rPr lang="en-US" altLang="zh-CN" sz="1800" b="0"/>
              <a:t>style</a:t>
            </a:r>
            <a:r>
              <a:rPr lang="zh-CN" altLang="en-US" sz="1800" b="0"/>
              <a:t> </a:t>
            </a:r>
            <a:r>
              <a:rPr lang="en-US" altLang="zh-CN" sz="1800" b="0"/>
              <a:t>		</a:t>
            </a:r>
            <a:r>
              <a:rPr lang="zh-CN" altLang="en-US" sz="1800" b="0"/>
              <a:t>表示样式</a:t>
            </a:r>
            <a:endParaRPr lang="en-US" altLang="zh-CN" sz="1800" b="0"/>
          </a:p>
          <a:p>
            <a:pPr lvl="0" indent="457200">
              <a:buNone/>
            </a:pPr>
            <a:endParaRPr lang="en-US" altLang="zh-CN" b="0"/>
          </a:p>
          <a:p>
            <a:pPr lvl="0" indent="457200">
              <a:buNone/>
            </a:pPr>
            <a:r>
              <a:rPr lang="en-US" altLang="zh-CN" b="0"/>
              <a:t>	</a:t>
            </a:r>
            <a:endParaRPr lang="zh-CN" altLang="en-US" b="0"/>
          </a:p>
          <a:p>
            <a:pPr lvl="0" indent="457200">
              <a:buNone/>
            </a:pPr>
            <a:endParaRPr lang="zh-CN" altLang="en-US"/>
          </a:p>
          <a:p>
            <a:pPr lvl="0" indent="457200">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pic>
        <p:nvPicPr>
          <p:cNvPr id="131076" name="图片 1"/>
          <p:cNvPicPr>
            <a:picLocks noChangeAspect="1"/>
          </p:cNvPicPr>
          <p:nvPr/>
        </p:nvPicPr>
        <p:blipFill>
          <a:blip r:embed="rId1" cstate="print"/>
          <a:stretch>
            <a:fillRect/>
          </a:stretch>
        </p:blipFill>
        <p:spPr>
          <a:xfrm>
            <a:off x="12700" y="1027113"/>
            <a:ext cx="3341688" cy="5029200"/>
          </a:xfrm>
          <a:prstGeom prst="rect">
            <a:avLst/>
          </a:prstGeom>
          <a:noFill/>
          <a:ln w="9525">
            <a:noFill/>
          </a:ln>
        </p:spPr>
      </p:pic>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p:cNvSpPr>
          <p:nvPr>
            <p:ph type="title"/>
          </p:nvPr>
        </p:nvSpPr>
        <p:spPr/>
        <p:txBody>
          <a:bodyPr vert="horz" wrap="square" lIns="90333" tIns="44376" rIns="90333" bIns="44376" anchor="b"/>
          <a:lstStyle/>
          <a:p>
            <a:r>
              <a:rPr lang="zh-CN" altLang="en-US"/>
              <a:t>剖析</a:t>
            </a:r>
            <a:r>
              <a:rPr lang="en-US" altLang="zh-CN"/>
              <a:t>myProject</a:t>
            </a:r>
            <a:endParaRPr lang="zh-CN" altLang="en-US"/>
          </a:p>
        </p:txBody>
      </p:sp>
      <p:sp>
        <p:nvSpPr>
          <p:cNvPr id="132098" name="Rectangle 3"/>
          <p:cNvSpPr>
            <a:spLocks noGrp="1"/>
          </p:cNvSpPr>
          <p:nvPr>
            <p:ph type="body"/>
          </p:nvPr>
        </p:nvSpPr>
        <p:spPr>
          <a:xfrm>
            <a:off x="0" y="587375"/>
            <a:ext cx="9144000" cy="439738"/>
          </a:xfrm>
        </p:spPr>
        <p:txBody>
          <a:bodyPr vert="horz" wrap="square" lIns="90050" tIns="45024" rIns="90050" bIns="45024" anchor="t"/>
          <a:lstStyle/>
          <a:p>
            <a:r>
              <a:rPr lang="zh-CN" altLang="en-US"/>
              <a:t> </a:t>
            </a:r>
            <a:r>
              <a:rPr lang="en-US" altLang="zh-CN"/>
              <a:t>router/index.js</a:t>
            </a:r>
            <a:endParaRPr lang="en-US" altLang="zh-CN"/>
          </a:p>
          <a:p>
            <a:endParaRPr lang="en-US" altLang="zh-CN" b="0"/>
          </a:p>
          <a:p>
            <a:pPr>
              <a:buNone/>
            </a:pPr>
            <a:endParaRPr lang="en-US" altLang="zh-CN" b="0"/>
          </a:p>
          <a:p>
            <a:pPr>
              <a:buNone/>
            </a:pPr>
            <a:r>
              <a:rPr lang="en-US" altLang="zh-CN" b="0"/>
              <a:t>	</a:t>
            </a:r>
            <a:endParaRPr lang="zh-CN" altLang="en-US" b="0"/>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
        <p:nvSpPr>
          <p:cNvPr id="6" name="Rectangle 3"/>
          <p:cNvSpPr txBox="1"/>
          <p:nvPr/>
        </p:nvSpPr>
        <p:spPr bwMode="auto">
          <a:xfrm>
            <a:off x="3341688" y="1071563"/>
            <a:ext cx="5802313"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0" tIns="45024" rIns="90050" bIns="45024"/>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marL="342900" lvl="0" indent="-342900">
              <a:buChar char="ü"/>
            </a:pPr>
            <a:r>
              <a:rPr lang="en-US" altLang="zh-CN" sz="1800" b="0"/>
              <a:t>Import</a:t>
            </a:r>
            <a:r>
              <a:rPr lang="zh-CN" altLang="en-US" sz="1800" b="0"/>
              <a:t> 通过</a:t>
            </a:r>
            <a:r>
              <a:rPr lang="en-US" altLang="zh-CN" sz="1800" b="0"/>
              <a:t>import</a:t>
            </a:r>
            <a:r>
              <a:rPr lang="zh-CN" altLang="en-US" sz="1800" b="0"/>
              <a:t>引入</a:t>
            </a:r>
            <a:r>
              <a:rPr lang="en-US" altLang="zh-CN" sz="1800" b="0"/>
              <a:t>vue</a:t>
            </a:r>
            <a:r>
              <a:rPr lang="zh-CN" altLang="en-US" sz="1800" b="0"/>
              <a:t>模块和其他组件模块</a:t>
            </a:r>
            <a:endParaRPr lang="en-US" altLang="zh-CN" sz="1800" b="0"/>
          </a:p>
          <a:p>
            <a:pPr marL="342900" lvl="0" indent="-342900">
              <a:buChar char="ü"/>
            </a:pPr>
            <a:r>
              <a:rPr lang="en-US" altLang="zh-CN" sz="1800" b="0"/>
              <a:t>Vue.use(Router)</a:t>
            </a:r>
            <a:r>
              <a:rPr lang="zh-CN" altLang="en-US" sz="1800" b="0"/>
              <a:t> 显示声明使用</a:t>
            </a:r>
            <a:r>
              <a:rPr lang="en-US" altLang="zh-CN" sz="1800" b="0"/>
              <a:t>Router</a:t>
            </a:r>
            <a:r>
              <a:rPr lang="zh-CN" altLang="en-US" sz="1800" b="0"/>
              <a:t>机制</a:t>
            </a:r>
            <a:endParaRPr lang="en-US" altLang="zh-CN" sz="1800" b="0"/>
          </a:p>
          <a:p>
            <a:pPr marL="342900" lvl="0" indent="-342900">
              <a:buChar char="ü"/>
            </a:pPr>
            <a:r>
              <a:rPr lang="zh-CN" altLang="en-US" sz="1800" b="0"/>
              <a:t>路由的配置</a:t>
            </a:r>
            <a:endParaRPr lang="en-US" altLang="zh-CN" sz="1800" b="0"/>
          </a:p>
          <a:p>
            <a:pPr marL="850900" lvl="1" indent="-342900">
              <a:buChar char="ü"/>
            </a:pPr>
            <a:r>
              <a:rPr lang="en-US" altLang="zh-CN" sz="1800" b="0"/>
              <a:t>path</a:t>
            </a:r>
            <a:r>
              <a:rPr lang="zh-CN" altLang="en-US" sz="1800" b="0"/>
              <a:t> 路径</a:t>
            </a:r>
            <a:endParaRPr lang="en-US" altLang="zh-CN" sz="1800" b="0"/>
          </a:p>
          <a:p>
            <a:pPr marL="850900" lvl="1" indent="-342900">
              <a:buChar char="ü"/>
            </a:pPr>
            <a:r>
              <a:rPr lang="en-US" altLang="zh-CN" sz="1800" b="0"/>
              <a:t>component</a:t>
            </a:r>
            <a:r>
              <a:rPr lang="zh-CN" altLang="en-US" sz="1800" b="0"/>
              <a:t> 路径所对应的的组件</a:t>
            </a:r>
            <a:endParaRPr lang="en-US" altLang="zh-CN" sz="1800" b="0"/>
          </a:p>
          <a:p>
            <a:pPr marL="342900" lvl="0" indent="-342900">
              <a:buNone/>
            </a:pPr>
            <a:endParaRPr lang="en-US" altLang="zh-CN" b="0"/>
          </a:p>
          <a:p>
            <a:pPr marL="342900" lvl="0" indent="-342900">
              <a:buNone/>
            </a:pPr>
            <a:r>
              <a:rPr lang="en-US" altLang="zh-CN" b="0"/>
              <a:t>	</a:t>
            </a:r>
            <a:endParaRPr lang="zh-CN" altLang="en-US" b="0"/>
          </a:p>
          <a:p>
            <a:pPr marL="342900" lvl="0" indent="-342900">
              <a:buNone/>
            </a:pPr>
            <a:endParaRPr lang="zh-CN" altLang="en-US"/>
          </a:p>
          <a:p>
            <a:pPr marL="342900" lvl="0" indent="-342900">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pic>
        <p:nvPicPr>
          <p:cNvPr id="132100" name="图片 2"/>
          <p:cNvPicPr>
            <a:picLocks noChangeAspect="1"/>
          </p:cNvPicPr>
          <p:nvPr/>
        </p:nvPicPr>
        <p:blipFill>
          <a:blip r:embed="rId1" cstate="print"/>
          <a:stretch>
            <a:fillRect/>
          </a:stretch>
        </p:blipFill>
        <p:spPr>
          <a:xfrm>
            <a:off x="25400" y="1001713"/>
            <a:ext cx="3178175" cy="5399087"/>
          </a:xfrm>
          <a:prstGeom prst="rect">
            <a:avLst/>
          </a:prstGeom>
          <a:noFill/>
          <a:ln w="9525">
            <a:noFill/>
          </a:ln>
        </p:spPr>
      </p:pic>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p:cNvSpPr>
          <p:nvPr>
            <p:ph type="title"/>
          </p:nvPr>
        </p:nvSpPr>
        <p:spPr/>
        <p:txBody>
          <a:bodyPr vert="horz" wrap="square" lIns="90333" tIns="44376" rIns="90333" bIns="44376" anchor="b"/>
          <a:lstStyle/>
          <a:p>
            <a:r>
              <a:rPr lang="zh-CN" altLang="en-US"/>
              <a:t>剖析</a:t>
            </a:r>
            <a:r>
              <a:rPr lang="en-US" altLang="zh-CN"/>
              <a:t>myProject</a:t>
            </a:r>
            <a:endParaRPr lang="zh-CN" altLang="en-US"/>
          </a:p>
        </p:txBody>
      </p:sp>
      <p:sp>
        <p:nvSpPr>
          <p:cNvPr id="133122" name="Rectangle 3"/>
          <p:cNvSpPr>
            <a:spLocks noGrp="1"/>
          </p:cNvSpPr>
          <p:nvPr>
            <p:ph type="body"/>
          </p:nvPr>
        </p:nvSpPr>
        <p:spPr>
          <a:xfrm>
            <a:off x="0" y="587375"/>
            <a:ext cx="9144000" cy="439738"/>
          </a:xfrm>
        </p:spPr>
        <p:txBody>
          <a:bodyPr vert="horz" wrap="square" lIns="90050" tIns="45024" rIns="90050" bIns="45024" anchor="t"/>
          <a:lstStyle/>
          <a:p>
            <a:r>
              <a:rPr lang="zh-CN" altLang="en-US"/>
              <a:t> </a:t>
            </a:r>
            <a:r>
              <a:rPr lang="en-US" altLang="zh-CN"/>
              <a:t>router/index.js</a:t>
            </a:r>
            <a:r>
              <a:rPr lang="zh-CN" altLang="en-US"/>
              <a:t> 拓展</a:t>
            </a:r>
            <a:endParaRPr lang="en-US" altLang="zh-CN"/>
          </a:p>
          <a:p>
            <a:endParaRPr lang="en-US" altLang="zh-CN" b="0"/>
          </a:p>
          <a:p>
            <a:pPr>
              <a:buNone/>
            </a:pPr>
            <a:endParaRPr lang="en-US" altLang="zh-CN" b="0"/>
          </a:p>
          <a:p>
            <a:pPr>
              <a:buNone/>
            </a:pPr>
            <a:r>
              <a:rPr lang="en-US" altLang="zh-CN" b="0"/>
              <a:t>	</a:t>
            </a:r>
            <a:endParaRPr lang="zh-CN" altLang="en-US" b="0"/>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
        <p:nvSpPr>
          <p:cNvPr id="6" name="Rectangle 3"/>
          <p:cNvSpPr txBox="1"/>
          <p:nvPr/>
        </p:nvSpPr>
        <p:spPr bwMode="auto">
          <a:xfrm>
            <a:off x="2743200" y="1071563"/>
            <a:ext cx="6400800"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0" tIns="45024" rIns="90050" bIns="45024"/>
          <a:lstStyle>
            <a:lvl1pPr algn="l" rtl="0" eaLnBrk="0" fontAlgn="base" hangingPunct="0">
              <a:spcBef>
                <a:spcPts val="590"/>
              </a:spcBef>
              <a:spcAft>
                <a:spcPts val="590"/>
              </a:spcAft>
              <a:buClr>
                <a:schemeClr val="tx2"/>
              </a:buClr>
              <a:buSzPct val="80000"/>
              <a:buFont typeface="Wingdings" panose="05000000000000000000" pitchFamily="2" charset="2"/>
              <a:buChar char="u"/>
              <a:defRPr sz="2000" i="0"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stStyle>
          <a:p>
            <a:pPr lvl="0">
              <a:buNone/>
            </a:pPr>
            <a:r>
              <a:rPr lang="zh-CN" altLang="en-US" sz="1800" b="0"/>
              <a:t>子路由的配置</a:t>
            </a:r>
            <a:endParaRPr lang="en-US" altLang="zh-CN" sz="1800" b="0"/>
          </a:p>
          <a:p>
            <a:pPr lvl="0">
              <a:buChar char="ü"/>
            </a:pPr>
            <a:r>
              <a:rPr lang="en-US" altLang="zh-CN" sz="1800" b="0"/>
              <a:t>children</a:t>
            </a:r>
            <a:r>
              <a:rPr lang="zh-CN" altLang="en-US" sz="1800" b="0"/>
              <a:t> 用于配置当前路由的子路由</a:t>
            </a:r>
            <a:endParaRPr lang="en-US" altLang="zh-CN" sz="1800" b="0"/>
          </a:p>
          <a:p>
            <a:pPr lvl="0">
              <a:buChar char="ü"/>
            </a:pPr>
            <a:r>
              <a:rPr lang="zh-CN" altLang="en-US" sz="1800" b="0"/>
              <a:t>要想在父模板中显示子路由的内容必须在父模板中添加</a:t>
            </a:r>
            <a:r>
              <a:rPr lang="en-US" altLang="zh-CN" sz="1800" b="0"/>
              <a:t>&lt;router-view&gt;</a:t>
            </a:r>
            <a:r>
              <a:rPr lang="zh-CN" altLang="en-US" sz="1800" b="0"/>
              <a:t>标签</a:t>
            </a:r>
            <a:endParaRPr lang="en-US" altLang="zh-CN" sz="1800" b="0"/>
          </a:p>
          <a:p>
            <a:pPr lvl="0">
              <a:buNone/>
            </a:pPr>
            <a:endParaRPr lang="en-US" altLang="zh-CN" b="0"/>
          </a:p>
          <a:p>
            <a:pPr lvl="0">
              <a:buNone/>
            </a:pPr>
            <a:r>
              <a:rPr lang="en-US" altLang="zh-CN" b="0"/>
              <a:t>	</a:t>
            </a:r>
            <a:endParaRPr lang="zh-CN" altLang="en-US" b="0"/>
          </a:p>
          <a:p>
            <a:pPr lvl="0">
              <a:buNone/>
            </a:pPr>
            <a:endParaRPr lang="zh-CN" altLang="en-US"/>
          </a:p>
          <a:p>
            <a:pPr lvl="0">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pic>
        <p:nvPicPr>
          <p:cNvPr id="133124" name="图片 1"/>
          <p:cNvPicPr>
            <a:picLocks noChangeAspect="1"/>
          </p:cNvPicPr>
          <p:nvPr/>
        </p:nvPicPr>
        <p:blipFill>
          <a:blip r:embed="rId1" cstate="print"/>
          <a:stretch>
            <a:fillRect/>
          </a:stretch>
        </p:blipFill>
        <p:spPr>
          <a:xfrm>
            <a:off x="0" y="1046163"/>
            <a:ext cx="2582863" cy="3678237"/>
          </a:xfrm>
          <a:prstGeom prst="rect">
            <a:avLst/>
          </a:prstGeom>
          <a:noFill/>
          <a:ln w="9525">
            <a:noFill/>
          </a:ln>
        </p:spPr>
      </p:pic>
      <p:pic>
        <p:nvPicPr>
          <p:cNvPr id="133125" name="图片 3"/>
          <p:cNvPicPr>
            <a:picLocks noChangeAspect="1"/>
          </p:cNvPicPr>
          <p:nvPr/>
        </p:nvPicPr>
        <p:blipFill>
          <a:blip r:embed="rId2" cstate="print"/>
          <a:stretch>
            <a:fillRect/>
          </a:stretch>
        </p:blipFill>
        <p:spPr>
          <a:xfrm>
            <a:off x="0" y="4876800"/>
            <a:ext cx="2573338" cy="1219200"/>
          </a:xfrm>
          <a:prstGeom prst="rect">
            <a:avLst/>
          </a:prstGeom>
          <a:noFill/>
          <a:ln w="9525">
            <a:noFill/>
          </a:ln>
        </p:spPr>
      </p:pic>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p:cNvSpPr>
          <p:nvPr>
            <p:ph type="title"/>
          </p:nvPr>
        </p:nvSpPr>
        <p:spPr/>
        <p:txBody>
          <a:bodyPr vert="horz" wrap="square" lIns="90333" tIns="44376" rIns="90333" bIns="44376" anchor="b"/>
          <a:lstStyle/>
          <a:p>
            <a:r>
              <a:rPr lang="zh-CN" altLang="en-US"/>
              <a:t>剖析</a:t>
            </a:r>
            <a:r>
              <a:rPr lang="en-US" altLang="zh-CN"/>
              <a:t>myProject</a:t>
            </a:r>
            <a:endParaRPr lang="zh-CN" altLang="en-US"/>
          </a:p>
        </p:txBody>
      </p:sp>
      <p:sp>
        <p:nvSpPr>
          <p:cNvPr id="134146" name="Rectangle 3"/>
          <p:cNvSpPr>
            <a:spLocks noGrp="1"/>
          </p:cNvSpPr>
          <p:nvPr>
            <p:ph type="body"/>
          </p:nvPr>
        </p:nvSpPr>
        <p:spPr>
          <a:xfrm>
            <a:off x="0" y="587375"/>
            <a:ext cx="9144000" cy="439738"/>
          </a:xfrm>
        </p:spPr>
        <p:txBody>
          <a:bodyPr vert="horz" wrap="square" lIns="90050" tIns="45024" rIns="90050" bIns="45024" anchor="t"/>
          <a:lstStyle/>
          <a:p>
            <a:r>
              <a:rPr lang="zh-CN" altLang="en-US"/>
              <a:t> </a:t>
            </a:r>
            <a:r>
              <a:rPr lang="en-US" altLang="zh-CN"/>
              <a:t>Vue</a:t>
            </a:r>
            <a:r>
              <a:rPr lang="zh-CN" altLang="en-US"/>
              <a:t>的页面架构流程</a:t>
            </a:r>
            <a:endParaRPr lang="en-US" altLang="zh-CN"/>
          </a:p>
          <a:p>
            <a:endParaRPr lang="en-US" altLang="zh-CN" b="0"/>
          </a:p>
          <a:p>
            <a:pPr>
              <a:buNone/>
            </a:pPr>
            <a:endParaRPr lang="en-US" altLang="zh-CN" b="0"/>
          </a:p>
          <a:p>
            <a:pPr>
              <a:buNone/>
            </a:pPr>
            <a:r>
              <a:rPr lang="en-US" altLang="zh-CN" b="0"/>
              <a:t>	</a:t>
            </a:r>
            <a:endParaRPr lang="zh-CN" altLang="en-US" b="0"/>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pic>
        <p:nvPicPr>
          <p:cNvPr id="134147" name="图片 2"/>
          <p:cNvPicPr>
            <a:picLocks noChangeAspect="1"/>
          </p:cNvPicPr>
          <p:nvPr/>
        </p:nvPicPr>
        <p:blipFill>
          <a:blip r:embed="rId1" cstate="print"/>
          <a:stretch>
            <a:fillRect/>
          </a:stretch>
        </p:blipFill>
        <p:spPr>
          <a:xfrm>
            <a:off x="990600" y="1085850"/>
            <a:ext cx="4848225" cy="4648200"/>
          </a:xfrm>
          <a:prstGeom prst="rect">
            <a:avLst/>
          </a:prstGeom>
          <a:noFill/>
          <a:ln w="9525">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vert="horz" wrap="square" lIns="90333" tIns="44376" rIns="90333" bIns="44376" anchor="b"/>
          <a:lstStyle/>
          <a:p>
            <a:r>
              <a:rPr lang="en-US" altLang="zh-CN"/>
              <a:t>Babel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命令行转码</a:t>
            </a:r>
            <a:r>
              <a:rPr lang="en-US" altLang="zh-CN"/>
              <a:t>babel-cli</a:t>
            </a:r>
            <a:endParaRPr lang="en-US" altLang="zh-CN"/>
          </a:p>
          <a:p>
            <a:pPr>
              <a:spcBef>
                <a:spcPts val="200"/>
              </a:spcBef>
              <a:spcAft>
                <a:spcPts val="200"/>
              </a:spcAft>
              <a:buNone/>
            </a:pPr>
            <a:r>
              <a:rPr lang="zh-CN" altLang="en-US" sz="1800" b="0"/>
              <a:t>全局环境下进行 </a:t>
            </a:r>
            <a:r>
              <a:rPr lang="en-US" altLang="zh-CN" sz="1800" b="0"/>
              <a:t>Babel </a:t>
            </a:r>
            <a:r>
              <a:rPr lang="zh-CN" altLang="en-US" sz="1800" b="0"/>
              <a:t>转码。这意味着，如果项目要运行，全局环境必须有 </a:t>
            </a:r>
            <a:r>
              <a:rPr lang="en-US" altLang="zh-CN" sz="1800" b="0"/>
              <a:t>Babel</a:t>
            </a:r>
            <a:r>
              <a:rPr lang="zh-CN" altLang="en-US" sz="1800" b="0"/>
              <a:t>，也就是说项目产生了对环境的依赖。</a:t>
            </a:r>
            <a:endParaRPr lang="en-US" altLang="zh-CN" sz="1800" b="0"/>
          </a:p>
          <a:p>
            <a:pPr>
              <a:spcBef>
                <a:spcPts val="200"/>
              </a:spcBef>
              <a:spcAft>
                <a:spcPts val="200"/>
              </a:spcAft>
              <a:buFont typeface="Wingdings" panose="05000000000000000000" pitchFamily="2" charset="2"/>
              <a:buChar char="l"/>
            </a:pPr>
            <a:r>
              <a:rPr lang="zh-CN" altLang="en-US" sz="1800" b="0"/>
              <a:t> 安装</a:t>
            </a:r>
            <a:endParaRPr lang="en-US" altLang="zh-CN" sz="1800" b="0"/>
          </a:p>
          <a:p>
            <a:pPr>
              <a:spcBef>
                <a:spcPts val="200"/>
              </a:spcBef>
              <a:spcAft>
                <a:spcPts val="200"/>
              </a:spcAft>
              <a:buNone/>
            </a:pPr>
            <a:r>
              <a:rPr lang="en-US" altLang="zh-CN" sz="1800"/>
              <a:t>$ npm install --global babel-cli</a:t>
            </a:r>
            <a:endParaRPr lang="en-US" altLang="zh-CN" sz="1800"/>
          </a:p>
          <a:p>
            <a:pPr>
              <a:spcBef>
                <a:spcPts val="200"/>
              </a:spcBef>
              <a:spcAft>
                <a:spcPts val="200"/>
              </a:spcAft>
              <a:buFont typeface="Wingdings" panose="05000000000000000000" pitchFamily="2" charset="2"/>
              <a:buChar char="l"/>
            </a:pPr>
            <a:r>
              <a:rPr lang="zh-CN" altLang="en-US" sz="1800" b="0"/>
              <a:t> 安装预设并且添加配置文件配置</a:t>
            </a:r>
            <a:r>
              <a:rPr lang="en-US" altLang="zh-CN" sz="1800" b="0"/>
              <a:t>.babelrc</a:t>
            </a:r>
            <a:endParaRPr lang="en-US" altLang="zh-CN" sz="1800" b="0"/>
          </a:p>
          <a:p>
            <a:pPr>
              <a:spcBef>
                <a:spcPts val="200"/>
              </a:spcBef>
              <a:spcAft>
                <a:spcPts val="200"/>
              </a:spcAft>
              <a:buNone/>
            </a:pPr>
            <a:r>
              <a:rPr lang="zh-CN" altLang="en-US" sz="1800" b="0"/>
              <a:t>在当前项目的根目录下创建该文件</a:t>
            </a:r>
            <a:endParaRPr lang="en-US" altLang="zh-CN" sz="1800" b="0"/>
          </a:p>
          <a:p>
            <a:pPr>
              <a:spcBef>
                <a:spcPts val="200"/>
              </a:spcBef>
              <a:spcAft>
                <a:spcPts val="200"/>
              </a:spcAft>
              <a:buNone/>
            </a:pPr>
            <a:r>
              <a:rPr lang="en-US" altLang="zh-CN" sz="1800"/>
              <a:t>$</a:t>
            </a:r>
            <a:r>
              <a:rPr lang="zh-CN" altLang="en-US" sz="1800"/>
              <a:t> </a:t>
            </a:r>
            <a:r>
              <a:rPr lang="en-US" altLang="zh-CN" sz="1800"/>
              <a:t>npm install --save-dev babel-preset-es2015</a:t>
            </a:r>
            <a:endParaRPr lang="en-US" altLang="zh-CN" sz="1800"/>
          </a:p>
          <a:p>
            <a:pPr>
              <a:spcBef>
                <a:spcPts val="200"/>
              </a:spcBef>
              <a:spcAft>
                <a:spcPts val="200"/>
              </a:spcAft>
              <a:buNone/>
            </a:pPr>
            <a:r>
              <a:rPr lang="en-US" altLang="zh-CN" sz="1800"/>
              <a:t>{ “presets”: [ </a:t>
            </a:r>
            <a:r>
              <a:rPr lang="pt-BR" altLang="zh-CN" sz="1800"/>
              <a:t>"es2015"</a:t>
            </a:r>
            <a:r>
              <a:rPr lang="en-US" altLang="zh-CN" sz="1800"/>
              <a:t>]} </a:t>
            </a:r>
            <a:endParaRPr lang="en-US" altLang="zh-CN" sz="1800" b="0"/>
          </a:p>
          <a:p>
            <a:pPr>
              <a:spcBef>
                <a:spcPts val="200"/>
              </a:spcBef>
              <a:spcAft>
                <a:spcPts val="200"/>
              </a:spcAft>
              <a:buFont typeface="Wingdings" panose="05000000000000000000" pitchFamily="2" charset="2"/>
              <a:buChar char="l"/>
            </a:pPr>
            <a:r>
              <a:rPr lang="zh-CN" altLang="en-US" sz="1600" b="0"/>
              <a:t> </a:t>
            </a:r>
            <a:r>
              <a:rPr lang="zh-CN" altLang="en-US" sz="1800" b="0"/>
              <a:t>使用</a:t>
            </a:r>
            <a:endParaRPr lang="en-US" altLang="zh-CN" sz="1800" b="0"/>
          </a:p>
          <a:p>
            <a:pPr>
              <a:spcBef>
                <a:spcPts val="200"/>
              </a:spcBef>
              <a:spcAft>
                <a:spcPts val="200"/>
              </a:spcAft>
              <a:buNone/>
            </a:pPr>
            <a:r>
              <a:rPr lang="zh-CN" altLang="en-US" sz="1800" b="0"/>
              <a:t>转码结果输出到标准输出 </a:t>
            </a:r>
            <a:endParaRPr lang="en-US" altLang="zh-CN" sz="1800" b="0"/>
          </a:p>
          <a:p>
            <a:pPr>
              <a:spcBef>
                <a:spcPts val="200"/>
              </a:spcBef>
              <a:spcAft>
                <a:spcPts val="200"/>
              </a:spcAft>
              <a:buNone/>
            </a:pPr>
            <a:r>
              <a:rPr lang="en-US" altLang="zh-CN" sz="1800"/>
              <a:t>$ babel example.js</a:t>
            </a:r>
            <a:endParaRPr lang="en-US" altLang="zh-CN" sz="1800"/>
          </a:p>
          <a:p>
            <a:pPr>
              <a:spcBef>
                <a:spcPts val="200"/>
              </a:spcBef>
              <a:spcAft>
                <a:spcPts val="200"/>
              </a:spcAft>
              <a:buNone/>
            </a:pPr>
            <a:r>
              <a:rPr lang="zh-CN" altLang="en-US" sz="1800" b="0"/>
              <a:t>转码结果写入一个文件，</a:t>
            </a:r>
            <a:r>
              <a:rPr lang="en-US" altLang="zh-CN" sz="1800" b="0"/>
              <a:t>--out-file </a:t>
            </a:r>
            <a:r>
              <a:rPr lang="zh-CN" altLang="en-US" sz="1800" b="0"/>
              <a:t>或 </a:t>
            </a:r>
            <a:r>
              <a:rPr lang="en-US" altLang="zh-CN" sz="1800" b="0"/>
              <a:t>-o </a:t>
            </a:r>
            <a:r>
              <a:rPr lang="zh-CN" altLang="en-US" sz="1800" b="0"/>
              <a:t>参数指定输出文件</a:t>
            </a:r>
            <a:endParaRPr lang="en-US" altLang="zh-CN" sz="1800" b="0"/>
          </a:p>
          <a:p>
            <a:pPr>
              <a:spcBef>
                <a:spcPts val="200"/>
              </a:spcBef>
              <a:spcAft>
                <a:spcPts val="200"/>
              </a:spcAft>
              <a:buNone/>
            </a:pPr>
            <a:r>
              <a:rPr lang="en-US" altLang="zh-CN" sz="1800"/>
              <a:t>$ babel example.js --out-file compiled.js</a:t>
            </a:r>
            <a:endParaRPr lang="en-US" altLang="zh-CN" sz="1800"/>
          </a:p>
          <a:p>
            <a:pPr>
              <a:spcBef>
                <a:spcPts val="200"/>
              </a:spcBef>
              <a:spcAft>
                <a:spcPts val="200"/>
              </a:spcAft>
              <a:buNone/>
            </a:pPr>
            <a:r>
              <a:rPr lang="zh-CN" altLang="en-US" sz="1800" b="0"/>
              <a:t>整个目录转码</a:t>
            </a:r>
            <a:r>
              <a:rPr lang="en-US" altLang="zh-CN" sz="1800" b="0"/>
              <a:t> --out-dir </a:t>
            </a:r>
            <a:r>
              <a:rPr lang="zh-CN" altLang="en-US" sz="1800" b="0"/>
              <a:t>或 </a:t>
            </a:r>
            <a:r>
              <a:rPr lang="en-US" altLang="zh-CN" sz="1800" b="0"/>
              <a:t>-d </a:t>
            </a:r>
            <a:r>
              <a:rPr lang="zh-CN" altLang="en-US" sz="1800" b="0"/>
              <a:t>参数指定输出目录 </a:t>
            </a:r>
            <a:endParaRPr lang="en-US" altLang="zh-CN" sz="1800" b="0"/>
          </a:p>
          <a:p>
            <a:pPr>
              <a:spcBef>
                <a:spcPts val="200"/>
              </a:spcBef>
              <a:spcAft>
                <a:spcPts val="200"/>
              </a:spcAft>
              <a:buNone/>
            </a:pPr>
            <a:r>
              <a:rPr lang="en-US" altLang="zh-CN" sz="1800"/>
              <a:t>$ babel src --out-dir lib</a:t>
            </a:r>
            <a:endParaRPr lang="zh-CN" altLang="en-US" sz="1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vert="horz" wrap="square" lIns="90333" tIns="44376" rIns="90333" bIns="44376" anchor="b"/>
          <a:lstStyle/>
          <a:p>
            <a:r>
              <a:rPr lang="en-US" altLang="zh-CN"/>
              <a:t>Babel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en-US" altLang="zh-CN"/>
              <a:t> </a:t>
            </a:r>
            <a:r>
              <a:rPr lang="zh-CN" altLang="en-US"/>
              <a:t>配置文件</a:t>
            </a:r>
            <a:endParaRPr lang="en-US" altLang="zh-CN"/>
          </a:p>
          <a:p>
            <a:pPr>
              <a:spcBef>
                <a:spcPts val="200"/>
              </a:spcBef>
              <a:spcAft>
                <a:spcPts val="200"/>
              </a:spcAft>
              <a:buNone/>
            </a:pPr>
            <a:r>
              <a:rPr lang="en-US" altLang="zh-CN" sz="1800"/>
              <a:t>Babel </a:t>
            </a:r>
            <a:r>
              <a:rPr lang="zh-CN" altLang="en-US" sz="1800"/>
              <a:t>的配置文件是</a:t>
            </a:r>
            <a:r>
              <a:rPr lang="en-US" altLang="zh-CN" sz="1800"/>
              <a:t>.babelrc</a:t>
            </a:r>
            <a:r>
              <a:rPr lang="zh-CN" altLang="en-US" sz="1800"/>
              <a:t>，存放在项目的根目录下。使用 </a:t>
            </a:r>
            <a:r>
              <a:rPr lang="en-US" altLang="zh-CN" sz="1800"/>
              <a:t>Babel </a:t>
            </a:r>
            <a:r>
              <a:rPr lang="zh-CN" altLang="en-US" sz="1800"/>
              <a:t>的第一步，就是配置这个文件。该文件用来设置转码规则和插件，基本格式如下。</a:t>
            </a:r>
            <a:endParaRPr lang="en-US" altLang="zh-CN" sz="1800"/>
          </a:p>
          <a:p>
            <a:pPr>
              <a:spcBef>
                <a:spcPts val="200"/>
              </a:spcBef>
              <a:spcAft>
                <a:spcPts val="200"/>
              </a:spcAft>
              <a:buNone/>
            </a:pPr>
            <a:r>
              <a:rPr lang="en-US" altLang="zh-CN" sz="1800"/>
              <a:t>{ "presets": [], "plugins": [] }</a:t>
            </a:r>
            <a:endParaRPr lang="en-US" altLang="zh-CN" sz="1800"/>
          </a:p>
          <a:p>
            <a:pPr>
              <a:spcBef>
                <a:spcPts val="200"/>
              </a:spcBef>
              <a:spcAft>
                <a:spcPts val="200"/>
              </a:spcAft>
              <a:buFont typeface="Wingdings" panose="05000000000000000000" pitchFamily="2" charset="2"/>
              <a:buChar char="l"/>
            </a:pPr>
            <a:r>
              <a:rPr lang="en-US" altLang="zh-CN" sz="1800" b="0"/>
              <a:t>presets</a:t>
            </a:r>
            <a:r>
              <a:rPr lang="zh-CN" altLang="en-US" sz="1800" b="0"/>
              <a:t>字段设定转码规则，官方提供以下的规则集，你可以根据需要安装。</a:t>
            </a:r>
            <a:endParaRPr lang="zh-CN" altLang="en-US" sz="1800" b="0"/>
          </a:p>
          <a:p>
            <a:pPr>
              <a:spcBef>
                <a:spcPts val="200"/>
              </a:spcBef>
              <a:spcAft>
                <a:spcPts val="200"/>
              </a:spcAft>
              <a:buNone/>
            </a:pPr>
            <a:r>
              <a:rPr lang="en-US" altLang="zh-CN" sz="1800" b="0"/>
              <a:t>ES2015</a:t>
            </a:r>
            <a:r>
              <a:rPr lang="zh-CN" altLang="en-US" sz="1800" b="0"/>
              <a:t>转码规则</a:t>
            </a:r>
            <a:endParaRPr lang="en-US" altLang="zh-CN" sz="1800" b="0"/>
          </a:p>
          <a:p>
            <a:pPr>
              <a:spcBef>
                <a:spcPts val="200"/>
              </a:spcBef>
              <a:spcAft>
                <a:spcPts val="200"/>
              </a:spcAft>
              <a:buNone/>
            </a:pPr>
            <a:r>
              <a:rPr lang="en-US" altLang="zh-CN" sz="1800"/>
              <a:t>$</a:t>
            </a:r>
            <a:r>
              <a:rPr lang="zh-CN" altLang="en-US" sz="1800"/>
              <a:t> </a:t>
            </a:r>
            <a:r>
              <a:rPr lang="en-US" altLang="zh-CN" sz="1800"/>
              <a:t>npm install --save-dev babel-preset-es2015	=&gt;es2015</a:t>
            </a:r>
            <a:endParaRPr lang="en-US" altLang="zh-CN" sz="1800"/>
          </a:p>
          <a:p>
            <a:pPr>
              <a:spcBef>
                <a:spcPts val="200"/>
              </a:spcBef>
              <a:spcAft>
                <a:spcPts val="200"/>
              </a:spcAft>
              <a:buNone/>
            </a:pPr>
            <a:r>
              <a:rPr lang="zh-CN" altLang="en-US" sz="1800" b="0"/>
              <a:t>最新转码规则</a:t>
            </a:r>
            <a:endParaRPr lang="en-US" altLang="zh-CN" sz="1800" b="0"/>
          </a:p>
          <a:p>
            <a:pPr>
              <a:spcBef>
                <a:spcPts val="200"/>
              </a:spcBef>
              <a:spcAft>
                <a:spcPts val="200"/>
              </a:spcAft>
              <a:buNone/>
            </a:pPr>
            <a:r>
              <a:rPr lang="en-US" altLang="zh-CN" sz="1800"/>
              <a:t>$ npm install --save-dev babel-preset-latest 	=&gt;latest</a:t>
            </a:r>
            <a:endParaRPr lang="en-US" altLang="zh-CN" sz="1800"/>
          </a:p>
          <a:p>
            <a:pPr>
              <a:spcBef>
                <a:spcPts val="200"/>
              </a:spcBef>
              <a:spcAft>
                <a:spcPts val="200"/>
              </a:spcAft>
              <a:buNone/>
            </a:pPr>
            <a:r>
              <a:rPr lang="zh-CN" altLang="en-US" sz="1800" b="0"/>
              <a:t>不会过时的转码规则</a:t>
            </a:r>
            <a:endParaRPr lang="en-US" altLang="zh-CN" sz="1800" b="0"/>
          </a:p>
          <a:p>
            <a:pPr>
              <a:spcBef>
                <a:spcPts val="200"/>
              </a:spcBef>
              <a:spcAft>
                <a:spcPts val="200"/>
              </a:spcAft>
              <a:buNone/>
            </a:pPr>
            <a:r>
              <a:rPr lang="en-US" altLang="zh-CN" sz="1800"/>
              <a:t>$ npm install --save-dev babel-preset-env	=&gt;env</a:t>
            </a:r>
            <a:endParaRPr lang="en-US" altLang="zh-CN" sz="1800"/>
          </a:p>
          <a:p>
            <a:pPr>
              <a:spcBef>
                <a:spcPts val="200"/>
              </a:spcBef>
              <a:spcAft>
                <a:spcPts val="200"/>
              </a:spcAft>
              <a:buNone/>
            </a:pPr>
            <a:endParaRPr lang="en-US" altLang="zh-CN" sz="1800"/>
          </a:p>
          <a:p>
            <a:pPr>
              <a:spcBef>
                <a:spcPts val="200"/>
              </a:spcBef>
              <a:spcAft>
                <a:spcPts val="200"/>
              </a:spcAft>
              <a:buFont typeface="Wingdings" panose="05000000000000000000" pitchFamily="2" charset="2"/>
              <a:buChar char="l"/>
            </a:pPr>
            <a:r>
              <a:rPr lang="zh-CN" altLang="en-US" sz="1800" b="0"/>
              <a:t> 然后，将这些规则加入</a:t>
            </a:r>
            <a:r>
              <a:rPr lang="en-US" altLang="zh-CN" sz="1800" b="0"/>
              <a:t>.babelrc</a:t>
            </a:r>
            <a:r>
              <a:rPr lang="zh-CN" altLang="en-US" sz="1800"/>
              <a:t>。</a:t>
            </a:r>
            <a:endParaRPr lang="zh-CN" altLang="en-US" sz="1800"/>
          </a:p>
          <a:p>
            <a:pPr>
              <a:spcBef>
                <a:spcPts val="200"/>
              </a:spcBef>
              <a:spcAft>
                <a:spcPts val="200"/>
              </a:spcAft>
              <a:buNone/>
            </a:pPr>
            <a:r>
              <a:rPr lang="en-US" altLang="zh-CN" sz="1800"/>
              <a:t>{ “presets”: [ </a:t>
            </a:r>
            <a:r>
              <a:rPr lang="pt-BR" altLang="zh-CN" sz="1800"/>
              <a:t>"es2015"</a:t>
            </a:r>
            <a:r>
              <a:rPr lang="en-US" altLang="zh-CN" sz="1800"/>
              <a:t>], "plugins": [] , "ignore":[]} </a:t>
            </a:r>
            <a:endParaRPr lang="zh-CN" altLang="en-US" sz="18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vert="horz" wrap="square" lIns="90333" tIns="44376" rIns="90333" bIns="44376" anchor="b"/>
          <a:lstStyle/>
          <a:p>
            <a:r>
              <a:rPr lang="en-US" altLang="zh-CN"/>
              <a:t>Babel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将</a:t>
            </a:r>
            <a:r>
              <a:rPr lang="en-US" altLang="zh-CN"/>
              <a:t>babel-cli</a:t>
            </a:r>
            <a:r>
              <a:rPr lang="zh-CN" altLang="en-US"/>
              <a:t>安装到项目中</a:t>
            </a:r>
            <a:endParaRPr lang="en-US" altLang="zh-CN" sz="1800"/>
          </a:p>
          <a:p>
            <a:pPr>
              <a:spcBef>
                <a:spcPts val="200"/>
              </a:spcBef>
              <a:spcAft>
                <a:spcPts val="200"/>
              </a:spcAft>
              <a:buFont typeface="Wingdings" panose="05000000000000000000" pitchFamily="2" charset="2"/>
              <a:buChar char="l"/>
            </a:pPr>
            <a:r>
              <a:rPr lang="zh-CN" altLang="en-US" sz="1800"/>
              <a:t> </a:t>
            </a:r>
            <a:r>
              <a:rPr lang="zh-CN" altLang="en-US" sz="1800" b="0"/>
              <a:t>安装</a:t>
            </a:r>
            <a:r>
              <a:rPr lang="en-US" altLang="zh-CN" sz="1800" b="0"/>
              <a:t>babel-cli</a:t>
            </a:r>
            <a:r>
              <a:rPr lang="zh-CN" altLang="en-US" sz="1800" b="0"/>
              <a:t>以及预设</a:t>
            </a:r>
            <a:endParaRPr lang="en-US" altLang="zh-CN" sz="1800" b="0"/>
          </a:p>
          <a:p>
            <a:pPr>
              <a:spcBef>
                <a:spcPts val="200"/>
              </a:spcBef>
              <a:spcAft>
                <a:spcPts val="200"/>
              </a:spcAft>
              <a:buNone/>
            </a:pPr>
            <a:r>
              <a:rPr lang="en-US" altLang="zh-CN" sz="1800"/>
              <a:t>$ npm install --save-dev babel-cli</a:t>
            </a:r>
            <a:endParaRPr lang="en-US" altLang="zh-CN" sz="1800"/>
          </a:p>
          <a:p>
            <a:pPr>
              <a:spcBef>
                <a:spcPts val="200"/>
              </a:spcBef>
              <a:spcAft>
                <a:spcPts val="200"/>
              </a:spcAft>
              <a:buNone/>
            </a:pPr>
            <a:r>
              <a:rPr lang="en-US" altLang="zh-CN" sz="1800"/>
              <a:t>$</a:t>
            </a:r>
            <a:r>
              <a:rPr lang="zh-CN" altLang="en-US" sz="1800"/>
              <a:t> </a:t>
            </a:r>
            <a:r>
              <a:rPr lang="en-US" altLang="zh-CN" sz="1800"/>
              <a:t>npm</a:t>
            </a:r>
            <a:r>
              <a:rPr lang="zh-CN" altLang="en-US" sz="1800"/>
              <a:t> </a:t>
            </a:r>
            <a:r>
              <a:rPr lang="en-US" altLang="zh-CN" sz="1800"/>
              <a:t>install</a:t>
            </a:r>
            <a:r>
              <a:rPr lang="zh-CN" altLang="en-US" sz="1800"/>
              <a:t> </a:t>
            </a:r>
            <a:r>
              <a:rPr lang="en-US" altLang="zh-CN" sz="1800"/>
              <a:t>–save-dev</a:t>
            </a:r>
            <a:r>
              <a:rPr lang="zh-CN" altLang="en-US" sz="1800"/>
              <a:t> </a:t>
            </a:r>
            <a:r>
              <a:rPr lang="en-US" altLang="zh-CN" sz="1800"/>
              <a:t>babel-preset-env</a:t>
            </a:r>
            <a:endParaRPr lang="en-US" altLang="zh-CN" sz="1800"/>
          </a:p>
          <a:p>
            <a:pPr>
              <a:spcBef>
                <a:spcPts val="200"/>
              </a:spcBef>
              <a:spcAft>
                <a:spcPts val="200"/>
              </a:spcAft>
              <a:buFont typeface="Wingdings" panose="05000000000000000000" pitchFamily="2" charset="2"/>
              <a:buChar char="l"/>
            </a:pPr>
            <a:r>
              <a:rPr lang="zh-CN" altLang="en-US" sz="1800"/>
              <a:t> </a:t>
            </a:r>
            <a:r>
              <a:rPr lang="zh-CN" altLang="en-US" sz="1800" b="0"/>
              <a:t>配置文件</a:t>
            </a:r>
            <a:r>
              <a:rPr lang="en-US" altLang="zh-CN" sz="1800" b="0"/>
              <a:t>.babelrc</a:t>
            </a:r>
            <a:endParaRPr lang="en-US" altLang="zh-CN" sz="1800" b="0"/>
          </a:p>
          <a:p>
            <a:pPr>
              <a:spcBef>
                <a:spcPts val="200"/>
              </a:spcBef>
              <a:spcAft>
                <a:spcPts val="200"/>
              </a:spcAft>
              <a:buNone/>
            </a:pPr>
            <a:r>
              <a:rPr lang="en-US" altLang="zh-CN" sz="1800"/>
              <a:t>$</a:t>
            </a:r>
            <a:r>
              <a:rPr lang="zh-CN" altLang="en-US" sz="1800"/>
              <a:t> </a:t>
            </a:r>
            <a:r>
              <a:rPr lang="en-US" altLang="zh-CN" sz="1800"/>
              <a:t>vim</a:t>
            </a:r>
            <a:r>
              <a:rPr lang="zh-CN" altLang="en-US" sz="1800"/>
              <a:t> </a:t>
            </a:r>
            <a:r>
              <a:rPr lang="en-US" altLang="zh-CN" sz="1800"/>
              <a:t>.babelrc</a:t>
            </a:r>
            <a:endParaRPr lang="en-US" altLang="zh-CN" sz="1800"/>
          </a:p>
          <a:p>
            <a:pPr>
              <a:spcBef>
                <a:spcPts val="200"/>
              </a:spcBef>
              <a:spcAft>
                <a:spcPts val="200"/>
              </a:spcAft>
              <a:buNone/>
            </a:pPr>
            <a:r>
              <a:rPr lang="en-US" altLang="zh-CN" sz="1800" b="0"/>
              <a:t>	{“presets”:[“env”]}</a:t>
            </a:r>
            <a:endParaRPr lang="en-US" altLang="zh-CN" sz="1800" b="0"/>
          </a:p>
          <a:p>
            <a:pPr>
              <a:spcBef>
                <a:spcPts val="200"/>
              </a:spcBef>
              <a:spcAft>
                <a:spcPts val="200"/>
              </a:spcAft>
              <a:buFont typeface="Wingdings" panose="05000000000000000000" pitchFamily="2" charset="2"/>
              <a:buChar char="l"/>
            </a:pPr>
            <a:r>
              <a:rPr lang="zh-CN" altLang="en-US" sz="1800" b="0"/>
              <a:t> </a:t>
            </a:r>
            <a:r>
              <a:rPr lang="zh-CN" altLang="en-US" b="0"/>
              <a:t>在</a:t>
            </a:r>
            <a:r>
              <a:rPr lang="en-US" altLang="zh-CN" b="0"/>
              <a:t>package.json</a:t>
            </a:r>
            <a:r>
              <a:rPr lang="zh-CN" altLang="en-US" b="0"/>
              <a:t>中添加脚本</a:t>
            </a:r>
            <a:endParaRPr lang="en-US" altLang="zh-CN" b="0"/>
          </a:p>
          <a:p>
            <a:pPr>
              <a:spcBef>
                <a:spcPts val="200"/>
              </a:spcBef>
              <a:spcAft>
                <a:spcPts val="200"/>
              </a:spcAft>
              <a:buNone/>
            </a:pPr>
            <a:r>
              <a:rPr lang="en-US" altLang="zh-CN" sz="1800" b="0"/>
              <a:t>{	 // ... </a:t>
            </a:r>
            <a:endParaRPr lang="en-US" altLang="zh-CN" sz="1800" b="0"/>
          </a:p>
          <a:p>
            <a:pPr>
              <a:spcBef>
                <a:spcPts val="200"/>
              </a:spcBef>
              <a:spcAft>
                <a:spcPts val="200"/>
              </a:spcAft>
              <a:buNone/>
            </a:pPr>
            <a:r>
              <a:rPr lang="en-US" altLang="zh-CN" sz="1800" b="0"/>
              <a:t>	"scripts": { "build": "babel src -d lib" }</a:t>
            </a:r>
            <a:endParaRPr lang="en-US" altLang="zh-CN" sz="1800" b="0"/>
          </a:p>
          <a:p>
            <a:pPr>
              <a:spcBef>
                <a:spcPts val="200"/>
              </a:spcBef>
              <a:spcAft>
                <a:spcPts val="200"/>
              </a:spcAft>
              <a:buNone/>
            </a:pPr>
            <a:r>
              <a:rPr lang="en-US" altLang="zh-CN" sz="1800" b="0"/>
              <a:t>}</a:t>
            </a:r>
            <a:endParaRPr lang="en-US" altLang="zh-CN" sz="1800"/>
          </a:p>
          <a:p>
            <a:pPr>
              <a:spcBef>
                <a:spcPts val="200"/>
              </a:spcBef>
              <a:spcAft>
                <a:spcPts val="200"/>
              </a:spcAft>
              <a:buFont typeface="Wingdings" panose="05000000000000000000" pitchFamily="2" charset="2"/>
              <a:buChar char="l"/>
            </a:pPr>
            <a:r>
              <a:rPr lang="zh-CN" altLang="en-US" sz="1800"/>
              <a:t> </a:t>
            </a:r>
            <a:r>
              <a:rPr lang="zh-CN" altLang="en-US" sz="1800" b="0"/>
              <a:t>运行</a:t>
            </a:r>
            <a:r>
              <a:rPr lang="en-US" altLang="zh-CN" sz="1800" b="0"/>
              <a:t>npm</a:t>
            </a:r>
            <a:r>
              <a:rPr lang="zh-CN" altLang="en-US" sz="1800" b="0"/>
              <a:t>脚本，执行转码操作</a:t>
            </a:r>
            <a:endParaRPr lang="en-US" altLang="zh-CN" sz="1800" b="0"/>
          </a:p>
          <a:p>
            <a:pPr>
              <a:spcBef>
                <a:spcPts val="200"/>
              </a:spcBef>
              <a:spcAft>
                <a:spcPts val="200"/>
              </a:spcAft>
              <a:buNone/>
            </a:pPr>
            <a:r>
              <a:rPr lang="en-US" altLang="zh-CN" sz="1800"/>
              <a:t>$ npm run build</a:t>
            </a:r>
            <a:endParaRPr lang="zh-CN" altLang="en-US" sz="1800" b="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vert="horz" wrap="square" lIns="90333" tIns="44376" rIns="90333" bIns="44376" anchor="b"/>
          <a:lstStyle/>
          <a:p>
            <a:r>
              <a:rPr lang="en-US" altLang="zh-CN"/>
              <a:t>babel-polyfill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babel-polyfill</a:t>
            </a:r>
            <a:endParaRPr lang="en-US" altLang="zh-CN"/>
          </a:p>
          <a:p>
            <a:pPr>
              <a:buNone/>
            </a:pPr>
            <a:r>
              <a:rPr lang="en-US" altLang="zh-CN" sz="1800"/>
              <a:t>Babel </a:t>
            </a:r>
            <a:r>
              <a:rPr lang="zh-CN" altLang="en-US" sz="1800"/>
              <a:t>默认只转换新的 </a:t>
            </a:r>
            <a:r>
              <a:rPr lang="en-US" altLang="zh-CN" sz="1800"/>
              <a:t>JavaScript </a:t>
            </a:r>
            <a:r>
              <a:rPr lang="zh-CN" altLang="en-US" sz="1800"/>
              <a:t>句法（</a:t>
            </a:r>
            <a:r>
              <a:rPr lang="en-US" altLang="zh-CN" sz="1800"/>
              <a:t>syntax</a:t>
            </a:r>
            <a:r>
              <a:rPr lang="zh-CN" altLang="en-US" sz="1800"/>
              <a:t>），而不转换新的 </a:t>
            </a:r>
            <a:r>
              <a:rPr lang="en-US" altLang="zh-CN" sz="1800"/>
              <a:t>API</a:t>
            </a:r>
            <a:r>
              <a:rPr lang="zh-CN" altLang="en-US" sz="1800"/>
              <a:t>，比如</a:t>
            </a:r>
            <a:r>
              <a:rPr lang="en-US" altLang="zh-CN" sz="1800"/>
              <a:t>Iterator</a:t>
            </a:r>
            <a:r>
              <a:rPr lang="zh-CN" altLang="en-US" sz="1800"/>
              <a:t>、</a:t>
            </a:r>
            <a:r>
              <a:rPr lang="en-US" altLang="zh-CN" sz="1800"/>
              <a:t>Generator</a:t>
            </a:r>
            <a:r>
              <a:rPr lang="zh-CN" altLang="en-US" sz="1800"/>
              <a:t>、</a:t>
            </a:r>
            <a:r>
              <a:rPr lang="en-US" altLang="zh-CN" sz="1800"/>
              <a:t>Set</a:t>
            </a:r>
            <a:r>
              <a:rPr lang="zh-CN" altLang="en-US" sz="1800"/>
              <a:t>、</a:t>
            </a:r>
            <a:r>
              <a:rPr lang="en-US" altLang="zh-CN" sz="1800"/>
              <a:t>Maps</a:t>
            </a:r>
            <a:r>
              <a:rPr lang="zh-CN" altLang="en-US" sz="1800"/>
              <a:t>、</a:t>
            </a:r>
            <a:r>
              <a:rPr lang="en-US" altLang="zh-CN" sz="1800"/>
              <a:t>Proxy</a:t>
            </a:r>
            <a:r>
              <a:rPr lang="zh-CN" altLang="en-US" sz="1800"/>
              <a:t>、</a:t>
            </a:r>
            <a:r>
              <a:rPr lang="en-US" altLang="zh-CN" sz="1800"/>
              <a:t>Reflect</a:t>
            </a:r>
            <a:r>
              <a:rPr lang="zh-CN" altLang="en-US" sz="1800"/>
              <a:t>、</a:t>
            </a:r>
            <a:r>
              <a:rPr lang="en-US" altLang="zh-CN" sz="1800"/>
              <a:t>Symbol</a:t>
            </a:r>
            <a:r>
              <a:rPr lang="zh-CN" altLang="en-US" sz="1800"/>
              <a:t>、</a:t>
            </a:r>
            <a:r>
              <a:rPr lang="en-US" altLang="zh-CN" sz="1800"/>
              <a:t>Promise</a:t>
            </a:r>
            <a:r>
              <a:rPr lang="zh-CN" altLang="en-US" sz="1800"/>
              <a:t>等全局对象，以及一些定义在全局对象上的方法（比如</a:t>
            </a:r>
            <a:r>
              <a:rPr lang="en-US" altLang="zh-CN" sz="1800"/>
              <a:t>Object.assign</a:t>
            </a:r>
            <a:r>
              <a:rPr lang="zh-CN" altLang="en-US" sz="1800"/>
              <a:t>）都不会转码。举例来说，</a:t>
            </a:r>
            <a:r>
              <a:rPr lang="en-US" altLang="zh-CN" sz="1800"/>
              <a:t>ES6 </a:t>
            </a:r>
            <a:r>
              <a:rPr lang="zh-CN" altLang="en-US" sz="1800"/>
              <a:t>在</a:t>
            </a:r>
            <a:r>
              <a:rPr lang="en-US" altLang="zh-CN" sz="1800"/>
              <a:t>Array</a:t>
            </a:r>
            <a:r>
              <a:rPr lang="zh-CN" altLang="en-US" sz="1800"/>
              <a:t>对象上新增了</a:t>
            </a:r>
            <a:r>
              <a:rPr lang="en-US" altLang="zh-CN" sz="1800"/>
              <a:t>Array.from</a:t>
            </a:r>
            <a:r>
              <a:rPr lang="zh-CN" altLang="en-US" sz="1800"/>
              <a:t>方法。</a:t>
            </a:r>
            <a:r>
              <a:rPr lang="en-US" altLang="zh-CN" sz="1800"/>
              <a:t>Babel </a:t>
            </a:r>
            <a:r>
              <a:rPr lang="zh-CN" altLang="en-US" sz="1800"/>
              <a:t>就不会转码这个方法。如果想让这个方法运行，必须使用</a:t>
            </a:r>
            <a:r>
              <a:rPr lang="en-US" altLang="zh-CN" sz="1800"/>
              <a:t>babel-polyfill</a:t>
            </a:r>
            <a:r>
              <a:rPr lang="zh-CN" altLang="en-US" sz="1800"/>
              <a:t>，为当前环境提供一个垫片</a:t>
            </a:r>
            <a:endParaRPr lang="en-US" altLang="zh-CN" sz="1800"/>
          </a:p>
          <a:p>
            <a:pPr>
              <a:spcBef>
                <a:spcPts val="200"/>
              </a:spcBef>
              <a:spcAft>
                <a:spcPts val="200"/>
              </a:spcAft>
              <a:buFont typeface="Wingdings" panose="05000000000000000000" pitchFamily="2" charset="2"/>
              <a:buChar char="l"/>
            </a:pPr>
            <a:r>
              <a:rPr lang="zh-CN" altLang="en-US" sz="1800"/>
              <a:t> 安装</a:t>
            </a:r>
            <a:endParaRPr lang="en-US" altLang="zh-CN" sz="1800"/>
          </a:p>
          <a:p>
            <a:pPr>
              <a:spcBef>
                <a:spcPts val="200"/>
              </a:spcBef>
              <a:spcAft>
                <a:spcPts val="200"/>
              </a:spcAft>
              <a:buNone/>
            </a:pPr>
            <a:r>
              <a:rPr lang="en-US" altLang="zh-CN" sz="1800"/>
              <a:t>$ npm install --save babel-polyfill</a:t>
            </a:r>
            <a:endParaRPr lang="en-US" altLang="zh-CN" sz="1800"/>
          </a:p>
          <a:p>
            <a:pPr>
              <a:spcBef>
                <a:spcPts val="200"/>
              </a:spcBef>
              <a:spcAft>
                <a:spcPts val="200"/>
              </a:spcAft>
              <a:buFont typeface="Wingdings" panose="05000000000000000000" pitchFamily="2" charset="2"/>
              <a:buChar char="l"/>
            </a:pPr>
            <a:r>
              <a:rPr lang="zh-CN" altLang="en-US" sz="1600"/>
              <a:t> </a:t>
            </a:r>
            <a:r>
              <a:rPr lang="zh-CN" altLang="en-US" sz="1800"/>
              <a:t>在</a:t>
            </a:r>
            <a:r>
              <a:rPr lang="en-US" altLang="zh-CN" sz="1800"/>
              <a:t>js</a:t>
            </a:r>
            <a:r>
              <a:rPr lang="zh-CN" altLang="en-US" sz="1800"/>
              <a:t>文件中引用并且使用</a:t>
            </a:r>
            <a:endParaRPr lang="en-US" altLang="zh-CN" sz="1800"/>
          </a:p>
          <a:p>
            <a:pPr>
              <a:spcBef>
                <a:spcPts val="200"/>
              </a:spcBef>
              <a:spcAft>
                <a:spcPts val="200"/>
              </a:spcAft>
              <a:buNone/>
            </a:pPr>
            <a:r>
              <a:rPr lang="en-US" altLang="zh-CN" sz="1800"/>
              <a:t>import 'babel-polyfill'</a:t>
            </a:r>
            <a:r>
              <a:rPr lang="en-US" altLang="zh-CN" sz="1800" b="0"/>
              <a:t>; // </a:t>
            </a:r>
            <a:r>
              <a:rPr lang="zh-CN" altLang="en-US" sz="1800" b="0"/>
              <a:t>或者 </a:t>
            </a:r>
            <a:r>
              <a:rPr lang="en-US" altLang="zh-CN" sz="1800"/>
              <a:t>require('babel-polyfill');</a:t>
            </a:r>
            <a:endParaRPr lang="en-US" altLang="zh-CN" sz="18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2</a:t>
            </a:r>
            <a:r>
              <a:rPr lang="zh-CN" altLang="en-US" sz="2800">
                <a:solidFill>
                  <a:srgbClr val="CC0099"/>
                </a:solidFill>
                <a:effectLst>
                  <a:outerShdw blurRad="38100" dist="38100" dir="2700000">
                    <a:srgbClr val="C0C0C0"/>
                  </a:outerShdw>
                </a:effectLst>
              </a:rPr>
              <a:t> 章:基础知识</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vert="horz" wrap="square" lIns="90333" tIns="44376" rIns="90333" bIns="44376" anchor="b"/>
          <a:lstStyle/>
          <a:p>
            <a:r>
              <a:rPr lang="en-US" altLang="zh-CN"/>
              <a:t>let</a:t>
            </a:r>
            <a:r>
              <a:rPr lang="zh-CN" altLang="en-US"/>
              <a:t>命令</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基本用法</a:t>
            </a:r>
            <a:endParaRPr lang="en-US" altLang="zh-CN"/>
          </a:p>
          <a:p>
            <a:pPr>
              <a:buNone/>
            </a:pPr>
            <a:r>
              <a:rPr lang="en-US" altLang="zh-CN" sz="1800" b="0"/>
              <a:t>ES6 </a:t>
            </a:r>
            <a:r>
              <a:rPr lang="zh-CN" altLang="en-US" sz="1800" b="0"/>
              <a:t>新增了</a:t>
            </a:r>
            <a:r>
              <a:rPr lang="en-US" altLang="zh-CN" sz="1800" b="0"/>
              <a:t>let</a:t>
            </a:r>
            <a:r>
              <a:rPr lang="zh-CN" altLang="en-US" sz="1800" b="0"/>
              <a:t>命令，用来声明变量。它的用法类似于</a:t>
            </a:r>
            <a:r>
              <a:rPr lang="en-US" altLang="zh-CN" sz="1800" b="0"/>
              <a:t>var</a:t>
            </a:r>
            <a:r>
              <a:rPr lang="zh-CN" altLang="en-US" sz="1800" b="0"/>
              <a:t>，但是也存在新的特性。</a:t>
            </a:r>
            <a:endParaRPr lang="en-US" altLang="zh-CN" sz="1800" b="0"/>
          </a:p>
          <a:p>
            <a:pPr marL="793750" lvl="1" indent="-285750"/>
            <a:r>
              <a:rPr lang="en-US" altLang="zh-CN" sz="1800" b="0"/>
              <a:t>let</a:t>
            </a:r>
            <a:r>
              <a:rPr lang="zh-CN" altLang="en-US" sz="1800" b="0"/>
              <a:t>所声明的变量，只在</a:t>
            </a:r>
            <a:r>
              <a:rPr lang="en-US" altLang="zh-CN" sz="1800" b="0"/>
              <a:t>let</a:t>
            </a:r>
            <a:r>
              <a:rPr lang="zh-CN" altLang="en-US" sz="1800" b="0"/>
              <a:t>命令所在的代码块内有效。适用于</a:t>
            </a:r>
            <a:r>
              <a:rPr lang="en-US" altLang="zh-CN" sz="1800" b="0"/>
              <a:t>for</a:t>
            </a:r>
            <a:r>
              <a:rPr lang="zh-CN" altLang="en-US" sz="1800" b="0"/>
              <a:t>循环</a:t>
            </a:r>
            <a:endParaRPr lang="en-US" altLang="zh-CN" sz="1800" b="0"/>
          </a:p>
          <a:p>
            <a:pPr>
              <a:buNone/>
            </a:pPr>
            <a:r>
              <a:rPr lang="en-US" altLang="zh-CN" sz="1600"/>
              <a:t>	{ let a = 10; var b = 1; } a // ReferenceError: a is not defined. b // 1</a:t>
            </a:r>
            <a:endParaRPr lang="en-US" altLang="zh-CN" sz="1600"/>
          </a:p>
          <a:p>
            <a:pPr marL="793750" lvl="1" indent="-285750"/>
            <a:r>
              <a:rPr lang="zh-CN" altLang="en-US" sz="1800" b="0"/>
              <a:t>不存在变量提升。</a:t>
            </a:r>
            <a:endParaRPr lang="en-US" altLang="zh-CN" sz="1800" b="0"/>
          </a:p>
          <a:p>
            <a:pPr>
              <a:spcBef>
                <a:spcPts val="200"/>
              </a:spcBef>
              <a:spcAft>
                <a:spcPts val="200"/>
              </a:spcAft>
              <a:buNone/>
            </a:pPr>
            <a:r>
              <a:rPr lang="en-US" altLang="zh-CN" sz="1600"/>
              <a:t>	console.log(bar); // </a:t>
            </a:r>
            <a:r>
              <a:rPr lang="zh-CN" altLang="en-US" sz="1600"/>
              <a:t>报错</a:t>
            </a:r>
            <a:r>
              <a:rPr lang="en-US" altLang="zh-CN" sz="1600"/>
              <a:t>ReferenceError </a:t>
            </a:r>
            <a:endParaRPr lang="en-US" altLang="zh-CN" sz="1600"/>
          </a:p>
          <a:p>
            <a:pPr>
              <a:spcBef>
                <a:spcPts val="200"/>
              </a:spcBef>
              <a:spcAft>
                <a:spcPts val="200"/>
              </a:spcAft>
              <a:buNone/>
            </a:pPr>
            <a:r>
              <a:rPr lang="en-US" altLang="zh-CN" sz="1600"/>
              <a:t>	let bar = 2;</a:t>
            </a:r>
            <a:endParaRPr lang="en-US" altLang="zh-CN" sz="1600"/>
          </a:p>
          <a:p>
            <a:pPr marL="793750" lvl="1" indent="-285750"/>
            <a:r>
              <a:rPr lang="zh-CN" altLang="en-US" sz="1800" b="0"/>
              <a:t>暂时性死区。</a:t>
            </a:r>
            <a:endParaRPr lang="en-US" altLang="zh-CN" sz="1800" b="0"/>
          </a:p>
          <a:p>
            <a:pPr>
              <a:spcBef>
                <a:spcPts val="200"/>
              </a:spcBef>
              <a:spcAft>
                <a:spcPts val="200"/>
              </a:spcAft>
              <a:buNone/>
            </a:pPr>
            <a:r>
              <a:rPr lang="zh-CN" altLang="en-US" sz="1800" b="0"/>
              <a:t>在代码块内，使用</a:t>
            </a:r>
            <a:r>
              <a:rPr lang="en-US" altLang="zh-CN" sz="1800" b="0"/>
              <a:t>let</a:t>
            </a:r>
            <a:r>
              <a:rPr lang="zh-CN" altLang="en-US" sz="1800" b="0"/>
              <a:t>命令声明变量之前，该变量都是不可用的。</a:t>
            </a:r>
            <a:endParaRPr lang="en-US" altLang="zh-CN" sz="1600" b="0"/>
          </a:p>
          <a:p>
            <a:pPr>
              <a:spcBef>
                <a:spcPts val="200"/>
              </a:spcBef>
              <a:spcAft>
                <a:spcPts val="200"/>
              </a:spcAft>
              <a:buNone/>
            </a:pPr>
            <a:r>
              <a:rPr lang="en-US" altLang="zh-CN" sz="1600"/>
              <a:t>	var tmp = 123; </a:t>
            </a:r>
            <a:endParaRPr lang="en-US" altLang="zh-CN" sz="1600"/>
          </a:p>
          <a:p>
            <a:pPr>
              <a:spcBef>
                <a:spcPts val="200"/>
              </a:spcBef>
              <a:spcAft>
                <a:spcPts val="200"/>
              </a:spcAft>
              <a:buNone/>
            </a:pPr>
            <a:r>
              <a:rPr lang="en-US" altLang="zh-CN" sz="1600"/>
              <a:t>	if (true) {</a:t>
            </a:r>
            <a:endParaRPr lang="en-US" altLang="zh-CN" sz="1600"/>
          </a:p>
          <a:p>
            <a:pPr>
              <a:spcBef>
                <a:spcPts val="200"/>
              </a:spcBef>
              <a:spcAft>
                <a:spcPts val="200"/>
              </a:spcAft>
              <a:buNone/>
            </a:pPr>
            <a:r>
              <a:rPr lang="en-US" altLang="zh-CN" sz="1600"/>
              <a:t>		tmp = 'abc'; // ReferenceError </a:t>
            </a:r>
            <a:endParaRPr lang="en-US" altLang="zh-CN" sz="1600"/>
          </a:p>
          <a:p>
            <a:pPr>
              <a:spcBef>
                <a:spcPts val="200"/>
              </a:spcBef>
              <a:spcAft>
                <a:spcPts val="200"/>
              </a:spcAft>
              <a:buNone/>
            </a:pPr>
            <a:r>
              <a:rPr lang="en-US" altLang="zh-CN" sz="1600"/>
              <a:t>		let tmp; </a:t>
            </a:r>
            <a:endParaRPr lang="en-US" altLang="zh-CN" sz="1600"/>
          </a:p>
          <a:p>
            <a:pPr>
              <a:spcBef>
                <a:spcPts val="200"/>
              </a:spcBef>
              <a:spcAft>
                <a:spcPts val="200"/>
              </a:spcAft>
              <a:buNone/>
            </a:pPr>
            <a:r>
              <a:rPr lang="en-US" altLang="zh-CN" sz="1600"/>
              <a:t>	} </a:t>
            </a:r>
            <a:endParaRPr lang="en-US" altLang="zh-CN" sz="1600"/>
          </a:p>
          <a:p>
            <a:pPr marL="793750" lvl="1" indent="-285750"/>
            <a:r>
              <a:rPr lang="zh-CN" altLang="en-US" sz="1800" b="0"/>
              <a:t>不允许重复声明。</a:t>
            </a:r>
            <a:endParaRPr lang="en-US" altLang="zh-CN" sz="1800" b="0"/>
          </a:p>
          <a:p>
            <a:pPr>
              <a:spcBef>
                <a:spcPts val="200"/>
              </a:spcBef>
              <a:spcAft>
                <a:spcPts val="200"/>
              </a:spcAft>
              <a:buNone/>
            </a:pPr>
            <a:r>
              <a:rPr lang="en-US" altLang="zh-CN" sz="1600"/>
              <a:t>function () { let a = 10; let a = 1; }	</a:t>
            </a:r>
            <a:r>
              <a:rPr lang="en-US" altLang="zh-CN" sz="1600" b="0"/>
              <a:t> // </a:t>
            </a:r>
            <a:r>
              <a:rPr lang="zh-CN" altLang="en-US" sz="1600" b="0"/>
              <a:t>报错 </a:t>
            </a: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vert="horz" wrap="square" lIns="90333" tIns="44376" rIns="90333" bIns="44376" anchor="b"/>
          <a:lstStyle/>
          <a:p>
            <a:r>
              <a:rPr lang="en-US" altLang="zh-CN"/>
              <a:t>let</a:t>
            </a:r>
            <a:r>
              <a:rPr lang="zh-CN" altLang="en-US"/>
              <a:t>命令</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块级作用域</a:t>
            </a:r>
            <a:endParaRPr lang="en-US" altLang="zh-CN"/>
          </a:p>
          <a:p>
            <a:pPr>
              <a:lnSpc>
                <a:spcPct val="150000"/>
              </a:lnSpc>
              <a:buNone/>
            </a:pPr>
            <a:r>
              <a:rPr lang="en-US" altLang="zh-CN" sz="1800" b="0"/>
              <a:t>Let</a:t>
            </a:r>
            <a:r>
              <a:rPr lang="zh-CN" altLang="en-US" sz="1800" b="0"/>
              <a:t>实际上为</a:t>
            </a:r>
            <a:r>
              <a:rPr lang="en-US" altLang="zh-CN" sz="1800" b="0"/>
              <a:t>Javascript</a:t>
            </a:r>
            <a:r>
              <a:rPr lang="zh-CN" altLang="en-US" sz="1800" b="0"/>
              <a:t>新增了块级作用域。外层作用域无法读取内层作用域的变量，内层作用域可以定义外层作用域的同名变量。</a:t>
            </a:r>
            <a:endParaRPr lang="en-US" altLang="zh-CN" sz="1600" b="0"/>
          </a:p>
          <a:p>
            <a:pPr>
              <a:buNone/>
            </a:pPr>
            <a:r>
              <a:rPr lang="en-US" altLang="zh-CN" sz="1800"/>
              <a:t>let foo = 1;</a:t>
            </a:r>
            <a:endParaRPr lang="en-US" altLang="zh-CN" sz="1800"/>
          </a:p>
          <a:p>
            <a:pPr>
              <a:buNone/>
            </a:pPr>
            <a:r>
              <a:rPr lang="en-US" altLang="zh-CN" sz="1800"/>
              <a:t>{    </a:t>
            </a:r>
            <a:endParaRPr lang="en-US" altLang="zh-CN" sz="1800"/>
          </a:p>
          <a:p>
            <a:pPr>
              <a:buNone/>
            </a:pPr>
            <a:r>
              <a:rPr lang="en-US" altLang="zh-CN" sz="1800"/>
              <a:t>	let foo =2 ;    //</a:t>
            </a:r>
            <a:r>
              <a:rPr lang="zh-CN" altLang="en-US" sz="1800"/>
              <a:t>定义同名变量</a:t>
            </a:r>
            <a:endParaRPr lang="en-US" altLang="zh-CN" sz="1800"/>
          </a:p>
          <a:p>
            <a:pPr>
              <a:buNone/>
            </a:pPr>
            <a:r>
              <a:rPr lang="en-US" altLang="zh-CN" sz="1800"/>
              <a:t>	let bar ="one";</a:t>
            </a:r>
            <a:endParaRPr lang="en-US" altLang="zh-CN" sz="1800"/>
          </a:p>
          <a:p>
            <a:pPr>
              <a:buNone/>
            </a:pPr>
            <a:r>
              <a:rPr lang="en-US" altLang="zh-CN" sz="1800"/>
              <a:t>}</a:t>
            </a:r>
            <a:endParaRPr lang="en-US" altLang="zh-CN" sz="1800"/>
          </a:p>
          <a:p>
            <a:pPr>
              <a:buNone/>
            </a:pPr>
            <a:r>
              <a:rPr lang="en-US" altLang="zh-CN" sz="1800"/>
              <a:t>console.log(foo);//1</a:t>
            </a:r>
            <a:endParaRPr lang="en-US" altLang="zh-CN" sz="1800"/>
          </a:p>
          <a:p>
            <a:pPr>
              <a:buNone/>
            </a:pPr>
            <a:r>
              <a:rPr lang="en-US" altLang="zh-CN" sz="1800"/>
              <a:t>console.log(bar);//</a:t>
            </a:r>
            <a:r>
              <a:rPr lang="zh-CN" altLang="en-US" sz="1800"/>
              <a:t>报错</a:t>
            </a:r>
            <a:endParaRPr lang="en-US" altLang="zh-CN" sz="1800"/>
          </a:p>
          <a:p>
            <a:pPr>
              <a:buNone/>
            </a:pPr>
            <a:r>
              <a:rPr lang="zh-CN" altLang="en-US" sz="1800" b="0"/>
              <a:t>块级作用域的出现，实际上使得获得广泛应用的立即执行函数表达式（</a:t>
            </a:r>
            <a:r>
              <a:rPr lang="en-US" altLang="zh-CN" sz="1800" b="0"/>
              <a:t>IIFE</a:t>
            </a:r>
            <a:r>
              <a:rPr lang="zh-CN" altLang="en-US" sz="1800" b="0"/>
              <a:t>）不再必要了</a:t>
            </a:r>
            <a:r>
              <a:rPr lang="zh-CN" altLang="en-US"/>
              <a:t>。</a:t>
            </a:r>
            <a:endParaRPr lang="zh-CN" altLang="en-US"/>
          </a:p>
          <a:p>
            <a:pPr>
              <a:buNone/>
            </a:pPr>
            <a:endParaRPr lang="zh-CN" altLang="en-US" b="0"/>
          </a:p>
          <a:p>
            <a:pPr>
              <a:buNone/>
            </a:pPr>
            <a:endParaRPr lang="zh-CN" altLang="en-US"/>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0333" tIns="44376" rIns="90333" bIns="44376" anchor="b"/>
          <a:lstStyle/>
          <a:p>
            <a:r>
              <a:rPr lang="en-US" altLang="zh-CN"/>
              <a:t>const</a:t>
            </a:r>
            <a:r>
              <a:rPr lang="zh-CN" altLang="en-US"/>
              <a:t>命令</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基本用法</a:t>
            </a:r>
            <a:endParaRPr lang="en-US" altLang="zh-CN"/>
          </a:p>
          <a:p>
            <a:pPr>
              <a:buNone/>
            </a:pPr>
            <a:r>
              <a:rPr lang="en-US" altLang="zh-CN" sz="1800" b="0"/>
              <a:t>const</a:t>
            </a:r>
            <a:r>
              <a:rPr lang="zh-CN" altLang="en-US" sz="1800" b="0"/>
              <a:t>声明一个只读的常量。一旦声明，常量的值就不能改变。</a:t>
            </a:r>
            <a:endParaRPr lang="en-US" altLang="zh-CN" sz="1800" b="0"/>
          </a:p>
          <a:p>
            <a:pPr>
              <a:buNone/>
            </a:pPr>
            <a:r>
              <a:rPr lang="en-US" altLang="zh-CN" sz="1600"/>
              <a:t>const PI = 3.1415; PI = 3; // TypeError: Assignment to constant variable.</a:t>
            </a:r>
            <a:endParaRPr lang="en-US" altLang="zh-CN" sz="1600"/>
          </a:p>
          <a:p>
            <a:pPr marL="793750" lvl="1" indent="-285750"/>
            <a:r>
              <a:rPr lang="en-US" altLang="zh-CN" sz="1800" b="0"/>
              <a:t>const</a:t>
            </a:r>
            <a:r>
              <a:rPr lang="zh-CN" altLang="en-US" sz="1800" b="0"/>
              <a:t>声明的变量不得改变值，这意味着，</a:t>
            </a:r>
            <a:r>
              <a:rPr lang="en-US" altLang="zh-CN" sz="1800" b="0"/>
              <a:t>const</a:t>
            </a:r>
            <a:r>
              <a:rPr lang="zh-CN" altLang="en-US" sz="1800" b="0"/>
              <a:t>一旦声明变量，就必须立即初始化，不能留到以后赋值。</a:t>
            </a:r>
            <a:endParaRPr lang="en-US" altLang="zh-CN" sz="1800" b="0"/>
          </a:p>
          <a:p>
            <a:pPr marL="793750" lvl="1" indent="-285750">
              <a:buNone/>
            </a:pPr>
            <a:r>
              <a:rPr lang="en-US" altLang="zh-CN" sz="1800"/>
              <a:t>const foo; // SyntaxError: Missing initializer in const declaration</a:t>
            </a:r>
            <a:endParaRPr lang="en-US" altLang="zh-CN" sz="1800"/>
          </a:p>
          <a:p>
            <a:pPr marL="793750" lvl="1" indent="-285750"/>
            <a:r>
              <a:rPr lang="zh-CN" altLang="en-US" sz="1800" b="0"/>
              <a:t>块级作用域</a:t>
            </a:r>
            <a:endParaRPr lang="en-US" altLang="zh-CN" sz="1600" b="0"/>
          </a:p>
          <a:p>
            <a:pPr>
              <a:spcBef>
                <a:spcPts val="200"/>
              </a:spcBef>
              <a:spcAft>
                <a:spcPts val="200"/>
              </a:spcAft>
              <a:buNone/>
            </a:pPr>
            <a:r>
              <a:rPr lang="zh-CN" altLang="en-US" sz="1800" b="0"/>
              <a:t>只在声明所在的块级作用域内有效。</a:t>
            </a:r>
            <a:endParaRPr lang="en-US" altLang="zh-CN" sz="1600" b="0"/>
          </a:p>
          <a:p>
            <a:pPr marL="793750" lvl="1" indent="-285750"/>
            <a:r>
              <a:rPr lang="zh-CN" altLang="en-US" sz="1800" b="0"/>
              <a:t>暂时性死区。</a:t>
            </a:r>
            <a:endParaRPr lang="en-US" altLang="zh-CN" sz="1800" b="0"/>
          </a:p>
          <a:p>
            <a:pPr>
              <a:spcBef>
                <a:spcPts val="200"/>
              </a:spcBef>
              <a:spcAft>
                <a:spcPts val="200"/>
              </a:spcAft>
              <a:buNone/>
            </a:pPr>
            <a:r>
              <a:rPr lang="zh-CN" altLang="en-US" sz="1800" b="0"/>
              <a:t>在代码块内，使用</a:t>
            </a:r>
            <a:r>
              <a:rPr lang="en-US" altLang="zh-CN" sz="1800" b="0"/>
              <a:t>let</a:t>
            </a:r>
            <a:r>
              <a:rPr lang="zh-CN" altLang="en-US" sz="1800" b="0"/>
              <a:t>命令声明变量之前，该变量都是不可用的</a:t>
            </a:r>
            <a:r>
              <a:rPr lang="zh-CN" altLang="en-US" sz="1600" b="0"/>
              <a:t>。</a:t>
            </a:r>
            <a:endParaRPr lang="en-US" altLang="zh-CN" sz="1600"/>
          </a:p>
          <a:p>
            <a:pPr>
              <a:spcBef>
                <a:spcPts val="200"/>
              </a:spcBef>
              <a:spcAft>
                <a:spcPts val="200"/>
              </a:spcAft>
              <a:buNone/>
            </a:pPr>
            <a:r>
              <a:rPr lang="en-US" altLang="zh-CN" sz="1600"/>
              <a:t>if (true) {	console.log(MAX); // ReferenceError 	const MAX = 5; }</a:t>
            </a:r>
            <a:endParaRPr lang="en-US" altLang="zh-CN" sz="1600" b="0"/>
          </a:p>
          <a:p>
            <a:pPr marL="793750" lvl="1" indent="-285750"/>
            <a:r>
              <a:rPr lang="zh-CN" altLang="en-US" sz="1800" b="0"/>
              <a:t>不允许重复声明。</a:t>
            </a:r>
            <a:endParaRPr lang="en-US" altLang="zh-CN" sz="1800" b="0"/>
          </a:p>
          <a:p>
            <a:pPr>
              <a:spcBef>
                <a:spcPts val="200"/>
              </a:spcBef>
              <a:spcAft>
                <a:spcPts val="200"/>
              </a:spcAft>
              <a:buNone/>
            </a:pPr>
            <a:r>
              <a:rPr lang="en-US" altLang="zh-CN" sz="1600"/>
              <a:t>var message = "Hello!"; let age = 25; </a:t>
            </a:r>
            <a:endParaRPr lang="en-US" altLang="zh-CN" sz="1600"/>
          </a:p>
          <a:p>
            <a:pPr>
              <a:spcBef>
                <a:spcPts val="200"/>
              </a:spcBef>
              <a:spcAft>
                <a:spcPts val="200"/>
              </a:spcAft>
              <a:buNone/>
            </a:pPr>
            <a:r>
              <a:rPr lang="en-US" altLang="zh-CN" sz="1600" b="0"/>
              <a:t>// </a:t>
            </a:r>
            <a:r>
              <a:rPr lang="zh-CN" altLang="en-US" sz="1600" b="0"/>
              <a:t>以下两行都会报错 </a:t>
            </a:r>
            <a:endParaRPr lang="en-US" altLang="zh-CN" sz="1600" b="0"/>
          </a:p>
          <a:p>
            <a:pPr>
              <a:spcBef>
                <a:spcPts val="200"/>
              </a:spcBef>
              <a:spcAft>
                <a:spcPts val="200"/>
              </a:spcAft>
              <a:buNone/>
            </a:pPr>
            <a:r>
              <a:rPr lang="en-US" altLang="zh-CN" sz="1600"/>
              <a:t>const message = "Goodbye!";</a:t>
            </a:r>
            <a:endParaRPr lang="en-US" altLang="zh-CN" sz="1600"/>
          </a:p>
          <a:p>
            <a:pPr>
              <a:spcBef>
                <a:spcPts val="200"/>
              </a:spcBef>
              <a:spcAft>
                <a:spcPts val="200"/>
              </a:spcAft>
              <a:buNone/>
            </a:pPr>
            <a:r>
              <a:rPr lang="en-US" altLang="zh-CN" sz="1600"/>
              <a:t>const age = 30;</a:t>
            </a: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1</a:t>
            </a:r>
            <a:r>
              <a:rPr lang="zh-CN" altLang="en-US" sz="2800">
                <a:solidFill>
                  <a:srgbClr val="CC0099"/>
                </a:solidFill>
                <a:effectLst>
                  <a:outerShdw blurRad="38100" dist="38100" dir="2700000">
                    <a:srgbClr val="C0C0C0"/>
                  </a:outerShdw>
                </a:effectLst>
              </a:rPr>
              <a:t> 章:环境搭建</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vert="horz" wrap="square" lIns="90333" tIns="44376" rIns="90333" bIns="44376" anchor="b"/>
          <a:lstStyle/>
          <a:p>
            <a:r>
              <a:rPr lang="zh-CN" altLang="en-US"/>
              <a:t>解构赋值</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indent="-285750"/>
            <a:r>
              <a:rPr lang="zh-CN" altLang="en-US"/>
              <a:t>解构</a:t>
            </a:r>
            <a:endParaRPr lang="en-US" altLang="zh-CN" sz="1800"/>
          </a:p>
          <a:p>
            <a:pPr marL="285750" indent="-285750">
              <a:buNone/>
            </a:pPr>
            <a:r>
              <a:rPr lang="en-US" altLang="zh-CN" sz="1800" b="0"/>
              <a:t>ES6 </a:t>
            </a:r>
            <a:r>
              <a:rPr lang="zh-CN" altLang="en-US" sz="1800" b="0"/>
              <a:t>允许按照一定模式，从数组和对象中提取值，对变量进行赋值，这被称为解构（</a:t>
            </a:r>
            <a:r>
              <a:rPr lang="en-US" altLang="zh-CN" sz="1800" b="0"/>
              <a:t>Destructuring</a:t>
            </a:r>
            <a:r>
              <a:rPr lang="zh-CN" altLang="en-US" sz="1800" b="0"/>
              <a:t>）。例如：</a:t>
            </a:r>
            <a:endParaRPr lang="en-US" altLang="zh-CN" sz="1800" b="0"/>
          </a:p>
          <a:p>
            <a:pPr marL="285750" indent="-285750">
              <a:buNone/>
            </a:pPr>
            <a:r>
              <a:rPr lang="pt-BR" altLang="zh-CN" sz="1800"/>
              <a:t>let [a, b, c] = [1, 2, 3];</a:t>
            </a:r>
            <a:endParaRPr lang="en-US" altLang="zh-CN" sz="1800"/>
          </a:p>
          <a:p>
            <a:pPr marL="285750" indent="-285750">
              <a:buNone/>
            </a:pPr>
            <a:r>
              <a:rPr lang="zh-CN" altLang="en-US" sz="1800" b="0"/>
              <a:t>本质上，这种写法属于“模式匹配”，只要等号两边的模式相同，左边的变量就会被赋予对应的值。如果解构不成功，变量的值就等于</a:t>
            </a:r>
            <a:r>
              <a:rPr lang="en-US" altLang="zh-CN" sz="1800" b="0"/>
              <a:t>undefined</a:t>
            </a:r>
            <a:r>
              <a:rPr lang="zh-CN" altLang="en-US" sz="1800" b="0"/>
              <a:t>。另一种情况是不完全解构，即等号左边的模式，只匹配一部分的等号右边的数组。这种情况下，解构依然可以成功。</a:t>
            </a:r>
            <a:endParaRPr lang="en-US" altLang="zh-CN" sz="1600" b="0"/>
          </a:p>
          <a:p>
            <a:pPr marL="285750" indent="-285750">
              <a:buNone/>
            </a:pPr>
            <a:endParaRPr lang="en-US" altLang="zh-CN" sz="1600" b="0"/>
          </a:p>
          <a:p>
            <a:pPr marL="285750" indent="-285750">
              <a:buNone/>
            </a:pPr>
            <a:endParaRPr lang="zh-CN" altLang="en-US" b="0"/>
          </a:p>
          <a:p>
            <a:pPr marL="285750" indent="-285750">
              <a:buNone/>
            </a:pPr>
            <a:endParaRPr lang="zh-CN" altLang="en-US"/>
          </a:p>
          <a:p>
            <a:pPr marL="285750" indent="-285750">
              <a:buNone/>
            </a:pPr>
            <a:endParaRPr lang="zh-CN" altLang="en-US"/>
          </a:p>
          <a:p>
            <a:pPr marL="285750" indent="-285750">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vert="horz" wrap="square" lIns="90333" tIns="44376" rIns="90333" bIns="44376" anchor="b"/>
          <a:lstStyle/>
          <a:p>
            <a:r>
              <a:rPr lang="zh-CN" altLang="en-US"/>
              <a:t>解构赋值</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数组的解构赋值</a:t>
            </a:r>
            <a:endParaRPr lang="en-US" altLang="zh-CN"/>
          </a:p>
          <a:p>
            <a:pPr>
              <a:buNone/>
            </a:pPr>
            <a:r>
              <a:rPr lang="pt-BR" altLang="zh-CN" sz="1800"/>
              <a:t>let [a, b, c] = [1, 2, 3]; </a:t>
            </a:r>
            <a:endParaRPr lang="en-US" altLang="zh-CN" sz="1800"/>
          </a:p>
          <a:p>
            <a:pPr marL="793750" lvl="1" indent="-285750">
              <a:buFont typeface="Wingdings" panose="05000000000000000000" pitchFamily="2" charset="2"/>
              <a:buChar char="Ø"/>
            </a:pPr>
            <a:r>
              <a:rPr lang="zh-CN" altLang="en-US" sz="1800" b="0"/>
              <a:t>不完全解构</a:t>
            </a:r>
            <a:endParaRPr lang="en-US" altLang="zh-CN" sz="1600" b="0"/>
          </a:p>
          <a:p>
            <a:pPr>
              <a:spcBef>
                <a:spcPts val="300"/>
              </a:spcBef>
              <a:spcAft>
                <a:spcPts val="300"/>
              </a:spcAft>
              <a:buNone/>
            </a:pPr>
            <a:r>
              <a:rPr lang="pt-BR" altLang="zh-CN" sz="1600"/>
              <a:t>let [a, [b], d] = [1, [2, 3], 4];	</a:t>
            </a:r>
            <a:r>
              <a:rPr lang="en-US" altLang="zh-CN" sz="1600"/>
              <a:t>//</a:t>
            </a:r>
            <a:r>
              <a:rPr lang="bg-BG" altLang="zh-CN" sz="1600"/>
              <a:t>a </a:t>
            </a:r>
            <a:r>
              <a:rPr lang="en-US" altLang="zh-CN" sz="1600"/>
              <a:t>=</a:t>
            </a:r>
            <a:r>
              <a:rPr lang="zh-CN" altLang="en-US" sz="1600"/>
              <a:t> </a:t>
            </a:r>
            <a:r>
              <a:rPr lang="bg-BG" altLang="zh-CN" sz="1600"/>
              <a:t>1</a:t>
            </a:r>
            <a:r>
              <a:rPr lang="en-US" altLang="zh-CN" sz="1600"/>
              <a:t>;</a:t>
            </a:r>
            <a:r>
              <a:rPr lang="bg-BG" altLang="zh-CN" sz="1600"/>
              <a:t> b </a:t>
            </a:r>
            <a:r>
              <a:rPr lang="en-US" altLang="zh-CN" sz="1600"/>
              <a:t>=</a:t>
            </a:r>
            <a:r>
              <a:rPr lang="bg-BG" altLang="zh-CN" sz="1600"/>
              <a:t> 2</a:t>
            </a:r>
            <a:r>
              <a:rPr lang="en-US" altLang="zh-CN" sz="1600"/>
              <a:t>;</a:t>
            </a:r>
            <a:r>
              <a:rPr lang="bg-BG" altLang="zh-CN" sz="1600"/>
              <a:t> d </a:t>
            </a:r>
            <a:r>
              <a:rPr lang="en-US" altLang="zh-CN" sz="1600"/>
              <a:t>=</a:t>
            </a:r>
            <a:r>
              <a:rPr lang="bg-BG" altLang="zh-CN" sz="1600"/>
              <a:t> 4 </a:t>
            </a:r>
            <a:endParaRPr lang="en-US" altLang="zh-CN" sz="1600"/>
          </a:p>
          <a:p>
            <a:pPr marL="793750" lvl="1" indent="-285750">
              <a:spcBef>
                <a:spcPts val="300"/>
              </a:spcBef>
              <a:spcAft>
                <a:spcPts val="300"/>
              </a:spcAft>
              <a:buFont typeface="Wingdings" panose="05000000000000000000" pitchFamily="2" charset="2"/>
              <a:buChar char="Ø"/>
            </a:pPr>
            <a:r>
              <a:rPr lang="zh-CN" altLang="en-US" sz="1800" b="0"/>
              <a:t>集合解构</a:t>
            </a:r>
            <a:endParaRPr lang="en-US" altLang="zh-CN" sz="1600" b="0"/>
          </a:p>
          <a:p>
            <a:pPr>
              <a:spcBef>
                <a:spcPts val="300"/>
              </a:spcBef>
              <a:spcAft>
                <a:spcPts val="300"/>
              </a:spcAft>
              <a:buNone/>
            </a:pPr>
            <a:r>
              <a:rPr lang="en-US" altLang="zh-CN" sz="1600"/>
              <a:t>let [head, ...tail] = [1, 2, 3, 4]; 	//head</a:t>
            </a:r>
            <a:r>
              <a:rPr lang="zh-CN" altLang="en-US" sz="1600"/>
              <a:t> </a:t>
            </a:r>
            <a:r>
              <a:rPr lang="en-US" altLang="zh-CN" sz="1600"/>
              <a:t>=</a:t>
            </a:r>
            <a:r>
              <a:rPr lang="zh-CN" altLang="en-US" sz="1600"/>
              <a:t> </a:t>
            </a:r>
            <a:r>
              <a:rPr lang="en-US" altLang="zh-CN" sz="1600"/>
              <a:t>1;</a:t>
            </a:r>
            <a:r>
              <a:rPr lang="zh-CN" altLang="en-US" sz="1600"/>
              <a:t> </a:t>
            </a:r>
            <a:r>
              <a:rPr lang="en-US" altLang="zh-CN" sz="1600"/>
              <a:t>tail = [2, 3, 4]</a:t>
            </a:r>
            <a:endParaRPr lang="en-US" altLang="zh-CN" sz="1600"/>
          </a:p>
          <a:p>
            <a:pPr marL="793750" lvl="1" indent="-285750">
              <a:spcBef>
                <a:spcPts val="300"/>
              </a:spcBef>
              <a:spcAft>
                <a:spcPts val="300"/>
              </a:spcAft>
              <a:buFont typeface="Wingdings" panose="05000000000000000000" pitchFamily="2" charset="2"/>
              <a:buChar char="Ø"/>
            </a:pPr>
            <a:r>
              <a:rPr lang="zh-CN" altLang="en-US" sz="1800" b="0"/>
              <a:t>默认值（当匹配值严格等于</a:t>
            </a:r>
            <a:r>
              <a:rPr lang="en-US" altLang="zh-CN" sz="1800" b="0"/>
              <a:t>undefined</a:t>
            </a:r>
            <a:r>
              <a:rPr lang="zh-CN" altLang="en-US" sz="1800" b="0"/>
              <a:t>时，默认值生效）</a:t>
            </a:r>
            <a:endParaRPr lang="en-US" altLang="zh-CN" sz="1600" b="0"/>
          </a:p>
          <a:p>
            <a:pPr>
              <a:spcBef>
                <a:spcPts val="300"/>
              </a:spcBef>
              <a:spcAft>
                <a:spcPts val="300"/>
              </a:spcAft>
              <a:buNone/>
            </a:pPr>
            <a:r>
              <a:rPr lang="es-ES_tradnl" altLang="zh-CN" sz="1600"/>
              <a:t>let [x, y = 'b'] = ['a']; 	// x='a', y='b’</a:t>
            </a:r>
            <a:endParaRPr lang="es-ES_tradnl" altLang="zh-CN" sz="1600"/>
          </a:p>
          <a:p>
            <a:pPr marL="793750" lvl="1" indent="-285750">
              <a:spcBef>
                <a:spcPts val="300"/>
              </a:spcBef>
              <a:spcAft>
                <a:spcPts val="300"/>
              </a:spcAft>
              <a:buFont typeface="Wingdings" panose="05000000000000000000" pitchFamily="2" charset="2"/>
              <a:buChar char="Ø"/>
            </a:pPr>
            <a:r>
              <a:rPr lang="zh-CN" altLang="en-US" sz="1800" b="0"/>
              <a:t>默认值也可以为函数</a:t>
            </a:r>
            <a:endParaRPr lang="en-US" altLang="zh-CN" sz="1800" b="0"/>
          </a:p>
          <a:p>
            <a:pPr>
              <a:spcBef>
                <a:spcPts val="300"/>
              </a:spcBef>
              <a:spcAft>
                <a:spcPts val="300"/>
              </a:spcAft>
              <a:buNone/>
            </a:pPr>
            <a:r>
              <a:rPr lang="en-US" altLang="zh-CN" sz="1600"/>
              <a:t>function f() { console.log('aaa'); } </a:t>
            </a:r>
            <a:endParaRPr lang="en-US" altLang="zh-CN" sz="1600"/>
          </a:p>
          <a:p>
            <a:pPr>
              <a:spcBef>
                <a:spcPts val="300"/>
              </a:spcBef>
              <a:spcAft>
                <a:spcPts val="300"/>
              </a:spcAft>
              <a:buNone/>
            </a:pPr>
            <a:r>
              <a:rPr lang="en-US" altLang="zh-CN" sz="1600"/>
              <a:t>let [x = f()] = [1]; </a:t>
            </a:r>
            <a:endParaRPr lang="en-US" altLang="zh-CN" sz="1600"/>
          </a:p>
          <a:p>
            <a:pPr>
              <a:spcBef>
                <a:spcPts val="300"/>
              </a:spcBef>
              <a:spcAft>
                <a:spcPts val="300"/>
              </a:spcAft>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vert="horz" wrap="square" lIns="90333" tIns="44376" rIns="90333" bIns="44376" anchor="b"/>
          <a:lstStyle/>
          <a:p>
            <a:r>
              <a:rPr lang="zh-CN" altLang="en-US"/>
              <a:t>解构赋值</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对象的解构赋值</a:t>
            </a:r>
            <a:endParaRPr lang="en-US" altLang="zh-CN"/>
          </a:p>
          <a:p>
            <a:pPr marL="793750" lvl="1" indent="-285750">
              <a:buFont typeface="Wingdings" panose="05000000000000000000" pitchFamily="2" charset="2"/>
              <a:buChar char="Ø"/>
            </a:pPr>
            <a:r>
              <a:rPr lang="zh-CN" altLang="en-US" sz="1800" b="0"/>
              <a:t>对象的属性没有次序，变量必须与属性同名，才能取到正确的值</a:t>
            </a:r>
            <a:endParaRPr lang="en-US" altLang="zh-CN" sz="1800" b="0"/>
          </a:p>
          <a:p>
            <a:pPr>
              <a:buNone/>
            </a:pPr>
            <a:r>
              <a:rPr lang="en-US" altLang="zh-CN" sz="1600"/>
              <a:t>let { foo, bar } = { foo: “aaa”, bar: “bbb” };	// foo =</a:t>
            </a:r>
            <a:r>
              <a:rPr lang="zh-CN" altLang="en-US" sz="1600"/>
              <a:t> </a:t>
            </a:r>
            <a:r>
              <a:rPr lang="en-US" altLang="zh-CN" sz="1600"/>
              <a:t>"aaa”; bar = "bbb”</a:t>
            </a:r>
            <a:endParaRPr lang="en-US" altLang="zh-CN" sz="1600"/>
          </a:p>
          <a:p>
            <a:pPr marL="793750" lvl="1" indent="-285750">
              <a:buFont typeface="Wingdings" panose="05000000000000000000" pitchFamily="2" charset="2"/>
              <a:buChar char="Ø"/>
            </a:pPr>
            <a:r>
              <a:rPr lang="zh-CN" altLang="nl-NL" sz="1800" b="0"/>
              <a:t>如果变量名与属性名不一致，必须写成下面这样。</a:t>
            </a:r>
            <a:endParaRPr lang="en-US" altLang="zh-CN" sz="1800" b="0"/>
          </a:p>
          <a:p>
            <a:pPr>
              <a:buNone/>
            </a:pPr>
            <a:r>
              <a:rPr lang="nl-NL" altLang="zh-CN" sz="1600"/>
              <a:t>var { foo: baz } = { foo: 'aaa', bar: 'bbb' }; 	</a:t>
            </a:r>
            <a:r>
              <a:rPr lang="en-US" altLang="zh-CN" sz="1600"/>
              <a:t>//</a:t>
            </a:r>
            <a:r>
              <a:rPr lang="nl-NL" altLang="zh-CN" sz="1600"/>
              <a:t>baz </a:t>
            </a:r>
            <a:r>
              <a:rPr lang="en-US" altLang="zh-CN" sz="1600"/>
              <a:t>=</a:t>
            </a:r>
            <a:r>
              <a:rPr lang="nl-NL" altLang="zh-CN" sz="1600"/>
              <a:t> "aaa”</a:t>
            </a:r>
            <a:endParaRPr lang="nl-NL" altLang="zh-CN" sz="1600"/>
          </a:p>
          <a:p>
            <a:pPr marL="793750" lvl="1" indent="-285750">
              <a:buFont typeface="Wingdings" panose="05000000000000000000" pitchFamily="2" charset="2"/>
              <a:buChar char="Ø"/>
            </a:pPr>
            <a:r>
              <a:rPr lang="zh-CN" altLang="en-US" sz="1800" b="0"/>
              <a:t>这实际上说明，对象的解构赋值是下面形式的简写。</a:t>
            </a:r>
            <a:endParaRPr lang="en-US" altLang="zh-CN" sz="1800" b="0"/>
          </a:p>
          <a:p>
            <a:pPr>
              <a:buNone/>
            </a:pPr>
            <a:r>
              <a:rPr lang="en-US" altLang="zh-CN" sz="1600"/>
              <a:t>let { foo: foo, bar: bar } = { foo: "aaa", bar: "bbb" };</a:t>
            </a:r>
            <a:endParaRPr lang="en-US" altLang="zh-CN" sz="1600"/>
          </a:p>
          <a:p>
            <a:pPr marL="793750" lvl="1" indent="-285750">
              <a:buFont typeface="Wingdings" panose="05000000000000000000" pitchFamily="2" charset="2"/>
              <a:buChar char="Ø"/>
            </a:pPr>
            <a:r>
              <a:rPr lang="zh-CN" altLang="en-US" sz="1800" b="0"/>
              <a:t>嵌套解构</a:t>
            </a:r>
            <a:endParaRPr lang="en-US" altLang="zh-CN" sz="1800" b="0"/>
          </a:p>
          <a:p>
            <a:pPr>
              <a:buNone/>
            </a:pPr>
            <a:r>
              <a:rPr lang="en-US" altLang="zh-CN" sz="1600"/>
              <a:t>let obj = { p: [ 'Hello', { y: 'World' } ] }; </a:t>
            </a:r>
            <a:endParaRPr lang="en-US" altLang="zh-CN" sz="1600"/>
          </a:p>
          <a:p>
            <a:pPr>
              <a:buNone/>
            </a:pPr>
            <a:r>
              <a:rPr lang="en-US" altLang="zh-CN" sz="1600"/>
              <a:t>let { p: [x, { y }] } = obj; 	//x = "Hello”; y = "World”</a:t>
            </a:r>
            <a:endParaRPr lang="en-US" altLang="zh-CN" sz="1600"/>
          </a:p>
          <a:p>
            <a:pPr marL="793750" lvl="1" indent="-285750">
              <a:buFont typeface="Wingdings" panose="05000000000000000000" pitchFamily="2" charset="2"/>
              <a:buChar char="Ø"/>
            </a:pPr>
            <a:r>
              <a:rPr lang="zh-CN" altLang="en-US" sz="1800" b="0"/>
              <a:t>默认值（默认值生效的条件是，对象的属性值严格等于</a:t>
            </a:r>
            <a:r>
              <a:rPr lang="en-US" altLang="zh-CN" sz="1800" b="0"/>
              <a:t>undefined</a:t>
            </a:r>
            <a:r>
              <a:rPr lang="zh-CN" altLang="en-US" sz="1800" b="0"/>
              <a:t>）</a:t>
            </a:r>
            <a:endParaRPr lang="en-US" altLang="zh-CN" sz="1800" b="0"/>
          </a:p>
          <a:p>
            <a:pPr>
              <a:buNone/>
            </a:pPr>
            <a:r>
              <a:rPr lang="es-ES_tradnl" altLang="zh-CN" sz="1600"/>
              <a:t>var {x: y = 3} = {}; y // 3</a:t>
            </a:r>
            <a:endParaRPr lang="en-US" altLang="zh-CN" sz="1600"/>
          </a:p>
          <a:p>
            <a:pPr>
              <a:spcBef>
                <a:spcPts val="200"/>
              </a:spcBef>
              <a:spcAft>
                <a:spcPts val="200"/>
              </a:spcAft>
              <a:buNone/>
            </a:pPr>
            <a:endParaRPr lang="en-US" altLang="zh-CN" sz="160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vert="horz" wrap="square" lIns="90333" tIns="44376" rIns="90333" bIns="44376" anchor="b"/>
          <a:lstStyle/>
          <a:p>
            <a:r>
              <a:rPr lang="zh-CN" altLang="en-US"/>
              <a:t>解构赋值</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b="0"/>
              <a:t>字符串的解构赋值</a:t>
            </a:r>
            <a:endParaRPr lang="en-US" altLang="zh-CN" b="0"/>
          </a:p>
          <a:p>
            <a:pPr marL="793750" lvl="1" indent="-285750">
              <a:buFont typeface="Wingdings" panose="05000000000000000000" pitchFamily="2" charset="2"/>
              <a:buChar char="Ø"/>
            </a:pPr>
            <a:r>
              <a:rPr lang="zh-CN" altLang="en-US" sz="1800" b="0"/>
              <a:t>解构时，字符串被转换成了一个类似数组的对象。</a:t>
            </a:r>
            <a:endParaRPr lang="en-US" altLang="zh-CN" sz="1800" b="0"/>
          </a:p>
          <a:p>
            <a:pPr>
              <a:buNone/>
            </a:pPr>
            <a:r>
              <a:rPr lang="nl-NL" altLang="zh-CN" sz="1600"/>
              <a:t>const [a, b, c, d, e] = ‘hello’;	</a:t>
            </a:r>
            <a:r>
              <a:rPr lang="en-US" altLang="zh-CN" sz="1600"/>
              <a:t>//a=h;b=e;c=l;d=l;e=o</a:t>
            </a:r>
            <a:endParaRPr lang="en-US" altLang="zh-CN" sz="1800"/>
          </a:p>
          <a:p>
            <a:pPr marL="793750" lvl="1" indent="-285750">
              <a:buFont typeface="Wingdings" panose="05000000000000000000" pitchFamily="2" charset="2"/>
              <a:buChar char="Ø"/>
            </a:pPr>
            <a:r>
              <a:rPr lang="zh-CN" altLang="en-US" sz="1800" b="0"/>
              <a:t>也可以对数组的属性解构</a:t>
            </a:r>
            <a:endParaRPr lang="en-US" altLang="zh-CN" sz="1800" b="0"/>
          </a:p>
          <a:p>
            <a:pPr>
              <a:buNone/>
            </a:pPr>
            <a:r>
              <a:rPr lang="en-US" altLang="zh-CN" sz="1600"/>
              <a:t>let {length : len} = ‘hello’; 	//len = 5</a:t>
            </a:r>
            <a:endParaRPr lang="en-US" altLang="zh-CN" sz="1600"/>
          </a:p>
          <a:p>
            <a:r>
              <a:rPr lang="zh-CN" altLang="en-US" b="0"/>
              <a:t> 数值和布尔值解构赋值</a:t>
            </a:r>
            <a:endParaRPr lang="en-US" altLang="zh-CN" b="0"/>
          </a:p>
          <a:p>
            <a:pPr marL="793750" lvl="1" indent="-285750">
              <a:buFont typeface="Wingdings" panose="05000000000000000000" pitchFamily="2" charset="2"/>
              <a:buChar char="Ø"/>
            </a:pPr>
            <a:r>
              <a:rPr lang="zh-CN" altLang="en-US" sz="1800" b="0"/>
              <a:t>解构时，如果等号右边是数值和布尔值，则会先转为对象</a:t>
            </a:r>
            <a:endParaRPr lang="en-US" altLang="zh-CN" sz="1800" b="0"/>
          </a:p>
          <a:p>
            <a:pPr marL="793750" lvl="1" indent="-285750">
              <a:buNone/>
            </a:pPr>
            <a:r>
              <a:rPr lang="en-US" altLang="zh-CN" sz="1600"/>
              <a:t>let {toString: s} = 123; 	//s === Number.prototype.toString true</a:t>
            </a:r>
            <a:endParaRPr lang="en-US" altLang="zh-CN" sz="1600"/>
          </a:p>
          <a:p>
            <a:pPr marL="793750" lvl="1" indent="-285750">
              <a:buNone/>
            </a:pPr>
            <a:r>
              <a:rPr lang="en-US" altLang="zh-CN" sz="1600"/>
              <a:t>let {toString: s} = true; 	//s === Boolean.prototype.toString true</a:t>
            </a:r>
            <a:endParaRPr lang="en-US" altLang="zh-CN" sz="1800"/>
          </a:p>
          <a:p>
            <a:pPr>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vert="horz" wrap="square" lIns="90333" tIns="44376" rIns="90333" bIns="44376" anchor="b"/>
          <a:lstStyle/>
          <a:p>
            <a:r>
              <a:rPr lang="zh-CN" altLang="en-US"/>
              <a:t>解构赋值</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函数参数的解构赋值</a:t>
            </a:r>
            <a:endParaRPr lang="en-US" altLang="zh-CN"/>
          </a:p>
          <a:p>
            <a:pPr marL="793750" lvl="1" indent="-285750">
              <a:buFont typeface="Wingdings" panose="05000000000000000000" pitchFamily="2" charset="2"/>
              <a:buChar char="Ø"/>
            </a:pPr>
            <a:r>
              <a:rPr lang="zh-CN" altLang="en-US" sz="1800" b="0"/>
              <a:t>基本语法。</a:t>
            </a:r>
            <a:endParaRPr lang="en-US" altLang="zh-CN" sz="1800" b="0"/>
          </a:p>
          <a:p>
            <a:pPr>
              <a:buNone/>
            </a:pPr>
            <a:r>
              <a:rPr lang="en-US" altLang="zh-CN" sz="1600"/>
              <a:t>function add([x, y]){ return x + y; } </a:t>
            </a:r>
            <a:endParaRPr lang="en-US" altLang="zh-CN" sz="1600"/>
          </a:p>
          <a:p>
            <a:pPr>
              <a:buNone/>
            </a:pPr>
            <a:r>
              <a:rPr lang="en-US" altLang="zh-CN" sz="1600"/>
              <a:t>add([1, 2]);</a:t>
            </a:r>
            <a:endParaRPr lang="en-US" altLang="zh-CN" sz="1800"/>
          </a:p>
          <a:p>
            <a:pPr marL="793750" lvl="1" indent="-285750">
              <a:buFont typeface="Wingdings" panose="05000000000000000000" pitchFamily="2" charset="2"/>
              <a:buChar char="Ø"/>
            </a:pPr>
            <a:r>
              <a:rPr lang="zh-CN" altLang="en-US" sz="1800" b="0"/>
              <a:t>默认值</a:t>
            </a:r>
            <a:endParaRPr lang="en-US" altLang="zh-CN" sz="1800" b="0"/>
          </a:p>
          <a:p>
            <a:pPr>
              <a:spcBef>
                <a:spcPts val="200"/>
              </a:spcBef>
              <a:spcAft>
                <a:spcPts val="200"/>
              </a:spcAft>
              <a:buNone/>
            </a:pPr>
            <a:r>
              <a:rPr lang="en-US" altLang="zh-CN" sz="1800"/>
              <a:t>function move({x = 0, y = 0} ) {</a:t>
            </a:r>
            <a:endParaRPr lang="en-US" altLang="zh-CN" sz="1800"/>
          </a:p>
          <a:p>
            <a:pPr>
              <a:spcBef>
                <a:spcPts val="200"/>
              </a:spcBef>
              <a:spcAft>
                <a:spcPts val="200"/>
              </a:spcAft>
              <a:buNone/>
            </a:pPr>
            <a:r>
              <a:rPr lang="en-US" altLang="zh-CN" sz="1800"/>
              <a:t>	 return [x, y]; </a:t>
            </a:r>
            <a:endParaRPr lang="en-US" altLang="zh-CN" sz="1800"/>
          </a:p>
          <a:p>
            <a:pPr>
              <a:spcBef>
                <a:spcPts val="200"/>
              </a:spcBef>
              <a:spcAft>
                <a:spcPts val="200"/>
              </a:spcAft>
              <a:buNone/>
            </a:pPr>
            <a:r>
              <a:rPr lang="en-US" altLang="zh-CN" sz="1800"/>
              <a:t>} </a:t>
            </a:r>
            <a:endParaRPr lang="en-US" altLang="zh-CN" sz="1800"/>
          </a:p>
          <a:p>
            <a:pPr>
              <a:spcBef>
                <a:spcPts val="200"/>
              </a:spcBef>
              <a:spcAft>
                <a:spcPts val="200"/>
              </a:spcAft>
              <a:buNone/>
            </a:pPr>
            <a:r>
              <a:rPr lang="en-US" altLang="zh-CN" sz="1800"/>
              <a:t>move({x: 3, y: 8}); // [3, 8] </a:t>
            </a:r>
            <a:endParaRPr lang="en-US" altLang="zh-CN" sz="1800"/>
          </a:p>
          <a:p>
            <a:pPr>
              <a:spcBef>
                <a:spcPts val="200"/>
              </a:spcBef>
              <a:spcAft>
                <a:spcPts val="200"/>
              </a:spcAft>
              <a:buNone/>
            </a:pPr>
            <a:r>
              <a:rPr lang="en-US" altLang="zh-CN" sz="1800"/>
              <a:t>move({x: 3}); // [3, 0] </a:t>
            </a:r>
            <a:endParaRPr lang="en-US" altLang="zh-CN" sz="1800"/>
          </a:p>
          <a:p>
            <a:pPr>
              <a:spcBef>
                <a:spcPts val="200"/>
              </a:spcBef>
              <a:spcAft>
                <a:spcPts val="200"/>
              </a:spcAft>
              <a:buNone/>
            </a:pPr>
            <a:r>
              <a:rPr lang="en-US" altLang="zh-CN" sz="1800"/>
              <a:t>move({});	 // [0, 0]</a:t>
            </a:r>
            <a:endParaRPr lang="en-US" altLang="zh-CN" sz="1800"/>
          </a:p>
          <a:p>
            <a:pPr>
              <a:spcBef>
                <a:spcPts val="200"/>
              </a:spcBef>
              <a:spcAft>
                <a:spcPts val="200"/>
              </a:spcAft>
              <a:buNone/>
            </a:pPr>
            <a:r>
              <a:rPr lang="en-US" altLang="zh-CN" sz="1800"/>
              <a:t>move(); 	// [0, 0]</a:t>
            </a:r>
            <a:endParaRPr lang="en-US" altLang="zh-CN" sz="1800"/>
          </a:p>
          <a:p>
            <a:pPr>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vert="horz" wrap="square" lIns="90333" tIns="44376" rIns="90333" bIns="44376" anchor="b"/>
          <a:lstStyle/>
          <a:p>
            <a:r>
              <a:rPr lang="zh-CN" altLang="en-US"/>
              <a:t>解构赋值</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zh-CN" altLang="en-US"/>
              <a:t> 常见用途</a:t>
            </a:r>
            <a:endParaRPr lang="en-US" altLang="zh-CN"/>
          </a:p>
          <a:p>
            <a:pPr marL="793750" lvl="1" indent="-285750">
              <a:buFont typeface="Wingdings" panose="05000000000000000000" pitchFamily="2" charset="2"/>
              <a:buChar char="Ø"/>
            </a:pPr>
            <a:r>
              <a:rPr lang="zh-CN" altLang="en-US" sz="1800" b="0"/>
              <a:t>交换变量的值</a:t>
            </a:r>
            <a:endParaRPr lang="en-US" altLang="zh-CN" sz="1800" b="0"/>
          </a:p>
          <a:p>
            <a:pPr>
              <a:buNone/>
            </a:pPr>
            <a:r>
              <a:rPr lang="en-US" altLang="zh-CN" sz="1600"/>
              <a:t>let x = 1; let y = 2; [x, y] = [y, x];</a:t>
            </a:r>
            <a:endParaRPr lang="en-US" altLang="zh-CN" sz="1800"/>
          </a:p>
          <a:p>
            <a:pPr marL="793750" lvl="1" indent="-285750">
              <a:buFont typeface="Wingdings" panose="05000000000000000000" pitchFamily="2" charset="2"/>
              <a:buChar char="Ø"/>
            </a:pPr>
            <a:r>
              <a:rPr lang="zh-CN" altLang="en-US" sz="1800" b="0"/>
              <a:t>从函数返回多个值</a:t>
            </a:r>
            <a:endParaRPr lang="en-US" altLang="zh-CN" sz="1800" b="0"/>
          </a:p>
          <a:p>
            <a:pPr>
              <a:buNone/>
            </a:pPr>
            <a:r>
              <a:rPr lang="en-US" altLang="zh-CN" sz="1600"/>
              <a:t>function example() { return [1, 2, 3]; } </a:t>
            </a:r>
            <a:endParaRPr lang="en-US" altLang="zh-CN" sz="1600"/>
          </a:p>
          <a:p>
            <a:pPr>
              <a:buNone/>
            </a:pPr>
            <a:r>
              <a:rPr lang="en-US" altLang="zh-CN" sz="1600"/>
              <a:t>let [a, b, c] = example();</a:t>
            </a:r>
            <a:endParaRPr lang="en-US" altLang="zh-CN" sz="1800"/>
          </a:p>
          <a:p>
            <a:pPr marL="793750" lvl="1" indent="-285750">
              <a:buFont typeface="Wingdings" panose="05000000000000000000" pitchFamily="2" charset="2"/>
              <a:buChar char="Ø"/>
            </a:pPr>
            <a:r>
              <a:rPr lang="zh-CN" altLang="en-US" sz="1800" b="0"/>
              <a:t>函数参数的定义</a:t>
            </a:r>
            <a:endParaRPr lang="en-US" altLang="zh-CN" sz="1800" b="0"/>
          </a:p>
          <a:p>
            <a:pPr>
              <a:buNone/>
            </a:pPr>
            <a:r>
              <a:rPr lang="es-ES_tradnl" altLang="zh-CN" sz="1600"/>
              <a:t>function f([x, y, z]) { ... } </a:t>
            </a:r>
            <a:endParaRPr lang="es-ES_tradnl" altLang="zh-CN" sz="1600"/>
          </a:p>
          <a:p>
            <a:pPr>
              <a:buNone/>
            </a:pPr>
            <a:r>
              <a:rPr lang="es-ES_tradnl" altLang="zh-CN" sz="1600"/>
              <a:t>f([1, 2, 3]);</a:t>
            </a:r>
            <a:endParaRPr lang="en-US" altLang="zh-CN" sz="1800"/>
          </a:p>
          <a:p>
            <a:pPr marL="793750" lvl="1" indent="-285750">
              <a:buFont typeface="Wingdings" panose="05000000000000000000" pitchFamily="2" charset="2"/>
              <a:buChar char="Ø"/>
            </a:pPr>
            <a:r>
              <a:rPr lang="zh-CN" altLang="en-US" sz="1800" b="0"/>
              <a:t>提取</a:t>
            </a:r>
            <a:r>
              <a:rPr lang="en-US" altLang="zh-CN" sz="1800" b="0"/>
              <a:t>JSON</a:t>
            </a:r>
            <a:r>
              <a:rPr lang="zh-CN" altLang="en-US" sz="1800" b="0"/>
              <a:t>数据</a:t>
            </a:r>
            <a:endParaRPr lang="en-US" altLang="zh-CN" sz="1800" b="0"/>
          </a:p>
          <a:p>
            <a:pPr>
              <a:buNone/>
            </a:pPr>
            <a:r>
              <a:rPr lang="en-US" altLang="zh-CN" sz="1600"/>
              <a:t>let jsonData = { id: 42, status: "OK", data: [867, 5309] }; </a:t>
            </a:r>
            <a:endParaRPr lang="en-US" altLang="zh-CN" sz="1600"/>
          </a:p>
          <a:p>
            <a:pPr>
              <a:buNone/>
            </a:pPr>
            <a:r>
              <a:rPr lang="en-US" altLang="zh-CN" sz="1600"/>
              <a:t>let { id, status, data: number } = jsonData;</a:t>
            </a:r>
            <a:endParaRPr lang="en-US" altLang="zh-CN" sz="1800"/>
          </a:p>
          <a:p>
            <a:pPr marL="793750" lvl="1" indent="-285750">
              <a:buFont typeface="Wingdings" panose="05000000000000000000" pitchFamily="2" charset="2"/>
              <a:buChar char="Ø"/>
            </a:pPr>
            <a:r>
              <a:rPr lang="zh-CN" altLang="en-US" sz="1800" b="0"/>
              <a:t>输入模块的指定方法</a:t>
            </a:r>
            <a:endParaRPr lang="en-US" altLang="zh-CN" sz="1800" b="0"/>
          </a:p>
          <a:p>
            <a:pPr>
              <a:buNone/>
            </a:pPr>
            <a:r>
              <a:rPr lang="en-US" altLang="zh-CN" sz="1600"/>
              <a:t>const { SourceMapConsumer, SourceNode } = require("source-map");</a:t>
            </a:r>
            <a:endParaRPr lang="en-US" altLang="zh-CN" sz="1600"/>
          </a:p>
          <a:p>
            <a:pPr>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vert="horz" wrap="square" lIns="90333" tIns="44376" rIns="90333" bIns="44376" anchor="b"/>
          <a:lstStyle/>
          <a:p>
            <a:r>
              <a:rPr lang="zh-CN" altLang="en-US"/>
              <a:t>解构赋值</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zh-CN" altLang="en-US"/>
              <a:t> 常见用途</a:t>
            </a:r>
            <a:endParaRPr lang="en-US" altLang="zh-CN"/>
          </a:p>
          <a:p>
            <a:pPr marL="793750" lvl="1" indent="-285750">
              <a:buFont typeface="Wingdings" panose="05000000000000000000" pitchFamily="2" charset="2"/>
              <a:buChar char="Ø"/>
            </a:pPr>
            <a:r>
              <a:rPr lang="zh-CN" altLang="en-US" sz="1800" b="0"/>
              <a:t>函数参数的默认值</a:t>
            </a:r>
            <a:endParaRPr lang="en-US" altLang="zh-CN" sz="1800" b="0"/>
          </a:p>
          <a:p>
            <a:pPr>
              <a:spcBef>
                <a:spcPts val="300"/>
              </a:spcBef>
              <a:spcAft>
                <a:spcPts val="300"/>
              </a:spcAft>
              <a:buNone/>
            </a:pPr>
            <a:r>
              <a:rPr lang="en-US" altLang="zh-CN" sz="1600"/>
              <a:t>jQuery.ajax = function (url, { </a:t>
            </a:r>
            <a:endParaRPr lang="en-US" altLang="zh-CN" sz="1600"/>
          </a:p>
          <a:p>
            <a:pPr>
              <a:spcBef>
                <a:spcPts val="300"/>
              </a:spcBef>
              <a:spcAft>
                <a:spcPts val="300"/>
              </a:spcAft>
              <a:buNone/>
            </a:pPr>
            <a:r>
              <a:rPr lang="en-US" altLang="zh-CN" sz="1600"/>
              <a:t>	async = true, cache = true, global = true, </a:t>
            </a:r>
            <a:endParaRPr lang="en-US" altLang="zh-CN" sz="1600"/>
          </a:p>
          <a:p>
            <a:pPr>
              <a:spcBef>
                <a:spcPts val="300"/>
              </a:spcBef>
              <a:spcAft>
                <a:spcPts val="300"/>
              </a:spcAft>
              <a:buNone/>
            </a:pPr>
            <a:r>
              <a:rPr lang="en-US" altLang="zh-CN" sz="1600"/>
              <a:t>	beforeSend = function () {}, </a:t>
            </a:r>
            <a:endParaRPr lang="en-US" altLang="zh-CN" sz="1600"/>
          </a:p>
          <a:p>
            <a:pPr>
              <a:spcBef>
                <a:spcPts val="300"/>
              </a:spcBef>
              <a:spcAft>
                <a:spcPts val="300"/>
              </a:spcAft>
              <a:buNone/>
            </a:pPr>
            <a:r>
              <a:rPr lang="en-US" altLang="zh-CN" sz="1600"/>
              <a:t>	complete = function () {}, 	</a:t>
            </a:r>
            <a:endParaRPr lang="en-US" altLang="zh-CN" sz="1600"/>
          </a:p>
          <a:p>
            <a:pPr>
              <a:spcBef>
                <a:spcPts val="300"/>
              </a:spcBef>
              <a:spcAft>
                <a:spcPts val="300"/>
              </a:spcAft>
              <a:buNone/>
            </a:pPr>
            <a:r>
              <a:rPr lang="en-US" altLang="zh-CN" sz="1600"/>
              <a:t>	// ... more config </a:t>
            </a:r>
            <a:endParaRPr lang="en-US" altLang="zh-CN" sz="1600"/>
          </a:p>
          <a:p>
            <a:pPr>
              <a:spcBef>
                <a:spcPts val="300"/>
              </a:spcBef>
              <a:spcAft>
                <a:spcPts val="300"/>
              </a:spcAft>
              <a:buNone/>
            </a:pPr>
            <a:r>
              <a:rPr lang="en-US" altLang="zh-CN" sz="1600"/>
              <a:t>}) { // ... do stuff };</a:t>
            </a:r>
            <a:endParaRPr lang="en-US" altLang="zh-CN" sz="1600"/>
          </a:p>
          <a:p>
            <a:pPr>
              <a:buNone/>
            </a:pPr>
            <a:r>
              <a:rPr lang="zh-CN" altLang="en-US" sz="1800" b="0"/>
              <a:t>指定参数的默认值，就避免了在函数体内部再写</a:t>
            </a:r>
            <a:r>
              <a:rPr lang="en-US" altLang="zh-CN" sz="1800" b="0"/>
              <a:t>var foo = config.foo || 'default foo';</a:t>
            </a:r>
            <a:r>
              <a:rPr lang="zh-CN" altLang="en-US" sz="1800" b="0"/>
              <a:t>这样的语句</a:t>
            </a:r>
            <a:endParaRPr lang="en-US" altLang="zh-CN" sz="1800" b="0"/>
          </a:p>
          <a:p>
            <a:pPr marL="793750" lvl="1" indent="-285750">
              <a:buFont typeface="Wingdings" panose="05000000000000000000" pitchFamily="2" charset="2"/>
              <a:buChar char="Ø"/>
            </a:pPr>
            <a:r>
              <a:rPr lang="zh-CN" altLang="en-US" sz="1800" b="0"/>
              <a:t>遍历</a:t>
            </a:r>
            <a:r>
              <a:rPr lang="en-US" altLang="zh-CN" sz="1800" b="0"/>
              <a:t>map</a:t>
            </a:r>
            <a:r>
              <a:rPr lang="zh-CN" altLang="en-US" sz="1800" b="0"/>
              <a:t>结构</a:t>
            </a:r>
            <a:endParaRPr lang="en-US" altLang="zh-CN" sz="1800" b="0"/>
          </a:p>
          <a:p>
            <a:pPr>
              <a:spcBef>
                <a:spcPts val="300"/>
              </a:spcBef>
              <a:spcAft>
                <a:spcPts val="300"/>
              </a:spcAft>
              <a:buNone/>
            </a:pPr>
            <a:r>
              <a:rPr lang="en-US" altLang="zh-CN" sz="1600"/>
              <a:t>var map = new Map(); </a:t>
            </a:r>
            <a:endParaRPr lang="en-US" altLang="zh-CN" sz="1600"/>
          </a:p>
          <a:p>
            <a:pPr>
              <a:spcBef>
                <a:spcPts val="300"/>
              </a:spcBef>
              <a:spcAft>
                <a:spcPts val="300"/>
              </a:spcAft>
              <a:buNone/>
            </a:pPr>
            <a:r>
              <a:rPr lang="en-US" altLang="zh-CN" sz="1600"/>
              <a:t>map.set('first', 'hello'); </a:t>
            </a:r>
            <a:endParaRPr lang="en-US" altLang="zh-CN" sz="1600"/>
          </a:p>
          <a:p>
            <a:pPr>
              <a:spcBef>
                <a:spcPts val="300"/>
              </a:spcBef>
              <a:spcAft>
                <a:spcPts val="300"/>
              </a:spcAft>
              <a:buNone/>
            </a:pPr>
            <a:r>
              <a:rPr lang="en-US" altLang="zh-CN" sz="1600"/>
              <a:t>map.set('second', 'world'); </a:t>
            </a:r>
            <a:endParaRPr lang="en-US" altLang="zh-CN" sz="1600"/>
          </a:p>
          <a:p>
            <a:pPr>
              <a:spcBef>
                <a:spcPts val="300"/>
              </a:spcBef>
              <a:spcAft>
                <a:spcPts val="300"/>
              </a:spcAft>
              <a:buNone/>
            </a:pPr>
            <a:r>
              <a:rPr lang="en-US" altLang="zh-CN" sz="1600"/>
              <a:t>for (let [key, value] of map) { </a:t>
            </a:r>
            <a:endParaRPr lang="en-US" altLang="zh-CN" sz="1600"/>
          </a:p>
          <a:p>
            <a:pPr>
              <a:spcBef>
                <a:spcPts val="300"/>
              </a:spcBef>
              <a:spcAft>
                <a:spcPts val="300"/>
              </a:spcAft>
              <a:buNone/>
            </a:pPr>
            <a:r>
              <a:rPr lang="en-US" altLang="zh-CN" sz="1600"/>
              <a:t>	console.log(key + " is " + value); </a:t>
            </a:r>
            <a:endParaRPr lang="en-US" altLang="zh-CN" sz="1600"/>
          </a:p>
          <a:p>
            <a:pPr>
              <a:spcBef>
                <a:spcPts val="300"/>
              </a:spcBef>
              <a:spcAft>
                <a:spcPts val="300"/>
              </a:spcAft>
              <a:buNone/>
            </a:pPr>
            <a:r>
              <a:rPr lang="en-US" altLang="zh-CN" sz="1600"/>
              <a:t>}</a:t>
            </a:r>
            <a:endParaRPr lang="en-US" altLang="zh-CN" sz="160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3</a:t>
            </a:r>
            <a:r>
              <a:rPr lang="zh-CN" altLang="en-US" sz="2800">
                <a:solidFill>
                  <a:srgbClr val="CC0099"/>
                </a:solidFill>
                <a:effectLst>
                  <a:outerShdw blurRad="38100" dist="38100" dir="2700000">
                    <a:srgbClr val="C0C0C0"/>
                  </a:outerShdw>
                </a:effectLst>
              </a:rPr>
              <a:t> 章: 对象、函数、数组的扩展</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vert="horz" wrap="square" lIns="90333" tIns="44376" rIns="90333" bIns="44376" anchor="b"/>
          <a:lstStyle/>
          <a:p>
            <a:r>
              <a:rPr lang="zh-CN" altLang="en-US"/>
              <a:t>学习目标</a:t>
            </a:r>
            <a:endParaRPr lang="zh-CN" altLang="en-US"/>
          </a:p>
        </p:txBody>
      </p:sp>
      <p:sp>
        <p:nvSpPr>
          <p:cNvPr id="44034" name="Rectangle 3"/>
          <p:cNvSpPr>
            <a:spLocks noGrp="1"/>
          </p:cNvSpPr>
          <p:nvPr>
            <p:ph idx="1"/>
          </p:nvPr>
        </p:nvSpPr>
        <p:spPr/>
        <p:txBody>
          <a:bodyPr vert="horz" wrap="square" lIns="90050" tIns="45024" rIns="90050" bIns="45024" anchor="t"/>
          <a:lstStyle/>
          <a:p>
            <a:r>
              <a:rPr lang="zh-CN" altLang="en-US" dirty="0"/>
              <a:t> 属性简写方式</a:t>
            </a:r>
            <a:endParaRPr lang="en-US" altLang="zh-CN" dirty="0"/>
          </a:p>
          <a:p>
            <a:r>
              <a:rPr lang="zh-CN" altLang="en-US" dirty="0"/>
              <a:t> 方法简写方式</a:t>
            </a:r>
            <a:endParaRPr lang="en-US" altLang="zh-CN" dirty="0"/>
          </a:p>
          <a:p>
            <a:r>
              <a:rPr lang="zh-CN" altLang="en-US" dirty="0"/>
              <a:t> </a:t>
            </a:r>
            <a:r>
              <a:rPr lang="en-US" altLang="zh-CN" dirty="0"/>
              <a:t>Object</a:t>
            </a:r>
            <a:r>
              <a:rPr lang="zh-CN" altLang="en-US" dirty="0"/>
              <a:t>方法的扩展</a:t>
            </a:r>
            <a:endParaRPr lang="en-US" altLang="zh-CN" dirty="0"/>
          </a:p>
          <a:p>
            <a:r>
              <a:rPr lang="zh-CN" altLang="en-US" dirty="0"/>
              <a:t> 函数默认值</a:t>
            </a:r>
            <a:endParaRPr lang="en-US" altLang="zh-CN" dirty="0"/>
          </a:p>
          <a:p>
            <a:r>
              <a:rPr lang="zh-CN" altLang="en-US" dirty="0"/>
              <a:t> 箭头函数</a:t>
            </a:r>
            <a:endParaRPr lang="en-US" altLang="zh-CN" dirty="0"/>
          </a:p>
          <a:p>
            <a:r>
              <a:rPr lang="zh-CN" altLang="en-US" dirty="0"/>
              <a:t> 扩展运算符</a:t>
            </a:r>
            <a:endParaRPr lang="en-US" altLang="zh-CN" dirty="0"/>
          </a:p>
          <a:p>
            <a:r>
              <a:rPr lang="zh-CN" altLang="en-US" dirty="0"/>
              <a:t> </a:t>
            </a:r>
            <a:r>
              <a:rPr lang="en-US" altLang="zh-CN" dirty="0"/>
              <a:t>Array.from()</a:t>
            </a:r>
            <a:endParaRPr lang="en-US" altLang="zh-CN" dirty="0"/>
          </a:p>
          <a:p>
            <a:r>
              <a:rPr lang="zh-CN" altLang="en-US" dirty="0"/>
              <a:t> </a:t>
            </a:r>
            <a:r>
              <a:rPr lang="en-US" altLang="zh-CN" dirty="0"/>
              <a:t>Array.of()</a:t>
            </a:r>
            <a:endParaRPr lang="en-US" altLang="zh-CN" dirty="0"/>
          </a:p>
          <a:p>
            <a:r>
              <a:rPr lang="zh-CN" altLang="en-US" dirty="0"/>
              <a:t> 数组实例的</a:t>
            </a:r>
            <a:r>
              <a:rPr lang="en-US" altLang="zh-CN" dirty="0"/>
              <a:t>find(), findIndex()</a:t>
            </a:r>
            <a:endParaRPr lang="en-US" altLang="zh-CN" dirty="0"/>
          </a:p>
          <a:p>
            <a:r>
              <a:rPr lang="zh-CN" altLang="en-US" dirty="0"/>
              <a:t> 数组实例的</a:t>
            </a:r>
            <a:r>
              <a:rPr lang="en-US" altLang="zh-CN" dirty="0"/>
              <a:t>fill()</a:t>
            </a:r>
            <a:endParaRPr lang="en-US" altLang="zh-CN" dirty="0"/>
          </a:p>
          <a:p>
            <a:r>
              <a:rPr lang="zh-CN" altLang="en-US" dirty="0"/>
              <a:t> 数组实例的</a:t>
            </a:r>
            <a:r>
              <a:rPr lang="en-US" altLang="zh-CN" dirty="0"/>
              <a:t>entries(),keys(),</a:t>
            </a:r>
            <a:r>
              <a:rPr lang="zh-CN" altLang="en-US" dirty="0"/>
              <a:t> </a:t>
            </a:r>
            <a:r>
              <a:rPr lang="en-US" altLang="zh-CN" dirty="0"/>
              <a:t>values()</a:t>
            </a:r>
            <a:endParaRPr lang="en-US" altLang="zh-CN" dirty="0"/>
          </a:p>
          <a:p>
            <a:r>
              <a:rPr lang="zh-CN" altLang="en-US" dirty="0"/>
              <a:t> 数组实例的</a:t>
            </a:r>
            <a:r>
              <a:rPr lang="en-US" altLang="zh-CN" dirty="0"/>
              <a:t>includes()</a:t>
            </a:r>
            <a:endParaRPr lang="en-US" altLang="zh-CN" dirty="0"/>
          </a:p>
          <a:p>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vert="horz" wrap="square" lIns="90333" tIns="44376" rIns="90333" bIns="44376" anchor="b"/>
          <a:lstStyle/>
          <a:p>
            <a:r>
              <a:rPr lang="zh-CN" altLang="en-US"/>
              <a:t>对象扩展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0" lvl="1" indent="-285750">
              <a:buFont typeface="Wingdings" panose="05000000000000000000" pitchFamily="2" charset="2"/>
              <a:buChar char="Ø"/>
            </a:pPr>
            <a:r>
              <a:rPr lang="zh-CN" altLang="en-US" sz="1800" b="0"/>
              <a:t>属性简写</a:t>
            </a:r>
            <a:endParaRPr lang="en-US" altLang="zh-CN" sz="1800" b="0"/>
          </a:p>
          <a:p>
            <a:pPr marL="0" lvl="1" indent="-285750">
              <a:buNone/>
            </a:pPr>
            <a:r>
              <a:rPr lang="en-US" altLang="zh-CN" sz="1800" b="0"/>
              <a:t>ES6</a:t>
            </a:r>
            <a:r>
              <a:rPr lang="zh-CN" altLang="en-US" sz="1800" b="0"/>
              <a:t>允许直接写入变量和函数，作为对象的属性和方法。这时，属性名为变量名</a:t>
            </a:r>
            <a:r>
              <a:rPr lang="en-US" altLang="zh-CN" sz="1800" b="0"/>
              <a:t>, </a:t>
            </a:r>
            <a:r>
              <a:rPr lang="zh-CN" altLang="en-US" sz="1800" b="0"/>
              <a:t>属性值为变量的值。</a:t>
            </a:r>
            <a:endParaRPr lang="en-US" altLang="zh-CN" sz="1800" b="0"/>
          </a:p>
          <a:p>
            <a:pPr indent="539750">
              <a:buNone/>
            </a:pPr>
            <a:r>
              <a:rPr lang="tr-TR" altLang="zh-CN" sz="1600"/>
              <a:t>var foo = 'bar'; </a:t>
            </a:r>
            <a:endParaRPr lang="tr-TR" altLang="zh-CN" sz="1600"/>
          </a:p>
          <a:p>
            <a:pPr indent="539750">
              <a:buNone/>
            </a:pPr>
            <a:r>
              <a:rPr lang="tr-TR" altLang="zh-CN" sz="1600"/>
              <a:t>var baz = {foo}; // </a:t>
            </a:r>
            <a:r>
              <a:rPr lang="zh-CN" altLang="tr-TR" sz="1600"/>
              <a:t>等同于 </a:t>
            </a:r>
            <a:r>
              <a:rPr lang="tr-TR" altLang="zh-CN" sz="1600"/>
              <a:t>var baz = {foo: foo}; </a:t>
            </a:r>
            <a:endParaRPr lang="en-US" altLang="zh-CN" sz="1800"/>
          </a:p>
          <a:p>
            <a:pPr marL="0" lvl="1" indent="-285750">
              <a:buFont typeface="Wingdings" panose="05000000000000000000" pitchFamily="2" charset="2"/>
              <a:buChar char="Ø"/>
            </a:pPr>
            <a:r>
              <a:rPr lang="zh-CN" altLang="en-US" sz="1800" b="0"/>
              <a:t>方法简写</a:t>
            </a:r>
            <a:endParaRPr lang="en-US" altLang="zh-CN" sz="1800" b="0"/>
          </a:p>
          <a:p>
            <a:pPr indent="539750">
              <a:buNone/>
            </a:pPr>
            <a:r>
              <a:rPr lang="en-US" altLang="zh-CN" sz="1600"/>
              <a:t>var o = { method() { return "Hello!"; } }; </a:t>
            </a:r>
            <a:endParaRPr lang="en-US" altLang="zh-CN" sz="1600"/>
          </a:p>
          <a:p>
            <a:pPr indent="539750">
              <a:buNone/>
            </a:pPr>
            <a:r>
              <a:rPr lang="en-US" altLang="zh-CN" sz="1600" b="0"/>
              <a:t>// </a:t>
            </a:r>
            <a:r>
              <a:rPr lang="zh-CN" altLang="en-US" sz="1800" b="0"/>
              <a:t>等同于 </a:t>
            </a:r>
            <a:endParaRPr lang="en-US" altLang="zh-CN" sz="1800" b="0"/>
          </a:p>
          <a:p>
            <a:pPr indent="539750">
              <a:buNone/>
            </a:pPr>
            <a:r>
              <a:rPr lang="en-US" altLang="zh-CN" sz="1600"/>
              <a:t>var o = { method: function() { return "Hello!"; } }; </a:t>
            </a:r>
            <a:endParaRPr lang="en-US" altLang="zh-CN" sz="1800"/>
          </a:p>
          <a:p>
            <a:pPr marL="0" lvl="1" indent="-285750">
              <a:buFont typeface="Wingdings" panose="05000000000000000000" pitchFamily="2" charset="2"/>
              <a:buChar char="Ø"/>
            </a:pPr>
            <a:r>
              <a:rPr lang="zh-CN" altLang="en-US" sz="1800" b="0"/>
              <a:t>属性名表达式</a:t>
            </a:r>
            <a:endParaRPr lang="en-US" altLang="zh-CN" sz="1800" b="0"/>
          </a:p>
          <a:p>
            <a:pPr indent="539750">
              <a:buNone/>
            </a:pPr>
            <a:r>
              <a:rPr lang="en-US" altLang="zh-CN" sz="1800" b="0"/>
              <a:t>ES6 </a:t>
            </a:r>
            <a:r>
              <a:rPr lang="zh-CN" altLang="en-US" sz="1800" b="0"/>
              <a:t>允许字面量定义对象时，可以把表达式放在方括号内</a:t>
            </a:r>
            <a:r>
              <a:rPr lang="zh-CN" altLang="en-US" sz="1600" b="0"/>
              <a:t>。</a:t>
            </a:r>
            <a:endParaRPr lang="en-US" altLang="zh-CN" sz="1600" b="0"/>
          </a:p>
          <a:p>
            <a:pPr indent="539750">
              <a:buNone/>
            </a:pPr>
            <a:r>
              <a:rPr lang="en-US" altLang="zh-CN" sz="1600"/>
              <a:t>let propKey = 'foo'; </a:t>
            </a:r>
            <a:endParaRPr lang="en-US" altLang="zh-CN" sz="1600"/>
          </a:p>
          <a:p>
            <a:pPr indent="539750">
              <a:buNone/>
            </a:pPr>
            <a:r>
              <a:rPr lang="en-US" altLang="zh-CN" sz="1600"/>
              <a:t>let obj = { [propKey]: true, ['a' + 'bc']: 123 }; </a:t>
            </a:r>
            <a:endParaRPr lang="en-US" altLang="zh-CN" sz="1600"/>
          </a:p>
          <a:p>
            <a:pPr indent="539750">
              <a:buNone/>
            </a:pPr>
            <a:endParaRPr lang="zh-CN" altLang="en-US" b="0"/>
          </a:p>
          <a:p>
            <a:pPr indent="539750">
              <a:buNone/>
            </a:pPr>
            <a:endParaRPr lang="zh-CN" altLang="en-US"/>
          </a:p>
          <a:p>
            <a:pPr indent="539750">
              <a:buNone/>
            </a:pPr>
            <a:endParaRPr lang="zh-CN" altLang="en-US"/>
          </a:p>
          <a:p>
            <a:pPr indent="539750">
              <a:buNone/>
            </a:pPr>
            <a:endParaRPr lang="zh-CN" altLang="en-US"/>
          </a:p>
          <a:p>
            <a:pPr marL="0" lvl="1" indent="-285750">
              <a:buChar char="•"/>
            </a:pPr>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p:txBody>
          <a:bodyPr vert="horz" wrap="square" lIns="90333" tIns="44376" rIns="90333" bIns="44376" anchor="b"/>
          <a:lstStyle/>
          <a:p>
            <a:r>
              <a:rPr lang="en-US" altLang="zh-CN"/>
              <a:t>Node</a:t>
            </a:r>
            <a:r>
              <a:rPr lang="zh-CN" altLang="en-US"/>
              <a:t>介绍</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下载</a:t>
            </a:r>
            <a:endParaRPr lang="en-US" altLang="zh-CN"/>
          </a:p>
          <a:p>
            <a:pPr>
              <a:buNone/>
            </a:pPr>
            <a:r>
              <a:rPr lang="en-US" altLang="zh-CN" sz="1800"/>
              <a:t>Node</a:t>
            </a:r>
            <a:r>
              <a:rPr lang="zh-CN" altLang="en-US" sz="1800"/>
              <a:t>也叫</a:t>
            </a:r>
            <a:r>
              <a:rPr lang="en-US" altLang="zh-CN" sz="1800"/>
              <a:t>NodeJS</a:t>
            </a:r>
            <a:r>
              <a:rPr lang="zh-CN" altLang="en-US" sz="1800"/>
              <a:t>，</a:t>
            </a:r>
            <a:r>
              <a:rPr lang="en-US" altLang="zh-CN" sz="1800"/>
              <a:t>Node.js</a:t>
            </a:r>
            <a:r>
              <a:rPr lang="zh-CN" altLang="en-US" sz="1800"/>
              <a:t>，由</a:t>
            </a:r>
            <a:r>
              <a:rPr lang="en-US" altLang="zh-CN" sz="1800"/>
              <a:t>Ryan-Dahl</a:t>
            </a:r>
            <a:r>
              <a:rPr lang="zh-CN" altLang="en-US" sz="1800"/>
              <a:t>于</a:t>
            </a:r>
            <a:r>
              <a:rPr lang="en-US" altLang="zh-CN" sz="1800"/>
              <a:t>2009</a:t>
            </a:r>
            <a:r>
              <a:rPr lang="zh-CN" altLang="en-US" sz="1800"/>
              <a:t>年</a:t>
            </a:r>
            <a:r>
              <a:rPr lang="en-US" altLang="zh-CN" sz="1800"/>
              <a:t>5</a:t>
            </a:r>
            <a:r>
              <a:rPr lang="zh-CN" altLang="en-US" sz="1800"/>
              <a:t>月在</a:t>
            </a:r>
            <a:r>
              <a:rPr lang="en-US" altLang="zh-CN" sz="1800"/>
              <a:t>GitHub</a:t>
            </a:r>
            <a:r>
              <a:rPr lang="zh-CN" altLang="en-US" sz="1800"/>
              <a:t>发布了第一版。</a:t>
            </a:r>
            <a:r>
              <a:rPr lang="en-US" altLang="zh-CN" sz="1800"/>
              <a:t>Node</a:t>
            </a:r>
            <a:r>
              <a:rPr lang="zh-CN" altLang="en-US" sz="1800"/>
              <a:t>是一个</a:t>
            </a:r>
            <a:r>
              <a:rPr lang="en-US" altLang="zh-CN" sz="1800"/>
              <a:t>JavaScript</a:t>
            </a:r>
            <a:r>
              <a:rPr lang="zh-CN" altLang="en-US" sz="1800"/>
              <a:t>运行环境</a:t>
            </a:r>
            <a:r>
              <a:rPr lang="en-US" altLang="zh-CN" sz="1800"/>
              <a:t>(runtime)</a:t>
            </a:r>
            <a:r>
              <a:rPr lang="zh-CN" altLang="en-US" sz="1800"/>
              <a:t>。实际上它是对</a:t>
            </a:r>
            <a:r>
              <a:rPr lang="en-US" altLang="zh-CN" sz="1800"/>
              <a:t>Google V8</a:t>
            </a:r>
            <a:r>
              <a:rPr lang="zh-CN" altLang="en-US" sz="1800"/>
              <a:t>引擎进行了封装。官网</a:t>
            </a:r>
            <a:r>
              <a:rPr lang="en-US" altLang="zh-CN" sz="1800"/>
              <a:t>(http://www.nodejs.org) </a:t>
            </a:r>
            <a:r>
              <a:rPr lang="zh-CN" altLang="en-US" sz="1800"/>
              <a:t>是这样介绍</a:t>
            </a:r>
            <a:r>
              <a:rPr lang="en-US" altLang="zh-CN" sz="1800"/>
              <a:t>Node</a:t>
            </a:r>
            <a:r>
              <a:rPr lang="zh-CN" altLang="en-US" sz="1800"/>
              <a:t>的：一个搭建在</a:t>
            </a:r>
            <a:r>
              <a:rPr lang="en-US" altLang="zh-CN" sz="1800"/>
              <a:t>ChromeJavaScript</a:t>
            </a:r>
            <a:r>
              <a:rPr lang="zh-CN" altLang="en-US" sz="1800"/>
              <a:t>运行时上的平台，用于构建高速、可伸缩的网络程序。</a:t>
            </a:r>
            <a:r>
              <a:rPr lang="en-US" altLang="zh-CN" sz="1800"/>
              <a:t>Node</a:t>
            </a:r>
            <a:r>
              <a:rPr lang="zh-CN" altLang="en-US" sz="1800"/>
              <a:t>采用的事件驱动、非阻塞</a:t>
            </a:r>
            <a:r>
              <a:rPr lang="en-US" altLang="zh-CN" sz="1800"/>
              <a:t>I/O</a:t>
            </a:r>
            <a:r>
              <a:rPr lang="zh-CN" altLang="en-US" sz="1800"/>
              <a:t>模型，使它既轻量又高效，并成为构建运行在分布式设备上的数据密集型实时程序的完美选择。</a:t>
            </a:r>
            <a:endParaRPr lang="en-US" altLang="zh-CN" sz="1800"/>
          </a:p>
          <a:p>
            <a:pPr>
              <a:buNone/>
            </a:pPr>
            <a:r>
              <a:rPr lang="zh-CN" altLang="en-US" sz="1800"/>
              <a:t>目前</a:t>
            </a:r>
            <a:r>
              <a:rPr lang="en-US" altLang="zh-CN" sz="1800"/>
              <a:t>Node</a:t>
            </a:r>
            <a:r>
              <a:rPr lang="zh-CN" altLang="en-US" sz="1800"/>
              <a:t>在实际开发中主要作为开发基础环境存在，用于进行模块管理，编译</a:t>
            </a:r>
            <a:r>
              <a:rPr lang="en-US" altLang="zh-CN" sz="1800"/>
              <a:t>es6</a:t>
            </a:r>
            <a:r>
              <a:rPr lang="zh-CN" altLang="en-US" sz="1800"/>
              <a:t>代码，编译</a:t>
            </a:r>
            <a:r>
              <a:rPr lang="en-US" altLang="zh-CN" sz="1800"/>
              <a:t>sass</a:t>
            </a:r>
            <a:r>
              <a:rPr lang="zh-CN" altLang="en-US" sz="1800"/>
              <a:t>文件，运行各种</a:t>
            </a:r>
            <a:r>
              <a:rPr lang="en-US" altLang="zh-CN" sz="1800"/>
              <a:t>Js</a:t>
            </a:r>
            <a:r>
              <a:rPr lang="zh-CN" altLang="en-US" sz="1800"/>
              <a:t>脚本。</a:t>
            </a:r>
            <a:endParaRPr lang="en-US" altLang="zh-CN" sz="1800"/>
          </a:p>
          <a:p>
            <a:pPr>
              <a:buNone/>
            </a:pPr>
            <a:endParaRPr lang="en-US" altLang="zh-CN" sz="1800"/>
          </a:p>
          <a:p>
            <a:pPr>
              <a:buNone/>
            </a:pPr>
            <a:r>
              <a:rPr lang="zh-CN" altLang="en-US" sz="1800"/>
              <a:t>文档地址：</a:t>
            </a:r>
            <a:r>
              <a:rPr lang="en-US" altLang="zh-CN" sz="1800"/>
              <a:t>https://nodejs.org/dist/latest-v8.x/docs/api/</a:t>
            </a:r>
            <a:endParaRPr lang="en-US" altLang="zh-CN" sz="1800"/>
          </a:p>
          <a:p>
            <a:pPr>
              <a:buNone/>
            </a:pPr>
            <a:endParaRPr lang="en-US" altLang="zh-CN" sz="1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p:txBody>
          <a:bodyPr vert="horz" wrap="square" lIns="90333" tIns="44376" rIns="90333" bIns="44376" anchor="b"/>
          <a:lstStyle/>
          <a:p>
            <a:r>
              <a:rPr lang="zh-CN" altLang="en-US"/>
              <a:t>对象扩展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0" lvl="1" indent="-285750">
              <a:buFont typeface="Wingdings" panose="05000000000000000000" pitchFamily="2" charset="2"/>
              <a:buChar char="Ø"/>
            </a:pPr>
            <a:r>
              <a:rPr lang="zh-CN" altLang="en-US" sz="1800" b="0"/>
              <a:t>方法的</a:t>
            </a:r>
            <a:r>
              <a:rPr lang="en-US" altLang="zh-CN" sz="1800" b="0"/>
              <a:t>name</a:t>
            </a:r>
            <a:r>
              <a:rPr lang="zh-CN" altLang="en-US" sz="1800" b="0"/>
              <a:t>属性</a:t>
            </a:r>
            <a:endParaRPr lang="en-US" altLang="zh-CN" sz="1800" b="0"/>
          </a:p>
          <a:p>
            <a:pPr marL="0" lvl="1" indent="-285750">
              <a:buNone/>
            </a:pPr>
            <a:r>
              <a:rPr lang="zh-CN" altLang="en-US" sz="1800" b="0"/>
              <a:t>函数的</a:t>
            </a:r>
            <a:r>
              <a:rPr lang="en-US" altLang="zh-CN" sz="1800" b="0"/>
              <a:t>name</a:t>
            </a:r>
            <a:r>
              <a:rPr lang="zh-CN" altLang="en-US" sz="1800" b="0"/>
              <a:t>属性，返回函数名。。</a:t>
            </a:r>
            <a:endParaRPr lang="en-US" altLang="zh-CN" sz="1800" b="0"/>
          </a:p>
          <a:p>
            <a:pPr indent="539750">
              <a:buNone/>
            </a:pPr>
            <a:r>
              <a:rPr lang="en-US" altLang="zh-CN" sz="1600"/>
              <a:t>const person = { sayName() { console.log('hello!'); }, };</a:t>
            </a:r>
            <a:endParaRPr lang="en-US" altLang="zh-CN" sz="1600"/>
          </a:p>
          <a:p>
            <a:pPr indent="539750">
              <a:buNone/>
            </a:pPr>
            <a:r>
              <a:rPr lang="en-US" altLang="zh-CN" sz="1600"/>
              <a:t>person.sayName.name // "sayName"</a:t>
            </a:r>
            <a:endParaRPr lang="en-US" altLang="zh-CN" sz="1800"/>
          </a:p>
          <a:p>
            <a:pPr marL="0" lvl="1" indent="-285750">
              <a:buFont typeface="Wingdings" panose="05000000000000000000" pitchFamily="2" charset="2"/>
              <a:buChar char="Ø"/>
            </a:pPr>
            <a:r>
              <a:rPr lang="en-US" altLang="zh-CN" sz="1800" b="0"/>
              <a:t>Object.is(value1,value2)</a:t>
            </a:r>
            <a:endParaRPr lang="en-US" altLang="zh-CN" sz="1800" b="0"/>
          </a:p>
          <a:p>
            <a:pPr indent="539750">
              <a:buNone/>
            </a:pPr>
            <a:r>
              <a:rPr lang="zh-CN" altLang="en-US" sz="1800" b="0"/>
              <a:t>同值相等，与</a:t>
            </a:r>
            <a:r>
              <a:rPr lang="en-US" altLang="zh-CN" sz="1800" b="0"/>
              <a:t>===</a:t>
            </a:r>
            <a:r>
              <a:rPr lang="zh-CN" altLang="en-US" sz="1800" b="0"/>
              <a:t>类似，不同之处在于：一是</a:t>
            </a:r>
            <a:r>
              <a:rPr lang="en-US" altLang="zh-CN" sz="1800" b="0"/>
              <a:t>+0</a:t>
            </a:r>
            <a:r>
              <a:rPr lang="zh-CN" altLang="en-US" sz="1800" b="0"/>
              <a:t>不等于</a:t>
            </a:r>
            <a:r>
              <a:rPr lang="en-US" altLang="zh-CN" sz="1800" b="0"/>
              <a:t>-0</a:t>
            </a:r>
            <a:r>
              <a:rPr lang="zh-CN" altLang="en-US" sz="1800" b="0"/>
              <a:t>，二是</a:t>
            </a:r>
            <a:r>
              <a:rPr lang="en-US" altLang="zh-CN" sz="1800" b="0"/>
              <a:t>NaN</a:t>
            </a:r>
            <a:r>
              <a:rPr lang="zh-CN" altLang="en-US" sz="1800" b="0"/>
              <a:t>等于自身。</a:t>
            </a:r>
            <a:endParaRPr lang="en-US" altLang="zh-CN" sz="1600" b="0"/>
          </a:p>
          <a:p>
            <a:pPr indent="539750">
              <a:buNone/>
            </a:pPr>
            <a:r>
              <a:rPr lang="en-US" altLang="zh-CN" sz="1600"/>
              <a:t>Object.is('foo', 'foo') // true </a:t>
            </a:r>
            <a:endParaRPr lang="en-US" altLang="zh-CN" sz="1600"/>
          </a:p>
          <a:p>
            <a:pPr indent="539750">
              <a:buNone/>
            </a:pPr>
            <a:r>
              <a:rPr lang="en-US" altLang="zh-CN" sz="1600"/>
              <a:t>Object.is({}, {}) // false </a:t>
            </a:r>
            <a:r>
              <a:rPr lang="zh-CN" altLang="en-US" sz="1600"/>
              <a:t> </a:t>
            </a:r>
            <a:endParaRPr lang="zh-CN" altLang="en-US"/>
          </a:p>
          <a:p>
            <a:pPr indent="539750">
              <a:buNone/>
            </a:pPr>
            <a:endParaRPr lang="zh-CN" altLang="en-US"/>
          </a:p>
          <a:p>
            <a:pPr indent="539750">
              <a:buNone/>
            </a:pPr>
            <a:endParaRPr lang="zh-CN" altLang="en-US"/>
          </a:p>
          <a:p>
            <a:pPr marL="0" lvl="1" indent="-285750">
              <a:buChar char="•"/>
            </a:pPr>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vert="horz" wrap="square" lIns="90333" tIns="44376" rIns="90333" bIns="44376" anchor="b"/>
          <a:lstStyle/>
          <a:p>
            <a:r>
              <a:rPr lang="zh-CN" altLang="en-US"/>
              <a:t>对象扩展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0" lvl="1" indent="-285750">
              <a:buFont typeface="Wingdings" panose="05000000000000000000" pitchFamily="2" charset="2"/>
              <a:buChar char="Ø"/>
            </a:pPr>
            <a:r>
              <a:rPr lang="en-US" altLang="zh-CN" sz="1800"/>
              <a:t>Object.assign(target,o1,o2</a:t>
            </a:r>
            <a:r>
              <a:rPr lang="is-IS" altLang="zh-CN" sz="1800"/>
              <a:t>…</a:t>
            </a:r>
            <a:r>
              <a:rPr lang="en-US" altLang="zh-CN" sz="1800"/>
              <a:t>)</a:t>
            </a:r>
            <a:endParaRPr lang="en-US" altLang="zh-CN" sz="1800"/>
          </a:p>
          <a:p>
            <a:pPr indent="539750">
              <a:buNone/>
            </a:pPr>
            <a:r>
              <a:rPr lang="zh-CN" altLang="en-US" sz="1800" b="0"/>
              <a:t>用于对象的合并，将源对象（</a:t>
            </a:r>
            <a:r>
              <a:rPr lang="en-US" altLang="zh-CN" sz="1800" b="0"/>
              <a:t>source</a:t>
            </a:r>
            <a:r>
              <a:rPr lang="zh-CN" altLang="en-US" sz="1800" b="0"/>
              <a:t>）的所有可枚举属性，复制到目标对象（</a:t>
            </a:r>
            <a:r>
              <a:rPr lang="en-US" altLang="zh-CN" sz="1800" b="0"/>
              <a:t>target</a:t>
            </a:r>
            <a:r>
              <a:rPr lang="zh-CN" altLang="en-US" sz="1800" b="0"/>
              <a:t>）。 </a:t>
            </a:r>
            <a:r>
              <a:rPr lang="en-US" altLang="zh-CN" sz="1800" b="0"/>
              <a:t>Object.assign</a:t>
            </a:r>
            <a:r>
              <a:rPr lang="zh-CN" altLang="en-US" sz="1800" b="0"/>
              <a:t>方法实行的是浅拷贝，而不是深拷贝。也就是说，如果源对象某个属性的值是对象，那么目标对象拷贝得到的是这个对象的引用。具有以下作用：</a:t>
            </a:r>
            <a:endParaRPr lang="en-US" altLang="zh-CN" sz="1800" b="0"/>
          </a:p>
          <a:p>
            <a:pPr marL="0" lvl="1" indent="-285750">
              <a:buChar char="•"/>
            </a:pPr>
            <a:r>
              <a:rPr lang="zh-CN" altLang="en-US" sz="1800" b="0"/>
              <a:t>为对象添加属性和方法</a:t>
            </a:r>
            <a:endParaRPr lang="en-US" altLang="zh-CN" sz="1800" b="0"/>
          </a:p>
          <a:p>
            <a:pPr marL="0" lvl="1" indent="-285750">
              <a:spcBef>
                <a:spcPts val="200"/>
              </a:spcBef>
              <a:spcAft>
                <a:spcPts val="200"/>
              </a:spcAft>
              <a:buNone/>
            </a:pPr>
            <a:r>
              <a:rPr lang="en-US" altLang="zh-CN" sz="1600"/>
              <a:t>Object.assign(SomeClass.prototype, { </a:t>
            </a:r>
            <a:endParaRPr lang="en-US" altLang="zh-CN" sz="1600"/>
          </a:p>
          <a:p>
            <a:pPr marL="0" lvl="1" indent="-285750">
              <a:spcBef>
                <a:spcPts val="200"/>
              </a:spcBef>
              <a:spcAft>
                <a:spcPts val="200"/>
              </a:spcAft>
              <a:buNone/>
            </a:pPr>
            <a:r>
              <a:rPr lang="en-US" altLang="zh-CN" sz="1600"/>
              <a:t>	someMethod(arg1, arg2) { ··· }, </a:t>
            </a:r>
            <a:endParaRPr lang="en-US" altLang="zh-CN" sz="1600"/>
          </a:p>
          <a:p>
            <a:pPr marL="0" lvl="1" indent="-285750">
              <a:spcBef>
                <a:spcPts val="200"/>
              </a:spcBef>
              <a:spcAft>
                <a:spcPts val="200"/>
              </a:spcAft>
              <a:buNone/>
            </a:pPr>
            <a:r>
              <a:rPr lang="en-US" altLang="zh-CN" sz="1600"/>
              <a:t>	anotherMethod() { ··· } </a:t>
            </a:r>
            <a:endParaRPr lang="en-US" altLang="zh-CN" sz="1600"/>
          </a:p>
          <a:p>
            <a:pPr marL="0" lvl="1" indent="-285750">
              <a:spcBef>
                <a:spcPts val="200"/>
              </a:spcBef>
              <a:spcAft>
                <a:spcPts val="200"/>
              </a:spcAft>
              <a:buNone/>
            </a:pPr>
            <a:r>
              <a:rPr lang="en-US" altLang="zh-CN" sz="1600"/>
              <a:t>});</a:t>
            </a:r>
            <a:endParaRPr lang="en-US" altLang="zh-CN" sz="1600"/>
          </a:p>
          <a:p>
            <a:pPr marL="0" lvl="1" indent="-285750">
              <a:buChar char="•"/>
            </a:pPr>
            <a:r>
              <a:rPr lang="zh-CN" altLang="en-US" sz="1800" b="0"/>
              <a:t>克隆对象</a:t>
            </a:r>
            <a:endParaRPr lang="en-US" altLang="zh-CN" sz="1800" b="0"/>
          </a:p>
          <a:p>
            <a:pPr marL="0" lvl="1" indent="-285750">
              <a:buNone/>
            </a:pPr>
            <a:r>
              <a:rPr lang="en-US" altLang="zh-CN" sz="1600"/>
              <a:t>function clone(origin) { return Object.assign({}, origin); }</a:t>
            </a:r>
            <a:endParaRPr lang="en-US" altLang="zh-CN" sz="1600"/>
          </a:p>
          <a:p>
            <a:pPr marL="0" lvl="1" indent="-285750">
              <a:buChar char="•"/>
            </a:pPr>
            <a:r>
              <a:rPr lang="zh-CN" altLang="en-US" sz="1800" b="0"/>
              <a:t>为属性提供默认值</a:t>
            </a:r>
            <a:endParaRPr lang="en-US" altLang="zh-CN" sz="1800" b="0"/>
          </a:p>
          <a:p>
            <a:pPr marL="0" lvl="1" indent="-285750">
              <a:spcBef>
                <a:spcPts val="200"/>
              </a:spcBef>
              <a:spcAft>
                <a:spcPts val="200"/>
              </a:spcAft>
              <a:buNone/>
            </a:pPr>
            <a:r>
              <a:rPr lang="en-US" altLang="zh-CN" sz="1600"/>
              <a:t>function processContent(options) { </a:t>
            </a:r>
            <a:endParaRPr lang="en-US" altLang="zh-CN" sz="1600"/>
          </a:p>
          <a:p>
            <a:pPr marL="0" lvl="1" indent="-285750">
              <a:spcBef>
                <a:spcPts val="200"/>
              </a:spcBef>
              <a:spcAft>
                <a:spcPts val="200"/>
              </a:spcAft>
              <a:buNone/>
            </a:pPr>
            <a:r>
              <a:rPr lang="en-US" altLang="zh-CN" sz="1600"/>
              <a:t>	options = Object.assign({}, DEFAULTS, options); </a:t>
            </a:r>
            <a:endParaRPr lang="en-US" altLang="zh-CN" sz="1600"/>
          </a:p>
          <a:p>
            <a:pPr marL="0" lvl="1" indent="-285750">
              <a:spcBef>
                <a:spcPts val="200"/>
              </a:spcBef>
              <a:spcAft>
                <a:spcPts val="200"/>
              </a:spcAft>
              <a:buNone/>
            </a:pPr>
            <a:r>
              <a:rPr lang="en-US" altLang="zh-CN" sz="1600"/>
              <a:t>	//...</a:t>
            </a:r>
            <a:endParaRPr lang="en-US" altLang="zh-CN" sz="1600"/>
          </a:p>
          <a:p>
            <a:pPr marL="0" lvl="1" indent="-285750">
              <a:spcBef>
                <a:spcPts val="200"/>
              </a:spcBef>
              <a:spcAft>
                <a:spcPts val="200"/>
              </a:spcAft>
              <a:buNone/>
            </a:pPr>
            <a:r>
              <a:rPr lang="en-US" altLang="zh-CN" sz="1600"/>
              <a:t> }</a:t>
            </a:r>
            <a:endParaRPr lang="en-US" altLang="zh-CN" sz="1600"/>
          </a:p>
          <a:p>
            <a:pPr marL="0" lvl="1" indent="-285750">
              <a:spcBef>
                <a:spcPts val="200"/>
              </a:spcBef>
              <a:spcAft>
                <a:spcPts val="200"/>
              </a:spcAft>
              <a:buNone/>
            </a:pPr>
            <a:r>
              <a:rPr lang="zh-CN" altLang="en-US" sz="1800" b="0"/>
              <a:t>上面代码中，</a:t>
            </a:r>
            <a:r>
              <a:rPr lang="en-US" altLang="zh-CN" sz="1800" b="0"/>
              <a:t>DEFAULTS</a:t>
            </a:r>
            <a:r>
              <a:rPr lang="zh-CN" altLang="en-US" sz="1800" b="0"/>
              <a:t>对象是默认值，</a:t>
            </a:r>
            <a:r>
              <a:rPr lang="en-US" altLang="zh-CN" sz="1800" b="0"/>
              <a:t>options</a:t>
            </a:r>
            <a:r>
              <a:rPr lang="zh-CN" altLang="en-US" sz="1800" b="0"/>
              <a:t>对象是用户提供的参数。</a:t>
            </a:r>
            <a:endParaRPr lang="en-US" altLang="zh-CN" sz="1600" b="0"/>
          </a:p>
          <a:p>
            <a:pPr indent="539750">
              <a:buNone/>
            </a:pPr>
            <a:endParaRPr lang="zh-CN" altLang="en-US" b="0"/>
          </a:p>
          <a:p>
            <a:pPr indent="539750">
              <a:buNone/>
            </a:pPr>
            <a:endParaRPr lang="zh-CN" altLang="en-US"/>
          </a:p>
          <a:p>
            <a:pPr indent="539750">
              <a:buNone/>
            </a:pPr>
            <a:endParaRPr lang="zh-CN" altLang="en-US"/>
          </a:p>
          <a:p>
            <a:pPr indent="539750">
              <a:buNone/>
            </a:pPr>
            <a:endParaRPr lang="zh-CN" altLang="en-US"/>
          </a:p>
          <a:p>
            <a:pPr marL="0" lvl="1" indent="-285750"/>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vert="horz" wrap="square" lIns="90333" tIns="44376" rIns="90333" bIns="44376" anchor="b"/>
          <a:lstStyle/>
          <a:p>
            <a:r>
              <a:rPr lang="zh-CN" altLang="en-US"/>
              <a:t>对象扩展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0" lvl="1" indent="-285750">
              <a:buFont typeface="Wingdings" panose="05000000000000000000" pitchFamily="2" charset="2"/>
              <a:buChar char="Ø"/>
            </a:pPr>
            <a:r>
              <a:rPr lang="en-US" altLang="zh-CN" sz="1800"/>
              <a:t>__proto__</a:t>
            </a:r>
            <a:r>
              <a:rPr lang="zh-CN" altLang="en-US" sz="1800"/>
              <a:t>属性</a:t>
            </a:r>
            <a:endParaRPr lang="en-US" altLang="zh-CN" sz="1800"/>
          </a:p>
          <a:p>
            <a:pPr marL="0" lvl="1" indent="-285750">
              <a:buNone/>
            </a:pPr>
            <a:r>
              <a:rPr lang="zh-CN" altLang="en-US" sz="1800" b="0"/>
              <a:t>本质上属于内部属性，指向当前对象的</a:t>
            </a:r>
            <a:r>
              <a:rPr lang="en-US" altLang="zh-CN" sz="1800" b="0"/>
              <a:t>prototype</a:t>
            </a:r>
            <a:r>
              <a:rPr lang="zh-CN" altLang="en-US" sz="1800" b="0"/>
              <a:t>对象，一般不直接使用。</a:t>
            </a:r>
            <a:endParaRPr lang="en-US" altLang="zh-CN" sz="1800" b="0"/>
          </a:p>
          <a:p>
            <a:pPr marL="0" lvl="1" indent="-285750">
              <a:buFont typeface="Wingdings" panose="05000000000000000000" pitchFamily="2" charset="2"/>
              <a:buChar char="Ø"/>
            </a:pPr>
            <a:r>
              <a:rPr lang="en-US" altLang="zh-CN" sz="1800"/>
              <a:t>Object. setPrototypeOf(obj,prototype)</a:t>
            </a:r>
            <a:endParaRPr lang="en-US" altLang="zh-CN" sz="1800"/>
          </a:p>
          <a:p>
            <a:pPr indent="539750">
              <a:buNone/>
            </a:pPr>
            <a:r>
              <a:rPr lang="zh-CN" altLang="en-US" sz="1800" b="0"/>
              <a:t>用来设置一个对象的</a:t>
            </a:r>
            <a:r>
              <a:rPr lang="en-US" altLang="zh-CN" sz="1800" b="0"/>
              <a:t>prototype</a:t>
            </a:r>
            <a:r>
              <a:rPr lang="zh-CN" altLang="en-US" sz="1800" b="0"/>
              <a:t>对象，返回参数对象本身。它是 </a:t>
            </a:r>
            <a:r>
              <a:rPr lang="en-US" altLang="zh-CN" sz="1800" b="0"/>
              <a:t>ES6 </a:t>
            </a:r>
            <a:r>
              <a:rPr lang="zh-CN" altLang="en-US" sz="1800" b="0"/>
              <a:t>正式推荐的设置原型对象的方法。该方法等同如下写法：</a:t>
            </a:r>
            <a:endParaRPr lang="en-US" altLang="zh-CN" sz="1800" b="0"/>
          </a:p>
          <a:p>
            <a:pPr indent="539750">
              <a:spcBef>
                <a:spcPts val="300"/>
              </a:spcBef>
              <a:spcAft>
                <a:spcPts val="300"/>
              </a:spcAft>
              <a:buNone/>
            </a:pPr>
            <a:r>
              <a:rPr lang="en-US" altLang="zh-CN" sz="1600"/>
              <a:t>function (obj, proto) { </a:t>
            </a:r>
            <a:endParaRPr lang="en-US" altLang="zh-CN" sz="1600"/>
          </a:p>
          <a:p>
            <a:pPr indent="539750">
              <a:spcBef>
                <a:spcPts val="300"/>
              </a:spcBef>
              <a:spcAft>
                <a:spcPts val="300"/>
              </a:spcAft>
              <a:buNone/>
            </a:pPr>
            <a:r>
              <a:rPr lang="en-US" altLang="zh-CN" sz="1600"/>
              <a:t>	obj.__proto__ = proto; </a:t>
            </a:r>
            <a:endParaRPr lang="en-US" altLang="zh-CN" sz="1600"/>
          </a:p>
          <a:p>
            <a:pPr indent="539750">
              <a:spcBef>
                <a:spcPts val="300"/>
              </a:spcBef>
              <a:spcAft>
                <a:spcPts val="300"/>
              </a:spcAft>
              <a:buNone/>
            </a:pPr>
            <a:r>
              <a:rPr lang="en-US" altLang="zh-CN" sz="1600"/>
              <a:t>	return obj; </a:t>
            </a:r>
            <a:endParaRPr lang="en-US" altLang="zh-CN" sz="1600"/>
          </a:p>
          <a:p>
            <a:pPr indent="539750">
              <a:spcBef>
                <a:spcPts val="300"/>
              </a:spcBef>
              <a:spcAft>
                <a:spcPts val="300"/>
              </a:spcAft>
              <a:buNone/>
            </a:pPr>
            <a:r>
              <a:rPr lang="en-US" altLang="zh-CN" sz="1600"/>
              <a:t>}</a:t>
            </a:r>
            <a:endParaRPr lang="en-US" altLang="zh-CN" sz="1600"/>
          </a:p>
          <a:p>
            <a:pPr marL="0" lvl="1" indent="-285750">
              <a:buFont typeface="Wingdings" panose="05000000000000000000" pitchFamily="2" charset="2"/>
              <a:buChar char="Ø"/>
            </a:pPr>
            <a:r>
              <a:rPr lang="en-US" altLang="zh-CN" sz="1800"/>
              <a:t>Object. getPrototypeOf(obj)</a:t>
            </a:r>
            <a:endParaRPr lang="en-US" altLang="zh-CN" sz="1800"/>
          </a:p>
          <a:p>
            <a:pPr indent="539750">
              <a:buNone/>
            </a:pPr>
            <a:r>
              <a:rPr lang="zh-CN" altLang="en-US" sz="1800"/>
              <a:t>用于读取一个对象的原型对象。</a:t>
            </a:r>
            <a:endParaRPr lang="en-US" altLang="zh-CN" sz="1600"/>
          </a:p>
          <a:p>
            <a:pPr indent="539750">
              <a:buNone/>
            </a:pPr>
            <a:endParaRPr lang="zh-CN" altLang="en-US" b="0"/>
          </a:p>
          <a:p>
            <a:pPr indent="539750">
              <a:buNone/>
            </a:pPr>
            <a:endParaRPr lang="zh-CN" altLang="en-US"/>
          </a:p>
          <a:p>
            <a:pPr indent="539750">
              <a:buNone/>
            </a:pPr>
            <a:endParaRPr lang="zh-CN" altLang="en-US"/>
          </a:p>
          <a:p>
            <a:pPr indent="539750">
              <a:buNone/>
            </a:pPr>
            <a:endParaRPr lang="zh-CN" altLang="en-US"/>
          </a:p>
          <a:p>
            <a:pPr marL="0" lvl="1" indent="-285750"/>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vert="horz" wrap="square" lIns="90333" tIns="44376" rIns="90333" bIns="44376" anchor="b"/>
          <a:lstStyle/>
          <a:p>
            <a:r>
              <a:rPr lang="zh-CN" altLang="en-US"/>
              <a:t>对象扩展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0" lvl="1" indent="-285750">
              <a:buFont typeface="Wingdings" panose="05000000000000000000" pitchFamily="2" charset="2"/>
              <a:buChar char="Ø"/>
            </a:pPr>
            <a:r>
              <a:rPr lang="en-US" altLang="zh-CN" sz="1800"/>
              <a:t>Object.keys(obj)</a:t>
            </a:r>
            <a:endParaRPr lang="en-US" altLang="zh-CN" sz="1800"/>
          </a:p>
          <a:p>
            <a:pPr marL="0" lvl="1" indent="-285750">
              <a:buNone/>
            </a:pPr>
            <a:r>
              <a:rPr lang="zh-CN" altLang="en-US" sz="1800" b="0"/>
              <a:t>返回一个数组，成员是参数对象自身的（不含继承的）所有可遍历（</a:t>
            </a:r>
            <a:r>
              <a:rPr lang="en-US" altLang="zh-CN" sz="1800" b="0"/>
              <a:t>enumerable</a:t>
            </a:r>
            <a:r>
              <a:rPr lang="zh-CN" altLang="en-US" sz="1800" b="0"/>
              <a:t>）属性的键名。</a:t>
            </a:r>
            <a:endParaRPr lang="en-US" altLang="zh-CN" sz="1800" b="0"/>
          </a:p>
          <a:p>
            <a:pPr marL="0" lvl="1" indent="-285750">
              <a:buFont typeface="Wingdings" panose="05000000000000000000" pitchFamily="2" charset="2"/>
              <a:buChar char="Ø"/>
            </a:pPr>
            <a:r>
              <a:rPr lang="en-US" altLang="zh-CN" sz="1800"/>
              <a:t>Object.values(obj)</a:t>
            </a:r>
            <a:r>
              <a:rPr lang="zh-CN" altLang="en-US" sz="1800"/>
              <a:t> </a:t>
            </a:r>
            <a:endParaRPr lang="en-US" altLang="zh-CN" sz="1800">
              <a:solidFill>
                <a:srgbClr val="FF0000"/>
              </a:solidFill>
            </a:endParaRPr>
          </a:p>
          <a:p>
            <a:pPr indent="539750">
              <a:buNone/>
            </a:pPr>
            <a:r>
              <a:rPr lang="zh-CN" altLang="en-US" sz="1800" b="0"/>
              <a:t>返回一个数组，成员是参数对象自身的（不含继承的）所有可遍历（</a:t>
            </a:r>
            <a:r>
              <a:rPr lang="en-US" altLang="zh-CN" sz="1800" b="0"/>
              <a:t>enumerable</a:t>
            </a:r>
            <a:r>
              <a:rPr lang="zh-CN" altLang="en-US" sz="1800" b="0"/>
              <a:t>）属性的键值</a:t>
            </a:r>
            <a:endParaRPr lang="en-US" altLang="zh-CN" sz="1800" b="0"/>
          </a:p>
          <a:p>
            <a:pPr marL="0" lvl="1" indent="-285750">
              <a:buFont typeface="Wingdings" panose="05000000000000000000" pitchFamily="2" charset="2"/>
              <a:buChar char="Ø"/>
            </a:pPr>
            <a:r>
              <a:rPr lang="en-US" altLang="zh-CN" sz="1800"/>
              <a:t>Object. entries(obj)</a:t>
            </a:r>
            <a:r>
              <a:rPr lang="zh-CN" altLang="en-US" sz="1800"/>
              <a:t> </a:t>
            </a:r>
            <a:endParaRPr lang="en-US" altLang="zh-CN" sz="1800">
              <a:solidFill>
                <a:srgbClr val="FF0000"/>
              </a:solidFill>
            </a:endParaRPr>
          </a:p>
          <a:p>
            <a:pPr indent="539750">
              <a:buNone/>
            </a:pPr>
            <a:r>
              <a:rPr lang="zh-CN" altLang="en-US" sz="1800" b="0"/>
              <a:t>返回一个数组，成员是参数对象自身的（不含继承的）所有可遍历（</a:t>
            </a:r>
            <a:r>
              <a:rPr lang="en-US" altLang="zh-CN" sz="1800" b="0"/>
              <a:t>enumerable</a:t>
            </a:r>
            <a:r>
              <a:rPr lang="zh-CN" altLang="en-US" sz="1800" b="0"/>
              <a:t>）属性的键值对数组。</a:t>
            </a:r>
            <a:endParaRPr lang="en-US" altLang="zh-CN" sz="1600" b="0"/>
          </a:p>
          <a:p>
            <a:pPr indent="539750">
              <a:buNone/>
            </a:pPr>
            <a:endParaRPr lang="zh-CN" altLang="en-US" b="0"/>
          </a:p>
          <a:p>
            <a:pPr indent="539750">
              <a:buNone/>
            </a:pPr>
            <a:endParaRPr lang="zh-CN" altLang="en-US"/>
          </a:p>
          <a:p>
            <a:pPr indent="539750">
              <a:buNone/>
            </a:pPr>
            <a:endParaRPr lang="zh-CN" altLang="en-US"/>
          </a:p>
          <a:p>
            <a:pPr indent="539750">
              <a:buNone/>
            </a:pPr>
            <a:endParaRPr lang="zh-CN" altLang="en-US"/>
          </a:p>
          <a:p>
            <a:pPr marL="0" lvl="1" indent="-285750">
              <a:buChar char="•"/>
            </a:pPr>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a:p>
            <a:pPr marL="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p:txBody>
          <a:bodyPr vert="horz" wrap="square" lIns="90333" tIns="44376" rIns="90333" bIns="44376" anchor="b"/>
          <a:lstStyle/>
          <a:p>
            <a:r>
              <a:rPr lang="zh-CN" altLang="en-US"/>
              <a:t>函数的扩展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函数参数的默认值</a:t>
            </a:r>
            <a:endParaRPr lang="en-US" altLang="zh-CN" sz="1800"/>
          </a:p>
          <a:p>
            <a:pPr marL="285750" lvl="1" indent="-285750">
              <a:buNone/>
            </a:pPr>
            <a:r>
              <a:rPr lang="en-US" altLang="zh-CN" sz="1800" b="0"/>
              <a:t>ES6 </a:t>
            </a:r>
            <a:r>
              <a:rPr lang="zh-CN" altLang="en-US" sz="1800" b="0"/>
              <a:t>允许为函数的参数设置默认值，即直接写在参数定义的后面。</a:t>
            </a:r>
            <a:endParaRPr lang="en-US" altLang="zh-CN" sz="1800" b="0"/>
          </a:p>
          <a:p>
            <a:pPr marL="285750" lvl="1" indent="-285750">
              <a:spcBef>
                <a:spcPts val="200"/>
              </a:spcBef>
              <a:spcAft>
                <a:spcPts val="200"/>
              </a:spcAft>
              <a:buNone/>
            </a:pPr>
            <a:r>
              <a:rPr lang="en-US" altLang="zh-CN" sz="1600"/>
              <a:t>function log(x, y = 'World') { </a:t>
            </a:r>
            <a:endParaRPr lang="en-US" altLang="zh-CN" sz="1600"/>
          </a:p>
          <a:p>
            <a:pPr marL="285750" lvl="1" indent="-285750">
              <a:spcBef>
                <a:spcPts val="200"/>
              </a:spcBef>
              <a:spcAft>
                <a:spcPts val="200"/>
              </a:spcAft>
              <a:buNone/>
            </a:pPr>
            <a:r>
              <a:rPr lang="en-US" altLang="zh-CN" sz="1600"/>
              <a:t>	console.log(x, y);</a:t>
            </a:r>
            <a:endParaRPr lang="en-US" altLang="zh-CN" sz="1600"/>
          </a:p>
          <a:p>
            <a:pPr marL="285750" lvl="1" indent="-285750">
              <a:spcBef>
                <a:spcPts val="200"/>
              </a:spcBef>
              <a:spcAft>
                <a:spcPts val="200"/>
              </a:spcAft>
              <a:buNone/>
            </a:pPr>
            <a:r>
              <a:rPr lang="en-US" altLang="zh-CN" sz="1600"/>
              <a:t> }</a:t>
            </a:r>
            <a:endParaRPr lang="en-US" altLang="zh-CN" sz="1600"/>
          </a:p>
          <a:p>
            <a:pPr marL="285750" lvl="1" indent="-285750">
              <a:spcBef>
                <a:spcPts val="200"/>
              </a:spcBef>
              <a:spcAft>
                <a:spcPts val="200"/>
              </a:spcAft>
              <a:buNone/>
            </a:pPr>
            <a:endParaRPr lang="en-US" altLang="zh-CN" sz="1600"/>
          </a:p>
          <a:p>
            <a:pPr marL="285750" lvl="1" indent="-285750">
              <a:spcBef>
                <a:spcPts val="200"/>
              </a:spcBef>
              <a:spcAft>
                <a:spcPts val="200"/>
              </a:spcAft>
            </a:pPr>
            <a:r>
              <a:rPr lang="zh-CN" altLang="en-US" sz="1800" b="0"/>
              <a:t>通常情况下，定义了默认值的参数，应该是函数的尾参数</a:t>
            </a:r>
            <a:endParaRPr lang="en-US" altLang="zh-CN" sz="1800" b="0"/>
          </a:p>
          <a:p>
            <a:pPr marL="285750" lvl="1" indent="-285750">
              <a:spcBef>
                <a:spcPts val="200"/>
              </a:spcBef>
              <a:spcAft>
                <a:spcPts val="200"/>
              </a:spcAft>
            </a:pPr>
            <a:r>
              <a:rPr lang="zh-CN" altLang="en-US" sz="1800" b="0"/>
              <a:t>函数的</a:t>
            </a:r>
            <a:r>
              <a:rPr lang="en-US" altLang="zh-CN" sz="1800" b="0"/>
              <a:t>length</a:t>
            </a:r>
            <a:r>
              <a:rPr lang="zh-CN" altLang="en-US" sz="1800" b="0"/>
              <a:t>属性，将返回没有指定默认值的参数个数</a:t>
            </a:r>
            <a:endParaRPr lang="en-US" altLang="zh-CN" sz="1800" b="0"/>
          </a:p>
          <a:p>
            <a:pPr>
              <a:buNone/>
            </a:pPr>
            <a:endParaRPr lang="zh-CN" altLang="en-US" b="0"/>
          </a:p>
          <a:p>
            <a:pPr>
              <a:buNone/>
            </a:pPr>
            <a:endParaRPr lang="zh-CN" altLang="en-US"/>
          </a:p>
          <a:p>
            <a:pPr>
              <a:buNone/>
            </a:pPr>
            <a:endParaRPr lang="zh-CN" altLang="en-US"/>
          </a:p>
          <a:p>
            <a:pPr>
              <a:buNone/>
            </a:pPr>
            <a:endParaRPr lang="zh-CN" altLang="en-US"/>
          </a:p>
          <a:p>
            <a:pPr marL="285750" lvl="1" indent="-285750"/>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p:txBody>
          <a:bodyPr vert="horz" wrap="square" lIns="90333" tIns="44376" rIns="90333" bIns="44376" anchor="b"/>
          <a:lstStyle/>
          <a:p>
            <a:r>
              <a:rPr lang="zh-CN" altLang="en-US"/>
              <a:t>函数的扩展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与解构赋值默认值结合使用</a:t>
            </a:r>
            <a:endParaRPr lang="en-US" altLang="zh-CN" sz="1800"/>
          </a:p>
          <a:p>
            <a:pPr marL="285750" lvl="1" indent="-285750">
              <a:buNone/>
            </a:pPr>
            <a:r>
              <a:rPr lang="zh-CN" altLang="en-US" sz="1800" b="0"/>
              <a:t>参数默认值可以与解构赋值的默认值，结合起来使用</a:t>
            </a:r>
            <a:r>
              <a:rPr lang="zh-CN" altLang="en-US" sz="1800"/>
              <a:t>。</a:t>
            </a:r>
            <a:endParaRPr lang="en-US" altLang="zh-CN" sz="1800"/>
          </a:p>
          <a:p>
            <a:pPr marL="285750" lvl="1" indent="-285750">
              <a:spcBef>
                <a:spcPts val="200"/>
              </a:spcBef>
              <a:spcAft>
                <a:spcPts val="200"/>
              </a:spcAft>
              <a:buNone/>
            </a:pPr>
            <a:r>
              <a:rPr lang="en-US" altLang="zh-CN" sz="1600"/>
              <a:t>function foo({x, y = 5}) { </a:t>
            </a:r>
            <a:endParaRPr lang="en-US" altLang="zh-CN" sz="1600"/>
          </a:p>
          <a:p>
            <a:pPr marL="285750" lvl="1" indent="-285750">
              <a:spcBef>
                <a:spcPts val="200"/>
              </a:spcBef>
              <a:spcAft>
                <a:spcPts val="200"/>
              </a:spcAft>
              <a:buNone/>
            </a:pPr>
            <a:r>
              <a:rPr lang="en-US" altLang="zh-CN" sz="1600"/>
              <a:t>	console.log(x, y); </a:t>
            </a:r>
            <a:endParaRPr lang="en-US" altLang="zh-CN" sz="1600"/>
          </a:p>
          <a:p>
            <a:pPr marL="285750" lvl="1" indent="-285750">
              <a:spcBef>
                <a:spcPts val="200"/>
              </a:spcBef>
              <a:spcAft>
                <a:spcPts val="200"/>
              </a:spcAft>
              <a:buNone/>
            </a:pPr>
            <a:r>
              <a:rPr lang="en-US" altLang="zh-CN" sz="1600"/>
              <a:t>}</a:t>
            </a:r>
            <a:endParaRPr lang="en-US" altLang="zh-CN" sz="1600"/>
          </a:p>
          <a:p>
            <a:pPr marL="285750" lvl="1" indent="-285750">
              <a:spcBef>
                <a:spcPts val="200"/>
              </a:spcBef>
              <a:spcAft>
                <a:spcPts val="200"/>
              </a:spcAft>
              <a:buNone/>
            </a:pPr>
            <a:r>
              <a:rPr lang="en-US" altLang="zh-CN" sz="1600"/>
              <a:t>foo({}) // undefined 5 </a:t>
            </a:r>
            <a:endParaRPr lang="en-US" altLang="zh-CN" sz="1600"/>
          </a:p>
          <a:p>
            <a:pPr marL="285750" lvl="1" indent="-285750">
              <a:spcBef>
                <a:spcPts val="200"/>
              </a:spcBef>
              <a:spcAft>
                <a:spcPts val="200"/>
              </a:spcAft>
              <a:buNone/>
            </a:pPr>
            <a:r>
              <a:rPr lang="en-US" altLang="zh-CN" sz="1600"/>
              <a:t>foo({x: 1}) // 1 5 </a:t>
            </a:r>
            <a:endParaRPr lang="en-US" altLang="zh-CN" sz="1600"/>
          </a:p>
          <a:p>
            <a:pPr marL="285750" lvl="1" indent="-285750">
              <a:spcBef>
                <a:spcPts val="200"/>
              </a:spcBef>
              <a:spcAft>
                <a:spcPts val="200"/>
              </a:spcAft>
              <a:buNone/>
            </a:pPr>
            <a:r>
              <a:rPr lang="en-US" altLang="zh-CN" sz="1600"/>
              <a:t>foo({x: 1, y: 2}) // 1 2</a:t>
            </a: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p:txBody>
          <a:bodyPr vert="horz" wrap="square" lIns="90333" tIns="44376" rIns="90333" bIns="44376" anchor="b"/>
          <a:lstStyle/>
          <a:p>
            <a:r>
              <a:rPr lang="zh-CN" altLang="en-US"/>
              <a:t>函数的扩展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rest</a:t>
            </a:r>
            <a:r>
              <a:rPr lang="zh-CN" altLang="en-US"/>
              <a:t>参数</a:t>
            </a:r>
            <a:endParaRPr lang="en-US" altLang="zh-CN" sz="1800"/>
          </a:p>
          <a:p>
            <a:pPr marL="285750" lvl="1" indent="-285750">
              <a:buNone/>
            </a:pPr>
            <a:r>
              <a:rPr lang="en-US" altLang="zh-CN" sz="1800" b="0"/>
              <a:t>ES6 </a:t>
            </a:r>
            <a:r>
              <a:rPr lang="zh-CN" altLang="en-US" sz="1800" b="0"/>
              <a:t>引入 </a:t>
            </a:r>
            <a:r>
              <a:rPr lang="en-US" altLang="zh-CN" sz="1800" b="0"/>
              <a:t>rest </a:t>
            </a:r>
            <a:r>
              <a:rPr lang="zh-CN" altLang="en-US" sz="1800" b="0"/>
              <a:t>参数（形式为</a:t>
            </a:r>
            <a:r>
              <a:rPr lang="en-US" altLang="zh-CN" sz="1800" b="0"/>
              <a:t>...</a:t>
            </a:r>
            <a:r>
              <a:rPr lang="zh-CN" altLang="en-US" sz="1800" b="0"/>
              <a:t>变量名），用于获取函数的多余参数，这样就不需要使用</a:t>
            </a:r>
            <a:r>
              <a:rPr lang="en-US" altLang="zh-CN" sz="1800" b="0"/>
              <a:t>arguments</a:t>
            </a:r>
            <a:r>
              <a:rPr lang="zh-CN" altLang="en-US" sz="1800" b="0"/>
              <a:t>对象了。</a:t>
            </a:r>
            <a:r>
              <a:rPr lang="en-US" altLang="zh-CN" sz="1800" b="0"/>
              <a:t>rest </a:t>
            </a:r>
            <a:r>
              <a:rPr lang="zh-CN" altLang="en-US" sz="1800" b="0"/>
              <a:t>参数搭配的变量是一个数组，该变量将多余的参数放入数组中</a:t>
            </a:r>
            <a:endParaRPr lang="en-US" altLang="zh-CN" sz="1800" b="0"/>
          </a:p>
          <a:p>
            <a:pPr marL="285750" lvl="1" indent="-285750">
              <a:spcBef>
                <a:spcPts val="200"/>
              </a:spcBef>
              <a:spcAft>
                <a:spcPts val="200"/>
              </a:spcAft>
              <a:buNone/>
            </a:pPr>
            <a:r>
              <a:rPr lang="en-US" altLang="zh-CN" sz="1600"/>
              <a:t>function add(...values) {  </a:t>
            </a:r>
            <a:endParaRPr lang="en-US" altLang="zh-CN" sz="1600"/>
          </a:p>
          <a:p>
            <a:pPr marL="285750" lvl="1" indent="-285750">
              <a:spcBef>
                <a:spcPts val="200"/>
              </a:spcBef>
              <a:spcAft>
                <a:spcPts val="200"/>
              </a:spcAft>
              <a:buNone/>
            </a:pPr>
            <a:r>
              <a:rPr lang="en-US" altLang="zh-CN" sz="1600"/>
              <a:t>	let sum = 0;  </a:t>
            </a:r>
            <a:endParaRPr lang="en-US" altLang="zh-CN" sz="1600"/>
          </a:p>
          <a:p>
            <a:pPr marL="285750" lvl="1" indent="-285750">
              <a:spcBef>
                <a:spcPts val="200"/>
              </a:spcBef>
              <a:spcAft>
                <a:spcPts val="200"/>
              </a:spcAft>
              <a:buNone/>
            </a:pPr>
            <a:r>
              <a:rPr lang="en-US" altLang="zh-CN" sz="1600"/>
              <a:t>	for (var val of values) {    </a:t>
            </a:r>
            <a:endParaRPr lang="en-US" altLang="zh-CN" sz="1600"/>
          </a:p>
          <a:p>
            <a:pPr marL="285750" lvl="1" indent="-285750">
              <a:spcBef>
                <a:spcPts val="200"/>
              </a:spcBef>
              <a:spcAft>
                <a:spcPts val="200"/>
              </a:spcAft>
              <a:buNone/>
            </a:pPr>
            <a:r>
              <a:rPr lang="en-US" altLang="zh-CN" sz="1600"/>
              <a:t>	</a:t>
            </a:r>
            <a:r>
              <a:rPr lang="zh-CN" altLang="en-US" sz="1600"/>
              <a:t>    </a:t>
            </a:r>
            <a:r>
              <a:rPr lang="en-US" altLang="zh-CN" sz="1600"/>
              <a:t>sum += val;  </a:t>
            </a:r>
            <a:endParaRPr lang="en-US" altLang="zh-CN" sz="1600"/>
          </a:p>
          <a:p>
            <a:pPr marL="285750" lvl="1" indent="-285750">
              <a:spcBef>
                <a:spcPts val="200"/>
              </a:spcBef>
              <a:spcAft>
                <a:spcPts val="200"/>
              </a:spcAft>
              <a:buNone/>
            </a:pPr>
            <a:r>
              <a:rPr lang="en-US" altLang="zh-CN" sz="1600"/>
              <a:t>	}  </a:t>
            </a:r>
            <a:endParaRPr lang="en-US" altLang="zh-CN" sz="1600"/>
          </a:p>
          <a:p>
            <a:pPr marL="285750" lvl="1" indent="-285750">
              <a:spcBef>
                <a:spcPts val="200"/>
              </a:spcBef>
              <a:spcAft>
                <a:spcPts val="200"/>
              </a:spcAft>
              <a:buNone/>
            </a:pPr>
            <a:r>
              <a:rPr lang="en-US" altLang="zh-CN" sz="1600"/>
              <a:t>	return sum;</a:t>
            </a:r>
            <a:endParaRPr lang="en-US" altLang="zh-CN" sz="1600"/>
          </a:p>
          <a:p>
            <a:pPr marL="285750" lvl="1" indent="-285750">
              <a:spcBef>
                <a:spcPts val="200"/>
              </a:spcBef>
              <a:spcAft>
                <a:spcPts val="200"/>
              </a:spcAft>
              <a:buNone/>
            </a:pPr>
            <a:r>
              <a:rPr lang="en-US" altLang="zh-CN" sz="1600"/>
              <a:t>}</a:t>
            </a:r>
            <a:endParaRPr lang="en-US" altLang="zh-CN" sz="1600"/>
          </a:p>
          <a:p>
            <a:pPr marL="285750" lvl="1" indent="-285750">
              <a:spcBef>
                <a:spcPts val="200"/>
              </a:spcBef>
              <a:spcAft>
                <a:spcPts val="200"/>
              </a:spcAft>
              <a:buNone/>
            </a:pPr>
            <a:r>
              <a:rPr lang="en-US" altLang="zh-CN" sz="1600"/>
              <a:t>add(2, 5, 3) // 10</a:t>
            </a: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vert="horz" wrap="square" lIns="90333" tIns="44376" rIns="90333" bIns="44376" anchor="b"/>
          <a:lstStyle/>
          <a:p>
            <a:r>
              <a:rPr lang="zh-CN" altLang="en-US"/>
              <a:t>函数的扩展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箭头函数</a:t>
            </a:r>
            <a:endParaRPr lang="en-US" altLang="zh-CN"/>
          </a:p>
          <a:p>
            <a:pPr marL="285750" lvl="1" indent="-285750">
              <a:buClr>
                <a:schemeClr val="tx2"/>
              </a:buClr>
              <a:buNone/>
            </a:pPr>
            <a:r>
              <a:rPr lang="en-US" altLang="zh-CN" sz="1800" b="0"/>
              <a:t>ES6 </a:t>
            </a:r>
            <a:r>
              <a:rPr lang="zh-CN" altLang="en-US" sz="1800" b="0"/>
              <a:t>允许使用“箭头”（</a:t>
            </a:r>
            <a:r>
              <a:rPr lang="en-US" altLang="zh-CN" sz="1800" b="0"/>
              <a:t>=&gt;</a:t>
            </a:r>
            <a:r>
              <a:rPr lang="zh-CN" altLang="en-US" sz="1800" b="0"/>
              <a:t>）定义函数</a:t>
            </a:r>
            <a:endParaRPr lang="en-US" altLang="zh-CN" sz="1400" b="0"/>
          </a:p>
          <a:p>
            <a:pPr marL="285750" lvl="1" indent="-285750">
              <a:buChar char="•"/>
            </a:pPr>
            <a:r>
              <a:rPr lang="zh-CN" altLang="en-US" sz="1800"/>
              <a:t>基本用法</a:t>
            </a:r>
            <a:endParaRPr lang="en-US" altLang="zh-CN" sz="1800"/>
          </a:p>
          <a:p>
            <a:pPr marL="285750" lvl="1" indent="-285750">
              <a:buNone/>
            </a:pPr>
            <a:r>
              <a:rPr lang="sk-SK" altLang="zh-CN" sz="1600"/>
              <a:t>var f = v =&gt; v;</a:t>
            </a:r>
            <a:endParaRPr lang="sk-SK" altLang="zh-CN" sz="1600"/>
          </a:p>
          <a:p>
            <a:pPr marL="285750" lvl="1" indent="-285750">
              <a:buNone/>
            </a:pPr>
            <a:r>
              <a:rPr lang="zh-CN" altLang="en-US" sz="1600" b="0"/>
              <a:t>等价于</a:t>
            </a:r>
            <a:endParaRPr lang="en-US" altLang="zh-CN" sz="1600" b="0"/>
          </a:p>
          <a:p>
            <a:pPr marL="285750" lvl="1" indent="-285750">
              <a:spcBef>
                <a:spcPts val="200"/>
              </a:spcBef>
              <a:spcAft>
                <a:spcPts val="200"/>
              </a:spcAft>
              <a:buNone/>
            </a:pPr>
            <a:r>
              <a:rPr lang="en-US" altLang="zh-CN" sz="1600"/>
              <a:t>var f = function(v) { </a:t>
            </a:r>
            <a:endParaRPr lang="en-US" altLang="zh-CN" sz="1600"/>
          </a:p>
          <a:p>
            <a:pPr marL="285750" lvl="1" indent="-285750">
              <a:spcBef>
                <a:spcPts val="200"/>
              </a:spcBef>
              <a:spcAft>
                <a:spcPts val="200"/>
              </a:spcAft>
              <a:buNone/>
            </a:pPr>
            <a:r>
              <a:rPr lang="en-US" altLang="zh-CN" sz="1600"/>
              <a:t>	return v; </a:t>
            </a:r>
            <a:endParaRPr lang="en-US" altLang="zh-CN" sz="1600"/>
          </a:p>
          <a:p>
            <a:pPr marL="285750" lvl="1" indent="-285750">
              <a:spcBef>
                <a:spcPts val="200"/>
              </a:spcBef>
              <a:spcAft>
                <a:spcPts val="200"/>
              </a:spcAft>
              <a:buNone/>
            </a:pPr>
            <a:r>
              <a:rPr lang="en-US" altLang="zh-CN" sz="1600"/>
              <a:t>};</a:t>
            </a:r>
            <a:endParaRPr lang="en-US" altLang="zh-CN" sz="1600"/>
          </a:p>
          <a:p>
            <a:pPr marL="285750" lvl="1" indent="-285750">
              <a:spcBef>
                <a:spcPts val="200"/>
              </a:spcBef>
              <a:spcAft>
                <a:spcPts val="200"/>
              </a:spcAft>
              <a:buNone/>
            </a:pPr>
            <a:endParaRPr lang="en-US" altLang="zh-CN" sz="1600"/>
          </a:p>
          <a:p>
            <a:pPr marL="285750" lvl="1" indent="-285750">
              <a:spcBef>
                <a:spcPts val="200"/>
              </a:spcBef>
              <a:spcAft>
                <a:spcPts val="200"/>
              </a:spcAft>
              <a:buFont typeface="Wingdings" panose="05000000000000000000" pitchFamily="2" charset="2"/>
              <a:buChar char="Ø"/>
            </a:pPr>
            <a:r>
              <a:rPr lang="zh-CN" altLang="en-US" sz="1800" b="0"/>
              <a:t>如果箭头函数不需要参数或需要多个参数，就使用一个圆括号代表参数部分。</a:t>
            </a:r>
            <a:endParaRPr lang="en-US" altLang="zh-CN" sz="1800" b="0"/>
          </a:p>
          <a:p>
            <a:pPr marL="285750" lvl="1" indent="-285750">
              <a:spcBef>
                <a:spcPts val="200"/>
              </a:spcBef>
              <a:spcAft>
                <a:spcPts val="200"/>
              </a:spcAft>
              <a:buFont typeface="Wingdings" panose="05000000000000000000" pitchFamily="2" charset="2"/>
              <a:buChar char="Ø"/>
            </a:pPr>
            <a:r>
              <a:rPr lang="zh-CN" altLang="en-US" sz="1800" b="0"/>
              <a:t>如果箭头函数的代码块部分多于一条语句，就要使用大括号将它们括起来，并且使用</a:t>
            </a:r>
            <a:r>
              <a:rPr lang="en-US" altLang="zh-CN" sz="1800" b="0"/>
              <a:t>return</a:t>
            </a:r>
            <a:r>
              <a:rPr lang="zh-CN" altLang="en-US" sz="1800" b="0"/>
              <a:t>语句返回。</a:t>
            </a:r>
            <a:endParaRPr lang="en-US" altLang="zh-CN" sz="1800" b="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vert="horz" wrap="square" lIns="90333" tIns="44376" rIns="90333" bIns="44376" anchor="b"/>
          <a:lstStyle/>
          <a:p>
            <a:r>
              <a:rPr lang="zh-CN" altLang="en-US"/>
              <a:t>函数的扩展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箭头函数</a:t>
            </a:r>
            <a:endParaRPr lang="en-US" altLang="zh-CN"/>
          </a:p>
          <a:p>
            <a:pPr marL="285750" lvl="1" indent="-285750">
              <a:buChar char="•"/>
            </a:pPr>
            <a:r>
              <a:rPr lang="en-US" altLang="zh-CN" sz="1800"/>
              <a:t>this</a:t>
            </a:r>
            <a:endParaRPr lang="en-US" altLang="zh-CN" sz="1800"/>
          </a:p>
          <a:p>
            <a:pPr marL="285750" lvl="1" indent="-285750">
              <a:buNone/>
            </a:pPr>
            <a:r>
              <a:rPr lang="zh-CN" altLang="en-US" sz="1800" b="0"/>
              <a:t>箭头函数里面没有自己的</a:t>
            </a:r>
            <a:r>
              <a:rPr lang="en-US" altLang="zh-CN" sz="1800" b="0"/>
              <a:t>this</a:t>
            </a:r>
            <a:r>
              <a:rPr lang="zh-CN" altLang="en-US" sz="1800" b="0"/>
              <a:t>，而是引用外层的</a:t>
            </a:r>
            <a:r>
              <a:rPr lang="en-US" altLang="zh-CN" sz="1800" b="0"/>
              <a:t>this</a:t>
            </a:r>
            <a:r>
              <a:rPr lang="zh-CN" altLang="en-US" sz="1800" b="0"/>
              <a:t>。</a:t>
            </a:r>
            <a:endParaRPr lang="en-US" altLang="zh-CN" sz="1600" b="0"/>
          </a:p>
          <a:p>
            <a:pPr marL="285750" lvl="1" indent="-285750">
              <a:buNone/>
            </a:pPr>
            <a:r>
              <a:rPr lang="en-US" altLang="zh-CN" sz="1600" b="0"/>
              <a:t>// ES6 </a:t>
            </a:r>
            <a:endParaRPr lang="en-US" altLang="zh-CN" sz="1600" b="0"/>
          </a:p>
          <a:p>
            <a:pPr marL="285750" lvl="1" indent="-285750">
              <a:buNone/>
            </a:pPr>
            <a:r>
              <a:rPr lang="en-US" altLang="zh-CN" sz="1600"/>
              <a:t>function foo() { setTimeout(() =&gt; { console.log('id:', this.id); }, 100); } </a:t>
            </a:r>
            <a:endParaRPr lang="en-US" altLang="zh-CN" sz="1600"/>
          </a:p>
          <a:p>
            <a:pPr marL="285750" lvl="1" indent="-285750">
              <a:buNone/>
            </a:pPr>
            <a:r>
              <a:rPr lang="en-US" altLang="zh-CN" sz="1600"/>
              <a:t>// ES5 </a:t>
            </a:r>
            <a:endParaRPr lang="en-US" altLang="zh-CN" sz="1600"/>
          </a:p>
          <a:p>
            <a:pPr marL="285750" lvl="1" indent="-285750">
              <a:buNone/>
            </a:pPr>
            <a:r>
              <a:rPr lang="en-US" altLang="zh-CN" sz="1600"/>
              <a:t>function foo() { </a:t>
            </a:r>
            <a:endParaRPr lang="en-US" altLang="zh-CN" sz="1600"/>
          </a:p>
          <a:p>
            <a:pPr marL="285750" lvl="1" indent="-285750">
              <a:buNone/>
            </a:pPr>
            <a:r>
              <a:rPr lang="en-US" altLang="zh-CN" sz="1600"/>
              <a:t>	var _this = this; </a:t>
            </a:r>
            <a:endParaRPr lang="en-US" altLang="zh-CN" sz="1600"/>
          </a:p>
          <a:p>
            <a:pPr marL="285750" lvl="1" indent="-285750">
              <a:buNone/>
            </a:pPr>
            <a:r>
              <a:rPr lang="en-US" altLang="zh-CN" sz="1600"/>
              <a:t>	setTimeout(function () { console.log('id:', _this.id); }, 100);</a:t>
            </a:r>
            <a:endParaRPr lang="en-US" altLang="zh-CN" sz="1600"/>
          </a:p>
          <a:p>
            <a:pPr marL="285750" lvl="1" indent="-285750">
              <a:buNone/>
            </a:pPr>
            <a:r>
              <a:rPr lang="en-US" altLang="zh-CN" sz="1600"/>
              <a:t>} </a:t>
            </a:r>
            <a:endParaRPr lang="en-US" altLang="zh-CN" sz="1600"/>
          </a:p>
          <a:p>
            <a:pPr marL="285750" lvl="1" indent="-285750">
              <a:spcBef>
                <a:spcPts val="200"/>
              </a:spcBef>
              <a:spcAft>
                <a:spcPts val="200"/>
              </a:spcAft>
              <a:buFont typeface="Wingdings" panose="05000000000000000000" pitchFamily="2" charset="2"/>
              <a:buChar char="Ø"/>
            </a:pPr>
            <a:r>
              <a:rPr lang="zh-CN" altLang="en-US" sz="1800" b="0"/>
              <a:t>不能作为构造函数。</a:t>
            </a:r>
            <a:endParaRPr lang="en-US" altLang="zh-CN" sz="1800" b="0"/>
          </a:p>
          <a:p>
            <a:pPr marL="285750" lvl="1" indent="-285750">
              <a:spcBef>
                <a:spcPts val="200"/>
              </a:spcBef>
              <a:spcAft>
                <a:spcPts val="200"/>
              </a:spcAft>
              <a:buFont typeface="Wingdings" panose="05000000000000000000" pitchFamily="2" charset="2"/>
              <a:buChar char="Ø"/>
            </a:pPr>
            <a:r>
              <a:rPr lang="zh-CN" altLang="en-US" sz="1800" b="0"/>
              <a:t>没有内部属性</a:t>
            </a:r>
            <a:r>
              <a:rPr lang="en-US" altLang="zh-CN" sz="1800" b="0"/>
              <a:t>arguments</a:t>
            </a:r>
            <a:endParaRPr lang="en-US" altLang="zh-CN" sz="1800" b="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vert="horz" wrap="square" lIns="90333" tIns="44376" rIns="90333" bIns="44376" anchor="b"/>
          <a:lstStyle/>
          <a:p>
            <a:r>
              <a:rPr lang="zh-CN" altLang="en-US"/>
              <a:t>数组的扩展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扩展运算符</a:t>
            </a:r>
            <a:endParaRPr lang="en-US" altLang="zh-CN"/>
          </a:p>
          <a:p>
            <a:pPr marL="285750" lvl="1" indent="-285750">
              <a:buNone/>
            </a:pPr>
            <a:r>
              <a:rPr lang="zh-CN" altLang="en-US" sz="1800" b="0"/>
              <a:t>扩展运算符（</a:t>
            </a:r>
            <a:r>
              <a:rPr lang="en-US" altLang="zh-CN" sz="1800" b="0"/>
              <a:t>spread</a:t>
            </a:r>
            <a:r>
              <a:rPr lang="zh-CN" altLang="en-US" sz="1800" b="0"/>
              <a:t>）是三个点（</a:t>
            </a:r>
            <a:r>
              <a:rPr lang="en-US" altLang="zh-CN" sz="1800" b="0"/>
              <a:t>...</a:t>
            </a:r>
            <a:r>
              <a:rPr lang="zh-CN" altLang="en-US" sz="1800" b="0"/>
              <a:t>）。它好比 </a:t>
            </a:r>
            <a:r>
              <a:rPr lang="en-US" altLang="zh-CN" sz="1800" b="0"/>
              <a:t>rest </a:t>
            </a:r>
            <a:r>
              <a:rPr lang="zh-CN" altLang="en-US" sz="1800" b="0"/>
              <a:t>参数的逆运算，将一个数组转为用逗号分隔的参数序列</a:t>
            </a:r>
            <a:endParaRPr lang="en-US" altLang="zh-CN" sz="1800" b="0"/>
          </a:p>
          <a:p>
            <a:pPr marL="285750" lvl="1" indent="-285750">
              <a:buNone/>
            </a:pPr>
            <a:r>
              <a:rPr lang="pt-BR" altLang="zh-CN" sz="1600"/>
              <a:t>console.log(...[1, 2, 3]) // 1 2 3</a:t>
            </a:r>
            <a:endParaRPr lang="pt-BR" altLang="zh-CN" sz="1600"/>
          </a:p>
          <a:p>
            <a:pPr marL="285750" lvl="1" indent="-285750">
              <a:buFont typeface="Wingdings" panose="05000000000000000000" pitchFamily="2" charset="2"/>
              <a:buChar char="Ø"/>
            </a:pPr>
            <a:r>
              <a:rPr lang="zh-CN" altLang="en-US" sz="1800" b="0"/>
              <a:t>函数的调用</a:t>
            </a:r>
            <a:endParaRPr lang="en-US" altLang="zh-CN" sz="1800" b="0"/>
          </a:p>
          <a:p>
            <a:pPr marL="285750" lvl="1" indent="-285750">
              <a:buNone/>
            </a:pPr>
            <a:r>
              <a:rPr lang="en-US" altLang="zh-CN" sz="1600"/>
              <a:t>function add(x, y) { return x + y; }</a:t>
            </a:r>
            <a:endParaRPr lang="en-US" altLang="zh-CN" sz="1600"/>
          </a:p>
          <a:p>
            <a:pPr marL="285750" lvl="1" indent="-285750">
              <a:buNone/>
            </a:pPr>
            <a:r>
              <a:rPr lang="en-US" altLang="zh-CN" sz="1600"/>
              <a:t>add(</a:t>
            </a:r>
            <a:r>
              <a:rPr lang="is-IS" altLang="zh-CN" sz="1600"/>
              <a:t>…</a:t>
            </a:r>
            <a:r>
              <a:rPr lang="en-US" altLang="zh-CN" sz="1600"/>
              <a:t>[1,3])</a:t>
            </a:r>
            <a:endParaRPr lang="en-US" altLang="zh-CN" sz="1600"/>
          </a:p>
          <a:p>
            <a:pPr marL="285750" lvl="1" indent="-285750">
              <a:buNone/>
            </a:pPr>
            <a:r>
              <a:rPr lang="en-US" altLang="zh-CN" sz="1600"/>
              <a:t>Math.max(...[14, 3, 77])</a:t>
            </a:r>
            <a:endParaRPr lang="en-US" altLang="zh-CN" sz="1600"/>
          </a:p>
          <a:p>
            <a:pPr marL="285750" lvl="1" indent="-285750">
              <a:buFont typeface="Wingdings" panose="05000000000000000000" pitchFamily="2" charset="2"/>
              <a:buChar char="Ø"/>
            </a:pPr>
            <a:r>
              <a:rPr lang="zh-CN" altLang="en-US" sz="1800" b="0"/>
              <a:t>将字符串转换为数组</a:t>
            </a:r>
            <a:endParaRPr lang="en-US" altLang="zh-CN" sz="1800" b="0"/>
          </a:p>
          <a:p>
            <a:pPr marL="285750" lvl="1" indent="-285750">
              <a:buNone/>
            </a:pPr>
            <a:r>
              <a:rPr lang="en-US" altLang="zh-CN" sz="1600"/>
              <a:t>[...'hello']</a:t>
            </a: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p:txBody>
          <a:bodyPr vert="horz" wrap="square" lIns="90333" tIns="44376" rIns="90333" bIns="44376" anchor="b"/>
          <a:lstStyle/>
          <a:p>
            <a:r>
              <a:rPr lang="en-US" altLang="zh-CN"/>
              <a:t>Node</a:t>
            </a:r>
            <a:r>
              <a:rPr lang="zh-CN" altLang="en-US"/>
              <a:t>安装</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下载</a:t>
            </a:r>
            <a:endParaRPr lang="en-US" altLang="zh-CN"/>
          </a:p>
          <a:p>
            <a:pPr>
              <a:buNone/>
            </a:pPr>
            <a:r>
              <a:rPr lang="zh-CN" altLang="en-US" sz="1800"/>
              <a:t>进入官网</a:t>
            </a:r>
            <a:r>
              <a:rPr lang="en-US" altLang="zh-CN" sz="1800">
                <a:hlinkClick r:id="rId1"/>
              </a:rPr>
              <a:t>https://nodejs.org/en/</a:t>
            </a:r>
            <a:r>
              <a:rPr lang="zh-CN" altLang="en-US" sz="1800"/>
              <a:t>，选取合适的版本进行下载</a:t>
            </a:r>
            <a:endParaRPr lang="en-US" altLang="zh-CN" sz="1800"/>
          </a:p>
          <a:p>
            <a:pPr>
              <a:spcBef>
                <a:spcPts val="200"/>
              </a:spcBef>
              <a:spcAft>
                <a:spcPts val="200"/>
              </a:spcAft>
            </a:pPr>
            <a:r>
              <a:rPr lang="zh-CN" altLang="en-US" sz="1800"/>
              <a:t> </a:t>
            </a:r>
            <a:r>
              <a:rPr lang="zh-CN" altLang="en-US"/>
              <a:t>安装</a:t>
            </a:r>
            <a:endParaRPr lang="en-US" altLang="zh-CN" sz="1800"/>
          </a:p>
          <a:p>
            <a:pPr marL="287655" lvl="1" indent="0"/>
            <a:r>
              <a:rPr lang="zh-CN" altLang="en-US" sz="1800"/>
              <a:t> </a:t>
            </a:r>
            <a:r>
              <a:rPr lang="en-US" altLang="zh-CN" sz="1800"/>
              <a:t>Linux</a:t>
            </a:r>
            <a:endParaRPr lang="en-US" altLang="zh-CN" sz="1800"/>
          </a:p>
          <a:p>
            <a:pPr marL="287655" lvl="1" indent="0">
              <a:buNone/>
            </a:pPr>
            <a:r>
              <a:rPr lang="zh-CN" altLang="en-US" sz="1800"/>
              <a:t>先将安装包解压</a:t>
            </a:r>
            <a:endParaRPr lang="en-US" altLang="zh-CN" sz="1800"/>
          </a:p>
          <a:p>
            <a:pPr marL="287655" lvl="1" indent="0">
              <a:buNone/>
            </a:pPr>
            <a:r>
              <a:rPr lang="zh-CN" altLang="en-US" sz="1800"/>
              <a:t>然后进行环境变量的配置即可</a:t>
            </a:r>
            <a:endParaRPr lang="en-US" altLang="zh-CN" sz="1800"/>
          </a:p>
          <a:p>
            <a:pPr marL="287655" lvl="1" indent="0"/>
            <a:r>
              <a:rPr lang="zh-CN" altLang="en-US" sz="1800"/>
              <a:t> </a:t>
            </a:r>
            <a:r>
              <a:rPr lang="en-US" altLang="zh-CN" sz="1800"/>
              <a:t>windows</a:t>
            </a:r>
            <a:endParaRPr lang="en-US" altLang="zh-CN" sz="1800"/>
          </a:p>
          <a:p>
            <a:pPr>
              <a:buNone/>
            </a:pPr>
            <a:r>
              <a:rPr lang="zh-CN" altLang="en-US" sz="1800"/>
              <a:t>直接点击安装即可</a:t>
            </a:r>
            <a:endParaRPr lang="en-US" altLang="zh-CN" sz="1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vert="horz" wrap="square" lIns="90333" tIns="44376" rIns="90333" bIns="44376" anchor="b"/>
          <a:lstStyle/>
          <a:p>
            <a:r>
              <a:rPr lang="zh-CN" altLang="en-US"/>
              <a:t>数组的扩展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Array.from</a:t>
            </a:r>
            <a:endParaRPr lang="en-US" altLang="zh-CN"/>
          </a:p>
          <a:p>
            <a:pPr marL="285750" lvl="1" indent="-285750">
              <a:buNone/>
            </a:pPr>
            <a:r>
              <a:rPr lang="zh-CN" altLang="en-US" sz="1800" b="0"/>
              <a:t>用于将两类对象转为真正的数组：类似数组的对象（</a:t>
            </a:r>
            <a:r>
              <a:rPr lang="en-US" altLang="zh-CN" sz="1800" b="0"/>
              <a:t>array-like object</a:t>
            </a:r>
            <a:r>
              <a:rPr lang="zh-CN" altLang="en-US" sz="1800" b="0"/>
              <a:t>）和可遍历（</a:t>
            </a:r>
            <a:r>
              <a:rPr lang="en-US" altLang="zh-CN" sz="1800" b="0"/>
              <a:t>iterable</a:t>
            </a:r>
            <a:r>
              <a:rPr lang="zh-CN" altLang="en-US" sz="1800" b="0"/>
              <a:t>）的对象（包括</a:t>
            </a:r>
            <a:r>
              <a:rPr lang="en-US" altLang="zh-CN" sz="1800" b="0"/>
              <a:t>ES6</a:t>
            </a:r>
            <a:r>
              <a:rPr lang="zh-CN" altLang="en-US" sz="1800" b="0"/>
              <a:t>新增的数据结构</a:t>
            </a:r>
            <a:r>
              <a:rPr lang="en-US" altLang="zh-CN" sz="1800" b="0"/>
              <a:t>Set</a:t>
            </a:r>
            <a:r>
              <a:rPr lang="zh-CN" altLang="en-US" sz="1800" b="0"/>
              <a:t>和</a:t>
            </a:r>
            <a:r>
              <a:rPr lang="en-US" altLang="zh-CN" sz="1800" b="0"/>
              <a:t>Map</a:t>
            </a:r>
            <a:r>
              <a:rPr lang="zh-CN" altLang="en-US" sz="1800" b="0"/>
              <a:t>）</a:t>
            </a:r>
            <a:endParaRPr lang="en-US" altLang="zh-CN" sz="1800" b="0"/>
          </a:p>
          <a:p>
            <a:pPr marL="285750" lvl="1" indent="-285750">
              <a:buNone/>
            </a:pPr>
            <a:r>
              <a:rPr lang="en-US" altLang="zh-CN" sz="1600"/>
              <a:t>let arrayLike = { '0': 'a', '1': 'b', '2': 'c', length: 3 }; </a:t>
            </a:r>
            <a:endParaRPr lang="en-US" altLang="zh-CN" sz="1600"/>
          </a:p>
          <a:p>
            <a:pPr marL="285750" lvl="1" indent="-285750">
              <a:buNone/>
            </a:pPr>
            <a:r>
              <a:rPr lang="en-US" altLang="zh-CN" sz="1600" b="0"/>
              <a:t>// ES6</a:t>
            </a:r>
            <a:r>
              <a:rPr lang="zh-CN" altLang="en-US" sz="1600" b="0"/>
              <a:t>的写法 </a:t>
            </a:r>
            <a:endParaRPr lang="en-US" altLang="zh-CN" sz="1600" b="0"/>
          </a:p>
          <a:p>
            <a:pPr marL="285750" lvl="1" indent="-285750">
              <a:buNone/>
            </a:pPr>
            <a:r>
              <a:rPr lang="en-US" altLang="zh-CN" sz="1600"/>
              <a:t>let arr2 = Array.from(arrayLike); // ['a', 'b', 'c']</a:t>
            </a:r>
            <a:endParaRPr lang="pt-BR" altLang="zh-CN" sz="1600"/>
          </a:p>
          <a:p>
            <a:pPr marL="285750" lvl="1" indent="-285750">
              <a:buFont typeface="Wingdings" panose="05000000000000000000" pitchFamily="2" charset="2"/>
              <a:buChar char="Ø"/>
            </a:pPr>
            <a:r>
              <a:rPr lang="zh-CN" altLang="en-US" sz="1800" b="0"/>
              <a:t>只要是部署了</a:t>
            </a:r>
            <a:r>
              <a:rPr lang="en-US" altLang="zh-CN" sz="1800" b="0"/>
              <a:t>Iterator</a:t>
            </a:r>
            <a:r>
              <a:rPr lang="zh-CN" altLang="en-US" sz="1800" b="0"/>
              <a:t>接口的数据结构，</a:t>
            </a:r>
            <a:r>
              <a:rPr lang="en-US" altLang="zh-CN" sz="1800" b="0"/>
              <a:t>Array.from</a:t>
            </a:r>
            <a:r>
              <a:rPr lang="zh-CN" altLang="en-US" sz="1800" b="0"/>
              <a:t>都能将其转为数组。</a:t>
            </a:r>
            <a:endParaRPr lang="en-US" altLang="zh-CN" sz="1600" b="0"/>
          </a:p>
          <a:p>
            <a:pPr marL="285750" lvl="1" indent="-285750">
              <a:buNone/>
            </a:pPr>
            <a:r>
              <a:rPr lang="nl-NL" altLang="zh-CN" sz="1600"/>
              <a:t>Array.from(‘hello’) 		//</a:t>
            </a:r>
            <a:r>
              <a:rPr lang="zh-CN" altLang="en-US" sz="1600"/>
              <a:t>将字符串转换为数组</a:t>
            </a:r>
            <a:r>
              <a:rPr lang="nl-NL" altLang="zh-CN" sz="1600"/>
              <a:t> [‘h’, ‘e’, ‘l’, ‘l’, ‘o’] 	</a:t>
            </a:r>
            <a:endParaRPr lang="nl-NL" altLang="zh-CN" sz="1600"/>
          </a:p>
          <a:p>
            <a:pPr marL="285750" lvl="1" indent="-285750">
              <a:buNone/>
            </a:pPr>
            <a:r>
              <a:rPr lang="nl-NL" altLang="zh-CN" sz="1600"/>
              <a:t>let namesSet = new Set(['a', 'b']) </a:t>
            </a:r>
            <a:endParaRPr lang="nl-NL" altLang="zh-CN" sz="1600"/>
          </a:p>
          <a:p>
            <a:pPr marL="285750" lvl="1" indent="-285750">
              <a:buNone/>
            </a:pPr>
            <a:r>
              <a:rPr lang="nl-NL" altLang="zh-CN" sz="1600"/>
              <a:t>Array.from(namesSet) 		// ['a', 'b</a:t>
            </a:r>
            <a:r>
              <a:rPr lang="nl-NL" altLang="zh-CN" sz="1600" b="0"/>
              <a:t>']</a:t>
            </a:r>
            <a:endParaRPr lang="en-US"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p:txBody>
          <a:bodyPr vert="horz" wrap="square" lIns="90333" tIns="44376" rIns="90333" bIns="44376" anchor="b"/>
          <a:lstStyle/>
          <a:p>
            <a:r>
              <a:rPr lang="zh-CN" altLang="en-US"/>
              <a:t>数组的扩展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Array.of()</a:t>
            </a:r>
            <a:endParaRPr lang="en-US" altLang="zh-CN"/>
          </a:p>
          <a:p>
            <a:pPr marL="285750" lvl="1" indent="-285750">
              <a:buNone/>
            </a:pPr>
            <a:r>
              <a:rPr lang="zh-CN" altLang="en-US" sz="1800" b="0"/>
              <a:t>用于将一组值，转换为数组。这个方法的主要目的，是弥补数组构造函数</a:t>
            </a:r>
            <a:r>
              <a:rPr lang="en-US" altLang="zh-CN" sz="1800" b="0"/>
              <a:t>Array()</a:t>
            </a:r>
            <a:r>
              <a:rPr lang="zh-CN" altLang="en-US" sz="1800" b="0"/>
              <a:t>的不足。因为参数个数的不同，会导致</a:t>
            </a:r>
            <a:r>
              <a:rPr lang="en-US" altLang="zh-CN" sz="1800" b="0"/>
              <a:t>Array()</a:t>
            </a:r>
            <a:r>
              <a:rPr lang="zh-CN" altLang="en-US" sz="1800" b="0"/>
              <a:t>的行为有差异。</a:t>
            </a:r>
            <a:endParaRPr lang="en-US" altLang="zh-CN" sz="1800" b="0"/>
          </a:p>
          <a:p>
            <a:pPr marL="285750" lvl="1" indent="-285750">
              <a:buNone/>
            </a:pPr>
            <a:r>
              <a:rPr lang="pt-BR" altLang="zh-CN" sz="1600"/>
              <a:t>Array.of(3, 11, 8) // [3,11,8]</a:t>
            </a: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p:txBody>
          <a:bodyPr vert="horz" wrap="square" lIns="90333" tIns="44376" rIns="90333" bIns="44376" anchor="b"/>
          <a:lstStyle/>
          <a:p>
            <a:r>
              <a:rPr lang="zh-CN" altLang="en-US"/>
              <a:t>数组的扩展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nl-NL"/>
              <a:t>数组实例的 </a:t>
            </a:r>
            <a:r>
              <a:rPr lang="nl-NL" altLang="zh-CN"/>
              <a:t>find() </a:t>
            </a:r>
            <a:r>
              <a:rPr lang="zh-CN" altLang="nl-NL"/>
              <a:t>和 </a:t>
            </a:r>
            <a:r>
              <a:rPr lang="nl-NL" altLang="zh-CN"/>
              <a:t>findIndex()</a:t>
            </a:r>
            <a:endParaRPr lang="en-US" altLang="zh-CN"/>
          </a:p>
          <a:p>
            <a:pPr marL="285750" lvl="1" indent="-285750">
              <a:buFont typeface="Wingdings" panose="05000000000000000000" pitchFamily="2" charset="2"/>
              <a:buChar char="Ø"/>
            </a:pPr>
            <a:r>
              <a:rPr lang="zh-CN" altLang="en-US" sz="1800" b="0"/>
              <a:t>数组实例的</a:t>
            </a:r>
            <a:r>
              <a:rPr lang="en-US" altLang="zh-CN" sz="1800" b="0"/>
              <a:t>find</a:t>
            </a:r>
            <a:r>
              <a:rPr lang="zh-CN" altLang="en-US" sz="1800" b="0"/>
              <a:t>方法，用于找出第一个符合条件的数组成员。它的参数是一个回调函数，所有数组成员依次执行该回调函数，直到找出第一个返回值为</a:t>
            </a:r>
            <a:r>
              <a:rPr lang="en-US" altLang="zh-CN" sz="1800" b="0"/>
              <a:t>true</a:t>
            </a:r>
            <a:r>
              <a:rPr lang="zh-CN" altLang="en-US" sz="1800" b="0"/>
              <a:t>的成员，然后返回该成员。如果没有符合条件的成员，则返回</a:t>
            </a:r>
            <a:r>
              <a:rPr lang="en-US" altLang="zh-CN" sz="1800" b="0"/>
              <a:t>undefined </a:t>
            </a:r>
            <a:r>
              <a:rPr lang="zh-CN" altLang="en-US" sz="1800" b="0"/>
              <a:t>。</a:t>
            </a:r>
            <a:r>
              <a:rPr lang="en-US" altLang="zh-CN" sz="1800" b="0"/>
              <a:t>find</a:t>
            </a:r>
            <a:r>
              <a:rPr lang="zh-CN" altLang="en-US" sz="1800" b="0"/>
              <a:t>方法的回调函数可以接受三个参数，依次为当前的值、当前的位置和原数组。</a:t>
            </a:r>
            <a:endParaRPr lang="en-US" altLang="zh-CN" sz="1800" b="0"/>
          </a:p>
          <a:p>
            <a:pPr marL="285750" lvl="1" indent="-285750">
              <a:buNone/>
            </a:pPr>
            <a:r>
              <a:rPr lang="en-US" altLang="zh-CN" sz="1800"/>
              <a:t>[1, 4, -5, 10].find((n) =&gt; n &lt; 0) // -5</a:t>
            </a:r>
            <a:endParaRPr lang="en-US" altLang="zh-CN" sz="1800"/>
          </a:p>
          <a:p>
            <a:pPr marL="285750" lvl="1" indent="-285750">
              <a:buFont typeface="Wingdings" panose="05000000000000000000" pitchFamily="2" charset="2"/>
              <a:buChar char="Ø"/>
            </a:pPr>
            <a:r>
              <a:rPr lang="zh-CN" altLang="en-US" sz="1800" b="0"/>
              <a:t>数组实例的</a:t>
            </a:r>
            <a:r>
              <a:rPr lang="en-US" altLang="zh-CN" sz="1800" b="0"/>
              <a:t>findIndex</a:t>
            </a:r>
            <a:r>
              <a:rPr lang="zh-CN" altLang="en-US" sz="1800" b="0"/>
              <a:t>方法的用法与</a:t>
            </a:r>
            <a:r>
              <a:rPr lang="en-US" altLang="zh-CN" sz="1800" b="0"/>
              <a:t>find</a:t>
            </a:r>
            <a:r>
              <a:rPr lang="zh-CN" altLang="en-US" sz="1800" b="0"/>
              <a:t>方法非常类似，返回第一个符合条件的数组成员的位置，如果所有成员都不符合条件，则返回</a:t>
            </a:r>
            <a:r>
              <a:rPr lang="en-US" altLang="zh-CN" sz="1800" b="0"/>
              <a:t>-1</a:t>
            </a:r>
            <a:r>
              <a:rPr lang="zh-CN" altLang="en-US" sz="1800" b="0"/>
              <a:t>。</a:t>
            </a:r>
            <a:endParaRPr lang="en-US" altLang="zh-CN" sz="1800" b="0"/>
          </a:p>
          <a:p>
            <a:pPr marL="285750" lvl="1" indent="-285750">
              <a:buNone/>
            </a:pPr>
            <a:r>
              <a:rPr lang="en-US" altLang="zh-CN" sz="1600"/>
              <a:t>[1, 5, 10, 15].findIndex(function(value, index, arr) { return value &gt; 9; }) // 2</a:t>
            </a: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vert="horz" wrap="square" lIns="90333" tIns="44376" rIns="90333" bIns="44376" anchor="b"/>
          <a:lstStyle/>
          <a:p>
            <a:r>
              <a:rPr lang="zh-CN" altLang="en-US"/>
              <a:t>数组的扩展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数组实例的</a:t>
            </a:r>
            <a:r>
              <a:rPr lang="en-US" altLang="zh-CN"/>
              <a:t>fill(</a:t>
            </a:r>
            <a:r>
              <a:rPr lang="nl-NL" altLang="zh-CN"/>
              <a:t>)</a:t>
            </a:r>
            <a:endParaRPr lang="en-US" altLang="zh-CN"/>
          </a:p>
          <a:p>
            <a:pPr marL="285750" lvl="1" indent="-285750">
              <a:buNone/>
            </a:pPr>
            <a:r>
              <a:rPr lang="en-US" altLang="zh-CN" sz="1800" b="0"/>
              <a:t>fill</a:t>
            </a:r>
            <a:r>
              <a:rPr lang="zh-CN" altLang="en-US" sz="1800" b="0"/>
              <a:t>方法使用给定值，填充一个数组</a:t>
            </a:r>
            <a:r>
              <a:rPr lang="zh-CN" altLang="en-US" sz="1800"/>
              <a:t>。</a:t>
            </a:r>
            <a:endParaRPr lang="en-US" altLang="zh-CN" sz="1800"/>
          </a:p>
          <a:p>
            <a:pPr marL="285750" lvl="1" indent="-285750">
              <a:buNone/>
            </a:pPr>
            <a:r>
              <a:rPr lang="en-US" altLang="zh-CN" sz="1600"/>
              <a:t>['a', 'b', 'c'].fill(7) 	// [7, 7, 7] </a:t>
            </a:r>
            <a:endParaRPr lang="en-US" altLang="zh-CN" sz="1600"/>
          </a:p>
          <a:p>
            <a:pPr marL="285750" lvl="1" indent="-285750">
              <a:buNone/>
            </a:pPr>
            <a:r>
              <a:rPr lang="en-US" altLang="zh-CN" sz="1600"/>
              <a:t>new Array(3).fill(7) 	// [7, 7, 7]</a:t>
            </a: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p:txBody>
          <a:bodyPr vert="horz" wrap="square" lIns="90333" tIns="44376" rIns="90333" bIns="44376" anchor="b"/>
          <a:lstStyle/>
          <a:p>
            <a:r>
              <a:rPr lang="zh-CN" altLang="en-US"/>
              <a:t>数组的扩展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数组实例的 </a:t>
            </a:r>
            <a:r>
              <a:rPr lang="en-US" altLang="zh-CN"/>
              <a:t>entries()</a:t>
            </a:r>
            <a:r>
              <a:rPr lang="zh-CN" altLang="en-US"/>
              <a:t>，</a:t>
            </a:r>
            <a:r>
              <a:rPr lang="en-US" altLang="zh-CN"/>
              <a:t>keys()</a:t>
            </a:r>
            <a:endParaRPr lang="en-US" altLang="zh-CN"/>
          </a:p>
          <a:p>
            <a:pPr marL="285750" lvl="1" indent="-285750">
              <a:buNone/>
            </a:pPr>
            <a:r>
              <a:rPr lang="zh-CN" altLang="en-US" sz="1800" b="0"/>
              <a:t>这两个方法用于遍历数组。它们都返回一个遍历器对象（详见</a:t>
            </a:r>
            <a:r>
              <a:rPr lang="en-US" altLang="zh-CN" sz="1800" b="0"/>
              <a:t>《Iterator》</a:t>
            </a:r>
            <a:r>
              <a:rPr lang="zh-CN" altLang="en-US" sz="1800" b="0"/>
              <a:t>一章），可以用</a:t>
            </a:r>
            <a:r>
              <a:rPr lang="en-US" altLang="zh-CN" sz="1800" b="0"/>
              <a:t>for...of</a:t>
            </a:r>
            <a:r>
              <a:rPr lang="zh-CN" altLang="en-US" sz="1800" b="0"/>
              <a:t>循环进行遍历，唯一的区别是</a:t>
            </a:r>
            <a:r>
              <a:rPr lang="en-US" altLang="zh-CN" sz="1800" b="0"/>
              <a:t>keys()</a:t>
            </a:r>
            <a:r>
              <a:rPr lang="zh-CN" altLang="en-US" sz="1800" b="0"/>
              <a:t>是对键名的遍历，</a:t>
            </a:r>
            <a:r>
              <a:rPr lang="en-US" altLang="zh-CN" sz="1800" b="0"/>
              <a:t>entries()</a:t>
            </a:r>
            <a:r>
              <a:rPr lang="zh-CN" altLang="en-US" sz="1800" b="0"/>
              <a:t>是对键值对的遍历</a:t>
            </a:r>
            <a:endParaRPr lang="en-US" altLang="zh-CN" sz="1800" b="0"/>
          </a:p>
          <a:p>
            <a:pPr marL="285750" lvl="1" indent="-285750">
              <a:buNone/>
            </a:pPr>
            <a:r>
              <a:rPr lang="en-US" altLang="zh-CN" sz="1800"/>
              <a:t>for (let index of ['a', 'b'].keys()) { </a:t>
            </a:r>
            <a:endParaRPr lang="en-US" altLang="zh-CN" sz="1800"/>
          </a:p>
          <a:p>
            <a:pPr marL="285750" lvl="1" indent="-285750">
              <a:buNone/>
            </a:pPr>
            <a:r>
              <a:rPr lang="en-US" altLang="zh-CN" sz="1800"/>
              <a:t>	console.log(index); </a:t>
            </a:r>
            <a:endParaRPr lang="en-US" altLang="zh-CN" sz="1800"/>
          </a:p>
          <a:p>
            <a:pPr marL="285750" lvl="1" indent="-285750">
              <a:buNone/>
            </a:pPr>
            <a:r>
              <a:rPr lang="en-US" altLang="zh-CN" sz="1800"/>
              <a:t>}</a:t>
            </a:r>
            <a:endParaRPr lang="en-US" altLang="zh-CN" sz="1800"/>
          </a:p>
          <a:p>
            <a:pPr marL="285750" lvl="1" indent="-285750">
              <a:buNone/>
            </a:pPr>
            <a:r>
              <a:rPr lang="en-US" altLang="zh-CN" sz="1800"/>
              <a:t>for (let [index, elem] of ['a', 'b'].entries()) {</a:t>
            </a:r>
            <a:endParaRPr lang="en-US" altLang="zh-CN" sz="1800"/>
          </a:p>
          <a:p>
            <a:pPr marL="285750" lvl="1" indent="-285750">
              <a:buNone/>
            </a:pPr>
            <a:r>
              <a:rPr lang="en-US" altLang="zh-CN" sz="1800"/>
              <a:t>	 console.log(index, elem);</a:t>
            </a:r>
            <a:endParaRPr lang="en-US" altLang="zh-CN" sz="1800"/>
          </a:p>
          <a:p>
            <a:pPr marL="285750" lvl="1" indent="-285750">
              <a:buNone/>
            </a:pPr>
            <a:r>
              <a:rPr lang="en-US" altLang="zh-CN" sz="1800"/>
              <a:t> }</a:t>
            </a: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vert="horz" wrap="square" lIns="90333" tIns="44376" rIns="90333" bIns="44376" anchor="b"/>
          <a:lstStyle/>
          <a:p>
            <a:r>
              <a:rPr lang="zh-CN" altLang="en-US"/>
              <a:t>数组的扩展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数组实例的 </a:t>
            </a:r>
            <a:r>
              <a:rPr lang="en-US" altLang="zh-CN"/>
              <a:t>includes()</a:t>
            </a:r>
            <a:endParaRPr lang="en-US" altLang="zh-CN"/>
          </a:p>
          <a:p>
            <a:pPr marL="285750" lvl="1" indent="-285750">
              <a:buNone/>
            </a:pPr>
            <a:r>
              <a:rPr lang="zh-CN" altLang="en-US" sz="1800" b="0"/>
              <a:t>该方法返回一个布尔值，表示某个数组是否包含给定的值，与字符串的</a:t>
            </a:r>
            <a:r>
              <a:rPr lang="en-US" altLang="zh-CN" sz="1800" b="0"/>
              <a:t>includes</a:t>
            </a:r>
            <a:r>
              <a:rPr lang="zh-CN" altLang="en-US" sz="1800" b="0"/>
              <a:t>方法类似。</a:t>
            </a:r>
            <a:r>
              <a:rPr lang="en-US" altLang="zh-CN" sz="1800" b="0"/>
              <a:t>ES2016 </a:t>
            </a:r>
            <a:r>
              <a:rPr lang="zh-CN" altLang="en-US" sz="1800" b="0"/>
              <a:t>引入了该方法。</a:t>
            </a:r>
            <a:endParaRPr lang="en-US" altLang="zh-CN" sz="1800" b="0"/>
          </a:p>
          <a:p>
            <a:pPr marL="285750" lvl="1" indent="-285750">
              <a:buNone/>
            </a:pPr>
            <a:r>
              <a:rPr lang="en-US" altLang="zh-CN" sz="1800"/>
              <a:t>[1, 2, 3].includes(2) 		// true </a:t>
            </a:r>
            <a:endParaRPr lang="en-US" altLang="zh-CN" sz="1800"/>
          </a:p>
          <a:p>
            <a:pPr marL="285750" lvl="1" indent="-285750">
              <a:buNone/>
            </a:pPr>
            <a:r>
              <a:rPr lang="en-US" altLang="zh-CN" sz="1800"/>
              <a:t>[1, 2, 3].includes(4) 		// false </a:t>
            </a:r>
            <a:endParaRPr lang="en-US" altLang="zh-CN" sz="1800"/>
          </a:p>
          <a:p>
            <a:pPr marL="285750" lvl="1" indent="-285750">
              <a:buNone/>
            </a:pPr>
            <a:r>
              <a:rPr lang="en-US" altLang="zh-CN" sz="1800"/>
              <a:t>[1, 2, NaN].includes(NaN) 	// true</a:t>
            </a: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4</a:t>
            </a:r>
            <a:r>
              <a:rPr lang="zh-CN" altLang="en-US" sz="2800">
                <a:solidFill>
                  <a:srgbClr val="CC0099"/>
                </a:solidFill>
                <a:effectLst>
                  <a:outerShdw blurRad="38100" dist="38100" dir="2700000">
                    <a:srgbClr val="C0C0C0"/>
                  </a:outerShdw>
                </a:effectLst>
              </a:rPr>
              <a:t> 章:</a:t>
            </a:r>
            <a:br>
              <a:rPr lang="en-US" altLang="zh-CN" sz="2800">
                <a:solidFill>
                  <a:srgbClr val="CC0099"/>
                </a:solidFill>
                <a:effectLst>
                  <a:outerShdw blurRad="38100" dist="38100" dir="2700000">
                    <a:srgbClr val="C0C0C0"/>
                  </a:outerShdw>
                </a:effectLst>
              </a:rPr>
            </a:br>
            <a:br>
              <a:rPr lang="en-US" altLang="zh-CN" sz="2800">
                <a:solidFill>
                  <a:srgbClr val="CC0099"/>
                </a:solidFill>
                <a:effectLst>
                  <a:outerShdw blurRad="38100" dist="38100" dir="2700000">
                    <a:srgbClr val="C0C0C0"/>
                  </a:outerShdw>
                </a:effectLst>
              </a:rPr>
            </a:br>
            <a:r>
              <a:rPr lang="en-US" altLang="zh-CN" sz="2800">
                <a:solidFill>
                  <a:srgbClr val="CC0099"/>
                </a:solidFill>
                <a:effectLst>
                  <a:outerShdw blurRad="38100" dist="38100" dir="2700000">
                    <a:srgbClr val="C0C0C0"/>
                  </a:outerShdw>
                </a:effectLst>
              </a:rPr>
              <a:t>Set</a:t>
            </a:r>
            <a:r>
              <a:rPr lang="zh-CN" altLang="en-US" sz="2800">
                <a:solidFill>
                  <a:srgbClr val="CC0099"/>
                </a:solidFill>
                <a:effectLst>
                  <a:outerShdw blurRad="38100" dist="38100" dir="2700000">
                    <a:srgbClr val="C0C0C0"/>
                  </a:outerShdw>
                </a:effectLst>
              </a:rPr>
              <a:t>和</a:t>
            </a:r>
            <a:r>
              <a:rPr lang="en-US" altLang="zh-CN" sz="2800">
                <a:solidFill>
                  <a:srgbClr val="CC0099"/>
                </a:solidFill>
                <a:effectLst>
                  <a:outerShdw blurRad="38100" dist="38100" dir="2700000">
                    <a:srgbClr val="C0C0C0"/>
                  </a:outerShdw>
                </a:effectLst>
              </a:rPr>
              <a:t>Map</a:t>
            </a:r>
            <a:r>
              <a:rPr lang="zh-CN" altLang="en-US" sz="2800">
                <a:solidFill>
                  <a:srgbClr val="CC0099"/>
                </a:solidFill>
                <a:effectLst>
                  <a:outerShdw blurRad="38100" dist="38100" dir="2700000">
                    <a:srgbClr val="C0C0C0"/>
                  </a:outerShdw>
                </a:effectLst>
              </a:rPr>
              <a:t>数据结构以及</a:t>
            </a:r>
            <a:r>
              <a:rPr lang="en-US" altLang="zh-CN" sz="2800">
                <a:solidFill>
                  <a:srgbClr val="CC0099"/>
                </a:solidFill>
                <a:effectLst>
                  <a:outerShdw blurRad="38100" dist="38100" dir="2700000">
                    <a:srgbClr val="C0C0C0"/>
                  </a:outerShdw>
                </a:effectLst>
              </a:rPr>
              <a:t>Promise</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p:txBody>
          <a:bodyPr vert="horz" wrap="square" lIns="90333" tIns="44376" rIns="90333" bIns="44376" anchor="b"/>
          <a:lstStyle/>
          <a:p>
            <a:r>
              <a:rPr lang="zh-CN" altLang="en-US"/>
              <a:t>学习目标</a:t>
            </a:r>
            <a:endParaRPr lang="zh-CN" altLang="en-US"/>
          </a:p>
        </p:txBody>
      </p:sp>
      <p:sp>
        <p:nvSpPr>
          <p:cNvPr id="63490" name="Rectangle 3"/>
          <p:cNvSpPr>
            <a:spLocks noGrp="1"/>
          </p:cNvSpPr>
          <p:nvPr>
            <p:ph idx="1"/>
          </p:nvPr>
        </p:nvSpPr>
        <p:spPr/>
        <p:txBody>
          <a:bodyPr vert="horz" wrap="square" lIns="90050" tIns="45024" rIns="90050" bIns="45024" anchor="t"/>
          <a:lstStyle/>
          <a:p>
            <a:r>
              <a:rPr lang="zh-CN" altLang="en-US"/>
              <a:t> </a:t>
            </a:r>
            <a:r>
              <a:rPr lang="en-US" altLang="zh-CN"/>
              <a:t>set</a:t>
            </a:r>
            <a:endParaRPr lang="en-US" altLang="zh-CN"/>
          </a:p>
          <a:p>
            <a:r>
              <a:rPr lang="zh-CN" altLang="en-US"/>
              <a:t> </a:t>
            </a:r>
            <a:r>
              <a:rPr lang="en-US" altLang="zh-CN"/>
              <a:t>map</a:t>
            </a:r>
            <a:endParaRPr lang="en-US" altLang="zh-CN"/>
          </a:p>
          <a:p>
            <a:r>
              <a:rPr lang="zh-CN" altLang="en-US"/>
              <a:t> </a:t>
            </a:r>
            <a:r>
              <a:rPr lang="en-US" altLang="zh-CN"/>
              <a:t>Iterator</a:t>
            </a:r>
            <a:endParaRPr lang="en-US" altLang="zh-CN"/>
          </a:p>
          <a:p>
            <a:r>
              <a:rPr lang="zh-CN" altLang="en-US"/>
              <a:t> </a:t>
            </a:r>
            <a:r>
              <a:rPr lang="en-US" altLang="zh-CN"/>
              <a:t>Promise</a:t>
            </a:r>
            <a:r>
              <a:rPr lang="zh-CN" altLang="en-US"/>
              <a:t>介绍</a:t>
            </a:r>
            <a:endParaRPr lang="en-US" altLang="zh-CN"/>
          </a:p>
          <a:p>
            <a:r>
              <a:rPr lang="zh-CN" altLang="en-US"/>
              <a:t> </a:t>
            </a:r>
            <a:r>
              <a:rPr lang="en-US" altLang="zh-CN"/>
              <a:t>Promise</a:t>
            </a:r>
            <a:r>
              <a:rPr lang="zh-CN" altLang="en-US"/>
              <a:t>基本用法</a:t>
            </a:r>
            <a:endParaRPr lang="en-US" altLang="zh-CN"/>
          </a:p>
          <a:p>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p:txBody>
          <a:bodyPr vert="horz" wrap="square" lIns="90333" tIns="44376" rIns="90333" bIns="44376" anchor="b"/>
          <a:lstStyle/>
          <a:p>
            <a:r>
              <a:rPr lang="en-US" altLang="zh-CN"/>
              <a:t>Set</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Set</a:t>
            </a:r>
            <a:r>
              <a:rPr lang="zh-CN" altLang="en-US"/>
              <a:t>实例的创建</a:t>
            </a:r>
            <a:endParaRPr lang="en-US" altLang="zh-CN"/>
          </a:p>
          <a:p>
            <a:pPr marL="285750" lvl="1" indent="-285750">
              <a:buNone/>
            </a:pPr>
            <a:r>
              <a:rPr lang="zh-CN" altLang="en-US" sz="1800" b="0"/>
              <a:t>它类似于数组，但是成员的值都是唯一的，没有重复的值。</a:t>
            </a:r>
            <a:r>
              <a:rPr lang="en-US" altLang="zh-CN" sz="1800" b="0"/>
              <a:t>Set </a:t>
            </a:r>
            <a:r>
              <a:rPr lang="zh-CN" altLang="en-US" sz="1800" b="0"/>
              <a:t>本身是一个构造函数，用来生成 </a:t>
            </a:r>
            <a:r>
              <a:rPr lang="en-US" altLang="zh-CN" sz="1800" b="0"/>
              <a:t>Set </a:t>
            </a:r>
            <a:r>
              <a:rPr lang="zh-CN" altLang="en-US" sz="1800" b="0"/>
              <a:t>数据结构。</a:t>
            </a:r>
            <a:endParaRPr lang="en-US" altLang="zh-CN" sz="1800" b="0"/>
          </a:p>
          <a:p>
            <a:pPr marL="285750" lvl="1" indent="-285750">
              <a:buNone/>
            </a:pPr>
            <a:r>
              <a:rPr lang="pt-BR" altLang="zh-CN" sz="1600"/>
              <a:t>const s = new Set(); </a:t>
            </a:r>
            <a:endParaRPr lang="pt-BR" altLang="zh-CN" sz="1600"/>
          </a:p>
          <a:p>
            <a:pPr marL="285750" lvl="1" indent="-285750">
              <a:buNone/>
            </a:pPr>
            <a:r>
              <a:rPr lang="pt-BR" altLang="zh-CN" sz="1600"/>
              <a:t>[2, 3, 5, 4, 5, 2, 2].forEach(x =&gt; s.add(x));</a:t>
            </a:r>
            <a:endParaRPr lang="pt-BR" altLang="zh-CN" sz="1600"/>
          </a:p>
          <a:p>
            <a:pPr marL="285750" lvl="1" indent="-285750">
              <a:buNone/>
            </a:pPr>
            <a:r>
              <a:rPr lang="en-US" altLang="zh-CN" sz="1600"/>
              <a:t>console.log(s);	// 2 3 5 4</a:t>
            </a:r>
            <a:endParaRPr lang="en-US" altLang="zh-CN" sz="1600"/>
          </a:p>
          <a:p>
            <a:pPr marL="285750" lvl="1" indent="-285750">
              <a:buFont typeface="Wingdings" panose="05000000000000000000" pitchFamily="2" charset="2"/>
              <a:buChar char="Ø"/>
            </a:pPr>
            <a:r>
              <a:rPr lang="en-US" altLang="zh-CN" sz="1800" b="0"/>
              <a:t>Set </a:t>
            </a:r>
            <a:r>
              <a:rPr lang="zh-CN" altLang="en-US" sz="1800" b="0"/>
              <a:t>函数可以接受一个数组（或者具有 </a:t>
            </a:r>
            <a:r>
              <a:rPr lang="en-US" altLang="zh-CN" sz="1800" b="0"/>
              <a:t>iterable </a:t>
            </a:r>
            <a:r>
              <a:rPr lang="zh-CN" altLang="en-US" sz="1800" b="0"/>
              <a:t>接口的其他数据结构）作为参数，用来初始化。</a:t>
            </a:r>
            <a:endParaRPr lang="en-US" altLang="zh-CN" sz="1800" b="0"/>
          </a:p>
          <a:p>
            <a:pPr marL="285750" lvl="1" indent="-285750">
              <a:buNone/>
            </a:pPr>
            <a:r>
              <a:rPr lang="zh-CN" altLang="en-US" sz="1600"/>
              <a:t> </a:t>
            </a:r>
            <a:r>
              <a:rPr lang="en-US" altLang="zh-CN" sz="1600"/>
              <a:t>[...new Set(array)] // </a:t>
            </a:r>
            <a:r>
              <a:rPr lang="zh-CN" altLang="en-US" sz="1600"/>
              <a:t>去除数组的重复成员</a:t>
            </a:r>
            <a:endParaRPr lang="en-US" altLang="zh-CN" sz="1600"/>
          </a:p>
          <a:p>
            <a:pPr marL="285750" lvl="1" indent="-285750">
              <a:buNone/>
            </a:pP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p:txBody>
          <a:bodyPr vert="horz" wrap="square" lIns="90333" tIns="44376" rIns="90333" bIns="44376" anchor="b"/>
          <a:lstStyle/>
          <a:p>
            <a:r>
              <a:rPr lang="zh-CN" altLang="en-US"/>
              <a:t>数组的扩展</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Set</a:t>
            </a:r>
            <a:r>
              <a:rPr lang="zh-CN" altLang="en-US"/>
              <a:t>实例的属性和方法</a:t>
            </a:r>
            <a:endParaRPr lang="en-US" altLang="zh-CN"/>
          </a:p>
          <a:p>
            <a:pPr marL="285750" lvl="1" indent="-285750">
              <a:buNone/>
            </a:pPr>
            <a:r>
              <a:rPr lang="en-US" altLang="zh-CN" sz="1800" b="0"/>
              <a:t>Set </a:t>
            </a:r>
            <a:r>
              <a:rPr lang="zh-CN" altLang="en-US" sz="1800" b="0"/>
              <a:t>结构的实例有以下属性。</a:t>
            </a:r>
            <a:endParaRPr lang="en-US" altLang="zh-CN" sz="1800" b="0"/>
          </a:p>
          <a:p>
            <a:pPr marL="882650" indent="-342900">
              <a:buFont typeface="Wingdings" panose="05000000000000000000" pitchFamily="2" charset="2"/>
              <a:buChar char="ü"/>
            </a:pPr>
            <a:r>
              <a:rPr lang="en-US" altLang="zh-CN" sz="1600"/>
              <a:t>Set.prototype.constructor</a:t>
            </a:r>
            <a:r>
              <a:rPr lang="zh-CN" altLang="en-US" sz="1600"/>
              <a:t>：构造函数，默认就是</a:t>
            </a:r>
            <a:r>
              <a:rPr lang="en-US" altLang="zh-CN" sz="1600"/>
              <a:t>Set</a:t>
            </a:r>
            <a:r>
              <a:rPr lang="zh-CN" altLang="en-US" sz="1600"/>
              <a:t>函数。</a:t>
            </a:r>
            <a:endParaRPr lang="zh-CN" altLang="en-US" sz="1600"/>
          </a:p>
          <a:p>
            <a:pPr marL="882650" indent="-342900">
              <a:buFont typeface="Wingdings" panose="05000000000000000000" pitchFamily="2" charset="2"/>
              <a:buChar char="ü"/>
            </a:pPr>
            <a:r>
              <a:rPr lang="en-US" altLang="zh-CN" sz="1600"/>
              <a:t>Set.prototype.size</a:t>
            </a:r>
            <a:r>
              <a:rPr lang="zh-CN" altLang="en-US" sz="1600"/>
              <a:t>：返回</a:t>
            </a:r>
            <a:r>
              <a:rPr lang="en-US" altLang="zh-CN" sz="1600"/>
              <a:t>Set</a:t>
            </a:r>
            <a:r>
              <a:rPr lang="zh-CN" altLang="en-US" sz="1600"/>
              <a:t>实例的成员总数。</a:t>
            </a:r>
            <a:endParaRPr lang="zh-CN" altLang="en-US" sz="1600"/>
          </a:p>
          <a:p>
            <a:pPr marL="285750" lvl="1" indent="-285750">
              <a:buNone/>
            </a:pPr>
            <a:r>
              <a:rPr lang="en-US" altLang="zh-CN" sz="1800" b="0"/>
              <a:t>Set </a:t>
            </a:r>
            <a:r>
              <a:rPr lang="zh-CN" altLang="en-US" sz="1800" b="0"/>
              <a:t>结构的实例有以下方法。</a:t>
            </a:r>
            <a:endParaRPr lang="en-US" altLang="zh-CN" sz="1800" b="0"/>
          </a:p>
          <a:p>
            <a:pPr marL="882650" indent="-342900">
              <a:buFont typeface="Wingdings" panose="05000000000000000000" pitchFamily="2" charset="2"/>
              <a:buChar char="ü"/>
            </a:pPr>
            <a:r>
              <a:rPr lang="en-US" altLang="zh-CN" sz="1600"/>
              <a:t>add(value)</a:t>
            </a:r>
            <a:r>
              <a:rPr lang="zh-CN" altLang="en-US" sz="1600"/>
              <a:t>：添加某个值，返回</a:t>
            </a:r>
            <a:r>
              <a:rPr lang="en-US" altLang="zh-CN" sz="1600"/>
              <a:t>Set</a:t>
            </a:r>
            <a:r>
              <a:rPr lang="zh-CN" altLang="en-US" sz="1600"/>
              <a:t>结构本身</a:t>
            </a:r>
            <a:endParaRPr lang="en-US" altLang="zh-CN" sz="1600"/>
          </a:p>
          <a:p>
            <a:pPr marL="882650" indent="-342900">
              <a:buFont typeface="Wingdings" panose="05000000000000000000" pitchFamily="2" charset="2"/>
              <a:buChar char="ü"/>
            </a:pPr>
            <a:r>
              <a:rPr lang="en-US" altLang="zh-CN" sz="1600"/>
              <a:t>delete(value)</a:t>
            </a:r>
            <a:r>
              <a:rPr lang="zh-CN" altLang="en-US" sz="1600"/>
              <a:t>：删除某个值，返回一个布尔值，表示删除是否成功。</a:t>
            </a:r>
            <a:endParaRPr lang="en-US" altLang="zh-CN" sz="1600"/>
          </a:p>
          <a:p>
            <a:pPr marL="882650" indent="-342900">
              <a:buFont typeface="Wingdings" panose="05000000000000000000" pitchFamily="2" charset="2"/>
              <a:buChar char="ü"/>
            </a:pPr>
            <a:r>
              <a:rPr lang="en-US" altLang="zh-CN" sz="1600"/>
              <a:t>has(value)</a:t>
            </a:r>
            <a:r>
              <a:rPr lang="zh-CN" altLang="en-US" sz="1600"/>
              <a:t>：返回一个布尔值，表示该值是否为</a:t>
            </a:r>
            <a:r>
              <a:rPr lang="en-US" altLang="zh-CN" sz="1600"/>
              <a:t>Set</a:t>
            </a:r>
            <a:r>
              <a:rPr lang="zh-CN" altLang="en-US" sz="1600"/>
              <a:t>的成员。</a:t>
            </a:r>
            <a:endParaRPr lang="en-US" altLang="zh-CN" sz="1600"/>
          </a:p>
          <a:p>
            <a:pPr marL="882650" indent="-342900">
              <a:buFont typeface="Wingdings" panose="05000000000000000000" pitchFamily="2" charset="2"/>
              <a:buChar char="ü"/>
            </a:pPr>
            <a:r>
              <a:rPr lang="en-US" altLang="zh-CN" sz="1600"/>
              <a:t>clear()</a:t>
            </a:r>
            <a:r>
              <a:rPr lang="zh-CN" altLang="en-US" sz="1600"/>
              <a:t>：清除所有成员，没有返回值。</a:t>
            </a:r>
            <a:endParaRPr lang="en-US" altLang="zh-CN" sz="1600"/>
          </a:p>
          <a:p>
            <a:pPr marL="882650" indent="-342900">
              <a:buFont typeface="Wingdings" panose="05000000000000000000" pitchFamily="2" charset="2"/>
              <a:buChar char="ü"/>
            </a:pPr>
            <a:r>
              <a:rPr lang="en-US" altLang="zh-CN" sz="1600"/>
              <a:t>keys()</a:t>
            </a:r>
            <a:r>
              <a:rPr lang="zh-CN" altLang="en-US" sz="1600"/>
              <a:t>：返回键名的遍历器</a:t>
            </a:r>
            <a:endParaRPr lang="en-US" altLang="zh-CN" sz="1600"/>
          </a:p>
          <a:p>
            <a:pPr marL="882650" indent="-342900">
              <a:buFont typeface="Wingdings" panose="05000000000000000000" pitchFamily="2" charset="2"/>
              <a:buChar char="ü"/>
            </a:pPr>
            <a:r>
              <a:rPr lang="en-US" altLang="zh-CN" sz="1600"/>
              <a:t>values()</a:t>
            </a:r>
            <a:r>
              <a:rPr lang="zh-CN" altLang="en-US" sz="1600"/>
              <a:t>：返回键值的遍历器</a:t>
            </a:r>
            <a:endParaRPr lang="en-US" altLang="zh-CN" sz="1600"/>
          </a:p>
          <a:p>
            <a:pPr marL="882650" indent="-342900">
              <a:buFont typeface="Wingdings" panose="05000000000000000000" pitchFamily="2" charset="2"/>
              <a:buChar char="ü"/>
            </a:pPr>
            <a:r>
              <a:rPr lang="en-US" altLang="zh-CN" sz="1600"/>
              <a:t>entries()</a:t>
            </a:r>
            <a:r>
              <a:rPr lang="zh-CN" altLang="en-US" sz="1600"/>
              <a:t>：返回键值对的遍历器</a:t>
            </a:r>
            <a:endParaRPr lang="en-US" altLang="zh-CN" sz="1600"/>
          </a:p>
          <a:p>
            <a:pPr marL="882650" indent="-342900">
              <a:buFont typeface="Wingdings" panose="05000000000000000000" pitchFamily="2" charset="2"/>
              <a:buChar char="ü"/>
            </a:pPr>
            <a:r>
              <a:rPr lang="en-US" altLang="zh-CN" sz="1600"/>
              <a:t>forEach()</a:t>
            </a:r>
            <a:r>
              <a:rPr lang="zh-CN" altLang="en-US" sz="1600"/>
              <a:t>：使用回调函数遍历每个成员</a:t>
            </a:r>
            <a:endParaRPr lang="zh-CN" altLang="en-US" sz="1600"/>
          </a:p>
          <a:p>
            <a:pPr marL="882650" indent="-342900">
              <a:buFont typeface="Wingdings" panose="05000000000000000000" pitchFamily="2" charset="2"/>
              <a:buChar char="ü"/>
            </a:pPr>
            <a:r>
              <a:rPr lang="en-US" altLang="zh-CN" sz="1600"/>
              <a:t>size:</a:t>
            </a:r>
            <a:r>
              <a:rPr lang="zh-CN" altLang="en-US" sz="1600"/>
              <a:t>获取集合的大小</a:t>
            </a:r>
            <a:endParaRPr lang="zh-CN" altLang="en-US" sz="1600"/>
          </a:p>
          <a:p>
            <a:pPr marL="285750" lvl="1" indent="-285750">
              <a:buNone/>
            </a:pPr>
            <a:endParaRPr lang="en-US" altLang="zh-CN" sz="1600"/>
          </a:p>
          <a:p>
            <a:pPr marL="285750" lvl="1" indent="-285750">
              <a:buNone/>
            </a:pP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marL="882650" indent="-342900">
              <a:buNone/>
            </a:pPr>
            <a:endParaRPr lang="zh-CN" altLang="en-US" b="0"/>
          </a:p>
          <a:p>
            <a:pPr marL="882650" indent="-342900">
              <a:buNone/>
            </a:pPr>
            <a:endParaRPr lang="zh-CN" altLang="en-US"/>
          </a:p>
          <a:p>
            <a:pPr marL="882650" indent="-342900">
              <a:buNone/>
            </a:pPr>
            <a:endParaRPr lang="zh-CN" altLang="en-US"/>
          </a:p>
          <a:p>
            <a:pPr marL="882650" indent="-342900">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p:txBody>
          <a:bodyPr vert="horz" wrap="square" lIns="90333" tIns="44376" rIns="90333" bIns="44376" anchor="b"/>
          <a:lstStyle/>
          <a:p>
            <a:r>
              <a:rPr lang="en-US" altLang="zh-CN"/>
              <a:t>Node</a:t>
            </a:r>
            <a:r>
              <a:rPr lang="zh-CN" altLang="en-US"/>
              <a:t>使用</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基本使用</a:t>
            </a:r>
            <a:endParaRPr lang="en-US" altLang="zh-CN" sz="1800"/>
          </a:p>
          <a:p>
            <a:pPr marL="287655" lvl="1" indent="0"/>
            <a:r>
              <a:rPr lang="zh-CN" altLang="en-US" sz="1800"/>
              <a:t> 执行</a:t>
            </a:r>
            <a:r>
              <a:rPr lang="en-US" altLang="zh-CN" sz="1800"/>
              <a:t>js</a:t>
            </a:r>
            <a:r>
              <a:rPr lang="zh-CN" altLang="en-US" sz="1800"/>
              <a:t>脚本</a:t>
            </a:r>
            <a:endParaRPr lang="en-US" altLang="zh-CN" sz="1800"/>
          </a:p>
          <a:p>
            <a:pPr marL="287655" lvl="1" indent="0">
              <a:buNone/>
            </a:pPr>
            <a:r>
              <a:rPr lang="zh-CN" altLang="en-US" sz="1800" b="0"/>
              <a:t>使用</a:t>
            </a:r>
            <a:r>
              <a:rPr lang="en-US" altLang="zh-CN" sz="1800" b="0"/>
              <a:t>node</a:t>
            </a:r>
            <a:r>
              <a:rPr lang="zh-CN" altLang="en-US" sz="1800" b="0"/>
              <a:t>可以直接执行</a:t>
            </a:r>
            <a:r>
              <a:rPr lang="en-US" altLang="zh-CN" sz="1800" b="0"/>
              <a:t>js</a:t>
            </a:r>
            <a:r>
              <a:rPr lang="zh-CN" altLang="en-US" sz="1800" b="0"/>
              <a:t>脚本</a:t>
            </a:r>
            <a:endParaRPr lang="en-US" altLang="zh-CN" sz="1800" b="0"/>
          </a:p>
          <a:p>
            <a:pPr marL="287655" lvl="1" indent="0">
              <a:buNone/>
            </a:pPr>
            <a:r>
              <a:rPr lang="zh-CN" altLang="en-US" sz="1800" b="0"/>
              <a:t>例如当前有一个</a:t>
            </a:r>
            <a:r>
              <a:rPr lang="en-US" altLang="zh-CN" sz="1800" b="0"/>
              <a:t>js</a:t>
            </a:r>
            <a:r>
              <a:rPr lang="zh-CN" altLang="en-US" sz="1800" b="0"/>
              <a:t>脚本文件为</a:t>
            </a:r>
            <a:r>
              <a:rPr lang="en-US" altLang="zh-CN" sz="1800" b="0"/>
              <a:t>demo.js</a:t>
            </a:r>
            <a:r>
              <a:rPr lang="zh-CN" altLang="en-US" sz="1800" b="0"/>
              <a:t>可以使用</a:t>
            </a:r>
            <a:r>
              <a:rPr lang="en-US" altLang="zh-CN" sz="1800" b="0"/>
              <a:t>node</a:t>
            </a:r>
            <a:r>
              <a:rPr lang="zh-CN" altLang="en-US" sz="1800" b="0"/>
              <a:t>命令来执行</a:t>
            </a:r>
            <a:r>
              <a:rPr lang="en-US" altLang="zh-CN" sz="1800" b="0"/>
              <a:t>js</a:t>
            </a:r>
            <a:r>
              <a:rPr lang="zh-CN" altLang="en-US" sz="1800" b="0"/>
              <a:t>脚本。</a:t>
            </a:r>
            <a:endParaRPr lang="en-US" altLang="zh-CN" sz="1800" b="0"/>
          </a:p>
          <a:p>
            <a:pPr marL="287655" lvl="1" indent="0">
              <a:buNone/>
            </a:pPr>
            <a:r>
              <a:rPr lang="en-US" altLang="zh-CN" sz="1800" b="0"/>
              <a:t>$ node demo # </a:t>
            </a:r>
            <a:r>
              <a:rPr lang="zh-CN" altLang="en-US" sz="1800" b="0"/>
              <a:t>或者 </a:t>
            </a:r>
            <a:r>
              <a:rPr lang="en-US" altLang="zh-CN" sz="1800" b="0"/>
              <a:t>$ node demo.js</a:t>
            </a:r>
            <a:endParaRPr lang="en-US" altLang="zh-CN" sz="1800" b="0"/>
          </a:p>
          <a:p>
            <a:pPr marL="287655" lvl="1" indent="0"/>
            <a:r>
              <a:rPr lang="zh-CN" altLang="en-US" sz="1800"/>
              <a:t> </a:t>
            </a:r>
            <a:r>
              <a:rPr lang="en-US" altLang="zh-CN" sz="1800"/>
              <a:t>REPL</a:t>
            </a:r>
            <a:r>
              <a:rPr lang="zh-CN" altLang="en-US" sz="1800"/>
              <a:t>环境</a:t>
            </a:r>
            <a:endParaRPr lang="en-US" altLang="zh-CN" sz="1400"/>
          </a:p>
          <a:p>
            <a:pPr>
              <a:buNone/>
            </a:pPr>
            <a:r>
              <a:rPr lang="zh-CN" altLang="en-US" sz="1800" b="0"/>
              <a:t>在命令行键入</a:t>
            </a:r>
            <a:r>
              <a:rPr lang="en-US" altLang="zh-CN" sz="1800" b="0"/>
              <a:t>node</a:t>
            </a:r>
            <a:r>
              <a:rPr lang="zh-CN" altLang="en-US" sz="1800" b="0"/>
              <a:t>命令，后面没有文件名，就进入一个</a:t>
            </a:r>
            <a:r>
              <a:rPr lang="en-US" altLang="zh-CN" sz="1800" b="0"/>
              <a:t>Node.js</a:t>
            </a:r>
            <a:r>
              <a:rPr lang="zh-CN" altLang="en-US" sz="1800" b="0"/>
              <a:t>的</a:t>
            </a:r>
            <a:r>
              <a:rPr lang="en-US" altLang="zh-CN" sz="1800" b="0"/>
              <a:t>REPL</a:t>
            </a:r>
            <a:r>
              <a:rPr lang="zh-CN" altLang="en-US" sz="1800" b="0"/>
              <a:t>环境（</a:t>
            </a:r>
            <a:r>
              <a:rPr lang="en-US" altLang="zh-CN" sz="1800" b="0"/>
              <a:t>Read–eval–print loop</a:t>
            </a:r>
            <a:r>
              <a:rPr lang="zh-CN" altLang="en-US" sz="1800" b="0"/>
              <a:t>，”读取</a:t>
            </a:r>
            <a:r>
              <a:rPr lang="en-US" altLang="zh-CN" sz="1800" b="0"/>
              <a:t>-</a:t>
            </a:r>
            <a:r>
              <a:rPr lang="zh-CN" altLang="en-US" sz="1800" b="0"/>
              <a:t>求值</a:t>
            </a:r>
            <a:r>
              <a:rPr lang="en-US" altLang="zh-CN" sz="1800" b="0"/>
              <a:t>-</a:t>
            </a:r>
            <a:r>
              <a:rPr lang="zh-CN" altLang="en-US" sz="1800" b="0"/>
              <a:t>输出”循环），可以直接运行各种</a:t>
            </a:r>
            <a:r>
              <a:rPr lang="en-US" altLang="zh-CN" sz="1800" b="0"/>
              <a:t>JavaScript</a:t>
            </a:r>
            <a:r>
              <a:rPr lang="zh-CN" altLang="en-US" sz="1800" b="0"/>
              <a:t>命令。</a:t>
            </a:r>
            <a:endParaRPr lang="en-US" altLang="zh-CN" sz="1800" b="0"/>
          </a:p>
          <a:p>
            <a:pPr>
              <a:buNone/>
            </a:pPr>
            <a:r>
              <a:rPr lang="en-US" altLang="zh-CN" sz="1800" b="0"/>
              <a:t>$ node </a:t>
            </a:r>
            <a:endParaRPr lang="en-US" altLang="zh-CN" sz="1800" b="0"/>
          </a:p>
          <a:p>
            <a:pPr>
              <a:buNone/>
            </a:pPr>
            <a:r>
              <a:rPr lang="en-US" altLang="zh-CN" sz="1800" b="0"/>
              <a:t>&gt;1+1 </a:t>
            </a:r>
            <a:endParaRPr lang="en-US" altLang="zh-CN" sz="1800" b="0"/>
          </a:p>
          <a:p>
            <a:pPr>
              <a:buNone/>
            </a:pPr>
            <a:r>
              <a:rPr lang="en-US" altLang="zh-CN" sz="1800" b="0"/>
              <a:t>2</a:t>
            </a:r>
            <a:endParaRPr lang="en-US" altLang="zh-CN" sz="1800" b="0"/>
          </a:p>
          <a:p>
            <a:pPr>
              <a:buNone/>
            </a:pPr>
            <a:r>
              <a:rPr lang="en-US" altLang="zh-CN" sz="1800" b="0"/>
              <a:t>&gt;</a:t>
            </a:r>
            <a:endParaRPr lang="en-US" altLang="zh-CN" sz="1800" b="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p:nvPr>
        </p:nvSpPr>
        <p:spPr/>
        <p:txBody>
          <a:bodyPr vert="horz" wrap="square" lIns="90333" tIns="44376" rIns="90333" bIns="44376" anchor="b"/>
          <a:lstStyle/>
          <a:p>
            <a:r>
              <a:rPr lang="en-US" altLang="zh-CN"/>
              <a:t>Map</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Map</a:t>
            </a:r>
            <a:r>
              <a:rPr lang="zh-CN" altLang="en-US"/>
              <a:t>实例的属性和方法</a:t>
            </a:r>
            <a:endParaRPr lang="en-US" altLang="zh-CN"/>
          </a:p>
          <a:p>
            <a:pPr marL="285750" lvl="1" indent="-285750">
              <a:buNone/>
            </a:pPr>
            <a:r>
              <a:rPr lang="en-US" altLang="zh-CN" sz="1800" b="0"/>
              <a:t>Map</a:t>
            </a:r>
            <a:r>
              <a:rPr lang="zh-CN" altLang="en-US" sz="1800" b="0"/>
              <a:t>类似于对象，也是键值对的集合，但是“键”的范围不限于字符串，各种类型的值（包括对象）都可以当作键。也就是说，</a:t>
            </a:r>
            <a:r>
              <a:rPr lang="en-US" altLang="zh-CN" sz="1800" b="0"/>
              <a:t>Object </a:t>
            </a:r>
            <a:r>
              <a:rPr lang="zh-CN" altLang="en-US" sz="1800" b="0"/>
              <a:t>结构提供了“字符串</a:t>
            </a:r>
            <a:r>
              <a:rPr lang="en-US" altLang="zh-CN" sz="1800" b="0"/>
              <a:t>—</a:t>
            </a:r>
            <a:r>
              <a:rPr lang="zh-CN" altLang="en-US" sz="1800" b="0"/>
              <a:t>值”的对应，</a:t>
            </a:r>
            <a:r>
              <a:rPr lang="en-US" altLang="zh-CN" sz="1800" b="0"/>
              <a:t>Map</a:t>
            </a:r>
            <a:r>
              <a:rPr lang="zh-CN" altLang="en-US" sz="1800" b="0"/>
              <a:t>结构提供了“值</a:t>
            </a:r>
            <a:r>
              <a:rPr lang="en-US" altLang="zh-CN" sz="1800" b="0"/>
              <a:t>—</a:t>
            </a:r>
            <a:r>
              <a:rPr lang="zh-CN" altLang="en-US" sz="1800" b="0"/>
              <a:t>值”的对应，是一种更完善的 </a:t>
            </a:r>
            <a:r>
              <a:rPr lang="en-US" altLang="zh-CN" sz="1800" b="0"/>
              <a:t>Hash </a:t>
            </a:r>
            <a:r>
              <a:rPr lang="zh-CN" altLang="en-US" sz="1800" b="0"/>
              <a:t>结构实现。如果你需要“键值对”的数据结构，</a:t>
            </a:r>
            <a:r>
              <a:rPr lang="en-US" altLang="zh-CN" sz="1800" b="0"/>
              <a:t>Map </a:t>
            </a:r>
            <a:r>
              <a:rPr lang="zh-CN" altLang="en-US" sz="1800" b="0"/>
              <a:t>比 </a:t>
            </a:r>
            <a:r>
              <a:rPr lang="en-US" altLang="zh-CN" sz="1800" b="0"/>
              <a:t>Object </a:t>
            </a:r>
            <a:r>
              <a:rPr lang="zh-CN" altLang="en-US" sz="1800" b="0"/>
              <a:t>更合适。</a:t>
            </a:r>
            <a:endParaRPr lang="en-US" altLang="zh-CN" sz="1800" b="0"/>
          </a:p>
          <a:p>
            <a:pPr marL="285750" lvl="1" indent="-285750">
              <a:buNone/>
            </a:pPr>
            <a:r>
              <a:rPr lang="en-US" altLang="zh-CN" sz="1800" b="0"/>
              <a:t>Map </a:t>
            </a:r>
            <a:r>
              <a:rPr lang="zh-CN" altLang="en-US" sz="1800" b="0"/>
              <a:t>可以接受一个数组作为参数。该数组的成员是一个个表示键值对的数组</a:t>
            </a:r>
            <a:r>
              <a:rPr lang="zh-CN" altLang="en-US" sz="1800"/>
              <a:t>。</a:t>
            </a:r>
            <a:endParaRPr lang="en-US" altLang="zh-CN" sz="1600"/>
          </a:p>
          <a:p>
            <a:pPr marL="285750" lvl="1" indent="-285750">
              <a:buNone/>
            </a:pPr>
            <a:r>
              <a:rPr lang="en-US" altLang="zh-CN" sz="1600"/>
              <a:t>const map = new Map([ ['name', '</a:t>
            </a:r>
            <a:r>
              <a:rPr lang="zh-CN" altLang="en-US" sz="1600"/>
              <a:t>张三</a:t>
            </a:r>
            <a:r>
              <a:rPr lang="en-US" altLang="zh-CN" sz="1600"/>
              <a:t>'], ['title', 'Author'] ]);</a:t>
            </a:r>
            <a:endParaRPr lang="zh-CN" altLang="en-US" sz="1600"/>
          </a:p>
          <a:p>
            <a:pPr marL="285750" lvl="1" indent="-285750">
              <a:buNone/>
            </a:pPr>
            <a:endParaRPr lang="en-US" altLang="zh-CN" sz="1600"/>
          </a:p>
          <a:p>
            <a:pPr marL="285750" lvl="1" indent="-285750">
              <a:buNone/>
            </a:pP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p:txBody>
          <a:bodyPr vert="horz" wrap="square" lIns="90333" tIns="44376" rIns="90333" bIns="44376" anchor="b"/>
          <a:lstStyle/>
          <a:p>
            <a:r>
              <a:rPr lang="en-US" altLang="zh-CN"/>
              <a:t>Map</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Map</a:t>
            </a:r>
            <a:r>
              <a:rPr lang="zh-CN" altLang="en-US"/>
              <a:t>实例的属性和方法</a:t>
            </a:r>
            <a:endParaRPr lang="en-US" altLang="zh-CN"/>
          </a:p>
          <a:p>
            <a:pPr marL="285750" lvl="1" indent="-285750">
              <a:buNone/>
            </a:pPr>
            <a:r>
              <a:rPr lang="en-US" altLang="zh-CN" sz="1800" b="0"/>
              <a:t>Map </a:t>
            </a:r>
            <a:r>
              <a:rPr lang="zh-CN" altLang="en-US" sz="1800" b="0"/>
              <a:t>结构的实例有以下属性。</a:t>
            </a:r>
            <a:endParaRPr lang="zh-CN" altLang="en-US" sz="1600" b="0"/>
          </a:p>
          <a:p>
            <a:pPr marL="882650" indent="-342900">
              <a:buFont typeface="Wingdings" panose="05000000000000000000" pitchFamily="2" charset="2"/>
              <a:buChar char="ü"/>
            </a:pPr>
            <a:r>
              <a:rPr lang="en-US" altLang="zh-CN" sz="1600"/>
              <a:t>Set.prototype.size</a:t>
            </a:r>
            <a:r>
              <a:rPr lang="zh-CN" altLang="en-US" sz="1600"/>
              <a:t>：返回 </a:t>
            </a:r>
            <a:r>
              <a:rPr lang="en-US" altLang="zh-CN" sz="1600"/>
              <a:t>Map </a:t>
            </a:r>
            <a:r>
              <a:rPr lang="zh-CN" altLang="en-US" sz="1600"/>
              <a:t>结构的成员总数。</a:t>
            </a:r>
            <a:endParaRPr lang="zh-CN" altLang="en-US" sz="1600"/>
          </a:p>
          <a:p>
            <a:pPr marL="285750" lvl="1" indent="-285750">
              <a:buNone/>
            </a:pPr>
            <a:r>
              <a:rPr lang="en-US" altLang="zh-CN" sz="1800" b="0"/>
              <a:t>Set </a:t>
            </a:r>
            <a:r>
              <a:rPr lang="zh-CN" altLang="en-US" sz="1800" b="0"/>
              <a:t>结构的实例有以下方法。</a:t>
            </a:r>
            <a:endParaRPr lang="en-US" altLang="zh-CN" sz="1800" b="0"/>
          </a:p>
          <a:p>
            <a:pPr marL="882650" indent="-342900">
              <a:buFont typeface="Wingdings" panose="05000000000000000000" pitchFamily="2" charset="2"/>
              <a:buChar char="ü"/>
            </a:pPr>
            <a:r>
              <a:rPr lang="en-US" altLang="zh-CN" sz="1600"/>
              <a:t>set(key, value)</a:t>
            </a:r>
            <a:r>
              <a:rPr lang="zh-CN" altLang="en-US" sz="1600"/>
              <a:t>：</a:t>
            </a:r>
            <a:r>
              <a:rPr lang="en-US" altLang="zh-CN" sz="1600"/>
              <a:t>set</a:t>
            </a:r>
            <a:r>
              <a:rPr lang="zh-CN" altLang="en-US" sz="1600"/>
              <a:t>方法设置键名</a:t>
            </a:r>
            <a:r>
              <a:rPr lang="en-US" altLang="zh-CN" sz="1600"/>
              <a:t>key</a:t>
            </a:r>
            <a:r>
              <a:rPr lang="zh-CN" altLang="en-US" sz="1600"/>
              <a:t>对应的键值为</a:t>
            </a:r>
            <a:r>
              <a:rPr lang="en-US" altLang="zh-CN" sz="1600"/>
              <a:t>value</a:t>
            </a:r>
            <a:r>
              <a:rPr lang="zh-CN" altLang="en-US" sz="1600"/>
              <a:t>，然后返回整个 </a:t>
            </a:r>
            <a:r>
              <a:rPr lang="en-US" altLang="zh-CN" sz="1600"/>
              <a:t>Map </a:t>
            </a:r>
            <a:r>
              <a:rPr lang="zh-CN" altLang="en-US" sz="1600"/>
              <a:t>结构。如果</a:t>
            </a:r>
            <a:r>
              <a:rPr lang="en-US" altLang="zh-CN" sz="1600"/>
              <a:t>key</a:t>
            </a:r>
            <a:r>
              <a:rPr lang="zh-CN" altLang="en-US" sz="1600"/>
              <a:t>已经有值，则键值会被更新，否则就新生成该键。</a:t>
            </a:r>
            <a:endParaRPr lang="en-US" altLang="zh-CN" sz="1600"/>
          </a:p>
          <a:p>
            <a:pPr marL="882650" indent="-342900">
              <a:buFont typeface="Wingdings" panose="05000000000000000000" pitchFamily="2" charset="2"/>
              <a:buChar char="ü"/>
            </a:pPr>
            <a:r>
              <a:rPr lang="en-US" altLang="zh-CN" sz="1600"/>
              <a:t>get(key)</a:t>
            </a:r>
            <a:r>
              <a:rPr lang="zh-CN" altLang="en-US" sz="1600"/>
              <a:t>：</a:t>
            </a:r>
            <a:r>
              <a:rPr lang="en-US" altLang="zh-CN" sz="1600"/>
              <a:t>get</a:t>
            </a:r>
            <a:r>
              <a:rPr lang="zh-CN" altLang="en-US" sz="1600"/>
              <a:t>方法读取</a:t>
            </a:r>
            <a:r>
              <a:rPr lang="en-US" altLang="zh-CN" sz="1600"/>
              <a:t>key</a:t>
            </a:r>
            <a:r>
              <a:rPr lang="zh-CN" altLang="en-US" sz="1600"/>
              <a:t>对应的键值，如果找不到</a:t>
            </a:r>
            <a:r>
              <a:rPr lang="en-US" altLang="zh-CN" sz="1600"/>
              <a:t>key</a:t>
            </a:r>
            <a:r>
              <a:rPr lang="zh-CN" altLang="en-US" sz="1600"/>
              <a:t>，返回</a:t>
            </a:r>
            <a:r>
              <a:rPr lang="en-US" altLang="zh-CN" sz="1600"/>
              <a:t>undefined</a:t>
            </a:r>
            <a:r>
              <a:rPr lang="zh-CN" altLang="en-US" sz="1600"/>
              <a:t>。</a:t>
            </a:r>
            <a:endParaRPr lang="en-US" altLang="zh-CN" sz="1600"/>
          </a:p>
          <a:p>
            <a:pPr marL="882650" indent="-342900">
              <a:buFont typeface="Wingdings" panose="05000000000000000000" pitchFamily="2" charset="2"/>
              <a:buChar char="ü"/>
            </a:pPr>
            <a:r>
              <a:rPr lang="en-US" altLang="zh-CN" sz="1600"/>
              <a:t>has(key)</a:t>
            </a:r>
            <a:r>
              <a:rPr lang="zh-CN" altLang="en-US" sz="1600"/>
              <a:t>：</a:t>
            </a:r>
            <a:r>
              <a:rPr lang="en-US" altLang="zh-CN" sz="1600"/>
              <a:t>has</a:t>
            </a:r>
            <a:r>
              <a:rPr lang="zh-CN" altLang="en-US" sz="1600"/>
              <a:t>方法返回一个布尔值，表示某个键是否在当前 </a:t>
            </a:r>
            <a:r>
              <a:rPr lang="en-US" altLang="zh-CN" sz="1600"/>
              <a:t>Map </a:t>
            </a:r>
            <a:r>
              <a:rPr lang="zh-CN" altLang="en-US" sz="1600"/>
              <a:t>对象之中。</a:t>
            </a:r>
            <a:endParaRPr lang="en-US" altLang="zh-CN" sz="1600"/>
          </a:p>
          <a:p>
            <a:pPr marL="882650" indent="-342900">
              <a:buFont typeface="Wingdings" panose="05000000000000000000" pitchFamily="2" charset="2"/>
              <a:buChar char="ü"/>
            </a:pPr>
            <a:r>
              <a:rPr lang="en-US" altLang="zh-CN" sz="1600"/>
              <a:t>delete(key)</a:t>
            </a:r>
            <a:r>
              <a:rPr lang="zh-CN" altLang="en-US" sz="1600"/>
              <a:t>：</a:t>
            </a:r>
            <a:r>
              <a:rPr lang="en-US" altLang="zh-CN" sz="1600"/>
              <a:t>delete</a:t>
            </a:r>
            <a:r>
              <a:rPr lang="zh-CN" altLang="en-US" sz="1600"/>
              <a:t>方法删除某个键，返回</a:t>
            </a:r>
            <a:r>
              <a:rPr lang="en-US" altLang="zh-CN" sz="1600"/>
              <a:t>true</a:t>
            </a:r>
            <a:r>
              <a:rPr lang="zh-CN" altLang="en-US" sz="1600"/>
              <a:t>。如果删除失败，返回</a:t>
            </a:r>
            <a:r>
              <a:rPr lang="en-US" altLang="zh-CN" sz="1600"/>
              <a:t>false</a:t>
            </a:r>
            <a:r>
              <a:rPr lang="zh-CN" altLang="en-US" sz="1600"/>
              <a:t>。</a:t>
            </a:r>
            <a:endParaRPr lang="en-US" altLang="zh-CN" sz="1600"/>
          </a:p>
          <a:p>
            <a:pPr marL="882650" indent="-342900">
              <a:buFont typeface="Wingdings" panose="05000000000000000000" pitchFamily="2" charset="2"/>
              <a:buChar char="ü"/>
            </a:pPr>
            <a:r>
              <a:rPr lang="en-US" altLang="zh-CN" sz="1600"/>
              <a:t>clear():</a:t>
            </a:r>
            <a:r>
              <a:rPr lang="zh-CN" altLang="en-US" sz="1600"/>
              <a:t>清除所有成员，没有返回值</a:t>
            </a:r>
            <a:endParaRPr lang="en-US" altLang="zh-CN" sz="1600"/>
          </a:p>
          <a:p>
            <a:pPr marL="882650" indent="-342900">
              <a:buFont typeface="Wingdings" panose="05000000000000000000" pitchFamily="2" charset="2"/>
              <a:buChar char="ü"/>
            </a:pPr>
            <a:r>
              <a:rPr lang="en-US" altLang="zh-CN" sz="1600"/>
              <a:t>keys()</a:t>
            </a:r>
            <a:r>
              <a:rPr lang="zh-CN" altLang="en-US" sz="1600"/>
              <a:t>：返回键名的遍历器</a:t>
            </a:r>
            <a:endParaRPr lang="en-US" altLang="zh-CN" sz="1600"/>
          </a:p>
          <a:p>
            <a:pPr marL="882650" indent="-342900">
              <a:buFont typeface="Wingdings" panose="05000000000000000000" pitchFamily="2" charset="2"/>
              <a:buChar char="ü"/>
            </a:pPr>
            <a:r>
              <a:rPr lang="en-US" altLang="zh-CN" sz="1600"/>
              <a:t>values()</a:t>
            </a:r>
            <a:r>
              <a:rPr lang="zh-CN" altLang="en-US" sz="1600"/>
              <a:t>：返回键值的遍历器</a:t>
            </a:r>
            <a:endParaRPr lang="en-US" altLang="zh-CN" sz="1600"/>
          </a:p>
          <a:p>
            <a:pPr marL="882650" indent="-342900">
              <a:buFont typeface="Wingdings" panose="05000000000000000000" pitchFamily="2" charset="2"/>
              <a:buChar char="ü"/>
            </a:pPr>
            <a:r>
              <a:rPr lang="en-US" altLang="zh-CN" sz="1600"/>
              <a:t>entries()</a:t>
            </a:r>
            <a:r>
              <a:rPr lang="zh-CN" altLang="en-US" sz="1600"/>
              <a:t>：返回键值对的遍历器</a:t>
            </a:r>
            <a:endParaRPr lang="en-US" altLang="zh-CN" sz="1600"/>
          </a:p>
          <a:p>
            <a:pPr marL="882650" indent="-342900">
              <a:buFont typeface="Wingdings" panose="05000000000000000000" pitchFamily="2" charset="2"/>
              <a:buChar char="ü"/>
            </a:pPr>
            <a:r>
              <a:rPr lang="en-US" altLang="zh-CN" sz="1600"/>
              <a:t>forEach()</a:t>
            </a:r>
            <a:r>
              <a:rPr lang="zh-CN" altLang="en-US" sz="1600"/>
              <a:t>：使用回调函数遍历每个成员</a:t>
            </a:r>
            <a:endParaRPr lang="zh-CN" altLang="en-US" sz="1600"/>
          </a:p>
          <a:p>
            <a:pPr marL="285750" lvl="1" indent="-285750">
              <a:buNone/>
            </a:pPr>
            <a:r>
              <a:rPr lang="en-US" altLang="zh-CN" sz="1600"/>
              <a:t>		</a:t>
            </a:r>
            <a:r>
              <a:rPr lang="zh-CN" altLang="en-US" sz="1600"/>
              <a:t>遍历：</a:t>
            </a:r>
            <a:r>
              <a:rPr lang="en-US" altLang="zh-CN" sz="1600"/>
              <a:t>for-of</a:t>
            </a:r>
            <a:endParaRPr lang="en-US" altLang="zh-CN" sz="1600"/>
          </a:p>
          <a:p>
            <a:pPr marL="285750" lvl="1" indent="-285750">
              <a:buNone/>
            </a:pP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marL="882650" indent="-342900">
              <a:buNone/>
            </a:pPr>
            <a:endParaRPr lang="zh-CN" altLang="en-US" b="0"/>
          </a:p>
          <a:p>
            <a:pPr marL="882650" indent="-342900">
              <a:buNone/>
            </a:pPr>
            <a:endParaRPr lang="zh-CN" altLang="en-US"/>
          </a:p>
          <a:p>
            <a:pPr marL="882650" indent="-342900">
              <a:buNone/>
            </a:pPr>
            <a:endParaRPr lang="zh-CN" altLang="en-US"/>
          </a:p>
          <a:p>
            <a:pPr marL="882650" indent="-342900">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p:txBody>
          <a:bodyPr vert="horz" wrap="square" lIns="90333" tIns="44376" rIns="90333" bIns="44376" anchor="b"/>
          <a:lstStyle/>
          <a:p>
            <a:r>
              <a:rPr lang="en-US" altLang="zh-CN"/>
              <a:t>Iterator</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Iterator</a:t>
            </a:r>
            <a:r>
              <a:rPr lang="zh-CN" altLang="en-US"/>
              <a:t>（遍历器）的概念</a:t>
            </a:r>
            <a:endParaRPr lang="en-US" altLang="zh-CN"/>
          </a:p>
          <a:p>
            <a:pPr marL="285750" lvl="1" indent="-285750">
              <a:buNone/>
            </a:pPr>
            <a:r>
              <a:rPr lang="zh-CN" altLang="en-US" sz="1800" b="0"/>
              <a:t>遍历器（</a:t>
            </a:r>
            <a:r>
              <a:rPr lang="en-US" altLang="zh-CN" sz="1800" b="0"/>
              <a:t>Iterator</a:t>
            </a:r>
            <a:r>
              <a:rPr lang="zh-CN" altLang="en-US" sz="1800" b="0"/>
              <a:t>）就是这样一种机制。它是一种接口，为各种不同的数据结构提供统一的访问机制。任何数据结构只要部署</a:t>
            </a:r>
            <a:r>
              <a:rPr lang="en-US" altLang="zh-CN" sz="1800" b="0"/>
              <a:t>Iterator</a:t>
            </a:r>
            <a:r>
              <a:rPr lang="zh-CN" altLang="en-US" sz="1800" b="0"/>
              <a:t>接口，就可以完成遍历操作（即依次处理该数据结构的所有成员）</a:t>
            </a:r>
            <a:endParaRPr lang="en-US" altLang="zh-CN" sz="1800" b="0"/>
          </a:p>
          <a:p>
            <a:pPr marL="285750" lvl="1" indent="-285750">
              <a:buNone/>
            </a:pPr>
            <a:r>
              <a:rPr lang="en-US" altLang="zh-CN" sz="1800" b="0"/>
              <a:t>Iterator </a:t>
            </a:r>
            <a:r>
              <a:rPr lang="zh-CN" altLang="en-US" sz="1800" b="0"/>
              <a:t>的作用有三个：一是为各种数据结构，提供一个统一的、简便的访问接口；二是使得数据结构的成员能够按某种次序排列；三是</a:t>
            </a:r>
            <a:r>
              <a:rPr lang="en-US" altLang="zh-CN" sz="1800" b="0"/>
              <a:t>ES6</a:t>
            </a:r>
            <a:r>
              <a:rPr lang="zh-CN" altLang="en-US" sz="1800" b="0"/>
              <a:t>创造了一种新的遍历命令</a:t>
            </a:r>
            <a:r>
              <a:rPr lang="en-US" altLang="zh-CN" sz="1800" b="0"/>
              <a:t>for...of</a:t>
            </a:r>
            <a:r>
              <a:rPr lang="zh-CN" altLang="en-US" sz="1800" b="0"/>
              <a:t>循环，</a:t>
            </a:r>
            <a:r>
              <a:rPr lang="en-US" altLang="zh-CN" sz="1800" b="0"/>
              <a:t>Iterator</a:t>
            </a:r>
            <a:r>
              <a:rPr lang="zh-CN" altLang="en-US" sz="1800" b="0"/>
              <a:t>接口主要供</a:t>
            </a:r>
            <a:r>
              <a:rPr lang="en-US" altLang="zh-CN" sz="1800" b="0"/>
              <a:t>for...of</a:t>
            </a:r>
            <a:r>
              <a:rPr lang="zh-CN" altLang="en-US" sz="1800" b="0"/>
              <a:t>消费。</a:t>
            </a:r>
            <a:endParaRPr lang="en-US" altLang="zh-CN" sz="1800" b="0"/>
          </a:p>
          <a:p>
            <a:pPr marL="285750" lvl="1" indent="-285750"/>
            <a:r>
              <a:rPr lang="en-US" altLang="zh-CN" sz="1800" b="0"/>
              <a:t>Iterator </a:t>
            </a:r>
            <a:r>
              <a:rPr lang="zh-CN" altLang="en-US" sz="1800" b="0"/>
              <a:t>的遍历过程是这样的。</a:t>
            </a:r>
            <a:endParaRPr lang="zh-CN" altLang="en-US" b="0"/>
          </a:p>
          <a:p>
            <a:pPr lvl="2"/>
            <a:r>
              <a:rPr lang="zh-CN" altLang="en-US"/>
              <a:t>创建一个指针对象，指向当前数据结构的起始位置。也就是说，遍历器对象本质上，就是一个指针对象。</a:t>
            </a:r>
            <a:endParaRPr lang="zh-CN" altLang="en-US"/>
          </a:p>
          <a:p>
            <a:pPr lvl="2"/>
            <a:r>
              <a:rPr lang="zh-CN" altLang="en-US"/>
              <a:t>第一次调用指针对象的</a:t>
            </a:r>
            <a:r>
              <a:rPr lang="en-US" altLang="zh-CN"/>
              <a:t>next</a:t>
            </a:r>
            <a:r>
              <a:rPr lang="zh-CN" altLang="en-US"/>
              <a:t>方法，可以将指针指向数据结构的第一个成员。</a:t>
            </a:r>
            <a:endParaRPr lang="zh-CN" altLang="en-US"/>
          </a:p>
          <a:p>
            <a:pPr lvl="2"/>
            <a:r>
              <a:rPr lang="zh-CN" altLang="en-US"/>
              <a:t>第二次调用指针对象的</a:t>
            </a:r>
            <a:r>
              <a:rPr lang="en-US" altLang="zh-CN"/>
              <a:t>next</a:t>
            </a:r>
            <a:r>
              <a:rPr lang="zh-CN" altLang="en-US"/>
              <a:t>方法，指针就指向数据结构的第二个成员。</a:t>
            </a:r>
            <a:endParaRPr lang="zh-CN" altLang="en-US"/>
          </a:p>
          <a:p>
            <a:pPr lvl="2"/>
            <a:r>
              <a:rPr lang="zh-CN" altLang="en-US"/>
              <a:t>不断调用指针对象的</a:t>
            </a:r>
            <a:r>
              <a:rPr lang="en-US" altLang="zh-CN"/>
              <a:t>next</a:t>
            </a:r>
            <a:r>
              <a:rPr lang="zh-CN" altLang="en-US"/>
              <a:t>方法，直到它指向数据结构的结束位置。</a:t>
            </a:r>
            <a:endParaRPr lang="zh-CN" altLang="en-US"/>
          </a:p>
          <a:p>
            <a:pPr marL="285750" lvl="1" indent="-285750">
              <a:buNone/>
            </a:pPr>
            <a:endParaRPr lang="zh-CN" altLang="en-US" sz="1600"/>
          </a:p>
          <a:p>
            <a:pPr marL="882650" indent="-342900">
              <a:buFont typeface="Wingdings" panose="05000000000000000000" pitchFamily="2" charset="2"/>
              <a:buChar char="ü"/>
            </a:pPr>
            <a:endParaRPr lang="zh-CN" altLang="en-US" sz="1600"/>
          </a:p>
          <a:p>
            <a:pPr marL="285750" lvl="1" indent="-285750">
              <a:buNone/>
            </a:pPr>
            <a:endParaRPr lang="en-US" altLang="zh-CN" sz="1600"/>
          </a:p>
          <a:p>
            <a:pPr marL="285750" lvl="1" indent="-285750">
              <a:buNone/>
            </a:pP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marL="882650" indent="-342900">
              <a:buNone/>
            </a:pPr>
            <a:endParaRPr lang="zh-CN" altLang="en-US" b="0"/>
          </a:p>
          <a:p>
            <a:pPr marL="882650" indent="-342900">
              <a:buNone/>
            </a:pPr>
            <a:endParaRPr lang="zh-CN" altLang="en-US"/>
          </a:p>
          <a:p>
            <a:pPr marL="882650" indent="-342900">
              <a:buNone/>
            </a:pPr>
            <a:endParaRPr lang="zh-CN" altLang="en-US"/>
          </a:p>
          <a:p>
            <a:pPr marL="882650" indent="-342900">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vert="horz" wrap="square" lIns="90333" tIns="44376" rIns="90333" bIns="44376" anchor="b"/>
          <a:lstStyle/>
          <a:p>
            <a:r>
              <a:rPr lang="en-US" altLang="zh-CN"/>
              <a:t>Iterator</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默认</a:t>
            </a:r>
            <a:r>
              <a:rPr lang="en-US" altLang="zh-CN"/>
              <a:t>Iterator</a:t>
            </a:r>
            <a:r>
              <a:rPr lang="zh-CN" altLang="en-US"/>
              <a:t>接口</a:t>
            </a:r>
            <a:endParaRPr lang="en-US" altLang="zh-CN"/>
          </a:p>
          <a:p>
            <a:pPr marL="285750" lvl="1" indent="-285750">
              <a:buNone/>
            </a:pPr>
            <a:r>
              <a:rPr lang="en-US" altLang="zh-CN" sz="1800" b="0"/>
              <a:t>Iterator </a:t>
            </a:r>
            <a:r>
              <a:rPr lang="zh-CN" altLang="en-US" sz="1800" b="0"/>
              <a:t>接口的目的，就是为所有数据结构，提供了一种统一的访问机制，即</a:t>
            </a:r>
            <a:r>
              <a:rPr lang="en-US" altLang="zh-CN" sz="1800" b="0"/>
              <a:t>for...of</a:t>
            </a:r>
            <a:r>
              <a:rPr lang="zh-CN" altLang="en-US" sz="1800" b="0"/>
              <a:t>循环（详见下文）。当使用</a:t>
            </a:r>
            <a:r>
              <a:rPr lang="en-US" altLang="zh-CN" sz="1800" b="0"/>
              <a:t>for...of</a:t>
            </a:r>
            <a:r>
              <a:rPr lang="zh-CN" altLang="en-US" sz="1800" b="0"/>
              <a:t>循环遍历某种数据结构时，该循环会自动去寻找 </a:t>
            </a:r>
            <a:r>
              <a:rPr lang="en-US" altLang="zh-CN" sz="1800" b="0"/>
              <a:t>Iterator </a:t>
            </a:r>
            <a:r>
              <a:rPr lang="zh-CN" altLang="en-US" sz="1800" b="0"/>
              <a:t>接口</a:t>
            </a:r>
            <a:r>
              <a:rPr lang="zh-CN" altLang="en-US" sz="1600" b="0"/>
              <a:t>。</a:t>
            </a:r>
            <a:r>
              <a:rPr lang="zh-CN" altLang="en-US" sz="1800" b="0"/>
              <a:t>一种数据结构只要部署了 </a:t>
            </a:r>
            <a:r>
              <a:rPr lang="en-US" altLang="zh-CN" sz="1800" b="0"/>
              <a:t>Iterator </a:t>
            </a:r>
            <a:r>
              <a:rPr lang="zh-CN" altLang="en-US" sz="1800" b="0"/>
              <a:t>接口，我们就称这种数据结构是“可遍历的”（</a:t>
            </a:r>
            <a:r>
              <a:rPr lang="en-US" altLang="zh-CN" sz="1800" b="0"/>
              <a:t>iterable</a:t>
            </a:r>
            <a:r>
              <a:rPr lang="zh-CN" altLang="en-US" sz="1800" b="0"/>
              <a:t>）。可以通过如下方法访问</a:t>
            </a:r>
            <a:r>
              <a:rPr lang="en-US" altLang="zh-CN" sz="1800" b="0"/>
              <a:t>Iterator</a:t>
            </a:r>
            <a:r>
              <a:rPr lang="zh-CN" altLang="en-US" sz="1800" b="0"/>
              <a:t>对象</a:t>
            </a:r>
            <a:endParaRPr lang="en-US" altLang="zh-CN" sz="1800" b="0"/>
          </a:p>
          <a:p>
            <a:pPr marL="285750" lvl="1" indent="-285750">
              <a:buNone/>
            </a:pPr>
            <a:r>
              <a:rPr lang="en-US" altLang="zh-CN" sz="1800"/>
              <a:t>var iterator = iterObj[Symbol.iterator]();</a:t>
            </a:r>
            <a:endParaRPr lang="en-US" altLang="zh-CN" sz="1800" b="0"/>
          </a:p>
          <a:p>
            <a:pPr marL="285750" lvl="1" indent="-285750"/>
            <a:r>
              <a:rPr lang="zh-CN" altLang="en-US" sz="1800"/>
              <a:t>原生具备 </a:t>
            </a:r>
            <a:r>
              <a:rPr lang="en-US" altLang="zh-CN" sz="1800"/>
              <a:t>Iterator </a:t>
            </a:r>
            <a:r>
              <a:rPr lang="zh-CN" altLang="en-US" sz="1800"/>
              <a:t>接口的数据结构如下</a:t>
            </a:r>
            <a:endParaRPr lang="zh-CN" altLang="en-US" b="0"/>
          </a:p>
          <a:p>
            <a:pPr lvl="2"/>
            <a:r>
              <a:rPr lang="en-US" altLang="zh-CN"/>
              <a:t>Array</a:t>
            </a:r>
            <a:endParaRPr lang="en-US" altLang="zh-CN"/>
          </a:p>
          <a:p>
            <a:pPr lvl="2"/>
            <a:r>
              <a:rPr lang="en-US" altLang="zh-CN"/>
              <a:t>Map</a:t>
            </a:r>
            <a:endParaRPr lang="en-US" altLang="zh-CN"/>
          </a:p>
          <a:p>
            <a:pPr lvl="2"/>
            <a:r>
              <a:rPr lang="en-US" altLang="zh-CN"/>
              <a:t>Set</a:t>
            </a:r>
            <a:endParaRPr lang="en-US" altLang="zh-CN"/>
          </a:p>
          <a:p>
            <a:pPr lvl="2"/>
            <a:r>
              <a:rPr lang="en-US" altLang="zh-CN"/>
              <a:t>String</a:t>
            </a:r>
            <a:endParaRPr lang="en-US" altLang="zh-CN"/>
          </a:p>
          <a:p>
            <a:pPr lvl="2"/>
            <a:r>
              <a:rPr lang="en-US" altLang="zh-CN"/>
              <a:t>TypedArray</a:t>
            </a:r>
            <a:endParaRPr lang="en-US" altLang="zh-CN"/>
          </a:p>
          <a:p>
            <a:pPr lvl="2"/>
            <a:r>
              <a:rPr lang="zh-CN" altLang="en-US"/>
              <a:t>函数的 </a:t>
            </a:r>
            <a:r>
              <a:rPr lang="en-US" altLang="zh-CN"/>
              <a:t>arguments </a:t>
            </a:r>
            <a:r>
              <a:rPr lang="zh-CN" altLang="en-US"/>
              <a:t>对象</a:t>
            </a:r>
            <a:endParaRPr lang="zh-CN" altLang="en-US"/>
          </a:p>
          <a:p>
            <a:pPr lvl="2"/>
            <a:r>
              <a:rPr lang="en-US" altLang="zh-CN"/>
              <a:t>NodeList </a:t>
            </a:r>
            <a:r>
              <a:rPr lang="zh-CN" altLang="en-US"/>
              <a:t>对象</a:t>
            </a:r>
            <a:endParaRPr lang="zh-CN" altLang="en-US"/>
          </a:p>
          <a:p>
            <a:pPr marL="285750" lvl="1" indent="-285750">
              <a:buNone/>
            </a:pPr>
            <a:endParaRPr lang="zh-CN" altLang="en-US" sz="1600"/>
          </a:p>
          <a:p>
            <a:pPr marL="882650" indent="-342900">
              <a:buFont typeface="Wingdings" panose="05000000000000000000" pitchFamily="2" charset="2"/>
              <a:buChar char="ü"/>
            </a:pPr>
            <a:endParaRPr lang="zh-CN" altLang="en-US" sz="1600"/>
          </a:p>
          <a:p>
            <a:pPr marL="285750" lvl="1" indent="-285750">
              <a:buNone/>
            </a:pPr>
            <a:endParaRPr lang="en-US" altLang="zh-CN" sz="1600"/>
          </a:p>
          <a:p>
            <a:pPr marL="285750" lvl="1" indent="-285750">
              <a:buNone/>
            </a:pP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marL="882650" indent="-342900">
              <a:buNone/>
            </a:pPr>
            <a:endParaRPr lang="zh-CN" altLang="en-US" b="0"/>
          </a:p>
          <a:p>
            <a:pPr marL="882650" indent="-342900">
              <a:buNone/>
            </a:pPr>
            <a:endParaRPr lang="zh-CN" altLang="en-US"/>
          </a:p>
          <a:p>
            <a:pPr marL="882650" indent="-342900">
              <a:buNone/>
            </a:pPr>
            <a:endParaRPr lang="zh-CN" altLang="en-US"/>
          </a:p>
          <a:p>
            <a:pPr marL="882650" indent="-342900">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p:cNvSpPr>
          <p:nvPr>
            <p:ph type="title"/>
          </p:nvPr>
        </p:nvSpPr>
        <p:spPr/>
        <p:txBody>
          <a:bodyPr vert="horz" wrap="square" lIns="90333" tIns="44376" rIns="90333" bIns="44376" anchor="b"/>
          <a:lstStyle/>
          <a:p>
            <a:r>
              <a:rPr lang="en-US" altLang="zh-CN"/>
              <a:t>Promise</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Promise</a:t>
            </a:r>
            <a:r>
              <a:rPr lang="zh-CN" altLang="en-US"/>
              <a:t>介绍</a:t>
            </a:r>
            <a:endParaRPr lang="en-US" altLang="zh-CN"/>
          </a:p>
          <a:p>
            <a:pPr marL="285750" lvl="1" indent="-285750">
              <a:buNone/>
            </a:pPr>
            <a:r>
              <a:rPr lang="en-US" altLang="zh-CN" sz="1800" b="0"/>
              <a:t>Promise </a:t>
            </a:r>
            <a:r>
              <a:rPr lang="zh-CN" altLang="en-US" sz="1800" b="0"/>
              <a:t>是异步编程的一种解决方案，比传统的解决方案（回调函数和事件）更合理和更强大。它由社区最早提出和实现，</a:t>
            </a:r>
            <a:r>
              <a:rPr lang="en-US" altLang="zh-CN" sz="1800" b="0"/>
              <a:t>ES6 </a:t>
            </a:r>
            <a:r>
              <a:rPr lang="zh-CN" altLang="en-US" sz="1800" b="0"/>
              <a:t>将其写进了语言标准，统一了用法，原生提供了</a:t>
            </a:r>
            <a:r>
              <a:rPr lang="en-US" altLang="zh-CN" sz="1800" b="0"/>
              <a:t>Promise</a:t>
            </a:r>
            <a:r>
              <a:rPr lang="zh-CN" altLang="en-US" sz="1800" b="0"/>
              <a:t>对象。</a:t>
            </a:r>
            <a:endParaRPr lang="en-US" altLang="zh-CN" sz="1800" b="0"/>
          </a:p>
          <a:p>
            <a:pPr marL="285750" lvl="1" indent="-285750">
              <a:buNone/>
            </a:pPr>
            <a:r>
              <a:rPr lang="zh-CN" altLang="en-US" sz="1800" b="0"/>
              <a:t>所谓</a:t>
            </a:r>
            <a:r>
              <a:rPr lang="en-US" altLang="zh-CN" sz="1800" b="0"/>
              <a:t>Promise</a:t>
            </a:r>
            <a:r>
              <a:rPr lang="zh-CN" altLang="en-US" sz="1800" b="0"/>
              <a:t>，简单说就是一个容器，里面保存着某个未来才会结束的事件（通常是一个异步操作）的结果。从语法上说，</a:t>
            </a:r>
            <a:r>
              <a:rPr lang="en-US" altLang="zh-CN" sz="1800" b="0"/>
              <a:t>Promise </a:t>
            </a:r>
            <a:r>
              <a:rPr lang="zh-CN" altLang="en-US" sz="1800" b="0"/>
              <a:t>是一个对象，从它可以获取异步操作的消息。</a:t>
            </a:r>
            <a:r>
              <a:rPr lang="en-US" altLang="zh-CN" sz="1800" b="0"/>
              <a:t>Promise </a:t>
            </a:r>
            <a:r>
              <a:rPr lang="zh-CN" altLang="en-US" sz="1800" b="0"/>
              <a:t>提供统一的 </a:t>
            </a:r>
            <a:r>
              <a:rPr lang="en-US" altLang="zh-CN" sz="1800" b="0"/>
              <a:t>API</a:t>
            </a:r>
            <a:r>
              <a:rPr lang="zh-CN" altLang="en-US" sz="1800" b="0"/>
              <a:t>，各种异步操作都可以用同样的方法进行处理</a:t>
            </a:r>
            <a:endParaRPr lang="en-US" altLang="zh-CN" b="0"/>
          </a:p>
          <a:p>
            <a:pPr marL="285750" lvl="1" indent="-285750">
              <a:buNone/>
            </a:pPr>
            <a:r>
              <a:rPr lang="zh-CN" altLang="en-US" sz="1800" b="0"/>
              <a:t>有了</a:t>
            </a:r>
            <a:r>
              <a:rPr lang="en-US" altLang="zh-CN" sz="1800" b="0"/>
              <a:t>Promise</a:t>
            </a:r>
            <a:r>
              <a:rPr lang="zh-CN" altLang="en-US" sz="1800" b="0"/>
              <a:t>对象，就可以将异步操作以同步操作的流程表达出来，避免了层层嵌套的回调函数。此外，</a:t>
            </a:r>
            <a:r>
              <a:rPr lang="en-US" altLang="zh-CN" sz="1800" b="0"/>
              <a:t>Promise</a:t>
            </a:r>
            <a:r>
              <a:rPr lang="zh-CN" altLang="en-US" sz="1800" b="0"/>
              <a:t>对象提供统一的接口，使得控制异步操作更加容易。</a:t>
            </a:r>
            <a:endParaRPr lang="zh-CN" altLang="en-US" sz="1600" b="0"/>
          </a:p>
          <a:p>
            <a:pPr marL="285750" lvl="1" indent="-285750">
              <a:buNone/>
            </a:pPr>
            <a:endParaRPr lang="en-US" altLang="zh-CN" sz="1600"/>
          </a:p>
          <a:p>
            <a:pPr marL="285750" lvl="1" indent="-285750">
              <a:buNone/>
            </a:pP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p:txBody>
          <a:bodyPr vert="horz" wrap="square" lIns="90333" tIns="44376" rIns="90333" bIns="44376" anchor="b"/>
          <a:lstStyle/>
          <a:p>
            <a:r>
              <a:rPr lang="en-US" altLang="zh-CN"/>
              <a:t>Promise</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基本用法</a:t>
            </a:r>
            <a:endParaRPr lang="en-US" altLang="zh-CN"/>
          </a:p>
          <a:p>
            <a:pPr marL="285750" lvl="1" indent="-285750">
              <a:buNone/>
            </a:pPr>
            <a:r>
              <a:rPr lang="en-US" altLang="zh-CN" sz="1800" b="0"/>
              <a:t>Promise</a:t>
            </a:r>
            <a:r>
              <a:rPr lang="zh-CN" altLang="en-US" sz="1800" b="0"/>
              <a:t>构造函数接受一个函数作为参数，该函数的两个参数分别是</a:t>
            </a:r>
            <a:r>
              <a:rPr lang="en-US" altLang="zh-CN" sz="1800" b="0"/>
              <a:t>resolve</a:t>
            </a:r>
            <a:r>
              <a:rPr lang="zh-CN" altLang="en-US" sz="1800" b="0"/>
              <a:t>和</a:t>
            </a:r>
            <a:r>
              <a:rPr lang="en-US" altLang="zh-CN" sz="1800" b="0"/>
              <a:t>reject</a:t>
            </a:r>
            <a:r>
              <a:rPr lang="zh-CN" altLang="en-US" sz="1800" b="0"/>
              <a:t>。它们是两个函数，由 </a:t>
            </a:r>
            <a:r>
              <a:rPr lang="en-US" altLang="zh-CN" sz="1800" b="0"/>
              <a:t>JavaScript </a:t>
            </a:r>
            <a:r>
              <a:rPr lang="zh-CN" altLang="en-US" sz="1800" b="0"/>
              <a:t>引擎提供，不用自己部署。</a:t>
            </a:r>
            <a:endParaRPr lang="en-US" altLang="zh-CN" sz="1800" b="0"/>
          </a:p>
          <a:p>
            <a:pPr marL="285750" lvl="1" indent="-285750">
              <a:buNone/>
            </a:pPr>
            <a:r>
              <a:rPr lang="en-US" altLang="zh-CN" sz="1800" b="0"/>
              <a:t>resolve</a:t>
            </a:r>
            <a:r>
              <a:rPr lang="zh-CN" altLang="en-US" sz="1800" b="0"/>
              <a:t>函数的作用是，将</a:t>
            </a:r>
            <a:r>
              <a:rPr lang="en-US" altLang="zh-CN" sz="1800" b="0"/>
              <a:t>Promise</a:t>
            </a:r>
            <a:r>
              <a:rPr lang="zh-CN" altLang="en-US" sz="1800" b="0"/>
              <a:t>对象的状态从“未完成”变为“成功”（即从 </a:t>
            </a:r>
            <a:r>
              <a:rPr lang="en-US" altLang="zh-CN" sz="1800" b="0"/>
              <a:t>Pending </a:t>
            </a:r>
            <a:r>
              <a:rPr lang="zh-CN" altLang="en-US" sz="1800" b="0"/>
              <a:t>变为 </a:t>
            </a:r>
            <a:r>
              <a:rPr lang="en-US" altLang="zh-CN" sz="1800" b="0"/>
              <a:t>Resolved</a:t>
            </a:r>
            <a:r>
              <a:rPr lang="zh-CN" altLang="en-US" sz="1800" b="0"/>
              <a:t>），在异步操作成功时调用，并将异步操作的结果，作为参数传递出去；</a:t>
            </a:r>
            <a:r>
              <a:rPr lang="en-US" altLang="zh-CN" sz="1800" b="0"/>
              <a:t>reject</a:t>
            </a:r>
            <a:r>
              <a:rPr lang="zh-CN" altLang="en-US" sz="1800" b="0"/>
              <a:t>函数的作用是，将</a:t>
            </a:r>
            <a:r>
              <a:rPr lang="en-US" altLang="zh-CN" sz="1800" b="0"/>
              <a:t>Promise</a:t>
            </a:r>
            <a:r>
              <a:rPr lang="zh-CN" altLang="en-US" sz="1800" b="0"/>
              <a:t>对象的状态从“未完成”变为“失败”（即从 </a:t>
            </a:r>
            <a:r>
              <a:rPr lang="en-US" altLang="zh-CN" sz="1800" b="0"/>
              <a:t>Pending </a:t>
            </a:r>
            <a:r>
              <a:rPr lang="zh-CN" altLang="en-US" sz="1800" b="0"/>
              <a:t>变为 </a:t>
            </a:r>
            <a:r>
              <a:rPr lang="en-US" altLang="zh-CN" sz="1800" b="0"/>
              <a:t>Rejected</a:t>
            </a:r>
            <a:r>
              <a:rPr lang="zh-CN" altLang="en-US" sz="1800" b="0"/>
              <a:t>），在异步操作失败时调用，并将异步操作报出的错误，作为参数传递出去。如果调用</a:t>
            </a:r>
            <a:r>
              <a:rPr lang="en-US" altLang="zh-CN" sz="1800" b="0"/>
              <a:t>resolve</a:t>
            </a:r>
            <a:r>
              <a:rPr lang="zh-CN" altLang="en-US" sz="1800" b="0"/>
              <a:t>函数和</a:t>
            </a:r>
            <a:r>
              <a:rPr lang="en-US" altLang="zh-CN" sz="1800" b="0"/>
              <a:t>reject</a:t>
            </a:r>
            <a:r>
              <a:rPr lang="zh-CN" altLang="en-US" sz="1800" b="0"/>
              <a:t>函数时带有参数，那么它们的参数会被传递给回调函数。</a:t>
            </a:r>
            <a:endParaRPr lang="en-US" altLang="zh-CN" sz="1800" b="0"/>
          </a:p>
          <a:p>
            <a:pPr marL="285750" lvl="1" indent="-285750">
              <a:buNone/>
            </a:pPr>
            <a:r>
              <a:rPr lang="en-US" altLang="zh-CN" sz="1800" b="0"/>
              <a:t>Promise</a:t>
            </a:r>
            <a:r>
              <a:rPr lang="zh-CN" altLang="en-US" sz="1800" b="0"/>
              <a:t>实例生成以后，可以用</a:t>
            </a:r>
            <a:r>
              <a:rPr lang="en-US" altLang="zh-CN" sz="1800" b="0"/>
              <a:t>then</a:t>
            </a:r>
            <a:r>
              <a:rPr lang="zh-CN" altLang="en-US" sz="1800" b="0"/>
              <a:t>方法分别指定</a:t>
            </a:r>
            <a:r>
              <a:rPr lang="en-US" altLang="zh-CN" sz="1800" b="0"/>
              <a:t>Resolved</a:t>
            </a:r>
            <a:r>
              <a:rPr lang="zh-CN" altLang="en-US" sz="1800" b="0"/>
              <a:t>状态和</a:t>
            </a:r>
            <a:r>
              <a:rPr lang="en-US" altLang="zh-CN" sz="1800" b="0"/>
              <a:t>Rejected</a:t>
            </a:r>
            <a:r>
              <a:rPr lang="zh-CN" altLang="en-US" sz="1800" b="0"/>
              <a:t>状态的回调函数。</a:t>
            </a:r>
            <a:r>
              <a:rPr lang="en-US" altLang="zh-CN" sz="1800" b="0"/>
              <a:t>.then(function(){//success},functions(){//error});</a:t>
            </a:r>
            <a:endParaRPr lang="en-US" altLang="zh-CN" sz="1800" b="0"/>
          </a:p>
          <a:p>
            <a:pPr marL="285750" lvl="1" indent="-285750">
              <a:spcBef>
                <a:spcPts val="200"/>
              </a:spcBef>
              <a:spcAft>
                <a:spcPts val="200"/>
              </a:spcAft>
              <a:buNone/>
            </a:pPr>
            <a:r>
              <a:rPr lang="en-US" altLang="zh-CN" sz="1600"/>
              <a:t>function timeout(ms) { </a:t>
            </a:r>
            <a:endParaRPr lang="en-US" altLang="zh-CN" sz="1600"/>
          </a:p>
          <a:p>
            <a:pPr marL="285750" lvl="1" indent="-285750">
              <a:spcBef>
                <a:spcPts val="200"/>
              </a:spcBef>
              <a:spcAft>
                <a:spcPts val="200"/>
              </a:spcAft>
              <a:buNone/>
            </a:pPr>
            <a:r>
              <a:rPr lang="en-US" altLang="zh-CN" sz="1600"/>
              <a:t>	return new Promise((resolve, reject) =&gt; { </a:t>
            </a:r>
            <a:endParaRPr lang="en-US" altLang="zh-CN" sz="1600"/>
          </a:p>
          <a:p>
            <a:pPr marL="285750" lvl="1" indent="-285750">
              <a:spcBef>
                <a:spcPts val="200"/>
              </a:spcBef>
              <a:spcAft>
                <a:spcPts val="200"/>
              </a:spcAft>
              <a:buNone/>
            </a:pPr>
            <a:r>
              <a:rPr lang="en-US" altLang="zh-CN" sz="1600"/>
              <a:t>		setTimeout(resolve, ms, 'done'); </a:t>
            </a:r>
            <a:endParaRPr lang="en-US" altLang="zh-CN" sz="1600"/>
          </a:p>
          <a:p>
            <a:pPr marL="285750" lvl="1" indent="-285750">
              <a:spcBef>
                <a:spcPts val="200"/>
              </a:spcBef>
              <a:spcAft>
                <a:spcPts val="200"/>
              </a:spcAft>
              <a:buNone/>
            </a:pPr>
            <a:r>
              <a:rPr lang="en-US" altLang="zh-CN" sz="1600"/>
              <a:t>	}); </a:t>
            </a:r>
            <a:endParaRPr lang="en-US" altLang="zh-CN" sz="1600"/>
          </a:p>
          <a:p>
            <a:pPr marL="285750" lvl="1" indent="-285750">
              <a:spcBef>
                <a:spcPts val="200"/>
              </a:spcBef>
              <a:spcAft>
                <a:spcPts val="200"/>
              </a:spcAft>
              <a:buNone/>
            </a:pPr>
            <a:r>
              <a:rPr lang="en-US" altLang="zh-CN" sz="1600"/>
              <a:t>} </a:t>
            </a:r>
            <a:endParaRPr lang="en-US" altLang="zh-CN" sz="1600"/>
          </a:p>
          <a:p>
            <a:pPr marL="285750" lvl="1" indent="-285750">
              <a:spcBef>
                <a:spcPts val="200"/>
              </a:spcBef>
              <a:spcAft>
                <a:spcPts val="200"/>
              </a:spcAft>
              <a:buNone/>
            </a:pPr>
            <a:r>
              <a:rPr lang="en-US" altLang="zh-CN" sz="1600"/>
              <a:t>timeout(100).then((value) =&gt; { console.log(value); }); </a:t>
            </a:r>
            <a:endParaRPr lang="zh-CN" altLang="en-US" sz="1600"/>
          </a:p>
          <a:p>
            <a:pPr marL="285750" lvl="1" indent="-285750">
              <a:buNone/>
            </a:pPr>
            <a:endParaRPr lang="en-US" altLang="zh-CN" sz="1600"/>
          </a:p>
          <a:p>
            <a:pPr marL="285750" lvl="1" indent="-285750">
              <a:buNone/>
            </a:pP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p:cNvSpPr>
          <p:nvPr>
            <p:ph type="title"/>
          </p:nvPr>
        </p:nvSpPr>
        <p:spPr/>
        <p:txBody>
          <a:bodyPr vert="horz" wrap="square" lIns="90333" tIns="44376" rIns="90333" bIns="44376" anchor="b"/>
          <a:lstStyle/>
          <a:p>
            <a:r>
              <a:rPr lang="en-US" altLang="zh-CN"/>
              <a:t>Promise</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Promise.prototype.then()</a:t>
            </a:r>
            <a:endParaRPr lang="en-US" altLang="zh-CN"/>
          </a:p>
          <a:p>
            <a:pPr marL="285750" lvl="1" indent="-285750">
              <a:buNone/>
            </a:pPr>
            <a:r>
              <a:rPr lang="en-US" altLang="zh-CN" sz="1800" b="0"/>
              <a:t>Promise </a:t>
            </a:r>
            <a:r>
              <a:rPr lang="zh-CN" altLang="en-US" sz="1800" b="0"/>
              <a:t>实例具有</a:t>
            </a:r>
            <a:r>
              <a:rPr lang="en-US" altLang="zh-CN" sz="1800" b="0"/>
              <a:t>then</a:t>
            </a:r>
            <a:r>
              <a:rPr lang="zh-CN" altLang="en-US" sz="1800" b="0"/>
              <a:t>方法，也就是说，</a:t>
            </a:r>
            <a:r>
              <a:rPr lang="en-US" altLang="zh-CN" sz="1800" b="0"/>
              <a:t>then</a:t>
            </a:r>
            <a:r>
              <a:rPr lang="zh-CN" altLang="en-US" sz="1800" b="0"/>
              <a:t>方法是定义在原型对象</a:t>
            </a:r>
            <a:r>
              <a:rPr lang="en-US" altLang="zh-CN" sz="1800" b="0"/>
              <a:t>Promise.prototype</a:t>
            </a:r>
            <a:r>
              <a:rPr lang="zh-CN" altLang="en-US" sz="1800" b="0"/>
              <a:t>上的。它的作用是为 </a:t>
            </a:r>
            <a:r>
              <a:rPr lang="en-US" altLang="zh-CN" sz="1800" b="0"/>
              <a:t>Promise </a:t>
            </a:r>
            <a:r>
              <a:rPr lang="zh-CN" altLang="en-US" sz="1800" b="0"/>
              <a:t>实例添加状态改变时的回调函数。</a:t>
            </a:r>
            <a:r>
              <a:rPr lang="en-US" altLang="zh-CN" sz="1800" b="0"/>
              <a:t>then</a:t>
            </a:r>
            <a:r>
              <a:rPr lang="zh-CN" altLang="en-US" sz="1800" b="0"/>
              <a:t>方法的第一个参数是</a:t>
            </a:r>
            <a:r>
              <a:rPr lang="en-US" altLang="zh-CN" sz="1800" b="0"/>
              <a:t>Resolved</a:t>
            </a:r>
            <a:r>
              <a:rPr lang="zh-CN" altLang="en-US" sz="1800" b="0"/>
              <a:t>状态的回调函数，第二个参数（可选）是</a:t>
            </a:r>
            <a:r>
              <a:rPr lang="en-US" altLang="zh-CN" sz="1800" b="0"/>
              <a:t>Rejected</a:t>
            </a:r>
            <a:r>
              <a:rPr lang="zh-CN" altLang="en-US" sz="1800" b="0"/>
              <a:t>状态的回调函数。</a:t>
            </a:r>
            <a:r>
              <a:rPr lang="en-US" altLang="zh-CN" sz="1800" b="0"/>
              <a:t>then</a:t>
            </a:r>
            <a:r>
              <a:rPr lang="zh-CN" altLang="en-US" sz="1800" b="0"/>
              <a:t>方法返回的是一个新的</a:t>
            </a:r>
            <a:r>
              <a:rPr lang="en-US" altLang="zh-CN" sz="1800" b="0"/>
              <a:t>Promise</a:t>
            </a:r>
            <a:r>
              <a:rPr lang="zh-CN" altLang="en-US" sz="1800" b="0"/>
              <a:t>实例（注意，不是原来那个</a:t>
            </a:r>
            <a:r>
              <a:rPr lang="en-US" altLang="zh-CN" sz="1800" b="0"/>
              <a:t>Promise</a:t>
            </a:r>
            <a:r>
              <a:rPr lang="zh-CN" altLang="en-US" sz="1800" b="0"/>
              <a:t>实例）。因此可以采用链式写法，即</a:t>
            </a:r>
            <a:r>
              <a:rPr lang="en-US" altLang="zh-CN" sz="1800" b="0"/>
              <a:t>then</a:t>
            </a:r>
            <a:r>
              <a:rPr lang="zh-CN" altLang="en-US" sz="1800" b="0"/>
              <a:t>方法后面再调用另一个</a:t>
            </a:r>
            <a:r>
              <a:rPr lang="en-US" altLang="zh-CN" sz="1800" b="0"/>
              <a:t>then</a:t>
            </a:r>
            <a:r>
              <a:rPr lang="zh-CN" altLang="en-US" sz="1800" b="0"/>
              <a:t>方法。如果使用两个</a:t>
            </a:r>
            <a:r>
              <a:rPr lang="en-US" altLang="zh-CN" sz="1800" b="0"/>
              <a:t>then</a:t>
            </a:r>
            <a:r>
              <a:rPr lang="zh-CN" altLang="en-US" sz="1800" b="0"/>
              <a:t>方法，第一个回调函数完成以后，会将返回结果作为参数，传入第二个回调函数。</a:t>
            </a:r>
            <a:endParaRPr lang="en-US" altLang="zh-CN" sz="1800" b="0"/>
          </a:p>
          <a:p>
            <a:pPr marL="285750" lvl="1" indent="-285750">
              <a:spcBef>
                <a:spcPts val="200"/>
              </a:spcBef>
              <a:spcAft>
                <a:spcPts val="200"/>
              </a:spcAft>
              <a:buNone/>
            </a:pPr>
            <a:r>
              <a:rPr lang="en-US" altLang="zh-CN" sz="1600"/>
              <a:t>getJSON("/post/1.json").then( </a:t>
            </a:r>
            <a:endParaRPr lang="en-US" altLang="zh-CN" sz="1600"/>
          </a:p>
          <a:p>
            <a:pPr marL="285750" lvl="1" indent="-285750">
              <a:spcBef>
                <a:spcPts val="200"/>
              </a:spcBef>
              <a:spcAft>
                <a:spcPts val="200"/>
              </a:spcAft>
              <a:buNone/>
            </a:pPr>
            <a:r>
              <a:rPr lang="en-US" altLang="zh-CN" sz="1600"/>
              <a:t>	post =&gt; getJSON(post.commentURL)</a:t>
            </a:r>
            <a:endParaRPr lang="en-US" altLang="zh-CN" sz="1600"/>
          </a:p>
          <a:p>
            <a:pPr marL="285750" lvl="1" indent="-285750">
              <a:spcBef>
                <a:spcPts val="200"/>
              </a:spcBef>
              <a:spcAft>
                <a:spcPts val="200"/>
              </a:spcAft>
              <a:buNone/>
            </a:pPr>
            <a:r>
              <a:rPr lang="en-US" altLang="zh-CN" sz="1600"/>
              <a:t> ).then( </a:t>
            </a:r>
            <a:endParaRPr lang="en-US" altLang="zh-CN" sz="1600"/>
          </a:p>
          <a:p>
            <a:pPr marL="285750" lvl="1" indent="-285750">
              <a:spcBef>
                <a:spcPts val="200"/>
              </a:spcBef>
              <a:spcAft>
                <a:spcPts val="200"/>
              </a:spcAft>
              <a:buNone/>
            </a:pPr>
            <a:r>
              <a:rPr lang="en-US" altLang="zh-CN" sz="1600"/>
              <a:t>	comments =&gt; console.log("Resolved: ", comments), </a:t>
            </a:r>
            <a:endParaRPr lang="en-US" altLang="zh-CN" sz="1600"/>
          </a:p>
          <a:p>
            <a:pPr marL="285750" lvl="1" indent="-285750">
              <a:spcBef>
                <a:spcPts val="200"/>
              </a:spcBef>
              <a:spcAft>
                <a:spcPts val="200"/>
              </a:spcAft>
              <a:buNone/>
            </a:pPr>
            <a:r>
              <a:rPr lang="en-US" altLang="zh-CN" sz="1600"/>
              <a:t>	err =&gt; console.log("Rejected: ", err) </a:t>
            </a:r>
            <a:endParaRPr lang="en-US" altLang="zh-CN" sz="1600"/>
          </a:p>
          <a:p>
            <a:pPr marL="285750" lvl="1" indent="-285750">
              <a:spcBef>
                <a:spcPts val="200"/>
              </a:spcBef>
              <a:spcAft>
                <a:spcPts val="200"/>
              </a:spcAft>
              <a:buNone/>
            </a:pPr>
            <a:r>
              <a:rPr lang="en-US" altLang="zh-CN" sz="1600"/>
              <a:t>); </a:t>
            </a:r>
            <a:endParaRPr lang="en-US" altLang="zh-CN" sz="1600"/>
          </a:p>
          <a:p>
            <a:pPr marL="285750" lvl="1" indent="-285750">
              <a:spcBef>
                <a:spcPts val="200"/>
              </a:spcBef>
              <a:spcAft>
                <a:spcPts val="200"/>
              </a:spcAft>
              <a:buNone/>
            </a:pPr>
            <a:r>
              <a:rPr lang="zh-CN" altLang="en-US" sz="1800" b="0"/>
              <a:t>上面代码中，第一个</a:t>
            </a:r>
            <a:r>
              <a:rPr lang="en-US" altLang="zh-CN" sz="1800" b="0"/>
              <a:t>then</a:t>
            </a:r>
            <a:r>
              <a:rPr lang="zh-CN" altLang="en-US" sz="1800" b="0"/>
              <a:t>方法指定的回调函数，返回的是另一个</a:t>
            </a:r>
            <a:r>
              <a:rPr lang="en-US" altLang="zh-CN" sz="1800" b="0"/>
              <a:t>Promise</a:t>
            </a:r>
            <a:r>
              <a:rPr lang="zh-CN" altLang="en-US" sz="1800" b="0"/>
              <a:t>对象。这时，第二个</a:t>
            </a:r>
            <a:r>
              <a:rPr lang="en-US" altLang="zh-CN" sz="1800" b="0"/>
              <a:t>then</a:t>
            </a:r>
            <a:r>
              <a:rPr lang="zh-CN" altLang="en-US" sz="1800" b="0"/>
              <a:t>方法指定的回调函数，就会等待这个新的</a:t>
            </a:r>
            <a:r>
              <a:rPr lang="en-US" altLang="zh-CN" sz="1800" b="0"/>
              <a:t>Promise</a:t>
            </a:r>
            <a:r>
              <a:rPr lang="zh-CN" altLang="en-US" sz="1800" b="0"/>
              <a:t>对象状态发生变化。如果变为</a:t>
            </a:r>
            <a:r>
              <a:rPr lang="en-US" altLang="zh-CN" sz="1800" b="0"/>
              <a:t>resolved</a:t>
            </a:r>
            <a:r>
              <a:rPr lang="zh-CN" altLang="en-US" sz="1800" b="0"/>
              <a:t>，就调用</a:t>
            </a:r>
            <a:r>
              <a:rPr lang="en-US" altLang="zh-CN" sz="1800" b="0"/>
              <a:t>funcA</a:t>
            </a:r>
            <a:r>
              <a:rPr lang="zh-CN" altLang="en-US" sz="1800" b="0"/>
              <a:t>，如果状态变为</a:t>
            </a:r>
            <a:r>
              <a:rPr lang="en-US" altLang="zh-CN" sz="1800" b="0"/>
              <a:t>rejected</a:t>
            </a:r>
            <a:r>
              <a:rPr lang="zh-CN" altLang="en-US" sz="1800" b="0"/>
              <a:t>，就调用</a:t>
            </a:r>
            <a:r>
              <a:rPr lang="en-US" altLang="zh-CN" sz="1800" b="0"/>
              <a:t>funcB</a:t>
            </a:r>
            <a:r>
              <a:rPr lang="zh-CN" altLang="en-US" sz="1800" b="0"/>
              <a:t>。</a:t>
            </a:r>
            <a:endParaRPr lang="zh-CN" altLang="en-US" sz="1600" b="0"/>
          </a:p>
          <a:p>
            <a:pPr marL="285750" lvl="1" indent="-285750">
              <a:buNone/>
            </a:pPr>
            <a:endParaRPr lang="en-US" altLang="zh-CN" sz="1600"/>
          </a:p>
          <a:p>
            <a:pPr marL="285750" lvl="1" indent="-285750">
              <a:buNone/>
            </a:pPr>
            <a:endParaRPr lang="en-US" altLang="zh-CN" sz="180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p:txBody>
          <a:bodyPr vert="horz" wrap="square" lIns="90333" tIns="44376" rIns="90333" bIns="44376" anchor="b"/>
          <a:lstStyle/>
          <a:p>
            <a:r>
              <a:rPr lang="en-US" altLang="zh-CN"/>
              <a:t>Promise</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Promise.prototype.catch()</a:t>
            </a:r>
            <a:endParaRPr lang="en-US" altLang="zh-CN"/>
          </a:p>
          <a:p>
            <a:pPr marL="285750" lvl="1" indent="-285750">
              <a:buNone/>
            </a:pPr>
            <a:r>
              <a:rPr lang="en-US" altLang="zh-CN" sz="1800" b="0"/>
              <a:t>Promise.prototype.catch</a:t>
            </a:r>
            <a:r>
              <a:rPr lang="zh-CN" altLang="en-US" sz="1800" b="0"/>
              <a:t>方法是</a:t>
            </a:r>
            <a:r>
              <a:rPr lang="en-US" altLang="zh-CN" sz="1800" b="0"/>
              <a:t>.then(null, rejection)</a:t>
            </a:r>
            <a:r>
              <a:rPr lang="zh-CN" altLang="en-US" sz="1800" b="0"/>
              <a:t>的别名，用于指定发生错误时的回调函数，般来说，不要在</a:t>
            </a:r>
            <a:r>
              <a:rPr lang="en-US" altLang="zh-CN" sz="1800" b="0"/>
              <a:t>then</a:t>
            </a:r>
            <a:r>
              <a:rPr lang="zh-CN" altLang="en-US" sz="1800" b="0"/>
              <a:t>方法里面定义</a:t>
            </a:r>
            <a:r>
              <a:rPr lang="en-US" altLang="zh-CN" sz="1800" b="0"/>
              <a:t>Reject</a:t>
            </a:r>
            <a:r>
              <a:rPr lang="zh-CN" altLang="en-US" sz="1800" b="0"/>
              <a:t>状态的回调函数（即</a:t>
            </a:r>
            <a:r>
              <a:rPr lang="en-US" altLang="zh-CN" sz="1800" b="0"/>
              <a:t>then</a:t>
            </a:r>
            <a:r>
              <a:rPr lang="zh-CN" altLang="en-US" sz="1800" b="0"/>
              <a:t>的第二个参数），总是使用</a:t>
            </a:r>
            <a:r>
              <a:rPr lang="en-US" altLang="zh-CN" sz="1800" b="0"/>
              <a:t>catch</a:t>
            </a:r>
            <a:r>
              <a:rPr lang="zh-CN" altLang="en-US" sz="1800" b="0"/>
              <a:t>方法。</a:t>
            </a:r>
            <a:endParaRPr lang="en-US" altLang="zh-CN" sz="1600" b="0"/>
          </a:p>
          <a:p>
            <a:pPr marL="285750" lvl="1" indent="-285750">
              <a:spcBef>
                <a:spcPts val="200"/>
              </a:spcBef>
              <a:spcAft>
                <a:spcPts val="200"/>
              </a:spcAft>
              <a:buNone/>
            </a:pPr>
            <a:r>
              <a:rPr lang="en-US" altLang="zh-CN" sz="1600"/>
              <a:t>var promise = new Promise(function(resolve, reject) { </a:t>
            </a:r>
            <a:endParaRPr lang="en-US" altLang="zh-CN" sz="1600"/>
          </a:p>
          <a:p>
            <a:pPr marL="285750" lvl="1" indent="-285750">
              <a:spcBef>
                <a:spcPts val="200"/>
              </a:spcBef>
              <a:spcAft>
                <a:spcPts val="200"/>
              </a:spcAft>
              <a:buNone/>
            </a:pPr>
            <a:r>
              <a:rPr lang="en-US" altLang="zh-CN" sz="1600"/>
              <a:t>	reject(new Error('test')); </a:t>
            </a:r>
            <a:endParaRPr lang="en-US" altLang="zh-CN" sz="1600"/>
          </a:p>
          <a:p>
            <a:pPr marL="285750" lvl="1" indent="-285750">
              <a:spcBef>
                <a:spcPts val="200"/>
              </a:spcBef>
              <a:spcAft>
                <a:spcPts val="200"/>
              </a:spcAft>
              <a:buNone/>
            </a:pPr>
            <a:r>
              <a:rPr lang="en-US" altLang="zh-CN" sz="1600"/>
              <a:t>});</a:t>
            </a:r>
            <a:endParaRPr lang="en-US" altLang="zh-CN" sz="1600"/>
          </a:p>
          <a:p>
            <a:pPr marL="285750" lvl="1" indent="-285750">
              <a:spcBef>
                <a:spcPts val="200"/>
              </a:spcBef>
              <a:spcAft>
                <a:spcPts val="200"/>
              </a:spcAft>
              <a:buNone/>
            </a:pPr>
            <a:r>
              <a:rPr lang="en-US" altLang="zh-CN" sz="1600"/>
              <a:t> promise.catch(function(error) { </a:t>
            </a:r>
            <a:endParaRPr lang="en-US" altLang="zh-CN" sz="1600"/>
          </a:p>
          <a:p>
            <a:pPr marL="285750" lvl="1" indent="-285750">
              <a:spcBef>
                <a:spcPts val="200"/>
              </a:spcBef>
              <a:spcAft>
                <a:spcPts val="200"/>
              </a:spcAft>
              <a:buNone/>
            </a:pPr>
            <a:r>
              <a:rPr lang="en-US" altLang="zh-CN" sz="1600"/>
              <a:t>	console.log(error);</a:t>
            </a:r>
            <a:endParaRPr lang="en-US" altLang="zh-CN" sz="1600"/>
          </a:p>
          <a:p>
            <a:pPr marL="285750" lvl="1" indent="-285750">
              <a:spcBef>
                <a:spcPts val="200"/>
              </a:spcBef>
              <a:spcAft>
                <a:spcPts val="200"/>
              </a:spcAft>
              <a:buNone/>
            </a:pPr>
            <a:r>
              <a:rPr lang="en-US" altLang="zh-CN" sz="1600"/>
              <a:t> });</a:t>
            </a:r>
            <a:endParaRPr lang="en-US" altLang="zh-CN" sz="1600"/>
          </a:p>
          <a:p>
            <a:pPr marL="285750" lvl="1" indent="-285750">
              <a:spcBef>
                <a:spcPts val="200"/>
              </a:spcBef>
              <a:spcAft>
                <a:spcPts val="200"/>
              </a:spcAft>
              <a:buNone/>
            </a:pPr>
            <a:endParaRPr lang="en-US" altLang="zh-CN" sz="1600" b="0"/>
          </a:p>
          <a:p>
            <a:pPr marL="285750" lvl="1" indent="-285750">
              <a:spcBef>
                <a:spcPts val="200"/>
              </a:spcBef>
              <a:spcAft>
                <a:spcPts val="200"/>
              </a:spcAft>
              <a:buNone/>
            </a:pPr>
            <a:r>
              <a:rPr lang="en-US" altLang="zh-CN" sz="1800" b="0"/>
              <a:t>Promise </a:t>
            </a:r>
            <a:r>
              <a:rPr lang="zh-CN" altLang="en-US" sz="1800" b="0"/>
              <a:t>对象的错误具有“冒泡”性质，会一直向后传递，直到被捕获为止。也就是说，错误总是会被下一个</a:t>
            </a:r>
            <a:r>
              <a:rPr lang="en-US" altLang="zh-CN" sz="1800" b="0"/>
              <a:t>catch</a:t>
            </a:r>
            <a:r>
              <a:rPr lang="zh-CN" altLang="en-US" sz="1800" b="0"/>
              <a:t>语句捕获。</a:t>
            </a:r>
            <a:endParaRPr lang="en-US" altLang="zh-CN" sz="1800" b="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p:txBody>
          <a:bodyPr vert="horz" wrap="square" lIns="90333" tIns="44376" rIns="90333" bIns="44376" anchor="b"/>
          <a:lstStyle/>
          <a:p>
            <a:r>
              <a:rPr lang="en-US" altLang="zh-CN"/>
              <a:t>Promise</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Promise.all()</a:t>
            </a:r>
            <a:endParaRPr lang="en-US" altLang="zh-CN"/>
          </a:p>
          <a:p>
            <a:pPr marL="285750" lvl="1" indent="-285750">
              <a:buNone/>
            </a:pPr>
            <a:r>
              <a:rPr lang="en-US" altLang="zh-CN" sz="1800" b="0"/>
              <a:t>Promise.all</a:t>
            </a:r>
            <a:r>
              <a:rPr lang="zh-CN" altLang="en-US" sz="1800" b="0"/>
              <a:t>方法用于将多个 </a:t>
            </a:r>
            <a:r>
              <a:rPr lang="en-US" altLang="zh-CN" sz="1800" b="0"/>
              <a:t>Promise </a:t>
            </a:r>
            <a:r>
              <a:rPr lang="zh-CN" altLang="en-US" sz="1800" b="0"/>
              <a:t>实例，包装成一个新的 </a:t>
            </a:r>
            <a:r>
              <a:rPr lang="en-US" altLang="zh-CN" sz="1800" b="0"/>
              <a:t>Promise </a:t>
            </a:r>
            <a:r>
              <a:rPr lang="zh-CN" altLang="en-US" sz="1800" b="0"/>
              <a:t>实例。</a:t>
            </a:r>
            <a:endParaRPr lang="en-US" altLang="zh-CN" sz="1800" b="0"/>
          </a:p>
          <a:p>
            <a:pPr marL="285750" lvl="1" indent="-285750">
              <a:buNone/>
            </a:pPr>
            <a:r>
              <a:rPr lang="pt-BR" altLang="zh-CN" sz="1800"/>
              <a:t>var p = Promise.all([p1, p2, p3]); </a:t>
            </a:r>
            <a:endParaRPr lang="en-US" altLang="zh-CN" sz="1800"/>
          </a:p>
          <a:p>
            <a:pPr marL="285750" lvl="1" indent="-285750">
              <a:spcBef>
                <a:spcPts val="500"/>
              </a:spcBef>
              <a:spcAft>
                <a:spcPts val="500"/>
              </a:spcAft>
              <a:buNone/>
            </a:pPr>
            <a:r>
              <a:rPr lang="zh-CN" altLang="en-US" sz="1800" b="0"/>
              <a:t>上面代码中，</a:t>
            </a:r>
            <a:r>
              <a:rPr lang="en-US" altLang="zh-CN" sz="1800" b="0"/>
              <a:t>Promise.all</a:t>
            </a:r>
            <a:r>
              <a:rPr lang="zh-CN" altLang="en-US" sz="1800" b="0"/>
              <a:t>方法接受一个数组作为参数，</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都是 </a:t>
            </a:r>
            <a:r>
              <a:rPr lang="en-US" altLang="zh-CN" sz="1800" b="0"/>
              <a:t>Promise </a:t>
            </a:r>
            <a:r>
              <a:rPr lang="zh-CN" altLang="en-US" sz="1800" b="0"/>
              <a:t>实例，</a:t>
            </a:r>
            <a:r>
              <a:rPr lang="en-US" altLang="zh-CN" sz="1800" b="0"/>
              <a:t>p</a:t>
            </a:r>
            <a:r>
              <a:rPr lang="zh-CN" altLang="en-US" sz="1800" b="0"/>
              <a:t>的状态由</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决定，分成两种情况。</a:t>
            </a:r>
            <a:endParaRPr lang="en-US" altLang="zh-CN" sz="1800" b="0"/>
          </a:p>
          <a:p>
            <a:pPr marL="285750" lvl="1" indent="-285750">
              <a:spcBef>
                <a:spcPts val="500"/>
              </a:spcBef>
              <a:spcAft>
                <a:spcPts val="500"/>
              </a:spcAft>
              <a:buFont typeface="Wingdings" panose="05000000000000000000" pitchFamily="2" charset="2"/>
              <a:buChar char="ü"/>
            </a:pPr>
            <a:r>
              <a:rPr lang="zh-CN" altLang="en-US" sz="1800" b="0"/>
              <a:t>只有</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的状态都变成</a:t>
            </a:r>
            <a:r>
              <a:rPr lang="en-US" altLang="zh-CN" sz="1800" b="0"/>
              <a:t>fulfilled</a:t>
            </a:r>
            <a:r>
              <a:rPr lang="zh-CN" altLang="en-US" sz="1800" b="0"/>
              <a:t>，</a:t>
            </a:r>
            <a:r>
              <a:rPr lang="en-US" altLang="zh-CN" sz="1800" b="0"/>
              <a:t>p</a:t>
            </a:r>
            <a:r>
              <a:rPr lang="zh-CN" altLang="en-US" sz="1800" b="0"/>
              <a:t>的状态才会变成</a:t>
            </a:r>
            <a:r>
              <a:rPr lang="en-US" altLang="zh-CN" sz="1800" b="0"/>
              <a:t>fulfilled</a:t>
            </a:r>
            <a:r>
              <a:rPr lang="zh-CN" altLang="en-US" sz="1800" b="0"/>
              <a:t>，此时</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的返回值组成一个数组，传递给</a:t>
            </a:r>
            <a:r>
              <a:rPr lang="en-US" altLang="zh-CN" sz="1800" b="0"/>
              <a:t>p</a:t>
            </a:r>
            <a:r>
              <a:rPr lang="zh-CN" altLang="en-US" sz="1800" b="0"/>
              <a:t>的回调函数。</a:t>
            </a:r>
            <a:endParaRPr lang="en-US" altLang="zh-CN" sz="1800" b="0"/>
          </a:p>
          <a:p>
            <a:pPr marL="285750" lvl="1" indent="-285750">
              <a:spcBef>
                <a:spcPts val="500"/>
              </a:spcBef>
              <a:spcAft>
                <a:spcPts val="500"/>
              </a:spcAft>
              <a:buFont typeface="Wingdings" panose="05000000000000000000" pitchFamily="2" charset="2"/>
              <a:buChar char="ü"/>
            </a:pPr>
            <a:r>
              <a:rPr lang="zh-CN" altLang="en-US" sz="1800" b="0"/>
              <a:t>只要</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之中有一个被</a:t>
            </a:r>
            <a:r>
              <a:rPr lang="en-US" altLang="zh-CN" sz="1800" b="0"/>
              <a:t>rejected</a:t>
            </a:r>
            <a:r>
              <a:rPr lang="zh-CN" altLang="en-US" sz="1800" b="0"/>
              <a:t>，</a:t>
            </a:r>
            <a:r>
              <a:rPr lang="en-US" altLang="zh-CN" sz="1800" b="0"/>
              <a:t>p</a:t>
            </a:r>
            <a:r>
              <a:rPr lang="zh-CN" altLang="en-US" sz="1800" b="0"/>
              <a:t>的状态就变成</a:t>
            </a:r>
            <a:r>
              <a:rPr lang="en-US" altLang="zh-CN" sz="1800" b="0"/>
              <a:t>rejected</a:t>
            </a:r>
            <a:r>
              <a:rPr lang="zh-CN" altLang="en-US" sz="1800" b="0"/>
              <a:t>，此时第一个被</a:t>
            </a:r>
            <a:r>
              <a:rPr lang="en-US" altLang="zh-CN" sz="1800" b="0"/>
              <a:t>reject</a:t>
            </a:r>
            <a:r>
              <a:rPr lang="zh-CN" altLang="en-US" sz="1800" b="0"/>
              <a:t>的实例的返回值，会传递给</a:t>
            </a:r>
            <a:r>
              <a:rPr lang="en-US" altLang="zh-CN" sz="1800" b="0"/>
              <a:t>p</a:t>
            </a:r>
            <a:r>
              <a:rPr lang="zh-CN" altLang="en-US" sz="1800" b="0"/>
              <a:t>的回调函数。</a:t>
            </a:r>
            <a:endParaRPr lang="en-US" altLang="zh-CN" sz="1800" b="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p:txBody>
          <a:bodyPr vert="horz" wrap="square" lIns="90333" tIns="44376" rIns="90333" bIns="44376" anchor="b"/>
          <a:lstStyle/>
          <a:p>
            <a:r>
              <a:rPr lang="en-US" altLang="zh-CN"/>
              <a:t>Promise</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Promise.race()</a:t>
            </a:r>
            <a:endParaRPr lang="en-US" altLang="zh-CN"/>
          </a:p>
          <a:p>
            <a:pPr marL="285750" lvl="1" indent="-285750">
              <a:buNone/>
            </a:pPr>
            <a:r>
              <a:rPr lang="en-US" altLang="zh-CN" sz="1800" b="0"/>
              <a:t>Promise.race</a:t>
            </a:r>
            <a:r>
              <a:rPr lang="zh-CN" altLang="en-US" sz="1800" b="0"/>
              <a:t>方法同样是将多个</a:t>
            </a:r>
            <a:r>
              <a:rPr lang="en-US" altLang="zh-CN" sz="1800" b="0"/>
              <a:t>Promise</a:t>
            </a:r>
            <a:r>
              <a:rPr lang="zh-CN" altLang="en-US" sz="1800" b="0"/>
              <a:t>实例，包装成一个新的</a:t>
            </a:r>
            <a:r>
              <a:rPr lang="en-US" altLang="zh-CN" sz="1800" b="0"/>
              <a:t>Promise</a:t>
            </a:r>
            <a:r>
              <a:rPr lang="zh-CN" altLang="en-US" sz="1800" b="0"/>
              <a:t>实例。下面代码中，只要</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之中有一个实例率先改变状态，</a:t>
            </a:r>
            <a:r>
              <a:rPr lang="en-US" altLang="zh-CN" sz="1800" b="0"/>
              <a:t>p</a:t>
            </a:r>
            <a:r>
              <a:rPr lang="zh-CN" altLang="en-US" sz="1800" b="0"/>
              <a:t>的状态就跟着改变。那个率先改变的 </a:t>
            </a:r>
            <a:r>
              <a:rPr lang="en-US" altLang="zh-CN" sz="1800" b="0"/>
              <a:t>Promise </a:t>
            </a:r>
            <a:r>
              <a:rPr lang="zh-CN" altLang="en-US" sz="1800" b="0"/>
              <a:t>实例的返回值，就传递给</a:t>
            </a:r>
            <a:r>
              <a:rPr lang="en-US" altLang="zh-CN" sz="1800" b="0"/>
              <a:t>p</a:t>
            </a:r>
            <a:r>
              <a:rPr lang="zh-CN" altLang="en-US" sz="1800" b="0"/>
              <a:t>的回调函数。</a:t>
            </a:r>
            <a:endParaRPr lang="en-US" altLang="zh-CN" sz="1800" b="0"/>
          </a:p>
          <a:p>
            <a:pPr marL="285750" lvl="1" indent="-285750">
              <a:buNone/>
            </a:pPr>
            <a:r>
              <a:rPr lang="en-US" altLang="zh-CN" sz="1800"/>
              <a:t>var p = Promise.race([p1, p2, p3])</a:t>
            </a:r>
            <a:r>
              <a:rPr lang="pt-BR" altLang="zh-CN" sz="1800"/>
              <a:t>; </a:t>
            </a:r>
            <a:endParaRPr lang="en-US" altLang="zh-CN" sz="1800"/>
          </a:p>
          <a:p>
            <a:pPr marL="285750" lvl="1" indent="-285750">
              <a:spcBef>
                <a:spcPts val="500"/>
              </a:spcBef>
              <a:spcAft>
                <a:spcPts val="500"/>
              </a:spcAft>
              <a:buNone/>
            </a:pPr>
            <a:r>
              <a:rPr lang="zh-CN" altLang="en-US" sz="1800" b="0"/>
              <a:t>上面代码中，</a:t>
            </a:r>
            <a:r>
              <a:rPr lang="en-US" altLang="zh-CN" sz="1800" b="0"/>
              <a:t>Promise.all</a:t>
            </a:r>
            <a:r>
              <a:rPr lang="zh-CN" altLang="en-US" sz="1800" b="0"/>
              <a:t>方法接受一个数组作为参数，</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都是 </a:t>
            </a:r>
            <a:r>
              <a:rPr lang="en-US" altLang="zh-CN" sz="1800" b="0"/>
              <a:t>Promise </a:t>
            </a:r>
            <a:r>
              <a:rPr lang="zh-CN" altLang="en-US" sz="1800" b="0"/>
              <a:t>实例，</a:t>
            </a:r>
            <a:r>
              <a:rPr lang="en-US" altLang="zh-CN" sz="1800" b="0"/>
              <a:t>p</a:t>
            </a:r>
            <a:r>
              <a:rPr lang="zh-CN" altLang="en-US" sz="1800" b="0"/>
              <a:t>的状态由</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决定，分成两种情况。</a:t>
            </a:r>
            <a:endParaRPr lang="en-US" altLang="zh-CN" sz="1800" b="0"/>
          </a:p>
          <a:p>
            <a:pPr marL="285750" lvl="1" indent="-285750">
              <a:spcBef>
                <a:spcPts val="500"/>
              </a:spcBef>
              <a:spcAft>
                <a:spcPts val="500"/>
              </a:spcAft>
              <a:buFont typeface="Wingdings" panose="05000000000000000000" pitchFamily="2" charset="2"/>
              <a:buChar char="ü"/>
            </a:pPr>
            <a:r>
              <a:rPr lang="zh-CN" altLang="en-US" sz="1800" b="0"/>
              <a:t>只有</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的状态都变成</a:t>
            </a:r>
            <a:r>
              <a:rPr lang="en-US" altLang="zh-CN" sz="1800" b="0"/>
              <a:t>fulfilled</a:t>
            </a:r>
            <a:r>
              <a:rPr lang="zh-CN" altLang="en-US" sz="1800" b="0"/>
              <a:t>，</a:t>
            </a:r>
            <a:r>
              <a:rPr lang="en-US" altLang="zh-CN" sz="1800" b="0"/>
              <a:t>p</a:t>
            </a:r>
            <a:r>
              <a:rPr lang="zh-CN" altLang="en-US" sz="1800" b="0"/>
              <a:t>的状态才会变成</a:t>
            </a:r>
            <a:r>
              <a:rPr lang="en-US" altLang="zh-CN" sz="1800" b="0"/>
              <a:t>fulfilled</a:t>
            </a:r>
            <a:r>
              <a:rPr lang="zh-CN" altLang="en-US" sz="1800" b="0"/>
              <a:t>，此时</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的返回值组成一个数组，传递给</a:t>
            </a:r>
            <a:r>
              <a:rPr lang="en-US" altLang="zh-CN" sz="1800" b="0"/>
              <a:t>p</a:t>
            </a:r>
            <a:r>
              <a:rPr lang="zh-CN" altLang="en-US" sz="1800" b="0"/>
              <a:t>的回调函数。</a:t>
            </a:r>
            <a:endParaRPr lang="en-US" altLang="zh-CN" sz="1800" b="0"/>
          </a:p>
          <a:p>
            <a:pPr marL="285750" lvl="1" indent="-285750">
              <a:spcBef>
                <a:spcPts val="500"/>
              </a:spcBef>
              <a:spcAft>
                <a:spcPts val="500"/>
              </a:spcAft>
              <a:buFont typeface="Wingdings" panose="05000000000000000000" pitchFamily="2" charset="2"/>
              <a:buChar char="ü"/>
            </a:pPr>
            <a:r>
              <a:rPr lang="zh-CN" altLang="en-US" sz="1800" b="0"/>
              <a:t>只要</a:t>
            </a:r>
            <a:r>
              <a:rPr lang="en-US" altLang="zh-CN" sz="1800" b="0"/>
              <a:t>p1</a:t>
            </a:r>
            <a:r>
              <a:rPr lang="zh-CN" altLang="en-US" sz="1800" b="0"/>
              <a:t>、</a:t>
            </a:r>
            <a:r>
              <a:rPr lang="en-US" altLang="zh-CN" sz="1800" b="0"/>
              <a:t>p2</a:t>
            </a:r>
            <a:r>
              <a:rPr lang="zh-CN" altLang="en-US" sz="1800" b="0"/>
              <a:t>、</a:t>
            </a:r>
            <a:r>
              <a:rPr lang="en-US" altLang="zh-CN" sz="1800" b="0"/>
              <a:t>p3</a:t>
            </a:r>
            <a:r>
              <a:rPr lang="zh-CN" altLang="en-US" sz="1800" b="0"/>
              <a:t>之中有一个被</a:t>
            </a:r>
            <a:r>
              <a:rPr lang="en-US" altLang="zh-CN" sz="1800" b="0"/>
              <a:t>rejected</a:t>
            </a:r>
            <a:r>
              <a:rPr lang="zh-CN" altLang="en-US" sz="1800" b="0"/>
              <a:t>，</a:t>
            </a:r>
            <a:r>
              <a:rPr lang="en-US" altLang="zh-CN" sz="1800" b="0"/>
              <a:t>p</a:t>
            </a:r>
            <a:r>
              <a:rPr lang="zh-CN" altLang="en-US" sz="1800" b="0"/>
              <a:t>的状态就变成</a:t>
            </a:r>
            <a:r>
              <a:rPr lang="en-US" altLang="zh-CN" sz="1800" b="0"/>
              <a:t>rejected</a:t>
            </a:r>
            <a:r>
              <a:rPr lang="zh-CN" altLang="en-US" sz="1800" b="0"/>
              <a:t>，此时第一个被</a:t>
            </a:r>
            <a:r>
              <a:rPr lang="en-US" altLang="zh-CN" sz="1800" b="0"/>
              <a:t>reject</a:t>
            </a:r>
            <a:r>
              <a:rPr lang="zh-CN" altLang="en-US" sz="1800" b="0"/>
              <a:t>的实例的返回值，会传递给</a:t>
            </a:r>
            <a:r>
              <a:rPr lang="en-US" altLang="zh-CN" sz="1800" b="0"/>
              <a:t>p</a:t>
            </a:r>
            <a:r>
              <a:rPr lang="zh-CN" altLang="en-US" sz="1800" b="0"/>
              <a:t>的回调函数。</a:t>
            </a:r>
            <a:endParaRPr lang="en-US" altLang="zh-CN" sz="1800" b="0"/>
          </a:p>
          <a:p>
            <a:pPr marL="285750" lvl="1" indent="-285750">
              <a:buNone/>
            </a:pP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vert="horz" wrap="square" lIns="90333" tIns="44376" rIns="90333" bIns="44376" anchor="b"/>
          <a:lstStyle/>
          <a:p>
            <a:r>
              <a:rPr lang="zh-CN" altLang="en-US"/>
              <a:t>模块化结构</a:t>
            </a:r>
            <a:endParaRPr lang="zh-CN" altLang="en-US"/>
          </a:p>
        </p:txBody>
      </p:sp>
      <p:sp>
        <p:nvSpPr>
          <p:cNvPr id="12290" name="Rectangle 3"/>
          <p:cNvSpPr>
            <a:spLocks noGrp="1"/>
          </p:cNvSpPr>
          <p:nvPr>
            <p:ph idx="1"/>
          </p:nvPr>
        </p:nvSpPr>
        <p:spPr/>
        <p:txBody>
          <a:bodyPr vert="horz" wrap="square" lIns="90050" tIns="45024" rIns="90050" bIns="45024" anchor="t"/>
          <a:lstStyle/>
          <a:p>
            <a:pPr>
              <a:spcBef>
                <a:spcPts val="200"/>
              </a:spcBef>
              <a:spcAft>
                <a:spcPts val="200"/>
              </a:spcAft>
            </a:pPr>
            <a:r>
              <a:rPr lang="zh-CN" altLang="en-US"/>
              <a:t> 模块化</a:t>
            </a:r>
            <a:endParaRPr lang="en-US" altLang="zh-CN" sz="1800"/>
          </a:p>
          <a:p>
            <a:pPr marL="287655" lvl="1" indent="0">
              <a:buNone/>
            </a:pPr>
            <a:r>
              <a:rPr lang="en-US" altLang="zh-CN" sz="1800"/>
              <a:t>Node.js</a:t>
            </a:r>
            <a:r>
              <a:rPr lang="zh-CN" altLang="en-US" sz="1800"/>
              <a:t>采用模块化结构，按照</a:t>
            </a:r>
            <a:r>
              <a:rPr lang="en-US" altLang="zh-CN" sz="1800"/>
              <a:t>CommonJS</a:t>
            </a:r>
            <a:r>
              <a:rPr lang="zh-CN" altLang="en-US" sz="1800"/>
              <a:t>规范定义和使用模块。在</a:t>
            </a:r>
            <a:r>
              <a:rPr lang="en-US" altLang="zh-CN" sz="1800"/>
              <a:t>Node</a:t>
            </a:r>
            <a:r>
              <a:rPr lang="zh-CN" altLang="en-US" sz="1800"/>
              <a:t>中，以模块为单位划分所有功能，并且提供一个完整的模块加载机制，使得我们可以将应用程序划分为各个不同的部分，并且对这些部分进行很好的协同管理。通过将各种可重用的代码编写在各种模块中的方法，我们可以大大减少应用程序的代码量，提高应用程序开发效率以及应用程序的可读性。通过模块加载机制，我们也可以将各种第三方模块引入到我们的应用程序中。</a:t>
            </a:r>
            <a:endParaRPr lang="en-US" altLang="zh-CN" sz="18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p:cNvSpPr>
          <p:nvPr>
            <p:ph type="title"/>
          </p:nvPr>
        </p:nvSpPr>
        <p:spPr/>
        <p:txBody>
          <a:bodyPr vert="horz" wrap="square" lIns="90333" tIns="44376" rIns="90333" bIns="44376" anchor="b"/>
          <a:lstStyle/>
          <a:p>
            <a:r>
              <a:rPr lang="en-US" altLang="zh-CN"/>
              <a:t>Promise</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Promise. resolve()</a:t>
            </a:r>
            <a:endParaRPr lang="en-US" altLang="zh-CN"/>
          </a:p>
          <a:p>
            <a:pPr marL="285750" lvl="1" indent="-285750">
              <a:buNone/>
            </a:pPr>
            <a:r>
              <a:rPr lang="en-US" altLang="zh-CN" sz="1800" b="0"/>
              <a:t>Promise.resolve()</a:t>
            </a:r>
            <a:r>
              <a:rPr lang="zh-CN" altLang="en-US" sz="1800" b="0"/>
              <a:t>方法将现有对象转为</a:t>
            </a:r>
            <a:r>
              <a:rPr lang="en-US" altLang="zh-CN" sz="1800" b="0"/>
              <a:t>Promise</a:t>
            </a:r>
            <a:r>
              <a:rPr lang="zh-CN" altLang="en-US" sz="1800" b="0"/>
              <a:t>对象，例如：</a:t>
            </a:r>
            <a:endParaRPr lang="en-US" altLang="zh-CN" sz="1800" b="0"/>
          </a:p>
          <a:p>
            <a:pPr marL="285750" lvl="1" indent="-285750">
              <a:buNone/>
            </a:pPr>
            <a:r>
              <a:rPr lang="en-US" altLang="zh-CN" sz="1800"/>
              <a:t>var jsPromise = Promise.resolve($.ajax('/whatever.json')); </a:t>
            </a:r>
            <a:endParaRPr lang="en-US" altLang="zh-CN" sz="1800"/>
          </a:p>
          <a:p>
            <a:pPr marL="285750" lvl="1" indent="-285750">
              <a:spcBef>
                <a:spcPts val="500"/>
              </a:spcBef>
              <a:spcAft>
                <a:spcPts val="500"/>
              </a:spcAft>
              <a:buFont typeface="Wingdings" panose="05000000000000000000" pitchFamily="2" charset="2"/>
              <a:buChar char="ü"/>
            </a:pPr>
            <a:r>
              <a:rPr lang="zh-CN" altLang="en-US" sz="1800"/>
              <a:t>参数是一个</a:t>
            </a:r>
            <a:r>
              <a:rPr lang="en-US" altLang="zh-CN" sz="1800"/>
              <a:t>Promise</a:t>
            </a:r>
            <a:r>
              <a:rPr lang="zh-CN" altLang="en-US" sz="1800"/>
              <a:t>实例</a:t>
            </a:r>
            <a:endParaRPr lang="en-US" altLang="zh-CN" sz="1800"/>
          </a:p>
          <a:p>
            <a:pPr marL="285750" lvl="1" indent="-285750">
              <a:spcBef>
                <a:spcPts val="500"/>
              </a:spcBef>
              <a:spcAft>
                <a:spcPts val="500"/>
              </a:spcAft>
              <a:buNone/>
            </a:pPr>
            <a:r>
              <a:rPr lang="en-US" altLang="zh-CN" sz="1800"/>
              <a:t>	</a:t>
            </a:r>
            <a:r>
              <a:rPr lang="en-US" altLang="zh-CN" sz="1800" b="0"/>
              <a:t>Promise.resolve</a:t>
            </a:r>
            <a:r>
              <a:rPr lang="zh-CN" altLang="en-US" sz="1800" b="0"/>
              <a:t>将不做任何修改、原封不动地返回这个实例</a:t>
            </a:r>
            <a:r>
              <a:rPr lang="zh-CN" altLang="en-US" sz="1600" b="0"/>
              <a:t>。</a:t>
            </a:r>
            <a:endParaRPr lang="en-US" altLang="zh-CN" sz="1800" b="0"/>
          </a:p>
          <a:p>
            <a:pPr marL="285750" lvl="1" indent="-285750">
              <a:spcBef>
                <a:spcPts val="500"/>
              </a:spcBef>
              <a:spcAft>
                <a:spcPts val="500"/>
              </a:spcAft>
              <a:buFont typeface="Wingdings" panose="05000000000000000000" pitchFamily="2" charset="2"/>
              <a:buChar char="ü"/>
            </a:pPr>
            <a:r>
              <a:rPr lang="zh-CN" altLang="en-US" sz="1800"/>
              <a:t>参数是一个</a:t>
            </a:r>
            <a:r>
              <a:rPr lang="en-US" altLang="zh-CN" sz="1800"/>
              <a:t>thenable</a:t>
            </a:r>
            <a:r>
              <a:rPr lang="zh-CN" altLang="en-US" sz="1800"/>
              <a:t>对象</a:t>
            </a:r>
            <a:endParaRPr lang="en-US" altLang="zh-CN" sz="1800"/>
          </a:p>
          <a:p>
            <a:pPr marL="285750" lvl="1" indent="-285750">
              <a:spcBef>
                <a:spcPts val="500"/>
              </a:spcBef>
              <a:spcAft>
                <a:spcPts val="500"/>
              </a:spcAft>
              <a:buNone/>
            </a:pPr>
            <a:r>
              <a:rPr lang="en-US" altLang="zh-CN" sz="1800"/>
              <a:t>	</a:t>
            </a:r>
            <a:r>
              <a:rPr lang="en-US" altLang="zh-CN" sz="1800" b="0"/>
              <a:t>thenable</a:t>
            </a:r>
            <a:r>
              <a:rPr lang="zh-CN" altLang="en-US" sz="1800" b="0"/>
              <a:t>对象指的是具有</a:t>
            </a:r>
            <a:r>
              <a:rPr lang="en-US" altLang="zh-CN" sz="1800" b="0"/>
              <a:t>then</a:t>
            </a:r>
            <a:r>
              <a:rPr lang="zh-CN" altLang="en-US" sz="1800" b="0"/>
              <a:t>方法的对象，</a:t>
            </a:r>
            <a:r>
              <a:rPr lang="en-US" altLang="zh-CN" sz="1800" b="0"/>
              <a:t>Promise.resolve</a:t>
            </a:r>
            <a:r>
              <a:rPr lang="zh-CN" altLang="en-US" sz="1800" b="0"/>
              <a:t>方法会将这个对象转为</a:t>
            </a:r>
            <a:r>
              <a:rPr lang="en-US" altLang="zh-CN" sz="1800" b="0"/>
              <a:t>Promise</a:t>
            </a:r>
            <a:r>
              <a:rPr lang="zh-CN" altLang="en-US" sz="1800" b="0"/>
              <a:t>对象，然后就立即执行</a:t>
            </a:r>
            <a:r>
              <a:rPr lang="en-US" altLang="zh-CN" sz="1800" b="0"/>
              <a:t>thenable</a:t>
            </a:r>
            <a:r>
              <a:rPr lang="zh-CN" altLang="en-US" sz="1800" b="0"/>
              <a:t>对象的</a:t>
            </a:r>
            <a:r>
              <a:rPr lang="en-US" altLang="zh-CN" sz="1800" b="0"/>
              <a:t>then</a:t>
            </a:r>
            <a:r>
              <a:rPr lang="zh-CN" altLang="en-US" sz="1800" b="0"/>
              <a:t>方法。</a:t>
            </a:r>
            <a:endParaRPr lang="en-US" altLang="zh-CN" sz="1800" b="0"/>
          </a:p>
          <a:p>
            <a:pPr marL="285750" lvl="1" indent="-285750">
              <a:spcBef>
                <a:spcPts val="500"/>
              </a:spcBef>
              <a:spcAft>
                <a:spcPts val="500"/>
              </a:spcAft>
              <a:buFont typeface="Wingdings" panose="05000000000000000000" pitchFamily="2" charset="2"/>
              <a:buChar char="ü"/>
            </a:pPr>
            <a:r>
              <a:rPr lang="zh-CN" altLang="en-US" sz="1800"/>
              <a:t>参数不是具有</a:t>
            </a:r>
            <a:r>
              <a:rPr lang="en-US" altLang="zh-CN" sz="1800"/>
              <a:t>then</a:t>
            </a:r>
            <a:r>
              <a:rPr lang="zh-CN" altLang="en-US" sz="1800"/>
              <a:t>方法的对象，或根本就不是对象</a:t>
            </a:r>
            <a:endParaRPr lang="en-US" altLang="zh-CN" sz="1800"/>
          </a:p>
          <a:p>
            <a:pPr marL="285750" lvl="1" indent="-285750">
              <a:spcBef>
                <a:spcPts val="500"/>
              </a:spcBef>
              <a:spcAft>
                <a:spcPts val="500"/>
              </a:spcAft>
              <a:buNone/>
            </a:pPr>
            <a:r>
              <a:rPr lang="en-US" altLang="zh-CN" sz="1800"/>
              <a:t>	</a:t>
            </a:r>
            <a:r>
              <a:rPr lang="zh-CN" altLang="en-US" sz="1800" b="0"/>
              <a:t>如果参数是一个原始值，或者是一个不具有</a:t>
            </a:r>
            <a:r>
              <a:rPr lang="en-US" altLang="zh-CN" sz="1800" b="0"/>
              <a:t>then</a:t>
            </a:r>
            <a:r>
              <a:rPr lang="zh-CN" altLang="en-US" sz="1800" b="0"/>
              <a:t>方法的对象，则</a:t>
            </a:r>
            <a:r>
              <a:rPr lang="en-US" altLang="zh-CN" sz="1800" b="0"/>
              <a:t>Promise.resolve</a:t>
            </a:r>
            <a:r>
              <a:rPr lang="zh-CN" altLang="en-US" sz="1800" b="0"/>
              <a:t>方法返回一个新的</a:t>
            </a:r>
            <a:r>
              <a:rPr lang="en-US" altLang="zh-CN" sz="1800" b="0"/>
              <a:t>Promise</a:t>
            </a:r>
            <a:r>
              <a:rPr lang="zh-CN" altLang="en-US" sz="1800" b="0"/>
              <a:t>对象，状态为</a:t>
            </a:r>
            <a:r>
              <a:rPr lang="en-US" altLang="zh-CN" sz="1800" b="0"/>
              <a:t>Resolved</a:t>
            </a:r>
            <a:r>
              <a:rPr lang="zh-CN" altLang="en-US" sz="1800" b="0"/>
              <a:t>。</a:t>
            </a:r>
            <a:endParaRPr lang="en-US" altLang="zh-CN" b="0"/>
          </a:p>
          <a:p>
            <a:pPr marL="285750" lvl="1" indent="-285750">
              <a:spcBef>
                <a:spcPts val="500"/>
              </a:spcBef>
              <a:spcAft>
                <a:spcPts val="500"/>
              </a:spcAft>
              <a:buFont typeface="Wingdings" panose="05000000000000000000" pitchFamily="2" charset="2"/>
              <a:buChar char="ü"/>
            </a:pPr>
            <a:r>
              <a:rPr lang="zh-CN" altLang="en-US" sz="1800"/>
              <a:t>不带有任何参数</a:t>
            </a:r>
            <a:endParaRPr lang="en-US" altLang="zh-CN" sz="1800"/>
          </a:p>
          <a:p>
            <a:pPr marL="285750" lvl="1" indent="-285750">
              <a:buNone/>
            </a:pPr>
            <a:r>
              <a:rPr lang="pt-BR" altLang="zh-CN" sz="1600" b="0"/>
              <a:t>	</a:t>
            </a:r>
            <a:r>
              <a:rPr lang="zh-CN" altLang="pt-BR" sz="1800" b="0"/>
              <a:t>直接返回一个</a:t>
            </a:r>
            <a:r>
              <a:rPr lang="pt-BR" altLang="zh-CN" sz="1800" b="0"/>
              <a:t>Resolved</a:t>
            </a:r>
            <a:r>
              <a:rPr lang="zh-CN" altLang="pt-BR" sz="1800" b="0"/>
              <a:t>状态的</a:t>
            </a:r>
            <a:r>
              <a:rPr lang="pt-BR" altLang="zh-CN" sz="1800" b="0"/>
              <a:t>Promise</a:t>
            </a:r>
            <a:r>
              <a:rPr lang="zh-CN" altLang="pt-BR" sz="1800" b="0"/>
              <a:t>对象。</a:t>
            </a:r>
            <a:r>
              <a:rPr lang="zh-CN" altLang="en-US" sz="1800" b="0"/>
              <a:t>需要注意的是，立即</a:t>
            </a:r>
            <a:r>
              <a:rPr lang="en-US" altLang="zh-CN" sz="1800" b="0"/>
              <a:t>resolve</a:t>
            </a:r>
            <a:r>
              <a:rPr lang="zh-CN" altLang="en-US" sz="1800" b="0"/>
              <a:t>的</a:t>
            </a:r>
            <a:r>
              <a:rPr lang="en-US" altLang="zh-CN" sz="1800" b="0"/>
              <a:t>Promise</a:t>
            </a:r>
            <a:r>
              <a:rPr lang="zh-CN" altLang="en-US" sz="1800" b="0"/>
              <a:t>对象，是在本轮“事件循环”（</a:t>
            </a:r>
            <a:r>
              <a:rPr lang="en-US" altLang="zh-CN" sz="1800" b="0"/>
              <a:t>event loop</a:t>
            </a:r>
            <a:r>
              <a:rPr lang="zh-CN" altLang="en-US" sz="1800" b="0"/>
              <a:t>）的结束时，而不是在下一轮“事件循环”的开始时。</a:t>
            </a:r>
            <a:endParaRPr lang="pt-BR" altLang="zh-CN" sz="18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p:cNvSpPr>
          <p:nvPr>
            <p:ph type="title"/>
          </p:nvPr>
        </p:nvSpPr>
        <p:spPr/>
        <p:txBody>
          <a:bodyPr vert="horz" wrap="square" lIns="90333" tIns="44376" rIns="90333" bIns="44376" anchor="b"/>
          <a:lstStyle/>
          <a:p>
            <a:r>
              <a:rPr lang="en-US" altLang="zh-CN"/>
              <a:t>Promise</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Promise. reject()</a:t>
            </a:r>
            <a:endParaRPr lang="en-US" altLang="zh-CN"/>
          </a:p>
          <a:p>
            <a:pPr marL="285750" lvl="1" indent="-285750">
              <a:buNone/>
            </a:pPr>
            <a:r>
              <a:rPr lang="en-US" altLang="zh-CN" sz="1800" b="0"/>
              <a:t>Promise.reject(reason)</a:t>
            </a:r>
            <a:r>
              <a:rPr lang="zh-CN" altLang="en-US" sz="1800" b="0"/>
              <a:t>方法也会返回一个新的 </a:t>
            </a:r>
            <a:r>
              <a:rPr lang="en-US" altLang="zh-CN" sz="1800" b="0"/>
              <a:t>Promise </a:t>
            </a:r>
            <a:r>
              <a:rPr lang="zh-CN" altLang="en-US" sz="1800" b="0"/>
              <a:t>实例，该实例的状态为</a:t>
            </a:r>
            <a:r>
              <a:rPr lang="en-US" altLang="zh-CN" sz="1800" b="0"/>
              <a:t>rejected </a:t>
            </a:r>
            <a:r>
              <a:rPr lang="zh-CN" altLang="en-US" sz="1800" b="0"/>
              <a:t>。</a:t>
            </a:r>
            <a:endParaRPr lang="en-US" altLang="zh-CN" sz="1800" b="0"/>
          </a:p>
          <a:p>
            <a:pPr marL="285750" lvl="1" indent="-285750">
              <a:buNone/>
            </a:pPr>
            <a:r>
              <a:rPr lang="en-US" altLang="zh-CN" sz="1800"/>
              <a:t>var p = Promise.reject('</a:t>
            </a:r>
            <a:r>
              <a:rPr lang="zh-CN" altLang="en-US" sz="1800"/>
              <a:t>出错了</a:t>
            </a:r>
            <a:r>
              <a:rPr lang="en-US" altLang="zh-CN" sz="1800"/>
              <a:t>'); </a:t>
            </a:r>
            <a:endParaRPr lang="en-US" altLang="zh-CN" sz="1800"/>
          </a:p>
          <a:p>
            <a:pPr marL="285750" lvl="1" indent="-285750">
              <a:buNone/>
            </a:pPr>
            <a:r>
              <a:rPr lang="en-US" altLang="zh-CN" sz="1800" b="0"/>
              <a:t>// </a:t>
            </a:r>
            <a:r>
              <a:rPr lang="zh-CN" altLang="en-US" sz="1800" b="0"/>
              <a:t>等同于 </a:t>
            </a:r>
            <a:endParaRPr lang="en-US" altLang="zh-CN" sz="1800" b="0"/>
          </a:p>
          <a:p>
            <a:pPr marL="285750" lvl="1" indent="-285750">
              <a:buNone/>
            </a:pPr>
            <a:r>
              <a:rPr lang="en-US" altLang="zh-CN" sz="1800"/>
              <a:t>var p = new Promise((resolve, reject) =&gt; reject('</a:t>
            </a:r>
            <a:r>
              <a:rPr lang="zh-CN" altLang="en-US" sz="1800"/>
              <a:t>出错了</a:t>
            </a:r>
            <a:r>
              <a:rPr lang="en-US" altLang="zh-CN" sz="1800"/>
              <a:t>')) </a:t>
            </a:r>
            <a:endParaRPr lang="pt-BR" altLang="zh-CN" sz="160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p:nvPr>
        </p:nvSpPr>
        <p:spPr/>
        <p:txBody>
          <a:bodyPr vert="horz" wrap="square" lIns="90333" tIns="44376" rIns="90333" bIns="44376" anchor="b"/>
          <a:lstStyle/>
          <a:p>
            <a:r>
              <a:rPr lang="en-US" altLang="zh-CN"/>
              <a:t>Promise</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finally()</a:t>
            </a:r>
            <a:endParaRPr lang="en-US" altLang="zh-CN"/>
          </a:p>
          <a:p>
            <a:pPr marL="285750" lvl="1" indent="-285750">
              <a:buNone/>
            </a:pPr>
            <a:r>
              <a:rPr lang="en-US" altLang="zh-CN" sz="1800" b="0"/>
              <a:t>finally</a:t>
            </a:r>
            <a:r>
              <a:rPr lang="zh-CN" altLang="en-US" sz="1800" b="0"/>
              <a:t>方法用于指定不管</a:t>
            </a:r>
            <a:r>
              <a:rPr lang="en-US" altLang="zh-CN" sz="1800" b="0"/>
              <a:t>Promise</a:t>
            </a:r>
            <a:r>
              <a:rPr lang="zh-CN" altLang="en-US" sz="1800" b="0"/>
              <a:t>对象最后状态如何，都会执行的操作。它接受一个普通的回调函数作为参数，该函数不管怎样都必须执行。</a:t>
            </a:r>
            <a:endParaRPr lang="en-US" altLang="zh-CN" sz="1800" b="0"/>
          </a:p>
          <a:p>
            <a:pPr marL="285750" lvl="1" indent="-285750">
              <a:buNone/>
            </a:pPr>
            <a:r>
              <a:rPr lang="zh-CN" altLang="en-US" sz="1800" b="0"/>
              <a:t>下面是一个例子，服务器使用</a:t>
            </a:r>
            <a:r>
              <a:rPr lang="en-US" altLang="zh-CN" sz="1800" b="0"/>
              <a:t>Promise</a:t>
            </a:r>
            <a:r>
              <a:rPr lang="zh-CN" altLang="en-US" sz="1800" b="0"/>
              <a:t>处理请求，然后使用</a:t>
            </a:r>
            <a:r>
              <a:rPr lang="en-US" altLang="zh-CN" sz="1800" b="0"/>
              <a:t>finally</a:t>
            </a:r>
            <a:r>
              <a:rPr lang="zh-CN" altLang="en-US" sz="1800" b="0"/>
              <a:t>方法关掉服务器</a:t>
            </a:r>
            <a:endParaRPr lang="en-US" altLang="zh-CN" sz="1600" b="0"/>
          </a:p>
          <a:p>
            <a:pPr marL="285750" lvl="1" indent="-285750">
              <a:buNone/>
            </a:pPr>
            <a:r>
              <a:rPr lang="en-US" altLang="zh-CN" sz="1600"/>
              <a:t>server.listen(0) .then(function () {</a:t>
            </a:r>
            <a:endParaRPr lang="en-US" altLang="zh-CN" sz="1600"/>
          </a:p>
          <a:p>
            <a:pPr marL="285750" lvl="1" indent="-285750">
              <a:buNone/>
            </a:pPr>
            <a:r>
              <a:rPr lang="en-US" altLang="zh-CN" sz="1600"/>
              <a:t>	 // run test</a:t>
            </a:r>
            <a:endParaRPr lang="en-US" altLang="zh-CN" sz="1600"/>
          </a:p>
          <a:p>
            <a:pPr marL="285750" lvl="1" indent="-285750">
              <a:buNone/>
            </a:pPr>
            <a:r>
              <a:rPr lang="en-US" altLang="zh-CN" sz="1600"/>
              <a:t> }) .finally(server.stop);</a:t>
            </a:r>
            <a:endParaRPr lang="pt-BR" altLang="zh-CN" sz="160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5</a:t>
            </a:r>
            <a:r>
              <a:rPr lang="zh-CN" altLang="en-US" sz="2800">
                <a:solidFill>
                  <a:srgbClr val="CC0099"/>
                </a:solidFill>
                <a:effectLst>
                  <a:outerShdw blurRad="38100" dist="38100" dir="2700000">
                    <a:srgbClr val="C0C0C0"/>
                  </a:outerShdw>
                </a:effectLst>
              </a:rPr>
              <a:t> 章: </a:t>
            </a:r>
            <a:r>
              <a:rPr lang="en-US" altLang="zh-CN" sz="2800">
                <a:solidFill>
                  <a:srgbClr val="CC0099"/>
                </a:solidFill>
                <a:effectLst>
                  <a:outerShdw blurRad="38100" dist="38100" dir="2700000">
                    <a:srgbClr val="C0C0C0"/>
                  </a:outerShdw>
                </a:effectLst>
              </a:rPr>
              <a:t>ES6</a:t>
            </a:r>
            <a:r>
              <a:rPr lang="zh-CN" altLang="en-US" sz="2800">
                <a:solidFill>
                  <a:srgbClr val="CC0099"/>
                </a:solidFill>
                <a:effectLst>
                  <a:outerShdw blurRad="38100" dist="38100" dir="2700000">
                    <a:srgbClr val="C0C0C0"/>
                  </a:outerShdw>
                </a:effectLst>
              </a:rPr>
              <a:t>模块</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p:cNvSpPr>
          <p:nvPr>
            <p:ph type="title"/>
          </p:nvPr>
        </p:nvSpPr>
        <p:spPr/>
        <p:txBody>
          <a:bodyPr vert="horz" wrap="square" lIns="90333" tIns="44376" rIns="90333" bIns="44376" anchor="b"/>
          <a:lstStyle/>
          <a:p>
            <a:r>
              <a:rPr lang="zh-CN" altLang="en-US"/>
              <a:t>模块</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介绍</a:t>
            </a:r>
            <a:endParaRPr lang="en-US" altLang="zh-CN"/>
          </a:p>
          <a:p>
            <a:pPr marL="285750" lvl="1" indent="-285750">
              <a:buNone/>
            </a:pPr>
            <a:r>
              <a:rPr lang="zh-CN" altLang="en-US" sz="1800" b="0"/>
              <a:t>历史上，</a:t>
            </a:r>
            <a:r>
              <a:rPr lang="en-US" altLang="zh-CN" sz="1800" b="0"/>
              <a:t>JavaScript </a:t>
            </a:r>
            <a:r>
              <a:rPr lang="zh-CN" altLang="en-US" sz="1800" b="0"/>
              <a:t>一直没有模块（</a:t>
            </a:r>
            <a:r>
              <a:rPr lang="en-US" altLang="zh-CN" sz="1800" b="0"/>
              <a:t>module</a:t>
            </a:r>
            <a:r>
              <a:rPr lang="zh-CN" altLang="en-US" sz="1800" b="0"/>
              <a:t>）体系，无法将一个大程序拆分成互相依赖的小文件，再用简单的方法拼装起来。在 </a:t>
            </a:r>
            <a:r>
              <a:rPr lang="en-US" altLang="zh-CN" sz="1800" b="0"/>
              <a:t>ES6 </a:t>
            </a:r>
            <a:r>
              <a:rPr lang="zh-CN" altLang="en-US" sz="1800" b="0"/>
              <a:t>之前，社区制定了一些模块加载方案，最主要的有 </a:t>
            </a:r>
            <a:r>
              <a:rPr lang="en-US" altLang="zh-CN" sz="1800" b="0"/>
              <a:t>CommonJS </a:t>
            </a:r>
            <a:r>
              <a:rPr lang="zh-CN" altLang="en-US" sz="1800" b="0"/>
              <a:t>和 </a:t>
            </a:r>
            <a:r>
              <a:rPr lang="en-US" altLang="zh-CN" sz="1800" b="0"/>
              <a:t>AMD </a:t>
            </a:r>
            <a:r>
              <a:rPr lang="zh-CN" altLang="en-US" sz="1800" b="0"/>
              <a:t>两种。前者用于服务器，后者用于浏览器。</a:t>
            </a:r>
            <a:r>
              <a:rPr lang="en-US" altLang="zh-CN" sz="1800" b="0"/>
              <a:t>ES6 </a:t>
            </a:r>
            <a:r>
              <a:rPr lang="zh-CN" altLang="en-US" sz="1800" b="0"/>
              <a:t>在语言标准的层面上，实现了模块功能，而且实现得相当简单，完全可以取代 </a:t>
            </a:r>
            <a:r>
              <a:rPr lang="en-US" altLang="zh-CN" sz="1800" b="0"/>
              <a:t>CommonJS </a:t>
            </a:r>
            <a:r>
              <a:rPr lang="zh-CN" altLang="en-US" sz="1800" b="0"/>
              <a:t>和 </a:t>
            </a:r>
            <a:r>
              <a:rPr lang="en-US" altLang="zh-CN" sz="1800" b="0"/>
              <a:t>AMD </a:t>
            </a:r>
            <a:r>
              <a:rPr lang="zh-CN" altLang="en-US" sz="1800" b="0"/>
              <a:t>规范，成为浏览器和服务器通用的模块解决方案。</a:t>
            </a:r>
            <a:endParaRPr lang="pt-BR" altLang="zh-CN" sz="1600" b="0"/>
          </a:p>
          <a:p>
            <a:pPr marL="285750" lvl="1" indent="-285750">
              <a:buNone/>
            </a:pPr>
            <a:endParaRPr lang="en-US" altLang="zh-CN" sz="160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p:txBody>
          <a:bodyPr vert="horz" wrap="square" lIns="90333" tIns="44376" rIns="90333" bIns="44376" anchor="b"/>
          <a:lstStyle/>
          <a:p>
            <a:r>
              <a:rPr lang="zh-CN" altLang="en-US"/>
              <a:t>模块</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pt-BR" altLang="zh-CN"/>
              <a:t>export </a:t>
            </a:r>
            <a:r>
              <a:rPr lang="zh-CN" altLang="pt-BR"/>
              <a:t>命令</a:t>
            </a:r>
            <a:endParaRPr lang="en-US" altLang="zh-CN"/>
          </a:p>
          <a:p>
            <a:pPr marL="285750" lvl="1" indent="-285750">
              <a:buNone/>
            </a:pPr>
            <a:r>
              <a:rPr lang="zh-CN" altLang="en-US" sz="1800" b="0"/>
              <a:t>模块功能主要由两个命令构成：</a:t>
            </a:r>
            <a:r>
              <a:rPr lang="en-US" altLang="zh-CN" sz="1800" b="0"/>
              <a:t>export</a:t>
            </a:r>
            <a:r>
              <a:rPr lang="zh-CN" altLang="en-US" sz="1800" b="0"/>
              <a:t>和</a:t>
            </a:r>
            <a:r>
              <a:rPr lang="en-US" altLang="zh-CN" sz="1800" b="0"/>
              <a:t>import</a:t>
            </a:r>
            <a:r>
              <a:rPr lang="zh-CN" altLang="en-US" sz="1800" b="0"/>
              <a:t>。</a:t>
            </a:r>
            <a:r>
              <a:rPr lang="en-US" altLang="zh-CN" sz="1800" b="0"/>
              <a:t>export</a:t>
            </a:r>
            <a:r>
              <a:rPr lang="zh-CN" altLang="en-US" sz="1800" b="0"/>
              <a:t>命令用于规定模块的对外接口，</a:t>
            </a:r>
            <a:r>
              <a:rPr lang="en-US" altLang="zh-CN" sz="1800" b="0"/>
              <a:t>import</a:t>
            </a:r>
            <a:r>
              <a:rPr lang="zh-CN" altLang="en-US" sz="1800" b="0"/>
              <a:t>命令用于输入其他模块提供的功能。一个模块就是一个独立的文件。该文件内部的所有变量，外部无法获取。如果你希望外部能够读取模块内部的某个变量，就必须使用</a:t>
            </a:r>
            <a:r>
              <a:rPr lang="en-US" altLang="zh-CN" sz="1800" b="0"/>
              <a:t>export</a:t>
            </a:r>
            <a:r>
              <a:rPr lang="zh-CN" altLang="en-US" sz="1800" b="0"/>
              <a:t>关键字输出该变量。下面是一个 </a:t>
            </a:r>
            <a:r>
              <a:rPr lang="en-US" altLang="zh-CN" sz="1800" b="0"/>
              <a:t>JS </a:t>
            </a:r>
            <a:r>
              <a:rPr lang="zh-CN" altLang="en-US" sz="1800" b="0"/>
              <a:t>文件，里面使用</a:t>
            </a:r>
            <a:r>
              <a:rPr lang="en-US" altLang="zh-CN" sz="1800" b="0"/>
              <a:t>export</a:t>
            </a:r>
            <a:r>
              <a:rPr lang="zh-CN" altLang="en-US" sz="1800" b="0"/>
              <a:t>命令输出变量。</a:t>
            </a:r>
            <a:endParaRPr lang="en-US" altLang="zh-CN" sz="1800"/>
          </a:p>
          <a:p>
            <a:pPr marL="285750" lvl="1" indent="-285750">
              <a:spcBef>
                <a:spcPts val="200"/>
              </a:spcBef>
              <a:spcAft>
                <a:spcPts val="200"/>
              </a:spcAft>
              <a:buNone/>
            </a:pPr>
            <a:r>
              <a:rPr lang="en-US" altLang="zh-CN" sz="1800"/>
              <a:t>var firstName = 'Michael'; </a:t>
            </a:r>
            <a:endParaRPr lang="en-US" altLang="zh-CN" sz="1800"/>
          </a:p>
          <a:p>
            <a:pPr marL="285750" lvl="1" indent="-285750">
              <a:spcBef>
                <a:spcPts val="200"/>
              </a:spcBef>
              <a:spcAft>
                <a:spcPts val="200"/>
              </a:spcAft>
              <a:buNone/>
            </a:pPr>
            <a:r>
              <a:rPr lang="en-US" altLang="zh-CN" sz="1800"/>
              <a:t>var lastName = 'Jackson'; </a:t>
            </a:r>
            <a:endParaRPr lang="en-US" altLang="zh-CN" sz="1800"/>
          </a:p>
          <a:p>
            <a:pPr marL="285750" lvl="1" indent="-285750">
              <a:spcBef>
                <a:spcPts val="200"/>
              </a:spcBef>
              <a:spcAft>
                <a:spcPts val="200"/>
              </a:spcAft>
              <a:buNone/>
            </a:pPr>
            <a:r>
              <a:rPr lang="en-US" altLang="zh-CN" sz="1800"/>
              <a:t>var year = 1958; </a:t>
            </a:r>
            <a:endParaRPr lang="en-US" altLang="zh-CN" sz="1800"/>
          </a:p>
          <a:p>
            <a:pPr marL="285750" lvl="1" indent="-285750">
              <a:spcBef>
                <a:spcPts val="200"/>
              </a:spcBef>
              <a:spcAft>
                <a:spcPts val="200"/>
              </a:spcAft>
              <a:buNone/>
            </a:pPr>
            <a:r>
              <a:rPr lang="en-US" altLang="zh-CN" sz="1800"/>
              <a:t>function multiply(x, y) { return x * y; };</a:t>
            </a:r>
            <a:endParaRPr lang="en-US" altLang="zh-CN" sz="1800"/>
          </a:p>
          <a:p>
            <a:pPr marL="285750" lvl="1" indent="-285750">
              <a:spcBef>
                <a:spcPts val="200"/>
              </a:spcBef>
              <a:spcAft>
                <a:spcPts val="200"/>
              </a:spcAft>
              <a:buNone/>
            </a:pPr>
            <a:r>
              <a:rPr lang="en-US" altLang="zh-CN" sz="1800"/>
              <a:t>export {firstName, lastName, year, multiply};</a:t>
            </a:r>
            <a:endParaRPr lang="en-US" altLang="zh-CN" sz="1800"/>
          </a:p>
          <a:p>
            <a:pPr marL="285750" lvl="1" indent="-285750">
              <a:buNone/>
            </a:pPr>
            <a:r>
              <a:rPr lang="zh-CN" altLang="en-US" sz="1800" b="0"/>
              <a:t>需要特别注意的是，</a:t>
            </a:r>
            <a:r>
              <a:rPr lang="en-US" altLang="zh-CN" sz="1800" b="0"/>
              <a:t>export</a:t>
            </a:r>
            <a:r>
              <a:rPr lang="zh-CN" altLang="en-US" sz="1800" b="0"/>
              <a:t>命令规定的是对外的接口，必须与模块内部的变量建立一一对应关系，不能直接导出一个值</a:t>
            </a:r>
            <a:endParaRPr lang="en-US" altLang="zh-CN" sz="1600" b="0"/>
          </a:p>
          <a:p>
            <a:pPr marL="285750" lvl="1" indent="-285750">
              <a:spcBef>
                <a:spcPts val="200"/>
              </a:spcBef>
              <a:spcAft>
                <a:spcPts val="200"/>
              </a:spcAft>
              <a:buNone/>
            </a:pPr>
            <a:r>
              <a:rPr lang="en-US" altLang="zh-CN" sz="1800"/>
              <a:t>export var m = 1; </a:t>
            </a:r>
            <a:endParaRPr lang="en-US" altLang="zh-CN" sz="1800"/>
          </a:p>
          <a:p>
            <a:pPr marL="285750" lvl="1" indent="-285750">
              <a:spcBef>
                <a:spcPts val="200"/>
              </a:spcBef>
              <a:spcAft>
                <a:spcPts val="200"/>
              </a:spcAft>
              <a:buNone/>
            </a:pPr>
            <a:r>
              <a:rPr lang="zh-CN" altLang="en-US" sz="1800"/>
              <a:t>或</a:t>
            </a:r>
            <a:r>
              <a:rPr lang="en-US" altLang="zh-CN" sz="1800"/>
              <a:t>	var m = 1; export {m}; </a:t>
            </a:r>
            <a:endParaRPr lang="en-US" altLang="zh-CN" sz="1800"/>
          </a:p>
          <a:p>
            <a:pPr marL="285750" lvl="1" indent="-285750">
              <a:spcBef>
                <a:spcPts val="200"/>
              </a:spcBef>
              <a:spcAft>
                <a:spcPts val="200"/>
              </a:spcAft>
              <a:buNone/>
            </a:pPr>
            <a:r>
              <a:rPr lang="zh-CN" altLang="en-US" sz="1800"/>
              <a:t>或</a:t>
            </a:r>
            <a:r>
              <a:rPr lang="en-US" altLang="zh-CN" sz="1800"/>
              <a:t>	var n = 1; export {n as m};</a:t>
            </a:r>
            <a:endParaRPr lang="en-US" altLang="zh-CN" sz="1800"/>
          </a:p>
          <a:p>
            <a:pPr marL="285750" lvl="1" indent="-285750">
              <a:spcBef>
                <a:spcPts val="200"/>
              </a:spcBef>
              <a:spcAft>
                <a:spcPts val="200"/>
              </a:spcAft>
              <a:buNone/>
            </a:pPr>
            <a:r>
              <a:rPr lang="zh-CN" altLang="en-US" sz="1800" b="0"/>
              <a:t>在一个模块中，</a:t>
            </a:r>
            <a:r>
              <a:rPr lang="en-US" altLang="zh-CN" sz="1800" b="0"/>
              <a:t>export</a:t>
            </a:r>
            <a:r>
              <a:rPr lang="zh-CN" altLang="en-US" sz="1800" b="0"/>
              <a:t>可以调用多次</a:t>
            </a:r>
            <a:endParaRPr lang="en-US" altLang="zh-CN" sz="1800" b="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p:cNvSpPr>
          <p:nvPr>
            <p:ph type="title"/>
          </p:nvPr>
        </p:nvSpPr>
        <p:spPr/>
        <p:txBody>
          <a:bodyPr vert="horz" wrap="square" lIns="90333" tIns="44376" rIns="90333" bIns="44376" anchor="b"/>
          <a:lstStyle/>
          <a:p>
            <a:r>
              <a:rPr lang="zh-CN" altLang="en-US"/>
              <a:t>模块</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it-IT" altLang="zh-CN"/>
              <a:t>import </a:t>
            </a:r>
            <a:r>
              <a:rPr lang="zh-CN" altLang="it-IT"/>
              <a:t>命令</a:t>
            </a:r>
            <a:endParaRPr lang="en-US" altLang="zh-CN"/>
          </a:p>
          <a:p>
            <a:pPr marL="285750" lvl="1" indent="-285750">
              <a:buNone/>
            </a:pPr>
            <a:r>
              <a:rPr lang="zh-CN" altLang="en-US" sz="1800" b="0"/>
              <a:t>使用</a:t>
            </a:r>
            <a:r>
              <a:rPr lang="en-US" altLang="zh-CN" sz="1800" b="0"/>
              <a:t>export</a:t>
            </a:r>
            <a:r>
              <a:rPr lang="zh-CN" altLang="en-US" sz="1800" b="0"/>
              <a:t>命令定义了模块的对外接口以后，其他 </a:t>
            </a:r>
            <a:r>
              <a:rPr lang="en-US" altLang="zh-CN" sz="1800" b="0"/>
              <a:t>JS </a:t>
            </a:r>
            <a:r>
              <a:rPr lang="zh-CN" altLang="en-US" sz="1800" b="0"/>
              <a:t>文件就可以通过</a:t>
            </a:r>
            <a:r>
              <a:rPr lang="en-US" altLang="zh-CN" sz="1800" b="0"/>
              <a:t>import</a:t>
            </a:r>
            <a:r>
              <a:rPr lang="zh-CN" altLang="en-US" sz="1800" b="0"/>
              <a:t>命令加载这个模块。</a:t>
            </a:r>
            <a:r>
              <a:rPr lang="zh-CN" altLang="en-US" sz="1800"/>
              <a:t> </a:t>
            </a:r>
            <a:endParaRPr lang="en-US" altLang="zh-CN" sz="1800"/>
          </a:p>
          <a:p>
            <a:pPr marL="285750" lvl="1" indent="-285750">
              <a:spcBef>
                <a:spcPts val="200"/>
              </a:spcBef>
              <a:spcAft>
                <a:spcPts val="200"/>
              </a:spcAft>
              <a:buChar char="•"/>
            </a:pPr>
            <a:r>
              <a:rPr lang="zh-CN" altLang="en-US" sz="1800" b="0"/>
              <a:t>解构导入</a:t>
            </a:r>
            <a:endParaRPr lang="en-US" altLang="zh-CN" sz="1800" b="0"/>
          </a:p>
          <a:p>
            <a:pPr marL="285750" lvl="1" indent="-285750">
              <a:spcBef>
                <a:spcPts val="200"/>
              </a:spcBef>
              <a:spcAft>
                <a:spcPts val="200"/>
              </a:spcAft>
              <a:buNone/>
            </a:pPr>
            <a:r>
              <a:rPr lang="en-US" altLang="zh-CN" sz="1800"/>
              <a:t>import {firstName, lastName, year} from './profile';</a:t>
            </a:r>
            <a:endParaRPr lang="en-US" altLang="zh-CN" sz="1800"/>
          </a:p>
          <a:p>
            <a:pPr marL="285750" lvl="1" indent="-285750">
              <a:spcBef>
                <a:spcPts val="200"/>
              </a:spcBef>
              <a:spcAft>
                <a:spcPts val="200"/>
              </a:spcAft>
              <a:buChar char="•"/>
            </a:pPr>
            <a:r>
              <a:rPr lang="zh-CN" altLang="en-US" sz="1800" b="0"/>
              <a:t>重命名变量</a:t>
            </a:r>
            <a:endParaRPr lang="en-US" altLang="zh-CN" sz="1800" b="0"/>
          </a:p>
          <a:p>
            <a:pPr marL="285750" lvl="1" indent="-285750">
              <a:spcBef>
                <a:spcPts val="200"/>
              </a:spcBef>
              <a:spcAft>
                <a:spcPts val="200"/>
              </a:spcAft>
              <a:buNone/>
            </a:pPr>
            <a:r>
              <a:rPr lang="en-US" altLang="zh-CN" sz="1800"/>
              <a:t>import { lastName as surname } from './profile';</a:t>
            </a:r>
            <a:endParaRPr lang="en-US" altLang="zh-CN" sz="1800"/>
          </a:p>
          <a:p>
            <a:pPr marL="285750" lvl="1" indent="-285750">
              <a:spcBef>
                <a:spcPts val="200"/>
              </a:spcBef>
              <a:spcAft>
                <a:spcPts val="200"/>
              </a:spcAft>
              <a:buChar char="•"/>
            </a:pPr>
            <a:r>
              <a:rPr lang="zh-CN" altLang="en-US" sz="1800" b="0"/>
              <a:t>重复导入</a:t>
            </a:r>
            <a:endParaRPr lang="en-US" altLang="zh-CN" sz="1800" b="0"/>
          </a:p>
          <a:p>
            <a:pPr marL="285750" lvl="1" indent="-285750">
              <a:spcBef>
                <a:spcPts val="200"/>
              </a:spcBef>
              <a:spcAft>
                <a:spcPts val="200"/>
              </a:spcAft>
              <a:buNone/>
            </a:pPr>
            <a:r>
              <a:rPr lang="en-US" altLang="zh-CN" sz="1800"/>
              <a:t>import {name} from './module1';  </a:t>
            </a:r>
            <a:endParaRPr lang="en-US" altLang="zh-CN" sz="1800"/>
          </a:p>
          <a:p>
            <a:pPr marL="285750" lvl="1" indent="-285750">
              <a:spcBef>
                <a:spcPts val="200"/>
              </a:spcBef>
              <a:spcAft>
                <a:spcPts val="200"/>
              </a:spcAft>
              <a:buNone/>
            </a:pPr>
            <a:r>
              <a:rPr lang="en-US" altLang="zh-CN" sz="1800"/>
              <a:t>import {age} from './module1';</a:t>
            </a:r>
            <a:endParaRPr lang="en-US" altLang="zh-CN" sz="1800"/>
          </a:p>
          <a:p>
            <a:pPr marL="285750" lvl="1" indent="-285750">
              <a:spcBef>
                <a:spcPts val="200"/>
              </a:spcBef>
              <a:spcAft>
                <a:spcPts val="200"/>
              </a:spcAft>
              <a:buNone/>
            </a:pPr>
            <a:r>
              <a:rPr lang="zh-CN" altLang="en-US" sz="1800" b="0"/>
              <a:t>如果多次重复执行同一句</a:t>
            </a:r>
            <a:r>
              <a:rPr lang="en-US" altLang="zh-CN" sz="1800" b="0"/>
              <a:t>import</a:t>
            </a:r>
            <a:r>
              <a:rPr lang="zh-CN" altLang="en-US" sz="1800" b="0"/>
              <a:t>语句，那么只会执行一次模块代码。</a:t>
            </a:r>
            <a:endParaRPr lang="en-US" altLang="zh-CN" sz="1800" b="0"/>
          </a:p>
          <a:p>
            <a:pPr marL="285750" lvl="1" indent="-285750">
              <a:spcBef>
                <a:spcPts val="200"/>
              </a:spcBef>
              <a:spcAft>
                <a:spcPts val="200"/>
              </a:spcAft>
              <a:buChar char="•"/>
            </a:pPr>
            <a:r>
              <a:rPr lang="zh-CN" altLang="en-US" sz="1800" b="0"/>
              <a:t>模块的整体加载</a:t>
            </a:r>
            <a:endParaRPr lang="en-US" altLang="zh-CN" sz="1800" b="0"/>
          </a:p>
          <a:p>
            <a:pPr marL="285750" lvl="1" indent="-285750">
              <a:spcBef>
                <a:spcPts val="200"/>
              </a:spcBef>
              <a:spcAft>
                <a:spcPts val="200"/>
              </a:spcAft>
              <a:buNone/>
            </a:pPr>
            <a:r>
              <a:rPr lang="en-US" altLang="zh-CN" sz="1800"/>
              <a:t>import * as person from './module1'</a:t>
            </a:r>
            <a:endParaRPr lang="en-US" altLang="zh-CN" sz="1800"/>
          </a:p>
          <a:p>
            <a:pPr marL="285750" lvl="1" indent="-285750">
              <a:spcBef>
                <a:spcPts val="200"/>
              </a:spcBef>
              <a:spcAft>
                <a:spcPts val="200"/>
              </a:spcAft>
              <a:buNone/>
            </a:pPr>
            <a:endParaRPr lang="zh-CN" altLang="en-US" sz="1800"/>
          </a:p>
          <a:p>
            <a:pPr marL="285750" lvl="1" indent="-285750">
              <a:spcBef>
                <a:spcPts val="200"/>
              </a:spcBef>
              <a:spcAft>
                <a:spcPts val="200"/>
              </a:spcAft>
              <a:buNone/>
            </a:pPr>
            <a:endParaRPr lang="en-US" altLang="zh-CN" sz="1800" b="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p:cNvSpPr>
          <p:nvPr>
            <p:ph type="title"/>
          </p:nvPr>
        </p:nvSpPr>
        <p:spPr/>
        <p:txBody>
          <a:bodyPr vert="horz" wrap="square" lIns="90333" tIns="44376" rIns="90333" bIns="44376" anchor="b"/>
          <a:lstStyle/>
          <a:p>
            <a:r>
              <a:rPr lang="zh-CN" altLang="en-US"/>
              <a:t>模块</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export default </a:t>
            </a:r>
            <a:r>
              <a:rPr lang="zh-CN" altLang="en-US"/>
              <a:t>命令</a:t>
            </a:r>
            <a:endParaRPr lang="en-US" altLang="zh-CN"/>
          </a:p>
          <a:p>
            <a:pPr marL="285750" lvl="1" indent="-285750">
              <a:buNone/>
            </a:pPr>
            <a:r>
              <a:rPr lang="zh-CN" altLang="en-US" sz="1800" b="0"/>
              <a:t>使用</a:t>
            </a:r>
            <a:r>
              <a:rPr lang="en-US" altLang="zh-CN" sz="1800" b="0"/>
              <a:t>import</a:t>
            </a:r>
            <a:r>
              <a:rPr lang="zh-CN" altLang="en-US" sz="1800" b="0"/>
              <a:t>命令的时候，用户需要知道所要加载的变量名或函数名，否则无法加载，但是，用户肯定希望快速上手，未必愿意阅读文档，去了解模块有哪些属性和方法。为了给用户提供方便，让他们不用阅读文档就能加载模块，就要用到</a:t>
            </a:r>
            <a:r>
              <a:rPr lang="en-US" altLang="zh-CN" sz="1800" b="0"/>
              <a:t>export default</a:t>
            </a:r>
            <a:r>
              <a:rPr lang="zh-CN" altLang="en-US" sz="1800" b="0"/>
              <a:t>命令，为模块指定默认输出</a:t>
            </a:r>
            <a:endParaRPr lang="en-US" altLang="zh-CN" sz="1800"/>
          </a:p>
          <a:p>
            <a:pPr marL="285750" lvl="1" indent="-285750">
              <a:spcBef>
                <a:spcPts val="200"/>
              </a:spcBef>
              <a:spcAft>
                <a:spcPts val="200"/>
              </a:spcAft>
              <a:buNone/>
            </a:pPr>
            <a:r>
              <a:rPr lang="en-US" altLang="zh-CN" sz="1800"/>
              <a:t>export default function () { </a:t>
            </a:r>
            <a:endParaRPr lang="en-US" altLang="zh-CN" sz="1800"/>
          </a:p>
          <a:p>
            <a:pPr marL="285750" lvl="1" indent="-285750">
              <a:spcBef>
                <a:spcPts val="200"/>
              </a:spcBef>
              <a:spcAft>
                <a:spcPts val="200"/>
              </a:spcAft>
              <a:buNone/>
            </a:pPr>
            <a:r>
              <a:rPr lang="en-US" altLang="zh-CN" sz="1800"/>
              <a:t>	console.log('foo'); </a:t>
            </a:r>
            <a:endParaRPr lang="en-US" altLang="zh-CN" sz="1800"/>
          </a:p>
          <a:p>
            <a:pPr marL="285750" lvl="1" indent="-285750">
              <a:spcBef>
                <a:spcPts val="200"/>
              </a:spcBef>
              <a:spcAft>
                <a:spcPts val="200"/>
              </a:spcAft>
              <a:buNone/>
            </a:pPr>
            <a:r>
              <a:rPr lang="en-US" altLang="zh-CN" sz="1800"/>
              <a:t>}</a:t>
            </a:r>
            <a:endParaRPr lang="en-US" altLang="zh-CN" sz="1800"/>
          </a:p>
          <a:p>
            <a:pPr marL="285750" lvl="1" indent="-285750">
              <a:buNone/>
            </a:pPr>
            <a:r>
              <a:rPr lang="zh-CN" altLang="en-US" sz="1800" b="0"/>
              <a:t>其他模块加载该模块时，</a:t>
            </a:r>
            <a:r>
              <a:rPr lang="en-US" altLang="zh-CN" sz="1800" b="0"/>
              <a:t>import</a:t>
            </a:r>
            <a:r>
              <a:rPr lang="zh-CN" altLang="en-US" sz="1800" b="0"/>
              <a:t>命令可以为该匿名函数指定任意名字。</a:t>
            </a:r>
            <a:endParaRPr lang="en-US" altLang="zh-CN" sz="1800" b="0"/>
          </a:p>
          <a:p>
            <a:pPr marL="285750" lvl="1" indent="-285750">
              <a:spcBef>
                <a:spcPts val="200"/>
              </a:spcBef>
              <a:spcAft>
                <a:spcPts val="200"/>
              </a:spcAft>
              <a:buNone/>
            </a:pPr>
            <a:r>
              <a:rPr lang="en-US" altLang="zh-CN" sz="1800"/>
              <a:t>import customName from './export-default'; </a:t>
            </a:r>
            <a:endParaRPr lang="en-US" altLang="zh-CN" sz="1800"/>
          </a:p>
          <a:p>
            <a:pPr marL="285750" lvl="1" indent="-285750">
              <a:spcBef>
                <a:spcPts val="200"/>
              </a:spcBef>
              <a:spcAft>
                <a:spcPts val="200"/>
              </a:spcAft>
              <a:buNone/>
            </a:pPr>
            <a:r>
              <a:rPr lang="en-US" altLang="zh-CN" sz="1800"/>
              <a:t>customName(); // 'foo’</a:t>
            </a:r>
            <a:endParaRPr lang="en-US" altLang="zh-CN" sz="1800"/>
          </a:p>
          <a:p>
            <a:pPr marL="285750" lvl="1" indent="-285750">
              <a:spcBef>
                <a:spcPts val="200"/>
              </a:spcBef>
              <a:spcAft>
                <a:spcPts val="200"/>
              </a:spcAft>
              <a:buNone/>
            </a:pPr>
            <a:r>
              <a:rPr lang="zh-CN" altLang="en-US" sz="1800" b="0"/>
              <a:t> </a:t>
            </a:r>
            <a:r>
              <a:rPr lang="en-US" altLang="zh-CN" sz="1800" b="0"/>
              <a:t>export default</a:t>
            </a:r>
            <a:r>
              <a:rPr lang="zh-CN" altLang="en-US" sz="1800" b="0"/>
              <a:t>命令用于指定模块的默认输出。显然，一个模块只能有一个默认输出，因此</a:t>
            </a:r>
            <a:r>
              <a:rPr lang="en-US" altLang="zh-CN" sz="1800" b="0"/>
              <a:t>export default</a:t>
            </a:r>
            <a:r>
              <a:rPr lang="zh-CN" altLang="en-US" sz="1800" b="0"/>
              <a:t>命令只能使用一次。所以，</a:t>
            </a:r>
            <a:r>
              <a:rPr lang="en-US" altLang="zh-CN" sz="1800" b="0"/>
              <a:t>import</a:t>
            </a:r>
            <a:r>
              <a:rPr lang="zh-CN" altLang="en-US" sz="1800" b="0"/>
              <a:t>命令后面才不用加大括号，因为只可能对应一个方法或者对象。</a:t>
            </a:r>
            <a:endParaRPr lang="en-US" altLang="zh-CN" sz="1800"/>
          </a:p>
          <a:p>
            <a:pPr marL="285750" lvl="1" indent="-285750">
              <a:buNone/>
            </a:pPr>
            <a:endParaRPr lang="en-US" altLang="zh-CN" sz="1800"/>
          </a:p>
          <a:p>
            <a:pPr marL="285750" lvl="1" indent="-285750">
              <a:spcBef>
                <a:spcPts val="200"/>
              </a:spcBef>
              <a:spcAft>
                <a:spcPts val="200"/>
              </a:spcAft>
              <a:buChar char="•"/>
            </a:pPr>
            <a:endParaRPr lang="en-US" altLang="zh-CN" sz="1800"/>
          </a:p>
          <a:p>
            <a:pPr marL="285750" lvl="1" indent="-285750">
              <a:spcBef>
                <a:spcPts val="200"/>
              </a:spcBef>
              <a:spcAft>
                <a:spcPts val="200"/>
              </a:spcAft>
              <a:buNone/>
            </a:pPr>
            <a:endParaRPr lang="zh-CN" altLang="en-US" sz="1800"/>
          </a:p>
          <a:p>
            <a:pPr marL="285750" lvl="1" indent="-285750">
              <a:spcBef>
                <a:spcPts val="200"/>
              </a:spcBef>
              <a:spcAft>
                <a:spcPts val="200"/>
              </a:spcAft>
              <a:buNone/>
            </a:pPr>
            <a:endParaRPr lang="en-US" altLang="zh-CN" sz="1800" b="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type="title"/>
          </p:nvPr>
        </p:nvSpPr>
        <p:spPr/>
        <p:txBody>
          <a:bodyPr vert="horz" wrap="square" lIns="90333" tIns="44376" rIns="90333" bIns="44376" anchor="b"/>
          <a:lstStyle/>
          <a:p>
            <a:r>
              <a:rPr lang="zh-CN" altLang="en-US"/>
              <a:t>模块</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export </a:t>
            </a:r>
            <a:r>
              <a:rPr lang="zh-CN" altLang="en-US"/>
              <a:t>与 </a:t>
            </a:r>
            <a:r>
              <a:rPr lang="en-US" altLang="zh-CN"/>
              <a:t>import </a:t>
            </a:r>
            <a:r>
              <a:rPr lang="zh-CN" altLang="en-US"/>
              <a:t>的复合写法</a:t>
            </a:r>
            <a:endParaRPr lang="en-US" altLang="zh-CN"/>
          </a:p>
          <a:p>
            <a:pPr marL="285750" lvl="1" indent="-285750">
              <a:buNone/>
            </a:pPr>
            <a:r>
              <a:rPr lang="zh-CN" altLang="en-US" sz="1800" b="0"/>
              <a:t>如果在一个模块之中，先输入后输出同一个模块，</a:t>
            </a:r>
            <a:r>
              <a:rPr lang="en-US" altLang="zh-CN" sz="1800" b="0"/>
              <a:t>import</a:t>
            </a:r>
            <a:r>
              <a:rPr lang="zh-CN" altLang="en-US" sz="1800" b="0"/>
              <a:t>语句可以与</a:t>
            </a:r>
            <a:r>
              <a:rPr lang="en-US" altLang="zh-CN" sz="1800" b="0"/>
              <a:t>export</a:t>
            </a:r>
            <a:r>
              <a:rPr lang="zh-CN" altLang="en-US" sz="1800" b="0"/>
              <a:t>语句写在一起</a:t>
            </a:r>
            <a:endParaRPr lang="en-US" altLang="zh-CN" sz="1800" b="0"/>
          </a:p>
          <a:p>
            <a:pPr marL="285750" lvl="1" indent="-285750">
              <a:spcBef>
                <a:spcPts val="200"/>
              </a:spcBef>
              <a:spcAft>
                <a:spcPts val="200"/>
              </a:spcAft>
              <a:buNone/>
            </a:pPr>
            <a:r>
              <a:rPr lang="en-US" altLang="zh-CN" sz="1800"/>
              <a:t>export { foo, bar } from 'my_module'; </a:t>
            </a:r>
            <a:endParaRPr lang="en-US" altLang="zh-CN" sz="1800"/>
          </a:p>
          <a:p>
            <a:pPr marL="285750" lvl="1" indent="-285750">
              <a:spcBef>
                <a:spcPts val="200"/>
              </a:spcBef>
              <a:spcAft>
                <a:spcPts val="200"/>
              </a:spcAft>
              <a:buNone/>
            </a:pPr>
            <a:r>
              <a:rPr lang="en-US" altLang="zh-CN" sz="1800" b="0"/>
              <a:t>// </a:t>
            </a:r>
            <a:r>
              <a:rPr lang="zh-CN" altLang="en-US" sz="1800" b="0"/>
              <a:t>等同于</a:t>
            </a:r>
            <a:endParaRPr lang="en-US" altLang="zh-CN" sz="1800" b="0"/>
          </a:p>
          <a:p>
            <a:pPr marL="285750" lvl="1" indent="-285750">
              <a:spcBef>
                <a:spcPts val="200"/>
              </a:spcBef>
              <a:spcAft>
                <a:spcPts val="200"/>
              </a:spcAft>
              <a:buNone/>
            </a:pPr>
            <a:r>
              <a:rPr lang="en-US" altLang="zh-CN" sz="1800"/>
              <a:t>import { foo, bar } from 'my_module';</a:t>
            </a:r>
            <a:endParaRPr lang="en-US" altLang="zh-CN" sz="1800"/>
          </a:p>
          <a:p>
            <a:pPr marL="285750" lvl="1" indent="-285750">
              <a:spcBef>
                <a:spcPts val="200"/>
              </a:spcBef>
              <a:spcAft>
                <a:spcPts val="200"/>
              </a:spcAft>
              <a:buNone/>
            </a:pPr>
            <a:r>
              <a:rPr lang="en-US" altLang="zh-CN" sz="1800"/>
              <a:t>export { foo, bar }; </a:t>
            </a:r>
            <a:r>
              <a:rPr lang="zh-CN" altLang="en-US" sz="1800" b="0"/>
              <a:t>。</a:t>
            </a:r>
            <a:endParaRPr lang="en-US" altLang="zh-CN" sz="1800"/>
          </a:p>
          <a:p>
            <a:pPr marL="285750" lvl="1" indent="-285750">
              <a:buNone/>
            </a:pPr>
            <a:endParaRPr lang="en-US" altLang="zh-CN" sz="1800"/>
          </a:p>
          <a:p>
            <a:pPr marL="285750" lvl="1" indent="-285750">
              <a:spcBef>
                <a:spcPts val="200"/>
              </a:spcBef>
              <a:spcAft>
                <a:spcPts val="200"/>
              </a:spcAft>
              <a:buChar char="•"/>
            </a:pPr>
            <a:endParaRPr lang="en-US" altLang="zh-CN" sz="1800"/>
          </a:p>
          <a:p>
            <a:pPr marL="285750" lvl="1" indent="-285750">
              <a:spcBef>
                <a:spcPts val="200"/>
              </a:spcBef>
              <a:spcAft>
                <a:spcPts val="200"/>
              </a:spcAft>
              <a:buNone/>
            </a:pPr>
            <a:endParaRPr lang="zh-CN" altLang="en-US" sz="1800"/>
          </a:p>
          <a:p>
            <a:pPr marL="285750" lvl="1" indent="-285750">
              <a:spcBef>
                <a:spcPts val="200"/>
              </a:spcBef>
              <a:spcAft>
                <a:spcPts val="200"/>
              </a:spcAft>
              <a:buNone/>
            </a:pPr>
            <a:endParaRPr lang="en-US" altLang="zh-CN" sz="1800" b="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6</a:t>
            </a:r>
            <a:r>
              <a:rPr lang="zh-CN" altLang="en-US" sz="2800">
                <a:solidFill>
                  <a:srgbClr val="CC0099"/>
                </a:solidFill>
                <a:effectLst>
                  <a:outerShdw blurRad="38100" dist="38100" dir="2700000">
                    <a:srgbClr val="C0C0C0"/>
                  </a:outerShdw>
                </a:effectLst>
              </a:rPr>
              <a:t> 章: </a:t>
            </a:r>
            <a:r>
              <a:rPr lang="en-US" altLang="zh-CN" sz="2800">
                <a:solidFill>
                  <a:srgbClr val="CC0099"/>
                </a:solidFill>
                <a:effectLst>
                  <a:outerShdw blurRad="38100" dist="38100" dir="2700000">
                    <a:srgbClr val="C0C0C0"/>
                  </a:outerShdw>
                </a:effectLst>
              </a:rPr>
              <a:t>Class</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p:txBody>
          <a:bodyPr vert="horz" wrap="square" lIns="90333" tIns="44376" rIns="90333" bIns="44376" anchor="b"/>
          <a:lstStyle/>
          <a:p>
            <a:r>
              <a:rPr lang="zh-CN" altLang="en-US"/>
              <a:t>模块化结构</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CommonJS</a:t>
            </a:r>
            <a:endParaRPr lang="en-US" altLang="zh-CN"/>
          </a:p>
          <a:p>
            <a:pPr>
              <a:buNone/>
            </a:pPr>
            <a:r>
              <a:rPr lang="en-US" altLang="zh-CN" sz="1800"/>
              <a:t>JavaScript</a:t>
            </a:r>
            <a:r>
              <a:rPr lang="zh-CN" altLang="en-US" sz="1800"/>
              <a:t>是一种功能强大的面向对象语言，具有一些最快速的动态语言解释器。官方</a:t>
            </a:r>
            <a:r>
              <a:rPr lang="en-US" altLang="zh-CN" sz="1800"/>
              <a:t>JavaScript</a:t>
            </a:r>
            <a:r>
              <a:rPr lang="zh-CN" altLang="en-US" sz="1800"/>
              <a:t>规范定义了一些用于构建基于浏览器的应用程序的对象的</a:t>
            </a:r>
            <a:r>
              <a:rPr lang="en-US" altLang="zh-CN" sz="1800"/>
              <a:t>api</a:t>
            </a:r>
            <a:r>
              <a:rPr lang="zh-CN" altLang="en-US" sz="1800"/>
              <a:t>。但是，规范并没有定义一个用于对于构建更广泛的应用程序的标准库。</a:t>
            </a:r>
            <a:r>
              <a:rPr lang="en-US" altLang="zh-CN" sz="1800"/>
              <a:t>CommonJS API</a:t>
            </a:r>
            <a:r>
              <a:rPr lang="zh-CN" altLang="en-US" sz="1800"/>
              <a:t>将通过定义处理许多常见应用程序需求的</a:t>
            </a:r>
            <a:r>
              <a:rPr lang="en-US" altLang="zh-CN" sz="1800"/>
              <a:t>API</a:t>
            </a:r>
            <a:r>
              <a:rPr lang="zh-CN" altLang="en-US" sz="1800"/>
              <a:t>来填补这一空白，最终提供与</a:t>
            </a:r>
            <a:r>
              <a:rPr lang="en-US" altLang="zh-CN" sz="1800"/>
              <a:t>Python</a:t>
            </a:r>
            <a:r>
              <a:rPr lang="zh-CN" altLang="en-US" sz="1800"/>
              <a:t>、</a:t>
            </a:r>
            <a:r>
              <a:rPr lang="en-US" altLang="zh-CN" sz="1800"/>
              <a:t>Ruby</a:t>
            </a:r>
            <a:r>
              <a:rPr lang="zh-CN" altLang="en-US" sz="1800"/>
              <a:t>和</a:t>
            </a:r>
            <a:r>
              <a:rPr lang="en-US" altLang="zh-CN" sz="1800"/>
              <a:t>Java</a:t>
            </a:r>
            <a:r>
              <a:rPr lang="zh-CN" altLang="en-US" sz="1800"/>
              <a:t>一样丰富的标准库。其意图是应用程序开发人员能够使用</a:t>
            </a:r>
            <a:r>
              <a:rPr lang="en-US" altLang="zh-CN" sz="1800"/>
              <a:t>CommonJS API</a:t>
            </a:r>
            <a:r>
              <a:rPr lang="zh-CN" altLang="en-US" sz="1800"/>
              <a:t>编写应用程序，然后在不同的</a:t>
            </a:r>
            <a:r>
              <a:rPr lang="en-US" altLang="zh-CN" sz="1800"/>
              <a:t>JavaScript</a:t>
            </a:r>
            <a:r>
              <a:rPr lang="zh-CN" altLang="en-US" sz="1800"/>
              <a:t>解释器和主机环境中运行该应用程序。在兼容</a:t>
            </a:r>
            <a:r>
              <a:rPr lang="en-US" altLang="zh-CN" sz="1800"/>
              <a:t>CommonJS</a:t>
            </a:r>
            <a:r>
              <a:rPr lang="zh-CN" altLang="en-US" sz="1800"/>
              <a:t>的系统中，你可以使用 </a:t>
            </a:r>
            <a:r>
              <a:rPr lang="en-US" altLang="zh-CN" sz="1800"/>
              <a:t>JavaScript</a:t>
            </a:r>
            <a:r>
              <a:rPr lang="zh-CN" altLang="en-US" sz="1800"/>
              <a:t>程序开发：</a:t>
            </a:r>
            <a:endParaRPr lang="zh-CN" altLang="en-US" sz="1600"/>
          </a:p>
          <a:p>
            <a:pPr lvl="1"/>
            <a:r>
              <a:rPr lang="zh-CN" altLang="en-US" sz="1600"/>
              <a:t>服务器端</a:t>
            </a:r>
            <a:r>
              <a:rPr lang="en-US" altLang="zh-CN" sz="1600"/>
              <a:t>JavaScript</a:t>
            </a:r>
            <a:r>
              <a:rPr lang="zh-CN" altLang="en-US" sz="1600"/>
              <a:t>应用程序</a:t>
            </a:r>
            <a:endParaRPr lang="zh-CN" altLang="en-US" sz="1600"/>
          </a:p>
          <a:p>
            <a:pPr lvl="1"/>
            <a:r>
              <a:rPr lang="zh-CN" altLang="en-US" sz="1600"/>
              <a:t>命令行工具</a:t>
            </a:r>
            <a:endParaRPr lang="zh-CN" altLang="en-US" sz="1600"/>
          </a:p>
          <a:p>
            <a:pPr lvl="1"/>
            <a:r>
              <a:rPr lang="zh-CN" altLang="en-US" sz="1600"/>
              <a:t>图形界面应用程序</a:t>
            </a:r>
            <a:endParaRPr lang="zh-CN" altLang="en-US" sz="1600"/>
          </a:p>
          <a:p>
            <a:pPr lvl="1"/>
            <a:r>
              <a:rPr lang="zh-CN" altLang="en-US" sz="1600"/>
              <a:t>混合应用程序（如，</a:t>
            </a:r>
            <a:r>
              <a:rPr lang="en-US" altLang="zh-CN" sz="1600"/>
              <a:t>Titanium</a:t>
            </a:r>
            <a:r>
              <a:rPr lang="zh-CN" altLang="en-US" sz="1600"/>
              <a:t>或</a:t>
            </a:r>
            <a:r>
              <a:rPr lang="en-US" altLang="zh-CN" sz="1600"/>
              <a:t>Adobe AIR</a:t>
            </a:r>
            <a:r>
              <a:rPr lang="zh-CN" altLang="en-US" sz="1600"/>
              <a:t>）</a:t>
            </a:r>
            <a:endParaRPr lang="en-US" altLang="zh-CN" sz="1600"/>
          </a:p>
          <a:p>
            <a:pPr lvl="1">
              <a:buFont typeface="Wingdings" panose="05000000000000000000" pitchFamily="2" charset="2"/>
              <a:buChar char="Ø"/>
            </a:pPr>
            <a:r>
              <a:rPr lang="en-US" altLang="zh-CN" sz="1600"/>
              <a:t>Node</a:t>
            </a:r>
            <a:r>
              <a:rPr lang="zh-CN" altLang="en-US" sz="1600"/>
              <a:t>应用由模块组成，采用</a:t>
            </a:r>
            <a:r>
              <a:rPr lang="en-US" altLang="zh-CN" sz="1600"/>
              <a:t>CommonJS</a:t>
            </a:r>
            <a:r>
              <a:rPr lang="zh-CN" altLang="en-US" sz="1600"/>
              <a:t>模块规范。</a:t>
            </a:r>
            <a:endParaRPr lang="zh-CN" altLang="en-US" sz="1600"/>
          </a:p>
          <a:p>
            <a:pPr>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lvl="1">
              <a:buChar char="•"/>
            </a:pPr>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p:cNvSpPr>
          <p:nvPr>
            <p:ph type="title"/>
          </p:nvPr>
        </p:nvSpPr>
        <p:spPr/>
        <p:txBody>
          <a:bodyPr vert="horz" wrap="square" lIns="90333" tIns="44376" rIns="90333" bIns="44376" anchor="b"/>
          <a:lstStyle/>
          <a:p>
            <a:r>
              <a:rPr lang="en-US" altLang="zh-CN"/>
              <a:t>Class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介绍</a:t>
            </a:r>
            <a:endParaRPr lang="en-US" altLang="zh-CN"/>
          </a:p>
          <a:p>
            <a:pPr marL="285750" lvl="1" indent="-285750">
              <a:buNone/>
            </a:pPr>
            <a:r>
              <a:rPr lang="en-US" altLang="zh-CN" sz="1800" b="0"/>
              <a:t>JavaScript </a:t>
            </a:r>
            <a:r>
              <a:rPr lang="zh-CN" altLang="en-US" sz="1800" b="0"/>
              <a:t>语言中，生成实例对象的传统方法是通过构造函数。 </a:t>
            </a:r>
            <a:r>
              <a:rPr lang="en-US" altLang="zh-CN" sz="1800" b="0"/>
              <a:t>ES6 </a:t>
            </a:r>
            <a:r>
              <a:rPr lang="zh-CN" altLang="en-US" sz="1800" b="0"/>
              <a:t>提供了更接近传统语言的写法，引入了 </a:t>
            </a:r>
            <a:r>
              <a:rPr lang="en-US" altLang="zh-CN" sz="1800" b="0"/>
              <a:t>Class</a:t>
            </a:r>
            <a:r>
              <a:rPr lang="zh-CN" altLang="en-US" sz="1800" b="0"/>
              <a:t>（类）这个概念，作为对象的模板。通过</a:t>
            </a:r>
            <a:r>
              <a:rPr lang="en-US" altLang="zh-CN" sz="1800" b="0"/>
              <a:t>class</a:t>
            </a:r>
            <a:r>
              <a:rPr lang="zh-CN" altLang="en-US" sz="1800" b="0"/>
              <a:t>关键字，可以定义类。</a:t>
            </a:r>
            <a:endParaRPr lang="en-US" altLang="zh-CN" sz="1800" b="0"/>
          </a:p>
          <a:p>
            <a:pPr marL="285750" lvl="1" indent="-285750">
              <a:buNone/>
            </a:pPr>
            <a:r>
              <a:rPr lang="zh-CN" altLang="en-US" sz="1800" b="0"/>
              <a:t>基本上，</a:t>
            </a:r>
            <a:r>
              <a:rPr lang="en-US" altLang="zh-CN" sz="1800" b="0"/>
              <a:t>ES6 </a:t>
            </a:r>
            <a:r>
              <a:rPr lang="zh-CN" altLang="en-US" sz="1800" b="0"/>
              <a:t>的</a:t>
            </a:r>
            <a:r>
              <a:rPr lang="en-US" altLang="zh-CN" sz="1800" b="0"/>
              <a:t>class</a:t>
            </a:r>
            <a:r>
              <a:rPr lang="zh-CN" altLang="en-US" sz="1800" b="0"/>
              <a:t>可以看作只是一个语法糖，它的绝大部分功能，</a:t>
            </a:r>
            <a:r>
              <a:rPr lang="en-US" altLang="zh-CN" sz="1800" b="0"/>
              <a:t>ES5 </a:t>
            </a:r>
            <a:r>
              <a:rPr lang="zh-CN" altLang="en-US" sz="1800" b="0"/>
              <a:t>都可以做到，新的</a:t>
            </a:r>
            <a:r>
              <a:rPr lang="en-US" altLang="zh-CN" sz="1800" b="0"/>
              <a:t>class</a:t>
            </a:r>
            <a:r>
              <a:rPr lang="zh-CN" altLang="en-US" sz="1800" b="0"/>
              <a:t>写法只是让对象原型的写法更加清晰更像面向对象编程的语法而已。所以</a:t>
            </a:r>
            <a:r>
              <a:rPr lang="en-US" altLang="zh-CN" sz="1800" b="0"/>
              <a:t>ES6 </a:t>
            </a:r>
            <a:r>
              <a:rPr lang="zh-CN" altLang="en-US" sz="1800" b="0"/>
              <a:t>的类，完全可以看作构造函数的另一种写法。</a:t>
            </a:r>
            <a:endParaRPr lang="en-US" altLang="zh-CN" sz="1800" b="0"/>
          </a:p>
          <a:p>
            <a:pPr marL="285750" lvl="1" indent="-285750">
              <a:buNone/>
            </a:pPr>
            <a:endParaRPr lang="en-US" altLang="zh-CN" sz="1800"/>
          </a:p>
          <a:p>
            <a:pPr marL="285750" lvl="1" indent="-285750">
              <a:spcBef>
                <a:spcPts val="200"/>
              </a:spcBef>
              <a:spcAft>
                <a:spcPts val="200"/>
              </a:spcAft>
              <a:buNone/>
            </a:pPr>
            <a:r>
              <a:rPr lang="en-US" altLang="zh-CN" sz="1800"/>
              <a:t>class Point { </a:t>
            </a:r>
            <a:endParaRPr lang="en-US" altLang="zh-CN" sz="1800"/>
          </a:p>
          <a:p>
            <a:pPr marL="285750" lvl="1" indent="-285750">
              <a:spcBef>
                <a:spcPts val="200"/>
              </a:spcBef>
              <a:spcAft>
                <a:spcPts val="200"/>
              </a:spcAft>
              <a:buNone/>
            </a:pPr>
            <a:r>
              <a:rPr lang="en-US" altLang="zh-CN" sz="1800"/>
              <a:t>	constructor(x, y) {</a:t>
            </a:r>
            <a:endParaRPr lang="en-US" altLang="zh-CN" sz="1800"/>
          </a:p>
          <a:p>
            <a:pPr marL="285750" lvl="1" indent="-285750">
              <a:spcBef>
                <a:spcPts val="200"/>
              </a:spcBef>
              <a:spcAft>
                <a:spcPts val="200"/>
              </a:spcAft>
              <a:buNone/>
            </a:pPr>
            <a:r>
              <a:rPr lang="en-US" altLang="zh-CN" sz="1800"/>
              <a:t>	</a:t>
            </a:r>
            <a:r>
              <a:rPr lang="zh-CN" altLang="en-US" sz="1800"/>
              <a:t>    </a:t>
            </a:r>
            <a:r>
              <a:rPr lang="en-US" altLang="zh-CN" sz="1800"/>
              <a:t>this.x = x; this.y = y;</a:t>
            </a:r>
            <a:endParaRPr lang="en-US" altLang="zh-CN" sz="1800"/>
          </a:p>
          <a:p>
            <a:pPr marL="285750" lvl="1" indent="-285750">
              <a:spcBef>
                <a:spcPts val="200"/>
              </a:spcBef>
              <a:spcAft>
                <a:spcPts val="200"/>
              </a:spcAft>
              <a:buNone/>
            </a:pPr>
            <a:r>
              <a:rPr lang="en-US" altLang="zh-CN" sz="1800"/>
              <a:t>	} </a:t>
            </a:r>
            <a:endParaRPr lang="en-US" altLang="zh-CN" sz="1800"/>
          </a:p>
          <a:p>
            <a:pPr marL="285750" lvl="1" indent="-285750">
              <a:spcBef>
                <a:spcPts val="200"/>
              </a:spcBef>
              <a:spcAft>
                <a:spcPts val="200"/>
              </a:spcAft>
              <a:buNone/>
            </a:pPr>
            <a:r>
              <a:rPr lang="en-US" altLang="zh-CN" sz="1800"/>
              <a:t>	toString() { </a:t>
            </a:r>
            <a:endParaRPr lang="en-US" altLang="zh-CN" sz="1800"/>
          </a:p>
          <a:p>
            <a:pPr marL="285750" lvl="1" indent="-285750">
              <a:spcBef>
                <a:spcPts val="200"/>
              </a:spcBef>
              <a:spcAft>
                <a:spcPts val="200"/>
              </a:spcAft>
              <a:buNone/>
            </a:pPr>
            <a:r>
              <a:rPr lang="en-US" altLang="zh-CN" sz="1800"/>
              <a:t>	</a:t>
            </a:r>
            <a:r>
              <a:rPr lang="zh-CN" altLang="en-US" sz="1800"/>
              <a:t>    </a:t>
            </a:r>
            <a:r>
              <a:rPr lang="en-US" altLang="zh-CN" sz="1800"/>
              <a:t>return '(' + this.x + ', ' + this.y + ')'; </a:t>
            </a:r>
            <a:endParaRPr lang="en-US" altLang="zh-CN" sz="1800"/>
          </a:p>
          <a:p>
            <a:pPr marL="285750" lvl="1" indent="-285750">
              <a:spcBef>
                <a:spcPts val="200"/>
              </a:spcBef>
              <a:spcAft>
                <a:spcPts val="200"/>
              </a:spcAft>
              <a:buNone/>
            </a:pPr>
            <a:r>
              <a:rPr lang="en-US" altLang="zh-CN" sz="1800"/>
              <a:t>	} </a:t>
            </a:r>
            <a:endParaRPr lang="en-US" altLang="zh-CN" sz="1800"/>
          </a:p>
          <a:p>
            <a:pPr marL="285750" lvl="1" indent="-285750">
              <a:spcBef>
                <a:spcPts val="200"/>
              </a:spcBef>
              <a:spcAft>
                <a:spcPts val="200"/>
              </a:spcAft>
              <a:buNone/>
            </a:pPr>
            <a:r>
              <a:rPr lang="en-US" altLang="zh-CN" sz="1800"/>
              <a:t>}</a:t>
            </a:r>
            <a:endParaRPr lang="en-US" altLang="zh-CN" sz="1800"/>
          </a:p>
          <a:p>
            <a:pPr marL="285750" lvl="1" indent="-285750">
              <a:spcBef>
                <a:spcPts val="200"/>
              </a:spcBef>
              <a:spcAft>
                <a:spcPts val="200"/>
              </a:spcAft>
              <a:buChar char="•"/>
            </a:pPr>
            <a:endParaRPr lang="en-US" altLang="zh-CN" sz="1800"/>
          </a:p>
          <a:p>
            <a:pPr marL="285750" lvl="1" indent="-285750">
              <a:spcBef>
                <a:spcPts val="200"/>
              </a:spcBef>
              <a:spcAft>
                <a:spcPts val="200"/>
              </a:spcAft>
              <a:buNone/>
            </a:pPr>
            <a:endParaRPr lang="zh-CN" altLang="en-US" sz="1800"/>
          </a:p>
          <a:p>
            <a:pPr marL="285750" lvl="1" indent="-285750">
              <a:spcBef>
                <a:spcPts val="200"/>
              </a:spcBef>
              <a:spcAft>
                <a:spcPts val="200"/>
              </a:spcAft>
              <a:buNone/>
            </a:pPr>
            <a:endParaRPr lang="en-US" altLang="zh-CN" sz="1800" b="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p:nvPr>
        </p:nvSpPr>
        <p:spPr/>
        <p:txBody>
          <a:bodyPr vert="horz" wrap="square" lIns="90333" tIns="44376" rIns="90333" bIns="44376" anchor="b"/>
          <a:lstStyle/>
          <a:p>
            <a:r>
              <a:rPr lang="en-US" altLang="zh-CN"/>
              <a:t>Class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方法</a:t>
            </a:r>
            <a:endParaRPr lang="en-US" altLang="zh-CN"/>
          </a:p>
          <a:p>
            <a:pPr marL="285750" lvl="1" indent="-285750">
              <a:buNone/>
            </a:pPr>
            <a:r>
              <a:rPr lang="zh-CN" altLang="en-US" sz="1800" b="0"/>
              <a:t>在类中可以直接定义方法，实际上类的所有方法都定义在类的</a:t>
            </a:r>
            <a:r>
              <a:rPr lang="en-US" altLang="zh-CN" sz="1800" b="0"/>
              <a:t>prototype</a:t>
            </a:r>
            <a:r>
              <a:rPr lang="zh-CN" altLang="en-US" sz="1800" b="0"/>
              <a:t>属性上面。在类的实例上面调用方法，其实就是调用原型上的方法。</a:t>
            </a:r>
            <a:endParaRPr lang="en-US" altLang="zh-CN" sz="1800" b="0"/>
          </a:p>
          <a:p>
            <a:pPr marL="285750" lvl="1" indent="-285750">
              <a:spcBef>
                <a:spcPts val="200"/>
              </a:spcBef>
              <a:spcAft>
                <a:spcPts val="200"/>
              </a:spcAft>
              <a:buNone/>
            </a:pPr>
            <a:r>
              <a:rPr lang="en-US" altLang="zh-CN" sz="1800"/>
              <a:t>class Point { </a:t>
            </a:r>
            <a:endParaRPr lang="en-US" altLang="zh-CN" sz="1800"/>
          </a:p>
          <a:p>
            <a:pPr marL="285750" lvl="1" indent="-285750">
              <a:spcBef>
                <a:spcPts val="200"/>
              </a:spcBef>
              <a:spcAft>
                <a:spcPts val="200"/>
              </a:spcAft>
              <a:buNone/>
            </a:pPr>
            <a:r>
              <a:rPr lang="en-US" altLang="zh-CN" sz="1800"/>
              <a:t>	constructor() { // ... } </a:t>
            </a:r>
            <a:endParaRPr lang="en-US" altLang="zh-CN" sz="1800"/>
          </a:p>
          <a:p>
            <a:pPr marL="285750" lvl="1" indent="-285750">
              <a:spcBef>
                <a:spcPts val="200"/>
              </a:spcBef>
              <a:spcAft>
                <a:spcPts val="200"/>
              </a:spcAft>
              <a:buNone/>
            </a:pPr>
            <a:r>
              <a:rPr lang="en-US" altLang="zh-CN" sz="1800"/>
              <a:t>	toString() { // ... } </a:t>
            </a:r>
            <a:endParaRPr lang="en-US" altLang="zh-CN" sz="1800"/>
          </a:p>
          <a:p>
            <a:pPr marL="285750" lvl="1" indent="-285750">
              <a:spcBef>
                <a:spcPts val="200"/>
              </a:spcBef>
              <a:spcAft>
                <a:spcPts val="200"/>
              </a:spcAft>
              <a:buNone/>
            </a:pPr>
            <a:r>
              <a:rPr lang="en-US" altLang="zh-CN" sz="1800"/>
              <a:t>	toValue() { // ... } </a:t>
            </a:r>
            <a:endParaRPr lang="en-US" altLang="zh-CN" sz="1800"/>
          </a:p>
          <a:p>
            <a:pPr marL="285750" lvl="1" indent="-285750">
              <a:spcBef>
                <a:spcPts val="200"/>
              </a:spcBef>
              <a:spcAft>
                <a:spcPts val="200"/>
              </a:spcAft>
              <a:buNone/>
            </a:pPr>
            <a:r>
              <a:rPr lang="en-US" altLang="zh-CN" sz="1800"/>
              <a:t>}</a:t>
            </a:r>
            <a:endParaRPr lang="en-US" altLang="zh-CN" sz="1800"/>
          </a:p>
          <a:p>
            <a:pPr marL="285750" lvl="1" indent="-285750">
              <a:spcBef>
                <a:spcPts val="500"/>
              </a:spcBef>
              <a:spcAft>
                <a:spcPts val="500"/>
              </a:spcAft>
              <a:buNone/>
            </a:pPr>
            <a:r>
              <a:rPr lang="zh-CN" altLang="en-US" sz="1800" b="0"/>
              <a:t>由于类的方法都定义在</a:t>
            </a:r>
            <a:r>
              <a:rPr lang="en-US" altLang="zh-CN" sz="1800" b="0"/>
              <a:t>prototype</a:t>
            </a:r>
            <a:r>
              <a:rPr lang="zh-CN" altLang="en-US" sz="1800" b="0"/>
              <a:t>对象上面，所以类的新方法可以添加在</a:t>
            </a:r>
            <a:r>
              <a:rPr lang="en-US" altLang="zh-CN" sz="1800" b="0"/>
              <a:t>prototype</a:t>
            </a:r>
            <a:r>
              <a:rPr lang="zh-CN" altLang="en-US" sz="1800" b="0"/>
              <a:t>对象上面。</a:t>
            </a:r>
            <a:r>
              <a:rPr lang="en-US" altLang="zh-CN" sz="1800" b="0"/>
              <a:t>Object.assign</a:t>
            </a:r>
            <a:r>
              <a:rPr lang="zh-CN" altLang="en-US" sz="1800" b="0"/>
              <a:t>方法可以很方便地一次向类添加多个方法。</a:t>
            </a:r>
            <a:endParaRPr lang="zh-CN" altLang="en-US" sz="1800" b="0"/>
          </a:p>
          <a:p>
            <a:pPr marL="285750" lvl="1" indent="-285750">
              <a:spcBef>
                <a:spcPts val="200"/>
              </a:spcBef>
              <a:spcAft>
                <a:spcPts val="200"/>
              </a:spcAft>
              <a:buNone/>
            </a:pPr>
            <a:r>
              <a:rPr lang="en-US" altLang="zh-CN" sz="1800"/>
              <a:t>class Point { </a:t>
            </a:r>
            <a:endParaRPr lang="en-US" altLang="zh-CN" sz="1800"/>
          </a:p>
          <a:p>
            <a:pPr marL="285750" lvl="1" indent="-285750">
              <a:spcBef>
                <a:spcPts val="200"/>
              </a:spcBef>
              <a:spcAft>
                <a:spcPts val="200"/>
              </a:spcAft>
              <a:buNone/>
            </a:pPr>
            <a:r>
              <a:rPr lang="en-US" altLang="zh-CN" sz="1800"/>
              <a:t>	constructor(){ // ... }</a:t>
            </a:r>
            <a:endParaRPr lang="en-US" altLang="zh-CN" sz="1800"/>
          </a:p>
          <a:p>
            <a:pPr marL="285750" lvl="1" indent="-285750">
              <a:spcBef>
                <a:spcPts val="200"/>
              </a:spcBef>
              <a:spcAft>
                <a:spcPts val="200"/>
              </a:spcAft>
              <a:buNone/>
            </a:pPr>
            <a:r>
              <a:rPr lang="en-US" altLang="zh-CN" sz="1800"/>
              <a:t> } </a:t>
            </a:r>
            <a:endParaRPr lang="en-US" altLang="zh-CN" sz="1800"/>
          </a:p>
          <a:p>
            <a:pPr marL="285750" lvl="1" indent="-285750">
              <a:spcBef>
                <a:spcPts val="200"/>
              </a:spcBef>
              <a:spcAft>
                <a:spcPts val="200"/>
              </a:spcAft>
              <a:buNone/>
            </a:pPr>
            <a:r>
              <a:rPr lang="en-US" altLang="zh-CN" sz="1800"/>
              <a:t>Object.assign(Point.prototype, { </a:t>
            </a:r>
            <a:endParaRPr lang="en-US" altLang="zh-CN" sz="1800"/>
          </a:p>
          <a:p>
            <a:pPr marL="285750" lvl="1" indent="-285750">
              <a:spcBef>
                <a:spcPts val="200"/>
              </a:spcBef>
              <a:spcAft>
                <a:spcPts val="200"/>
              </a:spcAft>
              <a:buNone/>
            </a:pPr>
            <a:r>
              <a:rPr lang="en-US" altLang="zh-CN" sz="1800"/>
              <a:t>	toString(){}, </a:t>
            </a:r>
            <a:endParaRPr lang="en-US" altLang="zh-CN" sz="1800"/>
          </a:p>
          <a:p>
            <a:pPr marL="285750" lvl="1" indent="-285750">
              <a:spcBef>
                <a:spcPts val="200"/>
              </a:spcBef>
              <a:spcAft>
                <a:spcPts val="200"/>
              </a:spcAft>
              <a:buNone/>
            </a:pPr>
            <a:r>
              <a:rPr lang="en-US" altLang="zh-CN" sz="1800"/>
              <a:t>	toValue(){} </a:t>
            </a:r>
            <a:endParaRPr lang="en-US" altLang="zh-CN" sz="1800"/>
          </a:p>
          <a:p>
            <a:pPr marL="285750" lvl="1" indent="-285750">
              <a:spcBef>
                <a:spcPts val="200"/>
              </a:spcBef>
              <a:spcAft>
                <a:spcPts val="200"/>
              </a:spcAft>
              <a:buNone/>
            </a:pPr>
            <a:r>
              <a:rPr lang="en-US" altLang="zh-CN" sz="1800"/>
              <a:t>});</a:t>
            </a:r>
            <a:endParaRPr lang="en-US" altLang="zh-CN" sz="1800" b="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p:nvPr>
        </p:nvSpPr>
        <p:spPr/>
        <p:txBody>
          <a:bodyPr vert="horz" wrap="square" lIns="90333" tIns="44376" rIns="90333" bIns="44376" anchor="b"/>
          <a:lstStyle/>
          <a:p>
            <a:r>
              <a:rPr lang="en-US" altLang="zh-CN"/>
              <a:t>Class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constructor </a:t>
            </a:r>
            <a:r>
              <a:rPr lang="zh-CN" altLang="en-US"/>
              <a:t>方法</a:t>
            </a:r>
            <a:endParaRPr lang="en-US" altLang="zh-CN"/>
          </a:p>
          <a:p>
            <a:pPr marL="285750" lvl="1" indent="-285750">
              <a:buNone/>
            </a:pPr>
            <a:r>
              <a:rPr lang="en-US" altLang="zh-CN" sz="1800" b="0"/>
              <a:t>constructor</a:t>
            </a:r>
            <a:r>
              <a:rPr lang="zh-CN" altLang="en-US" sz="1800" b="0"/>
              <a:t>方法是类的默认方法，通过</a:t>
            </a:r>
            <a:r>
              <a:rPr lang="en-US" altLang="zh-CN" sz="1800" b="0"/>
              <a:t>new</a:t>
            </a:r>
            <a:r>
              <a:rPr lang="zh-CN" altLang="en-US" sz="1800" b="0"/>
              <a:t>命令生成对象实例时，自动调用该方法。一个类必须有</a:t>
            </a:r>
            <a:r>
              <a:rPr lang="en-US" altLang="zh-CN" sz="1800" b="0"/>
              <a:t>constructor</a:t>
            </a:r>
            <a:r>
              <a:rPr lang="zh-CN" altLang="en-US" sz="1800" b="0"/>
              <a:t>方法，如果没有显式定义，一个空的</a:t>
            </a:r>
            <a:r>
              <a:rPr lang="en-US" altLang="zh-CN" sz="1800" b="0"/>
              <a:t>constructor</a:t>
            </a:r>
            <a:r>
              <a:rPr lang="zh-CN" altLang="en-US" sz="1800" b="0"/>
              <a:t>方法会被默认添加。</a:t>
            </a:r>
            <a:endParaRPr lang="en-US" altLang="zh-CN" sz="1800" b="0"/>
          </a:p>
          <a:p>
            <a:pPr marL="285750" lvl="1" indent="-285750">
              <a:spcBef>
                <a:spcPts val="200"/>
              </a:spcBef>
              <a:spcAft>
                <a:spcPts val="200"/>
              </a:spcAft>
              <a:buNone/>
            </a:pPr>
            <a:r>
              <a:rPr lang="en-US" altLang="zh-CN" sz="1800"/>
              <a:t>class Point { } </a:t>
            </a:r>
            <a:endParaRPr lang="en-US" altLang="zh-CN" sz="1800"/>
          </a:p>
          <a:p>
            <a:pPr marL="285750" lvl="1" indent="-285750">
              <a:spcBef>
                <a:spcPts val="200"/>
              </a:spcBef>
              <a:spcAft>
                <a:spcPts val="200"/>
              </a:spcAft>
              <a:buNone/>
            </a:pPr>
            <a:r>
              <a:rPr lang="en-US" altLang="zh-CN" sz="1800"/>
              <a:t>// </a:t>
            </a:r>
            <a:r>
              <a:rPr lang="zh-CN" altLang="en-US" sz="1800"/>
              <a:t>等同于</a:t>
            </a:r>
            <a:endParaRPr lang="en-US" altLang="zh-CN" sz="1800"/>
          </a:p>
          <a:p>
            <a:pPr marL="285750" lvl="1" indent="-285750">
              <a:spcBef>
                <a:spcPts val="200"/>
              </a:spcBef>
              <a:spcAft>
                <a:spcPts val="200"/>
              </a:spcAft>
              <a:buNone/>
            </a:pPr>
            <a:r>
              <a:rPr lang="en-US" altLang="zh-CN" sz="1800"/>
              <a:t>class Point { constructor() {} }</a:t>
            </a:r>
            <a:endParaRPr lang="en-US" altLang="zh-CN" sz="1800"/>
          </a:p>
          <a:p>
            <a:pPr marL="285750" lvl="1" indent="-285750">
              <a:spcBef>
                <a:spcPts val="500"/>
              </a:spcBef>
              <a:spcAft>
                <a:spcPts val="500"/>
              </a:spcAft>
              <a:buNone/>
            </a:pPr>
            <a:r>
              <a:rPr lang="zh-CN" altLang="en-US" sz="1800" b="0"/>
              <a:t>类必须使用</a:t>
            </a:r>
            <a:r>
              <a:rPr lang="en-US" altLang="zh-CN" sz="1800" b="0"/>
              <a:t>new</a:t>
            </a:r>
            <a:r>
              <a:rPr lang="zh-CN" altLang="en-US" sz="1800" b="0"/>
              <a:t>调用，否则会报错。这是它跟普通构造函数的一个主要区别，后者不用</a:t>
            </a:r>
            <a:r>
              <a:rPr lang="en-US" altLang="zh-CN" sz="1800" b="0"/>
              <a:t>new</a:t>
            </a:r>
            <a:r>
              <a:rPr lang="zh-CN" altLang="en-US" sz="1800" b="0"/>
              <a:t>也可以执行。</a:t>
            </a:r>
            <a:endParaRPr lang="en-US" altLang="zh-CN" sz="1800" b="0"/>
          </a:p>
          <a:p>
            <a:pPr marL="285750" lvl="1" indent="-285750">
              <a:buFont typeface="Wingdings" panose="05000000000000000000" pitchFamily="2" charset="2"/>
              <a:buChar char="Ø"/>
            </a:pPr>
            <a:endParaRPr lang="en-US" altLang="zh-CN" sz="1600"/>
          </a:p>
          <a:p>
            <a:pPr>
              <a:buNone/>
            </a:pPr>
            <a:endParaRPr lang="zh-CN" altLang="en-US" b="0"/>
          </a:p>
          <a:p>
            <a:pPr>
              <a:buNone/>
            </a:pPr>
            <a:endParaRPr lang="zh-CN" altLang="en-US"/>
          </a:p>
          <a:p>
            <a:pPr>
              <a:buNone/>
            </a:pPr>
            <a:endParaRPr lang="zh-CN" altLang="en-US"/>
          </a:p>
          <a:p>
            <a:pPr>
              <a:buNone/>
            </a:pPr>
            <a:endParaRPr lang="zh-CN" altLang="en-US"/>
          </a:p>
          <a:p>
            <a:pPr marL="285750" lvl="1" indent="-285750">
              <a:buChar char="•"/>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p:cNvSpPr>
          <p:nvPr>
            <p:ph type="title"/>
          </p:nvPr>
        </p:nvSpPr>
        <p:spPr/>
        <p:txBody>
          <a:bodyPr vert="horz" wrap="square" lIns="90333" tIns="44376" rIns="90333" bIns="44376" anchor="b"/>
          <a:lstStyle/>
          <a:p>
            <a:r>
              <a:rPr lang="en-US" altLang="zh-CN"/>
              <a:t>Class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静态方法</a:t>
            </a:r>
            <a:endParaRPr lang="en-US" altLang="zh-CN"/>
          </a:p>
          <a:p>
            <a:pPr marL="285750" lvl="1" indent="-285750">
              <a:buNone/>
            </a:pPr>
            <a:r>
              <a:rPr lang="zh-CN" altLang="en-US" sz="1800" b="0"/>
              <a:t>类相当于实例的原型，所有在类中定义的方法，都会被实例继承。如果在一个方法前，加上</a:t>
            </a:r>
            <a:r>
              <a:rPr lang="en-US" altLang="zh-CN" sz="1800" b="0"/>
              <a:t>static</a:t>
            </a:r>
            <a:r>
              <a:rPr lang="zh-CN" altLang="en-US" sz="1800" b="0"/>
              <a:t>关键字，就表示该方法不会被实例继承，而是直接通过类来调用，这就称为“静态方法”。</a:t>
            </a:r>
            <a:r>
              <a:rPr lang="zh-CN" altLang="en-US" sz="1800"/>
              <a:t> </a:t>
            </a:r>
            <a:endParaRPr lang="en-US" altLang="zh-CN" sz="1800" b="0"/>
          </a:p>
          <a:p>
            <a:pPr marL="285750" lvl="1" indent="-285750">
              <a:spcBef>
                <a:spcPts val="200"/>
              </a:spcBef>
              <a:spcAft>
                <a:spcPts val="200"/>
              </a:spcAft>
              <a:buNone/>
            </a:pPr>
            <a:r>
              <a:rPr lang="en-US" altLang="zh-CN" sz="1800"/>
              <a:t>class Foo {</a:t>
            </a:r>
            <a:endParaRPr lang="en-US" altLang="zh-CN" sz="1800"/>
          </a:p>
          <a:p>
            <a:pPr marL="285750" lvl="1" indent="-285750">
              <a:spcBef>
                <a:spcPts val="200"/>
              </a:spcBef>
              <a:spcAft>
                <a:spcPts val="200"/>
              </a:spcAft>
              <a:buNone/>
            </a:pPr>
            <a:r>
              <a:rPr lang="en-US" altLang="zh-CN" sz="1800"/>
              <a:t>	static classMethod() { return 'hello'; } </a:t>
            </a:r>
            <a:endParaRPr lang="en-US" altLang="zh-CN" sz="1800"/>
          </a:p>
          <a:p>
            <a:pPr marL="285750" lvl="1" indent="-285750">
              <a:spcBef>
                <a:spcPts val="200"/>
              </a:spcBef>
              <a:spcAft>
                <a:spcPts val="200"/>
              </a:spcAft>
              <a:buNone/>
            </a:pPr>
            <a:r>
              <a:rPr lang="en-US" altLang="zh-CN" sz="1800"/>
              <a:t>}</a:t>
            </a:r>
            <a:endParaRPr lang="en-US" altLang="zh-CN" sz="1800"/>
          </a:p>
          <a:p>
            <a:pPr marL="285750" lvl="1" indent="-285750">
              <a:spcBef>
                <a:spcPts val="200"/>
              </a:spcBef>
              <a:spcAft>
                <a:spcPts val="200"/>
              </a:spcAft>
              <a:buNone/>
            </a:pPr>
            <a:r>
              <a:rPr lang="en-US" altLang="zh-CN" sz="1800"/>
              <a:t> Foo.classMethod() // 'hello'</a:t>
            </a:r>
            <a:endParaRPr lang="en-US" altLang="zh-CN" sz="1800"/>
          </a:p>
          <a:p>
            <a:pPr marL="285750" lvl="1" indent="-285750">
              <a:spcBef>
                <a:spcPts val="200"/>
              </a:spcBef>
              <a:spcAft>
                <a:spcPts val="200"/>
              </a:spcAft>
              <a:buNone/>
            </a:pPr>
            <a:r>
              <a:rPr lang="zh-CN" altLang="en-US" sz="1800" b="0"/>
              <a:t>如果静态方法包含</a:t>
            </a:r>
            <a:r>
              <a:rPr lang="en-US" altLang="zh-CN" sz="1800" b="0"/>
              <a:t>this</a:t>
            </a:r>
            <a:r>
              <a:rPr lang="zh-CN" altLang="en-US" sz="1800" b="0"/>
              <a:t>关键字，这个</a:t>
            </a:r>
            <a:r>
              <a:rPr lang="en-US" altLang="zh-CN" sz="1800" b="0"/>
              <a:t>this</a:t>
            </a:r>
            <a:r>
              <a:rPr lang="zh-CN" altLang="en-US" sz="1800" b="0"/>
              <a:t>指的是类，而不是实例。</a:t>
            </a: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285750" lvl="1" indent="-285750"/>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p:cNvSpPr>
          <p:nvPr>
            <p:ph type="title"/>
          </p:nvPr>
        </p:nvSpPr>
        <p:spPr/>
        <p:txBody>
          <a:bodyPr vert="horz" wrap="square" lIns="90333" tIns="44376" rIns="90333" bIns="44376" anchor="b"/>
          <a:lstStyle/>
          <a:p>
            <a:r>
              <a:rPr lang="en-US" altLang="zh-CN"/>
              <a:t>Class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实例属性</a:t>
            </a:r>
            <a:endParaRPr lang="en-US" altLang="zh-CN"/>
          </a:p>
          <a:p>
            <a:pPr marL="520700" lvl="2" indent="0">
              <a:buClr>
                <a:schemeClr val="tx2"/>
              </a:buClr>
              <a:buNone/>
            </a:pPr>
            <a:r>
              <a:rPr lang="zh-CN" altLang="en-US" sz="1800" b="0"/>
              <a:t>类的实例属性可以定义在构造函数中。</a:t>
            </a:r>
            <a:endParaRPr lang="en-US" altLang="zh-CN" b="0"/>
          </a:p>
          <a:p>
            <a:pPr marL="285750" lvl="1" indent="-285750">
              <a:spcBef>
                <a:spcPts val="200"/>
              </a:spcBef>
              <a:spcAft>
                <a:spcPts val="200"/>
              </a:spcAft>
              <a:buNone/>
            </a:pPr>
            <a:r>
              <a:rPr lang="en-US" altLang="zh-CN" sz="1800"/>
              <a:t>class Person{ </a:t>
            </a:r>
            <a:endParaRPr lang="en-US" altLang="zh-CN" sz="1800"/>
          </a:p>
          <a:p>
            <a:pPr marL="285750" lvl="1" indent="-285750">
              <a:spcBef>
                <a:spcPts val="200"/>
              </a:spcBef>
              <a:spcAft>
                <a:spcPts val="200"/>
              </a:spcAft>
              <a:buNone/>
            </a:pPr>
            <a:r>
              <a:rPr lang="en-US" altLang="zh-CN" sz="1800"/>
              <a:t>	constructor(id,name,age) { </a:t>
            </a:r>
            <a:endParaRPr lang="en-US" altLang="zh-CN" sz="1800"/>
          </a:p>
          <a:p>
            <a:pPr marL="285750" lvl="1" indent="-285750">
              <a:spcBef>
                <a:spcPts val="200"/>
              </a:spcBef>
              <a:spcAft>
                <a:spcPts val="200"/>
              </a:spcAft>
              <a:buNone/>
            </a:pPr>
            <a:r>
              <a:rPr lang="en-US" altLang="zh-CN" sz="1800"/>
              <a:t>	</a:t>
            </a:r>
            <a:r>
              <a:rPr lang="zh-CN" altLang="en-US" sz="1800"/>
              <a:t>    </a:t>
            </a:r>
            <a:r>
              <a:rPr lang="en-US" altLang="zh-CN" sz="1800"/>
              <a:t>this.id</a:t>
            </a:r>
            <a:r>
              <a:rPr lang="zh-CN" altLang="en-US" sz="1800"/>
              <a:t> </a:t>
            </a:r>
            <a:r>
              <a:rPr lang="en-US" altLang="zh-CN" sz="1800"/>
              <a:t>=</a:t>
            </a:r>
            <a:r>
              <a:rPr lang="zh-CN" altLang="en-US" sz="1800"/>
              <a:t> </a:t>
            </a:r>
            <a:r>
              <a:rPr lang="en-US" altLang="zh-CN" sz="1800"/>
              <a:t>id;</a:t>
            </a:r>
            <a:endParaRPr lang="en-US" altLang="zh-CN" sz="1800"/>
          </a:p>
          <a:p>
            <a:pPr marL="285750" lvl="1" indent="-285750">
              <a:spcBef>
                <a:spcPts val="200"/>
              </a:spcBef>
              <a:spcAft>
                <a:spcPts val="200"/>
              </a:spcAft>
              <a:buNone/>
            </a:pPr>
            <a:r>
              <a:rPr lang="en-US" altLang="zh-CN" sz="1800"/>
              <a:t>	</a:t>
            </a:r>
            <a:r>
              <a:rPr lang="zh-CN" altLang="en-US" sz="1800"/>
              <a:t>    </a:t>
            </a:r>
            <a:r>
              <a:rPr lang="en-US" altLang="zh-CN" sz="1800"/>
              <a:t>this.name</a:t>
            </a:r>
            <a:r>
              <a:rPr lang="zh-CN" altLang="en-US" sz="1800"/>
              <a:t> </a:t>
            </a:r>
            <a:r>
              <a:rPr lang="en-US" altLang="zh-CN" sz="1800"/>
              <a:t>=</a:t>
            </a:r>
            <a:r>
              <a:rPr lang="zh-CN" altLang="en-US" sz="1800"/>
              <a:t> </a:t>
            </a:r>
            <a:r>
              <a:rPr lang="en-US" altLang="zh-CN" sz="1800"/>
              <a:t>name;</a:t>
            </a:r>
            <a:endParaRPr lang="en-US" altLang="zh-CN" sz="1800"/>
          </a:p>
          <a:p>
            <a:pPr marL="285750" lvl="1" indent="-285750">
              <a:spcBef>
                <a:spcPts val="200"/>
              </a:spcBef>
              <a:spcAft>
                <a:spcPts val="200"/>
              </a:spcAft>
              <a:buNone/>
            </a:pPr>
            <a:r>
              <a:rPr lang="en-US" altLang="zh-CN" sz="1800"/>
              <a:t>	</a:t>
            </a:r>
            <a:r>
              <a:rPr lang="zh-CN" altLang="en-US" sz="1800"/>
              <a:t>    </a:t>
            </a:r>
            <a:r>
              <a:rPr lang="en-US" altLang="zh-CN" sz="1800"/>
              <a:t>this.age</a:t>
            </a:r>
            <a:r>
              <a:rPr lang="zh-CN" altLang="en-US" sz="1800"/>
              <a:t> </a:t>
            </a:r>
            <a:r>
              <a:rPr lang="en-US" altLang="zh-CN" sz="1800"/>
              <a:t>=</a:t>
            </a:r>
            <a:r>
              <a:rPr lang="zh-CN" altLang="en-US" sz="1800"/>
              <a:t> </a:t>
            </a:r>
            <a:r>
              <a:rPr lang="en-US" altLang="zh-CN" sz="1800"/>
              <a:t>age;</a:t>
            </a:r>
            <a:endParaRPr lang="en-US" altLang="zh-CN" sz="1800"/>
          </a:p>
          <a:p>
            <a:pPr marL="285750" lvl="1" indent="-285750">
              <a:spcBef>
                <a:spcPts val="200"/>
              </a:spcBef>
              <a:spcAft>
                <a:spcPts val="200"/>
              </a:spcAft>
              <a:buNone/>
            </a:pPr>
            <a:r>
              <a:rPr lang="en-US" altLang="zh-CN" sz="1800"/>
              <a:t>	} </a:t>
            </a:r>
            <a:endParaRPr lang="en-US" altLang="zh-CN" sz="1800"/>
          </a:p>
          <a:p>
            <a:pPr marL="285750" lvl="1" indent="-285750">
              <a:spcBef>
                <a:spcPts val="200"/>
              </a:spcBef>
              <a:spcAft>
                <a:spcPts val="200"/>
              </a:spcAft>
              <a:buNone/>
            </a:pPr>
            <a:r>
              <a:rPr lang="en-US" altLang="zh-CN" sz="1800"/>
              <a:t>}</a:t>
            </a:r>
            <a:endParaRPr lang="en-US" altLang="zh-CN" sz="1800"/>
          </a:p>
          <a:p>
            <a:pPr>
              <a:buNone/>
            </a:pPr>
            <a:endParaRPr lang="zh-CN" altLang="en-US"/>
          </a:p>
          <a:p>
            <a:pPr>
              <a:buNone/>
            </a:pPr>
            <a:endParaRPr lang="zh-CN" altLang="en-US"/>
          </a:p>
          <a:p>
            <a:pPr>
              <a:buNone/>
            </a:pPr>
            <a:endParaRPr lang="zh-CN" altLang="en-US"/>
          </a:p>
          <a:p>
            <a:pPr marL="285750" lvl="1" indent="-285750"/>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p:txBody>
          <a:bodyPr vert="horz" wrap="square" lIns="90333" tIns="44376" rIns="90333" bIns="44376" anchor="b"/>
          <a:lstStyle/>
          <a:p>
            <a:r>
              <a:rPr lang="en-US" altLang="zh-CN"/>
              <a:t>Class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静态属性</a:t>
            </a:r>
            <a:endParaRPr lang="en-US" altLang="zh-CN"/>
          </a:p>
          <a:p>
            <a:pPr marL="285750" lvl="1" indent="-285750">
              <a:buNone/>
            </a:pPr>
            <a:r>
              <a:rPr lang="zh-CN" altLang="en-US" sz="1800" b="0"/>
              <a:t>直接在类上定义的属性成为是静态属性。</a:t>
            </a:r>
            <a:endParaRPr lang="en-US" altLang="zh-CN" sz="1800" b="0"/>
          </a:p>
          <a:p>
            <a:pPr marL="285750" lvl="1" indent="-285750">
              <a:spcBef>
                <a:spcPts val="200"/>
              </a:spcBef>
              <a:spcAft>
                <a:spcPts val="200"/>
              </a:spcAft>
              <a:buNone/>
            </a:pPr>
            <a:r>
              <a:rPr lang="en-US" altLang="zh-CN" sz="1800"/>
              <a:t>class Foo { </a:t>
            </a:r>
            <a:endParaRPr lang="en-US" altLang="zh-CN" sz="1800"/>
          </a:p>
          <a:p>
            <a:pPr marL="285750" lvl="1" indent="-285750">
              <a:spcBef>
                <a:spcPts val="200"/>
              </a:spcBef>
              <a:spcAft>
                <a:spcPts val="200"/>
              </a:spcAft>
              <a:buNone/>
            </a:pPr>
            <a:r>
              <a:rPr lang="en-US" altLang="zh-CN" sz="1800"/>
              <a:t>}</a:t>
            </a:r>
            <a:endParaRPr lang="en-US" altLang="zh-CN" sz="1800"/>
          </a:p>
          <a:p>
            <a:pPr marL="285750" lvl="1" indent="-285750">
              <a:spcBef>
                <a:spcPts val="200"/>
              </a:spcBef>
              <a:spcAft>
                <a:spcPts val="200"/>
              </a:spcAft>
              <a:buNone/>
            </a:pPr>
            <a:r>
              <a:rPr lang="en-US" altLang="zh-CN" sz="1800"/>
              <a:t>Foo.prop = 1; </a:t>
            </a:r>
            <a:endParaRPr lang="en-US" altLang="zh-CN" sz="1800"/>
          </a:p>
          <a:p>
            <a:pPr marL="285750" lvl="1" indent="-285750">
              <a:spcBef>
                <a:spcPts val="200"/>
              </a:spcBef>
              <a:spcAft>
                <a:spcPts val="200"/>
              </a:spcAft>
              <a:buNone/>
            </a:pPr>
            <a:r>
              <a:rPr lang="en-US" altLang="zh-CN" sz="1800"/>
              <a:t>Foo.prop // 1</a:t>
            </a:r>
            <a:endParaRPr lang="en-US" altLang="zh-CN" sz="1800" b="0"/>
          </a:p>
          <a:p>
            <a:pPr marL="285750" lvl="1" indent="-285750">
              <a:spcBef>
                <a:spcPts val="200"/>
              </a:spcBef>
              <a:spcAft>
                <a:spcPts val="200"/>
              </a:spcAft>
              <a:buNone/>
            </a:pPr>
            <a:r>
              <a:rPr lang="zh-CN" altLang="en-US" sz="1800" b="0"/>
              <a:t>目前，只有这种写法可行，因为 </a:t>
            </a:r>
            <a:r>
              <a:rPr lang="en-US" altLang="zh-CN" sz="1800" b="0"/>
              <a:t>ES6 </a:t>
            </a:r>
            <a:r>
              <a:rPr lang="zh-CN" altLang="en-US" sz="1800" b="0"/>
              <a:t>明确规定，</a:t>
            </a:r>
            <a:r>
              <a:rPr lang="en-US" altLang="zh-CN" sz="1800" b="0"/>
              <a:t>Class </a:t>
            </a:r>
            <a:r>
              <a:rPr lang="zh-CN" altLang="en-US" sz="1800" b="0"/>
              <a:t>内部只有静态方法，没有静态属性。</a:t>
            </a:r>
            <a:endParaRPr lang="en-US" altLang="zh-CN" sz="1800" b="0"/>
          </a:p>
          <a:p>
            <a:pPr>
              <a:buNone/>
            </a:pPr>
            <a:endParaRPr lang="zh-CN" altLang="en-US" b="0"/>
          </a:p>
          <a:p>
            <a:pPr>
              <a:buNone/>
            </a:pPr>
            <a:endParaRPr lang="zh-CN" altLang="en-US"/>
          </a:p>
          <a:p>
            <a:pPr>
              <a:buNone/>
            </a:pPr>
            <a:endParaRPr lang="zh-CN" altLang="en-US"/>
          </a:p>
          <a:p>
            <a:pPr>
              <a:buNone/>
            </a:pPr>
            <a:endParaRPr lang="zh-CN" altLang="en-US"/>
          </a:p>
          <a:p>
            <a:pPr marL="285750" lvl="1" indent="-285750"/>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p:cNvSpPr>
          <p:nvPr>
            <p:ph type="title"/>
          </p:nvPr>
        </p:nvSpPr>
        <p:spPr/>
        <p:txBody>
          <a:bodyPr vert="horz" wrap="square" lIns="90333" tIns="44376" rIns="90333" bIns="44376" anchor="b"/>
          <a:lstStyle/>
          <a:p>
            <a:r>
              <a:rPr lang="en-US" altLang="zh-CN"/>
              <a:t>Class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继承</a:t>
            </a:r>
            <a:endParaRPr lang="en-US" altLang="zh-CN"/>
          </a:p>
          <a:p>
            <a:pPr marL="285750" lvl="1" indent="-285750">
              <a:buNone/>
            </a:pPr>
            <a:r>
              <a:rPr lang="en-US" altLang="zh-CN" sz="1800" b="0"/>
              <a:t>class </a:t>
            </a:r>
            <a:r>
              <a:rPr lang="zh-CN" altLang="en-US" sz="1800" b="0"/>
              <a:t>可以通过</a:t>
            </a:r>
            <a:r>
              <a:rPr lang="en-US" altLang="zh-CN" sz="1800" b="0"/>
              <a:t>extends</a:t>
            </a:r>
            <a:r>
              <a:rPr lang="zh-CN" altLang="en-US" sz="1800" b="0"/>
              <a:t>关键字实现继承，这比 </a:t>
            </a:r>
            <a:r>
              <a:rPr lang="en-US" altLang="zh-CN" sz="1800" b="0"/>
              <a:t>ES5 </a:t>
            </a:r>
            <a:r>
              <a:rPr lang="zh-CN" altLang="en-US" sz="1800" b="0"/>
              <a:t>的通过修改原型链实现继承，要清晰和方便很多。</a:t>
            </a:r>
            <a:endParaRPr lang="en-US" altLang="zh-CN" sz="1800" b="0"/>
          </a:p>
          <a:p>
            <a:pPr marL="285750" lvl="1" indent="-285750">
              <a:spcBef>
                <a:spcPts val="200"/>
              </a:spcBef>
              <a:spcAft>
                <a:spcPts val="200"/>
              </a:spcAft>
              <a:buNone/>
            </a:pPr>
            <a:r>
              <a:rPr lang="en-US" altLang="zh-CN" sz="1800"/>
              <a:t>class</a:t>
            </a:r>
            <a:r>
              <a:rPr lang="zh-CN" altLang="en-US" sz="1800"/>
              <a:t> </a:t>
            </a:r>
            <a:r>
              <a:rPr lang="en-US" altLang="zh-CN" sz="1800"/>
              <a:t>Animal { </a:t>
            </a:r>
            <a:endParaRPr lang="en-US" altLang="zh-CN" sz="1800"/>
          </a:p>
          <a:p>
            <a:pPr marL="285750" lvl="1" indent="-285750">
              <a:spcBef>
                <a:spcPts val="200"/>
              </a:spcBef>
              <a:spcAft>
                <a:spcPts val="200"/>
              </a:spcAft>
              <a:buNone/>
            </a:pPr>
            <a:r>
              <a:rPr lang="en-US" altLang="zh-CN" sz="1800"/>
              <a:t>	constructor(name){</a:t>
            </a:r>
            <a:endParaRPr lang="en-US" altLang="zh-CN" sz="1800"/>
          </a:p>
          <a:p>
            <a:pPr marL="285750" lvl="1" indent="-285750">
              <a:spcBef>
                <a:spcPts val="200"/>
              </a:spcBef>
              <a:spcAft>
                <a:spcPts val="200"/>
              </a:spcAft>
              <a:buNone/>
            </a:pPr>
            <a:r>
              <a:rPr lang="en-US" altLang="zh-CN" sz="1800"/>
              <a:t>	</a:t>
            </a:r>
            <a:r>
              <a:rPr lang="zh-CN" altLang="en-US" sz="1800"/>
              <a:t>    </a:t>
            </a:r>
            <a:r>
              <a:rPr lang="en-US" altLang="zh-CN" sz="1800"/>
              <a:t>this.name</a:t>
            </a:r>
            <a:r>
              <a:rPr lang="zh-CN" altLang="en-US" sz="1800"/>
              <a:t> </a:t>
            </a:r>
            <a:r>
              <a:rPr lang="en-US" altLang="zh-CN" sz="1800"/>
              <a:t>=</a:t>
            </a:r>
            <a:r>
              <a:rPr lang="zh-CN" altLang="en-US" sz="1800"/>
              <a:t> </a:t>
            </a:r>
            <a:r>
              <a:rPr lang="en-US" altLang="zh-CN" sz="1800"/>
              <a:t>name;</a:t>
            </a:r>
            <a:endParaRPr lang="en-US" altLang="zh-CN" sz="1800"/>
          </a:p>
          <a:p>
            <a:pPr marL="285750" lvl="1" indent="-285750">
              <a:spcBef>
                <a:spcPts val="200"/>
              </a:spcBef>
              <a:spcAft>
                <a:spcPts val="200"/>
              </a:spcAft>
              <a:buNone/>
            </a:pPr>
            <a:r>
              <a:rPr lang="en-US" altLang="zh-CN" sz="1800"/>
              <a:t>	}</a:t>
            </a:r>
            <a:endParaRPr lang="en-US" altLang="zh-CN" sz="1800"/>
          </a:p>
          <a:p>
            <a:pPr marL="285750" lvl="1" indent="-285750">
              <a:spcBef>
                <a:spcPts val="200"/>
              </a:spcBef>
              <a:spcAft>
                <a:spcPts val="200"/>
              </a:spcAft>
              <a:buNone/>
            </a:pPr>
            <a:r>
              <a:rPr lang="en-US" altLang="zh-CN" sz="1800"/>
              <a:t>	sayName(){</a:t>
            </a:r>
            <a:endParaRPr lang="en-US" altLang="zh-CN" sz="1800"/>
          </a:p>
          <a:p>
            <a:pPr marL="285750" lvl="1" indent="-285750">
              <a:spcBef>
                <a:spcPts val="200"/>
              </a:spcBef>
              <a:spcAft>
                <a:spcPts val="200"/>
              </a:spcAft>
              <a:buNone/>
            </a:pPr>
            <a:r>
              <a:rPr lang="en-US" altLang="zh-CN" sz="1800"/>
              <a:t>	</a:t>
            </a:r>
            <a:r>
              <a:rPr lang="zh-CN" altLang="en-US" sz="1800"/>
              <a:t>    </a:t>
            </a:r>
            <a:r>
              <a:rPr lang="en-US" altLang="zh-CN" sz="1800"/>
              <a:t>console.log(“my</a:t>
            </a:r>
            <a:r>
              <a:rPr lang="zh-CN" altLang="en-US" sz="1800"/>
              <a:t> </a:t>
            </a:r>
            <a:r>
              <a:rPr lang="en-US" altLang="zh-CN" sz="1800"/>
              <a:t>name</a:t>
            </a:r>
            <a:r>
              <a:rPr lang="zh-CN" altLang="en-US" sz="1800"/>
              <a:t> </a:t>
            </a:r>
            <a:r>
              <a:rPr lang="en-US" altLang="zh-CN" sz="1800"/>
              <a:t>is</a:t>
            </a:r>
            <a:r>
              <a:rPr lang="zh-CN" altLang="en-US" sz="1800"/>
              <a:t> </a:t>
            </a:r>
            <a:r>
              <a:rPr lang="en-US" altLang="zh-CN" sz="1800"/>
              <a:t>”,this.name);</a:t>
            </a:r>
            <a:endParaRPr lang="en-US" altLang="zh-CN" sz="1800"/>
          </a:p>
          <a:p>
            <a:pPr marL="285750" lvl="1" indent="-285750">
              <a:spcBef>
                <a:spcPts val="200"/>
              </a:spcBef>
              <a:spcAft>
                <a:spcPts val="200"/>
              </a:spcAft>
              <a:buNone/>
            </a:pPr>
            <a:r>
              <a:rPr lang="en-US" altLang="zh-CN" sz="1800"/>
              <a:t>	}</a:t>
            </a:r>
            <a:endParaRPr lang="en-US" altLang="zh-CN" sz="1800"/>
          </a:p>
          <a:p>
            <a:pPr marL="285750" lvl="1" indent="-285750">
              <a:spcBef>
                <a:spcPts val="200"/>
              </a:spcBef>
              <a:spcAft>
                <a:spcPts val="200"/>
              </a:spcAft>
              <a:buNone/>
            </a:pPr>
            <a:r>
              <a:rPr lang="en-US" altLang="zh-CN" sz="1800"/>
              <a:t>}</a:t>
            </a:r>
            <a:endParaRPr lang="en-US" altLang="zh-CN" sz="1800"/>
          </a:p>
          <a:p>
            <a:pPr marL="285750" lvl="1" indent="-285750">
              <a:spcBef>
                <a:spcPts val="200"/>
              </a:spcBef>
              <a:spcAft>
                <a:spcPts val="200"/>
              </a:spcAft>
              <a:buNone/>
            </a:pPr>
            <a:r>
              <a:rPr lang="en-US" altLang="zh-CN" sz="1800"/>
              <a:t>class</a:t>
            </a:r>
            <a:r>
              <a:rPr lang="zh-CN" altLang="en-US" sz="1800"/>
              <a:t> </a:t>
            </a:r>
            <a:r>
              <a:rPr lang="en-US" altLang="zh-CN" sz="1800"/>
              <a:t>Dog</a:t>
            </a:r>
            <a:r>
              <a:rPr lang="zh-CN" altLang="en-US" sz="1800"/>
              <a:t> </a:t>
            </a:r>
            <a:r>
              <a:rPr lang="en-US" altLang="zh-CN" sz="1800"/>
              <a:t>extends</a:t>
            </a:r>
            <a:r>
              <a:rPr lang="zh-CN" altLang="en-US" sz="1800"/>
              <a:t> </a:t>
            </a:r>
            <a:r>
              <a:rPr lang="en-US" altLang="zh-CN" sz="1800"/>
              <a:t>Animal{</a:t>
            </a:r>
            <a:endParaRPr lang="en-US" altLang="zh-CN" sz="1800"/>
          </a:p>
          <a:p>
            <a:pPr marL="285750" lvl="1" indent="-285750">
              <a:spcBef>
                <a:spcPts val="200"/>
              </a:spcBef>
              <a:spcAft>
                <a:spcPts val="200"/>
              </a:spcAft>
              <a:buNone/>
            </a:pPr>
            <a:r>
              <a:rPr lang="en-US" altLang="zh-CN" sz="1800"/>
              <a:t>}</a:t>
            </a:r>
            <a:endParaRPr lang="en-US" altLang="zh-CN" sz="1800"/>
          </a:p>
          <a:p>
            <a:pPr marL="285750" lvl="1" indent="-285750">
              <a:spcBef>
                <a:spcPts val="200"/>
              </a:spcBef>
              <a:spcAft>
                <a:spcPts val="200"/>
              </a:spcAft>
              <a:buNone/>
            </a:pPr>
            <a:r>
              <a:rPr lang="zh-CN" altLang="en-US" sz="1800" b="0"/>
              <a:t>子类必须在</a:t>
            </a:r>
            <a:r>
              <a:rPr lang="en-US" altLang="zh-CN" sz="1800" b="0"/>
              <a:t>constructor</a:t>
            </a:r>
            <a:r>
              <a:rPr lang="zh-CN" altLang="en-US" sz="1800" b="0"/>
              <a:t>方法中调用</a:t>
            </a:r>
            <a:r>
              <a:rPr lang="en-US" altLang="zh-CN" sz="1800" b="0"/>
              <a:t>super</a:t>
            </a:r>
            <a:r>
              <a:rPr lang="zh-CN" altLang="en-US" sz="1800" b="0"/>
              <a:t>方法，否则新建实例时会报错。这是因为子类没有自己的</a:t>
            </a:r>
            <a:r>
              <a:rPr lang="en-US" altLang="zh-CN" sz="1800" b="0"/>
              <a:t>this</a:t>
            </a:r>
            <a:r>
              <a:rPr lang="zh-CN" altLang="en-US" sz="1800" b="0"/>
              <a:t>对象，而是继承父类的</a:t>
            </a:r>
            <a:r>
              <a:rPr lang="en-US" altLang="zh-CN" sz="1800" b="0"/>
              <a:t>this</a:t>
            </a:r>
            <a:r>
              <a:rPr lang="zh-CN" altLang="en-US" sz="1800" b="0"/>
              <a:t>对象，然后对其进行加工。如果不调用</a:t>
            </a:r>
            <a:r>
              <a:rPr lang="en-US" altLang="zh-CN" sz="1800" b="0"/>
              <a:t>super</a:t>
            </a:r>
            <a:r>
              <a:rPr lang="zh-CN" altLang="en-US" sz="1800" b="0"/>
              <a:t>方法，子类就得不到</a:t>
            </a:r>
            <a:r>
              <a:rPr lang="en-US" altLang="zh-CN" sz="1800" b="0"/>
              <a:t>this</a:t>
            </a:r>
            <a:r>
              <a:rPr lang="zh-CN" altLang="en-US" sz="1800" b="0"/>
              <a:t>对象。子类构造函数可以省略。在子类的构造函数中，只有调用</a:t>
            </a:r>
            <a:r>
              <a:rPr lang="en-US" altLang="zh-CN" sz="1800" b="0"/>
              <a:t>super</a:t>
            </a:r>
            <a:r>
              <a:rPr lang="zh-CN" altLang="en-US" sz="1800" b="0"/>
              <a:t>之后，才可以使用</a:t>
            </a:r>
            <a:r>
              <a:rPr lang="en-US" altLang="zh-CN" sz="1800" b="0"/>
              <a:t>this</a:t>
            </a:r>
            <a:r>
              <a:rPr lang="zh-CN" altLang="en-US" sz="1800" b="0"/>
              <a:t>关键字，否则会报错。</a:t>
            </a:r>
            <a:endParaRPr lang="zh-CN" altLang="en-US" b="0"/>
          </a:p>
          <a:p>
            <a:pPr>
              <a:buNone/>
            </a:pPr>
            <a:endParaRPr lang="zh-CN" altLang="en-US"/>
          </a:p>
          <a:p>
            <a:pPr>
              <a:buNone/>
            </a:pPr>
            <a:endParaRPr lang="zh-CN" altLang="en-US"/>
          </a:p>
          <a:p>
            <a:pPr marL="285750" lvl="1" indent="-285750"/>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p:cNvSpPr>
          <p:nvPr>
            <p:ph type="title"/>
          </p:nvPr>
        </p:nvSpPr>
        <p:spPr/>
        <p:txBody>
          <a:bodyPr vert="horz" wrap="square" lIns="90333" tIns="44376" rIns="90333" bIns="44376" anchor="b"/>
          <a:lstStyle/>
          <a:p>
            <a:r>
              <a:rPr lang="en-US" altLang="zh-CN"/>
              <a:t>Class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en-US" altLang="zh-CN"/>
              <a:t>super</a:t>
            </a:r>
            <a:endParaRPr lang="en-US" altLang="zh-CN"/>
          </a:p>
          <a:p>
            <a:pPr marL="285750" lvl="1" indent="-285750">
              <a:buNone/>
            </a:pPr>
            <a:r>
              <a:rPr lang="en-US" altLang="zh-CN" sz="1800" b="0"/>
              <a:t>super</a:t>
            </a:r>
            <a:r>
              <a:rPr lang="zh-CN" altLang="en-US" sz="1800" b="0"/>
              <a:t>这个关键字，既可以当作函数使用，也可以当作对象使用。在这两种情况下，它的用法完全不同。 </a:t>
            </a:r>
            <a:endParaRPr lang="en-US" altLang="zh-CN" sz="1800" b="0"/>
          </a:p>
          <a:p>
            <a:pPr marL="285750" lvl="1" indent="-285750">
              <a:buChar char="•"/>
            </a:pPr>
            <a:r>
              <a:rPr lang="zh-CN" altLang="en-US" sz="1800" b="0"/>
              <a:t>函数</a:t>
            </a:r>
            <a:endParaRPr lang="en-US" altLang="zh-CN" sz="1800" b="0"/>
          </a:p>
          <a:p>
            <a:pPr marL="285750" lvl="1" indent="-285750">
              <a:buNone/>
            </a:pPr>
            <a:r>
              <a:rPr lang="zh-CN" altLang="en-US" sz="1800" b="0"/>
              <a:t>子类</a:t>
            </a:r>
            <a:r>
              <a:rPr lang="en-US" altLang="zh-CN" sz="1800" b="0"/>
              <a:t>B</a:t>
            </a:r>
            <a:r>
              <a:rPr lang="zh-CN" altLang="en-US" sz="1800" b="0"/>
              <a:t>的构造函数之中的</a:t>
            </a:r>
            <a:r>
              <a:rPr lang="en-US" altLang="zh-CN" sz="1800" b="0"/>
              <a:t>super()</a:t>
            </a:r>
            <a:r>
              <a:rPr lang="zh-CN" altLang="en-US" sz="1800" b="0"/>
              <a:t>，代表调用父类的构造函数。 </a:t>
            </a:r>
            <a:r>
              <a:rPr lang="en-US" altLang="zh-CN" sz="1800" b="0"/>
              <a:t>super</a:t>
            </a:r>
            <a:r>
              <a:rPr lang="zh-CN" altLang="en-US" sz="1800" b="0"/>
              <a:t>虽然代表了父类</a:t>
            </a:r>
            <a:r>
              <a:rPr lang="en-US" altLang="zh-CN" sz="1800" b="0"/>
              <a:t>A</a:t>
            </a:r>
            <a:r>
              <a:rPr lang="zh-CN" altLang="en-US" sz="1800" b="0"/>
              <a:t>的构造函数，但是返回的是子类</a:t>
            </a:r>
            <a:r>
              <a:rPr lang="en-US" altLang="zh-CN" sz="1800" b="0"/>
              <a:t>B</a:t>
            </a:r>
            <a:r>
              <a:rPr lang="zh-CN" altLang="en-US" sz="1800" b="0"/>
              <a:t>的实例，即</a:t>
            </a:r>
            <a:r>
              <a:rPr lang="en-US" altLang="zh-CN" sz="1800" b="0"/>
              <a:t>super</a:t>
            </a:r>
            <a:r>
              <a:rPr lang="zh-CN" altLang="en-US" sz="1800" b="0"/>
              <a:t>内部的</a:t>
            </a:r>
            <a:r>
              <a:rPr lang="en-US" altLang="zh-CN" sz="1800" b="0"/>
              <a:t>this</a:t>
            </a:r>
            <a:r>
              <a:rPr lang="zh-CN" altLang="en-US" sz="1800" b="0"/>
              <a:t>指的是</a:t>
            </a:r>
            <a:r>
              <a:rPr lang="en-US" altLang="zh-CN" sz="1800" b="0"/>
              <a:t>B</a:t>
            </a:r>
            <a:r>
              <a:rPr lang="zh-CN" altLang="en-US" sz="1800" b="0"/>
              <a:t>，因此</a:t>
            </a:r>
            <a:r>
              <a:rPr lang="en-US" altLang="zh-CN" sz="1800" b="0"/>
              <a:t>super()</a:t>
            </a:r>
            <a:r>
              <a:rPr lang="zh-CN" altLang="en-US" sz="1800" b="0"/>
              <a:t>在这里相当于</a:t>
            </a:r>
            <a:r>
              <a:rPr lang="en-US" altLang="zh-CN" sz="1800" b="0"/>
              <a:t>A.prototype.constructor.call(this)</a:t>
            </a:r>
            <a:r>
              <a:rPr lang="zh-CN" altLang="en-US" sz="1800" b="0"/>
              <a:t>。</a:t>
            </a:r>
            <a:endParaRPr lang="en-US" altLang="zh-CN" sz="1800" b="0"/>
          </a:p>
          <a:p>
            <a:pPr marL="285750" lvl="1" indent="-285750">
              <a:buChar char="•"/>
            </a:pPr>
            <a:r>
              <a:rPr lang="zh-CN" altLang="en-US" sz="1800" b="0"/>
              <a:t>对象</a:t>
            </a:r>
            <a:endParaRPr lang="en-US" altLang="zh-CN" sz="1800" b="0"/>
          </a:p>
          <a:p>
            <a:pPr marL="285750" lvl="1" indent="-285750">
              <a:buNone/>
            </a:pPr>
            <a:r>
              <a:rPr lang="zh-CN" altLang="en-US" sz="1800" b="0"/>
              <a:t>在普通方法中，指向父类的原型对象；在静态方法中，指向父类。由于</a:t>
            </a:r>
            <a:r>
              <a:rPr lang="en-US" altLang="zh-CN" sz="1800" b="0"/>
              <a:t>super</a:t>
            </a:r>
            <a:r>
              <a:rPr lang="zh-CN" altLang="en-US" sz="1800" b="0"/>
              <a:t>指向父类的原型对象，所以定义在父类实例上的方法或属性，是无法通过</a:t>
            </a:r>
            <a:r>
              <a:rPr lang="en-US" altLang="zh-CN" sz="1800" b="0"/>
              <a:t>super</a:t>
            </a:r>
            <a:r>
              <a:rPr lang="zh-CN" altLang="en-US" sz="1800" b="0"/>
              <a:t>调用的。</a:t>
            </a:r>
            <a:endParaRPr lang="en-US" altLang="zh-CN" sz="1800" b="0"/>
          </a:p>
          <a:p>
            <a:pPr marL="285750" lvl="1" indent="-285750">
              <a:buNone/>
            </a:pPr>
            <a:r>
              <a:rPr lang="en-US" altLang="zh-CN" sz="1800" b="0"/>
              <a:t>ES6 </a:t>
            </a:r>
            <a:r>
              <a:rPr lang="zh-CN" altLang="en-US" sz="1800" b="0"/>
              <a:t>规定，通过</a:t>
            </a:r>
            <a:r>
              <a:rPr lang="en-US" altLang="zh-CN" sz="1800" b="0"/>
              <a:t>super</a:t>
            </a:r>
            <a:r>
              <a:rPr lang="zh-CN" altLang="en-US" sz="1800" b="0"/>
              <a:t>调用父类的方法时，</a:t>
            </a:r>
            <a:r>
              <a:rPr lang="en-US" altLang="zh-CN" sz="1800" b="0"/>
              <a:t>super</a:t>
            </a:r>
            <a:r>
              <a:rPr lang="zh-CN" altLang="en-US" sz="1800" b="0"/>
              <a:t>会绑定子类的</a:t>
            </a:r>
            <a:r>
              <a:rPr lang="en-US" altLang="zh-CN" sz="1800" b="0"/>
              <a:t>this</a:t>
            </a:r>
            <a:r>
              <a:rPr lang="zh-CN" altLang="en-US" sz="1800" b="0"/>
              <a:t>。</a:t>
            </a:r>
            <a:endParaRPr lang="en-US" altLang="zh-CN" b="0"/>
          </a:p>
          <a:p>
            <a:pPr marL="285750" lvl="1" indent="-285750">
              <a:spcBef>
                <a:spcPts val="200"/>
              </a:spcBef>
              <a:spcAft>
                <a:spcPts val="200"/>
              </a:spcAft>
              <a:buNone/>
            </a:pPr>
            <a:r>
              <a:rPr lang="en-US" altLang="zh-CN" sz="1800"/>
              <a:t>super.print();</a:t>
            </a:r>
            <a:endParaRPr lang="en-US" altLang="zh-CN" sz="1800"/>
          </a:p>
          <a:p>
            <a:pPr marL="285750" lvl="1" indent="-285750">
              <a:spcBef>
                <a:spcPts val="200"/>
              </a:spcBef>
              <a:spcAft>
                <a:spcPts val="200"/>
              </a:spcAft>
              <a:buNone/>
            </a:pPr>
            <a:r>
              <a:rPr lang="en-US" altLang="zh-CN" sz="1800"/>
              <a:t>=&gt;</a:t>
            </a:r>
            <a:endParaRPr lang="en-US" altLang="zh-CN" sz="1800"/>
          </a:p>
          <a:p>
            <a:pPr marL="285750" lvl="1" indent="-285750">
              <a:spcBef>
                <a:spcPts val="200"/>
              </a:spcBef>
              <a:spcAft>
                <a:spcPts val="200"/>
              </a:spcAft>
              <a:buNone/>
            </a:pPr>
            <a:r>
              <a:rPr lang="en-US" altLang="zh-CN" sz="1800"/>
              <a:t>super.print.call(this);</a:t>
            </a:r>
            <a:endParaRPr lang="en-US" altLang="zh-CN" sz="1800"/>
          </a:p>
          <a:p>
            <a:pPr marL="285750" lvl="1" indent="-285750">
              <a:spcBef>
                <a:spcPts val="200"/>
              </a:spcBef>
              <a:spcAft>
                <a:spcPts val="200"/>
              </a:spcAft>
              <a:buNone/>
            </a:pPr>
            <a:r>
              <a:rPr lang="zh-CN" altLang="en-US" sz="1800" b="0"/>
              <a:t>不能直接打印</a:t>
            </a:r>
            <a:r>
              <a:rPr lang="en-US" altLang="zh-CN" sz="1800" b="0"/>
              <a:t>super</a:t>
            </a:r>
            <a:r>
              <a:rPr lang="zh-CN" altLang="en-US" sz="1800" b="0"/>
              <a:t>，因为无法得知</a:t>
            </a:r>
            <a:r>
              <a:rPr lang="en-US" altLang="zh-CN" sz="1800" b="0"/>
              <a:t>super</a:t>
            </a:r>
            <a:r>
              <a:rPr lang="zh-CN" altLang="en-US" sz="1800" b="0"/>
              <a:t>到底是函数还是对象</a:t>
            </a:r>
            <a:endParaRPr lang="zh-CN" altLang="en-US" b="0"/>
          </a:p>
          <a:p>
            <a:pPr>
              <a:buNone/>
            </a:pPr>
            <a:endParaRPr lang="zh-CN" altLang="en-US"/>
          </a:p>
          <a:p>
            <a:pPr marL="285750" lvl="1" indent="-285750"/>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p:cNvSpPr>
          <p:nvPr>
            <p:ph type="title"/>
          </p:nvPr>
        </p:nvSpPr>
        <p:spPr/>
        <p:txBody>
          <a:bodyPr vert="horz" wrap="square" lIns="90333" tIns="44376" rIns="90333" bIns="44376" anchor="b"/>
          <a:lstStyle/>
          <a:p>
            <a:r>
              <a:rPr lang="en-US" altLang="zh-CN"/>
              <a:t>Class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pPr marL="285750" lvl="1" indent="-285750">
              <a:buClr>
                <a:schemeClr val="tx2"/>
              </a:buClr>
              <a:buFont typeface="Wingdings" panose="05000000000000000000" pitchFamily="2" charset="2"/>
              <a:buChar char="u"/>
            </a:pPr>
            <a:r>
              <a:rPr lang="zh-CN" altLang="en-US"/>
              <a:t>类的 </a:t>
            </a:r>
            <a:r>
              <a:rPr lang="en-US" altLang="zh-CN"/>
              <a:t>prototype </a:t>
            </a:r>
            <a:r>
              <a:rPr lang="zh-CN" altLang="en-US"/>
              <a:t>属性和</a:t>
            </a:r>
            <a:r>
              <a:rPr lang="en-US" altLang="zh-CN"/>
              <a:t>__proto__</a:t>
            </a:r>
            <a:r>
              <a:rPr lang="zh-CN" altLang="en-US"/>
              <a:t>属性</a:t>
            </a:r>
            <a:endParaRPr lang="en-US" altLang="zh-CN"/>
          </a:p>
          <a:p>
            <a:pPr marL="285750" lvl="1" indent="-285750">
              <a:buNone/>
            </a:pPr>
            <a:r>
              <a:rPr lang="en-US" altLang="zh-CN" sz="1800" b="0"/>
              <a:t>class </a:t>
            </a:r>
            <a:r>
              <a:rPr lang="zh-CN" altLang="en-US" sz="1800" b="0"/>
              <a:t>作为构造函数的语法糖，同时有</a:t>
            </a:r>
            <a:r>
              <a:rPr lang="en-US" altLang="zh-CN" sz="1800" b="0"/>
              <a:t>prototype</a:t>
            </a:r>
            <a:r>
              <a:rPr lang="zh-CN" altLang="en-US" sz="1800" b="0"/>
              <a:t>属性和</a:t>
            </a:r>
            <a:r>
              <a:rPr lang="en-US" altLang="zh-CN" sz="1800" b="0"/>
              <a:t>__proto__</a:t>
            </a:r>
            <a:r>
              <a:rPr lang="zh-CN" altLang="en-US" sz="1800" b="0"/>
              <a:t>属性，因此同时存在两条继承链</a:t>
            </a:r>
            <a:endParaRPr lang="en-US" altLang="zh-CN" sz="1800" b="0"/>
          </a:p>
          <a:p>
            <a:pPr marL="285750" lvl="1" indent="-285750">
              <a:buFont typeface="宋体" panose="02010600030101010101" pitchFamily="2" charset="-122"/>
              <a:buAutoNum type="arabicPeriod"/>
            </a:pPr>
            <a:r>
              <a:rPr lang="zh-CN" altLang="en-US" sz="1800" b="0"/>
              <a:t>子类的</a:t>
            </a:r>
            <a:r>
              <a:rPr lang="en-US" altLang="zh-CN" sz="1800" b="0"/>
              <a:t>__proto__</a:t>
            </a:r>
            <a:r>
              <a:rPr lang="zh-CN" altLang="en-US" sz="1800" b="0"/>
              <a:t>属性，表示构造函数的继承，总是指向父类。</a:t>
            </a:r>
            <a:endParaRPr lang="en-US" altLang="zh-CN" sz="1800" b="0"/>
          </a:p>
          <a:p>
            <a:pPr marL="285750" lvl="1" indent="-285750">
              <a:buFont typeface="宋体" panose="02010600030101010101" pitchFamily="2" charset="-122"/>
              <a:buAutoNum type="arabicPeriod"/>
            </a:pPr>
            <a:r>
              <a:rPr lang="zh-CN" altLang="en-US" sz="1800" b="0"/>
              <a:t>子类</a:t>
            </a:r>
            <a:r>
              <a:rPr lang="en-US" altLang="zh-CN" sz="1800" b="0"/>
              <a:t>prototype</a:t>
            </a:r>
            <a:r>
              <a:rPr lang="zh-CN" altLang="en-US" sz="1800" b="0"/>
              <a:t>属性的</a:t>
            </a:r>
            <a:r>
              <a:rPr lang="en-US" altLang="zh-CN" sz="1800" b="0"/>
              <a:t>__proto__</a:t>
            </a:r>
            <a:r>
              <a:rPr lang="zh-CN" altLang="en-US" sz="1800" b="0"/>
              <a:t>属性，表示方法的继承，总是指向父类的</a:t>
            </a:r>
            <a:r>
              <a:rPr lang="en-US" altLang="zh-CN" sz="1800" b="0"/>
              <a:t>prototype</a:t>
            </a:r>
            <a:r>
              <a:rPr lang="zh-CN" altLang="en-US" sz="1800" b="0"/>
              <a:t>属性。 </a:t>
            </a:r>
            <a:endParaRPr lang="en-US" altLang="zh-CN" sz="1800" b="0"/>
          </a:p>
          <a:p>
            <a:pPr marL="285750" lvl="1" indent="-285750">
              <a:spcBef>
                <a:spcPts val="200"/>
              </a:spcBef>
              <a:spcAft>
                <a:spcPts val="200"/>
              </a:spcAft>
              <a:buNone/>
            </a:pPr>
            <a:r>
              <a:rPr lang="en-US" altLang="zh-CN" sz="1800"/>
              <a:t>class A { } </a:t>
            </a:r>
            <a:endParaRPr lang="en-US" altLang="zh-CN" sz="1800"/>
          </a:p>
          <a:p>
            <a:pPr marL="285750" lvl="1" indent="-285750">
              <a:spcBef>
                <a:spcPts val="200"/>
              </a:spcBef>
              <a:spcAft>
                <a:spcPts val="200"/>
              </a:spcAft>
              <a:buNone/>
            </a:pPr>
            <a:r>
              <a:rPr lang="en-US" altLang="zh-CN" sz="1800"/>
              <a:t>class B extends A { } </a:t>
            </a:r>
            <a:endParaRPr lang="en-US" altLang="zh-CN" sz="1800"/>
          </a:p>
          <a:p>
            <a:pPr marL="285750" lvl="1" indent="-285750">
              <a:spcBef>
                <a:spcPts val="200"/>
              </a:spcBef>
              <a:spcAft>
                <a:spcPts val="200"/>
              </a:spcAft>
              <a:buNone/>
            </a:pPr>
            <a:r>
              <a:rPr lang="en-US" altLang="zh-CN" sz="1800"/>
              <a:t>B.__proto__ === A // true</a:t>
            </a:r>
            <a:endParaRPr lang="en-US" altLang="zh-CN" sz="1800"/>
          </a:p>
          <a:p>
            <a:pPr marL="285750" lvl="1" indent="-285750">
              <a:spcBef>
                <a:spcPts val="200"/>
              </a:spcBef>
              <a:spcAft>
                <a:spcPts val="200"/>
              </a:spcAft>
              <a:buNone/>
            </a:pPr>
            <a:r>
              <a:rPr lang="en-US" altLang="zh-CN" sz="1800"/>
              <a:t>B.prototype.__proto__ === A.prototype // true</a:t>
            </a:r>
            <a:endParaRPr lang="en-US" altLang="zh-CN" sz="1800"/>
          </a:p>
          <a:p>
            <a:pPr marL="285750" lvl="1" indent="-285750">
              <a:spcBef>
                <a:spcPts val="200"/>
              </a:spcBef>
              <a:spcAft>
                <a:spcPts val="200"/>
              </a:spcAft>
              <a:buNone/>
            </a:pPr>
            <a:r>
              <a:rPr lang="zh-CN" altLang="en-US" sz="1800" b="0"/>
              <a:t>类的继承是按照下面的模式实现的。</a:t>
            </a:r>
            <a:endParaRPr lang="en-US" altLang="zh-CN" sz="1800" b="0">
              <a:sym typeface="宋体" panose="02010600030101010101" pitchFamily="2" charset="-122"/>
            </a:endParaRPr>
          </a:p>
          <a:p>
            <a:pPr marL="285750" lvl="1" indent="-285750">
              <a:spcBef>
                <a:spcPts val="200"/>
              </a:spcBef>
              <a:spcAft>
                <a:spcPts val="200"/>
              </a:spcAft>
              <a:buNone/>
            </a:pPr>
            <a:r>
              <a:rPr lang="en-US" altLang="zh-CN" sz="1800"/>
              <a:t>class A { } </a:t>
            </a:r>
            <a:endParaRPr lang="en-US" altLang="zh-CN" sz="1800"/>
          </a:p>
          <a:p>
            <a:pPr marL="285750" lvl="1" indent="-285750">
              <a:spcBef>
                <a:spcPts val="200"/>
              </a:spcBef>
              <a:spcAft>
                <a:spcPts val="200"/>
              </a:spcAft>
              <a:buNone/>
            </a:pPr>
            <a:r>
              <a:rPr lang="en-US" altLang="zh-CN" sz="1800"/>
              <a:t>class B { } </a:t>
            </a:r>
            <a:endParaRPr lang="en-US" altLang="zh-CN" sz="1800"/>
          </a:p>
          <a:p>
            <a:pPr marL="285750" lvl="1" indent="-285750">
              <a:spcBef>
                <a:spcPts val="200"/>
              </a:spcBef>
              <a:spcAft>
                <a:spcPts val="200"/>
              </a:spcAft>
              <a:buNone/>
            </a:pPr>
            <a:r>
              <a:rPr lang="en-US" altLang="zh-CN" sz="1800"/>
              <a:t>// B </a:t>
            </a:r>
            <a:r>
              <a:rPr lang="zh-CN" altLang="en-US" sz="1800"/>
              <a:t>的实例继承 </a:t>
            </a:r>
            <a:r>
              <a:rPr lang="en-US" altLang="zh-CN" sz="1800"/>
              <a:t>A </a:t>
            </a:r>
            <a:r>
              <a:rPr lang="zh-CN" altLang="en-US" sz="1800"/>
              <a:t>的实例</a:t>
            </a:r>
            <a:endParaRPr lang="en-US" altLang="zh-CN" sz="1800"/>
          </a:p>
          <a:p>
            <a:pPr marL="285750" lvl="1" indent="-285750">
              <a:spcBef>
                <a:spcPts val="200"/>
              </a:spcBef>
              <a:spcAft>
                <a:spcPts val="200"/>
              </a:spcAft>
              <a:buNone/>
            </a:pPr>
            <a:r>
              <a:rPr lang="en-US" altLang="zh-CN" sz="1800"/>
              <a:t>Object.setPrototypeOf(B.prototype, A.prototype); </a:t>
            </a:r>
            <a:endParaRPr lang="en-US" altLang="zh-CN" sz="1800"/>
          </a:p>
          <a:p>
            <a:pPr marL="285750" lvl="1" indent="-285750">
              <a:spcBef>
                <a:spcPts val="200"/>
              </a:spcBef>
              <a:spcAft>
                <a:spcPts val="200"/>
              </a:spcAft>
              <a:buNone/>
            </a:pPr>
            <a:r>
              <a:rPr lang="en-US" altLang="zh-CN" sz="1800"/>
              <a:t>// B </a:t>
            </a:r>
            <a:r>
              <a:rPr lang="zh-CN" altLang="en-US" sz="1800"/>
              <a:t>的实例继承 </a:t>
            </a:r>
            <a:r>
              <a:rPr lang="en-US" altLang="zh-CN" sz="1800"/>
              <a:t>A </a:t>
            </a:r>
            <a:r>
              <a:rPr lang="zh-CN" altLang="en-US" sz="1800"/>
              <a:t>的静态属性 </a:t>
            </a:r>
            <a:endParaRPr lang="en-US" altLang="zh-CN" sz="1800"/>
          </a:p>
          <a:p>
            <a:pPr marL="285750" lvl="1" indent="-285750">
              <a:spcBef>
                <a:spcPts val="200"/>
              </a:spcBef>
              <a:spcAft>
                <a:spcPts val="200"/>
              </a:spcAft>
              <a:buNone/>
            </a:pPr>
            <a:r>
              <a:rPr lang="en-US" altLang="zh-CN" sz="1800"/>
              <a:t>Object.setPrototypeOf(B, A); const b = new B();</a:t>
            </a:r>
            <a:endParaRPr lang="zh-CN" altLang="en-US" sz="1800">
              <a:sym typeface="宋体" panose="02010600030101010101" pitchFamily="2" charset="-122"/>
            </a:endParaRPr>
          </a:p>
          <a:p>
            <a:pPr marL="285750" lvl="1" indent="-285750">
              <a:buNone/>
            </a:pPr>
            <a:endParaRPr lang="zh-CN" altLang="en-US">
              <a:sym typeface="宋体" panose="02010600030101010101" pitchFamily="2" charset="-122"/>
            </a:endParaRPr>
          </a:p>
          <a:p>
            <a:pPr marL="285750" lvl="1" indent="-28575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3363595" y="2936240"/>
            <a:ext cx="5306695" cy="1428750"/>
          </a:xfrm>
          <a:prstGeom prst="rect">
            <a:avLst/>
          </a:prstGeom>
        </p:spPr>
        <p:txBody>
          <a:bodyPr vert="horz" wrap="square" lIns="90333" tIns="44376" rIns="90333" bIns="44376" numCol="1" anchor="ctr" anchorCtr="0" compatLnSpc="1"/>
          <a:lstStyle/>
          <a:p>
            <a:pPr marL="0" marR="0" lvl="0" indent="0" algn="ctr" defTabSz="914400" rtl="0" eaLnBrk="1" fontAlgn="base" latinLnBrk="0" hangingPunct="1">
              <a:lnSpc>
                <a:spcPct val="87000"/>
              </a:lnSpc>
              <a:spcBef>
                <a:spcPct val="0"/>
              </a:spcBef>
              <a:spcAft>
                <a:spcPct val="0"/>
              </a:spcAft>
              <a:buClrTx/>
              <a:buSzTx/>
              <a:buFontTx/>
              <a:buNone/>
              <a:defRPr/>
            </a:pPr>
            <a:r>
              <a:rPr kumimoji="0" lang="en-US" altLang="zh-CN" sz="3600" b="1" i="0" u="none" strike="noStrike" kern="1200" cap="none" spc="0" normalizeH="0" baseline="0" noProof="0" dirty="0" err="1" smtClean="0">
                <a:ln>
                  <a:noFill/>
                </a:ln>
                <a:solidFill>
                  <a:srgbClr val="CC0099"/>
                </a:solidFill>
                <a:effectLst>
                  <a:outerShdw blurRad="38100" dist="38100" dir="2700000" algn="tl">
                    <a:srgbClr val="C0C0C0"/>
                  </a:outerShdw>
                </a:effectLst>
                <a:uLnTx/>
                <a:uFillTx/>
                <a:latin typeface="+mj-lt"/>
                <a:ea typeface="+mj-ea"/>
                <a:cs typeface="+mj-cs"/>
              </a:rPr>
              <a:t>Vue</a:t>
            </a:r>
            <a:r>
              <a:rPr kumimoji="0" lang="zh-CN" altLang="en-US" sz="3600" b="1" i="0" u="none" strike="noStrike" kern="1200" cap="none" spc="0" normalizeH="0" baseline="0" noProof="0" dirty="0" err="1" smtClean="0">
                <a:ln>
                  <a:noFill/>
                </a:ln>
                <a:solidFill>
                  <a:srgbClr val="CC0099"/>
                </a:solidFill>
                <a:effectLst>
                  <a:outerShdw blurRad="38100" dist="38100" dir="2700000" algn="tl">
                    <a:srgbClr val="C0C0C0"/>
                  </a:outerShdw>
                </a:effectLst>
                <a:uLnTx/>
                <a:uFillTx/>
                <a:latin typeface="+mj-lt"/>
                <a:ea typeface="+mj-ea"/>
                <a:cs typeface="+mj-cs"/>
              </a:rPr>
              <a:t>体系</a:t>
            </a:r>
            <a:br>
              <a:rPr kumimoji="0" lang="en-US" altLang="zh-CN" sz="3600" b="1" i="0" u="none" strike="noStrike" kern="1200" cap="none" spc="0" normalizeH="0" baseline="0" noProof="0" dirty="0" err="1" smtClean="0">
                <a:ln>
                  <a:noFill/>
                </a:ln>
                <a:solidFill>
                  <a:srgbClr val="CC0099"/>
                </a:solidFill>
                <a:effectLst>
                  <a:outerShdw blurRad="38100" dist="38100" dir="2700000" algn="tl">
                    <a:srgbClr val="C0C0C0"/>
                  </a:outerShdw>
                </a:effectLst>
                <a:uLnTx/>
                <a:uFillTx/>
                <a:latin typeface="+mj-lt"/>
                <a:ea typeface="+mj-ea"/>
                <a:cs typeface="+mj-cs"/>
              </a:rPr>
            </a:br>
            <a:br>
              <a:rPr kumimoji="0" lang="en-US" altLang="zh-CN" sz="3600" b="1" i="0" u="none" strike="noStrike" kern="1200" cap="none" spc="0" normalizeH="0" baseline="0" noProof="0" dirty="0" err="1" smtClean="0">
                <a:ln>
                  <a:noFill/>
                </a:ln>
                <a:solidFill>
                  <a:srgbClr val="CC0099"/>
                </a:solidFill>
                <a:effectLst>
                  <a:outerShdw blurRad="38100" dist="38100" dir="2700000" algn="tl">
                    <a:srgbClr val="C0C0C0"/>
                  </a:outerShdw>
                </a:effectLst>
                <a:uLnTx/>
                <a:uFillTx/>
                <a:latin typeface="+mj-lt"/>
                <a:ea typeface="+mj-ea"/>
                <a:cs typeface="+mj-cs"/>
              </a:rPr>
            </a:br>
            <a:r>
              <a:rPr kumimoji="0" lang="en-US" altLang="zh-CN" sz="2000" b="1" i="0" u="none" strike="noStrike" kern="1200" cap="none" spc="0" normalizeH="0" baseline="0" noProof="0" dirty="0" err="1">
                <a:ln>
                  <a:noFill/>
                </a:ln>
                <a:solidFill>
                  <a:srgbClr val="CC0099"/>
                </a:solidFill>
                <a:effectLst>
                  <a:outerShdw blurRad="38100" dist="38100" dir="2700000" algn="tl">
                    <a:srgbClr val="C0C0C0"/>
                  </a:outerShdw>
                </a:effectLst>
                <a:uLnTx/>
                <a:uFillTx/>
                <a:latin typeface="+mj-lt"/>
                <a:ea typeface="+mj-ea"/>
                <a:cs typeface="+mj-cs"/>
              </a:rPr>
              <a:t>vue/vue-outer/vuex/element/webpack</a:t>
            </a:r>
            <a:endParaRPr kumimoji="0" lang="en-US" altLang="zh-CN" sz="3600" b="1" i="0" u="none" strike="noStrike" kern="1200" cap="none" spc="0" normalizeH="0" baseline="0" noProof="0" dirty="0" smtClean="0">
              <a:ln>
                <a:noFill/>
              </a:ln>
              <a:solidFill>
                <a:srgbClr val="CC0099"/>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p:txBody>
          <a:bodyPr vert="horz" wrap="square" lIns="90333" tIns="44376" rIns="90333" bIns="44376" anchor="b"/>
          <a:lstStyle/>
          <a:p>
            <a:r>
              <a:rPr lang="zh-CN" altLang="en-US"/>
              <a:t>模块化结构</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模块作用域</a:t>
            </a:r>
            <a:endParaRPr lang="en-US" altLang="zh-CN"/>
          </a:p>
          <a:p>
            <a:pPr>
              <a:buNone/>
            </a:pPr>
            <a:r>
              <a:rPr lang="zh-CN" altLang="en-US" sz="1800"/>
              <a:t>每个文件就是一个模块，有自己的作用域。在一个文件里面定义的变量、函数、类，都是私有的，对其他文件不可见</a:t>
            </a:r>
            <a:endParaRPr lang="en-US" altLang="zh-CN" sz="1800"/>
          </a:p>
          <a:p>
            <a:pPr>
              <a:spcBef>
                <a:spcPts val="200"/>
              </a:spcBef>
              <a:spcAft>
                <a:spcPts val="200"/>
              </a:spcAft>
              <a:buFont typeface="Wingdings" panose="05000000000000000000" pitchFamily="2" charset="2"/>
              <a:buChar char="l"/>
            </a:pPr>
            <a:r>
              <a:rPr lang="zh-CN" altLang="en-US" sz="1800"/>
              <a:t> 私有属性</a:t>
            </a:r>
            <a:endParaRPr lang="en-US" altLang="zh-CN" sz="1800"/>
          </a:p>
          <a:p>
            <a:pPr>
              <a:buNone/>
            </a:pPr>
            <a:r>
              <a:rPr lang="en-US" altLang="zh-CN" sz="1800" b="0"/>
              <a:t>// example.js </a:t>
            </a:r>
            <a:endParaRPr lang="en-US" altLang="zh-CN" sz="1800" b="0"/>
          </a:p>
          <a:p>
            <a:pPr>
              <a:buNone/>
            </a:pPr>
            <a:r>
              <a:rPr lang="en-US" altLang="zh-CN" sz="1800" b="0"/>
              <a:t>var x = 5;</a:t>
            </a:r>
            <a:endParaRPr lang="en-US" altLang="zh-CN" sz="1800" b="0"/>
          </a:p>
          <a:p>
            <a:pPr>
              <a:buNone/>
            </a:pPr>
            <a:r>
              <a:rPr lang="en-US" altLang="zh-CN" sz="1800" b="0"/>
              <a:t>var addX = function (value) { return value + x; }; </a:t>
            </a:r>
            <a:endParaRPr lang="en-US" altLang="zh-CN" sz="1800" b="0"/>
          </a:p>
          <a:p>
            <a:pPr>
              <a:buNone/>
            </a:pPr>
            <a:r>
              <a:rPr lang="zh-CN" altLang="en-US" sz="1800" b="0"/>
              <a:t>上面代码中，变量</a:t>
            </a:r>
            <a:r>
              <a:rPr lang="en-US" altLang="zh-CN" sz="1800" b="0"/>
              <a:t>x</a:t>
            </a:r>
            <a:r>
              <a:rPr lang="zh-CN" altLang="en-US" sz="1800" b="0"/>
              <a:t>和函数</a:t>
            </a:r>
            <a:r>
              <a:rPr lang="en-US" altLang="zh-CN" sz="1800" b="0"/>
              <a:t>addX</a:t>
            </a:r>
            <a:r>
              <a:rPr lang="zh-CN" altLang="en-US" sz="1800" b="0"/>
              <a:t>，是当前文件</a:t>
            </a:r>
            <a:r>
              <a:rPr lang="en-US" altLang="zh-CN" sz="1800" b="0"/>
              <a:t>example.js</a:t>
            </a:r>
            <a:r>
              <a:rPr lang="zh-CN" altLang="en-US" sz="1800" b="0"/>
              <a:t>私有的，其他文件不可见。</a:t>
            </a:r>
            <a:endParaRPr lang="en-US" altLang="zh-CN" sz="1800" b="0"/>
          </a:p>
          <a:p>
            <a:pPr>
              <a:spcBef>
                <a:spcPts val="200"/>
              </a:spcBef>
              <a:spcAft>
                <a:spcPts val="200"/>
              </a:spcAft>
              <a:buFont typeface="Wingdings" panose="05000000000000000000" pitchFamily="2" charset="2"/>
              <a:buChar char="l"/>
            </a:pPr>
            <a:r>
              <a:rPr lang="zh-CN" altLang="en-US" sz="1800"/>
              <a:t> 全局属性</a:t>
            </a:r>
            <a:endParaRPr lang="en-US" altLang="zh-CN" sz="1800"/>
          </a:p>
          <a:p>
            <a:pPr>
              <a:spcBef>
                <a:spcPts val="200"/>
              </a:spcBef>
              <a:spcAft>
                <a:spcPts val="200"/>
              </a:spcAft>
              <a:buNone/>
            </a:pPr>
            <a:r>
              <a:rPr lang="zh-CN" altLang="en-US" sz="1800" b="0"/>
              <a:t>如果想在多个文件分享变量，必须定义为</a:t>
            </a:r>
            <a:r>
              <a:rPr lang="en-US" altLang="zh-CN" sz="1800" b="0"/>
              <a:t>global</a:t>
            </a:r>
            <a:r>
              <a:rPr lang="zh-CN" altLang="en-US" sz="1800" b="0"/>
              <a:t>对象的属性。</a:t>
            </a:r>
            <a:endParaRPr lang="en-US" altLang="zh-CN" sz="1800" b="0"/>
          </a:p>
          <a:p>
            <a:pPr>
              <a:spcBef>
                <a:spcPts val="200"/>
              </a:spcBef>
              <a:spcAft>
                <a:spcPts val="200"/>
              </a:spcAft>
              <a:buNone/>
            </a:pPr>
            <a:r>
              <a:rPr lang="en-US" altLang="zh-CN" sz="1800" b="0"/>
              <a:t>global.warning = true; </a:t>
            </a:r>
            <a:endParaRPr lang="en-US" altLang="zh-CN" sz="1800" b="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vert="horz" wrap="square" lIns="90333" tIns="44376" rIns="90333" bIns="44376" numCol="1" anchor="b" anchorCtr="0" compatLnSpc="1"/>
          <a:lstStyle/>
          <a:p>
            <a:pPr eaLnBrk="1" hangingPunct="1"/>
            <a:r>
              <a:rPr lang="zh-CN" altLang="en-US" sz="3200">
                <a:effectLst>
                  <a:outerShdw blurRad="38100" dist="38100" dir="2700000">
                    <a:srgbClr val="C0C0C0"/>
                  </a:outerShdw>
                </a:effectLst>
              </a:rPr>
              <a:t>学习目标</a:t>
            </a:r>
            <a:endParaRPr lang="zh-CN" altLang="en-US" sz="3200">
              <a:effectLst>
                <a:outerShdw blurRad="38100" dist="38100" dir="2700000">
                  <a:srgbClr val="C0C0C0"/>
                </a:outerShdw>
              </a:effectLst>
            </a:endParaRPr>
          </a:p>
        </p:txBody>
      </p:sp>
      <p:sp>
        <p:nvSpPr>
          <p:cNvPr id="7170" name="Rectangle 2051"/>
          <p:cNvSpPr>
            <a:spLocks noGrp="1"/>
          </p:cNvSpPr>
          <p:nvPr>
            <p:ph idx="1"/>
          </p:nvPr>
        </p:nvSpPr>
        <p:spPr/>
        <p:txBody>
          <a:bodyPr vert="horz" wrap="square" lIns="90050" tIns="45024" rIns="90050" bIns="45024" anchor="t"/>
          <a:lstStyle/>
          <a:p>
            <a:pPr eaLnBrk="1" hangingPunct="1"/>
            <a:r>
              <a:rPr lang="zh-CN" altLang="en-US"/>
              <a:t>了解什么是</a:t>
            </a:r>
            <a:r>
              <a:rPr lang="en-US" altLang="zh-CN"/>
              <a:t>Vue</a:t>
            </a:r>
            <a:endParaRPr lang="en-US" altLang="zh-CN"/>
          </a:p>
          <a:p>
            <a:pPr eaLnBrk="1" hangingPunct="1"/>
            <a:r>
              <a:rPr lang="zh-CN" altLang="en-US"/>
              <a:t> 掌握</a:t>
            </a:r>
            <a:r>
              <a:rPr lang="en-US" altLang="zh-CN"/>
              <a:t>Vue</a:t>
            </a:r>
            <a:r>
              <a:rPr lang="zh-CN" altLang="en-US"/>
              <a:t>的安装方式</a:t>
            </a:r>
            <a:endParaRPr lang="en-US" altLang="zh-CN"/>
          </a:p>
          <a:p>
            <a:pPr eaLnBrk="1" hangingPunct="1"/>
            <a:r>
              <a:rPr lang="zh-CN" altLang="en-US"/>
              <a:t> 掌握</a:t>
            </a:r>
            <a:r>
              <a:rPr lang="en-US" altLang="zh-CN"/>
              <a:t>Vue</a:t>
            </a:r>
            <a:r>
              <a:rPr lang="zh-CN" altLang="en-US"/>
              <a:t>的数据绑定</a:t>
            </a:r>
            <a:endParaRPr lang="en-US" altLang="zh-CN"/>
          </a:p>
          <a:p>
            <a:pPr eaLnBrk="1" hangingPunct="1"/>
            <a:r>
              <a:rPr lang="zh-CN" altLang="en-US"/>
              <a:t> 熟练使用</a:t>
            </a:r>
            <a:r>
              <a:rPr lang="en-US" altLang="zh-CN"/>
              <a:t>Vue</a:t>
            </a:r>
            <a:r>
              <a:rPr lang="zh-CN" altLang="en-US"/>
              <a:t>常见内置指令</a:t>
            </a:r>
            <a:endParaRPr lang="zh-CN" altLang="en-US"/>
          </a:p>
          <a:p>
            <a:pPr eaLnBrk="1" hangingPunct="1"/>
            <a:r>
              <a:rPr lang="zh-CN" altLang="en-US"/>
              <a:t> 掌握</a:t>
            </a:r>
            <a:r>
              <a:rPr lang="en-US" altLang="zh-CN"/>
              <a:t>Vue</a:t>
            </a:r>
            <a:r>
              <a:rPr lang="zh-CN" altLang="en-US"/>
              <a:t>的组件机制</a:t>
            </a:r>
            <a:endParaRPr lang="en-US" altLang="zh-CN"/>
          </a:p>
          <a:p>
            <a:pPr eaLnBrk="1" hangingPunct="1"/>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310255" y="2870835"/>
            <a:ext cx="5306695"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Vue</a:t>
            </a:r>
            <a:br>
              <a:rPr lang="zh-CN" altLang="en-US" sz="2800">
                <a:solidFill>
                  <a:srgbClr val="CC0099"/>
                </a:solidFill>
                <a:effectLst>
                  <a:outerShdw blurRad="38100" dist="38100" dir="2700000">
                    <a:srgbClr val="C0C0C0"/>
                  </a:outerShdw>
                </a:effectLst>
              </a:rPr>
            </a:b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第 1 章: 入门</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p:txBody>
          <a:bodyPr vert="horz" wrap="square" lIns="90333" tIns="44376" rIns="90333" bIns="44376" anchor="b"/>
          <a:lstStyle/>
          <a:p>
            <a:r>
              <a:rPr lang="zh-CN" altLang="en-US"/>
              <a:t>学习目标</a:t>
            </a:r>
            <a:endParaRPr lang="zh-CN" altLang="en-US"/>
          </a:p>
        </p:txBody>
      </p:sp>
      <p:sp>
        <p:nvSpPr>
          <p:cNvPr id="9218" name="Rectangle 3"/>
          <p:cNvSpPr>
            <a:spLocks noGrp="1"/>
          </p:cNvSpPr>
          <p:nvPr>
            <p:ph idx="1"/>
          </p:nvPr>
        </p:nvSpPr>
        <p:spPr/>
        <p:txBody>
          <a:bodyPr vert="horz" wrap="square" lIns="90050" tIns="45024" rIns="90050" bIns="45024" anchor="t"/>
          <a:lstStyle/>
          <a:p>
            <a:r>
              <a:rPr lang="zh-CN" altLang="en-US"/>
              <a:t> 学习什么</a:t>
            </a:r>
            <a:r>
              <a:rPr lang="en-US" altLang="zh-CN"/>
              <a:t>Vue</a:t>
            </a:r>
            <a:endParaRPr lang="en-US" altLang="zh-CN"/>
          </a:p>
          <a:p>
            <a:r>
              <a:rPr lang="zh-CN" altLang="en-US"/>
              <a:t> 学习</a:t>
            </a:r>
            <a:r>
              <a:rPr lang="en-US" altLang="zh-CN"/>
              <a:t>Vue</a:t>
            </a:r>
            <a:r>
              <a:rPr lang="zh-CN" altLang="en-US"/>
              <a:t>的安装</a:t>
            </a:r>
            <a:endParaRPr lang="en-US" altLang="zh-CN"/>
          </a:p>
          <a:p>
            <a:r>
              <a:rPr lang="zh-CN" altLang="en-US"/>
              <a:t> 学习</a:t>
            </a:r>
            <a:r>
              <a:rPr lang="en-US" altLang="zh-CN"/>
              <a:t>Vue</a:t>
            </a:r>
            <a:r>
              <a:rPr lang="zh-CN" altLang="en-US"/>
              <a:t>的生命周期</a:t>
            </a:r>
            <a:endParaRPr lang="en-US" altLang="zh-CN"/>
          </a:p>
          <a:p>
            <a:r>
              <a:rPr lang="zh-CN" altLang="en-US"/>
              <a:t> 学习</a:t>
            </a:r>
            <a:r>
              <a:rPr lang="en-US" altLang="zh-CN"/>
              <a:t>Vue</a:t>
            </a:r>
            <a:r>
              <a:rPr lang="zh-CN" altLang="en-US"/>
              <a:t>的实例</a:t>
            </a:r>
            <a:endParaRPr lang="en-US" altLang="zh-CN"/>
          </a:p>
          <a:p>
            <a:r>
              <a:rPr lang="zh-CN" altLang="en-US"/>
              <a:t> 学习</a:t>
            </a:r>
            <a:r>
              <a:rPr lang="en-US" altLang="zh-CN"/>
              <a:t>Vue</a:t>
            </a:r>
            <a:r>
              <a:rPr lang="zh-CN" altLang="en-US"/>
              <a:t>的页面渲染功能</a:t>
            </a:r>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p:txBody>
          <a:bodyPr vert="horz" wrap="square" lIns="90333" tIns="44376" rIns="90333" bIns="44376" anchor="b"/>
          <a:lstStyle/>
          <a:p>
            <a:r>
              <a:rPr lang="en-US" altLang="zh-CN"/>
              <a:t>Vue</a:t>
            </a:r>
            <a:r>
              <a:rPr lang="zh-CN" altLang="en-US"/>
              <a:t>入门</a:t>
            </a:r>
            <a:r>
              <a:rPr lang="en-US" altLang="zh-CN"/>
              <a:t>-</a:t>
            </a:r>
            <a:r>
              <a:rPr lang="zh-CN" altLang="en-US"/>
              <a:t>介绍</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indent="457200">
              <a:buNone/>
            </a:pPr>
            <a:r>
              <a:rPr lang="en-US" altLang="zh-CN" b="0"/>
              <a:t>Vue.js</a:t>
            </a:r>
            <a:r>
              <a:rPr lang="zh-CN" altLang="en-US" b="0"/>
              <a:t>（读音 </a:t>
            </a:r>
            <a:r>
              <a:rPr lang="en-US" altLang="zh-CN" b="0"/>
              <a:t>/vjuː/</a:t>
            </a:r>
            <a:r>
              <a:rPr lang="zh-CN" altLang="en-US" b="0"/>
              <a:t>，类似于 </a:t>
            </a:r>
            <a:r>
              <a:rPr lang="en-US" altLang="zh-CN" b="0"/>
              <a:t>view</a:t>
            </a:r>
            <a:r>
              <a:rPr lang="zh-CN" altLang="en-US" b="0"/>
              <a:t>） 是一套构建用户界面的渐进式框架。与其他重量级框架不同的是，</a:t>
            </a:r>
            <a:r>
              <a:rPr lang="en-US" altLang="zh-CN" b="0"/>
              <a:t>Vue </a:t>
            </a:r>
            <a:r>
              <a:rPr lang="zh-CN" altLang="en-US" b="0"/>
              <a:t>采用自底向上增量开发的设计。</a:t>
            </a:r>
            <a:r>
              <a:rPr lang="en-US" altLang="zh-CN" b="0"/>
              <a:t>Vue </a:t>
            </a:r>
            <a:r>
              <a:rPr lang="zh-CN" altLang="en-US" b="0"/>
              <a:t>的核心库只关注视图层，它不仅易于上手，还便于与第三方库或既有项目整合。另一方面，当与单文件组件和</a:t>
            </a:r>
            <a:r>
              <a:rPr lang="en-US" altLang="zh-CN" b="0"/>
              <a:t>Vue</a:t>
            </a:r>
            <a:r>
              <a:rPr lang="zh-CN" altLang="en-US" b="0"/>
              <a:t>生态系统支持的库结合使用时，</a:t>
            </a:r>
            <a:r>
              <a:rPr lang="en-US" altLang="zh-CN" b="0"/>
              <a:t>Vue </a:t>
            </a:r>
            <a:r>
              <a:rPr lang="zh-CN" altLang="en-US" b="0"/>
              <a:t>也完全能够为复杂的单页应用程序提供驱动。</a:t>
            </a:r>
            <a:endParaRPr lang="en-US" altLang="zh-CN" b="0"/>
          </a:p>
          <a:p>
            <a:pPr indent="457200">
              <a:buNone/>
            </a:pPr>
            <a:r>
              <a:rPr lang="en-US" altLang="zh-CN" b="0"/>
              <a:t>Vue.js </a:t>
            </a:r>
            <a:r>
              <a:rPr lang="zh-CN" altLang="en-US" b="0"/>
              <a:t>的目标是通过尽可能简单的 </a:t>
            </a:r>
            <a:r>
              <a:rPr lang="en-US" altLang="zh-CN" b="0"/>
              <a:t>API </a:t>
            </a:r>
            <a:r>
              <a:rPr lang="zh-CN" altLang="en-US" b="0"/>
              <a:t>实现响应的数据绑定和组合的视图组件。</a:t>
            </a:r>
            <a:r>
              <a:rPr lang="en-US" altLang="zh-CN" b="0"/>
              <a:t>Vue.js </a:t>
            </a:r>
            <a:r>
              <a:rPr lang="zh-CN" altLang="en-US" b="0"/>
              <a:t>自身不是一个全能框架</a:t>
            </a:r>
            <a:r>
              <a:rPr lang="en-US" altLang="zh-CN" b="0"/>
              <a:t>——</a:t>
            </a:r>
            <a:r>
              <a:rPr lang="zh-CN" altLang="en-US" b="0"/>
              <a:t>它只聚焦于视图层。因此它非常容易学习，非常容易与其它库或已有项目整合。另一方面，在与相关工具和支持库一起使用时，</a:t>
            </a:r>
            <a:r>
              <a:rPr lang="en-US" altLang="zh-CN" b="0"/>
              <a:t>Vue.js </a:t>
            </a:r>
            <a:r>
              <a:rPr lang="zh-CN" altLang="en-US" b="0"/>
              <a:t>也能完美地驱动复杂的单页应用。</a:t>
            </a:r>
            <a:endParaRPr lang="en-US" altLang="zh-CN" b="0"/>
          </a:p>
          <a:p>
            <a:pPr indent="457200">
              <a:buNone/>
            </a:pPr>
            <a:r>
              <a:rPr lang="zh-CN" altLang="en-US" b="0"/>
              <a:t>由于</a:t>
            </a:r>
            <a:r>
              <a:rPr lang="en-US" altLang="zh-CN" b="0"/>
              <a:t>vue</a:t>
            </a:r>
            <a:r>
              <a:rPr lang="zh-CN" altLang="en-US" b="0"/>
              <a:t>使用的是</a:t>
            </a:r>
            <a:r>
              <a:rPr lang="en-US" altLang="zh-CN" b="0"/>
              <a:t>ECMAScript5</a:t>
            </a:r>
            <a:r>
              <a:rPr lang="zh-CN" altLang="en-US" b="0"/>
              <a:t>的特性，</a:t>
            </a:r>
            <a:r>
              <a:rPr lang="en-US" altLang="zh-CN" b="0"/>
              <a:t>vue</a:t>
            </a:r>
            <a:r>
              <a:rPr lang="zh-CN" altLang="en-US" b="0"/>
              <a:t>不支持</a:t>
            </a:r>
            <a:r>
              <a:rPr lang="en-US" altLang="zh-CN" b="0"/>
              <a:t>IE8</a:t>
            </a:r>
            <a:r>
              <a:rPr lang="zh-CN" altLang="en-US" b="0"/>
              <a:t>以及以下版本。</a:t>
            </a:r>
            <a:endParaRPr lang="en-US" altLang="zh-CN" b="0"/>
          </a:p>
          <a:p>
            <a:pPr indent="457200">
              <a:buNone/>
            </a:pPr>
            <a:endParaRPr lang="zh-CN" altLang="en-US" b="0"/>
          </a:p>
          <a:p>
            <a:pPr indent="457200">
              <a:buNone/>
            </a:pPr>
            <a:endParaRPr lang="zh-CN" altLang="en-US"/>
          </a:p>
          <a:p>
            <a:pPr indent="457200">
              <a:buNone/>
            </a:pPr>
            <a:endParaRPr lang="zh-CN" altLang="en-US"/>
          </a:p>
          <a:p>
            <a:pPr indent="457200">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r>
              <a:rPr lang="en-US" altLang="zh-CN"/>
              <a:t>- Vue</a:t>
            </a:r>
            <a:r>
              <a:rPr lang="zh-CN" altLang="en-US"/>
              <a:t>安装（</a:t>
            </a:r>
            <a:r>
              <a:rPr lang="en-US" altLang="zh-CN"/>
              <a:t> Installation</a:t>
            </a:r>
            <a:r>
              <a:rPr lang="zh-CN" altLang="en-US"/>
              <a:t>）</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pPr lvl="1"/>
            <a:r>
              <a:rPr lang="zh-CN" altLang="en-US" b="0"/>
              <a:t>直接</a:t>
            </a:r>
            <a:r>
              <a:rPr lang="en-US" altLang="zh-CN" b="0"/>
              <a:t>&lt;script&gt;</a:t>
            </a:r>
            <a:r>
              <a:rPr lang="zh-CN" altLang="en-US" b="0"/>
              <a:t>引入</a:t>
            </a:r>
            <a:endParaRPr lang="en-US" altLang="zh-CN" b="0"/>
          </a:p>
          <a:p>
            <a:pPr marL="457200" indent="0">
              <a:buNone/>
            </a:pPr>
            <a:r>
              <a:rPr lang="zh-CN" altLang="en-US" sz="1800" b="0"/>
              <a:t>简单的将</a:t>
            </a:r>
            <a:r>
              <a:rPr lang="en-US" altLang="zh-CN" sz="1800" b="0"/>
              <a:t>Vue</a:t>
            </a:r>
            <a:r>
              <a:rPr lang="zh-CN" altLang="en-US" sz="1800" b="0"/>
              <a:t>进行下载，然后通过</a:t>
            </a:r>
            <a:r>
              <a:rPr lang="en-US" altLang="zh-CN" sz="1800" b="0"/>
              <a:t>script</a:t>
            </a:r>
            <a:r>
              <a:rPr lang="zh-CN" altLang="en-US" sz="1800" b="0"/>
              <a:t>标签进入到</a:t>
            </a:r>
            <a:r>
              <a:rPr lang="en-US" altLang="zh-CN" sz="1800" b="0"/>
              <a:t>html</a:t>
            </a:r>
            <a:r>
              <a:rPr lang="zh-CN" altLang="en-US" sz="1800" b="0"/>
              <a:t>页面中，</a:t>
            </a:r>
            <a:r>
              <a:rPr lang="en-US" altLang="zh-CN" sz="1800" b="0"/>
              <a:t>Vue</a:t>
            </a:r>
            <a:r>
              <a:rPr lang="zh-CN" altLang="en-US" sz="1800" b="0"/>
              <a:t>就被注册为全局变量。</a:t>
            </a:r>
            <a:endParaRPr lang="en-US" altLang="zh-CN" sz="1800" b="0"/>
          </a:p>
          <a:p>
            <a:pPr marL="457200" indent="0">
              <a:buFont typeface="Wingdings" panose="05000000000000000000" pitchFamily="2" charset="2"/>
              <a:buChar char="Ø"/>
            </a:pPr>
            <a:r>
              <a:rPr lang="zh-CN" altLang="en-US" sz="1800"/>
              <a:t>开发环境不要用最小压缩版，不然就失去了错误提示和警告</a:t>
            </a:r>
            <a:r>
              <a:rPr lang="en-US" altLang="zh-CN" sz="1800"/>
              <a:t>!</a:t>
            </a:r>
            <a:endParaRPr lang="en-US" altLang="zh-CN" sz="1800" b="0"/>
          </a:p>
          <a:p>
            <a:pPr lvl="1">
              <a:buChar char="•"/>
            </a:pPr>
            <a:r>
              <a:rPr lang="en-US" altLang="zh-CN" b="0"/>
              <a:t>npm</a:t>
            </a:r>
            <a:endParaRPr lang="en-US" altLang="zh-CN" b="0"/>
          </a:p>
          <a:p>
            <a:pPr marL="457200" indent="0">
              <a:buNone/>
            </a:pPr>
            <a:r>
              <a:rPr lang="zh-CN" altLang="en-US" sz="1800" b="0"/>
              <a:t>在用 </a:t>
            </a:r>
            <a:r>
              <a:rPr lang="en-US" altLang="zh-CN" sz="1800" b="0"/>
              <a:t>Vue.js </a:t>
            </a:r>
            <a:r>
              <a:rPr lang="zh-CN" altLang="en-US" sz="1800" b="0"/>
              <a:t>构建大型应用时推荐使用 </a:t>
            </a:r>
            <a:r>
              <a:rPr lang="en-US" altLang="zh-CN" sz="1800" b="0"/>
              <a:t>NPM </a:t>
            </a:r>
            <a:r>
              <a:rPr lang="zh-CN" altLang="en-US" sz="1800" b="0"/>
              <a:t>安装， </a:t>
            </a:r>
            <a:r>
              <a:rPr lang="en-US" altLang="zh-CN" sz="1800" b="0"/>
              <a:t>NPM </a:t>
            </a:r>
            <a:r>
              <a:rPr lang="zh-CN" altLang="en-US" sz="1800" b="0"/>
              <a:t>能很好地和诸如 </a:t>
            </a:r>
            <a:r>
              <a:rPr lang="en-US" altLang="zh-CN" sz="1800" b="0"/>
              <a:t>webpack</a:t>
            </a:r>
            <a:r>
              <a:rPr lang="zh-CN" altLang="en-US" sz="1800" b="0"/>
              <a:t> 或</a:t>
            </a:r>
            <a:r>
              <a:rPr lang="en-US" altLang="zh-CN" sz="1800" b="0"/>
              <a:t>Browserify</a:t>
            </a:r>
            <a:r>
              <a:rPr lang="zh-CN" altLang="en-US" sz="1800" b="0"/>
              <a:t>模块打包器配合使用。 </a:t>
            </a:r>
            <a:r>
              <a:rPr lang="en-US" altLang="zh-CN" sz="1800" b="0"/>
              <a:t>Vue.js </a:t>
            </a:r>
            <a:r>
              <a:rPr lang="zh-CN" altLang="en-US" sz="1800" b="0"/>
              <a:t>也提供配套工具来开发单文件组件。</a:t>
            </a:r>
            <a:endParaRPr lang="en-US" altLang="zh-CN" sz="1800" b="0"/>
          </a:p>
          <a:p>
            <a:pPr marL="457200" indent="0">
              <a:buNone/>
            </a:pPr>
            <a:r>
              <a:rPr lang="en-US" altLang="zh-CN" sz="1800" b="0"/>
              <a:t>$ npm install vue</a:t>
            </a:r>
            <a:endParaRPr lang="zh-CN" altLang="en-US" sz="1800" b="0"/>
          </a:p>
          <a:p>
            <a:pPr lvl="1"/>
            <a:r>
              <a:rPr lang="zh-CN" altLang="en-US" b="0"/>
              <a:t>命令行工具（</a:t>
            </a:r>
            <a:r>
              <a:rPr lang="en-US" altLang="zh-CN" b="0"/>
              <a:t>CLI</a:t>
            </a:r>
            <a:r>
              <a:rPr lang="zh-CN" altLang="en-US" b="0"/>
              <a:t>）</a:t>
            </a:r>
            <a:endParaRPr lang="en-US" altLang="zh-CN" b="0"/>
          </a:p>
          <a:p>
            <a:pPr marL="457200" indent="0">
              <a:buNone/>
            </a:pPr>
            <a:r>
              <a:rPr lang="en-US" altLang="zh-CN" sz="1800" b="0"/>
              <a:t>Vue.js </a:t>
            </a:r>
            <a:r>
              <a:rPr lang="zh-CN" altLang="en-US" sz="1800" b="0"/>
              <a:t>提供一个官方命令行工具，可用于快速搭建大型单页应用。该工具提供开箱即用的构建工具配置，带来现代化的前端开发流程。只需几分钟即可创建并启动一个带热重载、保存时静态检查以及可用于生产环境的构建配置的项目</a:t>
            </a:r>
            <a:endParaRPr lang="zh-CN" altLang="en-US" sz="1800" b="0"/>
          </a:p>
          <a:p>
            <a:pPr marL="457200" indent="0">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vert="horz" wrap="square" lIns="90333" tIns="44376" rIns="90333" bIns="44376" anchor="b"/>
          <a:lstStyle/>
          <a:p>
            <a:r>
              <a:rPr lang="en-US" altLang="zh-CN"/>
              <a:t>Vue</a:t>
            </a:r>
            <a:r>
              <a:rPr lang="zh-CN" altLang="en-US"/>
              <a:t>入门</a:t>
            </a:r>
            <a:r>
              <a:rPr lang="en-US" altLang="zh-CN"/>
              <a:t>-Vue</a:t>
            </a:r>
            <a:r>
              <a:rPr lang="zh-CN" altLang="en-US"/>
              <a:t>生命周期</a:t>
            </a:r>
            <a:endParaRPr lang="zh-CN" altLang="en-US"/>
          </a:p>
        </p:txBody>
      </p:sp>
      <p:sp>
        <p:nvSpPr>
          <p:cNvPr id="12290" name="Rectangle 3"/>
          <p:cNvSpPr>
            <a:spLocks noGrp="1"/>
          </p:cNvSpPr>
          <p:nvPr>
            <p:ph idx="1"/>
          </p:nvPr>
        </p:nvSpPr>
        <p:spPr/>
        <p:txBody>
          <a:bodyPr vert="horz" wrap="square" lIns="90050" tIns="45024" rIns="90050" bIns="45024" anchor="t"/>
          <a:lstStyle/>
          <a:p>
            <a:pPr marL="457200" indent="0">
              <a:buNone/>
            </a:pPr>
            <a:r>
              <a:rPr lang="zh-CN" altLang="en-US" sz="1800" b="0"/>
              <a:t>每个 </a:t>
            </a:r>
            <a:r>
              <a:rPr lang="en-US" altLang="zh-CN" sz="1800" b="0"/>
              <a:t>Vue </a:t>
            </a:r>
            <a:r>
              <a:rPr lang="zh-CN" altLang="en-US" sz="1800" b="0"/>
              <a:t>应用都是通过 </a:t>
            </a:r>
            <a:r>
              <a:rPr lang="en-US" altLang="zh-CN" sz="1800" b="0"/>
              <a:t>Vue </a:t>
            </a:r>
            <a:r>
              <a:rPr lang="zh-CN" altLang="en-US" sz="1800" b="0"/>
              <a:t>函数创建一个新的 </a:t>
            </a:r>
            <a:r>
              <a:rPr lang="en-US" altLang="zh-CN" sz="1800" b="0"/>
              <a:t>Vue </a:t>
            </a:r>
            <a:r>
              <a:rPr lang="zh-CN" altLang="en-US" sz="1800" b="0"/>
              <a:t>实例开始的，每个 </a:t>
            </a:r>
            <a:r>
              <a:rPr lang="en-US" altLang="zh-CN" sz="1800" b="0"/>
              <a:t>Vue </a:t>
            </a:r>
            <a:r>
              <a:rPr lang="zh-CN" altLang="en-US" sz="1800" b="0"/>
              <a:t>实例在被创建之前都要经过一系列的初始化过程。例如需要设置数据监听、编译模板、挂载实例到 </a:t>
            </a:r>
            <a:r>
              <a:rPr lang="en-US" altLang="zh-CN" sz="1800" b="0"/>
              <a:t>DOM</a:t>
            </a:r>
            <a:r>
              <a:rPr lang="zh-CN" altLang="en-US" sz="1800" b="0"/>
              <a:t>、在数据变化时更新 </a:t>
            </a:r>
            <a:r>
              <a:rPr lang="en-US" altLang="zh-CN" sz="1800" b="0"/>
              <a:t>DOM </a:t>
            </a:r>
            <a:r>
              <a:rPr lang="zh-CN" altLang="en-US" sz="1800" b="0"/>
              <a:t>等。同时在这个过程中也会运行一些叫做生命周期钩子的函数，给予用户机会在一些特定的场景下添加他们自己的代码。</a:t>
            </a:r>
            <a:endParaRPr lang="en-US" altLang="zh-CN" sz="1800" b="0"/>
          </a:p>
          <a:p>
            <a:pPr marL="457200" indent="0">
              <a:spcBef>
                <a:spcPts val="300"/>
              </a:spcBef>
              <a:spcAft>
                <a:spcPts val="300"/>
              </a:spcAft>
              <a:buNone/>
            </a:pPr>
            <a:r>
              <a:rPr lang="en-US" altLang="zh-CN" sz="1800">
                <a:sym typeface="宋体" panose="02010600030101010101" pitchFamily="2" charset="-122"/>
              </a:rPr>
              <a:t>beforeCreate()	</a:t>
            </a:r>
            <a:endParaRPr lang="en-US" altLang="zh-CN" sz="1800">
              <a:sym typeface="宋体" panose="02010600030101010101" pitchFamily="2" charset="-122"/>
            </a:endParaRPr>
          </a:p>
          <a:p>
            <a:pPr marL="457200" indent="0">
              <a:spcBef>
                <a:spcPts val="300"/>
              </a:spcBef>
              <a:spcAft>
                <a:spcPts val="300"/>
              </a:spcAft>
              <a:buNone/>
            </a:pPr>
            <a:r>
              <a:rPr lang="en-US" altLang="zh-CN" sz="1800">
                <a:sym typeface="宋体" panose="02010600030101010101" pitchFamily="2" charset="-122"/>
              </a:rPr>
              <a:t>	</a:t>
            </a:r>
            <a:r>
              <a:rPr lang="zh-CN" altLang="en-US" sz="1800" b="0"/>
              <a:t>在实例初始化之后，数据观测 </a:t>
            </a:r>
            <a:r>
              <a:rPr lang="en-US" altLang="zh-CN" sz="1800" b="0"/>
              <a:t>(data observer) </a:t>
            </a:r>
            <a:r>
              <a:rPr lang="zh-CN" altLang="en-US" sz="1800" b="0"/>
              <a:t>和 </a:t>
            </a:r>
            <a:r>
              <a:rPr lang="en-US" altLang="zh-CN" sz="1800" b="0"/>
              <a:t>event/watcher </a:t>
            </a:r>
            <a:r>
              <a:rPr lang="zh-CN" altLang="en-US" sz="1800" b="0"/>
              <a:t>事件配置之前被调用。</a:t>
            </a:r>
            <a:endParaRPr lang="en-US" altLang="zh-CN" sz="1800" b="0">
              <a:sym typeface="宋体" panose="02010600030101010101" pitchFamily="2" charset="-122"/>
            </a:endParaRPr>
          </a:p>
          <a:p>
            <a:pPr marL="457200" indent="0">
              <a:spcBef>
                <a:spcPts val="300"/>
              </a:spcBef>
              <a:spcAft>
                <a:spcPts val="300"/>
              </a:spcAft>
              <a:buNone/>
            </a:pPr>
            <a:r>
              <a:rPr lang="en-US" altLang="zh-CN" sz="1800">
                <a:sym typeface="宋体" panose="02010600030101010101" pitchFamily="2" charset="-122"/>
              </a:rPr>
              <a:t>created()	</a:t>
            </a:r>
            <a:endParaRPr lang="en-US" altLang="zh-CN" sz="1800">
              <a:sym typeface="宋体" panose="02010600030101010101" pitchFamily="2" charset="-122"/>
            </a:endParaRPr>
          </a:p>
          <a:p>
            <a:pPr marL="457200" indent="0">
              <a:spcBef>
                <a:spcPts val="300"/>
              </a:spcBef>
              <a:spcAft>
                <a:spcPts val="300"/>
              </a:spcAft>
              <a:buNone/>
            </a:pPr>
            <a:r>
              <a:rPr lang="en-US" altLang="zh-CN" sz="1800">
                <a:sym typeface="宋体" panose="02010600030101010101" pitchFamily="2" charset="-122"/>
              </a:rPr>
              <a:t>	</a:t>
            </a:r>
            <a:r>
              <a:rPr lang="zh-CN" altLang="en-US" sz="1800" b="0"/>
              <a:t>在实例创建完成后被立即调用。在这一步，实例已完成以下的配置：数据观测 </a:t>
            </a:r>
            <a:r>
              <a:rPr lang="en-US" altLang="zh-CN" sz="1800" b="0"/>
              <a:t>(data observer)</a:t>
            </a:r>
            <a:r>
              <a:rPr lang="zh-CN" altLang="en-US" sz="1800" b="0"/>
              <a:t>，属性和方法的运算，</a:t>
            </a:r>
            <a:r>
              <a:rPr lang="en-US" altLang="zh-CN" sz="1800" b="0"/>
              <a:t>watch/event </a:t>
            </a:r>
            <a:r>
              <a:rPr lang="zh-CN" altLang="en-US" sz="1800" b="0"/>
              <a:t>事件回调。然而，挂载阶段还没开始，</a:t>
            </a:r>
            <a:r>
              <a:rPr lang="en-US" altLang="zh-CN" sz="1800" b="0"/>
              <a:t>$el </a:t>
            </a:r>
            <a:r>
              <a:rPr lang="zh-CN" altLang="en-US" sz="1800" b="0"/>
              <a:t>属性目前不可见。</a:t>
            </a:r>
            <a:endParaRPr lang="en-US" altLang="zh-CN" sz="1800" b="0">
              <a:sym typeface="宋体" panose="02010600030101010101" pitchFamily="2" charset="-122"/>
            </a:endParaRPr>
          </a:p>
          <a:p>
            <a:pPr marL="457200" indent="0">
              <a:spcBef>
                <a:spcPts val="300"/>
              </a:spcBef>
              <a:spcAft>
                <a:spcPts val="300"/>
              </a:spcAft>
              <a:buNone/>
            </a:pPr>
            <a:r>
              <a:rPr lang="en-US" altLang="zh-CN" sz="1800">
                <a:sym typeface="宋体" panose="02010600030101010101" pitchFamily="2" charset="-122"/>
              </a:rPr>
              <a:t>beforeMount()</a:t>
            </a:r>
            <a:endParaRPr lang="en-US" altLang="zh-CN" sz="1800">
              <a:sym typeface="宋体" panose="02010600030101010101" pitchFamily="2" charset="-122"/>
            </a:endParaRPr>
          </a:p>
          <a:p>
            <a:pPr marL="457200" indent="0">
              <a:spcBef>
                <a:spcPts val="300"/>
              </a:spcBef>
              <a:spcAft>
                <a:spcPts val="300"/>
              </a:spcAft>
              <a:buNone/>
            </a:pPr>
            <a:r>
              <a:rPr lang="en-US" altLang="zh-CN" sz="1800">
                <a:sym typeface="宋体" panose="02010600030101010101" pitchFamily="2" charset="-122"/>
              </a:rPr>
              <a:t>	</a:t>
            </a:r>
            <a:r>
              <a:rPr lang="zh-CN" altLang="en-US" sz="1800" b="0"/>
              <a:t>在挂载开始之前被调用：相关的 </a:t>
            </a:r>
            <a:r>
              <a:rPr lang="en-US" altLang="zh-CN" sz="1800" b="0"/>
              <a:t>render </a:t>
            </a:r>
            <a:r>
              <a:rPr lang="zh-CN" altLang="en-US" sz="1800" b="0"/>
              <a:t>函数首次被调用。</a:t>
            </a:r>
            <a:endParaRPr lang="en-US" altLang="zh-CN" sz="1800" b="0">
              <a:sym typeface="宋体" panose="02010600030101010101" pitchFamily="2" charset="-122"/>
            </a:endParaRPr>
          </a:p>
          <a:p>
            <a:pPr marL="457200" indent="0">
              <a:spcBef>
                <a:spcPts val="300"/>
              </a:spcBef>
              <a:spcAft>
                <a:spcPts val="300"/>
              </a:spcAft>
              <a:buNone/>
            </a:pPr>
            <a:r>
              <a:rPr lang="en-US" altLang="zh-CN" sz="1800">
                <a:sym typeface="宋体" panose="02010600030101010101" pitchFamily="2" charset="-122"/>
              </a:rPr>
              <a:t>mounted()</a:t>
            </a:r>
            <a:endParaRPr lang="en-US" altLang="zh-CN" sz="1800">
              <a:sym typeface="宋体" panose="02010600030101010101" pitchFamily="2" charset="-122"/>
            </a:endParaRPr>
          </a:p>
          <a:p>
            <a:pPr marL="457200" indent="0">
              <a:spcBef>
                <a:spcPts val="300"/>
              </a:spcBef>
              <a:spcAft>
                <a:spcPts val="300"/>
              </a:spcAft>
              <a:buNone/>
            </a:pPr>
            <a:r>
              <a:rPr lang="en-US" altLang="zh-CN" sz="1800">
                <a:sym typeface="宋体" panose="02010600030101010101" pitchFamily="2" charset="-122"/>
              </a:rPr>
              <a:t>	</a:t>
            </a:r>
            <a:r>
              <a:rPr lang="zh-CN" altLang="en-US" sz="1800" b="0"/>
              <a:t> </a:t>
            </a:r>
            <a:r>
              <a:rPr lang="en-US" altLang="zh-CN" sz="1800" b="0"/>
              <a:t>el </a:t>
            </a:r>
            <a:r>
              <a:rPr lang="zh-CN" altLang="en-US" sz="1800" b="0"/>
              <a:t>被新创建的 </a:t>
            </a:r>
            <a:r>
              <a:rPr lang="en-US" altLang="zh-CN" sz="1800" b="0"/>
              <a:t>vm.$el </a:t>
            </a:r>
            <a:r>
              <a:rPr lang="zh-CN" altLang="en-US" sz="1800" b="0"/>
              <a:t>替换，并挂载到实例上去之后调用该钩子。如果 </a:t>
            </a:r>
            <a:r>
              <a:rPr lang="en-US" altLang="zh-CN" sz="1800" b="0"/>
              <a:t>root </a:t>
            </a:r>
            <a:r>
              <a:rPr lang="zh-CN" altLang="en-US" sz="1800" b="0"/>
              <a:t>实例挂载了一个文档内元素，当 </a:t>
            </a:r>
            <a:r>
              <a:rPr lang="en-US" altLang="zh-CN" sz="1800" b="0"/>
              <a:t>mounted </a:t>
            </a:r>
            <a:r>
              <a:rPr lang="zh-CN" altLang="en-US" sz="1800" b="0"/>
              <a:t>被调用时 </a:t>
            </a:r>
            <a:r>
              <a:rPr lang="en-US" altLang="zh-CN" sz="1800" b="0"/>
              <a:t>vm.$el </a:t>
            </a:r>
            <a:r>
              <a:rPr lang="zh-CN" altLang="en-US" sz="1800" b="0"/>
              <a:t>也在文档内</a:t>
            </a:r>
            <a:endParaRPr lang="zh-CN" altLang="en-US" b="0">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p:txBody>
          <a:bodyPr vert="horz" wrap="square" lIns="90333" tIns="44376" rIns="90333" bIns="44376" anchor="b"/>
          <a:lstStyle/>
          <a:p>
            <a:r>
              <a:rPr lang="en-US" altLang="zh-CN"/>
              <a:t>Vue</a:t>
            </a:r>
            <a:r>
              <a:rPr lang="zh-CN" altLang="en-US"/>
              <a:t>入门</a:t>
            </a:r>
            <a:r>
              <a:rPr lang="en-US" altLang="zh-CN"/>
              <a:t>-Vue</a:t>
            </a:r>
            <a:r>
              <a:rPr lang="zh-CN" altLang="en-US"/>
              <a:t>生命周期</a:t>
            </a:r>
            <a:endParaRPr lang="zh-CN" altLang="en-US"/>
          </a:p>
        </p:txBody>
      </p:sp>
      <p:sp>
        <p:nvSpPr>
          <p:cNvPr id="13314" name="Rectangle 3"/>
          <p:cNvSpPr>
            <a:spLocks noGrp="1"/>
          </p:cNvSpPr>
          <p:nvPr>
            <p:ph idx="1"/>
          </p:nvPr>
        </p:nvSpPr>
        <p:spPr/>
        <p:txBody>
          <a:bodyPr vert="horz" wrap="square" lIns="90050" tIns="45024" rIns="90050" bIns="45024" anchor="t"/>
          <a:lstStyle/>
          <a:p>
            <a:pPr marL="457200" indent="0">
              <a:buNone/>
            </a:pPr>
            <a:r>
              <a:rPr lang="en-US" altLang="zh-CN" sz="1800">
                <a:sym typeface="宋体" panose="02010600030101010101" pitchFamily="2" charset="-122"/>
              </a:rPr>
              <a:t>beforeUpdate()</a:t>
            </a:r>
            <a:endParaRPr lang="en-US" altLang="zh-CN" sz="1800">
              <a:sym typeface="宋体" panose="02010600030101010101" pitchFamily="2" charset="-122"/>
            </a:endParaRPr>
          </a:p>
          <a:p>
            <a:pPr marL="457200" indent="0">
              <a:buNone/>
            </a:pPr>
            <a:r>
              <a:rPr lang="en-US" altLang="zh-CN" sz="1800">
                <a:sym typeface="宋体" panose="02010600030101010101" pitchFamily="2" charset="-122"/>
              </a:rPr>
              <a:t>	</a:t>
            </a:r>
            <a:r>
              <a:rPr lang="zh-CN" altLang="en-US" sz="1800" b="0"/>
              <a:t>数据更新时调用，发生在虚拟 </a:t>
            </a:r>
            <a:r>
              <a:rPr lang="en-US" altLang="zh-CN" sz="1800" b="0"/>
              <a:t>DOM </a:t>
            </a:r>
            <a:r>
              <a:rPr lang="zh-CN" altLang="en-US" sz="1800" b="0"/>
              <a:t>重新渲染和打补丁之前。</a:t>
            </a:r>
            <a:endParaRPr lang="en-US" altLang="zh-CN" sz="1800" b="0">
              <a:sym typeface="宋体" panose="02010600030101010101" pitchFamily="2" charset="-122"/>
            </a:endParaRPr>
          </a:p>
          <a:p>
            <a:pPr marL="457200" indent="0">
              <a:buNone/>
            </a:pPr>
            <a:r>
              <a:rPr lang="en-US" altLang="zh-CN" sz="1800">
                <a:sym typeface="宋体" panose="02010600030101010101" pitchFamily="2" charset="-122"/>
              </a:rPr>
              <a:t>updated()</a:t>
            </a:r>
            <a:endParaRPr lang="en-US" altLang="zh-CN" sz="1800">
              <a:sym typeface="宋体" panose="02010600030101010101" pitchFamily="2" charset="-122"/>
            </a:endParaRPr>
          </a:p>
          <a:p>
            <a:pPr marL="457200" indent="0">
              <a:buNone/>
            </a:pPr>
            <a:r>
              <a:rPr lang="en-US" altLang="zh-CN" sz="1800">
                <a:sym typeface="宋体" panose="02010600030101010101" pitchFamily="2" charset="-122"/>
              </a:rPr>
              <a:t>	</a:t>
            </a:r>
            <a:r>
              <a:rPr lang="zh-CN" altLang="en-US" sz="1800" b="0"/>
              <a:t>由于数据更改导致的虚拟 </a:t>
            </a:r>
            <a:r>
              <a:rPr lang="en-US" altLang="zh-CN" sz="1800" b="0"/>
              <a:t>DOM </a:t>
            </a:r>
            <a:r>
              <a:rPr lang="zh-CN" altLang="en-US" sz="1800" b="0"/>
              <a:t>重新渲染和打补丁，在这之后会调用该钩子</a:t>
            </a:r>
            <a:endParaRPr lang="en-US" altLang="zh-CN" sz="1800" b="0">
              <a:sym typeface="宋体" panose="02010600030101010101" pitchFamily="2" charset="-122"/>
            </a:endParaRPr>
          </a:p>
          <a:p>
            <a:pPr marL="457200" indent="0">
              <a:buNone/>
            </a:pPr>
            <a:r>
              <a:rPr lang="en-US" altLang="zh-CN" sz="1800">
                <a:sym typeface="宋体" panose="02010600030101010101" pitchFamily="2" charset="-122"/>
              </a:rPr>
              <a:t>beforeDestroy()</a:t>
            </a:r>
            <a:endParaRPr lang="en-US" altLang="zh-CN" sz="1800">
              <a:sym typeface="宋体" panose="02010600030101010101" pitchFamily="2" charset="-122"/>
            </a:endParaRPr>
          </a:p>
          <a:p>
            <a:pPr marL="457200" indent="0">
              <a:buNone/>
            </a:pPr>
            <a:r>
              <a:rPr lang="en-US" altLang="zh-CN" sz="1800">
                <a:sym typeface="宋体" panose="02010600030101010101" pitchFamily="2" charset="-122"/>
              </a:rPr>
              <a:t>	</a:t>
            </a:r>
            <a:r>
              <a:rPr lang="zh-CN" altLang="en-US" sz="1800" b="0"/>
              <a:t>实例销毁之前调用。在这一步，实例仍然完全可用</a:t>
            </a:r>
            <a:endParaRPr lang="en-US" altLang="zh-CN" sz="1800" b="0">
              <a:sym typeface="宋体" panose="02010600030101010101" pitchFamily="2" charset="-122"/>
            </a:endParaRPr>
          </a:p>
          <a:p>
            <a:pPr marL="457200" indent="0">
              <a:buNone/>
            </a:pPr>
            <a:r>
              <a:rPr lang="en-US" altLang="zh-CN" sz="1800">
                <a:sym typeface="宋体" panose="02010600030101010101" pitchFamily="2" charset="-122"/>
              </a:rPr>
              <a:t>destroyed()</a:t>
            </a:r>
            <a:endParaRPr lang="en-US" altLang="zh-CN" sz="1800">
              <a:sym typeface="宋体" panose="02010600030101010101" pitchFamily="2" charset="-122"/>
            </a:endParaRPr>
          </a:p>
          <a:p>
            <a:pPr marL="457200" indent="0">
              <a:buNone/>
            </a:pPr>
            <a:r>
              <a:rPr lang="en-US" altLang="zh-CN" sz="1800">
                <a:sym typeface="宋体" panose="02010600030101010101" pitchFamily="2" charset="-122"/>
              </a:rPr>
              <a:t>	</a:t>
            </a:r>
            <a:r>
              <a:rPr lang="zh-CN" altLang="en-US" sz="1800"/>
              <a:t> </a:t>
            </a:r>
            <a:r>
              <a:rPr lang="en-US" altLang="zh-CN" sz="1800" b="0"/>
              <a:t>Vue </a:t>
            </a:r>
            <a:r>
              <a:rPr lang="zh-CN" altLang="en-US" sz="1800" b="0"/>
              <a:t>实例销毁后调用。调用后，</a:t>
            </a:r>
            <a:r>
              <a:rPr lang="en-US" altLang="zh-CN" sz="1800" b="0"/>
              <a:t>Vue </a:t>
            </a:r>
            <a:r>
              <a:rPr lang="zh-CN" altLang="en-US" sz="1800" b="0"/>
              <a:t>实例指示的所有东西都会解绑定，所有的事件监听器会被移除，所有的子实例也会被销毁。</a:t>
            </a:r>
            <a:endParaRPr lang="en-US" altLang="zh-CN" sz="1800" b="0">
              <a:sym typeface="宋体" panose="02010600030101010101" pitchFamily="2" charset="-122"/>
            </a:endParaRPr>
          </a:p>
          <a:p>
            <a:pPr marL="457200" indent="0">
              <a:buNone/>
            </a:pPr>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r>
              <a:rPr lang="en-US" altLang="zh-CN"/>
              <a:t>-</a:t>
            </a:r>
            <a:r>
              <a:rPr lang="zh-CN" altLang="en-US"/>
              <a:t> </a:t>
            </a:r>
            <a:r>
              <a:rPr lang="en-US" altLang="zh-CN"/>
              <a:t>Vue</a:t>
            </a:r>
            <a:r>
              <a:rPr lang="zh-CN" altLang="en-US"/>
              <a:t>实例</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pPr marL="457200" indent="0">
              <a:buNone/>
            </a:pPr>
            <a:r>
              <a:rPr lang="zh-CN" altLang="en-US" sz="1800" b="0"/>
              <a:t>每个 </a:t>
            </a:r>
            <a:r>
              <a:rPr lang="en-US" altLang="zh-CN" sz="1800" b="0"/>
              <a:t>Vue </a:t>
            </a:r>
            <a:r>
              <a:rPr lang="zh-CN" altLang="en-US" sz="1800" b="0"/>
              <a:t>应用都是通过 </a:t>
            </a:r>
            <a:r>
              <a:rPr lang="en-US" altLang="zh-CN" sz="1800" b="0"/>
              <a:t>Vue </a:t>
            </a:r>
            <a:r>
              <a:rPr lang="zh-CN" altLang="en-US" sz="1800" b="0"/>
              <a:t>函数创建一个新的 </a:t>
            </a:r>
            <a:r>
              <a:rPr lang="en-US" altLang="zh-CN" sz="1800" b="0"/>
              <a:t>Vue </a:t>
            </a:r>
            <a:r>
              <a:rPr lang="zh-CN" altLang="en-US" sz="1800" b="0"/>
              <a:t>实例开始的，当创建一个 </a:t>
            </a:r>
            <a:r>
              <a:rPr lang="en-US" altLang="zh-CN" sz="1800" b="0"/>
              <a:t>Vue </a:t>
            </a:r>
            <a:r>
              <a:rPr lang="zh-CN" altLang="en-US" sz="1800" b="0"/>
              <a:t>实例时，你可以传入一个选项对象（具体可以参照官方</a:t>
            </a:r>
            <a:r>
              <a:rPr lang="en-US" altLang="zh-CN" sz="1800" b="0"/>
              <a:t>API</a:t>
            </a:r>
            <a:r>
              <a:rPr lang="zh-CN" altLang="en-US" sz="1800" b="0"/>
              <a:t>）</a:t>
            </a:r>
            <a:endParaRPr lang="en-US" altLang="zh-CN" sz="1800" b="0"/>
          </a:p>
          <a:p>
            <a:pPr marL="457200" indent="0">
              <a:buFont typeface="Wingdings" panose="05000000000000000000" pitchFamily="2" charset="2"/>
              <a:buChar char="l"/>
            </a:pPr>
            <a:r>
              <a:rPr lang="zh-CN" altLang="en-US" sz="1800">
                <a:sym typeface="宋体" panose="02010600030101010101" pitchFamily="2" charset="-122"/>
              </a:rPr>
              <a:t>数据</a:t>
            </a:r>
            <a:endParaRPr lang="en-US" altLang="zh-CN" sz="1800">
              <a:sym typeface="宋体" panose="02010600030101010101" pitchFamily="2" charset="-122"/>
            </a:endParaRPr>
          </a:p>
          <a:p>
            <a:pPr marL="457200" indent="0">
              <a:buNone/>
            </a:pPr>
            <a:r>
              <a:rPr lang="zh-CN" altLang="en-US" sz="1800" b="0"/>
              <a:t>当一个 </a:t>
            </a:r>
            <a:r>
              <a:rPr lang="en-US" altLang="zh-CN" sz="1800" b="0"/>
              <a:t>Vue </a:t>
            </a:r>
            <a:r>
              <a:rPr lang="zh-CN" altLang="en-US" sz="1800" b="0"/>
              <a:t>实例被创建时，它向 </a:t>
            </a:r>
            <a:r>
              <a:rPr lang="en-US" altLang="zh-CN" sz="1800" b="0"/>
              <a:t>Vue </a:t>
            </a:r>
            <a:r>
              <a:rPr lang="zh-CN" altLang="en-US" sz="1800" b="0"/>
              <a:t>的响应式系统中加入了其 </a:t>
            </a:r>
            <a:r>
              <a:rPr lang="en-US" altLang="zh-CN" sz="1800" b="0"/>
              <a:t>data </a:t>
            </a:r>
            <a:r>
              <a:rPr lang="zh-CN" altLang="en-US" sz="1800" b="0"/>
              <a:t>对象中能找到的所有的属性。当这些属性的值发生改变时，视图将会产生“响应”，即匹配更新为新的值</a:t>
            </a:r>
            <a:endParaRPr lang="en-US" altLang="zh-CN" sz="1800" b="0"/>
          </a:p>
          <a:p>
            <a:pPr marL="457200" indent="0">
              <a:spcBef>
                <a:spcPts val="200"/>
              </a:spcBef>
              <a:spcAft>
                <a:spcPts val="200"/>
              </a:spcAft>
              <a:buNone/>
            </a:pPr>
            <a:r>
              <a:rPr lang="en-US" altLang="zh-CN" sz="1800"/>
              <a:t>var vm = new Vue({</a:t>
            </a:r>
            <a:endParaRPr lang="en-US" altLang="zh-CN" sz="1800"/>
          </a:p>
          <a:p>
            <a:pPr marL="457200" indent="0">
              <a:spcBef>
                <a:spcPts val="200"/>
              </a:spcBef>
              <a:spcAft>
                <a:spcPts val="200"/>
              </a:spcAft>
              <a:buNone/>
            </a:pPr>
            <a:r>
              <a:rPr lang="en-US" altLang="zh-CN" sz="1800"/>
              <a:t>	data: {</a:t>
            </a:r>
            <a:endParaRPr lang="en-US" altLang="zh-CN" sz="1800"/>
          </a:p>
          <a:p>
            <a:pPr marL="457200" indent="0">
              <a:spcBef>
                <a:spcPts val="200"/>
              </a:spcBef>
              <a:spcAft>
                <a:spcPts val="200"/>
              </a:spcAft>
              <a:buNone/>
            </a:pPr>
            <a:r>
              <a:rPr lang="en-US" altLang="zh-CN" sz="1800"/>
              <a:t>	</a:t>
            </a:r>
            <a:r>
              <a:rPr lang="zh-CN" altLang="en-US" sz="1800"/>
              <a:t>    </a:t>
            </a:r>
            <a:r>
              <a:rPr lang="en-US" altLang="zh-CN" sz="1800"/>
              <a:t>a:1</a:t>
            </a:r>
            <a:endParaRPr lang="en-US" altLang="zh-CN" sz="1800"/>
          </a:p>
          <a:p>
            <a:pPr marL="457200" indent="0">
              <a:spcBef>
                <a:spcPts val="200"/>
              </a:spcBef>
              <a:spcAft>
                <a:spcPts val="200"/>
              </a:spcAft>
              <a:buNone/>
            </a:pPr>
            <a:r>
              <a:rPr lang="en-US" altLang="zh-CN" sz="1800"/>
              <a:t>	}</a:t>
            </a:r>
            <a:endParaRPr lang="en-US" altLang="zh-CN" sz="1800"/>
          </a:p>
          <a:p>
            <a:pPr marL="457200" indent="0">
              <a:spcBef>
                <a:spcPts val="200"/>
              </a:spcBef>
              <a:spcAft>
                <a:spcPts val="200"/>
              </a:spcAft>
              <a:buNone/>
            </a:pPr>
            <a:r>
              <a:rPr lang="en-US" altLang="zh-CN" sz="1800"/>
              <a:t>})</a:t>
            </a:r>
            <a:endParaRPr lang="en-US" altLang="zh-CN" sz="1800"/>
          </a:p>
          <a:p>
            <a:pPr marL="457200" indent="0">
              <a:spcBef>
                <a:spcPts val="200"/>
              </a:spcBef>
              <a:spcAft>
                <a:spcPts val="200"/>
              </a:spcAft>
              <a:buNone/>
            </a:pPr>
            <a:r>
              <a:rPr lang="en-US" altLang="zh-CN" sz="1800"/>
              <a:t>vm.a++;</a:t>
            </a:r>
            <a:endParaRPr lang="en-US" altLang="zh-CN" sz="1800"/>
          </a:p>
          <a:p>
            <a:pPr marL="457200" indent="0">
              <a:buNone/>
            </a:pPr>
            <a:r>
              <a:rPr lang="zh-CN" altLang="en-US" sz="1800" b="0"/>
              <a:t>当这些数据改变时，视图会进行重渲染。值得注意的是只有当实例被创建时 </a:t>
            </a:r>
            <a:r>
              <a:rPr lang="en-US" altLang="zh-CN" sz="1800" b="0"/>
              <a:t>data </a:t>
            </a:r>
            <a:r>
              <a:rPr lang="zh-CN" altLang="en-US" sz="1800" b="0"/>
              <a:t>中存在的属性是响应式的。也就是说如果你添加一个新的属性</a:t>
            </a:r>
            <a:endParaRPr lang="en-US" altLang="zh-CN" sz="1800" b="0"/>
          </a:p>
          <a:p>
            <a:pPr marL="457200" indent="0">
              <a:buNone/>
            </a:pPr>
            <a:r>
              <a:rPr lang="en-US" altLang="zh-CN" sz="1800"/>
              <a:t>vm.b</a:t>
            </a:r>
            <a:r>
              <a:rPr lang="zh-CN" altLang="en-US" sz="1800"/>
              <a:t> </a:t>
            </a:r>
            <a:r>
              <a:rPr lang="en-US" altLang="zh-CN" sz="1800"/>
              <a:t>=</a:t>
            </a:r>
            <a:r>
              <a:rPr lang="zh-CN" altLang="en-US" sz="1800"/>
              <a:t> </a:t>
            </a:r>
            <a:r>
              <a:rPr lang="en-US" altLang="zh-CN" sz="1800"/>
              <a:t>2;</a:t>
            </a:r>
            <a:endParaRPr lang="en-US" altLang="zh-CN" sz="1800"/>
          </a:p>
          <a:p>
            <a:pPr marL="457200" indent="0">
              <a:buNone/>
            </a:pPr>
            <a:endParaRPr lang="en-US" altLang="zh-CN" sz="1800" b="0">
              <a:sym typeface="宋体" panose="02010600030101010101" pitchFamily="2" charset="-122"/>
            </a:endParaRPr>
          </a:p>
          <a:p>
            <a:pPr marL="457200" indent="0">
              <a:buNone/>
            </a:pPr>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r>
              <a:rPr lang="en-US" altLang="zh-CN"/>
              <a:t>-</a:t>
            </a:r>
            <a:r>
              <a:rPr lang="zh-CN" altLang="en-US"/>
              <a:t> </a:t>
            </a:r>
            <a:r>
              <a:rPr lang="en-US" altLang="zh-CN"/>
              <a:t>Vue</a:t>
            </a:r>
            <a:r>
              <a:rPr lang="zh-CN" altLang="en-US"/>
              <a:t>实例</a:t>
            </a:r>
            <a:endParaRPr lang="zh-CN" altLang="en-US"/>
          </a:p>
        </p:txBody>
      </p:sp>
      <p:sp>
        <p:nvSpPr>
          <p:cNvPr id="11266" name="Rectangle 3"/>
          <p:cNvSpPr>
            <a:spLocks noGrp="1"/>
          </p:cNvSpPr>
          <p:nvPr>
            <p:ph type="body" idx="4294967295"/>
          </p:nvPr>
        </p:nvSpPr>
        <p:spPr/>
        <p:txBody>
          <a:bodyPr vert="horz" wrap="square" lIns="90050" tIns="45024" rIns="90050" bIns="45024" numCol="1" anchor="t" anchorCtr="0" compatLnSpc="1"/>
          <a:lstStyle/>
          <a:p>
            <a:pPr marL="742950" indent="-285750">
              <a:buFont typeface="Wingdings" panose="05000000000000000000" pitchFamily="2" charset="2"/>
              <a:buChar char="l"/>
            </a:pPr>
            <a:r>
              <a:rPr lang="zh-CN" altLang="en-US" sz="1800">
                <a:sym typeface="宋体" panose="02010600030101010101" pitchFamily="2" charset="-122"/>
              </a:rPr>
              <a:t>方法</a:t>
            </a:r>
            <a:endParaRPr lang="en-US" altLang="zh-CN" sz="1800">
              <a:sym typeface="宋体" panose="02010600030101010101" pitchFamily="2" charset="-122"/>
            </a:endParaRPr>
          </a:p>
          <a:p>
            <a:pPr marL="742950" indent="-285750">
              <a:buNone/>
            </a:pPr>
            <a:r>
              <a:rPr lang="en-US" altLang="zh-CN" sz="1800" b="0"/>
              <a:t>methods </a:t>
            </a:r>
            <a:r>
              <a:rPr lang="zh-CN" altLang="en-US" sz="1800" b="0"/>
              <a:t>将被混入到 </a:t>
            </a:r>
            <a:r>
              <a:rPr lang="en-US" altLang="zh-CN" sz="1800" b="0"/>
              <a:t>Vue </a:t>
            </a:r>
            <a:r>
              <a:rPr lang="zh-CN" altLang="en-US" sz="1800" b="0"/>
              <a:t>实例中。可以直接通过 </a:t>
            </a:r>
            <a:r>
              <a:rPr lang="en-US" altLang="zh-CN" sz="1800" b="0"/>
              <a:t>VM </a:t>
            </a:r>
            <a:r>
              <a:rPr lang="zh-CN" altLang="en-US" sz="1800" b="0"/>
              <a:t>实例访问这些方法，或者在指令表达式中使用。方法中的 </a:t>
            </a:r>
            <a:r>
              <a:rPr lang="en-US" altLang="zh-CN" sz="1800" b="0"/>
              <a:t>this </a:t>
            </a:r>
            <a:r>
              <a:rPr lang="zh-CN" altLang="en-US" sz="1800" b="0"/>
              <a:t>自动绑定为 </a:t>
            </a:r>
            <a:r>
              <a:rPr lang="en-US" altLang="zh-CN" sz="1800" b="0"/>
              <a:t>Vue </a:t>
            </a:r>
            <a:r>
              <a:rPr lang="zh-CN" altLang="en-US" sz="1800" b="0"/>
              <a:t>实例。</a:t>
            </a:r>
            <a:endParaRPr lang="en-US" altLang="zh-CN" sz="1800" b="0"/>
          </a:p>
          <a:p>
            <a:pPr marL="742950" indent="-285750">
              <a:spcBef>
                <a:spcPts val="200"/>
              </a:spcBef>
              <a:spcAft>
                <a:spcPts val="200"/>
              </a:spcAft>
              <a:buNone/>
            </a:pPr>
            <a:r>
              <a:rPr lang="en-US" altLang="zh-CN" sz="1800"/>
              <a:t>var vm = new Vue({</a:t>
            </a:r>
            <a:endParaRPr lang="en-US" altLang="zh-CN" sz="1800"/>
          </a:p>
          <a:p>
            <a:pPr marL="742950" indent="-285750">
              <a:spcBef>
                <a:spcPts val="200"/>
              </a:spcBef>
              <a:spcAft>
                <a:spcPts val="200"/>
              </a:spcAft>
              <a:buNone/>
            </a:pPr>
            <a:r>
              <a:rPr lang="en-US" altLang="zh-CN" sz="1800"/>
              <a:t>	data: {a:1}</a:t>
            </a:r>
            <a:endParaRPr lang="en-US" altLang="zh-CN" sz="1800"/>
          </a:p>
          <a:p>
            <a:pPr marL="742950" indent="-285750">
              <a:buNone/>
            </a:pPr>
            <a:r>
              <a:rPr lang="en-US" altLang="zh-CN" sz="1800"/>
              <a:t>	methods: {</a:t>
            </a:r>
            <a:endParaRPr lang="en-US" altLang="zh-CN" sz="1800"/>
          </a:p>
          <a:p>
            <a:pPr marL="742950" indent="-285750">
              <a:buNone/>
            </a:pPr>
            <a:r>
              <a:rPr lang="en-US" altLang="zh-CN" sz="1800"/>
              <a:t>	</a:t>
            </a:r>
            <a:r>
              <a:rPr lang="zh-CN" altLang="en-US" sz="1800"/>
              <a:t>    </a:t>
            </a:r>
            <a:r>
              <a:rPr lang="en-US" altLang="zh-CN" sz="1800"/>
              <a:t>plus: function () {this.a++}</a:t>
            </a:r>
            <a:endParaRPr lang="en-US" altLang="zh-CN" sz="1800"/>
          </a:p>
          <a:p>
            <a:pPr marL="742950" indent="-285750">
              <a:buNone/>
            </a:pPr>
            <a:r>
              <a:rPr lang="en-US" altLang="zh-CN" sz="1800"/>
              <a:t>	}</a:t>
            </a:r>
            <a:endParaRPr lang="en-US" altLang="zh-CN" sz="1800"/>
          </a:p>
          <a:p>
            <a:pPr marL="742950" indent="-285750">
              <a:spcBef>
                <a:spcPts val="200"/>
              </a:spcBef>
              <a:spcAft>
                <a:spcPts val="200"/>
              </a:spcAft>
              <a:buNone/>
            </a:pPr>
            <a:r>
              <a:rPr lang="en-US" altLang="zh-CN" sz="1800"/>
              <a:t>})</a:t>
            </a:r>
            <a:endParaRPr lang="en-US" altLang="zh-CN" sz="1800" b="0"/>
          </a:p>
          <a:p>
            <a:pPr marL="742950" indent="-285750">
              <a:buNone/>
            </a:pPr>
            <a:r>
              <a:rPr lang="en-US" altLang="zh-CN" sz="1800"/>
              <a:t>vm.plus();</a:t>
            </a:r>
            <a:endParaRPr lang="en-US" altLang="zh-CN" sz="1800"/>
          </a:p>
          <a:p>
            <a:pPr marL="742950" indent="-285750">
              <a:buNone/>
            </a:pPr>
            <a:endParaRPr lang="en-US" altLang="zh-CN" sz="1800" b="0">
              <a:sym typeface="宋体" panose="02010600030101010101" pitchFamily="2" charset="-122"/>
            </a:endParaRPr>
          </a:p>
          <a:p>
            <a:pPr marL="742950" indent="-285750">
              <a:buNone/>
            </a:pPr>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71438" y="0"/>
            <a:ext cx="7624762" cy="515938"/>
          </a:xfrm>
        </p:spPr>
        <p:txBody>
          <a:bodyPr vert="horz" wrap="square" lIns="90333" tIns="44376" rIns="90333" bIns="44376" anchor="b"/>
          <a:lstStyle/>
          <a:p>
            <a:r>
              <a:rPr lang="en-US" altLang="zh-CN"/>
              <a:t>Vue</a:t>
            </a:r>
            <a:r>
              <a:rPr lang="zh-CN" altLang="en-US"/>
              <a:t>入门</a:t>
            </a:r>
            <a:r>
              <a:rPr lang="en-US" altLang="zh-CN"/>
              <a:t>-</a:t>
            </a:r>
            <a:r>
              <a:rPr lang="zh-CN" altLang="en-US"/>
              <a:t> </a:t>
            </a:r>
            <a:r>
              <a:rPr lang="en-US" altLang="zh-CN"/>
              <a:t>Vue</a:t>
            </a:r>
            <a:r>
              <a:rPr lang="zh-CN" altLang="en-US"/>
              <a:t>实例</a:t>
            </a:r>
            <a:endParaRPr lang="zh-CN" altLang="en-US"/>
          </a:p>
        </p:txBody>
      </p:sp>
      <p:sp>
        <p:nvSpPr>
          <p:cNvPr id="11266" name="Rectangle 3"/>
          <p:cNvSpPr>
            <a:spLocks noGrp="1"/>
          </p:cNvSpPr>
          <p:nvPr>
            <p:ph type="body" idx="4294967295"/>
          </p:nvPr>
        </p:nvSpPr>
        <p:spPr>
          <a:xfrm>
            <a:off x="0" y="587375"/>
            <a:ext cx="9144000" cy="6042025"/>
          </a:xfrm>
        </p:spPr>
        <p:txBody>
          <a:bodyPr vert="horz" wrap="square" lIns="90050" tIns="45024" rIns="90050" bIns="45024" numCol="1" anchor="t" anchorCtr="0" compatLnSpc="1"/>
          <a:lstStyle/>
          <a:p>
            <a:pPr marL="742950" indent="-285750">
              <a:buFont typeface="Wingdings" panose="05000000000000000000" pitchFamily="2" charset="2"/>
              <a:buChar char="l"/>
            </a:pPr>
            <a:r>
              <a:rPr lang="zh-CN" altLang="en-US" sz="1800">
                <a:sym typeface="宋体" panose="02010600030101010101" pitchFamily="2" charset="-122"/>
              </a:rPr>
              <a:t>计算属性</a:t>
            </a:r>
            <a:endParaRPr lang="en-US" altLang="zh-CN" sz="1800">
              <a:sym typeface="宋体" panose="02010600030101010101" pitchFamily="2" charset="-122"/>
            </a:endParaRPr>
          </a:p>
          <a:p>
            <a:pPr marL="742950" indent="-285750">
              <a:buNone/>
            </a:pPr>
            <a:r>
              <a:rPr lang="zh-CN" altLang="en-US" sz="1800" b="0"/>
              <a:t>计算属性将被混入到 </a:t>
            </a:r>
            <a:r>
              <a:rPr lang="en-US" altLang="zh-CN" sz="1800" b="0"/>
              <a:t>Vue </a:t>
            </a:r>
            <a:r>
              <a:rPr lang="zh-CN" altLang="en-US" sz="1800" b="0"/>
              <a:t>实例中。所有 </a:t>
            </a:r>
            <a:r>
              <a:rPr lang="en-US" altLang="zh-CN" sz="1800" b="0"/>
              <a:t>getter </a:t>
            </a:r>
            <a:r>
              <a:rPr lang="zh-CN" altLang="en-US" sz="1800" b="0"/>
              <a:t>和 </a:t>
            </a:r>
            <a:r>
              <a:rPr lang="en-US" altLang="zh-CN" sz="1800" b="0"/>
              <a:t>setter </a:t>
            </a:r>
            <a:r>
              <a:rPr lang="zh-CN" altLang="en-US" sz="1800" b="0"/>
              <a:t>的 </a:t>
            </a:r>
            <a:r>
              <a:rPr lang="en-US" altLang="zh-CN" sz="1800" b="0"/>
              <a:t>this </a:t>
            </a:r>
            <a:r>
              <a:rPr lang="zh-CN" altLang="en-US" sz="1800" b="0"/>
              <a:t>上下文自动地绑定为 </a:t>
            </a:r>
            <a:r>
              <a:rPr lang="en-US" altLang="zh-CN" sz="1800" b="0"/>
              <a:t>Vue </a:t>
            </a:r>
            <a:r>
              <a:rPr lang="zh-CN" altLang="en-US" sz="1800" b="0"/>
              <a:t>实例。</a:t>
            </a:r>
            <a:endParaRPr lang="en-US" altLang="zh-CN" sz="1800" b="0"/>
          </a:p>
          <a:p>
            <a:pPr marL="742950" indent="-285750">
              <a:spcBef>
                <a:spcPts val="200"/>
              </a:spcBef>
              <a:spcAft>
                <a:spcPts val="200"/>
              </a:spcAft>
              <a:buNone/>
            </a:pPr>
            <a:r>
              <a:rPr lang="en-US" altLang="zh-CN" sz="1800"/>
              <a:t>var vm = new Vue({</a:t>
            </a:r>
            <a:endParaRPr lang="en-US" altLang="zh-CN" sz="1800"/>
          </a:p>
          <a:p>
            <a:pPr marL="742950" indent="-285750">
              <a:spcBef>
                <a:spcPts val="200"/>
              </a:spcBef>
              <a:spcAft>
                <a:spcPts val="200"/>
              </a:spcAft>
              <a:buNone/>
            </a:pPr>
            <a:r>
              <a:rPr lang="en-US" altLang="zh-CN" sz="1800"/>
              <a:t>	data: {a:1}</a:t>
            </a:r>
            <a:endParaRPr lang="en-US" altLang="zh-CN" sz="1800"/>
          </a:p>
          <a:p>
            <a:pPr marL="742950" indent="-285750">
              <a:spcBef>
                <a:spcPts val="200"/>
              </a:spcBef>
              <a:spcAft>
                <a:spcPts val="200"/>
              </a:spcAft>
              <a:buNone/>
            </a:pPr>
            <a:r>
              <a:rPr lang="en-US" altLang="zh-CN" sz="1800"/>
              <a:t>	computed: {</a:t>
            </a:r>
            <a:endParaRPr lang="en-US" altLang="zh-CN" sz="1800"/>
          </a:p>
          <a:p>
            <a:pPr marL="742950" indent="-285750">
              <a:spcBef>
                <a:spcPts val="200"/>
              </a:spcBef>
              <a:spcAft>
                <a:spcPts val="200"/>
              </a:spcAft>
              <a:buNone/>
            </a:pPr>
            <a:r>
              <a:rPr lang="en-US" altLang="zh-CN" sz="1800"/>
              <a:t>	</a:t>
            </a:r>
            <a:r>
              <a:rPr lang="zh-CN" altLang="en-US" sz="1800"/>
              <a:t>    </a:t>
            </a:r>
            <a:r>
              <a:rPr lang="en-US" altLang="zh-CN" sz="1800"/>
              <a:t>aPlus: {</a:t>
            </a:r>
            <a:endParaRPr lang="en-US" altLang="zh-CN" sz="1800"/>
          </a:p>
          <a:p>
            <a:pPr marL="742950" indent="-285750">
              <a:spcBef>
                <a:spcPts val="200"/>
              </a:spcBef>
              <a:spcAft>
                <a:spcPts val="200"/>
              </a:spcAft>
              <a:buNone/>
            </a:pPr>
            <a:r>
              <a:rPr lang="en-US" altLang="zh-CN" sz="1800"/>
              <a:t>		get: function () {return this.a + 1},</a:t>
            </a:r>
            <a:endParaRPr lang="en-US" altLang="zh-CN" sz="1800"/>
          </a:p>
          <a:p>
            <a:pPr marL="742950" indent="-285750">
              <a:spcBef>
                <a:spcPts val="200"/>
              </a:spcBef>
              <a:spcAft>
                <a:spcPts val="200"/>
              </a:spcAft>
              <a:buNone/>
            </a:pPr>
            <a:r>
              <a:rPr lang="en-US" altLang="zh-CN" sz="1800"/>
              <a:t>		set: function (v) {this.a = v - 1}</a:t>
            </a:r>
            <a:endParaRPr lang="en-US" altLang="zh-CN" sz="1800"/>
          </a:p>
          <a:p>
            <a:pPr marL="742950" indent="-285750">
              <a:spcBef>
                <a:spcPts val="200"/>
              </a:spcBef>
              <a:spcAft>
                <a:spcPts val="200"/>
              </a:spcAft>
              <a:buNone/>
            </a:pPr>
            <a:r>
              <a:rPr lang="en-US" altLang="zh-CN" sz="1800"/>
              <a:t>	</a:t>
            </a:r>
            <a:r>
              <a:rPr lang="zh-CN" altLang="en-US" sz="1800"/>
              <a:t>    </a:t>
            </a:r>
            <a:r>
              <a:rPr lang="en-US" altLang="zh-CN" sz="1800"/>
              <a:t>},</a:t>
            </a:r>
            <a:endParaRPr lang="en-US" altLang="zh-CN" sz="1800"/>
          </a:p>
          <a:p>
            <a:pPr marL="742950" indent="-285750">
              <a:spcBef>
                <a:spcPts val="200"/>
              </a:spcBef>
              <a:spcAft>
                <a:spcPts val="200"/>
              </a:spcAft>
              <a:buNone/>
            </a:pPr>
            <a:r>
              <a:rPr lang="en-US" altLang="zh-CN" sz="1800"/>
              <a:t>	</a:t>
            </a:r>
            <a:r>
              <a:rPr lang="zh-CN" altLang="en-US" sz="1800"/>
              <a:t>   </a:t>
            </a:r>
            <a:r>
              <a:rPr lang="en-US" altLang="zh-CN" sz="1800"/>
              <a:t>aDouble: function () {return this.a * 2}</a:t>
            </a:r>
            <a:endParaRPr lang="en-US" altLang="zh-CN" sz="1800"/>
          </a:p>
          <a:p>
            <a:pPr marL="742950" indent="-285750">
              <a:spcBef>
                <a:spcPts val="200"/>
              </a:spcBef>
              <a:spcAft>
                <a:spcPts val="200"/>
              </a:spcAft>
              <a:buNone/>
            </a:pPr>
            <a:r>
              <a:rPr lang="en-US" altLang="zh-CN" sz="1800"/>
              <a:t>	}</a:t>
            </a:r>
            <a:endParaRPr lang="en-US" altLang="zh-CN" sz="1800"/>
          </a:p>
          <a:p>
            <a:pPr marL="742950" indent="-285750">
              <a:spcBef>
                <a:spcPts val="200"/>
              </a:spcBef>
              <a:spcAft>
                <a:spcPts val="200"/>
              </a:spcAft>
              <a:buNone/>
            </a:pPr>
            <a:r>
              <a:rPr lang="en-US" altLang="zh-CN" sz="1800"/>
              <a:t>})</a:t>
            </a:r>
            <a:endParaRPr lang="en-US" altLang="zh-CN" sz="1800" b="0"/>
          </a:p>
          <a:p>
            <a:pPr marL="742950" indent="-285750">
              <a:buNone/>
            </a:pPr>
            <a:r>
              <a:rPr lang="en-US" altLang="zh-CN" sz="1800"/>
              <a:t>vm.aDouble();</a:t>
            </a:r>
            <a:endParaRPr lang="en-US" altLang="zh-CN" sz="1800"/>
          </a:p>
          <a:p>
            <a:pPr marL="742950" indent="-285750">
              <a:buNone/>
            </a:pPr>
            <a:endParaRPr lang="en-US" altLang="zh-CN" sz="1800" b="0">
              <a:sym typeface="宋体" panose="02010600030101010101" pitchFamily="2" charset="-122"/>
            </a:endParaRPr>
          </a:p>
          <a:p>
            <a:pPr marL="742950" indent="-285750">
              <a:buNone/>
            </a:pPr>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品质彰显卓越 杰普成就梦想">
  <a:themeElements>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1_品质彰显卓越 杰普成就梦想">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品质彰显卓越 杰普成就梦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品质彰显卓越 杰普成就梦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品质彰显卓越 杰普成就梦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品质彰显卓越 杰普成就梦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品质彰显卓越 杰普成就梦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品质彰显卓越 杰普成就梦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品质彰显卓越 杰普成就梦想">
  <a:themeElements>
    <a:clrScheme name="2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2_品质彰显卓越 杰普成就梦想">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2_品质彰显卓越 杰普成就梦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品质彰显卓越 杰普成就梦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品质彰显卓越 杰普成就梦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品质彰显卓越 杰普成就梦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品质彰显卓越 杰普成就梦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品质彰显卓越 杰普成就梦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品质彰显卓越 杰普成就梦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品质彰显卓越 杰普成就梦想">
  <a:themeElements>
    <a:clrScheme name="2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2_品质彰显卓越 杰普成就梦想">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2_品质彰显卓越 杰普成就梦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品质彰显卓越 杰普成就梦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品质彰显卓越 杰普成就梦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品质彰显卓越 杰普成就梦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品质彰显卓越 杰普成就梦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品质彰显卓越 杰普成就梦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品质彰显卓越 杰普成就梦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品质彰显卓越 杰普成就梦想">
  <a:themeElements>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1_品质彰显卓越 杰普成就梦想">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品质彰显卓越 杰普成就梦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品质彰显卓越 杰普成就梦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品质彰显卓越 杰普成就梦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品质彰显卓越 杰普成就梦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品质彰显卓越 杰普成就梦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品质彰显卓越 杰普成就梦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57504</Words>
  <Application>WPS 演示</Application>
  <PresentationFormat>全屏显示(4:3)</PresentationFormat>
  <Paragraphs>3550</Paragraphs>
  <Slides>214</Slides>
  <Notes>13</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214</vt:i4>
      </vt:variant>
    </vt:vector>
  </HeadingPairs>
  <TitlesOfParts>
    <vt:vector size="228" baseType="lpstr">
      <vt:lpstr>Arial</vt:lpstr>
      <vt:lpstr>宋体</vt:lpstr>
      <vt:lpstr>Wingdings</vt:lpstr>
      <vt:lpstr>Times New Roman</vt:lpstr>
      <vt:lpstr>Arial</vt:lpstr>
      <vt:lpstr>Monotype Sorts</vt:lpstr>
      <vt:lpstr>Arial Narrow</vt:lpstr>
      <vt:lpstr>Wingdings</vt:lpstr>
      <vt:lpstr>微软雅黑</vt:lpstr>
      <vt:lpstr>Arial Unicode MS</vt:lpstr>
      <vt:lpstr>1_品质彰显卓越 杰普成就梦想</vt:lpstr>
      <vt:lpstr>2_品质彰显卓越 杰普成就梦想</vt:lpstr>
      <vt:lpstr>3_品质彰显卓越 杰普成就梦想</vt:lpstr>
      <vt:lpstr>4_品质彰显卓越 杰普成就梦想</vt:lpstr>
      <vt:lpstr>第三阶段  企业级开发</vt:lpstr>
      <vt:lpstr>ES6</vt:lpstr>
      <vt:lpstr>第 1 章:环境搭建</vt:lpstr>
      <vt:lpstr>Node介绍</vt:lpstr>
      <vt:lpstr>Node安装</vt:lpstr>
      <vt:lpstr>Node使用</vt:lpstr>
      <vt:lpstr>模块化结构</vt:lpstr>
      <vt:lpstr>模块化结构</vt:lpstr>
      <vt:lpstr>模块化结构</vt:lpstr>
      <vt:lpstr>模块化结构</vt:lpstr>
      <vt:lpstr>模块化结构</vt:lpstr>
      <vt:lpstr>核心模块</vt:lpstr>
      <vt:lpstr>核心模块</vt:lpstr>
      <vt:lpstr>核心模块</vt:lpstr>
      <vt:lpstr>npm</vt:lpstr>
      <vt:lpstr>npm</vt:lpstr>
      <vt:lpstr>npm</vt:lpstr>
      <vt:lpstr>npm</vt:lpstr>
      <vt:lpstr>npm</vt:lpstr>
      <vt:lpstr>npm</vt:lpstr>
      <vt:lpstr>npm</vt:lpstr>
      <vt:lpstr>Babel</vt:lpstr>
      <vt:lpstr>Babel</vt:lpstr>
      <vt:lpstr>Babel</vt:lpstr>
      <vt:lpstr>babel-polyfill</vt:lpstr>
      <vt:lpstr>第 2 章:基础知识</vt:lpstr>
      <vt:lpstr>let命令</vt:lpstr>
      <vt:lpstr>let命令</vt:lpstr>
      <vt:lpstr>const命令</vt:lpstr>
      <vt:lpstr>解构赋值</vt:lpstr>
      <vt:lpstr>解构赋值</vt:lpstr>
      <vt:lpstr>解构赋值</vt:lpstr>
      <vt:lpstr>解构赋值</vt:lpstr>
      <vt:lpstr>解构赋值</vt:lpstr>
      <vt:lpstr>解构赋值</vt:lpstr>
      <vt:lpstr>解构赋值</vt:lpstr>
      <vt:lpstr>第 3 章: 对象、函数、数组的扩展</vt:lpstr>
      <vt:lpstr>学习目标</vt:lpstr>
      <vt:lpstr>对象扩展</vt:lpstr>
      <vt:lpstr>对象扩展</vt:lpstr>
      <vt:lpstr>对象扩展</vt:lpstr>
      <vt:lpstr>对象扩展</vt:lpstr>
      <vt:lpstr>对象扩展</vt:lpstr>
      <vt:lpstr>函数的扩展</vt:lpstr>
      <vt:lpstr>函数的扩展</vt:lpstr>
      <vt:lpstr>函数的扩展</vt:lpstr>
      <vt:lpstr>函数的扩展</vt:lpstr>
      <vt:lpstr>函数的扩展</vt:lpstr>
      <vt:lpstr>数组的扩展</vt:lpstr>
      <vt:lpstr>数组的扩展</vt:lpstr>
      <vt:lpstr>数组的扩展</vt:lpstr>
      <vt:lpstr>数组的扩展</vt:lpstr>
      <vt:lpstr>数组的扩展</vt:lpstr>
      <vt:lpstr>数组的扩展</vt:lpstr>
      <vt:lpstr>数组的扩展</vt:lpstr>
      <vt:lpstr>第 4 章:  Set和Map数据结构以及Promise</vt:lpstr>
      <vt:lpstr>学习目标</vt:lpstr>
      <vt:lpstr>Set</vt:lpstr>
      <vt:lpstr>数组的扩展</vt:lpstr>
      <vt:lpstr>Map</vt:lpstr>
      <vt:lpstr>Map</vt:lpstr>
      <vt:lpstr>Iterator</vt:lpstr>
      <vt:lpstr>Iterator</vt:lpstr>
      <vt:lpstr>Promise</vt:lpstr>
      <vt:lpstr>Promise</vt:lpstr>
      <vt:lpstr>Promise</vt:lpstr>
      <vt:lpstr>Promise</vt:lpstr>
      <vt:lpstr>Promise</vt:lpstr>
      <vt:lpstr>Promise</vt:lpstr>
      <vt:lpstr>Promise</vt:lpstr>
      <vt:lpstr>Promise</vt:lpstr>
      <vt:lpstr>Promise</vt:lpstr>
      <vt:lpstr>第 5 章: ES6模块</vt:lpstr>
      <vt:lpstr>模块</vt:lpstr>
      <vt:lpstr>模块</vt:lpstr>
      <vt:lpstr>模块</vt:lpstr>
      <vt:lpstr>模块</vt:lpstr>
      <vt:lpstr>模块</vt:lpstr>
      <vt:lpstr>第 6 章: Class</vt:lpstr>
      <vt:lpstr>Class</vt:lpstr>
      <vt:lpstr>Class</vt:lpstr>
      <vt:lpstr>Class</vt:lpstr>
      <vt:lpstr>Class</vt:lpstr>
      <vt:lpstr>Class</vt:lpstr>
      <vt:lpstr>Class</vt:lpstr>
      <vt:lpstr>Class</vt:lpstr>
      <vt:lpstr>Class</vt:lpstr>
      <vt:lpstr>Class</vt:lpstr>
      <vt:lpstr>Vue体系  vue/vue-outer/vuex/element/webpack</vt:lpstr>
      <vt:lpstr>学习目标</vt:lpstr>
      <vt:lpstr>Vue  第 1 章: 入门</vt:lpstr>
      <vt:lpstr>学习目标</vt:lpstr>
      <vt:lpstr>Vue入门-介绍</vt:lpstr>
      <vt:lpstr>Vue入门- Vue安装（ Installation）</vt:lpstr>
      <vt:lpstr>Vue入门-Vue生命周期</vt:lpstr>
      <vt:lpstr>Vue入门-Vue生命周期</vt:lpstr>
      <vt:lpstr>Vue入门- Vue实例</vt:lpstr>
      <vt:lpstr>Vue入门- Vue实例</vt:lpstr>
      <vt:lpstr>Vue入门- Vue实例</vt:lpstr>
      <vt:lpstr>Vue入门- 页面渲染（Rendering）</vt:lpstr>
      <vt:lpstr>Vue入门- 页面渲染（Rendering）</vt:lpstr>
      <vt:lpstr>Vue入门-页面渲染（Rendering）</vt:lpstr>
      <vt:lpstr>Vue入门-页面渲染（Rendering）</vt:lpstr>
      <vt:lpstr>Vue入门-页面渲染（Rendering）</vt:lpstr>
      <vt:lpstr>Vue入门</vt:lpstr>
      <vt:lpstr>Vue入门</vt:lpstr>
      <vt:lpstr>Vue入门</vt:lpstr>
      <vt:lpstr>Vue入门</vt:lpstr>
      <vt:lpstr>Vue入门</vt:lpstr>
      <vt:lpstr>Vue  第 2 章: 动画</vt:lpstr>
      <vt:lpstr>学习目标</vt:lpstr>
      <vt:lpstr>动画</vt:lpstr>
      <vt:lpstr>动画</vt:lpstr>
      <vt:lpstr>动画</vt:lpstr>
      <vt:lpstr>动画</vt:lpstr>
      <vt:lpstr>动画</vt:lpstr>
      <vt:lpstr>动画</vt:lpstr>
      <vt:lpstr>动画</vt:lpstr>
      <vt:lpstr>Vue  第 3 章: 组件</vt:lpstr>
      <vt:lpstr>学习目标</vt:lpstr>
      <vt:lpstr>组件</vt:lpstr>
      <vt:lpstr>组件</vt:lpstr>
      <vt:lpstr>组件</vt:lpstr>
      <vt:lpstr>组件</vt:lpstr>
      <vt:lpstr>组件</vt:lpstr>
      <vt:lpstr>组件</vt:lpstr>
      <vt:lpstr>组件</vt:lpstr>
      <vt:lpstr>组件</vt:lpstr>
      <vt:lpstr>组件</vt:lpstr>
      <vt:lpstr>组件</vt:lpstr>
      <vt:lpstr>组件</vt:lpstr>
      <vt:lpstr>组件</vt:lpstr>
      <vt:lpstr>Vue  第 4 章: 其他</vt:lpstr>
      <vt:lpstr>学习目标</vt:lpstr>
      <vt:lpstr>指令</vt:lpstr>
      <vt:lpstr>指令</vt:lpstr>
      <vt:lpstr>过滤器</vt:lpstr>
      <vt:lpstr>插件</vt:lpstr>
      <vt:lpstr>第 5 章  vue-router</vt:lpstr>
      <vt:lpstr>学习目标</vt:lpstr>
      <vt:lpstr>vue-router</vt:lpstr>
      <vt:lpstr>vue-router</vt:lpstr>
      <vt:lpstr>vue-router</vt:lpstr>
      <vt:lpstr>vue-router</vt:lpstr>
      <vt:lpstr>vue-router</vt:lpstr>
      <vt:lpstr>vue-router</vt:lpstr>
      <vt:lpstr>vue-router</vt:lpstr>
      <vt:lpstr>第 6 章  Ajax框架</vt:lpstr>
      <vt:lpstr>学习目标</vt:lpstr>
      <vt:lpstr>第 6 章  part1 : jQuery对Ajax支持</vt:lpstr>
      <vt:lpstr>jQuery</vt:lpstr>
      <vt:lpstr>jQuery</vt:lpstr>
      <vt:lpstr>jQuery</vt:lpstr>
      <vt:lpstr>jQuery</vt:lpstr>
      <vt:lpstr>jQuery</vt:lpstr>
      <vt:lpstr>jQuery</vt:lpstr>
      <vt:lpstr>jQuery</vt:lpstr>
      <vt:lpstr>jQuery</vt:lpstr>
      <vt:lpstr>jQuery</vt:lpstr>
      <vt:lpstr>jQuery</vt:lpstr>
      <vt:lpstr>第 6 章  part2 : axios</vt:lpstr>
      <vt:lpstr>axios</vt:lpstr>
      <vt:lpstr>axios</vt:lpstr>
      <vt:lpstr>axios</vt:lpstr>
      <vt:lpstr>axios</vt:lpstr>
      <vt:lpstr>axios</vt:lpstr>
      <vt:lpstr>axios</vt:lpstr>
      <vt:lpstr>axios</vt:lpstr>
      <vt:lpstr>axios</vt:lpstr>
      <vt:lpstr>axios</vt:lpstr>
      <vt:lpstr>axios</vt:lpstr>
      <vt:lpstr>axios</vt:lpstr>
      <vt:lpstr>axios</vt:lpstr>
      <vt:lpstr>axios</vt:lpstr>
      <vt:lpstr>jQuery</vt:lpstr>
      <vt:lpstr>jQuery</vt:lpstr>
      <vt:lpstr>第 7 章  vuex</vt:lpstr>
      <vt:lpstr>vuex</vt:lpstr>
      <vt:lpstr>vuex</vt:lpstr>
      <vt:lpstr>vuex</vt:lpstr>
      <vt:lpstr>vuex</vt:lpstr>
      <vt:lpstr>vuex</vt:lpstr>
      <vt:lpstr>vuex</vt:lpstr>
      <vt:lpstr>vuex</vt:lpstr>
      <vt:lpstr>vuex</vt:lpstr>
      <vt:lpstr>vuex</vt:lpstr>
      <vt:lpstr>vuex</vt:lpstr>
      <vt:lpstr>vuex</vt:lpstr>
      <vt:lpstr>第 8 章  webpack</vt:lpstr>
      <vt:lpstr>webpack</vt:lpstr>
      <vt:lpstr>webpack</vt:lpstr>
      <vt:lpstr>webpack</vt:lpstr>
      <vt:lpstr>webpack</vt:lpstr>
      <vt:lpstr>webpack</vt:lpstr>
      <vt:lpstr>webpack</vt:lpstr>
      <vt:lpstr>webpack</vt:lpstr>
      <vt:lpstr>webpack</vt:lpstr>
      <vt:lpstr>webpack</vt:lpstr>
      <vt:lpstr>webpack</vt:lpstr>
      <vt:lpstr>webpack</vt:lpstr>
      <vt:lpstr>webpack</vt:lpstr>
      <vt:lpstr>webpack</vt:lpstr>
      <vt:lpstr>webpack</vt:lpstr>
      <vt:lpstr>webpack</vt:lpstr>
      <vt:lpstr>第 9 章  利用vue脚手架开发企业级应用</vt:lpstr>
      <vt:lpstr>vue</vt:lpstr>
      <vt:lpstr>剖析myProject</vt:lpstr>
      <vt:lpstr>剖析myProject</vt:lpstr>
      <vt:lpstr>剖析myProject</vt:lpstr>
      <vt:lpstr>剖析myProject</vt:lpstr>
      <vt:lpstr>剖析myProject</vt:lpstr>
      <vt:lpstr>剖析myProject</vt:lpstr>
      <vt:lpstr>剖析myProject</vt:lpstr>
      <vt:lpstr>剖析myProject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逯畅</dc:creator>
  <cp:keywords>DEV441-91-0361-10</cp:keywords>
  <dc:description>1.0</dc:description>
  <dc:subject>Module 2:  Best Practices</dc:subject>
  <cp:lastModifiedBy>admin</cp:lastModifiedBy>
  <cp:revision>1236</cp:revision>
  <cp:lastPrinted>2001-07-18T23:45:00Z</cp:lastPrinted>
  <dcterms:created xsi:type="dcterms:W3CDTF">2016-05-18T14:00:00Z</dcterms:created>
  <dcterms:modified xsi:type="dcterms:W3CDTF">2018-10-12T06:17:27Z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