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81"/>
  </p:notesMasterIdLst>
  <p:sldIdLst>
    <p:sldId id="291" r:id="rId5"/>
    <p:sldId id="466" r:id="rId6"/>
    <p:sldId id="418" r:id="rId7"/>
    <p:sldId id="405" r:id="rId8"/>
    <p:sldId id="411" r:id="rId9"/>
    <p:sldId id="424" r:id="rId10"/>
    <p:sldId id="425" r:id="rId11"/>
    <p:sldId id="426" r:id="rId12"/>
    <p:sldId id="427" r:id="rId13"/>
    <p:sldId id="409" r:id="rId14"/>
    <p:sldId id="422" r:id="rId15"/>
    <p:sldId id="420" r:id="rId16"/>
    <p:sldId id="438" r:id="rId17"/>
    <p:sldId id="439" r:id="rId18"/>
    <p:sldId id="440" r:id="rId19"/>
    <p:sldId id="443" r:id="rId20"/>
    <p:sldId id="442" r:id="rId21"/>
    <p:sldId id="441" r:id="rId22"/>
    <p:sldId id="444" r:id="rId23"/>
    <p:sldId id="429" r:id="rId24"/>
    <p:sldId id="430" r:id="rId25"/>
    <p:sldId id="431" r:id="rId26"/>
    <p:sldId id="432" r:id="rId27"/>
    <p:sldId id="454" r:id="rId28"/>
    <p:sldId id="434" r:id="rId29"/>
    <p:sldId id="433" r:id="rId30"/>
    <p:sldId id="435" r:id="rId31"/>
    <p:sldId id="436" r:id="rId32"/>
    <p:sldId id="437" r:id="rId33"/>
    <p:sldId id="453" r:id="rId34"/>
    <p:sldId id="455" r:id="rId35"/>
    <p:sldId id="456" r:id="rId36"/>
    <p:sldId id="457" r:id="rId37"/>
    <p:sldId id="458" r:id="rId38"/>
    <p:sldId id="459" r:id="rId39"/>
    <p:sldId id="460" r:id="rId40"/>
    <p:sldId id="461" r:id="rId41"/>
    <p:sldId id="462" r:id="rId42"/>
    <p:sldId id="463" r:id="rId43"/>
    <p:sldId id="464" r:id="rId44"/>
    <p:sldId id="465" r:id="rId45"/>
    <p:sldId id="540" r:id="rId46"/>
    <p:sldId id="506" r:id="rId47"/>
    <p:sldId id="507" r:id="rId48"/>
    <p:sldId id="508" r:id="rId49"/>
    <p:sldId id="509" r:id="rId50"/>
    <p:sldId id="510" r:id="rId51"/>
    <p:sldId id="511" r:id="rId52"/>
    <p:sldId id="512" r:id="rId53"/>
    <p:sldId id="513" r:id="rId54"/>
    <p:sldId id="514" r:id="rId55"/>
    <p:sldId id="515" r:id="rId56"/>
    <p:sldId id="516" r:id="rId57"/>
    <p:sldId id="517" r:id="rId58"/>
    <p:sldId id="518" r:id="rId59"/>
    <p:sldId id="519" r:id="rId60"/>
    <p:sldId id="520" r:id="rId61"/>
    <p:sldId id="521" r:id="rId62"/>
    <p:sldId id="522" r:id="rId63"/>
    <p:sldId id="523" r:id="rId64"/>
    <p:sldId id="524" r:id="rId65"/>
    <p:sldId id="525" r:id="rId66"/>
    <p:sldId id="526" r:id="rId67"/>
    <p:sldId id="527" r:id="rId68"/>
    <p:sldId id="528" r:id="rId69"/>
    <p:sldId id="529" r:id="rId70"/>
    <p:sldId id="530" r:id="rId71"/>
    <p:sldId id="531" r:id="rId72"/>
    <p:sldId id="532" r:id="rId73"/>
    <p:sldId id="533" r:id="rId74"/>
    <p:sldId id="534" r:id="rId75"/>
    <p:sldId id="535" r:id="rId76"/>
    <p:sldId id="536" r:id="rId77"/>
    <p:sldId id="537" r:id="rId78"/>
    <p:sldId id="538" r:id="rId79"/>
    <p:sldId id="539" r:id="rId80"/>
  </p:sldIdLst>
  <p:sldSz cx="9144000" cy="6858000" type="screen4x3"/>
  <p:notesSz cx="7300913" cy="9586913"/>
  <p:defaultTextStyle>
    <a:defPPr>
      <a:defRPr lang="en-US"/>
    </a:defPPr>
    <a:lvl1pPr marL="0" lvl="0"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1"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65E9"/>
    <a:srgbClr val="000000"/>
    <a:srgbClr val="ADA7F7"/>
    <a:srgbClr val="FF9D9D"/>
    <a:srgbClr val="FF7575"/>
    <a:srgbClr val="FF0000"/>
    <a:srgbClr val="C73F09"/>
    <a:srgbClr val="DF380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p:restoredTop sz="93630"/>
  </p:normalViewPr>
  <p:slideViewPr>
    <p:cSldViewPr showGuides="1">
      <p:cViewPr varScale="1">
        <p:scale>
          <a:sx n="65" d="100"/>
          <a:sy n="65" d="100"/>
        </p:scale>
        <p:origin x="-1476" y="-114"/>
      </p:cViewPr>
      <p:guideLst>
        <p:guide orient="horz" pos="2142"/>
        <p:guide pos="2854"/>
      </p:guideLst>
    </p:cSldViewPr>
  </p:slideViewPr>
  <p:notesTextViewPr>
    <p:cViewPr>
      <p:scale>
        <a:sx n="1" d="1"/>
        <a:sy n="1" d="1"/>
      </p:scale>
      <p:origin x="0" y="0"/>
    </p:cViewPr>
  </p:notesTextViewPr>
  <p:gridSpacing cx="78027213" cy="78027213"/>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p:cNvSpPr>
          <p:nvPr>
            <p:ph type="sldImg"/>
          </p:nvPr>
        </p:nvSpPr>
        <p:spPr>
          <a:xfrm>
            <a:off x="1257300" y="720725"/>
            <a:ext cx="4789488" cy="3592513"/>
          </a:xfrm>
          <a:prstGeom prst="rect">
            <a:avLst/>
          </a:prstGeom>
          <a:noFill/>
          <a:ln w="9525">
            <a:noFill/>
          </a:ln>
        </p:spPr>
      </p:sp>
      <p:sp>
        <p:nvSpPr>
          <p:cNvPr id="3075" name="Rectangle 3"/>
          <p:cNvSpPr>
            <a:spLocks noGrp="1" noChangeArrowheads="1"/>
          </p:cNvSpPr>
          <p:nvPr>
            <p:ph type="body" sz="quarter" idx="3"/>
          </p:nvPr>
        </p:nvSpPr>
        <p:spPr bwMode="auto">
          <a:xfrm>
            <a:off x="973138" y="4554538"/>
            <a:ext cx="5354638" cy="4313238"/>
          </a:xfrm>
          <a:prstGeom prst="rect">
            <a:avLst/>
          </a:prstGeom>
          <a:noFill/>
          <a:ln>
            <a:noFill/>
          </a:ln>
        </p:spPr>
        <p:txBody>
          <a:bodyPr vert="horz" wrap="square" lIns="97166" tIns="48583" rIns="97166" bIns="48583" numCol="1" anchor="ctr" anchorCtr="0" compatLnSpc="1"/>
          <a:lstStyle/>
          <a:p>
            <a:pPr marL="0" marR="0" lvl="0" indent="0" algn="l" defTabSz="914400" rtl="0" eaLnBrk="0" fontAlgn="base" latinLnBrk="0" hangingPunct="0">
              <a:lnSpc>
                <a:spcPct val="100000"/>
              </a:lnSpc>
              <a:spcBef>
                <a:spcPct val="30000"/>
              </a:spcBef>
              <a:spcAft>
                <a:spcPct val="0"/>
              </a:spcAft>
              <a:buClrTx/>
              <a:buSzPct val="55000"/>
              <a:buFont typeface="Monotype Sorts" pitchFamily="2" charset="2"/>
              <a:buChar char="n"/>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Pct val="55000"/>
              <a:buFont typeface="Monotype Sorts" pitchFamily="2" charset="2"/>
              <a:buChar char="l"/>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Pct val="59000"/>
              <a:buFont typeface="Monotype Sorts" pitchFamily="2" charset="2"/>
              <a:buChar char="s"/>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Pct val="59000"/>
              <a:buFont typeface="Monotype Sorts" pitchFamily="2" charset="2"/>
              <a:buChar char="u"/>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Pct val="59000"/>
              <a:buFont typeface="Monotype Sorts" pitchFamily="2" charset="2"/>
              <a:buChar char="w"/>
              <a:defRPr/>
            </a:pPr>
            <a:r>
              <a:rPr kumimoji="0"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Fifth level</a:t>
            </a:r>
          </a:p>
        </p:txBody>
      </p:sp>
      <p:sp>
        <p:nvSpPr>
          <p:cNvPr id="3076" name="Rectangle 8"/>
          <p:cNvSpPr>
            <a:spLocks noChangeArrowheads="1"/>
          </p:cNvSpPr>
          <p:nvPr/>
        </p:nvSpPr>
        <p:spPr bwMode="auto">
          <a:xfrm>
            <a:off x="1825625" y="66675"/>
            <a:ext cx="3649663" cy="479425"/>
          </a:xfrm>
          <a:prstGeom prst="rect">
            <a:avLst/>
          </a:prstGeom>
          <a:noFill/>
          <a:ln>
            <a:noFill/>
          </a:ln>
        </p:spPr>
        <p:txBody>
          <a:bodyPr lIns="20103" tIns="0" rIns="20103" bIns="0"/>
          <a:lstStyle/>
          <a:p>
            <a:pPr lvl="0" algn="ctr" defTabSz="965200">
              <a:buNone/>
            </a:pPr>
            <a:r>
              <a:rPr lang="zh-CN" altLang="en-US" sz="1200" b="0" i="0">
                <a:latin typeface="Times New Roman" panose="02020603050405020304" pitchFamily="18" charset="0"/>
              </a:rPr>
              <a:t>网页编程基础</a:t>
            </a:r>
          </a:p>
          <a:p>
            <a:pPr lvl="0" algn="ctr" defTabSz="965200">
              <a:buNone/>
            </a:pPr>
            <a:r>
              <a:rPr lang="zh-CN" altLang="en-US" sz="1200" b="0" i="0">
                <a:latin typeface="Times New Roman" panose="02020603050405020304" pitchFamily="18" charset="0"/>
              </a:rPr>
              <a:t>第一章   </a:t>
            </a:r>
            <a:r>
              <a:rPr lang="en-US" altLang="zh-CN" sz="1200" b="0" i="0">
                <a:latin typeface="Times New Roman" panose="02020603050405020304" pitchFamily="18" charset="0"/>
              </a:rPr>
              <a:t>Web</a:t>
            </a:r>
            <a:r>
              <a:rPr lang="zh-CN" altLang="en-US" sz="1200" b="0" i="0">
                <a:latin typeface="Times New Roman" panose="02020603050405020304" pitchFamily="18" charset="0"/>
              </a:rPr>
              <a:t>基础知识</a:t>
            </a:r>
          </a:p>
        </p:txBody>
      </p:sp>
      <p:sp>
        <p:nvSpPr>
          <p:cNvPr id="5125" name="Line 9"/>
          <p:cNvSpPr/>
          <p:nvPr/>
        </p:nvSpPr>
        <p:spPr>
          <a:xfrm>
            <a:off x="161925" y="479425"/>
            <a:ext cx="6977063" cy="0"/>
          </a:xfrm>
          <a:prstGeom prst="line">
            <a:avLst/>
          </a:prstGeom>
          <a:ln w="12700" cap="flat" cmpd="sng">
            <a:solidFill>
              <a:srgbClr val="000000"/>
            </a:solidFill>
            <a:prstDash val="solid"/>
            <a:headEnd type="none" w="med" len="med"/>
            <a:tailEnd type="none" w="med" len="med"/>
          </a:ln>
        </p:spPr>
      </p:sp>
      <p:sp>
        <p:nvSpPr>
          <p:cNvPr id="5126" name="Line 10"/>
          <p:cNvSpPr/>
          <p:nvPr/>
        </p:nvSpPr>
        <p:spPr>
          <a:xfrm>
            <a:off x="161925" y="9097963"/>
            <a:ext cx="6977063" cy="0"/>
          </a:xfrm>
          <a:prstGeom prst="line">
            <a:avLst/>
          </a:prstGeom>
          <a:ln w="12700" cap="flat" cmpd="sng">
            <a:solidFill>
              <a:srgbClr val="000000"/>
            </a:solidFill>
            <a:prstDash val="solid"/>
            <a:headEnd type="none" w="med" len="med"/>
            <a:tailEnd type="none" w="med" len="med"/>
          </a:ln>
        </p:spPr>
      </p:sp>
      <p:sp>
        <p:nvSpPr>
          <p:cNvPr id="5127" name="Rectangle 11"/>
          <p:cNvSpPr>
            <a:spLocks noChangeArrowheads="1"/>
          </p:cNvSpPr>
          <p:nvPr/>
        </p:nvSpPr>
        <p:spPr bwMode="auto">
          <a:xfrm>
            <a:off x="2068513" y="9024938"/>
            <a:ext cx="3163888"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6496" tIns="48247" rIns="96496" bIns="48247" anchor="b"/>
          <a:lstStyle>
            <a:lvl1pPr defTabSz="965200">
              <a:defRPr sz="2400" b="1" i="1">
                <a:solidFill>
                  <a:schemeClr val="tx1"/>
                </a:solidFill>
                <a:latin typeface="Arial" panose="020B0604020202020204" pitchFamily="34" charset="0"/>
                <a:ea typeface="宋体" panose="02010600030101010101" pitchFamily="2" charset="-122"/>
              </a:defRPr>
            </a:lvl1pPr>
            <a:lvl2pPr defTabSz="965200">
              <a:defRPr sz="2400" b="1" i="1">
                <a:solidFill>
                  <a:schemeClr val="tx1"/>
                </a:solidFill>
                <a:latin typeface="Arial" panose="020B0604020202020204" pitchFamily="34" charset="0"/>
                <a:ea typeface="宋体" panose="02010600030101010101" pitchFamily="2" charset="-122"/>
              </a:defRPr>
            </a:lvl2pPr>
            <a:lvl3pPr defTabSz="965200">
              <a:defRPr sz="2400" b="1" i="1">
                <a:solidFill>
                  <a:schemeClr val="tx1"/>
                </a:solidFill>
                <a:latin typeface="Arial" panose="020B0604020202020204" pitchFamily="34" charset="0"/>
                <a:ea typeface="宋体" panose="02010600030101010101" pitchFamily="2" charset="-122"/>
              </a:defRPr>
            </a:lvl3pPr>
            <a:lvl4pPr defTabSz="965200">
              <a:defRPr sz="2400" b="1" i="1">
                <a:solidFill>
                  <a:schemeClr val="tx1"/>
                </a:solidFill>
                <a:latin typeface="Arial" panose="020B0604020202020204" pitchFamily="34" charset="0"/>
                <a:ea typeface="宋体" panose="02010600030101010101" pitchFamily="2" charset="-122"/>
              </a:defRPr>
            </a:lvl4pPr>
            <a:lvl5pPr defTabSz="965200">
              <a:defRPr sz="2400" b="1" i="1">
                <a:solidFill>
                  <a:schemeClr val="tx1"/>
                </a:solidFill>
                <a:latin typeface="Arial" panose="020B0604020202020204" pitchFamily="34" charset="0"/>
                <a:ea typeface="宋体" panose="02010600030101010101" pitchFamily="2" charset="-122"/>
              </a:defRPr>
            </a:lvl5pPr>
            <a:lvl6pPr defTabSz="965200"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6pPr>
            <a:lvl7pPr defTabSz="965200"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7pPr>
            <a:lvl8pPr defTabSz="965200"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8pPr>
            <a:lvl9pPr defTabSz="965200"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9pPr>
          </a:lstStyle>
          <a:p>
            <a:pPr marL="0" marR="0" lvl="0" indent="0" algn="ctr" defTabSz="965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3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1- </a:t>
            </a:r>
            <a:fld id="{4AC47F61-FF53-A54F-820C-662154454A2A}" type="slidenum">
              <a:rPr kumimoji="0" lang="en-US" altLang="zh-CN" sz="13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pPr marL="0" marR="0" lvl="0" indent="0" algn="ctr" defTabSz="9652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en-US" altLang="zh-CN" sz="13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endParaRPr>
          </a:p>
          <a:p>
            <a:pPr marL="0" marR="0" lvl="0" indent="0" algn="ctr" defTabSz="9652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 b="0" i="1"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 </a:t>
            </a:r>
            <a:r>
              <a:rPr kumimoji="0" lang="en-US" altLang="zh-CN" sz="800" b="0" i="0"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a:t>
            </a:r>
            <a:r>
              <a:rPr kumimoji="0" lang="en-US" altLang="zh-CN" sz="800" b="0" i="1" u="none" strike="noStrike" kern="1200" cap="none" spc="0" normalizeH="0" baseline="0" noProof="0" smtClean="0">
                <a:ln>
                  <a:noFill/>
                </a:ln>
                <a:solidFill>
                  <a:schemeClr val="tx1"/>
                </a:solidFill>
                <a:effectLst/>
                <a:uLnTx/>
                <a:uFillTx/>
                <a:latin typeface="Arial Narrow" pitchFamily="34" charset="0"/>
                <a:ea typeface="宋体" panose="02010600030101010101" pitchFamily="2" charset="-122"/>
                <a:cs typeface="+mn-cs"/>
              </a:rPr>
              <a:t>2003 SYBASE-SHU IT INSTITUTE</a:t>
            </a: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buSzPct val="55000"/>
      <a:buFont typeface="Monotype Sorts" pitchFamily="2" charset="2"/>
      <a:buChar char="n"/>
      <a:defRPr sz="11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buSzPct val="55000"/>
      <a:buFont typeface="Monotype Sorts" pitchFamily="2" charset="2"/>
      <a:buChar char="l"/>
      <a:defRPr sz="11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buSzPct val="59000"/>
      <a:buFont typeface="Monotype Sorts" pitchFamily="2" charset="2"/>
      <a:buChar char="s"/>
      <a:defRPr sz="11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buSzPct val="59000"/>
      <a:buFont typeface="Monotype Sorts" pitchFamily="2" charset="2"/>
      <a:buChar char="u"/>
      <a:defRPr sz="11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buSzPct val="59000"/>
      <a:buFont typeface="Monotype Sorts" pitchFamily="2" charset="2"/>
      <a:buChar char="w"/>
      <a:defRPr sz="11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13500"/>
          </a:xfrm>
        </p:spPr>
        <p:txBody>
          <a:bodyPr vert="eaVert"/>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a:xfrm>
            <a:off x="0" y="0"/>
            <a:ext cx="6705600" cy="6413500"/>
          </a:xfrm>
        </p:spPr>
        <p:txBody>
          <a:bodyPr vert="eaVert"/>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0" y="587375"/>
            <a:ext cx="9144000" cy="5826125"/>
          </a:xfrm>
          <a:prstGeom prst="rect">
            <a:avLst/>
          </a:prstGeo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0" y="587375"/>
            <a:ext cx="4495800" cy="5826125"/>
          </a:xfrm>
          <a:prstGeom prst="rect">
            <a:avLst/>
          </a:prstGeo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4648200" y="587375"/>
            <a:ext cx="4495800" cy="5826125"/>
          </a:xfrm>
          <a:prstGeom prst="rect">
            <a:avLst/>
          </a:prstGeo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a:prstGeom prst="rect">
            <a:avLst/>
          </a:prstGeom>
        </p:spPr>
        <p:txBody>
          <a:bodyPr vert="horz" wrap="square" lIns="90050" tIns="45024" rIns="90050" bIns="45024"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90"/>
              </a:spcBef>
              <a:spcAft>
                <a:spcPts val="590"/>
              </a:spcAft>
              <a:buClr>
                <a:schemeClr val="tx2"/>
              </a:buClr>
              <a:buSzPct val="8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a:xfrm>
            <a:off x="0" y="587375"/>
            <a:ext cx="9144000" cy="5826125"/>
          </a:xfrm>
          <a:prstGeom prst="rect">
            <a:avLst/>
          </a:prstGeom>
        </p:spPr>
        <p:txBody>
          <a:bodyPr vert="eaVert"/>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13500"/>
          </a:xfrm>
          <a:prstGeom prst="rect">
            <a:avLst/>
          </a:prstGeom>
        </p:spPr>
        <p:txBody>
          <a:bodyPr vert="eaVert"/>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a:xfrm>
            <a:off x="0" y="0"/>
            <a:ext cx="6705600" cy="6413500"/>
          </a:xfrm>
          <a:prstGeom prst="rect">
            <a:avLst/>
          </a:prstGeom>
        </p:spPr>
        <p:txBody>
          <a:bodyPr vert="eaVert"/>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0" y="587375"/>
            <a:ext cx="9144000" cy="5826125"/>
          </a:xfrm>
          <a:prstGeom prst="rect">
            <a:avLst/>
          </a:prstGeo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0" y="587375"/>
            <a:ext cx="4495800" cy="5826125"/>
          </a:xfrm>
          <a:prstGeom prst="rect">
            <a:avLst/>
          </a:prstGeo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4648200" y="587375"/>
            <a:ext cx="4495800" cy="5826125"/>
          </a:xfrm>
          <a:prstGeom prst="rect">
            <a:avLst/>
          </a:prstGeo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a:prstGeom prst="rect">
            <a:avLst/>
          </a:prstGeom>
        </p:spPr>
        <p:txBody>
          <a:bodyPr vert="horz" wrap="square" lIns="90050" tIns="45024" rIns="90050" bIns="45024"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90"/>
              </a:spcBef>
              <a:spcAft>
                <a:spcPts val="590"/>
              </a:spcAft>
              <a:buClr>
                <a:schemeClr val="tx2"/>
              </a:buClr>
              <a:buSzPct val="8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624763" cy="515938"/>
          </a:xfrm>
          <a:prstGeom prst="rect">
            <a:avLst/>
          </a:prstGeom>
        </p:spPr>
        <p:txBody>
          <a:bodyPr/>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a:xfrm>
            <a:off x="0" y="587375"/>
            <a:ext cx="9144000" cy="5826125"/>
          </a:xfrm>
          <a:prstGeom prst="rect">
            <a:avLst/>
          </a:prstGeom>
        </p:spPr>
        <p:txBody>
          <a:bodyPr vert="eaVert"/>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13500"/>
          </a:xfrm>
          <a:prstGeom prst="rect">
            <a:avLst/>
          </a:prstGeom>
        </p:spPr>
        <p:txBody>
          <a:bodyPr vert="eaVert"/>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a:xfrm>
            <a:off x="0" y="0"/>
            <a:ext cx="6705600" cy="6413500"/>
          </a:xfrm>
          <a:prstGeom prst="rect">
            <a:avLst/>
          </a:prstGeom>
        </p:spPr>
        <p:txBody>
          <a:bodyPr vert="eaVert"/>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0" y="587375"/>
            <a:ext cx="4495800" cy="5826125"/>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4648200" y="587375"/>
            <a:ext cx="4495800" cy="5826125"/>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0" y="587375"/>
            <a:ext cx="4495800" cy="5826125"/>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4648200" y="587375"/>
            <a:ext cx="4495800" cy="5826125"/>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vert="horz" wrap="square" lIns="90050" tIns="45024" rIns="90050" bIns="45024"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90"/>
              </a:spcBef>
              <a:spcAft>
                <a:spcPts val="590"/>
              </a:spcAft>
              <a:buClr>
                <a:schemeClr val="tx2"/>
              </a:buClr>
              <a:buSzPct val="8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13500"/>
          </a:xfrm>
        </p:spPr>
        <p:txBody>
          <a:bodyPr vert="eaVert"/>
          <a:lstStyle/>
          <a:p>
            <a:r>
              <a:rPr lang="zh-CN" altLang="en-US" noProof="1" smtClean="0"/>
              <a:t>单击此处编辑母版标题样式</a:t>
            </a:r>
            <a:endParaRPr lang="zh-CN" altLang="en-US" noProof="1"/>
          </a:p>
        </p:txBody>
      </p:sp>
      <p:sp>
        <p:nvSpPr>
          <p:cNvPr id="3" name="竖排文本占位符 2"/>
          <p:cNvSpPr>
            <a:spLocks noGrp="1"/>
          </p:cNvSpPr>
          <p:nvPr>
            <p:ph type="body" orient="vert" idx="1"/>
          </p:nvPr>
        </p:nvSpPr>
        <p:spPr>
          <a:xfrm>
            <a:off x="0" y="0"/>
            <a:ext cx="6705600" cy="6413500"/>
          </a:xfrm>
        </p:spPr>
        <p:txBody>
          <a:bodyPr vert="eaVert"/>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vert="horz" wrap="square" lIns="90050" tIns="45024" rIns="90050" bIns="45024"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90"/>
              </a:spcBef>
              <a:spcAft>
                <a:spcPts val="590"/>
              </a:spcAft>
              <a:buClr>
                <a:schemeClr val="tx2"/>
              </a:buClr>
              <a:buSzPct val="80000"/>
              <a:buFont typeface="Wingdings" panose="05000000000000000000" pitchFamily="2" charset="2"/>
              <a:buNone/>
              <a:defRPr/>
            </a:pPr>
            <a:endParaRPr kumimoji="0" lang="zh-CN" altLang="en-US" sz="3200" b="1"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mailto:training@briup.com"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hyperlink" Target="mailto:training.sh@hotmail.com"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hyperlink" Target="mailto:training@briup.com" TargetMode="Externa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hyperlink" Target="mailto:training.sh@hotmail.com" TargetMode="Externa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85800"/>
            <a:ext cx="9307513" cy="301625"/>
          </a:xfrm>
          <a:prstGeom prst="rect">
            <a:avLst/>
          </a:prstGeom>
          <a:noFill/>
          <a:ln>
            <a:noFill/>
          </a:ln>
        </p:spPr>
        <p:txBody>
          <a:bodyPr wrap="none" anchor="ctr"/>
          <a:lstStyle>
            <a:lvl1pPr>
              <a:defRPr sz="2400" b="1" i="1">
                <a:solidFill>
                  <a:schemeClr val="tx1"/>
                </a:solidFill>
                <a:latin typeface="宋体" panose="02010600030101010101" pitchFamily="2" charset="-122"/>
                <a:ea typeface="宋体" panose="02010600030101010101" pitchFamily="2" charset="-122"/>
              </a:defRPr>
            </a:lvl1pPr>
            <a:lvl2pPr marL="742950" indent="-285750">
              <a:defRPr sz="2400" b="1" i="1">
                <a:solidFill>
                  <a:schemeClr val="tx1"/>
                </a:solidFill>
                <a:latin typeface="宋体" panose="02010600030101010101" pitchFamily="2" charset="-122"/>
                <a:ea typeface="宋体" panose="02010600030101010101" pitchFamily="2" charset="-122"/>
              </a:defRPr>
            </a:lvl2pPr>
            <a:lvl3pPr marL="1143000" indent="-228600">
              <a:defRPr sz="2400" b="1" i="1">
                <a:solidFill>
                  <a:schemeClr val="tx1"/>
                </a:solidFill>
                <a:latin typeface="宋体" panose="02010600030101010101" pitchFamily="2" charset="-122"/>
                <a:ea typeface="宋体" panose="02010600030101010101" pitchFamily="2" charset="-122"/>
              </a:defRPr>
            </a:lvl3pPr>
            <a:lvl4pPr marL="1600200" indent="-228600">
              <a:defRPr sz="2400" b="1" i="1">
                <a:solidFill>
                  <a:schemeClr val="tx1"/>
                </a:solidFill>
                <a:latin typeface="宋体" panose="02010600030101010101" pitchFamily="2" charset="-122"/>
                <a:ea typeface="宋体" panose="02010600030101010101" pitchFamily="2" charset="-122"/>
              </a:defRPr>
            </a:lvl4pPr>
            <a:lvl5pPr marL="2057400" indent="-228600">
              <a:defRPr sz="2400" b="1" 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1" i="1"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1027" name="Rectangle 3"/>
          <p:cNvSpPr>
            <a:spLocks noGrp="1"/>
          </p:cNvSpPr>
          <p:nvPr>
            <p:ph type="title"/>
          </p:nvPr>
        </p:nvSpPr>
        <p:spPr>
          <a:xfrm>
            <a:off x="0" y="0"/>
            <a:ext cx="7624763" cy="515938"/>
          </a:xfrm>
          <a:prstGeom prst="rect">
            <a:avLst/>
          </a:prstGeom>
          <a:noFill/>
          <a:ln w="9525">
            <a:noFill/>
          </a:ln>
        </p:spPr>
        <p:txBody>
          <a:bodyPr lIns="90333" tIns="44376" rIns="90333" bIns="44376" anchor="b"/>
          <a:lstStyle/>
          <a:p>
            <a:pPr lvl="0"/>
            <a:r>
              <a:rPr lang="en-US" altLang="zh-CN"/>
              <a:t>Title Holder</a:t>
            </a:r>
          </a:p>
        </p:txBody>
      </p:sp>
      <p:sp>
        <p:nvSpPr>
          <p:cNvPr id="1028" name="Line 4"/>
          <p:cNvSpPr/>
          <p:nvPr/>
        </p:nvSpPr>
        <p:spPr>
          <a:xfrm>
            <a:off x="0" y="515938"/>
            <a:ext cx="9144000" cy="0"/>
          </a:xfrm>
          <a:prstGeom prst="line">
            <a:avLst/>
          </a:prstGeom>
          <a:ln w="34925" cap="flat" cmpd="sng">
            <a:solidFill>
              <a:schemeClr val="bg1"/>
            </a:solidFill>
            <a:prstDash val="solid"/>
            <a:headEnd type="none" w="med" len="med"/>
            <a:tailEnd type="none" w="med" len="med"/>
          </a:ln>
        </p:spPr>
      </p:sp>
      <p:sp>
        <p:nvSpPr>
          <p:cNvPr id="1029" name="Rectangle 5"/>
          <p:cNvSpPr>
            <a:spLocks noChangeArrowheads="1"/>
          </p:cNvSpPr>
          <p:nvPr/>
        </p:nvSpPr>
        <p:spPr bwMode="auto">
          <a:xfrm>
            <a:off x="4643438" y="6530975"/>
            <a:ext cx="320675" cy="23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33" tIns="44376" rIns="90333" bIns="44376">
            <a:spAutoFit/>
          </a:bodyPr>
          <a:lstStyle>
            <a:lvl1pPr>
              <a:defRPr sz="2400" b="1" i="1">
                <a:solidFill>
                  <a:schemeClr val="tx1"/>
                </a:solidFill>
                <a:latin typeface="Arial" panose="020B0604020202020204" pitchFamily="34" charset="0"/>
                <a:ea typeface="宋体" panose="02010600030101010101" pitchFamily="2" charset="-122"/>
              </a:defRPr>
            </a:lvl1pPr>
            <a:lvl2pPr>
              <a:defRPr sz="2400" b="1" i="1">
                <a:solidFill>
                  <a:schemeClr val="tx1"/>
                </a:solidFill>
                <a:latin typeface="Arial" panose="020B0604020202020204" pitchFamily="34" charset="0"/>
                <a:ea typeface="宋体" panose="02010600030101010101" pitchFamily="2" charset="-122"/>
              </a:defRPr>
            </a:lvl2pPr>
            <a:lvl3pPr>
              <a:defRPr sz="2400" b="1" i="1">
                <a:solidFill>
                  <a:schemeClr val="tx1"/>
                </a:solidFill>
                <a:latin typeface="Arial" panose="020B0604020202020204" pitchFamily="34" charset="0"/>
                <a:ea typeface="宋体" panose="02010600030101010101" pitchFamily="2" charset="-122"/>
              </a:defRPr>
            </a:lvl3pPr>
            <a:lvl4pPr>
              <a:defRPr sz="2400" b="1" i="1">
                <a:solidFill>
                  <a:schemeClr val="tx1"/>
                </a:solidFill>
                <a:latin typeface="Arial" panose="020B0604020202020204" pitchFamily="34" charset="0"/>
                <a:ea typeface="宋体" panose="02010600030101010101" pitchFamily="2" charset="-122"/>
              </a:defRPr>
            </a:lvl4pPr>
            <a:lvl5pPr>
              <a:defRPr sz="2400" b="1" i="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F026A1A-CCBA-0344-8EE7-2D96E1479A52}" type="slidenum">
              <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sp>
        <p:nvSpPr>
          <p:cNvPr id="1030" name="Text Box 6"/>
          <p:cNvSpPr txBox="1">
            <a:spLocks noChangeArrowheads="1"/>
          </p:cNvSpPr>
          <p:nvPr/>
        </p:nvSpPr>
        <p:spPr bwMode="auto">
          <a:xfrm>
            <a:off x="7164388" y="6413500"/>
            <a:ext cx="1952625" cy="361950"/>
          </a:xfrm>
          <a:prstGeom prst="rect">
            <a:avLst/>
          </a:prstGeom>
          <a:noFill/>
          <a:ln>
            <a:noFill/>
          </a:ln>
        </p:spPr>
        <p:txBody>
          <a:bodyPr lIns="88816" tIns="44409" rIns="88816" bIns="44409">
            <a:spAutoFit/>
          </a:bodyPr>
          <a:lstStyle/>
          <a:p>
            <a:pPr lvl="0" algn="ctr" defTabSz="901700" eaLnBrk="1" hangingPunct="1">
              <a:buNone/>
            </a:pPr>
            <a:r>
              <a:rPr lang="zh-CN" altLang="en-US" sz="1800">
                <a:solidFill>
                  <a:schemeClr val="bg1"/>
                </a:solidFill>
                <a:effectLst>
                  <a:outerShdw blurRad="38100" dist="38100" dir="2700000">
                    <a:srgbClr val="C0C0C0"/>
                  </a:outerShdw>
                </a:effectLst>
                <a:latin typeface="Times New Roman" panose="02020603050405020304" pitchFamily="18" charset="0"/>
              </a:rPr>
              <a:t> </a:t>
            </a:r>
            <a:r>
              <a:rPr lang="zh-CN" altLang="en-US" sz="1200">
                <a:solidFill>
                  <a:schemeClr val="bg1"/>
                </a:solidFill>
                <a:effectLst>
                  <a:outerShdw blurRad="38100" dist="38100" dir="2700000">
                    <a:srgbClr val="C0C0C0"/>
                  </a:outerShdw>
                </a:effectLst>
                <a:latin typeface="Times New Roman" panose="02020603050405020304" pitchFamily="18" charset="0"/>
              </a:rPr>
              <a:t>诚信，专业，创新，合作</a:t>
            </a:r>
          </a:p>
        </p:txBody>
      </p:sp>
      <p:sp>
        <p:nvSpPr>
          <p:cNvPr id="1032" name="Rectangle 8"/>
          <p:cNvSpPr>
            <a:spLocks noGrp="1"/>
          </p:cNvSpPr>
          <p:nvPr>
            <p:ph type="body"/>
          </p:nvPr>
        </p:nvSpPr>
        <p:spPr>
          <a:xfrm>
            <a:off x="0" y="587375"/>
            <a:ext cx="9144000" cy="5826125"/>
          </a:xfrm>
          <a:prstGeom prst="rect">
            <a:avLst/>
          </a:prstGeom>
          <a:noFill/>
          <a:ln w="9525">
            <a:noFill/>
          </a:ln>
        </p:spPr>
        <p:txBody>
          <a:bodyPr lIns="90050" tIns="45024" rIns="90050" bIns="45024"/>
          <a:lstStyle/>
          <a:p>
            <a:pPr lvl="0"/>
            <a:r>
              <a:rPr lang="en-US" altLang="zh-CN"/>
              <a:t>  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033" name="Text Box 9"/>
          <p:cNvSpPr txBox="1">
            <a:spLocks noChangeArrowheads="1"/>
          </p:cNvSpPr>
          <p:nvPr/>
        </p:nvSpPr>
        <p:spPr bwMode="auto">
          <a:xfrm>
            <a:off x="7659688" y="73025"/>
            <a:ext cx="1449388" cy="301625"/>
          </a:xfrm>
          <a:prstGeom prst="rect">
            <a:avLst/>
          </a:prstGeom>
          <a:noFill/>
          <a:ln>
            <a:noFill/>
          </a:ln>
        </p:spPr>
        <p:txBody>
          <a:bodyPr lIns="90103" tIns="45052" rIns="90103" bIns="45052">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rPr>
              <a:t>Briup Training</a:t>
            </a:r>
          </a:p>
        </p:txBody>
      </p:sp>
      <p:sp>
        <p:nvSpPr>
          <p:cNvPr id="1034" name="Line 10"/>
          <p:cNvSpPr/>
          <p:nvPr/>
        </p:nvSpPr>
        <p:spPr>
          <a:xfrm>
            <a:off x="0" y="6483350"/>
            <a:ext cx="9144000" cy="0"/>
          </a:xfrm>
          <a:prstGeom prst="line">
            <a:avLst/>
          </a:prstGeom>
          <a:ln w="34925" cap="flat" cmpd="sng">
            <a:solidFill>
              <a:schemeClr val="bg1"/>
            </a:solidFill>
            <a:prstDash val="solid"/>
            <a:headEnd type="none" w="med" len="med"/>
            <a:tailEnd type="none" w="med" len="med"/>
          </a:ln>
        </p:spPr>
      </p:sp>
      <p:pic>
        <p:nvPicPr>
          <p:cNvPr id="1035" name="Picture 11" descr="logo"/>
          <p:cNvPicPr>
            <a:picLocks noChangeAspect="1"/>
          </p:cNvPicPr>
          <p:nvPr userDrawn="1"/>
        </p:nvPicPr>
        <p:blipFill>
          <a:blip r:embed="rId13" cstate="print"/>
          <a:stretch>
            <a:fillRect/>
          </a:stretch>
        </p:blipFill>
        <p:spPr>
          <a:xfrm>
            <a:off x="7696200" y="5813425"/>
            <a:ext cx="1371600" cy="587375"/>
          </a:xfrm>
          <a:prstGeom prst="rect">
            <a:avLst/>
          </a:prstGeom>
          <a:noFill/>
          <a:ln w="9525">
            <a:noFill/>
          </a:ln>
        </p:spPr>
      </p:pic>
      <p:sp>
        <p:nvSpPr>
          <p:cNvPr id="12" name="Text Box 7"/>
          <p:cNvSpPr txBox="1">
            <a:spLocks noChangeArrowheads="1"/>
          </p:cNvSpPr>
          <p:nvPr userDrawn="1"/>
        </p:nvSpPr>
        <p:spPr bwMode="auto">
          <a:xfrm>
            <a:off x="0" y="6366623"/>
            <a:ext cx="2590852" cy="643683"/>
          </a:xfrm>
          <a:prstGeom prst="rect">
            <a:avLst/>
          </a:prstGeom>
          <a:noFill/>
          <a:ln>
            <a:noFill/>
          </a:ln>
        </p:spPr>
        <p:txBody>
          <a:bodyPr wrap="square" lIns="88816" tIns="44409" rIns="88816" bIns="44409">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Tel</a:t>
            </a:r>
            <a:r>
              <a:rPr kumimoji="0" lang="zh-CN" altLang="en-US"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a:t>
            </a:r>
            <a:r>
              <a:rPr lang="zh-CN" altLang="en-US" sz="1200" b="1" i="0" u="none" kern="1200" baseline="0" dirty="0" smtClean="0">
                <a:solidFill>
                  <a:schemeClr val="tx1"/>
                </a:solidFill>
                <a:latin typeface="Times New Roman" pitchFamily="18" charset="0"/>
                <a:ea typeface="宋体" panose="02010600030101010101" pitchFamily="2" charset="-122"/>
                <a:cs typeface="Times New Roman" pitchFamily="18" charset="0"/>
              </a:rPr>
              <a:t>（</a:t>
            </a:r>
            <a:r>
              <a:rPr lang="en-US" altLang="zh-CN" sz="1200" b="1" i="0" u="none" kern="1200" baseline="0" dirty="0" smtClean="0">
                <a:solidFill>
                  <a:schemeClr val="tx1"/>
                </a:solidFill>
                <a:latin typeface="Times New Roman" pitchFamily="18" charset="0"/>
                <a:ea typeface="宋体" panose="02010600030101010101" pitchFamily="2" charset="-122"/>
                <a:cs typeface="Times New Roman" pitchFamily="18" charset="0"/>
              </a:rPr>
              <a:t>0512</a:t>
            </a:r>
            <a:r>
              <a:rPr lang="zh-CN" altLang="en-US" sz="1200" b="1" i="0" u="none" kern="1200" baseline="0" dirty="0" smtClean="0">
                <a:solidFill>
                  <a:schemeClr val="tx1"/>
                </a:solidFill>
                <a:latin typeface="Times New Roman" pitchFamily="18" charset="0"/>
                <a:ea typeface="宋体" panose="02010600030101010101" pitchFamily="2" charset="-122"/>
                <a:cs typeface="Times New Roman" pitchFamily="18" charset="0"/>
              </a:rPr>
              <a:t>）</a:t>
            </a:r>
            <a:r>
              <a:rPr lang="en-US" altLang="zh-CN" sz="1200" b="1" i="0" u="none" kern="1200" baseline="0" dirty="0" smtClean="0">
                <a:solidFill>
                  <a:schemeClr val="tx1"/>
                </a:solidFill>
                <a:latin typeface="Times New Roman" pitchFamily="18" charset="0"/>
                <a:ea typeface="宋体" panose="02010600030101010101" pitchFamily="2" charset="-122"/>
                <a:cs typeface="Times New Roman" pitchFamily="18" charset="0"/>
              </a:rPr>
              <a:t>50190290-8010</a:t>
            </a:r>
          </a:p>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2400" b="1" kern="1200">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2pPr>
      <a:lvl3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3pPr>
      <a:lvl4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4pPr>
      <a:lvl5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5pPr>
      <a:lvl6pPr marL="4572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9144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13716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18288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9pPr>
    </p:titleStyle>
    <p:bodyStyle>
      <a:lvl1pPr algn="l" rtl="0" eaLnBrk="0" fontAlgn="base" hangingPunct="0">
        <a:spcBef>
          <a:spcPts val="590"/>
        </a:spcBef>
        <a:spcAft>
          <a:spcPts val="590"/>
        </a:spcAft>
        <a:buClr>
          <a:schemeClr val="tx2"/>
        </a:buClr>
        <a:buSzPct val="80000"/>
        <a:buFont typeface="Wingdings" panose="05000000000000000000" pitchFamily="2" charset="2"/>
        <a:buChar char="u"/>
        <a:defRPr sz="2000" b="1"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685800"/>
            <a:ext cx="9307513" cy="301625"/>
          </a:xfrm>
          <a:prstGeom prst="rect">
            <a:avLst/>
          </a:prstGeom>
          <a:noFill/>
          <a:ln>
            <a:noFill/>
          </a:ln>
        </p:spPr>
        <p:txBody>
          <a:bodyPr wrap="none" anchor="ctr"/>
          <a:lstStyle>
            <a:lvl1pPr>
              <a:defRPr sz="2400" b="1" i="1">
                <a:solidFill>
                  <a:schemeClr val="tx1"/>
                </a:solidFill>
                <a:latin typeface="宋体" panose="02010600030101010101" pitchFamily="2" charset="-122"/>
                <a:ea typeface="宋体" panose="02010600030101010101" pitchFamily="2" charset="-122"/>
              </a:defRPr>
            </a:lvl1pPr>
            <a:lvl2pPr marL="742950" indent="-285750">
              <a:defRPr sz="2400" b="1" i="1">
                <a:solidFill>
                  <a:schemeClr val="tx1"/>
                </a:solidFill>
                <a:latin typeface="宋体" panose="02010600030101010101" pitchFamily="2" charset="-122"/>
                <a:ea typeface="宋体" panose="02010600030101010101" pitchFamily="2" charset="-122"/>
              </a:defRPr>
            </a:lvl2pPr>
            <a:lvl3pPr marL="1143000" indent="-228600">
              <a:defRPr sz="2400" b="1" i="1">
                <a:solidFill>
                  <a:schemeClr val="tx1"/>
                </a:solidFill>
                <a:latin typeface="宋体" panose="02010600030101010101" pitchFamily="2" charset="-122"/>
                <a:ea typeface="宋体" panose="02010600030101010101" pitchFamily="2" charset="-122"/>
              </a:defRPr>
            </a:lvl3pPr>
            <a:lvl4pPr marL="1600200" indent="-228600">
              <a:defRPr sz="2400" b="1" i="1">
                <a:solidFill>
                  <a:schemeClr val="tx1"/>
                </a:solidFill>
                <a:latin typeface="宋体" panose="02010600030101010101" pitchFamily="2" charset="-122"/>
                <a:ea typeface="宋体" panose="02010600030101010101" pitchFamily="2" charset="-122"/>
              </a:defRPr>
            </a:lvl4pPr>
            <a:lvl5pPr marL="2057400" indent="-228600">
              <a:defRPr sz="2400" b="1" 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1" i="1" u="none" strike="noStrike" kern="1200" cap="none" spc="0" normalizeH="0" baseline="0" noProof="0" smtClean="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2051" name="Rectangle 4"/>
          <p:cNvSpPr>
            <a:spLocks noChangeArrowheads="1"/>
          </p:cNvSpPr>
          <p:nvPr/>
        </p:nvSpPr>
        <p:spPr bwMode="auto">
          <a:xfrm>
            <a:off x="8278813" y="6410325"/>
            <a:ext cx="320675" cy="23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33" tIns="44376" rIns="90333" bIns="44376">
            <a:spAutoFit/>
          </a:bodyPr>
          <a:lstStyle>
            <a:lvl1pPr>
              <a:defRPr sz="2400" b="1" i="1">
                <a:solidFill>
                  <a:schemeClr val="tx1"/>
                </a:solidFill>
                <a:latin typeface="Arial" panose="020B0604020202020204" pitchFamily="34" charset="0"/>
                <a:ea typeface="宋体" panose="02010600030101010101" pitchFamily="2" charset="-122"/>
              </a:defRPr>
            </a:lvl1pPr>
            <a:lvl2pPr>
              <a:defRPr sz="2400" b="1" i="1">
                <a:solidFill>
                  <a:schemeClr val="tx1"/>
                </a:solidFill>
                <a:latin typeface="Arial" panose="020B0604020202020204" pitchFamily="34" charset="0"/>
                <a:ea typeface="宋体" panose="02010600030101010101" pitchFamily="2" charset="-122"/>
              </a:defRPr>
            </a:lvl2pPr>
            <a:lvl3pPr>
              <a:defRPr sz="2400" b="1" i="1">
                <a:solidFill>
                  <a:schemeClr val="tx1"/>
                </a:solidFill>
                <a:latin typeface="Arial" panose="020B0604020202020204" pitchFamily="34" charset="0"/>
                <a:ea typeface="宋体" panose="02010600030101010101" pitchFamily="2" charset="-122"/>
              </a:defRPr>
            </a:lvl3pPr>
            <a:lvl4pPr>
              <a:defRPr sz="2400" b="1" i="1">
                <a:solidFill>
                  <a:schemeClr val="tx1"/>
                </a:solidFill>
                <a:latin typeface="Arial" panose="020B0604020202020204" pitchFamily="34" charset="0"/>
                <a:ea typeface="宋体" panose="02010600030101010101" pitchFamily="2" charset="-122"/>
              </a:defRPr>
            </a:lvl4pPr>
            <a:lvl5pPr>
              <a:defRPr sz="2400" b="1" i="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2D5251A-7323-5848-9C3B-EA3DAB680352}" type="slidenum">
              <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sp>
        <p:nvSpPr>
          <p:cNvPr id="2052" name="Rectangle 5"/>
          <p:cNvSpPr>
            <a:spLocks noChangeArrowheads="1"/>
          </p:cNvSpPr>
          <p:nvPr/>
        </p:nvSpPr>
        <p:spPr bwMode="auto">
          <a:xfrm>
            <a:off x="4217988" y="5467350"/>
            <a:ext cx="3411538" cy="301625"/>
          </a:xfrm>
          <a:prstGeom prst="rect">
            <a:avLst/>
          </a:prstGeom>
          <a:noFill/>
          <a:ln>
            <a:noFill/>
          </a:ln>
        </p:spPr>
        <p:txBody>
          <a:bodyPr wrap="none" lIns="90050" tIns="45024" rIns="90050" bIns="45024">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1"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t>Brighten Your Way And Raise You Up.</a:t>
            </a:r>
          </a:p>
        </p:txBody>
      </p:sp>
      <p:sp>
        <p:nvSpPr>
          <p:cNvPr id="2053" name="Text Box 6"/>
          <p:cNvSpPr txBox="1">
            <a:spLocks noChangeArrowheads="1"/>
          </p:cNvSpPr>
          <p:nvPr/>
        </p:nvSpPr>
        <p:spPr bwMode="auto">
          <a:xfrm>
            <a:off x="3294063" y="1509713"/>
            <a:ext cx="5291138" cy="515938"/>
          </a:xfrm>
          <a:prstGeom prst="rect">
            <a:avLst/>
          </a:prstGeom>
          <a:noFill/>
          <a:ln>
            <a:noFill/>
          </a:ln>
        </p:spPr>
        <p:txBody>
          <a:bodyPr lIns="90050" tIns="45024" rIns="90050" bIns="45024">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1" i="1" u="none" strike="noStrike" kern="1200" cap="none" spc="0" normalizeH="0" baseline="0" noProof="0" smtClean="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Briup High-End IT Training</a:t>
            </a:r>
            <a:endParaRPr kumimoji="0" lang="en-US" altLang="zh-CN" sz="1600" b="1" i="0" u="none" strike="noStrike" kern="1200" cap="none" spc="0" normalizeH="0" baseline="0" noProof="0" smtClean="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054" name="Line 7"/>
          <p:cNvSpPr/>
          <p:nvPr/>
        </p:nvSpPr>
        <p:spPr>
          <a:xfrm flipV="1">
            <a:off x="2917825" y="838200"/>
            <a:ext cx="0" cy="6019800"/>
          </a:xfrm>
          <a:prstGeom prst="line">
            <a:avLst/>
          </a:prstGeom>
          <a:ln w="38100" cap="flat" cmpd="sng">
            <a:solidFill>
              <a:schemeClr val="tx2"/>
            </a:solidFill>
            <a:prstDash val="solid"/>
            <a:headEnd type="none" w="med" len="med"/>
            <a:tailEnd type="none" w="med" len="med"/>
          </a:ln>
        </p:spPr>
      </p:sp>
      <p:sp>
        <p:nvSpPr>
          <p:cNvPr id="2055" name="Text Box 8"/>
          <p:cNvSpPr txBox="1">
            <a:spLocks noChangeArrowheads="1"/>
          </p:cNvSpPr>
          <p:nvPr/>
        </p:nvSpPr>
        <p:spPr bwMode="auto">
          <a:xfrm>
            <a:off x="311150" y="2220913"/>
            <a:ext cx="2363788" cy="331788"/>
          </a:xfrm>
          <a:prstGeom prst="rect">
            <a:avLst/>
          </a:prstGeom>
          <a:noFill/>
          <a:ln>
            <a:noFill/>
          </a:ln>
        </p:spPr>
        <p:txBody>
          <a:bodyPr lIns="88816" tIns="44409" rIns="88816" bIns="44409">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smtClean="0">
                <a:ln>
                  <a:noFill/>
                </a:ln>
                <a:solidFill>
                  <a:schemeClr val="bg1"/>
                </a:solidFill>
                <a:effectLst/>
                <a:uLnTx/>
                <a:uFillTx/>
                <a:latin typeface="Arial" panose="020B0604020202020204" pitchFamily="34" charset="0"/>
                <a:ea typeface="宋体" panose="02010600030101010101" pitchFamily="2" charset="-122"/>
                <a:cs typeface="+mn-cs"/>
              </a:rPr>
              <a:t>www.briup.com</a:t>
            </a:r>
          </a:p>
        </p:txBody>
      </p:sp>
      <p:sp>
        <p:nvSpPr>
          <p:cNvPr id="2056" name="Rectangle 9"/>
          <p:cNvSpPr>
            <a:spLocks noChangeArrowheads="1"/>
          </p:cNvSpPr>
          <p:nvPr/>
        </p:nvSpPr>
        <p:spPr bwMode="auto">
          <a:xfrm>
            <a:off x="241300" y="1936750"/>
            <a:ext cx="2566988" cy="331788"/>
          </a:xfrm>
          <a:prstGeom prst="rect">
            <a:avLst/>
          </a:prstGeom>
          <a:noFill/>
          <a:ln>
            <a:noFill/>
          </a:ln>
        </p:spPr>
        <p:txBody>
          <a:bodyPr lIns="88816" tIns="44409" rIns="88816" bIns="44409">
            <a:spAutoFit/>
          </a:bodyPr>
          <a:lstStyle/>
          <a:p>
            <a:pPr lvl="0" algn="ctr" defTabSz="901700">
              <a:buNone/>
            </a:pPr>
            <a:r>
              <a:rPr lang="zh-CN" altLang="en-US" sz="1600" i="0">
                <a:solidFill>
                  <a:srgbClr val="CC0099"/>
                </a:solidFill>
                <a:latin typeface="宋体" panose="02010600030101010101" pitchFamily="2" charset="-122"/>
              </a:rPr>
              <a:t>杰普软件科技有限公司</a:t>
            </a:r>
          </a:p>
        </p:txBody>
      </p:sp>
      <p:pic>
        <p:nvPicPr>
          <p:cNvPr id="2058" name="Picture 11" descr="logo"/>
          <p:cNvPicPr>
            <a:picLocks noChangeAspect="1"/>
          </p:cNvPicPr>
          <p:nvPr userDrawn="1"/>
        </p:nvPicPr>
        <p:blipFill>
          <a:blip r:embed="rId13" cstate="print"/>
          <a:stretch>
            <a:fillRect/>
          </a:stretch>
        </p:blipFill>
        <p:spPr>
          <a:xfrm>
            <a:off x="457200" y="762000"/>
            <a:ext cx="2133600" cy="914400"/>
          </a:xfrm>
          <a:prstGeom prst="rect">
            <a:avLst/>
          </a:prstGeom>
          <a:noFill/>
          <a:ln w="9525">
            <a:noFill/>
          </a:ln>
        </p:spPr>
      </p:pic>
      <p:sp>
        <p:nvSpPr>
          <p:cNvPr id="13" name="Rectangle 10"/>
          <p:cNvSpPr>
            <a:spLocks noChangeArrowheads="1"/>
          </p:cNvSpPr>
          <p:nvPr userDrawn="1"/>
        </p:nvSpPr>
        <p:spPr bwMode="auto">
          <a:xfrm>
            <a:off x="152516" y="2971812"/>
            <a:ext cx="2666930" cy="3167451"/>
          </a:xfrm>
          <a:prstGeom prst="rect">
            <a:avLst/>
          </a:prstGeom>
          <a:noFill/>
          <a:ln>
            <a:noFill/>
          </a:ln>
        </p:spPr>
        <p:txBody>
          <a:bodyPr wrap="square" lIns="88816" tIns="44409" rIns="88816" bIns="44409">
            <a:spAutoFit/>
          </a:bodyPr>
          <a:lstStyle/>
          <a:p>
            <a:pPr marL="0" marR="0" lvl="0" indent="0" algn="l" defTabSz="889000" rtl="0" eaLnBrk="1" fontAlgn="base" latinLnBrk="0" hangingPunct="1">
              <a:lnSpc>
                <a:spcPct val="100000"/>
              </a:lnSpc>
              <a:spcBef>
                <a:spcPct val="0"/>
              </a:spcBef>
              <a:spcAft>
                <a:spcPct val="0"/>
              </a:spcAft>
              <a:buClrTx/>
              <a:buSzTx/>
              <a:buFontTx/>
              <a:buNone/>
              <a:tabLst/>
              <a:defRPr/>
            </a:pPr>
            <a:r>
              <a:rPr lang="en-US" altLang="zh-CN" sz="1400" i="0" dirty="0">
                <a:latin typeface="Times New Roman" panose="02020603050405020304" pitchFamily="18" charset="0"/>
                <a:sym typeface="宋体" panose="02010600030101010101" pitchFamily="2" charset="-122"/>
              </a:rPr>
              <a:t>Tel:  </a:t>
            </a:r>
            <a:r>
              <a:rPr lang="zh-CN" altLang="en-US" sz="1400" b="1" i="0" u="none" kern="1200" baseline="0" dirty="0" smtClean="0">
                <a:solidFill>
                  <a:schemeClr val="tx1"/>
                </a:solidFill>
                <a:latin typeface="Arial" panose="020B0604020202020204" pitchFamily="34" charset="0"/>
                <a:ea typeface="宋体" panose="02010600030101010101" pitchFamily="2" charset="-122"/>
                <a:cs typeface="+mn-cs"/>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0512</a:t>
            </a:r>
            <a:r>
              <a:rPr lang="zh-CN" altLang="en-US" sz="1400" b="1" i="0" u="none" kern="1200" baseline="0" dirty="0" smtClean="0">
                <a:solidFill>
                  <a:schemeClr val="tx1"/>
                </a:solidFill>
                <a:latin typeface="Arial" panose="020B0604020202020204" pitchFamily="34" charset="0"/>
                <a:ea typeface="宋体" panose="02010600030101010101" pitchFamily="2" charset="-122"/>
                <a:cs typeface="+mn-cs"/>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50190290-8010</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smtClean="0">
                <a:latin typeface="Times New Roman" panose="02020603050405020304" pitchFamily="18" charset="0"/>
                <a:sym typeface="宋体" panose="02010600030101010101" pitchFamily="2" charset="-122"/>
              </a:rPr>
              <a:t>Email:training@briup.com</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a:latin typeface="Times New Roman" panose="02020603050405020304" pitchFamily="18" charset="0"/>
                <a:sym typeface="宋体" panose="02010600030101010101" pitchFamily="2" charset="-122"/>
              </a:rPr>
              <a:t>Msn:  </a:t>
            </a:r>
            <a:r>
              <a:rPr lang="en-US" altLang="zh-CN" sz="1400" i="0" dirty="0">
                <a:latin typeface="Times New Roman" panose="02020603050405020304" pitchFamily="18" charset="0"/>
                <a:sym typeface="宋体" panose="02010600030101010101" pitchFamily="2" charset="-122"/>
                <a:hlinkClick r:id="rId14"/>
              </a:rPr>
              <a:t>training.sh@hotmail.com</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a:latin typeface="Times New Roman" panose="02020603050405020304" pitchFamily="18" charset="0"/>
                <a:sym typeface="宋体" panose="02010600030101010101" pitchFamily="2" charset="-122"/>
              </a:rPr>
              <a:t>Home:http://www.briup.com</a:t>
            </a:r>
            <a:r>
              <a:rPr lang="zh-CN" altLang="en-US" sz="1400" i="0" dirty="0">
                <a:latin typeface="宋体" panose="02010600030101010101" pitchFamily="2" charset="-122"/>
                <a:sym typeface="宋体" panose="02010600030101010101" pitchFamily="2" charset="-122"/>
              </a:rPr>
              <a:t>　</a:t>
            </a:r>
          </a:p>
          <a:p>
            <a:pPr lvl="0" defTabSz="889000" eaLnBrk="1" hangingPunct="1">
              <a:buNone/>
            </a:pPr>
            <a:endParaRPr lang="zh-CN" altLang="en-US" sz="14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tabLst/>
              <a:defRPr/>
            </a:pPr>
            <a:r>
              <a:rPr lang="zh-CN" altLang="en-US" sz="1200" i="0" dirty="0">
                <a:latin typeface="宋体" panose="02010600030101010101" pitchFamily="2" charset="-122"/>
                <a:sym typeface="宋体" panose="02010600030101010101" pitchFamily="2" charset="-122"/>
              </a:rPr>
              <a:t>地址</a:t>
            </a:r>
            <a:r>
              <a:rPr lang="zh-CN" altLang="en-US" sz="1200" i="0" dirty="0" smtClean="0">
                <a:latin typeface="宋体" panose="02010600030101010101" pitchFamily="2" charset="-122"/>
                <a:sym typeface="宋体" panose="02010600030101010101" pitchFamily="2" charset="-122"/>
              </a:rPr>
              <a:t>：江苏省苏州市</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昆山市巴城镇学院路</a:t>
            </a:r>
            <a:r>
              <a:rPr lang="en-US" altLang="zh-CN" sz="1200" b="1" i="0" u="none" kern="1200" baseline="0" dirty="0" smtClean="0">
                <a:solidFill>
                  <a:schemeClr val="tx1"/>
                </a:solidFill>
                <a:latin typeface="Arial" panose="020B0604020202020204" pitchFamily="34" charset="0"/>
                <a:ea typeface="宋体" panose="02010600030101010101" pitchFamily="2" charset="-122"/>
                <a:cs typeface="+mn-cs"/>
              </a:rPr>
              <a:t>828</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号昆山浦东软件园北楼</a:t>
            </a:r>
            <a:r>
              <a:rPr lang="en-US" altLang="zh-CN" sz="1200" b="1" i="0" u="none" kern="1200" baseline="0" dirty="0" smtClean="0">
                <a:solidFill>
                  <a:schemeClr val="tx1"/>
                </a:solidFill>
                <a:latin typeface="Arial" panose="020B0604020202020204" pitchFamily="34" charset="0"/>
                <a:ea typeface="宋体" panose="02010600030101010101" pitchFamily="2" charset="-122"/>
                <a:cs typeface="+mn-cs"/>
              </a:rPr>
              <a:t>4-5-8</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层</a:t>
            </a:r>
          </a:p>
          <a:p>
            <a:pPr marL="0" marR="0" lvl="0" indent="0" algn="l" defTabSz="889000" rtl="0" eaLnBrk="1" fontAlgn="base" latinLnBrk="0" hangingPunct="1">
              <a:lnSpc>
                <a:spcPct val="100000"/>
              </a:lnSpc>
              <a:spcBef>
                <a:spcPct val="0"/>
              </a:spcBef>
              <a:spcAft>
                <a:spcPct val="0"/>
              </a:spcAft>
              <a:buClrTx/>
              <a:buSzTx/>
              <a:buFontTx/>
              <a:buNone/>
              <a:tabLst/>
              <a:defRPr/>
            </a:pPr>
            <a:endParaRPr lang="zh-CN" altLang="en-US" sz="1200" i="0" dirty="0" smtClean="0"/>
          </a:p>
          <a:p>
            <a:pPr lvl="0" defTabSz="889000" eaLnBrk="1" hangingPunct="1">
              <a:buNone/>
            </a:pPr>
            <a:endParaRPr lang="zh-CN" altLang="en-US" sz="12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tabLst/>
              <a:defRPr/>
            </a:pPr>
            <a:r>
              <a:rPr lang="zh-CN" altLang="en-US" sz="1400" i="0" dirty="0">
                <a:latin typeface="宋体" panose="02010600030101010101" pitchFamily="2" charset="-122"/>
                <a:sym typeface="宋体" panose="02010600030101010101" pitchFamily="2" charset="-122"/>
              </a:rPr>
              <a:t>邮编</a:t>
            </a:r>
            <a:r>
              <a:rPr lang="zh-CN" altLang="en-US" sz="1400" i="0" dirty="0" smtClean="0">
                <a:latin typeface="宋体" panose="02010600030101010101" pitchFamily="2" charset="-122"/>
                <a:sym typeface="宋体" panose="02010600030101010101" pitchFamily="2" charset="-122"/>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215311</a:t>
            </a:r>
            <a:endParaRPr lang="en-US" altLang="zh-CN" sz="14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tabLst/>
              <a:defRPr/>
            </a:pPr>
            <a:r>
              <a:rPr lang="zh-CN" altLang="en-US" sz="1400" i="0" dirty="0">
                <a:latin typeface="宋体" panose="02010600030101010101" pitchFamily="2" charset="-122"/>
                <a:sym typeface="宋体" panose="02010600030101010101" pitchFamily="2" charset="-122"/>
              </a:rPr>
              <a:t>电话</a:t>
            </a:r>
            <a:r>
              <a:rPr lang="en-US" altLang="zh-CN" sz="1400" i="0" dirty="0">
                <a:latin typeface="宋体" panose="02010600030101010101" pitchFamily="2" charset="-122"/>
                <a:sym typeface="宋体" panose="02010600030101010101" pitchFamily="2" charset="-122"/>
              </a:rPr>
              <a:t>: </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(0512)50190290-8000</a:t>
            </a:r>
          </a:p>
          <a:p>
            <a:pPr lvl="0" defTabSz="889000" eaLnBrk="1" hangingPunct="1">
              <a:buNone/>
            </a:pPr>
            <a:endParaRPr lang="en-US" altLang="zh-CN" sz="1400" i="0" dirty="0">
              <a:latin typeface="宋体" panose="02010600030101010101" pitchFamily="2" charset="-122"/>
              <a:sym typeface="宋体" panose="02010600030101010101" pitchFamily="2" charset="-122"/>
            </a:endParaRPr>
          </a:p>
          <a:p>
            <a:pPr lvl="0" defTabSz="889000" eaLnBrk="1" hangingPunct="1">
              <a:buNone/>
            </a:pPr>
            <a:r>
              <a:rPr lang="zh-CN" altLang="en-US" sz="1400" i="0" dirty="0" smtClean="0">
                <a:latin typeface="宋体" panose="02010600030101010101" pitchFamily="2" charset="-122"/>
                <a:sym typeface="宋体" panose="02010600030101010101" pitchFamily="2" charset="-122"/>
              </a:rPr>
              <a:t>电</a:t>
            </a:r>
            <a:r>
              <a:rPr lang="zh-CN" altLang="en-US" sz="1400" i="0" dirty="0">
                <a:latin typeface="宋体" panose="02010600030101010101" pitchFamily="2" charset="-122"/>
                <a:sym typeface="宋体" panose="02010600030101010101" pitchFamily="2" charset="-122"/>
              </a:rPr>
              <a:t>邮：</a:t>
            </a:r>
            <a:r>
              <a:rPr lang="en-US" altLang="zh-CN" sz="1400" i="0" dirty="0">
                <a:latin typeface="宋体" panose="02010600030101010101" pitchFamily="2" charset="-122"/>
                <a:sym typeface="宋体" panose="02010600030101010101" pitchFamily="2" charset="-122"/>
                <a:hlinkClick r:id="rId15"/>
              </a:rPr>
              <a:t>training@briup.com</a:t>
            </a:r>
            <a:endParaRPr lang="en-US" altLang="zh-CN" sz="1400" i="0" dirty="0">
              <a:latin typeface="宋体" panose="02010600030101010101" pitchFamily="2" charset="-122"/>
              <a:sym typeface="宋体" panose="02010600030101010101" pitchFamily="2" charset="-122"/>
            </a:endParaRPr>
          </a:p>
          <a:p>
            <a:pPr lvl="0" defTabSz="889000" eaLnBrk="1" hangingPunct="1">
              <a:buNone/>
            </a:pPr>
            <a:r>
              <a:rPr lang="zh-CN" altLang="en-US" sz="1400" i="0" dirty="0">
                <a:latin typeface="宋体" panose="02010600030101010101" pitchFamily="2" charset="-122"/>
                <a:sym typeface="宋体" panose="02010600030101010101" pitchFamily="2" charset="-122"/>
              </a:rPr>
              <a:t>主页：</a:t>
            </a:r>
            <a:r>
              <a:rPr lang="en-US" altLang="zh-CN" sz="1400" i="0" dirty="0">
                <a:latin typeface="宋体" panose="02010600030101010101" pitchFamily="2" charset="-122"/>
                <a:sym typeface="宋体" panose="02010600030101010101" pitchFamily="2" charset="-122"/>
              </a:rPr>
              <a:t>http://www.briup.com</a:t>
            </a:r>
            <a:r>
              <a:rPr lang="zh-CN" altLang="en-US" sz="1400" i="0" dirty="0">
                <a:latin typeface="宋体" panose="02010600030101010101" pitchFamily="2" charset="-122"/>
                <a:sym typeface="宋体" panose="02010600030101010101" pitchFamily="2" charset="-122"/>
              </a:rPr>
              <a:t>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87000"/>
        </a:lnSpc>
        <a:spcBef>
          <a:spcPct val="0"/>
        </a:spcBef>
        <a:spcAft>
          <a:spcPct val="0"/>
        </a:spcAft>
        <a:defRPr sz="2400" b="1" kern="1200">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2pPr>
      <a:lvl3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3pPr>
      <a:lvl4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4pPr>
      <a:lvl5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5pPr>
      <a:lvl6pPr marL="4572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9144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13716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18288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9pPr>
    </p:titleStyle>
    <p:bodyStyle>
      <a:lvl1pPr algn="l" rtl="0" eaLnBrk="0" fontAlgn="base" hangingPunct="0">
        <a:spcBef>
          <a:spcPts val="590"/>
        </a:spcBef>
        <a:spcAft>
          <a:spcPts val="590"/>
        </a:spcAft>
        <a:buClr>
          <a:schemeClr val="tx2"/>
        </a:buClr>
        <a:buSzPct val="80000"/>
        <a:buFont typeface="Wingdings" panose="05000000000000000000" pitchFamily="2" charset="2"/>
        <a:buChar char="u"/>
        <a:defRPr sz="2000" b="1"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685800"/>
            <a:ext cx="9307513" cy="301625"/>
          </a:xfrm>
          <a:prstGeom prst="rect">
            <a:avLst/>
          </a:prstGeom>
          <a:noFill/>
          <a:ln>
            <a:noFill/>
          </a:ln>
        </p:spPr>
        <p:txBody>
          <a:bodyPr wrap="none" anchor="ctr"/>
          <a:lstStyle>
            <a:lvl1pPr>
              <a:defRPr sz="2400" b="1" i="1">
                <a:solidFill>
                  <a:schemeClr val="tx1"/>
                </a:solidFill>
                <a:latin typeface="宋体" panose="02010600030101010101" pitchFamily="2" charset="-122"/>
                <a:ea typeface="宋体" panose="02010600030101010101" pitchFamily="2" charset="-122"/>
              </a:defRPr>
            </a:lvl1pPr>
            <a:lvl2pPr marL="742950" indent="-285750">
              <a:defRPr sz="2400" b="1" i="1">
                <a:solidFill>
                  <a:schemeClr val="tx1"/>
                </a:solidFill>
                <a:latin typeface="宋体" panose="02010600030101010101" pitchFamily="2" charset="-122"/>
                <a:ea typeface="宋体" panose="02010600030101010101" pitchFamily="2" charset="-122"/>
              </a:defRPr>
            </a:lvl2pPr>
            <a:lvl3pPr marL="1143000" indent="-228600">
              <a:defRPr sz="2400" b="1" i="1">
                <a:solidFill>
                  <a:schemeClr val="tx1"/>
                </a:solidFill>
                <a:latin typeface="宋体" panose="02010600030101010101" pitchFamily="2" charset="-122"/>
                <a:ea typeface="宋体" panose="02010600030101010101" pitchFamily="2" charset="-122"/>
              </a:defRPr>
            </a:lvl3pPr>
            <a:lvl4pPr marL="1600200" indent="-228600">
              <a:defRPr sz="2400" b="1" i="1">
                <a:solidFill>
                  <a:schemeClr val="tx1"/>
                </a:solidFill>
                <a:latin typeface="宋体" panose="02010600030101010101" pitchFamily="2" charset="-122"/>
                <a:ea typeface="宋体" panose="02010600030101010101" pitchFamily="2" charset="-122"/>
              </a:defRPr>
            </a:lvl4pPr>
            <a:lvl5pPr marL="2057400" indent="-228600">
              <a:defRPr sz="2400" b="1" 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1" i="1" u="none" strike="noStrike" kern="1200" cap="none" spc="0" normalizeH="0" baseline="0" noProof="0" smtClean="0">
              <a:ln>
                <a:noFill/>
              </a:ln>
              <a:solidFill>
                <a:srgbClr val="00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3075" name="Rectangle 4"/>
          <p:cNvSpPr>
            <a:spLocks noChangeArrowheads="1"/>
          </p:cNvSpPr>
          <p:nvPr/>
        </p:nvSpPr>
        <p:spPr bwMode="auto">
          <a:xfrm>
            <a:off x="8278813" y="6410325"/>
            <a:ext cx="320675" cy="23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33" tIns="44376" rIns="90333" bIns="44376">
            <a:spAutoFit/>
          </a:bodyPr>
          <a:lstStyle>
            <a:lvl1pPr>
              <a:defRPr sz="2400" b="1" i="1">
                <a:solidFill>
                  <a:schemeClr val="tx1"/>
                </a:solidFill>
                <a:latin typeface="Arial" panose="020B0604020202020204" pitchFamily="34" charset="0"/>
                <a:ea typeface="宋体" panose="02010600030101010101" pitchFamily="2" charset="-122"/>
              </a:defRPr>
            </a:lvl1pPr>
            <a:lvl2pPr>
              <a:defRPr sz="2400" b="1" i="1">
                <a:solidFill>
                  <a:schemeClr val="tx1"/>
                </a:solidFill>
                <a:latin typeface="Arial" panose="020B0604020202020204" pitchFamily="34" charset="0"/>
                <a:ea typeface="宋体" panose="02010600030101010101" pitchFamily="2" charset="-122"/>
              </a:defRPr>
            </a:lvl2pPr>
            <a:lvl3pPr>
              <a:defRPr sz="2400" b="1" i="1">
                <a:solidFill>
                  <a:schemeClr val="tx1"/>
                </a:solidFill>
                <a:latin typeface="Arial" panose="020B0604020202020204" pitchFamily="34" charset="0"/>
                <a:ea typeface="宋体" panose="02010600030101010101" pitchFamily="2" charset="-122"/>
              </a:defRPr>
            </a:lvl3pPr>
            <a:lvl4pPr>
              <a:defRPr sz="2400" b="1" i="1">
                <a:solidFill>
                  <a:schemeClr val="tx1"/>
                </a:solidFill>
                <a:latin typeface="Arial" panose="020B0604020202020204" pitchFamily="34" charset="0"/>
                <a:ea typeface="宋体" panose="02010600030101010101" pitchFamily="2" charset="-122"/>
              </a:defRPr>
            </a:lvl4pPr>
            <a:lvl5pPr>
              <a:defRPr sz="2400" b="1" i="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B884BEF-EF85-B745-BB48-51FF4BB472F4}" type="slidenum">
              <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sp>
        <p:nvSpPr>
          <p:cNvPr id="2052" name="Rectangle 5"/>
          <p:cNvSpPr>
            <a:spLocks noChangeArrowheads="1"/>
          </p:cNvSpPr>
          <p:nvPr/>
        </p:nvSpPr>
        <p:spPr bwMode="auto">
          <a:xfrm>
            <a:off x="4217988" y="5467350"/>
            <a:ext cx="3411538" cy="301625"/>
          </a:xfrm>
          <a:prstGeom prst="rect">
            <a:avLst/>
          </a:prstGeom>
          <a:noFill/>
          <a:ln>
            <a:noFill/>
          </a:ln>
        </p:spPr>
        <p:txBody>
          <a:bodyPr wrap="none" lIns="90050" tIns="45024" rIns="90050" bIns="45024">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1" u="none" strike="noStrike" kern="1200" cap="none" spc="0" normalizeH="0" baseline="0" noProof="0" smtClean="0">
                <a:ln>
                  <a:noFill/>
                </a:ln>
                <a:solidFill>
                  <a:srgbClr val="00279F"/>
                </a:solidFill>
                <a:effectLst/>
                <a:uLnTx/>
                <a:uFillTx/>
                <a:latin typeface="Arial" panose="020B0604020202020204" pitchFamily="34" charset="0"/>
                <a:ea typeface="宋体" panose="02010600030101010101" pitchFamily="2" charset="-122"/>
                <a:cs typeface="+mn-cs"/>
              </a:rPr>
              <a:t>Brighten Your Way And Raise You Up.</a:t>
            </a:r>
          </a:p>
        </p:txBody>
      </p:sp>
      <p:sp>
        <p:nvSpPr>
          <p:cNvPr id="2053" name="Text Box 6"/>
          <p:cNvSpPr txBox="1">
            <a:spLocks noChangeArrowheads="1"/>
          </p:cNvSpPr>
          <p:nvPr/>
        </p:nvSpPr>
        <p:spPr bwMode="auto">
          <a:xfrm>
            <a:off x="3294063" y="1509713"/>
            <a:ext cx="5291138" cy="515938"/>
          </a:xfrm>
          <a:prstGeom prst="rect">
            <a:avLst/>
          </a:prstGeom>
          <a:noFill/>
          <a:ln>
            <a:noFill/>
          </a:ln>
        </p:spPr>
        <p:txBody>
          <a:bodyPr lIns="90050" tIns="45024" rIns="90050" bIns="45024">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1" i="1" u="none" strike="noStrike" kern="1200" cap="none" spc="0" normalizeH="0" baseline="0" noProof="0" smtClean="0">
                <a:ln>
                  <a:noFill/>
                </a:ln>
                <a:solidFill>
                  <a:srgbClr val="00279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Briup High-End IT Training</a:t>
            </a:r>
            <a:endParaRPr kumimoji="0" lang="en-US" altLang="zh-CN" sz="1600" b="1" i="0" u="none" strike="noStrike" kern="1200" cap="none" spc="0" normalizeH="0" baseline="0" noProof="0" smtClean="0">
              <a:ln>
                <a:noFill/>
              </a:ln>
              <a:solidFill>
                <a:srgbClr val="00279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078" name="Line 7"/>
          <p:cNvSpPr/>
          <p:nvPr/>
        </p:nvSpPr>
        <p:spPr>
          <a:xfrm flipV="1">
            <a:off x="2917825" y="838200"/>
            <a:ext cx="0" cy="6019800"/>
          </a:xfrm>
          <a:prstGeom prst="line">
            <a:avLst/>
          </a:prstGeom>
          <a:ln w="38100" cap="flat" cmpd="sng">
            <a:solidFill>
              <a:schemeClr val="tx2"/>
            </a:solidFill>
            <a:prstDash val="solid"/>
            <a:headEnd type="none" w="med" len="med"/>
            <a:tailEnd type="none" w="med" len="med"/>
          </a:ln>
        </p:spPr>
      </p:sp>
      <p:sp>
        <p:nvSpPr>
          <p:cNvPr id="2055" name="Text Box 8"/>
          <p:cNvSpPr txBox="1">
            <a:spLocks noChangeArrowheads="1"/>
          </p:cNvSpPr>
          <p:nvPr/>
        </p:nvSpPr>
        <p:spPr bwMode="auto">
          <a:xfrm>
            <a:off x="311150" y="2220913"/>
            <a:ext cx="2363788" cy="331788"/>
          </a:xfrm>
          <a:prstGeom prst="rect">
            <a:avLst/>
          </a:prstGeom>
          <a:noFill/>
          <a:ln>
            <a:noFill/>
          </a:ln>
        </p:spPr>
        <p:txBody>
          <a:bodyPr lIns="88816" tIns="44409" rIns="88816" bIns="44409">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smtClean="0">
                <a:ln>
                  <a:noFill/>
                </a:ln>
                <a:solidFill>
                  <a:srgbClr val="00279F"/>
                </a:solidFill>
                <a:effectLst/>
                <a:uLnTx/>
                <a:uFillTx/>
                <a:latin typeface="Arial" panose="020B0604020202020204" pitchFamily="34" charset="0"/>
                <a:ea typeface="宋体" panose="02010600030101010101" pitchFamily="2" charset="-122"/>
                <a:cs typeface="+mn-cs"/>
              </a:rPr>
              <a:t>www.briup.com</a:t>
            </a:r>
          </a:p>
        </p:txBody>
      </p:sp>
      <p:sp>
        <p:nvSpPr>
          <p:cNvPr id="2056" name="Rectangle 9"/>
          <p:cNvSpPr>
            <a:spLocks noChangeArrowheads="1"/>
          </p:cNvSpPr>
          <p:nvPr/>
        </p:nvSpPr>
        <p:spPr bwMode="auto">
          <a:xfrm>
            <a:off x="241300" y="1936750"/>
            <a:ext cx="2566988" cy="331788"/>
          </a:xfrm>
          <a:prstGeom prst="rect">
            <a:avLst/>
          </a:prstGeom>
          <a:noFill/>
          <a:ln>
            <a:noFill/>
          </a:ln>
        </p:spPr>
        <p:txBody>
          <a:bodyPr lIns="88816" tIns="44409" rIns="88816" bIns="44409">
            <a:spAutoFit/>
          </a:bodyPr>
          <a:lstStyle/>
          <a:p>
            <a:pPr lvl="0" algn="ctr" defTabSz="901700">
              <a:buNone/>
            </a:pPr>
            <a:r>
              <a:rPr lang="zh-CN" altLang="en-US" sz="1600" i="0">
                <a:solidFill>
                  <a:srgbClr val="CC0099"/>
                </a:solidFill>
                <a:latin typeface="宋体" panose="02010600030101010101" pitchFamily="2" charset="-122"/>
              </a:rPr>
              <a:t>杰普软件科技有限公司</a:t>
            </a:r>
          </a:p>
        </p:txBody>
      </p:sp>
      <p:pic>
        <p:nvPicPr>
          <p:cNvPr id="3082" name="Picture 11" descr="logo"/>
          <p:cNvPicPr>
            <a:picLocks noChangeAspect="1"/>
          </p:cNvPicPr>
          <p:nvPr userDrawn="1"/>
        </p:nvPicPr>
        <p:blipFill>
          <a:blip r:embed="rId13" cstate="print"/>
          <a:stretch>
            <a:fillRect/>
          </a:stretch>
        </p:blipFill>
        <p:spPr>
          <a:xfrm>
            <a:off x="457200" y="762000"/>
            <a:ext cx="2133600" cy="914400"/>
          </a:xfrm>
          <a:prstGeom prst="rect">
            <a:avLst/>
          </a:prstGeom>
          <a:noFill/>
          <a:ln w="9525">
            <a:noFill/>
          </a:ln>
        </p:spPr>
      </p:pic>
      <p:sp>
        <p:nvSpPr>
          <p:cNvPr id="13" name="Rectangle 10"/>
          <p:cNvSpPr>
            <a:spLocks noChangeArrowheads="1"/>
          </p:cNvSpPr>
          <p:nvPr userDrawn="1"/>
        </p:nvSpPr>
        <p:spPr bwMode="auto">
          <a:xfrm>
            <a:off x="152516" y="2971812"/>
            <a:ext cx="2666930" cy="3167451"/>
          </a:xfrm>
          <a:prstGeom prst="rect">
            <a:avLst/>
          </a:prstGeom>
          <a:noFill/>
          <a:ln>
            <a:noFill/>
          </a:ln>
        </p:spPr>
        <p:txBody>
          <a:bodyPr wrap="square" lIns="88816" tIns="44409" rIns="88816" bIns="44409">
            <a:spAutoFit/>
          </a:bodyPr>
          <a:lstStyle/>
          <a:p>
            <a:pPr marL="0" marR="0" lvl="0" indent="0" algn="l" defTabSz="889000" rtl="0" eaLnBrk="1" fontAlgn="base" latinLnBrk="0" hangingPunct="1">
              <a:lnSpc>
                <a:spcPct val="100000"/>
              </a:lnSpc>
              <a:spcBef>
                <a:spcPct val="0"/>
              </a:spcBef>
              <a:spcAft>
                <a:spcPct val="0"/>
              </a:spcAft>
              <a:buClrTx/>
              <a:buSzTx/>
              <a:buFontTx/>
              <a:buNone/>
              <a:tabLst/>
              <a:defRPr/>
            </a:pPr>
            <a:r>
              <a:rPr lang="en-US" altLang="zh-CN" sz="1400" i="0" dirty="0">
                <a:latin typeface="Times New Roman" panose="02020603050405020304" pitchFamily="18" charset="0"/>
                <a:sym typeface="宋体" panose="02010600030101010101" pitchFamily="2" charset="-122"/>
              </a:rPr>
              <a:t>Tel:  </a:t>
            </a:r>
            <a:r>
              <a:rPr lang="zh-CN" altLang="en-US" sz="1400" b="1" i="0" u="none" kern="1200" baseline="0" dirty="0" smtClean="0">
                <a:solidFill>
                  <a:schemeClr val="tx1"/>
                </a:solidFill>
                <a:latin typeface="Arial" panose="020B0604020202020204" pitchFamily="34" charset="0"/>
                <a:ea typeface="宋体" panose="02010600030101010101" pitchFamily="2" charset="-122"/>
                <a:cs typeface="+mn-cs"/>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0512</a:t>
            </a:r>
            <a:r>
              <a:rPr lang="zh-CN" altLang="en-US" sz="1400" b="1" i="0" u="none" kern="1200" baseline="0" dirty="0" smtClean="0">
                <a:solidFill>
                  <a:schemeClr val="tx1"/>
                </a:solidFill>
                <a:latin typeface="Arial" panose="020B0604020202020204" pitchFamily="34" charset="0"/>
                <a:ea typeface="宋体" panose="02010600030101010101" pitchFamily="2" charset="-122"/>
                <a:cs typeface="+mn-cs"/>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50190290-8010</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smtClean="0">
                <a:latin typeface="Times New Roman" panose="02020603050405020304" pitchFamily="18" charset="0"/>
                <a:sym typeface="宋体" panose="02010600030101010101" pitchFamily="2" charset="-122"/>
              </a:rPr>
              <a:t>Email:training@briup.com</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a:latin typeface="Times New Roman" panose="02020603050405020304" pitchFamily="18" charset="0"/>
                <a:sym typeface="宋体" panose="02010600030101010101" pitchFamily="2" charset="-122"/>
              </a:rPr>
              <a:t>Msn:  </a:t>
            </a:r>
            <a:r>
              <a:rPr lang="en-US" altLang="zh-CN" sz="1400" i="0" dirty="0">
                <a:latin typeface="Times New Roman" panose="02020603050405020304" pitchFamily="18" charset="0"/>
                <a:sym typeface="宋体" panose="02010600030101010101" pitchFamily="2" charset="-122"/>
                <a:hlinkClick r:id="rId14"/>
              </a:rPr>
              <a:t>training.sh@hotmail.com</a:t>
            </a:r>
            <a:endParaRPr lang="en-US" altLang="zh-CN" sz="1400" i="0" dirty="0">
              <a:latin typeface="Times New Roman" panose="02020603050405020304" pitchFamily="18" charset="0"/>
              <a:sym typeface="宋体" panose="02010600030101010101" pitchFamily="2" charset="-122"/>
            </a:endParaRPr>
          </a:p>
          <a:p>
            <a:pPr lvl="0" defTabSz="889000" eaLnBrk="1" hangingPunct="1">
              <a:buNone/>
            </a:pPr>
            <a:r>
              <a:rPr lang="en-US" altLang="zh-CN" sz="1400" i="0" dirty="0">
                <a:latin typeface="Times New Roman" panose="02020603050405020304" pitchFamily="18" charset="0"/>
                <a:sym typeface="宋体" panose="02010600030101010101" pitchFamily="2" charset="-122"/>
              </a:rPr>
              <a:t>Home:http://www.briup.com</a:t>
            </a:r>
            <a:r>
              <a:rPr lang="zh-CN" altLang="en-US" sz="1400" i="0" dirty="0">
                <a:latin typeface="宋体" panose="02010600030101010101" pitchFamily="2" charset="-122"/>
                <a:sym typeface="宋体" panose="02010600030101010101" pitchFamily="2" charset="-122"/>
              </a:rPr>
              <a:t>　</a:t>
            </a:r>
          </a:p>
          <a:p>
            <a:pPr lvl="0" defTabSz="889000" eaLnBrk="1" hangingPunct="1">
              <a:buNone/>
            </a:pPr>
            <a:endParaRPr lang="zh-CN" altLang="en-US" sz="14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tabLst/>
              <a:defRPr/>
            </a:pPr>
            <a:r>
              <a:rPr lang="zh-CN" altLang="en-US" sz="1200" i="0" dirty="0">
                <a:latin typeface="宋体" panose="02010600030101010101" pitchFamily="2" charset="-122"/>
                <a:sym typeface="宋体" panose="02010600030101010101" pitchFamily="2" charset="-122"/>
              </a:rPr>
              <a:t>地址</a:t>
            </a:r>
            <a:r>
              <a:rPr lang="zh-CN" altLang="en-US" sz="1200" i="0" dirty="0" smtClean="0">
                <a:latin typeface="宋体" panose="02010600030101010101" pitchFamily="2" charset="-122"/>
                <a:sym typeface="宋体" panose="02010600030101010101" pitchFamily="2" charset="-122"/>
              </a:rPr>
              <a:t>：江苏省苏州市</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昆山市巴城镇学院路</a:t>
            </a:r>
            <a:r>
              <a:rPr lang="en-US" altLang="zh-CN" sz="1200" b="1" i="0" u="none" kern="1200" baseline="0" dirty="0" smtClean="0">
                <a:solidFill>
                  <a:schemeClr val="tx1"/>
                </a:solidFill>
                <a:latin typeface="Arial" panose="020B0604020202020204" pitchFamily="34" charset="0"/>
                <a:ea typeface="宋体" panose="02010600030101010101" pitchFamily="2" charset="-122"/>
                <a:cs typeface="+mn-cs"/>
              </a:rPr>
              <a:t>828</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号昆山浦东软件园北楼</a:t>
            </a:r>
            <a:r>
              <a:rPr lang="en-US" altLang="zh-CN" sz="1200" b="1" i="0" u="none" kern="1200" baseline="0" dirty="0" smtClean="0">
                <a:solidFill>
                  <a:schemeClr val="tx1"/>
                </a:solidFill>
                <a:latin typeface="Arial" panose="020B0604020202020204" pitchFamily="34" charset="0"/>
                <a:ea typeface="宋体" panose="02010600030101010101" pitchFamily="2" charset="-122"/>
                <a:cs typeface="+mn-cs"/>
              </a:rPr>
              <a:t>4-5-8</a:t>
            </a:r>
            <a:r>
              <a:rPr lang="zh-CN" altLang="en-US" sz="1200" b="1" i="0" u="none" kern="1200" baseline="0" dirty="0" smtClean="0">
                <a:solidFill>
                  <a:schemeClr val="tx1"/>
                </a:solidFill>
                <a:latin typeface="Arial" panose="020B0604020202020204" pitchFamily="34" charset="0"/>
                <a:ea typeface="宋体" panose="02010600030101010101" pitchFamily="2" charset="-122"/>
                <a:cs typeface="+mn-cs"/>
              </a:rPr>
              <a:t>层</a:t>
            </a:r>
          </a:p>
          <a:p>
            <a:pPr marL="0" marR="0" lvl="0" indent="0" algn="l" defTabSz="889000" rtl="0" eaLnBrk="1" fontAlgn="base" latinLnBrk="0" hangingPunct="1">
              <a:lnSpc>
                <a:spcPct val="100000"/>
              </a:lnSpc>
              <a:spcBef>
                <a:spcPct val="0"/>
              </a:spcBef>
              <a:spcAft>
                <a:spcPct val="0"/>
              </a:spcAft>
              <a:buClrTx/>
              <a:buSzTx/>
              <a:buFontTx/>
              <a:buNone/>
              <a:tabLst/>
              <a:defRPr/>
            </a:pPr>
            <a:endParaRPr lang="zh-CN" altLang="en-US" sz="1200" i="0" dirty="0" smtClean="0"/>
          </a:p>
          <a:p>
            <a:pPr lvl="0" defTabSz="889000" eaLnBrk="1" hangingPunct="1">
              <a:buNone/>
            </a:pPr>
            <a:endParaRPr lang="zh-CN" altLang="en-US" sz="12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tabLst/>
              <a:defRPr/>
            </a:pPr>
            <a:r>
              <a:rPr lang="zh-CN" altLang="en-US" sz="1400" i="0" dirty="0">
                <a:latin typeface="宋体" panose="02010600030101010101" pitchFamily="2" charset="-122"/>
                <a:sym typeface="宋体" panose="02010600030101010101" pitchFamily="2" charset="-122"/>
              </a:rPr>
              <a:t>邮编</a:t>
            </a:r>
            <a:r>
              <a:rPr lang="zh-CN" altLang="en-US" sz="1400" i="0" dirty="0" smtClean="0">
                <a:latin typeface="宋体" panose="02010600030101010101" pitchFamily="2" charset="-122"/>
                <a:sym typeface="宋体" panose="02010600030101010101" pitchFamily="2" charset="-122"/>
              </a:rPr>
              <a:t>：</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215311</a:t>
            </a:r>
            <a:endParaRPr lang="en-US" altLang="zh-CN" sz="1400" i="0" dirty="0">
              <a:latin typeface="宋体" panose="02010600030101010101" pitchFamily="2" charset="-122"/>
              <a:sym typeface="宋体" panose="02010600030101010101" pitchFamily="2" charset="-122"/>
            </a:endParaRPr>
          </a:p>
          <a:p>
            <a:pPr marL="0" marR="0" lvl="0" indent="0" algn="l" defTabSz="889000" rtl="0" eaLnBrk="1" fontAlgn="base" latinLnBrk="0" hangingPunct="1">
              <a:lnSpc>
                <a:spcPct val="100000"/>
              </a:lnSpc>
              <a:spcBef>
                <a:spcPct val="0"/>
              </a:spcBef>
              <a:spcAft>
                <a:spcPct val="0"/>
              </a:spcAft>
              <a:buClrTx/>
              <a:buSzTx/>
              <a:buFontTx/>
              <a:buNone/>
              <a:tabLst/>
              <a:defRPr/>
            </a:pPr>
            <a:r>
              <a:rPr lang="zh-CN" altLang="en-US" sz="1400" i="0" dirty="0">
                <a:latin typeface="宋体" panose="02010600030101010101" pitchFamily="2" charset="-122"/>
                <a:sym typeface="宋体" panose="02010600030101010101" pitchFamily="2" charset="-122"/>
              </a:rPr>
              <a:t>电话</a:t>
            </a:r>
            <a:r>
              <a:rPr lang="en-US" altLang="zh-CN" sz="1400" i="0" dirty="0">
                <a:latin typeface="宋体" panose="02010600030101010101" pitchFamily="2" charset="-122"/>
                <a:sym typeface="宋体" panose="02010600030101010101" pitchFamily="2" charset="-122"/>
              </a:rPr>
              <a:t>: </a:t>
            </a:r>
            <a:r>
              <a:rPr lang="en-US" altLang="zh-CN" sz="1400" b="1" i="0" u="none" kern="1200" baseline="0" dirty="0" smtClean="0">
                <a:solidFill>
                  <a:schemeClr val="tx1"/>
                </a:solidFill>
                <a:latin typeface="Arial" panose="020B0604020202020204" pitchFamily="34" charset="0"/>
                <a:ea typeface="宋体" panose="02010600030101010101" pitchFamily="2" charset="-122"/>
                <a:cs typeface="+mn-cs"/>
              </a:rPr>
              <a:t>(0512)50190290-8000</a:t>
            </a:r>
          </a:p>
          <a:p>
            <a:pPr lvl="0" defTabSz="889000" eaLnBrk="1" hangingPunct="1">
              <a:buNone/>
            </a:pPr>
            <a:endParaRPr lang="en-US" altLang="zh-CN" sz="1400" i="0" dirty="0">
              <a:latin typeface="宋体" panose="02010600030101010101" pitchFamily="2" charset="-122"/>
              <a:sym typeface="宋体" panose="02010600030101010101" pitchFamily="2" charset="-122"/>
            </a:endParaRPr>
          </a:p>
          <a:p>
            <a:pPr lvl="0" defTabSz="889000" eaLnBrk="1" hangingPunct="1">
              <a:buNone/>
            </a:pPr>
            <a:r>
              <a:rPr lang="zh-CN" altLang="en-US" sz="1400" i="0" dirty="0" smtClean="0">
                <a:latin typeface="宋体" panose="02010600030101010101" pitchFamily="2" charset="-122"/>
                <a:sym typeface="宋体" panose="02010600030101010101" pitchFamily="2" charset="-122"/>
              </a:rPr>
              <a:t>电</a:t>
            </a:r>
            <a:r>
              <a:rPr lang="zh-CN" altLang="en-US" sz="1400" i="0" dirty="0">
                <a:latin typeface="宋体" panose="02010600030101010101" pitchFamily="2" charset="-122"/>
                <a:sym typeface="宋体" panose="02010600030101010101" pitchFamily="2" charset="-122"/>
              </a:rPr>
              <a:t>邮：</a:t>
            </a:r>
            <a:r>
              <a:rPr lang="en-US" altLang="zh-CN" sz="1400" i="0" dirty="0">
                <a:latin typeface="宋体" panose="02010600030101010101" pitchFamily="2" charset="-122"/>
                <a:sym typeface="宋体" panose="02010600030101010101" pitchFamily="2" charset="-122"/>
                <a:hlinkClick r:id="rId15"/>
              </a:rPr>
              <a:t>training@briup.com</a:t>
            </a:r>
            <a:endParaRPr lang="en-US" altLang="zh-CN" sz="1400" i="0" dirty="0">
              <a:latin typeface="宋体" panose="02010600030101010101" pitchFamily="2" charset="-122"/>
              <a:sym typeface="宋体" panose="02010600030101010101" pitchFamily="2" charset="-122"/>
            </a:endParaRPr>
          </a:p>
          <a:p>
            <a:pPr lvl="0" defTabSz="889000" eaLnBrk="1" hangingPunct="1">
              <a:buNone/>
            </a:pPr>
            <a:r>
              <a:rPr lang="zh-CN" altLang="en-US" sz="1400" i="0" dirty="0">
                <a:latin typeface="宋体" panose="02010600030101010101" pitchFamily="2" charset="-122"/>
                <a:sym typeface="宋体" panose="02010600030101010101" pitchFamily="2" charset="-122"/>
              </a:rPr>
              <a:t>主页：</a:t>
            </a:r>
            <a:r>
              <a:rPr lang="en-US" altLang="zh-CN" sz="1400" i="0" dirty="0">
                <a:latin typeface="宋体" panose="02010600030101010101" pitchFamily="2" charset="-122"/>
                <a:sym typeface="宋体" panose="02010600030101010101" pitchFamily="2" charset="-122"/>
              </a:rPr>
              <a:t>http://www.briup.com</a:t>
            </a:r>
            <a:r>
              <a:rPr lang="zh-CN" altLang="en-US" sz="1400" i="0" dirty="0">
                <a:latin typeface="宋体" panose="02010600030101010101" pitchFamily="2" charset="-122"/>
                <a:sym typeface="宋体" panose="02010600030101010101" pitchFamily="2" charset="-122"/>
              </a:rPr>
              <a:t>　</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lnSpc>
          <a:spcPct val="87000"/>
        </a:lnSpc>
        <a:spcBef>
          <a:spcPct val="0"/>
        </a:spcBef>
        <a:spcAft>
          <a:spcPct val="0"/>
        </a:spcAft>
        <a:defRPr sz="2400" b="1" kern="1200">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2pPr>
      <a:lvl3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3pPr>
      <a:lvl4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4pPr>
      <a:lvl5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5pPr>
      <a:lvl6pPr marL="4572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9144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13716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18288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9pPr>
    </p:titleStyle>
    <p:bodyStyle>
      <a:lvl1pPr algn="l" rtl="0" eaLnBrk="0" fontAlgn="base" hangingPunct="0">
        <a:spcBef>
          <a:spcPts val="590"/>
        </a:spcBef>
        <a:spcAft>
          <a:spcPts val="590"/>
        </a:spcAft>
        <a:buClr>
          <a:schemeClr val="tx2"/>
        </a:buClr>
        <a:buSzPct val="80000"/>
        <a:buFont typeface="Wingdings" panose="05000000000000000000" pitchFamily="2" charset="2"/>
        <a:buChar char="u"/>
        <a:defRPr sz="2000" b="1"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85800"/>
            <a:ext cx="9307513" cy="301625"/>
          </a:xfrm>
          <a:prstGeom prst="rect">
            <a:avLst/>
          </a:prstGeom>
          <a:noFill/>
          <a:ln>
            <a:noFill/>
          </a:ln>
        </p:spPr>
        <p:txBody>
          <a:bodyPr wrap="none" anchor="ctr"/>
          <a:lstStyle>
            <a:lvl1pPr>
              <a:defRPr sz="2400" b="1" i="1">
                <a:solidFill>
                  <a:schemeClr val="tx1"/>
                </a:solidFill>
                <a:latin typeface="宋体" panose="02010600030101010101" pitchFamily="2" charset="-122"/>
                <a:ea typeface="宋体" panose="02010600030101010101" pitchFamily="2" charset="-122"/>
              </a:defRPr>
            </a:lvl1pPr>
            <a:lvl2pPr marL="742950" indent="-285750">
              <a:defRPr sz="2400" b="1" i="1">
                <a:solidFill>
                  <a:schemeClr val="tx1"/>
                </a:solidFill>
                <a:latin typeface="宋体" panose="02010600030101010101" pitchFamily="2" charset="-122"/>
                <a:ea typeface="宋体" panose="02010600030101010101" pitchFamily="2" charset="-122"/>
              </a:defRPr>
            </a:lvl2pPr>
            <a:lvl3pPr marL="1143000" indent="-228600">
              <a:defRPr sz="2400" b="1" i="1">
                <a:solidFill>
                  <a:schemeClr val="tx1"/>
                </a:solidFill>
                <a:latin typeface="宋体" panose="02010600030101010101" pitchFamily="2" charset="-122"/>
                <a:ea typeface="宋体" panose="02010600030101010101" pitchFamily="2" charset="-122"/>
              </a:defRPr>
            </a:lvl3pPr>
            <a:lvl4pPr marL="1600200" indent="-228600">
              <a:defRPr sz="2400" b="1" i="1">
                <a:solidFill>
                  <a:schemeClr val="tx1"/>
                </a:solidFill>
                <a:latin typeface="宋体" panose="02010600030101010101" pitchFamily="2" charset="-122"/>
                <a:ea typeface="宋体" panose="02010600030101010101" pitchFamily="2" charset="-122"/>
              </a:defRPr>
            </a:lvl4pPr>
            <a:lvl5pPr marL="2057400" indent="-228600">
              <a:defRPr sz="2400" b="1" 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1" i="1" u="none" strike="noStrike" kern="1200" cap="none" spc="0" normalizeH="0" baseline="0" noProof="0" smtClean="0">
              <a:ln>
                <a:noFill/>
              </a:ln>
              <a:solidFill>
                <a:srgbClr val="000000"/>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sp>
        <p:nvSpPr>
          <p:cNvPr id="4099" name="Rectangle 3"/>
          <p:cNvSpPr>
            <a:spLocks noGrp="1"/>
          </p:cNvSpPr>
          <p:nvPr>
            <p:ph type="title"/>
          </p:nvPr>
        </p:nvSpPr>
        <p:spPr>
          <a:xfrm>
            <a:off x="0" y="0"/>
            <a:ext cx="7624763" cy="515938"/>
          </a:xfrm>
          <a:prstGeom prst="rect">
            <a:avLst/>
          </a:prstGeom>
          <a:noFill/>
          <a:ln w="9525">
            <a:noFill/>
          </a:ln>
        </p:spPr>
        <p:txBody>
          <a:bodyPr lIns="90333" tIns="44376" rIns="90333" bIns="44376" anchor="b"/>
          <a:lstStyle/>
          <a:p>
            <a:pPr lvl="0"/>
            <a:r>
              <a:rPr lang="en-US" altLang="zh-CN"/>
              <a:t>Title Holder</a:t>
            </a:r>
          </a:p>
        </p:txBody>
      </p:sp>
      <p:sp>
        <p:nvSpPr>
          <p:cNvPr id="4100" name="Line 4"/>
          <p:cNvSpPr/>
          <p:nvPr/>
        </p:nvSpPr>
        <p:spPr>
          <a:xfrm>
            <a:off x="0" y="515938"/>
            <a:ext cx="9144000" cy="0"/>
          </a:xfrm>
          <a:prstGeom prst="line">
            <a:avLst/>
          </a:prstGeom>
          <a:ln w="34925" cap="flat" cmpd="sng">
            <a:solidFill>
              <a:schemeClr val="bg1"/>
            </a:solidFill>
            <a:prstDash val="solid"/>
            <a:headEnd type="none" w="med" len="med"/>
            <a:tailEnd type="none" w="med" len="med"/>
          </a:ln>
        </p:spPr>
      </p:sp>
      <p:sp>
        <p:nvSpPr>
          <p:cNvPr id="4101" name="Rectangle 5"/>
          <p:cNvSpPr>
            <a:spLocks noChangeArrowheads="1"/>
          </p:cNvSpPr>
          <p:nvPr/>
        </p:nvSpPr>
        <p:spPr bwMode="auto">
          <a:xfrm>
            <a:off x="4643438" y="6530975"/>
            <a:ext cx="320675" cy="239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33" tIns="44376" rIns="90333" bIns="44376">
            <a:spAutoFit/>
          </a:bodyPr>
          <a:lstStyle>
            <a:lvl1pPr>
              <a:defRPr sz="2400" b="1" i="1">
                <a:solidFill>
                  <a:schemeClr val="tx1"/>
                </a:solidFill>
                <a:latin typeface="Arial" panose="020B0604020202020204" pitchFamily="34" charset="0"/>
                <a:ea typeface="宋体" panose="02010600030101010101" pitchFamily="2" charset="-122"/>
              </a:defRPr>
            </a:lvl1pPr>
            <a:lvl2pPr>
              <a:defRPr sz="2400" b="1" i="1">
                <a:solidFill>
                  <a:schemeClr val="tx1"/>
                </a:solidFill>
                <a:latin typeface="Arial" panose="020B0604020202020204" pitchFamily="34" charset="0"/>
                <a:ea typeface="宋体" panose="02010600030101010101" pitchFamily="2" charset="-122"/>
              </a:defRPr>
            </a:lvl2pPr>
            <a:lvl3pPr>
              <a:defRPr sz="2400" b="1" i="1">
                <a:solidFill>
                  <a:schemeClr val="tx1"/>
                </a:solidFill>
                <a:latin typeface="Arial" panose="020B0604020202020204" pitchFamily="34" charset="0"/>
                <a:ea typeface="宋体" panose="02010600030101010101" pitchFamily="2" charset="-122"/>
              </a:defRPr>
            </a:lvl3pPr>
            <a:lvl4pPr>
              <a:defRPr sz="2400" b="1" i="1">
                <a:solidFill>
                  <a:schemeClr val="tx1"/>
                </a:solidFill>
                <a:latin typeface="Arial" panose="020B0604020202020204" pitchFamily="34" charset="0"/>
                <a:ea typeface="宋体" panose="02010600030101010101" pitchFamily="2" charset="-122"/>
              </a:defRPr>
            </a:lvl4pPr>
            <a:lvl5pPr>
              <a:defRPr sz="2400" b="1" i="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b="1"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EE956B8-1D78-5F4E-B990-2479F6DBB8D8}" type="slidenum">
              <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t>‹#›</a:t>
            </a:fld>
            <a:endParaRPr kumimoji="0" lang="zh-CN" altLang="en-US" sz="1000" b="0" i="0" u="none" strike="noStrike" kern="1200" cap="none" spc="0" normalizeH="0" baseline="0" noProof="0" smtClean="0">
              <a:ln>
                <a:noFill/>
              </a:ln>
              <a:solidFill>
                <a:srgbClr val="CC00CC"/>
              </a:solidFill>
              <a:effectLst/>
              <a:uLnTx/>
              <a:uFillTx/>
              <a:latin typeface="Arial" panose="020B0604020202020204" pitchFamily="34" charset="0"/>
              <a:ea typeface="宋体" panose="02010600030101010101" pitchFamily="2" charset="-122"/>
              <a:cs typeface="+mn-cs"/>
            </a:endParaRPr>
          </a:p>
        </p:txBody>
      </p:sp>
      <p:sp>
        <p:nvSpPr>
          <p:cNvPr id="1030" name="Text Box 6"/>
          <p:cNvSpPr txBox="1">
            <a:spLocks noChangeArrowheads="1"/>
          </p:cNvSpPr>
          <p:nvPr/>
        </p:nvSpPr>
        <p:spPr bwMode="auto">
          <a:xfrm>
            <a:off x="7164388" y="6413500"/>
            <a:ext cx="1952625" cy="361950"/>
          </a:xfrm>
          <a:prstGeom prst="rect">
            <a:avLst/>
          </a:prstGeom>
          <a:noFill/>
          <a:ln>
            <a:noFill/>
          </a:ln>
        </p:spPr>
        <p:txBody>
          <a:bodyPr lIns="88816" tIns="44409" rIns="88816" bIns="44409">
            <a:spAutoFit/>
          </a:bodyPr>
          <a:lstStyle/>
          <a:p>
            <a:pPr lvl="0" algn="ctr" defTabSz="901700" eaLnBrk="1" hangingPunct="1">
              <a:buNone/>
            </a:pPr>
            <a:r>
              <a:rPr lang="zh-CN" altLang="en-US" sz="1800">
                <a:solidFill>
                  <a:srgbClr val="00279F"/>
                </a:solidFill>
                <a:effectLst>
                  <a:outerShdw blurRad="38100" dist="38100" dir="2700000">
                    <a:srgbClr val="C0C0C0"/>
                  </a:outerShdw>
                </a:effectLst>
                <a:latin typeface="Times New Roman" panose="02020603050405020304" pitchFamily="18" charset="0"/>
              </a:rPr>
              <a:t> </a:t>
            </a:r>
            <a:r>
              <a:rPr lang="zh-CN" altLang="en-US" sz="1200">
                <a:solidFill>
                  <a:srgbClr val="00279F"/>
                </a:solidFill>
                <a:effectLst>
                  <a:outerShdw blurRad="38100" dist="38100" dir="2700000">
                    <a:srgbClr val="C0C0C0"/>
                  </a:outerShdw>
                </a:effectLst>
                <a:latin typeface="Times New Roman" panose="02020603050405020304" pitchFamily="18" charset="0"/>
              </a:rPr>
              <a:t>诚信，专业，创新，合作</a:t>
            </a:r>
          </a:p>
        </p:txBody>
      </p:sp>
      <p:sp>
        <p:nvSpPr>
          <p:cNvPr id="4104" name="Rectangle 8"/>
          <p:cNvSpPr>
            <a:spLocks noGrp="1"/>
          </p:cNvSpPr>
          <p:nvPr>
            <p:ph type="body"/>
          </p:nvPr>
        </p:nvSpPr>
        <p:spPr>
          <a:xfrm>
            <a:off x="0" y="587375"/>
            <a:ext cx="9144000" cy="5826125"/>
          </a:xfrm>
          <a:prstGeom prst="rect">
            <a:avLst/>
          </a:prstGeom>
          <a:noFill/>
          <a:ln w="9525">
            <a:noFill/>
          </a:ln>
        </p:spPr>
        <p:txBody>
          <a:bodyPr lIns="90050" tIns="45024" rIns="90050" bIns="45024"/>
          <a:lstStyle/>
          <a:p>
            <a:pPr lvl="0"/>
            <a:r>
              <a:rPr lang="en-US" altLang="zh-CN"/>
              <a:t>  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033" name="Text Box 9"/>
          <p:cNvSpPr txBox="1">
            <a:spLocks noChangeArrowheads="1"/>
          </p:cNvSpPr>
          <p:nvPr/>
        </p:nvSpPr>
        <p:spPr bwMode="auto">
          <a:xfrm>
            <a:off x="7659688" y="73025"/>
            <a:ext cx="1449388" cy="301625"/>
          </a:xfrm>
          <a:prstGeom prst="rect">
            <a:avLst/>
          </a:prstGeom>
          <a:noFill/>
          <a:ln>
            <a:noFill/>
          </a:ln>
        </p:spPr>
        <p:txBody>
          <a:bodyPr lIns="90103" tIns="45052" rIns="90103" bIns="45052">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ctr" defTabSz="9017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0" smtClean="0">
                <a:ln>
                  <a:noFill/>
                </a:ln>
                <a:solidFill>
                  <a:srgbClr val="0066FF"/>
                </a:solidFill>
                <a:effectLst/>
                <a:uLnTx/>
                <a:uFillTx/>
                <a:latin typeface="Arial" panose="020B0604020202020204" pitchFamily="34" charset="0"/>
                <a:ea typeface="宋体" panose="02010600030101010101" pitchFamily="2" charset="-122"/>
                <a:cs typeface="+mn-cs"/>
              </a:rPr>
              <a:t>Briup Training</a:t>
            </a:r>
          </a:p>
        </p:txBody>
      </p:sp>
      <p:sp>
        <p:nvSpPr>
          <p:cNvPr id="4106" name="Line 10"/>
          <p:cNvSpPr/>
          <p:nvPr/>
        </p:nvSpPr>
        <p:spPr>
          <a:xfrm>
            <a:off x="0" y="6483350"/>
            <a:ext cx="9144000" cy="0"/>
          </a:xfrm>
          <a:prstGeom prst="line">
            <a:avLst/>
          </a:prstGeom>
          <a:ln w="34925" cap="flat" cmpd="sng">
            <a:solidFill>
              <a:schemeClr val="bg1"/>
            </a:solidFill>
            <a:prstDash val="solid"/>
            <a:headEnd type="none" w="med" len="med"/>
            <a:tailEnd type="none" w="med" len="med"/>
          </a:ln>
        </p:spPr>
      </p:sp>
      <p:pic>
        <p:nvPicPr>
          <p:cNvPr id="4107" name="Picture 11" descr="logo"/>
          <p:cNvPicPr>
            <a:picLocks noChangeAspect="1"/>
          </p:cNvPicPr>
          <p:nvPr userDrawn="1"/>
        </p:nvPicPr>
        <p:blipFill>
          <a:blip r:embed="rId13" cstate="print"/>
          <a:stretch>
            <a:fillRect/>
          </a:stretch>
        </p:blipFill>
        <p:spPr>
          <a:xfrm>
            <a:off x="7696200" y="5813425"/>
            <a:ext cx="1371600" cy="587375"/>
          </a:xfrm>
          <a:prstGeom prst="rect">
            <a:avLst/>
          </a:prstGeom>
          <a:noFill/>
          <a:ln w="9525">
            <a:noFill/>
          </a:ln>
        </p:spPr>
      </p:pic>
      <p:sp>
        <p:nvSpPr>
          <p:cNvPr id="13" name="Text Box 7"/>
          <p:cNvSpPr txBox="1">
            <a:spLocks noChangeArrowheads="1"/>
          </p:cNvSpPr>
          <p:nvPr userDrawn="1"/>
        </p:nvSpPr>
        <p:spPr bwMode="auto">
          <a:xfrm>
            <a:off x="0" y="6366623"/>
            <a:ext cx="2590852" cy="643683"/>
          </a:xfrm>
          <a:prstGeom prst="rect">
            <a:avLst/>
          </a:prstGeom>
          <a:noFill/>
          <a:ln>
            <a:noFill/>
          </a:ln>
        </p:spPr>
        <p:txBody>
          <a:bodyPr wrap="square" lIns="88816" tIns="44409" rIns="88816" bIns="44409">
            <a:spAutoFit/>
          </a:bodyPr>
          <a:lstStyle>
            <a:lvl1pPr defTabSz="901700">
              <a:defRPr sz="2400" b="1" i="1">
                <a:solidFill>
                  <a:schemeClr val="tx1"/>
                </a:solidFill>
                <a:latin typeface="宋体" panose="02010600030101010101" pitchFamily="2" charset="-122"/>
                <a:ea typeface="宋体" panose="02010600030101010101" pitchFamily="2" charset="-122"/>
              </a:defRPr>
            </a:lvl1pPr>
            <a:lvl2pPr marL="742950" indent="-285750" defTabSz="901700">
              <a:defRPr sz="2400" b="1" i="1">
                <a:solidFill>
                  <a:schemeClr val="tx1"/>
                </a:solidFill>
                <a:latin typeface="宋体" panose="02010600030101010101" pitchFamily="2" charset="-122"/>
                <a:ea typeface="宋体" panose="02010600030101010101" pitchFamily="2" charset="-122"/>
              </a:defRPr>
            </a:lvl2pPr>
            <a:lvl3pPr marL="1143000" indent="-228600" defTabSz="901700">
              <a:defRPr sz="2400" b="1" i="1">
                <a:solidFill>
                  <a:schemeClr val="tx1"/>
                </a:solidFill>
                <a:latin typeface="宋体" panose="02010600030101010101" pitchFamily="2" charset="-122"/>
                <a:ea typeface="宋体" panose="02010600030101010101" pitchFamily="2" charset="-122"/>
              </a:defRPr>
            </a:lvl3pPr>
            <a:lvl4pPr marL="1600200" indent="-228600" defTabSz="901700">
              <a:defRPr sz="2400" b="1" i="1">
                <a:solidFill>
                  <a:schemeClr val="tx1"/>
                </a:solidFill>
                <a:latin typeface="宋体" panose="02010600030101010101" pitchFamily="2" charset="-122"/>
                <a:ea typeface="宋体" panose="02010600030101010101" pitchFamily="2" charset="-122"/>
              </a:defRPr>
            </a:lvl4pPr>
            <a:lvl5pPr marL="2057400" indent="-228600" defTabSz="901700">
              <a:defRPr sz="2400" b="1" i="1">
                <a:solidFill>
                  <a:schemeClr val="tx1"/>
                </a:solidFill>
                <a:latin typeface="宋体" panose="02010600030101010101" pitchFamily="2" charset="-122"/>
                <a:ea typeface="宋体" panose="02010600030101010101" pitchFamily="2" charset="-122"/>
              </a:defRPr>
            </a:lvl5pPr>
            <a:lvl6pPr marL="25146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6pPr>
            <a:lvl7pPr marL="29718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7pPr>
            <a:lvl8pPr marL="34290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8pPr>
            <a:lvl9pPr marL="3886200" indent="-228600" defTabSz="901700" eaLnBrk="0" fontAlgn="base" hangingPunct="0">
              <a:spcBef>
                <a:spcPct val="0"/>
              </a:spcBef>
              <a:spcAft>
                <a:spcPct val="0"/>
              </a:spcAft>
              <a:buFont typeface="Arial" panose="020B0604020202020204" pitchFamily="34" charset="0"/>
              <a:defRPr sz="2400" b="1" i="1">
                <a:solidFill>
                  <a:schemeClr val="tx1"/>
                </a:solidFill>
                <a:latin typeface="宋体" panose="02010600030101010101" pitchFamily="2" charset="-122"/>
                <a:ea typeface="宋体" panose="02010600030101010101" pitchFamily="2" charset="-122"/>
              </a:defRPr>
            </a:lvl9pPr>
          </a:lstStyle>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Tel</a:t>
            </a:r>
            <a:r>
              <a:rPr kumimoji="0" lang="zh-CN" altLang="en-US"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rPr>
              <a:t>－</a:t>
            </a:r>
            <a:r>
              <a:rPr lang="zh-CN" altLang="en-US" sz="1200" b="1" i="0" u="none" kern="1200" baseline="0" dirty="0" smtClean="0">
                <a:solidFill>
                  <a:schemeClr val="tx1"/>
                </a:solidFill>
                <a:latin typeface="Times New Roman" pitchFamily="18" charset="0"/>
                <a:ea typeface="宋体" panose="02010600030101010101" pitchFamily="2" charset="-122"/>
                <a:cs typeface="Times New Roman" pitchFamily="18" charset="0"/>
              </a:rPr>
              <a:t>（</a:t>
            </a:r>
            <a:r>
              <a:rPr lang="en-US" altLang="zh-CN" sz="1200" b="1" i="0" u="none" kern="1200" baseline="0" dirty="0" smtClean="0">
                <a:solidFill>
                  <a:schemeClr val="tx1"/>
                </a:solidFill>
                <a:latin typeface="Times New Roman" pitchFamily="18" charset="0"/>
                <a:ea typeface="宋体" panose="02010600030101010101" pitchFamily="2" charset="-122"/>
                <a:cs typeface="Times New Roman" pitchFamily="18" charset="0"/>
              </a:rPr>
              <a:t>0512</a:t>
            </a:r>
            <a:r>
              <a:rPr lang="zh-CN" altLang="en-US" sz="1200" b="1" i="0" u="none" kern="1200" baseline="0" dirty="0" smtClean="0">
                <a:solidFill>
                  <a:schemeClr val="tx1"/>
                </a:solidFill>
                <a:latin typeface="Times New Roman" pitchFamily="18" charset="0"/>
                <a:ea typeface="宋体" panose="02010600030101010101" pitchFamily="2" charset="-122"/>
                <a:cs typeface="Times New Roman" pitchFamily="18" charset="0"/>
              </a:rPr>
              <a:t>）</a:t>
            </a:r>
            <a:r>
              <a:rPr lang="en-US" altLang="zh-CN" sz="1200" b="1" i="0" u="none" kern="1200" baseline="0" dirty="0" smtClean="0">
                <a:solidFill>
                  <a:schemeClr val="tx1"/>
                </a:solidFill>
                <a:latin typeface="Times New Roman" pitchFamily="18" charset="0"/>
                <a:ea typeface="宋体" panose="02010600030101010101" pitchFamily="2" charset="-122"/>
                <a:cs typeface="Times New Roman" pitchFamily="18" charset="0"/>
              </a:rPr>
              <a:t>50190290-8010</a:t>
            </a:r>
          </a:p>
          <a:p>
            <a:pPr marL="0" marR="0" lvl="0" indent="0" algn="l" defTabSz="901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lnSpc>
          <a:spcPct val="87000"/>
        </a:lnSpc>
        <a:spcBef>
          <a:spcPct val="0"/>
        </a:spcBef>
        <a:spcAft>
          <a:spcPct val="0"/>
        </a:spcAft>
        <a:defRPr sz="2400" b="1" kern="1200">
          <a:solidFill>
            <a:schemeClr val="tx1"/>
          </a:solidFill>
          <a:latin typeface="+mj-lt"/>
          <a:ea typeface="+mj-ea"/>
          <a:cs typeface="+mj-cs"/>
        </a:defRPr>
      </a:lvl1pPr>
      <a:lvl2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2pPr>
      <a:lvl3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3pPr>
      <a:lvl4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4pPr>
      <a:lvl5pPr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5pPr>
      <a:lvl6pPr marL="4572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6pPr>
      <a:lvl7pPr marL="9144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7pPr>
      <a:lvl8pPr marL="13716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8pPr>
      <a:lvl9pPr marL="1828800" algn="l" rtl="0" eaLnBrk="0" fontAlgn="base" hangingPunct="0">
        <a:lnSpc>
          <a:spcPct val="87000"/>
        </a:lnSpc>
        <a:spcBef>
          <a:spcPct val="0"/>
        </a:spcBef>
        <a:spcAft>
          <a:spcPct val="0"/>
        </a:spcAft>
        <a:defRPr sz="2400" b="1">
          <a:solidFill>
            <a:schemeClr val="tx1"/>
          </a:solidFill>
          <a:latin typeface="宋体" panose="02010600030101010101" pitchFamily="2" charset="-122"/>
          <a:ea typeface="宋体" panose="02010600030101010101" pitchFamily="2" charset="-122"/>
        </a:defRPr>
      </a:lvl9pPr>
    </p:titleStyle>
    <p:bodyStyle>
      <a:lvl1pPr algn="l" rtl="0" eaLnBrk="0" fontAlgn="base" hangingPunct="0">
        <a:spcBef>
          <a:spcPts val="590"/>
        </a:spcBef>
        <a:spcAft>
          <a:spcPts val="590"/>
        </a:spcAft>
        <a:buClr>
          <a:schemeClr val="tx2"/>
        </a:buClr>
        <a:buSzPct val="80000"/>
        <a:buFont typeface="Wingdings" panose="05000000000000000000" pitchFamily="2" charset="2"/>
        <a:buChar char="u"/>
        <a:defRPr sz="2000" b="1" kern="1200">
          <a:solidFill>
            <a:schemeClr val="tx1"/>
          </a:solidFill>
          <a:latin typeface="+mn-lt"/>
          <a:ea typeface="+mn-ea"/>
          <a:cs typeface="+mn-cs"/>
        </a:defRPr>
      </a:lvl1pPr>
      <a:lvl2pPr marL="508000" indent="-279400" algn="l" rtl="0" eaLnBrk="0" fontAlgn="base" hangingPunct="0">
        <a:spcBef>
          <a:spcPts val="590"/>
        </a:spcBef>
        <a:spcAft>
          <a:spcPts val="590"/>
        </a:spcAft>
        <a:buClr>
          <a:srgbClr val="FF9900"/>
        </a:buClr>
        <a:buSzPct val="80000"/>
        <a:buFont typeface="Wingdings" panose="05000000000000000000" pitchFamily="2" charset="2"/>
        <a:buChar char="l"/>
        <a:defRPr sz="2000" b="1" kern="1200">
          <a:solidFill>
            <a:schemeClr val="tx1"/>
          </a:solidFill>
          <a:latin typeface="+mn-lt"/>
          <a:ea typeface="+mn-ea"/>
          <a:cs typeface="+mn-cs"/>
        </a:defRPr>
      </a:lvl2pPr>
      <a:lvl3pPr marL="1028700" indent="-285750" algn="l" rtl="0" eaLnBrk="0" fontAlgn="base" hangingPunct="0">
        <a:spcBef>
          <a:spcPts val="590"/>
        </a:spcBef>
        <a:spcAft>
          <a:spcPts val="590"/>
        </a:spcAft>
        <a:buClr>
          <a:srgbClr val="800080"/>
        </a:buClr>
        <a:buFont typeface="Wingdings" panose="05000000000000000000" pitchFamily="2" charset="2"/>
        <a:buChar char="ü"/>
        <a:defRPr sz="1600" b="1" kern="1200">
          <a:solidFill>
            <a:schemeClr val="tx1"/>
          </a:solidFill>
          <a:latin typeface="+mn-lt"/>
          <a:ea typeface="+mn-ea"/>
          <a:cs typeface="+mn-cs"/>
        </a:defRPr>
      </a:lvl3pPr>
      <a:lvl4pPr marL="1371600" indent="-228600" algn="l" rtl="0" eaLnBrk="0" fontAlgn="base" hangingPunct="0">
        <a:spcBef>
          <a:spcPts val="590"/>
        </a:spcBef>
        <a:spcAft>
          <a:spcPts val="590"/>
        </a:spcAft>
        <a:buClr>
          <a:schemeClr val="tx2"/>
        </a:buClr>
        <a:buFont typeface="Wingdings" panose="05000000000000000000" pitchFamily="2" charset="2"/>
        <a:buChar char="•"/>
        <a:defRPr sz="1400" b="1" kern="1200">
          <a:solidFill>
            <a:schemeClr val="tx1"/>
          </a:solidFill>
          <a:latin typeface="+mn-lt"/>
          <a:ea typeface="+mn-ea"/>
          <a:cs typeface="+mn-cs"/>
        </a:defRPr>
      </a:lvl4pPr>
      <a:lvl5pPr marL="1714500" indent="-228600" algn="l" rtl="0" eaLnBrk="0" fontAlgn="base" hangingPunct="0">
        <a:spcBef>
          <a:spcPct val="50000"/>
        </a:spcBef>
        <a:spcAft>
          <a:spcPct val="50000"/>
        </a:spcAft>
        <a:buClr>
          <a:srgbClr val="FFCC66"/>
        </a:buClr>
        <a:buFont typeface="Wingdings" panose="05000000000000000000" pitchFamily="2" charset="2"/>
        <a:buChar char="•"/>
        <a:defRPr sz="12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2" Type="http://schemas.openxmlformats.org/officeDocument/2006/relationships/hyperlink" Target="http://www.briup.com/" TargetMode="External"/><Relationship Id="rId1" Type="http://schemas.openxmlformats.org/officeDocument/2006/relationships/slideLayout" Target="../slideLayouts/slideLayou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30563" y="2857500"/>
            <a:ext cx="5307013"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zh-CN" altLang="en-US" sz="2800">
                <a:solidFill>
                  <a:srgbClr val="CC0099"/>
                </a:solidFill>
                <a:effectLst>
                  <a:outerShdw blurRad="38100" dist="38100" dir="2700000">
                    <a:srgbClr val="C0C0C0"/>
                  </a:outerShdw>
                </a:effectLst>
              </a:rPr>
              <a:t>第四阶段</a:t>
            </a: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
            </a: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服务器端技术</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30563" y="2831465"/>
            <a:ext cx="5307013"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2</a:t>
            </a:r>
            <a:r>
              <a:rPr lang="zh-CN" altLang="en-US" sz="2800">
                <a:solidFill>
                  <a:srgbClr val="CC0099"/>
                </a:solidFill>
                <a:effectLst>
                  <a:outerShdw blurRad="38100" dist="38100" dir="2700000">
                    <a:srgbClr val="C0C0C0"/>
                  </a:outerShdw>
                </a:effectLst>
              </a:rPr>
              <a:t> 章: </a:t>
            </a:r>
            <a:r>
              <a:rPr lang="en-US" altLang="zh-CN" sz="2800">
                <a:solidFill>
                  <a:srgbClr val="CC0099"/>
                </a:solidFill>
                <a:effectLst>
                  <a:outerShdw blurRad="38100" dist="38100" dir="2700000">
                    <a:srgbClr val="C0C0C0"/>
                  </a:outerShdw>
                </a:effectLst>
              </a:rPr>
              <a:t>mysql</a:t>
            </a:r>
            <a:r>
              <a:rPr lang="zh-CN" altLang="en-US" sz="2800">
                <a:solidFill>
                  <a:srgbClr val="CC0099"/>
                </a:solidFill>
                <a:effectLst>
                  <a:outerShdw blurRad="38100" dist="38100" dir="2700000">
                    <a:srgbClr val="C0C0C0"/>
                  </a:outerShdw>
                </a:effectLst>
              </a:rPr>
              <a:t>模块</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a:ln/>
        </p:spPr>
        <p:txBody>
          <a:bodyPr vert="horz" wrap="square" lIns="90333" tIns="44376" rIns="90333" bIns="44376" anchor="b"/>
          <a:lstStyle/>
          <a:p>
            <a:r>
              <a:rPr lang="zh-CN" altLang="en-US"/>
              <a:t>学习目标</a:t>
            </a:r>
          </a:p>
        </p:txBody>
      </p:sp>
      <p:sp>
        <p:nvSpPr>
          <p:cNvPr id="16386" name="Rectangle 3"/>
          <p:cNvSpPr>
            <a:spLocks noGrp="1"/>
          </p:cNvSpPr>
          <p:nvPr>
            <p:ph idx="1"/>
          </p:nvPr>
        </p:nvSpPr>
        <p:spPr>
          <a:ln/>
        </p:spPr>
        <p:txBody>
          <a:bodyPr vert="horz" wrap="square" lIns="90050" tIns="45024" rIns="90050" bIns="45024" anchor="t"/>
          <a:lstStyle/>
          <a:p>
            <a:r>
              <a:rPr lang="zh-CN" altLang="en-US"/>
              <a:t> </a:t>
            </a:r>
            <a:r>
              <a:rPr lang="en-US" altLang="zh-CN"/>
              <a:t>mysql</a:t>
            </a:r>
            <a:r>
              <a:rPr lang="zh-CN" altLang="en-US"/>
              <a:t>模块的安装与基本使用</a:t>
            </a:r>
            <a:endParaRPr lang="en-US" altLang="zh-CN"/>
          </a:p>
          <a:p>
            <a:r>
              <a:rPr lang="zh-CN" altLang="en-US"/>
              <a:t> 利用</a:t>
            </a:r>
            <a:r>
              <a:rPr lang="en-US" altLang="zh-CN"/>
              <a:t>mysql</a:t>
            </a:r>
            <a:r>
              <a:rPr lang="zh-CN" altLang="en-US"/>
              <a:t>模块进行增删改查操作</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a:ln/>
        </p:spPr>
        <p:txBody>
          <a:bodyPr vert="horz" wrap="square" lIns="90333" tIns="44376" rIns="90333" bIns="44376" anchor="b"/>
          <a:lstStyle/>
          <a:p>
            <a:r>
              <a:rPr lang="en-US" altLang="zh-CN"/>
              <a:t>Mysql</a:t>
            </a:r>
            <a:r>
              <a:rPr lang="zh-CN" altLang="en-US"/>
              <a:t>模块</a:t>
            </a:r>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mysql</a:t>
            </a:r>
            <a:r>
              <a:rPr lang="zh-CN" altLang="en-US"/>
              <a:t>模块的基本使用</a:t>
            </a:r>
            <a:endParaRPr lang="en-US" altLang="zh-CN"/>
          </a:p>
          <a:p>
            <a:pPr marL="850900" lvl="1" indent="-342900"/>
            <a:r>
              <a:rPr lang="zh-CN" altLang="en-US" sz="1800"/>
              <a:t>安装</a:t>
            </a:r>
            <a:r>
              <a:rPr lang="en-US" altLang="zh-CN" sz="1800"/>
              <a:t>mysql</a:t>
            </a:r>
            <a:r>
              <a:rPr lang="zh-CN" altLang="en-US" sz="1800"/>
              <a:t>模块</a:t>
            </a:r>
            <a:endParaRPr lang="en-US" altLang="zh-CN"/>
          </a:p>
          <a:p>
            <a:pPr marL="850900" lvl="1" indent="-342900">
              <a:buNone/>
            </a:pPr>
            <a:r>
              <a:rPr lang="en-US" altLang="zh-CN" sz="1600"/>
              <a:t>	</a:t>
            </a:r>
            <a:r>
              <a:rPr lang="en-US" altLang="zh-CN" sz="1800" b="0"/>
              <a:t>npm</a:t>
            </a:r>
            <a:r>
              <a:rPr lang="zh-CN" altLang="en-US" sz="1800" b="0"/>
              <a:t> </a:t>
            </a:r>
            <a:r>
              <a:rPr lang="en-US" altLang="zh-CN" sz="1800" b="0"/>
              <a:t>install</a:t>
            </a:r>
            <a:r>
              <a:rPr lang="zh-CN" altLang="en-US" sz="1800" b="0"/>
              <a:t> </a:t>
            </a:r>
            <a:r>
              <a:rPr lang="en-US" altLang="zh-CN" sz="1800" b="0"/>
              <a:t>mysql</a:t>
            </a:r>
          </a:p>
          <a:p>
            <a:pPr marL="850900" lvl="1" indent="-342900"/>
            <a:r>
              <a:rPr lang="zh-CN" altLang="en-US" sz="1800"/>
              <a:t>基本使用方法</a:t>
            </a:r>
            <a:endParaRPr lang="en-US" altLang="zh-CN" sz="1800"/>
          </a:p>
          <a:p>
            <a:pPr marL="850900" lvl="1" indent="-342900">
              <a:buNone/>
            </a:pPr>
            <a:r>
              <a:rPr lang="en-US" altLang="zh-CN" sz="1400"/>
              <a:t>	</a:t>
            </a:r>
            <a:r>
              <a:rPr lang="en-US" altLang="zh-CN" sz="1800" b="0"/>
              <a:t>var mysql = require("mysql");		//</a:t>
            </a:r>
            <a:r>
              <a:rPr lang="zh-CN" altLang="en-US" sz="1800" b="0"/>
              <a:t>加载</a:t>
            </a:r>
            <a:r>
              <a:rPr lang="en-US" altLang="zh-CN" sz="1800" b="0"/>
              <a:t>mysql</a:t>
            </a:r>
            <a:r>
              <a:rPr lang="zh-CN" altLang="en-US" sz="1800" b="0"/>
              <a:t>模块</a:t>
            </a:r>
            <a:endParaRPr lang="en-US" altLang="zh-CN" sz="1800" b="0"/>
          </a:p>
          <a:p>
            <a:pPr>
              <a:spcBef>
                <a:spcPct val="0"/>
              </a:spcBef>
              <a:spcAft>
                <a:spcPct val="0"/>
              </a:spcAft>
              <a:buNone/>
            </a:pPr>
            <a:r>
              <a:rPr lang="en-US" altLang="zh-CN" sz="1800" b="0"/>
              <a:t>	var connection = mysql.createConnection({	//</a:t>
            </a:r>
            <a:r>
              <a:rPr lang="zh-CN" altLang="en-US" sz="1800" b="0"/>
              <a:t>创建连接对象</a:t>
            </a:r>
            <a:endParaRPr lang="en-US" altLang="zh-CN" sz="1800" b="0"/>
          </a:p>
          <a:p>
            <a:pPr>
              <a:spcBef>
                <a:spcPct val="0"/>
              </a:spcBef>
              <a:spcAft>
                <a:spcPct val="0"/>
              </a:spcAft>
              <a:buNone/>
            </a:pPr>
            <a:r>
              <a:rPr lang="en-US" altLang="zh-CN" sz="1800" b="0"/>
              <a:t>  		host     : 'localhost',</a:t>
            </a:r>
          </a:p>
          <a:p>
            <a:pPr>
              <a:spcBef>
                <a:spcPct val="0"/>
              </a:spcBef>
              <a:spcAft>
                <a:spcPct val="0"/>
              </a:spcAft>
              <a:buNone/>
            </a:pPr>
            <a:r>
              <a:rPr lang="en-US" altLang="zh-CN" sz="1800" b="0"/>
              <a:t>  		user     : ’briup',</a:t>
            </a:r>
          </a:p>
          <a:p>
            <a:pPr>
              <a:spcBef>
                <a:spcPct val="0"/>
              </a:spcBef>
              <a:spcAft>
                <a:spcPct val="0"/>
              </a:spcAft>
              <a:buNone/>
            </a:pPr>
            <a:r>
              <a:rPr lang="en-US" altLang="zh-CN" sz="1800" b="0"/>
              <a:t>  		password : '123321',</a:t>
            </a:r>
          </a:p>
          <a:p>
            <a:pPr>
              <a:spcBef>
                <a:spcPct val="0"/>
              </a:spcBef>
              <a:spcAft>
                <a:spcPct val="0"/>
              </a:spcAft>
              <a:buNone/>
            </a:pPr>
            <a:r>
              <a:rPr lang="en-US" altLang="zh-CN" sz="1800" b="0"/>
              <a:t> 		database : 'web1701'</a:t>
            </a:r>
          </a:p>
          <a:p>
            <a:pPr>
              <a:spcBef>
                <a:spcPct val="0"/>
              </a:spcBef>
              <a:spcAft>
                <a:spcPct val="0"/>
              </a:spcAft>
              <a:buNone/>
            </a:pPr>
            <a:r>
              <a:rPr lang="en-US" altLang="zh-CN" sz="1800" b="0"/>
              <a:t>	});</a:t>
            </a:r>
          </a:p>
          <a:p>
            <a:pPr>
              <a:spcBef>
                <a:spcPct val="0"/>
              </a:spcBef>
              <a:spcAft>
                <a:spcPct val="0"/>
              </a:spcAft>
              <a:buNone/>
            </a:pPr>
            <a:r>
              <a:rPr lang="en-US" altLang="zh-CN" sz="1800" b="0"/>
              <a:t>	connection.connect();			//</a:t>
            </a:r>
            <a:r>
              <a:rPr lang="zh-CN" altLang="en-US" sz="1800" b="0"/>
              <a:t>进行数据库连接</a:t>
            </a:r>
            <a:endParaRPr lang="en-US" altLang="zh-CN" sz="1800" b="0"/>
          </a:p>
          <a:p>
            <a:pPr>
              <a:spcBef>
                <a:spcPct val="0"/>
              </a:spcBef>
              <a:spcAft>
                <a:spcPct val="0"/>
              </a:spcAft>
              <a:buNone/>
            </a:pPr>
            <a:r>
              <a:rPr lang="en-US" altLang="zh-CN" sz="1800" b="0"/>
              <a:t>	connection.query(‘SELECT </a:t>
            </a:r>
            <a:r>
              <a:rPr lang="zh-CN" altLang="en-US" sz="1800" b="0"/>
              <a:t>* </a:t>
            </a:r>
            <a:r>
              <a:rPr lang="en-US" altLang="zh-CN" sz="1800" b="0"/>
              <a:t>from</a:t>
            </a:r>
            <a:r>
              <a:rPr lang="zh-CN" altLang="en-US" sz="1800" b="0"/>
              <a:t> </a:t>
            </a:r>
            <a:r>
              <a:rPr lang="en-US" altLang="zh-CN" sz="1800" b="0"/>
              <a:t>student', function (error, results) {</a:t>
            </a:r>
          </a:p>
          <a:p>
            <a:pPr>
              <a:spcBef>
                <a:spcPct val="0"/>
              </a:spcBef>
              <a:spcAft>
                <a:spcPct val="0"/>
              </a:spcAft>
              <a:buNone/>
            </a:pPr>
            <a:r>
              <a:rPr lang="en-US" altLang="zh-CN" sz="1800" b="0"/>
              <a:t>  		if (error) throw error;		//</a:t>
            </a:r>
            <a:r>
              <a:rPr lang="zh-CN" altLang="en-US" sz="1800" b="0"/>
              <a:t>执行查询</a:t>
            </a:r>
            <a:endParaRPr lang="en-US" altLang="zh-CN" sz="1800" b="0"/>
          </a:p>
          <a:p>
            <a:pPr>
              <a:spcBef>
                <a:spcPct val="0"/>
              </a:spcBef>
              <a:spcAft>
                <a:spcPct val="0"/>
              </a:spcAft>
              <a:buNone/>
            </a:pPr>
            <a:r>
              <a:rPr lang="en-US" altLang="zh-CN" sz="1800" b="0"/>
              <a:t>  		console.log('The solution is: ', results);</a:t>
            </a:r>
          </a:p>
          <a:p>
            <a:pPr>
              <a:spcBef>
                <a:spcPct val="0"/>
              </a:spcBef>
              <a:spcAft>
                <a:spcPct val="0"/>
              </a:spcAft>
              <a:buNone/>
            </a:pPr>
            <a:r>
              <a:rPr lang="en-US" altLang="zh-CN" sz="1800" b="0"/>
              <a:t>	});</a:t>
            </a:r>
          </a:p>
          <a:p>
            <a:pPr>
              <a:spcBef>
                <a:spcPct val="0"/>
              </a:spcBef>
              <a:spcAft>
                <a:spcPct val="0"/>
              </a:spcAft>
              <a:buNone/>
            </a:pPr>
            <a:r>
              <a:rPr lang="en-US" altLang="zh-CN" sz="1800" b="0"/>
              <a:t>	connection.end();				//</a:t>
            </a:r>
            <a:r>
              <a:rPr lang="zh-CN" altLang="en-US" sz="1800" b="0"/>
              <a:t>关闭链接</a:t>
            </a:r>
            <a:endParaRPr lang="en-US" altLang="zh-CN" sz="1800" b="0"/>
          </a:p>
          <a:p>
            <a:pPr>
              <a:spcBef>
                <a:spcPct val="0"/>
              </a:spcBef>
              <a:spcAft>
                <a:spcPct val="0"/>
              </a:spcAft>
              <a:buNone/>
            </a:pPr>
            <a:endParaRPr lang="en-US" altLang="zh-CN" sz="1800" b="0"/>
          </a:p>
          <a:p>
            <a:pPr marL="850900" lvl="1" indent="-342900">
              <a:buNone/>
            </a:pPr>
            <a:endParaRPr lang="en-US" altLang="zh-CN" sz="1800" b="0"/>
          </a:p>
          <a:p>
            <a:pPr marL="850900" lvl="1" indent="-342900">
              <a:buNone/>
            </a:pPr>
            <a:endParaRPr lang="en-US" altLang="zh-CN" sz="1800" b="0"/>
          </a:p>
          <a:p>
            <a:pPr marL="850900" lvl="1" indent="-342900">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ln/>
        </p:spPr>
        <p:txBody>
          <a:bodyPr vert="horz" wrap="square" lIns="90333" tIns="44376" rIns="90333" bIns="44376" anchor="b"/>
          <a:lstStyle/>
          <a:p>
            <a:r>
              <a:rPr lang="en-US" altLang="zh-CN"/>
              <a:t>Mysql</a:t>
            </a:r>
            <a:r>
              <a:rPr lang="zh-CN" altLang="en-US"/>
              <a:t>模块</a:t>
            </a:r>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连接参数</a:t>
            </a:r>
            <a:endParaRPr lang="en-US" altLang="zh-CN"/>
          </a:p>
          <a:p>
            <a:pPr marL="850900" lvl="1" indent="-342900"/>
            <a:r>
              <a:rPr lang="en-US" altLang="zh-CN" sz="1800"/>
              <a:t>host	mysql</a:t>
            </a:r>
            <a:r>
              <a:rPr lang="zh-CN" altLang="en-US" sz="1800"/>
              <a:t>服务所在主机地址，默认为</a:t>
            </a:r>
            <a:r>
              <a:rPr lang="en-US" altLang="zh-CN" sz="1800"/>
              <a:t>localhost</a:t>
            </a:r>
            <a:endParaRPr lang="en-US" altLang="zh-CN" sz="1800" b="0"/>
          </a:p>
          <a:p>
            <a:pPr marL="850900" lvl="1" indent="-342900"/>
            <a:r>
              <a:rPr lang="en-US" altLang="zh-CN" sz="1800"/>
              <a:t>port	mysql</a:t>
            </a:r>
            <a:r>
              <a:rPr lang="zh-CN" altLang="en-US" sz="1800"/>
              <a:t>服务端口号，默认为</a:t>
            </a:r>
            <a:r>
              <a:rPr lang="en-US" altLang="zh-CN" sz="1800"/>
              <a:t>3306</a:t>
            </a:r>
          </a:p>
          <a:p>
            <a:pPr marL="850900" lvl="1" indent="-342900"/>
            <a:r>
              <a:rPr lang="en-US" altLang="zh-CN" sz="1800"/>
              <a:t>user	</a:t>
            </a:r>
            <a:r>
              <a:rPr lang="zh-CN" altLang="en-US" sz="1800"/>
              <a:t>用户名</a:t>
            </a:r>
            <a:endParaRPr lang="en-US" altLang="zh-CN" sz="1800"/>
          </a:p>
          <a:p>
            <a:pPr marL="850900" lvl="1" indent="-342900"/>
            <a:r>
              <a:rPr lang="en-US" altLang="zh-CN" sz="1800"/>
              <a:t>password	</a:t>
            </a:r>
            <a:r>
              <a:rPr lang="zh-CN" altLang="en-US" sz="1800"/>
              <a:t>密码</a:t>
            </a:r>
            <a:endParaRPr lang="en-US" altLang="zh-CN" sz="1800"/>
          </a:p>
          <a:p>
            <a:pPr marL="850900" lvl="1" indent="-342900"/>
            <a:r>
              <a:rPr lang="en-US" altLang="zh-CN" sz="1800"/>
              <a:t>database	</a:t>
            </a:r>
            <a:r>
              <a:rPr lang="zh-CN" altLang="en-US" sz="1800"/>
              <a:t>所要连接的数据库</a:t>
            </a:r>
            <a:endParaRPr lang="en-US" altLang="zh-CN" sz="1800"/>
          </a:p>
          <a:p>
            <a:pPr marL="850900" lvl="1" indent="-342900"/>
            <a:r>
              <a:rPr lang="en-US" altLang="zh-CN" sz="1800"/>
              <a:t>charset	</a:t>
            </a:r>
            <a:r>
              <a:rPr lang="zh-CN" altLang="en-US" sz="1800"/>
              <a:t>建立连接所使用的编码方式，默认为</a:t>
            </a:r>
            <a:r>
              <a:rPr lang="en-US" altLang="zh-CN" sz="1800"/>
              <a:t>UTF8_GENERAL_CI</a:t>
            </a:r>
          </a:p>
          <a:p>
            <a:pPr marL="850900" lvl="1" indent="-342900"/>
            <a:r>
              <a:rPr lang="en-US" altLang="zh-CN" sz="1800"/>
              <a:t>connectTimeout	</a:t>
            </a:r>
            <a:r>
              <a:rPr lang="zh-CN" altLang="en-US" sz="1800"/>
              <a:t>连接超时毫秒数，默认为</a:t>
            </a:r>
            <a:r>
              <a:rPr lang="en-US" altLang="zh-CN" sz="1800"/>
              <a:t>10000</a:t>
            </a:r>
          </a:p>
          <a:p>
            <a:pPr marL="850900" lvl="1" indent="-342900"/>
            <a:endParaRPr lang="en-US" altLang="zh-CN" sz="1800" b="0"/>
          </a:p>
          <a:p>
            <a:pPr>
              <a:spcBef>
                <a:spcPct val="0"/>
              </a:spcBef>
              <a:spcAft>
                <a:spcPct val="0"/>
              </a:spcAft>
              <a:buNone/>
            </a:pPr>
            <a:endParaRPr lang="en-US" altLang="zh-CN" sz="1800" b="0"/>
          </a:p>
          <a:p>
            <a:pPr marL="850900" lvl="1" indent="-342900">
              <a:buNone/>
            </a:pPr>
            <a:endParaRPr lang="en-US" altLang="zh-CN" sz="1800" b="0"/>
          </a:p>
          <a:p>
            <a:pPr marL="850900" lvl="1" indent="-342900">
              <a:buNone/>
            </a:pPr>
            <a:endParaRPr lang="en-US" altLang="zh-CN" sz="1800" b="0"/>
          </a:p>
          <a:p>
            <a:pPr marL="850900" lvl="1" indent="-342900">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a:ln/>
        </p:spPr>
        <p:txBody>
          <a:bodyPr vert="horz" wrap="square" lIns="90333" tIns="44376" rIns="90333" bIns="44376" anchor="b"/>
          <a:lstStyle/>
          <a:p>
            <a:r>
              <a:rPr lang="en-US" altLang="zh-CN"/>
              <a:t>Mysql</a:t>
            </a:r>
            <a:r>
              <a:rPr lang="zh-CN" altLang="en-US"/>
              <a:t>模块</a:t>
            </a:r>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建立连接</a:t>
            </a:r>
            <a:endParaRPr lang="en-US" altLang="zh-CN"/>
          </a:p>
          <a:p>
            <a:pPr marL="0" lvl="1" indent="457200">
              <a:spcBef>
                <a:spcPts val="300"/>
              </a:spcBef>
              <a:spcAft>
                <a:spcPts val="300"/>
              </a:spcAft>
              <a:buNone/>
            </a:pPr>
            <a:r>
              <a:rPr lang="en-US" altLang="zh-CN" sz="1800" b="0"/>
              <a:t>connect</a:t>
            </a:r>
            <a:r>
              <a:rPr lang="zh-CN" altLang="en-US" sz="1800" b="0"/>
              <a:t>方法有一个参数为回调函数，该函数有一形参用来接收错误信息，如果连接失败</a:t>
            </a:r>
            <a:r>
              <a:rPr lang="en-US" altLang="zh-CN" sz="1800" b="0"/>
              <a:t>mysql</a:t>
            </a:r>
            <a:r>
              <a:rPr lang="zh-CN" altLang="en-US" sz="1800" b="0"/>
              <a:t>模块将错误信息传递给</a:t>
            </a:r>
            <a:r>
              <a:rPr lang="en-US" altLang="zh-CN" sz="1800" b="0"/>
              <a:t>err.</a:t>
            </a:r>
          </a:p>
          <a:p>
            <a:pPr marL="0" lvl="1" indent="457200">
              <a:spcBef>
                <a:spcPts val="300"/>
              </a:spcBef>
              <a:spcAft>
                <a:spcPts val="300"/>
              </a:spcAft>
              <a:buNone/>
            </a:pPr>
            <a:r>
              <a:rPr lang="en-US" altLang="zh-CN" sz="1800" b="0"/>
              <a:t>connection.connect(function(err) {</a:t>
            </a:r>
          </a:p>
          <a:p>
            <a:pPr marL="0" lvl="1" indent="457200">
              <a:spcBef>
                <a:spcPts val="300"/>
              </a:spcBef>
              <a:spcAft>
                <a:spcPts val="300"/>
              </a:spcAft>
              <a:buNone/>
            </a:pPr>
            <a:r>
              <a:rPr lang="en-US" altLang="zh-CN" sz="1800" b="0"/>
              <a:t> 	if (err) {</a:t>
            </a:r>
          </a:p>
          <a:p>
            <a:pPr marL="0" lvl="1" indent="457200">
              <a:spcBef>
                <a:spcPts val="300"/>
              </a:spcBef>
              <a:spcAft>
                <a:spcPts val="300"/>
              </a:spcAft>
              <a:buNone/>
            </a:pPr>
            <a:r>
              <a:rPr lang="en-US" altLang="zh-CN" sz="1800" b="0"/>
              <a:t>    	</a:t>
            </a:r>
            <a:r>
              <a:rPr lang="zh-CN" altLang="en-US" sz="1800" b="0"/>
              <a:t>    </a:t>
            </a:r>
            <a:r>
              <a:rPr lang="en-US" altLang="zh-CN" sz="1800" b="0"/>
              <a:t>console.error('error connecting: ' + err.stack);</a:t>
            </a:r>
          </a:p>
          <a:p>
            <a:pPr marL="0" lvl="1" indent="457200">
              <a:spcBef>
                <a:spcPts val="300"/>
              </a:spcBef>
              <a:spcAft>
                <a:spcPts val="300"/>
              </a:spcAft>
              <a:buNone/>
            </a:pPr>
            <a:r>
              <a:rPr lang="en-US" altLang="zh-CN" sz="1800" b="0"/>
              <a:t>    	</a:t>
            </a:r>
            <a:r>
              <a:rPr lang="zh-CN" altLang="en-US" sz="1800" b="0"/>
              <a:t>    </a:t>
            </a:r>
            <a:r>
              <a:rPr lang="en-US" altLang="zh-CN" sz="1800" b="0"/>
              <a:t>return;</a:t>
            </a:r>
          </a:p>
          <a:p>
            <a:pPr marL="0" lvl="1" indent="457200">
              <a:spcBef>
                <a:spcPts val="300"/>
              </a:spcBef>
              <a:spcAft>
                <a:spcPts val="300"/>
              </a:spcAft>
              <a:buNone/>
            </a:pPr>
            <a:r>
              <a:rPr lang="en-US" altLang="zh-CN" sz="1800" b="0"/>
              <a:t>  	}</a:t>
            </a:r>
          </a:p>
          <a:p>
            <a:pPr marL="0" lvl="1" indent="457200">
              <a:spcBef>
                <a:spcPts val="300"/>
              </a:spcBef>
              <a:spcAft>
                <a:spcPts val="300"/>
              </a:spcAft>
              <a:buNone/>
            </a:pPr>
            <a:r>
              <a:rPr lang="en-US" altLang="zh-CN" sz="1800" b="0"/>
              <a:t>	console.log('connected as id ' + connection.threadId);</a:t>
            </a:r>
          </a:p>
          <a:p>
            <a:pPr marL="0" lvl="1" indent="457200">
              <a:spcBef>
                <a:spcPts val="300"/>
              </a:spcBef>
              <a:spcAft>
                <a:spcPts val="300"/>
              </a:spcAft>
              <a:buNone/>
            </a:pPr>
            <a:r>
              <a:rPr lang="it-IT" altLang="zh-CN" sz="1800" b="0"/>
              <a:t>});</a:t>
            </a:r>
          </a:p>
          <a:p>
            <a:pPr marL="0" lvl="1" indent="457200">
              <a:spcBef>
                <a:spcPts val="300"/>
              </a:spcBef>
              <a:spcAft>
                <a:spcPts val="300"/>
              </a:spcAft>
              <a:buNone/>
            </a:pPr>
            <a:r>
              <a:rPr lang="zh-CN" altLang="en-US" sz="1800" b="0"/>
              <a:t>在调用查询方法的时候连接会自动创建</a:t>
            </a:r>
            <a:endParaRPr lang="en-US" altLang="zh-CN" sz="1800" b="0"/>
          </a:p>
          <a:p>
            <a:pPr>
              <a:buNone/>
            </a:pPr>
            <a:r>
              <a:rPr lang="en-US" altLang="zh-CN" sz="1800" b="0"/>
              <a:t>connection.query('SELECT 1', function (error, results, fields) {</a:t>
            </a:r>
          </a:p>
          <a:p>
            <a:pPr>
              <a:buNone/>
            </a:pPr>
            <a:r>
              <a:rPr lang="en-US" altLang="zh-CN" sz="1800" b="0"/>
              <a:t> 	if (error) throw error;</a:t>
            </a:r>
          </a:p>
          <a:p>
            <a:pPr>
              <a:buNone/>
            </a:pPr>
            <a:r>
              <a:rPr lang="en-US" altLang="zh-CN" sz="1800" b="0"/>
              <a:t>  	// connected! </a:t>
            </a:r>
          </a:p>
          <a:p>
            <a:pPr>
              <a:buNone/>
            </a:pPr>
            <a:r>
              <a:rPr lang="en-US" altLang="zh-CN" sz="1800" b="0"/>
              <a:t>});</a:t>
            </a:r>
            <a:endParaRPr lang="en-US" altLang="zh-CN" b="0"/>
          </a:p>
          <a:p>
            <a:pPr marL="0" lvl="1" indent="457200">
              <a:spcBef>
                <a:spcPts val="300"/>
              </a:spcBef>
              <a:spcAft>
                <a:spcPts val="300"/>
              </a:spcAft>
              <a:buNone/>
            </a:pPr>
            <a:endParaRPr lang="en-US" altLang="zh-CN" sz="1800" b="0"/>
          </a:p>
          <a:p>
            <a:pPr marL="0" lvl="1" indent="457200"/>
            <a:endParaRPr lang="en-US" altLang="zh-CN" sz="1800" b="0"/>
          </a:p>
          <a:p>
            <a:pPr>
              <a:spcBef>
                <a:spcPct val="0"/>
              </a:spcBef>
              <a:spcAft>
                <a:spcPct val="0"/>
              </a:spcAft>
              <a:buNone/>
            </a:pPr>
            <a:endParaRPr lang="en-US" altLang="zh-CN" sz="1800" b="0"/>
          </a:p>
          <a:p>
            <a:pPr marL="0" lvl="1" indent="457200">
              <a:buNone/>
            </a:pPr>
            <a:endParaRPr lang="en-US" altLang="zh-CN" sz="1800" b="0"/>
          </a:p>
          <a:p>
            <a:pPr marL="0" lvl="1" indent="457200">
              <a:buNone/>
            </a:pPr>
            <a:endParaRPr lang="en-US" altLang="zh-CN" sz="1800" b="0"/>
          </a:p>
          <a:p>
            <a:pPr marL="0" lvl="1" indent="457200">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0" lvl="1" indent="457200"/>
            <a:endParaRPr lang="zh-CN" altLang="en-US">
              <a:sym typeface="宋体" panose="02010600030101010101" pitchFamily="2" charset="-122"/>
            </a:endParaRPr>
          </a:p>
          <a:p>
            <a:pPr marL="0" lvl="1" indent="457200">
              <a:buNone/>
            </a:pPr>
            <a:endParaRPr lang="zh-CN" altLang="en-US">
              <a:sym typeface="宋体" panose="02010600030101010101" pitchFamily="2" charset="-122"/>
            </a:endParaRPr>
          </a:p>
          <a:p>
            <a:pPr marL="0" lvl="1" indent="457200">
              <a:buNone/>
            </a:pPr>
            <a:endParaRPr lang="zh-CN" altLang="en-US">
              <a:sym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ln/>
        </p:spPr>
        <p:txBody>
          <a:bodyPr vert="horz" wrap="square" lIns="90333" tIns="44376" rIns="90333" bIns="44376" anchor="b"/>
          <a:lstStyle/>
          <a:p>
            <a:r>
              <a:rPr lang="en-US" altLang="zh-CN"/>
              <a:t>Mysql</a:t>
            </a:r>
            <a:r>
              <a:rPr lang="zh-CN" altLang="en-US"/>
              <a:t>模块</a:t>
            </a:r>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连接池</a:t>
            </a:r>
            <a:endParaRPr lang="en-US" altLang="zh-CN"/>
          </a:p>
          <a:p>
            <a:pPr marL="0" lvl="1" indent="457200">
              <a:spcBef>
                <a:spcPts val="300"/>
              </a:spcBef>
              <a:spcAft>
                <a:spcPts val="300"/>
              </a:spcAft>
              <a:buNone/>
            </a:pPr>
            <a:r>
              <a:rPr lang="zh-CN" altLang="en-US" sz="1800" b="0"/>
              <a:t>使用连接池管理所有的连接，这样可以方便共享单个连接。</a:t>
            </a:r>
            <a:endParaRPr lang="en-US" altLang="zh-CN" sz="1800" b="0"/>
          </a:p>
          <a:p>
            <a:pPr>
              <a:spcBef>
                <a:spcPts val="300"/>
              </a:spcBef>
              <a:spcAft>
                <a:spcPts val="300"/>
              </a:spcAft>
              <a:buNone/>
            </a:pPr>
            <a:r>
              <a:rPr lang="pl-PL" altLang="zh-CN" sz="1800" b="0"/>
              <a:t>var mysql = require('mysql');</a:t>
            </a:r>
          </a:p>
          <a:p>
            <a:pPr>
              <a:spcBef>
                <a:spcPts val="300"/>
              </a:spcBef>
              <a:spcAft>
                <a:spcPts val="300"/>
              </a:spcAft>
              <a:buNone/>
            </a:pPr>
            <a:r>
              <a:rPr lang="pl-PL" altLang="zh-CN" sz="1800" b="0"/>
              <a:t>var pool  = mysql.createPool({</a:t>
            </a:r>
          </a:p>
          <a:p>
            <a:pPr>
              <a:spcBef>
                <a:spcPts val="300"/>
              </a:spcBef>
              <a:spcAft>
                <a:spcPts val="300"/>
              </a:spcAft>
              <a:buNone/>
            </a:pPr>
            <a:r>
              <a:rPr lang="pl-PL" altLang="zh-CN" sz="1800" b="0"/>
              <a:t>  connectionLimit : 10,</a:t>
            </a:r>
          </a:p>
          <a:p>
            <a:pPr>
              <a:spcBef>
                <a:spcPts val="300"/>
              </a:spcBef>
              <a:spcAft>
                <a:spcPts val="300"/>
              </a:spcAft>
              <a:buNone/>
            </a:pPr>
            <a:r>
              <a:rPr lang="pl-PL" altLang="zh-CN" sz="1800" b="0"/>
              <a:t>  host            : 'example.org',</a:t>
            </a:r>
          </a:p>
          <a:p>
            <a:pPr>
              <a:spcBef>
                <a:spcPts val="300"/>
              </a:spcBef>
              <a:spcAft>
                <a:spcPts val="300"/>
              </a:spcAft>
              <a:buNone/>
            </a:pPr>
            <a:r>
              <a:rPr lang="pl-PL" altLang="zh-CN" sz="1800" b="0"/>
              <a:t>  user            : 'bob',</a:t>
            </a:r>
          </a:p>
          <a:p>
            <a:pPr>
              <a:spcBef>
                <a:spcPts val="300"/>
              </a:spcBef>
              <a:spcAft>
                <a:spcPts val="300"/>
              </a:spcAft>
              <a:buNone/>
            </a:pPr>
            <a:r>
              <a:rPr lang="pl-PL" altLang="zh-CN" sz="1800" b="0"/>
              <a:t>  password        : 'secret',</a:t>
            </a:r>
          </a:p>
          <a:p>
            <a:pPr>
              <a:spcBef>
                <a:spcPts val="300"/>
              </a:spcBef>
              <a:spcAft>
                <a:spcPts val="300"/>
              </a:spcAft>
              <a:buNone/>
            </a:pPr>
            <a:r>
              <a:rPr lang="pl-PL" altLang="zh-CN" sz="1800" b="0"/>
              <a:t>  database        : 'my_db'});</a:t>
            </a:r>
          </a:p>
          <a:p>
            <a:pPr>
              <a:spcBef>
                <a:spcPts val="300"/>
              </a:spcBef>
              <a:spcAft>
                <a:spcPts val="300"/>
              </a:spcAft>
              <a:buNone/>
            </a:pPr>
            <a:r>
              <a:rPr lang="en-US" altLang="zh-CN" sz="1800" b="0"/>
              <a:t>//</a:t>
            </a:r>
            <a:r>
              <a:rPr lang="zh-CN" altLang="en-US" sz="1800" b="0"/>
              <a:t>获取连接</a:t>
            </a:r>
            <a:endParaRPr lang="pl-PL" altLang="zh-CN" sz="1800" b="0"/>
          </a:p>
          <a:p>
            <a:pPr>
              <a:spcBef>
                <a:spcPts val="300"/>
              </a:spcBef>
              <a:spcAft>
                <a:spcPts val="300"/>
              </a:spcAft>
              <a:buNone/>
            </a:pPr>
            <a:r>
              <a:rPr lang="pl-PL" altLang="zh-CN" sz="1800" b="0"/>
              <a:t>pool.getConnection(function(err, connection) {</a:t>
            </a:r>
          </a:p>
          <a:p>
            <a:pPr>
              <a:spcBef>
                <a:spcPts val="300"/>
              </a:spcBef>
              <a:spcAft>
                <a:spcPts val="300"/>
              </a:spcAft>
              <a:buNone/>
            </a:pPr>
            <a:r>
              <a:rPr lang="en-US" altLang="zh-CN" sz="1800" b="0"/>
              <a:t>	connection.query('SELECT 1', function (error, results, fields) {</a:t>
            </a:r>
          </a:p>
          <a:p>
            <a:pPr>
              <a:spcBef>
                <a:spcPts val="300"/>
              </a:spcBef>
              <a:spcAft>
                <a:spcPts val="300"/>
              </a:spcAft>
              <a:buNone/>
            </a:pPr>
            <a:r>
              <a:rPr lang="en-US" altLang="zh-CN" sz="1800" b="0"/>
              <a:t>	</a:t>
            </a:r>
            <a:r>
              <a:rPr lang="zh-CN" altLang="en-US" sz="1800" b="0"/>
              <a:t>    </a:t>
            </a:r>
            <a:r>
              <a:rPr lang="en-US" altLang="zh-CN" sz="1800" b="0"/>
              <a:t>connection.release(); 	//</a:t>
            </a:r>
            <a:r>
              <a:rPr lang="zh-CN" altLang="en-US" sz="1800" b="0"/>
              <a:t>释放连接</a:t>
            </a:r>
            <a:endParaRPr lang="en-US" altLang="zh-CN" sz="1800" b="0"/>
          </a:p>
          <a:p>
            <a:pPr>
              <a:spcBef>
                <a:spcPts val="300"/>
              </a:spcBef>
              <a:spcAft>
                <a:spcPts val="300"/>
              </a:spcAft>
              <a:buNone/>
            </a:pPr>
            <a:r>
              <a:rPr lang="en-US" altLang="zh-CN" sz="1800" b="0"/>
              <a:t>	 </a:t>
            </a:r>
            <a:r>
              <a:rPr lang="zh-CN" altLang="en-US" sz="1800" b="0"/>
              <a:t>   </a:t>
            </a:r>
            <a:r>
              <a:rPr lang="en-US" altLang="zh-CN" sz="1800" b="0"/>
              <a:t>connection.destroy(); 	//</a:t>
            </a:r>
            <a:r>
              <a:rPr lang="zh-CN" altLang="en-US" sz="1800" b="0"/>
              <a:t>当连接不需要的时候销毁连接</a:t>
            </a:r>
            <a:r>
              <a:rPr lang="en-US" altLang="zh-CN" sz="1800" b="0"/>
              <a:t>	</a:t>
            </a:r>
          </a:p>
          <a:p>
            <a:pPr>
              <a:spcBef>
                <a:spcPts val="300"/>
              </a:spcBef>
              <a:spcAft>
                <a:spcPts val="300"/>
              </a:spcAft>
              <a:buNone/>
            </a:pPr>
            <a:r>
              <a:rPr lang="en-US" altLang="zh-CN" sz="1800" b="0"/>
              <a:t>	});</a:t>
            </a:r>
          </a:p>
          <a:p>
            <a:pPr>
              <a:spcBef>
                <a:spcPts val="300"/>
              </a:spcBef>
              <a:spcAft>
                <a:spcPts val="300"/>
              </a:spcAft>
              <a:buNone/>
            </a:pPr>
            <a:r>
              <a:rPr lang="pl-PL" altLang="zh-CN" sz="1800" b="0"/>
              <a:t>});</a:t>
            </a:r>
          </a:p>
          <a:p>
            <a:pPr>
              <a:spcBef>
                <a:spcPts val="300"/>
              </a:spcBef>
              <a:spcAft>
                <a:spcPts val="300"/>
              </a:spcAft>
              <a:buNone/>
            </a:pPr>
            <a:endParaRPr lang="pl-PL" altLang="zh-CN" sz="1800" b="0"/>
          </a:p>
          <a:p>
            <a:pPr marL="0" lvl="1" indent="457200">
              <a:spcBef>
                <a:spcPts val="300"/>
              </a:spcBef>
              <a:spcAft>
                <a:spcPts val="300"/>
              </a:spcAft>
              <a:buNone/>
            </a:pPr>
            <a:endParaRPr lang="en-US" altLang="zh-CN" b="0"/>
          </a:p>
          <a:p>
            <a:pPr marL="0" lvl="1" indent="457200">
              <a:spcBef>
                <a:spcPts val="300"/>
              </a:spcBef>
              <a:spcAft>
                <a:spcPts val="300"/>
              </a:spcAft>
              <a:buNone/>
            </a:pPr>
            <a:endParaRPr lang="en-US" altLang="zh-CN" sz="1800" b="0"/>
          </a:p>
          <a:p>
            <a:pPr marL="0" lvl="1" indent="457200"/>
            <a:endParaRPr lang="en-US" altLang="zh-CN" sz="1800" b="0"/>
          </a:p>
          <a:p>
            <a:pPr>
              <a:spcBef>
                <a:spcPct val="0"/>
              </a:spcBef>
              <a:spcAft>
                <a:spcPct val="0"/>
              </a:spcAft>
              <a:buNone/>
            </a:pPr>
            <a:endParaRPr lang="en-US" altLang="zh-CN" sz="1800" b="0"/>
          </a:p>
          <a:p>
            <a:pPr marL="0" lvl="1" indent="457200">
              <a:buNone/>
            </a:pPr>
            <a:endParaRPr lang="en-US" altLang="zh-CN" sz="1800" b="0"/>
          </a:p>
          <a:p>
            <a:pPr marL="0" lvl="1" indent="457200">
              <a:buNone/>
            </a:pPr>
            <a:endParaRPr lang="en-US" altLang="zh-CN" sz="1800" b="0"/>
          </a:p>
          <a:p>
            <a:pPr marL="0" lvl="1" indent="457200">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0" lvl="1" indent="457200"/>
            <a:endParaRPr lang="zh-CN" altLang="en-US">
              <a:sym typeface="宋体" panose="02010600030101010101" pitchFamily="2" charset="-122"/>
            </a:endParaRPr>
          </a:p>
          <a:p>
            <a:pPr marL="0" lvl="1" indent="457200">
              <a:buNone/>
            </a:pPr>
            <a:endParaRPr lang="zh-CN" altLang="en-US">
              <a:sym typeface="宋体" panose="02010600030101010101" pitchFamily="2" charset="-122"/>
            </a:endParaRPr>
          </a:p>
          <a:p>
            <a:pPr marL="0" lvl="1" indent="457200">
              <a:buNone/>
            </a:pPr>
            <a:endParaRPr lang="zh-CN" altLang="en-US">
              <a:sym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a:ln/>
        </p:spPr>
        <p:txBody>
          <a:bodyPr vert="horz" wrap="square" lIns="90333" tIns="44376" rIns="90333" bIns="44376" anchor="b"/>
          <a:lstStyle/>
          <a:p>
            <a:r>
              <a:rPr lang="en-US" altLang="zh-CN"/>
              <a:t>Mysql</a:t>
            </a:r>
            <a:r>
              <a:rPr lang="zh-CN" altLang="en-US"/>
              <a:t>模块</a:t>
            </a:r>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关闭连接池</a:t>
            </a:r>
            <a:endParaRPr lang="en-US" altLang="zh-CN"/>
          </a:p>
          <a:p>
            <a:pPr marL="0" lvl="1" indent="457200">
              <a:spcBef>
                <a:spcPts val="300"/>
              </a:spcBef>
              <a:spcAft>
                <a:spcPts val="300"/>
              </a:spcAft>
              <a:buNone/>
            </a:pPr>
            <a:r>
              <a:rPr lang="zh-CN" altLang="en-US" sz="1800" b="0"/>
              <a:t>关闭连接池中所有连接。</a:t>
            </a:r>
            <a:endParaRPr lang="en-US" altLang="zh-CN" sz="1800" b="0"/>
          </a:p>
          <a:p>
            <a:pPr>
              <a:spcBef>
                <a:spcPts val="300"/>
              </a:spcBef>
              <a:spcAft>
                <a:spcPts val="300"/>
              </a:spcAft>
              <a:buNone/>
            </a:pPr>
            <a:r>
              <a:rPr lang="en-US" altLang="zh-CN" sz="1800" b="0"/>
              <a:t>pool.end(function (err) {</a:t>
            </a:r>
          </a:p>
          <a:p>
            <a:pPr>
              <a:spcBef>
                <a:spcPts val="300"/>
              </a:spcBef>
              <a:spcAft>
                <a:spcPts val="300"/>
              </a:spcAft>
              <a:buNone/>
            </a:pPr>
            <a:r>
              <a:rPr lang="en-US" altLang="zh-CN" sz="1800" b="0"/>
              <a:t>  // all connections in the pool have ended </a:t>
            </a:r>
          </a:p>
          <a:p>
            <a:pPr>
              <a:spcBef>
                <a:spcPts val="300"/>
              </a:spcBef>
              <a:spcAft>
                <a:spcPts val="300"/>
              </a:spcAft>
              <a:buNone/>
            </a:pPr>
            <a:r>
              <a:rPr lang="en-US" altLang="zh-CN" sz="1800" b="0"/>
              <a:t>});</a:t>
            </a:r>
          </a:p>
          <a:p>
            <a:pPr>
              <a:spcBef>
                <a:spcPts val="300"/>
              </a:spcBef>
              <a:spcAft>
                <a:spcPts val="300"/>
              </a:spcAft>
              <a:buNone/>
            </a:pPr>
            <a:endParaRPr lang="pl-PL" altLang="zh-CN" sz="1800" b="0"/>
          </a:p>
          <a:p>
            <a:pPr>
              <a:spcBef>
                <a:spcPts val="300"/>
              </a:spcBef>
              <a:spcAft>
                <a:spcPts val="300"/>
              </a:spcAft>
              <a:buNone/>
            </a:pPr>
            <a:endParaRPr lang="pl-PL" altLang="zh-CN" sz="1800" b="0"/>
          </a:p>
          <a:p>
            <a:pPr marL="0" lvl="1" indent="457200">
              <a:spcBef>
                <a:spcPts val="300"/>
              </a:spcBef>
              <a:spcAft>
                <a:spcPts val="300"/>
              </a:spcAft>
              <a:buNone/>
            </a:pPr>
            <a:endParaRPr lang="en-US" altLang="zh-CN" b="0"/>
          </a:p>
          <a:p>
            <a:pPr marL="0" lvl="1" indent="457200">
              <a:spcBef>
                <a:spcPts val="300"/>
              </a:spcBef>
              <a:spcAft>
                <a:spcPts val="300"/>
              </a:spcAft>
              <a:buNone/>
            </a:pPr>
            <a:endParaRPr lang="en-US" altLang="zh-CN" sz="1800" b="0"/>
          </a:p>
          <a:p>
            <a:pPr marL="0" lvl="1" indent="457200"/>
            <a:endParaRPr lang="en-US" altLang="zh-CN" sz="1800" b="0"/>
          </a:p>
          <a:p>
            <a:pPr>
              <a:spcBef>
                <a:spcPct val="0"/>
              </a:spcBef>
              <a:spcAft>
                <a:spcPct val="0"/>
              </a:spcAft>
              <a:buNone/>
            </a:pPr>
            <a:endParaRPr lang="en-US" altLang="zh-CN" sz="1800" b="0"/>
          </a:p>
          <a:p>
            <a:pPr marL="0" lvl="1" indent="457200">
              <a:buNone/>
            </a:pPr>
            <a:endParaRPr lang="en-US" altLang="zh-CN" sz="1800" b="0"/>
          </a:p>
          <a:p>
            <a:pPr marL="0" lvl="1" indent="457200">
              <a:buNone/>
            </a:pPr>
            <a:endParaRPr lang="en-US" altLang="zh-CN" sz="1800" b="0"/>
          </a:p>
          <a:p>
            <a:pPr marL="0" lvl="1" indent="457200">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0" lvl="1" indent="457200"/>
            <a:endParaRPr lang="zh-CN" altLang="en-US">
              <a:sym typeface="宋体" panose="02010600030101010101" pitchFamily="2" charset="-122"/>
            </a:endParaRPr>
          </a:p>
          <a:p>
            <a:pPr marL="0" lvl="1" indent="457200">
              <a:buNone/>
            </a:pPr>
            <a:endParaRPr lang="zh-CN" altLang="en-US">
              <a:sym typeface="宋体" panose="02010600030101010101" pitchFamily="2" charset="-122"/>
            </a:endParaRPr>
          </a:p>
          <a:p>
            <a:pPr marL="0" lvl="1" indent="457200">
              <a:buNone/>
            </a:pPr>
            <a:endParaRPr lang="zh-CN" altLang="en-US">
              <a:sym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a:ln/>
        </p:spPr>
        <p:txBody>
          <a:bodyPr vert="horz" wrap="square" lIns="90333" tIns="44376" rIns="90333" bIns="44376" anchor="b"/>
          <a:lstStyle/>
          <a:p>
            <a:r>
              <a:rPr lang="en-US" altLang="zh-CN"/>
              <a:t>Mysql</a:t>
            </a:r>
            <a:r>
              <a:rPr lang="zh-CN" altLang="en-US"/>
              <a:t>模块</a:t>
            </a:r>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连接池参数</a:t>
            </a:r>
            <a:endParaRPr lang="pl-PL" altLang="zh-CN" sz="1800" b="0"/>
          </a:p>
          <a:p>
            <a:pPr marL="850900" lvl="1" indent="-342900"/>
            <a:r>
              <a:rPr lang="en-US" altLang="zh-CN" sz="1800"/>
              <a:t>createConnection</a:t>
            </a:r>
            <a:r>
              <a:rPr lang="zh-CN" altLang="en-US" sz="1800"/>
              <a:t>的所有参数</a:t>
            </a:r>
            <a:endParaRPr lang="en-US" altLang="zh-CN" sz="1800"/>
          </a:p>
          <a:p>
            <a:pPr marL="850900" lvl="1" indent="-342900"/>
            <a:r>
              <a:rPr lang="en-US" altLang="zh-CN" sz="1800" b="0"/>
              <a:t>connectionLimit	</a:t>
            </a:r>
          </a:p>
          <a:p>
            <a:pPr marL="850900" lvl="1" indent="-342900">
              <a:buNone/>
            </a:pPr>
            <a:r>
              <a:rPr lang="en-US" altLang="zh-CN" sz="1800" b="0"/>
              <a:t>	</a:t>
            </a:r>
            <a:r>
              <a:rPr lang="zh-CN" altLang="en-US" sz="1800" b="0"/>
              <a:t>用于指定连接池中最大的连接数，默认为</a:t>
            </a:r>
            <a:r>
              <a:rPr lang="en-US" altLang="zh-CN" sz="1800" b="0"/>
              <a:t>10</a:t>
            </a:r>
          </a:p>
          <a:p>
            <a:pPr marL="850900" lvl="1" indent="-342900"/>
            <a:r>
              <a:rPr lang="en-US" altLang="zh-CN" sz="1800" b="0"/>
              <a:t>queryLimit	</a:t>
            </a:r>
          </a:p>
          <a:p>
            <a:pPr lvl="2" indent="0">
              <a:buNone/>
            </a:pPr>
            <a:r>
              <a:rPr lang="zh-CN" altLang="en-US" sz="1800" b="0"/>
              <a:t>用于指定允许挂起的最大连接数，如果挂起连接数超过该数值，将抛出异常。默认为</a:t>
            </a:r>
            <a:r>
              <a:rPr lang="en-US" altLang="zh-CN" sz="1800" b="0"/>
              <a:t>0</a:t>
            </a:r>
            <a:endParaRPr lang="en-US" altLang="zh-CN" sz="1400" b="0"/>
          </a:p>
          <a:p>
            <a:pPr marL="850900" lvl="1" indent="-342900"/>
            <a:r>
              <a:rPr lang="en-US" altLang="zh-CN" sz="1800" b="0"/>
              <a:t>waitForConnections	</a:t>
            </a:r>
          </a:p>
          <a:p>
            <a:pPr lvl="2" indent="0">
              <a:buNone/>
            </a:pPr>
            <a:r>
              <a:rPr lang="zh-CN" altLang="en-US" sz="1800" b="0"/>
              <a:t>指定当连接池中已经没有可用连接，且当前在用的连接数已等于连接池的最大连接数时所执行的处理。如果值为</a:t>
            </a:r>
            <a:r>
              <a:rPr lang="en-US" altLang="zh-CN" sz="1800" b="0"/>
              <a:t>true,</a:t>
            </a:r>
            <a:r>
              <a:rPr lang="zh-CN" altLang="en-US" sz="1800" b="0"/>
              <a:t>则挂起数据库连接请求，直到一个当前在用的数据库连接释放数据库连接。如果为</a:t>
            </a:r>
            <a:r>
              <a:rPr lang="en-US" altLang="zh-CN" sz="1800" b="0"/>
              <a:t>false,</a:t>
            </a:r>
            <a:r>
              <a:rPr lang="zh-CN" altLang="en-US" sz="1800" b="0"/>
              <a:t>抛出异常，默认为</a:t>
            </a:r>
            <a:r>
              <a:rPr lang="en-US" altLang="zh-CN" sz="1800" b="0"/>
              <a:t>true</a:t>
            </a:r>
            <a:endParaRPr lang="en-US" altLang="zh-CN" sz="1400" b="0"/>
          </a:p>
          <a:p>
            <a:pPr marL="850900" lvl="1" indent="-342900"/>
            <a:endParaRPr lang="pl-PL" altLang="zh-CN" sz="1800" b="0"/>
          </a:p>
          <a:p>
            <a:pPr marL="850900" lvl="1" indent="-342900">
              <a:spcBef>
                <a:spcPts val="300"/>
              </a:spcBef>
              <a:spcAft>
                <a:spcPts val="300"/>
              </a:spcAft>
              <a:buNone/>
            </a:pPr>
            <a:endParaRPr lang="en-US" altLang="zh-CN" b="0"/>
          </a:p>
          <a:p>
            <a:pPr marL="850900" lvl="1" indent="-342900">
              <a:spcBef>
                <a:spcPts val="300"/>
              </a:spcBef>
              <a:spcAft>
                <a:spcPts val="300"/>
              </a:spcAft>
              <a:buNone/>
            </a:pPr>
            <a:endParaRPr lang="en-US" altLang="zh-CN" sz="1800" b="0"/>
          </a:p>
          <a:p>
            <a:pPr marL="850900" lvl="1" indent="-342900"/>
            <a:endParaRPr lang="en-US" altLang="zh-CN" sz="1800" b="0"/>
          </a:p>
          <a:p>
            <a:pPr>
              <a:spcBef>
                <a:spcPct val="0"/>
              </a:spcBef>
              <a:spcAft>
                <a:spcPct val="0"/>
              </a:spcAft>
              <a:buNone/>
            </a:pPr>
            <a:endParaRPr lang="en-US" altLang="zh-CN" sz="1800" b="0"/>
          </a:p>
          <a:p>
            <a:pPr marL="850900" lvl="1" indent="-342900">
              <a:buNone/>
            </a:pPr>
            <a:endParaRPr lang="en-US" altLang="zh-CN" sz="1800" b="0"/>
          </a:p>
          <a:p>
            <a:pPr marL="850900" lvl="1" indent="-342900">
              <a:buNone/>
            </a:pPr>
            <a:endParaRPr lang="en-US" altLang="zh-CN" sz="1800" b="0"/>
          </a:p>
          <a:p>
            <a:pPr marL="850900" lvl="1" indent="-342900">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a:ln/>
        </p:spPr>
        <p:txBody>
          <a:bodyPr vert="horz" wrap="square" lIns="90333" tIns="44376" rIns="90333" bIns="44376" anchor="b"/>
          <a:lstStyle/>
          <a:p>
            <a:r>
              <a:rPr lang="en-US" altLang="zh-CN"/>
              <a:t>Mysql</a:t>
            </a:r>
            <a:r>
              <a:rPr lang="zh-CN" altLang="en-US"/>
              <a:t>模块</a:t>
            </a:r>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中止连接</a:t>
            </a:r>
            <a:endParaRPr lang="en-US" altLang="zh-CN"/>
          </a:p>
          <a:p>
            <a:pPr marL="0" lvl="1" indent="457200">
              <a:spcBef>
                <a:spcPts val="300"/>
              </a:spcBef>
              <a:spcAft>
                <a:spcPts val="300"/>
              </a:spcAft>
              <a:buNone/>
            </a:pPr>
            <a:r>
              <a:rPr lang="zh-CN" altLang="en-US" sz="1800" b="0"/>
              <a:t>中止连接比较优雅的方式是调用</a:t>
            </a:r>
            <a:r>
              <a:rPr lang="en-US" altLang="zh-CN" sz="1800" b="0"/>
              <a:t>connection</a:t>
            </a:r>
            <a:r>
              <a:rPr lang="zh-CN" altLang="en-US" sz="1800" b="0"/>
              <a:t>对象的</a:t>
            </a:r>
            <a:r>
              <a:rPr lang="en-US" altLang="zh-CN" sz="1800" b="0"/>
              <a:t>end()</a:t>
            </a:r>
            <a:r>
              <a:rPr lang="zh-CN" altLang="en-US" sz="1800" b="0"/>
              <a:t>方法，该方法将保证所有的数据库操作结束后关闭与数据库的连接。</a:t>
            </a:r>
            <a:r>
              <a:rPr lang="en-US" altLang="zh-CN" sz="1800" b="0"/>
              <a:t>.</a:t>
            </a:r>
          </a:p>
          <a:p>
            <a:pPr marL="0" lvl="1" indent="457200">
              <a:buNone/>
            </a:pPr>
            <a:r>
              <a:rPr lang="en-US" altLang="zh-CN" sz="1800" b="0"/>
              <a:t>connection.end(function(err) {</a:t>
            </a:r>
          </a:p>
          <a:p>
            <a:pPr marL="0" lvl="1" indent="457200">
              <a:buNone/>
            </a:pPr>
            <a:r>
              <a:rPr lang="en-US" altLang="zh-CN" sz="1800" b="0"/>
              <a:t>  // The connection is terminated now </a:t>
            </a:r>
          </a:p>
          <a:p>
            <a:pPr marL="0" lvl="1" indent="457200">
              <a:buNone/>
            </a:pPr>
            <a:r>
              <a:rPr lang="en-US" altLang="zh-CN" sz="1800" b="0"/>
              <a:t>});</a:t>
            </a:r>
            <a:endParaRPr lang="it-IT" altLang="zh-CN" sz="1800" b="0"/>
          </a:p>
          <a:p>
            <a:pPr marL="0" lvl="1" indent="457200">
              <a:spcBef>
                <a:spcPts val="300"/>
              </a:spcBef>
              <a:spcAft>
                <a:spcPts val="300"/>
              </a:spcAft>
              <a:buNone/>
            </a:pPr>
            <a:r>
              <a:rPr lang="zh-CN" altLang="en-US" sz="1800" b="0"/>
              <a:t>也可以使用</a:t>
            </a:r>
            <a:r>
              <a:rPr lang="en-US" altLang="zh-CN" sz="1800" b="0"/>
              <a:t>destroy</a:t>
            </a:r>
            <a:r>
              <a:rPr lang="zh-CN" altLang="en-US" sz="1800" b="0"/>
              <a:t>方法关闭连接</a:t>
            </a:r>
            <a:r>
              <a:rPr lang="en-US" altLang="zh-CN" sz="1800" b="0"/>
              <a:t>,</a:t>
            </a:r>
            <a:r>
              <a:rPr lang="zh-CN" altLang="en-US" sz="1800" b="0"/>
              <a:t>这将导致立即终止底层的套接字</a:t>
            </a:r>
            <a:endParaRPr lang="en-US" altLang="zh-CN" sz="1800" b="0"/>
          </a:p>
          <a:p>
            <a:pPr>
              <a:buNone/>
            </a:pPr>
            <a:r>
              <a:rPr lang="en-US" altLang="zh-CN" sz="1800" b="0"/>
              <a:t>connection.destroy();</a:t>
            </a:r>
            <a:endParaRPr lang="en-US" altLang="zh-CN" b="0"/>
          </a:p>
          <a:p>
            <a:pPr marL="0" lvl="1" indent="457200">
              <a:spcBef>
                <a:spcPts val="300"/>
              </a:spcBef>
              <a:spcAft>
                <a:spcPts val="300"/>
              </a:spcAft>
              <a:buNone/>
            </a:pPr>
            <a:endParaRPr lang="en-US" altLang="zh-CN" sz="1800" b="0"/>
          </a:p>
          <a:p>
            <a:pPr marL="0" lvl="1" indent="457200"/>
            <a:endParaRPr lang="en-US" altLang="zh-CN" sz="1800" b="0"/>
          </a:p>
          <a:p>
            <a:pPr>
              <a:spcBef>
                <a:spcPct val="0"/>
              </a:spcBef>
              <a:spcAft>
                <a:spcPct val="0"/>
              </a:spcAft>
              <a:buNone/>
            </a:pPr>
            <a:endParaRPr lang="en-US" altLang="zh-CN" sz="1800" b="0"/>
          </a:p>
          <a:p>
            <a:pPr marL="0" lvl="1" indent="457200">
              <a:buNone/>
            </a:pPr>
            <a:endParaRPr lang="en-US" altLang="zh-CN" sz="1800" b="0"/>
          </a:p>
          <a:p>
            <a:pPr marL="0" lvl="1" indent="457200">
              <a:buNone/>
            </a:pPr>
            <a:endParaRPr lang="en-US" altLang="zh-CN" sz="1800" b="0"/>
          </a:p>
          <a:p>
            <a:pPr marL="0" lvl="1" indent="457200">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0" lvl="1" indent="457200"/>
            <a:endParaRPr lang="zh-CN" altLang="en-US">
              <a:sym typeface="宋体" panose="02010600030101010101" pitchFamily="2" charset="-122"/>
            </a:endParaRPr>
          </a:p>
          <a:p>
            <a:pPr marL="0" lvl="1" indent="457200">
              <a:buNone/>
            </a:pPr>
            <a:endParaRPr lang="zh-CN" altLang="en-US">
              <a:sym typeface="宋体" panose="02010600030101010101" pitchFamily="2" charset="-122"/>
            </a:endParaRPr>
          </a:p>
          <a:p>
            <a:pPr marL="0" lvl="1" indent="457200">
              <a:buNone/>
            </a:pPr>
            <a:endParaRPr lang="zh-CN" altLang="en-US">
              <a:sym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a:ln/>
        </p:spPr>
        <p:txBody>
          <a:bodyPr vert="horz" wrap="square" lIns="90333" tIns="44376" rIns="90333" bIns="44376" anchor="b"/>
          <a:lstStyle/>
          <a:p>
            <a:r>
              <a:rPr lang="en-US" altLang="zh-CN"/>
              <a:t>Mysql</a:t>
            </a:r>
            <a:r>
              <a:rPr lang="zh-CN" altLang="en-US"/>
              <a:t>模块</a:t>
            </a:r>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数据库操作</a:t>
            </a:r>
            <a:endParaRPr lang="en-US" altLang="zh-CN"/>
          </a:p>
          <a:p>
            <a:pPr lvl="1"/>
            <a:r>
              <a:rPr lang="zh-CN" altLang="en-US"/>
              <a:t>查询</a:t>
            </a:r>
            <a:endParaRPr lang="en-US" altLang="zh-CN"/>
          </a:p>
          <a:p>
            <a:pPr lvl="1">
              <a:spcBef>
                <a:spcPts val="300"/>
              </a:spcBef>
              <a:spcAft>
                <a:spcPts val="300"/>
              </a:spcAft>
              <a:buNone/>
            </a:pPr>
            <a:r>
              <a:rPr lang="zh-CN" altLang="en-US" sz="1800" b="0"/>
              <a:t>可以调用</a:t>
            </a:r>
            <a:r>
              <a:rPr lang="en-US" altLang="zh-CN" sz="1800" b="0"/>
              <a:t>Connection,Pool</a:t>
            </a:r>
            <a:r>
              <a:rPr lang="zh-CN" altLang="en-US" sz="1800" b="0"/>
              <a:t>实例中的</a:t>
            </a:r>
            <a:r>
              <a:rPr lang="en-US" altLang="zh-CN" sz="1800" b="0"/>
              <a:t>query()</a:t>
            </a:r>
            <a:r>
              <a:rPr lang="zh-CN" altLang="en-US" sz="1800" b="0"/>
              <a:t>方法来执行查询。</a:t>
            </a:r>
            <a:r>
              <a:rPr lang="en-US" altLang="zh-CN" sz="1800" b="0"/>
              <a:t>query</a:t>
            </a:r>
            <a:r>
              <a:rPr lang="zh-CN" altLang="en-US" sz="1800" b="0"/>
              <a:t>方法的参数形式有以下几种：</a:t>
            </a:r>
            <a:endParaRPr lang="en-US" altLang="zh-CN" sz="1800" b="0"/>
          </a:p>
          <a:p>
            <a:pPr lvl="1">
              <a:spcBef>
                <a:spcPts val="300"/>
              </a:spcBef>
              <a:spcAft>
                <a:spcPts val="300"/>
              </a:spcAft>
              <a:buNone/>
            </a:pPr>
            <a:r>
              <a:rPr lang="en-US" altLang="zh-CN" sz="1800"/>
              <a:t>query(sql, callback(error,results,fields))	</a:t>
            </a:r>
          </a:p>
          <a:p>
            <a:pPr lvl="1">
              <a:spcBef>
                <a:spcPts val="300"/>
              </a:spcBef>
              <a:spcAft>
                <a:spcPts val="300"/>
              </a:spcAft>
              <a:buNone/>
            </a:pPr>
            <a:r>
              <a:rPr lang="en-US" altLang="zh-CN" sz="1800"/>
              <a:t>query(sql, values, callback(error,results,fields))</a:t>
            </a:r>
          </a:p>
          <a:p>
            <a:pPr lvl="1">
              <a:spcBef>
                <a:spcPts val="300"/>
              </a:spcBef>
              <a:spcAft>
                <a:spcPts val="300"/>
              </a:spcAft>
              <a:buNone/>
            </a:pPr>
            <a:r>
              <a:rPr lang="en-US" altLang="zh-CN" sz="1800"/>
              <a:t>query(options, callback(error,results,fields))</a:t>
            </a:r>
          </a:p>
          <a:p>
            <a:pPr lvl="1">
              <a:spcBef>
                <a:spcPts val="300"/>
              </a:spcBef>
              <a:spcAft>
                <a:spcPts val="300"/>
              </a:spcAft>
              <a:buNone/>
            </a:pPr>
            <a:r>
              <a:rPr lang="zh-CN" altLang="en-US" sz="1800" b="0"/>
              <a:t>其中</a:t>
            </a:r>
            <a:endParaRPr lang="en-US" altLang="zh-CN" sz="1800" b="0"/>
          </a:p>
          <a:p>
            <a:pPr lvl="1">
              <a:spcBef>
                <a:spcPts val="300"/>
              </a:spcBef>
              <a:spcAft>
                <a:spcPts val="300"/>
              </a:spcAft>
              <a:buNone/>
            </a:pPr>
            <a:r>
              <a:rPr lang="en-US" altLang="zh-CN" sz="1800" b="0"/>
              <a:t>	sql</a:t>
            </a:r>
            <a:r>
              <a:rPr lang="zh-CN" altLang="en-US" sz="1800" b="0"/>
              <a:t>为用于执行数据库操作的</a:t>
            </a:r>
            <a:r>
              <a:rPr lang="en-US" altLang="zh-CN" sz="1800" b="0"/>
              <a:t>sql</a:t>
            </a:r>
            <a:r>
              <a:rPr lang="zh-CN" altLang="en-US" sz="1800" b="0"/>
              <a:t>语句</a:t>
            </a:r>
            <a:endParaRPr lang="en-US" altLang="zh-CN" sz="1800" b="0"/>
          </a:p>
          <a:p>
            <a:pPr lvl="1">
              <a:spcBef>
                <a:spcPts val="300"/>
              </a:spcBef>
              <a:spcAft>
                <a:spcPts val="300"/>
              </a:spcAft>
              <a:buNone/>
            </a:pPr>
            <a:r>
              <a:rPr lang="en-US" altLang="zh-CN" sz="1800" b="0"/>
              <a:t>	error</a:t>
            </a:r>
            <a:r>
              <a:rPr lang="zh-CN" altLang="en-US" sz="1800" b="0"/>
              <a:t>为在执行查询过程中出现的异常</a:t>
            </a:r>
            <a:endParaRPr lang="en-US" altLang="zh-CN" sz="1800" b="0"/>
          </a:p>
          <a:p>
            <a:pPr lvl="1">
              <a:spcBef>
                <a:spcPts val="300"/>
              </a:spcBef>
              <a:spcAft>
                <a:spcPts val="300"/>
              </a:spcAft>
              <a:buNone/>
            </a:pPr>
            <a:r>
              <a:rPr lang="en-US" altLang="zh-CN" sz="1800" b="0"/>
              <a:t>	results</a:t>
            </a:r>
            <a:r>
              <a:rPr lang="zh-CN" altLang="en-US" sz="1800" b="0"/>
              <a:t>为查询结果</a:t>
            </a:r>
            <a:endParaRPr lang="en-US" altLang="zh-CN" sz="1800" b="0"/>
          </a:p>
          <a:p>
            <a:pPr lvl="1">
              <a:spcBef>
                <a:spcPts val="300"/>
              </a:spcBef>
              <a:spcAft>
                <a:spcPts val="300"/>
              </a:spcAft>
              <a:buNone/>
            </a:pPr>
            <a:r>
              <a:rPr lang="en-US" altLang="zh-CN" sz="1800" b="0"/>
              <a:t>	fields</a:t>
            </a:r>
            <a:r>
              <a:rPr lang="zh-CN" altLang="en-US" sz="1800" b="0"/>
              <a:t>为</a:t>
            </a:r>
            <a:r>
              <a:rPr lang="en-US" altLang="zh-CN" sz="1800" b="0"/>
              <a:t>results</a:t>
            </a:r>
            <a:r>
              <a:rPr lang="zh-CN" altLang="en-US" sz="1800" b="0"/>
              <a:t>中的属性信息</a:t>
            </a:r>
            <a:endParaRPr lang="en-US" altLang="zh-CN" sz="1800" b="0"/>
          </a:p>
          <a:p>
            <a:pPr lvl="1">
              <a:spcBef>
                <a:spcPts val="300"/>
              </a:spcBef>
              <a:spcAft>
                <a:spcPts val="300"/>
              </a:spcAft>
              <a:buNone/>
            </a:pPr>
            <a:r>
              <a:rPr lang="en-US" altLang="zh-CN" sz="1800" b="0"/>
              <a:t>	values</a:t>
            </a:r>
            <a:r>
              <a:rPr lang="zh-CN" altLang="en-US" sz="1800" b="0"/>
              <a:t>为替换数组</a:t>
            </a:r>
            <a:endParaRPr lang="en-US" altLang="zh-CN" sz="1800" b="0"/>
          </a:p>
          <a:p>
            <a:pPr lvl="1">
              <a:spcBef>
                <a:spcPts val="300"/>
              </a:spcBef>
              <a:spcAft>
                <a:spcPts val="300"/>
              </a:spcAft>
              <a:buNone/>
            </a:pPr>
            <a:r>
              <a:rPr lang="en-US" altLang="zh-CN" sz="1800" b="0"/>
              <a:t>	options</a:t>
            </a:r>
            <a:r>
              <a:rPr lang="zh-CN" altLang="en-US" sz="1800" b="0"/>
              <a:t>为对象</a:t>
            </a:r>
            <a:r>
              <a:rPr lang="en-US" altLang="zh-CN" sz="1800" b="0"/>
              <a:t>{sql,values}</a:t>
            </a:r>
          </a:p>
          <a:p>
            <a:pPr lvl="1">
              <a:buNone/>
            </a:pPr>
            <a:endParaRPr lang="en-US" altLang="zh-CN" b="0"/>
          </a:p>
          <a:p>
            <a:pPr lvl="1">
              <a:spcBef>
                <a:spcPts val="300"/>
              </a:spcBef>
              <a:spcAft>
                <a:spcPts val="300"/>
              </a:spcAft>
              <a:buNone/>
            </a:pPr>
            <a:endParaRPr lang="en-US" altLang="zh-CN" sz="1800" b="0"/>
          </a:p>
          <a:p>
            <a:pPr lvl="1"/>
            <a:endParaRPr lang="en-US" altLang="zh-CN" sz="1800" b="0"/>
          </a:p>
          <a:p>
            <a:pPr>
              <a:spcBef>
                <a:spcPct val="0"/>
              </a:spcBef>
              <a:spcAft>
                <a:spcPct val="0"/>
              </a:spcAft>
              <a:buNone/>
            </a:pPr>
            <a:endParaRPr lang="en-US" altLang="zh-CN" sz="1800" b="0"/>
          </a:p>
          <a:p>
            <a:pPr lvl="1">
              <a:buNone/>
            </a:pPr>
            <a:endParaRPr lang="en-US" altLang="zh-CN" sz="1800" b="0"/>
          </a:p>
          <a:p>
            <a:pPr lvl="1">
              <a:buNone/>
            </a:pPr>
            <a:endParaRPr lang="en-US" altLang="zh-CN" sz="1800" b="0"/>
          </a:p>
          <a:p>
            <a:pPr lvl="1">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lvl="1"/>
            <a:endParaRPr lang="zh-CN" altLang="en-US">
              <a:sym typeface="宋体" panose="02010600030101010101" pitchFamily="2" charset="-122"/>
            </a:endParaRPr>
          </a:p>
          <a:p>
            <a:pPr lvl="1">
              <a:buNone/>
            </a:pPr>
            <a:endParaRPr lang="zh-CN" altLang="en-US">
              <a:sym typeface="宋体" panose="02010600030101010101" pitchFamily="2" charset="-122"/>
            </a:endParaRPr>
          </a:p>
          <a:p>
            <a:pPr lvl="1">
              <a:buNone/>
            </a:pPr>
            <a:endParaRPr lang="zh-CN" altLang="en-US">
              <a:sym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30563" y="2857500"/>
            <a:ext cx="5307013"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en-US" altLang="zh-CN" sz="2800">
                <a:solidFill>
                  <a:srgbClr val="CC0099"/>
                </a:solidFill>
                <a:effectLst>
                  <a:outerShdw blurRad="38100" dist="38100" dir="2700000">
                    <a:srgbClr val="C0C0C0"/>
                  </a:outerShdw>
                </a:effectLst>
              </a:rPr>
              <a:t>Node</a:t>
            </a:r>
            <a:r>
              <a:rPr lang="zh-CN" altLang="en-US" sz="2800">
                <a:solidFill>
                  <a:srgbClr val="CC0099"/>
                </a:solidFill>
                <a:effectLst>
                  <a:outerShdw blurRad="38100" dist="38100" dir="2700000">
                    <a:srgbClr val="C0C0C0"/>
                  </a:outerShdw>
                </a:effectLst>
              </a:rPr>
              <a:t/>
            </a: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
            </a: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服务器端技术</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30563" y="2857500"/>
            <a:ext cx="5307013"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3</a:t>
            </a:r>
            <a:r>
              <a:rPr lang="zh-CN" altLang="en-US" sz="2800">
                <a:solidFill>
                  <a:srgbClr val="CC0099"/>
                </a:solidFill>
                <a:effectLst>
                  <a:outerShdw blurRad="38100" dist="38100" dir="2700000">
                    <a:srgbClr val="C0C0C0"/>
                  </a:outerShdw>
                </a:effectLst>
              </a:rPr>
              <a:t> 章</a:t>
            </a:r>
            <a:r>
              <a:rPr lang="en-US" altLang="zh-CN" sz="2800">
                <a:solidFill>
                  <a:srgbClr val="CC0099"/>
                </a:solidFill>
                <a:effectLst>
                  <a:outerShdw blurRad="38100" dist="38100" dir="2700000">
                    <a:srgbClr val="C0C0C0"/>
                  </a:outerShdw>
                </a:effectLst>
              </a:rPr>
              <a:t/>
            </a:r>
            <a:br>
              <a:rPr lang="en-US" altLang="zh-CN" sz="2800">
                <a:solidFill>
                  <a:srgbClr val="CC0099"/>
                </a:solidFill>
                <a:effectLst>
                  <a:outerShdw blurRad="38100" dist="38100" dir="2700000">
                    <a:srgbClr val="C0C0C0"/>
                  </a:outerShdw>
                </a:effectLst>
              </a:rPr>
            </a:br>
            <a:r>
              <a:rPr lang="en-US" altLang="zh-CN" sz="2800">
                <a:solidFill>
                  <a:srgbClr val="CC0099"/>
                </a:solidFill>
                <a:effectLst>
                  <a:outerShdw blurRad="38100" dist="38100" dir="2700000">
                    <a:srgbClr val="C0C0C0"/>
                  </a:outerShdw>
                </a:effectLst>
              </a:rPr>
              <a:t/>
            </a:r>
            <a:br>
              <a:rPr lang="en-US" altLang="zh-CN"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服务器编程</a:t>
            </a:r>
            <a:r>
              <a:rPr lang="en-US" altLang="zh-CN" sz="2800">
                <a:solidFill>
                  <a:srgbClr val="CC0099"/>
                </a:solidFill>
                <a:effectLst>
                  <a:outerShdw blurRad="38100" dist="38100" dir="2700000">
                    <a:srgbClr val="C0C0C0"/>
                  </a:outerShdw>
                </a:effectLst>
              </a:rPr>
              <a:t>(express</a:t>
            </a:r>
            <a:r>
              <a:rPr lang="zh-CN" altLang="en-US" sz="2800">
                <a:solidFill>
                  <a:srgbClr val="CC0099"/>
                </a:solidFill>
                <a:effectLst>
                  <a:outerShdw blurRad="38100" dist="38100" dir="2700000">
                    <a:srgbClr val="C0C0C0"/>
                  </a:outerShdw>
                </a:effectLst>
              </a:rPr>
              <a:t>模块</a:t>
            </a:r>
            <a:r>
              <a:rPr lang="en-US" altLang="zh-CN" sz="2800">
                <a:solidFill>
                  <a:srgbClr val="CC0099"/>
                </a:solidFill>
                <a:effectLst>
                  <a:outerShdw blurRad="38100" dist="38100" dir="2700000">
                    <a:srgbClr val="C0C0C0"/>
                  </a:outerShdw>
                </a:effectLst>
              </a:rPr>
              <a:t>)</a:t>
            </a:r>
            <a:endParaRPr lang="zh-CN" altLang="en-US" sz="2800">
              <a:solidFill>
                <a:srgbClr val="CC0099"/>
              </a:solidFill>
              <a:effectLst>
                <a:outerShdw blurRad="38100" dist="38100" dir="2700000">
                  <a:srgbClr val="C0C0C0"/>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ln/>
        </p:spPr>
        <p:txBody>
          <a:bodyPr vert="horz" wrap="square" lIns="90333" tIns="44376" rIns="90333" bIns="44376" anchor="b"/>
          <a:lstStyle/>
          <a:p>
            <a:r>
              <a:rPr lang="en-US" altLang="zh-CN"/>
              <a:t>Express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介绍</a:t>
            </a:r>
            <a:endParaRPr lang="en-US" altLang="zh-CN"/>
          </a:p>
          <a:p>
            <a:pPr>
              <a:buNone/>
            </a:pPr>
            <a:r>
              <a:rPr lang="zh-CN" altLang="en-US" b="0"/>
              <a:t>虽然可以使用</a:t>
            </a:r>
            <a:r>
              <a:rPr lang="en-US" altLang="zh-CN" b="0"/>
              <a:t>Node</a:t>
            </a:r>
            <a:r>
              <a:rPr lang="zh-CN" altLang="en-US" b="0"/>
              <a:t>开发一个高性能的服务器应用程序，但是</a:t>
            </a:r>
            <a:r>
              <a:rPr lang="en-US" altLang="zh-CN" b="0"/>
              <a:t>Node</a:t>
            </a:r>
            <a:r>
              <a:rPr lang="zh-CN" altLang="en-US" b="0"/>
              <a:t>中只是提供了大量底层的功能，为了让开发者更快，更方便的开发出一个完整的应用程序，</a:t>
            </a:r>
            <a:r>
              <a:rPr lang="en-US" altLang="zh-CN" b="0"/>
              <a:t>Node</a:t>
            </a:r>
            <a:r>
              <a:rPr lang="zh-CN" altLang="en-US" b="0"/>
              <a:t>社区以及</a:t>
            </a:r>
            <a:r>
              <a:rPr lang="en-US" altLang="zh-CN" b="0"/>
              <a:t>Node</a:t>
            </a:r>
            <a:r>
              <a:rPr lang="zh-CN" altLang="en-US" b="0"/>
              <a:t>的官方包网站（</a:t>
            </a:r>
            <a:r>
              <a:rPr lang="en-US" altLang="zh-CN" b="0"/>
              <a:t>https://npmjs.org</a:t>
            </a:r>
            <a:r>
              <a:rPr lang="zh-CN" altLang="en-US" b="0"/>
              <a:t>）提供了各种可用于实现高端功能的开发包，其中很多开发包本身已经实现了一个完整的开发框架。</a:t>
            </a:r>
            <a:r>
              <a:rPr lang="en-US" altLang="zh-CN" b="0"/>
              <a:t>Express</a:t>
            </a:r>
            <a:r>
              <a:rPr lang="zh-CN" altLang="en-US" b="0"/>
              <a:t>就是基础框架其中之一。</a:t>
            </a:r>
            <a:r>
              <a:rPr lang="en-US" altLang="zh-CN" b="0"/>
              <a:t>Express</a:t>
            </a:r>
            <a:r>
              <a:rPr lang="zh-CN" altLang="en-US" b="0"/>
              <a:t>是一个可以在</a:t>
            </a:r>
            <a:r>
              <a:rPr lang="en-US" altLang="zh-CN" b="0"/>
              <a:t>Node.js</a:t>
            </a:r>
            <a:r>
              <a:rPr lang="zh-CN" altLang="en-US" b="0"/>
              <a:t>中使用的</a:t>
            </a:r>
            <a:r>
              <a:rPr lang="en-US" altLang="zh-CN" b="0"/>
              <a:t>MVC</a:t>
            </a:r>
            <a:r>
              <a:rPr lang="zh-CN" altLang="en-US" b="0"/>
              <a:t>框架，该框架现在已经得到了广泛的利用，可以使用该框架中的各种特性更为方便快捷的开发出一个完整的</a:t>
            </a:r>
            <a:r>
              <a:rPr lang="en-US" altLang="zh-CN" b="0"/>
              <a:t>Web</a:t>
            </a:r>
            <a:r>
              <a:rPr lang="zh-CN" altLang="en-US" b="0"/>
              <a:t>应用程序</a:t>
            </a:r>
            <a:r>
              <a:rPr lang="zh-CN" altLang="en-US" sz="1800"/>
              <a:t>。</a:t>
            </a: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a:ln/>
        </p:spPr>
        <p:txBody>
          <a:bodyPr vert="horz" wrap="square" lIns="90333" tIns="44376" rIns="90333" bIns="44376" anchor="b"/>
          <a:lstStyle/>
          <a:p>
            <a:r>
              <a:rPr lang="en-US" altLang="zh-CN"/>
              <a:t>Express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使用</a:t>
            </a:r>
            <a:endParaRPr lang="en-US" altLang="zh-CN"/>
          </a:p>
          <a:p>
            <a:pPr marL="850900" lvl="1" indent="-342900">
              <a:buFont typeface="宋体" panose="02010600030101010101" pitchFamily="2" charset="-122"/>
              <a:buAutoNum type="arabicPeriod"/>
            </a:pPr>
            <a:r>
              <a:rPr lang="zh-CN" altLang="en-US" sz="1800"/>
              <a:t>安装</a:t>
            </a:r>
            <a:endParaRPr lang="en-US" altLang="zh-CN" sz="1800"/>
          </a:p>
          <a:p>
            <a:pPr marL="850900" lvl="1" indent="-342900">
              <a:buNone/>
            </a:pPr>
            <a:r>
              <a:rPr lang="en-US" altLang="zh-CN" sz="1800" b="0"/>
              <a:t>	$</a:t>
            </a:r>
            <a:r>
              <a:rPr lang="zh-CN" altLang="en-US" sz="1800" b="0"/>
              <a:t> </a:t>
            </a:r>
            <a:r>
              <a:rPr lang="en-US" altLang="zh-CN" sz="1800" b="0"/>
              <a:t>npm install express</a:t>
            </a:r>
            <a:endParaRPr lang="en-US" altLang="zh-CN" b="0"/>
          </a:p>
          <a:p>
            <a:pPr marL="850900" lvl="1" indent="-342900">
              <a:buFont typeface="宋体" panose="02010600030101010101" pitchFamily="2" charset="-122"/>
              <a:buAutoNum type="arabicPeriod" startAt="2"/>
            </a:pPr>
            <a:r>
              <a:rPr lang="zh-CN" altLang="en-US" sz="1800" b="0"/>
              <a:t>加载</a:t>
            </a:r>
            <a:endParaRPr lang="en-US" altLang="zh-CN" sz="1800"/>
          </a:p>
          <a:p>
            <a:pPr marL="850900" lvl="1" indent="-342900">
              <a:buNone/>
            </a:pPr>
            <a:r>
              <a:rPr lang="en-US" altLang="zh-CN" sz="1800" b="0"/>
              <a:t>	 var express = require('express');</a:t>
            </a:r>
          </a:p>
          <a:p>
            <a:pPr marL="850900" lvl="1" indent="-342900">
              <a:buFont typeface="宋体" panose="02010600030101010101" pitchFamily="2" charset="-122"/>
              <a:buAutoNum type="arabicPeriod" startAt="3"/>
            </a:pPr>
            <a:r>
              <a:rPr lang="zh-CN" altLang="en-US" sz="1800" b="0"/>
              <a:t>配置路由</a:t>
            </a:r>
            <a:endParaRPr lang="en-US" altLang="zh-CN" sz="1800" b="0"/>
          </a:p>
          <a:p>
            <a:pPr marL="850900" lvl="1" indent="-342900">
              <a:buNone/>
            </a:pPr>
            <a:r>
              <a:rPr lang="en-US" altLang="zh-CN" sz="1800" b="0"/>
              <a:t>	 var app = express();</a:t>
            </a:r>
          </a:p>
          <a:p>
            <a:pPr marL="850900" lvl="1" indent="-342900">
              <a:buNone/>
            </a:pPr>
            <a:r>
              <a:rPr lang="en-US" altLang="zh-CN" sz="1800" b="0"/>
              <a:t>	app.get('/', function (req, res,next) { res.send('Hello World!')); //</a:t>
            </a:r>
            <a:r>
              <a:rPr lang="zh-CN" altLang="en-US" sz="1800" b="0"/>
              <a:t>路由</a:t>
            </a:r>
            <a:endParaRPr lang="en-US" altLang="zh-CN" sz="1800" b="0"/>
          </a:p>
          <a:p>
            <a:pPr marL="850900" lvl="1" indent="-342900">
              <a:buFont typeface="宋体" panose="02010600030101010101" pitchFamily="2" charset="-122"/>
              <a:buAutoNum type="arabicPeriod" startAt="3"/>
            </a:pPr>
            <a:r>
              <a:rPr lang="zh-CN" altLang="en-US" sz="1800" b="0"/>
              <a:t>设置监听</a:t>
            </a:r>
            <a:endParaRPr lang="en-US" altLang="zh-CN" sz="1800" b="0"/>
          </a:p>
          <a:p>
            <a:pPr marL="850900" lvl="1" indent="-342900">
              <a:buNone/>
            </a:pPr>
            <a:r>
              <a:rPr lang="en-US" altLang="zh-CN" sz="1600" b="0"/>
              <a:t>	</a:t>
            </a:r>
            <a:r>
              <a:rPr lang="en-US" altLang="zh-CN" sz="1800" b="0"/>
              <a:t>app.listen(3000, function () {console.log("</a:t>
            </a:r>
            <a:r>
              <a:rPr lang="zh-CN" altLang="en-US" sz="1800" b="0"/>
              <a:t>端口号为</a:t>
            </a:r>
            <a:r>
              <a:rPr lang="en-US" altLang="zh-CN" sz="1800" b="0"/>
              <a:t>3000</a:t>
            </a:r>
            <a:r>
              <a:rPr lang="zh-CN" altLang="en-US" sz="1800" b="0"/>
              <a:t>的服务器已经开启</a:t>
            </a:r>
            <a:r>
              <a:rPr lang="en-US" altLang="zh-CN" sz="1800" b="0"/>
              <a:t>")});</a:t>
            </a:r>
          </a:p>
          <a:p>
            <a:pPr>
              <a:buNone/>
            </a:pPr>
            <a:endParaRPr lang="zh-CN" altLang="en-US" b="0"/>
          </a:p>
          <a:p>
            <a:pPr>
              <a:buNone/>
            </a:pPr>
            <a:endParaRPr lang="zh-CN" altLang="en-US"/>
          </a:p>
          <a:p>
            <a:pPr>
              <a:buNone/>
            </a:pPr>
            <a:endParaRPr lang="zh-CN" altLang="en-US"/>
          </a:p>
          <a:p>
            <a:pPr>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a:ln/>
        </p:spPr>
        <p:txBody>
          <a:bodyPr vert="horz" wrap="square" lIns="90333" tIns="44376" rIns="90333" bIns="44376" anchor="b"/>
          <a:lstStyle/>
          <a:p>
            <a:r>
              <a:rPr lang="en-US" altLang="zh-CN"/>
              <a:t>Express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路由</a:t>
            </a:r>
            <a:endParaRPr lang="en-US" altLang="zh-CN"/>
          </a:p>
          <a:p>
            <a:pPr>
              <a:buNone/>
            </a:pPr>
            <a:r>
              <a:rPr lang="zh-CN" altLang="en-US" b="0"/>
              <a:t>路由（</a:t>
            </a:r>
            <a:r>
              <a:rPr lang="en-US" altLang="zh-CN" b="0"/>
              <a:t>Routing</a:t>
            </a:r>
            <a:r>
              <a:rPr lang="zh-CN" altLang="en-US" b="0"/>
              <a:t>）是指如何定义应用的端点（</a:t>
            </a:r>
            <a:r>
              <a:rPr lang="en-US" altLang="zh-CN" b="0"/>
              <a:t>URIs</a:t>
            </a:r>
            <a:r>
              <a:rPr lang="zh-CN" altLang="en-US" b="0"/>
              <a:t>）以及如何响应客户端的请求。路由是由一个 </a:t>
            </a:r>
            <a:r>
              <a:rPr lang="en-US" altLang="zh-CN" b="0"/>
              <a:t>URI</a:t>
            </a:r>
            <a:r>
              <a:rPr lang="zh-CN" altLang="en-US" b="0"/>
              <a:t>、</a:t>
            </a:r>
            <a:r>
              <a:rPr lang="en-US" altLang="zh-CN" b="0"/>
              <a:t>HTTP </a:t>
            </a:r>
            <a:r>
              <a:rPr lang="zh-CN" altLang="en-US" b="0"/>
              <a:t>请求（</a:t>
            </a:r>
            <a:r>
              <a:rPr lang="en-US" altLang="zh-CN" b="0"/>
              <a:t>GET</a:t>
            </a:r>
            <a:r>
              <a:rPr lang="zh-CN" altLang="en-US" b="0"/>
              <a:t>、</a:t>
            </a:r>
            <a:r>
              <a:rPr lang="en-US" altLang="zh-CN" b="0"/>
              <a:t>POST</a:t>
            </a:r>
            <a:r>
              <a:rPr lang="zh-CN" altLang="en-US" b="0"/>
              <a:t>等）和若干个句柄组成，它的结构如下： </a:t>
            </a:r>
            <a:r>
              <a:rPr lang="en-US" altLang="zh-CN" b="0"/>
              <a:t>app.METHOD(path, [callback...], callback)</a:t>
            </a:r>
            <a:r>
              <a:rPr lang="zh-CN" altLang="en-US" b="0"/>
              <a:t>， </a:t>
            </a:r>
            <a:r>
              <a:rPr lang="en-US" altLang="zh-CN" b="0"/>
              <a:t>app </a:t>
            </a:r>
            <a:r>
              <a:rPr lang="zh-CN" altLang="en-US" b="0"/>
              <a:t>是 </a:t>
            </a:r>
            <a:r>
              <a:rPr lang="en-US" altLang="zh-CN" b="0"/>
              <a:t>express </a:t>
            </a:r>
            <a:r>
              <a:rPr lang="zh-CN" altLang="en-US" b="0"/>
              <a:t>对象的一个实例， </a:t>
            </a:r>
            <a:r>
              <a:rPr lang="en-US" altLang="zh-CN" b="0"/>
              <a:t>METHOD </a:t>
            </a:r>
            <a:r>
              <a:rPr lang="zh-CN" altLang="en-US" b="0"/>
              <a:t>是一个 </a:t>
            </a:r>
            <a:r>
              <a:rPr lang="en-US" altLang="zh-CN" b="0"/>
              <a:t>HTTP</a:t>
            </a:r>
            <a:r>
              <a:rPr lang="zh-CN" altLang="en-US" b="0"/>
              <a:t>请求方法， </a:t>
            </a:r>
            <a:r>
              <a:rPr lang="en-US" altLang="zh-CN" b="0"/>
              <a:t>path </a:t>
            </a:r>
            <a:r>
              <a:rPr lang="zh-CN" altLang="en-US" b="0"/>
              <a:t>是服务器上的路径， </a:t>
            </a:r>
            <a:r>
              <a:rPr lang="en-US" altLang="zh-CN" b="0"/>
              <a:t>callback </a:t>
            </a:r>
            <a:r>
              <a:rPr lang="zh-CN" altLang="en-US" b="0"/>
              <a:t>是当路由匹配时要执行的函数。</a:t>
            </a:r>
          </a:p>
          <a:p>
            <a:pPr>
              <a:buNone/>
            </a:pPr>
            <a:endParaRPr lang="en-US" altLang="zh-CN" b="0"/>
          </a:p>
          <a:p>
            <a:pPr>
              <a:buNone/>
            </a:pPr>
            <a:endParaRPr lang="zh-CN" altLang="en-US" b="0"/>
          </a:p>
          <a:p>
            <a:pPr>
              <a:buNone/>
            </a:pPr>
            <a:endParaRPr lang="zh-CN" altLang="en-US"/>
          </a:p>
          <a:p>
            <a:pPr>
              <a:buNone/>
            </a:pPr>
            <a:endParaRPr lang="zh-CN" altLang="en-US"/>
          </a:p>
          <a:p>
            <a:pPr>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ln/>
        </p:spPr>
        <p:txBody>
          <a:bodyPr vert="horz" wrap="square" lIns="90333" tIns="44376" rIns="90333" bIns="44376" anchor="b"/>
          <a:lstStyle/>
          <a:p>
            <a:r>
              <a:rPr lang="en-US" altLang="zh-CN"/>
              <a:t>Express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路由</a:t>
            </a:r>
            <a:endParaRPr lang="en-US" altLang="zh-CN"/>
          </a:p>
          <a:p>
            <a:pPr marL="850900" lvl="1" indent="-342900"/>
            <a:r>
              <a:rPr lang="zh-CN" altLang="en-US"/>
              <a:t>单个路由</a:t>
            </a:r>
            <a:endParaRPr lang="en-US" altLang="zh-CN"/>
          </a:p>
          <a:p>
            <a:pPr marL="850900" lvl="1" indent="-342900">
              <a:buNone/>
            </a:pPr>
            <a:r>
              <a:rPr lang="zh-CN" altLang="en-US"/>
              <a:t>直接定义在服务器对象上</a:t>
            </a:r>
            <a:r>
              <a:rPr lang="en-US" altLang="zh-CN"/>
              <a:t>	</a:t>
            </a:r>
          </a:p>
          <a:p>
            <a:pPr marL="850900" lvl="1" indent="-342900">
              <a:buNone/>
            </a:pPr>
            <a:r>
              <a:rPr lang="en-US" altLang="zh-CN" sz="1800" b="0"/>
              <a:t>var</a:t>
            </a:r>
            <a:r>
              <a:rPr lang="zh-CN" altLang="en-US" sz="1800" b="0"/>
              <a:t> </a:t>
            </a:r>
            <a:r>
              <a:rPr lang="en-US" altLang="zh-CN" sz="1800" b="0"/>
              <a:t>app</a:t>
            </a:r>
            <a:r>
              <a:rPr lang="zh-CN" altLang="en-US" sz="1800" b="0"/>
              <a:t> </a:t>
            </a:r>
            <a:r>
              <a:rPr lang="en-US" altLang="zh-CN" sz="1800" b="0"/>
              <a:t>=</a:t>
            </a:r>
            <a:r>
              <a:rPr lang="zh-CN" altLang="en-US" sz="1800" b="0"/>
              <a:t> </a:t>
            </a:r>
            <a:r>
              <a:rPr lang="en-US" altLang="zh-CN" sz="1800" b="0"/>
              <a:t>express();</a:t>
            </a:r>
          </a:p>
          <a:p>
            <a:pPr marL="850900" lvl="1" indent="-342900">
              <a:buNone/>
            </a:pPr>
            <a:r>
              <a:rPr lang="en-US" altLang="zh-CN" sz="1800" b="0"/>
              <a:t>app.get(url,callback(req,resp){});	</a:t>
            </a:r>
            <a:r>
              <a:rPr lang="zh-CN" altLang="en-US" sz="1800" b="0"/>
              <a:t>接收</a:t>
            </a:r>
            <a:r>
              <a:rPr lang="en-US" altLang="zh-CN" sz="1800" b="0"/>
              <a:t>get</a:t>
            </a:r>
            <a:r>
              <a:rPr lang="zh-CN" altLang="en-US" sz="1800" b="0"/>
              <a:t>请求</a:t>
            </a:r>
            <a:endParaRPr lang="en-US" altLang="zh-CN" sz="1800" b="0"/>
          </a:p>
          <a:p>
            <a:pPr marL="850900" lvl="1" indent="-342900">
              <a:buNone/>
            </a:pPr>
            <a:r>
              <a:rPr lang="en-US" altLang="zh-CN" sz="1800" b="0"/>
              <a:t>app.post(url,callback(req,resp){});	</a:t>
            </a:r>
            <a:r>
              <a:rPr lang="zh-CN" altLang="en-US" sz="1800" b="0"/>
              <a:t>接收</a:t>
            </a:r>
            <a:r>
              <a:rPr lang="en-US" altLang="zh-CN" sz="1800" b="0"/>
              <a:t>post</a:t>
            </a:r>
            <a:r>
              <a:rPr lang="zh-CN" altLang="en-US" sz="1800" b="0"/>
              <a:t>请求</a:t>
            </a:r>
            <a:endParaRPr lang="en-US" altLang="zh-CN" sz="1800" b="0"/>
          </a:p>
          <a:p>
            <a:pPr marL="850900" lvl="1" indent="-342900">
              <a:buNone/>
            </a:pPr>
            <a:r>
              <a:rPr lang="en-US" altLang="zh-CN" sz="1800" b="0"/>
              <a:t>app.delete(url,callback(req,resp){});</a:t>
            </a:r>
            <a:r>
              <a:rPr lang="zh-CN" altLang="en-US" sz="1800" b="0"/>
              <a:t>接收</a:t>
            </a:r>
            <a:r>
              <a:rPr lang="en-US" altLang="zh-CN" sz="1800" b="0"/>
              <a:t>delete</a:t>
            </a:r>
            <a:r>
              <a:rPr lang="zh-CN" altLang="en-US" sz="1800" b="0"/>
              <a:t>请求</a:t>
            </a:r>
            <a:endParaRPr lang="en-US" altLang="zh-CN" sz="1800" b="0"/>
          </a:p>
          <a:p>
            <a:pPr marL="850900" lvl="1" indent="-342900">
              <a:buNone/>
            </a:pPr>
            <a:r>
              <a:rPr lang="en-US" altLang="zh-CN" sz="1800" b="0"/>
              <a:t>app.put(url,callback(req,resp){});	</a:t>
            </a:r>
            <a:r>
              <a:rPr lang="zh-CN" altLang="en-US" sz="1800" b="0"/>
              <a:t>接收</a:t>
            </a:r>
            <a:r>
              <a:rPr lang="en-US" altLang="zh-CN" sz="1800" b="0"/>
              <a:t>put</a:t>
            </a:r>
            <a:r>
              <a:rPr lang="zh-CN" altLang="en-US" sz="1800" b="0"/>
              <a:t>请求</a:t>
            </a:r>
            <a:endParaRPr lang="en-US" altLang="zh-CN" sz="1800" b="0"/>
          </a:p>
          <a:p>
            <a:pPr marL="850900" lvl="1" indent="-342900">
              <a:buNone/>
            </a:pPr>
            <a:r>
              <a:rPr lang="en-US" altLang="zh-CN" sz="1800" b="0"/>
              <a:t>app.all(url,callback(req,resp){});	</a:t>
            </a:r>
            <a:r>
              <a:rPr lang="zh-CN" altLang="en-US" sz="1800" b="0"/>
              <a:t>接收所有类型的请求</a:t>
            </a:r>
            <a:endParaRPr lang="en-US" altLang="zh-CN" sz="1800" b="0"/>
          </a:p>
          <a:p>
            <a:pPr marL="850900" lvl="1" indent="-342900">
              <a:buFont typeface="Wingdings" panose="05000000000000000000" pitchFamily="2" charset="2"/>
              <a:buChar char="Ø"/>
            </a:pPr>
            <a:r>
              <a:rPr lang="zh-CN" altLang="en-US" sz="1800"/>
              <a:t>其中回调函数中的参数</a:t>
            </a:r>
            <a:r>
              <a:rPr lang="en-US" altLang="zh-CN" sz="1800"/>
              <a:t>req</a:t>
            </a:r>
            <a:r>
              <a:rPr lang="zh-CN" altLang="en-US" sz="1800"/>
              <a:t>是用来获取请求信息的对象，</a:t>
            </a:r>
            <a:r>
              <a:rPr lang="en-US" altLang="zh-CN" sz="1800"/>
              <a:t>resp</a:t>
            </a:r>
            <a:r>
              <a:rPr lang="zh-CN" altLang="en-US" sz="1800"/>
              <a:t>是用来回应请求信息的对象，</a:t>
            </a:r>
            <a:r>
              <a:rPr lang="en-US" altLang="zh-CN" sz="1800"/>
              <a:t>next</a:t>
            </a:r>
            <a:r>
              <a:rPr lang="zh-CN" altLang="en-US" sz="1800"/>
              <a:t>用于调用下一个路由</a:t>
            </a:r>
            <a:endParaRPr lang="en-US" altLang="zh-CN"/>
          </a:p>
          <a:p>
            <a:pPr marL="850900" lvl="1" indent="-342900">
              <a:buNone/>
            </a:pPr>
            <a:endParaRPr lang="en-US" altLang="zh-CN" b="0"/>
          </a:p>
          <a:p>
            <a:pPr>
              <a:buNone/>
            </a:pPr>
            <a:endParaRPr lang="zh-CN" altLang="en-US" b="0"/>
          </a:p>
          <a:p>
            <a:pPr>
              <a:buNone/>
            </a:pPr>
            <a:endParaRPr lang="zh-CN" altLang="en-US"/>
          </a:p>
          <a:p>
            <a:pPr>
              <a:buNone/>
            </a:pPr>
            <a:endParaRPr lang="zh-CN" altLang="en-US"/>
          </a:p>
          <a:p>
            <a:pPr>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a:ln/>
        </p:spPr>
        <p:txBody>
          <a:bodyPr vert="horz" wrap="square" lIns="90333" tIns="44376" rIns="90333" bIns="44376" anchor="b"/>
          <a:lstStyle/>
          <a:p>
            <a:r>
              <a:rPr lang="en-US" altLang="zh-CN"/>
              <a:t>Express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路由</a:t>
            </a:r>
            <a:endParaRPr lang="en-US" altLang="zh-CN"/>
          </a:p>
          <a:p>
            <a:pPr marL="850900" lvl="1" indent="-342900"/>
            <a:r>
              <a:rPr lang="zh-CN" altLang="en-US"/>
              <a:t>路由中间件</a:t>
            </a:r>
            <a:endParaRPr lang="en-US" altLang="zh-CN"/>
          </a:p>
          <a:p>
            <a:pPr marL="850900" lvl="1" indent="-342900">
              <a:buNone/>
            </a:pPr>
            <a:r>
              <a:rPr lang="zh-CN" altLang="en-US"/>
              <a:t>在路由中间件对象上定义子路由</a:t>
            </a:r>
            <a:r>
              <a:rPr lang="en-US" altLang="zh-CN"/>
              <a:t>	</a:t>
            </a:r>
          </a:p>
          <a:p>
            <a:pPr marL="850900" lvl="1" indent="-342900">
              <a:buNone/>
            </a:pPr>
            <a:r>
              <a:rPr lang="en-US" altLang="zh-CN" sz="1800" b="0"/>
              <a:t>var</a:t>
            </a:r>
            <a:r>
              <a:rPr lang="zh-CN" altLang="en-US" sz="1800" b="0"/>
              <a:t> </a:t>
            </a:r>
            <a:r>
              <a:rPr lang="en-US" altLang="zh-CN" sz="1800" b="0"/>
              <a:t>app</a:t>
            </a:r>
            <a:r>
              <a:rPr lang="zh-CN" altLang="en-US" sz="1800" b="0"/>
              <a:t> </a:t>
            </a:r>
            <a:r>
              <a:rPr lang="en-US" altLang="zh-CN" sz="1800" b="0"/>
              <a:t>=</a:t>
            </a:r>
            <a:r>
              <a:rPr lang="zh-CN" altLang="en-US" sz="1800" b="0"/>
              <a:t> </a:t>
            </a:r>
            <a:r>
              <a:rPr lang="en-US" altLang="zh-CN" sz="1800" b="0"/>
              <a:t>express();</a:t>
            </a:r>
          </a:p>
          <a:p>
            <a:pPr marL="850900" lvl="1" indent="-342900">
              <a:buNone/>
            </a:pPr>
            <a:r>
              <a:rPr lang="en-US" altLang="zh-CN" sz="1800" b="0"/>
              <a:t>var userRoute = express.Router</a:t>
            </a:r>
            <a:r>
              <a:rPr lang="de-DE" altLang="zh-CN" sz="1800" b="0"/>
              <a:t> ()</a:t>
            </a:r>
            <a:r>
              <a:rPr lang="en-US" altLang="zh-CN" sz="1800" b="0"/>
              <a:t>;	</a:t>
            </a:r>
            <a:r>
              <a:rPr lang="zh-CN" altLang="en-US" sz="1800" b="0"/>
              <a:t>创建路由中间件对象</a:t>
            </a:r>
            <a:endParaRPr lang="en-US" altLang="zh-CN" sz="1800" b="0"/>
          </a:p>
          <a:p>
            <a:pPr marL="850900" lvl="1" indent="-342900">
              <a:buNone/>
            </a:pPr>
            <a:r>
              <a:rPr lang="en-US" altLang="zh-CN" sz="1800" b="0"/>
              <a:t>userRoute.get(callback(){});		</a:t>
            </a:r>
            <a:r>
              <a:rPr lang="zh-CN" altLang="en-US" sz="1800" b="0"/>
              <a:t>定义中间件</a:t>
            </a:r>
            <a:endParaRPr lang="en-US" altLang="zh-CN" sz="1800" b="0"/>
          </a:p>
          <a:p>
            <a:pPr marL="850900" lvl="1" indent="-342900">
              <a:buNone/>
            </a:pPr>
            <a:r>
              <a:rPr lang="en-US" altLang="zh-CN" sz="1800" b="0"/>
              <a:t>userRoute.post(callback(){});</a:t>
            </a:r>
          </a:p>
          <a:p>
            <a:pPr marL="850900" lvl="1" indent="-342900">
              <a:buNone/>
            </a:pPr>
            <a:r>
              <a:rPr lang="en-US" altLang="zh-CN" sz="1800" b="0"/>
              <a:t>userRoute.delete(callback(){});</a:t>
            </a:r>
          </a:p>
          <a:p>
            <a:pPr marL="850900" lvl="1" indent="-342900">
              <a:buNone/>
            </a:pPr>
            <a:r>
              <a:rPr lang="en-US" altLang="zh-CN" sz="1800" b="0"/>
              <a:t>userRoute.put(callback(){});</a:t>
            </a:r>
          </a:p>
          <a:p>
            <a:pPr marL="850900" lvl="1" indent="-342900">
              <a:buNone/>
            </a:pPr>
            <a:r>
              <a:rPr lang="en-US" altLang="zh-CN" sz="1800" b="0"/>
              <a:t>app.use("/user",userRoute);		</a:t>
            </a:r>
            <a:r>
              <a:rPr lang="zh-CN" altLang="en-US" sz="1800" b="0"/>
              <a:t>使用中间件</a:t>
            </a:r>
            <a:endParaRPr lang="en-US" altLang="zh-CN" sz="1800" b="0"/>
          </a:p>
          <a:p>
            <a:pPr marL="850900" lvl="1" indent="-342900">
              <a:buFont typeface="Wingdings" panose="05000000000000000000" pitchFamily="2" charset="2"/>
              <a:buChar char="Ø"/>
            </a:pPr>
            <a:r>
              <a:rPr lang="zh-CN" altLang="en-US" sz="1800"/>
              <a:t>其中回调函数中的参数</a:t>
            </a:r>
            <a:r>
              <a:rPr lang="en-US" altLang="zh-CN" sz="1800"/>
              <a:t>req</a:t>
            </a:r>
            <a:r>
              <a:rPr lang="zh-CN" altLang="en-US" sz="1800"/>
              <a:t>是用来获取请求信息的对象，</a:t>
            </a:r>
            <a:r>
              <a:rPr lang="en-US" altLang="zh-CN" sz="1800"/>
              <a:t>resp</a:t>
            </a:r>
            <a:r>
              <a:rPr lang="zh-CN" altLang="en-US" sz="1800"/>
              <a:t>是用来回应请求信息的对象，</a:t>
            </a:r>
            <a:r>
              <a:rPr lang="en-US" altLang="zh-CN" sz="1800"/>
              <a:t>next</a:t>
            </a:r>
            <a:r>
              <a:rPr lang="zh-CN" altLang="en-US" sz="1800"/>
              <a:t>用于调用下一个路由</a:t>
            </a:r>
            <a:endParaRPr lang="en-US" altLang="zh-CN"/>
          </a:p>
          <a:p>
            <a:pPr marL="850900" lvl="1" indent="-342900">
              <a:buNone/>
            </a:pPr>
            <a:endParaRPr lang="en-US" altLang="zh-CN" b="0"/>
          </a:p>
          <a:p>
            <a:pPr>
              <a:buNone/>
            </a:pPr>
            <a:endParaRPr lang="zh-CN" altLang="en-US" b="0"/>
          </a:p>
          <a:p>
            <a:pPr>
              <a:buNone/>
            </a:pPr>
            <a:endParaRPr lang="zh-CN" altLang="en-US"/>
          </a:p>
          <a:p>
            <a:pPr>
              <a:buNone/>
            </a:pPr>
            <a:endParaRPr lang="zh-CN" altLang="en-US"/>
          </a:p>
          <a:p>
            <a:pPr>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ln/>
        </p:spPr>
        <p:txBody>
          <a:bodyPr vert="horz" wrap="square" lIns="90333" tIns="44376" rIns="90333" bIns="44376" anchor="b"/>
          <a:lstStyle/>
          <a:p>
            <a:r>
              <a:rPr lang="en-US" altLang="zh-CN"/>
              <a:t>Express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路由</a:t>
            </a:r>
            <a:endParaRPr lang="en-US" altLang="zh-CN"/>
          </a:p>
          <a:p>
            <a:pPr marL="850900" lvl="1" indent="-342900"/>
            <a:r>
              <a:rPr lang="zh-CN" altLang="en-US"/>
              <a:t>路由中指定参数</a:t>
            </a:r>
            <a:endParaRPr lang="en-US" altLang="zh-CN"/>
          </a:p>
          <a:p>
            <a:pPr marL="850900" lvl="1" indent="-342900">
              <a:buNone/>
            </a:pPr>
            <a:r>
              <a:rPr lang="en-US" altLang="zh-CN" sz="1800" b="0"/>
              <a:t>app.get("/findBook/:id/:name",callback);	</a:t>
            </a:r>
          </a:p>
          <a:p>
            <a:pPr marL="850900" lvl="1" indent="-342900">
              <a:buNone/>
            </a:pPr>
            <a:r>
              <a:rPr lang="zh-CN" altLang="en-US" sz="1800" b="0"/>
              <a:t>如果用户的请求是‘</a:t>
            </a:r>
            <a:r>
              <a:rPr lang="en-US" altLang="zh-CN" sz="1800" b="0"/>
              <a:t>http://localhost:8888/findBook/1001/terry</a:t>
            </a:r>
            <a:r>
              <a:rPr lang="zh-CN" altLang="en-US" sz="1800" b="0"/>
              <a:t>’即可以完成匹配，通过</a:t>
            </a:r>
            <a:r>
              <a:rPr lang="en-US" altLang="zh-CN" sz="1800" b="0"/>
              <a:t>req.params</a:t>
            </a:r>
            <a:r>
              <a:rPr lang="zh-CN" altLang="en-US" sz="1800" b="0"/>
              <a:t>获取参数组成的对象</a:t>
            </a:r>
            <a:r>
              <a:rPr lang="en-US" altLang="zh-CN" sz="1800" b="0"/>
              <a:t>		</a:t>
            </a:r>
            <a:endParaRPr lang="en-US" altLang="zh-CN"/>
          </a:p>
          <a:p>
            <a:pPr marL="850900" lvl="1" indent="-342900">
              <a:buNone/>
            </a:pPr>
            <a:endParaRPr lang="en-US" altLang="zh-CN" b="0"/>
          </a:p>
          <a:p>
            <a:pPr>
              <a:buNone/>
            </a:pPr>
            <a:endParaRPr lang="zh-CN" altLang="en-US" b="0"/>
          </a:p>
          <a:p>
            <a:pPr>
              <a:buNone/>
            </a:pPr>
            <a:endParaRPr lang="zh-CN" altLang="en-US"/>
          </a:p>
          <a:p>
            <a:pPr>
              <a:buNone/>
            </a:pPr>
            <a:endParaRPr lang="zh-CN" altLang="en-US"/>
          </a:p>
          <a:p>
            <a:pPr>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ln/>
        </p:spPr>
        <p:txBody>
          <a:bodyPr vert="horz" wrap="square" lIns="90333" tIns="44376" rIns="90333" bIns="44376" anchor="b"/>
          <a:lstStyle/>
          <a:p>
            <a:r>
              <a:rPr lang="en-US" altLang="zh-CN"/>
              <a:t>Express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参数获取</a:t>
            </a:r>
            <a:endParaRPr lang="en-US" altLang="zh-CN"/>
          </a:p>
          <a:p>
            <a:pPr marL="850900" lvl="1" indent="-342900"/>
            <a:r>
              <a:rPr lang="en-US" altLang="zh-CN"/>
              <a:t>get</a:t>
            </a:r>
            <a:r>
              <a:rPr lang="zh-CN" altLang="en-US"/>
              <a:t>请求中的参数获取</a:t>
            </a:r>
            <a:endParaRPr lang="en-US" altLang="zh-CN"/>
          </a:p>
          <a:p>
            <a:pPr marL="850900" lvl="1" indent="-342900">
              <a:spcBef>
                <a:spcPct val="0"/>
              </a:spcBef>
              <a:spcAft>
                <a:spcPct val="0"/>
              </a:spcAft>
              <a:buNone/>
            </a:pPr>
            <a:r>
              <a:rPr lang="en-US" altLang="zh-CN" sz="1800" b="0"/>
              <a:t>app.get("/login",function(req,resp){				</a:t>
            </a:r>
          </a:p>
          <a:p>
            <a:pPr marL="850900" lvl="1" indent="-342900">
              <a:spcBef>
                <a:spcPct val="0"/>
              </a:spcBef>
              <a:spcAft>
                <a:spcPct val="0"/>
              </a:spcAft>
              <a:buNone/>
            </a:pPr>
            <a:r>
              <a:rPr lang="en-US" altLang="zh-CN" sz="1800" b="0"/>
              <a:t>	var obj = url.parse(req.url);				</a:t>
            </a:r>
          </a:p>
          <a:p>
            <a:pPr marL="850900" lvl="1" indent="-342900">
              <a:spcBef>
                <a:spcPct val="0"/>
              </a:spcBef>
              <a:spcAft>
                <a:spcPct val="0"/>
              </a:spcAft>
              <a:buNone/>
            </a:pPr>
            <a:r>
              <a:rPr lang="en-US" altLang="zh-CN" sz="1800" b="0"/>
              <a:t>	var params = querystring.parse(obj.query);	</a:t>
            </a:r>
          </a:p>
          <a:p>
            <a:pPr marL="850900" lvl="1" indent="-342900">
              <a:spcBef>
                <a:spcPct val="0"/>
              </a:spcBef>
              <a:spcAft>
                <a:spcPct val="0"/>
              </a:spcAft>
              <a:buNone/>
            </a:pPr>
            <a:r>
              <a:rPr lang="en-US" altLang="zh-CN" sz="1800" b="0"/>
              <a:t>	resp.write(JSON.stringify(req.query));</a:t>
            </a:r>
          </a:p>
          <a:p>
            <a:pPr marL="850900" lvl="1" indent="-342900">
              <a:spcBef>
                <a:spcPct val="0"/>
              </a:spcBef>
              <a:spcAft>
                <a:spcPct val="0"/>
              </a:spcAft>
              <a:buNone/>
            </a:pPr>
            <a:r>
              <a:rPr lang="en-US" altLang="zh-CN" sz="1800" b="0"/>
              <a:t>	resp.end();			</a:t>
            </a:r>
          </a:p>
          <a:p>
            <a:pPr marL="850900" lvl="1" indent="-342900">
              <a:spcBef>
                <a:spcPct val="0"/>
              </a:spcBef>
              <a:spcAft>
                <a:spcPct val="0"/>
              </a:spcAft>
              <a:buNone/>
            </a:pPr>
            <a:r>
              <a:rPr lang="en-US" altLang="zh-CN" sz="1800" b="0"/>
              <a:t>});</a:t>
            </a:r>
          </a:p>
          <a:p>
            <a:pPr marL="850900" lvl="1" indent="-342900"/>
            <a:r>
              <a:rPr lang="en-US" altLang="zh-CN"/>
              <a:t>post</a:t>
            </a:r>
            <a:r>
              <a:rPr lang="zh-CN" altLang="en-US"/>
              <a:t>请求中的参数获取</a:t>
            </a:r>
            <a:endParaRPr lang="en-US" altLang="zh-CN" sz="1800"/>
          </a:p>
          <a:p>
            <a:pPr marL="850900" lvl="1" indent="-342900">
              <a:spcBef>
                <a:spcPct val="0"/>
              </a:spcBef>
              <a:spcAft>
                <a:spcPct val="0"/>
              </a:spcAft>
              <a:buNone/>
            </a:pPr>
            <a:r>
              <a:rPr lang="en-US" altLang="zh-CN" sz="1800" b="0"/>
              <a:t>app.post("/login",function(req,resp){				</a:t>
            </a:r>
          </a:p>
          <a:p>
            <a:pPr marL="850900" lvl="1" indent="-342900">
              <a:spcBef>
                <a:spcPct val="0"/>
              </a:spcBef>
              <a:spcAft>
                <a:spcPct val="0"/>
              </a:spcAft>
              <a:buNone/>
            </a:pPr>
            <a:r>
              <a:rPr lang="en-US" altLang="zh-CN" sz="1800" b="0"/>
              <a:t>	var buff = new Buffer(0);				req.on("data",function(data){</a:t>
            </a:r>
          </a:p>
          <a:p>
            <a:pPr marL="850900" lvl="1" indent="-342900">
              <a:spcBef>
                <a:spcPct val="0"/>
              </a:spcBef>
              <a:spcAft>
                <a:spcPct val="0"/>
              </a:spcAft>
              <a:buNone/>
            </a:pPr>
            <a:r>
              <a:rPr lang="en-US" altLang="zh-CN" sz="1800" b="0"/>
              <a:t>		buff += data;				</a:t>
            </a:r>
          </a:p>
          <a:p>
            <a:pPr marL="850900" lvl="1" indent="-342900">
              <a:spcBef>
                <a:spcPct val="0"/>
              </a:spcBef>
              <a:spcAft>
                <a:spcPct val="0"/>
              </a:spcAft>
              <a:buNone/>
            </a:pPr>
            <a:r>
              <a:rPr lang="en-US" altLang="zh-CN" sz="1800" b="0"/>
              <a:t>	});				</a:t>
            </a:r>
          </a:p>
          <a:p>
            <a:pPr marL="850900" lvl="1" indent="-342900">
              <a:spcBef>
                <a:spcPct val="0"/>
              </a:spcBef>
              <a:spcAft>
                <a:spcPct val="0"/>
              </a:spcAft>
              <a:buNone/>
            </a:pPr>
            <a:r>
              <a:rPr lang="en-US" altLang="zh-CN" sz="1800" b="0"/>
              <a:t>	req.on("end",function(){	</a:t>
            </a:r>
          </a:p>
          <a:p>
            <a:pPr marL="850900" lvl="1" indent="-342900">
              <a:spcBef>
                <a:spcPct val="0"/>
              </a:spcBef>
              <a:spcAft>
                <a:spcPct val="0"/>
              </a:spcAft>
              <a:buNone/>
            </a:pPr>
            <a:r>
              <a:rPr lang="en-US" altLang="zh-CN" sz="1800" b="0"/>
              <a:t>		var params = querystring.parse(buff.toString());</a:t>
            </a:r>
          </a:p>
          <a:p>
            <a:pPr marL="850900" lvl="1" indent="-342900">
              <a:spcBef>
                <a:spcPct val="0"/>
              </a:spcBef>
              <a:spcAft>
                <a:spcPct val="0"/>
              </a:spcAft>
              <a:buNone/>
            </a:pPr>
            <a:r>
              <a:rPr lang="en-US" altLang="zh-CN" sz="1800" b="0"/>
              <a:t>		resp.send(JSON.stringify(params));	</a:t>
            </a:r>
          </a:p>
          <a:p>
            <a:pPr marL="850900" lvl="1" indent="-342900">
              <a:spcBef>
                <a:spcPct val="0"/>
              </a:spcBef>
              <a:spcAft>
                <a:spcPct val="0"/>
              </a:spcAft>
              <a:buNone/>
            </a:pPr>
            <a:r>
              <a:rPr lang="en-US" altLang="zh-CN" sz="1800" b="0"/>
              <a:t>	});</a:t>
            </a:r>
          </a:p>
          <a:p>
            <a:pPr marL="850900" lvl="1" indent="-342900">
              <a:spcBef>
                <a:spcPct val="0"/>
              </a:spcBef>
              <a:spcAft>
                <a:spcPct val="0"/>
              </a:spcAft>
              <a:buNone/>
            </a:pPr>
            <a:r>
              <a:rPr lang="en-US" altLang="zh-CN" sz="1800" b="0"/>
              <a:t>});	</a:t>
            </a:r>
          </a:p>
          <a:p>
            <a:pPr marL="850900" lvl="1" indent="-342900">
              <a:buNone/>
            </a:pPr>
            <a:r>
              <a:rPr lang="en-US" altLang="zh-CN" sz="1800" b="0"/>
              <a:t>	</a:t>
            </a:r>
            <a:endParaRPr lang="en-US" altLang="zh-CN"/>
          </a:p>
          <a:p>
            <a:pPr marL="850900" lvl="1" indent="-342900">
              <a:buNone/>
            </a:pPr>
            <a:endParaRPr lang="en-US" altLang="zh-CN" b="0"/>
          </a:p>
          <a:p>
            <a:pPr>
              <a:buNone/>
            </a:pPr>
            <a:endParaRPr lang="zh-CN" altLang="en-US" b="0"/>
          </a:p>
          <a:p>
            <a:pPr>
              <a:buNone/>
            </a:pPr>
            <a:endParaRPr lang="zh-CN" altLang="en-US"/>
          </a:p>
          <a:p>
            <a:pPr>
              <a:buNone/>
            </a:pPr>
            <a:endParaRPr lang="zh-CN" altLang="en-US"/>
          </a:p>
          <a:p>
            <a:pPr>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ln/>
        </p:spPr>
        <p:txBody>
          <a:bodyPr vert="horz" wrap="square" lIns="90333" tIns="44376" rIns="90333" bIns="44376" anchor="b"/>
          <a:lstStyle/>
          <a:p>
            <a:r>
              <a:rPr lang="en-US" altLang="zh-CN"/>
              <a:t>Express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回应请求</a:t>
            </a:r>
            <a:endParaRPr lang="en-US" altLang="zh-CN"/>
          </a:p>
          <a:p>
            <a:pPr>
              <a:buNone/>
            </a:pPr>
            <a:r>
              <a:rPr lang="zh-CN" altLang="en-US" sz="1800" b="0"/>
              <a:t>通过回调函数中的</a:t>
            </a:r>
            <a:r>
              <a:rPr lang="en-US" altLang="zh-CN" sz="1800" b="0"/>
              <a:t>response</a:t>
            </a:r>
            <a:r>
              <a:rPr lang="zh-CN" altLang="en-US" sz="1800" b="0"/>
              <a:t>对象回应请求</a:t>
            </a:r>
            <a:endParaRPr lang="en-US" altLang="zh-CN" sz="1800" b="0"/>
          </a:p>
          <a:p>
            <a:pPr>
              <a:buNone/>
            </a:pPr>
            <a:r>
              <a:rPr lang="en-US" altLang="zh-CN" sz="1800" b="0"/>
              <a:t>res.send([body])	</a:t>
            </a:r>
            <a:r>
              <a:rPr lang="zh-CN" altLang="en-US" sz="1800" b="0"/>
              <a:t>发送</a:t>
            </a:r>
            <a:r>
              <a:rPr lang="en-US" altLang="zh-CN" sz="1800" b="0"/>
              <a:t>http</a:t>
            </a:r>
            <a:r>
              <a:rPr lang="zh-CN" altLang="en-US" sz="1800" b="0"/>
              <a:t>请求，</a:t>
            </a:r>
            <a:r>
              <a:rPr lang="en-US" altLang="zh-CN" sz="1800" b="0"/>
              <a:t>body</a:t>
            </a:r>
            <a:r>
              <a:rPr lang="zh-CN" altLang="en-US" sz="1800" b="0"/>
              <a:t>可以为流，字符串，对象，或者数组</a:t>
            </a:r>
            <a:endParaRPr lang="en-US" altLang="zh-CN" sz="1800" b="0"/>
          </a:p>
          <a:p>
            <a:pPr>
              <a:buNone/>
            </a:pPr>
            <a:r>
              <a:rPr lang="en-US" altLang="zh-CN" sz="1800" b="0"/>
              <a:t>res.json([body])	</a:t>
            </a:r>
            <a:r>
              <a:rPr lang="zh-CN" altLang="en-US" sz="1800" b="0"/>
              <a:t>与</a:t>
            </a:r>
            <a:r>
              <a:rPr lang="en-US" altLang="zh-CN" sz="1800" b="0"/>
              <a:t>send</a:t>
            </a:r>
            <a:r>
              <a:rPr lang="zh-CN" altLang="en-US" sz="1800" b="0"/>
              <a:t>方法参数相同，可以将其他类型参数转换为</a:t>
            </a:r>
            <a:r>
              <a:rPr lang="en-US" altLang="zh-CN" sz="1800" b="0"/>
              <a:t>json</a:t>
            </a:r>
          </a:p>
          <a:p>
            <a:pPr>
              <a:buNone/>
            </a:pPr>
            <a:r>
              <a:rPr lang="en-US" altLang="zh-CN" sz="1800" b="0"/>
              <a:t>res.jsonp([body])	</a:t>
            </a:r>
            <a:r>
              <a:rPr lang="zh-CN" altLang="en-US" sz="1800" b="0"/>
              <a:t>发送一个支持 </a:t>
            </a:r>
            <a:r>
              <a:rPr lang="en-US" altLang="zh-CN" sz="1800" b="0"/>
              <a:t>JSONP </a:t>
            </a:r>
            <a:r>
              <a:rPr lang="zh-CN" altLang="en-US" sz="1800" b="0"/>
              <a:t>的 </a:t>
            </a:r>
            <a:r>
              <a:rPr lang="en-US" altLang="zh-CN" sz="1800" b="0"/>
              <a:t>JSON </a:t>
            </a:r>
            <a:r>
              <a:rPr lang="zh-CN" altLang="en-US" sz="1800" b="0"/>
              <a:t>格式的响应</a:t>
            </a:r>
            <a:r>
              <a:rPr lang="zh-CN" altLang="en-US" sz="1800"/>
              <a:t>。</a:t>
            </a:r>
            <a:endParaRPr lang="en-US" altLang="zh-CN" sz="1800" b="0"/>
          </a:p>
          <a:p>
            <a:pPr>
              <a:buNone/>
            </a:pPr>
            <a:r>
              <a:rPr lang="en-US" altLang="zh-CN" sz="1800" b="0"/>
              <a:t>res.end([data] [, encoding])	</a:t>
            </a:r>
            <a:r>
              <a:rPr lang="zh-CN" altLang="en-US" sz="1800" b="0"/>
              <a:t>结束响应进程</a:t>
            </a:r>
            <a:endParaRPr lang="en-US" altLang="zh-CN" sz="1800" b="0"/>
          </a:p>
          <a:p>
            <a:pPr>
              <a:buNone/>
            </a:pPr>
            <a:r>
              <a:rPr lang="en-US" altLang="zh-CN" sz="1800" b="0"/>
              <a:t>res.redirect(path)	</a:t>
            </a:r>
            <a:r>
              <a:rPr lang="zh-CN" altLang="en-US" sz="1800" b="0"/>
              <a:t>重定向</a:t>
            </a:r>
            <a:endParaRPr lang="en-US" altLang="zh-CN" sz="1800" b="0"/>
          </a:p>
          <a:p>
            <a:pPr>
              <a:buNone/>
            </a:pPr>
            <a:endParaRPr lang="en-US" altLang="zh-CN" sz="1800" b="0"/>
          </a:p>
          <a:p>
            <a:pPr lvl="1" indent="0">
              <a:buNone/>
            </a:pPr>
            <a:endParaRPr lang="en-US" altLang="zh-CN" b="0"/>
          </a:p>
          <a:p>
            <a:pPr>
              <a:buNone/>
            </a:pPr>
            <a:endParaRPr lang="zh-CN" altLang="en-US" b="0"/>
          </a:p>
          <a:p>
            <a:pPr>
              <a:buNone/>
            </a:pPr>
            <a:endParaRPr lang="zh-CN" altLang="en-US"/>
          </a:p>
          <a:p>
            <a:pPr>
              <a:buNone/>
            </a:pPr>
            <a:endParaRPr lang="zh-CN" altLang="en-US"/>
          </a:p>
          <a:p>
            <a:pPr>
              <a:buNone/>
            </a:pPr>
            <a:endParaRPr lang="zh-CN" altLang="en-US"/>
          </a:p>
          <a:p>
            <a:pPr lvl="1" indent="0"/>
            <a:endParaRPr lang="zh-CN" altLang="en-US">
              <a:sym typeface="宋体" panose="02010600030101010101" pitchFamily="2" charset="-122"/>
            </a:endParaRPr>
          </a:p>
          <a:p>
            <a:pPr lvl="1" indent="0">
              <a:buNone/>
            </a:pPr>
            <a:endParaRPr lang="zh-CN" altLang="en-US">
              <a:sym typeface="宋体" panose="02010600030101010101" pitchFamily="2" charset="-122"/>
            </a:endParaRPr>
          </a:p>
          <a:p>
            <a:pPr lvl="1" indent="0">
              <a:buNone/>
            </a:pPr>
            <a:endParaRPr lang="zh-CN" altLang="en-US">
              <a:sym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ln/>
        </p:spPr>
        <p:txBody>
          <a:bodyPr vert="horz" wrap="square" lIns="90333" tIns="44376" rIns="90333" bIns="44376" anchor="b"/>
          <a:lstStyle/>
          <a:p>
            <a:r>
              <a:rPr lang="en-US" altLang="zh-CN"/>
              <a:t>Express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静态文件托管</a:t>
            </a:r>
            <a:endParaRPr lang="en-US" altLang="zh-CN"/>
          </a:p>
          <a:p>
            <a:pPr>
              <a:buNone/>
            </a:pPr>
            <a:r>
              <a:rPr lang="zh-CN" altLang="en-US" b="0"/>
              <a:t>通过</a:t>
            </a:r>
            <a:r>
              <a:rPr lang="en-US" altLang="zh-CN" b="0"/>
              <a:t>Express</a:t>
            </a:r>
            <a:r>
              <a:rPr lang="zh-CN" altLang="en-US" b="0"/>
              <a:t>内置的</a:t>
            </a:r>
            <a:r>
              <a:rPr lang="en-US" altLang="zh-CN" b="0"/>
              <a:t>express.static</a:t>
            </a:r>
            <a:r>
              <a:rPr lang="zh-CN" altLang="en-US" b="0"/>
              <a:t>可以方便地托管静态文件，例如图片、</a:t>
            </a:r>
            <a:r>
              <a:rPr lang="en-US" altLang="zh-CN" b="0"/>
              <a:t>CSS</a:t>
            </a:r>
            <a:r>
              <a:rPr lang="zh-CN" altLang="en-US" b="0"/>
              <a:t>、</a:t>
            </a:r>
            <a:r>
              <a:rPr lang="en-US" altLang="zh-CN" b="0"/>
              <a:t>JavaScript </a:t>
            </a:r>
            <a:r>
              <a:rPr lang="zh-CN" altLang="en-US" b="0"/>
              <a:t>文件等。将静态资源文件所在的目录作为参数传递给</a:t>
            </a:r>
            <a:r>
              <a:rPr lang="en-US" altLang="zh-CN" b="0"/>
              <a:t>express.static</a:t>
            </a:r>
            <a:r>
              <a:rPr lang="zh-CN" altLang="en-US" b="0"/>
              <a:t>中间件就可以提供静态资源文件的访问了。例如，假设在 </a:t>
            </a:r>
            <a:r>
              <a:rPr lang="en-US" altLang="zh-CN" b="0"/>
              <a:t>public </a:t>
            </a:r>
            <a:r>
              <a:rPr lang="zh-CN" altLang="en-US" b="0"/>
              <a:t>目录放置了图片、</a:t>
            </a:r>
            <a:r>
              <a:rPr lang="en-US" altLang="zh-CN" b="0"/>
              <a:t>CSS</a:t>
            </a:r>
            <a:r>
              <a:rPr lang="zh-CN" altLang="en-US" b="0"/>
              <a:t>和</a:t>
            </a:r>
            <a:r>
              <a:rPr lang="en-US" altLang="zh-CN" b="0"/>
              <a:t>JavaScript</a:t>
            </a:r>
            <a:r>
              <a:rPr lang="zh-CN" altLang="en-US" b="0"/>
              <a:t>文件，你就可以</a:t>
            </a:r>
            <a:endParaRPr lang="en-US" altLang="zh-CN" b="0"/>
          </a:p>
          <a:p>
            <a:pPr>
              <a:buNone/>
            </a:pPr>
            <a:r>
              <a:rPr lang="en-US" altLang="zh-CN" sz="1800"/>
              <a:t>app.use(express.static('public'));</a:t>
            </a:r>
          </a:p>
          <a:p>
            <a:pPr>
              <a:buNone/>
            </a:pPr>
            <a:endParaRPr lang="en-US" altLang="zh-CN" sz="1800" b="0"/>
          </a:p>
          <a:p>
            <a:pPr lvl="1" indent="0">
              <a:buNone/>
            </a:pPr>
            <a:endParaRPr lang="en-US" altLang="zh-CN" b="0"/>
          </a:p>
          <a:p>
            <a:pPr>
              <a:buNone/>
            </a:pPr>
            <a:endParaRPr lang="zh-CN" altLang="en-US" b="0"/>
          </a:p>
          <a:p>
            <a:pPr>
              <a:buNone/>
            </a:pPr>
            <a:endParaRPr lang="zh-CN" altLang="en-US"/>
          </a:p>
          <a:p>
            <a:pPr>
              <a:buNone/>
            </a:pPr>
            <a:endParaRPr lang="zh-CN" altLang="en-US"/>
          </a:p>
          <a:p>
            <a:pPr>
              <a:buNone/>
            </a:pPr>
            <a:endParaRPr lang="zh-CN" altLang="en-US"/>
          </a:p>
          <a:p>
            <a:pPr lvl="1" indent="0"/>
            <a:endParaRPr lang="zh-CN" altLang="en-US">
              <a:sym typeface="宋体" panose="02010600030101010101" pitchFamily="2" charset="-122"/>
            </a:endParaRPr>
          </a:p>
          <a:p>
            <a:pPr lvl="1" indent="0">
              <a:buNone/>
            </a:pPr>
            <a:endParaRPr lang="zh-CN" altLang="en-US">
              <a:sym typeface="宋体" panose="02010600030101010101" pitchFamily="2" charset="-122"/>
            </a:endParaRPr>
          </a:p>
          <a:p>
            <a:pPr lvl="1" indent="0">
              <a:buNone/>
            </a:pPr>
            <a:endParaRPr lang="zh-CN" altLang="en-US">
              <a:sym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69933" y="2714625"/>
            <a:ext cx="5307013"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en-US" altLang="zh-CN" sz="2800">
                <a:solidFill>
                  <a:srgbClr val="CC0099"/>
                </a:solidFill>
                <a:effectLst>
                  <a:outerShdw blurRad="38100" dist="38100" dir="2700000">
                    <a:srgbClr val="C0C0C0"/>
                  </a:outerShdw>
                </a:effectLst>
              </a:rPr>
              <a:t/>
            </a:r>
            <a:br>
              <a:rPr lang="en-US" altLang="zh-CN" sz="2800">
                <a:solidFill>
                  <a:srgbClr val="CC0099"/>
                </a:solidFill>
                <a:effectLst>
                  <a:outerShdw blurRad="38100" dist="38100" dir="2700000">
                    <a:srgbClr val="C0C0C0"/>
                  </a:outerShdw>
                </a:effectLst>
              </a:rPr>
            </a:br>
            <a:r>
              <a:rPr lang="en-US" altLang="zh-CN" sz="2800">
                <a:solidFill>
                  <a:srgbClr val="CC0099"/>
                </a:solidFill>
                <a:effectLst>
                  <a:outerShdw blurRad="38100" dist="38100" dir="2700000">
                    <a:srgbClr val="C0C0C0"/>
                  </a:outerShdw>
                </a:effectLst>
              </a:rPr>
              <a:t/>
            </a:r>
            <a:br>
              <a:rPr lang="en-US" altLang="zh-CN"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1</a:t>
            </a:r>
            <a:r>
              <a:rPr lang="zh-CN" altLang="en-US" sz="2800">
                <a:solidFill>
                  <a:srgbClr val="CC0099"/>
                </a:solidFill>
                <a:effectLst>
                  <a:outerShdw blurRad="38100" dist="38100" dir="2700000">
                    <a:srgbClr val="C0C0C0"/>
                  </a:outerShdw>
                </a:effectLst>
              </a:rPr>
              <a:t> 章</a:t>
            </a:r>
            <a:r>
              <a:rPr lang="en-US" altLang="zh-CN" sz="2800">
                <a:solidFill>
                  <a:srgbClr val="CC0099"/>
                </a:solidFill>
                <a:effectLst>
                  <a:outerShdw blurRad="38100" dist="38100" dir="2700000">
                    <a:srgbClr val="C0C0C0"/>
                  </a:outerShdw>
                </a:effectLst>
              </a:rPr>
              <a:t/>
            </a:r>
            <a:br>
              <a:rPr lang="en-US" altLang="zh-CN" sz="2800">
                <a:solidFill>
                  <a:srgbClr val="CC0099"/>
                </a:solidFill>
                <a:effectLst>
                  <a:outerShdw blurRad="38100" dist="38100" dir="2700000">
                    <a:srgbClr val="C0C0C0"/>
                  </a:outerShdw>
                </a:effectLst>
              </a:rPr>
            </a:br>
            <a:r>
              <a:rPr lang="en-US" altLang="zh-CN" sz="2800">
                <a:solidFill>
                  <a:srgbClr val="CC0099"/>
                </a:solidFill>
                <a:effectLst>
                  <a:outerShdw blurRad="38100" dist="38100" dir="2700000">
                    <a:srgbClr val="C0C0C0"/>
                  </a:outerShdw>
                </a:effectLst>
              </a:rPr>
              <a:t/>
            </a:r>
            <a:br>
              <a:rPr lang="en-US" altLang="zh-CN"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服务器编程</a:t>
            </a:r>
            <a:r>
              <a:rPr lang="en-US" altLang="zh-CN" sz="2800">
                <a:solidFill>
                  <a:srgbClr val="CC0099"/>
                </a:solidFill>
                <a:effectLst>
                  <a:outerShdw blurRad="38100" dist="38100" dir="2700000">
                    <a:srgbClr val="C0C0C0"/>
                  </a:outerShdw>
                </a:effectLst>
              </a:rPr>
              <a:t>(http</a:t>
            </a:r>
            <a:r>
              <a:rPr lang="zh-CN" altLang="en-US" sz="2800">
                <a:solidFill>
                  <a:srgbClr val="CC0099"/>
                </a:solidFill>
                <a:effectLst>
                  <a:outerShdw blurRad="38100" dist="38100" dir="2700000">
                    <a:srgbClr val="C0C0C0"/>
                  </a:outerShdw>
                </a:effectLst>
              </a:rPr>
              <a:t>模块</a:t>
            </a:r>
            <a:r>
              <a:rPr lang="en-US" altLang="zh-CN" sz="2800">
                <a:solidFill>
                  <a:srgbClr val="CC0099"/>
                </a:solidFill>
                <a:effectLst>
                  <a:outerShdw blurRad="38100" dist="38100" dir="2700000">
                    <a:srgbClr val="C0C0C0"/>
                  </a:outerShdw>
                </a:effectLst>
              </a:rPr>
              <a:t>)</a:t>
            </a:r>
            <a:endParaRPr lang="zh-CN" altLang="en-US" sz="2800">
              <a:solidFill>
                <a:srgbClr val="CC0099"/>
              </a:solidFill>
              <a:effectLst>
                <a:outerShdw blurRad="38100" dist="38100" dir="2700000">
                  <a:srgbClr val="C0C0C0"/>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ln/>
        </p:spPr>
        <p:txBody>
          <a:bodyPr vert="horz" wrap="square" lIns="90333" tIns="44376" rIns="90333" bIns="44376" anchor="b"/>
          <a:lstStyle/>
          <a:p>
            <a:r>
              <a:rPr lang="en-US" altLang="zh-CN"/>
              <a:t>Express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脚手架</a:t>
            </a:r>
            <a:endParaRPr lang="en-US" altLang="zh-CN"/>
          </a:p>
          <a:p>
            <a:pPr>
              <a:buNone/>
            </a:pPr>
            <a:r>
              <a:rPr lang="zh-CN" altLang="en-US" sz="1800"/>
              <a:t>通过应用生成器工具 </a:t>
            </a:r>
            <a:r>
              <a:rPr lang="en-US" altLang="zh-CN" sz="1800"/>
              <a:t>express </a:t>
            </a:r>
            <a:r>
              <a:rPr lang="zh-CN" altLang="en-US" sz="1800"/>
              <a:t>可以快速创建一个应用的骨架</a:t>
            </a:r>
            <a:endParaRPr lang="en-US" altLang="zh-CN" sz="1800"/>
          </a:p>
          <a:p>
            <a:pPr marL="793750" lvl="1" indent="-285750"/>
            <a:r>
              <a:rPr lang="zh-CN" altLang="en-US" sz="1800"/>
              <a:t>安装</a:t>
            </a:r>
            <a:endParaRPr lang="en-US" altLang="zh-CN" sz="1800"/>
          </a:p>
          <a:p>
            <a:pPr>
              <a:buNone/>
            </a:pPr>
            <a:r>
              <a:rPr lang="en-US" altLang="zh-CN" sz="1800"/>
              <a:t>$ npm install express-generator –g</a:t>
            </a:r>
          </a:p>
          <a:p>
            <a:pPr marL="793750" lvl="1" indent="-285750"/>
            <a:r>
              <a:rPr lang="zh-CN" altLang="en-US" sz="1800" b="0"/>
              <a:t>生成项目</a:t>
            </a:r>
            <a:endParaRPr lang="en-US" altLang="zh-CN" sz="1800" b="0"/>
          </a:p>
          <a:p>
            <a:pPr marL="793750" lvl="1" indent="-285750">
              <a:buNone/>
            </a:pPr>
            <a:r>
              <a:rPr lang="en-US" altLang="zh-CN" sz="1800"/>
              <a:t>$ express myapp</a:t>
            </a:r>
          </a:p>
          <a:p>
            <a:pPr marL="793750" lvl="1" indent="-285750"/>
            <a:r>
              <a:rPr lang="zh-CN" altLang="en-US" sz="1800" b="0"/>
              <a:t>安装所有依赖</a:t>
            </a:r>
            <a:endParaRPr lang="en-US" altLang="zh-CN" sz="1800" b="0"/>
          </a:p>
          <a:p>
            <a:pPr marL="793750" lvl="1" indent="-285750">
              <a:buNone/>
            </a:pPr>
            <a:r>
              <a:rPr lang="en-US" altLang="zh-CN" sz="1800"/>
              <a:t>$ cd myapp </a:t>
            </a:r>
          </a:p>
          <a:p>
            <a:pPr marL="793750" lvl="1" indent="-285750">
              <a:buNone/>
            </a:pPr>
            <a:r>
              <a:rPr lang="en-US" altLang="zh-CN" sz="1800"/>
              <a:t>$ npm install</a:t>
            </a:r>
          </a:p>
          <a:p>
            <a:pPr marL="793750" lvl="1" indent="-285750"/>
            <a:r>
              <a:rPr lang="zh-CN" altLang="en-US" sz="1800" b="0"/>
              <a:t>启动项目</a:t>
            </a:r>
            <a:endParaRPr lang="en-US" altLang="zh-CN" sz="1800" b="0"/>
          </a:p>
          <a:p>
            <a:pPr marL="793750" lvl="1" indent="-285750">
              <a:buNone/>
            </a:pPr>
            <a:r>
              <a:rPr lang="en-US" altLang="zh-CN" sz="1800" b="0"/>
              <a:t>$</a:t>
            </a:r>
            <a:r>
              <a:rPr lang="zh-CN" altLang="en-US" sz="1800" b="0"/>
              <a:t> </a:t>
            </a:r>
            <a:r>
              <a:rPr lang="en-US" altLang="zh-CN" sz="1800"/>
              <a:t>npm run</a:t>
            </a:r>
            <a:r>
              <a:rPr lang="zh-CN" altLang="en-US" sz="1800"/>
              <a:t> </a:t>
            </a:r>
            <a:r>
              <a:rPr lang="en-US" altLang="zh-CN" sz="1800"/>
              <a:t>start</a:t>
            </a:r>
            <a:endParaRPr lang="en-US" altLang="zh-CN" sz="1800" b="0"/>
          </a:p>
          <a:p>
            <a:pPr>
              <a:buNone/>
            </a:pPr>
            <a:endParaRPr lang="en-US" altLang="zh-CN" sz="1800" b="0"/>
          </a:p>
          <a:p>
            <a:pPr marL="793750" lvl="1" indent="-285750">
              <a:buNone/>
            </a:pPr>
            <a:endParaRPr lang="en-US" altLang="zh-CN"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a:ln/>
        </p:spPr>
        <p:txBody>
          <a:bodyPr vert="horz" wrap="square" lIns="90333" tIns="44376" rIns="90333" bIns="44376" anchor="b"/>
          <a:lstStyle/>
          <a:p>
            <a:r>
              <a:rPr lang="en-US" altLang="zh-CN"/>
              <a:t>Express</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常用第三方中间件（了解）</a:t>
            </a:r>
            <a:endParaRPr lang="en-US" altLang="zh-CN"/>
          </a:p>
          <a:p>
            <a:pPr>
              <a:buNone/>
            </a:pPr>
            <a:r>
              <a:rPr lang="en-US" altLang="zh-CN" b="0"/>
              <a:t>Express </a:t>
            </a:r>
            <a:r>
              <a:rPr lang="zh-CN" altLang="en-US" b="0"/>
              <a:t>是一个自身功能极简，完全是由路由和中间件构成一个的 </a:t>
            </a:r>
            <a:r>
              <a:rPr lang="en-US" altLang="zh-CN" b="0"/>
              <a:t>web </a:t>
            </a:r>
            <a:r>
              <a:rPr lang="zh-CN" altLang="en-US" b="0"/>
              <a:t>开发框架：从本质上来说，一个 </a:t>
            </a:r>
            <a:r>
              <a:rPr lang="en-US" altLang="zh-CN" b="0"/>
              <a:t>Express </a:t>
            </a:r>
            <a:r>
              <a:rPr lang="zh-CN" altLang="en-US" b="0"/>
              <a:t>应用就是在调用各种中间件。中间件（</a:t>
            </a:r>
            <a:r>
              <a:rPr lang="en-US" altLang="zh-CN" b="0"/>
              <a:t>Middleware</a:t>
            </a:r>
            <a:r>
              <a:rPr lang="zh-CN" altLang="en-US" b="0"/>
              <a:t>） 是一个函数，它可以访问请求对象</a:t>
            </a:r>
            <a:r>
              <a:rPr lang="en-US" altLang="zh-CN" b="0"/>
              <a:t>(req), </a:t>
            </a:r>
            <a:r>
              <a:rPr lang="zh-CN" altLang="en-US" b="0"/>
              <a:t>响应对象</a:t>
            </a:r>
            <a:r>
              <a:rPr lang="en-US" altLang="zh-CN" b="0"/>
              <a:t> (res), </a:t>
            </a:r>
            <a:r>
              <a:rPr lang="zh-CN" altLang="en-US" b="0"/>
              <a:t>和 </a:t>
            </a:r>
            <a:r>
              <a:rPr lang="en-US" altLang="zh-CN" b="0"/>
              <a:t>web </a:t>
            </a:r>
            <a:r>
              <a:rPr lang="zh-CN" altLang="en-US" b="0"/>
              <a:t>应用中处于请求</a:t>
            </a:r>
            <a:r>
              <a:rPr lang="en-US" altLang="zh-CN" b="0"/>
              <a:t>-</a:t>
            </a:r>
            <a:r>
              <a:rPr lang="zh-CN" altLang="en-US" b="0"/>
              <a:t>响应循环流程中的中间件，一般被命名为 </a:t>
            </a:r>
            <a:r>
              <a:rPr lang="en-US" altLang="zh-CN" b="0"/>
              <a:t>next </a:t>
            </a:r>
            <a:r>
              <a:rPr lang="zh-CN" altLang="en-US" b="0"/>
              <a:t>的变量。</a:t>
            </a:r>
            <a:endParaRPr lang="en-US" altLang="zh-CN" b="0"/>
          </a:p>
          <a:p>
            <a:pPr>
              <a:buNone/>
            </a:pPr>
            <a:r>
              <a:rPr lang="en-US" altLang="zh-CN" sz="1800"/>
              <a:t>body-parser		</a:t>
            </a:r>
            <a:r>
              <a:rPr lang="zh-CN" altLang="en-US" sz="1800"/>
              <a:t>解析以</a:t>
            </a:r>
            <a:r>
              <a:rPr lang="en-US" altLang="zh-CN" sz="1800"/>
              <a:t>post</a:t>
            </a:r>
            <a:r>
              <a:rPr lang="zh-CN" altLang="en-US" sz="1800"/>
              <a:t>方式提交的数据</a:t>
            </a:r>
            <a:endParaRPr lang="en-US" altLang="zh-CN" sz="1800"/>
          </a:p>
          <a:p>
            <a:pPr>
              <a:buNone/>
            </a:pPr>
            <a:r>
              <a:rPr lang="en-US" altLang="zh-CN" sz="1800"/>
              <a:t>cookie-parser	</a:t>
            </a:r>
            <a:r>
              <a:rPr lang="zh-CN" altLang="en-US" sz="1800"/>
              <a:t>解析</a:t>
            </a:r>
            <a:r>
              <a:rPr lang="en-US" altLang="zh-CN" sz="1800"/>
              <a:t>cookie</a:t>
            </a:r>
          </a:p>
          <a:p>
            <a:pPr>
              <a:buNone/>
            </a:pPr>
            <a:r>
              <a:rPr lang="en-US" altLang="zh-CN" sz="1800"/>
              <a:t>express-session	session</a:t>
            </a:r>
          </a:p>
          <a:p>
            <a:pPr>
              <a:buNone/>
            </a:pPr>
            <a:r>
              <a:rPr lang="en-US" altLang="zh-CN" sz="1800"/>
              <a:t>morgan		log</a:t>
            </a:r>
            <a:r>
              <a:rPr lang="zh-CN" altLang="en-US" sz="1800"/>
              <a:t>日志</a:t>
            </a:r>
            <a:endParaRPr lang="en-US" altLang="zh-CN" sz="1800"/>
          </a:p>
          <a:p>
            <a:pPr>
              <a:buNone/>
            </a:pPr>
            <a:r>
              <a:rPr lang="en-US" altLang="zh-CN" sz="1800"/>
              <a:t>serve-static		</a:t>
            </a:r>
            <a:r>
              <a:rPr lang="zh-CN" altLang="en-US" sz="1800"/>
              <a:t>静态服务</a:t>
            </a:r>
            <a:endParaRPr lang="en-US" altLang="zh-CN" sz="1800"/>
          </a:p>
          <a:p>
            <a:pPr>
              <a:buNone/>
            </a:pPr>
            <a:r>
              <a:rPr lang="en-US" altLang="zh-CN" sz="1800"/>
              <a:t>serve-favicon	</a:t>
            </a:r>
            <a:r>
              <a:rPr lang="zh-CN" altLang="en-US" sz="1800"/>
              <a:t>处理</a:t>
            </a:r>
            <a:r>
              <a:rPr lang="en-US" altLang="zh-CN" sz="1800"/>
              <a:t>favicon</a:t>
            </a:r>
          </a:p>
          <a:p>
            <a:pPr>
              <a:buNone/>
            </a:pPr>
            <a:r>
              <a:rPr lang="en-US" altLang="zh-CN" sz="1800"/>
              <a:t>method-override	</a:t>
            </a:r>
            <a:r>
              <a:rPr lang="zh-CN" altLang="en-US" sz="1800"/>
              <a:t>方法重写，为了支持诸如</a:t>
            </a:r>
            <a:r>
              <a:rPr lang="en-US" altLang="zh-CN" sz="1800"/>
              <a:t>delete,put</a:t>
            </a:r>
            <a:r>
              <a:rPr lang="zh-CN" altLang="en-US" sz="1800"/>
              <a:t>等请求</a:t>
            </a:r>
            <a:endParaRPr lang="en-US" altLang="zh-CN" sz="1800"/>
          </a:p>
          <a:p>
            <a:pPr>
              <a:buNone/>
            </a:pPr>
            <a:endParaRPr lang="en-US" altLang="zh-CN" sz="1800"/>
          </a:p>
          <a:p>
            <a:pPr>
              <a:buNone/>
            </a:pPr>
            <a:endParaRPr lang="en-US" altLang="zh-CN" sz="1800"/>
          </a:p>
          <a:p>
            <a:pPr>
              <a:buNone/>
            </a:pPr>
            <a:endParaRPr lang="en-US" altLang="zh-CN" sz="1800"/>
          </a:p>
          <a:p>
            <a:pPr>
              <a:buNone/>
            </a:pPr>
            <a:endParaRPr lang="en-US" altLang="zh-CN" sz="1800" b="0"/>
          </a:p>
          <a:p>
            <a:pPr>
              <a:buNone/>
            </a:pPr>
            <a:endParaRPr lang="en-US" altLang="zh-CN" sz="1800" b="0"/>
          </a:p>
          <a:p>
            <a:pPr lvl="1" indent="0">
              <a:buNone/>
            </a:pPr>
            <a:endParaRPr lang="en-US" altLang="zh-CN" b="0"/>
          </a:p>
          <a:p>
            <a:pPr>
              <a:buNone/>
            </a:pPr>
            <a:endParaRPr lang="zh-CN" altLang="en-US" b="0"/>
          </a:p>
          <a:p>
            <a:pPr>
              <a:buNone/>
            </a:pPr>
            <a:endParaRPr lang="zh-CN" altLang="en-US"/>
          </a:p>
          <a:p>
            <a:pPr>
              <a:buNone/>
            </a:pPr>
            <a:endParaRPr lang="zh-CN" altLang="en-US"/>
          </a:p>
          <a:p>
            <a:pPr>
              <a:buNone/>
            </a:pPr>
            <a:endParaRPr lang="zh-CN" altLang="en-US"/>
          </a:p>
          <a:p>
            <a:pPr lvl="1" indent="0"/>
            <a:endParaRPr lang="zh-CN" altLang="en-US">
              <a:sym typeface="宋体" panose="02010600030101010101" pitchFamily="2" charset="-122"/>
            </a:endParaRPr>
          </a:p>
          <a:p>
            <a:pPr lvl="1" indent="0">
              <a:buNone/>
            </a:pPr>
            <a:endParaRPr lang="zh-CN" altLang="en-US">
              <a:sym typeface="宋体" panose="02010600030101010101" pitchFamily="2" charset="-122"/>
            </a:endParaRPr>
          </a:p>
          <a:p>
            <a:pPr lvl="1" indent="0">
              <a:buNone/>
            </a:pPr>
            <a:endParaRPr lang="zh-CN" altLang="en-US">
              <a:sym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30563" y="2857500"/>
            <a:ext cx="5307013"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4</a:t>
            </a:r>
            <a:r>
              <a:rPr lang="zh-CN" altLang="en-US" sz="2800">
                <a:solidFill>
                  <a:srgbClr val="CC0099"/>
                </a:solidFill>
                <a:effectLst>
                  <a:outerShdw blurRad="38100" dist="38100" dir="2700000">
                    <a:srgbClr val="C0C0C0"/>
                  </a:outerShdw>
                </a:effectLst>
              </a:rPr>
              <a:t> 章:</a:t>
            </a:r>
            <a:r>
              <a:rPr lang="en-US" altLang="zh-CN" sz="2800">
                <a:solidFill>
                  <a:srgbClr val="CC0099"/>
                </a:solidFill>
                <a:effectLst>
                  <a:outerShdw blurRad="38100" dist="38100" dir="2700000">
                    <a:srgbClr val="C0C0C0"/>
                  </a:outerShdw>
                </a:effectLst>
              </a:rPr>
              <a:t>Ajax</a:t>
            </a:r>
            <a:endParaRPr lang="zh-CN" altLang="en-US" sz="2800">
              <a:solidFill>
                <a:srgbClr val="CC0099"/>
              </a:solidFill>
              <a:effectLst>
                <a:outerShdw blurRad="38100" dist="38100" dir="2700000">
                  <a:srgbClr val="C0C0C0"/>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ln/>
        </p:spPr>
        <p:txBody>
          <a:bodyPr vert="horz" wrap="square" lIns="90333" tIns="44376" rIns="90333" bIns="44376" anchor="b"/>
          <a:lstStyle/>
          <a:p>
            <a:r>
              <a:rPr lang="zh-CN" altLang="en-US"/>
              <a:t>学习目标</a:t>
            </a:r>
          </a:p>
        </p:txBody>
      </p:sp>
      <p:sp>
        <p:nvSpPr>
          <p:cNvPr id="38914" name="Rectangle 3"/>
          <p:cNvSpPr>
            <a:spLocks noGrp="1"/>
          </p:cNvSpPr>
          <p:nvPr>
            <p:ph idx="1"/>
          </p:nvPr>
        </p:nvSpPr>
        <p:spPr>
          <a:ln/>
        </p:spPr>
        <p:txBody>
          <a:bodyPr vert="horz" wrap="square" lIns="90050" tIns="45024" rIns="90050" bIns="45024" anchor="t"/>
          <a:lstStyle/>
          <a:p>
            <a:r>
              <a:rPr lang="zh-CN" altLang="en-US"/>
              <a:t> 掌握</a:t>
            </a:r>
            <a:r>
              <a:rPr lang="en-US" altLang="zh-CN"/>
              <a:t>ajax</a:t>
            </a:r>
            <a:r>
              <a:rPr lang="zh-CN" altLang="en-US"/>
              <a:t>工作原理</a:t>
            </a:r>
            <a:endParaRPr lang="en-US" altLang="zh-CN"/>
          </a:p>
          <a:p>
            <a:r>
              <a:rPr lang="zh-CN" altLang="en-US"/>
              <a:t> 利用</a:t>
            </a:r>
            <a:r>
              <a:rPr lang="en-US" altLang="zh-CN"/>
              <a:t>ajax</a:t>
            </a:r>
            <a:r>
              <a:rPr lang="zh-CN" altLang="en-US"/>
              <a:t>向后台发送表单格式数据和</a:t>
            </a:r>
            <a:r>
              <a:rPr lang="en-US" altLang="zh-CN"/>
              <a:t>json</a:t>
            </a:r>
            <a:r>
              <a:rPr lang="zh-CN" altLang="en-US"/>
              <a:t>数据</a:t>
            </a:r>
            <a:endParaRPr lang="en-US" altLang="zh-CN"/>
          </a:p>
          <a:p>
            <a:r>
              <a:rPr lang="zh-CN" altLang="en-US"/>
              <a:t> 掌握解决跨域异常的方法</a:t>
            </a:r>
            <a:endParaRPr lang="en-US" altLang="zh-CN"/>
          </a:p>
          <a:p>
            <a:r>
              <a:rPr lang="zh-CN" altLang="en-US"/>
              <a:t> 了解</a:t>
            </a:r>
            <a:r>
              <a:rPr lang="en-US" altLang="zh-CN"/>
              <a:t>jQuery</a:t>
            </a:r>
            <a:r>
              <a:rPr lang="zh-CN" altLang="en-US"/>
              <a:t>对</a:t>
            </a:r>
            <a:r>
              <a:rPr lang="en-US" altLang="zh-CN"/>
              <a:t>ajax</a:t>
            </a:r>
            <a:r>
              <a:rPr lang="zh-CN" altLang="en-US"/>
              <a:t>的封装</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ln/>
        </p:spPr>
        <p:txBody>
          <a:bodyPr vert="horz" wrap="square" lIns="90333" tIns="44376" rIns="90333" bIns="44376" anchor="b"/>
          <a:lstStyle/>
          <a:p>
            <a:r>
              <a:rPr lang="en-US" altLang="zh-CN"/>
              <a:t>Ajax</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介绍</a:t>
            </a:r>
            <a:endParaRPr lang="en-US" altLang="zh-CN"/>
          </a:p>
          <a:p>
            <a:pPr>
              <a:buNone/>
            </a:pPr>
            <a:r>
              <a:rPr lang="en-US" altLang="zh-CN" b="0"/>
              <a:t>Asynchronous JavaScript + XML,</a:t>
            </a:r>
            <a:r>
              <a:rPr lang="zh-CN" altLang="en-US" b="0"/>
              <a:t>不是一个新技术，而是多个技术的一个组合，使用</a:t>
            </a:r>
            <a:r>
              <a:rPr lang="en-US" altLang="zh-CN" b="0"/>
              <a:t>ajax</a:t>
            </a:r>
            <a:r>
              <a:rPr lang="zh-CN" altLang="en-US" b="0"/>
              <a:t>可以更方便更快捷的进行页面的局部更新。</a:t>
            </a:r>
            <a:r>
              <a:rPr lang="en-US" altLang="zh-CN" b="0"/>
              <a:t>Ajax</a:t>
            </a:r>
            <a:r>
              <a:rPr lang="zh-CN" altLang="en-US" b="0"/>
              <a:t>使用</a:t>
            </a:r>
            <a:r>
              <a:rPr lang="en-US" altLang="zh-CN" b="0"/>
              <a:t>XMLHttpRequest</a:t>
            </a:r>
            <a:r>
              <a:rPr lang="zh-CN" altLang="en-US" b="0"/>
              <a:t>对象与服务器进行交互，它能够发送和接受多种形式的数据格式（例如</a:t>
            </a:r>
            <a:r>
              <a:rPr lang="en-US" altLang="zh-CN" b="0"/>
              <a:t>json,xml,html,text</a:t>
            </a:r>
            <a:r>
              <a:rPr lang="zh-CN" altLang="en-US" b="0"/>
              <a:t>）。所谓异步即不需要更新整个页面就可以与服务器交换数据，更新局部页面。</a:t>
            </a: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457200" lvl="1" indent="-457200"/>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a:p>
            <a:pPr marL="457200" lvl="1" indent="-457200">
              <a:buNone/>
            </a:pPr>
            <a:endParaRPr lang="zh-CN" altLang="en-US">
              <a:sym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p:nvPr>
        </p:nvSpPr>
        <p:spPr>
          <a:ln/>
        </p:spPr>
        <p:txBody>
          <a:bodyPr vert="horz" wrap="square" lIns="90333" tIns="44376" rIns="90333" bIns="44376" anchor="b"/>
          <a:lstStyle/>
          <a:p>
            <a:r>
              <a:rPr lang="en-US" altLang="zh-CN"/>
              <a:t>Ajax</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基本应用（不考虑</a:t>
            </a:r>
            <a:r>
              <a:rPr lang="en-US" altLang="zh-CN"/>
              <a:t>ie6</a:t>
            </a:r>
            <a:r>
              <a:rPr lang="zh-CN" altLang="en-US"/>
              <a:t>）</a:t>
            </a:r>
            <a:endParaRPr lang="en-US" altLang="zh-CN"/>
          </a:p>
          <a:p>
            <a:pPr marL="793750" lvl="1" indent="-285750"/>
            <a:r>
              <a:rPr lang="zh-CN" altLang="en-US" sz="1800" b="0"/>
              <a:t>获取</a:t>
            </a:r>
            <a:r>
              <a:rPr lang="en-US" altLang="zh-CN" sz="1800" b="0"/>
              <a:t>XMLHttpRequest</a:t>
            </a:r>
            <a:r>
              <a:rPr lang="zh-CN" altLang="en-US" sz="1800" b="0"/>
              <a:t>对象</a:t>
            </a:r>
            <a:endParaRPr lang="en-US" altLang="zh-CN" sz="1800" b="0"/>
          </a:p>
          <a:p>
            <a:pPr marL="793750" lvl="1" indent="-285750">
              <a:buNone/>
            </a:pPr>
            <a:r>
              <a:rPr lang="en-US" altLang="zh-CN" sz="1800"/>
              <a:t>var</a:t>
            </a:r>
            <a:r>
              <a:rPr lang="zh-CN" altLang="en-US" sz="1800" b="0"/>
              <a:t> </a:t>
            </a:r>
            <a:r>
              <a:rPr lang="en-US" altLang="zh-CN" sz="1800"/>
              <a:t>httpRequest = new XMLHttpRequest();</a:t>
            </a:r>
          </a:p>
          <a:p>
            <a:pPr marL="793750" lvl="1" indent="-285750"/>
            <a:r>
              <a:rPr lang="zh-CN" altLang="en-US" sz="1800" b="0"/>
              <a:t>监听就绪状态的改变</a:t>
            </a:r>
            <a:endParaRPr lang="en-US" altLang="zh-CN" sz="1800" b="0"/>
          </a:p>
          <a:p>
            <a:pPr marL="793750" lvl="1" indent="-285750">
              <a:buNone/>
            </a:pPr>
            <a:r>
              <a:rPr lang="en-US" altLang="zh-CN" sz="1800"/>
              <a:t>httpRequest.onreadystatechange = function(){</a:t>
            </a:r>
          </a:p>
          <a:p>
            <a:pPr marL="793750" lvl="1" indent="-285750">
              <a:buNone/>
            </a:pPr>
            <a:r>
              <a:rPr lang="en-US" altLang="zh-CN" sz="1800"/>
              <a:t>	 // Process the server response here</a:t>
            </a:r>
          </a:p>
          <a:p>
            <a:pPr marL="793750" lvl="1" indent="-285750">
              <a:buNone/>
            </a:pPr>
            <a:r>
              <a:rPr lang="en-US" altLang="zh-CN" sz="1800"/>
              <a:t> };</a:t>
            </a:r>
          </a:p>
          <a:p>
            <a:pPr marL="793750" lvl="1" indent="-285750"/>
            <a:r>
              <a:rPr lang="zh-CN" altLang="en-US" sz="1800" b="0"/>
              <a:t>发送请求</a:t>
            </a:r>
            <a:endParaRPr lang="en-US" altLang="zh-CN" sz="1800" b="0"/>
          </a:p>
          <a:p>
            <a:pPr marL="793750" lvl="1" indent="-285750">
              <a:buNone/>
            </a:pPr>
            <a:r>
              <a:rPr lang="en-US" altLang="zh-CN" sz="1800"/>
              <a:t>httpRequest.setRequestHeader('Content-Type', 'application/x-www-form-urlencoded');</a:t>
            </a:r>
            <a:endParaRPr lang="en-US" altLang="zh-CN" sz="1800" b="0"/>
          </a:p>
          <a:p>
            <a:pPr marL="793750" lvl="1" indent="-285750">
              <a:buNone/>
            </a:pPr>
            <a:r>
              <a:rPr lang="en-US" altLang="zh-CN" sz="1800"/>
              <a:t>httpRequest.open('GET', 'http://www.example.org/some.file', true);</a:t>
            </a:r>
          </a:p>
          <a:p>
            <a:pPr marL="793750" lvl="1" indent="-285750">
              <a:buNone/>
            </a:pPr>
            <a:r>
              <a:rPr lang="en-US" altLang="zh-CN" sz="1800"/>
              <a:t>httpRequest.send(data);</a:t>
            </a:r>
          </a:p>
          <a:p>
            <a:pPr marL="793750" lvl="1" indent="-285750">
              <a:buNone/>
            </a:pPr>
            <a:endParaRPr lang="en-US" altLang="zh-CN" sz="1800"/>
          </a:p>
          <a:p>
            <a:pPr marL="793750" lvl="1" indent="-285750">
              <a:buNone/>
            </a:pPr>
            <a:endParaRPr lang="en-US" altLang="zh-CN" sz="18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ln/>
        </p:spPr>
        <p:txBody>
          <a:bodyPr vert="horz" wrap="square" lIns="90333" tIns="44376" rIns="90333" bIns="44376" anchor="b"/>
          <a:lstStyle/>
          <a:p>
            <a:r>
              <a:rPr lang="en-US" altLang="zh-CN"/>
              <a:t>Ajax</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基本应用（不考虑</a:t>
            </a:r>
            <a:r>
              <a:rPr lang="en-US" altLang="zh-CN"/>
              <a:t>ie6</a:t>
            </a:r>
            <a:r>
              <a:rPr lang="zh-CN" altLang="en-US"/>
              <a:t>）</a:t>
            </a:r>
            <a:endParaRPr lang="en-US" altLang="zh-CN"/>
          </a:p>
          <a:p>
            <a:pPr marL="793750" lvl="1" indent="-285750"/>
            <a:r>
              <a:rPr lang="zh-CN" altLang="en-US" sz="1800" b="0"/>
              <a:t>处理响应信息</a:t>
            </a:r>
            <a:endParaRPr lang="en-US" altLang="zh-CN" sz="1800" b="0"/>
          </a:p>
          <a:p>
            <a:pPr marL="793750" lvl="1" indent="-285750">
              <a:spcBef>
                <a:spcPts val="300"/>
              </a:spcBef>
              <a:spcAft>
                <a:spcPts val="300"/>
              </a:spcAft>
              <a:buNone/>
            </a:pPr>
            <a:r>
              <a:rPr lang="en-US" altLang="zh-CN" sz="1800"/>
              <a:t>httpRequest.onreadystatechange</a:t>
            </a:r>
            <a:r>
              <a:rPr lang="zh-CN" altLang="en-US" sz="1800"/>
              <a:t> </a:t>
            </a:r>
            <a:r>
              <a:rPr lang="en-US" altLang="zh-CN" sz="1800"/>
              <a:t>=</a:t>
            </a:r>
            <a:r>
              <a:rPr lang="zh-CN" altLang="en-US" sz="1800"/>
              <a:t> </a:t>
            </a:r>
            <a:r>
              <a:rPr lang="en-US" altLang="zh-CN" sz="1800"/>
              <a:t>function(){</a:t>
            </a:r>
          </a:p>
          <a:p>
            <a:pPr marL="793750" lvl="1" indent="-285750">
              <a:spcBef>
                <a:spcPts val="300"/>
              </a:spcBef>
              <a:spcAft>
                <a:spcPts val="300"/>
              </a:spcAft>
              <a:buNone/>
            </a:pPr>
            <a:r>
              <a:rPr lang="en-US" altLang="zh-CN" sz="1800"/>
              <a:t>	if (httpRequest.readyState === XMLHttpRequest.DONE) {</a:t>
            </a:r>
          </a:p>
          <a:p>
            <a:pPr marL="793750" lvl="1" indent="-285750">
              <a:spcBef>
                <a:spcPts val="300"/>
              </a:spcBef>
              <a:spcAft>
                <a:spcPts val="300"/>
              </a:spcAft>
              <a:buNone/>
            </a:pPr>
            <a:r>
              <a:rPr lang="en-US" altLang="zh-CN" sz="1800"/>
              <a:t>		// Everything is good, the response was received. </a:t>
            </a:r>
          </a:p>
          <a:p>
            <a:pPr marL="793750" lvl="1" indent="-285750">
              <a:spcBef>
                <a:spcPts val="300"/>
              </a:spcBef>
              <a:spcAft>
                <a:spcPts val="300"/>
              </a:spcAft>
              <a:buNone/>
            </a:pPr>
            <a:r>
              <a:rPr lang="en-US" altLang="zh-CN" sz="1800"/>
              <a:t>	} else {</a:t>
            </a:r>
          </a:p>
          <a:p>
            <a:pPr marL="793750" lvl="1" indent="-285750">
              <a:spcBef>
                <a:spcPts val="300"/>
              </a:spcBef>
              <a:spcAft>
                <a:spcPts val="300"/>
              </a:spcAft>
              <a:buNone/>
            </a:pPr>
            <a:r>
              <a:rPr lang="en-US" altLang="zh-CN" sz="1800"/>
              <a:t>		 // Not ready yet. </a:t>
            </a:r>
          </a:p>
          <a:p>
            <a:pPr marL="793750" lvl="1" indent="-285750">
              <a:spcBef>
                <a:spcPts val="300"/>
              </a:spcBef>
              <a:spcAft>
                <a:spcPts val="300"/>
              </a:spcAft>
              <a:buNone/>
            </a:pPr>
            <a:r>
              <a:rPr lang="en-US" altLang="zh-CN" sz="1800"/>
              <a:t>	}</a:t>
            </a:r>
          </a:p>
          <a:p>
            <a:pPr marL="793750" lvl="1" indent="-285750">
              <a:spcBef>
                <a:spcPts val="300"/>
              </a:spcBef>
              <a:spcAft>
                <a:spcPts val="300"/>
              </a:spcAft>
              <a:buNone/>
            </a:pPr>
            <a:r>
              <a:rPr lang="en-US" altLang="zh-CN" sz="1800"/>
              <a:t>}</a:t>
            </a:r>
          </a:p>
          <a:p>
            <a:pPr marL="793750" lvl="1" indent="-285750">
              <a:buNone/>
            </a:pPr>
            <a:r>
              <a:rPr lang="en-US" altLang="zh-CN" sz="1800" b="0"/>
              <a:t>readyState</a:t>
            </a:r>
            <a:r>
              <a:rPr lang="zh-CN" altLang="en-US" sz="1800" b="0"/>
              <a:t>就绪状态码</a:t>
            </a:r>
            <a:endParaRPr lang="en-US" altLang="zh-CN" sz="1800" b="0"/>
          </a:p>
          <a:p>
            <a:pPr lvl="2"/>
            <a:r>
              <a:rPr lang="en-US" altLang="zh-CN" sz="1800"/>
              <a:t>0 (uninitialized) or (request not initialized)</a:t>
            </a:r>
          </a:p>
          <a:p>
            <a:pPr lvl="2"/>
            <a:r>
              <a:rPr lang="en-US" altLang="zh-CN" sz="1800"/>
              <a:t>1 (loading) or (server connection established)</a:t>
            </a:r>
          </a:p>
          <a:p>
            <a:pPr lvl="2"/>
            <a:r>
              <a:rPr lang="en-US" altLang="zh-CN" sz="1800"/>
              <a:t>2 (loaded) or (request received)</a:t>
            </a:r>
          </a:p>
          <a:p>
            <a:pPr lvl="2"/>
            <a:r>
              <a:rPr lang="en-US" altLang="zh-CN" sz="1800"/>
              <a:t>3 (interactive) or (processing request)</a:t>
            </a:r>
          </a:p>
          <a:p>
            <a:pPr lvl="2"/>
            <a:r>
              <a:rPr lang="en-US" altLang="zh-CN" sz="1800"/>
              <a:t>4 (complete) or (request finished and response is ready)</a:t>
            </a:r>
            <a:endParaRPr lang="en-US" altLang="zh-CN" sz="14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a:ln/>
        </p:spPr>
        <p:txBody>
          <a:bodyPr vert="horz" wrap="square" lIns="90333" tIns="44376" rIns="90333" bIns="44376" anchor="b"/>
          <a:lstStyle/>
          <a:p>
            <a:r>
              <a:rPr lang="en-US" altLang="zh-CN"/>
              <a:t>Ajax</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基本应用（不考虑</a:t>
            </a:r>
            <a:r>
              <a:rPr lang="en-US" altLang="zh-CN"/>
              <a:t>ie6</a:t>
            </a:r>
            <a:r>
              <a:rPr lang="zh-CN" altLang="en-US"/>
              <a:t>）</a:t>
            </a:r>
            <a:endParaRPr lang="en-US" altLang="zh-CN"/>
          </a:p>
          <a:p>
            <a:pPr marL="793750" lvl="1" indent="-285750"/>
            <a:r>
              <a:rPr lang="zh-CN" altLang="en-US" sz="1800" b="0"/>
              <a:t>处理响应信息</a:t>
            </a:r>
            <a:endParaRPr lang="en-US" altLang="zh-CN" sz="1800" b="0"/>
          </a:p>
          <a:p>
            <a:pPr marL="793750" lvl="1" indent="-285750">
              <a:spcBef>
                <a:spcPts val="300"/>
              </a:spcBef>
              <a:spcAft>
                <a:spcPts val="300"/>
              </a:spcAft>
              <a:buNone/>
            </a:pPr>
            <a:r>
              <a:rPr lang="en-US" altLang="zh-CN" sz="1800"/>
              <a:t>if (httpRequest.status === 200) {</a:t>
            </a:r>
          </a:p>
          <a:p>
            <a:pPr marL="793750" lvl="1" indent="-285750">
              <a:spcBef>
                <a:spcPts val="300"/>
              </a:spcBef>
              <a:spcAft>
                <a:spcPts val="300"/>
              </a:spcAft>
              <a:buNone/>
            </a:pPr>
            <a:r>
              <a:rPr lang="en-US" altLang="zh-CN" sz="1800"/>
              <a:t>	 // Perfect!</a:t>
            </a:r>
          </a:p>
          <a:p>
            <a:pPr marL="793750" lvl="1" indent="-285750">
              <a:spcBef>
                <a:spcPts val="300"/>
              </a:spcBef>
              <a:spcAft>
                <a:spcPts val="300"/>
              </a:spcAft>
              <a:buNone/>
            </a:pPr>
            <a:r>
              <a:rPr lang="en-US" altLang="zh-CN" sz="1800"/>
              <a:t> } else { </a:t>
            </a:r>
          </a:p>
          <a:p>
            <a:pPr marL="793750" lvl="1" indent="-285750">
              <a:spcBef>
                <a:spcPts val="300"/>
              </a:spcBef>
              <a:spcAft>
                <a:spcPts val="300"/>
              </a:spcAft>
              <a:buNone/>
            </a:pPr>
            <a:r>
              <a:rPr lang="en-US" altLang="zh-CN" sz="1800"/>
              <a:t>	// There was a problem with the request.</a:t>
            </a:r>
          </a:p>
          <a:p>
            <a:pPr marL="793750" lvl="1" indent="-285750">
              <a:spcBef>
                <a:spcPts val="300"/>
              </a:spcBef>
              <a:spcAft>
                <a:spcPts val="300"/>
              </a:spcAft>
              <a:buNone/>
            </a:pPr>
            <a:r>
              <a:rPr lang="en-US" altLang="zh-CN" sz="1800"/>
              <a:t>	 // For example, the response may have a 404 (Not Found) </a:t>
            </a:r>
          </a:p>
          <a:p>
            <a:pPr marL="793750" lvl="1" indent="-285750">
              <a:spcBef>
                <a:spcPts val="300"/>
              </a:spcBef>
              <a:spcAft>
                <a:spcPts val="300"/>
              </a:spcAft>
              <a:buNone/>
            </a:pPr>
            <a:r>
              <a:rPr lang="en-US" altLang="zh-CN" sz="1800"/>
              <a:t>	// or 500 (Internal Server Error) response code. </a:t>
            </a:r>
          </a:p>
          <a:p>
            <a:pPr marL="793750" lvl="1" indent="-285750">
              <a:spcBef>
                <a:spcPts val="300"/>
              </a:spcBef>
              <a:spcAft>
                <a:spcPts val="300"/>
              </a:spcAft>
              <a:buNone/>
            </a:pPr>
            <a:r>
              <a:rPr lang="en-US" altLang="zh-CN" sz="1800"/>
              <a:t>}</a:t>
            </a:r>
          </a:p>
          <a:p>
            <a:pPr marL="793750" lvl="1" indent="-285750">
              <a:spcBef>
                <a:spcPts val="300"/>
              </a:spcBef>
              <a:spcAft>
                <a:spcPts val="300"/>
              </a:spcAft>
            </a:pPr>
            <a:r>
              <a:rPr lang="zh-CN" altLang="en-US" sz="1800" b="0"/>
              <a:t>获取参数</a:t>
            </a:r>
            <a:endParaRPr lang="en-US" altLang="zh-CN" sz="1800" b="0"/>
          </a:p>
          <a:p>
            <a:pPr lvl="2"/>
            <a:r>
              <a:rPr lang="en-US" altLang="zh-CN" sz="1800"/>
              <a:t>httpRequest.responseText 	</a:t>
            </a:r>
            <a:r>
              <a:rPr lang="zh-CN" altLang="en-US" sz="1800"/>
              <a:t>返回字符串信息</a:t>
            </a:r>
            <a:endParaRPr lang="en-US" altLang="zh-CN"/>
          </a:p>
          <a:p>
            <a:pPr lvl="2"/>
            <a:r>
              <a:rPr lang="en-US" altLang="zh-CN" sz="1800"/>
              <a:t>httpRequest.responseXML	</a:t>
            </a:r>
            <a:r>
              <a:rPr lang="zh-CN" altLang="en-US" sz="1800"/>
              <a:t>返回</a:t>
            </a:r>
            <a:r>
              <a:rPr lang="en-US" altLang="zh-CN" sz="1800"/>
              <a:t>xml</a:t>
            </a:r>
            <a:r>
              <a:rPr lang="zh-CN" altLang="en-US" sz="1800"/>
              <a:t>对象信息</a:t>
            </a:r>
            <a:endParaRPr lang="en-US" altLang="zh-CN" sz="1800"/>
          </a:p>
          <a:p>
            <a:pPr marL="793750" lvl="1" indent="-285750">
              <a:spcBef>
                <a:spcPts val="300"/>
              </a:spcBef>
              <a:spcAft>
                <a:spcPts val="300"/>
              </a:spcAft>
              <a:buNone/>
            </a:pPr>
            <a:endParaRPr lang="en-US" altLang="zh-CN" sz="1800"/>
          </a:p>
          <a:p>
            <a:pPr marL="793750" lvl="1" indent="-285750">
              <a:buNone/>
            </a:pPr>
            <a:endParaRPr lang="en-US" altLang="zh-CN" sz="14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ln/>
        </p:spPr>
        <p:txBody>
          <a:bodyPr vert="horz" wrap="square" lIns="90333" tIns="44376" rIns="90333" bIns="44376" anchor="b"/>
          <a:lstStyle/>
          <a:p>
            <a:r>
              <a:rPr lang="en-US" altLang="zh-CN"/>
              <a:t>Ajax</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综合应用</a:t>
            </a:r>
            <a:r>
              <a:rPr lang="en-US" altLang="zh-CN"/>
              <a:t>(</a:t>
            </a:r>
            <a:r>
              <a:rPr lang="zh-CN" altLang="en-US" sz="1800"/>
              <a:t>发送表单编码的请求</a:t>
            </a:r>
            <a:r>
              <a:rPr lang="en-US" altLang="zh-CN" sz="1800"/>
              <a:t>)</a:t>
            </a:r>
          </a:p>
          <a:p>
            <a:pPr lvl="1" indent="0">
              <a:spcBef>
                <a:spcPts val="300"/>
              </a:spcBef>
              <a:spcAft>
                <a:spcPts val="300"/>
              </a:spcAft>
              <a:buNone/>
            </a:pPr>
            <a:r>
              <a:rPr lang="zh-CN" altLang="en-US" sz="1800" b="0"/>
              <a:t>当用户提交表单时，表单中的数据（每个表单元素的名字和值）编码到一个字符串中并随请求发送。对表单数据的编码方案：对每个表单元素的名字和值执行普通的</a:t>
            </a:r>
            <a:r>
              <a:rPr lang="en-US" altLang="zh-CN" sz="1800" b="0"/>
              <a:t>URL</a:t>
            </a:r>
            <a:r>
              <a:rPr lang="zh-CN" altLang="en-US" sz="1800" b="0"/>
              <a:t>编码（使用十六进制转义码替换特殊字符），使用等号把编码后的名字和值分开，并使用</a:t>
            </a:r>
            <a:r>
              <a:rPr lang="en-US" altLang="zh-CN" sz="1800" b="0"/>
              <a:t>“&amp;”</a:t>
            </a:r>
            <a:r>
              <a:rPr lang="zh-CN" altLang="en-US" sz="1800" b="0"/>
              <a:t>符号分开键</a:t>
            </a:r>
            <a:r>
              <a:rPr lang="en-US" altLang="zh-CN" sz="1800" b="0"/>
              <a:t>/</a:t>
            </a:r>
            <a:r>
              <a:rPr lang="zh-CN" altLang="en-US" sz="1800" b="0"/>
              <a:t>值对。表单数据编码格式有一个正式的</a:t>
            </a:r>
            <a:r>
              <a:rPr lang="en-US" altLang="zh-CN" sz="1800" b="0"/>
              <a:t>MIME</a:t>
            </a:r>
            <a:r>
              <a:rPr lang="zh-CN" altLang="en-US" sz="1800" b="0"/>
              <a:t>类型 </a:t>
            </a:r>
            <a:r>
              <a:rPr lang="en-US" altLang="zh-CN" sz="1800" b="0"/>
              <a:t>application/x-www-form-urlencoded</a:t>
            </a:r>
            <a:r>
              <a:rPr lang="zh-CN" altLang="en-US" sz="1800" b="0"/>
              <a:t>，当使用</a:t>
            </a:r>
            <a:r>
              <a:rPr lang="en-US" altLang="zh-CN" sz="1800" b="0"/>
              <a:t>POST</a:t>
            </a:r>
            <a:r>
              <a:rPr lang="zh-CN" altLang="en-US" sz="1800" b="0"/>
              <a:t>方式提交这种顺序的表单时，必须设置</a:t>
            </a:r>
            <a:r>
              <a:rPr lang="en-US" altLang="zh-CN" sz="1800" b="0"/>
              <a:t>"Content-Type"</a:t>
            </a:r>
            <a:r>
              <a:rPr lang="zh-CN" altLang="en-US" sz="1800" b="0"/>
              <a:t>请求头为</a:t>
            </a:r>
            <a:r>
              <a:rPr lang="en-US" altLang="zh-CN" sz="1800" b="0"/>
              <a:t>"application/x-www-form-urlencoded”</a:t>
            </a:r>
          </a:p>
          <a:p>
            <a:pPr lvl="1" indent="0">
              <a:spcBef>
                <a:spcPts val="200"/>
              </a:spcBef>
              <a:spcAft>
                <a:spcPts val="200"/>
              </a:spcAft>
              <a:buNone/>
            </a:pPr>
            <a:r>
              <a:rPr lang="en-US" altLang="zh-CN" sz="1800"/>
              <a:t>function encodeFormData(data){</a:t>
            </a:r>
          </a:p>
          <a:p>
            <a:pPr lvl="1" indent="0">
              <a:spcBef>
                <a:spcPts val="200"/>
              </a:spcBef>
              <a:spcAft>
                <a:spcPts val="200"/>
              </a:spcAft>
              <a:buNone/>
            </a:pPr>
            <a:r>
              <a:rPr lang="en-US" altLang="zh-CN" sz="1800"/>
              <a:t>	if(!data){return “”;}</a:t>
            </a:r>
            <a:r>
              <a:rPr lang="zh-CN" altLang="en-US" sz="1800"/>
              <a:t> </a:t>
            </a:r>
            <a:r>
              <a:rPr lang="en-US" altLang="zh-CN" sz="1800"/>
              <a:t>var pairs = [];				</a:t>
            </a:r>
          </a:p>
          <a:p>
            <a:pPr lvl="1" indent="0">
              <a:spcBef>
                <a:spcPts val="200"/>
              </a:spcBef>
              <a:spcAft>
                <a:spcPts val="200"/>
              </a:spcAft>
              <a:buNone/>
            </a:pPr>
            <a:r>
              <a:rPr lang="en-US" altLang="zh-CN" sz="1800"/>
              <a:t>	for(var name in data){					if(!data.hasOwnProperty(name)</a:t>
            </a:r>
            <a:r>
              <a:rPr lang="zh-CN" altLang="en-US" sz="1800"/>
              <a:t> </a:t>
            </a:r>
            <a:r>
              <a:rPr lang="en-US" altLang="zh-CN" sz="1800"/>
              <a:t>||</a:t>
            </a:r>
          </a:p>
          <a:p>
            <a:pPr lvl="1" indent="0">
              <a:spcBef>
                <a:spcPts val="200"/>
              </a:spcBef>
              <a:spcAft>
                <a:spcPts val="200"/>
              </a:spcAft>
              <a:buNone/>
            </a:pPr>
            <a:r>
              <a:rPr lang="en-US" altLang="zh-CN" sz="1800"/>
              <a:t>		typeof data[name] == "function"){continue;}	</a:t>
            </a:r>
          </a:p>
          <a:p>
            <a:pPr lvl="1" indent="0">
              <a:spcBef>
                <a:spcPts val="200"/>
              </a:spcBef>
              <a:spcAft>
                <a:spcPts val="200"/>
              </a:spcAft>
              <a:buNone/>
            </a:pPr>
            <a:r>
              <a:rPr lang="en-US" altLang="zh-CN" sz="1800"/>
              <a:t>		var value = data[name].toString();</a:t>
            </a:r>
          </a:p>
          <a:p>
            <a:pPr lvl="1" indent="0">
              <a:spcBef>
                <a:spcPts val="200"/>
              </a:spcBef>
              <a:spcAft>
                <a:spcPts val="200"/>
              </a:spcAft>
              <a:buNone/>
            </a:pPr>
            <a:r>
              <a:rPr lang="en-US" altLang="zh-CN" sz="1800"/>
              <a:t>		name = encodeURIComponent(name).replace("%20","+");//</a:t>
            </a:r>
            <a:r>
              <a:rPr lang="zh-CN" altLang="en-US" sz="1800"/>
              <a:t>编码</a:t>
            </a:r>
            <a:endParaRPr lang="en-US" altLang="zh-CN" sz="1800"/>
          </a:p>
          <a:p>
            <a:pPr lvl="1" indent="0">
              <a:spcBef>
                <a:spcPts val="200"/>
              </a:spcBef>
              <a:spcAft>
                <a:spcPts val="200"/>
              </a:spcAft>
              <a:buNone/>
            </a:pPr>
            <a:r>
              <a:rPr lang="zh-CN" altLang="en-US" sz="1800"/>
              <a:t>		</a:t>
            </a:r>
            <a:r>
              <a:rPr lang="en-US" altLang="zh-CN" sz="1800"/>
              <a:t>value = encodeURIComponent(value).replace("%20","+");//</a:t>
            </a:r>
            <a:r>
              <a:rPr lang="zh-CN" altLang="en-US" sz="1800"/>
              <a:t>编码</a:t>
            </a:r>
            <a:endParaRPr lang="en-US" altLang="zh-CN" sz="1800"/>
          </a:p>
          <a:p>
            <a:pPr lvl="1" indent="0">
              <a:spcBef>
                <a:spcPts val="200"/>
              </a:spcBef>
              <a:spcAft>
                <a:spcPts val="200"/>
              </a:spcAft>
              <a:buNone/>
            </a:pPr>
            <a:r>
              <a:rPr lang="zh-CN" altLang="en-US" sz="1800"/>
              <a:t>		</a:t>
            </a:r>
            <a:r>
              <a:rPr lang="en-US" altLang="zh-CN" sz="1800"/>
              <a:t>pairs.push(name+"="+value);				</a:t>
            </a:r>
          </a:p>
          <a:p>
            <a:pPr lvl="1" indent="0">
              <a:spcBef>
                <a:spcPts val="200"/>
              </a:spcBef>
              <a:spcAft>
                <a:spcPts val="200"/>
              </a:spcAft>
              <a:buNone/>
            </a:pPr>
            <a:r>
              <a:rPr lang="en-US" altLang="zh-CN" sz="1800"/>
              <a:t>	}</a:t>
            </a:r>
          </a:p>
          <a:p>
            <a:pPr lvl="1" indent="0">
              <a:spcBef>
                <a:spcPts val="200"/>
              </a:spcBef>
              <a:spcAft>
                <a:spcPts val="200"/>
              </a:spcAft>
              <a:buNone/>
            </a:pPr>
            <a:r>
              <a:rPr lang="en-US" altLang="zh-CN" sz="1800"/>
              <a:t>	return pairs.join('&amp;');	</a:t>
            </a:r>
          </a:p>
          <a:p>
            <a:pPr lvl="1" indent="0">
              <a:spcBef>
                <a:spcPts val="200"/>
              </a:spcBef>
              <a:spcAft>
                <a:spcPts val="200"/>
              </a:spcAft>
              <a:buNone/>
            </a:pPr>
            <a:r>
              <a:rPr lang="en-US" altLang="zh-CN" sz="1800"/>
              <a:t>}</a:t>
            </a:r>
            <a:endParaRPr lang="zh-CN" altLang="en-US">
              <a:sym typeface="宋体" panose="02010600030101010101" pitchFamily="2" charset="-122"/>
            </a:endParaRPr>
          </a:p>
          <a:p>
            <a:pPr lvl="1" indent="0">
              <a:buNone/>
            </a:pPr>
            <a:endParaRPr lang="zh-CN" altLang="en-US">
              <a:sym typeface="宋体" panose="02010600030101010101" pitchFamily="2" charset="-122"/>
            </a:endParaRPr>
          </a:p>
          <a:p>
            <a:pPr lvl="1" indent="0">
              <a:buNone/>
            </a:pPr>
            <a:endParaRPr lang="zh-CN" altLang="en-US">
              <a:sym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ln/>
        </p:spPr>
        <p:txBody>
          <a:bodyPr vert="horz" wrap="square" lIns="90333" tIns="44376" rIns="90333" bIns="44376" anchor="b"/>
          <a:lstStyle/>
          <a:p>
            <a:r>
              <a:rPr lang="en-US" altLang="zh-CN"/>
              <a:t>Ajax</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综合应用</a:t>
            </a:r>
            <a:r>
              <a:rPr lang="en-US" altLang="zh-CN"/>
              <a:t>(</a:t>
            </a:r>
            <a:r>
              <a:rPr lang="zh-CN" altLang="en-US" sz="1800"/>
              <a:t>发送</a:t>
            </a:r>
            <a:r>
              <a:rPr lang="en-US" altLang="zh-CN" sz="1800"/>
              <a:t>json</a:t>
            </a:r>
            <a:r>
              <a:rPr lang="zh-CN" altLang="en-US" sz="1800"/>
              <a:t>格式的请求</a:t>
            </a:r>
            <a:r>
              <a:rPr lang="en-US" altLang="zh-CN" sz="1800"/>
              <a:t>)</a:t>
            </a:r>
          </a:p>
          <a:p>
            <a:pPr lvl="1" indent="0">
              <a:spcBef>
                <a:spcPts val="300"/>
              </a:spcBef>
              <a:spcAft>
                <a:spcPts val="300"/>
              </a:spcAft>
              <a:buNone/>
            </a:pPr>
            <a:r>
              <a:rPr lang="zh-CN" altLang="en-US" sz="1800" b="0"/>
              <a:t>当使用</a:t>
            </a:r>
            <a:r>
              <a:rPr lang="en-US" altLang="zh-CN" sz="1800" b="0"/>
              <a:t>POST</a:t>
            </a:r>
            <a:r>
              <a:rPr lang="zh-CN" altLang="en-US" sz="1800" b="0"/>
              <a:t>方式提交</a:t>
            </a:r>
            <a:r>
              <a:rPr lang="en-US" altLang="zh-CN" sz="1800" b="0"/>
              <a:t>json</a:t>
            </a:r>
            <a:r>
              <a:rPr lang="zh-CN" altLang="en-US" sz="1800" b="0"/>
              <a:t>格式数据的表单时，必须设置</a:t>
            </a:r>
            <a:r>
              <a:rPr lang="en-US" altLang="zh-CN" sz="1800" b="0"/>
              <a:t>"Content-Type"</a:t>
            </a:r>
            <a:r>
              <a:rPr lang="zh-CN" altLang="en-US" sz="1800" b="0"/>
              <a:t>请求头为</a:t>
            </a:r>
            <a:r>
              <a:rPr lang="en-US" altLang="zh-CN" sz="1800" b="0"/>
              <a:t>"</a:t>
            </a:r>
            <a:r>
              <a:rPr lang="en-US" altLang="zh-CN" sz="1800"/>
              <a:t> </a:t>
            </a:r>
            <a:r>
              <a:rPr lang="en-US" altLang="zh-CN" sz="1800" b="0"/>
              <a:t>application/json”</a:t>
            </a:r>
          </a:p>
          <a:p>
            <a:pPr lvl="1" indent="0">
              <a:spcBef>
                <a:spcPts val="300"/>
              </a:spcBef>
              <a:spcAft>
                <a:spcPts val="300"/>
              </a:spcAft>
              <a:buNone/>
            </a:pPr>
            <a:endParaRPr lang="en-US" altLang="zh-CN" sz="1800" b="0"/>
          </a:p>
          <a:p>
            <a:pPr lvl="1" indent="0">
              <a:spcBef>
                <a:spcPts val="200"/>
              </a:spcBef>
              <a:spcAft>
                <a:spcPts val="200"/>
              </a:spcAft>
              <a:buNone/>
            </a:pPr>
            <a:r>
              <a:rPr lang="en-US" altLang="zh-CN" sz="1800"/>
              <a:t>function postJSON(url,data,callback){</a:t>
            </a:r>
          </a:p>
          <a:p>
            <a:pPr lvl="1" indent="0">
              <a:spcBef>
                <a:spcPts val="200"/>
              </a:spcBef>
              <a:spcAft>
                <a:spcPts val="200"/>
              </a:spcAft>
              <a:buNone/>
            </a:pPr>
            <a:r>
              <a:rPr lang="en-US" altLang="zh-CN" sz="1800"/>
              <a:t>	var request = new XMLHttpRequest();				request.open(“POST”,url);				reqeust.onreadystatechange = function(){					</a:t>
            </a:r>
            <a:r>
              <a:rPr lang="zh-CN" altLang="en-US" sz="1800"/>
              <a:t>    </a:t>
            </a:r>
            <a:r>
              <a:rPr lang="en-US" altLang="zh-CN" sz="1800"/>
              <a:t>if(request.readyState === 4 &amp;&amp; callback){</a:t>
            </a:r>
          </a:p>
          <a:p>
            <a:pPr lvl="1" indent="0">
              <a:spcBef>
                <a:spcPts val="200"/>
              </a:spcBef>
              <a:spcAft>
                <a:spcPts val="200"/>
              </a:spcAft>
              <a:buNone/>
            </a:pPr>
            <a:r>
              <a:rPr lang="en-US" altLang="zh-CN" sz="1800"/>
              <a:t>		callback(request);					</a:t>
            </a:r>
          </a:p>
          <a:p>
            <a:pPr lvl="1" indent="0">
              <a:spcBef>
                <a:spcPts val="200"/>
              </a:spcBef>
              <a:spcAft>
                <a:spcPts val="200"/>
              </a:spcAft>
              <a:buNone/>
            </a:pPr>
            <a:r>
              <a:rPr lang="en-US" altLang="zh-CN" sz="1800"/>
              <a:t>	</a:t>
            </a:r>
            <a:r>
              <a:rPr lang="zh-CN" altLang="en-US" sz="1800"/>
              <a:t>    </a:t>
            </a:r>
            <a:r>
              <a:rPr lang="en-US" altLang="zh-CN" sz="1800"/>
              <a:t>}				</a:t>
            </a:r>
          </a:p>
          <a:p>
            <a:pPr lvl="1" indent="0">
              <a:spcBef>
                <a:spcPts val="200"/>
              </a:spcBef>
              <a:spcAft>
                <a:spcPts val="200"/>
              </a:spcAft>
              <a:buNone/>
            </a:pPr>
            <a:r>
              <a:rPr lang="en-US" altLang="zh-CN" sz="1800"/>
              <a:t>	};				</a:t>
            </a:r>
          </a:p>
          <a:p>
            <a:pPr lvl="1" indent="0">
              <a:spcBef>
                <a:spcPts val="200"/>
              </a:spcBef>
              <a:spcAft>
                <a:spcPts val="200"/>
              </a:spcAft>
              <a:buNone/>
            </a:pPr>
            <a:r>
              <a:rPr lang="en-US" altLang="zh-CN" sz="1800"/>
              <a:t>	request.setRequestHeader("Content-Type","application/json");		request.send(JSON.stringify(data));			</a:t>
            </a:r>
          </a:p>
          <a:p>
            <a:pPr lvl="1" indent="0">
              <a:spcBef>
                <a:spcPts val="200"/>
              </a:spcBef>
              <a:spcAft>
                <a:spcPts val="200"/>
              </a:spcAft>
              <a:buNone/>
            </a:pPr>
            <a:r>
              <a:rPr lang="en-US" altLang="zh-CN" sz="1800"/>
              <a:t>}</a:t>
            </a:r>
            <a:endParaRPr lang="zh-CN" altLang="en-US">
              <a:sym typeface="宋体" panose="02010600030101010101" pitchFamily="2" charset="-122"/>
            </a:endParaRPr>
          </a:p>
          <a:p>
            <a:pPr lvl="1" indent="0">
              <a:buNone/>
            </a:pPr>
            <a:endParaRPr lang="zh-CN" altLang="en-US">
              <a:sym typeface="宋体" panose="02010600030101010101" pitchFamily="2" charset="-122"/>
            </a:endParaRPr>
          </a:p>
          <a:p>
            <a:pPr lvl="1" indent="0">
              <a:buNone/>
            </a:pPr>
            <a:endParaRPr lang="zh-CN" altLang="en-US">
              <a:sym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a:ln/>
        </p:spPr>
        <p:txBody>
          <a:bodyPr vert="horz" wrap="square" lIns="90333" tIns="44376" rIns="90333" bIns="44376" anchor="b"/>
          <a:lstStyle/>
          <a:p>
            <a:r>
              <a:rPr lang="zh-CN" altLang="en-US"/>
              <a:t>学习目标</a:t>
            </a:r>
          </a:p>
        </p:txBody>
      </p:sp>
      <p:sp>
        <p:nvSpPr>
          <p:cNvPr id="9218" name="Rectangle 3"/>
          <p:cNvSpPr>
            <a:spLocks noGrp="1"/>
          </p:cNvSpPr>
          <p:nvPr>
            <p:ph idx="1"/>
          </p:nvPr>
        </p:nvSpPr>
        <p:spPr>
          <a:ln/>
        </p:spPr>
        <p:txBody>
          <a:bodyPr vert="horz" wrap="square" lIns="90050" tIns="45024" rIns="90050" bIns="45024" anchor="t"/>
          <a:lstStyle/>
          <a:p>
            <a:r>
              <a:rPr lang="zh-CN" altLang="en-US"/>
              <a:t> 掌握</a:t>
            </a:r>
            <a:r>
              <a:rPr lang="en-US" altLang="zh-CN"/>
              <a:t>http</a:t>
            </a:r>
            <a:r>
              <a:rPr lang="zh-CN" altLang="en-US"/>
              <a:t>的基本使用方法</a:t>
            </a:r>
            <a:endParaRPr lang="en-US" altLang="zh-CN"/>
          </a:p>
          <a:p>
            <a:r>
              <a:rPr lang="zh-CN" altLang="en-US"/>
              <a:t> 掌握获取用户请求</a:t>
            </a:r>
            <a:endParaRPr lang="en-US" altLang="zh-CN"/>
          </a:p>
          <a:p>
            <a:r>
              <a:rPr lang="zh-CN" altLang="en-US"/>
              <a:t> 回应用户请求</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ln/>
        </p:spPr>
        <p:txBody>
          <a:bodyPr vert="horz" wrap="square" lIns="90333" tIns="44376" rIns="90333" bIns="44376" anchor="b"/>
          <a:lstStyle/>
          <a:p>
            <a:r>
              <a:rPr lang="en-US" altLang="zh-CN"/>
              <a:t>Ajax</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跨域</a:t>
            </a:r>
            <a:endParaRPr lang="en-US" altLang="zh-CN" sz="1800"/>
          </a:p>
          <a:p>
            <a:pPr lvl="1" indent="0">
              <a:spcBef>
                <a:spcPts val="300"/>
              </a:spcBef>
              <a:spcAft>
                <a:spcPts val="300"/>
              </a:spcAft>
              <a:buNone/>
            </a:pPr>
            <a:r>
              <a:rPr lang="zh-CN" altLang="en-US" sz="1800" b="0"/>
              <a:t>作为同源策略的一部分，</a:t>
            </a:r>
            <a:r>
              <a:rPr lang="en-US" altLang="zh-CN" sz="1800" b="0"/>
              <a:t>XMLHttpRequest</a:t>
            </a:r>
            <a:r>
              <a:rPr lang="zh-CN" altLang="en-US" sz="1800" b="0"/>
              <a:t>对象通常仅可以发起和文档具有相同服务器的</a:t>
            </a:r>
            <a:r>
              <a:rPr lang="en-US" altLang="zh-CN" sz="1800" b="0"/>
              <a:t>HTTP</a:t>
            </a:r>
            <a:r>
              <a:rPr lang="zh-CN" altLang="en-US" sz="1800" b="0"/>
              <a:t>请求。但是具有“</a:t>
            </a:r>
            <a:r>
              <a:rPr lang="en-US" altLang="zh-CN" sz="1800" b="0"/>
              <a:t>src</a:t>
            </a:r>
            <a:r>
              <a:rPr lang="zh-CN" altLang="en-US" sz="1800" b="0"/>
              <a:t>”这个属性的标签都拥有跨域的能力，比如</a:t>
            </a:r>
            <a:r>
              <a:rPr lang="en-US" altLang="zh-CN" sz="1800" b="0"/>
              <a:t>&lt;script&gt;</a:t>
            </a:r>
            <a:r>
              <a:rPr lang="zh-CN" altLang="en-US" sz="1800" b="0"/>
              <a:t>、</a:t>
            </a:r>
            <a:r>
              <a:rPr lang="en-US" altLang="zh-CN" sz="1800" b="0"/>
              <a:t>&lt;img&gt;</a:t>
            </a:r>
            <a:r>
              <a:rPr lang="zh-CN" altLang="en-US" sz="1800" b="0"/>
              <a:t>、</a:t>
            </a:r>
            <a:r>
              <a:rPr lang="en-US" altLang="zh-CN" sz="1800" b="0"/>
              <a:t>&lt;iframe&gt;</a:t>
            </a:r>
          </a:p>
          <a:p>
            <a:pPr lvl="1" indent="0">
              <a:spcBef>
                <a:spcPts val="300"/>
              </a:spcBef>
              <a:spcAft>
                <a:spcPts val="300"/>
              </a:spcAft>
            </a:pPr>
            <a:r>
              <a:rPr lang="en-US" altLang="zh-CN" sz="1800" b="0">
                <a:sym typeface="宋体" panose="02010600030101010101" pitchFamily="2" charset="-122"/>
              </a:rPr>
              <a:t>Jsonp</a:t>
            </a:r>
          </a:p>
          <a:p>
            <a:pPr lvl="1" indent="0">
              <a:spcBef>
                <a:spcPts val="300"/>
              </a:spcBef>
              <a:spcAft>
                <a:spcPts val="300"/>
              </a:spcAft>
              <a:buNone/>
            </a:pPr>
            <a:r>
              <a:rPr lang="en-US" altLang="zh-CN" sz="1800" b="0">
                <a:sym typeface="宋体" panose="02010600030101010101" pitchFamily="2" charset="-122"/>
              </a:rPr>
              <a:t>	</a:t>
            </a:r>
            <a:r>
              <a:rPr lang="zh-CN" altLang="en-US" sz="1800" b="0">
                <a:sym typeface="宋体" panose="02010600030101010101" pitchFamily="2" charset="-122"/>
              </a:rPr>
              <a:t>利用</a:t>
            </a:r>
            <a:r>
              <a:rPr lang="en-US" altLang="zh-CN" sz="1800" b="0">
                <a:sym typeface="宋体" panose="02010600030101010101" pitchFamily="2" charset="-122"/>
              </a:rPr>
              <a:t>&lt;script&gt;</a:t>
            </a:r>
            <a:r>
              <a:rPr lang="zh-CN" altLang="en-US" sz="1800" b="0">
                <a:sym typeface="宋体" panose="02010600030101010101" pitchFamily="2" charset="-122"/>
              </a:rPr>
              <a:t>标签实现跨域请求</a:t>
            </a:r>
            <a:endParaRPr lang="en-US" altLang="zh-CN" sz="1800" b="0">
              <a:sym typeface="宋体" panose="02010600030101010101" pitchFamily="2" charset="-122"/>
            </a:endParaRPr>
          </a:p>
          <a:p>
            <a:pPr marL="1314450" lvl="2">
              <a:spcBef>
                <a:spcPts val="300"/>
              </a:spcBef>
              <a:spcAft>
                <a:spcPts val="300"/>
              </a:spcAft>
            </a:pPr>
            <a:r>
              <a:rPr lang="zh-CN" altLang="en-US" sz="1800" b="0">
                <a:sym typeface="宋体" panose="02010600030101010101" pitchFamily="2" charset="-122"/>
              </a:rPr>
              <a:t>客户端</a:t>
            </a:r>
            <a:endParaRPr lang="en-US" altLang="zh-CN" sz="1400" b="0">
              <a:sym typeface="宋体" panose="02010600030101010101" pitchFamily="2" charset="-122"/>
            </a:endParaRPr>
          </a:p>
          <a:p>
            <a:pPr lvl="1" indent="0">
              <a:spcBef>
                <a:spcPts val="300"/>
              </a:spcBef>
              <a:spcAft>
                <a:spcPts val="300"/>
              </a:spcAft>
              <a:buNone/>
            </a:pPr>
            <a:r>
              <a:rPr lang="en-US" altLang="zh-CN" sz="1800" b="0">
                <a:sym typeface="宋体" panose="02010600030101010101" pitchFamily="2" charset="-122"/>
              </a:rPr>
              <a:t>	</a:t>
            </a:r>
            <a:r>
              <a:rPr lang="en-US" altLang="zh-CN" sz="1800">
                <a:sym typeface="宋体" panose="02010600030101010101" pitchFamily="2" charset="-122"/>
              </a:rPr>
              <a:t>var url = "http://localhost:3000/users/jsonp"            </a:t>
            </a:r>
          </a:p>
          <a:p>
            <a:pPr lvl="1" indent="0">
              <a:spcBef>
                <a:spcPts val="300"/>
              </a:spcBef>
              <a:spcAft>
                <a:spcPts val="300"/>
              </a:spcAft>
              <a:buNone/>
            </a:pPr>
            <a:r>
              <a:rPr lang="en-US" altLang="zh-CN" sz="1800">
                <a:sym typeface="宋体" panose="02010600030101010101" pitchFamily="2" charset="-122"/>
              </a:rPr>
              <a:t>	var script = document.createElement('script');           </a:t>
            </a:r>
          </a:p>
          <a:p>
            <a:pPr lvl="1" indent="0">
              <a:spcBef>
                <a:spcPts val="300"/>
              </a:spcBef>
              <a:spcAft>
                <a:spcPts val="300"/>
              </a:spcAft>
              <a:buNone/>
            </a:pPr>
            <a:r>
              <a:rPr lang="en-US" altLang="zh-CN" sz="1800">
                <a:sym typeface="宋体" panose="02010600030101010101" pitchFamily="2" charset="-122"/>
              </a:rPr>
              <a:t>	script.setAttribute('src', url);            // </a:t>
            </a:r>
            <a:r>
              <a:rPr lang="zh-CN" altLang="en-US" sz="1800">
                <a:sym typeface="宋体" panose="02010600030101010101" pitchFamily="2" charset="-122"/>
              </a:rPr>
              <a:t>把</a:t>
            </a:r>
            <a:r>
              <a:rPr lang="en-US" altLang="zh-CN" sz="1800">
                <a:sym typeface="宋体" panose="02010600030101010101" pitchFamily="2" charset="-122"/>
              </a:rPr>
              <a:t>script</a:t>
            </a:r>
            <a:r>
              <a:rPr lang="zh-CN" altLang="en-US" sz="1800">
                <a:sym typeface="宋体" panose="02010600030101010101" pitchFamily="2" charset="-122"/>
              </a:rPr>
              <a:t>标签加入</a:t>
            </a:r>
            <a:r>
              <a:rPr lang="en-US" altLang="zh-CN" sz="1800">
                <a:sym typeface="宋体" panose="02010600030101010101" pitchFamily="2" charset="-122"/>
              </a:rPr>
              <a:t>head</a:t>
            </a:r>
            <a:r>
              <a:rPr lang="zh-CN" altLang="en-US" sz="1800">
                <a:sym typeface="宋体" panose="02010600030101010101" pitchFamily="2" charset="-122"/>
              </a:rPr>
              <a:t>，此时调用开始</a:t>
            </a:r>
            <a:endParaRPr lang="en-US" altLang="zh-CN" sz="1800">
              <a:sym typeface="宋体" panose="02010600030101010101" pitchFamily="2" charset="-122"/>
            </a:endParaRPr>
          </a:p>
          <a:p>
            <a:pPr lvl="1" indent="0">
              <a:spcBef>
                <a:spcPts val="300"/>
              </a:spcBef>
              <a:spcAft>
                <a:spcPts val="300"/>
              </a:spcAft>
              <a:buNone/>
            </a:pPr>
            <a:r>
              <a:rPr lang="en-US" altLang="zh-CN" sz="1800">
                <a:sym typeface="宋体" panose="02010600030101010101" pitchFamily="2" charset="-122"/>
              </a:rPr>
              <a:t>	document.getElementsByTagName('head')[0].appendChild(script); </a:t>
            </a:r>
          </a:p>
          <a:p>
            <a:pPr marL="1314450" lvl="2">
              <a:spcBef>
                <a:spcPts val="300"/>
              </a:spcBef>
              <a:spcAft>
                <a:spcPts val="300"/>
              </a:spcAft>
            </a:pPr>
            <a:r>
              <a:rPr lang="zh-CN" altLang="en-US" sz="1800" b="0">
                <a:sym typeface="宋体" panose="02010600030101010101" pitchFamily="2" charset="-122"/>
              </a:rPr>
              <a:t>服务器端</a:t>
            </a:r>
            <a:endParaRPr lang="en-US" altLang="zh-CN" sz="1800" b="0">
              <a:sym typeface="宋体" panose="02010600030101010101" pitchFamily="2" charset="-122"/>
            </a:endParaRPr>
          </a:p>
          <a:p>
            <a:pPr marL="1314450" lvl="2">
              <a:spcBef>
                <a:spcPts val="300"/>
              </a:spcBef>
              <a:spcAft>
                <a:spcPts val="300"/>
              </a:spcAft>
              <a:buNone/>
            </a:pPr>
            <a:r>
              <a:rPr lang="en-US" altLang="zh-CN" sz="1800">
                <a:sym typeface="宋体" panose="02010600030101010101" pitchFamily="2" charset="-122"/>
              </a:rPr>
              <a:t>res.end('callback('+JSON.stringify(users)+')');</a:t>
            </a:r>
            <a:endParaRPr lang="zh-CN" altLang="en-US" sz="1800">
              <a:sym typeface="宋体" panose="02010600030101010101" pitchFamily="2" charset="-122"/>
            </a:endParaRPr>
          </a:p>
          <a:p>
            <a:pPr lvl="1" indent="0">
              <a:buNone/>
            </a:pPr>
            <a:endParaRPr lang="zh-CN" altLang="en-US">
              <a:sym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a:ln/>
        </p:spPr>
        <p:txBody>
          <a:bodyPr vert="horz" wrap="square" lIns="90333" tIns="44376" rIns="90333" bIns="44376" anchor="b"/>
          <a:lstStyle/>
          <a:p>
            <a:r>
              <a:rPr lang="en-US" altLang="zh-CN"/>
              <a:t>Ajax</a:t>
            </a:r>
            <a:endParaRPr lang="zh-CN" altLang="en-US"/>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跨域</a:t>
            </a:r>
            <a:endParaRPr lang="en-US" altLang="zh-CN" sz="1800" b="0"/>
          </a:p>
          <a:p>
            <a:pPr marL="793750" lvl="1" indent="-285750">
              <a:spcBef>
                <a:spcPts val="300"/>
              </a:spcBef>
              <a:spcAft>
                <a:spcPts val="300"/>
              </a:spcAft>
            </a:pPr>
            <a:r>
              <a:rPr lang="en-US" altLang="zh-CN" sz="1800" b="0">
                <a:sym typeface="宋体" panose="02010600030101010101" pitchFamily="2" charset="-122"/>
              </a:rPr>
              <a:t>CORS</a:t>
            </a:r>
          </a:p>
          <a:p>
            <a:pPr marL="793750" lvl="1" indent="-285750">
              <a:spcBef>
                <a:spcPts val="300"/>
              </a:spcBef>
              <a:spcAft>
                <a:spcPts val="300"/>
              </a:spcAft>
              <a:buNone/>
            </a:pPr>
            <a:r>
              <a:rPr lang="en-US" altLang="zh-CN" sz="1800" b="0">
                <a:sym typeface="宋体" panose="02010600030101010101" pitchFamily="2" charset="-122"/>
              </a:rPr>
              <a:t>	</a:t>
            </a:r>
            <a:r>
              <a:rPr lang="zh-CN" altLang="en-US" sz="1800" b="0">
                <a:sym typeface="宋体" panose="02010600030101010101" pitchFamily="2" charset="-122"/>
              </a:rPr>
              <a:t>跨域资源共享，</a:t>
            </a:r>
            <a:r>
              <a:rPr lang="en-US" altLang="zh-CN" sz="1800" b="0">
                <a:sym typeface="宋体" panose="02010600030101010101" pitchFamily="2" charset="-122"/>
              </a:rPr>
              <a:t>Cross-Origin Resource Sharing)			</a:t>
            </a:r>
          </a:p>
          <a:p>
            <a:pPr marL="793750" lvl="1" indent="-285750">
              <a:spcBef>
                <a:spcPts val="300"/>
              </a:spcBef>
              <a:spcAft>
                <a:spcPts val="300"/>
              </a:spcAft>
              <a:buNone/>
            </a:pPr>
            <a:r>
              <a:rPr lang="en-US" altLang="zh-CN" sz="1800" b="0">
                <a:sym typeface="宋体" panose="02010600030101010101" pitchFamily="2" charset="-122"/>
              </a:rPr>
              <a:t>	CORS</a:t>
            </a:r>
            <a:r>
              <a:rPr lang="zh-CN" altLang="en-US" sz="1800" b="0">
                <a:sym typeface="宋体" panose="02010600030101010101" pitchFamily="2" charset="-122"/>
              </a:rPr>
              <a:t>是</a:t>
            </a:r>
            <a:r>
              <a:rPr lang="en-US" altLang="zh-CN" sz="1800" b="0">
                <a:sym typeface="宋体" panose="02010600030101010101" pitchFamily="2" charset="-122"/>
              </a:rPr>
              <a:t>W3C</a:t>
            </a:r>
            <a:r>
              <a:rPr lang="zh-CN" altLang="en-US" sz="1800" b="0">
                <a:sym typeface="宋体" panose="02010600030101010101" pitchFamily="2" charset="-122"/>
              </a:rPr>
              <a:t>的一个工作草案，定义了在必须访问跨域资源时，浏览器和服务器应该怎么沟通，</a:t>
            </a:r>
            <a:r>
              <a:rPr lang="en-US" altLang="zh-CN" sz="1800" b="0">
                <a:sym typeface="宋体" panose="02010600030101010101" pitchFamily="2" charset="-122"/>
              </a:rPr>
              <a:t>CORS</a:t>
            </a:r>
            <a:r>
              <a:rPr lang="zh-CN" altLang="en-US" sz="1800" b="0">
                <a:sym typeface="宋体" panose="02010600030101010101" pitchFamily="2" charset="-122"/>
              </a:rPr>
              <a:t>背后的思想是使用自定义的</a:t>
            </a:r>
            <a:r>
              <a:rPr lang="en-US" altLang="zh-CN" sz="1800" b="0">
                <a:sym typeface="宋体" panose="02010600030101010101" pitchFamily="2" charset="-122"/>
              </a:rPr>
              <a:t>HTTP</a:t>
            </a:r>
            <a:r>
              <a:rPr lang="zh-CN" altLang="en-US" sz="1800" b="0">
                <a:sym typeface="宋体" panose="02010600030101010101" pitchFamily="2" charset="-122"/>
              </a:rPr>
              <a:t>头部让浏览器与服务器进行沟通，从而决定请求或响应应该是成功还是失败				</a:t>
            </a:r>
            <a:endParaRPr lang="en-US" altLang="zh-CN" sz="1800" b="0">
              <a:sym typeface="宋体" panose="02010600030101010101" pitchFamily="2" charset="-122"/>
            </a:endParaRPr>
          </a:p>
          <a:p>
            <a:pPr marL="793750" lvl="1" indent="-285750">
              <a:spcBef>
                <a:spcPts val="300"/>
              </a:spcBef>
              <a:spcAft>
                <a:spcPts val="300"/>
              </a:spcAft>
              <a:buNone/>
            </a:pPr>
            <a:r>
              <a:rPr lang="en-US" altLang="zh-CN" sz="1800" b="0">
                <a:sym typeface="宋体" panose="02010600030101010101" pitchFamily="2" charset="-122"/>
              </a:rPr>
              <a:t>	</a:t>
            </a:r>
            <a:r>
              <a:rPr lang="zh-CN" altLang="en-US" sz="1800" b="0">
                <a:sym typeface="宋体" panose="02010600030101010101" pitchFamily="2" charset="-122"/>
              </a:rPr>
              <a:t>例如：					</a:t>
            </a:r>
            <a:endParaRPr lang="en-US" altLang="zh-CN" sz="1800" b="0">
              <a:sym typeface="宋体" panose="02010600030101010101" pitchFamily="2" charset="-122"/>
            </a:endParaRPr>
          </a:p>
          <a:p>
            <a:pPr marL="793750" lvl="1" indent="-285750">
              <a:spcBef>
                <a:spcPts val="300"/>
              </a:spcBef>
              <a:spcAft>
                <a:spcPts val="300"/>
              </a:spcAft>
              <a:buNone/>
            </a:pPr>
            <a:r>
              <a:rPr lang="en-US" altLang="zh-CN" sz="1800" b="0">
                <a:sym typeface="宋体" panose="02010600030101010101" pitchFamily="2" charset="-122"/>
              </a:rPr>
              <a:t>	</a:t>
            </a:r>
            <a:r>
              <a:rPr lang="zh-CN" altLang="en-US" sz="1800" b="0">
                <a:sym typeface="宋体" panose="02010600030101010101" pitchFamily="2" charset="-122"/>
              </a:rPr>
              <a:t>当前域为 </a:t>
            </a:r>
            <a:r>
              <a:rPr lang="en-US" altLang="zh-CN" sz="1800" b="0">
                <a:sym typeface="宋体" panose="02010600030101010101" pitchFamily="2" charset="-122"/>
                <a:hlinkClick r:id="rId2"/>
              </a:rPr>
              <a:t>http://www.briup.com</a:t>
            </a:r>
            <a:endParaRPr lang="en-US" altLang="zh-CN" sz="1800" b="0">
              <a:sym typeface="宋体" panose="02010600030101010101" pitchFamily="2" charset="-122"/>
            </a:endParaRPr>
          </a:p>
          <a:p>
            <a:pPr marL="793750" lvl="1" indent="-285750">
              <a:spcBef>
                <a:spcPts val="300"/>
              </a:spcBef>
              <a:spcAft>
                <a:spcPts val="300"/>
              </a:spcAft>
              <a:buNone/>
            </a:pPr>
            <a:r>
              <a:rPr lang="en-US" altLang="zh-CN" sz="1800" b="0">
                <a:sym typeface="宋体" panose="02010600030101010101" pitchFamily="2" charset="-122"/>
              </a:rPr>
              <a:t>	</a:t>
            </a:r>
            <a:r>
              <a:rPr lang="zh-CN" altLang="en-US" sz="1800" b="0">
                <a:sym typeface="宋体" panose="02010600030101010101" pitchFamily="2" charset="-122"/>
              </a:rPr>
              <a:t>如果远程服务器认为这个请求可以接受，就在</a:t>
            </a:r>
            <a:r>
              <a:rPr lang="en-US" altLang="zh-CN" sz="1800" b="0">
                <a:sym typeface="宋体" panose="02010600030101010101" pitchFamily="2" charset="-122"/>
              </a:rPr>
              <a:t>Accept-Control-Allow-Origin</a:t>
            </a:r>
            <a:r>
              <a:rPr lang="zh-CN" altLang="en-US" sz="1800" b="0">
                <a:sym typeface="宋体" panose="02010600030101010101" pitchFamily="2" charset="-122"/>
              </a:rPr>
              <a:t>头部中回发相同的信息</a:t>
            </a:r>
            <a:endParaRPr lang="en-US" altLang="zh-CN" sz="1800" b="0">
              <a:sym typeface="宋体" panose="02010600030101010101" pitchFamily="2" charset="-122"/>
            </a:endParaRPr>
          </a:p>
          <a:p>
            <a:pPr marL="793750" lvl="1" indent="-285750">
              <a:spcBef>
                <a:spcPts val="300"/>
              </a:spcBef>
              <a:spcAft>
                <a:spcPts val="300"/>
              </a:spcAft>
              <a:buNone/>
            </a:pPr>
            <a:r>
              <a:rPr lang="en-US" altLang="zh-CN" sz="1800" b="0">
                <a:sym typeface="宋体" panose="02010600030101010101" pitchFamily="2" charset="-122"/>
              </a:rPr>
              <a:t>	Accept-Control-Allow-Origin:http://www.briup.com</a:t>
            </a:r>
          </a:p>
          <a:p>
            <a:pPr marL="793750" lvl="1" indent="-285750">
              <a:spcBef>
                <a:spcPts val="300"/>
              </a:spcBef>
              <a:spcAft>
                <a:spcPts val="300"/>
              </a:spcAft>
              <a:buNone/>
            </a:pPr>
            <a:r>
              <a:rPr lang="en-US" altLang="zh-CN" sz="1800" b="0">
                <a:sym typeface="宋体" panose="02010600030101010101" pitchFamily="2" charset="-122"/>
              </a:rPr>
              <a:t>	</a:t>
            </a:r>
            <a:r>
              <a:rPr lang="zh-CN" altLang="en-US" sz="1800" b="0">
                <a:sym typeface="宋体" panose="02010600030101010101" pitchFamily="2" charset="-122"/>
              </a:rPr>
              <a:t>如果没有这个头部，或者有这个头部但源信息不匹配，浏览器会驳回请求。</a:t>
            </a:r>
            <a:endParaRPr lang="zh-CN" altLang="en-US" sz="1800">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nvSpPr>
        <p:spPr>
          <a:xfrm>
            <a:off x="3364230" y="2936240"/>
            <a:ext cx="5306695" cy="1428750"/>
          </a:xfrm>
          <a:prstGeom prst="rect">
            <a:avLst/>
          </a:prstGeom>
          <a:noFill/>
          <a:ln w="9525">
            <a:noFill/>
          </a:ln>
        </p:spPr>
        <p:txBody>
          <a:bodyPr vert="horz" wrap="square" lIns="90333" tIns="44376" rIns="90333" bIns="44376" numCol="1" anchor="ctr" anchorCtr="0" compatLnSpc="1"/>
          <a:lstStyle>
            <a:lvl1pPr lvl="0">
              <a:defRPr/>
            </a:lvl1pPr>
          </a:lstStyle>
          <a:p>
            <a:pPr lvl="0" algn="ctr" eaLnBrk="1" hangingPunct="1"/>
            <a:r>
              <a:rPr lang="en-US" altLang="zh-CN" sz="2800" i="0">
                <a:solidFill>
                  <a:srgbClr val="CC0099"/>
                </a:solidFill>
                <a:effectLst>
                  <a:outerShdw blurRad="38100" dist="38100" dir="2700000">
                    <a:srgbClr val="C0C0C0"/>
                  </a:outerShdw>
                </a:effectLst>
              </a:rPr>
              <a:t>Mysql</a:t>
            </a:r>
            <a:endParaRPr lang="zh-CN" altLang="en-US" sz="2800" b="0" i="0">
              <a:solidFill>
                <a:srgbClr val="CC0099"/>
              </a:solidFill>
              <a:effectLst>
                <a:outerShdw blurRad="38100" dist="38100" dir="2700000">
                  <a:srgbClr val="C0C0C0"/>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364230" y="2936240"/>
            <a:ext cx="5306695"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en-US" altLang="zh-CN" sz="2800">
                <a:solidFill>
                  <a:srgbClr val="CC0099"/>
                </a:solidFill>
                <a:effectLst>
                  <a:outerShdw blurRad="38100" dist="38100" dir="2700000">
                    <a:srgbClr val="C0C0C0"/>
                  </a:outerShdw>
                </a:effectLst>
              </a:rPr>
              <a:t>mysql</a:t>
            </a:r>
            <a:r>
              <a:rPr lang="zh-CN" altLang="en-US" sz="2800">
                <a:solidFill>
                  <a:srgbClr val="CC0099"/>
                </a:solidFill>
                <a:effectLst>
                  <a:outerShdw blurRad="38100" dist="38100" dir="2700000">
                    <a:srgbClr val="C0C0C0"/>
                  </a:outerShdw>
                </a:effectLst>
              </a:rPr>
              <a:t/>
            </a: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
            </a: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第 1 章: 入门</a:t>
            </a:r>
            <a:endParaRPr lang="zh-CN" altLang="en-US" sz="2800" b="0">
              <a:solidFill>
                <a:srgbClr val="CC0099"/>
              </a:solidFill>
              <a:effectLst>
                <a:outerShdw blurRad="38100" dist="38100" dir="2700000">
                  <a:srgbClr val="C0C0C0"/>
                </a:outerShdw>
              </a:effectLst>
            </a:endParaRPr>
          </a:p>
        </p:txBody>
      </p:sp>
      <p:sp>
        <p:nvSpPr>
          <p:cNvPr id="2" name="文本框 1"/>
          <p:cNvSpPr txBox="1"/>
          <p:nvPr/>
        </p:nvSpPr>
        <p:spPr>
          <a:xfrm>
            <a:off x="3733800" y="4876800"/>
            <a:ext cx="3962400" cy="275590"/>
          </a:xfrm>
          <a:prstGeom prst="rect">
            <a:avLst/>
          </a:prstGeom>
          <a:noFill/>
        </p:spPr>
        <p:txBody>
          <a:bodyPr>
            <a:spAutoFit/>
          </a:bodyPr>
          <a:lstStyle/>
          <a:p>
            <a:pPr marR="0" algn="ctr" defTabSz="914400">
              <a:buClrTx/>
              <a:buSzTx/>
              <a:buFontTx/>
              <a:buNone/>
              <a:defRPr/>
            </a:pPr>
            <a:r>
              <a:rPr kumimoji="0" lang="zh-CN" altLang="en-US" sz="1200" b="0" kern="1200" cap="none" spc="0" normalizeH="0" baseline="0" noProof="0" dirty="0">
                <a:solidFill>
                  <a:srgbClr val="CC00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参照：</a:t>
            </a:r>
            <a:r>
              <a:rPr kumimoji="0" lang="en-US" altLang="zh-CN" sz="1200" b="0" kern="1200" cap="none" spc="0" normalizeH="0" baseline="0" noProof="0" dirty="0">
                <a:solidFill>
                  <a:srgbClr val="CC00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https://dev.mysql.com/doc/refman/5.7/en/</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p:txBody>
          <a:bodyPr vert="horz" wrap="square" lIns="90333" tIns="44376" rIns="90333" bIns="44376" anchor="b"/>
          <a:lstStyle/>
          <a:p>
            <a:r>
              <a:rPr lang="en-US" altLang="zh-CN"/>
              <a:t>mysql</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介绍</a:t>
            </a:r>
            <a:endParaRPr lang="en-US" altLang="zh-CN"/>
          </a:p>
          <a:p>
            <a:pPr marL="0" lvl="1" indent="457200">
              <a:spcBef>
                <a:spcPts val="200"/>
              </a:spcBef>
              <a:spcAft>
                <a:spcPts val="200"/>
              </a:spcAft>
              <a:buNone/>
            </a:pPr>
            <a:r>
              <a:rPr lang="en-US" altLang="zh-CN" sz="1800"/>
              <a:t>Mysql</a:t>
            </a:r>
            <a:r>
              <a:rPr lang="zh-CN" altLang="en-US" sz="1800"/>
              <a:t>数据库是目前最为流行的开源关系型数据库。它具有如下特点</a:t>
            </a:r>
            <a:endParaRPr lang="en-US" altLang="zh-CN" sz="1800"/>
          </a:p>
          <a:p>
            <a:pPr marL="806450" lvl="2">
              <a:spcBef>
                <a:spcPts val="200"/>
              </a:spcBef>
              <a:spcAft>
                <a:spcPts val="200"/>
              </a:spcAft>
              <a:buFont typeface="Wingdings" panose="05000000000000000000" pitchFamily="2" charset="2"/>
              <a:buChar char="Ø"/>
            </a:pPr>
            <a:r>
              <a:rPr lang="en-US" altLang="zh-CN" sz="1800"/>
              <a:t>Mysql</a:t>
            </a:r>
            <a:r>
              <a:rPr lang="zh-CN" altLang="en-US" sz="1800"/>
              <a:t>是一个数据库管理系统</a:t>
            </a:r>
            <a:endParaRPr lang="en-US" altLang="zh-CN" sz="1800"/>
          </a:p>
          <a:p>
            <a:pPr marL="806450" lvl="2">
              <a:spcBef>
                <a:spcPts val="200"/>
              </a:spcBef>
              <a:spcAft>
                <a:spcPts val="200"/>
              </a:spcAft>
              <a:buFont typeface="Wingdings" panose="05000000000000000000" pitchFamily="2" charset="2"/>
              <a:buChar char="Ø"/>
            </a:pPr>
            <a:r>
              <a:rPr lang="en-US" altLang="zh-CN" sz="1800"/>
              <a:t>Mysql</a:t>
            </a:r>
            <a:r>
              <a:rPr lang="zh-CN" altLang="en-US" sz="1800"/>
              <a:t>数据库是关系型的</a:t>
            </a:r>
            <a:endParaRPr lang="en-US" altLang="zh-CN" sz="1800"/>
          </a:p>
          <a:p>
            <a:pPr marL="806450" lvl="2">
              <a:spcBef>
                <a:spcPts val="200"/>
              </a:spcBef>
              <a:spcAft>
                <a:spcPts val="200"/>
              </a:spcAft>
              <a:buFont typeface="Wingdings" panose="05000000000000000000" pitchFamily="2" charset="2"/>
              <a:buChar char="Ø"/>
            </a:pPr>
            <a:r>
              <a:rPr lang="en-US" altLang="zh-CN" sz="1800"/>
              <a:t>Mysql</a:t>
            </a:r>
            <a:r>
              <a:rPr lang="zh-CN" altLang="en-US" sz="1800"/>
              <a:t>软件是开源的</a:t>
            </a:r>
            <a:endParaRPr lang="en-US" altLang="zh-CN" sz="1800"/>
          </a:p>
          <a:p>
            <a:pPr marL="806450" lvl="2">
              <a:spcBef>
                <a:spcPts val="200"/>
              </a:spcBef>
              <a:spcAft>
                <a:spcPts val="200"/>
              </a:spcAft>
              <a:buFont typeface="Wingdings" panose="05000000000000000000" pitchFamily="2" charset="2"/>
              <a:buChar char="Ø"/>
            </a:pPr>
            <a:r>
              <a:rPr lang="en-US" altLang="zh-CN" sz="1800"/>
              <a:t>Mysql</a:t>
            </a:r>
            <a:r>
              <a:rPr lang="zh-CN" altLang="en-US" sz="1800"/>
              <a:t>数据库是非常高效的，可靠的，可扩展的，易于使用的</a:t>
            </a:r>
            <a:endParaRPr lang="en-US" altLang="zh-CN" sz="1800"/>
          </a:p>
          <a:p>
            <a:pPr marL="806450" lvl="2">
              <a:spcBef>
                <a:spcPts val="200"/>
              </a:spcBef>
              <a:spcAft>
                <a:spcPts val="200"/>
              </a:spcAft>
              <a:buFont typeface="Wingdings" panose="05000000000000000000" pitchFamily="2" charset="2"/>
              <a:buChar char="Ø"/>
            </a:pPr>
            <a:r>
              <a:rPr lang="en-US" altLang="zh-CN" sz="1800"/>
              <a:t>Mysql</a:t>
            </a:r>
            <a:r>
              <a:rPr lang="zh-CN" altLang="en-US" sz="1800"/>
              <a:t>服务器可以工作在客户端，服务器端，或者嵌入到系统中</a:t>
            </a:r>
            <a:endParaRPr lang="en-US" altLang="zh-CN" sz="1800"/>
          </a:p>
          <a:p>
            <a:pPr marL="806450" lvl="2">
              <a:spcBef>
                <a:spcPts val="200"/>
              </a:spcBef>
              <a:spcAft>
                <a:spcPts val="200"/>
              </a:spcAft>
              <a:buFont typeface="Wingdings" panose="05000000000000000000" pitchFamily="2" charset="2"/>
              <a:buChar char="Ø"/>
            </a:pPr>
            <a:r>
              <a:rPr lang="en-US" altLang="zh-CN" sz="1800"/>
              <a:t>Mysql</a:t>
            </a:r>
            <a:r>
              <a:rPr lang="zh-CN" altLang="en-US" sz="1800"/>
              <a:t>用户管理</a:t>
            </a:r>
            <a:endParaRPr lang="en-US" altLang="zh-CN"/>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p:txBody>
          <a:bodyPr vert="horz" wrap="square" lIns="90333" tIns="44376" rIns="90333" bIns="44376" anchor="b"/>
          <a:lstStyle/>
          <a:p>
            <a:r>
              <a:rPr lang="en-US" altLang="zh-CN"/>
              <a:t>mysql</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连接</a:t>
            </a:r>
            <a:endParaRPr lang="en-US" altLang="zh-CN"/>
          </a:p>
          <a:p>
            <a:pPr>
              <a:spcBef>
                <a:spcPts val="200"/>
              </a:spcBef>
              <a:spcAft>
                <a:spcPts val="200"/>
              </a:spcAft>
              <a:buNone/>
            </a:pPr>
            <a:r>
              <a:rPr lang="zh-CN" altLang="en-US" sz="1800" b="0"/>
              <a:t>可以在终端中输入</a:t>
            </a:r>
            <a:r>
              <a:rPr lang="en-US" altLang="zh-CN" sz="1800" b="0"/>
              <a:t>mysql</a:t>
            </a:r>
            <a:r>
              <a:rPr lang="zh-CN" altLang="en-US" sz="1800" b="0"/>
              <a:t>命令连接本地（远程）数据库，如果连接远程数据库需要使用</a:t>
            </a:r>
            <a:r>
              <a:rPr lang="en-US" altLang="zh-CN" sz="1800" b="0"/>
              <a:t>-h</a:t>
            </a:r>
            <a:r>
              <a:rPr lang="zh-CN" altLang="en-US" sz="1800" b="0"/>
              <a:t>指定远程</a:t>
            </a:r>
            <a:r>
              <a:rPr lang="en-US" altLang="zh-CN" sz="1800" b="0"/>
              <a:t>ip</a:t>
            </a:r>
            <a:r>
              <a:rPr lang="zh-CN" altLang="en-US" sz="1800" b="0"/>
              <a:t>地址，连接数据库时要保证数据库服务是已经开启的。</a:t>
            </a:r>
            <a:endParaRPr lang="en-US" altLang="zh-CN" sz="1800" b="0"/>
          </a:p>
          <a:p>
            <a:pPr>
              <a:spcBef>
                <a:spcPts val="200"/>
              </a:spcBef>
              <a:spcAft>
                <a:spcPts val="200"/>
              </a:spcAft>
              <a:buNone/>
            </a:pPr>
            <a:r>
              <a:rPr lang="en-US" altLang="zh-CN" sz="1800" b="0"/>
              <a:t>$</a:t>
            </a:r>
            <a:r>
              <a:rPr lang="zh-CN" altLang="en-US" sz="1800" b="0"/>
              <a:t> </a:t>
            </a:r>
            <a:r>
              <a:rPr lang="en-US" altLang="zh-CN" sz="1800" b="0"/>
              <a:t>mysql -h </a:t>
            </a:r>
            <a:r>
              <a:rPr lang="en-US" altLang="zh-CN" sz="1800" b="0" i="1"/>
              <a:t>host</a:t>
            </a:r>
            <a:r>
              <a:rPr lang="en-US" altLang="zh-CN" sz="1800" b="0"/>
              <a:t> -u </a:t>
            </a:r>
            <a:r>
              <a:rPr lang="en-US" altLang="zh-CN" sz="1800" b="0" i="1"/>
              <a:t>user</a:t>
            </a:r>
            <a:r>
              <a:rPr lang="en-US" altLang="zh-CN" sz="1800" b="0"/>
              <a:t> -p </a:t>
            </a:r>
          </a:p>
          <a:p>
            <a:pPr>
              <a:spcBef>
                <a:spcPts val="200"/>
              </a:spcBef>
              <a:spcAft>
                <a:spcPts val="200"/>
              </a:spcAft>
              <a:buNone/>
            </a:pPr>
            <a:r>
              <a:rPr lang="en-US" altLang="zh-CN" sz="1800" b="0"/>
              <a:t>Enter password: ********</a:t>
            </a:r>
          </a:p>
          <a:p>
            <a:pPr>
              <a:spcBef>
                <a:spcPts val="200"/>
              </a:spcBef>
              <a:spcAft>
                <a:spcPts val="200"/>
              </a:spcAft>
              <a:buNone/>
            </a:pP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b="0"/>
          </a:p>
          <a:p>
            <a:pPr>
              <a:spcBef>
                <a:spcPts val="200"/>
              </a:spcBef>
              <a:spcAft>
                <a:spcPts val="200"/>
              </a:spcAft>
              <a:buFont typeface="Wingdings" panose="05000000000000000000" pitchFamily="2" charset="2"/>
              <a:buChar char="l"/>
            </a:pPr>
            <a:r>
              <a:rPr lang="zh-CN" altLang="en-US" sz="1800" b="0"/>
              <a:t>如果出现如下异常，则表示数据库服务没有开启。</a:t>
            </a: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pic>
        <p:nvPicPr>
          <p:cNvPr id="8195" name="图片 1"/>
          <p:cNvPicPr>
            <a:picLocks noChangeAspect="1"/>
          </p:cNvPicPr>
          <p:nvPr/>
        </p:nvPicPr>
        <p:blipFill>
          <a:blip r:embed="rId2" cstate="print"/>
          <a:stretch>
            <a:fillRect/>
          </a:stretch>
        </p:blipFill>
        <p:spPr>
          <a:xfrm>
            <a:off x="525463" y="2286000"/>
            <a:ext cx="4884737" cy="2127250"/>
          </a:xfrm>
          <a:prstGeom prst="rect">
            <a:avLst/>
          </a:prstGeom>
          <a:noFill/>
          <a:ln w="9525">
            <a:noFill/>
          </a:ln>
        </p:spPr>
      </p:pic>
      <p:pic>
        <p:nvPicPr>
          <p:cNvPr id="8196" name="图片 2"/>
          <p:cNvPicPr>
            <a:picLocks noChangeAspect="1"/>
          </p:cNvPicPr>
          <p:nvPr/>
        </p:nvPicPr>
        <p:blipFill>
          <a:blip r:embed="rId3" cstate="print"/>
          <a:stretch>
            <a:fillRect/>
          </a:stretch>
        </p:blipFill>
        <p:spPr>
          <a:xfrm>
            <a:off x="512763" y="4953000"/>
            <a:ext cx="6561137" cy="68580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p:txBody>
          <a:bodyPr vert="horz" wrap="square" lIns="90333" tIns="44376" rIns="90333" bIns="44376" anchor="b"/>
          <a:lstStyle/>
          <a:p>
            <a:r>
              <a:rPr lang="en-US" altLang="zh-CN"/>
              <a:t>mysql</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远程连接</a:t>
            </a:r>
            <a:endParaRPr lang="en-US" altLang="zh-CN"/>
          </a:p>
          <a:p>
            <a:pPr>
              <a:spcBef>
                <a:spcPts val="200"/>
              </a:spcBef>
              <a:spcAft>
                <a:spcPts val="200"/>
              </a:spcAft>
              <a:buNone/>
            </a:pPr>
            <a:r>
              <a:rPr lang="zh-CN" altLang="en-US" sz="1800" b="0"/>
              <a:t>可以在远程连接其他主机中的数据库，前提要在远程数据中进行远程主机的设置</a:t>
            </a: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b="0"/>
          </a:p>
          <a:p>
            <a:pPr marL="850900" lvl="1" indent="-342900">
              <a:spcBef>
                <a:spcPts val="200"/>
              </a:spcBef>
              <a:spcAft>
                <a:spcPts val="200"/>
              </a:spcAft>
              <a:buFont typeface="宋体" panose="02010600030101010101" pitchFamily="2" charset="-122"/>
              <a:buAutoNum type="arabicPeriod"/>
            </a:pPr>
            <a:r>
              <a:rPr lang="zh-CN" altLang="en-US" sz="1800" b="0"/>
              <a:t>在远程</a:t>
            </a:r>
            <a:r>
              <a:rPr lang="en-US" altLang="zh-CN" sz="1800" b="0"/>
              <a:t>mysql</a:t>
            </a:r>
            <a:r>
              <a:rPr lang="zh-CN" altLang="en-US" sz="1800" b="0"/>
              <a:t>数据库中更改</a:t>
            </a:r>
            <a:r>
              <a:rPr lang="en-US" altLang="zh-CN" sz="1800" b="0"/>
              <a:t>user</a:t>
            </a:r>
            <a:r>
              <a:rPr lang="zh-CN" altLang="en-US" sz="1800" b="0"/>
              <a:t>表</a:t>
            </a:r>
            <a:r>
              <a:rPr lang="en-US" altLang="zh-CN" sz="1800" b="0"/>
              <a:t>root</a:t>
            </a:r>
            <a:r>
              <a:rPr lang="zh-CN" altLang="en-US" sz="1800" b="0"/>
              <a:t>用户的信息</a:t>
            </a:r>
            <a:endParaRPr lang="en-US" altLang="zh-CN" sz="1800" b="0"/>
          </a:p>
          <a:p>
            <a:pPr marL="850900" lvl="1" indent="-342900">
              <a:spcBef>
                <a:spcPts val="200"/>
              </a:spcBef>
              <a:spcAft>
                <a:spcPts val="200"/>
              </a:spcAft>
              <a:buNone/>
            </a:pPr>
            <a:r>
              <a:rPr lang="en-US" altLang="zh-CN" sz="1800" b="0"/>
              <a:t>	mysql&gt;</a:t>
            </a:r>
            <a:r>
              <a:rPr lang="zh-CN" altLang="en-US" sz="1800" b="0"/>
              <a:t> </a:t>
            </a:r>
            <a:r>
              <a:rPr lang="en-US" altLang="zh-CN" sz="1800" b="0"/>
              <a:t>update user set host=’%' where user = 'root';</a:t>
            </a:r>
          </a:p>
          <a:p>
            <a:pPr marL="850900" lvl="1" indent="-342900">
              <a:spcBef>
                <a:spcPts val="200"/>
              </a:spcBef>
              <a:spcAft>
                <a:spcPts val="200"/>
              </a:spcAft>
              <a:buFont typeface="宋体" panose="02010600030101010101" pitchFamily="2" charset="-122"/>
              <a:buAutoNum type="arabicPeriod" startAt="2"/>
            </a:pPr>
            <a:r>
              <a:rPr lang="zh-CN" altLang="en-US" sz="1800" b="0"/>
              <a:t>重启数据库服务</a:t>
            </a:r>
            <a:endParaRPr lang="en-US" altLang="zh-CN" sz="1800" b="0"/>
          </a:p>
          <a:p>
            <a:pPr marL="850900" lvl="1" indent="-342900">
              <a:spcBef>
                <a:spcPts val="200"/>
              </a:spcBef>
              <a:spcAft>
                <a:spcPts val="200"/>
              </a:spcAft>
              <a:buNone/>
            </a:pPr>
            <a:r>
              <a:rPr lang="en-US" altLang="zh-CN" sz="1800" b="0"/>
              <a:t>	$</a:t>
            </a:r>
            <a:r>
              <a:rPr lang="zh-CN" altLang="en-US" sz="1800" b="0"/>
              <a:t> </a:t>
            </a:r>
            <a:r>
              <a:rPr lang="en-US" altLang="zh-CN" sz="1800" b="0"/>
              <a:t>sudo</a:t>
            </a:r>
            <a:r>
              <a:rPr lang="zh-CN" altLang="en-US" sz="1800" b="0"/>
              <a:t> </a:t>
            </a:r>
            <a:r>
              <a:rPr lang="en-US" altLang="zh-CN" sz="1800" b="0"/>
              <a:t>service</a:t>
            </a:r>
            <a:r>
              <a:rPr lang="zh-CN" altLang="en-US" sz="1800" b="0"/>
              <a:t> </a:t>
            </a:r>
            <a:r>
              <a:rPr lang="en-US" altLang="zh-CN" sz="1800" b="0"/>
              <a:t>mysql</a:t>
            </a:r>
            <a:r>
              <a:rPr lang="zh-CN" altLang="en-US" sz="1800" b="0"/>
              <a:t> </a:t>
            </a:r>
            <a:r>
              <a:rPr lang="en-US" altLang="zh-CN" sz="1800" b="0"/>
              <a:t>restart</a:t>
            </a:r>
          </a:p>
          <a:p>
            <a:pPr marL="850900" lvl="1" indent="-342900">
              <a:spcBef>
                <a:spcPts val="200"/>
              </a:spcBef>
              <a:spcAft>
                <a:spcPts val="200"/>
              </a:spcAft>
              <a:buFont typeface="宋体" panose="02010600030101010101" pitchFamily="2" charset="-122"/>
              <a:buAutoNum type="arabicPeriod" startAt="3"/>
            </a:pPr>
            <a:r>
              <a:rPr lang="zh-CN" altLang="en-US" sz="1800" b="0"/>
              <a:t>重新连接</a:t>
            </a:r>
            <a:endParaRPr lang="en-US" altLang="zh-CN" sz="1800" b="0"/>
          </a:p>
          <a:p>
            <a:pPr marL="850900" lvl="1" indent="-342900">
              <a:spcBef>
                <a:spcPts val="200"/>
              </a:spcBef>
              <a:spcAft>
                <a:spcPts val="200"/>
              </a:spcAft>
              <a:buNone/>
            </a:pPr>
            <a:r>
              <a:rPr lang="en-US" altLang="zh-CN" sz="1800" b="0"/>
              <a:t>	$</a:t>
            </a:r>
            <a:r>
              <a:rPr lang="zh-CN" altLang="en-US" sz="1800" b="0"/>
              <a:t> </a:t>
            </a:r>
            <a:r>
              <a:rPr lang="nl-NL" altLang="zh-CN" sz="1800" b="0"/>
              <a:t>mysql -uroot --host192.168.15.135</a:t>
            </a:r>
            <a:r>
              <a:rPr lang="zh-CN" altLang="en-US" sz="1800" b="0"/>
              <a:t> </a:t>
            </a:r>
            <a:r>
              <a:rPr lang="en-US" altLang="zh-CN" sz="1800" b="0"/>
              <a:t>–port3306</a:t>
            </a:r>
            <a:r>
              <a:rPr lang="zh-CN" altLang="en-US" sz="1800" b="0"/>
              <a:t> </a:t>
            </a:r>
            <a:r>
              <a:rPr lang="nl-NL" altLang="zh-CN" sz="1800" b="0"/>
              <a:t>-p</a:t>
            </a:r>
            <a:endParaRPr lang="en-US" altLang="zh-CN" sz="1800" b="0"/>
          </a:p>
          <a:p>
            <a:pPr marL="850900" lvl="1" indent="-342900">
              <a:spcBef>
                <a:spcPts val="200"/>
              </a:spcBef>
              <a:spcAft>
                <a:spcPts val="200"/>
              </a:spcAft>
              <a:buNone/>
            </a:pPr>
            <a:r>
              <a:rPr lang="en-US" altLang="zh-CN" sz="1800" b="0"/>
              <a:t> </a:t>
            </a:r>
          </a:p>
          <a:p>
            <a:pPr>
              <a:spcBef>
                <a:spcPts val="200"/>
              </a:spcBef>
              <a:spcAft>
                <a:spcPts val="200"/>
              </a:spcAft>
            </a:pPr>
            <a:r>
              <a:rPr lang="zh-CN" altLang="en-US" sz="1800"/>
              <a:t>断开连接</a:t>
            </a:r>
            <a:endParaRPr lang="en-US" altLang="zh-CN" sz="1800"/>
          </a:p>
          <a:p>
            <a:pPr>
              <a:spcBef>
                <a:spcPts val="200"/>
              </a:spcBef>
              <a:spcAft>
                <a:spcPts val="200"/>
              </a:spcAft>
              <a:buNone/>
            </a:pPr>
            <a:r>
              <a:rPr lang="zh-CN" altLang="en-US" sz="1800" b="0"/>
              <a:t>在</a:t>
            </a:r>
            <a:r>
              <a:rPr lang="en-US" altLang="zh-CN" sz="1800" b="0"/>
              <a:t>mysql</a:t>
            </a:r>
            <a:r>
              <a:rPr lang="zh-CN" altLang="en-US" sz="1800" b="0"/>
              <a:t>的终端中输入如下命令</a:t>
            </a:r>
            <a:endParaRPr lang="en-US" altLang="zh-CN" sz="1800" b="0"/>
          </a:p>
          <a:p>
            <a:pPr>
              <a:spcBef>
                <a:spcPts val="200"/>
              </a:spcBef>
              <a:spcAft>
                <a:spcPts val="200"/>
              </a:spcAft>
              <a:buNone/>
            </a:pPr>
            <a:r>
              <a:rPr lang="en-US" altLang="zh-CN" sz="1800" b="0"/>
              <a:t>\q	</a:t>
            </a:r>
            <a:r>
              <a:rPr lang="zh-CN" altLang="en-US" sz="1800" b="0"/>
              <a:t>或 </a:t>
            </a:r>
            <a:r>
              <a:rPr lang="en-US" altLang="zh-CN" sz="1800" b="0"/>
              <a:t>quit</a:t>
            </a:r>
          </a:p>
          <a:p>
            <a:pPr>
              <a:spcBef>
                <a:spcPts val="200"/>
              </a:spcBef>
              <a:spcAft>
                <a:spcPts val="200"/>
              </a:spcAft>
              <a:buNone/>
            </a:pP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pic>
        <p:nvPicPr>
          <p:cNvPr id="9219" name="图片 3"/>
          <p:cNvPicPr>
            <a:picLocks noChangeAspect="1"/>
          </p:cNvPicPr>
          <p:nvPr/>
        </p:nvPicPr>
        <p:blipFill>
          <a:blip r:embed="rId2" cstate="print"/>
          <a:stretch>
            <a:fillRect/>
          </a:stretch>
        </p:blipFill>
        <p:spPr>
          <a:xfrm>
            <a:off x="584200" y="1371600"/>
            <a:ext cx="8547100" cy="85725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p:txBody>
          <a:bodyPr vert="horz" wrap="square" lIns="90333" tIns="44376" rIns="90333" bIns="44376" anchor="b"/>
          <a:lstStyle/>
          <a:p>
            <a:r>
              <a:rPr lang="en-US" altLang="zh-CN"/>
              <a:t>mysql</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查询服务</a:t>
            </a:r>
            <a:endParaRPr lang="en-US" altLang="zh-CN"/>
          </a:p>
          <a:p>
            <a:pPr>
              <a:spcBef>
                <a:spcPts val="200"/>
              </a:spcBef>
              <a:spcAft>
                <a:spcPts val="200"/>
              </a:spcAft>
              <a:buNone/>
            </a:pPr>
            <a:r>
              <a:rPr lang="zh-CN" altLang="en-US" sz="1800" b="0"/>
              <a:t>登录</a:t>
            </a:r>
            <a:r>
              <a:rPr lang="en-US" altLang="zh-CN" sz="1800" b="0"/>
              <a:t>mysql</a:t>
            </a:r>
            <a:r>
              <a:rPr lang="zh-CN" altLang="en-US" sz="1800" b="0"/>
              <a:t>终端，不需要选择任意数据库，就可执行简单查询</a:t>
            </a:r>
            <a:endParaRPr lang="en-US" altLang="zh-CN" sz="1800" b="0"/>
          </a:p>
          <a:p>
            <a:pPr marL="793750" lvl="1" indent="-285750">
              <a:spcBef>
                <a:spcPts val="200"/>
              </a:spcBef>
              <a:spcAft>
                <a:spcPts val="200"/>
              </a:spcAft>
            </a:pPr>
            <a:r>
              <a:rPr lang="zh-CN" altLang="en-US" sz="1800" b="0"/>
              <a:t>获取当前数据库版本</a:t>
            </a:r>
            <a:endParaRPr lang="en-US" altLang="zh-CN" sz="1800" b="0"/>
          </a:p>
          <a:p>
            <a:pPr>
              <a:spcBef>
                <a:spcPts val="200"/>
              </a:spcBef>
              <a:spcAft>
                <a:spcPts val="200"/>
              </a:spcAft>
              <a:buNone/>
            </a:pPr>
            <a:r>
              <a:rPr lang="en-US" altLang="zh-CN" sz="1800" b="0"/>
              <a:t>	select</a:t>
            </a:r>
            <a:r>
              <a:rPr lang="zh-CN" altLang="en-US" sz="1800" b="0"/>
              <a:t> </a:t>
            </a:r>
            <a:r>
              <a:rPr lang="en-US" altLang="zh-CN" sz="1800" b="0"/>
              <a:t>version();</a:t>
            </a:r>
          </a:p>
          <a:p>
            <a:pPr marL="793750" lvl="1" indent="-285750">
              <a:spcBef>
                <a:spcPts val="200"/>
              </a:spcBef>
              <a:spcAft>
                <a:spcPts val="200"/>
              </a:spcAft>
            </a:pPr>
            <a:r>
              <a:rPr lang="zh-CN" altLang="en-US" sz="1800" b="0"/>
              <a:t>获取当前日期</a:t>
            </a:r>
            <a:r>
              <a:rPr lang="en-US" altLang="zh-CN" sz="1800" b="0"/>
              <a:t>,</a:t>
            </a:r>
            <a:r>
              <a:rPr lang="zh-CN" altLang="en-US" sz="1800" b="0"/>
              <a:t>时间，当前时间</a:t>
            </a:r>
            <a:endParaRPr lang="en-US" altLang="zh-CN" sz="1800" b="0"/>
          </a:p>
          <a:p>
            <a:pPr>
              <a:spcBef>
                <a:spcPts val="200"/>
              </a:spcBef>
              <a:spcAft>
                <a:spcPts val="200"/>
              </a:spcAft>
              <a:buNone/>
            </a:pPr>
            <a:r>
              <a:rPr lang="en-US" altLang="zh-CN" sz="1800" b="0"/>
              <a:t>	select</a:t>
            </a:r>
            <a:r>
              <a:rPr lang="zh-CN" altLang="en-US" sz="1800" b="0"/>
              <a:t> </a:t>
            </a:r>
            <a:r>
              <a:rPr lang="en-US" altLang="zh-CN" sz="1800" b="0"/>
              <a:t>current_date,select</a:t>
            </a:r>
            <a:r>
              <a:rPr lang="zh-CN" altLang="en-US" sz="1800" b="0"/>
              <a:t> </a:t>
            </a:r>
            <a:r>
              <a:rPr lang="en-US" altLang="zh-CN" sz="1800" b="0"/>
              <a:t>sin(pi()/4),(4+1)</a:t>
            </a:r>
            <a:r>
              <a:rPr lang="zh-CN" altLang="en-US" sz="1800" b="0"/>
              <a:t>*</a:t>
            </a:r>
            <a:r>
              <a:rPr lang="en-US" altLang="zh-CN" sz="1800" b="0"/>
              <a:t>5,now();</a:t>
            </a:r>
          </a:p>
          <a:p>
            <a:pPr marL="793750" lvl="1" indent="-285750">
              <a:spcBef>
                <a:spcPts val="200"/>
              </a:spcBef>
              <a:spcAft>
                <a:spcPts val="200"/>
              </a:spcAft>
            </a:pPr>
            <a:r>
              <a:rPr lang="zh-CN" altLang="en-US" sz="1800" b="0"/>
              <a:t>进行数据计算</a:t>
            </a:r>
            <a:endParaRPr lang="en-US" altLang="zh-CN" sz="1800" b="0"/>
          </a:p>
          <a:p>
            <a:pPr>
              <a:spcBef>
                <a:spcPts val="200"/>
              </a:spcBef>
              <a:spcAft>
                <a:spcPts val="200"/>
              </a:spcAft>
              <a:buNone/>
            </a:pPr>
            <a:r>
              <a:rPr lang="en-US" altLang="zh-CN" sz="1800" b="0"/>
              <a:t>	select</a:t>
            </a:r>
            <a:r>
              <a:rPr lang="zh-CN" altLang="en-US" sz="1800" b="0"/>
              <a:t> </a:t>
            </a:r>
            <a:r>
              <a:rPr lang="en-US" altLang="zh-CN" sz="1800" b="0"/>
              <a:t>sin(pi()/4),(4+1)</a:t>
            </a:r>
            <a:r>
              <a:rPr lang="zh-CN" altLang="en-US" sz="1800" b="0"/>
              <a:t>*</a:t>
            </a:r>
            <a:r>
              <a:rPr lang="en-US" altLang="zh-CN" sz="1800" b="0"/>
              <a:t>5;</a:t>
            </a:r>
          </a:p>
          <a:p>
            <a:pPr>
              <a:spcBef>
                <a:spcPts val="200"/>
              </a:spcBef>
              <a:spcAft>
                <a:spcPts val="200"/>
              </a:spcAft>
            </a:pPr>
            <a:r>
              <a:rPr lang="zh-CN" altLang="en-US"/>
              <a:t>查询语句特点</a:t>
            </a:r>
            <a:endParaRPr lang="en-US" altLang="zh-CN"/>
          </a:p>
          <a:p>
            <a:pPr marL="793750" lvl="1" indent="-285750">
              <a:spcBef>
                <a:spcPts val="200"/>
              </a:spcBef>
              <a:spcAft>
                <a:spcPts val="200"/>
              </a:spcAft>
            </a:pPr>
            <a:r>
              <a:rPr lang="zh-CN" altLang="en-US" sz="1800" b="0"/>
              <a:t>查询语句由</a:t>
            </a:r>
            <a:r>
              <a:rPr lang="en-US" altLang="zh-CN" sz="1800" b="0"/>
              <a:t>sql</a:t>
            </a:r>
            <a:r>
              <a:rPr lang="zh-CN" altLang="en-US" sz="1800" b="0"/>
              <a:t>和</a:t>
            </a:r>
            <a:r>
              <a:rPr lang="en-US" altLang="zh-CN" sz="1800" b="0"/>
              <a:t>;</a:t>
            </a:r>
            <a:r>
              <a:rPr lang="zh-CN" altLang="en-US" sz="1800" b="0"/>
              <a:t>组成</a:t>
            </a:r>
            <a:endParaRPr lang="en-US" altLang="zh-CN" sz="1800" b="0"/>
          </a:p>
          <a:p>
            <a:pPr marL="793750" lvl="1" indent="-285750">
              <a:spcBef>
                <a:spcPts val="200"/>
              </a:spcBef>
              <a:spcAft>
                <a:spcPts val="200"/>
              </a:spcAft>
            </a:pPr>
            <a:r>
              <a:rPr lang="en-US" altLang="zh-CN" sz="1800" b="0"/>
              <a:t>Mysql</a:t>
            </a:r>
            <a:r>
              <a:rPr lang="zh-CN" altLang="en-US" sz="1800" b="0"/>
              <a:t>终端将</a:t>
            </a:r>
            <a:r>
              <a:rPr lang="en-US" altLang="zh-CN" sz="1800" b="0"/>
              <a:t>sql</a:t>
            </a:r>
            <a:r>
              <a:rPr lang="zh-CN" altLang="en-US" sz="1800" b="0"/>
              <a:t>语句发送到</a:t>
            </a:r>
            <a:r>
              <a:rPr lang="en-US" altLang="zh-CN" sz="1800" b="0"/>
              <a:t>mysql</a:t>
            </a:r>
            <a:r>
              <a:rPr lang="zh-CN" altLang="en-US" sz="1800" b="0"/>
              <a:t>服务器中执行，随后将查询结果返回进行显示</a:t>
            </a:r>
            <a:endParaRPr lang="en-US" altLang="zh-CN" sz="1800" b="0"/>
          </a:p>
          <a:p>
            <a:pPr marL="793750" lvl="1" indent="-285750">
              <a:spcBef>
                <a:spcPts val="200"/>
              </a:spcBef>
              <a:spcAft>
                <a:spcPts val="200"/>
              </a:spcAft>
            </a:pPr>
            <a:r>
              <a:rPr lang="en-US" altLang="zh-CN" sz="1800" b="0"/>
              <a:t>Sql</a:t>
            </a:r>
            <a:r>
              <a:rPr lang="zh-CN" altLang="en-US" sz="1800" b="0"/>
              <a:t>语句是大小写不敏感的</a:t>
            </a:r>
            <a:endParaRPr lang="en-US" altLang="zh-CN" sz="1800" b="0"/>
          </a:p>
          <a:p>
            <a:pPr marL="793750" lvl="1" indent="-285750">
              <a:spcBef>
                <a:spcPts val="200"/>
              </a:spcBef>
              <a:spcAft>
                <a:spcPts val="200"/>
              </a:spcAft>
            </a:pPr>
            <a:r>
              <a:rPr lang="en-US" altLang="zh-CN" sz="1800" b="0"/>
              <a:t>Sql</a:t>
            </a:r>
            <a:r>
              <a:rPr lang="zh-CN" altLang="en-US" sz="1800" b="0"/>
              <a:t>语句可以分多行书写，知道输入</a:t>
            </a:r>
            <a:r>
              <a:rPr lang="en-US" altLang="zh-CN" sz="1800" b="0"/>
              <a:t>;</a:t>
            </a:r>
            <a:r>
              <a:rPr lang="zh-CN" altLang="en-US" sz="1800" b="0"/>
              <a:t>表示</a:t>
            </a:r>
            <a:r>
              <a:rPr lang="en-US" altLang="zh-CN" sz="1800" b="0"/>
              <a:t>sql</a:t>
            </a:r>
            <a:r>
              <a:rPr lang="zh-CN" altLang="en-US" sz="1800" b="0"/>
              <a:t>的结束，如果放弃查询，请输入</a:t>
            </a:r>
            <a:r>
              <a:rPr lang="en-US" altLang="zh-CN" sz="1800" b="0"/>
              <a:t>\c</a:t>
            </a:r>
          </a:p>
          <a:p>
            <a:pPr marL="793750" lvl="1" indent="-285750">
              <a:spcBef>
                <a:spcPts val="200"/>
              </a:spcBef>
              <a:spcAft>
                <a:spcPts val="200"/>
              </a:spcAft>
            </a:pP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p:nvPr>
        </p:nvSpPr>
        <p:spPr/>
        <p:txBody>
          <a:bodyPr vert="horz" wrap="square" lIns="90333" tIns="44376" rIns="90333" bIns="44376" anchor="b"/>
          <a:lstStyle/>
          <a:p>
            <a:r>
              <a:rPr lang="en-US" altLang="zh-CN"/>
              <a:t>mysql</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终端提示</a:t>
            </a:r>
            <a:endParaRPr lang="en-US" altLang="zh-CN"/>
          </a:p>
          <a:p>
            <a:pPr>
              <a:spcBef>
                <a:spcPts val="200"/>
              </a:spcBef>
              <a:spcAft>
                <a:spcPts val="200"/>
              </a:spcAft>
              <a:buNone/>
            </a:pPr>
            <a:endParaRPr lang="en-US" altLang="zh-CN" sz="1800" b="0"/>
          </a:p>
          <a:p>
            <a:pPr marL="793750" lvl="1" indent="-285750">
              <a:spcBef>
                <a:spcPts val="200"/>
              </a:spcBef>
              <a:spcAft>
                <a:spcPts val="200"/>
              </a:spcAft>
            </a:pP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pic>
        <p:nvPicPr>
          <p:cNvPr id="11267" name="图片 1"/>
          <p:cNvPicPr>
            <a:picLocks noChangeAspect="1"/>
          </p:cNvPicPr>
          <p:nvPr/>
        </p:nvPicPr>
        <p:blipFill>
          <a:blip r:embed="rId2" cstate="print"/>
          <a:stretch>
            <a:fillRect/>
          </a:stretch>
        </p:blipFill>
        <p:spPr>
          <a:xfrm>
            <a:off x="12700" y="1143000"/>
            <a:ext cx="9144000" cy="2505075"/>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p:txBody>
          <a:bodyPr vert="horz" wrap="square" lIns="90333" tIns="44376" rIns="90333" bIns="44376" anchor="b"/>
          <a:lstStyle/>
          <a:p>
            <a:r>
              <a:rPr lang="en-US" altLang="zh-CN"/>
              <a:t>mysql</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用户管理</a:t>
            </a:r>
            <a:endParaRPr lang="en-US" altLang="zh-CN" sz="1800" b="0"/>
          </a:p>
          <a:p>
            <a:pPr lvl="1">
              <a:spcBef>
                <a:spcPts val="200"/>
              </a:spcBef>
              <a:spcAft>
                <a:spcPts val="200"/>
              </a:spcAft>
              <a:buFont typeface="Wingdings" panose="05000000000000000000" pitchFamily="2" charset="2"/>
              <a:buChar char="Ø"/>
            </a:pPr>
            <a:r>
              <a:rPr lang="zh-CN" altLang="en-US" sz="1800" b="0"/>
              <a:t> </a:t>
            </a:r>
            <a:r>
              <a:rPr lang="zh-CN" altLang="en-US" b="0"/>
              <a:t>添加用户账户</a:t>
            </a:r>
            <a:endParaRPr lang="en-US" altLang="zh-CN" b="0"/>
          </a:p>
          <a:p>
            <a:pPr marL="1085850" lvl="2" indent="-342900">
              <a:spcBef>
                <a:spcPts val="200"/>
              </a:spcBef>
              <a:spcAft>
                <a:spcPts val="200"/>
              </a:spcAft>
              <a:buFont typeface="宋体" panose="02010600030101010101" pitchFamily="2" charset="-122"/>
              <a:buAutoNum type="arabicPeriod"/>
            </a:pPr>
            <a:r>
              <a:rPr lang="zh-CN" altLang="en-US" sz="1800" b="0"/>
              <a:t>使用</a:t>
            </a:r>
            <a:r>
              <a:rPr lang="en-US" altLang="zh-CN" sz="1800" b="0"/>
              <a:t>root</a:t>
            </a:r>
            <a:r>
              <a:rPr lang="zh-CN" altLang="en-US" sz="1800" b="0"/>
              <a:t>用户登录</a:t>
            </a:r>
            <a:endParaRPr lang="en-US" altLang="zh-CN" sz="1800" b="0"/>
          </a:p>
          <a:p>
            <a:pPr marL="1085850" lvl="2" indent="-342900">
              <a:spcBef>
                <a:spcPts val="200"/>
              </a:spcBef>
              <a:spcAft>
                <a:spcPts val="200"/>
              </a:spcAft>
              <a:buFont typeface="宋体" panose="02010600030101010101" pitchFamily="2" charset="-122"/>
              <a:buAutoNum type="arabicPeriod"/>
            </a:pPr>
            <a:r>
              <a:rPr lang="zh-CN" altLang="en-US" sz="1800" b="0"/>
              <a:t>创建新用户</a:t>
            </a:r>
            <a:endParaRPr lang="en-US" altLang="zh-CN" sz="1800" b="0"/>
          </a:p>
          <a:p>
            <a:pPr marL="1085850" lvl="2" indent="-342900">
              <a:spcBef>
                <a:spcPts val="200"/>
              </a:spcBef>
              <a:spcAft>
                <a:spcPts val="200"/>
              </a:spcAft>
              <a:buNone/>
            </a:pPr>
            <a:r>
              <a:rPr lang="en-US" altLang="zh-CN" sz="1800" b="0"/>
              <a:t>	mysql&gt;</a:t>
            </a:r>
            <a:r>
              <a:rPr lang="zh-CN" altLang="en-US" sz="1800" b="0"/>
              <a:t> </a:t>
            </a:r>
            <a:r>
              <a:rPr lang="en-US" altLang="zh-CN" sz="1800" b="0"/>
              <a:t>create user ’admin'@'localhost' identified by 'terry’</a:t>
            </a:r>
          </a:p>
          <a:p>
            <a:pPr marL="1085850" lvl="2" indent="-342900">
              <a:spcBef>
                <a:spcPts val="200"/>
              </a:spcBef>
              <a:spcAft>
                <a:spcPts val="200"/>
              </a:spcAft>
              <a:buNone/>
            </a:pPr>
            <a:r>
              <a:rPr lang="en-US" altLang="zh-CN" sz="1800" b="0"/>
              <a:t>	mysql&gt;</a:t>
            </a:r>
            <a:r>
              <a:rPr lang="zh-CN" altLang="en-US" sz="1800" b="0"/>
              <a:t> </a:t>
            </a:r>
            <a:r>
              <a:rPr lang="en-US" altLang="zh-CN" sz="1800" b="0"/>
              <a:t>create user ’customer'@’%' identified by 'terry’</a:t>
            </a:r>
          </a:p>
          <a:p>
            <a:pPr marL="1085850" lvl="2" indent="-342900">
              <a:spcBef>
                <a:spcPts val="200"/>
              </a:spcBef>
              <a:spcAft>
                <a:spcPts val="200"/>
              </a:spcAft>
              <a:buFont typeface="宋体" panose="02010600030101010101" pitchFamily="2" charset="-122"/>
              <a:buAutoNum type="arabicPeriod" startAt="3"/>
            </a:pPr>
            <a:r>
              <a:rPr lang="zh-CN" altLang="en-US" sz="1800" b="0"/>
              <a:t>授权</a:t>
            </a:r>
            <a:endParaRPr lang="en-US" altLang="zh-CN" sz="1800" b="0"/>
          </a:p>
          <a:p>
            <a:pPr lvl="3">
              <a:spcBef>
                <a:spcPts val="200"/>
              </a:spcBef>
              <a:spcAft>
                <a:spcPts val="200"/>
              </a:spcAft>
              <a:buFont typeface="Wingdings" panose="05000000000000000000" pitchFamily="2" charset="2"/>
              <a:buChar char="Ø"/>
            </a:pPr>
            <a:r>
              <a:rPr lang="zh-CN" altLang="en-US" sz="1800" b="0"/>
              <a:t>授所有权限</a:t>
            </a:r>
            <a:endParaRPr lang="en-US" altLang="zh-CN" b="0"/>
          </a:p>
          <a:p>
            <a:pPr marL="1085850" lvl="2" indent="-342900">
              <a:spcBef>
                <a:spcPts val="200"/>
              </a:spcBef>
              <a:spcAft>
                <a:spcPts val="200"/>
              </a:spcAft>
              <a:buNone/>
            </a:pPr>
            <a:r>
              <a:rPr lang="en-US" altLang="zh-CN" sz="1800" b="0"/>
              <a:t>	</a:t>
            </a:r>
            <a:r>
              <a:rPr lang="zh-CN" altLang="en-US" sz="1800" b="0"/>
              <a:t>    </a:t>
            </a:r>
            <a:r>
              <a:rPr lang="en-US" altLang="zh-CN" sz="1800" b="0"/>
              <a:t>mysql&gt;</a:t>
            </a:r>
            <a:r>
              <a:rPr lang="zh-CN" altLang="en-US" sz="1800" b="0"/>
              <a:t> </a:t>
            </a:r>
            <a:r>
              <a:rPr lang="en-US" altLang="zh-CN" sz="1800" b="0"/>
              <a:t>grant</a:t>
            </a:r>
            <a:r>
              <a:rPr lang="zh-CN" altLang="en-US" sz="1800" b="0"/>
              <a:t> </a:t>
            </a:r>
            <a:r>
              <a:rPr lang="en-US" altLang="zh-CN" sz="1800" b="0"/>
              <a:t>all</a:t>
            </a:r>
            <a:r>
              <a:rPr lang="zh-CN" altLang="en-US" sz="1800" b="0"/>
              <a:t> </a:t>
            </a:r>
            <a:r>
              <a:rPr lang="en-US" altLang="zh-CN" sz="1800" b="0"/>
              <a:t>privileges</a:t>
            </a:r>
            <a:r>
              <a:rPr lang="zh-CN" altLang="en-US" sz="1800" b="0"/>
              <a:t>  </a:t>
            </a:r>
            <a:r>
              <a:rPr lang="en-US" altLang="zh-CN" sz="1800" b="0"/>
              <a:t>on</a:t>
            </a:r>
            <a:r>
              <a:rPr lang="zh-CN" altLang="en-US" sz="1800" b="0"/>
              <a:t> *</a:t>
            </a:r>
            <a:r>
              <a:rPr lang="en-US" altLang="zh-CN" sz="1800" b="0"/>
              <a:t>.</a:t>
            </a:r>
            <a:r>
              <a:rPr lang="zh-CN" altLang="en-US" sz="1800" b="0"/>
              <a:t>* </a:t>
            </a:r>
            <a:r>
              <a:rPr lang="en-US" altLang="zh-CN" sz="1800" b="0"/>
              <a:t>to</a:t>
            </a:r>
            <a:r>
              <a:rPr lang="zh-CN" altLang="en-US" sz="1800" b="0"/>
              <a:t> </a:t>
            </a:r>
            <a:r>
              <a:rPr lang="en-US" altLang="zh-CN" b="0"/>
              <a:t>’admin‘@’localhost‘ width</a:t>
            </a:r>
            <a:r>
              <a:rPr lang="zh-CN" altLang="en-US" b="0"/>
              <a:t> </a:t>
            </a:r>
            <a:r>
              <a:rPr lang="en-US" altLang="zh-CN" b="0"/>
              <a:t>grant</a:t>
            </a:r>
            <a:r>
              <a:rPr lang="zh-CN" altLang="en-US" b="0"/>
              <a:t> </a:t>
            </a:r>
            <a:r>
              <a:rPr lang="en-US" altLang="zh-CN" b="0"/>
              <a:t>option</a:t>
            </a:r>
          </a:p>
          <a:p>
            <a:pPr lvl="3">
              <a:spcBef>
                <a:spcPts val="200"/>
              </a:spcBef>
              <a:spcAft>
                <a:spcPts val="200"/>
              </a:spcAft>
              <a:buFont typeface="Wingdings" panose="05000000000000000000" pitchFamily="2" charset="2"/>
              <a:buChar char="Ø"/>
            </a:pPr>
            <a:r>
              <a:rPr lang="zh-CN" altLang="en-US" sz="1800" b="0"/>
              <a:t>授部分权限</a:t>
            </a:r>
            <a:endParaRPr lang="en-US" altLang="zh-CN" b="0"/>
          </a:p>
          <a:p>
            <a:pPr marL="1085850" lvl="2" indent="-342900">
              <a:spcBef>
                <a:spcPts val="200"/>
              </a:spcBef>
              <a:spcAft>
                <a:spcPts val="200"/>
              </a:spcAft>
              <a:buNone/>
            </a:pPr>
            <a:r>
              <a:rPr lang="en-US" altLang="zh-CN" sz="1800" b="0"/>
              <a:t>	</a:t>
            </a:r>
            <a:r>
              <a:rPr lang="zh-CN" altLang="en-US" sz="1800" b="0"/>
              <a:t>    </a:t>
            </a:r>
            <a:r>
              <a:rPr lang="en-US" altLang="zh-CN" sz="1800" b="0"/>
              <a:t>mysql&gt;</a:t>
            </a:r>
            <a:r>
              <a:rPr lang="zh-CN" altLang="en-US" sz="1800" b="0"/>
              <a:t> </a:t>
            </a:r>
            <a:r>
              <a:rPr lang="en-US" altLang="zh-CN" sz="1800" b="0"/>
              <a:t>grant</a:t>
            </a:r>
            <a:r>
              <a:rPr lang="zh-CN" altLang="en-US" sz="1800" b="0"/>
              <a:t> </a:t>
            </a:r>
            <a:r>
              <a:rPr lang="en-US" altLang="zh-CN" sz="1800" b="0"/>
              <a:t>select,insert,update,delete,create,drop</a:t>
            </a:r>
            <a:r>
              <a:rPr lang="zh-CN" altLang="en-US" sz="1800" b="0"/>
              <a:t> </a:t>
            </a:r>
            <a:endParaRPr lang="en-US" altLang="zh-CN" sz="1800" b="0"/>
          </a:p>
          <a:p>
            <a:pPr marL="1085850" lvl="2" indent="-342900">
              <a:spcBef>
                <a:spcPts val="200"/>
              </a:spcBef>
              <a:spcAft>
                <a:spcPts val="200"/>
              </a:spcAft>
              <a:buNone/>
            </a:pPr>
            <a:r>
              <a:rPr lang="en-US" altLang="zh-CN" sz="1800" b="0"/>
              <a:t>		&gt;on</a:t>
            </a:r>
            <a:r>
              <a:rPr lang="zh-CN" altLang="en-US" sz="1800" b="0"/>
              <a:t> </a:t>
            </a:r>
            <a:r>
              <a:rPr lang="en-US" altLang="zh-CN" sz="1800" b="0"/>
              <a:t>customer.</a:t>
            </a:r>
            <a:r>
              <a:rPr lang="zh-CN" altLang="en-US" sz="1800" b="0"/>
              <a:t>*</a:t>
            </a:r>
            <a:endParaRPr lang="en-US" altLang="zh-CN" sz="1800" b="0"/>
          </a:p>
          <a:p>
            <a:pPr marL="1085850" lvl="2" indent="-342900">
              <a:spcBef>
                <a:spcPts val="200"/>
              </a:spcBef>
              <a:spcAft>
                <a:spcPts val="200"/>
              </a:spcAft>
              <a:buNone/>
            </a:pPr>
            <a:r>
              <a:rPr lang="en-US" altLang="zh-CN" sz="1800" b="0"/>
              <a:t>		&gt;to</a:t>
            </a:r>
            <a:r>
              <a:rPr lang="zh-CN" altLang="en-US" sz="1800" b="0"/>
              <a:t> </a:t>
            </a:r>
            <a:r>
              <a:rPr lang="en-US" altLang="zh-CN" sz="1800" b="0"/>
              <a:t>’customer'@’%’</a:t>
            </a:r>
          </a:p>
          <a:p>
            <a:pPr lvl="1">
              <a:spcBef>
                <a:spcPts val="200"/>
              </a:spcBef>
              <a:spcAft>
                <a:spcPts val="200"/>
              </a:spcAft>
              <a:buFont typeface="Wingdings" panose="05000000000000000000" pitchFamily="2" charset="2"/>
              <a:buChar char="Ø"/>
            </a:pPr>
            <a:r>
              <a:rPr lang="zh-CN" altLang="en-US" b="0"/>
              <a:t>删除用户账户</a:t>
            </a:r>
            <a:endParaRPr lang="en-US" altLang="zh-CN" sz="1800" b="0"/>
          </a:p>
          <a:p>
            <a:pPr marL="1085850" lvl="2" indent="-342900">
              <a:spcBef>
                <a:spcPts val="200"/>
              </a:spcBef>
              <a:spcAft>
                <a:spcPts val="200"/>
              </a:spcAft>
              <a:buNone/>
            </a:pPr>
            <a:r>
              <a:rPr lang="en-US" altLang="zh-CN" sz="1800" b="0"/>
              <a:t>	mysql&gt;</a:t>
            </a:r>
            <a:r>
              <a:rPr lang="zh-CN" altLang="en-US" sz="1800" b="0"/>
              <a:t> </a:t>
            </a:r>
            <a:r>
              <a:rPr lang="en-US" altLang="zh-CN" sz="1800" b="0"/>
              <a:t>drop user ’admin'@'localhost'</a:t>
            </a:r>
            <a:endParaRPr lang="en-US" altLang="zh-CN" b="0"/>
          </a:p>
          <a:p>
            <a:pPr marL="1085850" lvl="2" indent="-342900">
              <a:spcBef>
                <a:spcPts val="200"/>
              </a:spcBef>
              <a:spcAft>
                <a:spcPts val="200"/>
              </a:spcAft>
              <a:buFont typeface="宋体" panose="02010600030101010101" pitchFamily="2" charset="-122"/>
              <a:buAutoNum type="arabicPeriod" startAt="3"/>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a:ln/>
        </p:spPr>
        <p:txBody>
          <a:bodyPr vert="horz" wrap="square" lIns="90333" tIns="44376" rIns="90333" bIns="44376" anchor="b"/>
          <a:lstStyle/>
          <a:p>
            <a:r>
              <a:rPr lang="zh-CN" altLang="en-US"/>
              <a:t>介绍</a:t>
            </a:r>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基本使用</a:t>
            </a:r>
            <a:endParaRPr lang="en-US" altLang="zh-CN"/>
          </a:p>
          <a:p>
            <a:pPr>
              <a:buNone/>
            </a:pPr>
            <a:r>
              <a:rPr lang="en-US" altLang="zh-CN" sz="1800"/>
              <a:t>Node</a:t>
            </a:r>
            <a:r>
              <a:rPr lang="zh-CN" altLang="en-US" sz="1800"/>
              <a:t>内置的</a:t>
            </a:r>
            <a:r>
              <a:rPr lang="en-US" altLang="zh-CN" sz="1800"/>
              <a:t>HTTP</a:t>
            </a:r>
            <a:r>
              <a:rPr lang="zh-CN" altLang="en-US" sz="1800"/>
              <a:t>功能使得它非常适合用来开发</a:t>
            </a:r>
            <a:r>
              <a:rPr lang="en-US" altLang="zh-CN" sz="1800"/>
              <a:t>Web</a:t>
            </a:r>
            <a:r>
              <a:rPr lang="zh-CN" altLang="en-US" sz="1800"/>
              <a:t>程序。</a:t>
            </a:r>
            <a:r>
              <a:rPr lang="en-US" altLang="zh-CN" sz="1800"/>
              <a:t>Node</a:t>
            </a:r>
            <a:r>
              <a:rPr lang="zh-CN" altLang="en-US" sz="1800"/>
              <a:t>的核心是一个强大的流式</a:t>
            </a:r>
            <a:r>
              <a:rPr lang="en-US" altLang="zh-CN" sz="1800"/>
              <a:t>HTTP</a:t>
            </a:r>
            <a:r>
              <a:rPr lang="zh-CN" altLang="en-US" sz="1800"/>
              <a:t>解析器，大概由</a:t>
            </a:r>
            <a:r>
              <a:rPr lang="en-US" altLang="zh-CN" sz="1800"/>
              <a:t>1500</a:t>
            </a:r>
            <a:r>
              <a:rPr lang="zh-CN" altLang="en-US" sz="1800"/>
              <a:t>行经过优化的</a:t>
            </a:r>
            <a:r>
              <a:rPr lang="en-US" altLang="zh-CN" sz="1800"/>
              <a:t>C</a:t>
            </a:r>
            <a:r>
              <a:rPr lang="zh-CN" altLang="en-US" sz="1800"/>
              <a:t>代码组成，是</a:t>
            </a:r>
            <a:r>
              <a:rPr lang="en-US" altLang="zh-CN" sz="1800"/>
              <a:t>Node</a:t>
            </a:r>
            <a:r>
              <a:rPr lang="zh-CN" altLang="en-US" sz="1800"/>
              <a:t>的作者</a:t>
            </a:r>
            <a:r>
              <a:rPr lang="en-US" altLang="zh-CN" sz="1800"/>
              <a:t>Ryran Dahl</a:t>
            </a:r>
            <a:r>
              <a:rPr lang="zh-CN" altLang="en-US" sz="1800"/>
              <a:t>写的，这个解析器跟</a:t>
            </a:r>
            <a:r>
              <a:rPr lang="en-US" altLang="zh-CN" sz="1800"/>
              <a:t>Node</a:t>
            </a:r>
            <a:r>
              <a:rPr lang="zh-CN" altLang="en-US" sz="1800"/>
              <a:t>开发给</a:t>
            </a:r>
            <a:r>
              <a:rPr lang="en-US" altLang="zh-CN" sz="1800"/>
              <a:t>JavaScript</a:t>
            </a:r>
            <a:r>
              <a:rPr lang="zh-CN" altLang="en-US" sz="1800"/>
              <a:t>的底层</a:t>
            </a:r>
            <a:r>
              <a:rPr lang="en-US" altLang="zh-CN" sz="1800"/>
              <a:t>TCP-API</a:t>
            </a:r>
            <a:r>
              <a:rPr lang="zh-CN" altLang="en-US" sz="1800"/>
              <a:t>相结合，提供了一个非常底层，但是非常灵活的</a:t>
            </a:r>
            <a:r>
              <a:rPr lang="en-US" altLang="zh-CN" sz="1800"/>
              <a:t>HTTP</a:t>
            </a:r>
            <a:r>
              <a:rPr lang="zh-CN" altLang="en-US" sz="1800"/>
              <a:t>服务器</a:t>
            </a:r>
            <a:endParaRPr lang="en-US" altLang="zh-CN" sz="1800"/>
          </a:p>
          <a:p>
            <a:pPr marL="850900" lvl="1" indent="-342900">
              <a:buFont typeface="宋体" panose="02010600030101010101" pitchFamily="2" charset="-122"/>
              <a:buAutoNum type="arabicPeriod"/>
            </a:pPr>
            <a:r>
              <a:rPr lang="zh-CN" altLang="en-US" sz="1800"/>
              <a:t>加载</a:t>
            </a:r>
            <a:r>
              <a:rPr lang="en-US" altLang="zh-CN" sz="1800"/>
              <a:t>http</a:t>
            </a:r>
            <a:r>
              <a:rPr lang="zh-CN" altLang="en-US" sz="1800"/>
              <a:t>模块</a:t>
            </a:r>
            <a:endParaRPr lang="en-US" altLang="zh-CN" sz="1800"/>
          </a:p>
          <a:p>
            <a:pPr>
              <a:buNone/>
            </a:pPr>
            <a:r>
              <a:rPr lang="en-US" altLang="zh-CN" sz="1600" b="0"/>
              <a:t>	</a:t>
            </a:r>
            <a:r>
              <a:rPr lang="en-US" altLang="zh-CN" sz="1800" b="0"/>
              <a:t>var</a:t>
            </a:r>
            <a:r>
              <a:rPr lang="zh-CN" altLang="en-US" sz="1800" b="0"/>
              <a:t> </a:t>
            </a:r>
            <a:r>
              <a:rPr lang="en-US" altLang="zh-CN" sz="1800" b="0"/>
              <a:t>http</a:t>
            </a:r>
            <a:r>
              <a:rPr lang="zh-CN" altLang="en-US" sz="1800" b="0"/>
              <a:t> </a:t>
            </a:r>
            <a:r>
              <a:rPr lang="en-US" altLang="zh-CN" sz="1800" b="0"/>
              <a:t>=</a:t>
            </a:r>
            <a:r>
              <a:rPr lang="zh-CN" altLang="en-US" sz="1800" b="0"/>
              <a:t> </a:t>
            </a:r>
            <a:r>
              <a:rPr lang="en-US" altLang="zh-CN" sz="1800" b="0"/>
              <a:t>require('http');</a:t>
            </a:r>
          </a:p>
          <a:p>
            <a:pPr marL="850900" lvl="1" indent="-342900">
              <a:buFont typeface="宋体" panose="02010600030101010101" pitchFamily="2" charset="-122"/>
              <a:buAutoNum type="arabicPeriod" startAt="2"/>
            </a:pPr>
            <a:r>
              <a:rPr lang="zh-CN" altLang="en-US" sz="1800"/>
              <a:t>创建</a:t>
            </a:r>
            <a:r>
              <a:rPr lang="en-US" altLang="zh-CN" sz="1800"/>
              <a:t>Http</a:t>
            </a:r>
            <a:r>
              <a:rPr lang="zh-CN" altLang="en-US" sz="1800"/>
              <a:t>服务器</a:t>
            </a:r>
            <a:endParaRPr lang="en-US" altLang="zh-CN" sz="1800"/>
          </a:p>
          <a:p>
            <a:pPr marL="850900" lvl="1" indent="-342900">
              <a:buNone/>
            </a:pPr>
            <a:r>
              <a:rPr lang="en-US" altLang="zh-CN" sz="1600" b="0"/>
              <a:t>	</a:t>
            </a:r>
            <a:r>
              <a:rPr lang="en-US" altLang="zh-CN" sz="1800" b="0"/>
              <a:t>http.createServer(fn(req,res));</a:t>
            </a:r>
          </a:p>
          <a:p>
            <a:pPr marL="850900" lvl="1" indent="-342900">
              <a:buNone/>
            </a:pPr>
            <a:r>
              <a:rPr lang="en-US" altLang="zh-CN" sz="1800" b="0"/>
              <a:t>	</a:t>
            </a:r>
            <a:r>
              <a:rPr lang="zh-CN" altLang="en-US" sz="1800" b="0"/>
              <a:t>服务器每次收到</a:t>
            </a:r>
            <a:r>
              <a:rPr lang="en-US" altLang="zh-CN" sz="1800" b="0"/>
              <a:t>HTTP</a:t>
            </a:r>
            <a:r>
              <a:rPr lang="zh-CN" altLang="en-US" sz="1800" b="0"/>
              <a:t>请求后都会调用这个回调函数。</a:t>
            </a:r>
            <a:r>
              <a:rPr lang="en-US" altLang="zh-CN" sz="1800" b="0"/>
              <a:t>	</a:t>
            </a:r>
            <a:r>
              <a:rPr lang="zh-CN" altLang="en-US" sz="1800" b="0"/>
              <a:t>这个回调函数会接受两个参数，第一个参数为</a:t>
            </a:r>
            <a:r>
              <a:rPr lang="en-US" altLang="zh-CN" sz="1800" b="0"/>
              <a:t>http.IncomingMessage</a:t>
            </a:r>
            <a:r>
              <a:rPr lang="zh-CN" altLang="en-US" sz="1800" b="0"/>
              <a:t>对象，此处代表一个客户端请求，第二个参数值为一个</a:t>
            </a:r>
            <a:r>
              <a:rPr lang="en-US" altLang="zh-CN" sz="1800" b="0"/>
              <a:t>http.ServerResponse</a:t>
            </a:r>
            <a:r>
              <a:rPr lang="zh-CN" altLang="en-US" sz="1800" b="0"/>
              <a:t>对象，代表一个服务器端响应对象。返回值为被创建的服务器对象</a:t>
            </a:r>
            <a:endParaRPr lang="en-US" altLang="zh-CN" sz="1800" b="0"/>
          </a:p>
          <a:p>
            <a:pPr marL="850900" lvl="1" indent="-342900">
              <a:buFont typeface="宋体" panose="02010600030101010101" pitchFamily="2" charset="-122"/>
              <a:buAutoNum type="arabicPeriod" startAt="3"/>
            </a:pPr>
            <a:r>
              <a:rPr lang="zh-CN" altLang="en-US" sz="1800"/>
              <a:t>设定监听</a:t>
            </a:r>
            <a:endParaRPr lang="en-US" altLang="zh-CN" sz="1800"/>
          </a:p>
          <a:p>
            <a:pPr marL="850900" lvl="1" indent="-342900">
              <a:buNone/>
            </a:pPr>
            <a:r>
              <a:rPr lang="en-US" altLang="zh-CN" sz="1600" b="0"/>
              <a:t>	</a:t>
            </a:r>
            <a:r>
              <a:rPr lang="en-US" altLang="zh-CN" sz="1800" b="0"/>
              <a:t>server.listen(port[,host][,backlog][,callback]);</a:t>
            </a:r>
            <a:endParaRPr lang="en-US" altLang="zh-CN" sz="1400" b="0"/>
          </a:p>
          <a:p>
            <a:pPr>
              <a:buNone/>
            </a:pP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p:txBody>
          <a:bodyPr vert="horz" wrap="square" lIns="90333" tIns="44376" rIns="90333" bIns="44376" anchor="b"/>
          <a:lstStyle/>
          <a:p>
            <a:r>
              <a:rPr lang="en-US" altLang="zh-CN"/>
              <a:t>mysql</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用户管理</a:t>
            </a:r>
            <a:endParaRPr lang="en-US" altLang="zh-CN" sz="1800" b="0"/>
          </a:p>
          <a:p>
            <a:pPr lvl="1">
              <a:spcBef>
                <a:spcPts val="200"/>
              </a:spcBef>
              <a:spcAft>
                <a:spcPts val="200"/>
              </a:spcAft>
              <a:buFont typeface="Wingdings" panose="05000000000000000000" pitchFamily="2" charset="2"/>
              <a:buChar char="Ø"/>
            </a:pPr>
            <a:r>
              <a:rPr lang="zh-CN" altLang="en-US" sz="1800" b="0"/>
              <a:t>修改账号密码</a:t>
            </a:r>
            <a:endParaRPr lang="en-US" altLang="zh-CN" sz="1400" b="0"/>
          </a:p>
          <a:p>
            <a:pPr lvl="1">
              <a:spcBef>
                <a:spcPts val="200"/>
              </a:spcBef>
              <a:spcAft>
                <a:spcPts val="200"/>
              </a:spcAft>
              <a:buNone/>
            </a:pPr>
            <a:r>
              <a:rPr lang="en-US" altLang="zh-CN" sz="1800" b="0"/>
              <a:t>	mysql&gt;</a:t>
            </a:r>
            <a:r>
              <a:rPr lang="zh-CN" altLang="en-US" sz="1800" b="0"/>
              <a:t> </a:t>
            </a:r>
            <a:r>
              <a:rPr lang="en-US" altLang="zh-CN" sz="1800" b="0"/>
              <a:t>create</a:t>
            </a:r>
            <a:r>
              <a:rPr lang="zh-CN" altLang="en-US" sz="1800" b="0"/>
              <a:t> </a:t>
            </a:r>
            <a:r>
              <a:rPr lang="en-US" altLang="zh-CN" sz="1800" b="0"/>
              <a:t>user</a:t>
            </a:r>
            <a:r>
              <a:rPr lang="zh-CN" altLang="en-US" sz="1800" b="0"/>
              <a:t> </a:t>
            </a:r>
            <a:r>
              <a:rPr lang="en-US" altLang="zh-CN" sz="1800" b="0"/>
              <a:t>‘terry’@’localhost’</a:t>
            </a:r>
            <a:r>
              <a:rPr lang="zh-CN" altLang="en-US" sz="1800" b="0"/>
              <a:t> </a:t>
            </a:r>
            <a:r>
              <a:rPr lang="en-US" altLang="zh-CN" sz="1800" b="0"/>
              <a:t>identified</a:t>
            </a:r>
            <a:r>
              <a:rPr lang="zh-CN" altLang="en-US" sz="1800" b="0"/>
              <a:t> </a:t>
            </a:r>
            <a:r>
              <a:rPr lang="en-US" altLang="zh-CN" sz="1800" b="0"/>
              <a:t>by</a:t>
            </a:r>
            <a:r>
              <a:rPr lang="zh-CN" altLang="en-US" sz="1800" b="0"/>
              <a:t> </a:t>
            </a:r>
            <a:r>
              <a:rPr lang="en-US" altLang="zh-CN" sz="1800" b="0"/>
              <a:t>‘pass’;</a:t>
            </a:r>
          </a:p>
          <a:p>
            <a:pPr lvl="1">
              <a:spcBef>
                <a:spcPts val="200"/>
              </a:spcBef>
              <a:spcAft>
                <a:spcPts val="200"/>
              </a:spcAft>
              <a:buNone/>
            </a:pPr>
            <a:r>
              <a:rPr lang="en-US" altLang="zh-CN" sz="1800" b="0"/>
              <a:t>	mysql&gt;</a:t>
            </a:r>
            <a:r>
              <a:rPr lang="zh-CN" altLang="en-US" sz="1800" b="0"/>
              <a:t> </a:t>
            </a:r>
            <a:r>
              <a:rPr lang="en-US" altLang="zh-CN" sz="1800" b="0"/>
              <a:t>alter</a:t>
            </a:r>
            <a:r>
              <a:rPr lang="zh-CN" altLang="en-US" sz="1800" b="0"/>
              <a:t> </a:t>
            </a:r>
            <a:r>
              <a:rPr lang="en-US" altLang="zh-CN" sz="1800" b="0"/>
              <a:t>user</a:t>
            </a:r>
            <a:r>
              <a:rPr lang="zh-CN" altLang="en-US" sz="1800" b="0"/>
              <a:t> </a:t>
            </a:r>
            <a:r>
              <a:rPr lang="en-US" altLang="zh-CN" sz="1800" b="0"/>
              <a:t>‘terry’@’localhost’</a:t>
            </a:r>
            <a:r>
              <a:rPr lang="zh-CN" altLang="en-US" sz="1800" b="0"/>
              <a:t> </a:t>
            </a:r>
            <a:r>
              <a:rPr lang="en-US" altLang="zh-CN" sz="1800" b="0"/>
              <a:t>identified</a:t>
            </a:r>
            <a:r>
              <a:rPr lang="zh-CN" altLang="en-US" sz="1800" b="0"/>
              <a:t> </a:t>
            </a:r>
            <a:r>
              <a:rPr lang="en-US" altLang="zh-CN" sz="1800" b="0"/>
              <a:t>by</a:t>
            </a:r>
            <a:r>
              <a:rPr lang="zh-CN" altLang="en-US" sz="1800" b="0"/>
              <a:t> </a:t>
            </a:r>
            <a:r>
              <a:rPr lang="en-US" altLang="zh-CN" sz="1800" b="0"/>
              <a:t>‘newpass’;	</a:t>
            </a:r>
          </a:p>
          <a:p>
            <a:pPr lvl="1">
              <a:spcBef>
                <a:spcPts val="200"/>
              </a:spcBef>
              <a:spcAft>
                <a:spcPts val="200"/>
              </a:spcAft>
              <a:buNone/>
            </a:pPr>
            <a:r>
              <a:rPr lang="en-US" altLang="zh-CN" sz="1800" b="0"/>
              <a:t>	#</a:t>
            </a:r>
            <a:r>
              <a:rPr lang="zh-CN" altLang="en-US" sz="1800" b="0"/>
              <a:t>当前用户也可以修改自己的密码</a:t>
            </a:r>
            <a:endParaRPr lang="en-US" altLang="zh-CN" sz="1800" b="0"/>
          </a:p>
          <a:p>
            <a:pPr lvl="1">
              <a:spcBef>
                <a:spcPts val="200"/>
              </a:spcBef>
              <a:spcAft>
                <a:spcPts val="200"/>
              </a:spcAft>
              <a:buNone/>
            </a:pPr>
            <a:r>
              <a:rPr lang="en-US" altLang="zh-CN" sz="1800" b="0"/>
              <a:t>	 mysql&gt;</a:t>
            </a:r>
            <a:r>
              <a:rPr lang="zh-CN" altLang="en-US" sz="1800" b="0"/>
              <a:t> </a:t>
            </a:r>
            <a:r>
              <a:rPr lang="en-US" altLang="zh-CN" sz="1800" b="0"/>
              <a:t>alter</a:t>
            </a:r>
            <a:r>
              <a:rPr lang="zh-CN" altLang="en-US" sz="1800" b="0"/>
              <a:t> </a:t>
            </a:r>
            <a:r>
              <a:rPr lang="en-US" altLang="zh-CN" sz="1800" b="0"/>
              <a:t>user</a:t>
            </a:r>
            <a:r>
              <a:rPr lang="zh-CN" altLang="en-US" sz="1800" b="0"/>
              <a:t> </a:t>
            </a:r>
            <a:r>
              <a:rPr lang="en-US" altLang="zh-CN" sz="1800" b="0"/>
              <a:t>user()</a:t>
            </a:r>
            <a:r>
              <a:rPr lang="zh-CN" altLang="en-US" sz="1800" b="0"/>
              <a:t> </a:t>
            </a:r>
            <a:r>
              <a:rPr lang="en-US" altLang="zh-CN" sz="1800" b="0"/>
              <a:t>identified</a:t>
            </a:r>
            <a:r>
              <a:rPr lang="zh-CN" altLang="en-US" sz="1800" b="0"/>
              <a:t> </a:t>
            </a:r>
            <a:r>
              <a:rPr lang="en-US" altLang="zh-CN" sz="1800" b="0"/>
              <a:t>by</a:t>
            </a:r>
            <a:r>
              <a:rPr lang="zh-CN" altLang="en-US" sz="1800" b="0"/>
              <a:t> </a:t>
            </a:r>
            <a:r>
              <a:rPr lang="en-US" altLang="zh-CN" sz="1800" b="0"/>
              <a:t>‘newpass’;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58185" y="2870835"/>
            <a:ext cx="5306695"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en-US" altLang="zh-CN" sz="2800">
                <a:solidFill>
                  <a:srgbClr val="CC0099"/>
                </a:solidFill>
                <a:effectLst>
                  <a:outerShdw blurRad="38100" dist="38100" dir="2700000">
                    <a:srgbClr val="C0C0C0"/>
                  </a:outerShdw>
                </a:effectLst>
              </a:rPr>
              <a:t>mysql</a:t>
            </a:r>
            <a:r>
              <a:rPr lang="zh-CN" altLang="en-US" sz="2800">
                <a:solidFill>
                  <a:srgbClr val="CC0099"/>
                </a:solidFill>
                <a:effectLst>
                  <a:outerShdw blurRad="38100" dist="38100" dir="2700000">
                    <a:srgbClr val="C0C0C0"/>
                  </a:outerShdw>
                </a:effectLst>
              </a:rPr>
              <a:t/>
            </a: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
            </a: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2</a:t>
            </a:r>
            <a:r>
              <a:rPr lang="zh-CN" altLang="en-US" sz="2800">
                <a:solidFill>
                  <a:srgbClr val="CC0099"/>
                </a:solidFill>
                <a:effectLst>
                  <a:outerShdw blurRad="38100" dist="38100" dir="2700000">
                    <a:srgbClr val="C0C0C0"/>
                  </a:outerShdw>
                </a:effectLst>
              </a:rPr>
              <a:t> 章: 数据库定义</a:t>
            </a:r>
            <a:endParaRPr lang="zh-CN" altLang="en-US" sz="2800" b="0">
              <a:solidFill>
                <a:srgbClr val="CC0099"/>
              </a:solidFill>
              <a:effectLst>
                <a:outerShdw blurRad="38100" dist="38100" dir="2700000">
                  <a:srgbClr val="C0C0C0"/>
                </a:outerShdw>
              </a:effectLst>
            </a:endParaRPr>
          </a:p>
        </p:txBody>
      </p:sp>
      <p:sp>
        <p:nvSpPr>
          <p:cNvPr id="2" name="文本框 1"/>
          <p:cNvSpPr txBox="1"/>
          <p:nvPr/>
        </p:nvSpPr>
        <p:spPr>
          <a:xfrm>
            <a:off x="3733800" y="4876800"/>
            <a:ext cx="3962400" cy="275590"/>
          </a:xfrm>
          <a:prstGeom prst="rect">
            <a:avLst/>
          </a:prstGeom>
          <a:noFill/>
        </p:spPr>
        <p:txBody>
          <a:bodyPr>
            <a:spAutoFit/>
          </a:bodyPr>
          <a:lstStyle/>
          <a:p>
            <a:pPr marR="0" algn="ctr" defTabSz="914400">
              <a:buClrTx/>
              <a:buSzTx/>
              <a:buFontTx/>
              <a:buNone/>
              <a:defRPr/>
            </a:pPr>
            <a:r>
              <a:rPr kumimoji="0" lang="zh-CN" altLang="en-US" sz="1200" b="0" kern="1200" cap="none" spc="0" normalizeH="0" baseline="0" noProof="0" dirty="0">
                <a:solidFill>
                  <a:srgbClr val="CC00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参照：</a:t>
            </a:r>
            <a:r>
              <a:rPr kumimoji="0" lang="en-US" altLang="zh-CN" sz="1200" b="0" kern="1200" cap="none" spc="0" normalizeH="0" baseline="0" noProof="0" dirty="0">
                <a:solidFill>
                  <a:srgbClr val="CC00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https://dev.mysql.com/doc/refman/5.7/en/</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vert="horz" wrap="square" lIns="90333" tIns="44376" rIns="90333" bIns="44376" anchor="b"/>
          <a:lstStyle/>
          <a:p>
            <a:r>
              <a:rPr lang="zh-CN" altLang="en-US"/>
              <a:t>学习目标</a:t>
            </a:r>
          </a:p>
        </p:txBody>
      </p:sp>
      <p:sp>
        <p:nvSpPr>
          <p:cNvPr id="15362" name="Rectangle 3"/>
          <p:cNvSpPr>
            <a:spLocks noGrp="1"/>
          </p:cNvSpPr>
          <p:nvPr>
            <p:ph idx="1"/>
          </p:nvPr>
        </p:nvSpPr>
        <p:spPr/>
        <p:txBody>
          <a:bodyPr vert="horz" wrap="square" lIns="90050" tIns="45024" rIns="90050" bIns="45024" anchor="t"/>
          <a:lstStyle/>
          <a:p>
            <a:pPr>
              <a:spcBef>
                <a:spcPts val="200"/>
              </a:spcBef>
              <a:spcAft>
                <a:spcPts val="200"/>
              </a:spcAft>
            </a:pPr>
            <a:r>
              <a:rPr lang="zh-CN" altLang="en-US"/>
              <a:t> 掌握数据库如何定义</a:t>
            </a:r>
            <a:endParaRPr lang="en-US" altLang="zh-CN"/>
          </a:p>
          <a:p>
            <a:pPr>
              <a:spcBef>
                <a:spcPts val="200"/>
              </a:spcBef>
              <a:spcAft>
                <a:spcPts val="200"/>
              </a:spcAft>
            </a:pPr>
            <a:r>
              <a:rPr lang="zh-CN" altLang="en-US"/>
              <a:t> 掌握数据库表如何定义</a:t>
            </a:r>
            <a:endParaRPr lang="en-US" altLang="zh-CN"/>
          </a:p>
          <a:p>
            <a:pPr>
              <a:spcBef>
                <a:spcPts val="200"/>
              </a:spcBef>
              <a:spcAft>
                <a:spcPts val="200"/>
              </a:spcAft>
            </a:pPr>
            <a:r>
              <a:rPr lang="zh-CN" altLang="en-US"/>
              <a:t> 掌握数据库表如何修改与删除</a:t>
            </a:r>
            <a:endParaRPr lang="en-US" altLang="zh-CN"/>
          </a:p>
          <a:p>
            <a:pPr>
              <a:spcBef>
                <a:spcPts val="200"/>
              </a:spcBef>
              <a:spcAft>
                <a:spcPts val="200"/>
              </a:spcAft>
            </a:pPr>
            <a:r>
              <a:rPr lang="zh-CN" altLang="en-US"/>
              <a:t> 掌握一对一，一对多，多对多的表关系</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vert="horz" wrap="square" lIns="90333" tIns="44376" rIns="90333" bIns="44376" anchor="b"/>
          <a:lstStyle/>
          <a:p>
            <a:r>
              <a:rPr lang="en-US" altLang="zh-CN"/>
              <a:t>mysql</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创建数据库</a:t>
            </a:r>
            <a:endParaRPr lang="en-US" altLang="zh-CN"/>
          </a:p>
          <a:p>
            <a:pPr>
              <a:spcBef>
                <a:spcPts val="200"/>
              </a:spcBef>
              <a:spcAft>
                <a:spcPts val="200"/>
              </a:spcAft>
              <a:buNone/>
            </a:pPr>
            <a:r>
              <a:rPr lang="zh-CN" altLang="en-US" sz="1800" b="0"/>
              <a:t>在</a:t>
            </a:r>
            <a:r>
              <a:rPr lang="en-US" altLang="zh-CN" sz="1800" b="0"/>
              <a:t>unix</a:t>
            </a:r>
            <a:r>
              <a:rPr lang="zh-CN" altLang="en-US" sz="1800" b="0"/>
              <a:t>系统中，</a:t>
            </a:r>
            <a:r>
              <a:rPr lang="en-US" altLang="zh-CN" sz="1800" b="0"/>
              <a:t>mysql</a:t>
            </a:r>
            <a:r>
              <a:rPr lang="zh-CN" altLang="en-US" sz="1800" b="0"/>
              <a:t>数据库名是大小写敏感的，但是在</a:t>
            </a:r>
            <a:r>
              <a:rPr lang="en-US" altLang="zh-CN" sz="1800" b="0"/>
              <a:t>windows</a:t>
            </a:r>
            <a:r>
              <a:rPr lang="zh-CN" altLang="en-US" sz="1800" b="0"/>
              <a:t>系统中，大小写不敏感，所以在创建数据库的时候尽可能全部大写或者全部小写。</a:t>
            </a:r>
            <a:endParaRPr lang="en-US" altLang="zh-CN" sz="1800" b="0"/>
          </a:p>
          <a:p>
            <a:pPr lvl="1" indent="0">
              <a:spcBef>
                <a:spcPts val="200"/>
              </a:spcBef>
              <a:spcAft>
                <a:spcPts val="200"/>
              </a:spcAft>
              <a:buNone/>
            </a:pPr>
            <a:r>
              <a:rPr lang="en-US" altLang="zh-CN" sz="1800" b="0"/>
              <a:t>mysql&gt; CREATE DATABASE poll;</a:t>
            </a:r>
          </a:p>
          <a:p>
            <a:pPr lvl="1" indent="0">
              <a:spcBef>
                <a:spcPts val="200"/>
              </a:spcBef>
              <a:spcAft>
                <a:spcPts val="200"/>
              </a:spcAft>
              <a:buNone/>
            </a:pPr>
            <a:endParaRPr lang="en-US" altLang="zh-CN" sz="1800" b="0"/>
          </a:p>
          <a:p>
            <a:pPr lvl="1" indent="0">
              <a:spcBef>
                <a:spcPts val="200"/>
              </a:spcBef>
              <a:spcAft>
                <a:spcPts val="200"/>
              </a:spcAft>
              <a:buFont typeface="Wingdings" panose="05000000000000000000" pitchFamily="2" charset="2"/>
              <a:buChar char="Ø"/>
            </a:pPr>
            <a:r>
              <a:rPr lang="zh-CN" altLang="en-US" sz="1800" b="0"/>
              <a:t>创建完数据库后，需要选中该数据库才能使用</a:t>
            </a:r>
            <a:endParaRPr lang="en-US" altLang="zh-CN" sz="1800" b="0"/>
          </a:p>
          <a:p>
            <a:pPr lvl="1" indent="0">
              <a:spcBef>
                <a:spcPts val="200"/>
              </a:spcBef>
              <a:spcAft>
                <a:spcPts val="200"/>
              </a:spcAft>
              <a:buNone/>
            </a:pPr>
            <a:r>
              <a:rPr lang="en-US" altLang="zh-CN" sz="1800" b="0"/>
              <a:t>mysql&gt; USE poll</a:t>
            </a:r>
          </a:p>
          <a:p>
            <a:pPr lvl="1" indent="0">
              <a:spcBef>
                <a:spcPts val="200"/>
              </a:spcBef>
              <a:spcAft>
                <a:spcPts val="200"/>
              </a:spcAft>
              <a:buNone/>
            </a:pPr>
            <a:r>
              <a:rPr lang="en-US" altLang="zh-CN" sz="1800" b="0"/>
              <a:t>Database changed</a:t>
            </a:r>
          </a:p>
          <a:p>
            <a:pPr lvl="1" indent="0">
              <a:spcBef>
                <a:spcPts val="200"/>
              </a:spcBef>
              <a:spcAft>
                <a:spcPts val="200"/>
              </a:spcAft>
              <a:buNone/>
            </a:pPr>
            <a:endParaRPr lang="en-US" altLang="zh-CN" sz="1800" b="0"/>
          </a:p>
          <a:p>
            <a:pPr lvl="1" indent="0">
              <a:spcBef>
                <a:spcPts val="200"/>
              </a:spcBef>
              <a:spcAft>
                <a:spcPts val="200"/>
              </a:spcAft>
              <a:buFont typeface="Wingdings" panose="05000000000000000000" pitchFamily="2" charset="2"/>
              <a:buChar char="Ø"/>
            </a:pPr>
            <a:r>
              <a:rPr lang="zh-CN" altLang="en-US" sz="1800" b="0"/>
              <a:t>数据库只需要创建一次，但是每次登陆</a:t>
            </a:r>
            <a:r>
              <a:rPr lang="en-US" altLang="zh-CN" sz="1800" b="0"/>
              <a:t>mysql</a:t>
            </a:r>
            <a:r>
              <a:rPr lang="zh-CN" altLang="en-US" sz="1800" b="0"/>
              <a:t>的时候都需要使用</a:t>
            </a:r>
            <a:r>
              <a:rPr lang="en-US" altLang="zh-CN" sz="1800" b="0"/>
              <a:t>use</a:t>
            </a:r>
            <a:r>
              <a:rPr lang="zh-CN" altLang="en-US" sz="1800" b="0"/>
              <a:t>命令来选中要操作的数据库，或者可以使用如下命令，在登陆</a:t>
            </a:r>
            <a:r>
              <a:rPr lang="en-US" altLang="zh-CN" sz="1800" b="0"/>
              <a:t>mysql</a:t>
            </a:r>
            <a:r>
              <a:rPr lang="zh-CN" altLang="en-US" sz="1800" b="0"/>
              <a:t>的时候指定要连接的数据库</a:t>
            </a:r>
            <a:endParaRPr lang="en-US" altLang="zh-CN" sz="1800" b="0"/>
          </a:p>
          <a:p>
            <a:pPr lvl="1" indent="0">
              <a:spcBef>
                <a:spcPts val="200"/>
              </a:spcBef>
              <a:spcAft>
                <a:spcPts val="200"/>
              </a:spcAft>
              <a:buNone/>
            </a:pPr>
            <a:r>
              <a:rPr lang="en-US" altLang="zh-CN" sz="1800" b="0"/>
              <a:t>$</a:t>
            </a:r>
            <a:r>
              <a:rPr lang="zh-CN" altLang="en-US" sz="1800" b="0"/>
              <a:t> </a:t>
            </a:r>
            <a:r>
              <a:rPr lang="en-US" altLang="zh-CN" sz="1800" b="0"/>
              <a:t>mysql -uroot -proot TEST</a:t>
            </a:r>
          </a:p>
          <a:p>
            <a:pPr lvl="1" indent="0">
              <a:spcBef>
                <a:spcPts val="200"/>
              </a:spcBef>
              <a:spcAft>
                <a:spcPts val="200"/>
              </a:spcAft>
            </a:pP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p:txBody>
          <a:bodyPr vert="horz" wrap="square" lIns="90333" tIns="44376" rIns="90333" bIns="44376" anchor="b"/>
          <a:lstStyle/>
          <a:p>
            <a:r>
              <a:rPr lang="zh-CN" altLang="en-US"/>
              <a:t>表定义</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切换数据库</a:t>
            </a:r>
            <a:endParaRPr lang="en-US" altLang="zh-CN"/>
          </a:p>
          <a:p>
            <a:pPr>
              <a:spcBef>
                <a:spcPts val="200"/>
              </a:spcBef>
              <a:spcAft>
                <a:spcPts val="200"/>
              </a:spcAft>
              <a:buNone/>
            </a:pPr>
            <a:r>
              <a:rPr lang="en-US" altLang="zh-CN" sz="1800" b="0"/>
              <a:t>Mysql</a:t>
            </a:r>
            <a:r>
              <a:rPr lang="zh-CN" altLang="en-US" sz="1800" b="0"/>
              <a:t>数据库中存在多个数据库实例，这些数据库实例中存放着数据。</a:t>
            </a:r>
            <a:endParaRPr lang="en-US" altLang="zh-CN" sz="1800" b="0"/>
          </a:p>
          <a:p>
            <a:pPr marL="793750" lvl="1" indent="-285750">
              <a:spcBef>
                <a:spcPts val="200"/>
              </a:spcBef>
              <a:spcAft>
                <a:spcPts val="200"/>
              </a:spcAft>
            </a:pPr>
            <a:r>
              <a:rPr lang="zh-CN" altLang="en-US" sz="1800" b="0"/>
              <a:t>显示</a:t>
            </a:r>
            <a:r>
              <a:rPr lang="en-US" altLang="zh-CN" sz="1800" b="0"/>
              <a:t>mysql</a:t>
            </a:r>
            <a:r>
              <a:rPr lang="zh-CN" altLang="en-US" sz="1800" b="0"/>
              <a:t>中所有的数据库实例</a:t>
            </a:r>
            <a:endParaRPr lang="en-US" altLang="zh-CN" sz="1800" b="0"/>
          </a:p>
          <a:p>
            <a:pPr marL="793750" lvl="1" indent="-285750">
              <a:spcBef>
                <a:spcPts val="200"/>
              </a:spcBef>
              <a:spcAft>
                <a:spcPts val="200"/>
              </a:spcAft>
              <a:buNone/>
            </a:pPr>
            <a:r>
              <a:rPr lang="en-US" altLang="zh-CN" sz="1800" b="0"/>
              <a:t>	show</a:t>
            </a:r>
            <a:r>
              <a:rPr lang="zh-CN" altLang="en-US" sz="1800" b="0"/>
              <a:t> </a:t>
            </a:r>
            <a:r>
              <a:rPr lang="en-US" altLang="zh-CN" sz="1800" b="0"/>
              <a:t>databases;</a:t>
            </a:r>
          </a:p>
          <a:p>
            <a:pPr marL="793750" lvl="1" indent="-285750">
              <a:spcBef>
                <a:spcPts val="200"/>
              </a:spcBef>
              <a:spcAft>
                <a:spcPts val="200"/>
              </a:spcAft>
            </a:pPr>
            <a:r>
              <a:rPr lang="zh-CN" altLang="en-US" sz="1800" b="0"/>
              <a:t>切换数据库实例</a:t>
            </a:r>
            <a:r>
              <a:rPr lang="en-US" altLang="zh-CN" sz="1400" b="0"/>
              <a:t>	</a:t>
            </a:r>
          </a:p>
          <a:p>
            <a:pPr marL="793750" lvl="1" indent="-285750">
              <a:spcBef>
                <a:spcPts val="200"/>
              </a:spcBef>
              <a:spcAft>
                <a:spcPts val="200"/>
              </a:spcAft>
              <a:buNone/>
            </a:pPr>
            <a:r>
              <a:rPr lang="en-US" altLang="zh-CN" sz="1400" b="0"/>
              <a:t>	</a:t>
            </a:r>
            <a:r>
              <a:rPr lang="en-US" altLang="zh-CN" sz="1800" b="0"/>
              <a:t>use</a:t>
            </a:r>
            <a:r>
              <a:rPr lang="zh-CN" altLang="en-US" sz="1800" b="0"/>
              <a:t> </a:t>
            </a:r>
            <a:r>
              <a:rPr lang="en-US" altLang="zh-CN" sz="1800" b="0"/>
              <a:t>database_name</a:t>
            </a:r>
            <a:endParaRPr lang="en-US" altLang="zh-CN" sz="1400" b="0"/>
          </a:p>
          <a:p>
            <a:pPr marL="793750" lvl="1" indent="-285750">
              <a:spcBef>
                <a:spcPts val="200"/>
              </a:spcBef>
              <a:spcAft>
                <a:spcPts val="200"/>
              </a:spcAft>
            </a:pP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p:txBody>
          <a:bodyPr vert="horz" wrap="square" lIns="90333" tIns="44376" rIns="90333" bIns="44376" anchor="b"/>
          <a:lstStyle/>
          <a:p>
            <a:r>
              <a:rPr lang="zh-CN" altLang="en-US"/>
              <a:t>表定义</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创建数据库表</a:t>
            </a:r>
            <a:endParaRPr lang="en-US" altLang="zh-CN"/>
          </a:p>
          <a:p>
            <a:pPr>
              <a:spcBef>
                <a:spcPts val="200"/>
              </a:spcBef>
              <a:spcAft>
                <a:spcPts val="200"/>
              </a:spcAft>
              <a:buNone/>
            </a:pPr>
            <a:r>
              <a:rPr lang="zh-CN" altLang="en-US" sz="1800" b="0"/>
              <a:t>创建完数据库，默认数据库中是空的，可以使用</a:t>
            </a:r>
            <a:r>
              <a:rPr lang="en-US" altLang="zh-CN" sz="1800" b="0"/>
              <a:t>show</a:t>
            </a:r>
            <a:r>
              <a:rPr lang="zh-CN" altLang="en-US" sz="1800" b="0"/>
              <a:t>命令查看当前数据库中的表。</a:t>
            </a:r>
            <a:endParaRPr lang="en-US" altLang="zh-CN" sz="1800" b="0"/>
          </a:p>
          <a:p>
            <a:pPr lvl="1" indent="0">
              <a:spcBef>
                <a:spcPts val="200"/>
              </a:spcBef>
              <a:spcAft>
                <a:spcPts val="200"/>
              </a:spcAft>
              <a:buNone/>
            </a:pPr>
            <a:r>
              <a:rPr lang="en-US" altLang="zh-CN" sz="1800" b="0"/>
              <a:t>mysql&gt; show</a:t>
            </a:r>
            <a:r>
              <a:rPr lang="zh-CN" altLang="en-US" sz="1800" b="0"/>
              <a:t> </a:t>
            </a:r>
            <a:r>
              <a:rPr lang="en-US" altLang="zh-CN" sz="1800" b="0"/>
              <a:t>tables;</a:t>
            </a:r>
          </a:p>
          <a:p>
            <a:pPr lvl="1" indent="0">
              <a:spcBef>
                <a:spcPts val="200"/>
              </a:spcBef>
              <a:spcAft>
                <a:spcPts val="200"/>
              </a:spcAft>
              <a:buFont typeface="Wingdings" panose="05000000000000000000" pitchFamily="2" charset="2"/>
              <a:buChar char="Ø"/>
            </a:pPr>
            <a:r>
              <a:rPr lang="zh-CN" altLang="en-US" sz="1800" b="0"/>
              <a:t>使用</a:t>
            </a:r>
            <a:r>
              <a:rPr lang="en-US" altLang="zh-CN" sz="1800" b="0"/>
              <a:t>create</a:t>
            </a:r>
            <a:r>
              <a:rPr lang="zh-CN" altLang="en-US" sz="1800" b="0"/>
              <a:t> </a:t>
            </a:r>
            <a:r>
              <a:rPr lang="en-US" altLang="zh-CN" sz="1800" b="0"/>
              <a:t>table</a:t>
            </a:r>
            <a:r>
              <a:rPr lang="zh-CN" altLang="en-US" sz="1800" b="0"/>
              <a:t>命令来创建表</a:t>
            </a:r>
            <a:endParaRPr lang="en-US" altLang="zh-CN" sz="1800" b="0"/>
          </a:p>
          <a:p>
            <a:pPr lvl="1" indent="0">
              <a:spcBef>
                <a:spcPts val="200"/>
              </a:spcBef>
              <a:spcAft>
                <a:spcPts val="200"/>
              </a:spcAft>
              <a:buNone/>
            </a:pPr>
            <a:r>
              <a:rPr lang="en-US" altLang="zh-CN" sz="1800" b="0"/>
              <a:t>create table &lt;</a:t>
            </a:r>
            <a:r>
              <a:rPr lang="zh-CN" altLang="en-US" sz="1800" b="0"/>
              <a:t>表名</a:t>
            </a:r>
            <a:r>
              <a:rPr lang="en-US" altLang="zh-CN" sz="1800" b="0"/>
              <a:t>&gt;(</a:t>
            </a:r>
          </a:p>
          <a:p>
            <a:pPr lvl="1" indent="0">
              <a:spcBef>
                <a:spcPts val="200"/>
              </a:spcBef>
              <a:spcAft>
                <a:spcPts val="200"/>
              </a:spcAft>
              <a:buNone/>
            </a:pPr>
            <a:r>
              <a:rPr lang="en-US" altLang="zh-CN" sz="1800" b="0"/>
              <a:t>	&lt;</a:t>
            </a:r>
            <a:r>
              <a:rPr lang="zh-CN" altLang="en-US" sz="1800" b="0"/>
              <a:t>列名</a:t>
            </a:r>
            <a:r>
              <a:rPr lang="en-US" altLang="zh-CN" sz="1800" b="0"/>
              <a:t>&gt;&lt;</a:t>
            </a:r>
            <a:r>
              <a:rPr lang="zh-CN" altLang="en-US" sz="1800" b="0"/>
              <a:t>数据类型</a:t>
            </a:r>
            <a:r>
              <a:rPr lang="en-US" altLang="zh-CN" sz="1800" b="0"/>
              <a:t>&gt;[</a:t>
            </a:r>
            <a:r>
              <a:rPr lang="zh-CN" altLang="en-US" sz="1800" b="0"/>
              <a:t>列级完整约束条件</a:t>
            </a:r>
            <a:r>
              <a:rPr lang="en-US" altLang="zh-CN" sz="1800" b="0"/>
              <a:t>] </a:t>
            </a:r>
          </a:p>
          <a:p>
            <a:pPr lvl="1" indent="0">
              <a:spcBef>
                <a:spcPts val="200"/>
              </a:spcBef>
              <a:spcAft>
                <a:spcPts val="200"/>
              </a:spcAft>
              <a:buNone/>
            </a:pPr>
            <a:r>
              <a:rPr lang="en-US" altLang="zh-CN" sz="1800" b="0"/>
              <a:t>	[, &lt;</a:t>
            </a:r>
            <a:r>
              <a:rPr lang="zh-CN" altLang="en-US" sz="1800" b="0"/>
              <a:t>列名</a:t>
            </a:r>
            <a:r>
              <a:rPr lang="en-US" altLang="zh-CN" sz="1800" b="0"/>
              <a:t>&gt;&lt;</a:t>
            </a:r>
            <a:r>
              <a:rPr lang="zh-CN" altLang="en-US" sz="1800" b="0"/>
              <a:t>数据类型</a:t>
            </a:r>
            <a:r>
              <a:rPr lang="en-US" altLang="zh-CN" sz="1800" b="0"/>
              <a:t>&gt;[</a:t>
            </a:r>
            <a:r>
              <a:rPr lang="zh-CN" altLang="en-US" sz="1800" b="0"/>
              <a:t>列级完整约束条件</a:t>
            </a:r>
            <a:r>
              <a:rPr lang="en-US" altLang="zh-CN" sz="1800" b="0"/>
              <a:t>]]     </a:t>
            </a:r>
          </a:p>
          <a:p>
            <a:pPr lvl="1" indent="0">
              <a:spcBef>
                <a:spcPts val="200"/>
              </a:spcBef>
              <a:spcAft>
                <a:spcPts val="200"/>
              </a:spcAft>
              <a:buNone/>
            </a:pPr>
            <a:r>
              <a:rPr lang="en-US" altLang="zh-CN" sz="1800" b="0"/>
              <a:t>	 ...</a:t>
            </a:r>
          </a:p>
          <a:p>
            <a:pPr lvl="1" indent="0">
              <a:spcBef>
                <a:spcPts val="200"/>
              </a:spcBef>
              <a:spcAft>
                <a:spcPts val="200"/>
              </a:spcAft>
              <a:buNone/>
            </a:pPr>
            <a:r>
              <a:rPr lang="en-US" altLang="zh-CN" sz="1800" b="0"/>
              <a:t>	[,&lt;</a:t>
            </a:r>
            <a:r>
              <a:rPr lang="zh-CN" altLang="en-US" sz="1800" b="0"/>
              <a:t>表级完整性约束条件</a:t>
            </a:r>
            <a:r>
              <a:rPr lang="en-US" altLang="zh-CN" sz="1800" b="0"/>
              <a:t>&gt;]    </a:t>
            </a:r>
          </a:p>
          <a:p>
            <a:pPr lvl="1" indent="0">
              <a:spcBef>
                <a:spcPts val="200"/>
              </a:spcBef>
              <a:spcAft>
                <a:spcPts val="200"/>
              </a:spcAft>
              <a:buNone/>
            </a:pPr>
            <a:r>
              <a:rPr lang="en-US" altLang="zh-CN" sz="1800" b="0"/>
              <a:t>);</a:t>
            </a:r>
          </a:p>
          <a:p>
            <a:pPr lvl="1" indent="0">
              <a:spcBef>
                <a:spcPts val="200"/>
              </a:spcBef>
              <a:spcAft>
                <a:spcPts val="200"/>
              </a:spcAft>
              <a:buFont typeface="Wingdings" panose="05000000000000000000" pitchFamily="2" charset="2"/>
              <a:buChar char="Ø"/>
            </a:pPr>
            <a:r>
              <a:rPr lang="zh-CN" altLang="en-US" sz="1800" b="0"/>
              <a:t>查看表结果</a:t>
            </a:r>
            <a:endParaRPr lang="en-US" altLang="zh-CN" sz="1800" b="0"/>
          </a:p>
          <a:p>
            <a:pPr lvl="1" indent="0">
              <a:spcBef>
                <a:spcPts val="200"/>
              </a:spcBef>
              <a:spcAft>
                <a:spcPts val="200"/>
              </a:spcAft>
              <a:buNone/>
            </a:pPr>
            <a:r>
              <a:rPr lang="en-US" altLang="zh-CN" sz="1800" b="0"/>
              <a:t>mysql&gt;</a:t>
            </a:r>
            <a:r>
              <a:rPr lang="zh-CN" altLang="en-US" sz="1800" b="0"/>
              <a:t> </a:t>
            </a:r>
            <a:r>
              <a:rPr lang="en-US" altLang="zh-CN" sz="1800" b="0"/>
              <a:t>desc</a:t>
            </a:r>
            <a:r>
              <a:rPr lang="zh-CN" altLang="en-US" sz="1800" b="0"/>
              <a:t> </a:t>
            </a:r>
            <a:r>
              <a:rPr lang="en-US" altLang="zh-CN" sz="1800" b="0"/>
              <a:t>pet</a:t>
            </a:r>
          </a:p>
          <a:p>
            <a:pPr lvl="1" indent="0">
              <a:spcBef>
                <a:spcPts val="200"/>
              </a:spcBef>
              <a:spcAft>
                <a:spcPts val="200"/>
              </a:spcAft>
              <a:buNone/>
            </a:pPr>
            <a:r>
              <a:rPr lang="en-US" altLang="zh-CN" sz="1800" b="0"/>
              <a:t>mysql&gt;</a:t>
            </a:r>
            <a:r>
              <a:rPr lang="zh-CN" altLang="en-US" sz="1800" b="0"/>
              <a:t> </a:t>
            </a:r>
            <a:r>
              <a:rPr lang="en-US" altLang="zh-CN" sz="1800" b="0"/>
              <a:t>describe</a:t>
            </a:r>
            <a:r>
              <a:rPr lang="zh-CN" altLang="en-US" sz="1800" b="0"/>
              <a:t> </a:t>
            </a:r>
            <a:r>
              <a:rPr lang="en-US" altLang="zh-CN" sz="1800" b="0"/>
              <a:t>pet</a:t>
            </a:r>
          </a:p>
          <a:p>
            <a:pPr lvl="1" indent="0">
              <a:spcBef>
                <a:spcPts val="200"/>
              </a:spcBef>
              <a:spcAft>
                <a:spcPts val="200"/>
              </a:spcAft>
            </a:pPr>
            <a:r>
              <a:rPr lang="zh-CN" altLang="en-US" sz="1800" b="0"/>
              <a:t>约束条件被保存到数据字典中，如果完整性约束设计表中的多个属性，必须定义在表级上，否则都可以</a:t>
            </a:r>
            <a:endParaRPr lang="en-US" altLang="zh-CN" sz="1800" b="0"/>
          </a:p>
          <a:p>
            <a:pPr lvl="1" indent="0">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vert="horz" wrap="square" lIns="90333" tIns="44376" rIns="90333" bIns="44376" anchor="b"/>
          <a:lstStyle/>
          <a:p>
            <a:r>
              <a:rPr lang="en-US" altLang="zh-CN"/>
              <a:t>Data</a:t>
            </a:r>
            <a:r>
              <a:rPr lang="zh-CN" altLang="en-US"/>
              <a:t> </a:t>
            </a:r>
            <a:r>
              <a:rPr lang="en-US" altLang="zh-CN"/>
              <a:t>Types</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sz="1800" b="0"/>
              <a:t>数字类型</a:t>
            </a:r>
            <a:endParaRPr lang="en-US" altLang="zh-CN" sz="1800" b="0"/>
          </a:p>
          <a:p>
            <a:pPr lvl="2">
              <a:spcBef>
                <a:spcPts val="200"/>
              </a:spcBef>
              <a:spcAft>
                <a:spcPts val="200"/>
              </a:spcAft>
              <a:buFont typeface="Wingdings" panose="05000000000000000000" pitchFamily="2" charset="2"/>
              <a:buChar char="l"/>
            </a:pPr>
            <a:r>
              <a:rPr lang="zh-CN" altLang="en-US" sz="1800" b="0"/>
              <a:t>整数</a:t>
            </a:r>
            <a:r>
              <a:rPr lang="en-US" altLang="zh-CN" sz="1800" b="0"/>
              <a:t>	</a:t>
            </a:r>
          </a:p>
          <a:p>
            <a:pPr lvl="2">
              <a:spcBef>
                <a:spcPts val="200"/>
              </a:spcBef>
              <a:spcAft>
                <a:spcPts val="200"/>
              </a:spcAft>
              <a:buFont typeface="Wingdings" panose="05000000000000000000" pitchFamily="2" charset="2"/>
              <a:buChar char="l"/>
            </a:pPr>
            <a:endParaRPr lang="en-US" altLang="zh-CN" sz="1800" b="0"/>
          </a:p>
          <a:p>
            <a:pPr lvl="2">
              <a:spcBef>
                <a:spcPts val="200"/>
              </a:spcBef>
              <a:spcAft>
                <a:spcPts val="200"/>
              </a:spcAft>
              <a:buFont typeface="Wingdings" panose="05000000000000000000" pitchFamily="2" charset="2"/>
              <a:buChar char="l"/>
            </a:pPr>
            <a:endParaRPr lang="en-US" altLang="zh-CN" sz="1800" b="0"/>
          </a:p>
          <a:p>
            <a:pPr lvl="2">
              <a:spcBef>
                <a:spcPts val="200"/>
              </a:spcBef>
              <a:spcAft>
                <a:spcPts val="200"/>
              </a:spcAft>
              <a:buFont typeface="Wingdings" panose="05000000000000000000" pitchFamily="2" charset="2"/>
              <a:buChar char="l"/>
            </a:pPr>
            <a:endParaRPr lang="en-US" altLang="zh-CN" sz="1800" b="0"/>
          </a:p>
          <a:p>
            <a:pPr lvl="2">
              <a:spcBef>
                <a:spcPts val="200"/>
              </a:spcBef>
              <a:spcAft>
                <a:spcPts val="200"/>
              </a:spcAft>
              <a:buFont typeface="Wingdings" panose="05000000000000000000" pitchFamily="2" charset="2"/>
              <a:buChar char="l"/>
            </a:pPr>
            <a:endParaRPr lang="en-US" altLang="zh-CN" sz="1800" b="0"/>
          </a:p>
          <a:p>
            <a:pPr lvl="2">
              <a:spcBef>
                <a:spcPts val="200"/>
              </a:spcBef>
              <a:spcAft>
                <a:spcPts val="200"/>
              </a:spcAft>
              <a:buFont typeface="Wingdings" panose="05000000000000000000" pitchFamily="2" charset="2"/>
              <a:buChar char="l"/>
            </a:pPr>
            <a:endParaRPr lang="en-US" altLang="zh-CN" sz="1800" b="0"/>
          </a:p>
          <a:p>
            <a:pPr lvl="2">
              <a:spcBef>
                <a:spcPts val="200"/>
              </a:spcBef>
              <a:spcAft>
                <a:spcPts val="200"/>
              </a:spcAft>
              <a:buFont typeface="Wingdings" panose="05000000000000000000" pitchFamily="2" charset="2"/>
              <a:buChar char="l"/>
            </a:pPr>
            <a:endParaRPr lang="en-US" altLang="zh-CN" sz="1800" b="0"/>
          </a:p>
          <a:p>
            <a:pPr lvl="2">
              <a:spcBef>
                <a:spcPts val="200"/>
              </a:spcBef>
              <a:spcAft>
                <a:spcPts val="200"/>
              </a:spcAft>
              <a:buFont typeface="Wingdings" panose="05000000000000000000" pitchFamily="2" charset="2"/>
              <a:buChar char="l"/>
            </a:pPr>
            <a:endParaRPr lang="en-US" altLang="zh-CN" sz="1800" b="0"/>
          </a:p>
          <a:p>
            <a:pPr lvl="2">
              <a:spcBef>
                <a:spcPts val="200"/>
              </a:spcBef>
              <a:spcAft>
                <a:spcPts val="200"/>
              </a:spcAft>
              <a:buFont typeface="Wingdings" panose="05000000000000000000" pitchFamily="2" charset="2"/>
              <a:buChar char="l"/>
            </a:pPr>
            <a:endParaRPr lang="en-US" altLang="zh-CN" sz="1800" b="0"/>
          </a:p>
          <a:p>
            <a:pPr lvl="2">
              <a:spcBef>
                <a:spcPts val="200"/>
              </a:spcBef>
              <a:spcAft>
                <a:spcPts val="200"/>
              </a:spcAft>
              <a:buFont typeface="Wingdings" panose="05000000000000000000" pitchFamily="2" charset="2"/>
              <a:buChar char="l"/>
            </a:pPr>
            <a:endParaRPr lang="en-US" altLang="zh-CN" sz="1800" b="0"/>
          </a:p>
          <a:p>
            <a:pPr lvl="2">
              <a:spcBef>
                <a:spcPts val="200"/>
              </a:spcBef>
              <a:spcAft>
                <a:spcPts val="200"/>
              </a:spcAft>
              <a:buFont typeface="Wingdings" panose="05000000000000000000" pitchFamily="2" charset="2"/>
              <a:buChar char="l"/>
            </a:pPr>
            <a:endParaRPr lang="en-US" altLang="zh-CN" sz="1800" b="0"/>
          </a:p>
          <a:p>
            <a:pPr lvl="2">
              <a:spcBef>
                <a:spcPts val="200"/>
              </a:spcBef>
              <a:spcAft>
                <a:spcPts val="200"/>
              </a:spcAft>
              <a:buFont typeface="Wingdings" panose="05000000000000000000" pitchFamily="2" charset="2"/>
              <a:buChar char="l"/>
            </a:pPr>
            <a:r>
              <a:rPr lang="zh-CN" altLang="en-US" sz="1800" b="0"/>
              <a:t>小数</a:t>
            </a:r>
            <a:endParaRPr lang="en-US" altLang="zh-CN" sz="1800" b="0"/>
          </a:p>
          <a:p>
            <a:pPr lvl="2">
              <a:spcBef>
                <a:spcPts val="200"/>
              </a:spcBef>
              <a:spcAft>
                <a:spcPts val="200"/>
              </a:spcAft>
              <a:buNone/>
            </a:pPr>
            <a:r>
              <a:rPr lang="en-US" altLang="zh-CN" sz="1800" b="0"/>
              <a:t>float	</a:t>
            </a:r>
            <a:r>
              <a:rPr lang="zh-CN" altLang="en-US" sz="1800" b="0"/>
              <a:t>单精度，使用</a:t>
            </a:r>
            <a:r>
              <a:rPr lang="en-US" altLang="zh-CN" sz="1800" b="0"/>
              <a:t>4</a:t>
            </a:r>
            <a:r>
              <a:rPr lang="zh-CN" altLang="en-US" sz="1800" b="0"/>
              <a:t>个字节表示，</a:t>
            </a:r>
            <a:r>
              <a:rPr lang="en-US" altLang="zh-CN" sz="1800" b="0"/>
              <a:t>float(m,d)</a:t>
            </a:r>
          </a:p>
          <a:p>
            <a:pPr lvl="2">
              <a:spcBef>
                <a:spcPts val="200"/>
              </a:spcBef>
              <a:spcAft>
                <a:spcPts val="200"/>
              </a:spcAft>
              <a:buNone/>
            </a:pPr>
            <a:r>
              <a:rPr lang="en-US" altLang="zh-CN" sz="1800" b="0"/>
              <a:t>double	</a:t>
            </a:r>
            <a:r>
              <a:rPr lang="zh-CN" altLang="en-US" sz="1800" b="0"/>
              <a:t>双精度，使用</a:t>
            </a:r>
            <a:r>
              <a:rPr lang="en-US" altLang="zh-CN" sz="1800" b="0"/>
              <a:t>8</a:t>
            </a:r>
            <a:r>
              <a:rPr lang="zh-CN" altLang="en-US" sz="1800" b="0"/>
              <a:t>个字节表示，</a:t>
            </a:r>
            <a:r>
              <a:rPr lang="en-US" altLang="zh-CN" sz="1800" b="0"/>
              <a:t>double(m,d)</a:t>
            </a:r>
            <a:r>
              <a:rPr lang="zh-CN" altLang="en-US" sz="1800" b="0"/>
              <a:t> </a:t>
            </a:r>
            <a:r>
              <a:rPr lang="en-US" altLang="zh-CN" sz="1800" b="0"/>
              <a:t>m</a:t>
            </a:r>
            <a:r>
              <a:rPr lang="zh-CN" altLang="en-US" sz="1800" b="0"/>
              <a:t>表示位数，</a:t>
            </a:r>
            <a:r>
              <a:rPr lang="en-US" altLang="zh-CN" sz="1800" b="0"/>
              <a:t>d</a:t>
            </a:r>
            <a:r>
              <a:rPr lang="zh-CN" altLang="en-US" sz="1800" b="0"/>
              <a:t>表示小数位数</a:t>
            </a:r>
            <a:endParaRPr lang="en-US" altLang="zh-CN" sz="1400" b="0"/>
          </a:p>
          <a:p>
            <a:pPr marL="793750" lvl="1" indent="-285750">
              <a:spcBef>
                <a:spcPts val="200"/>
              </a:spcBef>
              <a:spcAft>
                <a:spcPts val="200"/>
              </a:spcAft>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pic>
        <p:nvPicPr>
          <p:cNvPr id="19459" name="图片 1"/>
          <p:cNvPicPr>
            <a:picLocks noChangeAspect="1"/>
          </p:cNvPicPr>
          <p:nvPr/>
        </p:nvPicPr>
        <p:blipFill>
          <a:blip r:embed="rId2" cstate="print"/>
          <a:stretch>
            <a:fillRect/>
          </a:stretch>
        </p:blipFill>
        <p:spPr>
          <a:xfrm>
            <a:off x="533400" y="1295400"/>
            <a:ext cx="5105400" cy="2979738"/>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vert="horz" wrap="square" lIns="90333" tIns="44376" rIns="90333" bIns="44376" anchor="b"/>
          <a:lstStyle/>
          <a:p>
            <a:r>
              <a:rPr lang="en-US" altLang="zh-CN"/>
              <a:t>Data</a:t>
            </a:r>
            <a:r>
              <a:rPr lang="zh-CN" altLang="en-US"/>
              <a:t> </a:t>
            </a:r>
            <a:r>
              <a:rPr lang="en-US" altLang="zh-CN"/>
              <a:t>Types</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lvl="1">
              <a:spcBef>
                <a:spcPts val="200"/>
              </a:spcBef>
              <a:spcAft>
                <a:spcPts val="200"/>
              </a:spcAft>
              <a:buFont typeface="Wingdings" panose="05000000000000000000" pitchFamily="2" charset="2"/>
              <a:buChar char="Ø"/>
            </a:pPr>
            <a:r>
              <a:rPr lang="zh-CN" altLang="en-US" sz="1800" b="0"/>
              <a:t> 字符类型</a:t>
            </a:r>
            <a:endParaRPr lang="en-US" altLang="zh-CN" sz="1800" b="0"/>
          </a:p>
          <a:p>
            <a:pPr marL="742950" lvl="2" indent="0">
              <a:spcBef>
                <a:spcPts val="200"/>
              </a:spcBef>
              <a:spcAft>
                <a:spcPts val="200"/>
              </a:spcAft>
              <a:buNone/>
            </a:pPr>
            <a:r>
              <a:rPr lang="en-US" altLang="zh-CN" sz="1800" b="0"/>
              <a:t>char(n)	</a:t>
            </a:r>
            <a:r>
              <a:rPr lang="zh-CN" altLang="en-US" sz="1800" b="0"/>
              <a:t>定长字符，</a:t>
            </a:r>
            <a:r>
              <a:rPr lang="en-US" altLang="zh-CN" sz="1800" b="0"/>
              <a:t>n</a:t>
            </a:r>
            <a:r>
              <a:rPr lang="zh-CN" altLang="en-US" sz="1800" b="0"/>
              <a:t>的取值为</a:t>
            </a:r>
            <a:r>
              <a:rPr lang="en-US" altLang="zh-CN" sz="1800" b="0"/>
              <a:t>0~255</a:t>
            </a:r>
            <a:r>
              <a:rPr lang="zh-CN" altLang="en-US" sz="1800" b="0"/>
              <a:t>，表示存储字符的最大数目</a:t>
            </a:r>
            <a:endParaRPr lang="en-US" altLang="zh-CN" sz="1800" b="0"/>
          </a:p>
          <a:p>
            <a:pPr marL="742950" lvl="2" indent="0">
              <a:spcBef>
                <a:spcPts val="200"/>
              </a:spcBef>
              <a:spcAft>
                <a:spcPts val="200"/>
              </a:spcAft>
              <a:buNone/>
            </a:pPr>
            <a:r>
              <a:rPr lang="en-US" altLang="zh-CN" sz="1800" b="0"/>
              <a:t>varchar(n)	</a:t>
            </a:r>
            <a:r>
              <a:rPr lang="zh-CN" altLang="en-US" sz="1800" b="0"/>
              <a:t>变长字符，</a:t>
            </a:r>
            <a:r>
              <a:rPr lang="en-US" altLang="zh-CN" sz="1800" b="0"/>
              <a:t>n</a:t>
            </a:r>
            <a:r>
              <a:rPr lang="zh-CN" altLang="en-US" sz="1800" b="0"/>
              <a:t>的取值为</a:t>
            </a:r>
            <a:r>
              <a:rPr lang="en-US" altLang="zh-CN" sz="1800" b="0"/>
              <a:t>0~65,535</a:t>
            </a:r>
          </a:p>
          <a:p>
            <a:pPr marL="742950" lvl="2" indent="0">
              <a:spcBef>
                <a:spcPts val="200"/>
              </a:spcBef>
              <a:spcAft>
                <a:spcPts val="200"/>
              </a:spcAft>
              <a:buNone/>
            </a:pPr>
            <a:r>
              <a:rPr lang="en-US" altLang="zh-CN" sz="1800" b="0"/>
              <a:t>blob	</a:t>
            </a:r>
            <a:r>
              <a:rPr lang="zh-CN" altLang="en-US" sz="1800" b="0"/>
              <a:t>存放字节对象，比如视频，音频信息</a:t>
            </a:r>
            <a:r>
              <a:rPr lang="en-US" altLang="zh-CN" sz="1800" b="0"/>
              <a:t>	</a:t>
            </a:r>
          </a:p>
          <a:p>
            <a:pPr marL="742950" lvl="2" indent="0">
              <a:spcBef>
                <a:spcPts val="200"/>
              </a:spcBef>
              <a:spcAft>
                <a:spcPts val="200"/>
              </a:spcAft>
              <a:buNone/>
            </a:pPr>
            <a:r>
              <a:rPr lang="en-US" altLang="zh-CN" sz="1800" b="0"/>
              <a:t>text	</a:t>
            </a:r>
            <a:r>
              <a:rPr lang="zh-CN" altLang="en-US" sz="1800" b="0"/>
              <a:t>存放字符对象，比如大型文本信息。</a:t>
            </a:r>
            <a:endParaRPr lang="en-US" altLang="zh-CN" sz="1800" b="0"/>
          </a:p>
          <a:p>
            <a:pPr lvl="1">
              <a:spcBef>
                <a:spcPts val="200"/>
              </a:spcBef>
              <a:spcAft>
                <a:spcPts val="200"/>
              </a:spcAft>
            </a:pPr>
            <a:endParaRPr lang="en-US" altLang="zh-CN" sz="1800" b="0"/>
          </a:p>
          <a:p>
            <a:pPr marL="457200" indent="0">
              <a:spcBef>
                <a:spcPts val="200"/>
              </a:spcBef>
              <a:spcAft>
                <a:spcPts val="200"/>
              </a:spcAft>
              <a:buNone/>
            </a:pPr>
            <a:endParaRPr lang="en-US" altLang="zh-CN" sz="1800"/>
          </a:p>
          <a:p>
            <a:pPr marL="457200" indent="0">
              <a:spcBef>
                <a:spcPts val="200"/>
              </a:spcBef>
              <a:spcAft>
                <a:spcPts val="200"/>
              </a:spcAft>
              <a:buNone/>
            </a:pPr>
            <a:endParaRPr lang="en-US" altLang="zh-CN"/>
          </a:p>
          <a:p>
            <a:pPr marL="457200" indent="0">
              <a:buNone/>
            </a:pPr>
            <a:endParaRPr lang="en-US" altLang="zh-CN" sz="1800" b="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p:txBody>
          <a:bodyPr vert="horz" wrap="square" lIns="90333" tIns="44376" rIns="90333" bIns="44376" anchor="b"/>
          <a:lstStyle/>
          <a:p>
            <a:r>
              <a:rPr lang="en-US" altLang="zh-CN"/>
              <a:t>Data</a:t>
            </a:r>
            <a:r>
              <a:rPr lang="zh-CN" altLang="en-US"/>
              <a:t> </a:t>
            </a:r>
            <a:r>
              <a:rPr lang="en-US" altLang="zh-CN"/>
              <a:t>Types</a:t>
            </a:r>
            <a:endParaRPr lang="zh-CN" altLang="en-US"/>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lvl="1">
              <a:spcBef>
                <a:spcPts val="200"/>
              </a:spcBef>
              <a:spcAft>
                <a:spcPts val="200"/>
              </a:spcAft>
              <a:buFont typeface="Wingdings" panose="05000000000000000000" pitchFamily="2" charset="2"/>
              <a:buChar char="Ø"/>
            </a:pPr>
            <a:r>
              <a:rPr lang="zh-CN" altLang="en-US" sz="1800" b="0"/>
              <a:t>日期类型</a:t>
            </a:r>
            <a:endParaRPr lang="en-US" altLang="zh-CN" sz="1800" b="0"/>
          </a:p>
          <a:p>
            <a:pPr marL="742950" lvl="2" indent="0">
              <a:spcBef>
                <a:spcPts val="200"/>
              </a:spcBef>
              <a:spcAft>
                <a:spcPts val="200"/>
              </a:spcAft>
              <a:buNone/>
            </a:pPr>
            <a:r>
              <a:rPr lang="en-US" altLang="zh-CN" sz="1800" b="0"/>
              <a:t>date	</a:t>
            </a:r>
            <a:r>
              <a:rPr lang="zh-CN" altLang="en-US" sz="1800" b="0"/>
              <a:t>存放日期，</a:t>
            </a:r>
            <a:r>
              <a:rPr lang="en-US" altLang="zh-CN" sz="1800" b="0"/>
              <a:t> </a:t>
            </a:r>
            <a:r>
              <a:rPr lang="zh-CN" altLang="en-US" sz="1800" b="0"/>
              <a:t>格式为：</a:t>
            </a:r>
            <a:r>
              <a:rPr lang="en-US" altLang="zh-CN" sz="1800" b="0"/>
              <a:t>year-month-day</a:t>
            </a:r>
            <a:r>
              <a:rPr lang="zh-CN" altLang="en-US" sz="1800" b="0"/>
              <a:t>，例如</a:t>
            </a:r>
            <a:r>
              <a:rPr lang="is-IS" altLang="zh-CN" sz="1800" b="0"/>
              <a:t>98-09-04</a:t>
            </a:r>
          </a:p>
          <a:p>
            <a:pPr marL="742950" lvl="2" indent="0">
              <a:spcBef>
                <a:spcPts val="200"/>
              </a:spcBef>
              <a:spcAft>
                <a:spcPts val="200"/>
              </a:spcAft>
              <a:buNone/>
            </a:pPr>
            <a:r>
              <a:rPr lang="is-IS" altLang="zh-CN" sz="1800" b="0"/>
              <a:t>		</a:t>
            </a:r>
            <a:r>
              <a:rPr lang="en-US" altLang="zh-CN" sz="1800" b="0"/>
              <a:t>year</a:t>
            </a:r>
            <a:r>
              <a:rPr lang="zh-CN" altLang="en-US" sz="1800" b="0"/>
              <a:t>如果为</a:t>
            </a:r>
            <a:r>
              <a:rPr lang="en-US" altLang="zh-CN" sz="1800" b="0"/>
              <a:t>70-99</a:t>
            </a:r>
            <a:r>
              <a:rPr lang="zh-CN" altLang="en-US" sz="1800" b="0"/>
              <a:t>表示</a:t>
            </a:r>
            <a:r>
              <a:rPr lang="en-US" altLang="zh-CN" sz="1800" b="0"/>
              <a:t>1970-1999</a:t>
            </a:r>
          </a:p>
          <a:p>
            <a:pPr marL="742950" lvl="2" indent="0">
              <a:spcBef>
                <a:spcPts val="200"/>
              </a:spcBef>
              <a:spcAft>
                <a:spcPts val="200"/>
              </a:spcAft>
              <a:buNone/>
            </a:pPr>
            <a:r>
              <a:rPr lang="en-US" altLang="zh-CN" sz="1800" b="0"/>
              <a:t>		year</a:t>
            </a:r>
            <a:r>
              <a:rPr lang="zh-CN" altLang="en-US" sz="1800" b="0"/>
              <a:t>如果为</a:t>
            </a:r>
            <a:r>
              <a:rPr lang="en-US" altLang="zh-CN" sz="1800" b="0"/>
              <a:t>00-69 </a:t>
            </a:r>
            <a:r>
              <a:rPr lang="zh-CN" altLang="en-US" sz="1800" b="0"/>
              <a:t>表示</a:t>
            </a:r>
            <a:r>
              <a:rPr lang="en-US" altLang="zh-CN" sz="1800" b="0"/>
              <a:t>2000-2069.</a:t>
            </a:r>
          </a:p>
          <a:p>
            <a:pPr marL="742950" lvl="2" indent="0">
              <a:spcBef>
                <a:spcPts val="200"/>
              </a:spcBef>
              <a:spcAft>
                <a:spcPts val="200"/>
              </a:spcAft>
              <a:buNone/>
            </a:pPr>
            <a:r>
              <a:rPr lang="en-US" altLang="zh-CN" sz="1800" b="0"/>
              <a:t>time	</a:t>
            </a:r>
            <a:r>
              <a:rPr lang="zh-CN" altLang="en-US" sz="1800" b="0"/>
              <a:t>时间，格式为：</a:t>
            </a:r>
            <a:r>
              <a:rPr lang="en-US" altLang="zh-CN" sz="1800" b="0"/>
              <a:t> hh:mm:ss</a:t>
            </a:r>
            <a:r>
              <a:rPr lang="zh-CN" altLang="en-US" sz="1800" b="0"/>
              <a:t>，例如</a:t>
            </a:r>
            <a:r>
              <a:rPr lang="en-US" altLang="zh-CN" sz="1800" b="0"/>
              <a:t>09:00:00</a:t>
            </a:r>
          </a:p>
          <a:p>
            <a:pPr marL="742950" lvl="2" indent="0">
              <a:spcBef>
                <a:spcPts val="200"/>
              </a:spcBef>
              <a:spcAft>
                <a:spcPts val="200"/>
              </a:spcAft>
              <a:buNone/>
            </a:pPr>
            <a:r>
              <a:rPr lang="en-US" altLang="zh-CN" sz="1800" b="0"/>
              <a:t>datetime	</a:t>
            </a:r>
            <a:r>
              <a:rPr lang="zh-CN" altLang="en-US" sz="1800" b="0"/>
              <a:t>表示日期与事件，格式为：</a:t>
            </a:r>
            <a:r>
              <a:rPr lang="en-US" altLang="zh-CN" sz="1800" b="0"/>
              <a:t> year-month-day hh:mm:ss</a:t>
            </a:r>
            <a:r>
              <a:rPr lang="zh-CN" altLang="en-US" sz="1800" b="0"/>
              <a:t>，</a:t>
            </a:r>
            <a:endParaRPr lang="en-US" altLang="zh-CN" sz="1800" b="0"/>
          </a:p>
          <a:p>
            <a:pPr marL="742950" lvl="2" indent="0">
              <a:spcBef>
                <a:spcPts val="200"/>
              </a:spcBef>
              <a:spcAft>
                <a:spcPts val="200"/>
              </a:spcAft>
              <a:buNone/>
            </a:pPr>
            <a:r>
              <a:rPr lang="en-US" altLang="zh-CN" sz="1800" b="0"/>
              <a:t>		</a:t>
            </a:r>
            <a:r>
              <a:rPr lang="zh-CN" altLang="en-US" sz="1800" b="0"/>
              <a:t>例如</a:t>
            </a:r>
            <a:r>
              <a:rPr lang="is-IS" altLang="zh-CN" sz="1800" b="0"/>
              <a:t>9</a:t>
            </a:r>
            <a:r>
              <a:rPr lang="en-US" altLang="zh-CN" sz="1800" b="0"/>
              <a:t>1</a:t>
            </a:r>
            <a:r>
              <a:rPr lang="is-IS" altLang="zh-CN" sz="1800" b="0"/>
              <a:t>-0</a:t>
            </a:r>
            <a:r>
              <a:rPr lang="en-US" altLang="zh-CN" sz="1800" b="0"/>
              <a:t>3</a:t>
            </a:r>
            <a:r>
              <a:rPr lang="is-IS" altLang="zh-CN" sz="1800" b="0"/>
              <a:t>-</a:t>
            </a:r>
            <a:r>
              <a:rPr lang="en-US" altLang="zh-CN" sz="1800" b="0"/>
              <a:t>1</a:t>
            </a:r>
            <a:r>
              <a:rPr lang="is-IS" altLang="zh-CN" sz="1800" b="0"/>
              <a:t>4</a:t>
            </a:r>
            <a:r>
              <a:rPr lang="zh-CN" altLang="en-US" sz="1800" b="0"/>
              <a:t> </a:t>
            </a:r>
            <a:r>
              <a:rPr lang="en-US" altLang="zh-CN" sz="1800" b="0"/>
              <a:t>09:00:00 	</a:t>
            </a: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p:txBody>
          <a:bodyPr vert="horz" wrap="square" lIns="90333" tIns="44376" rIns="90333" bIns="44376" anchor="b"/>
          <a:lstStyle/>
          <a:p>
            <a:r>
              <a:rPr lang="zh-CN" altLang="en-US"/>
              <a:t>表定义</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lvl="1">
              <a:spcBef>
                <a:spcPts val="200"/>
              </a:spcBef>
              <a:spcAft>
                <a:spcPts val="200"/>
              </a:spcAft>
              <a:buFont typeface="Wingdings" panose="05000000000000000000" pitchFamily="2" charset="2"/>
              <a:buChar char="Ø"/>
            </a:pPr>
            <a:r>
              <a:rPr lang="zh-CN" altLang="en-US" sz="1800" b="0"/>
              <a:t>语法</a:t>
            </a:r>
            <a:endParaRPr lang="en-US" altLang="zh-CN" sz="1800" b="0"/>
          </a:p>
          <a:p>
            <a:pPr marL="742950" lvl="2" indent="0">
              <a:spcBef>
                <a:spcPts val="200"/>
              </a:spcBef>
              <a:spcAft>
                <a:spcPts val="200"/>
              </a:spcAft>
              <a:buNone/>
            </a:pPr>
            <a:r>
              <a:rPr lang="zh-CN" altLang="en-US" sz="1800" b="0"/>
              <a:t>列级：定义在列声明的后面</a:t>
            </a:r>
            <a:endParaRPr lang="en-US" altLang="zh-CN" sz="1800" b="0"/>
          </a:p>
          <a:p>
            <a:pPr marL="742950" lvl="2" indent="0">
              <a:spcBef>
                <a:spcPts val="200"/>
              </a:spcBef>
              <a:spcAft>
                <a:spcPts val="200"/>
              </a:spcAft>
              <a:buNone/>
            </a:pPr>
            <a:r>
              <a:rPr lang="zh-CN" altLang="en-US" sz="1800" b="0"/>
              <a:t>表级：所有的列都定义后在最后一个列名后创建约束</a:t>
            </a:r>
            <a:endParaRPr lang="en-US" altLang="zh-CN" sz="1800" b="0"/>
          </a:p>
          <a:p>
            <a:pPr marL="742950" lvl="2" indent="0">
              <a:spcBef>
                <a:spcPts val="200"/>
              </a:spcBef>
              <a:spcAft>
                <a:spcPts val="200"/>
              </a:spcAft>
              <a:buNone/>
            </a:pPr>
            <a:r>
              <a:rPr lang="en-US" altLang="zh-CN" sz="1800" b="0"/>
              <a:t>[constraint</a:t>
            </a:r>
            <a:r>
              <a:rPr lang="zh-CN" altLang="en-US" sz="1800" b="0"/>
              <a:t> 约束名 约束定义语句</a:t>
            </a:r>
            <a:r>
              <a:rPr lang="en-US" altLang="zh-CN" sz="1800" b="0"/>
              <a:t>] </a:t>
            </a:r>
          </a:p>
          <a:p>
            <a:pPr marL="742950" lvl="2" indent="0">
              <a:spcBef>
                <a:spcPts val="200"/>
              </a:spcBef>
              <a:spcAft>
                <a:spcPts val="200"/>
              </a:spcAft>
              <a:buNone/>
            </a:pPr>
            <a:r>
              <a:rPr lang="en-US" altLang="zh-CN" sz="1800" b="0"/>
              <a:t>DROP TABLE IF EXISTS `tbl_exam_paper`;</a:t>
            </a:r>
          </a:p>
          <a:p>
            <a:pPr marL="742950" lvl="2" indent="0">
              <a:spcBef>
                <a:spcPts val="200"/>
              </a:spcBef>
              <a:spcAft>
                <a:spcPts val="200"/>
              </a:spcAft>
              <a:buNone/>
            </a:pPr>
            <a:r>
              <a:rPr lang="en-US" altLang="zh-CN" sz="1800" b="0"/>
              <a:t>CREATE TABLE `tbl_exam_paper` (  </a:t>
            </a:r>
          </a:p>
          <a:p>
            <a:pPr marL="742950" lvl="2" indent="0">
              <a:spcBef>
                <a:spcPts val="200"/>
              </a:spcBef>
              <a:spcAft>
                <a:spcPts val="200"/>
              </a:spcAft>
              <a:buNone/>
            </a:pPr>
            <a:r>
              <a:rPr lang="en-US" altLang="zh-CN" sz="1800" b="0"/>
              <a:t>	`id` bigint(20) NOT NULL AUTO_INCREMENT, </a:t>
            </a:r>
          </a:p>
          <a:p>
            <a:pPr marL="742950" lvl="2" indent="0">
              <a:spcBef>
                <a:spcPts val="200"/>
              </a:spcBef>
              <a:spcAft>
                <a:spcPts val="200"/>
              </a:spcAft>
              <a:buNone/>
            </a:pPr>
            <a:r>
              <a:rPr lang="en-US" altLang="zh-CN" sz="1800" b="0"/>
              <a:t>	`description` varchar(255) DEFAULT NULL,</a:t>
            </a:r>
          </a:p>
          <a:p>
            <a:pPr marL="742950" lvl="2" indent="0">
              <a:spcBef>
                <a:spcPts val="200"/>
              </a:spcBef>
              <a:spcAft>
                <a:spcPts val="200"/>
              </a:spcAft>
              <a:buNone/>
            </a:pPr>
            <a:r>
              <a:rPr lang="en-US" altLang="zh-CN" sz="1800" b="0"/>
              <a:t>	 `title` varchar(255) DEFAULT NULL, </a:t>
            </a:r>
          </a:p>
          <a:p>
            <a:pPr marL="742950" lvl="2" indent="0">
              <a:spcBef>
                <a:spcPts val="200"/>
              </a:spcBef>
              <a:spcAft>
                <a:spcPts val="200"/>
              </a:spcAft>
              <a:buNone/>
            </a:pPr>
            <a:r>
              <a:rPr lang="en-US" altLang="zh-CN" sz="1800" b="0"/>
              <a:t>	`department_id` bigint(20) DEFAULT NULL,  </a:t>
            </a:r>
          </a:p>
          <a:p>
            <a:pPr marL="742950" lvl="2" indent="0">
              <a:spcBef>
                <a:spcPts val="200"/>
              </a:spcBef>
              <a:spcAft>
                <a:spcPts val="200"/>
              </a:spcAft>
              <a:buNone/>
            </a:pPr>
            <a:r>
              <a:rPr lang="en-US" altLang="zh-CN" sz="1800" b="0"/>
              <a:t>	`user_id` bigint(20) DEFAULT NULL,  </a:t>
            </a:r>
          </a:p>
          <a:p>
            <a:pPr marL="742950" lvl="2" indent="0">
              <a:spcBef>
                <a:spcPts val="200"/>
              </a:spcBef>
              <a:spcAft>
                <a:spcPts val="200"/>
              </a:spcAft>
              <a:buNone/>
            </a:pPr>
            <a:r>
              <a:rPr lang="en-US" altLang="zh-CN" sz="1800" b="0"/>
              <a:t>	PRIMARY KEY (`id`),  </a:t>
            </a:r>
          </a:p>
          <a:p>
            <a:pPr marL="742950" lvl="2" indent="0">
              <a:spcBef>
                <a:spcPts val="200"/>
              </a:spcBef>
              <a:spcAft>
                <a:spcPts val="200"/>
              </a:spcAft>
              <a:buNone/>
            </a:pPr>
            <a:r>
              <a:rPr lang="en-US" altLang="zh-CN" sz="1800" b="0"/>
              <a:t>	UNIQUE KEY `id` (`id`),  </a:t>
            </a:r>
          </a:p>
          <a:p>
            <a:pPr marL="742950" lvl="2" indent="0">
              <a:spcBef>
                <a:spcPts val="200"/>
              </a:spcBef>
              <a:spcAft>
                <a:spcPts val="200"/>
              </a:spcAft>
              <a:buNone/>
            </a:pPr>
            <a:r>
              <a:rPr lang="en-US" altLang="zh-CN" sz="1800" b="0"/>
              <a:t>	KEY `FK92534C8DF2C32590` (`department_id`), </a:t>
            </a:r>
          </a:p>
          <a:p>
            <a:pPr marL="742950" lvl="2" indent="0">
              <a:spcBef>
                <a:spcPts val="200"/>
              </a:spcBef>
              <a:spcAft>
                <a:spcPts val="200"/>
              </a:spcAft>
              <a:buNone/>
            </a:pPr>
            <a:r>
              <a:rPr lang="en-US" altLang="zh-CN" sz="1800" b="0"/>
              <a:t>	CONSTRAINT `FK92534C8DF2C32590` FOREIGN KEY (`department_id`) REFERENCES `tbl_exam_epartment` (`id`)</a:t>
            </a:r>
          </a:p>
          <a:p>
            <a:pPr marL="742950" lvl="2" indent="0">
              <a:spcBef>
                <a:spcPts val="200"/>
              </a:spcBef>
              <a:spcAft>
                <a:spcPts val="200"/>
              </a:spcAft>
              <a:buNone/>
            </a:pPr>
            <a:r>
              <a:rPr lang="en-US" altLang="zh-CN" sz="1800" b="0"/>
              <a:t>) 	</a:t>
            </a: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p:nvPr>
        </p:nvSpPr>
        <p:spPr>
          <a:ln/>
        </p:spPr>
        <p:txBody>
          <a:bodyPr vert="horz" wrap="square" lIns="90333" tIns="44376" rIns="90333" bIns="44376" anchor="b"/>
          <a:lstStyle/>
          <a:p>
            <a:r>
              <a:rPr lang="zh-CN" altLang="en-US"/>
              <a:t>服务器编程</a:t>
            </a:r>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获取客户端请求</a:t>
            </a:r>
            <a:endParaRPr lang="en-US" altLang="zh-CN"/>
          </a:p>
          <a:p>
            <a:pPr>
              <a:buNone/>
            </a:pPr>
            <a:r>
              <a:rPr lang="en-US" altLang="zh-CN" sz="1800"/>
              <a:t>HTTP</a:t>
            </a:r>
            <a:r>
              <a:rPr lang="zh-CN" altLang="en-US" sz="1800"/>
              <a:t>服务器接收到的客户端请求时调用的回调函数中的第一个参数值为一个</a:t>
            </a:r>
            <a:r>
              <a:rPr lang="en-US" altLang="zh-CN" sz="1800"/>
              <a:t>http.IncomingMessage</a:t>
            </a:r>
            <a:r>
              <a:rPr lang="zh-CN" altLang="en-US" sz="1800"/>
              <a:t>对象，该对象用于读取客户端请求流中的数据，因此，当从客户端请求流中读取到新的数据时触发</a:t>
            </a:r>
            <a:r>
              <a:rPr lang="en-US" altLang="zh-CN" sz="1800"/>
              <a:t>data</a:t>
            </a:r>
            <a:r>
              <a:rPr lang="zh-CN" altLang="en-US" sz="1800"/>
              <a:t>事件，当读取完客户端请求流中的数据时触发</a:t>
            </a:r>
            <a:r>
              <a:rPr lang="en-US" altLang="zh-CN" sz="1800"/>
              <a:t>end</a:t>
            </a:r>
            <a:r>
              <a:rPr lang="zh-CN" altLang="en-US" sz="1800"/>
              <a:t>事件</a:t>
            </a:r>
            <a:endParaRPr lang="en-US" altLang="zh-CN" sz="1800"/>
          </a:p>
          <a:p>
            <a:pPr marL="793750" lvl="1" indent="-285750"/>
            <a:r>
              <a:rPr lang="zh-CN" altLang="en-US" sz="1800"/>
              <a:t>属性</a:t>
            </a:r>
            <a:endParaRPr lang="en-US" altLang="zh-CN" sz="1800"/>
          </a:p>
          <a:p>
            <a:pPr marL="793750" lvl="1" indent="-285750">
              <a:buFont typeface="宋体" panose="02010600030101010101" pitchFamily="2" charset="-122"/>
              <a:buAutoNum type="arabicPeriod"/>
            </a:pPr>
            <a:r>
              <a:rPr lang="en-US" altLang="zh-CN" sz="1800"/>
              <a:t>req.method</a:t>
            </a:r>
          </a:p>
          <a:p>
            <a:pPr>
              <a:buNone/>
            </a:pPr>
            <a:r>
              <a:rPr lang="en-US" altLang="zh-CN" sz="1600" b="0"/>
              <a:t>	</a:t>
            </a:r>
            <a:r>
              <a:rPr lang="zh-CN" altLang="en-US" sz="1600" b="0"/>
              <a:t>表示客户端向服务器端发送请求时使用的方法，</a:t>
            </a:r>
            <a:r>
              <a:rPr lang="en-US" altLang="zh-CN" sz="1600" b="0"/>
              <a:t>"GET"/"POST"</a:t>
            </a:r>
            <a:endParaRPr lang="en-US" altLang="zh-CN" sz="1800" b="0"/>
          </a:p>
          <a:p>
            <a:pPr marL="793750" lvl="1" indent="-285750">
              <a:buFont typeface="宋体" panose="02010600030101010101" pitchFamily="2" charset="-122"/>
              <a:buAutoNum type="arabicPeriod" startAt="2"/>
            </a:pPr>
            <a:r>
              <a:rPr lang="en-US" altLang="zh-CN" sz="1800"/>
              <a:t>req.url</a:t>
            </a:r>
          </a:p>
          <a:p>
            <a:pPr marL="793750" lvl="1" indent="-285750">
              <a:buNone/>
            </a:pPr>
            <a:r>
              <a:rPr lang="en-US" altLang="zh-CN" sz="1600" b="0"/>
              <a:t>	</a:t>
            </a:r>
            <a:r>
              <a:rPr lang="zh-CN" altLang="en-US" sz="1800" b="0"/>
              <a:t>表示客户端发送请求时使用的</a:t>
            </a:r>
            <a:r>
              <a:rPr lang="en-US" altLang="zh-CN" sz="1800" b="0"/>
              <a:t>URL</a:t>
            </a:r>
            <a:r>
              <a:rPr lang="zh-CN" altLang="en-US" sz="1800" b="0"/>
              <a:t>参数字符串，例如</a:t>
            </a:r>
            <a:r>
              <a:rPr lang="en-US" altLang="zh-CN" sz="1800" b="0"/>
              <a:t>"/","/post/new/?param=value"</a:t>
            </a:r>
          </a:p>
          <a:p>
            <a:pPr marL="793750" lvl="1" indent="-285750">
              <a:buFont typeface="宋体" panose="02010600030101010101" pitchFamily="2" charset="-122"/>
              <a:buAutoNum type="arabicPeriod" startAt="3"/>
            </a:pPr>
            <a:r>
              <a:rPr lang="en-US" altLang="zh-CN" sz="1800"/>
              <a:t>req.headers</a:t>
            </a:r>
          </a:p>
          <a:p>
            <a:pPr marL="793750" lvl="1" indent="-285750">
              <a:buNone/>
            </a:pPr>
            <a:r>
              <a:rPr lang="en-US" altLang="zh-CN" sz="1600" b="0"/>
              <a:t>	</a:t>
            </a:r>
            <a:r>
              <a:rPr lang="zh-CN" altLang="en-US" sz="1800" b="0"/>
              <a:t>表示客户端返回发送的请求对象，其中存放了客户端发送的所有请求头信息，包括各种</a:t>
            </a:r>
            <a:r>
              <a:rPr lang="en-US" altLang="zh-CN" sz="1800" b="0"/>
              <a:t>cookie</a:t>
            </a:r>
            <a:r>
              <a:rPr lang="zh-CN" altLang="en-US" sz="1800" b="0"/>
              <a:t>信息以及浏览器的各种信息</a:t>
            </a:r>
            <a:endParaRPr lang="en-US" altLang="zh-CN" sz="16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vert="horz" wrap="square" lIns="90333" tIns="44376" rIns="90333" bIns="44376" anchor="b"/>
          <a:lstStyle/>
          <a:p>
            <a:r>
              <a:rPr lang="zh-CN" altLang="en-US"/>
              <a:t>表定义</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marL="457200" lvl="1" indent="-457200">
              <a:spcBef>
                <a:spcPts val="200"/>
              </a:spcBef>
              <a:spcAft>
                <a:spcPts val="200"/>
              </a:spcAft>
              <a:buClr>
                <a:schemeClr val="tx2"/>
              </a:buClr>
              <a:buFont typeface="Wingdings" panose="05000000000000000000" pitchFamily="2" charset="2"/>
              <a:buChar char="u"/>
            </a:pPr>
            <a:r>
              <a:rPr lang="zh-CN" altLang="en-US"/>
              <a:t>约束</a:t>
            </a:r>
            <a:endParaRPr lang="en-US" altLang="zh-CN"/>
          </a:p>
          <a:p>
            <a:pPr marL="457200" lvl="1" indent="-457200">
              <a:spcBef>
                <a:spcPts val="200"/>
              </a:spcBef>
              <a:spcAft>
                <a:spcPts val="200"/>
              </a:spcAft>
              <a:buFont typeface="Wingdings" panose="05000000000000000000" pitchFamily="2" charset="2"/>
              <a:buChar char="Ø"/>
            </a:pPr>
            <a:r>
              <a:rPr lang="zh-CN" altLang="en-US" sz="1800" b="0"/>
              <a:t>主键约束</a:t>
            </a:r>
            <a:endParaRPr lang="en-US" altLang="zh-CN" sz="1800" b="0"/>
          </a:p>
          <a:p>
            <a:pPr marL="457200" lvl="1" indent="-457200">
              <a:spcBef>
                <a:spcPts val="200"/>
              </a:spcBef>
              <a:spcAft>
                <a:spcPts val="200"/>
              </a:spcAft>
              <a:buFont typeface="Wingdings" panose="05000000000000000000" pitchFamily="2" charset="2"/>
              <a:buChar char="Ø"/>
            </a:pPr>
            <a:r>
              <a:rPr lang="zh-CN" altLang="en-US" sz="1800" b="0"/>
              <a:t>外键约束</a:t>
            </a:r>
            <a:endParaRPr lang="en-US" altLang="zh-CN" sz="1800" b="0"/>
          </a:p>
          <a:p>
            <a:pPr marL="457200" lvl="1" indent="-457200">
              <a:spcBef>
                <a:spcPts val="200"/>
              </a:spcBef>
              <a:spcAft>
                <a:spcPts val="200"/>
              </a:spcAft>
              <a:buFont typeface="Wingdings" panose="05000000000000000000" pitchFamily="2" charset="2"/>
              <a:buChar char="Ø"/>
            </a:pPr>
            <a:r>
              <a:rPr lang="zh-CN" altLang="en-US" sz="1800" b="0"/>
              <a:t>唯一性约束</a:t>
            </a:r>
            <a:endParaRPr lang="en-US" altLang="zh-CN" sz="1800" b="0"/>
          </a:p>
          <a:p>
            <a:pPr marL="457200" lvl="1" indent="-457200">
              <a:spcBef>
                <a:spcPts val="200"/>
              </a:spcBef>
              <a:spcAft>
                <a:spcPts val="200"/>
              </a:spcAft>
              <a:buFont typeface="Wingdings" panose="05000000000000000000" pitchFamily="2" charset="2"/>
              <a:buChar char="Ø"/>
            </a:pPr>
            <a:r>
              <a:rPr lang="zh-CN" altLang="en-US" sz="1800" b="0"/>
              <a:t>非空约束</a:t>
            </a:r>
            <a:endParaRPr lang="en-US" altLang="zh-CN" sz="1800" b="0"/>
          </a:p>
          <a:p>
            <a:pPr marL="457200" lvl="1" indent="-457200">
              <a:spcBef>
                <a:spcPts val="200"/>
              </a:spcBef>
              <a:spcAft>
                <a:spcPts val="200"/>
              </a:spcAft>
              <a:buFont typeface="Wingdings" panose="05000000000000000000" pitchFamily="2" charset="2"/>
              <a:buChar char="Ø"/>
            </a:pPr>
            <a:r>
              <a:rPr lang="zh-CN" altLang="en-US" sz="1800" b="0"/>
              <a:t>默认值</a:t>
            </a:r>
            <a:endParaRPr lang="en-US" altLang="zh-CN" sz="1800" b="0"/>
          </a:p>
          <a:p>
            <a:pPr marL="742950" lvl="2" indent="0">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vert="horz" wrap="square" lIns="90333" tIns="44376" rIns="90333" bIns="44376" anchor="b"/>
          <a:lstStyle/>
          <a:p>
            <a:r>
              <a:rPr lang="zh-CN" altLang="en-US"/>
              <a:t>表定义</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修改数据库表</a:t>
            </a:r>
            <a:endParaRPr lang="en-US" altLang="zh-CN"/>
          </a:p>
          <a:p>
            <a:pPr>
              <a:spcBef>
                <a:spcPts val="200"/>
              </a:spcBef>
              <a:spcAft>
                <a:spcPts val="200"/>
              </a:spcAft>
              <a:buNone/>
            </a:pPr>
            <a:r>
              <a:rPr lang="zh-CN" altLang="en-US" sz="1800" b="0"/>
              <a:t>修改数据库表使用</a:t>
            </a:r>
            <a:r>
              <a:rPr lang="en-US" altLang="zh-CN" sz="1800" b="0"/>
              <a:t>alter</a:t>
            </a:r>
            <a:r>
              <a:rPr lang="zh-CN" altLang="en-US" sz="1800" b="0"/>
              <a:t>命令。</a:t>
            </a:r>
            <a:endParaRPr lang="en-US" altLang="zh-CN" sz="1800" b="0"/>
          </a:p>
          <a:p>
            <a:pPr marL="793750" lvl="1" indent="-285750">
              <a:spcBef>
                <a:spcPts val="200"/>
              </a:spcBef>
              <a:spcAft>
                <a:spcPts val="200"/>
              </a:spcAft>
              <a:buFont typeface="Wingdings" panose="05000000000000000000" pitchFamily="2" charset="2"/>
              <a:buChar char="Ø"/>
            </a:pPr>
            <a:r>
              <a:rPr lang="zh-CN" altLang="en-US" sz="1800" b="0"/>
              <a:t>添加列</a:t>
            </a:r>
            <a:endParaRPr lang="en-US" altLang="zh-CN" sz="1800" b="0"/>
          </a:p>
          <a:p>
            <a:pPr marL="793750" lvl="1" indent="-285750">
              <a:spcBef>
                <a:spcPts val="200"/>
              </a:spcBef>
              <a:spcAft>
                <a:spcPts val="200"/>
              </a:spcAft>
              <a:buNone/>
            </a:pPr>
            <a:r>
              <a:rPr lang="en-US" altLang="zh-CN" sz="1800" b="0"/>
              <a:t>mysql&gt;</a:t>
            </a:r>
            <a:r>
              <a:rPr lang="zh-CN" altLang="en-US" sz="1800" b="0"/>
              <a:t> </a:t>
            </a:r>
            <a:r>
              <a:rPr lang="en-US" altLang="zh-CN" sz="1800" b="0"/>
              <a:t>alter table tableName  add columnName dataType</a:t>
            </a:r>
          </a:p>
          <a:p>
            <a:pPr marL="793750" lvl="1" indent="-285750">
              <a:spcBef>
                <a:spcPts val="200"/>
              </a:spcBef>
              <a:spcAft>
                <a:spcPts val="200"/>
              </a:spcAft>
              <a:buFont typeface="Wingdings" panose="05000000000000000000" pitchFamily="2" charset="2"/>
              <a:buChar char="Ø"/>
            </a:pPr>
            <a:r>
              <a:rPr lang="zh-CN" altLang="en-US" sz="1800" b="0"/>
              <a:t>删除列</a:t>
            </a:r>
            <a:endParaRPr lang="en-US" altLang="zh-CN" sz="1800" b="0"/>
          </a:p>
          <a:p>
            <a:pPr marL="793750" lvl="1" indent="-285750">
              <a:spcBef>
                <a:spcPts val="200"/>
              </a:spcBef>
              <a:spcAft>
                <a:spcPts val="200"/>
              </a:spcAft>
              <a:buNone/>
            </a:pPr>
            <a:r>
              <a:rPr lang="en-US" altLang="zh-CN" sz="1800" b="0"/>
              <a:t>mysql&gt;</a:t>
            </a:r>
            <a:r>
              <a:rPr lang="zh-CN" altLang="en-US" sz="1800" b="0"/>
              <a:t> </a:t>
            </a:r>
            <a:r>
              <a:rPr lang="en-US" altLang="zh-CN" sz="1800" b="0"/>
              <a:t>alter table tableName  drop</a:t>
            </a:r>
            <a:r>
              <a:rPr lang="zh-CN" altLang="en-US" sz="1800" b="0"/>
              <a:t> </a:t>
            </a:r>
            <a:r>
              <a:rPr lang="en-US" altLang="zh-CN" sz="1800" b="0"/>
              <a:t>columnName dataType</a:t>
            </a:r>
          </a:p>
          <a:p>
            <a:pPr marL="793750" lvl="1" indent="-285750">
              <a:spcBef>
                <a:spcPts val="200"/>
              </a:spcBef>
              <a:spcAft>
                <a:spcPts val="200"/>
              </a:spcAft>
              <a:buFont typeface="Wingdings" panose="05000000000000000000" pitchFamily="2" charset="2"/>
              <a:buChar char="Ø"/>
            </a:pPr>
            <a:r>
              <a:rPr lang="zh-CN" altLang="en-US" sz="1800" b="0"/>
              <a:t>修改列</a:t>
            </a:r>
            <a:endParaRPr lang="en-US" altLang="zh-CN" sz="1800" b="0"/>
          </a:p>
          <a:p>
            <a:pPr marL="793750" lvl="1" indent="-285750">
              <a:spcBef>
                <a:spcPts val="200"/>
              </a:spcBef>
              <a:spcAft>
                <a:spcPts val="200"/>
              </a:spcAft>
              <a:buNone/>
            </a:pPr>
            <a:r>
              <a:rPr lang="en-US" altLang="zh-CN" sz="1800" b="0"/>
              <a:t>mysql&gt;</a:t>
            </a:r>
            <a:r>
              <a:rPr lang="zh-CN" altLang="en-US" sz="1800" b="0"/>
              <a:t> </a:t>
            </a:r>
            <a:r>
              <a:rPr lang="en-US" altLang="zh-CN" sz="1800" b="0"/>
              <a:t>alter table tableName  modify</a:t>
            </a:r>
            <a:r>
              <a:rPr lang="zh-CN" altLang="en-US" sz="1800" b="0"/>
              <a:t> </a:t>
            </a:r>
            <a:r>
              <a:rPr lang="en-US" altLang="zh-CN" sz="1800" b="0"/>
              <a:t>columnName dataType</a:t>
            </a:r>
          </a:p>
          <a:p>
            <a:pPr marL="793750" lvl="1" indent="-285750">
              <a:spcBef>
                <a:spcPts val="200"/>
              </a:spcBef>
              <a:spcAft>
                <a:spcPts val="200"/>
              </a:spcAft>
              <a:buNone/>
            </a:pPr>
            <a:endParaRPr lang="en-US" altLang="zh-CN" sz="1800" b="0"/>
          </a:p>
          <a:p>
            <a:pPr>
              <a:spcBef>
                <a:spcPts val="200"/>
              </a:spcBef>
              <a:spcAft>
                <a:spcPts val="200"/>
              </a:spcAft>
            </a:pPr>
            <a:r>
              <a:rPr lang="zh-CN" altLang="en-US"/>
              <a:t> 删除数据库表</a:t>
            </a:r>
            <a:endParaRPr lang="en-US" altLang="zh-CN"/>
          </a:p>
          <a:p>
            <a:pPr>
              <a:spcBef>
                <a:spcPts val="200"/>
              </a:spcBef>
              <a:spcAft>
                <a:spcPts val="200"/>
              </a:spcAft>
              <a:buNone/>
            </a:pPr>
            <a:r>
              <a:rPr lang="en-US" altLang="zh-CN" sz="1800" b="0"/>
              <a:t>mysql&gt;</a:t>
            </a:r>
            <a:r>
              <a:rPr lang="zh-CN" altLang="en-US" sz="1800" b="0"/>
              <a:t> </a:t>
            </a:r>
            <a:r>
              <a:rPr lang="en-US" altLang="zh-CN" sz="1800" b="0"/>
              <a:t>drop</a:t>
            </a:r>
            <a:r>
              <a:rPr lang="zh-CN" altLang="en-US" sz="1800" b="0"/>
              <a:t> </a:t>
            </a:r>
            <a:r>
              <a:rPr lang="en-US" altLang="zh-CN" sz="1800" b="0"/>
              <a:t>table</a:t>
            </a:r>
            <a:r>
              <a:rPr lang="zh-CN" altLang="en-US" sz="1800" b="0"/>
              <a:t> </a:t>
            </a:r>
            <a:r>
              <a:rPr lang="en-US" altLang="zh-CN" sz="1800" b="0"/>
              <a:t>tableName</a:t>
            </a:r>
          </a:p>
          <a:p>
            <a:pPr>
              <a:spcBef>
                <a:spcPts val="200"/>
              </a:spcBef>
              <a:spcAft>
                <a:spcPts val="200"/>
              </a:spcAft>
              <a:buNone/>
            </a:pPr>
            <a:endParaRPr lang="en-US" altLang="zh-CN" sz="1800" b="0"/>
          </a:p>
          <a:p>
            <a:pPr>
              <a:spcBef>
                <a:spcPts val="200"/>
              </a:spcBef>
              <a:spcAft>
                <a:spcPts val="200"/>
              </a:spcAft>
            </a:pPr>
            <a:r>
              <a:rPr lang="zh-CN" altLang="en-US" sz="1800"/>
              <a:t> </a:t>
            </a:r>
            <a:r>
              <a:rPr lang="zh-CN" altLang="en-US"/>
              <a:t>清空数据库表内容</a:t>
            </a:r>
            <a:endParaRPr lang="en-US" altLang="zh-CN" sz="1800"/>
          </a:p>
          <a:p>
            <a:pPr>
              <a:spcBef>
                <a:spcPts val="200"/>
              </a:spcBef>
              <a:spcAft>
                <a:spcPts val="200"/>
              </a:spcAft>
              <a:buNone/>
            </a:pPr>
            <a:r>
              <a:rPr lang="en-US" altLang="zh-CN" sz="1800" b="0"/>
              <a:t>mysql&gt;</a:t>
            </a:r>
            <a:r>
              <a:rPr lang="zh-CN" altLang="en-US" sz="1800" b="0"/>
              <a:t> </a:t>
            </a:r>
            <a:r>
              <a:rPr lang="en-US" altLang="zh-CN" sz="1800" b="0"/>
              <a:t>truncate table s_item</a:t>
            </a:r>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vert="horz" wrap="square" lIns="90333" tIns="44376" rIns="90333" bIns="44376" anchor="b"/>
          <a:lstStyle/>
          <a:p>
            <a:r>
              <a:rPr lang="zh-CN" altLang="en-US"/>
              <a:t>表关系</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a:t>
            </a:r>
            <a:r>
              <a:rPr lang="en-US" altLang="zh-CN"/>
              <a:t>one2many</a:t>
            </a:r>
          </a:p>
          <a:p>
            <a:pPr>
              <a:spcBef>
                <a:spcPts val="200"/>
              </a:spcBef>
              <a:spcAft>
                <a:spcPts val="200"/>
              </a:spcAft>
              <a:buNone/>
            </a:pPr>
            <a:r>
              <a:rPr lang="zh-CN" altLang="en-US" sz="1800" b="0"/>
              <a:t>一对多关系是项目开发过程中最常见的关联关系。例如，一个老师可以在任教多门课程</a:t>
            </a:r>
            <a:endParaRPr lang="en-US" altLang="zh-CN" sz="1800" b="0"/>
          </a:p>
          <a:p>
            <a:pPr>
              <a:spcBef>
                <a:spcPts val="200"/>
              </a:spcBef>
              <a:spcAft>
                <a:spcPts val="200"/>
              </a:spcAft>
              <a:buNone/>
            </a:pPr>
            <a:r>
              <a:rPr lang="zh-CN" altLang="en-US" sz="1800" b="0"/>
              <a:t>在一对多关系中，外键通常维护在多的一方。</a:t>
            </a: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pic>
        <p:nvPicPr>
          <p:cNvPr id="25603" name="图片 3"/>
          <p:cNvPicPr>
            <a:picLocks noChangeAspect="1"/>
          </p:cNvPicPr>
          <p:nvPr/>
        </p:nvPicPr>
        <p:blipFill>
          <a:blip r:embed="rId2" cstate="print"/>
          <a:stretch>
            <a:fillRect/>
          </a:stretch>
        </p:blipFill>
        <p:spPr>
          <a:xfrm>
            <a:off x="457200" y="2286000"/>
            <a:ext cx="4897438" cy="1574800"/>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vert="horz" wrap="square" lIns="90333" tIns="44376" rIns="90333" bIns="44376" anchor="b"/>
          <a:lstStyle/>
          <a:p>
            <a:r>
              <a:rPr lang="zh-CN" altLang="en-US"/>
              <a:t>表关系</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a:t>
            </a:r>
            <a:r>
              <a:rPr lang="en-US" altLang="zh-CN"/>
              <a:t>one2one</a:t>
            </a:r>
          </a:p>
          <a:p>
            <a:pPr>
              <a:spcBef>
                <a:spcPts val="200"/>
              </a:spcBef>
              <a:spcAft>
                <a:spcPts val="200"/>
              </a:spcAft>
              <a:buNone/>
            </a:pPr>
            <a:r>
              <a:rPr lang="zh-CN" altLang="en-US" sz="1800" b="0"/>
              <a:t>一对一关系是一对多关系的一种特例（为外键添加唯一约束）。例如，一个人只能对应一个身份证。</a:t>
            </a:r>
            <a:endParaRPr lang="en-US" altLang="zh-CN" sz="1800" b="0"/>
          </a:p>
          <a:p>
            <a:pPr>
              <a:spcBef>
                <a:spcPts val="200"/>
              </a:spcBef>
              <a:spcAft>
                <a:spcPts val="200"/>
              </a:spcAft>
              <a:buNone/>
            </a:pPr>
            <a:r>
              <a:rPr lang="zh-CN" altLang="en-US" sz="1800" b="0"/>
              <a:t>在一对一关系中，外键可以维护在任意一方。</a:t>
            </a: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pic>
        <p:nvPicPr>
          <p:cNvPr id="26627" name="图片 2"/>
          <p:cNvPicPr>
            <a:picLocks noChangeAspect="1"/>
          </p:cNvPicPr>
          <p:nvPr/>
        </p:nvPicPr>
        <p:blipFill>
          <a:blip r:embed="rId2" cstate="print"/>
          <a:stretch>
            <a:fillRect/>
          </a:stretch>
        </p:blipFill>
        <p:spPr>
          <a:xfrm>
            <a:off x="304800" y="2133600"/>
            <a:ext cx="5429250" cy="1447800"/>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vert="horz" wrap="square" lIns="90333" tIns="44376" rIns="90333" bIns="44376" anchor="b"/>
          <a:lstStyle/>
          <a:p>
            <a:r>
              <a:rPr lang="zh-CN" altLang="en-US"/>
              <a:t>表关系</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a:t>
            </a:r>
            <a:r>
              <a:rPr lang="en-US" altLang="zh-CN"/>
              <a:t>many2many</a:t>
            </a:r>
          </a:p>
          <a:p>
            <a:pPr>
              <a:spcBef>
                <a:spcPts val="200"/>
              </a:spcBef>
              <a:spcAft>
                <a:spcPts val="200"/>
              </a:spcAft>
              <a:buNone/>
            </a:pPr>
            <a:r>
              <a:rPr lang="zh-CN" altLang="en-US" sz="1800" b="0"/>
              <a:t>多对多关系是也可以理解为是一对多关系的一种特例（两个一对多）。例如，学生和课程的关系，一个学生可以选修多门课程，一个门课程也可以被多个学生选修。</a:t>
            </a:r>
            <a:endParaRPr lang="en-US" altLang="zh-CN" sz="1800" b="0"/>
          </a:p>
          <a:p>
            <a:pPr>
              <a:spcBef>
                <a:spcPts val="200"/>
              </a:spcBef>
              <a:spcAft>
                <a:spcPts val="200"/>
              </a:spcAft>
              <a:buNone/>
            </a:pPr>
            <a:r>
              <a:rPr lang="zh-CN" altLang="en-US" sz="1800" b="0"/>
              <a:t>在多对多关系中，外键维护在桥表中。</a:t>
            </a:r>
            <a:endParaRPr lang="en-US" altLang="zh-CN" sz="1800" b="0"/>
          </a:p>
          <a:p>
            <a:pPr>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pic>
        <p:nvPicPr>
          <p:cNvPr id="27651" name="图片 1"/>
          <p:cNvPicPr>
            <a:picLocks noChangeAspect="1"/>
          </p:cNvPicPr>
          <p:nvPr/>
        </p:nvPicPr>
        <p:blipFill>
          <a:blip r:embed="rId2" cstate="print"/>
          <a:stretch>
            <a:fillRect/>
          </a:stretch>
        </p:blipFill>
        <p:spPr>
          <a:xfrm>
            <a:off x="457200" y="2224088"/>
            <a:ext cx="6096000" cy="1276350"/>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050"/>
          <p:cNvSpPr>
            <a:spLocks noGrp="1" noChangeArrowheads="1"/>
          </p:cNvSpPr>
          <p:nvPr>
            <p:ph type="ctrTitle" idx="4294967295"/>
          </p:nvPr>
        </p:nvSpPr>
        <p:spPr>
          <a:xfrm>
            <a:off x="3218180" y="2870835"/>
            <a:ext cx="5306695" cy="1428750"/>
          </a:xfrm>
          <a:prstGeom prst="rect">
            <a:avLst/>
          </a:prstGeom>
        </p:spPr>
        <p:txBody>
          <a:bodyPr vert="horz" wrap="square" lIns="90333" tIns="44376" rIns="90333" bIns="44376" numCol="1" anchor="ctr" anchorCtr="0" compatLnSpc="1"/>
          <a:lstStyle>
            <a:lvl1pPr lvl="0">
              <a:defRPr/>
            </a:lvl1pPr>
          </a:lstStyle>
          <a:p>
            <a:pPr lvl="0" algn="ctr" eaLnBrk="1" hangingPunct="1"/>
            <a:r>
              <a:rPr lang="en-US" altLang="zh-CN" sz="2800">
                <a:solidFill>
                  <a:srgbClr val="CC0099"/>
                </a:solidFill>
                <a:effectLst>
                  <a:outerShdw blurRad="38100" dist="38100" dir="2700000">
                    <a:srgbClr val="C0C0C0"/>
                  </a:outerShdw>
                </a:effectLst>
              </a:rPr>
              <a:t>mysql</a:t>
            </a:r>
            <a:r>
              <a:rPr lang="zh-CN" altLang="en-US" sz="2800">
                <a:solidFill>
                  <a:srgbClr val="CC0099"/>
                </a:solidFill>
                <a:effectLst>
                  <a:outerShdw blurRad="38100" dist="38100" dir="2700000">
                    <a:srgbClr val="C0C0C0"/>
                  </a:outerShdw>
                </a:effectLst>
              </a:rPr>
              <a:t/>
            </a: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
            </a:r>
            <a:br>
              <a:rPr lang="zh-CN" altLang="en-US" sz="2800">
                <a:solidFill>
                  <a:srgbClr val="CC0099"/>
                </a:solidFill>
                <a:effectLst>
                  <a:outerShdw blurRad="38100" dist="38100" dir="2700000">
                    <a:srgbClr val="C0C0C0"/>
                  </a:outerShdw>
                </a:effectLst>
              </a:rPr>
            </a:br>
            <a:r>
              <a:rPr lang="zh-CN" altLang="en-US" sz="2800">
                <a:solidFill>
                  <a:srgbClr val="CC0099"/>
                </a:solidFill>
                <a:effectLst>
                  <a:outerShdw blurRad="38100" dist="38100" dir="2700000">
                    <a:srgbClr val="C0C0C0"/>
                  </a:outerShdw>
                </a:effectLst>
              </a:rPr>
              <a:t>第 </a:t>
            </a:r>
            <a:r>
              <a:rPr lang="en-US" altLang="zh-CN" sz="2800">
                <a:solidFill>
                  <a:srgbClr val="CC0099"/>
                </a:solidFill>
                <a:effectLst>
                  <a:outerShdw blurRad="38100" dist="38100" dir="2700000">
                    <a:srgbClr val="C0C0C0"/>
                  </a:outerShdw>
                </a:effectLst>
              </a:rPr>
              <a:t>3</a:t>
            </a:r>
            <a:r>
              <a:rPr lang="zh-CN" altLang="en-US" sz="2800">
                <a:solidFill>
                  <a:srgbClr val="CC0099"/>
                </a:solidFill>
                <a:effectLst>
                  <a:outerShdw blurRad="38100" dist="38100" dir="2700000">
                    <a:srgbClr val="C0C0C0"/>
                  </a:outerShdw>
                </a:effectLst>
              </a:rPr>
              <a:t> 章: 数据库操作</a:t>
            </a:r>
            <a:endParaRPr lang="zh-CN" altLang="en-US" sz="2800" b="0">
              <a:solidFill>
                <a:srgbClr val="CC0099"/>
              </a:solidFill>
              <a:effectLst>
                <a:outerShdw blurRad="38100" dist="38100" dir="2700000">
                  <a:srgbClr val="C0C0C0"/>
                </a:outerShdw>
              </a:effectLst>
            </a:endParaRPr>
          </a:p>
        </p:txBody>
      </p:sp>
      <p:sp>
        <p:nvSpPr>
          <p:cNvPr id="2" name="文本框 1"/>
          <p:cNvSpPr txBox="1"/>
          <p:nvPr/>
        </p:nvSpPr>
        <p:spPr>
          <a:xfrm>
            <a:off x="3733800" y="4876800"/>
            <a:ext cx="3962400" cy="275590"/>
          </a:xfrm>
          <a:prstGeom prst="rect">
            <a:avLst/>
          </a:prstGeom>
          <a:noFill/>
        </p:spPr>
        <p:txBody>
          <a:bodyPr>
            <a:spAutoFit/>
          </a:bodyPr>
          <a:lstStyle/>
          <a:p>
            <a:pPr marR="0" algn="ctr" defTabSz="914400">
              <a:buClrTx/>
              <a:buSzTx/>
              <a:buFontTx/>
              <a:buNone/>
              <a:defRPr/>
            </a:pPr>
            <a:r>
              <a:rPr kumimoji="0" lang="zh-CN" altLang="en-US" sz="1200" b="0" kern="1200" cap="none" spc="0" normalizeH="0" baseline="0" noProof="0" dirty="0">
                <a:solidFill>
                  <a:srgbClr val="CC00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参照：</a:t>
            </a:r>
            <a:r>
              <a:rPr kumimoji="0" lang="en-US" altLang="zh-CN" sz="1200" b="0" kern="1200" cap="none" spc="0" normalizeH="0" baseline="0" noProof="0" dirty="0">
                <a:solidFill>
                  <a:srgbClr val="CC0099"/>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https://dev.mysql.com/doc/refman/5.7/en/</a:t>
            </a:r>
            <a:endParaRPr kumimoji="1" lang="zh-CN" altLang="en-US"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vert="horz" wrap="square" lIns="90333" tIns="44376" rIns="90333" bIns="44376" anchor="b"/>
          <a:lstStyle/>
          <a:p>
            <a:r>
              <a:rPr lang="zh-CN" altLang="en-US"/>
              <a:t>学习目标</a:t>
            </a:r>
          </a:p>
        </p:txBody>
      </p:sp>
      <p:sp>
        <p:nvSpPr>
          <p:cNvPr id="29698" name="Rectangle 3"/>
          <p:cNvSpPr>
            <a:spLocks noGrp="1"/>
          </p:cNvSpPr>
          <p:nvPr>
            <p:ph idx="1"/>
          </p:nvPr>
        </p:nvSpPr>
        <p:spPr/>
        <p:txBody>
          <a:bodyPr vert="horz" wrap="square" lIns="90050" tIns="45024" rIns="90050" bIns="45024" anchor="t"/>
          <a:lstStyle/>
          <a:p>
            <a:pPr>
              <a:spcBef>
                <a:spcPts val="200"/>
              </a:spcBef>
              <a:spcAft>
                <a:spcPts val="200"/>
              </a:spcAft>
            </a:pPr>
            <a:r>
              <a:rPr lang="zh-CN" altLang="en-US"/>
              <a:t> 掌握如何向数据库中插入数据</a:t>
            </a:r>
            <a:endParaRPr lang="en-US" altLang="zh-CN"/>
          </a:p>
          <a:p>
            <a:pPr>
              <a:spcBef>
                <a:spcPts val="200"/>
              </a:spcBef>
              <a:spcAft>
                <a:spcPts val="200"/>
              </a:spcAft>
            </a:pPr>
            <a:r>
              <a:rPr lang="zh-CN" altLang="en-US"/>
              <a:t> 掌握如何向数据库中修改数据</a:t>
            </a:r>
            <a:endParaRPr lang="en-US" altLang="zh-CN"/>
          </a:p>
          <a:p>
            <a:pPr>
              <a:spcBef>
                <a:spcPts val="200"/>
              </a:spcBef>
              <a:spcAft>
                <a:spcPts val="200"/>
              </a:spcAft>
            </a:pPr>
            <a:r>
              <a:rPr lang="zh-CN" altLang="en-US"/>
              <a:t> 掌握如何向数据库中删除数据</a:t>
            </a:r>
            <a:endParaRPr lang="en-US" altLang="zh-CN"/>
          </a:p>
          <a:p>
            <a:pPr>
              <a:spcBef>
                <a:spcPts val="200"/>
              </a:spcBef>
              <a:spcAft>
                <a:spcPts val="200"/>
              </a:spcAft>
            </a:pPr>
            <a:r>
              <a:rPr lang="zh-CN" altLang="en-US"/>
              <a:t> 掌握基本的查询</a:t>
            </a:r>
            <a:endParaRPr lang="en-US" altLang="zh-CN"/>
          </a:p>
          <a:p>
            <a:pPr>
              <a:spcBef>
                <a:spcPts val="200"/>
              </a:spcBef>
              <a:spcAft>
                <a:spcPts val="200"/>
              </a:spcAft>
            </a:pPr>
            <a:r>
              <a:rPr lang="zh-CN" altLang="en-US"/>
              <a:t> 掌握条件查询</a:t>
            </a:r>
            <a:endParaRPr lang="en-US" altLang="zh-CN"/>
          </a:p>
          <a:p>
            <a:pPr>
              <a:spcBef>
                <a:spcPts val="200"/>
              </a:spcBef>
              <a:spcAft>
                <a:spcPts val="200"/>
              </a:spcAft>
            </a:pPr>
            <a:r>
              <a:rPr lang="zh-CN" altLang="en-US"/>
              <a:t> 掌握嵌套查询</a:t>
            </a:r>
            <a:endParaRPr lang="en-US" altLang="zh-CN"/>
          </a:p>
          <a:p>
            <a:pPr>
              <a:spcBef>
                <a:spcPts val="200"/>
              </a:spcBef>
              <a:spcAft>
                <a:spcPts val="200"/>
              </a:spcAft>
            </a:pPr>
            <a:r>
              <a:rPr lang="zh-CN" altLang="en-US"/>
              <a:t> 掌握分组查询</a:t>
            </a:r>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vert="horz" wrap="square" lIns="90333" tIns="44376" rIns="90333" bIns="44376" anchor="b"/>
          <a:lstStyle/>
          <a:p>
            <a:r>
              <a:rPr lang="zh-CN" altLang="en-US"/>
              <a:t>数据库操作</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插入数据</a:t>
            </a:r>
            <a:endParaRPr lang="en-US" altLang="zh-CN"/>
          </a:p>
          <a:p>
            <a:pPr>
              <a:spcBef>
                <a:spcPts val="200"/>
              </a:spcBef>
              <a:spcAft>
                <a:spcPts val="200"/>
              </a:spcAft>
              <a:buNone/>
            </a:pPr>
            <a:r>
              <a:rPr lang="zh-CN" altLang="en-US" sz="1800" b="0"/>
              <a:t>向数据库中插入数据使用</a:t>
            </a:r>
            <a:r>
              <a:rPr lang="en-US" altLang="zh-CN" sz="1800" b="0"/>
              <a:t>insert</a:t>
            </a:r>
            <a:r>
              <a:rPr lang="zh-CN" altLang="en-US" sz="1800" b="0"/>
              <a:t>命令。</a:t>
            </a:r>
            <a:endParaRPr lang="en-US" altLang="zh-CN" sz="1800" b="0"/>
          </a:p>
          <a:p>
            <a:pPr lvl="1" indent="0">
              <a:spcBef>
                <a:spcPts val="200"/>
              </a:spcBef>
              <a:spcAft>
                <a:spcPts val="200"/>
              </a:spcAft>
              <a:buNone/>
            </a:pPr>
            <a:r>
              <a:rPr lang="en-US" altLang="zh-CN" sz="1800" b="0"/>
              <a:t>mysql&gt; insert</a:t>
            </a:r>
            <a:r>
              <a:rPr lang="zh-CN" altLang="en-US" sz="1800" b="0"/>
              <a:t> </a:t>
            </a:r>
            <a:r>
              <a:rPr lang="en-US" altLang="zh-CN" sz="1800" b="0"/>
              <a:t>into</a:t>
            </a:r>
            <a:r>
              <a:rPr lang="zh-CN" altLang="en-US" sz="1800" b="0"/>
              <a:t> </a:t>
            </a:r>
            <a:r>
              <a:rPr lang="en-US" altLang="zh-CN" sz="1800" b="0"/>
              <a:t>tableName[(col1,col2</a:t>
            </a:r>
            <a:r>
              <a:rPr lang="is-IS" altLang="zh-CN" sz="1800" b="0"/>
              <a:t>…</a:t>
            </a:r>
            <a:r>
              <a:rPr lang="en-US" altLang="zh-CN" sz="1800" b="0"/>
              <a:t>)]</a:t>
            </a:r>
            <a:r>
              <a:rPr lang="zh-CN" altLang="en-US" sz="1800" b="0"/>
              <a:t> </a:t>
            </a:r>
            <a:r>
              <a:rPr lang="en-US" altLang="zh-CN" sz="1800" b="0"/>
              <a:t>values(val1,val2</a:t>
            </a:r>
            <a:r>
              <a:rPr lang="is-IS" altLang="zh-CN" sz="1800" b="0"/>
              <a:t>…</a:t>
            </a:r>
            <a:r>
              <a:rPr lang="en-US" altLang="zh-CN" sz="1800" b="0"/>
              <a:t>);</a:t>
            </a:r>
          </a:p>
          <a:p>
            <a:pPr lvl="1" indent="0">
              <a:spcBef>
                <a:spcPts val="200"/>
              </a:spcBef>
              <a:spcAft>
                <a:spcPts val="200"/>
              </a:spcAft>
              <a:buNone/>
            </a:pPr>
            <a:endParaRPr lang="en-US" altLang="zh-CN" sz="1800" b="0"/>
          </a:p>
          <a:p>
            <a:pPr lvl="1" indent="0">
              <a:spcBef>
                <a:spcPts val="200"/>
              </a:spcBef>
              <a:spcAft>
                <a:spcPts val="200"/>
              </a:spcAft>
              <a:buFont typeface="Wingdings" panose="05000000000000000000" pitchFamily="2" charset="2"/>
              <a:buChar char="Ø"/>
            </a:pPr>
            <a:r>
              <a:rPr lang="zh-CN" altLang="en-US" sz="1800" b="0"/>
              <a:t>如果不指定列名，</a:t>
            </a:r>
            <a:r>
              <a:rPr lang="en-US" altLang="zh-CN" sz="1800" b="0"/>
              <a:t>values</a:t>
            </a:r>
            <a:r>
              <a:rPr lang="zh-CN" altLang="en-US" sz="1800" b="0"/>
              <a:t>中指定值时必须按照表结构顺序，一次赋值</a:t>
            </a:r>
            <a:endParaRPr lang="en-US" altLang="zh-CN" sz="1800" b="0"/>
          </a:p>
          <a:p>
            <a:pPr lvl="1" indent="0">
              <a:spcBef>
                <a:spcPts val="200"/>
              </a:spcBef>
              <a:spcAft>
                <a:spcPts val="200"/>
              </a:spcAft>
              <a:buFont typeface="Wingdings" panose="05000000000000000000" pitchFamily="2" charset="2"/>
              <a:buChar char="Ø"/>
            </a:pPr>
            <a:r>
              <a:rPr lang="zh-CN" altLang="en-US" sz="1800" b="0"/>
              <a:t>如果指定列名，</a:t>
            </a:r>
            <a:r>
              <a:rPr lang="en-US" altLang="zh-CN" sz="1800" b="0"/>
              <a:t>values</a:t>
            </a:r>
            <a:r>
              <a:rPr lang="zh-CN" altLang="en-US" sz="1800" b="0"/>
              <a:t>中值的顺序必须和列名的顺序一致。</a:t>
            </a: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vert="horz" wrap="square" lIns="90333" tIns="44376" rIns="90333" bIns="44376" anchor="b"/>
          <a:lstStyle/>
          <a:p>
            <a:r>
              <a:rPr lang="zh-CN" altLang="en-US"/>
              <a:t>数据库操作</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修改数据</a:t>
            </a:r>
            <a:endParaRPr lang="en-US" altLang="zh-CN"/>
          </a:p>
          <a:p>
            <a:pPr>
              <a:spcBef>
                <a:spcPts val="200"/>
              </a:spcBef>
              <a:spcAft>
                <a:spcPts val="200"/>
              </a:spcAft>
              <a:buNone/>
            </a:pPr>
            <a:r>
              <a:rPr lang="zh-CN" altLang="en-US" sz="1800" b="0"/>
              <a:t>修改数据库表中数据使用</a:t>
            </a:r>
            <a:r>
              <a:rPr lang="en-US" altLang="zh-CN" sz="1800" b="0"/>
              <a:t>updatet</a:t>
            </a:r>
            <a:r>
              <a:rPr lang="zh-CN" altLang="en-US" sz="1800" b="0"/>
              <a:t>命令。</a:t>
            </a:r>
            <a:endParaRPr lang="en-US" altLang="zh-CN" sz="1800" b="0"/>
          </a:p>
          <a:p>
            <a:pPr lvl="1" indent="0">
              <a:spcBef>
                <a:spcPts val="200"/>
              </a:spcBef>
              <a:spcAft>
                <a:spcPts val="200"/>
              </a:spcAft>
              <a:buNone/>
            </a:pPr>
            <a:r>
              <a:rPr lang="en-US" altLang="zh-CN" sz="1800" b="0"/>
              <a:t>mysql&gt; update</a:t>
            </a:r>
            <a:r>
              <a:rPr lang="zh-CN" altLang="en-US" sz="1800" b="0"/>
              <a:t> </a:t>
            </a:r>
            <a:r>
              <a:rPr lang="en-US" altLang="zh-CN" sz="1800" b="0"/>
              <a:t>tableName</a:t>
            </a:r>
            <a:r>
              <a:rPr lang="zh-CN" altLang="en-US" sz="1800" b="0"/>
              <a:t> </a:t>
            </a:r>
            <a:r>
              <a:rPr lang="en-US" altLang="zh-CN" sz="1800" b="0"/>
              <a:t>set</a:t>
            </a:r>
            <a:r>
              <a:rPr lang="zh-CN" altLang="en-US" sz="1800" b="0"/>
              <a:t> </a:t>
            </a:r>
            <a:r>
              <a:rPr lang="en-US" altLang="zh-CN" sz="1800" b="0"/>
              <a:t>col1</a:t>
            </a:r>
            <a:r>
              <a:rPr lang="zh-CN" altLang="en-US" sz="1800" b="0"/>
              <a:t> </a:t>
            </a:r>
            <a:r>
              <a:rPr lang="en-US" altLang="zh-CN" sz="1800" b="0"/>
              <a:t>=</a:t>
            </a:r>
            <a:r>
              <a:rPr lang="zh-CN" altLang="en-US" sz="1800" b="0"/>
              <a:t> </a:t>
            </a:r>
            <a:r>
              <a:rPr lang="en-US" altLang="zh-CN" sz="1800" b="0"/>
              <a:t>val1[,</a:t>
            </a:r>
            <a:r>
              <a:rPr lang="zh-CN" altLang="en-US" sz="1800" b="0"/>
              <a:t> </a:t>
            </a:r>
            <a:r>
              <a:rPr lang="en-US" altLang="zh-CN" sz="1800" b="0"/>
              <a:t>col2=val2];</a:t>
            </a:r>
          </a:p>
          <a:p>
            <a:pPr lvl="1" indent="0">
              <a:spcBef>
                <a:spcPts val="200"/>
              </a:spcBef>
              <a:spcAft>
                <a:spcPts val="200"/>
              </a:spcAft>
              <a:buNone/>
            </a:pPr>
            <a:endParaRPr lang="en-US" altLang="zh-CN" sz="1800" b="0"/>
          </a:p>
          <a:p>
            <a:pPr lvl="1" indent="0">
              <a:spcBef>
                <a:spcPts val="200"/>
              </a:spcBef>
              <a:spcAft>
                <a:spcPts val="200"/>
              </a:spcAft>
              <a:buFont typeface="Wingdings" panose="05000000000000000000" pitchFamily="2" charset="2"/>
              <a:buChar char="Ø"/>
            </a:pPr>
            <a:r>
              <a:rPr lang="zh-CN" altLang="en-US" sz="1800" b="0"/>
              <a:t>修改数据时，通常使用</a:t>
            </a:r>
            <a:r>
              <a:rPr lang="en-US" altLang="zh-CN" sz="1800" b="0"/>
              <a:t>where</a:t>
            </a:r>
            <a:r>
              <a:rPr lang="zh-CN" altLang="en-US" sz="1800" b="0"/>
              <a:t>关键字设置筛选条件</a:t>
            </a:r>
            <a:endParaRPr lang="en-US" altLang="zh-CN" sz="1800" b="0"/>
          </a:p>
          <a:p>
            <a:pPr lvl="1" indent="0">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p:txBody>
          <a:bodyPr vert="horz" wrap="square" lIns="90333" tIns="44376" rIns="90333" bIns="44376" anchor="b"/>
          <a:lstStyle/>
          <a:p>
            <a:r>
              <a:rPr lang="zh-CN" altLang="en-US"/>
              <a:t>数据库操作</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删除数据</a:t>
            </a:r>
            <a:endParaRPr lang="en-US" altLang="zh-CN"/>
          </a:p>
          <a:p>
            <a:pPr>
              <a:spcBef>
                <a:spcPts val="200"/>
              </a:spcBef>
              <a:spcAft>
                <a:spcPts val="200"/>
              </a:spcAft>
              <a:buNone/>
            </a:pPr>
            <a:r>
              <a:rPr lang="zh-CN" altLang="en-US" sz="1800" b="0"/>
              <a:t>删除数据库表中数据使用</a:t>
            </a:r>
            <a:r>
              <a:rPr lang="en-US" altLang="zh-CN" sz="1800" b="0"/>
              <a:t>delete</a:t>
            </a:r>
            <a:r>
              <a:rPr lang="zh-CN" altLang="en-US" sz="1800" b="0"/>
              <a:t>命令。</a:t>
            </a:r>
            <a:endParaRPr lang="en-US" altLang="zh-CN" sz="1800" b="0"/>
          </a:p>
          <a:p>
            <a:pPr lvl="1" indent="0">
              <a:spcBef>
                <a:spcPts val="200"/>
              </a:spcBef>
              <a:spcAft>
                <a:spcPts val="200"/>
              </a:spcAft>
              <a:buNone/>
            </a:pPr>
            <a:r>
              <a:rPr lang="en-US" altLang="zh-CN" sz="1800" b="0"/>
              <a:t>mysql&gt;</a:t>
            </a:r>
            <a:r>
              <a:rPr lang="zh-CN" altLang="en-US" sz="1800" b="0"/>
              <a:t> </a:t>
            </a:r>
            <a:r>
              <a:rPr lang="en-US" altLang="zh-CN" sz="1800" b="0"/>
              <a:t>delete</a:t>
            </a:r>
            <a:r>
              <a:rPr lang="zh-CN" altLang="en-US" sz="1800" b="0"/>
              <a:t> </a:t>
            </a:r>
            <a:r>
              <a:rPr lang="en-US" altLang="zh-CN" sz="1800" b="0"/>
              <a:t>from</a:t>
            </a:r>
            <a:r>
              <a:rPr lang="zh-CN" altLang="en-US" sz="1800" b="0"/>
              <a:t> </a:t>
            </a:r>
            <a:r>
              <a:rPr lang="en-US" altLang="zh-CN" sz="1800" b="0"/>
              <a:t>tableName</a:t>
            </a:r>
            <a:r>
              <a:rPr lang="zh-CN" altLang="en-US" sz="1800" b="0"/>
              <a:t> </a:t>
            </a:r>
            <a:r>
              <a:rPr lang="en-US" altLang="zh-CN" sz="1800" b="0"/>
              <a:t>;</a:t>
            </a:r>
          </a:p>
          <a:p>
            <a:pPr lvl="1" indent="0">
              <a:spcBef>
                <a:spcPts val="200"/>
              </a:spcBef>
              <a:spcAft>
                <a:spcPts val="200"/>
              </a:spcAft>
              <a:buNone/>
            </a:pPr>
            <a:endParaRPr lang="en-US" altLang="zh-CN" sz="1800" b="0"/>
          </a:p>
          <a:p>
            <a:pPr lvl="1" indent="0">
              <a:spcBef>
                <a:spcPts val="200"/>
              </a:spcBef>
              <a:spcAft>
                <a:spcPts val="200"/>
              </a:spcAft>
              <a:buFont typeface="Wingdings" panose="05000000000000000000" pitchFamily="2" charset="2"/>
              <a:buChar char="Ø"/>
            </a:pPr>
            <a:r>
              <a:rPr lang="zh-CN" altLang="en-US" sz="1800" b="0"/>
              <a:t>删除数据的时候通常需要使用</a:t>
            </a:r>
            <a:r>
              <a:rPr lang="en-US" altLang="zh-CN" sz="1800" b="0"/>
              <a:t>where</a:t>
            </a:r>
            <a:r>
              <a:rPr lang="zh-CN" altLang="en-US" sz="1800" b="0"/>
              <a:t>设置筛选条件</a:t>
            </a:r>
            <a:endParaRPr lang="en-US" altLang="zh-CN" sz="1800" b="0"/>
          </a:p>
          <a:p>
            <a:pPr lvl="1" indent="0">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a:ln/>
        </p:spPr>
        <p:txBody>
          <a:bodyPr vert="horz" wrap="square" lIns="90333" tIns="44376" rIns="90333" bIns="44376" anchor="b"/>
          <a:lstStyle/>
          <a:p>
            <a:r>
              <a:rPr lang="zh-CN" altLang="en-US"/>
              <a:t>服务器编程</a:t>
            </a:r>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获取客户端请求</a:t>
            </a:r>
            <a:endParaRPr lang="en-US" altLang="zh-CN"/>
          </a:p>
          <a:p>
            <a:pPr>
              <a:buNone/>
            </a:pPr>
            <a:r>
              <a:rPr lang="en-US" altLang="zh-CN" sz="1800"/>
              <a:t>HTTP</a:t>
            </a:r>
            <a:r>
              <a:rPr lang="zh-CN" altLang="en-US" sz="1800"/>
              <a:t>服务器接收到的客户端请求时调用的回调函数中的第一个参数值为一个</a:t>
            </a:r>
            <a:r>
              <a:rPr lang="en-US" altLang="zh-CN" sz="1800"/>
              <a:t>http.IncomingMessage</a:t>
            </a:r>
            <a:r>
              <a:rPr lang="zh-CN" altLang="en-US" sz="1800"/>
              <a:t>对象，该对象用于读取客户端请求流中的数据，因此，当从客户端请求流中读取到新的数据时触发</a:t>
            </a:r>
            <a:r>
              <a:rPr lang="en-US" altLang="zh-CN" sz="1800"/>
              <a:t>data</a:t>
            </a:r>
            <a:r>
              <a:rPr lang="zh-CN" altLang="en-US" sz="1800"/>
              <a:t>事件，当读取完客户端请求流中的数据时触发</a:t>
            </a:r>
            <a:r>
              <a:rPr lang="en-US" altLang="zh-CN" sz="1800"/>
              <a:t>end</a:t>
            </a:r>
            <a:r>
              <a:rPr lang="zh-CN" altLang="en-US" sz="1800"/>
              <a:t>事件</a:t>
            </a:r>
            <a:endParaRPr lang="en-US" altLang="zh-CN" sz="1800"/>
          </a:p>
          <a:p>
            <a:pPr marL="793750" lvl="1" indent="-285750"/>
            <a:r>
              <a:rPr lang="zh-CN" altLang="en-US" sz="1800"/>
              <a:t>方法</a:t>
            </a:r>
            <a:endParaRPr lang="en-US" altLang="zh-CN" sz="1800"/>
          </a:p>
          <a:p>
            <a:pPr marL="793750" lvl="1" indent="-285750">
              <a:buFont typeface="宋体" panose="02010600030101010101" pitchFamily="2" charset="-122"/>
              <a:buAutoNum type="arabicPeriod"/>
            </a:pPr>
            <a:r>
              <a:rPr lang="en-US" altLang="zh-CN" sz="1800"/>
              <a:t>req.pause();</a:t>
            </a:r>
          </a:p>
          <a:p>
            <a:pPr>
              <a:buNone/>
            </a:pPr>
            <a:r>
              <a:rPr lang="en-US" altLang="zh-CN" sz="1600" b="0"/>
              <a:t>	</a:t>
            </a:r>
            <a:r>
              <a:rPr lang="zh-CN" altLang="en-US" sz="1800" b="0"/>
              <a:t>暂停此</a:t>
            </a:r>
            <a:r>
              <a:rPr lang="en-US" altLang="zh-CN" sz="1800" b="0"/>
              <a:t>request</a:t>
            </a:r>
            <a:r>
              <a:rPr lang="zh-CN" altLang="en-US" sz="1800" b="0"/>
              <a:t>触发事件，对于控制上传非常有用</a:t>
            </a:r>
            <a:endParaRPr lang="en-US" altLang="zh-CN" sz="1800" b="0"/>
          </a:p>
          <a:p>
            <a:pPr marL="793750" lvl="1" indent="-285750">
              <a:buFont typeface="宋体" panose="02010600030101010101" pitchFamily="2" charset="-122"/>
              <a:buAutoNum type="arabicPeriod" startAt="2"/>
            </a:pPr>
            <a:r>
              <a:rPr lang="en-US" altLang="zh-CN" sz="1800"/>
              <a:t>req.resume()</a:t>
            </a:r>
          </a:p>
          <a:p>
            <a:pPr marL="793750" lvl="1" indent="-285750">
              <a:buNone/>
            </a:pPr>
            <a:r>
              <a:rPr lang="en-US" altLang="zh-CN" sz="1600" b="0"/>
              <a:t>	</a:t>
            </a:r>
            <a:r>
              <a:rPr lang="zh-CN" altLang="en-US" sz="1800" b="0"/>
              <a:t>恢复一个暂停的</a:t>
            </a:r>
            <a:r>
              <a:rPr lang="en-US" altLang="zh-CN" sz="1800" b="0"/>
              <a:t>request</a:t>
            </a:r>
            <a:endParaRPr lang="en-US" altLang="zh-CN"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vert="horz" wrap="square" lIns="90333" tIns="44376" rIns="90333" bIns="44376" anchor="b"/>
          <a:lstStyle/>
          <a:p>
            <a:r>
              <a:rPr lang="zh-CN" altLang="en-US"/>
              <a:t>查询语句</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查询数据</a:t>
            </a:r>
            <a:endParaRPr lang="en-US" altLang="zh-CN"/>
          </a:p>
          <a:p>
            <a:pPr>
              <a:spcBef>
                <a:spcPts val="200"/>
              </a:spcBef>
              <a:spcAft>
                <a:spcPts val="200"/>
              </a:spcAft>
              <a:buNone/>
            </a:pPr>
            <a:r>
              <a:rPr lang="zh-CN" altLang="en-US" sz="1800" b="0"/>
              <a:t>查询数据库表中数据使用</a:t>
            </a:r>
            <a:r>
              <a:rPr lang="en-US" altLang="zh-CN" sz="1800" b="0"/>
              <a:t>select</a:t>
            </a:r>
            <a:r>
              <a:rPr lang="zh-CN" altLang="en-US" sz="1800" b="0"/>
              <a:t>命令。</a:t>
            </a:r>
            <a:endParaRPr lang="en-US" altLang="zh-CN" sz="1800" b="0"/>
          </a:p>
          <a:p>
            <a:pPr lvl="1" indent="0">
              <a:spcBef>
                <a:spcPts val="200"/>
              </a:spcBef>
              <a:spcAft>
                <a:spcPts val="200"/>
              </a:spcAft>
              <a:buNone/>
            </a:pPr>
            <a:r>
              <a:rPr lang="en-US" altLang="zh-CN" sz="1800" b="0"/>
              <a:t>mysql&gt;</a:t>
            </a:r>
            <a:r>
              <a:rPr lang="zh-CN" altLang="en-US" sz="1800" b="0"/>
              <a:t> </a:t>
            </a:r>
            <a:r>
              <a:rPr lang="en-US" altLang="zh-CN" sz="1800" b="0"/>
              <a:t>select [all|distinct] &lt;</a:t>
            </a:r>
            <a:r>
              <a:rPr lang="zh-CN" altLang="en-US" sz="1800" b="0"/>
              <a:t>目标列表达式</a:t>
            </a:r>
            <a:r>
              <a:rPr lang="en-US" altLang="zh-CN" sz="1800" b="0"/>
              <a:t>&gt;   </a:t>
            </a:r>
          </a:p>
          <a:p>
            <a:pPr lvl="1" indent="0">
              <a:spcBef>
                <a:spcPts val="200"/>
              </a:spcBef>
              <a:spcAft>
                <a:spcPts val="200"/>
              </a:spcAft>
              <a:buNone/>
            </a:pPr>
            <a:r>
              <a:rPr lang="en-US" altLang="zh-CN" sz="1800" b="0"/>
              <a:t>	</a:t>
            </a:r>
            <a:r>
              <a:rPr lang="zh-CN" altLang="en-US" sz="1800" b="0"/>
              <a:t> </a:t>
            </a:r>
            <a:r>
              <a:rPr lang="en-US" altLang="zh-CN" sz="1800" b="0"/>
              <a:t>-&gt;</a:t>
            </a:r>
            <a:r>
              <a:rPr lang="zh-CN" altLang="en-US" sz="1800" b="0"/>
              <a:t> </a:t>
            </a:r>
            <a:r>
              <a:rPr lang="en-US" altLang="zh-CN" sz="1800" b="0"/>
              <a:t>from &lt;</a:t>
            </a:r>
            <a:r>
              <a:rPr lang="zh-CN" altLang="en-US" sz="1800" b="0"/>
              <a:t>表或视图</a:t>
            </a:r>
            <a:r>
              <a:rPr lang="en-US" altLang="zh-CN" sz="1800" b="0"/>
              <a:t>&gt;[,    &lt;</a:t>
            </a:r>
            <a:r>
              <a:rPr lang="zh-CN" altLang="en-US" sz="1800" b="0"/>
              <a:t>表或视图</a:t>
            </a:r>
            <a:r>
              <a:rPr lang="en-US" altLang="zh-CN" sz="1800" b="0"/>
              <a:t>&gt;    </a:t>
            </a:r>
          </a:p>
          <a:p>
            <a:pPr lvl="1" indent="0">
              <a:spcBef>
                <a:spcPts val="200"/>
              </a:spcBef>
              <a:spcAft>
                <a:spcPts val="200"/>
              </a:spcAft>
              <a:buNone/>
            </a:pPr>
            <a:r>
              <a:rPr lang="en-US" altLang="zh-CN" sz="1800" b="0"/>
              <a:t>	 -&gt;</a:t>
            </a:r>
            <a:r>
              <a:rPr lang="zh-CN" altLang="en-US" sz="1800" b="0"/>
              <a:t> </a:t>
            </a:r>
            <a:r>
              <a:rPr lang="en-US" altLang="zh-CN" sz="1800" b="0"/>
              <a:t>[where &lt;</a:t>
            </a:r>
            <a:r>
              <a:rPr lang="zh-CN" altLang="en-US" sz="1800" b="0"/>
              <a:t>条件表达式</a:t>
            </a:r>
            <a:r>
              <a:rPr lang="en-US" altLang="zh-CN" sz="1800" b="0"/>
              <a:t>&gt;]   </a:t>
            </a:r>
          </a:p>
          <a:p>
            <a:pPr lvl="1" indent="0">
              <a:spcBef>
                <a:spcPts val="200"/>
              </a:spcBef>
              <a:spcAft>
                <a:spcPts val="200"/>
              </a:spcAft>
              <a:buNone/>
            </a:pPr>
            <a:r>
              <a:rPr lang="en-US" altLang="zh-CN" sz="1800" b="0"/>
              <a:t>	 -&gt;</a:t>
            </a:r>
            <a:r>
              <a:rPr lang="zh-CN" altLang="en-US" sz="1800" b="0"/>
              <a:t> </a:t>
            </a:r>
            <a:r>
              <a:rPr lang="en-US" altLang="zh-CN" sz="1800" b="0"/>
              <a:t>[group by &lt;</a:t>
            </a:r>
            <a:r>
              <a:rPr lang="zh-CN" altLang="en-US" sz="1800" b="0"/>
              <a:t>列名</a:t>
            </a:r>
            <a:r>
              <a:rPr lang="en-US" altLang="zh-CN" sz="1800" b="0"/>
              <a:t>1&gt; </a:t>
            </a:r>
          </a:p>
          <a:p>
            <a:pPr lvl="1" indent="0">
              <a:spcBef>
                <a:spcPts val="200"/>
              </a:spcBef>
              <a:spcAft>
                <a:spcPts val="200"/>
              </a:spcAft>
              <a:buNone/>
            </a:pPr>
            <a:r>
              <a:rPr lang="en-US" altLang="zh-CN" sz="1800" b="0"/>
              <a:t>	 -&gt;</a:t>
            </a:r>
            <a:r>
              <a:rPr lang="zh-CN" altLang="en-US" sz="1800" b="0"/>
              <a:t> </a:t>
            </a:r>
            <a:r>
              <a:rPr lang="en-US" altLang="zh-CN" sz="1800" b="0"/>
              <a:t>[having&lt;</a:t>
            </a:r>
            <a:r>
              <a:rPr lang="zh-CN" altLang="en-US" sz="1800" b="0"/>
              <a:t>条件表达式</a:t>
            </a:r>
            <a:r>
              <a:rPr lang="en-US" altLang="zh-CN" sz="1800" b="0"/>
              <a:t>&gt;]]    </a:t>
            </a:r>
          </a:p>
          <a:p>
            <a:pPr lvl="1" indent="0">
              <a:spcBef>
                <a:spcPts val="200"/>
              </a:spcBef>
              <a:spcAft>
                <a:spcPts val="200"/>
              </a:spcAft>
              <a:buNone/>
            </a:pPr>
            <a:r>
              <a:rPr lang="en-US" altLang="zh-CN" sz="1800" b="0"/>
              <a:t>	 -&gt;</a:t>
            </a:r>
            <a:r>
              <a:rPr lang="zh-CN" altLang="en-US" sz="1800" b="0"/>
              <a:t> </a:t>
            </a:r>
            <a:r>
              <a:rPr lang="en-US" altLang="zh-CN" sz="1800" b="0"/>
              <a:t>[order by &lt;</a:t>
            </a:r>
            <a:r>
              <a:rPr lang="zh-CN" altLang="en-US" sz="1800" b="0"/>
              <a:t>列名</a:t>
            </a:r>
            <a:r>
              <a:rPr lang="en-US" altLang="zh-CN" sz="1800" b="0"/>
              <a:t>2&gt;[asc|desc]];</a:t>
            </a:r>
          </a:p>
          <a:p>
            <a:pPr lvl="1" indent="0">
              <a:spcBef>
                <a:spcPts val="200"/>
              </a:spcBef>
              <a:spcAft>
                <a:spcPts val="200"/>
              </a:spcAft>
              <a:buNone/>
            </a:pPr>
            <a:endParaRPr lang="en-US" altLang="zh-CN" sz="1800" b="0"/>
          </a:p>
          <a:p>
            <a:pPr lvl="1" indent="0">
              <a:spcBef>
                <a:spcPts val="200"/>
              </a:spcBef>
              <a:spcAft>
                <a:spcPts val="200"/>
              </a:spcAft>
              <a:buFont typeface="Wingdings" panose="05000000000000000000" pitchFamily="2" charset="2"/>
              <a:buChar char="Ø"/>
            </a:pPr>
            <a:r>
              <a:rPr lang="zh-CN" altLang="en-US" sz="1800" b="0"/>
              <a:t>删除数据的时候通常需要使用</a:t>
            </a:r>
            <a:r>
              <a:rPr lang="en-US" altLang="zh-CN" sz="1800" b="0"/>
              <a:t>where</a:t>
            </a:r>
            <a:r>
              <a:rPr lang="zh-CN" altLang="en-US" sz="1800" b="0"/>
              <a:t>设置筛选条件</a:t>
            </a:r>
            <a:endParaRPr lang="en-US" altLang="zh-CN" sz="1800" b="0"/>
          </a:p>
          <a:p>
            <a:pPr lvl="1" indent="0">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vert="horz" wrap="square" lIns="90333" tIns="44376" rIns="90333" bIns="44376" anchor="b"/>
          <a:lstStyle/>
          <a:p>
            <a:r>
              <a:rPr lang="zh-CN" altLang="en-US"/>
              <a:t>查询语句</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a:t>
            </a:r>
            <a:r>
              <a:rPr lang="en-US" altLang="zh-CN"/>
              <a:t>distinct</a:t>
            </a:r>
          </a:p>
          <a:p>
            <a:pPr>
              <a:spcBef>
                <a:spcPts val="200"/>
              </a:spcBef>
              <a:spcAft>
                <a:spcPts val="200"/>
              </a:spcAft>
              <a:buNone/>
            </a:pPr>
            <a:r>
              <a:rPr lang="en-US" altLang="zh-CN" sz="1800" b="0"/>
              <a:t>distinct</a:t>
            </a:r>
            <a:r>
              <a:rPr lang="zh-CN" altLang="en-US" sz="1800" b="0"/>
              <a:t>与</a:t>
            </a:r>
            <a:r>
              <a:rPr lang="en-US" altLang="zh-CN" sz="1800" b="0"/>
              <a:t>select</a:t>
            </a:r>
            <a:r>
              <a:rPr lang="zh-CN" altLang="en-US" sz="1800" b="0"/>
              <a:t>关键字一起使用，返回数据库表中某一列不重复的结果</a:t>
            </a:r>
            <a:endParaRPr lang="en-US" altLang="zh-CN" sz="1800" b="0"/>
          </a:p>
          <a:p>
            <a:pPr>
              <a:spcBef>
                <a:spcPts val="200"/>
              </a:spcBef>
              <a:spcAft>
                <a:spcPts val="200"/>
              </a:spcAft>
            </a:pPr>
            <a:r>
              <a:rPr lang="zh-CN" altLang="en-US"/>
              <a:t> </a:t>
            </a:r>
            <a:r>
              <a:rPr lang="en-US" altLang="zh-CN"/>
              <a:t>all</a:t>
            </a:r>
          </a:p>
          <a:p>
            <a:pPr>
              <a:spcBef>
                <a:spcPts val="200"/>
              </a:spcBef>
              <a:spcAft>
                <a:spcPts val="200"/>
              </a:spcAft>
              <a:buNone/>
            </a:pPr>
            <a:r>
              <a:rPr lang="en-US" altLang="zh-CN" sz="1800" b="0"/>
              <a:t>all</a:t>
            </a:r>
            <a:r>
              <a:rPr lang="zh-CN" altLang="en-US" sz="1800" b="0"/>
              <a:t>与</a:t>
            </a:r>
            <a:r>
              <a:rPr lang="en-US" altLang="zh-CN" sz="1800" b="0"/>
              <a:t>select</a:t>
            </a:r>
            <a:r>
              <a:rPr lang="zh-CN" altLang="en-US" sz="1800" b="0"/>
              <a:t>关键字一起使用，返回数据库表中所有符合条件的结果。</a:t>
            </a: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vert="horz" wrap="square" lIns="90333" tIns="44376" rIns="90333" bIns="44376" anchor="b"/>
          <a:lstStyle/>
          <a:p>
            <a:r>
              <a:rPr lang="zh-CN" altLang="en-US"/>
              <a:t>查询语句</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a:t>
            </a:r>
            <a:r>
              <a:rPr lang="en-US" altLang="zh-CN"/>
              <a:t>where</a:t>
            </a:r>
          </a:p>
          <a:p>
            <a:pPr>
              <a:spcBef>
                <a:spcPts val="200"/>
              </a:spcBef>
              <a:spcAft>
                <a:spcPts val="200"/>
              </a:spcAft>
              <a:buNone/>
            </a:pPr>
            <a:r>
              <a:rPr lang="zh-CN" altLang="en-US" sz="1800" b="0"/>
              <a:t>将</a:t>
            </a:r>
            <a:r>
              <a:rPr lang="en-US" altLang="zh-CN" sz="1800" b="0"/>
              <a:t>where</a:t>
            </a:r>
            <a:r>
              <a:rPr lang="zh-CN" altLang="en-US" sz="1800" b="0"/>
              <a:t>子句添加到现有的查询表达式后，表示筛选条件。如果与</a:t>
            </a:r>
            <a:r>
              <a:rPr lang="en-US" altLang="zh-CN" sz="1800" b="0"/>
              <a:t>group</a:t>
            </a:r>
            <a:r>
              <a:rPr lang="zh-CN" altLang="en-US" sz="1800" b="0"/>
              <a:t> </a:t>
            </a:r>
            <a:r>
              <a:rPr lang="en-US" altLang="zh-CN" sz="1800" b="0"/>
              <a:t>by</a:t>
            </a:r>
            <a:r>
              <a:rPr lang="zh-CN" altLang="en-US" sz="1800" b="0"/>
              <a:t>子句同时出现，应该用在</a:t>
            </a:r>
            <a:r>
              <a:rPr lang="en-US" altLang="zh-CN" sz="1800" b="0"/>
              <a:t>group</a:t>
            </a:r>
            <a:r>
              <a:rPr lang="zh-CN" altLang="en-US" sz="1800" b="0"/>
              <a:t> </a:t>
            </a:r>
            <a:r>
              <a:rPr lang="en-US" altLang="zh-CN" sz="1800" b="0"/>
              <a:t>by</a:t>
            </a:r>
            <a:r>
              <a:rPr lang="zh-CN" altLang="en-US" sz="1800" b="0"/>
              <a:t>子句之前。</a:t>
            </a:r>
            <a:r>
              <a:rPr lang="en-US" altLang="zh-CN" sz="1800" b="0"/>
              <a:t>Where</a:t>
            </a:r>
            <a:r>
              <a:rPr lang="zh-CN" altLang="en-US" sz="1800" b="0"/>
              <a:t>子句中不可以使用分组函数。</a:t>
            </a:r>
            <a:endParaRPr lang="en-US" altLang="zh-CN" sz="1800" b="0"/>
          </a:p>
          <a:p>
            <a:pPr marL="793750" lvl="1" indent="-285750">
              <a:spcBef>
                <a:spcPts val="200"/>
              </a:spcBef>
              <a:spcAft>
                <a:spcPts val="200"/>
              </a:spcAft>
            </a:pPr>
            <a:r>
              <a:rPr lang="en-US" altLang="zh-CN" sz="1800" b="0"/>
              <a:t>=	</a:t>
            </a:r>
            <a:r>
              <a:rPr lang="zh-CN" altLang="en-US" sz="1800" b="0"/>
              <a:t>等于</a:t>
            </a:r>
            <a:endParaRPr lang="en-US" altLang="zh-CN" sz="1800" b="0"/>
          </a:p>
          <a:p>
            <a:pPr marL="793750" lvl="1" indent="-285750">
              <a:spcBef>
                <a:spcPts val="200"/>
              </a:spcBef>
              <a:spcAft>
                <a:spcPts val="200"/>
              </a:spcAft>
            </a:pPr>
            <a:r>
              <a:rPr lang="en-US" altLang="zh-CN" sz="1800" b="0"/>
              <a:t>&lt;&gt;	</a:t>
            </a:r>
            <a:r>
              <a:rPr lang="zh-CN" altLang="en-US" sz="1800" b="0"/>
              <a:t>不等于</a:t>
            </a:r>
            <a:endParaRPr lang="en-US" altLang="zh-CN" sz="1800" b="0"/>
          </a:p>
          <a:p>
            <a:pPr marL="793750" lvl="1" indent="-285750">
              <a:spcBef>
                <a:spcPts val="200"/>
              </a:spcBef>
              <a:spcAft>
                <a:spcPts val="200"/>
              </a:spcAft>
            </a:pPr>
            <a:r>
              <a:rPr lang="en-US" altLang="zh-CN" sz="1800" b="0"/>
              <a:t>&gt;	</a:t>
            </a:r>
            <a:r>
              <a:rPr lang="zh-CN" altLang="en-US" sz="1800" b="0"/>
              <a:t>大于</a:t>
            </a:r>
            <a:endParaRPr lang="en-US" altLang="zh-CN" sz="1800" b="0"/>
          </a:p>
          <a:p>
            <a:pPr marL="793750" lvl="1" indent="-285750">
              <a:spcBef>
                <a:spcPts val="200"/>
              </a:spcBef>
              <a:spcAft>
                <a:spcPts val="200"/>
              </a:spcAft>
            </a:pPr>
            <a:r>
              <a:rPr lang="en-US" altLang="zh-CN" sz="1800" b="0"/>
              <a:t>&gt;=	</a:t>
            </a:r>
            <a:r>
              <a:rPr lang="zh-CN" altLang="en-US" sz="1800" b="0"/>
              <a:t>大于等于</a:t>
            </a:r>
            <a:endParaRPr lang="en-US" altLang="zh-CN" sz="1800" b="0"/>
          </a:p>
          <a:p>
            <a:pPr marL="793750" lvl="1" indent="-285750">
              <a:spcBef>
                <a:spcPts val="200"/>
              </a:spcBef>
              <a:spcAft>
                <a:spcPts val="200"/>
              </a:spcAft>
            </a:pPr>
            <a:r>
              <a:rPr lang="en-US" altLang="zh-CN" sz="1800" b="0"/>
              <a:t>&lt;	</a:t>
            </a:r>
            <a:r>
              <a:rPr lang="zh-CN" altLang="en-US" sz="1800" b="0"/>
              <a:t>小于</a:t>
            </a:r>
            <a:endParaRPr lang="en-US" altLang="zh-CN" sz="1800" b="0"/>
          </a:p>
          <a:p>
            <a:pPr marL="793750" lvl="1" indent="-285750">
              <a:spcBef>
                <a:spcPts val="200"/>
              </a:spcBef>
              <a:spcAft>
                <a:spcPts val="200"/>
              </a:spcAft>
            </a:pPr>
            <a:r>
              <a:rPr lang="en-US" altLang="zh-CN" sz="1800" b="0"/>
              <a:t>&lt;=	</a:t>
            </a:r>
            <a:r>
              <a:rPr lang="zh-CN" altLang="en-US" sz="1800" b="0"/>
              <a:t>小于等于</a:t>
            </a:r>
            <a:endParaRPr lang="en-US" altLang="zh-CN" sz="1800" b="0"/>
          </a:p>
          <a:p>
            <a:pPr marL="793750" lvl="1" indent="-285750">
              <a:spcBef>
                <a:spcPts val="200"/>
              </a:spcBef>
              <a:spcAft>
                <a:spcPts val="200"/>
              </a:spcAft>
            </a:pPr>
            <a:r>
              <a:rPr lang="en-US" altLang="zh-CN" sz="1800" b="0"/>
              <a:t>like	</a:t>
            </a:r>
            <a:r>
              <a:rPr lang="zh-CN" altLang="en-US" sz="1800" b="0"/>
              <a:t>像</a:t>
            </a:r>
            <a:r>
              <a:rPr lang="en-US" altLang="zh-CN" sz="1800" b="0"/>
              <a:t>	</a:t>
            </a:r>
          </a:p>
          <a:p>
            <a:pPr marL="1314450" lvl="2">
              <a:spcBef>
                <a:spcPts val="200"/>
              </a:spcBef>
              <a:spcAft>
                <a:spcPts val="200"/>
              </a:spcAft>
            </a:pPr>
            <a:r>
              <a:rPr lang="en-US" altLang="zh-CN" sz="1800" b="0"/>
              <a:t>%</a:t>
            </a:r>
            <a:r>
              <a:rPr lang="zh-CN" altLang="en-US" sz="1800" b="0"/>
              <a:t> 表示通配符</a:t>
            </a:r>
            <a:endParaRPr lang="en-US" altLang="zh-CN" sz="1800" b="0"/>
          </a:p>
          <a:p>
            <a:pPr marL="1314450" lvl="2">
              <a:spcBef>
                <a:spcPts val="200"/>
              </a:spcBef>
              <a:spcAft>
                <a:spcPts val="200"/>
              </a:spcAft>
            </a:pPr>
            <a:r>
              <a:rPr lang="en-US" altLang="zh-CN" sz="1800" b="0"/>
              <a:t>_</a:t>
            </a:r>
            <a:r>
              <a:rPr lang="zh-CN" altLang="en-US" sz="1800" b="0"/>
              <a:t>  表示任意单个字符</a:t>
            </a:r>
            <a:endParaRPr lang="en-US" altLang="zh-CN" sz="1400" b="0"/>
          </a:p>
          <a:p>
            <a:pPr marL="793750" lvl="1" indent="-285750">
              <a:spcBef>
                <a:spcPts val="200"/>
              </a:spcBef>
              <a:spcAft>
                <a:spcPts val="200"/>
              </a:spcAft>
            </a:pPr>
            <a:r>
              <a:rPr lang="en-US" altLang="zh-CN" sz="1800" b="0"/>
              <a:t>Between</a:t>
            </a:r>
            <a:r>
              <a:rPr lang="is-IS" altLang="zh-CN" sz="1800" b="0"/>
              <a:t>…</a:t>
            </a:r>
            <a:r>
              <a:rPr lang="zh-CN" altLang="en-US" sz="1800" b="0"/>
              <a:t> </a:t>
            </a:r>
            <a:r>
              <a:rPr lang="en-US" altLang="zh-CN" sz="1800" b="0"/>
              <a:t>and</a:t>
            </a:r>
            <a:r>
              <a:rPr lang="zh-CN" altLang="en-US" sz="1800" b="0"/>
              <a:t> </a:t>
            </a:r>
            <a:r>
              <a:rPr lang="is-IS" altLang="zh-CN" sz="1800" b="0"/>
              <a:t>…	</a:t>
            </a:r>
            <a:r>
              <a:rPr lang="zh-CN" altLang="en-US" sz="1800" b="0"/>
              <a:t>范围</a:t>
            </a:r>
            <a:endParaRPr lang="en-US" altLang="zh-CN" sz="1800" b="0"/>
          </a:p>
          <a:p>
            <a:pPr>
              <a:spcBef>
                <a:spcPts val="200"/>
              </a:spcBef>
              <a:spcAft>
                <a:spcPts val="200"/>
              </a:spcAft>
            </a:pPr>
            <a:r>
              <a:rPr lang="zh-CN" altLang="en-US"/>
              <a:t> </a:t>
            </a:r>
            <a:r>
              <a:rPr lang="en-US" altLang="zh-CN"/>
              <a:t>having</a:t>
            </a:r>
          </a:p>
          <a:p>
            <a:pPr>
              <a:spcBef>
                <a:spcPts val="200"/>
              </a:spcBef>
              <a:spcAft>
                <a:spcPts val="200"/>
              </a:spcAft>
              <a:buNone/>
            </a:pPr>
            <a:r>
              <a:rPr lang="zh-CN" altLang="en-US" sz="1800" b="0"/>
              <a:t>对分组进行筛选，用于</a:t>
            </a:r>
            <a:r>
              <a:rPr lang="en-US" altLang="zh-CN" sz="1800" b="0"/>
              <a:t>group</a:t>
            </a:r>
            <a:r>
              <a:rPr lang="zh-CN" altLang="en-US" sz="1800" b="0"/>
              <a:t> </a:t>
            </a:r>
            <a:r>
              <a:rPr lang="en-US" altLang="zh-CN" sz="1800" b="0"/>
              <a:t>by</a:t>
            </a:r>
            <a:r>
              <a:rPr lang="zh-CN" altLang="en-US" sz="1800" b="0"/>
              <a:t>子句之后</a:t>
            </a: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p:txBody>
          <a:bodyPr vert="horz" wrap="square" lIns="90333" tIns="44376" rIns="90333" bIns="44376" anchor="b"/>
          <a:lstStyle/>
          <a:p>
            <a:r>
              <a:rPr lang="zh-CN" altLang="en-US"/>
              <a:t>查询语句</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a:t>
            </a:r>
            <a:r>
              <a:rPr lang="en-US" altLang="zh-CN"/>
              <a:t>and</a:t>
            </a:r>
          </a:p>
          <a:p>
            <a:pPr>
              <a:spcBef>
                <a:spcPts val="200"/>
              </a:spcBef>
              <a:spcAft>
                <a:spcPts val="200"/>
              </a:spcAft>
              <a:buNone/>
            </a:pPr>
            <a:r>
              <a:rPr lang="zh-CN" altLang="en-US" sz="1800" b="0"/>
              <a:t>在</a:t>
            </a:r>
            <a:r>
              <a:rPr lang="en-US" altLang="zh-CN" sz="1800" b="0"/>
              <a:t>where</a:t>
            </a:r>
            <a:r>
              <a:rPr lang="zh-CN" altLang="en-US" sz="1800" b="0"/>
              <a:t>子句中使用</a:t>
            </a:r>
            <a:r>
              <a:rPr lang="en-US" altLang="zh-CN" sz="1800" b="0"/>
              <a:t>and</a:t>
            </a:r>
            <a:r>
              <a:rPr lang="zh-CN" altLang="en-US" sz="1800" b="0"/>
              <a:t>添加多个条件，并且每个条件都为</a:t>
            </a:r>
            <a:r>
              <a:rPr lang="en-US" altLang="zh-CN" sz="1800" b="0"/>
              <a:t>true</a:t>
            </a:r>
            <a:r>
              <a:rPr lang="zh-CN" altLang="en-US" sz="1800" b="0"/>
              <a:t>，整个</a:t>
            </a:r>
            <a:r>
              <a:rPr lang="en-US" altLang="zh-CN" sz="1800" b="0"/>
              <a:t>where</a:t>
            </a:r>
            <a:r>
              <a:rPr lang="zh-CN" altLang="en-US" sz="1800" b="0"/>
              <a:t>子句才为</a:t>
            </a:r>
            <a:r>
              <a:rPr lang="en-US" altLang="zh-CN" sz="1800" b="0"/>
              <a:t>true</a:t>
            </a:r>
            <a:r>
              <a:rPr lang="zh-CN" altLang="en-US" sz="1800" b="0"/>
              <a:t>。</a:t>
            </a:r>
            <a:endParaRPr lang="en-US" altLang="zh-CN" sz="1800" b="0"/>
          </a:p>
          <a:p>
            <a:pPr>
              <a:spcBef>
                <a:spcPts val="200"/>
              </a:spcBef>
              <a:spcAft>
                <a:spcPts val="200"/>
              </a:spcAft>
            </a:pPr>
            <a:r>
              <a:rPr lang="zh-CN" altLang="en-US" sz="1800"/>
              <a:t> </a:t>
            </a:r>
            <a:r>
              <a:rPr lang="en-US" altLang="zh-CN" sz="1800"/>
              <a:t>or</a:t>
            </a:r>
          </a:p>
          <a:p>
            <a:pPr>
              <a:spcBef>
                <a:spcPts val="200"/>
              </a:spcBef>
              <a:spcAft>
                <a:spcPts val="200"/>
              </a:spcAft>
              <a:buNone/>
            </a:pPr>
            <a:r>
              <a:rPr lang="zh-CN" altLang="en-US" sz="1800" b="0"/>
              <a:t>在</a:t>
            </a:r>
            <a:r>
              <a:rPr lang="en-US" altLang="zh-CN" sz="1800" b="0"/>
              <a:t>where</a:t>
            </a:r>
            <a:r>
              <a:rPr lang="zh-CN" altLang="en-US" sz="1800" b="0"/>
              <a:t>子句中使用</a:t>
            </a:r>
            <a:r>
              <a:rPr lang="en-US" altLang="zh-CN" sz="1800" b="0"/>
              <a:t>or</a:t>
            </a:r>
            <a:r>
              <a:rPr lang="zh-CN" altLang="en-US" sz="1800" b="0"/>
              <a:t>添加多个条件，只要有一个条件为</a:t>
            </a:r>
            <a:r>
              <a:rPr lang="en-US" altLang="zh-CN" sz="1800" b="0"/>
              <a:t>true</a:t>
            </a:r>
            <a:r>
              <a:rPr lang="zh-CN" altLang="en-US" sz="1800" b="0"/>
              <a:t>，整个</a:t>
            </a:r>
            <a:r>
              <a:rPr lang="en-US" altLang="zh-CN" sz="1800" b="0"/>
              <a:t>where</a:t>
            </a:r>
            <a:r>
              <a:rPr lang="zh-CN" altLang="en-US" sz="1800" b="0"/>
              <a:t>子句就为</a:t>
            </a:r>
            <a:r>
              <a:rPr lang="en-US" altLang="zh-CN" sz="1800" b="0"/>
              <a:t>true</a:t>
            </a:r>
            <a:r>
              <a:rPr lang="zh-CN" altLang="en-US" sz="1800" b="0"/>
              <a:t>。</a:t>
            </a:r>
            <a:endParaRPr lang="en-US" altLang="zh-CN" sz="1800" b="0"/>
          </a:p>
          <a:p>
            <a:pPr lvl="1" indent="0">
              <a:spcBef>
                <a:spcPts val="200"/>
              </a:spcBef>
              <a:spcAft>
                <a:spcPts val="200"/>
              </a:spcAft>
              <a:buNone/>
            </a:pP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vert="horz" wrap="square" lIns="90333" tIns="44376" rIns="90333" bIns="44376" anchor="b"/>
          <a:lstStyle/>
          <a:p>
            <a:r>
              <a:rPr lang="zh-CN" altLang="en-US"/>
              <a:t>查询语句</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a:t>
            </a:r>
            <a:r>
              <a:rPr lang="en-US" altLang="zh-CN"/>
              <a:t>group</a:t>
            </a:r>
            <a:r>
              <a:rPr lang="zh-CN" altLang="en-US"/>
              <a:t> </a:t>
            </a:r>
            <a:r>
              <a:rPr lang="en-US" altLang="zh-CN"/>
              <a:t>by</a:t>
            </a:r>
          </a:p>
          <a:p>
            <a:pPr>
              <a:spcBef>
                <a:spcPts val="200"/>
              </a:spcBef>
              <a:spcAft>
                <a:spcPts val="200"/>
              </a:spcAft>
              <a:buNone/>
            </a:pPr>
            <a:r>
              <a:rPr lang="zh-CN" altLang="en-US" sz="1800" b="0"/>
              <a:t>通过数据库中的某一列对查询结果进行分组，通常与</a:t>
            </a:r>
            <a:r>
              <a:rPr lang="en-US" altLang="zh-CN" sz="1800" b="0"/>
              <a:t>sql</a:t>
            </a:r>
            <a:r>
              <a:rPr lang="zh-CN" altLang="en-US" sz="1800" b="0"/>
              <a:t>中的聚集函数一起使用。它的作用是通过一定的规则将一个数据集划分成若干个小的区域，然后针对若干个小区域进行数据处理</a:t>
            </a:r>
            <a:endParaRPr lang="en-US" altLang="zh-CN" sz="1800" b="0"/>
          </a:p>
          <a:p>
            <a:pPr marL="793750" lvl="1" indent="-285750">
              <a:spcBef>
                <a:spcPts val="200"/>
              </a:spcBef>
              <a:spcAft>
                <a:spcPts val="200"/>
              </a:spcAft>
            </a:pPr>
            <a:r>
              <a:rPr lang="en-US" altLang="zh-CN" sz="1800" b="0"/>
              <a:t>avg()</a:t>
            </a:r>
          </a:p>
          <a:p>
            <a:pPr marL="793750" lvl="1" indent="-285750">
              <a:spcBef>
                <a:spcPts val="200"/>
              </a:spcBef>
              <a:spcAft>
                <a:spcPts val="200"/>
              </a:spcAft>
            </a:pPr>
            <a:r>
              <a:rPr lang="en-US" altLang="zh-CN" sz="1800" b="0"/>
              <a:t>sum()</a:t>
            </a:r>
          </a:p>
          <a:p>
            <a:pPr marL="793750" lvl="1" indent="-285750">
              <a:spcBef>
                <a:spcPts val="200"/>
              </a:spcBef>
              <a:spcAft>
                <a:spcPts val="200"/>
              </a:spcAft>
            </a:pPr>
            <a:r>
              <a:rPr lang="en-US" altLang="zh-CN" sz="1800" b="0"/>
              <a:t>max()</a:t>
            </a:r>
          </a:p>
          <a:p>
            <a:pPr marL="793750" lvl="1" indent="-285750">
              <a:spcBef>
                <a:spcPts val="200"/>
              </a:spcBef>
              <a:spcAft>
                <a:spcPts val="200"/>
              </a:spcAft>
            </a:pPr>
            <a:r>
              <a:rPr lang="en-US" altLang="zh-CN" sz="1800" b="0"/>
              <a:t>min()</a:t>
            </a:r>
          </a:p>
          <a:p>
            <a:pPr marL="793750" lvl="1" indent="-285750">
              <a:spcBef>
                <a:spcPts val="200"/>
              </a:spcBef>
              <a:spcAft>
                <a:spcPts val="200"/>
              </a:spcAft>
            </a:pPr>
            <a:r>
              <a:rPr lang="en-US" altLang="zh-CN" sz="1800" b="0"/>
              <a:t>count()</a:t>
            </a:r>
          </a:p>
          <a:p>
            <a:pPr marL="793750" lvl="1" indent="-285750">
              <a:spcBef>
                <a:spcPts val="200"/>
              </a:spcBef>
              <a:spcAft>
                <a:spcPts val="200"/>
              </a:spcAft>
              <a:buFont typeface="Wingdings" panose="05000000000000000000" pitchFamily="2" charset="2"/>
              <a:buChar char="Ø"/>
            </a:pPr>
            <a:r>
              <a:rPr lang="zh-CN" altLang="en-US" sz="1800" b="0"/>
              <a:t>如果一个字段要出现在</a:t>
            </a:r>
            <a:r>
              <a:rPr lang="en-US" altLang="zh-CN" sz="1800" b="0"/>
              <a:t>select</a:t>
            </a:r>
            <a:r>
              <a:rPr lang="zh-CN" altLang="en-US" sz="1800" b="0"/>
              <a:t>后面，那这个字段要么就要包含在</a:t>
            </a:r>
            <a:r>
              <a:rPr lang="en-US" altLang="zh-CN" sz="1800" b="0"/>
              <a:t>Group By</a:t>
            </a:r>
            <a:r>
              <a:rPr lang="zh-CN" altLang="en-US" sz="1800" b="0"/>
              <a:t>语句的后面作为分组的依据；要么就要被包含在聚合函数中。</a:t>
            </a:r>
            <a:endParaRPr lang="en-US" altLang="zh-CN" sz="1800" b="0"/>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p:txBody>
          <a:bodyPr vert="horz" wrap="square" lIns="90333" tIns="44376" rIns="90333" bIns="44376" anchor="b"/>
          <a:lstStyle/>
          <a:p>
            <a:r>
              <a:rPr lang="zh-CN" altLang="en-US"/>
              <a:t>查询语句</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a:t>
            </a:r>
            <a:r>
              <a:rPr lang="en-US" altLang="zh-CN"/>
              <a:t>order</a:t>
            </a:r>
            <a:r>
              <a:rPr lang="zh-CN" altLang="en-US"/>
              <a:t> </a:t>
            </a:r>
            <a:r>
              <a:rPr lang="en-US" altLang="zh-CN"/>
              <a:t>by</a:t>
            </a:r>
          </a:p>
          <a:p>
            <a:pPr>
              <a:spcBef>
                <a:spcPts val="200"/>
              </a:spcBef>
              <a:spcAft>
                <a:spcPts val="200"/>
              </a:spcAft>
              <a:buNone/>
            </a:pPr>
            <a:r>
              <a:rPr lang="zh-CN" altLang="en-US" sz="1800" b="0"/>
              <a:t>对查询结果通过某一列进行排序，默认为升序排列。</a:t>
            </a:r>
            <a:endParaRPr lang="en-US" altLang="zh-CN" sz="1800" b="0"/>
          </a:p>
          <a:p>
            <a:pPr marL="793750" lvl="1" indent="-285750">
              <a:spcBef>
                <a:spcPts val="200"/>
              </a:spcBef>
              <a:spcAft>
                <a:spcPts val="200"/>
              </a:spcAft>
            </a:pPr>
            <a:r>
              <a:rPr lang="zh-CN" altLang="en-US" sz="1800" b="0"/>
              <a:t>升序</a:t>
            </a:r>
            <a:r>
              <a:rPr lang="en-US" altLang="zh-CN" sz="1800" b="0"/>
              <a:t>	asc</a:t>
            </a:r>
          </a:p>
          <a:p>
            <a:pPr marL="793750" lvl="1" indent="-285750">
              <a:spcBef>
                <a:spcPts val="200"/>
              </a:spcBef>
              <a:spcAft>
                <a:spcPts val="200"/>
              </a:spcAft>
            </a:pPr>
            <a:r>
              <a:rPr lang="zh-CN" altLang="en-US" sz="1800" b="0"/>
              <a:t>降序</a:t>
            </a:r>
            <a:r>
              <a:rPr lang="en-US" altLang="zh-CN" sz="1800" b="0"/>
              <a:t>	desc</a:t>
            </a:r>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vert="horz" wrap="square" lIns="90333" tIns="44376" rIns="90333" bIns="44376" anchor="b"/>
          <a:lstStyle/>
          <a:p>
            <a:r>
              <a:rPr lang="zh-CN" altLang="en-US"/>
              <a:t>查询语句</a:t>
            </a:r>
          </a:p>
        </p:txBody>
      </p:sp>
      <p:sp>
        <p:nvSpPr>
          <p:cNvPr id="10242" name="Rectangle 3"/>
          <p:cNvSpPr>
            <a:spLocks noGrp="1"/>
          </p:cNvSpPr>
          <p:nvPr>
            <p:ph type="body" idx="4294967295"/>
          </p:nvPr>
        </p:nvSpPr>
        <p:spPr/>
        <p:txBody>
          <a:bodyPr vert="horz" wrap="square" lIns="90050" tIns="45024" rIns="90050" bIns="45024" numCol="1" anchor="t" anchorCtr="0" compatLnSpc="1"/>
          <a:lstStyle/>
          <a:p>
            <a:pPr>
              <a:spcBef>
                <a:spcPts val="200"/>
              </a:spcBef>
              <a:spcAft>
                <a:spcPts val="200"/>
              </a:spcAft>
            </a:pPr>
            <a:r>
              <a:rPr lang="zh-CN" altLang="en-US"/>
              <a:t> 连接查询</a:t>
            </a:r>
            <a:endParaRPr lang="en-US" altLang="zh-CN"/>
          </a:p>
          <a:p>
            <a:pPr>
              <a:spcBef>
                <a:spcPts val="200"/>
              </a:spcBef>
              <a:spcAft>
                <a:spcPts val="200"/>
              </a:spcAft>
              <a:buNone/>
            </a:pPr>
            <a:r>
              <a:rPr lang="zh-CN" altLang="en-US" sz="1800" b="0"/>
              <a:t>两张表或者多张表联合起来进行查询。</a:t>
            </a:r>
            <a:endParaRPr lang="en-US" altLang="zh-CN" sz="1800" b="0"/>
          </a:p>
          <a:p>
            <a:pPr marL="793750" lvl="1" indent="-285750">
              <a:spcBef>
                <a:spcPts val="200"/>
              </a:spcBef>
              <a:spcAft>
                <a:spcPts val="200"/>
              </a:spcAft>
            </a:pPr>
            <a:r>
              <a:rPr lang="zh-CN" altLang="en-US" sz="1800" b="0"/>
              <a:t>等值连接</a:t>
            </a:r>
            <a:r>
              <a:rPr lang="en-US" altLang="zh-CN" sz="1800" b="0"/>
              <a:t>	join</a:t>
            </a:r>
          </a:p>
          <a:p>
            <a:pPr marL="793750" lvl="1" indent="-285750">
              <a:spcBef>
                <a:spcPts val="200"/>
              </a:spcBef>
              <a:spcAft>
                <a:spcPts val="200"/>
              </a:spcAft>
            </a:pPr>
            <a:r>
              <a:rPr lang="zh-CN" altLang="en-US" sz="1800" b="0"/>
              <a:t>左外连接</a:t>
            </a:r>
            <a:r>
              <a:rPr lang="en-US" altLang="zh-CN" sz="1800" b="0"/>
              <a:t>	left</a:t>
            </a:r>
            <a:r>
              <a:rPr lang="zh-CN" altLang="en-US" sz="1800" b="0"/>
              <a:t> </a:t>
            </a:r>
            <a:r>
              <a:rPr lang="en-US" altLang="zh-CN" sz="1800" b="0"/>
              <a:t>join</a:t>
            </a:r>
          </a:p>
          <a:p>
            <a:pPr marL="793750" lvl="1" indent="-285750">
              <a:spcBef>
                <a:spcPts val="200"/>
              </a:spcBef>
              <a:spcAft>
                <a:spcPts val="200"/>
              </a:spcAft>
            </a:pPr>
            <a:r>
              <a:rPr lang="zh-CN" altLang="en-US" sz="1800" b="0"/>
              <a:t>右外连接</a:t>
            </a:r>
            <a:r>
              <a:rPr lang="en-US" altLang="zh-CN" sz="1800" b="0"/>
              <a:t>	right</a:t>
            </a:r>
            <a:r>
              <a:rPr lang="zh-CN" altLang="en-US" sz="1800" b="0"/>
              <a:t> </a:t>
            </a:r>
            <a:r>
              <a:rPr lang="en-US" altLang="zh-CN" sz="1800" b="0"/>
              <a:t>join</a:t>
            </a:r>
          </a:p>
          <a:p>
            <a:pPr>
              <a:spcBef>
                <a:spcPts val="200"/>
              </a:spcBef>
              <a:spcAft>
                <a:spcPts val="200"/>
              </a:spcAft>
              <a:buNone/>
            </a:pPr>
            <a:endParaRPr lang="en-US" altLang="zh-CN" sz="1800"/>
          </a:p>
          <a:p>
            <a:pPr>
              <a:spcBef>
                <a:spcPts val="200"/>
              </a:spcBef>
              <a:spcAft>
                <a:spcPts val="200"/>
              </a:spcAft>
              <a:buNone/>
            </a:pPr>
            <a:endParaRPr lang="en-US" altLang="zh-CN"/>
          </a:p>
          <a:p>
            <a:pPr>
              <a:buNone/>
            </a:pPr>
            <a:endParaRPr lang="en-US" altLang="zh-CN" sz="1800"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ln/>
        </p:spPr>
        <p:txBody>
          <a:bodyPr vert="horz" wrap="square" lIns="90333" tIns="44376" rIns="90333" bIns="44376" anchor="b"/>
          <a:lstStyle/>
          <a:p>
            <a:r>
              <a:rPr lang="zh-CN" altLang="en-US"/>
              <a:t>服务器编程</a:t>
            </a:r>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获取客户端请求</a:t>
            </a:r>
            <a:endParaRPr lang="en-US" altLang="zh-CN"/>
          </a:p>
          <a:p>
            <a:pPr>
              <a:buNone/>
            </a:pPr>
            <a:r>
              <a:rPr lang="en-US" altLang="zh-CN" sz="1800"/>
              <a:t>HTTP</a:t>
            </a:r>
            <a:r>
              <a:rPr lang="zh-CN" altLang="en-US" sz="1800"/>
              <a:t>服务器接收到的客户端请求时调用的回调函数中的第一个参数值为一个</a:t>
            </a:r>
            <a:r>
              <a:rPr lang="en-US" altLang="zh-CN" sz="1800"/>
              <a:t>http.IncomingMessage</a:t>
            </a:r>
            <a:r>
              <a:rPr lang="zh-CN" altLang="en-US" sz="1800"/>
              <a:t>对象，该对象用于读取客户端请求流中的数据，因此，当从客户端请求流中读取到新的数据时触发</a:t>
            </a:r>
            <a:r>
              <a:rPr lang="en-US" altLang="zh-CN" sz="1800"/>
              <a:t>data</a:t>
            </a:r>
            <a:r>
              <a:rPr lang="zh-CN" altLang="en-US" sz="1800"/>
              <a:t>事件，当读取完客户端请求流中的数据时触发</a:t>
            </a:r>
            <a:r>
              <a:rPr lang="en-US" altLang="zh-CN" sz="1800"/>
              <a:t>end</a:t>
            </a:r>
            <a:r>
              <a:rPr lang="zh-CN" altLang="en-US" sz="1800"/>
              <a:t>事件</a:t>
            </a:r>
            <a:endParaRPr lang="en-US" altLang="zh-CN" sz="1800"/>
          </a:p>
          <a:p>
            <a:pPr marL="793750" lvl="1" indent="-285750"/>
            <a:r>
              <a:rPr lang="zh-CN" altLang="en-US" sz="1800"/>
              <a:t>事件</a:t>
            </a:r>
            <a:endParaRPr lang="en-US" altLang="zh-CN" sz="1800"/>
          </a:p>
          <a:p>
            <a:pPr marL="793750" lvl="1" indent="-285750">
              <a:buFont typeface="宋体" panose="02010600030101010101" pitchFamily="2" charset="-122"/>
              <a:buAutoNum type="arabicPeriod"/>
            </a:pPr>
            <a:r>
              <a:rPr lang="en-US" altLang="zh-CN" sz="1800"/>
              <a:t>data</a:t>
            </a:r>
          </a:p>
          <a:p>
            <a:pPr>
              <a:buNone/>
            </a:pPr>
            <a:r>
              <a:rPr lang="en-US" altLang="zh-CN" sz="1600" b="0"/>
              <a:t>	</a:t>
            </a:r>
            <a:r>
              <a:rPr lang="zh-CN" altLang="en-US" sz="1600" b="0"/>
              <a:t>当接受到消息体中的一部分时候发出</a:t>
            </a:r>
            <a:r>
              <a:rPr lang="en-US" altLang="zh-CN" sz="1600" b="0"/>
              <a:t>data</a:t>
            </a:r>
            <a:r>
              <a:rPr lang="zh-CN" altLang="en-US" sz="1600" b="0"/>
              <a:t>事件</a:t>
            </a:r>
            <a:endParaRPr lang="en-US" altLang="zh-CN" sz="1800" b="0"/>
          </a:p>
          <a:p>
            <a:pPr marL="793750" lvl="1" indent="-285750">
              <a:buFont typeface="宋体" panose="02010600030101010101" pitchFamily="2" charset="-122"/>
              <a:buAutoNum type="arabicPeriod" startAt="2"/>
            </a:pPr>
            <a:r>
              <a:rPr lang="en-US" altLang="zh-CN" sz="1800"/>
              <a:t>end</a:t>
            </a:r>
          </a:p>
          <a:p>
            <a:pPr marL="793750" lvl="1" indent="-285750">
              <a:buNone/>
            </a:pPr>
            <a:r>
              <a:rPr lang="en-US" altLang="zh-CN" sz="1600" b="0"/>
              <a:t>	</a:t>
            </a:r>
            <a:r>
              <a:rPr lang="zh-CN" altLang="en-US" sz="1600" b="0"/>
              <a:t>每次完全接受完消息后都会触发一次</a:t>
            </a:r>
            <a:endParaRPr lang="en-US" altLang="zh-CN"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793750" lvl="1" indent="-285750"/>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a:p>
            <a:pPr marL="793750" lvl="1" indent="-285750">
              <a:buNone/>
            </a:pPr>
            <a:endParaRPr lang="zh-CN" altLang="en-US">
              <a:sym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a:ln/>
        </p:spPr>
        <p:txBody>
          <a:bodyPr vert="horz" wrap="square" lIns="90333" tIns="44376" rIns="90333" bIns="44376" anchor="b"/>
          <a:lstStyle/>
          <a:p>
            <a:r>
              <a:rPr lang="zh-CN" altLang="en-US"/>
              <a:t>服务器编程</a:t>
            </a:r>
          </a:p>
        </p:txBody>
      </p:sp>
      <p:sp>
        <p:nvSpPr>
          <p:cNvPr id="10242" name="Rectangle 3"/>
          <p:cNvSpPr>
            <a:spLocks noGrp="1"/>
          </p:cNvSpPr>
          <p:nvPr>
            <p:ph type="body" idx="4294967295"/>
          </p:nvPr>
        </p:nvSpPr>
        <p:spPr>
          <a:xfrm>
            <a:off x="0" y="587375"/>
            <a:ext cx="9144000" cy="5889625"/>
          </a:xfrm>
        </p:spPr>
        <p:txBody>
          <a:bodyPr vert="horz" wrap="square" lIns="90050" tIns="45024" rIns="90050" bIns="45024" numCol="1" anchor="t" anchorCtr="0" compatLnSpc="1"/>
          <a:lstStyle/>
          <a:p>
            <a:r>
              <a:rPr lang="en-US" altLang="zh-CN"/>
              <a:t> </a:t>
            </a:r>
            <a:r>
              <a:rPr lang="zh-CN" altLang="en-US"/>
              <a:t>回应客户端请求</a:t>
            </a:r>
            <a:endParaRPr lang="en-US" altLang="zh-CN"/>
          </a:p>
          <a:p>
            <a:pPr>
              <a:buNone/>
            </a:pPr>
            <a:r>
              <a:rPr lang="en-US" altLang="zh-CN" sz="1800"/>
              <a:t>createServer</a:t>
            </a:r>
            <a:r>
              <a:rPr lang="zh-CN" altLang="en-US" sz="1800"/>
              <a:t>回调函数的第二个参数，由</a:t>
            </a:r>
            <a:r>
              <a:rPr lang="en-US" altLang="zh-CN" sz="1800"/>
              <a:t>HTTP</a:t>
            </a:r>
            <a:r>
              <a:rPr lang="zh-CN" altLang="en-US" sz="1800"/>
              <a:t>服务器内部创建的。</a:t>
            </a:r>
            <a:endParaRPr lang="en-US" altLang="zh-CN" sz="1800"/>
          </a:p>
          <a:p>
            <a:pPr marL="850900" lvl="1" indent="-342900">
              <a:buFont typeface="宋体" panose="02010600030101010101" pitchFamily="2" charset="-122"/>
              <a:buAutoNum type="arabicPeriod"/>
            </a:pPr>
            <a:r>
              <a:rPr lang="en-US" altLang="zh-CN" sz="1800" b="0"/>
              <a:t>response.end([data][,encoding])</a:t>
            </a:r>
            <a:endParaRPr lang="en-US" altLang="zh-CN" sz="1800"/>
          </a:p>
          <a:p>
            <a:pPr>
              <a:buNone/>
            </a:pPr>
            <a:r>
              <a:rPr lang="zh-CN" altLang="en-US" sz="1800" b="0"/>
              <a:t>结束响应，这个方法会告诉服务器此响应的所有报文头以及报文体已经发出，服务器在此调用后认为这条信息已经发送完毕，这个方法必须对每个响应调用一次。如果指定的</a:t>
            </a:r>
            <a:r>
              <a:rPr lang="en-US" altLang="zh-CN" sz="1800" b="0"/>
              <a:t>data</a:t>
            </a:r>
            <a:r>
              <a:rPr lang="zh-CN" altLang="en-US" sz="1800" b="0"/>
              <a:t>参数，相当于调用了</a:t>
            </a:r>
            <a:r>
              <a:rPr lang="en-US" altLang="zh-CN" sz="1800" b="0"/>
              <a:t>response.write(data,encoding);</a:t>
            </a:r>
            <a:r>
              <a:rPr lang="zh-CN" altLang="en-US" sz="1800" b="0"/>
              <a:t>然后跟着调用了</a:t>
            </a:r>
            <a:r>
              <a:rPr lang="en-US" altLang="zh-CN" sz="1800" b="0"/>
              <a:t>response.end()</a:t>
            </a:r>
            <a:endParaRPr lang="en-US" altLang="zh-CN" b="0"/>
          </a:p>
          <a:p>
            <a:pPr marL="850900" lvl="1" indent="-342900">
              <a:buFont typeface="宋体" panose="02010600030101010101" pitchFamily="2" charset="-122"/>
              <a:buAutoNum type="arabicPeriod" startAt="2"/>
            </a:pPr>
            <a:r>
              <a:rPr lang="en-US" altLang="zh-CN" sz="1800" b="0"/>
              <a:t>response.write(chunk[,encoding]);</a:t>
            </a:r>
            <a:endParaRPr lang="en-US" altLang="zh-CN" sz="1800"/>
          </a:p>
          <a:p>
            <a:pPr marL="850900" lvl="1" indent="-342900">
              <a:buNone/>
            </a:pPr>
            <a:r>
              <a:rPr lang="zh-CN" altLang="en-US" sz="1800" b="0"/>
              <a:t>发送响应内容，</a:t>
            </a:r>
            <a:r>
              <a:rPr lang="en-US" altLang="zh-CN" sz="1800" b="0"/>
              <a:t>chunk</a:t>
            </a:r>
            <a:r>
              <a:rPr lang="zh-CN" altLang="en-US" sz="1800" b="0"/>
              <a:t>可以是一个字符串或者一个</a:t>
            </a:r>
            <a:r>
              <a:rPr lang="en-US" altLang="zh-CN" sz="1800" b="0"/>
              <a:t>buffer,</a:t>
            </a:r>
            <a:r>
              <a:rPr lang="zh-CN" altLang="en-US" sz="1800" b="0"/>
              <a:t>如果</a:t>
            </a:r>
            <a:r>
              <a:rPr lang="en-US" altLang="zh-CN" sz="1800" b="0"/>
              <a:t>chunk</a:t>
            </a:r>
            <a:r>
              <a:rPr lang="zh-CN" altLang="en-US" sz="1800" b="0"/>
              <a:t>是一个字符串，则第二个参数指定如何将这个字符串编码成字节流，默认编码为</a:t>
            </a:r>
            <a:r>
              <a:rPr lang="en-US" altLang="zh-CN" sz="1800" b="0"/>
              <a:t>"utf8”</a:t>
            </a:r>
          </a:p>
          <a:p>
            <a:pPr marL="850900" lvl="1" indent="-342900">
              <a:buFont typeface="宋体" panose="02010600030101010101" pitchFamily="2" charset="-122"/>
              <a:buAutoNum type="arabicPeriod" startAt="3"/>
            </a:pPr>
            <a:r>
              <a:rPr lang="en-US" altLang="zh-CN" sz="1800" b="0"/>
              <a:t>response.writeHead(statusCode[,reasonPhrase,][headers]);</a:t>
            </a:r>
          </a:p>
          <a:p>
            <a:pPr marL="850900" lvl="1" indent="-342900">
              <a:buNone/>
            </a:pPr>
            <a:r>
              <a:rPr lang="en-US" altLang="zh-CN" sz="1600" b="0"/>
              <a:t>	</a:t>
            </a:r>
            <a:r>
              <a:rPr lang="en-US" altLang="zh-CN" sz="1800" b="0"/>
              <a:t>statusCode 	</a:t>
            </a:r>
            <a:r>
              <a:rPr lang="zh-CN" altLang="en-US" sz="1800" b="0"/>
              <a:t>用于指定一个三位的</a:t>
            </a:r>
            <a:r>
              <a:rPr lang="en-US" altLang="zh-CN" sz="1800" b="0"/>
              <a:t>HTTP</a:t>
            </a:r>
            <a:r>
              <a:rPr lang="zh-CN" altLang="en-US" sz="1800" b="0"/>
              <a:t>状态码</a:t>
            </a:r>
            <a:r>
              <a:rPr lang="en-US" altLang="zh-CN" sz="1800" b="0"/>
              <a:t>,</a:t>
            </a:r>
            <a:r>
              <a:rPr lang="zh-CN" altLang="en-US" sz="1800" b="0"/>
              <a:t>例如</a:t>
            </a:r>
            <a:r>
              <a:rPr lang="en-US" altLang="zh-CN" sz="1800" b="0"/>
              <a:t>404			reasonPhrase	</a:t>
            </a:r>
            <a:r>
              <a:rPr lang="zh-CN" altLang="en-US" sz="1800" b="0"/>
              <a:t>字符串，用于指定该状态码的描述信息			</a:t>
            </a:r>
            <a:r>
              <a:rPr lang="en-US" altLang="zh-CN" sz="1800" b="0"/>
              <a:t>headers 		</a:t>
            </a:r>
            <a:r>
              <a:rPr lang="zh-CN" altLang="en-US" sz="1800" b="0"/>
              <a:t>对象，用于指定服务器端创建的响应头对象</a:t>
            </a:r>
            <a:endParaRPr lang="en-US" altLang="zh-CN" sz="1800" b="0"/>
          </a:p>
          <a:p>
            <a:pPr>
              <a:buNone/>
            </a:pPr>
            <a:endParaRPr lang="en-US" altLang="zh-CN" sz="1600" b="0"/>
          </a:p>
          <a:p>
            <a:pPr>
              <a:buNone/>
            </a:pPr>
            <a:endParaRPr lang="zh-CN" altLang="en-US" b="0"/>
          </a:p>
          <a:p>
            <a:pPr>
              <a:buNone/>
            </a:pPr>
            <a:endParaRPr lang="zh-CN" altLang="en-US"/>
          </a:p>
          <a:p>
            <a:pPr>
              <a:buNone/>
            </a:pPr>
            <a:endParaRPr lang="zh-CN" altLang="en-US"/>
          </a:p>
          <a:p>
            <a:pPr>
              <a:buNone/>
            </a:pPr>
            <a:endParaRPr lang="zh-CN" altLang="en-US"/>
          </a:p>
          <a:p>
            <a:pPr marL="850900" lvl="1" indent="-342900"/>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a:p>
            <a:pPr marL="850900" lvl="1" indent="-342900">
              <a:buNone/>
            </a:pPr>
            <a:endParaRPr lang="zh-CN" altLang="en-US">
              <a:sym typeface="宋体" panose="02010600030101010101" pitchFamily="2" charset="-122"/>
            </a:endParaRPr>
          </a:p>
        </p:txBody>
      </p:sp>
    </p:spTree>
  </p:cSld>
  <p:clrMapOvr>
    <a:masterClrMapping/>
  </p:clrMapOvr>
</p:sld>
</file>

<file path=ppt/theme/theme1.xml><?xml version="1.0" encoding="utf-8"?>
<a:theme xmlns:a="http://schemas.openxmlformats.org/drawingml/2006/main" name="1_品质彰显卓越 杰普成就梦想">
  <a:themeElements>
    <a:clrScheme name="1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fontScheme name="1_品质彰显卓越 杰普成就梦想">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1_品质彰显卓越 杰普成就梦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品质彰显卓越 杰普成就梦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品质彰显卓越 杰普成就梦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品质彰显卓越 杰普成就梦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品质彰显卓越 杰普成就梦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品质彰显卓越 杰普成就梦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品质彰显卓越 杰普成就梦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品质彰显卓越 杰普成就梦想">
  <a:themeElements>
    <a:clrScheme name="2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fontScheme name="2_品质彰显卓越 杰普成就梦想">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2_品质彰显卓越 杰普成就梦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品质彰显卓越 杰普成就梦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品质彰显卓越 杰普成就梦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品质彰显卓越 杰普成就梦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品质彰显卓越 杰普成就梦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品质彰显卓越 杰普成就梦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品质彰显卓越 杰普成就梦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品质彰显卓越 杰普成就梦想">
  <a:themeElements>
    <a:clrScheme name="2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fontScheme name="2_品质彰显卓越 杰普成就梦想">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2_品质彰显卓越 杰普成就梦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品质彰显卓越 杰普成就梦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品质彰显卓越 杰普成就梦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品质彰显卓越 杰普成就梦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品质彰显卓越 杰普成就梦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品质彰显卓越 杰普成就梦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品质彰显卓越 杰普成就梦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4_品质彰显卓越 杰普成就梦想">
  <a:themeElements>
    <a:clrScheme name="1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fontScheme name="1_品质彰显卓越 杰普成就梦想">
      <a:majorFont>
        <a:latin typeface="宋体"/>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2400" b="1" i="1" u="none" strike="noStrike" cap="none" normalizeH="0" baseline="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1_品质彰显卓越 杰普成就梦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品质彰显卓越 杰普成就梦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品质彰显卓越 杰普成就梦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品质彰显卓越 杰普成就梦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品质彰显卓越 杰普成就梦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品质彰显卓越 杰普成就梦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品质彰显卓越 杰普成就梦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品质彰显卓越 杰普成就梦想 8">
        <a:dk1>
          <a:srgbClr val="000000"/>
        </a:dk1>
        <a:lt1>
          <a:srgbClr val="00279F"/>
        </a:lt1>
        <a:dk2>
          <a:srgbClr val="9E001B"/>
        </a:dk2>
        <a:lt2>
          <a:srgbClr val="C0C0C0"/>
        </a:lt2>
        <a:accent1>
          <a:srgbClr val="FFFFCC"/>
        </a:accent1>
        <a:accent2>
          <a:srgbClr val="CCECFF"/>
        </a:accent2>
        <a:accent3>
          <a:srgbClr val="AAACCD"/>
        </a:accent3>
        <a:accent4>
          <a:srgbClr val="000000"/>
        </a:accent4>
        <a:accent5>
          <a:srgbClr val="FFFFE2"/>
        </a:accent5>
        <a:accent6>
          <a:srgbClr val="B9D6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4237</Words>
  <Application>Microsoft Office PowerPoint</Application>
  <PresentationFormat>全屏显示(4:3)</PresentationFormat>
  <Paragraphs>909</Paragraphs>
  <Slides>76</Slides>
  <Notes>0</Notes>
  <HiddenSlides>0</HiddenSlides>
  <MMClips>0</MMClips>
  <ScaleCrop>false</ScaleCrop>
  <HeadingPairs>
    <vt:vector size="4" baseType="variant">
      <vt:variant>
        <vt:lpstr>主题</vt:lpstr>
      </vt:variant>
      <vt:variant>
        <vt:i4>4</vt:i4>
      </vt:variant>
      <vt:variant>
        <vt:lpstr>幻灯片标题</vt:lpstr>
      </vt:variant>
      <vt:variant>
        <vt:i4>76</vt:i4>
      </vt:variant>
    </vt:vector>
  </HeadingPairs>
  <TitlesOfParts>
    <vt:vector size="80" baseType="lpstr">
      <vt:lpstr>1_品质彰显卓越 杰普成就梦想</vt:lpstr>
      <vt:lpstr>2_品质彰显卓越 杰普成就梦想</vt:lpstr>
      <vt:lpstr>3_品质彰显卓越 杰普成就梦想</vt:lpstr>
      <vt:lpstr>4_品质彰显卓越 杰普成就梦想</vt:lpstr>
      <vt:lpstr>第四阶段  服务器端技术</vt:lpstr>
      <vt:lpstr>Node  服务器端技术</vt:lpstr>
      <vt:lpstr>  第 1 章  服务器编程(http模块)</vt:lpstr>
      <vt:lpstr>学习目标</vt:lpstr>
      <vt:lpstr>介绍</vt:lpstr>
      <vt:lpstr>服务器编程</vt:lpstr>
      <vt:lpstr>服务器编程</vt:lpstr>
      <vt:lpstr>服务器编程</vt:lpstr>
      <vt:lpstr>服务器编程</vt:lpstr>
      <vt:lpstr>第 2 章: mysql模块</vt:lpstr>
      <vt:lpstr>学习目标</vt:lpstr>
      <vt:lpstr>Mysql模块</vt:lpstr>
      <vt:lpstr>Mysql模块</vt:lpstr>
      <vt:lpstr>Mysql模块</vt:lpstr>
      <vt:lpstr>Mysql模块</vt:lpstr>
      <vt:lpstr>Mysql模块</vt:lpstr>
      <vt:lpstr>Mysql模块</vt:lpstr>
      <vt:lpstr>Mysql模块</vt:lpstr>
      <vt:lpstr>Mysql模块</vt:lpstr>
      <vt:lpstr>第 3 章  服务器编程(express模块)</vt:lpstr>
      <vt:lpstr>Express</vt:lpstr>
      <vt:lpstr>Express</vt:lpstr>
      <vt:lpstr>Express</vt:lpstr>
      <vt:lpstr>Express</vt:lpstr>
      <vt:lpstr>Express</vt:lpstr>
      <vt:lpstr>Express</vt:lpstr>
      <vt:lpstr>Express</vt:lpstr>
      <vt:lpstr>Express</vt:lpstr>
      <vt:lpstr>Express</vt:lpstr>
      <vt:lpstr>Express</vt:lpstr>
      <vt:lpstr>Express</vt:lpstr>
      <vt:lpstr>第 4 章:Ajax</vt:lpstr>
      <vt:lpstr>学习目标</vt:lpstr>
      <vt:lpstr>Ajax</vt:lpstr>
      <vt:lpstr>Ajax</vt:lpstr>
      <vt:lpstr>Ajax</vt:lpstr>
      <vt:lpstr>Ajax</vt:lpstr>
      <vt:lpstr>Ajax</vt:lpstr>
      <vt:lpstr>Ajax</vt:lpstr>
      <vt:lpstr>Ajax</vt:lpstr>
      <vt:lpstr>Ajax</vt:lpstr>
      <vt:lpstr>幻灯片 42</vt:lpstr>
      <vt:lpstr>mysql  第 1 章: 入门</vt:lpstr>
      <vt:lpstr>mysql</vt:lpstr>
      <vt:lpstr>mysql</vt:lpstr>
      <vt:lpstr>mysql</vt:lpstr>
      <vt:lpstr>mysql</vt:lpstr>
      <vt:lpstr>mysql</vt:lpstr>
      <vt:lpstr>mysql</vt:lpstr>
      <vt:lpstr>mysql</vt:lpstr>
      <vt:lpstr>mysql  第 2 章: 数据库定义</vt:lpstr>
      <vt:lpstr>学习目标</vt:lpstr>
      <vt:lpstr>mysql</vt:lpstr>
      <vt:lpstr>表定义</vt:lpstr>
      <vt:lpstr>表定义</vt:lpstr>
      <vt:lpstr>Data Types</vt:lpstr>
      <vt:lpstr>Data Types</vt:lpstr>
      <vt:lpstr>Data Types</vt:lpstr>
      <vt:lpstr>表定义</vt:lpstr>
      <vt:lpstr>表定义</vt:lpstr>
      <vt:lpstr>表定义</vt:lpstr>
      <vt:lpstr>表关系</vt:lpstr>
      <vt:lpstr>表关系</vt:lpstr>
      <vt:lpstr>表关系</vt:lpstr>
      <vt:lpstr>mysql  第 3 章: 数据库操作</vt:lpstr>
      <vt:lpstr>学习目标</vt:lpstr>
      <vt:lpstr>数据库操作</vt:lpstr>
      <vt:lpstr>数据库操作</vt:lpstr>
      <vt:lpstr>数据库操作</vt:lpstr>
      <vt:lpstr>查询语句</vt:lpstr>
      <vt:lpstr>查询语句</vt:lpstr>
      <vt:lpstr>查询语句</vt:lpstr>
      <vt:lpstr>查询语句</vt:lpstr>
      <vt:lpstr>查询语句</vt:lpstr>
      <vt:lpstr>查询语句</vt:lpstr>
      <vt:lpstr>查询语句</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subject>Module 2:  Best Practices</dc:subject>
  <dc:creator>逯畅</dc:creator>
  <cp:keywords>DEV441-91-0361-10</cp:keywords>
  <dc:description>1.0</dc:description>
  <cp:lastModifiedBy>Administrator</cp:lastModifiedBy>
  <cp:revision>1239</cp:revision>
  <cp:lastPrinted>2001-07-18T23:45:26Z</cp:lastPrinted>
  <dcterms:created xsi:type="dcterms:W3CDTF">2016-05-18T14:00:39Z</dcterms:created>
  <dcterms:modified xsi:type="dcterms:W3CDTF">2018-07-17T08:58:44Z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