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58" r:id="rId6"/>
    <p:sldId id="264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63895"/>
  </p:normalViewPr>
  <p:slideViewPr>
    <p:cSldViewPr snapToGrid="0" snapToObjects="1">
      <p:cViewPr varScale="1">
        <p:scale>
          <a:sx n="92" d="100"/>
          <a:sy n="92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9450-0501-0944-8E5E-7CCB1A4BF7B1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62AA-9FA6-1C4D-9B00-CA34B226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040994" TargetMode="External"/><Relationship Id="rId7" Type="http://schemas.openxmlformats.org/officeDocument/2006/relationships/hyperlink" Target="https://github.com/sujitpal/holiday-similarity/blob/master/src/03-pretrained-nets-vectorizers.ipyn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sujitpal/holiday-similarity/blob/master/src/02-holidays-siamese-network.ipynb" TargetMode="External"/><Relationship Id="rId5" Type="http://schemas.openxmlformats.org/officeDocument/2006/relationships/hyperlink" Target="https://sujitpal.blogspot.com/2017/04/predicting-image-similarity-using.html" TargetMode="External"/><Relationship Id="rId4" Type="http://schemas.openxmlformats.org/officeDocument/2006/relationships/hyperlink" Target="https://www.kaggle.com/asrsaiteja/image-similarity-with-siamese-network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.inrialpes.fr/data/holiday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https://zhuanlan.zhihu.com/p/35040994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https://www.kaggle.com/asrsaiteja/image-similarity-with-siamese-networks</a:t>
            </a:r>
            <a:endParaRPr lang="en-US" dirty="0"/>
          </a:p>
          <a:p>
            <a:r>
              <a:rPr lang="en-US" dirty="0">
                <a:hlinkClick r:id="rId5"/>
              </a:rPr>
              <a:t>https://sujitpal.blogspot.com/2017/04/predicting-image-similarity-using.html</a:t>
            </a:r>
            <a:endParaRPr lang="en-US" dirty="0"/>
          </a:p>
          <a:p>
            <a:r>
              <a:rPr lang="en-US" dirty="0">
                <a:hlinkClick r:id="rId6"/>
              </a:rPr>
              <a:t>https://github.com/sujitpal/holiday-similarity/blob/master/src/02-holidays-siamese-network.ipynb</a:t>
            </a:r>
            <a:endParaRPr lang="en-US" dirty="0"/>
          </a:p>
          <a:p>
            <a:r>
              <a:rPr lang="en-US" dirty="0">
                <a:hlinkClick r:id="rId7"/>
              </a:rPr>
              <a:t>https://github.com/sujitpal/holiday-similarity/blob/master/src/03-pretrained-nets-vectorizers.ipynb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A62AA-9FA6-1C4D-9B00-CA34B2264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http://pascal.inrialpes.fr/data/holidays/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ftp://</a:t>
            </a:r>
            <a:r>
              <a:rPr lang="en-US" dirty="0" err="1"/>
              <a:t>ftp.inrialpes.fr</a:t>
            </a:r>
            <a:r>
              <a:rPr lang="en-US" dirty="0"/>
              <a:t>/pub/</a:t>
            </a:r>
            <a:r>
              <a:rPr lang="en-US" dirty="0" err="1"/>
              <a:t>lear</a:t>
            </a:r>
            <a:r>
              <a:rPr lang="en-US" dirty="0"/>
              <a:t>/</a:t>
            </a:r>
            <a:r>
              <a:rPr lang="en-US" dirty="0" err="1"/>
              <a:t>douze</a:t>
            </a:r>
            <a:r>
              <a:rPr lang="en-US" dirty="0"/>
              <a:t>/data/jpg1.tar.gz </a:t>
            </a:r>
          </a:p>
          <a:p>
            <a:r>
              <a:rPr lang="en-US" dirty="0" err="1"/>
              <a:t>wget</a:t>
            </a:r>
            <a:r>
              <a:rPr lang="en-US" dirty="0"/>
              <a:t> ftp://</a:t>
            </a:r>
            <a:r>
              <a:rPr lang="en-US" dirty="0" err="1"/>
              <a:t>ftp.inrialpes.fr</a:t>
            </a:r>
            <a:r>
              <a:rPr lang="en-US" dirty="0"/>
              <a:t>/pub/</a:t>
            </a:r>
            <a:r>
              <a:rPr lang="en-US" dirty="0" err="1"/>
              <a:t>lear</a:t>
            </a:r>
            <a:r>
              <a:rPr lang="en-US" dirty="0"/>
              <a:t>/</a:t>
            </a:r>
            <a:r>
              <a:rPr lang="en-US" dirty="0" err="1"/>
              <a:t>douze</a:t>
            </a:r>
            <a:r>
              <a:rPr lang="en-US" dirty="0"/>
              <a:t>/data/jpg2.tar.gz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holiday-photos</a:t>
            </a:r>
          </a:p>
          <a:p>
            <a:r>
              <a:rPr lang="en-US" dirty="0"/>
              <a:t>cd holiday-photos </a:t>
            </a:r>
          </a:p>
          <a:p>
            <a:r>
              <a:rPr lang="en-US" dirty="0"/>
              <a:t>tar </a:t>
            </a:r>
            <a:r>
              <a:rPr lang="en-US" dirty="0" err="1"/>
              <a:t>xvzf</a:t>
            </a:r>
            <a:r>
              <a:rPr lang="en-US" dirty="0"/>
              <a:t> ../jpg1.tar.gz </a:t>
            </a:r>
          </a:p>
          <a:p>
            <a:r>
              <a:rPr lang="en-US" dirty="0"/>
              <a:t>tar </a:t>
            </a:r>
            <a:r>
              <a:rPr lang="en-US" dirty="0" err="1"/>
              <a:t>xvzf</a:t>
            </a:r>
            <a:r>
              <a:rPr lang="en-US" dirty="0"/>
              <a:t> ../jpg2.tar.gz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A62AA-9FA6-1C4D-9B00-CA34B2264E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A62AA-9FA6-1C4D-9B00-CA34B2264E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3EC-8210-F34E-BC64-CC9D03372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6D66-226A-724E-A048-B7F970F79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040B-DA66-8446-944C-3F0A977F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ABDE-20D6-5F43-A821-3D1140E3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D685-E940-1F47-9D89-7CF8AB32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3F0A-6AED-184D-B3BB-D8F711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82D92-2222-DE45-89EC-9B05C6231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59A5-CCD1-774B-BC40-ABB1A8E5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65DE-B616-CD4A-AA9C-768A1B0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8957-6AC9-344C-AE95-16E1AB26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7C218-AD7B-2B4F-BECA-96454804A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F5F6-25F4-214B-991E-CD29B752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E814-7F37-6049-BF4A-3E2D90FA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F945-D07A-4649-8BF0-65BADE66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C344-8E10-1A4E-84FD-B799FD81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AB36-687B-174C-81BD-6A35936D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55E9-3671-8F4C-B89B-B67584B1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8749-EE7D-A247-A5D8-D98824F8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00C4-05E2-E044-8934-C0B2F3E9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C746-E00A-D34B-A2F1-63E429F2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BA50-6CC3-744F-8D4E-972A42CB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D814-7B89-CC47-9099-BB393421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5FD-038A-5F42-B707-514D9FB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9B18-0A79-8E49-8936-125EC59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ACAA-DBE1-C248-B32E-107644BB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92B-D3C6-0741-B51B-DDEEBC33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94FB-D0CB-3A4D-9174-D2766D119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E6765-B6F1-7C41-8711-02CACDF1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C17F-1EB1-F747-9919-432EA934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A44F-BB96-9546-98EF-8143E628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C5E9-11BF-D24C-B621-2AC462FE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016-A9C8-B74D-B099-F978EAF1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1E79-E11A-514F-BF28-EA228B5E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41B1F-4009-B849-96C5-3516FF7F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F3819-DAA1-4E4A-98D5-991177857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D3DAF-934E-E34A-AA4F-865DC7E3A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DB74F-0618-A440-8BE4-00E7A1B5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4032F-CC10-6842-8FCA-DE3209B7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F2F9C-4597-464B-88AF-19087F61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EFF-14EE-4A41-AD33-0FD35D82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428D-9EE2-3C4A-A5E8-334D0D91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68A2-2E50-4349-9F9A-59B6907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C8C8-9647-BE4B-B1F7-AFDECB0C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9B261-AF06-6647-B512-7A2FBB5E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6D76B-C0E1-C245-A8F6-608A1259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3AB7-ACB7-6E49-990D-2735EE1D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EAE-27F3-AE4C-A84A-A7F9A85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4942-5A31-354E-AABD-0D193B12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C9309-474A-E34D-8E42-263C716E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B4F7E-3C01-C145-B9EF-4CBFF89D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9915E-363E-844C-99C1-00ECC9A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04BFD-8F50-0146-940D-C3650A3C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47E-559F-8848-93A1-823E5A1A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6F4C5-DAAE-624B-8B21-764A1D64D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D9674-9396-0B48-95B1-F68692531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04FBD-E082-C840-A153-12E96E60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A2E1-EDAD-904D-9C87-6D39990E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5445-6815-3640-A5F0-2871AA7F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F1989-4B94-7D4D-8F1E-A7BA8E63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9344C-2F3E-3D40-916A-294DEB1A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0620-F925-634E-954B-21E5D4F9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9A03-700E-D846-A446-5572A72FEAB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290C-3D58-CA4A-A5F0-8B7838EC5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D4A9-513E-8746-AF17-395C57E36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3364-82D9-E949-80D1-FEA85219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.inrialpes.fr/~jegou/data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5FF-CFD3-214D-A5F2-AA8A93ED2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图像相似性的度量</a:t>
            </a:r>
            <a:br>
              <a:rPr lang="en-US" altLang="ja-JP" dirty="0"/>
            </a:br>
            <a:r>
              <a:rPr lang="en-US" dirty="0"/>
              <a:t>Image Similarity with Siamese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ED7E-B9B5-404E-BEB5-E4191D09C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489"/>
            <a:ext cx="14120553" cy="1655762"/>
          </a:xfrm>
        </p:spPr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ja-JP" altLang="en-US"/>
              <a:t>如何判断两幅图像</a:t>
            </a:r>
            <a:r>
              <a:rPr lang="zh-CN" altLang="en-US" dirty="0"/>
              <a:t>（</a:t>
            </a:r>
            <a:r>
              <a:rPr lang="ja-JP" altLang="en-US"/>
              <a:t>两个输入</a:t>
            </a:r>
            <a:r>
              <a:rPr lang="zh-CN" altLang="en-US" dirty="0"/>
              <a:t>，</a:t>
            </a:r>
            <a:r>
              <a:rPr lang="ja-JP" altLang="en-US"/>
              <a:t>两个向量</a:t>
            </a:r>
            <a:r>
              <a:rPr lang="zh-CN" altLang="en-US" dirty="0"/>
              <a:t>）</a:t>
            </a:r>
            <a:r>
              <a:rPr lang="ja-JP" altLang="en-US"/>
              <a:t>是相似的</a:t>
            </a:r>
            <a:endParaRPr lang="en-US" altLang="ja-JP" dirty="0"/>
          </a:p>
          <a:p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ja-JP" altLang="en-US"/>
              <a:t>多输入</a:t>
            </a:r>
            <a:r>
              <a:rPr lang="en-US" altLang="zh-CN" dirty="0"/>
              <a:t>/</a:t>
            </a:r>
            <a:r>
              <a:rPr lang="ja-JP" altLang="en-US"/>
              <a:t>单输出的分类问题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ja-JP" altLang="en-US"/>
              <a:t>不相似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ja-JP" altLang="en-US"/>
              <a:t>相似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7419-E676-D147-B368-854EF2AF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r>
              <a:rPr lang="ja-JP" altLang="en-US"/>
              <a:t>策略</a:t>
            </a:r>
            <a:r>
              <a:rPr lang="zh-CN" altLang="en-US" dirty="0"/>
              <a:t>：</a:t>
            </a:r>
            <a:r>
              <a:rPr lang="en-US" altLang="zh-CN" dirty="0"/>
              <a:t>l2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71028-506B-324C-B4A3-181CC6C7E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-1"/>
            <a:ext cx="5054649" cy="6858001"/>
          </a:xfrm>
        </p:spPr>
      </p:pic>
    </p:spTree>
    <p:extLst>
      <p:ext uri="{BB962C8B-B14F-4D97-AF65-F5344CB8AC3E}">
        <p14:creationId xmlns:p14="http://schemas.microsoft.com/office/powerpoint/2010/main" val="398851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D55-4759-D845-91D7-3D582713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6E51-1DAF-854B-B3A4-7BB3CC8B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1687-80D1-BF4E-92C3-0DC549BC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数据集</a:t>
            </a:r>
            <a:r>
              <a:rPr lang="zh-CN" altLang="en-US" dirty="0"/>
              <a:t>：</a:t>
            </a:r>
            <a:r>
              <a:rPr lang="en-US" b="1" dirty="0"/>
              <a:t>INRIA Holidays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1A3D-1608-5E4C-A7C5-72BCDC16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http://lear.inrialpes.fr/~jegou/data.php</a:t>
            </a:r>
            <a:endParaRPr lang="en-US" dirty="0"/>
          </a:p>
          <a:p>
            <a:r>
              <a:rPr lang="en-US" dirty="0"/>
              <a:t>1491 images in total: </a:t>
            </a:r>
          </a:p>
          <a:p>
            <a:pPr lvl="1"/>
            <a:r>
              <a:rPr lang="en-US" dirty="0"/>
              <a:t>500 queries and 991 corresponding relevant images</a:t>
            </a:r>
          </a:p>
          <a:p>
            <a:pPr lvl="1"/>
            <a:r>
              <a:rPr lang="en-US" dirty="0"/>
              <a:t>500 (one per group)</a:t>
            </a:r>
          </a:p>
          <a:p>
            <a:r>
              <a:rPr lang="ja-JP" altLang="en-US"/>
              <a:t>实际数据集介绍</a:t>
            </a:r>
            <a:endParaRPr lang="en-US" altLang="ja-JP" dirty="0"/>
          </a:p>
          <a:p>
            <a:pPr lvl="1"/>
            <a:r>
              <a:rPr lang="en-US" altLang="zh-CN" dirty="0"/>
              <a:t>jpg1.tar.gz</a:t>
            </a:r>
          </a:p>
          <a:p>
            <a:pPr lvl="1"/>
            <a:r>
              <a:rPr lang="en-US" altLang="zh-CN" dirty="0"/>
              <a:t>jpg2.tar.gz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B159D-BD51-964A-AD5C-AB8CDCB1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340" y="0"/>
            <a:ext cx="17334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1037A-9A33-BF4D-BBAF-1E329F49359C}"/>
              </a:ext>
            </a:extLst>
          </p:cNvPr>
          <p:cNvSpPr txBox="1"/>
          <p:nvPr/>
        </p:nvSpPr>
        <p:spPr>
          <a:xfrm>
            <a:off x="4937760" y="4472247"/>
            <a:ext cx="4073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文件名包含</a:t>
            </a:r>
            <a:r>
              <a:rPr lang="en-US" altLang="ja-JP" dirty="0"/>
              <a:t>label</a:t>
            </a:r>
            <a:r>
              <a:rPr lang="zh-CN" altLang="en-US" dirty="0"/>
              <a:t>，</a:t>
            </a:r>
            <a:r>
              <a:rPr lang="ja-JP" altLang="en-US"/>
              <a:t>文件名共</a:t>
            </a:r>
            <a:r>
              <a:rPr lang="en-US" altLang="zh-CN" dirty="0"/>
              <a:t>6</a:t>
            </a:r>
            <a:r>
              <a:rPr lang="ja-JP" altLang="en-US"/>
              <a:t>位数字</a:t>
            </a:r>
            <a:r>
              <a:rPr lang="zh-CN" altLang="en-US" dirty="0"/>
              <a:t>，</a:t>
            </a:r>
            <a:r>
              <a:rPr lang="ja-JP" altLang="en-US"/>
              <a:t>前四位为</a:t>
            </a:r>
            <a:r>
              <a:rPr lang="zh-CN" altLang="en-US" dirty="0"/>
              <a:t> </a:t>
            </a:r>
            <a:r>
              <a:rPr lang="ja-JP" altLang="en-US"/>
              <a:t>一个</a:t>
            </a:r>
            <a:r>
              <a:rPr lang="en-US" altLang="ja-JP" dirty="0"/>
              <a:t>group</a:t>
            </a:r>
            <a:r>
              <a:rPr lang="zh-CN" altLang="en-US" dirty="0"/>
              <a:t>（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），</a:t>
            </a:r>
            <a:r>
              <a:rPr lang="ja-JP" altLang="en-US"/>
              <a:t>后两位为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ja-JP" altLang="en-US"/>
              <a:t>内图片</a:t>
            </a:r>
            <a:r>
              <a:rPr lang="en-US" altLang="ja-JP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）；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6D97-BAD6-A240-A8A0-F433FBEE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triple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79BC-2A9B-8341-BB50-705BC3DC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  <a:p>
            <a:r>
              <a:rPr lang="en-US" dirty="0"/>
              <a:t>similar</a:t>
            </a:r>
          </a:p>
          <a:p>
            <a:r>
              <a:rPr lang="en-US" dirty="0"/>
              <a:t>different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242BD-9D64-6F45-AC76-22C7BAD1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1" y="2824163"/>
            <a:ext cx="7924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D942-10F9-4540-B514-F1332EF9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训练集的准备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FFE3-CF0B-E843-B2D8-481789C5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image_triples</a:t>
            </a:r>
            <a:endParaRPr lang="en-US" dirty="0"/>
          </a:p>
          <a:p>
            <a:pPr lvl="1"/>
            <a:r>
              <a:rPr lang="en-US" dirty="0" err="1"/>
              <a:t>ref_image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sim_image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 err="1"/>
              <a:t>sim_image</a:t>
            </a:r>
            <a:r>
              <a:rPr lang="zh-CN" altLang="en-US" dirty="0"/>
              <a:t> </a:t>
            </a:r>
            <a:r>
              <a:rPr lang="ja-JP" altLang="en-US"/>
              <a:t>与</a:t>
            </a:r>
            <a:r>
              <a:rPr lang="zh-CN" altLang="en-US" dirty="0"/>
              <a:t> </a:t>
            </a:r>
            <a:r>
              <a:rPr lang="en-US" altLang="zh-CN" dirty="0" err="1"/>
              <a:t>ref_image</a:t>
            </a:r>
            <a:r>
              <a:rPr lang="zh-CN" altLang="en-US" dirty="0"/>
              <a:t> </a:t>
            </a:r>
            <a:r>
              <a:rPr lang="ja-JP" altLang="en-US"/>
              <a:t>同组</a:t>
            </a:r>
            <a:endParaRPr lang="en-US" altLang="zh-CN" dirty="0"/>
          </a:p>
          <a:p>
            <a:pPr lvl="1"/>
            <a:r>
              <a:rPr lang="en-US" dirty="0" err="1"/>
              <a:t>ref_image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dif_image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2"/>
            <a:r>
              <a:rPr lang="en-US" dirty="0" err="1"/>
              <a:t>dif</a:t>
            </a:r>
            <a:r>
              <a:rPr lang="en-US" altLang="zh-CN" dirty="0" err="1"/>
              <a:t>_image</a:t>
            </a:r>
            <a:r>
              <a:rPr lang="zh-CN" altLang="en-US" dirty="0"/>
              <a:t> </a:t>
            </a:r>
            <a:r>
              <a:rPr lang="ja-JP" altLang="en-US"/>
              <a:t>与</a:t>
            </a:r>
            <a:r>
              <a:rPr lang="zh-CN" altLang="en-US" dirty="0"/>
              <a:t> </a:t>
            </a:r>
            <a:r>
              <a:rPr lang="en-US" altLang="zh-CN" dirty="0" err="1"/>
              <a:t>ref_image</a:t>
            </a:r>
            <a:r>
              <a:rPr lang="zh-CN" altLang="en-US" dirty="0"/>
              <a:t> </a:t>
            </a:r>
            <a:r>
              <a:rPr lang="ja-JP" altLang="en-US"/>
              <a:t>不同组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527F-581F-EA44-B107-F15C679D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9E5D5-778D-7949-9CC6-EF3128B2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03" y="1819317"/>
            <a:ext cx="5002125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F7923-A02E-F341-B70E-FBC4B7F4C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03" y="3684026"/>
            <a:ext cx="4650510" cy="2790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4D78D-E462-684A-A926-96910396762B}"/>
              </a:ext>
            </a:extLst>
          </p:cNvPr>
          <p:cNvSpPr txBox="1"/>
          <p:nvPr/>
        </p:nvSpPr>
        <p:spPr>
          <a:xfrm>
            <a:off x="6096000" y="1690688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ja-JP" altLang="en-US"/>
              <a:t>计算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  <a:p>
            <a:pPr marL="742950" lvl="1" indent="-285750">
              <a:buFontTx/>
              <a:buChar char="-"/>
            </a:pPr>
            <a:r>
              <a:rPr lang="ja-JP" altLang="en-US"/>
              <a:t>使用预训练的</a:t>
            </a:r>
            <a:r>
              <a:rPr lang="zh-CN" altLang="en-US" dirty="0"/>
              <a:t> </a:t>
            </a:r>
            <a:r>
              <a:rPr lang="en-US" altLang="zh-CN" dirty="0"/>
              <a:t>inception</a:t>
            </a:r>
            <a:r>
              <a:rPr lang="zh-CN" altLang="en-US" dirty="0"/>
              <a:t> </a:t>
            </a:r>
            <a:r>
              <a:rPr lang="en-US" altLang="zh-CN" dirty="0"/>
              <a:t>v3</a:t>
            </a:r>
          </a:p>
          <a:p>
            <a:pPr marL="285750" indent="-285750">
              <a:buFontTx/>
              <a:buChar char="-"/>
            </a:pPr>
            <a:r>
              <a:rPr lang="en-US" dirty="0"/>
              <a:t>FCN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ja-JP" altLang="en-US"/>
              <a:t>两幅图像的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ja-JP" altLang="en-US"/>
              <a:t>策略</a:t>
            </a:r>
            <a:endParaRPr lang="en-US" altLang="ja-JP" dirty="0"/>
          </a:p>
          <a:p>
            <a:pPr marL="1200150" lvl="2" indent="-285750">
              <a:buFontTx/>
              <a:buChar char="-"/>
            </a:pPr>
            <a:r>
              <a:rPr lang="en-US" altLang="ja-JP" dirty="0" err="1"/>
              <a:t>concat</a:t>
            </a:r>
            <a:endParaRPr lang="en-US" altLang="ja-JP" dirty="0"/>
          </a:p>
          <a:p>
            <a:pPr marL="1200150" lvl="2" indent="-285750">
              <a:buFontTx/>
              <a:buChar char="-"/>
            </a:pPr>
            <a:r>
              <a:rPr lang="en-US" altLang="zh-CN" dirty="0"/>
              <a:t>dot</a:t>
            </a:r>
          </a:p>
          <a:p>
            <a:pPr marL="1200150" lvl="2" indent="-285750">
              <a:buFontTx/>
              <a:buChar char="-"/>
            </a:pPr>
            <a:r>
              <a:rPr lang="en-US" altLang="zh-CN" dirty="0"/>
              <a:t>l1</a:t>
            </a:r>
          </a:p>
          <a:p>
            <a:pPr marL="1200150" lvl="2" indent="-285750">
              <a:buFontTx/>
              <a:buChar char="-"/>
            </a:pPr>
            <a:r>
              <a:rPr lang="en-US" altLang="zh-CN" dirty="0"/>
              <a:t>l2</a:t>
            </a:r>
          </a:p>
          <a:p>
            <a:pPr marL="285750" indent="-285750">
              <a:buFontTx/>
              <a:buChar char="-"/>
            </a:pPr>
            <a:r>
              <a:rPr lang="en-US" dirty="0"/>
              <a:t>cross-entropy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，</a:t>
            </a:r>
            <a:r>
              <a:rPr lang="ja-JP" altLang="en-US"/>
              <a:t>反向传播更新</a:t>
            </a:r>
            <a:r>
              <a:rPr lang="zh-CN" altLang="en-US" dirty="0"/>
              <a:t> </a:t>
            </a:r>
            <a:r>
              <a:rPr lang="en-US" altLang="zh-CN" dirty="0"/>
              <a:t>FCN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extractor</a:t>
            </a:r>
          </a:p>
          <a:p>
            <a:pPr marL="1200150" lvl="2" indent="-285750">
              <a:buFontTx/>
              <a:buChar char="-"/>
            </a:pPr>
            <a:r>
              <a:rPr lang="ja-JP" altLang="en-US"/>
              <a:t>自定义</a:t>
            </a:r>
            <a:r>
              <a:rPr lang="en-US" altLang="ja-JP" dirty="0" err="1"/>
              <a:t>cnn</a:t>
            </a:r>
            <a:endParaRPr lang="en-US" altLang="ja-JP" dirty="0"/>
          </a:p>
          <a:p>
            <a:pPr marL="1200150" lvl="2" indent="-285750">
              <a:buFontTx/>
              <a:buChar char="-"/>
            </a:pPr>
            <a:r>
              <a:rPr lang="en-US" altLang="zh-CN" dirty="0"/>
              <a:t>pretrained</a:t>
            </a:r>
            <a:r>
              <a:rPr lang="zh-CN" altLang="en-US" dirty="0"/>
              <a:t> </a:t>
            </a:r>
            <a:r>
              <a:rPr lang="en-US" altLang="zh-CN" dirty="0" err="1"/>
              <a:t>cnn</a:t>
            </a:r>
            <a:endParaRPr lang="en-US" altLang="zh-CN" dirty="0"/>
          </a:p>
          <a:p>
            <a:pPr marL="1200150" lvl="2" indent="-285750">
              <a:buFontTx/>
              <a:buChar char="-"/>
            </a:pPr>
            <a:r>
              <a:rPr lang="en-US" altLang="zh-CN" dirty="0"/>
              <a:t>finetune</a:t>
            </a:r>
            <a:r>
              <a:rPr lang="zh-CN" altLang="en-US" dirty="0"/>
              <a:t> </a:t>
            </a:r>
            <a:r>
              <a:rPr lang="en-US" altLang="zh-CN" dirty="0"/>
              <a:t>pretrained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dirty="0"/>
              <a:t>predict a 0/1 to indicate similar/dissimilar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1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41D6-A876-2B4D-B36D-6773D82E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pretrained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B045-5D6B-C849-968F-6DEA2534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vgg</a:t>
            </a:r>
            <a:endParaRPr lang="en-US" altLang="zh-CN" dirty="0"/>
          </a:p>
          <a:p>
            <a:pPr lvl="1"/>
            <a:r>
              <a:rPr lang="en-US" altLang="zh-CN" dirty="0"/>
              <a:t>vgg16</a:t>
            </a:r>
          </a:p>
          <a:p>
            <a:pPr lvl="2"/>
            <a:r>
              <a:rPr lang="ja-JP" altLang="en-US"/>
              <a:t>特征向量所在的层</a:t>
            </a:r>
            <a:r>
              <a:rPr lang="zh-CN" altLang="en-US" dirty="0"/>
              <a:t>：</a:t>
            </a:r>
            <a:r>
              <a:rPr lang="en-US" altLang="zh-CN" dirty="0"/>
              <a:t>fc2</a:t>
            </a:r>
          </a:p>
          <a:p>
            <a:pPr lvl="2"/>
            <a:r>
              <a:rPr lang="ja-JP" altLang="en-US"/>
              <a:t>特征向量的长度</a:t>
            </a:r>
            <a:r>
              <a:rPr lang="zh-CN" altLang="en-US" dirty="0"/>
              <a:t>：</a:t>
            </a:r>
            <a:r>
              <a:rPr lang="en-US" altLang="zh-CN" dirty="0"/>
              <a:t>4096</a:t>
            </a:r>
          </a:p>
          <a:p>
            <a:pPr lvl="1"/>
            <a:r>
              <a:rPr lang="en-US" altLang="zh-CN" dirty="0"/>
              <a:t>vgg19</a:t>
            </a:r>
          </a:p>
          <a:p>
            <a:pPr lvl="2"/>
            <a:r>
              <a:rPr lang="ja-JP" altLang="en-US"/>
              <a:t>特征向量所在的层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ja-JP" altLang="en-US"/>
              <a:t>特征向量的长度</a:t>
            </a:r>
            <a:endParaRPr lang="en-US" dirty="0"/>
          </a:p>
          <a:p>
            <a:r>
              <a:rPr lang="en-US" dirty="0"/>
              <a:t>inception</a:t>
            </a:r>
          </a:p>
          <a:p>
            <a:pPr lvl="1"/>
            <a:r>
              <a:rPr lang="en-US" dirty="0"/>
              <a:t>inception</a:t>
            </a:r>
            <a:r>
              <a:rPr lang="en-US" altLang="zh-CN" dirty="0"/>
              <a:t>_v3</a:t>
            </a:r>
          </a:p>
          <a:p>
            <a:pPr lvl="2"/>
            <a:r>
              <a:rPr lang="ja-JP" altLang="en-US"/>
              <a:t>特征向量所在的层</a:t>
            </a:r>
            <a:r>
              <a:rPr lang="zh-CN" altLang="en-US" dirty="0"/>
              <a:t>：</a:t>
            </a:r>
            <a:r>
              <a:rPr lang="en-US" altLang="zh-CN" dirty="0" err="1"/>
              <a:t>avg_pool</a:t>
            </a:r>
            <a:endParaRPr lang="en-US" altLang="zh-CN" dirty="0"/>
          </a:p>
          <a:p>
            <a:pPr lvl="2"/>
            <a:r>
              <a:rPr lang="ja-JP" altLang="en-US"/>
              <a:t>特征向量的长度</a:t>
            </a:r>
            <a:r>
              <a:rPr lang="zh-CN" altLang="en-US" dirty="0"/>
              <a:t>：</a:t>
            </a:r>
            <a:r>
              <a:rPr lang="en-US" altLang="zh-CN" dirty="0"/>
              <a:t>2048</a:t>
            </a:r>
            <a:endParaRPr lang="en-US" dirty="0"/>
          </a:p>
          <a:p>
            <a:r>
              <a:rPr lang="en-US" dirty="0"/>
              <a:t>resnet50.ResNet50</a:t>
            </a:r>
          </a:p>
          <a:p>
            <a:pPr lvl="1"/>
            <a:r>
              <a:rPr lang="ja-JP" altLang="en-US"/>
              <a:t>特征向量所在的层</a:t>
            </a:r>
            <a:r>
              <a:rPr lang="zh-CN" altLang="en-US" dirty="0"/>
              <a:t>：</a:t>
            </a:r>
            <a:r>
              <a:rPr lang="en-US" altLang="zh-CN" dirty="0" err="1"/>
              <a:t>avg_pool</a:t>
            </a:r>
            <a:endParaRPr lang="en-US" altLang="zh-CN" dirty="0"/>
          </a:p>
          <a:p>
            <a:pPr lvl="1"/>
            <a:r>
              <a:rPr lang="ja-JP" altLang="en-US"/>
              <a:t>特征向量的长度</a:t>
            </a:r>
            <a:r>
              <a:rPr lang="zh-CN" altLang="en-US" dirty="0"/>
              <a:t>：</a:t>
            </a:r>
            <a:r>
              <a:rPr lang="en-US" altLang="zh-CN"/>
              <a:t>2048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5071-AFDE-7E45-84E4-69F97095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ja-JP" altLang="en-US"/>
              <a:t>策略</a:t>
            </a:r>
            <a:r>
              <a:rPr lang="zh-CN" altLang="en-US" dirty="0"/>
              <a:t>：</a:t>
            </a:r>
            <a:r>
              <a:rPr lang="en-US" altLang="zh-CN" dirty="0" err="1"/>
              <a:t>Concat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2046C3-4590-E045-89B7-D6D168FA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475" y="146453"/>
            <a:ext cx="4934197" cy="6694575"/>
          </a:xfrm>
        </p:spPr>
      </p:pic>
    </p:spTree>
    <p:extLst>
      <p:ext uri="{BB962C8B-B14F-4D97-AF65-F5344CB8AC3E}">
        <p14:creationId xmlns:p14="http://schemas.microsoft.com/office/powerpoint/2010/main" val="138169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D4487-A3A6-0C41-9BB9-0C18240F2E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ja-JP" altLang="en-US"/>
              <a:t>策略</a:t>
            </a:r>
            <a:r>
              <a:rPr lang="zh-CN" altLang="en-US" dirty="0"/>
              <a:t>：</a:t>
            </a:r>
            <a:r>
              <a:rPr lang="en-US" altLang="zh-CN" dirty="0"/>
              <a:t>dot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87430-8F48-8E4A-95A6-F2B42AC9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A865E-9F9D-E343-B3C4-07F527B8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ABF0C-0191-0C46-B210-9B4F0796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87" y="120650"/>
            <a:ext cx="48768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83E-D862-8C41-8522-39C1E341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r>
              <a:rPr lang="zh-CN" altLang="en-US" dirty="0"/>
              <a:t> </a:t>
            </a:r>
            <a:r>
              <a:rPr lang="ja-JP" altLang="en-US"/>
              <a:t>策略</a:t>
            </a:r>
            <a:r>
              <a:rPr lang="zh-CN" altLang="en-US" dirty="0"/>
              <a:t>：</a:t>
            </a:r>
            <a:r>
              <a:rPr lang="en-US" altLang="zh-CN" dirty="0"/>
              <a:t>l1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4D1B4-F630-8E4A-BA13-D3907BBA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600" y="179704"/>
            <a:ext cx="4817818" cy="6536675"/>
          </a:xfrm>
        </p:spPr>
      </p:pic>
    </p:spTree>
    <p:extLst>
      <p:ext uri="{BB962C8B-B14F-4D97-AF65-F5344CB8AC3E}">
        <p14:creationId xmlns:p14="http://schemas.microsoft.com/office/powerpoint/2010/main" val="243350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474</Words>
  <Application>Microsoft Macintosh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图像相似性的度量 Image Similarity with Siamese Networks</vt:lpstr>
      <vt:lpstr>数据集：INRIA Holidays dataset</vt:lpstr>
      <vt:lpstr>image triple</vt:lpstr>
      <vt:lpstr>训练集的准备</vt:lpstr>
      <vt:lpstr>Siamese network</vt:lpstr>
      <vt:lpstr>pretrained network</vt:lpstr>
      <vt:lpstr>merge 策略：Concat</vt:lpstr>
      <vt:lpstr>PowerPoint Presentation</vt:lpstr>
      <vt:lpstr>merge 策略：l1</vt:lpstr>
      <vt:lpstr>merge策略：l2</vt:lpstr>
      <vt:lpstr>finetune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图像相似性的度量 Image Similarity with Siamese Networks</dc:title>
  <dc:creator>Chunhui Zhang </dc:creator>
  <cp:lastModifiedBy>Microsoft Office User</cp:lastModifiedBy>
  <cp:revision>45</cp:revision>
  <dcterms:created xsi:type="dcterms:W3CDTF">2019-12-01T09:54:52Z</dcterms:created>
  <dcterms:modified xsi:type="dcterms:W3CDTF">2020-03-08T02:41:58Z</dcterms:modified>
</cp:coreProperties>
</file>