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2"/>
    <p:restoredTop sz="94630"/>
  </p:normalViewPr>
  <p:slideViewPr>
    <p:cSldViewPr snapToGrid="0" snapToObjects="1">
      <p:cViewPr>
        <p:scale>
          <a:sx n="96" d="100"/>
          <a:sy n="96" d="100"/>
        </p:scale>
        <p:origin x="236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882B1-9DCD-7541-BA6F-40862A56772C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B75B4-079D-EE4B-8740-270C13B08F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76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BC43-CBB4-8D4D-9010-6F153A6A60E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843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BC43-CBB4-8D4D-9010-6F153A6A60E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23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BC43-CBB4-8D4D-9010-6F153A6A60E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07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E247-5F81-5C46-9557-4517DB9B8F46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DE7-2DDC-2340-A953-5B2D3A4E7B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23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E247-5F81-5C46-9557-4517DB9B8F46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DE7-2DDC-2340-A953-5B2D3A4E7B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81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E247-5F81-5C46-9557-4517DB9B8F46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DE7-2DDC-2340-A953-5B2D3A4E7B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06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E247-5F81-5C46-9557-4517DB9B8F46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DE7-2DDC-2340-A953-5B2D3A4E7B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33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E247-5F81-5C46-9557-4517DB9B8F46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DE7-2DDC-2340-A953-5B2D3A4E7B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E247-5F81-5C46-9557-4517DB9B8F46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DE7-2DDC-2340-A953-5B2D3A4E7B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11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E247-5F81-5C46-9557-4517DB9B8F46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DE7-2DDC-2340-A953-5B2D3A4E7B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46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E247-5F81-5C46-9557-4517DB9B8F46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DE7-2DDC-2340-A953-5B2D3A4E7B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73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E247-5F81-5C46-9557-4517DB9B8F46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DE7-2DDC-2340-A953-5B2D3A4E7B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05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E247-5F81-5C46-9557-4517DB9B8F46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DE7-2DDC-2340-A953-5B2D3A4E7B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4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E247-5F81-5C46-9557-4517DB9B8F46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DE7-2DDC-2340-A953-5B2D3A4E7B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78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6E247-5F81-5C46-9557-4517DB9B8F46}" type="datetimeFigureOut">
              <a:rPr kumimoji="1" lang="zh-CN" altLang="en-US" smtClean="0"/>
              <a:t>2018/11/19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6BDE7-2DDC-2340-A953-5B2D3A4E7B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49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2220" y="2453601"/>
            <a:ext cx="890482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4.</a:t>
            </a:r>
            <a:r>
              <a:rPr lang="zh-CN" altLang="en-US" sz="5400" dirty="0" smtClean="0">
                <a:solidFill>
                  <a:schemeClr val="bg1"/>
                </a:solidFill>
              </a:rPr>
              <a:t> </a:t>
            </a:r>
            <a:r>
              <a:rPr lang="en-US" altLang="zh-CN" sz="5400" dirty="0" smtClean="0">
                <a:solidFill>
                  <a:schemeClr val="bg1"/>
                </a:solidFill>
              </a:rPr>
              <a:t>11</a:t>
            </a:r>
            <a:r>
              <a:rPr lang="zh-CN" altLang="en-US" sz="5400" dirty="0" smtClean="0">
                <a:solidFill>
                  <a:schemeClr val="bg1"/>
                </a:solidFill>
              </a:rPr>
              <a:t>月</a:t>
            </a:r>
            <a:r>
              <a:rPr lang="en-US" altLang="zh-CN" sz="5400" dirty="0" smtClean="0">
                <a:solidFill>
                  <a:schemeClr val="bg1"/>
                </a:solidFill>
              </a:rPr>
              <a:t>19</a:t>
            </a:r>
            <a:r>
              <a:rPr lang="zh-CN" altLang="en-US" sz="5400" dirty="0" smtClean="0">
                <a:solidFill>
                  <a:schemeClr val="bg1"/>
                </a:solidFill>
              </a:rPr>
              <a:t>日新增调整 （</a:t>
            </a:r>
            <a:r>
              <a:rPr lang="en-US" altLang="zh-CN" sz="5400" dirty="0" smtClean="0">
                <a:solidFill>
                  <a:schemeClr val="bg1"/>
                </a:solidFill>
              </a:rPr>
              <a:t>7</a:t>
            </a:r>
            <a:r>
              <a:rPr lang="zh-CN" altLang="en-US" sz="5400" dirty="0" smtClean="0">
                <a:solidFill>
                  <a:schemeClr val="bg1"/>
                </a:solidFill>
              </a:rPr>
              <a:t>处）</a:t>
            </a:r>
          </a:p>
        </p:txBody>
      </p:sp>
      <p:sp>
        <p:nvSpPr>
          <p:cNvPr id="3" name="矩形 2"/>
          <p:cNvSpPr/>
          <p:nvPr/>
        </p:nvSpPr>
        <p:spPr>
          <a:xfrm>
            <a:off x="2317516" y="3558448"/>
            <a:ext cx="7166402" cy="92333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zh-CN" altLang="en-US" sz="5400" smtClean="0">
                <a:solidFill>
                  <a:schemeClr val="bg1"/>
                </a:solidFill>
              </a:rPr>
              <a:t>周一上午和下午已确认</a:t>
            </a:r>
            <a:endParaRPr lang="zh-CN" altLang="en-US" sz="5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 88"/>
          <p:cNvGrpSpPr/>
          <p:nvPr/>
        </p:nvGrpSpPr>
        <p:grpSpPr>
          <a:xfrm>
            <a:off x="498551" y="1390939"/>
            <a:ext cx="3305154" cy="5260882"/>
            <a:chOff x="498551" y="1390939"/>
            <a:chExt cx="3305154" cy="526088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85" y="1404191"/>
              <a:ext cx="3279768" cy="524763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88" name="图片 87"/>
            <p:cNvPicPr>
              <a:picLocks noChangeAspect="1"/>
            </p:cNvPicPr>
            <p:nvPr/>
          </p:nvPicPr>
          <p:blipFill rotWithShape="1">
            <a:blip r:embed="rId3"/>
            <a:srcRect b="80622"/>
            <a:stretch/>
          </p:blipFill>
          <p:spPr>
            <a:xfrm>
              <a:off x="498551" y="1390939"/>
              <a:ext cx="3305154" cy="100770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矩形 2"/>
          <p:cNvSpPr/>
          <p:nvPr/>
        </p:nvSpPr>
        <p:spPr>
          <a:xfrm>
            <a:off x="294308" y="213457"/>
            <a:ext cx="10280927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11</a:t>
            </a:r>
            <a:r>
              <a:rPr lang="zh-CN" altLang="en-US" sz="2400" dirty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19</a:t>
            </a:r>
            <a:r>
              <a:rPr lang="zh-CN" altLang="en-US" sz="2400" dirty="0">
                <a:solidFill>
                  <a:schemeClr val="bg1"/>
                </a:solidFill>
              </a:rPr>
              <a:t>日新增调整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（</a:t>
            </a:r>
            <a:r>
              <a:rPr lang="en-US" altLang="zh-CN" sz="2400" dirty="0" smtClean="0">
                <a:solidFill>
                  <a:schemeClr val="bg1"/>
                </a:solidFill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</a:rPr>
              <a:t>）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伤口记录</a:t>
            </a:r>
          </a:p>
        </p:txBody>
      </p:sp>
      <p:sp>
        <p:nvSpPr>
          <p:cNvPr id="2" name="矩形 1"/>
          <p:cNvSpPr/>
          <p:nvPr/>
        </p:nvSpPr>
        <p:spPr>
          <a:xfrm>
            <a:off x="398815" y="4248863"/>
            <a:ext cx="3530009" cy="967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04871" y="4547978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删 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9021" y="5854379"/>
            <a:ext cx="1756050" cy="27644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82622" y="5807936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删 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03705" y="5807936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随访另外做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grpSp>
        <p:nvGrpSpPr>
          <p:cNvPr id="10" name="グループ化 303"/>
          <p:cNvGrpSpPr>
            <a:grpSpLocks noChangeAspect="1"/>
          </p:cNvGrpSpPr>
          <p:nvPr/>
        </p:nvGrpSpPr>
        <p:grpSpPr>
          <a:xfrm>
            <a:off x="984786" y="5929070"/>
            <a:ext cx="162000" cy="162000"/>
            <a:chOff x="2989580" y="2393315"/>
            <a:chExt cx="324000" cy="324000"/>
          </a:xfrm>
        </p:grpSpPr>
        <p:sp>
          <p:nvSpPr>
            <p:cNvPr id="11" name="円/楕円 27"/>
            <p:cNvSpPr/>
            <p:nvPr/>
          </p:nvSpPr>
          <p:spPr>
            <a:xfrm>
              <a:off x="2989580" y="2393315"/>
              <a:ext cx="324000" cy="324000"/>
            </a:xfrm>
            <a:prstGeom prst="ellipse">
              <a:avLst/>
            </a:prstGeom>
            <a:noFill/>
            <a:ln w="12700">
              <a:solidFill>
                <a:srgbClr val="E707AC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rtlCol="0" anchor="ctr"/>
            <a:lstStyle/>
            <a:p>
              <a:pPr algn="ctr"/>
              <a:endParaRPr kumimoji="1" lang="ja-JP" altLang="en-US" sz="700" dirty="0">
                <a:latin typeface="+mj-lt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2" name="円/楕円 28"/>
            <p:cNvSpPr/>
            <p:nvPr/>
          </p:nvSpPr>
          <p:spPr>
            <a:xfrm>
              <a:off x="3021330" y="2422842"/>
              <a:ext cx="252000" cy="252000"/>
            </a:xfrm>
            <a:prstGeom prst="ellipse">
              <a:avLst/>
            </a:prstGeom>
            <a:gradFill flip="none" rotWithShape="1">
              <a:gsLst>
                <a:gs pos="0">
                  <a:srgbClr val="E707AC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rtlCol="0" anchor="ctr"/>
            <a:lstStyle/>
            <a:p>
              <a:pPr algn="ctr"/>
              <a:endParaRPr kumimoji="1" lang="ja-JP" altLang="en-US" sz="700" dirty="0">
                <a:latin typeface="+mj-lt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90" name="矩形 89"/>
          <p:cNvSpPr/>
          <p:nvPr/>
        </p:nvSpPr>
        <p:spPr>
          <a:xfrm>
            <a:off x="414914" y="899299"/>
            <a:ext cx="4264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删除：转移部分以及需另做</a:t>
            </a:r>
            <a:r>
              <a:rPr lang="en-US" altLang="zh-CN" dirty="0" smtClean="0">
                <a:solidFill>
                  <a:srgbClr val="C00000"/>
                </a:solidFill>
              </a:rPr>
              <a:t>app</a:t>
            </a:r>
            <a:r>
              <a:rPr lang="zh-CN" altLang="en-US" dirty="0" smtClean="0">
                <a:solidFill>
                  <a:srgbClr val="C00000"/>
                </a:solidFill>
              </a:rPr>
              <a:t>部分。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04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308" y="213457"/>
            <a:ext cx="1144711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11</a:t>
            </a:r>
            <a:r>
              <a:rPr lang="zh-CN" altLang="en-US" sz="2400" dirty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19</a:t>
            </a:r>
            <a:r>
              <a:rPr lang="zh-CN" altLang="en-US" sz="2400" dirty="0">
                <a:solidFill>
                  <a:schemeClr val="bg1"/>
                </a:solidFill>
              </a:rPr>
              <a:t>日新增调整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（</a:t>
            </a:r>
            <a:r>
              <a:rPr lang="en-US" altLang="zh-CN" sz="2400" dirty="0" smtClean="0">
                <a:solidFill>
                  <a:schemeClr val="bg1"/>
                </a:solidFill>
              </a:rPr>
              <a:t>7</a:t>
            </a:r>
            <a:r>
              <a:rPr lang="zh-CN" altLang="en-US" sz="2400" dirty="0" smtClean="0">
                <a:solidFill>
                  <a:schemeClr val="bg1"/>
                </a:solidFill>
              </a:rPr>
              <a:t>）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同步归档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8" y="839972"/>
            <a:ext cx="3561907" cy="56990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矩形 11"/>
          <p:cNvSpPr/>
          <p:nvPr/>
        </p:nvSpPr>
        <p:spPr>
          <a:xfrm>
            <a:off x="409058" y="4529470"/>
            <a:ext cx="3530009" cy="74427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78909" y="4716943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删 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956" y="3518101"/>
            <a:ext cx="3530009" cy="33672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26878" y="3501797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删 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74227" y="1540832"/>
            <a:ext cx="1568904" cy="2217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097129" y="1467020"/>
            <a:ext cx="7896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这个部分：可能</a:t>
            </a:r>
            <a:r>
              <a:rPr lang="zh-CN" altLang="en-US" dirty="0" smtClean="0">
                <a:solidFill>
                  <a:srgbClr val="C00000"/>
                </a:solidFill>
              </a:rPr>
              <a:t>在之后临床试用后，</a:t>
            </a:r>
            <a:r>
              <a:rPr lang="zh-CN" altLang="en-US" dirty="0" smtClean="0">
                <a:solidFill>
                  <a:srgbClr val="C00000"/>
                </a:solidFill>
              </a:rPr>
              <a:t>改成同步</a:t>
            </a:r>
            <a:r>
              <a:rPr lang="en-US" altLang="zh-CN" dirty="0" smtClean="0">
                <a:solidFill>
                  <a:srgbClr val="C00000"/>
                </a:solidFill>
              </a:rPr>
              <a:t>PC</a:t>
            </a:r>
            <a:r>
              <a:rPr lang="zh-CN" altLang="en-US" dirty="0" smtClean="0">
                <a:solidFill>
                  <a:srgbClr val="C00000"/>
                </a:solidFill>
              </a:rPr>
              <a:t>端。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但目前不用修改！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49595" y="6001404"/>
            <a:ext cx="721370" cy="531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97129" y="5951975"/>
            <a:ext cx="7896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文字可能</a:t>
            </a:r>
            <a:r>
              <a:rPr lang="zh-CN" altLang="en-US" dirty="0">
                <a:solidFill>
                  <a:srgbClr val="C00000"/>
                </a:solidFill>
              </a:rPr>
              <a:t>在之后临床</a:t>
            </a:r>
            <a:r>
              <a:rPr lang="zh-CN" altLang="en-US" dirty="0" smtClean="0">
                <a:solidFill>
                  <a:srgbClr val="C00000"/>
                </a:solidFill>
              </a:rPr>
              <a:t>试用后，</a:t>
            </a:r>
            <a:r>
              <a:rPr lang="zh-CN" altLang="en-US" dirty="0" smtClean="0">
                <a:solidFill>
                  <a:srgbClr val="C00000"/>
                </a:solidFill>
              </a:rPr>
              <a:t>有调整。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但目前不用修改！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3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308" y="213457"/>
            <a:ext cx="11699327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11</a:t>
            </a:r>
            <a:r>
              <a:rPr lang="zh-CN" altLang="en-US" sz="2400" dirty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19</a:t>
            </a:r>
            <a:r>
              <a:rPr lang="zh-CN" altLang="en-US" sz="2400" dirty="0">
                <a:solidFill>
                  <a:schemeClr val="bg1"/>
                </a:solidFill>
              </a:rPr>
              <a:t>日新增调整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（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）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新伤口记录</a:t>
            </a:r>
          </a:p>
        </p:txBody>
      </p:sp>
      <p:cxnSp>
        <p:nvCxnSpPr>
          <p:cNvPr id="5" name="直线箭头连接符 4"/>
          <p:cNvCxnSpPr/>
          <p:nvPr/>
        </p:nvCxnSpPr>
        <p:spPr>
          <a:xfrm>
            <a:off x="2502595" y="3831799"/>
            <a:ext cx="42600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 46"/>
          <p:cNvGrpSpPr/>
          <p:nvPr/>
        </p:nvGrpSpPr>
        <p:grpSpPr>
          <a:xfrm>
            <a:off x="6091847" y="1710391"/>
            <a:ext cx="2957374" cy="4676346"/>
            <a:chOff x="7980764" y="1085850"/>
            <a:chExt cx="2957374" cy="4676346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484" y="1085850"/>
              <a:ext cx="2922716" cy="467634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30" name="矩形 29"/>
            <p:cNvSpPr/>
            <p:nvPr/>
          </p:nvSpPr>
          <p:spPr>
            <a:xfrm>
              <a:off x="8011893" y="1608348"/>
              <a:ext cx="2920307" cy="358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8061030" y="1594493"/>
              <a:ext cx="452388" cy="151493"/>
            </a:xfrm>
            <a:prstGeom prst="round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2" name="直线连接符 31"/>
            <p:cNvCxnSpPr/>
            <p:nvPr/>
          </p:nvCxnSpPr>
          <p:spPr>
            <a:xfrm>
              <a:off x="8011893" y="1737431"/>
              <a:ext cx="2926245" cy="0"/>
            </a:xfrm>
            <a:prstGeom prst="line">
              <a:avLst/>
            </a:prstGeom>
            <a:ln w="19050">
              <a:solidFill>
                <a:srgbClr val="3E9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8061030" y="1555811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</a:rPr>
                <a:t>伤口一</a:t>
              </a:r>
              <a:endParaRPr lang="en-US" altLang="zh-CN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551545" y="1608348"/>
              <a:ext cx="97260" cy="972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8473819" y="1545985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smtClean="0">
                  <a:solidFill>
                    <a:schemeClr val="bg1"/>
                  </a:solidFill>
                </a:rPr>
                <a:t>+</a:t>
              </a:r>
              <a:endParaRPr lang="en-US" altLang="zh-CN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238028" y="2133302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smtClean="0">
                  <a:solidFill>
                    <a:schemeClr val="bg1"/>
                  </a:solidFill>
                </a:rPr>
                <a:t>+</a:t>
              </a:r>
              <a:endParaRPr lang="en-US" altLang="zh-CN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592838" y="1553772"/>
              <a:ext cx="158908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/>
                <a:t>新增其他处伤口</a:t>
              </a:r>
              <a:endParaRPr lang="en-US" altLang="zh-CN" sz="700" dirty="0" smtClean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980764" y="1772016"/>
              <a:ext cx="1044531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/>
                <a:t>伤口类型录入</a:t>
              </a:r>
              <a:endParaRPr lang="en-US" altLang="zh-CN" sz="700" dirty="0" smtClean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8772331" y="1764563"/>
              <a:ext cx="1044531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rgbClr val="3E9EFF"/>
                  </a:solidFill>
                </a:rPr>
                <a:t>伤口图像与信息录入</a:t>
              </a:r>
              <a:endParaRPr lang="en-US" altLang="zh-CN" sz="700" dirty="0" smtClean="0">
                <a:solidFill>
                  <a:srgbClr val="3E9EFF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891198" y="1761429"/>
              <a:ext cx="1044531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/>
                <a:t>处理方式</a:t>
              </a:r>
              <a:r>
                <a:rPr lang="zh-CN" altLang="en-US" sz="700" smtClean="0"/>
                <a:t>与敷料记录</a:t>
              </a:r>
              <a:endParaRPr lang="en-US" altLang="zh-CN" sz="700" dirty="0" smtClean="0"/>
            </a:p>
          </p:txBody>
        </p:sp>
        <p:sp>
          <p:nvSpPr>
            <p:cNvPr id="41" name="三角形 40"/>
            <p:cNvSpPr/>
            <p:nvPr/>
          </p:nvSpPr>
          <p:spPr>
            <a:xfrm rot="10800000">
              <a:off x="9249380" y="1740417"/>
              <a:ext cx="68838" cy="59343"/>
            </a:xfrm>
            <a:prstGeom prst="triangle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8011893" y="2017009"/>
              <a:ext cx="2908878" cy="3252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4" name="直线连接符 43"/>
            <p:cNvCxnSpPr/>
            <p:nvPr/>
          </p:nvCxnSpPr>
          <p:spPr>
            <a:xfrm>
              <a:off x="8840669" y="1961484"/>
              <a:ext cx="886261" cy="0"/>
            </a:xfrm>
            <a:prstGeom prst="line">
              <a:avLst/>
            </a:prstGeom>
            <a:ln w="19050">
              <a:solidFill>
                <a:srgbClr val="3E9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15" b="11960"/>
            <a:stretch/>
          </p:blipFill>
          <p:spPr>
            <a:xfrm>
              <a:off x="8030570" y="2043376"/>
              <a:ext cx="2871589" cy="313441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0" name="组 49"/>
          <p:cNvGrpSpPr/>
          <p:nvPr/>
        </p:nvGrpSpPr>
        <p:grpSpPr>
          <a:xfrm>
            <a:off x="2971396" y="1231268"/>
            <a:ext cx="10373361" cy="5155469"/>
            <a:chOff x="3588616" y="606727"/>
            <a:chExt cx="10373361" cy="515546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336" y="1085850"/>
              <a:ext cx="2922716" cy="467634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矩形 8"/>
            <p:cNvSpPr/>
            <p:nvPr/>
          </p:nvSpPr>
          <p:spPr>
            <a:xfrm>
              <a:off x="3619745" y="1608348"/>
              <a:ext cx="2920307" cy="358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668882" y="1594493"/>
              <a:ext cx="452388" cy="151493"/>
            </a:xfrm>
            <a:prstGeom prst="round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直线连接符 10"/>
            <p:cNvCxnSpPr/>
            <p:nvPr/>
          </p:nvCxnSpPr>
          <p:spPr>
            <a:xfrm>
              <a:off x="3619745" y="1737431"/>
              <a:ext cx="2926245" cy="0"/>
            </a:xfrm>
            <a:prstGeom prst="line">
              <a:avLst/>
            </a:prstGeom>
            <a:ln w="19050">
              <a:solidFill>
                <a:srgbClr val="3E9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668882" y="1555811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</a:rPr>
                <a:t>伤口一</a:t>
              </a:r>
              <a:endParaRPr lang="en-US" altLang="zh-CN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59397" y="1608348"/>
              <a:ext cx="97260" cy="972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081671" y="1545985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smtClean="0">
                  <a:solidFill>
                    <a:schemeClr val="bg1"/>
                  </a:solidFill>
                </a:rPr>
                <a:t>+</a:t>
              </a:r>
              <a:endParaRPr lang="en-US" altLang="zh-CN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45880" y="2133302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smtClean="0">
                  <a:solidFill>
                    <a:schemeClr val="bg1"/>
                  </a:solidFill>
                </a:rPr>
                <a:t>+</a:t>
              </a:r>
              <a:endParaRPr lang="en-US" altLang="zh-CN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200690" y="1553772"/>
              <a:ext cx="1498492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/>
                <a:t>新增其他处伤口</a:t>
              </a:r>
              <a:endParaRPr lang="en-US" altLang="zh-CN" sz="700" dirty="0" smtClean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588616" y="1772016"/>
              <a:ext cx="1044531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rgbClr val="3E9EFF"/>
                  </a:solidFill>
                </a:rPr>
                <a:t>伤口类型录入</a:t>
              </a:r>
              <a:endParaRPr lang="en-US" altLang="zh-CN" sz="700" dirty="0" smtClean="0">
                <a:solidFill>
                  <a:srgbClr val="3E9EFF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380183" y="1764563"/>
              <a:ext cx="1044531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/>
                <a:t>伤口图像与信息录入</a:t>
              </a:r>
              <a:endParaRPr lang="en-US" altLang="zh-CN" sz="700" dirty="0" smtClean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99050" y="1761429"/>
              <a:ext cx="1044531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/>
                <a:t>处理方式</a:t>
              </a:r>
              <a:r>
                <a:rPr lang="zh-CN" altLang="en-US" sz="700" smtClean="0"/>
                <a:t>与敷料记录</a:t>
              </a:r>
              <a:endParaRPr lang="en-US" altLang="zh-CN" sz="700" dirty="0" smtClean="0"/>
            </a:p>
          </p:txBody>
        </p:sp>
        <p:sp>
          <p:nvSpPr>
            <p:cNvPr id="20" name="三角形 19"/>
            <p:cNvSpPr/>
            <p:nvPr/>
          </p:nvSpPr>
          <p:spPr>
            <a:xfrm rot="10800000">
              <a:off x="3870986" y="1740417"/>
              <a:ext cx="68838" cy="59343"/>
            </a:xfrm>
            <a:prstGeom prst="triangle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612007" y="2017009"/>
              <a:ext cx="2916616" cy="3252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2" r="48788" b="78127"/>
            <a:stretch/>
          </p:blipFill>
          <p:spPr>
            <a:xfrm>
              <a:off x="3649621" y="2021623"/>
              <a:ext cx="1405936" cy="824097"/>
            </a:xfrm>
            <a:prstGeom prst="rect">
              <a:avLst/>
            </a:prstGeom>
          </p:spPr>
        </p:pic>
        <p:cxnSp>
          <p:nvCxnSpPr>
            <p:cNvPr id="23" name="直线连接符 22"/>
            <p:cNvCxnSpPr/>
            <p:nvPr/>
          </p:nvCxnSpPr>
          <p:spPr>
            <a:xfrm>
              <a:off x="3649621" y="1961484"/>
              <a:ext cx="607036" cy="0"/>
            </a:xfrm>
            <a:prstGeom prst="line">
              <a:avLst/>
            </a:prstGeom>
            <a:ln w="19050">
              <a:solidFill>
                <a:srgbClr val="3E9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4745493" y="606727"/>
              <a:ext cx="92164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400" dirty="0" smtClean="0"/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9117806" y="1710391"/>
            <a:ext cx="2957374" cy="4676346"/>
            <a:chOff x="7980764" y="1085850"/>
            <a:chExt cx="2957374" cy="4676346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484" y="1085850"/>
              <a:ext cx="2922716" cy="467634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53" name="矩形 52"/>
            <p:cNvSpPr/>
            <p:nvPr/>
          </p:nvSpPr>
          <p:spPr>
            <a:xfrm>
              <a:off x="8011893" y="1608348"/>
              <a:ext cx="2920307" cy="358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8061030" y="1594493"/>
              <a:ext cx="452388" cy="151493"/>
            </a:xfrm>
            <a:prstGeom prst="round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5" name="直线连接符 54"/>
            <p:cNvCxnSpPr/>
            <p:nvPr/>
          </p:nvCxnSpPr>
          <p:spPr>
            <a:xfrm>
              <a:off x="8011893" y="1737431"/>
              <a:ext cx="2926245" cy="0"/>
            </a:xfrm>
            <a:prstGeom prst="line">
              <a:avLst/>
            </a:prstGeom>
            <a:ln w="19050">
              <a:solidFill>
                <a:srgbClr val="3E9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8061030" y="1555811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</a:rPr>
                <a:t>伤口一</a:t>
              </a:r>
              <a:endParaRPr lang="en-US" altLang="zh-CN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551545" y="1608348"/>
              <a:ext cx="97260" cy="972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73819" y="1545985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smtClean="0">
                  <a:solidFill>
                    <a:schemeClr val="bg1"/>
                  </a:solidFill>
                </a:rPr>
                <a:t>+</a:t>
              </a:r>
              <a:endParaRPr lang="en-US" altLang="zh-CN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9238028" y="2133302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smtClean="0">
                  <a:solidFill>
                    <a:schemeClr val="bg1"/>
                  </a:solidFill>
                </a:rPr>
                <a:t>+</a:t>
              </a:r>
              <a:endParaRPr lang="en-US" altLang="zh-CN" sz="8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592838" y="1553772"/>
              <a:ext cx="1409590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/>
                <a:t>新增其他处伤口</a:t>
              </a:r>
              <a:endParaRPr lang="en-US" altLang="zh-CN" sz="700" dirty="0" smtClean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7980764" y="1772016"/>
              <a:ext cx="1044531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/>
                <a:t>伤口类型录入</a:t>
              </a:r>
              <a:endParaRPr lang="en-US" altLang="zh-CN" sz="700" dirty="0" smtClean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772331" y="1764563"/>
              <a:ext cx="1044531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/>
                <a:t>伤口图像与信息录入</a:t>
              </a:r>
              <a:endParaRPr lang="en-US" altLang="zh-CN" sz="700" dirty="0" smtClean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9891198" y="1761429"/>
              <a:ext cx="1044531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rgbClr val="3E9EFF"/>
                  </a:solidFill>
                </a:rPr>
                <a:t>处理方式与敷料记录</a:t>
              </a:r>
              <a:endParaRPr lang="en-US" altLang="zh-CN" sz="700" dirty="0" smtClean="0">
                <a:solidFill>
                  <a:srgbClr val="3E9EFF"/>
                </a:solidFill>
              </a:endParaRPr>
            </a:p>
          </p:txBody>
        </p:sp>
        <p:sp>
          <p:nvSpPr>
            <p:cNvPr id="64" name="三角形 63"/>
            <p:cNvSpPr/>
            <p:nvPr/>
          </p:nvSpPr>
          <p:spPr>
            <a:xfrm rot="10800000">
              <a:off x="10300940" y="1740417"/>
              <a:ext cx="68838" cy="59343"/>
            </a:xfrm>
            <a:prstGeom prst="triangle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8011893" y="2017009"/>
              <a:ext cx="2908878" cy="3252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6" name="直线连接符 65"/>
            <p:cNvCxnSpPr/>
            <p:nvPr/>
          </p:nvCxnSpPr>
          <p:spPr>
            <a:xfrm>
              <a:off x="9970332" y="1961484"/>
              <a:ext cx="886261" cy="0"/>
            </a:xfrm>
            <a:prstGeom prst="line">
              <a:avLst/>
            </a:prstGeom>
            <a:ln w="19050">
              <a:solidFill>
                <a:srgbClr val="3E9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图片 6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1" b="10072"/>
          <a:stretch/>
        </p:blipFill>
        <p:spPr>
          <a:xfrm>
            <a:off x="9212542" y="2668786"/>
            <a:ext cx="2827239" cy="3198070"/>
          </a:xfrm>
          <a:prstGeom prst="rect">
            <a:avLst/>
          </a:prstGeom>
          <a:ln>
            <a:noFill/>
          </a:ln>
        </p:spPr>
      </p:pic>
      <p:sp>
        <p:nvSpPr>
          <p:cNvPr id="67" name="矩形 66"/>
          <p:cNvSpPr/>
          <p:nvPr/>
        </p:nvSpPr>
        <p:spPr>
          <a:xfrm>
            <a:off x="2966506" y="769760"/>
            <a:ext cx="9074455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</a:rPr>
              <a:t>新伤口录入时，“</a:t>
            </a:r>
            <a:r>
              <a:rPr lang="zh-CN" altLang="en-US" sz="1200" dirty="0">
                <a:solidFill>
                  <a:srgbClr val="C00000"/>
                </a:solidFill>
              </a:rPr>
              <a:t>患者信息</a:t>
            </a:r>
            <a:r>
              <a:rPr lang="zh-CN" altLang="en-US" sz="1200" dirty="0" smtClean="0">
                <a:solidFill>
                  <a:srgbClr val="C00000"/>
                </a:solidFill>
              </a:rPr>
              <a:t>”中的</a:t>
            </a:r>
            <a:r>
              <a:rPr lang="zh-CN" altLang="en-US" sz="1200" dirty="0">
                <a:solidFill>
                  <a:srgbClr val="C00000"/>
                </a:solidFill>
              </a:rPr>
              <a:t>“伤口类型”转移到“伤口记录</a:t>
            </a:r>
            <a:r>
              <a:rPr lang="zh-CN" altLang="en-US" sz="1200" dirty="0" smtClean="0">
                <a:solidFill>
                  <a:srgbClr val="C00000"/>
                </a:solidFill>
              </a:rPr>
              <a:t>”里，</a:t>
            </a:r>
            <a:r>
              <a:rPr lang="zh-CN" altLang="en-US" sz="1200" dirty="0">
                <a:solidFill>
                  <a:srgbClr val="C00000"/>
                </a:solidFill>
              </a:rPr>
              <a:t>同时增加“</a:t>
            </a:r>
            <a:r>
              <a:rPr lang="zh-CN" altLang="en-US" sz="1200" dirty="0" smtClean="0">
                <a:solidFill>
                  <a:srgbClr val="C00000"/>
                </a:solidFill>
              </a:rPr>
              <a:t>新增其他</a:t>
            </a:r>
            <a:r>
              <a:rPr lang="zh-CN" altLang="en-US" sz="1200" dirty="0">
                <a:solidFill>
                  <a:srgbClr val="C00000"/>
                </a:solidFill>
              </a:rPr>
              <a:t>处伤口”按钮</a:t>
            </a:r>
            <a:r>
              <a:rPr lang="zh-CN" altLang="en-US" sz="1200" dirty="0" smtClean="0">
                <a:solidFill>
                  <a:srgbClr val="C00000"/>
                </a:solidFill>
              </a:rPr>
              <a:t>。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</a:rPr>
              <a:t>新伤口标签用“伤口一”，“伤口二”等显示。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</a:rPr>
              <a:t> 注：此“新增其他处伤口”非“多个临近伤口”，多个临近伤口</a:t>
            </a:r>
            <a:r>
              <a:rPr lang="en-US" altLang="zh-CN" sz="1200" dirty="0" smtClean="0">
                <a:solidFill>
                  <a:srgbClr val="C00000"/>
                </a:solidFill>
              </a:rPr>
              <a:t>spec</a:t>
            </a:r>
            <a:r>
              <a:rPr lang="zh-CN" altLang="en-US" sz="1200" dirty="0" smtClean="0">
                <a:solidFill>
                  <a:srgbClr val="C00000"/>
                </a:solidFill>
              </a:rPr>
              <a:t>不变。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</a:rPr>
              <a:t>下滑时，上部跟随移动。（见红框）</a:t>
            </a:r>
            <a:endParaRPr lang="en-US" altLang="zh-CN" sz="1200" dirty="0"/>
          </a:p>
        </p:txBody>
      </p:sp>
      <p:grpSp>
        <p:nvGrpSpPr>
          <p:cNvPr id="69" name="グループ化 303"/>
          <p:cNvGrpSpPr>
            <a:grpSpLocks noChangeAspect="1"/>
          </p:cNvGrpSpPr>
          <p:nvPr/>
        </p:nvGrpSpPr>
        <p:grpSpPr>
          <a:xfrm>
            <a:off x="4221796" y="2399825"/>
            <a:ext cx="162000" cy="162000"/>
            <a:chOff x="2989580" y="2393315"/>
            <a:chExt cx="324000" cy="324000"/>
          </a:xfrm>
        </p:grpSpPr>
        <p:sp>
          <p:nvSpPr>
            <p:cNvPr id="70" name="円/楕円 27"/>
            <p:cNvSpPr/>
            <p:nvPr/>
          </p:nvSpPr>
          <p:spPr>
            <a:xfrm>
              <a:off x="2989580" y="2393315"/>
              <a:ext cx="324000" cy="324000"/>
            </a:xfrm>
            <a:prstGeom prst="ellipse">
              <a:avLst/>
            </a:prstGeom>
            <a:noFill/>
            <a:ln w="12700">
              <a:solidFill>
                <a:srgbClr val="E707AC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rtlCol="0" anchor="ctr"/>
            <a:lstStyle/>
            <a:p>
              <a:pPr algn="ctr"/>
              <a:endParaRPr kumimoji="1" lang="ja-JP" altLang="en-US" sz="700" dirty="0">
                <a:latin typeface="+mj-lt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1" name="円/楕円 28"/>
            <p:cNvSpPr/>
            <p:nvPr/>
          </p:nvSpPr>
          <p:spPr>
            <a:xfrm>
              <a:off x="3021330" y="2422842"/>
              <a:ext cx="252000" cy="252000"/>
            </a:xfrm>
            <a:prstGeom prst="ellipse">
              <a:avLst/>
            </a:prstGeom>
            <a:gradFill flip="none" rotWithShape="1">
              <a:gsLst>
                <a:gs pos="0">
                  <a:srgbClr val="E707AC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rtlCol="0" anchor="ctr"/>
            <a:lstStyle/>
            <a:p>
              <a:pPr algn="ctr"/>
              <a:endParaRPr kumimoji="1" lang="ja-JP" altLang="en-US" sz="700" dirty="0">
                <a:latin typeface="+mj-lt"/>
                <a:ea typeface="メイリオ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72" name="グループ化 303"/>
          <p:cNvGrpSpPr>
            <a:grpSpLocks noChangeAspect="1"/>
          </p:cNvGrpSpPr>
          <p:nvPr/>
        </p:nvGrpSpPr>
        <p:grpSpPr>
          <a:xfrm>
            <a:off x="8477246" y="2415584"/>
            <a:ext cx="162000" cy="162000"/>
            <a:chOff x="2989580" y="2393315"/>
            <a:chExt cx="324000" cy="324000"/>
          </a:xfrm>
        </p:grpSpPr>
        <p:sp>
          <p:nvSpPr>
            <p:cNvPr id="73" name="円/楕円 27"/>
            <p:cNvSpPr/>
            <p:nvPr/>
          </p:nvSpPr>
          <p:spPr>
            <a:xfrm>
              <a:off x="2989580" y="2393315"/>
              <a:ext cx="324000" cy="324000"/>
            </a:xfrm>
            <a:prstGeom prst="ellipse">
              <a:avLst/>
            </a:prstGeom>
            <a:noFill/>
            <a:ln w="12700">
              <a:solidFill>
                <a:srgbClr val="E707AC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rtlCol="0" anchor="ctr"/>
            <a:lstStyle/>
            <a:p>
              <a:pPr algn="ctr"/>
              <a:endParaRPr kumimoji="1" lang="ja-JP" altLang="en-US" sz="700" dirty="0">
                <a:latin typeface="+mj-lt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4" name="円/楕円 28"/>
            <p:cNvSpPr/>
            <p:nvPr/>
          </p:nvSpPr>
          <p:spPr>
            <a:xfrm>
              <a:off x="3021330" y="2422842"/>
              <a:ext cx="252000" cy="252000"/>
            </a:xfrm>
            <a:prstGeom prst="ellipse">
              <a:avLst/>
            </a:prstGeom>
            <a:gradFill flip="none" rotWithShape="1">
              <a:gsLst>
                <a:gs pos="0">
                  <a:srgbClr val="E707AC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rtlCol="0" anchor="ctr"/>
            <a:lstStyle/>
            <a:p>
              <a:pPr algn="ctr"/>
              <a:endParaRPr kumimoji="1" lang="ja-JP" altLang="en-US" sz="700" dirty="0">
                <a:latin typeface="+mj-lt"/>
                <a:ea typeface="メイリオ" pitchFamily="50" charset="-128"/>
                <a:cs typeface="メイリオ" pitchFamily="50" charset="-128"/>
              </a:endParaRPr>
            </a:p>
          </p:txBody>
        </p:sp>
      </p:grpSp>
      <p:pic>
        <p:nvPicPr>
          <p:cNvPr id="75" name="图片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9" y="867062"/>
            <a:ext cx="1707284" cy="27316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6" name="矩形 75"/>
          <p:cNvSpPr/>
          <p:nvPr/>
        </p:nvSpPr>
        <p:spPr>
          <a:xfrm>
            <a:off x="582307" y="1338044"/>
            <a:ext cx="1555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这个界面删除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9" y="3992462"/>
            <a:ext cx="1726448" cy="27623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8" name="矩形 77"/>
          <p:cNvSpPr/>
          <p:nvPr/>
        </p:nvSpPr>
        <p:spPr>
          <a:xfrm>
            <a:off x="485918" y="5757265"/>
            <a:ext cx="1737329" cy="744279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546759" y="594473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伤口类型转移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41652" y="1859698"/>
            <a:ext cx="2904039" cy="7699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9160037" y="1866828"/>
            <a:ext cx="2904039" cy="7699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2994178" y="1859698"/>
            <a:ext cx="2904039" cy="7699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1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16" y="1604673"/>
            <a:ext cx="2922716" cy="46763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矩形 8"/>
          <p:cNvSpPr/>
          <p:nvPr/>
        </p:nvSpPr>
        <p:spPr>
          <a:xfrm>
            <a:off x="3002525" y="2127171"/>
            <a:ext cx="2920307" cy="358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4216138" y="2113316"/>
            <a:ext cx="360004" cy="1514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2477212" y="3726081"/>
            <a:ext cx="42600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051661" y="2113316"/>
            <a:ext cx="1118936" cy="151493"/>
          </a:xfrm>
          <a:prstGeom prst="roundRect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3002525" y="2256254"/>
            <a:ext cx="2926245" cy="0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011905" y="2074634"/>
            <a:ext cx="132088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伤口一</a:t>
            </a:r>
            <a:r>
              <a:rPr lang="en-US" altLang="zh-CN" sz="800" dirty="0" smtClean="0">
                <a:solidFill>
                  <a:schemeClr val="bg1"/>
                </a:solidFill>
              </a:rPr>
              <a:t>-</a:t>
            </a:r>
            <a:r>
              <a:rPr lang="zh-CN" altLang="en-US" sz="800" dirty="0" smtClean="0">
                <a:solidFill>
                  <a:schemeClr val="bg1"/>
                </a:solidFill>
              </a:rPr>
              <a:t>压疮</a:t>
            </a:r>
            <a:r>
              <a:rPr lang="en-US" altLang="zh-CN" sz="800" dirty="0" smtClean="0">
                <a:solidFill>
                  <a:schemeClr val="bg1"/>
                </a:solidFill>
              </a:rPr>
              <a:t>2</a:t>
            </a:r>
            <a:r>
              <a:rPr lang="zh-CN" altLang="en-US" sz="800" dirty="0" smtClean="0">
                <a:solidFill>
                  <a:schemeClr val="bg1"/>
                </a:solidFill>
              </a:rPr>
              <a:t>期 </a:t>
            </a:r>
            <a:r>
              <a:rPr lang="mr-IN" altLang="zh-CN" sz="800" dirty="0" smtClean="0">
                <a:solidFill>
                  <a:schemeClr val="bg1"/>
                </a:solidFill>
              </a:rPr>
              <a:t>–</a:t>
            </a:r>
            <a:r>
              <a:rPr lang="zh-CN" altLang="en-US" sz="800" dirty="0" smtClean="0">
                <a:solidFill>
                  <a:schemeClr val="bg1"/>
                </a:solidFill>
              </a:rPr>
              <a:t> 骶骨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8660" y="2652125"/>
            <a:ext cx="1044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smtClean="0">
                <a:solidFill>
                  <a:schemeClr val="bg1"/>
                </a:solidFill>
              </a:rPr>
              <a:t>+</a:t>
            </a:r>
            <a:endParaRPr lang="en-US" altLang="zh-CN" sz="800" b="1" dirty="0" smtClean="0">
              <a:solidFill>
                <a:schemeClr val="bg1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4571718" y="2068079"/>
            <a:ext cx="1617511" cy="215444"/>
            <a:chOff x="3464451" y="1866025"/>
            <a:chExt cx="1617511" cy="215444"/>
          </a:xfrm>
        </p:grpSpPr>
        <p:sp>
          <p:nvSpPr>
            <p:cNvPr id="13" name="矩形 12"/>
            <p:cNvSpPr/>
            <p:nvPr/>
          </p:nvSpPr>
          <p:spPr>
            <a:xfrm>
              <a:off x="3542177" y="1928388"/>
              <a:ext cx="97260" cy="972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464451" y="1866025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 smtClean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3583470" y="1873812"/>
              <a:ext cx="1498492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/>
                <a:t>新增其他处伤口</a:t>
              </a:r>
              <a:endParaRPr lang="en-US" altLang="zh-CN" sz="700" dirty="0" smtClean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2971396" y="2290839"/>
            <a:ext cx="104453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rgbClr val="3E9EFF"/>
                </a:solidFill>
              </a:rPr>
              <a:t>伤口类型录入</a:t>
            </a:r>
            <a:endParaRPr lang="en-US" altLang="zh-CN" sz="700" dirty="0" smtClean="0">
              <a:solidFill>
                <a:srgbClr val="3E9E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62963" y="2283386"/>
            <a:ext cx="104453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/>
              <a:t>伤口图像与信息录入</a:t>
            </a:r>
            <a:endParaRPr lang="en-US" altLang="zh-CN" sz="700" dirty="0" smtClean="0"/>
          </a:p>
        </p:txBody>
      </p:sp>
      <p:sp>
        <p:nvSpPr>
          <p:cNvPr id="19" name="矩形 18"/>
          <p:cNvSpPr/>
          <p:nvPr/>
        </p:nvSpPr>
        <p:spPr>
          <a:xfrm>
            <a:off x="4881830" y="2280252"/>
            <a:ext cx="104453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/>
              <a:t>处理方式</a:t>
            </a:r>
            <a:r>
              <a:rPr lang="zh-CN" altLang="en-US" sz="700" smtClean="0"/>
              <a:t>与敷料记录</a:t>
            </a:r>
            <a:endParaRPr lang="en-US" altLang="zh-CN" sz="700" dirty="0" smtClean="0"/>
          </a:p>
        </p:txBody>
      </p:sp>
      <p:sp>
        <p:nvSpPr>
          <p:cNvPr id="20" name="三角形 19"/>
          <p:cNvSpPr/>
          <p:nvPr/>
        </p:nvSpPr>
        <p:spPr>
          <a:xfrm rot="10800000">
            <a:off x="3253766" y="2259240"/>
            <a:ext cx="68838" cy="59343"/>
          </a:xfrm>
          <a:prstGeom prst="triangle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994787" y="2535832"/>
            <a:ext cx="2916616" cy="3252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2"/>
          <p:cNvCxnSpPr/>
          <p:nvPr/>
        </p:nvCxnSpPr>
        <p:spPr>
          <a:xfrm>
            <a:off x="3032401" y="2480307"/>
            <a:ext cx="607036" cy="0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303"/>
          <p:cNvGrpSpPr>
            <a:grpSpLocks noChangeAspect="1"/>
          </p:cNvGrpSpPr>
          <p:nvPr/>
        </p:nvGrpSpPr>
        <p:grpSpPr>
          <a:xfrm>
            <a:off x="4349278" y="2114459"/>
            <a:ext cx="162000" cy="162000"/>
            <a:chOff x="2989580" y="2393315"/>
            <a:chExt cx="324000" cy="324000"/>
          </a:xfrm>
        </p:grpSpPr>
        <p:sp>
          <p:nvSpPr>
            <p:cNvPr id="70" name="円/楕円 27"/>
            <p:cNvSpPr/>
            <p:nvPr/>
          </p:nvSpPr>
          <p:spPr>
            <a:xfrm>
              <a:off x="2989580" y="2393315"/>
              <a:ext cx="324000" cy="324000"/>
            </a:xfrm>
            <a:prstGeom prst="ellipse">
              <a:avLst/>
            </a:prstGeom>
            <a:noFill/>
            <a:ln w="12700">
              <a:solidFill>
                <a:srgbClr val="E707AC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rtlCol="0" anchor="ctr"/>
            <a:lstStyle/>
            <a:p>
              <a:pPr algn="ctr"/>
              <a:endParaRPr kumimoji="1" lang="ja-JP" altLang="en-US" sz="700" dirty="0">
                <a:latin typeface="+mj-lt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1" name="円/楕円 28"/>
            <p:cNvSpPr/>
            <p:nvPr/>
          </p:nvSpPr>
          <p:spPr>
            <a:xfrm>
              <a:off x="3021330" y="2422842"/>
              <a:ext cx="252000" cy="252000"/>
            </a:xfrm>
            <a:prstGeom prst="ellipse">
              <a:avLst/>
            </a:prstGeom>
            <a:gradFill flip="none" rotWithShape="1">
              <a:gsLst>
                <a:gs pos="0">
                  <a:srgbClr val="E707AC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rtlCol="0" anchor="ctr"/>
            <a:lstStyle/>
            <a:p>
              <a:pPr algn="ctr"/>
              <a:endParaRPr kumimoji="1" lang="ja-JP" altLang="en-US" sz="700" dirty="0">
                <a:latin typeface="+mj-lt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4158569" y="2073467"/>
            <a:ext cx="11954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伤口二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" b="46667"/>
          <a:stretch/>
        </p:blipFill>
        <p:spPr>
          <a:xfrm>
            <a:off x="3000116" y="2487979"/>
            <a:ext cx="2911287" cy="2339316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53" y="1604673"/>
            <a:ext cx="2922716" cy="46763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1" name="矩形 80"/>
          <p:cNvSpPr/>
          <p:nvPr/>
        </p:nvSpPr>
        <p:spPr>
          <a:xfrm>
            <a:off x="6230862" y="2127171"/>
            <a:ext cx="2920307" cy="358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6714135" y="2113316"/>
            <a:ext cx="1090344" cy="151493"/>
          </a:xfrm>
          <a:prstGeom prst="roundRect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6279998" y="2113316"/>
            <a:ext cx="405417" cy="1514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4" name="直线连接符 83"/>
          <p:cNvCxnSpPr/>
          <p:nvPr/>
        </p:nvCxnSpPr>
        <p:spPr>
          <a:xfrm>
            <a:off x="6230862" y="2256254"/>
            <a:ext cx="2926245" cy="0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250182" y="2074634"/>
            <a:ext cx="11954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smtClean="0">
                <a:solidFill>
                  <a:schemeClr val="bg1"/>
                </a:solidFill>
              </a:rPr>
              <a:t>伤口一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456997" y="2652125"/>
            <a:ext cx="1044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smtClean="0">
                <a:solidFill>
                  <a:schemeClr val="bg1"/>
                </a:solidFill>
              </a:rPr>
              <a:t>+</a:t>
            </a:r>
            <a:endParaRPr lang="en-US" altLang="zh-CN" sz="800" b="1" dirty="0" smtClean="0">
              <a:solidFill>
                <a:schemeClr val="bg1"/>
              </a:solidFill>
            </a:endParaRPr>
          </a:p>
        </p:txBody>
      </p:sp>
      <p:grpSp>
        <p:nvGrpSpPr>
          <p:cNvPr id="87" name="组 86"/>
          <p:cNvGrpSpPr/>
          <p:nvPr/>
        </p:nvGrpSpPr>
        <p:grpSpPr>
          <a:xfrm>
            <a:off x="7800055" y="2068079"/>
            <a:ext cx="1617511" cy="215444"/>
            <a:chOff x="3464451" y="1866025"/>
            <a:chExt cx="1617511" cy="215444"/>
          </a:xfrm>
        </p:grpSpPr>
        <p:sp>
          <p:nvSpPr>
            <p:cNvPr id="88" name="矩形 87"/>
            <p:cNvSpPr/>
            <p:nvPr/>
          </p:nvSpPr>
          <p:spPr>
            <a:xfrm>
              <a:off x="3542177" y="1928388"/>
              <a:ext cx="97260" cy="972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464451" y="1866025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 smtClean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3583470" y="1873812"/>
              <a:ext cx="1498492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/>
                <a:t>新增其他处伤口</a:t>
              </a:r>
              <a:endParaRPr lang="en-US" altLang="zh-CN" sz="700" dirty="0" smtClean="0"/>
            </a:p>
          </p:txBody>
        </p:sp>
      </p:grpSp>
      <p:sp>
        <p:nvSpPr>
          <p:cNvPr id="91" name="矩形 90"/>
          <p:cNvSpPr/>
          <p:nvPr/>
        </p:nvSpPr>
        <p:spPr>
          <a:xfrm>
            <a:off x="6199733" y="2290839"/>
            <a:ext cx="104453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rgbClr val="3E9EFF"/>
                </a:solidFill>
              </a:rPr>
              <a:t>伤口类型录入</a:t>
            </a:r>
            <a:endParaRPr lang="en-US" altLang="zh-CN" sz="700" dirty="0" smtClean="0">
              <a:solidFill>
                <a:srgbClr val="3E9EFF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991300" y="2283386"/>
            <a:ext cx="104453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/>
              <a:t>伤口图像与信息录入</a:t>
            </a:r>
            <a:endParaRPr lang="en-US" altLang="zh-CN" sz="700" dirty="0" smtClean="0"/>
          </a:p>
        </p:txBody>
      </p:sp>
      <p:sp>
        <p:nvSpPr>
          <p:cNvPr id="93" name="矩形 92"/>
          <p:cNvSpPr/>
          <p:nvPr/>
        </p:nvSpPr>
        <p:spPr>
          <a:xfrm>
            <a:off x="8110167" y="2280252"/>
            <a:ext cx="104453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/>
              <a:t>处理方式</a:t>
            </a:r>
            <a:r>
              <a:rPr lang="zh-CN" altLang="en-US" sz="700" smtClean="0"/>
              <a:t>与敷料记录</a:t>
            </a:r>
            <a:endParaRPr lang="en-US" altLang="zh-CN" sz="700" dirty="0" smtClean="0"/>
          </a:p>
        </p:txBody>
      </p:sp>
      <p:sp>
        <p:nvSpPr>
          <p:cNvPr id="94" name="三角形 93"/>
          <p:cNvSpPr/>
          <p:nvPr/>
        </p:nvSpPr>
        <p:spPr>
          <a:xfrm rot="10800000">
            <a:off x="6485889" y="2259240"/>
            <a:ext cx="68838" cy="59343"/>
          </a:xfrm>
          <a:prstGeom prst="triangle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6223124" y="2535832"/>
            <a:ext cx="2916616" cy="3252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/>
          <p:cNvCxnSpPr/>
          <p:nvPr/>
        </p:nvCxnSpPr>
        <p:spPr>
          <a:xfrm>
            <a:off x="6260738" y="2480307"/>
            <a:ext cx="607036" cy="0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6666438" y="2073467"/>
            <a:ext cx="13594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smtClean="0">
                <a:solidFill>
                  <a:schemeClr val="bg1"/>
                </a:solidFill>
              </a:rPr>
              <a:t>伤口二</a:t>
            </a:r>
            <a:r>
              <a:rPr lang="en-US" altLang="zh-CN" sz="800" dirty="0" smtClean="0">
                <a:solidFill>
                  <a:schemeClr val="bg1"/>
                </a:solidFill>
              </a:rPr>
              <a:t>-</a:t>
            </a:r>
            <a:r>
              <a:rPr lang="zh-CN" altLang="en-US" sz="800" dirty="0" smtClean="0">
                <a:solidFill>
                  <a:schemeClr val="bg1"/>
                </a:solidFill>
              </a:rPr>
              <a:t>压疮</a:t>
            </a:r>
            <a:r>
              <a:rPr lang="en-US" altLang="zh-CN" sz="800" dirty="0" smtClean="0">
                <a:solidFill>
                  <a:schemeClr val="bg1"/>
                </a:solidFill>
              </a:rPr>
              <a:t>2</a:t>
            </a:r>
            <a:r>
              <a:rPr lang="zh-CN" altLang="en-US" sz="800" dirty="0" smtClean="0">
                <a:solidFill>
                  <a:schemeClr val="bg1"/>
                </a:solidFill>
              </a:rPr>
              <a:t>期 </a:t>
            </a:r>
            <a:r>
              <a:rPr lang="mr-IN" altLang="zh-CN" sz="800" dirty="0" smtClean="0">
                <a:solidFill>
                  <a:schemeClr val="bg1"/>
                </a:solidFill>
              </a:rPr>
              <a:t>–</a:t>
            </a:r>
            <a:r>
              <a:rPr lang="zh-CN" altLang="en-US" sz="800" dirty="0" smtClean="0">
                <a:solidFill>
                  <a:schemeClr val="bg1"/>
                </a:solidFill>
              </a:rPr>
              <a:t> 骶骨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" b="46667"/>
          <a:stretch/>
        </p:blipFill>
        <p:spPr>
          <a:xfrm>
            <a:off x="6228453" y="2487979"/>
            <a:ext cx="2911287" cy="2339316"/>
          </a:xfrm>
          <a:prstGeom prst="rect">
            <a:avLst/>
          </a:prstGeom>
        </p:spPr>
      </p:pic>
      <p:cxnSp>
        <p:nvCxnSpPr>
          <p:cNvPr id="102" name="直线连接符 101"/>
          <p:cNvCxnSpPr/>
          <p:nvPr/>
        </p:nvCxnSpPr>
        <p:spPr>
          <a:xfrm>
            <a:off x="3051661" y="2480307"/>
            <a:ext cx="607036" cy="0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/>
          <p:cNvCxnSpPr/>
          <p:nvPr/>
        </p:nvCxnSpPr>
        <p:spPr>
          <a:xfrm>
            <a:off x="6260738" y="2492211"/>
            <a:ext cx="607036" cy="0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725813" y="982970"/>
            <a:ext cx="906698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</a:rPr>
              <a:t>旧伤口换药录入时：显示之前录入的“伤口类型”；可进行</a:t>
            </a:r>
            <a:r>
              <a:rPr lang="zh-CN" altLang="en-US" sz="1200" dirty="0">
                <a:solidFill>
                  <a:srgbClr val="C00000"/>
                </a:solidFill>
              </a:rPr>
              <a:t>不同旧伤口</a:t>
            </a:r>
            <a:r>
              <a:rPr lang="zh-CN" altLang="en-US" sz="1200" dirty="0" smtClean="0">
                <a:solidFill>
                  <a:srgbClr val="C00000"/>
                </a:solidFill>
              </a:rPr>
              <a:t>切换；同时</a:t>
            </a:r>
            <a:r>
              <a:rPr lang="zh-CN" altLang="en-US" sz="1200" dirty="0">
                <a:solidFill>
                  <a:srgbClr val="C00000"/>
                </a:solidFill>
              </a:rPr>
              <a:t>增加“</a:t>
            </a:r>
            <a:r>
              <a:rPr lang="zh-CN" altLang="en-US" sz="1200" dirty="0" smtClean="0">
                <a:solidFill>
                  <a:srgbClr val="C00000"/>
                </a:solidFill>
              </a:rPr>
              <a:t>新增其他处伤口”</a:t>
            </a:r>
            <a:r>
              <a:rPr lang="zh-CN" altLang="en-US" sz="1200" dirty="0">
                <a:solidFill>
                  <a:srgbClr val="C00000"/>
                </a:solidFill>
              </a:rPr>
              <a:t>按钮</a:t>
            </a:r>
            <a:r>
              <a:rPr lang="zh-CN" altLang="en-US" sz="1200" dirty="0" smtClean="0">
                <a:solidFill>
                  <a:srgbClr val="C00000"/>
                </a:solidFill>
              </a:rPr>
              <a:t>。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</a:rPr>
              <a:t>旧伤口标签，选中时显示“伤口标号</a:t>
            </a:r>
            <a:r>
              <a:rPr lang="en-US" altLang="zh-CN" sz="1200" dirty="0" smtClean="0">
                <a:solidFill>
                  <a:srgbClr val="C00000"/>
                </a:solidFill>
              </a:rPr>
              <a:t>-</a:t>
            </a:r>
            <a:r>
              <a:rPr lang="zh-CN" altLang="en-US" sz="1200" dirty="0" smtClean="0">
                <a:solidFill>
                  <a:srgbClr val="C00000"/>
                </a:solidFill>
              </a:rPr>
              <a:t>伤口类型</a:t>
            </a:r>
            <a:r>
              <a:rPr lang="en-US" altLang="zh-CN" sz="1200" dirty="0" smtClean="0">
                <a:solidFill>
                  <a:srgbClr val="C00000"/>
                </a:solidFill>
              </a:rPr>
              <a:t>-</a:t>
            </a:r>
            <a:r>
              <a:rPr lang="zh-CN" altLang="en-US" sz="1200" dirty="0" smtClean="0">
                <a:solidFill>
                  <a:srgbClr val="C00000"/>
                </a:solidFill>
              </a:rPr>
              <a:t>伤口部位”；未选中时，仅显示“伤口标号”。</a:t>
            </a:r>
            <a:endParaRPr lang="en-US" altLang="zh-CN" sz="1200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9" y="867062"/>
            <a:ext cx="1707284" cy="27316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2" name="矩形 51"/>
          <p:cNvSpPr/>
          <p:nvPr/>
        </p:nvSpPr>
        <p:spPr>
          <a:xfrm>
            <a:off x="582307" y="1338044"/>
            <a:ext cx="1555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这个界面删除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9" y="3992462"/>
            <a:ext cx="1726448" cy="27623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4" name="矩形 53"/>
          <p:cNvSpPr/>
          <p:nvPr/>
        </p:nvSpPr>
        <p:spPr>
          <a:xfrm>
            <a:off x="485918" y="5757265"/>
            <a:ext cx="1737329" cy="744279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46759" y="594473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伤口类型转移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94308" y="213457"/>
            <a:ext cx="11699327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11</a:t>
            </a:r>
            <a:r>
              <a:rPr lang="zh-CN" altLang="en-US" sz="2400" dirty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19</a:t>
            </a:r>
            <a:r>
              <a:rPr lang="zh-CN" altLang="en-US" sz="2400" dirty="0">
                <a:solidFill>
                  <a:schemeClr val="bg1"/>
                </a:solidFill>
              </a:rPr>
              <a:t>日新增调整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（</a:t>
            </a: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</a:rPr>
              <a:t>）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换药旧伤口记录</a:t>
            </a:r>
          </a:p>
        </p:txBody>
      </p:sp>
      <p:sp>
        <p:nvSpPr>
          <p:cNvPr id="57" name="矩形 56"/>
          <p:cNvSpPr/>
          <p:nvPr/>
        </p:nvSpPr>
        <p:spPr>
          <a:xfrm>
            <a:off x="3011373" y="2010146"/>
            <a:ext cx="2952752" cy="531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224765" y="2004282"/>
            <a:ext cx="2952752" cy="531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7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32" y="1320726"/>
            <a:ext cx="3412852" cy="54605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矩形 23"/>
          <p:cNvSpPr/>
          <p:nvPr/>
        </p:nvSpPr>
        <p:spPr>
          <a:xfrm>
            <a:off x="4147032" y="1903449"/>
            <a:ext cx="3341363" cy="4313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147032" y="1903449"/>
            <a:ext cx="2920307" cy="358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196169" y="1889594"/>
            <a:ext cx="767688" cy="151493"/>
          </a:xfrm>
          <a:prstGeom prst="roundRect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196169" y="1850912"/>
            <a:ext cx="1044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愈合变化一览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5012995" y="1889595"/>
            <a:ext cx="1203192" cy="14293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6" name="直线连接符 55"/>
          <p:cNvCxnSpPr/>
          <p:nvPr/>
        </p:nvCxnSpPr>
        <p:spPr>
          <a:xfrm>
            <a:off x="4147032" y="2032532"/>
            <a:ext cx="3412852" cy="8555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4980938" y="1844888"/>
            <a:ext cx="2135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转归与患者去向提交归档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grpSp>
        <p:nvGrpSpPr>
          <p:cNvPr id="106" name="组 105"/>
          <p:cNvGrpSpPr/>
          <p:nvPr/>
        </p:nvGrpSpPr>
        <p:grpSpPr>
          <a:xfrm>
            <a:off x="4217730" y="2262148"/>
            <a:ext cx="3266820" cy="3899366"/>
            <a:chOff x="4573814" y="2394509"/>
            <a:chExt cx="3374258" cy="3992865"/>
          </a:xfrm>
        </p:grpSpPr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814" y="2448579"/>
              <a:ext cx="3374258" cy="3938795"/>
            </a:xfrm>
            <a:prstGeom prst="rect">
              <a:avLst/>
            </a:prstGeom>
          </p:spPr>
        </p:pic>
        <p:sp>
          <p:nvSpPr>
            <p:cNvPr id="108" name="矩形 107"/>
            <p:cNvSpPr/>
            <p:nvPr/>
          </p:nvSpPr>
          <p:spPr>
            <a:xfrm>
              <a:off x="6903044" y="2394509"/>
              <a:ext cx="1045028" cy="1043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5960521" y="2894864"/>
            <a:ext cx="16351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请点击下方面积，渗液量，创面组织类型色条，显示相关参数愈合曲线。</a:t>
            </a:r>
            <a:endParaRPr lang="zh-CN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097895" y="2075947"/>
            <a:ext cx="14469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>
                <a:solidFill>
                  <a:srgbClr val="3E9EFF"/>
                </a:solidFill>
              </a:rPr>
              <a:t>伤口一</a:t>
            </a:r>
            <a:r>
              <a:rPr lang="en-US" altLang="zh-CN" sz="700" dirty="0">
                <a:solidFill>
                  <a:srgbClr val="3E9EFF"/>
                </a:solidFill>
              </a:rPr>
              <a:t>-</a:t>
            </a:r>
            <a:r>
              <a:rPr lang="zh-CN" altLang="en-US" sz="700" dirty="0">
                <a:solidFill>
                  <a:srgbClr val="3E9EFF"/>
                </a:solidFill>
              </a:rPr>
              <a:t>压疮</a:t>
            </a:r>
            <a:r>
              <a:rPr lang="en-US" altLang="zh-CN" sz="700" dirty="0">
                <a:solidFill>
                  <a:srgbClr val="3E9EFF"/>
                </a:solidFill>
              </a:rPr>
              <a:t>2</a:t>
            </a:r>
            <a:r>
              <a:rPr lang="zh-CN" altLang="en-US" sz="700" dirty="0">
                <a:solidFill>
                  <a:srgbClr val="3E9EFF"/>
                </a:solidFill>
              </a:rPr>
              <a:t>期 </a:t>
            </a:r>
            <a:r>
              <a:rPr lang="en-US" altLang="zh-CN" sz="700" dirty="0">
                <a:solidFill>
                  <a:srgbClr val="3E9EFF"/>
                </a:solidFill>
              </a:rPr>
              <a:t>– </a:t>
            </a:r>
            <a:r>
              <a:rPr lang="zh-CN" altLang="en-US" sz="700" dirty="0">
                <a:solidFill>
                  <a:srgbClr val="3E9EFF"/>
                </a:solidFill>
              </a:rPr>
              <a:t>骶骨</a:t>
            </a:r>
          </a:p>
        </p:txBody>
      </p:sp>
      <p:sp>
        <p:nvSpPr>
          <p:cNvPr id="110" name="三角形 109"/>
          <p:cNvSpPr/>
          <p:nvPr/>
        </p:nvSpPr>
        <p:spPr>
          <a:xfrm rot="10800000">
            <a:off x="4527676" y="2044348"/>
            <a:ext cx="68838" cy="59343"/>
          </a:xfrm>
          <a:prstGeom prst="triangle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1" name="直线连接符 110"/>
          <p:cNvCxnSpPr/>
          <p:nvPr/>
        </p:nvCxnSpPr>
        <p:spPr>
          <a:xfrm>
            <a:off x="4172428" y="2265415"/>
            <a:ext cx="926914" cy="0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096760" y="2075947"/>
            <a:ext cx="14469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伤口二</a:t>
            </a:r>
            <a:r>
              <a:rPr lang="en-US" altLang="zh-CN" sz="7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</a:rPr>
              <a:t>压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疮</a:t>
            </a:r>
            <a:r>
              <a:rPr lang="en-US" altLang="zh-CN" sz="7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期 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左大脚趾</a:t>
            </a:r>
            <a:endParaRPr lang="zh-CN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398845" y="2075895"/>
            <a:ext cx="14469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b="1" dirty="0" smtClean="0">
                <a:solidFill>
                  <a:srgbClr val="3E9EFF"/>
                </a:solidFill>
              </a:rPr>
              <a:t>》</a:t>
            </a:r>
            <a:endParaRPr lang="zh-CN" altLang="en-US" sz="700" b="1" dirty="0">
              <a:solidFill>
                <a:srgbClr val="3E9EFF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290655" y="2076703"/>
            <a:ext cx="14469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伤口三</a:t>
            </a:r>
            <a:r>
              <a:rPr lang="en-US" altLang="zh-CN" sz="7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</a:rPr>
              <a:t>压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疮</a:t>
            </a:r>
            <a:r>
              <a:rPr lang="en-US" altLang="zh-CN" sz="7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期 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右大脚趾</a:t>
            </a:r>
            <a:endParaRPr lang="zh-CN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99" y="2367779"/>
            <a:ext cx="786573" cy="259106"/>
          </a:xfrm>
          <a:prstGeom prst="rect">
            <a:avLst/>
          </a:prstGeom>
        </p:spPr>
      </p:pic>
      <p:pic>
        <p:nvPicPr>
          <p:cNvPr id="120" name="图片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375" y="1320726"/>
            <a:ext cx="3412852" cy="54605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1" name="矩形 120"/>
          <p:cNvSpPr/>
          <p:nvPr/>
        </p:nvSpPr>
        <p:spPr>
          <a:xfrm>
            <a:off x="8443375" y="1903449"/>
            <a:ext cx="3341363" cy="4313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8443375" y="1903449"/>
            <a:ext cx="2920307" cy="358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圆角矩形 122"/>
          <p:cNvSpPr/>
          <p:nvPr/>
        </p:nvSpPr>
        <p:spPr>
          <a:xfrm>
            <a:off x="8492512" y="1889594"/>
            <a:ext cx="767688" cy="151493"/>
          </a:xfrm>
          <a:prstGeom prst="roundRect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8492512" y="1850912"/>
            <a:ext cx="1044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愈合变化一览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9309338" y="1889595"/>
            <a:ext cx="1203192" cy="14293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连接符 125"/>
          <p:cNvCxnSpPr/>
          <p:nvPr/>
        </p:nvCxnSpPr>
        <p:spPr>
          <a:xfrm>
            <a:off x="8443375" y="2032532"/>
            <a:ext cx="3412852" cy="8555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277281" y="1844888"/>
            <a:ext cx="2135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转归与患者去向提交归档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grpSp>
        <p:nvGrpSpPr>
          <p:cNvPr id="128" name="组 127"/>
          <p:cNvGrpSpPr/>
          <p:nvPr/>
        </p:nvGrpSpPr>
        <p:grpSpPr>
          <a:xfrm>
            <a:off x="8514073" y="2262148"/>
            <a:ext cx="3266820" cy="3899366"/>
            <a:chOff x="4573814" y="2394509"/>
            <a:chExt cx="3374258" cy="3992865"/>
          </a:xfrm>
        </p:grpSpPr>
        <p:pic>
          <p:nvPicPr>
            <p:cNvPr id="129" name="图片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814" y="2448579"/>
              <a:ext cx="3374258" cy="3938795"/>
            </a:xfrm>
            <a:prstGeom prst="rect">
              <a:avLst/>
            </a:prstGeom>
          </p:spPr>
        </p:pic>
        <p:sp>
          <p:nvSpPr>
            <p:cNvPr id="130" name="矩形 129"/>
            <p:cNvSpPr/>
            <p:nvPr/>
          </p:nvSpPr>
          <p:spPr>
            <a:xfrm>
              <a:off x="6903044" y="2394509"/>
              <a:ext cx="1045028" cy="1043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1" name="矩形 130"/>
          <p:cNvSpPr/>
          <p:nvPr/>
        </p:nvSpPr>
        <p:spPr>
          <a:xfrm>
            <a:off x="10256864" y="2894864"/>
            <a:ext cx="16351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请点击下方面积，渗液量，创面组织类型色条，显示相关参数愈合曲线。</a:t>
            </a:r>
            <a:endParaRPr lang="zh-CN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394238" y="2075947"/>
            <a:ext cx="14469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>
                <a:solidFill>
                  <a:srgbClr val="3E9EFF"/>
                </a:solidFill>
              </a:rPr>
              <a:t>伤口一</a:t>
            </a:r>
            <a:r>
              <a:rPr lang="en-US" altLang="zh-CN" sz="700" dirty="0">
                <a:solidFill>
                  <a:srgbClr val="3E9EFF"/>
                </a:solidFill>
              </a:rPr>
              <a:t>-</a:t>
            </a:r>
            <a:r>
              <a:rPr lang="zh-CN" altLang="en-US" sz="700" dirty="0">
                <a:solidFill>
                  <a:srgbClr val="3E9EFF"/>
                </a:solidFill>
              </a:rPr>
              <a:t>压疮</a:t>
            </a:r>
            <a:r>
              <a:rPr lang="en-US" altLang="zh-CN" sz="700" dirty="0">
                <a:solidFill>
                  <a:srgbClr val="3E9EFF"/>
                </a:solidFill>
              </a:rPr>
              <a:t>2</a:t>
            </a:r>
            <a:r>
              <a:rPr lang="zh-CN" altLang="en-US" sz="700" dirty="0">
                <a:solidFill>
                  <a:srgbClr val="3E9EFF"/>
                </a:solidFill>
              </a:rPr>
              <a:t>期 </a:t>
            </a:r>
            <a:r>
              <a:rPr lang="en-US" altLang="zh-CN" sz="700" dirty="0">
                <a:solidFill>
                  <a:srgbClr val="3E9EFF"/>
                </a:solidFill>
              </a:rPr>
              <a:t>– </a:t>
            </a:r>
            <a:r>
              <a:rPr lang="zh-CN" altLang="en-US" sz="700" dirty="0">
                <a:solidFill>
                  <a:srgbClr val="3E9EFF"/>
                </a:solidFill>
              </a:rPr>
              <a:t>骶骨</a:t>
            </a:r>
          </a:p>
        </p:txBody>
      </p:sp>
      <p:sp>
        <p:nvSpPr>
          <p:cNvPr id="133" name="三角形 132"/>
          <p:cNvSpPr/>
          <p:nvPr/>
        </p:nvSpPr>
        <p:spPr>
          <a:xfrm rot="10800000">
            <a:off x="8824019" y="2044348"/>
            <a:ext cx="68838" cy="59343"/>
          </a:xfrm>
          <a:prstGeom prst="triangle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4" name="直线连接符 133"/>
          <p:cNvCxnSpPr/>
          <p:nvPr/>
        </p:nvCxnSpPr>
        <p:spPr>
          <a:xfrm>
            <a:off x="8468771" y="2265415"/>
            <a:ext cx="926914" cy="0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9393103" y="2075947"/>
            <a:ext cx="14469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伤口二</a:t>
            </a:r>
            <a:r>
              <a:rPr lang="en-US" altLang="zh-CN" sz="7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</a:rPr>
              <a:t>压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疮</a:t>
            </a:r>
            <a:r>
              <a:rPr lang="en-US" altLang="zh-CN" sz="7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期 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左大脚趾</a:t>
            </a:r>
            <a:endParaRPr lang="zh-CN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1695188" y="2075895"/>
            <a:ext cx="14469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b="1" dirty="0" smtClean="0">
                <a:solidFill>
                  <a:srgbClr val="3E9EFF"/>
                </a:solidFill>
              </a:rPr>
              <a:t>》</a:t>
            </a:r>
            <a:endParaRPr lang="zh-CN" altLang="en-US" sz="700" b="1" dirty="0">
              <a:solidFill>
                <a:srgbClr val="3E9EFF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0586998" y="2076703"/>
            <a:ext cx="14469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伤口三</a:t>
            </a:r>
            <a:r>
              <a:rPr lang="en-US" altLang="zh-CN" sz="7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700" dirty="0">
                <a:solidFill>
                  <a:schemeClr val="bg1">
                    <a:lumMod val="50000"/>
                  </a:schemeClr>
                </a:solidFill>
              </a:rPr>
              <a:t>压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疮</a:t>
            </a:r>
            <a:r>
              <a:rPr lang="en-US" altLang="zh-CN" sz="7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期 </a:t>
            </a:r>
            <a:r>
              <a:rPr lang="en-US" altLang="zh-CN" sz="7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右大脚趾</a:t>
            </a:r>
            <a:endParaRPr lang="zh-CN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8" name="图片 1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242" y="2367779"/>
            <a:ext cx="786573" cy="259106"/>
          </a:xfrm>
          <a:prstGeom prst="rect">
            <a:avLst/>
          </a:prstGeom>
        </p:spPr>
      </p:pic>
      <p:grpSp>
        <p:nvGrpSpPr>
          <p:cNvPr id="139" name="组 138"/>
          <p:cNvGrpSpPr/>
          <p:nvPr/>
        </p:nvGrpSpPr>
        <p:grpSpPr>
          <a:xfrm>
            <a:off x="11015041" y="2602693"/>
            <a:ext cx="721171" cy="197474"/>
            <a:chOff x="5677958" y="1813714"/>
            <a:chExt cx="950619" cy="260301"/>
          </a:xfrm>
        </p:grpSpPr>
        <p:pic>
          <p:nvPicPr>
            <p:cNvPr id="140" name="图片 1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31" t="16592" r="2662" b="78623"/>
            <a:stretch/>
          </p:blipFill>
          <p:spPr>
            <a:xfrm>
              <a:off x="5709019" y="1828798"/>
              <a:ext cx="919558" cy="245217"/>
            </a:xfrm>
            <a:prstGeom prst="rect">
              <a:avLst/>
            </a:prstGeom>
            <a:ln>
              <a:noFill/>
            </a:ln>
          </p:spPr>
        </p:pic>
        <p:sp>
          <p:nvSpPr>
            <p:cNvPr id="141" name="矩形 140"/>
            <p:cNvSpPr/>
            <p:nvPr/>
          </p:nvSpPr>
          <p:spPr>
            <a:xfrm>
              <a:off x="5776095" y="1875692"/>
              <a:ext cx="577814" cy="152400"/>
            </a:xfrm>
            <a:prstGeom prst="rect">
              <a:avLst/>
            </a:prstGeom>
            <a:solidFill>
              <a:srgbClr val="2C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677958" y="1813714"/>
              <a:ext cx="904794" cy="243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600" smtClean="0">
                  <a:solidFill>
                    <a:schemeClr val="bg1"/>
                  </a:solidFill>
                </a:rPr>
                <a:t>临近多个伤口</a:t>
              </a:r>
              <a:r>
                <a:rPr lang="en-US" altLang="zh-CN" sz="600" dirty="0" smtClean="0">
                  <a:solidFill>
                    <a:schemeClr val="bg1"/>
                  </a:solidFill>
                </a:rPr>
                <a:t>1</a:t>
              </a:r>
              <a:endParaRPr lang="zh-CN" altLang="en-US" sz="600" dirty="0"/>
            </a:p>
          </p:txBody>
        </p:sp>
      </p:grpSp>
      <p:sp>
        <p:nvSpPr>
          <p:cNvPr id="144" name="矩形 143"/>
          <p:cNvSpPr/>
          <p:nvPr/>
        </p:nvSpPr>
        <p:spPr>
          <a:xfrm>
            <a:off x="294308" y="493143"/>
            <a:ext cx="10707675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</a:rPr>
              <a:t>愈合变化：增加“愈合变化一览”和“转归与患者去向提交归档”标签。</a:t>
            </a:r>
            <a:r>
              <a:rPr lang="en-US" altLang="zh-CN" sz="1200" dirty="0" smtClean="0">
                <a:solidFill>
                  <a:srgbClr val="C00000"/>
                </a:solidFill>
              </a:rPr>
              <a:t>(</a:t>
            </a:r>
            <a:r>
              <a:rPr lang="zh-CN" altLang="en-US" sz="1200" dirty="0" smtClean="0"/>
              <a:t>见图左一</a:t>
            </a:r>
            <a:r>
              <a:rPr lang="en-US" altLang="zh-CN" sz="1200" dirty="0" smtClean="0">
                <a:solidFill>
                  <a:srgbClr val="C00000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</a:rPr>
              <a:t>愈合变化一览：若有多个身体不同部位伤口时，增加选项进行切换，若一行摆不下，则可以右滑进行更多伤口切换。</a:t>
            </a:r>
            <a:r>
              <a:rPr lang="en-US" altLang="zh-CN" sz="1200" dirty="0">
                <a:solidFill>
                  <a:srgbClr val="C00000"/>
                </a:solidFill>
              </a:rPr>
              <a:t> (</a:t>
            </a:r>
            <a:r>
              <a:rPr lang="zh-CN" altLang="en-US" sz="1200" dirty="0"/>
              <a:t>见</a:t>
            </a:r>
            <a:r>
              <a:rPr lang="zh-CN" altLang="en-US" sz="1200" dirty="0" smtClean="0"/>
              <a:t>图中</a:t>
            </a:r>
            <a:r>
              <a:rPr lang="en-US" altLang="zh-CN" sz="1200" dirty="0" smtClean="0">
                <a:solidFill>
                  <a:srgbClr val="C00000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</a:rPr>
              <a:t>若身体上的一处伤口，包含临近多个伤口时，则可以通过下拉选项进行切换。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  <a:r>
              <a:rPr lang="en-US" altLang="zh-CN" sz="1200" dirty="0" smtClean="0">
                <a:solidFill>
                  <a:srgbClr val="C00000"/>
                </a:solidFill>
              </a:rPr>
              <a:t> </a:t>
            </a:r>
            <a:r>
              <a:rPr lang="en-US" altLang="zh-CN" sz="1200" dirty="0">
                <a:solidFill>
                  <a:srgbClr val="C00000"/>
                </a:solidFill>
              </a:rPr>
              <a:t>(</a:t>
            </a:r>
            <a:r>
              <a:rPr lang="zh-CN" altLang="en-US" sz="1200" dirty="0"/>
              <a:t>见</a:t>
            </a:r>
            <a:r>
              <a:rPr lang="zh-CN" altLang="en-US" sz="1200" dirty="0" smtClean="0"/>
              <a:t>图右一</a:t>
            </a:r>
            <a:r>
              <a:rPr lang="en-US" altLang="zh-CN" sz="1200" dirty="0" smtClean="0">
                <a:solidFill>
                  <a:srgbClr val="C00000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</a:rPr>
              <a:t>另外，注意“查看图片记录”以及文字提示位置修改。</a:t>
            </a:r>
            <a:endParaRPr lang="en-US" altLang="zh-CN" sz="1200" dirty="0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2" y="1320726"/>
            <a:ext cx="3412852" cy="54605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6" name="矩形 145"/>
          <p:cNvSpPr/>
          <p:nvPr/>
        </p:nvSpPr>
        <p:spPr>
          <a:xfrm>
            <a:off x="383822" y="1903449"/>
            <a:ext cx="3341363" cy="4313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383822" y="1903449"/>
            <a:ext cx="2920307" cy="358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圆角矩形 147"/>
          <p:cNvSpPr/>
          <p:nvPr/>
        </p:nvSpPr>
        <p:spPr>
          <a:xfrm>
            <a:off x="432959" y="1889594"/>
            <a:ext cx="767688" cy="151493"/>
          </a:xfrm>
          <a:prstGeom prst="roundRect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432959" y="1850912"/>
            <a:ext cx="1044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愈合变化一览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249785" y="1889595"/>
            <a:ext cx="1203192" cy="14293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1" name="直线连接符 150"/>
          <p:cNvCxnSpPr/>
          <p:nvPr/>
        </p:nvCxnSpPr>
        <p:spPr>
          <a:xfrm>
            <a:off x="383822" y="2032532"/>
            <a:ext cx="3412852" cy="8555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1217728" y="1844888"/>
            <a:ext cx="2135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转归与患者去向提交归档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grpSp>
        <p:nvGrpSpPr>
          <p:cNvPr id="153" name="组 152"/>
          <p:cNvGrpSpPr/>
          <p:nvPr/>
        </p:nvGrpSpPr>
        <p:grpSpPr>
          <a:xfrm>
            <a:off x="454520" y="2262148"/>
            <a:ext cx="3266820" cy="3899366"/>
            <a:chOff x="4573814" y="2394509"/>
            <a:chExt cx="3374258" cy="3992865"/>
          </a:xfrm>
        </p:grpSpPr>
        <p:pic>
          <p:nvPicPr>
            <p:cNvPr id="154" name="图片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814" y="2448579"/>
              <a:ext cx="3374258" cy="3938795"/>
            </a:xfrm>
            <a:prstGeom prst="rect">
              <a:avLst/>
            </a:prstGeom>
          </p:spPr>
        </p:pic>
        <p:sp>
          <p:nvSpPr>
            <p:cNvPr id="155" name="矩形 154"/>
            <p:cNvSpPr/>
            <p:nvPr/>
          </p:nvSpPr>
          <p:spPr>
            <a:xfrm>
              <a:off x="6903044" y="2394509"/>
              <a:ext cx="1045028" cy="1043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6" name="矩形 155"/>
          <p:cNvSpPr/>
          <p:nvPr/>
        </p:nvSpPr>
        <p:spPr>
          <a:xfrm>
            <a:off x="2197311" y="2894864"/>
            <a:ext cx="16351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bg1">
                    <a:lumMod val="50000"/>
                  </a:schemeClr>
                </a:solidFill>
              </a:rPr>
              <a:t>请点击下方面积，渗液量，创面组织类型色条，显示相关参数愈合曲线。</a:t>
            </a:r>
            <a:endParaRPr lang="zh-CN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34685" y="2075947"/>
            <a:ext cx="14469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>
                <a:solidFill>
                  <a:srgbClr val="3E9EFF"/>
                </a:solidFill>
              </a:rPr>
              <a:t>伤口一</a:t>
            </a:r>
            <a:r>
              <a:rPr lang="en-US" altLang="zh-CN" sz="700" dirty="0">
                <a:solidFill>
                  <a:srgbClr val="3E9EFF"/>
                </a:solidFill>
              </a:rPr>
              <a:t>-</a:t>
            </a:r>
            <a:r>
              <a:rPr lang="zh-CN" altLang="en-US" sz="700" dirty="0">
                <a:solidFill>
                  <a:srgbClr val="3E9EFF"/>
                </a:solidFill>
              </a:rPr>
              <a:t>压疮</a:t>
            </a:r>
            <a:r>
              <a:rPr lang="en-US" altLang="zh-CN" sz="700" dirty="0">
                <a:solidFill>
                  <a:srgbClr val="3E9EFF"/>
                </a:solidFill>
              </a:rPr>
              <a:t>2</a:t>
            </a:r>
            <a:r>
              <a:rPr lang="zh-CN" altLang="en-US" sz="700" dirty="0">
                <a:solidFill>
                  <a:srgbClr val="3E9EFF"/>
                </a:solidFill>
              </a:rPr>
              <a:t>期 </a:t>
            </a:r>
            <a:r>
              <a:rPr lang="en-US" altLang="zh-CN" sz="700" dirty="0">
                <a:solidFill>
                  <a:srgbClr val="3E9EFF"/>
                </a:solidFill>
              </a:rPr>
              <a:t>– </a:t>
            </a:r>
            <a:r>
              <a:rPr lang="zh-CN" altLang="en-US" sz="700" dirty="0">
                <a:solidFill>
                  <a:srgbClr val="3E9EFF"/>
                </a:solidFill>
              </a:rPr>
              <a:t>骶骨</a:t>
            </a:r>
          </a:p>
        </p:txBody>
      </p:sp>
      <p:sp>
        <p:nvSpPr>
          <p:cNvPr id="158" name="三角形 157"/>
          <p:cNvSpPr/>
          <p:nvPr/>
        </p:nvSpPr>
        <p:spPr>
          <a:xfrm rot="10800000">
            <a:off x="764466" y="2044348"/>
            <a:ext cx="68838" cy="59343"/>
          </a:xfrm>
          <a:prstGeom prst="triangle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9" name="直线连接符 158"/>
          <p:cNvCxnSpPr/>
          <p:nvPr/>
        </p:nvCxnSpPr>
        <p:spPr>
          <a:xfrm>
            <a:off x="409218" y="2265415"/>
            <a:ext cx="926914" cy="0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图片 1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689" y="2367779"/>
            <a:ext cx="786573" cy="259106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294308" y="42279"/>
            <a:ext cx="11561919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11</a:t>
            </a:r>
            <a:r>
              <a:rPr lang="zh-CN" altLang="en-US" sz="2400" dirty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19</a:t>
            </a:r>
            <a:r>
              <a:rPr lang="zh-CN" altLang="en-US" sz="2400" dirty="0">
                <a:solidFill>
                  <a:schemeClr val="bg1"/>
                </a:solidFill>
              </a:rPr>
              <a:t>日新增调整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（</a:t>
            </a:r>
            <a:r>
              <a:rPr lang="en-US" altLang="zh-CN" sz="2400" dirty="0" smtClean="0">
                <a:solidFill>
                  <a:schemeClr val="bg1"/>
                </a:solidFill>
              </a:rPr>
              <a:t>3</a:t>
            </a:r>
            <a:r>
              <a:rPr lang="zh-CN" altLang="en-US" sz="2400" dirty="0" smtClean="0">
                <a:solidFill>
                  <a:schemeClr val="bg1"/>
                </a:solidFill>
              </a:rPr>
              <a:t>）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愈合变化</a:t>
            </a:r>
          </a:p>
        </p:txBody>
      </p:sp>
      <p:sp>
        <p:nvSpPr>
          <p:cNvPr id="63" name="矩形 62"/>
          <p:cNvSpPr/>
          <p:nvPr/>
        </p:nvSpPr>
        <p:spPr>
          <a:xfrm>
            <a:off x="348078" y="1799056"/>
            <a:ext cx="3471752" cy="531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144908" y="1816754"/>
            <a:ext cx="3468721" cy="5315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099177" y="2391231"/>
            <a:ext cx="1806187" cy="8114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308" y="66619"/>
            <a:ext cx="1128607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11</a:t>
            </a:r>
            <a:r>
              <a:rPr lang="zh-CN" altLang="en-US" sz="2400" dirty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19</a:t>
            </a:r>
            <a:r>
              <a:rPr lang="zh-CN" altLang="en-US" sz="2400" dirty="0">
                <a:solidFill>
                  <a:schemeClr val="bg1"/>
                </a:solidFill>
              </a:rPr>
              <a:t>日新增调整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（</a:t>
            </a:r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</a:rPr>
              <a:t>）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转归与患者去向</a:t>
            </a:r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2" y="1320726"/>
            <a:ext cx="3412852" cy="54605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6" name="矩形 145"/>
          <p:cNvSpPr/>
          <p:nvPr/>
        </p:nvSpPr>
        <p:spPr>
          <a:xfrm>
            <a:off x="383822" y="1903449"/>
            <a:ext cx="3341363" cy="4313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383822" y="1903449"/>
            <a:ext cx="2920307" cy="358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圆角矩形 147"/>
          <p:cNvSpPr/>
          <p:nvPr/>
        </p:nvSpPr>
        <p:spPr>
          <a:xfrm>
            <a:off x="432959" y="1889594"/>
            <a:ext cx="767688" cy="1514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432959" y="1850912"/>
            <a:ext cx="1044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愈合变化一览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249785" y="1889595"/>
            <a:ext cx="1203192" cy="142937"/>
          </a:xfrm>
          <a:prstGeom prst="roundRect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1" name="直线连接符 150"/>
          <p:cNvCxnSpPr/>
          <p:nvPr/>
        </p:nvCxnSpPr>
        <p:spPr>
          <a:xfrm>
            <a:off x="383822" y="2032532"/>
            <a:ext cx="3412852" cy="8555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1217728" y="1844888"/>
            <a:ext cx="2135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转归与患者去向提交归档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34685" y="2075947"/>
            <a:ext cx="14469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>
                <a:solidFill>
                  <a:srgbClr val="3E9EFF"/>
                </a:solidFill>
              </a:rPr>
              <a:t>伤口一</a:t>
            </a:r>
            <a:r>
              <a:rPr lang="en-US" altLang="zh-CN" sz="700" dirty="0">
                <a:solidFill>
                  <a:srgbClr val="3E9EFF"/>
                </a:solidFill>
              </a:rPr>
              <a:t>-</a:t>
            </a:r>
            <a:r>
              <a:rPr lang="zh-CN" altLang="en-US" sz="700" dirty="0">
                <a:solidFill>
                  <a:srgbClr val="3E9EFF"/>
                </a:solidFill>
              </a:rPr>
              <a:t>压疮</a:t>
            </a:r>
            <a:r>
              <a:rPr lang="en-US" altLang="zh-CN" sz="700" dirty="0">
                <a:solidFill>
                  <a:srgbClr val="3E9EFF"/>
                </a:solidFill>
              </a:rPr>
              <a:t>2</a:t>
            </a:r>
            <a:r>
              <a:rPr lang="zh-CN" altLang="en-US" sz="700" dirty="0">
                <a:solidFill>
                  <a:srgbClr val="3E9EFF"/>
                </a:solidFill>
              </a:rPr>
              <a:t>期 </a:t>
            </a:r>
            <a:r>
              <a:rPr lang="en-US" altLang="zh-CN" sz="700" dirty="0">
                <a:solidFill>
                  <a:srgbClr val="3E9EFF"/>
                </a:solidFill>
              </a:rPr>
              <a:t>– </a:t>
            </a:r>
            <a:r>
              <a:rPr lang="zh-CN" altLang="en-US" sz="700" dirty="0">
                <a:solidFill>
                  <a:srgbClr val="3E9EFF"/>
                </a:solidFill>
              </a:rPr>
              <a:t>骶骨</a:t>
            </a:r>
          </a:p>
        </p:txBody>
      </p:sp>
      <p:sp>
        <p:nvSpPr>
          <p:cNvPr id="158" name="三角形 157"/>
          <p:cNvSpPr/>
          <p:nvPr/>
        </p:nvSpPr>
        <p:spPr>
          <a:xfrm rot="10800000">
            <a:off x="764466" y="2035959"/>
            <a:ext cx="68838" cy="59343"/>
          </a:xfrm>
          <a:prstGeom prst="triangle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9" name="直线连接符 158"/>
          <p:cNvCxnSpPr/>
          <p:nvPr/>
        </p:nvCxnSpPr>
        <p:spPr>
          <a:xfrm>
            <a:off x="409218" y="2265415"/>
            <a:ext cx="926914" cy="0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34685" y="2434061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rgbClr val="C00000"/>
                </a:solidFill>
              </a:rPr>
              <a:t>注：结束伤口治疗时，请进行下列记录并提交归档。</a:t>
            </a:r>
            <a:endParaRPr lang="zh-CN" altLang="en-US" sz="700" dirty="0">
              <a:solidFill>
                <a:srgbClr val="C00000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386418" y="3131958"/>
            <a:ext cx="4567625" cy="449428"/>
            <a:chOff x="413313" y="2595498"/>
            <a:chExt cx="4567625" cy="449428"/>
          </a:xfrm>
        </p:grpSpPr>
        <p:grpSp>
          <p:nvGrpSpPr>
            <p:cNvPr id="7" name="组 6"/>
            <p:cNvGrpSpPr/>
            <p:nvPr/>
          </p:nvGrpSpPr>
          <p:grpSpPr>
            <a:xfrm>
              <a:off x="413313" y="2595498"/>
              <a:ext cx="2659815" cy="444544"/>
              <a:chOff x="413313" y="2595498"/>
              <a:chExt cx="2659815" cy="444544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413313" y="2653455"/>
                <a:ext cx="45719" cy="126238"/>
              </a:xfrm>
              <a:prstGeom prst="rect">
                <a:avLst/>
              </a:prstGeom>
              <a:solidFill>
                <a:srgbClr val="3E9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440364" y="2595498"/>
                <a:ext cx="245027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50" b="1" dirty="0" smtClean="0">
                    <a:solidFill>
                      <a:srgbClr val="3E9EFF"/>
                    </a:solidFill>
                  </a:rPr>
                  <a:t>患者病历完整度</a:t>
                </a:r>
                <a:endParaRPr lang="zh-CN" altLang="en-US" sz="850" b="1" dirty="0">
                  <a:solidFill>
                    <a:srgbClr val="3E9EFF"/>
                  </a:solidFill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539805" y="2887739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22852" y="2839987"/>
                <a:ext cx="245027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完整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447615" y="2892623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2530662" y="2844871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不完整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382323" y="2607137"/>
            <a:ext cx="4255406" cy="448896"/>
            <a:chOff x="409218" y="3100655"/>
            <a:chExt cx="4255406" cy="448896"/>
          </a:xfrm>
        </p:grpSpPr>
        <p:sp>
          <p:nvSpPr>
            <p:cNvPr id="79" name="矩形 78"/>
            <p:cNvSpPr/>
            <p:nvPr/>
          </p:nvSpPr>
          <p:spPr>
            <a:xfrm>
              <a:off x="2214348" y="3342397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无变化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" name="组 1"/>
            <p:cNvGrpSpPr/>
            <p:nvPr/>
          </p:nvGrpSpPr>
          <p:grpSpPr>
            <a:xfrm>
              <a:off x="409218" y="3100655"/>
              <a:ext cx="3445362" cy="448896"/>
              <a:chOff x="409218" y="3100655"/>
              <a:chExt cx="3445362" cy="44889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09218" y="3158612"/>
                <a:ext cx="45719" cy="126238"/>
              </a:xfrm>
              <a:prstGeom prst="rect">
                <a:avLst/>
              </a:prstGeom>
              <a:solidFill>
                <a:srgbClr val="3E9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36269" y="3100655"/>
                <a:ext cx="245027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50" b="1" dirty="0" smtClean="0">
                    <a:solidFill>
                      <a:srgbClr val="3E9EFF"/>
                    </a:solidFill>
                  </a:rPr>
                  <a:t>转归情况</a:t>
                </a:r>
                <a:endParaRPr lang="zh-CN" altLang="en-US" sz="850" b="1" dirty="0">
                  <a:solidFill>
                    <a:srgbClr val="3E9EFF"/>
                  </a:solidFill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535710" y="3392896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18757" y="3345144"/>
                <a:ext cx="245027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愈合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321257" y="3397248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404304" y="3349496"/>
                <a:ext cx="245027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好转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2131301" y="3393031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2985220" y="3397248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068267" y="3346615"/>
                <a:ext cx="513832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恶化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386418" y="3709950"/>
            <a:ext cx="45719" cy="126238"/>
          </a:xfrm>
          <a:prstGeom prst="rect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13469" y="3651993"/>
            <a:ext cx="24502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50" b="1" dirty="0" smtClean="0">
                <a:solidFill>
                  <a:srgbClr val="3E9EFF"/>
                </a:solidFill>
              </a:rPr>
              <a:t>签名</a:t>
            </a:r>
            <a:endParaRPr lang="zh-CN" altLang="en-US" sz="850" b="1" dirty="0">
              <a:solidFill>
                <a:srgbClr val="3E9EFF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25223" y="3940782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/>
              <a:t>护士：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点击签名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81628" y="3930282"/>
            <a:ext cx="1992694" cy="215444"/>
            <a:chOff x="866437" y="4208879"/>
            <a:chExt cx="2280782" cy="215444"/>
          </a:xfrm>
        </p:grpSpPr>
        <p:sp>
          <p:nvSpPr>
            <p:cNvPr id="85" name="圆角矩形 84"/>
            <p:cNvSpPr/>
            <p:nvPr/>
          </p:nvSpPr>
          <p:spPr>
            <a:xfrm>
              <a:off x="866437" y="4230743"/>
              <a:ext cx="2280782" cy="180128"/>
            </a:xfrm>
            <a:prstGeom prst="round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582108" y="4208879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</a:rPr>
                <a:t>提交并归档</a:t>
              </a:r>
              <a:endParaRPr lang="en-US" altLang="zh-CN" sz="8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73" name="矩形 172"/>
          <p:cNvSpPr/>
          <p:nvPr/>
        </p:nvSpPr>
        <p:spPr>
          <a:xfrm>
            <a:off x="7255227" y="2075895"/>
            <a:ext cx="14469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b="1" dirty="0" smtClean="0">
                <a:solidFill>
                  <a:srgbClr val="3E9EFF"/>
                </a:solidFill>
              </a:rPr>
              <a:t>》</a:t>
            </a:r>
            <a:endParaRPr lang="zh-CN" altLang="en-US" sz="700" b="1" dirty="0">
              <a:solidFill>
                <a:srgbClr val="3E9EFF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296413" y="657245"/>
            <a:ext cx="1128397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</a:rPr>
              <a:t>增加“转归与患者去向提交归档”（仅在结束伤口治疗时，进行记录和提交。）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</a:rPr>
              <a:t> </a:t>
            </a:r>
            <a:r>
              <a:rPr lang="zh-CN" altLang="en-US" sz="1200" dirty="0" smtClean="0">
                <a:solidFill>
                  <a:srgbClr val="C00000"/>
                </a:solidFill>
              </a:rPr>
              <a:t>分身体多处伤口记录（见图左一，图中）以及临近多个伤口记录（见图右一）。</a:t>
            </a:r>
            <a:endParaRPr lang="en-US" altLang="zh-CN" sz="1200" dirty="0"/>
          </a:p>
        </p:txBody>
      </p:sp>
      <p:grpSp>
        <p:nvGrpSpPr>
          <p:cNvPr id="15" name="组 14"/>
          <p:cNvGrpSpPr/>
          <p:nvPr/>
        </p:nvGrpSpPr>
        <p:grpSpPr>
          <a:xfrm>
            <a:off x="3978540" y="1320726"/>
            <a:ext cx="3615440" cy="5460564"/>
            <a:chOff x="3978540" y="1320726"/>
            <a:chExt cx="3615440" cy="5460564"/>
          </a:xfrm>
        </p:grpSpPr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677" y="1320726"/>
              <a:ext cx="3412852" cy="546056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8" name="矩形 87"/>
            <p:cNvSpPr/>
            <p:nvPr/>
          </p:nvSpPr>
          <p:spPr>
            <a:xfrm>
              <a:off x="4027677" y="1903449"/>
              <a:ext cx="3341363" cy="4313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4027677" y="1903449"/>
              <a:ext cx="2920307" cy="358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4076814" y="1889594"/>
              <a:ext cx="767688" cy="1514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076814" y="1850912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</a:rPr>
                <a:t>愈合变化一览</a:t>
              </a:r>
              <a:endParaRPr lang="en-US" altLang="zh-CN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4893640" y="1889595"/>
              <a:ext cx="1203192" cy="142937"/>
            </a:xfrm>
            <a:prstGeom prst="round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连接符 92"/>
            <p:cNvCxnSpPr/>
            <p:nvPr/>
          </p:nvCxnSpPr>
          <p:spPr>
            <a:xfrm>
              <a:off x="4027677" y="2032532"/>
              <a:ext cx="3412852" cy="8555"/>
            </a:xfrm>
            <a:prstGeom prst="line">
              <a:avLst/>
            </a:prstGeom>
            <a:ln w="19050">
              <a:solidFill>
                <a:srgbClr val="3E9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4861583" y="1844888"/>
              <a:ext cx="213553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</a:rPr>
                <a:t>转归与患者去向提交归档</a:t>
              </a:r>
              <a:endParaRPr lang="en-US" altLang="zh-CN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978540" y="2075947"/>
              <a:ext cx="144694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>
                  <a:solidFill>
                    <a:srgbClr val="3E9EFF"/>
                  </a:solidFill>
                </a:rPr>
                <a:t>伤口一</a:t>
              </a:r>
              <a:r>
                <a:rPr lang="en-US" altLang="zh-CN" sz="700" dirty="0">
                  <a:solidFill>
                    <a:srgbClr val="3E9EFF"/>
                  </a:solidFill>
                </a:rPr>
                <a:t>-</a:t>
              </a:r>
              <a:r>
                <a:rPr lang="zh-CN" altLang="en-US" sz="700" dirty="0">
                  <a:solidFill>
                    <a:srgbClr val="3E9EFF"/>
                  </a:solidFill>
                </a:rPr>
                <a:t>压疮</a:t>
              </a:r>
              <a:r>
                <a:rPr lang="en-US" altLang="zh-CN" sz="700" dirty="0">
                  <a:solidFill>
                    <a:srgbClr val="3E9EFF"/>
                  </a:solidFill>
                </a:rPr>
                <a:t>2</a:t>
              </a:r>
              <a:r>
                <a:rPr lang="zh-CN" altLang="en-US" sz="700" dirty="0">
                  <a:solidFill>
                    <a:srgbClr val="3E9EFF"/>
                  </a:solidFill>
                </a:rPr>
                <a:t>期 </a:t>
              </a:r>
              <a:r>
                <a:rPr lang="en-US" altLang="zh-CN" sz="700" dirty="0">
                  <a:solidFill>
                    <a:srgbClr val="3E9EFF"/>
                  </a:solidFill>
                </a:rPr>
                <a:t>– </a:t>
              </a:r>
              <a:r>
                <a:rPr lang="zh-CN" altLang="en-US" sz="700" dirty="0">
                  <a:solidFill>
                    <a:srgbClr val="3E9EFF"/>
                  </a:solidFill>
                </a:rPr>
                <a:t>骶骨</a:t>
              </a:r>
            </a:p>
          </p:txBody>
        </p:sp>
        <p:sp>
          <p:nvSpPr>
            <p:cNvPr id="96" name="三角形 95"/>
            <p:cNvSpPr/>
            <p:nvPr/>
          </p:nvSpPr>
          <p:spPr>
            <a:xfrm rot="10800000">
              <a:off x="4408321" y="2035959"/>
              <a:ext cx="68838" cy="59343"/>
            </a:xfrm>
            <a:prstGeom prst="triangle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7" name="直线连接符 96"/>
            <p:cNvCxnSpPr/>
            <p:nvPr/>
          </p:nvCxnSpPr>
          <p:spPr>
            <a:xfrm>
              <a:off x="4053073" y="2265415"/>
              <a:ext cx="926914" cy="0"/>
            </a:xfrm>
            <a:prstGeom prst="line">
              <a:avLst/>
            </a:prstGeom>
            <a:ln w="19050">
              <a:solidFill>
                <a:srgbClr val="3E9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3978540" y="2434061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rgbClr val="C00000"/>
                  </a:solidFill>
                </a:rPr>
                <a:t>注：结束伤口治疗时，请进行下列记录并提交归档。</a:t>
              </a:r>
              <a:endParaRPr lang="zh-CN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4026022" y="3709950"/>
              <a:ext cx="45719" cy="126238"/>
            </a:xfrm>
            <a:prstGeom prst="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4053073" y="3651993"/>
              <a:ext cx="245027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50" b="1" dirty="0" smtClean="0">
                  <a:solidFill>
                    <a:srgbClr val="3E9EFF"/>
                  </a:solidFill>
                </a:rPr>
                <a:t>签名</a:t>
              </a:r>
              <a:endParaRPr lang="zh-CN" altLang="en-US" sz="850" b="1" dirty="0">
                <a:solidFill>
                  <a:srgbClr val="3E9EFF"/>
                </a:solidFill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4026022" y="3940782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/>
                <a:t>护士：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点击签名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4953142" y="2075947"/>
              <a:ext cx="144694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伤口二</a:t>
              </a:r>
              <a:r>
                <a:rPr lang="en-US" altLang="zh-CN" sz="700" dirty="0" smtClean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zh-CN" altLang="en-US" sz="700" dirty="0">
                  <a:solidFill>
                    <a:schemeClr val="bg1">
                      <a:lumMod val="50000"/>
                    </a:schemeClr>
                  </a:solidFill>
                </a:rPr>
                <a:t>压</a:t>
              </a:r>
              <a:r>
                <a:rPr lang="zh-CN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疮</a:t>
              </a:r>
              <a:r>
                <a:rPr lang="en-US" altLang="zh-CN" sz="7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zh-CN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期 </a:t>
              </a:r>
              <a:r>
                <a:rPr lang="en-US" altLang="zh-CN" sz="700" dirty="0">
                  <a:solidFill>
                    <a:schemeClr val="bg1">
                      <a:lumMod val="50000"/>
                    </a:schemeClr>
                  </a:solidFill>
                </a:rPr>
                <a:t>– </a:t>
              </a:r>
              <a:r>
                <a:rPr lang="zh-CN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左大脚趾</a:t>
              </a:r>
              <a:endParaRPr lang="zh-CN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6147037" y="2076703"/>
              <a:ext cx="144694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伤口三</a:t>
              </a:r>
              <a:r>
                <a:rPr lang="en-US" altLang="zh-CN" sz="700" dirty="0" smtClean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zh-CN" altLang="en-US" sz="700" dirty="0">
                  <a:solidFill>
                    <a:schemeClr val="bg1">
                      <a:lumMod val="50000"/>
                    </a:schemeClr>
                  </a:solidFill>
                </a:rPr>
                <a:t>压</a:t>
              </a:r>
              <a:r>
                <a:rPr lang="zh-CN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疮</a:t>
              </a:r>
              <a:r>
                <a:rPr lang="en-US" altLang="zh-CN" sz="7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r>
                <a:rPr lang="zh-CN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期 </a:t>
              </a:r>
              <a:r>
                <a:rPr lang="en-US" altLang="zh-CN" sz="700" dirty="0">
                  <a:solidFill>
                    <a:schemeClr val="bg1">
                      <a:lumMod val="50000"/>
                    </a:schemeClr>
                  </a:solidFill>
                </a:rPr>
                <a:t>– </a:t>
              </a:r>
              <a:r>
                <a:rPr lang="zh-CN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右大脚趾</a:t>
              </a:r>
              <a:endParaRPr lang="zh-CN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21" name="组 120"/>
            <p:cNvGrpSpPr/>
            <p:nvPr/>
          </p:nvGrpSpPr>
          <p:grpSpPr>
            <a:xfrm>
              <a:off x="5376346" y="3908024"/>
              <a:ext cx="1992694" cy="215444"/>
              <a:chOff x="866437" y="4208879"/>
              <a:chExt cx="2280782" cy="215444"/>
            </a:xfrm>
          </p:grpSpPr>
          <p:sp>
            <p:nvSpPr>
              <p:cNvPr id="122" name="圆角矩形 121"/>
              <p:cNvSpPr/>
              <p:nvPr/>
            </p:nvSpPr>
            <p:spPr>
              <a:xfrm>
                <a:off x="866437" y="4230743"/>
                <a:ext cx="2280782" cy="180128"/>
              </a:xfrm>
              <a:prstGeom prst="roundRect">
                <a:avLst/>
              </a:prstGeom>
              <a:solidFill>
                <a:srgbClr val="3E9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82108" y="4208879"/>
                <a:ext cx="1044531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</a:rPr>
                  <a:t>提交并归档</a:t>
                </a:r>
                <a:endParaRPr lang="en-US" altLang="zh-CN" sz="800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组 13"/>
          <p:cNvGrpSpPr/>
          <p:nvPr/>
        </p:nvGrpSpPr>
        <p:grpSpPr>
          <a:xfrm>
            <a:off x="7625225" y="1320726"/>
            <a:ext cx="4615569" cy="5460564"/>
            <a:chOff x="4040184" y="1320726"/>
            <a:chExt cx="4615569" cy="5460564"/>
          </a:xfrm>
        </p:grpSpPr>
        <p:pic>
          <p:nvPicPr>
            <p:cNvPr id="175" name="图片 1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321" y="1320726"/>
              <a:ext cx="3412852" cy="546056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76" name="矩形 175"/>
            <p:cNvSpPr/>
            <p:nvPr/>
          </p:nvSpPr>
          <p:spPr>
            <a:xfrm>
              <a:off x="4089321" y="1903449"/>
              <a:ext cx="3341363" cy="4313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4089321" y="1903449"/>
              <a:ext cx="2920307" cy="358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8" name="圆角矩形 177"/>
            <p:cNvSpPr/>
            <p:nvPr/>
          </p:nvSpPr>
          <p:spPr>
            <a:xfrm>
              <a:off x="4138458" y="1889594"/>
              <a:ext cx="767688" cy="1514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4138458" y="1850912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</a:rPr>
                <a:t>愈合变化一览</a:t>
              </a:r>
              <a:endParaRPr lang="en-US" altLang="zh-CN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0" name="圆角矩形 179"/>
            <p:cNvSpPr/>
            <p:nvPr/>
          </p:nvSpPr>
          <p:spPr>
            <a:xfrm>
              <a:off x="4955284" y="1889595"/>
              <a:ext cx="1203192" cy="142937"/>
            </a:xfrm>
            <a:prstGeom prst="round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1" name="直线连接符 180"/>
            <p:cNvCxnSpPr/>
            <p:nvPr/>
          </p:nvCxnSpPr>
          <p:spPr>
            <a:xfrm>
              <a:off x="4089321" y="2032532"/>
              <a:ext cx="3412852" cy="8555"/>
            </a:xfrm>
            <a:prstGeom prst="line">
              <a:avLst/>
            </a:prstGeom>
            <a:ln w="19050">
              <a:solidFill>
                <a:srgbClr val="3E9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/>
            <p:cNvSpPr/>
            <p:nvPr/>
          </p:nvSpPr>
          <p:spPr>
            <a:xfrm>
              <a:off x="4923227" y="1844888"/>
              <a:ext cx="213553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</a:rPr>
                <a:t>转归与患者去向提交归档</a:t>
              </a:r>
              <a:endParaRPr lang="en-US" altLang="zh-CN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4040184" y="2075947"/>
              <a:ext cx="144694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>
                  <a:solidFill>
                    <a:srgbClr val="3E9EFF"/>
                  </a:solidFill>
                </a:rPr>
                <a:t>伤口一</a:t>
              </a:r>
              <a:r>
                <a:rPr lang="en-US" altLang="zh-CN" sz="700" dirty="0">
                  <a:solidFill>
                    <a:srgbClr val="3E9EFF"/>
                  </a:solidFill>
                </a:rPr>
                <a:t>-</a:t>
              </a:r>
              <a:r>
                <a:rPr lang="zh-CN" altLang="en-US" sz="700" dirty="0">
                  <a:solidFill>
                    <a:srgbClr val="3E9EFF"/>
                  </a:solidFill>
                </a:rPr>
                <a:t>压疮</a:t>
              </a:r>
              <a:r>
                <a:rPr lang="en-US" altLang="zh-CN" sz="700" dirty="0">
                  <a:solidFill>
                    <a:srgbClr val="3E9EFF"/>
                  </a:solidFill>
                </a:rPr>
                <a:t>2</a:t>
              </a:r>
              <a:r>
                <a:rPr lang="zh-CN" altLang="en-US" sz="700" dirty="0">
                  <a:solidFill>
                    <a:srgbClr val="3E9EFF"/>
                  </a:solidFill>
                </a:rPr>
                <a:t>期 </a:t>
              </a:r>
              <a:r>
                <a:rPr lang="en-US" altLang="zh-CN" sz="700" dirty="0">
                  <a:solidFill>
                    <a:srgbClr val="3E9EFF"/>
                  </a:solidFill>
                </a:rPr>
                <a:t>– </a:t>
              </a:r>
              <a:r>
                <a:rPr lang="zh-CN" altLang="en-US" sz="700" dirty="0">
                  <a:solidFill>
                    <a:srgbClr val="3E9EFF"/>
                  </a:solidFill>
                </a:rPr>
                <a:t>骶骨</a:t>
              </a:r>
            </a:p>
          </p:txBody>
        </p:sp>
        <p:sp>
          <p:nvSpPr>
            <p:cNvPr id="184" name="三角形 183"/>
            <p:cNvSpPr/>
            <p:nvPr/>
          </p:nvSpPr>
          <p:spPr>
            <a:xfrm rot="10800000">
              <a:off x="4469965" y="2035959"/>
              <a:ext cx="68838" cy="59343"/>
            </a:xfrm>
            <a:prstGeom prst="triangle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5" name="直线连接符 184"/>
            <p:cNvCxnSpPr/>
            <p:nvPr/>
          </p:nvCxnSpPr>
          <p:spPr>
            <a:xfrm>
              <a:off x="4114717" y="2265415"/>
              <a:ext cx="926914" cy="0"/>
            </a:xfrm>
            <a:prstGeom prst="line">
              <a:avLst/>
            </a:prstGeom>
            <a:ln w="19050">
              <a:solidFill>
                <a:srgbClr val="3E9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矩形 185"/>
            <p:cNvSpPr/>
            <p:nvPr/>
          </p:nvSpPr>
          <p:spPr>
            <a:xfrm>
              <a:off x="4040184" y="2434061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rgbClr val="C00000"/>
                  </a:solidFill>
                </a:rPr>
                <a:t>注：结束伤口治疗时，请进行下列记录并提交归档。</a:t>
              </a:r>
              <a:endParaRPr lang="zh-CN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4082006" y="3709950"/>
              <a:ext cx="45719" cy="126238"/>
            </a:xfrm>
            <a:prstGeom prst="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4109057" y="3651993"/>
              <a:ext cx="245027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50" b="1" dirty="0" smtClean="0">
                  <a:solidFill>
                    <a:srgbClr val="3E9EFF"/>
                  </a:solidFill>
                </a:rPr>
                <a:t>签名</a:t>
              </a:r>
              <a:endParaRPr lang="zh-CN" altLang="en-US" sz="850" b="1" dirty="0">
                <a:solidFill>
                  <a:srgbClr val="3E9EFF"/>
                </a:solidFill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4100073" y="3940782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/>
                <a:t>护士：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点击签名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9" name="圆角矩形 208"/>
            <p:cNvSpPr/>
            <p:nvPr/>
          </p:nvSpPr>
          <p:spPr>
            <a:xfrm>
              <a:off x="4122640" y="2308332"/>
              <a:ext cx="761686" cy="139583"/>
            </a:xfrm>
            <a:prstGeom prst="round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4074873" y="2269481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</a:rPr>
                <a:t>临近多个伤口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3" name="圆角矩形 212"/>
            <p:cNvSpPr/>
            <p:nvPr/>
          </p:nvSpPr>
          <p:spPr>
            <a:xfrm>
              <a:off x="4924338" y="2308098"/>
              <a:ext cx="761686" cy="13958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4876571" y="2269247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</a:rPr>
                <a:t>临近多个伤口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2</a:t>
              </a:r>
            </a:p>
          </p:txBody>
        </p:sp>
        <p:grpSp>
          <p:nvGrpSpPr>
            <p:cNvPr id="114" name="组 113"/>
            <p:cNvGrpSpPr/>
            <p:nvPr/>
          </p:nvGrpSpPr>
          <p:grpSpPr>
            <a:xfrm>
              <a:off x="5420459" y="3925393"/>
              <a:ext cx="1992694" cy="215444"/>
              <a:chOff x="866437" y="4208879"/>
              <a:chExt cx="2280782" cy="215444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866437" y="4230743"/>
                <a:ext cx="2280782" cy="180128"/>
              </a:xfrm>
              <a:prstGeom prst="roundRect">
                <a:avLst/>
              </a:prstGeom>
              <a:solidFill>
                <a:srgbClr val="3E9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582108" y="4208879"/>
                <a:ext cx="1044531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</a:rPr>
                  <a:t>提交并归档</a:t>
                </a:r>
                <a:endParaRPr lang="en-US" altLang="zh-CN" sz="8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7" name="组 126"/>
            <p:cNvGrpSpPr/>
            <p:nvPr/>
          </p:nvGrpSpPr>
          <p:grpSpPr>
            <a:xfrm>
              <a:off x="4088128" y="3151773"/>
              <a:ext cx="4567625" cy="449428"/>
              <a:chOff x="413313" y="2595498"/>
              <a:chExt cx="4567625" cy="449428"/>
            </a:xfrm>
          </p:grpSpPr>
          <p:grpSp>
            <p:nvGrpSpPr>
              <p:cNvPr id="128" name="组 127"/>
              <p:cNvGrpSpPr/>
              <p:nvPr/>
            </p:nvGrpSpPr>
            <p:grpSpPr>
              <a:xfrm>
                <a:off x="413313" y="2595498"/>
                <a:ext cx="2659815" cy="444544"/>
                <a:chOff x="413313" y="2595498"/>
                <a:chExt cx="2659815" cy="444544"/>
              </a:xfrm>
            </p:grpSpPr>
            <p:sp>
              <p:nvSpPr>
                <p:cNvPr id="130" name="矩形 129"/>
                <p:cNvSpPr/>
                <p:nvPr/>
              </p:nvSpPr>
              <p:spPr>
                <a:xfrm>
                  <a:off x="413313" y="2653455"/>
                  <a:ext cx="45719" cy="126238"/>
                </a:xfrm>
                <a:prstGeom prst="rect">
                  <a:avLst/>
                </a:prstGeom>
                <a:solidFill>
                  <a:srgbClr val="3E9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440364" y="2595498"/>
                  <a:ext cx="2450276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850" b="1" dirty="0" smtClean="0">
                      <a:solidFill>
                        <a:srgbClr val="3E9EFF"/>
                      </a:solidFill>
                    </a:rPr>
                    <a:t>患者病历完整度</a:t>
                  </a:r>
                  <a:endParaRPr lang="zh-CN" altLang="en-US" sz="850" b="1" dirty="0">
                    <a:solidFill>
                      <a:srgbClr val="3E9EFF"/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539805" y="2887739"/>
                  <a:ext cx="101600" cy="1016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622852" y="2839987"/>
                  <a:ext cx="2450276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完整</a:t>
                  </a:r>
                  <a:endParaRPr lang="zh-CN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2447615" y="2892623"/>
                  <a:ext cx="101600" cy="1016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29" name="矩形 128"/>
              <p:cNvSpPr/>
              <p:nvPr/>
            </p:nvSpPr>
            <p:spPr>
              <a:xfrm>
                <a:off x="2530662" y="2844871"/>
                <a:ext cx="245027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不完整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5" name="组 134"/>
            <p:cNvGrpSpPr/>
            <p:nvPr/>
          </p:nvGrpSpPr>
          <p:grpSpPr>
            <a:xfrm>
              <a:off x="4084033" y="2626952"/>
              <a:ext cx="4255406" cy="448896"/>
              <a:chOff x="409218" y="3100655"/>
              <a:chExt cx="4255406" cy="448896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2214348" y="3342397"/>
                <a:ext cx="245027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无变化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37" name="组 136"/>
              <p:cNvGrpSpPr/>
              <p:nvPr/>
            </p:nvGrpSpPr>
            <p:grpSpPr>
              <a:xfrm>
                <a:off x="409218" y="3100655"/>
                <a:ext cx="3445362" cy="448896"/>
                <a:chOff x="409218" y="3100655"/>
                <a:chExt cx="3445362" cy="448896"/>
              </a:xfrm>
            </p:grpSpPr>
            <p:sp>
              <p:nvSpPr>
                <p:cNvPr id="138" name="矩形 137"/>
                <p:cNvSpPr/>
                <p:nvPr/>
              </p:nvSpPr>
              <p:spPr>
                <a:xfrm>
                  <a:off x="409218" y="3158612"/>
                  <a:ext cx="45719" cy="126238"/>
                </a:xfrm>
                <a:prstGeom prst="rect">
                  <a:avLst/>
                </a:prstGeom>
                <a:solidFill>
                  <a:srgbClr val="3E9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9" name="矩形 138"/>
                <p:cNvSpPr/>
                <p:nvPr/>
              </p:nvSpPr>
              <p:spPr>
                <a:xfrm>
                  <a:off x="436269" y="3100655"/>
                  <a:ext cx="2450276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850" b="1" dirty="0" smtClean="0">
                      <a:solidFill>
                        <a:srgbClr val="3E9EFF"/>
                      </a:solidFill>
                    </a:rPr>
                    <a:t>转归情况</a:t>
                  </a:r>
                  <a:endParaRPr lang="zh-CN" altLang="en-US" sz="850" b="1" dirty="0">
                    <a:solidFill>
                      <a:srgbClr val="3E9EFF"/>
                    </a:solidFill>
                  </a:endParaRPr>
                </a:p>
              </p:txBody>
            </p:sp>
            <p:sp>
              <p:nvSpPr>
                <p:cNvPr id="140" name="椭圆 139"/>
                <p:cNvSpPr/>
                <p:nvPr/>
              </p:nvSpPr>
              <p:spPr>
                <a:xfrm>
                  <a:off x="535710" y="3392896"/>
                  <a:ext cx="101600" cy="1016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618757" y="3345144"/>
                  <a:ext cx="2450276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愈合</a:t>
                  </a:r>
                  <a:endParaRPr lang="zh-CN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2" name="椭圆 141"/>
                <p:cNvSpPr/>
                <p:nvPr/>
              </p:nvSpPr>
              <p:spPr>
                <a:xfrm>
                  <a:off x="1321257" y="3397248"/>
                  <a:ext cx="101600" cy="1016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>
                  <a:off x="1404304" y="3349496"/>
                  <a:ext cx="2450276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好转</a:t>
                  </a:r>
                  <a:endParaRPr lang="zh-CN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53" name="椭圆 152"/>
                <p:cNvSpPr/>
                <p:nvPr/>
              </p:nvSpPr>
              <p:spPr>
                <a:xfrm>
                  <a:off x="2131301" y="3393031"/>
                  <a:ext cx="101600" cy="1016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4" name="椭圆 153"/>
                <p:cNvSpPr/>
                <p:nvPr/>
              </p:nvSpPr>
              <p:spPr>
                <a:xfrm>
                  <a:off x="2985220" y="3397248"/>
                  <a:ext cx="101600" cy="1016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>
                  <a:off x="3068267" y="3346615"/>
                  <a:ext cx="513832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恶化</a:t>
                  </a:r>
                  <a:endParaRPr lang="zh-CN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56" name="组 155"/>
          <p:cNvGrpSpPr/>
          <p:nvPr/>
        </p:nvGrpSpPr>
        <p:grpSpPr>
          <a:xfrm>
            <a:off x="4031164" y="3157560"/>
            <a:ext cx="4567625" cy="449428"/>
            <a:chOff x="413313" y="2595498"/>
            <a:chExt cx="4567625" cy="449428"/>
          </a:xfrm>
        </p:grpSpPr>
        <p:grpSp>
          <p:nvGrpSpPr>
            <p:cNvPr id="162" name="组 161"/>
            <p:cNvGrpSpPr/>
            <p:nvPr/>
          </p:nvGrpSpPr>
          <p:grpSpPr>
            <a:xfrm>
              <a:off x="413313" y="2595498"/>
              <a:ext cx="2659815" cy="444544"/>
              <a:chOff x="413313" y="2595498"/>
              <a:chExt cx="2659815" cy="444544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413313" y="2653455"/>
                <a:ext cx="45719" cy="126238"/>
              </a:xfrm>
              <a:prstGeom prst="rect">
                <a:avLst/>
              </a:prstGeom>
              <a:solidFill>
                <a:srgbClr val="3E9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440364" y="2595498"/>
                <a:ext cx="245027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50" b="1" dirty="0" smtClean="0">
                    <a:solidFill>
                      <a:srgbClr val="3E9EFF"/>
                    </a:solidFill>
                  </a:rPr>
                  <a:t>患者病历完整度</a:t>
                </a:r>
                <a:endParaRPr lang="zh-CN" altLang="en-US" sz="850" b="1" dirty="0">
                  <a:solidFill>
                    <a:srgbClr val="3E9EFF"/>
                  </a:solidFill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539805" y="2887739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8" name="矩形 217"/>
              <p:cNvSpPr/>
              <p:nvPr/>
            </p:nvSpPr>
            <p:spPr>
              <a:xfrm>
                <a:off x="622852" y="2839987"/>
                <a:ext cx="245027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完整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2447615" y="2892623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11" name="矩形 210"/>
            <p:cNvSpPr/>
            <p:nvPr/>
          </p:nvSpPr>
          <p:spPr>
            <a:xfrm>
              <a:off x="2530662" y="2844871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不完整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0" name="组 219"/>
          <p:cNvGrpSpPr/>
          <p:nvPr/>
        </p:nvGrpSpPr>
        <p:grpSpPr>
          <a:xfrm>
            <a:off x="4027069" y="2632739"/>
            <a:ext cx="4255406" cy="448896"/>
            <a:chOff x="409218" y="3100655"/>
            <a:chExt cx="4255406" cy="448896"/>
          </a:xfrm>
        </p:grpSpPr>
        <p:sp>
          <p:nvSpPr>
            <p:cNvPr id="221" name="矩形 220"/>
            <p:cNvSpPr/>
            <p:nvPr/>
          </p:nvSpPr>
          <p:spPr>
            <a:xfrm>
              <a:off x="2214348" y="3342397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无变化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2" name="组 221"/>
            <p:cNvGrpSpPr/>
            <p:nvPr/>
          </p:nvGrpSpPr>
          <p:grpSpPr>
            <a:xfrm>
              <a:off x="409218" y="3100655"/>
              <a:ext cx="3445362" cy="448896"/>
              <a:chOff x="409218" y="3100655"/>
              <a:chExt cx="3445362" cy="448896"/>
            </a:xfrm>
          </p:grpSpPr>
          <p:sp>
            <p:nvSpPr>
              <p:cNvPr id="223" name="矩形 222"/>
              <p:cNvSpPr/>
              <p:nvPr/>
            </p:nvSpPr>
            <p:spPr>
              <a:xfrm>
                <a:off x="409218" y="3158612"/>
                <a:ext cx="45719" cy="126238"/>
              </a:xfrm>
              <a:prstGeom prst="rect">
                <a:avLst/>
              </a:prstGeom>
              <a:solidFill>
                <a:srgbClr val="3E9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4" name="矩形 223"/>
              <p:cNvSpPr/>
              <p:nvPr/>
            </p:nvSpPr>
            <p:spPr>
              <a:xfrm>
                <a:off x="436269" y="3100655"/>
                <a:ext cx="245027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50" b="1" dirty="0" smtClean="0">
                    <a:solidFill>
                      <a:srgbClr val="3E9EFF"/>
                    </a:solidFill>
                  </a:rPr>
                  <a:t>转归情况</a:t>
                </a:r>
                <a:endParaRPr lang="zh-CN" altLang="en-US" sz="850" b="1" dirty="0">
                  <a:solidFill>
                    <a:srgbClr val="3E9EFF"/>
                  </a:solidFill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535710" y="3392896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6" name="矩形 225"/>
              <p:cNvSpPr/>
              <p:nvPr/>
            </p:nvSpPr>
            <p:spPr>
              <a:xfrm>
                <a:off x="618757" y="3345144"/>
                <a:ext cx="245027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愈合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1321257" y="3397248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1404304" y="3349496"/>
                <a:ext cx="245027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好转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2131301" y="3393031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2985220" y="3397248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3068267" y="3346615"/>
                <a:ext cx="513832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恶化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232" name="矩形 231"/>
          <p:cNvSpPr/>
          <p:nvPr/>
        </p:nvSpPr>
        <p:spPr>
          <a:xfrm>
            <a:off x="324894" y="1797525"/>
            <a:ext cx="3498181" cy="8426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3980785" y="1782328"/>
            <a:ext cx="3498181" cy="8577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7636676" y="1757251"/>
            <a:ext cx="3498181" cy="8652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图片 1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2" y="1320726"/>
            <a:ext cx="3412852" cy="54605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6" name="矩形 145"/>
          <p:cNvSpPr/>
          <p:nvPr/>
        </p:nvSpPr>
        <p:spPr>
          <a:xfrm>
            <a:off x="383822" y="1903449"/>
            <a:ext cx="3341363" cy="4313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383822" y="1903449"/>
            <a:ext cx="2920307" cy="358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圆角矩形 147"/>
          <p:cNvSpPr/>
          <p:nvPr/>
        </p:nvSpPr>
        <p:spPr>
          <a:xfrm>
            <a:off x="432959" y="1889594"/>
            <a:ext cx="767688" cy="1514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432959" y="1850912"/>
            <a:ext cx="1044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愈合变化一览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249785" y="1889595"/>
            <a:ext cx="1203192" cy="142937"/>
          </a:xfrm>
          <a:prstGeom prst="roundRect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1" name="直线连接符 150"/>
          <p:cNvCxnSpPr/>
          <p:nvPr/>
        </p:nvCxnSpPr>
        <p:spPr>
          <a:xfrm>
            <a:off x="383822" y="2032532"/>
            <a:ext cx="3412852" cy="8555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1217728" y="1844888"/>
            <a:ext cx="2135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转归与患者去向提交归档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34685" y="2075947"/>
            <a:ext cx="14469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>
                <a:solidFill>
                  <a:srgbClr val="3E9EFF"/>
                </a:solidFill>
              </a:rPr>
              <a:t>伤口一</a:t>
            </a:r>
            <a:r>
              <a:rPr lang="en-US" altLang="zh-CN" sz="700" dirty="0">
                <a:solidFill>
                  <a:srgbClr val="3E9EFF"/>
                </a:solidFill>
              </a:rPr>
              <a:t>-</a:t>
            </a:r>
            <a:r>
              <a:rPr lang="zh-CN" altLang="en-US" sz="700" dirty="0">
                <a:solidFill>
                  <a:srgbClr val="3E9EFF"/>
                </a:solidFill>
              </a:rPr>
              <a:t>压疮</a:t>
            </a:r>
            <a:r>
              <a:rPr lang="en-US" altLang="zh-CN" sz="700" dirty="0">
                <a:solidFill>
                  <a:srgbClr val="3E9EFF"/>
                </a:solidFill>
              </a:rPr>
              <a:t>2</a:t>
            </a:r>
            <a:r>
              <a:rPr lang="zh-CN" altLang="en-US" sz="700" dirty="0">
                <a:solidFill>
                  <a:srgbClr val="3E9EFF"/>
                </a:solidFill>
              </a:rPr>
              <a:t>期 </a:t>
            </a:r>
            <a:r>
              <a:rPr lang="en-US" altLang="zh-CN" sz="700" dirty="0">
                <a:solidFill>
                  <a:srgbClr val="3E9EFF"/>
                </a:solidFill>
              </a:rPr>
              <a:t>– </a:t>
            </a:r>
            <a:r>
              <a:rPr lang="zh-CN" altLang="en-US" sz="700" dirty="0">
                <a:solidFill>
                  <a:srgbClr val="3E9EFF"/>
                </a:solidFill>
              </a:rPr>
              <a:t>骶骨</a:t>
            </a:r>
          </a:p>
        </p:txBody>
      </p:sp>
      <p:sp>
        <p:nvSpPr>
          <p:cNvPr id="158" name="三角形 157"/>
          <p:cNvSpPr/>
          <p:nvPr/>
        </p:nvSpPr>
        <p:spPr>
          <a:xfrm rot="10800000">
            <a:off x="764466" y="2035959"/>
            <a:ext cx="68838" cy="59343"/>
          </a:xfrm>
          <a:prstGeom prst="triangle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9" name="直线连接符 158"/>
          <p:cNvCxnSpPr/>
          <p:nvPr/>
        </p:nvCxnSpPr>
        <p:spPr>
          <a:xfrm>
            <a:off x="409218" y="2265415"/>
            <a:ext cx="926914" cy="0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34685" y="2434061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rgbClr val="C00000"/>
                </a:solidFill>
              </a:rPr>
              <a:t>注：结束伤口治疗时，请进行下列记录并提交归档。</a:t>
            </a:r>
            <a:endParaRPr lang="zh-CN" altLang="en-US" sz="700" dirty="0">
              <a:solidFill>
                <a:srgbClr val="C0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73421" y="4560221"/>
            <a:ext cx="45719" cy="126238"/>
          </a:xfrm>
          <a:prstGeom prst="rect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00472" y="4502264"/>
            <a:ext cx="24502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50" b="1" dirty="0" smtClean="0">
                <a:solidFill>
                  <a:srgbClr val="3E9EFF"/>
                </a:solidFill>
              </a:rPr>
              <a:t>签名</a:t>
            </a:r>
            <a:endParaRPr lang="zh-CN" altLang="en-US" sz="850" b="1" dirty="0">
              <a:solidFill>
                <a:srgbClr val="3E9EFF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07660" y="4740751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/>
              <a:t>护士：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点击签名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96413" y="657245"/>
            <a:ext cx="1128397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</a:rPr>
              <a:t>如果选择“好转”，“无变化”和“恶化”时，则需要记录患者去向。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</a:rPr>
              <a:t>若选择“院内转诊”，则需要记录转诊部门。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382592" y="2643290"/>
            <a:ext cx="4255406" cy="1343147"/>
            <a:chOff x="409218" y="3100655"/>
            <a:chExt cx="4255406" cy="1343147"/>
          </a:xfrm>
        </p:grpSpPr>
        <p:sp>
          <p:nvSpPr>
            <p:cNvPr id="4" name="矩形 3"/>
            <p:cNvSpPr/>
            <p:nvPr/>
          </p:nvSpPr>
          <p:spPr>
            <a:xfrm>
              <a:off x="409218" y="3158612"/>
              <a:ext cx="45719" cy="126238"/>
            </a:xfrm>
            <a:prstGeom prst="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436269" y="3100655"/>
              <a:ext cx="245027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50" b="1" dirty="0" smtClean="0">
                  <a:solidFill>
                    <a:srgbClr val="3E9EFF"/>
                  </a:solidFill>
                </a:rPr>
                <a:t>转归情况</a:t>
              </a:r>
              <a:endParaRPr lang="zh-CN" altLang="en-US" sz="850" b="1" dirty="0">
                <a:solidFill>
                  <a:srgbClr val="3E9EFF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35710" y="3392896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18757" y="3345144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愈合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321257" y="3397248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404304" y="3349496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好转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131301" y="3393031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2214348" y="3342397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无变化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068267" y="3346615"/>
              <a:ext cx="513832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恶化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 flipH="1">
              <a:off x="2968256" y="3418387"/>
              <a:ext cx="63567" cy="635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E9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409218" y="3656393"/>
              <a:ext cx="45719" cy="126238"/>
            </a:xfrm>
            <a:prstGeom prst="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436269" y="3598436"/>
              <a:ext cx="245027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50" b="1" dirty="0" smtClean="0">
                  <a:solidFill>
                    <a:srgbClr val="3E9EFF"/>
                  </a:solidFill>
                </a:rPr>
                <a:t>患者去向</a:t>
              </a:r>
              <a:endParaRPr lang="zh-CN" altLang="en-US" sz="850" b="1" dirty="0">
                <a:solidFill>
                  <a:srgbClr val="3E9EFF"/>
                </a:solidFill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535710" y="3890677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618757" y="3842925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院内转诊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534944" y="4090556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617991" y="4042804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在家自行处理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534944" y="4294381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617991" y="4243747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当地医疗机构继续处理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9" name="组 88"/>
          <p:cNvGrpSpPr/>
          <p:nvPr/>
        </p:nvGrpSpPr>
        <p:grpSpPr>
          <a:xfrm>
            <a:off x="1692599" y="4718279"/>
            <a:ext cx="1992694" cy="215444"/>
            <a:chOff x="866437" y="4208879"/>
            <a:chExt cx="2280782" cy="215444"/>
          </a:xfrm>
        </p:grpSpPr>
        <p:sp>
          <p:nvSpPr>
            <p:cNvPr id="90" name="圆角矩形 89"/>
            <p:cNvSpPr/>
            <p:nvPr/>
          </p:nvSpPr>
          <p:spPr>
            <a:xfrm>
              <a:off x="866437" y="4230743"/>
              <a:ext cx="2280782" cy="180128"/>
            </a:xfrm>
            <a:prstGeom prst="round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582108" y="4208879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</a:rPr>
                <a:t>提交并归档</a:t>
              </a:r>
              <a:endParaRPr lang="en-US" altLang="zh-CN" sz="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373421" y="4037959"/>
            <a:ext cx="4567625" cy="449428"/>
            <a:chOff x="373421" y="4037959"/>
            <a:chExt cx="4567625" cy="449428"/>
          </a:xfrm>
        </p:grpSpPr>
        <p:grpSp>
          <p:nvGrpSpPr>
            <p:cNvPr id="2" name="组 1"/>
            <p:cNvGrpSpPr/>
            <p:nvPr/>
          </p:nvGrpSpPr>
          <p:grpSpPr>
            <a:xfrm>
              <a:off x="373421" y="4037959"/>
              <a:ext cx="4567625" cy="449428"/>
              <a:chOff x="413313" y="2595498"/>
              <a:chExt cx="4567625" cy="449428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413313" y="2653455"/>
                <a:ext cx="45719" cy="126238"/>
              </a:xfrm>
              <a:prstGeom prst="rect">
                <a:avLst/>
              </a:prstGeom>
              <a:solidFill>
                <a:srgbClr val="3E9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440364" y="2595498"/>
                <a:ext cx="245027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50" b="1" dirty="0" smtClean="0">
                    <a:solidFill>
                      <a:srgbClr val="3E9EFF"/>
                    </a:solidFill>
                  </a:rPr>
                  <a:t>患者病历完整度</a:t>
                </a:r>
                <a:endParaRPr lang="zh-CN" altLang="en-US" sz="850" b="1" dirty="0">
                  <a:solidFill>
                    <a:srgbClr val="3E9EFF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22852" y="2839987"/>
                <a:ext cx="245027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完整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447615" y="2892623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530662" y="2844871"/>
                <a:ext cx="245027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不完整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97" name="椭圆 96"/>
            <p:cNvSpPr/>
            <p:nvPr/>
          </p:nvSpPr>
          <p:spPr>
            <a:xfrm>
              <a:off x="535708" y="4332535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020763" y="1320726"/>
            <a:ext cx="4616762" cy="5460564"/>
            <a:chOff x="4020763" y="1320726"/>
            <a:chExt cx="4616762" cy="5460564"/>
          </a:xfrm>
        </p:grpSpPr>
        <p:pic>
          <p:nvPicPr>
            <p:cNvPr id="130" name="图片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900" y="1320726"/>
              <a:ext cx="3412852" cy="546056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31" name="矩形 130"/>
            <p:cNvSpPr/>
            <p:nvPr/>
          </p:nvSpPr>
          <p:spPr>
            <a:xfrm>
              <a:off x="4069900" y="1903449"/>
              <a:ext cx="3341363" cy="4313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4069900" y="1903449"/>
              <a:ext cx="2920307" cy="358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4119037" y="1889594"/>
              <a:ext cx="767688" cy="1514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4119037" y="1850912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</a:rPr>
                <a:t>愈合变化一览</a:t>
              </a:r>
              <a:endParaRPr lang="en-US" altLang="zh-CN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5" name="圆角矩形 134"/>
            <p:cNvSpPr/>
            <p:nvPr/>
          </p:nvSpPr>
          <p:spPr>
            <a:xfrm>
              <a:off x="4935863" y="1889595"/>
              <a:ext cx="1203192" cy="142937"/>
            </a:xfrm>
            <a:prstGeom prst="round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6" name="直线连接符 135"/>
            <p:cNvCxnSpPr/>
            <p:nvPr/>
          </p:nvCxnSpPr>
          <p:spPr>
            <a:xfrm>
              <a:off x="4069900" y="2032532"/>
              <a:ext cx="3412852" cy="8555"/>
            </a:xfrm>
            <a:prstGeom prst="line">
              <a:avLst/>
            </a:prstGeom>
            <a:ln w="19050">
              <a:solidFill>
                <a:srgbClr val="3E9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4903806" y="1844888"/>
              <a:ext cx="213553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</a:rPr>
                <a:t>转归与患者去向提交归档</a:t>
              </a:r>
              <a:endParaRPr lang="en-US" altLang="zh-CN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4020763" y="2075947"/>
              <a:ext cx="144694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>
                  <a:solidFill>
                    <a:srgbClr val="3E9EFF"/>
                  </a:solidFill>
                </a:rPr>
                <a:t>伤口一</a:t>
              </a:r>
              <a:r>
                <a:rPr lang="en-US" altLang="zh-CN" sz="700" dirty="0">
                  <a:solidFill>
                    <a:srgbClr val="3E9EFF"/>
                  </a:solidFill>
                </a:rPr>
                <a:t>-</a:t>
              </a:r>
              <a:r>
                <a:rPr lang="zh-CN" altLang="en-US" sz="700" dirty="0">
                  <a:solidFill>
                    <a:srgbClr val="3E9EFF"/>
                  </a:solidFill>
                </a:rPr>
                <a:t>压疮</a:t>
              </a:r>
              <a:r>
                <a:rPr lang="en-US" altLang="zh-CN" sz="700" dirty="0">
                  <a:solidFill>
                    <a:srgbClr val="3E9EFF"/>
                  </a:solidFill>
                </a:rPr>
                <a:t>2</a:t>
              </a:r>
              <a:r>
                <a:rPr lang="zh-CN" altLang="en-US" sz="700" dirty="0">
                  <a:solidFill>
                    <a:srgbClr val="3E9EFF"/>
                  </a:solidFill>
                </a:rPr>
                <a:t>期 </a:t>
              </a:r>
              <a:r>
                <a:rPr lang="en-US" altLang="zh-CN" sz="700" dirty="0">
                  <a:solidFill>
                    <a:srgbClr val="3E9EFF"/>
                  </a:solidFill>
                </a:rPr>
                <a:t>– </a:t>
              </a:r>
              <a:r>
                <a:rPr lang="zh-CN" altLang="en-US" sz="700" dirty="0">
                  <a:solidFill>
                    <a:srgbClr val="3E9EFF"/>
                  </a:solidFill>
                </a:rPr>
                <a:t>骶骨</a:t>
              </a:r>
            </a:p>
          </p:txBody>
        </p:sp>
        <p:sp>
          <p:nvSpPr>
            <p:cNvPr id="139" name="三角形 138"/>
            <p:cNvSpPr/>
            <p:nvPr/>
          </p:nvSpPr>
          <p:spPr>
            <a:xfrm rot="10800000">
              <a:off x="4450544" y="2035959"/>
              <a:ext cx="68838" cy="59343"/>
            </a:xfrm>
            <a:prstGeom prst="triangle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0" name="直线连接符 139"/>
            <p:cNvCxnSpPr/>
            <p:nvPr/>
          </p:nvCxnSpPr>
          <p:spPr>
            <a:xfrm>
              <a:off x="4095296" y="2265415"/>
              <a:ext cx="926914" cy="0"/>
            </a:xfrm>
            <a:prstGeom prst="line">
              <a:avLst/>
            </a:prstGeom>
            <a:ln w="19050">
              <a:solidFill>
                <a:srgbClr val="3E9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矩形 140"/>
            <p:cNvSpPr/>
            <p:nvPr/>
          </p:nvSpPr>
          <p:spPr>
            <a:xfrm>
              <a:off x="4020763" y="2434061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rgbClr val="C00000"/>
                  </a:solidFill>
                </a:rPr>
                <a:t>注：结束伤口治疗时，请进行下列记录并提交归档。</a:t>
              </a:r>
              <a:endParaRPr lang="zh-CN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4051999" y="2695756"/>
              <a:ext cx="45719" cy="126238"/>
            </a:xfrm>
            <a:prstGeom prst="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079050" y="2637799"/>
              <a:ext cx="245027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50" b="1" dirty="0" smtClean="0">
                  <a:solidFill>
                    <a:srgbClr val="3E9EFF"/>
                  </a:solidFill>
                </a:rPr>
                <a:t>转归情况</a:t>
              </a:r>
              <a:endParaRPr lang="zh-CN" altLang="en-US" sz="850" b="1" dirty="0">
                <a:solidFill>
                  <a:srgbClr val="3E9EFF"/>
                </a:solidFill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4178491" y="2930040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261538" y="2882288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愈合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5" name="椭圆 214"/>
            <p:cNvSpPr/>
            <p:nvPr/>
          </p:nvSpPr>
          <p:spPr>
            <a:xfrm>
              <a:off x="4964038" y="2934392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5047085" y="2886640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好转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5774082" y="2930175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5857129" y="2879541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无变化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6711048" y="2883759"/>
              <a:ext cx="513832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恶化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4059635" y="4731389"/>
              <a:ext cx="45719" cy="126238"/>
            </a:xfrm>
            <a:prstGeom prst="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4086686" y="4673432"/>
              <a:ext cx="245027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50" b="1" dirty="0" smtClean="0">
                  <a:solidFill>
                    <a:srgbClr val="3E9EFF"/>
                  </a:solidFill>
                </a:rPr>
                <a:t>签名</a:t>
              </a:r>
              <a:endParaRPr lang="zh-CN" altLang="en-US" sz="850" b="1" dirty="0">
                <a:solidFill>
                  <a:srgbClr val="3E9EFF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4080622" y="4911919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/>
                <a:t>护士：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点击签名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6" name="椭圆 225"/>
            <p:cNvSpPr/>
            <p:nvPr/>
          </p:nvSpPr>
          <p:spPr>
            <a:xfrm flipH="1">
              <a:off x="6611037" y="2955531"/>
              <a:ext cx="63567" cy="635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E9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4051999" y="3193537"/>
              <a:ext cx="45719" cy="126238"/>
            </a:xfrm>
            <a:prstGeom prst="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4079050" y="3135580"/>
              <a:ext cx="245027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50" b="1" dirty="0" smtClean="0">
                  <a:solidFill>
                    <a:srgbClr val="3E9EFF"/>
                  </a:solidFill>
                </a:rPr>
                <a:t>患者去向</a:t>
              </a:r>
              <a:endParaRPr lang="zh-CN" altLang="en-US" sz="850" b="1" dirty="0">
                <a:solidFill>
                  <a:srgbClr val="3E9EFF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4261538" y="3380069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院内转诊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>
              <a:off x="4177725" y="3798868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4260772" y="3751116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在家自行处理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3" name="椭圆 232"/>
            <p:cNvSpPr/>
            <p:nvPr/>
          </p:nvSpPr>
          <p:spPr>
            <a:xfrm>
              <a:off x="4177725" y="4002693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4260772" y="3952059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当地医疗机构继续处理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5" name="椭圆 234"/>
            <p:cNvSpPr/>
            <p:nvPr/>
          </p:nvSpPr>
          <p:spPr>
            <a:xfrm flipH="1">
              <a:off x="4196741" y="3445274"/>
              <a:ext cx="63567" cy="635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E9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6" name="直线连接符 235"/>
            <p:cNvCxnSpPr/>
            <p:nvPr/>
          </p:nvCxnSpPr>
          <p:spPr>
            <a:xfrm>
              <a:off x="4345628" y="3712170"/>
              <a:ext cx="55649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矩形 236"/>
            <p:cNvSpPr/>
            <p:nvPr/>
          </p:nvSpPr>
          <p:spPr>
            <a:xfrm>
              <a:off x="4260308" y="3548968"/>
              <a:ext cx="2450276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600" dirty="0" smtClean="0">
                  <a:solidFill>
                    <a:schemeClr val="bg1">
                      <a:lumMod val="75000"/>
                    </a:schemeClr>
                  </a:solidFill>
                </a:rPr>
                <a:t>请输入转诊部门</a:t>
              </a:r>
              <a:endParaRPr lang="zh-CN" altLang="en-US" sz="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92" name="组 91"/>
            <p:cNvGrpSpPr/>
            <p:nvPr/>
          </p:nvGrpSpPr>
          <p:grpSpPr>
            <a:xfrm>
              <a:off x="5418569" y="4902825"/>
              <a:ext cx="1992694" cy="215444"/>
              <a:chOff x="866437" y="4208879"/>
              <a:chExt cx="2280782" cy="215444"/>
            </a:xfrm>
          </p:grpSpPr>
          <p:sp>
            <p:nvSpPr>
              <p:cNvPr id="93" name="圆角矩形 92"/>
              <p:cNvSpPr/>
              <p:nvPr/>
            </p:nvSpPr>
            <p:spPr>
              <a:xfrm>
                <a:off x="866437" y="4230743"/>
                <a:ext cx="2280782" cy="180128"/>
              </a:xfrm>
              <a:prstGeom prst="roundRect">
                <a:avLst/>
              </a:prstGeom>
              <a:solidFill>
                <a:srgbClr val="3E9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582108" y="4208879"/>
                <a:ext cx="1044531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</a:rPr>
                  <a:t>提交并归档</a:t>
                </a:r>
                <a:endParaRPr lang="en-US" altLang="zh-CN" sz="8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9" name="组 98"/>
            <p:cNvGrpSpPr/>
            <p:nvPr/>
          </p:nvGrpSpPr>
          <p:grpSpPr>
            <a:xfrm>
              <a:off x="4069900" y="4192924"/>
              <a:ext cx="4567625" cy="449428"/>
              <a:chOff x="373421" y="4037959"/>
              <a:chExt cx="4567625" cy="449428"/>
            </a:xfrm>
          </p:grpSpPr>
          <p:grpSp>
            <p:nvGrpSpPr>
              <p:cNvPr id="100" name="组 99"/>
              <p:cNvGrpSpPr/>
              <p:nvPr/>
            </p:nvGrpSpPr>
            <p:grpSpPr>
              <a:xfrm>
                <a:off x="373421" y="4037959"/>
                <a:ext cx="4567625" cy="449428"/>
                <a:chOff x="413313" y="2595498"/>
                <a:chExt cx="4567625" cy="449428"/>
              </a:xfrm>
            </p:grpSpPr>
            <p:sp>
              <p:nvSpPr>
                <p:cNvPr id="102" name="矩形 101"/>
                <p:cNvSpPr/>
                <p:nvPr/>
              </p:nvSpPr>
              <p:spPr>
                <a:xfrm>
                  <a:off x="413313" y="2653455"/>
                  <a:ext cx="45719" cy="126238"/>
                </a:xfrm>
                <a:prstGeom prst="rect">
                  <a:avLst/>
                </a:prstGeom>
                <a:solidFill>
                  <a:srgbClr val="3E9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440364" y="2595498"/>
                  <a:ext cx="2450276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850" b="1" dirty="0" smtClean="0">
                      <a:solidFill>
                        <a:srgbClr val="3E9EFF"/>
                      </a:solidFill>
                    </a:rPr>
                    <a:t>患者病历完整度</a:t>
                  </a:r>
                  <a:endParaRPr lang="zh-CN" altLang="en-US" sz="850" b="1" dirty="0">
                    <a:solidFill>
                      <a:srgbClr val="3E9EFF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622852" y="2839987"/>
                  <a:ext cx="2450276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完整</a:t>
                  </a:r>
                  <a:endParaRPr lang="zh-CN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05" name="椭圆 104"/>
                <p:cNvSpPr/>
                <p:nvPr/>
              </p:nvSpPr>
              <p:spPr>
                <a:xfrm>
                  <a:off x="2447615" y="2892623"/>
                  <a:ext cx="101600" cy="1016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2530662" y="2844871"/>
                  <a:ext cx="2450276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不完整</a:t>
                  </a:r>
                  <a:endParaRPr lang="zh-CN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101" name="椭圆 100"/>
              <p:cNvSpPr/>
              <p:nvPr/>
            </p:nvSpPr>
            <p:spPr>
              <a:xfrm>
                <a:off x="535708" y="4332535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08" name="矩形 107"/>
          <p:cNvSpPr/>
          <p:nvPr/>
        </p:nvSpPr>
        <p:spPr>
          <a:xfrm>
            <a:off x="294308" y="66619"/>
            <a:ext cx="1128607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11</a:t>
            </a:r>
            <a:r>
              <a:rPr lang="zh-CN" altLang="en-US" sz="2400" dirty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19</a:t>
            </a:r>
            <a:r>
              <a:rPr lang="zh-CN" altLang="en-US" sz="2400" dirty="0">
                <a:solidFill>
                  <a:schemeClr val="bg1"/>
                </a:solidFill>
              </a:rPr>
              <a:t>日新增调整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（</a:t>
            </a:r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</a:rPr>
              <a:t>）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转归</a:t>
            </a:r>
            <a:r>
              <a:rPr lang="zh-CN" altLang="en-US" sz="2400" smtClean="0">
                <a:solidFill>
                  <a:schemeClr val="bg1"/>
                </a:solidFill>
              </a:rPr>
              <a:t>与患者去向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42332" y="3175354"/>
            <a:ext cx="3485621" cy="8426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1070111" y="2691897"/>
            <a:ext cx="2763007" cy="4487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4095296" y="3348212"/>
            <a:ext cx="3315967" cy="4302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52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矩形 254"/>
          <p:cNvSpPr/>
          <p:nvPr/>
        </p:nvSpPr>
        <p:spPr>
          <a:xfrm>
            <a:off x="296413" y="657245"/>
            <a:ext cx="1128397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</a:rPr>
              <a:t>如果选择“在家自行处理”，则需要选择“带敷料”或“不带敷料”。</a:t>
            </a:r>
            <a:endParaRPr lang="en-US" altLang="zh-CN" sz="1200" dirty="0" smtClean="0">
              <a:solidFill>
                <a:srgbClr val="C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</a:rPr>
              <a:t>同样，“当地医疗机构继续处理”。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558536" y="1247871"/>
            <a:ext cx="4623468" cy="5460564"/>
            <a:chOff x="558536" y="1247871"/>
            <a:chExt cx="4623468" cy="5460564"/>
          </a:xfrm>
        </p:grpSpPr>
        <p:grpSp>
          <p:nvGrpSpPr>
            <p:cNvPr id="9" name="组 8"/>
            <p:cNvGrpSpPr/>
            <p:nvPr/>
          </p:nvGrpSpPr>
          <p:grpSpPr>
            <a:xfrm>
              <a:off x="558536" y="1247871"/>
              <a:ext cx="4315789" cy="5460564"/>
              <a:chOff x="558536" y="1247871"/>
              <a:chExt cx="4315789" cy="5460564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558536" y="1247871"/>
                <a:ext cx="3493812" cy="5460564"/>
                <a:chOff x="558536" y="1247871"/>
                <a:chExt cx="3493812" cy="5460564"/>
              </a:xfrm>
            </p:grpSpPr>
            <p:pic>
              <p:nvPicPr>
                <p:cNvPr id="90" name="图片 8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673" y="1247871"/>
                  <a:ext cx="3412852" cy="5460564"/>
                </a:xfrm>
                <a:prstGeom prst="rect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</p:pic>
            <p:sp>
              <p:nvSpPr>
                <p:cNvPr id="91" name="矩形 90"/>
                <p:cNvSpPr/>
                <p:nvPr/>
              </p:nvSpPr>
              <p:spPr>
                <a:xfrm>
                  <a:off x="607673" y="1830594"/>
                  <a:ext cx="3341363" cy="4313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07673" y="1830594"/>
                  <a:ext cx="2920307" cy="3586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3" name="圆角矩形 92"/>
                <p:cNvSpPr/>
                <p:nvPr/>
              </p:nvSpPr>
              <p:spPr>
                <a:xfrm>
                  <a:off x="656810" y="1816739"/>
                  <a:ext cx="767688" cy="15149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656810" y="1778057"/>
                  <a:ext cx="1044531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800" dirty="0" smtClean="0">
                      <a:solidFill>
                        <a:schemeClr val="bg1"/>
                      </a:solidFill>
                    </a:rPr>
                    <a:t>愈合变化一览</a:t>
                  </a:r>
                  <a:endParaRPr lang="en-US" altLang="zh-CN" sz="8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>
                  <a:off x="1473636" y="1816740"/>
                  <a:ext cx="1203192" cy="142937"/>
                </a:xfrm>
                <a:prstGeom prst="roundRect">
                  <a:avLst/>
                </a:prstGeom>
                <a:solidFill>
                  <a:srgbClr val="3E9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96" name="直线连接符 95"/>
                <p:cNvCxnSpPr/>
                <p:nvPr/>
              </p:nvCxnSpPr>
              <p:spPr>
                <a:xfrm>
                  <a:off x="607673" y="1959677"/>
                  <a:ext cx="3412852" cy="8555"/>
                </a:xfrm>
                <a:prstGeom prst="line">
                  <a:avLst/>
                </a:prstGeom>
                <a:ln w="19050">
                  <a:solidFill>
                    <a:srgbClr val="3E9E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矩形 96"/>
                <p:cNvSpPr/>
                <p:nvPr/>
              </p:nvSpPr>
              <p:spPr>
                <a:xfrm>
                  <a:off x="1441579" y="1772033"/>
                  <a:ext cx="2135538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800" dirty="0" smtClean="0">
                      <a:solidFill>
                        <a:schemeClr val="bg1"/>
                      </a:solidFill>
                    </a:rPr>
                    <a:t>转归与患者去向提交归档</a:t>
                  </a:r>
                  <a:endParaRPr lang="en-US" altLang="zh-CN" sz="8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558536" y="2003092"/>
                  <a:ext cx="1446943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>
                      <a:solidFill>
                        <a:srgbClr val="3E9EFF"/>
                      </a:solidFill>
                    </a:rPr>
                    <a:t>伤口一</a:t>
                  </a:r>
                  <a:r>
                    <a:rPr lang="en-US" altLang="zh-CN" sz="700" dirty="0">
                      <a:solidFill>
                        <a:srgbClr val="3E9EFF"/>
                      </a:solidFill>
                    </a:rPr>
                    <a:t>-</a:t>
                  </a:r>
                  <a:r>
                    <a:rPr lang="zh-CN" altLang="en-US" sz="700" dirty="0">
                      <a:solidFill>
                        <a:srgbClr val="3E9EFF"/>
                      </a:solidFill>
                    </a:rPr>
                    <a:t>压疮</a:t>
                  </a:r>
                  <a:r>
                    <a:rPr lang="en-US" altLang="zh-CN" sz="700" dirty="0">
                      <a:solidFill>
                        <a:srgbClr val="3E9EFF"/>
                      </a:solidFill>
                    </a:rPr>
                    <a:t>2</a:t>
                  </a:r>
                  <a:r>
                    <a:rPr lang="zh-CN" altLang="en-US" sz="700" dirty="0">
                      <a:solidFill>
                        <a:srgbClr val="3E9EFF"/>
                      </a:solidFill>
                    </a:rPr>
                    <a:t>期 </a:t>
                  </a:r>
                  <a:r>
                    <a:rPr lang="en-US" altLang="zh-CN" sz="700" dirty="0">
                      <a:solidFill>
                        <a:srgbClr val="3E9EFF"/>
                      </a:solidFill>
                    </a:rPr>
                    <a:t>– </a:t>
                  </a:r>
                  <a:r>
                    <a:rPr lang="zh-CN" altLang="en-US" sz="700" dirty="0">
                      <a:solidFill>
                        <a:srgbClr val="3E9EFF"/>
                      </a:solidFill>
                    </a:rPr>
                    <a:t>骶骨</a:t>
                  </a:r>
                </a:p>
              </p:txBody>
            </p:sp>
            <p:sp>
              <p:nvSpPr>
                <p:cNvPr id="99" name="三角形 98"/>
                <p:cNvSpPr/>
                <p:nvPr/>
              </p:nvSpPr>
              <p:spPr>
                <a:xfrm rot="10800000">
                  <a:off x="988317" y="1963104"/>
                  <a:ext cx="68838" cy="59343"/>
                </a:xfrm>
                <a:prstGeom prst="triangle">
                  <a:avLst/>
                </a:prstGeom>
                <a:solidFill>
                  <a:srgbClr val="3E9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00" name="直线连接符 99"/>
                <p:cNvCxnSpPr/>
                <p:nvPr/>
              </p:nvCxnSpPr>
              <p:spPr>
                <a:xfrm>
                  <a:off x="633069" y="2192560"/>
                  <a:ext cx="926914" cy="0"/>
                </a:xfrm>
                <a:prstGeom prst="line">
                  <a:avLst/>
                </a:prstGeom>
                <a:ln w="19050">
                  <a:solidFill>
                    <a:srgbClr val="3E9E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矩形 100"/>
                <p:cNvSpPr/>
                <p:nvPr/>
              </p:nvSpPr>
              <p:spPr>
                <a:xfrm>
                  <a:off x="558536" y="2361206"/>
                  <a:ext cx="2450276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rgbClr val="C00000"/>
                      </a:solidFill>
                    </a:rPr>
                    <a:t>注：伤口愈合终末期时，进行下列记录，并提交归档。</a:t>
                  </a:r>
                  <a:endParaRPr lang="zh-CN" altLang="en-US" sz="7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606986" y="2642731"/>
                  <a:ext cx="45719" cy="126238"/>
                </a:xfrm>
                <a:prstGeom prst="rect">
                  <a:avLst/>
                </a:prstGeom>
                <a:solidFill>
                  <a:srgbClr val="3E9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634037" y="2584774"/>
                  <a:ext cx="2450276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850" b="1" dirty="0" smtClean="0">
                      <a:solidFill>
                        <a:srgbClr val="3E9EFF"/>
                      </a:solidFill>
                    </a:rPr>
                    <a:t>转归情况</a:t>
                  </a:r>
                  <a:endParaRPr lang="zh-CN" altLang="en-US" sz="850" b="1" dirty="0">
                    <a:solidFill>
                      <a:srgbClr val="3E9EFF"/>
                    </a:solidFill>
                  </a:endParaRPr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733478" y="2877015"/>
                  <a:ext cx="101600" cy="1016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816525" y="2829263"/>
                  <a:ext cx="2450276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愈合</a:t>
                  </a:r>
                  <a:endParaRPr lang="zh-CN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1519025" y="2881367"/>
                  <a:ext cx="101600" cy="1016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6" name="矩形 115"/>
                <p:cNvSpPr/>
                <p:nvPr/>
              </p:nvSpPr>
              <p:spPr>
                <a:xfrm>
                  <a:off x="1602072" y="2833615"/>
                  <a:ext cx="2450276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好转</a:t>
                  </a:r>
                  <a:endParaRPr lang="zh-CN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2329069" y="2877150"/>
                  <a:ext cx="101600" cy="1016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>
                  <a:off x="3266035" y="2830734"/>
                  <a:ext cx="513832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恶化</a:t>
                  </a:r>
                  <a:endParaRPr lang="zh-CN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63" name="椭圆 162"/>
                <p:cNvSpPr/>
                <p:nvPr/>
              </p:nvSpPr>
              <p:spPr>
                <a:xfrm flipH="1">
                  <a:off x="3166024" y="2902506"/>
                  <a:ext cx="63567" cy="6356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3E9E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>
                  <a:off x="606986" y="3140512"/>
                  <a:ext cx="45719" cy="126238"/>
                </a:xfrm>
                <a:prstGeom prst="rect">
                  <a:avLst/>
                </a:prstGeom>
                <a:solidFill>
                  <a:srgbClr val="3E9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>
                  <a:off x="634037" y="3082555"/>
                  <a:ext cx="2450276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850" b="1" dirty="0" smtClean="0">
                      <a:solidFill>
                        <a:srgbClr val="3E9EFF"/>
                      </a:solidFill>
                    </a:rPr>
                    <a:t>患者去向</a:t>
                  </a:r>
                  <a:endParaRPr lang="zh-CN" altLang="en-US" sz="850" b="1" dirty="0">
                    <a:solidFill>
                      <a:srgbClr val="3E9EFF"/>
                    </a:solidFill>
                  </a:endParaRPr>
                </a:p>
              </p:txBody>
            </p:sp>
            <p:sp>
              <p:nvSpPr>
                <p:cNvPr id="166" name="椭圆 165"/>
                <p:cNvSpPr/>
                <p:nvPr/>
              </p:nvSpPr>
              <p:spPr>
                <a:xfrm>
                  <a:off x="733478" y="3374796"/>
                  <a:ext cx="101600" cy="1016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7" name="矩形 166"/>
                <p:cNvSpPr/>
                <p:nvPr/>
              </p:nvSpPr>
              <p:spPr>
                <a:xfrm>
                  <a:off x="816525" y="3327044"/>
                  <a:ext cx="2450276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院内转诊</a:t>
                  </a:r>
                  <a:endParaRPr lang="zh-CN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>
                  <a:off x="815759" y="3526923"/>
                  <a:ext cx="2450276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在家自行处理</a:t>
                  </a:r>
                  <a:endParaRPr lang="zh-CN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69" name="椭圆 168"/>
                <p:cNvSpPr/>
                <p:nvPr/>
              </p:nvSpPr>
              <p:spPr>
                <a:xfrm>
                  <a:off x="732712" y="3990609"/>
                  <a:ext cx="101600" cy="1016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>
                  <a:off x="815759" y="3939975"/>
                  <a:ext cx="2450276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当地医疗机构继续处理</a:t>
                  </a:r>
                  <a:endParaRPr lang="zh-CN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1" name="椭圆 170"/>
                <p:cNvSpPr/>
                <p:nvPr/>
              </p:nvSpPr>
              <p:spPr>
                <a:xfrm flipH="1">
                  <a:off x="756211" y="3604854"/>
                  <a:ext cx="63567" cy="6356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3E9E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2" name="椭圆 171"/>
                <p:cNvSpPr/>
                <p:nvPr/>
              </p:nvSpPr>
              <p:spPr>
                <a:xfrm>
                  <a:off x="2330912" y="3574589"/>
                  <a:ext cx="101600" cy="1016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4" name="椭圆 173"/>
                <p:cNvSpPr/>
                <p:nvPr/>
              </p:nvSpPr>
              <p:spPr>
                <a:xfrm>
                  <a:off x="2329069" y="3763390"/>
                  <a:ext cx="101600" cy="1016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grpSp>
              <p:nvGrpSpPr>
                <p:cNvPr id="6" name="组 5"/>
                <p:cNvGrpSpPr/>
                <p:nvPr/>
              </p:nvGrpSpPr>
              <p:grpSpPr>
                <a:xfrm>
                  <a:off x="611081" y="4774529"/>
                  <a:ext cx="3309759" cy="447669"/>
                  <a:chOff x="611081" y="4187178"/>
                  <a:chExt cx="3309759" cy="447669"/>
                </a:xfrm>
              </p:grpSpPr>
              <p:sp>
                <p:nvSpPr>
                  <p:cNvPr id="127" name="矩形 126"/>
                  <p:cNvSpPr/>
                  <p:nvPr/>
                </p:nvSpPr>
                <p:spPr>
                  <a:xfrm>
                    <a:off x="611081" y="4245135"/>
                    <a:ext cx="45719" cy="126238"/>
                  </a:xfrm>
                  <a:prstGeom prst="rect">
                    <a:avLst/>
                  </a:prstGeom>
                  <a:solidFill>
                    <a:srgbClr val="3E9E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638132" y="4187178"/>
                    <a:ext cx="2450276" cy="2308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850" b="1" dirty="0" smtClean="0">
                        <a:solidFill>
                          <a:srgbClr val="3E9EFF"/>
                        </a:solidFill>
                      </a:rPr>
                      <a:t>签名</a:t>
                    </a:r>
                    <a:endParaRPr lang="zh-CN" altLang="en-US" sz="850" b="1" dirty="0">
                      <a:solidFill>
                        <a:srgbClr val="3E9EFF"/>
                      </a:solidFill>
                    </a:endParaRPr>
                  </a:p>
                </p:txBody>
              </p:sp>
              <p:sp>
                <p:nvSpPr>
                  <p:cNvPr id="129" name="矩形 128"/>
                  <p:cNvSpPr/>
                  <p:nvPr/>
                </p:nvSpPr>
                <p:spPr>
                  <a:xfrm>
                    <a:off x="645320" y="4425665"/>
                    <a:ext cx="2450276" cy="20005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700" dirty="0" smtClean="0"/>
                      <a:t>护士：</a:t>
                    </a:r>
                    <a:r>
                      <a:rPr lang="zh-CN" altLang="en-US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点击签名</a:t>
                    </a:r>
                    <a:endParaRPr lang="zh-CN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12" name="组 111"/>
                  <p:cNvGrpSpPr/>
                  <p:nvPr/>
                </p:nvGrpSpPr>
                <p:grpSpPr>
                  <a:xfrm>
                    <a:off x="1928146" y="4419403"/>
                    <a:ext cx="1992694" cy="215444"/>
                    <a:chOff x="866437" y="4208879"/>
                    <a:chExt cx="2280782" cy="215444"/>
                  </a:xfrm>
                </p:grpSpPr>
                <p:sp>
                  <p:nvSpPr>
                    <p:cNvPr id="114" name="圆角矩形 113"/>
                    <p:cNvSpPr/>
                    <p:nvPr/>
                  </p:nvSpPr>
                  <p:spPr>
                    <a:xfrm>
                      <a:off x="866437" y="4230743"/>
                      <a:ext cx="2280782" cy="180128"/>
                    </a:xfrm>
                    <a:prstGeom prst="roundRect">
                      <a:avLst/>
                    </a:prstGeom>
                    <a:solidFill>
                      <a:srgbClr val="3E9E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115" name="矩形 114"/>
                    <p:cNvSpPr/>
                    <p:nvPr/>
                  </p:nvSpPr>
                  <p:spPr>
                    <a:xfrm>
                      <a:off x="1582108" y="4208879"/>
                      <a:ext cx="1044531" cy="21544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zh-CN" altLang="en-US" sz="800" dirty="0" smtClean="0">
                          <a:solidFill>
                            <a:schemeClr val="bg1"/>
                          </a:solidFill>
                        </a:rPr>
                        <a:t>提交并归档</a:t>
                      </a:r>
                      <a:endParaRPr lang="en-US" altLang="zh-CN" sz="800" dirty="0" smtClean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45" name="矩形 144"/>
              <p:cNvSpPr/>
              <p:nvPr/>
            </p:nvSpPr>
            <p:spPr>
              <a:xfrm>
                <a:off x="2424049" y="3531807"/>
                <a:ext cx="245027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带敷料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2422206" y="3720608"/>
                <a:ext cx="245027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不带敷料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2438199" y="2837688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无变化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23" name="组 122"/>
            <p:cNvGrpSpPr/>
            <p:nvPr/>
          </p:nvGrpSpPr>
          <p:grpSpPr>
            <a:xfrm>
              <a:off x="614379" y="4224367"/>
              <a:ext cx="4567625" cy="449428"/>
              <a:chOff x="373421" y="4037959"/>
              <a:chExt cx="4567625" cy="449428"/>
            </a:xfrm>
          </p:grpSpPr>
          <p:grpSp>
            <p:nvGrpSpPr>
              <p:cNvPr id="124" name="组 123"/>
              <p:cNvGrpSpPr/>
              <p:nvPr/>
            </p:nvGrpSpPr>
            <p:grpSpPr>
              <a:xfrm>
                <a:off x="373421" y="4037959"/>
                <a:ext cx="4567625" cy="449428"/>
                <a:chOff x="413313" y="2595498"/>
                <a:chExt cx="4567625" cy="449428"/>
              </a:xfrm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413313" y="2653455"/>
                  <a:ext cx="45719" cy="126238"/>
                </a:xfrm>
                <a:prstGeom prst="rect">
                  <a:avLst/>
                </a:prstGeom>
                <a:solidFill>
                  <a:srgbClr val="3E9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440364" y="2595498"/>
                  <a:ext cx="2450276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850" b="1" dirty="0" smtClean="0">
                      <a:solidFill>
                        <a:srgbClr val="3E9EFF"/>
                      </a:solidFill>
                    </a:rPr>
                    <a:t>患者病历完整度</a:t>
                  </a:r>
                  <a:endParaRPr lang="zh-CN" altLang="en-US" sz="850" b="1" dirty="0">
                    <a:solidFill>
                      <a:srgbClr val="3E9EFF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622852" y="2839987"/>
                  <a:ext cx="2450276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完整</a:t>
                  </a:r>
                  <a:endParaRPr lang="zh-CN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2447615" y="2892623"/>
                  <a:ext cx="101600" cy="1016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2530662" y="2844871"/>
                  <a:ext cx="2450276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不完整</a:t>
                  </a:r>
                  <a:endParaRPr lang="zh-CN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125" name="椭圆 124"/>
              <p:cNvSpPr/>
              <p:nvPr/>
            </p:nvSpPr>
            <p:spPr>
              <a:xfrm>
                <a:off x="535708" y="4332535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7" name="组 6"/>
          <p:cNvGrpSpPr/>
          <p:nvPr/>
        </p:nvGrpSpPr>
        <p:grpSpPr>
          <a:xfrm>
            <a:off x="4854538" y="1236699"/>
            <a:ext cx="4629556" cy="5460564"/>
            <a:chOff x="4854538" y="1236699"/>
            <a:chExt cx="4629556" cy="5460564"/>
          </a:xfrm>
        </p:grpSpPr>
        <p:pic>
          <p:nvPicPr>
            <p:cNvPr id="176" name="图片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3675" y="1236699"/>
              <a:ext cx="3412852" cy="546056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77" name="矩形 176"/>
            <p:cNvSpPr/>
            <p:nvPr/>
          </p:nvSpPr>
          <p:spPr>
            <a:xfrm>
              <a:off x="4903675" y="1819422"/>
              <a:ext cx="3341363" cy="4313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4903675" y="1819422"/>
              <a:ext cx="2920307" cy="358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9" name="圆角矩形 178"/>
            <p:cNvSpPr/>
            <p:nvPr/>
          </p:nvSpPr>
          <p:spPr>
            <a:xfrm>
              <a:off x="4952812" y="1805567"/>
              <a:ext cx="767688" cy="1514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4952812" y="1766885"/>
              <a:ext cx="10445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</a:rPr>
                <a:t>愈合变化一览</a:t>
              </a:r>
              <a:endParaRPr lang="en-US" altLang="zh-CN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1" name="圆角矩形 180"/>
            <p:cNvSpPr/>
            <p:nvPr/>
          </p:nvSpPr>
          <p:spPr>
            <a:xfrm>
              <a:off x="5769638" y="1805568"/>
              <a:ext cx="1203192" cy="142937"/>
            </a:xfrm>
            <a:prstGeom prst="round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2" name="直线连接符 181"/>
            <p:cNvCxnSpPr/>
            <p:nvPr/>
          </p:nvCxnSpPr>
          <p:spPr>
            <a:xfrm>
              <a:off x="4903675" y="1948505"/>
              <a:ext cx="3412852" cy="8555"/>
            </a:xfrm>
            <a:prstGeom prst="line">
              <a:avLst/>
            </a:prstGeom>
            <a:ln w="19050">
              <a:solidFill>
                <a:srgbClr val="3E9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矩形 182"/>
            <p:cNvSpPr/>
            <p:nvPr/>
          </p:nvSpPr>
          <p:spPr>
            <a:xfrm>
              <a:off x="5737581" y="1760861"/>
              <a:ext cx="213553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</a:rPr>
                <a:t>转归与患者去向提交归档</a:t>
              </a:r>
              <a:endParaRPr lang="en-US" altLang="zh-CN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4854538" y="1991920"/>
              <a:ext cx="144694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>
                  <a:solidFill>
                    <a:srgbClr val="3E9EFF"/>
                  </a:solidFill>
                </a:rPr>
                <a:t>伤口一</a:t>
              </a:r>
              <a:r>
                <a:rPr lang="en-US" altLang="zh-CN" sz="700" dirty="0">
                  <a:solidFill>
                    <a:srgbClr val="3E9EFF"/>
                  </a:solidFill>
                </a:rPr>
                <a:t>-</a:t>
              </a:r>
              <a:r>
                <a:rPr lang="zh-CN" altLang="en-US" sz="700" dirty="0">
                  <a:solidFill>
                    <a:srgbClr val="3E9EFF"/>
                  </a:solidFill>
                </a:rPr>
                <a:t>压疮</a:t>
              </a:r>
              <a:r>
                <a:rPr lang="en-US" altLang="zh-CN" sz="700" dirty="0">
                  <a:solidFill>
                    <a:srgbClr val="3E9EFF"/>
                  </a:solidFill>
                </a:rPr>
                <a:t>2</a:t>
              </a:r>
              <a:r>
                <a:rPr lang="zh-CN" altLang="en-US" sz="700" dirty="0">
                  <a:solidFill>
                    <a:srgbClr val="3E9EFF"/>
                  </a:solidFill>
                </a:rPr>
                <a:t>期 </a:t>
              </a:r>
              <a:r>
                <a:rPr lang="en-US" altLang="zh-CN" sz="700" dirty="0">
                  <a:solidFill>
                    <a:srgbClr val="3E9EFF"/>
                  </a:solidFill>
                </a:rPr>
                <a:t>– </a:t>
              </a:r>
              <a:r>
                <a:rPr lang="zh-CN" altLang="en-US" sz="700" dirty="0">
                  <a:solidFill>
                    <a:srgbClr val="3E9EFF"/>
                  </a:solidFill>
                </a:rPr>
                <a:t>骶骨</a:t>
              </a:r>
            </a:p>
          </p:txBody>
        </p:sp>
        <p:sp>
          <p:nvSpPr>
            <p:cNvPr id="185" name="三角形 184"/>
            <p:cNvSpPr/>
            <p:nvPr/>
          </p:nvSpPr>
          <p:spPr>
            <a:xfrm rot="10800000">
              <a:off x="5284319" y="1951932"/>
              <a:ext cx="68838" cy="59343"/>
            </a:xfrm>
            <a:prstGeom prst="triangle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6" name="直线连接符 185"/>
            <p:cNvCxnSpPr/>
            <p:nvPr/>
          </p:nvCxnSpPr>
          <p:spPr>
            <a:xfrm>
              <a:off x="4929071" y="2181388"/>
              <a:ext cx="926914" cy="0"/>
            </a:xfrm>
            <a:prstGeom prst="line">
              <a:avLst/>
            </a:prstGeom>
            <a:ln w="19050">
              <a:solidFill>
                <a:srgbClr val="3E9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/>
            <p:cNvSpPr/>
            <p:nvPr/>
          </p:nvSpPr>
          <p:spPr>
            <a:xfrm>
              <a:off x="4854538" y="2350034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rgbClr val="C00000"/>
                  </a:solidFill>
                </a:rPr>
                <a:t>注：伤口愈合终末期时，进行下列记录，并提交归档。</a:t>
              </a:r>
              <a:endParaRPr lang="zh-CN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4929071" y="2610419"/>
              <a:ext cx="45719" cy="126238"/>
            </a:xfrm>
            <a:prstGeom prst="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4956122" y="2552462"/>
              <a:ext cx="245027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50" b="1" dirty="0" smtClean="0">
                  <a:solidFill>
                    <a:srgbClr val="3E9EFF"/>
                  </a:solidFill>
                </a:rPr>
                <a:t>转归情况</a:t>
              </a:r>
              <a:endParaRPr lang="zh-CN" altLang="en-US" sz="850" b="1" dirty="0">
                <a:solidFill>
                  <a:srgbClr val="3E9EFF"/>
                </a:solidFill>
              </a:endParaRPr>
            </a:p>
          </p:txBody>
        </p:sp>
        <p:sp>
          <p:nvSpPr>
            <p:cNvPr id="190" name="椭圆 189"/>
            <p:cNvSpPr/>
            <p:nvPr/>
          </p:nvSpPr>
          <p:spPr>
            <a:xfrm>
              <a:off x="5055563" y="2844703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5138610" y="2796951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愈合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5841110" y="2849055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5924157" y="2801303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好转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6651154" y="2844838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6734201" y="2794204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无变化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7588120" y="2798422"/>
              <a:ext cx="513832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恶化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4906115" y="4794933"/>
              <a:ext cx="45719" cy="126238"/>
            </a:xfrm>
            <a:prstGeom prst="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4933166" y="4736976"/>
              <a:ext cx="245027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50" b="1" dirty="0" smtClean="0">
                  <a:solidFill>
                    <a:srgbClr val="3E9EFF"/>
                  </a:solidFill>
                </a:rPr>
                <a:t>签名</a:t>
              </a:r>
              <a:endParaRPr lang="zh-CN" altLang="en-US" sz="850" b="1" dirty="0">
                <a:solidFill>
                  <a:srgbClr val="3E9EFF"/>
                </a:solidFill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4940354" y="4975463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/>
                <a:t>护士：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点击签名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9" name="椭圆 208"/>
            <p:cNvSpPr/>
            <p:nvPr/>
          </p:nvSpPr>
          <p:spPr>
            <a:xfrm flipH="1">
              <a:off x="7488109" y="2870194"/>
              <a:ext cx="63567" cy="635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E9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4902020" y="3132933"/>
              <a:ext cx="45719" cy="126238"/>
            </a:xfrm>
            <a:prstGeom prst="rect">
              <a:avLst/>
            </a:prstGeom>
            <a:solidFill>
              <a:srgbClr val="3E9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4929071" y="3074976"/>
              <a:ext cx="245027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50" b="1" dirty="0" smtClean="0">
                  <a:solidFill>
                    <a:srgbClr val="3E9EFF"/>
                  </a:solidFill>
                </a:rPr>
                <a:t>患者去向</a:t>
              </a:r>
              <a:endParaRPr lang="zh-CN" altLang="en-US" sz="850" b="1" dirty="0">
                <a:solidFill>
                  <a:srgbClr val="3E9EFF"/>
                </a:solidFill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5028512" y="3367217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5111559" y="3319465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院内转诊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5028512" y="3571877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5111559" y="3524125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在家自行处理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 flipH="1">
              <a:off x="5061287" y="3794516"/>
              <a:ext cx="63567" cy="635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E9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5130112" y="3727603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当地医疗机构继续处理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6629210" y="3762487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6712257" y="3711853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带敷料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6627367" y="3951288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6710414" y="3900654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不带敷料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20" name="组 119"/>
            <p:cNvGrpSpPr/>
            <p:nvPr/>
          </p:nvGrpSpPr>
          <p:grpSpPr>
            <a:xfrm>
              <a:off x="6165492" y="4974420"/>
              <a:ext cx="1992694" cy="215444"/>
              <a:chOff x="866437" y="4208879"/>
              <a:chExt cx="2280782" cy="215444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866437" y="4230743"/>
                <a:ext cx="2280782" cy="180128"/>
              </a:xfrm>
              <a:prstGeom prst="roundRect">
                <a:avLst/>
              </a:prstGeom>
              <a:solidFill>
                <a:srgbClr val="3E9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1582108" y="4208879"/>
                <a:ext cx="1044531" cy="21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</a:rPr>
                  <a:t>提交并归档</a:t>
                </a:r>
                <a:endParaRPr lang="en-US" altLang="zh-CN" sz="8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4" name="组 133"/>
            <p:cNvGrpSpPr/>
            <p:nvPr/>
          </p:nvGrpSpPr>
          <p:grpSpPr>
            <a:xfrm>
              <a:off x="4916469" y="4187237"/>
              <a:ext cx="4567625" cy="449428"/>
              <a:chOff x="373421" y="4037959"/>
              <a:chExt cx="4567625" cy="449428"/>
            </a:xfrm>
          </p:grpSpPr>
          <p:grpSp>
            <p:nvGrpSpPr>
              <p:cNvPr id="135" name="组 134"/>
              <p:cNvGrpSpPr/>
              <p:nvPr/>
            </p:nvGrpSpPr>
            <p:grpSpPr>
              <a:xfrm>
                <a:off x="373421" y="4037959"/>
                <a:ext cx="4567625" cy="449428"/>
                <a:chOff x="413313" y="2595498"/>
                <a:chExt cx="4567625" cy="449428"/>
              </a:xfrm>
            </p:grpSpPr>
            <p:sp>
              <p:nvSpPr>
                <p:cNvPr id="137" name="矩形 136"/>
                <p:cNvSpPr/>
                <p:nvPr/>
              </p:nvSpPr>
              <p:spPr>
                <a:xfrm>
                  <a:off x="413313" y="2653455"/>
                  <a:ext cx="45719" cy="126238"/>
                </a:xfrm>
                <a:prstGeom prst="rect">
                  <a:avLst/>
                </a:prstGeom>
                <a:solidFill>
                  <a:srgbClr val="3E9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440364" y="2595498"/>
                  <a:ext cx="2450276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850" b="1" dirty="0" smtClean="0">
                      <a:solidFill>
                        <a:srgbClr val="3E9EFF"/>
                      </a:solidFill>
                    </a:rPr>
                    <a:t>患者病历完整度</a:t>
                  </a:r>
                  <a:endParaRPr lang="zh-CN" altLang="en-US" sz="850" b="1" dirty="0">
                    <a:solidFill>
                      <a:srgbClr val="3E9EFF"/>
                    </a:solidFill>
                  </a:endParaRPr>
                </a:p>
              </p:txBody>
            </p:sp>
            <p:sp>
              <p:nvSpPr>
                <p:cNvPr id="139" name="矩形 138"/>
                <p:cNvSpPr/>
                <p:nvPr/>
              </p:nvSpPr>
              <p:spPr>
                <a:xfrm>
                  <a:off x="622852" y="2839987"/>
                  <a:ext cx="2450276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完整</a:t>
                  </a:r>
                  <a:endParaRPr lang="zh-CN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0" name="椭圆 139"/>
                <p:cNvSpPr/>
                <p:nvPr/>
              </p:nvSpPr>
              <p:spPr>
                <a:xfrm>
                  <a:off x="2447615" y="2892623"/>
                  <a:ext cx="101600" cy="1016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2530662" y="2844871"/>
                  <a:ext cx="2450276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不完整</a:t>
                  </a:r>
                  <a:endParaRPr lang="zh-CN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136" name="椭圆 135"/>
              <p:cNvSpPr/>
              <p:nvPr/>
            </p:nvSpPr>
            <p:spPr>
              <a:xfrm>
                <a:off x="535708" y="4332535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42" name="矩形 141"/>
          <p:cNvSpPr/>
          <p:nvPr/>
        </p:nvSpPr>
        <p:spPr>
          <a:xfrm>
            <a:off x="294308" y="66619"/>
            <a:ext cx="1128607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11</a:t>
            </a:r>
            <a:r>
              <a:rPr lang="zh-CN" altLang="en-US" sz="2400" dirty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19</a:t>
            </a:r>
            <a:r>
              <a:rPr lang="zh-CN" altLang="en-US" sz="2400" dirty="0">
                <a:solidFill>
                  <a:schemeClr val="bg1"/>
                </a:solidFill>
              </a:rPr>
              <a:t>日新增调整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（</a:t>
            </a:r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</a:rPr>
              <a:t>）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转归</a:t>
            </a:r>
            <a:r>
              <a:rPr lang="zh-CN" altLang="en-US" sz="2400" smtClean="0">
                <a:solidFill>
                  <a:schemeClr val="bg1"/>
                </a:solidFill>
              </a:rPr>
              <a:t>与患者去向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88855" y="3522885"/>
            <a:ext cx="3231985" cy="4302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974790" y="3714992"/>
            <a:ext cx="3231985" cy="4302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24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7" y="1152178"/>
            <a:ext cx="3412852" cy="54605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1" name="矩形 90"/>
          <p:cNvSpPr/>
          <p:nvPr/>
        </p:nvSpPr>
        <p:spPr>
          <a:xfrm>
            <a:off x="501347" y="1734901"/>
            <a:ext cx="3341363" cy="4313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01347" y="1734901"/>
            <a:ext cx="2920307" cy="358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圆角矩形 92"/>
          <p:cNvSpPr/>
          <p:nvPr/>
        </p:nvSpPr>
        <p:spPr>
          <a:xfrm>
            <a:off x="550484" y="1721046"/>
            <a:ext cx="767688" cy="1514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550484" y="1682364"/>
            <a:ext cx="1044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愈合变化一览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1367310" y="1721047"/>
            <a:ext cx="1203192" cy="142937"/>
          </a:xfrm>
          <a:prstGeom prst="roundRect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/>
          <p:cNvCxnSpPr/>
          <p:nvPr/>
        </p:nvCxnSpPr>
        <p:spPr>
          <a:xfrm>
            <a:off x="501347" y="1863984"/>
            <a:ext cx="3412852" cy="8555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1335253" y="1676340"/>
            <a:ext cx="2135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转归与患者去向提交归档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52210" y="1907399"/>
            <a:ext cx="14469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>
                <a:solidFill>
                  <a:srgbClr val="3E9EFF"/>
                </a:solidFill>
              </a:rPr>
              <a:t>伤口一</a:t>
            </a:r>
            <a:r>
              <a:rPr lang="en-US" altLang="zh-CN" sz="700" dirty="0">
                <a:solidFill>
                  <a:srgbClr val="3E9EFF"/>
                </a:solidFill>
              </a:rPr>
              <a:t>-</a:t>
            </a:r>
            <a:r>
              <a:rPr lang="zh-CN" altLang="en-US" sz="700" dirty="0">
                <a:solidFill>
                  <a:srgbClr val="3E9EFF"/>
                </a:solidFill>
              </a:rPr>
              <a:t>压疮</a:t>
            </a:r>
            <a:r>
              <a:rPr lang="en-US" altLang="zh-CN" sz="700" dirty="0">
                <a:solidFill>
                  <a:srgbClr val="3E9EFF"/>
                </a:solidFill>
              </a:rPr>
              <a:t>2</a:t>
            </a:r>
            <a:r>
              <a:rPr lang="zh-CN" altLang="en-US" sz="700" dirty="0">
                <a:solidFill>
                  <a:srgbClr val="3E9EFF"/>
                </a:solidFill>
              </a:rPr>
              <a:t>期 </a:t>
            </a:r>
            <a:r>
              <a:rPr lang="en-US" altLang="zh-CN" sz="700" dirty="0">
                <a:solidFill>
                  <a:srgbClr val="3E9EFF"/>
                </a:solidFill>
              </a:rPr>
              <a:t>– </a:t>
            </a:r>
            <a:r>
              <a:rPr lang="zh-CN" altLang="en-US" sz="700" dirty="0">
                <a:solidFill>
                  <a:srgbClr val="3E9EFF"/>
                </a:solidFill>
              </a:rPr>
              <a:t>骶骨</a:t>
            </a:r>
          </a:p>
        </p:txBody>
      </p:sp>
      <p:sp>
        <p:nvSpPr>
          <p:cNvPr id="99" name="三角形 98"/>
          <p:cNvSpPr/>
          <p:nvPr/>
        </p:nvSpPr>
        <p:spPr>
          <a:xfrm rot="10800000">
            <a:off x="881991" y="1867411"/>
            <a:ext cx="68838" cy="59343"/>
          </a:xfrm>
          <a:prstGeom prst="triangle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0" name="直线连接符 99"/>
          <p:cNvCxnSpPr/>
          <p:nvPr/>
        </p:nvCxnSpPr>
        <p:spPr>
          <a:xfrm>
            <a:off x="526743" y="2096867"/>
            <a:ext cx="926914" cy="0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452210" y="2265513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rgbClr val="C00000"/>
                </a:solidFill>
              </a:rPr>
              <a:t>注：伤口愈合终末期时，进行下列记录，并提交归档。</a:t>
            </a:r>
            <a:endParaRPr lang="zh-CN" altLang="en-US" sz="700" dirty="0">
              <a:solidFill>
                <a:srgbClr val="C0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00239" y="2538058"/>
            <a:ext cx="45719" cy="126238"/>
          </a:xfrm>
          <a:prstGeom prst="rect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527290" y="2480101"/>
            <a:ext cx="24502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50" b="1" dirty="0" smtClean="0">
                <a:solidFill>
                  <a:srgbClr val="3E9EFF"/>
                </a:solidFill>
              </a:rPr>
              <a:t>转归情况</a:t>
            </a:r>
            <a:endParaRPr lang="zh-CN" altLang="en-US" sz="850" b="1" dirty="0">
              <a:solidFill>
                <a:srgbClr val="3E9EFF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626731" y="2772342"/>
            <a:ext cx="101600" cy="1016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709778" y="2724590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愈合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412278" y="2776694"/>
            <a:ext cx="101600" cy="1016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1495325" y="2728942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好转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222322" y="2772477"/>
            <a:ext cx="101600" cy="1016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2305369" y="2721843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无变化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159288" y="2726061"/>
            <a:ext cx="51383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恶化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椭圆 162"/>
          <p:cNvSpPr/>
          <p:nvPr/>
        </p:nvSpPr>
        <p:spPr>
          <a:xfrm flipH="1">
            <a:off x="3059277" y="2797833"/>
            <a:ext cx="63567" cy="635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3E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500239" y="3035839"/>
            <a:ext cx="45719" cy="126238"/>
          </a:xfrm>
          <a:prstGeom prst="rect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527290" y="2977882"/>
            <a:ext cx="24502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50" b="1" dirty="0" smtClean="0">
                <a:solidFill>
                  <a:srgbClr val="3E9EFF"/>
                </a:solidFill>
              </a:rPr>
              <a:t>患者去向</a:t>
            </a:r>
            <a:endParaRPr lang="zh-CN" altLang="en-US" sz="850" b="1" dirty="0">
              <a:solidFill>
                <a:srgbClr val="3E9EFF"/>
              </a:solidFill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626731" y="3270123"/>
            <a:ext cx="101600" cy="1016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709778" y="3222371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院内转诊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09012" y="3422250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在家自行处理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1" name="椭圆 170"/>
          <p:cNvSpPr/>
          <p:nvPr/>
        </p:nvSpPr>
        <p:spPr>
          <a:xfrm flipH="1">
            <a:off x="649464" y="3500181"/>
            <a:ext cx="63567" cy="635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3E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2307212" y="3419282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带敷料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2222322" y="3658717"/>
            <a:ext cx="101600" cy="1016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2305369" y="3608083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不带敷料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 flipH="1">
            <a:off x="2241802" y="3493438"/>
            <a:ext cx="63567" cy="635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3E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5" name="图片 1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" t="30871" b="47188"/>
          <a:stretch/>
        </p:blipFill>
        <p:spPr>
          <a:xfrm>
            <a:off x="570642" y="3917222"/>
            <a:ext cx="2959865" cy="1084046"/>
          </a:xfrm>
          <a:prstGeom prst="rect">
            <a:avLst/>
          </a:prstGeom>
          <a:ln>
            <a:noFill/>
          </a:ln>
        </p:spPr>
      </p:pic>
      <p:sp>
        <p:nvSpPr>
          <p:cNvPr id="120" name="矩形 119"/>
          <p:cNvSpPr/>
          <p:nvPr/>
        </p:nvSpPr>
        <p:spPr>
          <a:xfrm>
            <a:off x="457331" y="3786648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rgbClr val="C00000"/>
                </a:solidFill>
              </a:rPr>
              <a:t>请记录所带敷料</a:t>
            </a:r>
            <a:endParaRPr lang="zh-CN" altLang="en-US" sz="700" dirty="0">
              <a:solidFill>
                <a:srgbClr val="C00000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625965" y="5141148"/>
            <a:ext cx="101600" cy="1016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709012" y="5090514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当地医疗机构继续处理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04334" y="5865013"/>
            <a:ext cx="45719" cy="126238"/>
          </a:xfrm>
          <a:prstGeom prst="rect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31385" y="5807056"/>
            <a:ext cx="24502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50" b="1" dirty="0" smtClean="0">
                <a:solidFill>
                  <a:srgbClr val="3E9EFF"/>
                </a:solidFill>
              </a:rPr>
              <a:t>签名</a:t>
            </a:r>
            <a:endParaRPr lang="zh-CN" altLang="en-US" sz="850" b="1" dirty="0">
              <a:solidFill>
                <a:srgbClr val="3E9EFF"/>
              </a:solidFill>
            </a:endParaRPr>
          </a:p>
        </p:txBody>
      </p:sp>
      <p:pic>
        <p:nvPicPr>
          <p:cNvPr id="126" name="图片 1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028" y="1141006"/>
            <a:ext cx="3412852" cy="54605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0" name="矩形 129"/>
          <p:cNvSpPr/>
          <p:nvPr/>
        </p:nvSpPr>
        <p:spPr>
          <a:xfrm>
            <a:off x="4586028" y="1723729"/>
            <a:ext cx="3341363" cy="4313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4586028" y="1723729"/>
            <a:ext cx="2920307" cy="358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圆角矩形 131"/>
          <p:cNvSpPr/>
          <p:nvPr/>
        </p:nvSpPr>
        <p:spPr>
          <a:xfrm>
            <a:off x="4635165" y="1709874"/>
            <a:ext cx="767688" cy="1514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4635165" y="1671192"/>
            <a:ext cx="10445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愈合变化一览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5451991" y="1709875"/>
            <a:ext cx="1203192" cy="142937"/>
          </a:xfrm>
          <a:prstGeom prst="roundRect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5" name="直线连接符 134"/>
          <p:cNvCxnSpPr/>
          <p:nvPr/>
        </p:nvCxnSpPr>
        <p:spPr>
          <a:xfrm>
            <a:off x="4586028" y="1852812"/>
            <a:ext cx="3412852" cy="8555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5419934" y="1665168"/>
            <a:ext cx="2135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</a:rPr>
              <a:t>转归与患者去向提交归档</a:t>
            </a:r>
            <a:endParaRPr lang="en-US" altLang="zh-CN" sz="800" dirty="0" smtClean="0">
              <a:solidFill>
                <a:schemeClr val="bg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4536891" y="1896227"/>
            <a:ext cx="14469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>
                <a:solidFill>
                  <a:srgbClr val="3E9EFF"/>
                </a:solidFill>
              </a:rPr>
              <a:t>伤口一</a:t>
            </a:r>
            <a:r>
              <a:rPr lang="en-US" altLang="zh-CN" sz="700" dirty="0">
                <a:solidFill>
                  <a:srgbClr val="3E9EFF"/>
                </a:solidFill>
              </a:rPr>
              <a:t>-</a:t>
            </a:r>
            <a:r>
              <a:rPr lang="zh-CN" altLang="en-US" sz="700" dirty="0">
                <a:solidFill>
                  <a:srgbClr val="3E9EFF"/>
                </a:solidFill>
              </a:rPr>
              <a:t>压疮</a:t>
            </a:r>
            <a:r>
              <a:rPr lang="en-US" altLang="zh-CN" sz="700" dirty="0">
                <a:solidFill>
                  <a:srgbClr val="3E9EFF"/>
                </a:solidFill>
              </a:rPr>
              <a:t>2</a:t>
            </a:r>
            <a:r>
              <a:rPr lang="zh-CN" altLang="en-US" sz="700" dirty="0">
                <a:solidFill>
                  <a:srgbClr val="3E9EFF"/>
                </a:solidFill>
              </a:rPr>
              <a:t>期 </a:t>
            </a:r>
            <a:r>
              <a:rPr lang="en-US" altLang="zh-CN" sz="700" dirty="0">
                <a:solidFill>
                  <a:srgbClr val="3E9EFF"/>
                </a:solidFill>
              </a:rPr>
              <a:t>– </a:t>
            </a:r>
            <a:r>
              <a:rPr lang="zh-CN" altLang="en-US" sz="700" dirty="0">
                <a:solidFill>
                  <a:srgbClr val="3E9EFF"/>
                </a:solidFill>
              </a:rPr>
              <a:t>骶骨</a:t>
            </a:r>
          </a:p>
        </p:txBody>
      </p:sp>
      <p:sp>
        <p:nvSpPr>
          <p:cNvPr id="138" name="三角形 137"/>
          <p:cNvSpPr/>
          <p:nvPr/>
        </p:nvSpPr>
        <p:spPr>
          <a:xfrm rot="10800000">
            <a:off x="4966672" y="1856239"/>
            <a:ext cx="68838" cy="59343"/>
          </a:xfrm>
          <a:prstGeom prst="triangle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连接符 138"/>
          <p:cNvCxnSpPr/>
          <p:nvPr/>
        </p:nvCxnSpPr>
        <p:spPr>
          <a:xfrm>
            <a:off x="4611424" y="2085695"/>
            <a:ext cx="926914" cy="0"/>
          </a:xfrm>
          <a:prstGeom prst="line">
            <a:avLst/>
          </a:prstGeom>
          <a:ln w="19050">
            <a:solidFill>
              <a:srgbClr val="3E9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4536891" y="2254341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rgbClr val="C00000"/>
                </a:solidFill>
              </a:rPr>
              <a:t>注：伤口愈合终末期时，进行下列记录，并提交归档。</a:t>
            </a:r>
            <a:endParaRPr lang="zh-CN" altLang="en-US" sz="700" dirty="0">
              <a:solidFill>
                <a:srgbClr val="C00000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584920" y="2526886"/>
            <a:ext cx="45719" cy="126238"/>
          </a:xfrm>
          <a:prstGeom prst="rect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11971" y="2468929"/>
            <a:ext cx="24502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50" b="1" dirty="0" smtClean="0">
                <a:solidFill>
                  <a:srgbClr val="3E9EFF"/>
                </a:solidFill>
              </a:rPr>
              <a:t>转归情况</a:t>
            </a:r>
            <a:endParaRPr lang="zh-CN" altLang="en-US" sz="850" b="1" dirty="0">
              <a:solidFill>
                <a:srgbClr val="3E9EFF"/>
              </a:solidFill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4711412" y="2761170"/>
            <a:ext cx="101600" cy="1016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4794459" y="2713418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愈合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5496959" y="2765522"/>
            <a:ext cx="101600" cy="1016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5580006" y="2717770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好转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6307003" y="2761305"/>
            <a:ext cx="101600" cy="1016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6390050" y="2710671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无变化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243969" y="2714889"/>
            <a:ext cx="51383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恶化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椭圆 156"/>
          <p:cNvSpPr/>
          <p:nvPr/>
        </p:nvSpPr>
        <p:spPr>
          <a:xfrm flipH="1">
            <a:off x="7143958" y="2786661"/>
            <a:ext cx="63567" cy="635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3E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4584920" y="3024667"/>
            <a:ext cx="45719" cy="126238"/>
          </a:xfrm>
          <a:prstGeom prst="rect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4611971" y="2966710"/>
            <a:ext cx="24502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50" b="1" dirty="0" smtClean="0">
                <a:solidFill>
                  <a:srgbClr val="3E9EFF"/>
                </a:solidFill>
              </a:rPr>
              <a:t>患者去向</a:t>
            </a:r>
            <a:endParaRPr lang="zh-CN" altLang="en-US" sz="850" b="1" dirty="0">
              <a:solidFill>
                <a:srgbClr val="3E9EFF"/>
              </a:solidFill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4711412" y="3258951"/>
            <a:ext cx="101600" cy="1016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4794459" y="3211199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院内转诊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4793693" y="3411078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在家自行处理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 flipH="1">
            <a:off x="4734145" y="3689543"/>
            <a:ext cx="63567" cy="63567"/>
          </a:xfrm>
          <a:prstGeom prst="ellipse">
            <a:avLst/>
          </a:prstGeom>
          <a:solidFill>
            <a:schemeClr val="bg1"/>
          </a:solidFill>
          <a:ln w="38100">
            <a:solidFill>
              <a:srgbClr val="3E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6305160" y="3604180"/>
            <a:ext cx="2535166" cy="388856"/>
            <a:chOff x="6439833" y="3955809"/>
            <a:chExt cx="2535166" cy="388856"/>
          </a:xfrm>
        </p:grpSpPr>
        <p:sp>
          <p:nvSpPr>
            <p:cNvPr id="216" name="矩形 215"/>
            <p:cNvSpPr/>
            <p:nvPr/>
          </p:nvSpPr>
          <p:spPr>
            <a:xfrm>
              <a:off x="6524723" y="3955809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带敷料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6439833" y="4195244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6522880" y="4144610"/>
              <a:ext cx="2450276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不带敷料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 flipH="1">
              <a:off x="6459313" y="4029965"/>
              <a:ext cx="63567" cy="635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E9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220" name="图片 2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" t="30871" b="47188"/>
          <a:stretch/>
        </p:blipFill>
        <p:spPr>
          <a:xfrm>
            <a:off x="4710646" y="4076340"/>
            <a:ext cx="2959865" cy="1084046"/>
          </a:xfrm>
          <a:prstGeom prst="rect">
            <a:avLst/>
          </a:prstGeom>
          <a:ln>
            <a:noFill/>
          </a:ln>
        </p:spPr>
      </p:pic>
      <p:sp>
        <p:nvSpPr>
          <p:cNvPr id="221" name="矩形 220"/>
          <p:cNvSpPr/>
          <p:nvPr/>
        </p:nvSpPr>
        <p:spPr>
          <a:xfrm>
            <a:off x="4623360" y="3924106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rgbClr val="C00000"/>
                </a:solidFill>
              </a:rPr>
              <a:t>请记录所带敷料</a:t>
            </a:r>
            <a:endParaRPr lang="zh-CN" altLang="en-US" sz="700" dirty="0">
              <a:solidFill>
                <a:srgbClr val="C00000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4710646" y="3461498"/>
            <a:ext cx="101600" cy="1016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4793693" y="3603435"/>
            <a:ext cx="245027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当地医疗机构继续处理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4589015" y="5853841"/>
            <a:ext cx="45719" cy="126238"/>
          </a:xfrm>
          <a:prstGeom prst="rect">
            <a:avLst/>
          </a:prstGeom>
          <a:solidFill>
            <a:srgbClr val="3E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4616066" y="5795884"/>
            <a:ext cx="24502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50" b="1" dirty="0" smtClean="0">
                <a:solidFill>
                  <a:srgbClr val="3E9EFF"/>
                </a:solidFill>
              </a:rPr>
              <a:t>签名</a:t>
            </a:r>
            <a:endParaRPr lang="zh-CN" altLang="en-US" sz="850" b="1" dirty="0">
              <a:solidFill>
                <a:srgbClr val="3E9EFF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296413" y="657245"/>
            <a:ext cx="11283973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</a:rPr>
              <a:t>如果选择 “带敷料”，则需要记录“所带敷料种类”。</a:t>
            </a:r>
            <a:endParaRPr lang="en-US" altLang="zh-CN" sz="1200" dirty="0" smtClean="0">
              <a:solidFill>
                <a:srgbClr val="C00000"/>
              </a:solidFill>
            </a:endParaRPr>
          </a:p>
        </p:txBody>
      </p:sp>
      <p:grpSp>
        <p:nvGrpSpPr>
          <p:cNvPr id="114" name="组 113"/>
          <p:cNvGrpSpPr/>
          <p:nvPr/>
        </p:nvGrpSpPr>
        <p:grpSpPr>
          <a:xfrm>
            <a:off x="507256" y="5312091"/>
            <a:ext cx="4567625" cy="449428"/>
            <a:chOff x="373421" y="4037959"/>
            <a:chExt cx="4567625" cy="449428"/>
          </a:xfrm>
        </p:grpSpPr>
        <p:grpSp>
          <p:nvGrpSpPr>
            <p:cNvPr id="125" name="组 124"/>
            <p:cNvGrpSpPr/>
            <p:nvPr/>
          </p:nvGrpSpPr>
          <p:grpSpPr>
            <a:xfrm>
              <a:off x="373421" y="4037959"/>
              <a:ext cx="4567625" cy="449428"/>
              <a:chOff x="413313" y="2595498"/>
              <a:chExt cx="4567625" cy="449428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413313" y="2653455"/>
                <a:ext cx="45719" cy="126238"/>
              </a:xfrm>
              <a:prstGeom prst="rect">
                <a:avLst/>
              </a:prstGeom>
              <a:solidFill>
                <a:srgbClr val="3E9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440364" y="2595498"/>
                <a:ext cx="245027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50" b="1" dirty="0" smtClean="0">
                    <a:solidFill>
                      <a:srgbClr val="3E9EFF"/>
                    </a:solidFill>
                  </a:rPr>
                  <a:t>患者病历完整度</a:t>
                </a:r>
                <a:endParaRPr lang="zh-CN" altLang="en-US" sz="850" b="1" dirty="0">
                  <a:solidFill>
                    <a:srgbClr val="3E9EFF"/>
                  </a:solidFill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622852" y="2839987"/>
                <a:ext cx="245027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完整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2447615" y="2892623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2530662" y="2844871"/>
                <a:ext cx="245027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不完整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27" name="椭圆 126"/>
            <p:cNvSpPr/>
            <p:nvPr/>
          </p:nvSpPr>
          <p:spPr>
            <a:xfrm>
              <a:off x="535708" y="4332535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9" name="组 168"/>
          <p:cNvGrpSpPr/>
          <p:nvPr/>
        </p:nvGrpSpPr>
        <p:grpSpPr>
          <a:xfrm>
            <a:off x="4587738" y="5279517"/>
            <a:ext cx="4567625" cy="449428"/>
            <a:chOff x="373421" y="4037959"/>
            <a:chExt cx="4567625" cy="449428"/>
          </a:xfrm>
        </p:grpSpPr>
        <p:grpSp>
          <p:nvGrpSpPr>
            <p:cNvPr id="170" name="组 169"/>
            <p:cNvGrpSpPr/>
            <p:nvPr/>
          </p:nvGrpSpPr>
          <p:grpSpPr>
            <a:xfrm>
              <a:off x="373421" y="4037959"/>
              <a:ext cx="4567625" cy="449428"/>
              <a:chOff x="413313" y="2595498"/>
              <a:chExt cx="4567625" cy="44942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413313" y="2653455"/>
                <a:ext cx="45719" cy="126238"/>
              </a:xfrm>
              <a:prstGeom prst="rect">
                <a:avLst/>
              </a:prstGeom>
              <a:solidFill>
                <a:srgbClr val="3E9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440364" y="2595498"/>
                <a:ext cx="245027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850" b="1" dirty="0" smtClean="0">
                    <a:solidFill>
                      <a:srgbClr val="3E9EFF"/>
                    </a:solidFill>
                  </a:rPr>
                  <a:t>患者病历完整度</a:t>
                </a:r>
                <a:endParaRPr lang="zh-CN" altLang="en-US" sz="850" b="1" dirty="0">
                  <a:solidFill>
                    <a:srgbClr val="3E9EFF"/>
                  </a:solidFill>
                </a:endParaRP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622852" y="2839987"/>
                <a:ext cx="245027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完整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2447615" y="2892623"/>
                <a:ext cx="101600" cy="101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2530662" y="2844871"/>
                <a:ext cx="245027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不完整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72" name="椭圆 171"/>
            <p:cNvSpPr/>
            <p:nvPr/>
          </p:nvSpPr>
          <p:spPr>
            <a:xfrm>
              <a:off x="535708" y="4332535"/>
              <a:ext cx="101600" cy="1016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1" name="矩形 180"/>
          <p:cNvSpPr/>
          <p:nvPr/>
        </p:nvSpPr>
        <p:spPr>
          <a:xfrm>
            <a:off x="294308" y="66619"/>
            <a:ext cx="1128607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11</a:t>
            </a:r>
            <a:r>
              <a:rPr lang="zh-CN" altLang="en-US" sz="2400" dirty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19</a:t>
            </a:r>
            <a:r>
              <a:rPr lang="zh-CN" altLang="en-US" sz="2400" dirty="0">
                <a:solidFill>
                  <a:schemeClr val="bg1"/>
                </a:solidFill>
              </a:rPr>
              <a:t>日新增调整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（</a:t>
            </a:r>
            <a:r>
              <a:rPr lang="en-US" altLang="zh-CN" sz="2400" dirty="0" smtClean="0">
                <a:solidFill>
                  <a:schemeClr val="bg1"/>
                </a:solidFill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</a:rPr>
              <a:t>）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转归</a:t>
            </a:r>
            <a:r>
              <a:rPr lang="zh-CN" altLang="en-US" sz="2400" smtClean="0">
                <a:solidFill>
                  <a:schemeClr val="bg1"/>
                </a:solidFill>
              </a:rPr>
              <a:t>与患者去向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499504" y="3390398"/>
            <a:ext cx="3231985" cy="16864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4628582" y="3607963"/>
            <a:ext cx="3231985" cy="16864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2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308" y="213457"/>
            <a:ext cx="11672405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11</a:t>
            </a:r>
            <a:r>
              <a:rPr lang="zh-CN" altLang="en-US" sz="2400" dirty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19</a:t>
            </a:r>
            <a:r>
              <a:rPr lang="zh-CN" altLang="en-US" sz="2400" dirty="0">
                <a:solidFill>
                  <a:schemeClr val="bg1"/>
                </a:solidFill>
              </a:rPr>
              <a:t>日新增调整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（</a:t>
            </a:r>
            <a:r>
              <a:rPr lang="en-US" altLang="zh-CN" sz="2400" dirty="0" smtClean="0">
                <a:solidFill>
                  <a:schemeClr val="bg1"/>
                </a:solidFill>
              </a:rPr>
              <a:t>5</a:t>
            </a:r>
            <a:r>
              <a:rPr lang="zh-CN" altLang="en-US" sz="2400" dirty="0" smtClean="0">
                <a:solidFill>
                  <a:schemeClr val="bg1"/>
                </a:solidFill>
              </a:rPr>
              <a:t>） </a:t>
            </a: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</a:rPr>
              <a:t> 患者信息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08" y="1269116"/>
            <a:ext cx="3418509" cy="5469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矩形 13"/>
          <p:cNvSpPr/>
          <p:nvPr/>
        </p:nvSpPr>
        <p:spPr>
          <a:xfrm>
            <a:off x="962261" y="2822713"/>
            <a:ext cx="2512017" cy="2650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12817" y="2770568"/>
            <a:ext cx="2531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改成：请输入患者</a:t>
            </a:r>
            <a:r>
              <a:rPr lang="en-US" altLang="zh-CN" dirty="0" smtClean="0">
                <a:solidFill>
                  <a:srgbClr val="C00000"/>
                </a:solidFill>
              </a:rPr>
              <a:t>ID</a:t>
            </a:r>
            <a:r>
              <a:rPr lang="zh-CN" altLang="en-US" dirty="0" smtClean="0">
                <a:solidFill>
                  <a:srgbClr val="C00000"/>
                </a:solidFill>
              </a:rPr>
              <a:t>号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1601</Words>
  <Application>Microsoft Macintosh PowerPoint</Application>
  <PresentationFormat>宽屏</PresentationFormat>
  <Paragraphs>274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DengXian</vt:lpstr>
      <vt:lpstr>DengXian Light</vt:lpstr>
      <vt:lpstr>Mangal</vt:lpstr>
      <vt:lpstr>メイリオ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helen helen</dc:creator>
  <cp:lastModifiedBy>helen helen</cp:lastModifiedBy>
  <cp:revision>28</cp:revision>
  <cp:lastPrinted>2018-11-19T06:16:52Z</cp:lastPrinted>
  <dcterms:created xsi:type="dcterms:W3CDTF">2018-11-19T06:16:32Z</dcterms:created>
  <dcterms:modified xsi:type="dcterms:W3CDTF">2018-11-19T08:23:42Z</dcterms:modified>
</cp:coreProperties>
</file>