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5"/>
  </p:notesMasterIdLst>
  <p:handoutMasterIdLst>
    <p:handoutMasterId r:id="rId146"/>
  </p:handoutMasterIdLst>
  <p:sldIdLst>
    <p:sldId id="256" r:id="rId2"/>
    <p:sldId id="552" r:id="rId3"/>
    <p:sldId id="262" r:id="rId4"/>
    <p:sldId id="263" r:id="rId5"/>
    <p:sldId id="264" r:id="rId6"/>
    <p:sldId id="267" r:id="rId7"/>
    <p:sldId id="800" r:id="rId8"/>
    <p:sldId id="270" r:id="rId9"/>
    <p:sldId id="795" r:id="rId10"/>
    <p:sldId id="271" r:id="rId11"/>
    <p:sldId id="272" r:id="rId12"/>
    <p:sldId id="530" r:id="rId13"/>
    <p:sldId id="796" r:id="rId14"/>
    <p:sldId id="797" r:id="rId15"/>
    <p:sldId id="274" r:id="rId16"/>
    <p:sldId id="275" r:id="rId17"/>
    <p:sldId id="276" r:id="rId18"/>
    <p:sldId id="277" r:id="rId19"/>
    <p:sldId id="587" r:id="rId20"/>
    <p:sldId id="466" r:id="rId21"/>
    <p:sldId id="477" r:id="rId22"/>
    <p:sldId id="478" r:id="rId23"/>
    <p:sldId id="479" r:id="rId24"/>
    <p:sldId id="473" r:id="rId25"/>
    <p:sldId id="474" r:id="rId26"/>
    <p:sldId id="475" r:id="rId27"/>
    <p:sldId id="481" r:id="rId28"/>
    <p:sldId id="482" r:id="rId29"/>
    <p:sldId id="483" r:id="rId30"/>
    <p:sldId id="485" r:id="rId31"/>
    <p:sldId id="579" r:id="rId32"/>
    <p:sldId id="580" r:id="rId33"/>
    <p:sldId id="490" r:id="rId34"/>
    <p:sldId id="581" r:id="rId35"/>
    <p:sldId id="582" r:id="rId36"/>
    <p:sldId id="583" r:id="rId37"/>
    <p:sldId id="536" r:id="rId38"/>
    <p:sldId id="492" r:id="rId39"/>
    <p:sldId id="592" r:id="rId40"/>
    <p:sldId id="593" r:id="rId41"/>
    <p:sldId id="594" r:id="rId42"/>
    <p:sldId id="493" r:id="rId43"/>
    <p:sldId id="539" r:id="rId44"/>
    <p:sldId id="489" r:id="rId45"/>
    <p:sldId id="598" r:id="rId46"/>
    <p:sldId id="599" r:id="rId47"/>
    <p:sldId id="540" r:id="rId48"/>
    <p:sldId id="497" r:id="rId49"/>
    <p:sldId id="498" r:id="rId50"/>
    <p:sldId id="600" r:id="rId51"/>
    <p:sldId id="601" r:id="rId52"/>
    <p:sldId id="602" r:id="rId53"/>
    <p:sldId id="542" r:id="rId54"/>
    <p:sldId id="514" r:id="rId55"/>
    <p:sldId id="606" r:id="rId56"/>
    <p:sldId id="607" r:id="rId57"/>
    <p:sldId id="515" r:id="rId58"/>
    <p:sldId id="543" r:id="rId59"/>
    <p:sldId id="545" r:id="rId60"/>
    <p:sldId id="546" r:id="rId61"/>
    <p:sldId id="621" r:id="rId62"/>
    <p:sldId id="549" r:id="rId63"/>
    <p:sldId id="525" r:id="rId64"/>
    <p:sldId id="630" r:id="rId65"/>
    <p:sldId id="526" r:id="rId66"/>
    <p:sldId id="544" r:id="rId67"/>
    <p:sldId id="505" r:id="rId68"/>
    <p:sldId id="537" r:id="rId69"/>
    <p:sldId id="332" r:id="rId70"/>
    <p:sldId id="550" r:id="rId71"/>
    <p:sldId id="334" r:id="rId72"/>
    <p:sldId id="335" r:id="rId73"/>
    <p:sldId id="337" r:id="rId74"/>
    <p:sldId id="798" r:id="rId75"/>
    <p:sldId id="799" r:id="rId76"/>
    <p:sldId id="341" r:id="rId77"/>
    <p:sldId id="554" r:id="rId78"/>
    <p:sldId id="342" r:id="rId79"/>
    <p:sldId id="344" r:id="rId80"/>
    <p:sldId id="345" r:id="rId81"/>
    <p:sldId id="346" r:id="rId82"/>
    <p:sldId id="347" r:id="rId83"/>
    <p:sldId id="556" r:id="rId84"/>
    <p:sldId id="557" r:id="rId85"/>
    <p:sldId id="348" r:id="rId86"/>
    <p:sldId id="349" r:id="rId87"/>
    <p:sldId id="350" r:id="rId88"/>
    <p:sldId id="351" r:id="rId89"/>
    <p:sldId id="352" r:id="rId90"/>
    <p:sldId id="353" r:id="rId91"/>
    <p:sldId id="354" r:id="rId92"/>
    <p:sldId id="355" r:id="rId93"/>
    <p:sldId id="356" r:id="rId94"/>
    <p:sldId id="357" r:id="rId95"/>
    <p:sldId id="361" r:id="rId96"/>
    <p:sldId id="362" r:id="rId97"/>
    <p:sldId id="363" r:id="rId98"/>
    <p:sldId id="364" r:id="rId99"/>
    <p:sldId id="365" r:id="rId100"/>
    <p:sldId id="366" r:id="rId101"/>
    <p:sldId id="367" r:id="rId102"/>
    <p:sldId id="368" r:id="rId103"/>
    <p:sldId id="369" r:id="rId104"/>
    <p:sldId id="370" r:id="rId105"/>
    <p:sldId id="371" r:id="rId106"/>
    <p:sldId id="372" r:id="rId107"/>
    <p:sldId id="373" r:id="rId108"/>
    <p:sldId id="801" r:id="rId109"/>
    <p:sldId id="802" r:id="rId110"/>
    <p:sldId id="453" r:id="rId111"/>
    <p:sldId id="454" r:id="rId112"/>
    <p:sldId id="455" r:id="rId113"/>
    <p:sldId id="377" r:id="rId114"/>
    <p:sldId id="378" r:id="rId115"/>
    <p:sldId id="379" r:id="rId116"/>
    <p:sldId id="384" r:id="rId117"/>
    <p:sldId id="385" r:id="rId118"/>
    <p:sldId id="386" r:id="rId119"/>
    <p:sldId id="387" r:id="rId120"/>
    <p:sldId id="388" r:id="rId121"/>
    <p:sldId id="389" r:id="rId122"/>
    <p:sldId id="390" r:id="rId123"/>
    <p:sldId id="391" r:id="rId124"/>
    <p:sldId id="392" r:id="rId125"/>
    <p:sldId id="393" r:id="rId126"/>
    <p:sldId id="394" r:id="rId127"/>
    <p:sldId id="395" r:id="rId128"/>
    <p:sldId id="397" r:id="rId129"/>
    <p:sldId id="398" r:id="rId130"/>
    <p:sldId id="399" r:id="rId131"/>
    <p:sldId id="400" r:id="rId132"/>
    <p:sldId id="401" r:id="rId133"/>
    <p:sldId id="402" r:id="rId134"/>
    <p:sldId id="403" r:id="rId135"/>
    <p:sldId id="404" r:id="rId136"/>
    <p:sldId id="405" r:id="rId137"/>
    <p:sldId id="406" r:id="rId138"/>
    <p:sldId id="407" r:id="rId139"/>
    <p:sldId id="408" r:id="rId140"/>
    <p:sldId id="409" r:id="rId141"/>
    <p:sldId id="410" r:id="rId142"/>
    <p:sldId id="411" r:id="rId143"/>
    <p:sldId id="412" r:id="rId1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0">
          <p15:clr>
            <a:srgbClr val="A4A3A4"/>
          </p15:clr>
        </p15:guide>
        <p15:guide id="2" pos="2857">
          <p15:clr>
            <a:srgbClr val="A4A3A4"/>
          </p15:clr>
        </p15:guide>
      </p15:sldGuideLst>
    </p:ext>
    <p:ext uri="{2D200454-40CA-4A62-9FC3-DE9A4176ACB9}">
      <p15:notesGuideLst xmlns:p15="http://schemas.microsoft.com/office/powerpoint/2012/main">
        <p15:guide id="1" orient="horz" pos="2906">
          <p15:clr>
            <a:srgbClr val="A4A3A4"/>
          </p15:clr>
        </p15:guide>
        <p15:guide id="2" pos="214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285"/>
    <a:srgbClr val="FFEDB3"/>
    <a:srgbClr val="0000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49724" autoAdjust="0"/>
  </p:normalViewPr>
  <p:slideViewPr>
    <p:cSldViewPr>
      <p:cViewPr varScale="1">
        <p:scale>
          <a:sx n="89" d="100"/>
          <a:sy n="89" d="100"/>
        </p:scale>
        <p:origin x="1166" y="72"/>
      </p:cViewPr>
      <p:guideLst>
        <p:guide orient="horz" pos="2180"/>
        <p:guide pos="2857"/>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906"/>
        <p:guide pos="214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2021/11/24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13731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2021/11/24</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383518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B807088-CE91-4AC0-B6CC-99EC56E19EC3}" type="slidenum">
              <a:rPr lang="en-US" altLang="zh-CN"/>
              <a:t>5</a:t>
            </a:fld>
            <a:endParaRPr lang="en-US" altLang="zh-CN"/>
          </a:p>
        </p:txBody>
      </p:sp>
      <p:sp>
        <p:nvSpPr>
          <p:cNvPr id="741378" name="Rectangle 2"/>
          <p:cNvSpPr>
            <a:spLocks noGrp="1" noRot="1" noChangeAspect="1" noChangeArrowheads="1" noTextEdit="1"/>
          </p:cNvSpPr>
          <p:nvPr>
            <p:ph type="sldImg"/>
          </p:nvPr>
        </p:nvSpPr>
        <p:spPr>
          <a:xfrm>
            <a:off x="1143000" y="685800"/>
            <a:ext cx="4572000" cy="3429000"/>
          </a:xfrm>
          <a:prstGeom prst="rect">
            <a:avLst/>
          </a:prstGeom>
        </p:spPr>
      </p:sp>
      <p:sp>
        <p:nvSpPr>
          <p:cNvPr id="741379" name="Rectangle 3"/>
          <p:cNvSpPr>
            <a:spLocks noGrp="1" noChangeArrowheads="1"/>
          </p:cNvSpPr>
          <p:nvPr>
            <p:ph type="body" idx="1"/>
          </p:nvPr>
        </p:nvSpPr>
        <p:spPr/>
        <p:txBody>
          <a:bodyPr/>
          <a:lstStyle/>
          <a:p>
            <a:r>
              <a:rPr lang="zh-CN" altLang="en-US"/>
              <a:t>具体介绍参看 </a:t>
            </a:r>
            <a:r>
              <a:rPr lang="en-US" altLang="zh-CN"/>
              <a:t>&lt;&lt;Spring </a:t>
            </a:r>
            <a:r>
              <a:rPr lang="zh-CN" altLang="en-US"/>
              <a:t>开发参考手册</a:t>
            </a:r>
            <a:r>
              <a:rPr lang="en-US" altLang="zh-CN"/>
              <a:t>&gt;&gt;</a:t>
            </a:r>
          </a:p>
        </p:txBody>
      </p:sp>
    </p:spTree>
    <p:extLst>
      <p:ext uri="{BB962C8B-B14F-4D97-AF65-F5344CB8AC3E}">
        <p14:creationId xmlns:p14="http://schemas.microsoft.com/office/powerpoint/2010/main" val="337490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E25713-679B-408E-B6D7-A3B96DE8FB60}" type="slidenum">
              <a:rPr lang="en-US" altLang="zh-CN"/>
              <a:t>52</a:t>
            </a:fld>
            <a:endParaRPr lang="en-US" altLang="zh-CN"/>
          </a:p>
        </p:txBody>
      </p:sp>
      <p:sp>
        <p:nvSpPr>
          <p:cNvPr id="756738" name="Rectangle 2"/>
          <p:cNvSpPr>
            <a:spLocks noGrp="1" noRot="1" noChangeAspect="1" noChangeArrowheads="1" noTextEdit="1"/>
          </p:cNvSpPr>
          <p:nvPr>
            <p:ph type="sldImg"/>
          </p:nvPr>
        </p:nvSpPr>
        <p:spPr>
          <a:xfrm>
            <a:off x="1143000" y="685800"/>
            <a:ext cx="4572000" cy="3429000"/>
          </a:xfrm>
          <a:prstGeom prst="rect">
            <a:avLst/>
          </a:prstGeom>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extLst>
      <p:ext uri="{BB962C8B-B14F-4D97-AF65-F5344CB8AC3E}">
        <p14:creationId xmlns:p14="http://schemas.microsoft.com/office/powerpoint/2010/main" val="3733912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C0EFF96-A9A3-4920-BA3E-50EE17C21589}" type="slidenum">
              <a:rPr lang="en-US" altLang="zh-CN"/>
              <a:t>70</a:t>
            </a:fld>
            <a:endParaRPr lang="en-US" altLang="zh-CN"/>
          </a:p>
        </p:txBody>
      </p:sp>
      <p:sp>
        <p:nvSpPr>
          <p:cNvPr id="770050" name="Rectangle 2"/>
          <p:cNvSpPr>
            <a:spLocks noGrp="1" noRot="1" noChangeAspect="1" noChangeArrowheads="1" noTextEdit="1"/>
          </p:cNvSpPr>
          <p:nvPr>
            <p:ph type="sldImg"/>
          </p:nvPr>
        </p:nvSpPr>
        <p:spPr>
          <a:xfrm>
            <a:off x="1143000" y="685800"/>
            <a:ext cx="4572000" cy="3429000"/>
          </a:xfrm>
          <a:prstGeom prst="rect">
            <a:avLst/>
          </a:prstGeom>
        </p:spPr>
      </p:sp>
      <p:sp>
        <p:nvSpPr>
          <p:cNvPr id="770051" name="Rectangle 3"/>
          <p:cNvSpPr>
            <a:spLocks noGrp="1" noChangeArrowheads="1"/>
          </p:cNvSpPr>
          <p:nvPr>
            <p:ph type="body" idx="1"/>
          </p:nvPr>
        </p:nvSpPr>
        <p:spPr/>
        <p:txBody>
          <a:bodyPr/>
          <a:lstStyle/>
          <a:p>
            <a:r>
              <a:rPr lang="en-US" altLang="zh-CN"/>
              <a:t>double pound = kilogram * 2.2;</a:t>
            </a:r>
          </a:p>
          <a:p>
            <a:r>
              <a:rPr lang="en-US" altLang="zh-CN"/>
              <a:t>double mile = kilometer * 0.62;</a:t>
            </a:r>
          </a:p>
        </p:txBody>
      </p:sp>
    </p:spTree>
    <p:extLst>
      <p:ext uri="{BB962C8B-B14F-4D97-AF65-F5344CB8AC3E}">
        <p14:creationId xmlns:p14="http://schemas.microsoft.com/office/powerpoint/2010/main" val="1300739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43E211-81B7-4F03-93F0-7BF771992C11}" type="slidenum">
              <a:rPr lang="en-US" altLang="zh-CN"/>
              <a:t>95</a:t>
            </a:fld>
            <a:endParaRPr lang="en-US" altLang="zh-CN"/>
          </a:p>
        </p:txBody>
      </p:sp>
      <p:sp>
        <p:nvSpPr>
          <p:cNvPr id="774146" name="Rectangle 2"/>
          <p:cNvSpPr>
            <a:spLocks noGrp="1" noRot="1" noChangeAspect="1" noChangeArrowheads="1" noTextEdit="1"/>
          </p:cNvSpPr>
          <p:nvPr>
            <p:ph type="sldImg"/>
          </p:nvPr>
        </p:nvSpPr>
        <p:spPr>
          <a:xfrm>
            <a:off x="1143000" y="685800"/>
            <a:ext cx="4572000" cy="3429000"/>
          </a:xfrm>
          <a:prstGeom prst="rect">
            <a:avLst/>
          </a:prstGeom>
        </p:spPr>
      </p:sp>
      <p:sp>
        <p:nvSpPr>
          <p:cNvPr id="774147" name="Rectangle 3"/>
          <p:cNvSpPr>
            <a:spLocks noGrp="1" noChangeArrowheads="1"/>
          </p:cNvSpPr>
          <p:nvPr>
            <p:ph type="body" idx="1"/>
          </p:nvPr>
        </p:nvSpPr>
        <p:spPr/>
        <p:txBody>
          <a:bodyPr/>
          <a:lstStyle/>
          <a:p>
            <a:r>
              <a:rPr lang="en-US" altLang="zh-CN"/>
              <a:t>Java </a:t>
            </a:r>
            <a:r>
              <a:rPr lang="zh-CN" altLang="en-US"/>
              <a:t>只支持单继承</a:t>
            </a:r>
            <a:r>
              <a:rPr lang="en-US" altLang="zh-CN"/>
              <a:t>, </a:t>
            </a:r>
            <a:r>
              <a:rPr lang="zh-CN" altLang="en-US"/>
              <a:t>不可能让 </a:t>
            </a:r>
            <a:r>
              <a:rPr lang="en-US" altLang="zh-CN"/>
              <a:t>ArithmeticCalculatorImpl </a:t>
            </a:r>
            <a:r>
              <a:rPr lang="zh-CN" altLang="en-US"/>
              <a:t>类既扩展 </a:t>
            </a:r>
            <a:r>
              <a:rPr lang="en-US" altLang="zh-CN"/>
              <a:t>MaxCalculatorImpl, </a:t>
            </a:r>
            <a:r>
              <a:rPr lang="zh-CN" altLang="en-US"/>
              <a:t>又扩展 </a:t>
            </a:r>
            <a:r>
              <a:rPr lang="en-US" altLang="zh-CN"/>
              <a:t>MinCalculatorImpl</a:t>
            </a:r>
          </a:p>
        </p:txBody>
      </p:sp>
    </p:spTree>
    <p:extLst>
      <p:ext uri="{BB962C8B-B14F-4D97-AF65-F5344CB8AC3E}">
        <p14:creationId xmlns:p14="http://schemas.microsoft.com/office/powerpoint/2010/main" val="4057987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1002D10-A311-4D44-86BC-3AE98B3D8441}" type="slidenum">
              <a:rPr lang="en-US" altLang="zh-CN"/>
              <a:t>106</a:t>
            </a:fld>
            <a:endParaRPr lang="en-US" altLang="zh-CN"/>
          </a:p>
        </p:txBody>
      </p:sp>
      <p:sp>
        <p:nvSpPr>
          <p:cNvPr id="776194" name="Rectangle 2"/>
          <p:cNvSpPr>
            <a:spLocks noGrp="1" noRot="1" noChangeAspect="1" noChangeArrowheads="1" noTextEdit="1"/>
          </p:cNvSpPr>
          <p:nvPr>
            <p:ph type="sldImg"/>
          </p:nvPr>
        </p:nvSpPr>
        <p:spPr>
          <a:xfrm>
            <a:off x="1143000" y="685800"/>
            <a:ext cx="4572000" cy="3429000"/>
          </a:xfrm>
          <a:prstGeom prst="rect">
            <a:avLst/>
          </a:prstGeom>
        </p:spPr>
      </p:sp>
      <p:sp>
        <p:nvSpPr>
          <p:cNvPr id="776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710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149831-41A6-4501-9E46-C9321BF1FCDF}" type="slidenum">
              <a:rPr lang="en-US" altLang="zh-CN"/>
              <a:t>117</a:t>
            </a:fld>
            <a:endParaRPr lang="en-US" altLang="zh-CN"/>
          </a:p>
        </p:txBody>
      </p:sp>
      <p:sp>
        <p:nvSpPr>
          <p:cNvPr id="777218" name="Rectangle 2"/>
          <p:cNvSpPr>
            <a:spLocks noGrp="1" noRot="1" noChangeAspect="1" noChangeArrowheads="1" noTextEdit="1"/>
          </p:cNvSpPr>
          <p:nvPr>
            <p:ph type="sldImg"/>
          </p:nvPr>
        </p:nvSpPr>
        <p:spPr>
          <a:xfrm>
            <a:off x="1143000" y="685800"/>
            <a:ext cx="4572000" cy="3429000"/>
          </a:xfrm>
          <a:prstGeom prst="rect">
            <a:avLst/>
          </a:prstGeom>
        </p:spPr>
      </p:sp>
      <p:sp>
        <p:nvSpPr>
          <p:cNvPr id="777219" name="Rectangle 3"/>
          <p:cNvSpPr>
            <a:spLocks noGrp="1" noChangeArrowheads="1"/>
          </p:cNvSpPr>
          <p:nvPr>
            <p:ph type="body" idx="1"/>
          </p:nvPr>
        </p:nvSpPr>
        <p:spPr/>
        <p:txBody>
          <a:bodyPr/>
          <a:lstStyle/>
          <a:p>
            <a:r>
              <a:rPr lang="en-US" altLang="zh-CN"/>
              <a:t>String sql = </a:t>
            </a:r>
            <a:r>
              <a:rPr lang="en-US" altLang="zh-CN">
                <a:latin typeface="Arial" panose="020B0604020202020204"/>
              </a:rPr>
              <a:t>“</a:t>
            </a:r>
            <a:r>
              <a:rPr lang="en-US" altLang="en-US"/>
              <a:t>INSERT INTO person(age, firstname, lastname) VALUES(</a:t>
            </a:r>
            <a:r>
              <a:rPr lang="en-US" altLang="zh-CN"/>
              <a:t>:age</a:t>
            </a:r>
            <a:r>
              <a:rPr lang="en-US" altLang="en-US"/>
              <a:t>, </a:t>
            </a:r>
            <a:r>
              <a:rPr lang="en-US" altLang="zh-CN"/>
              <a:t>:firstname</a:t>
            </a:r>
            <a:r>
              <a:rPr lang="en-US" altLang="en-US"/>
              <a:t>, </a:t>
            </a:r>
            <a:r>
              <a:rPr lang="en-US" altLang="zh-CN"/>
              <a:t>:lastname</a:t>
            </a:r>
            <a:r>
              <a:rPr lang="en-US" altLang="en-US"/>
              <a:t>)</a:t>
            </a:r>
            <a:r>
              <a:rPr lang="en-US" altLang="zh-CN">
                <a:latin typeface="Arial" panose="020B0604020202020204"/>
              </a:rPr>
              <a:t>”</a:t>
            </a:r>
            <a:endParaRPr lang="en-US" altLang="zh-CN"/>
          </a:p>
        </p:txBody>
      </p:sp>
    </p:spTree>
    <p:extLst>
      <p:ext uri="{BB962C8B-B14F-4D97-AF65-F5344CB8AC3E}">
        <p14:creationId xmlns:p14="http://schemas.microsoft.com/office/powerpoint/2010/main" val="2334461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FA04D5-AC6F-4C32-9E3A-7E6E06D69D50}" type="slidenum">
              <a:rPr lang="en-US" altLang="zh-CN"/>
              <a:t>118</a:t>
            </a:fld>
            <a:endParaRPr lang="en-US" altLang="zh-CN"/>
          </a:p>
        </p:txBody>
      </p:sp>
      <p:sp>
        <p:nvSpPr>
          <p:cNvPr id="779266" name="Rectangle 2"/>
          <p:cNvSpPr>
            <a:spLocks noGrp="1" noRot="1" noChangeAspect="1" noChangeArrowheads="1" noTextEdit="1"/>
          </p:cNvSpPr>
          <p:nvPr>
            <p:ph type="sldImg"/>
          </p:nvPr>
        </p:nvSpPr>
        <p:spPr>
          <a:xfrm>
            <a:off x="1143000" y="685800"/>
            <a:ext cx="4572000" cy="3429000"/>
          </a:xfrm>
          <a:prstGeom prst="rect">
            <a:avLst/>
          </a:prstGeom>
        </p:spPr>
      </p:sp>
      <p:sp>
        <p:nvSpPr>
          <p:cNvPr id="779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1540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AB0B21-2FF0-4B83-AAEC-133D7DA5C9A5}" type="slidenum">
              <a:rPr lang="en-US" altLang="zh-CN"/>
              <a:t>124</a:t>
            </a:fld>
            <a:endParaRPr lang="en-US" altLang="zh-CN"/>
          </a:p>
        </p:txBody>
      </p:sp>
      <p:sp>
        <p:nvSpPr>
          <p:cNvPr id="780290" name="Rectangle 2"/>
          <p:cNvSpPr>
            <a:spLocks noGrp="1" noRot="1" noChangeAspect="1" noChangeArrowheads="1" noTextEdit="1"/>
          </p:cNvSpPr>
          <p:nvPr>
            <p:ph type="sldImg"/>
          </p:nvPr>
        </p:nvSpPr>
        <p:spPr>
          <a:xfrm>
            <a:off x="1143000" y="685800"/>
            <a:ext cx="4572000" cy="3429000"/>
          </a:xfrm>
          <a:prstGeom prst="rect">
            <a:avLst/>
          </a:prstGeom>
        </p:spPr>
      </p:sp>
      <p:sp>
        <p:nvSpPr>
          <p:cNvPr id="780291" name="Rectangle 3"/>
          <p:cNvSpPr>
            <a:spLocks noGrp="1" noChangeArrowheads="1"/>
          </p:cNvSpPr>
          <p:nvPr>
            <p:ph type="body" idx="1"/>
          </p:nvPr>
        </p:nvSpPr>
        <p:spPr/>
        <p:txBody>
          <a:bodyPr/>
          <a:lstStyle/>
          <a:p>
            <a:pPr>
              <a:lnSpc>
                <a:spcPct val="90000"/>
              </a:lnSpc>
            </a:pPr>
            <a:r>
              <a:rPr lang="en-US" altLang="zh-CN" dirty="0"/>
              <a:t>use spring;</a:t>
            </a:r>
          </a:p>
          <a:p>
            <a:pPr>
              <a:lnSpc>
                <a:spcPct val="90000"/>
              </a:lnSpc>
            </a:pPr>
            <a:r>
              <a:rPr lang="en-US" altLang="zh-CN" dirty="0"/>
              <a:t>create table book(</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a:t>
            </a:r>
            <a:r>
              <a:rPr lang="en-US" altLang="zh-CN" dirty="0" err="1"/>
              <a:t>book_name</a:t>
            </a:r>
            <a:r>
              <a:rPr lang="en-US" altLang="zh-CN" dirty="0"/>
              <a:t> </a:t>
            </a:r>
            <a:r>
              <a:rPr lang="en-US" altLang="zh-CN" dirty="0" err="1"/>
              <a:t>varchar</a:t>
            </a:r>
            <a:r>
              <a:rPr lang="en-US" altLang="zh-CN" dirty="0"/>
              <a:t>(100),</a:t>
            </a:r>
          </a:p>
          <a:p>
            <a:pPr>
              <a:lnSpc>
                <a:spcPct val="90000"/>
              </a:lnSpc>
            </a:pPr>
            <a:r>
              <a:rPr lang="en-US" altLang="zh-CN" dirty="0"/>
              <a:t>       price </a:t>
            </a:r>
            <a:r>
              <a:rPr lang="en-US" altLang="zh-CN" dirty="0" err="1"/>
              <a:t>int</a:t>
            </a:r>
            <a:endParaRPr lang="en-US" altLang="zh-CN" dirty="0"/>
          </a:p>
          <a:p>
            <a:pPr>
              <a:lnSpc>
                <a:spcPct val="90000"/>
              </a:lnSpc>
            </a:pPr>
            <a:r>
              <a:rPr lang="en-US" altLang="zh-CN" dirty="0"/>
              <a:t>);</a:t>
            </a:r>
          </a:p>
          <a:p>
            <a:pPr>
              <a:lnSpc>
                <a:spcPct val="90000"/>
              </a:lnSpc>
            </a:pPr>
            <a:endParaRPr lang="en-US" altLang="zh-CN" dirty="0"/>
          </a:p>
          <a:p>
            <a:pPr>
              <a:lnSpc>
                <a:spcPct val="90000"/>
              </a:lnSpc>
            </a:pPr>
            <a:r>
              <a:rPr lang="en-US" altLang="zh-CN" dirty="0"/>
              <a:t>create table </a:t>
            </a:r>
            <a:r>
              <a:rPr lang="en-US" altLang="zh-CN" dirty="0" err="1"/>
              <a:t>book_stock</a:t>
            </a:r>
            <a:r>
              <a:rPr lang="en-US" altLang="zh-CN" dirty="0"/>
              <a:t>(</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stock </a:t>
            </a:r>
            <a:r>
              <a:rPr lang="en-US" altLang="zh-CN" dirty="0" err="1"/>
              <a:t>int</a:t>
            </a:r>
            <a:r>
              <a:rPr lang="en-US" altLang="zh-CN" dirty="0"/>
              <a:t>,</a:t>
            </a:r>
          </a:p>
          <a:p>
            <a:pPr>
              <a:lnSpc>
                <a:spcPct val="90000"/>
              </a:lnSpc>
            </a:pPr>
            <a:r>
              <a:rPr lang="en-US" altLang="zh-CN" dirty="0"/>
              <a:t>       check(stock &gt; 0)       </a:t>
            </a:r>
          </a:p>
          <a:p>
            <a:pPr>
              <a:lnSpc>
                <a:spcPct val="90000"/>
              </a:lnSpc>
            </a:pPr>
            <a:r>
              <a:rPr lang="en-US" altLang="zh-CN" dirty="0"/>
              <a:t>);</a:t>
            </a:r>
          </a:p>
          <a:p>
            <a:pPr>
              <a:lnSpc>
                <a:spcPct val="90000"/>
              </a:lnSpc>
            </a:pPr>
            <a:endParaRPr lang="en-US" altLang="zh-CN" dirty="0"/>
          </a:p>
          <a:p>
            <a:pPr>
              <a:lnSpc>
                <a:spcPct val="90000"/>
              </a:lnSpc>
            </a:pPr>
            <a:r>
              <a:rPr lang="en-US" altLang="zh-CN" dirty="0"/>
              <a:t>create table account(</a:t>
            </a:r>
          </a:p>
          <a:p>
            <a:pPr>
              <a:lnSpc>
                <a:spcPct val="90000"/>
              </a:lnSpc>
            </a:pPr>
            <a:r>
              <a:rPr lang="en-US" altLang="zh-CN" dirty="0"/>
              <a:t>       username </a:t>
            </a:r>
            <a:r>
              <a:rPr lang="en-US" altLang="zh-CN" dirty="0" err="1"/>
              <a:t>varchar</a:t>
            </a:r>
            <a:r>
              <a:rPr lang="en-US" altLang="zh-CN" dirty="0"/>
              <a:t>(50) primary key,</a:t>
            </a:r>
          </a:p>
          <a:p>
            <a:pPr>
              <a:lnSpc>
                <a:spcPct val="90000"/>
              </a:lnSpc>
            </a:pPr>
            <a:r>
              <a:rPr lang="en-US" altLang="zh-CN" dirty="0"/>
              <a:t>       balance </a:t>
            </a:r>
            <a:r>
              <a:rPr lang="en-US" altLang="zh-CN" dirty="0" err="1"/>
              <a:t>int</a:t>
            </a:r>
            <a:r>
              <a:rPr lang="en-US" altLang="zh-CN" dirty="0"/>
              <a:t>,</a:t>
            </a:r>
          </a:p>
          <a:p>
            <a:pPr>
              <a:lnSpc>
                <a:spcPct val="90000"/>
              </a:lnSpc>
            </a:pPr>
            <a:r>
              <a:rPr lang="en-US" altLang="zh-CN" dirty="0"/>
              <a:t>       check(balance &gt; 0)</a:t>
            </a:r>
          </a:p>
          <a:p>
            <a:pPr>
              <a:lnSpc>
                <a:spcPct val="90000"/>
              </a:lnSpc>
            </a:pPr>
            <a:r>
              <a:rPr lang="en-US" altLang="zh-CN" dirty="0"/>
              <a:t>);</a:t>
            </a:r>
          </a:p>
        </p:txBody>
      </p:sp>
    </p:spTree>
    <p:extLst>
      <p:ext uri="{BB962C8B-B14F-4D97-AF65-F5344CB8AC3E}">
        <p14:creationId xmlns:p14="http://schemas.microsoft.com/office/powerpoint/2010/main" val="4132808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125</a:t>
            </a:fld>
            <a:endParaRPr lang="zh-CN" altLang="en-US"/>
          </a:p>
        </p:txBody>
      </p:sp>
    </p:spTree>
    <p:extLst>
      <p:ext uri="{BB962C8B-B14F-4D97-AF65-F5344CB8AC3E}">
        <p14:creationId xmlns:p14="http://schemas.microsoft.com/office/powerpoint/2010/main" val="3184976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35A154-8A4E-4296-A84B-99CC3A53405D}" type="slidenum">
              <a:rPr lang="en-US" altLang="zh-CN"/>
              <a:t>133</a:t>
            </a:fld>
            <a:endParaRPr lang="en-US" altLang="zh-CN"/>
          </a:p>
        </p:txBody>
      </p:sp>
      <p:sp>
        <p:nvSpPr>
          <p:cNvPr id="805890" name="Rectangle 2"/>
          <p:cNvSpPr>
            <a:spLocks noGrp="1" noRot="1" noChangeAspect="1" noChangeArrowheads="1" noTextEdit="1"/>
          </p:cNvSpPr>
          <p:nvPr>
            <p:ph type="sldImg"/>
          </p:nvPr>
        </p:nvSpPr>
        <p:spPr>
          <a:xfrm>
            <a:off x="1143000" y="685800"/>
            <a:ext cx="4572000" cy="3429000"/>
          </a:xfrm>
          <a:prstGeom prst="rect">
            <a:avLst/>
          </a:prstGeom>
        </p:spPr>
      </p:sp>
      <p:sp>
        <p:nvSpPr>
          <p:cNvPr id="805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6667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40000" lnSpcReduction="20000"/>
          </a:bodyPr>
          <a:lstStyle/>
          <a:p>
            <a:r>
              <a:rPr lang="en-US" altLang="zh-CN" sz="1200" b="1" kern="1200" dirty="0" smtClean="0">
                <a:solidFill>
                  <a:schemeClr val="tx1"/>
                </a:solidFill>
                <a:latin typeface="+mn-lt"/>
                <a:ea typeface="+mn-ea"/>
                <a:cs typeface="+mn-cs"/>
              </a:rPr>
              <a:t>public class Car {</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brand;</a:t>
            </a:r>
          </a:p>
          <a:p>
            <a:r>
              <a:rPr lang="en-US" altLang="zh-CN" sz="1200" b="1" kern="1200" dirty="0" smtClean="0">
                <a:solidFill>
                  <a:schemeClr val="tx1"/>
                </a:solidFill>
                <a:latin typeface="+mn-lt"/>
                <a:ea typeface="+mn-ea"/>
                <a:cs typeface="+mn-cs"/>
              </a:rPr>
              <a:t>private double price;</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smtClean="0">
                <a:solidFill>
                  <a:schemeClr val="tx1"/>
                </a:solidFill>
                <a:latin typeface="+mn-lt"/>
                <a:ea typeface="+mn-ea"/>
                <a:cs typeface="+mn-cs"/>
              </a:rPr>
              <a:t>private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super();</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getCorp</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setCorp</a:t>
            </a:r>
            <a:r>
              <a:rPr lang="en-US" altLang="zh-CN" sz="1200" b="1" kern="1200" dirty="0" smtClean="0">
                <a:solidFill>
                  <a:schemeClr val="tx1"/>
                </a:solidFill>
                <a:latin typeface="+mn-lt"/>
                <a:ea typeface="+mn-ea"/>
                <a:cs typeface="+mn-cs"/>
              </a:rPr>
              <a:t>(String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getMaxSpeed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setMaxSpeed</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getBrand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setBrand</a:t>
            </a:r>
            <a:r>
              <a:rPr lang="en-US" altLang="zh-CN" sz="1200" b="1" kern="1200" dirty="0" smtClean="0">
                <a:solidFill>
                  <a:schemeClr val="tx1"/>
                </a:solidFill>
                <a:latin typeface="+mn-lt"/>
                <a:ea typeface="+mn-ea"/>
                <a:cs typeface="+mn-cs"/>
              </a:rPr>
              <a:t>(String brand)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double </a:t>
            </a:r>
            <a:r>
              <a:rPr lang="en-US" altLang="zh-CN" sz="1200" b="1" kern="1200" dirty="0" err="1" smtClean="0">
                <a:solidFill>
                  <a:schemeClr val="tx1"/>
                </a:solidFill>
                <a:latin typeface="+mn-lt"/>
                <a:ea typeface="+mn-ea"/>
                <a:cs typeface="+mn-cs"/>
              </a:rPr>
              <a:t>getPrice</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setPrice</a:t>
            </a:r>
            <a:r>
              <a:rPr lang="en-US" altLang="zh-CN" sz="1200" b="1" kern="1200" dirty="0" smtClean="0">
                <a:solidFill>
                  <a:schemeClr val="tx1"/>
                </a:solidFill>
                <a:latin typeface="+mn-lt"/>
                <a:ea typeface="+mn-ea"/>
                <a:cs typeface="+mn-cs"/>
              </a:rPr>
              <a:t>(double price) {</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26</a:t>
            </a:fld>
            <a:endParaRPr lang="zh-CN" altLang="en-US"/>
          </a:p>
        </p:txBody>
      </p:sp>
    </p:spTree>
    <p:extLst>
      <p:ext uri="{BB962C8B-B14F-4D97-AF65-F5344CB8AC3E}">
        <p14:creationId xmlns:p14="http://schemas.microsoft.com/office/powerpoint/2010/main" val="346697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F747E3-4BF7-4335-B16C-2D7DD011CEB7}" type="slidenum">
              <a:rPr lang="en-US" altLang="zh-CN"/>
              <a:t>38</a:t>
            </a:fld>
            <a:endParaRPr lang="en-US" altLang="zh-CN"/>
          </a:p>
        </p:txBody>
      </p:sp>
      <p:sp>
        <p:nvSpPr>
          <p:cNvPr id="744450" name="Rectangle 2"/>
          <p:cNvSpPr>
            <a:spLocks noGrp="1" noRot="1" noChangeAspect="1" noChangeArrowheads="1" noTextEdit="1"/>
          </p:cNvSpPr>
          <p:nvPr>
            <p:ph type="sldImg"/>
          </p:nvPr>
        </p:nvSpPr>
        <p:spPr>
          <a:xfrm>
            <a:off x="1143000" y="685800"/>
            <a:ext cx="4572000" cy="3429000"/>
          </a:xfrm>
          <a:prstGeom prst="rect">
            <a:avLst/>
          </a:prstGeom>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extLst>
      <p:ext uri="{BB962C8B-B14F-4D97-AF65-F5344CB8AC3E}">
        <p14:creationId xmlns:p14="http://schemas.microsoft.com/office/powerpoint/2010/main" val="106943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F747E3-4BF7-4335-B16C-2D7DD011CEB7}" type="slidenum">
              <a:rPr lang="en-US" altLang="zh-CN"/>
              <a:t>39</a:t>
            </a:fld>
            <a:endParaRPr lang="en-US" altLang="zh-CN"/>
          </a:p>
        </p:txBody>
      </p:sp>
      <p:sp>
        <p:nvSpPr>
          <p:cNvPr id="744450" name="Rectangle 2"/>
          <p:cNvSpPr>
            <a:spLocks noGrp="1" noRot="1" noChangeAspect="1" noChangeArrowheads="1" noTextEdit="1"/>
          </p:cNvSpPr>
          <p:nvPr>
            <p:ph type="sldImg"/>
          </p:nvPr>
        </p:nvSpPr>
        <p:spPr>
          <a:xfrm>
            <a:off x="1143000" y="685800"/>
            <a:ext cx="4572000" cy="3429000"/>
          </a:xfrm>
          <a:prstGeom prst="rect">
            <a:avLst/>
          </a:prstGeom>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extLst>
      <p:ext uri="{BB962C8B-B14F-4D97-AF65-F5344CB8AC3E}">
        <p14:creationId xmlns:p14="http://schemas.microsoft.com/office/powerpoint/2010/main" val="3017295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F747E3-4BF7-4335-B16C-2D7DD011CEB7}" type="slidenum">
              <a:rPr lang="en-US" altLang="zh-CN"/>
              <a:t>40</a:t>
            </a:fld>
            <a:endParaRPr lang="en-US" altLang="zh-CN"/>
          </a:p>
        </p:txBody>
      </p:sp>
      <p:sp>
        <p:nvSpPr>
          <p:cNvPr id="744450" name="Rectangle 2"/>
          <p:cNvSpPr>
            <a:spLocks noGrp="1" noRot="1" noChangeAspect="1" noChangeArrowheads="1" noTextEdit="1"/>
          </p:cNvSpPr>
          <p:nvPr>
            <p:ph type="sldImg"/>
          </p:nvPr>
        </p:nvSpPr>
        <p:spPr>
          <a:xfrm>
            <a:off x="1143000" y="685800"/>
            <a:ext cx="4572000" cy="3429000"/>
          </a:xfrm>
          <a:prstGeom prst="rect">
            <a:avLst/>
          </a:prstGeom>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extLst>
      <p:ext uri="{BB962C8B-B14F-4D97-AF65-F5344CB8AC3E}">
        <p14:creationId xmlns:p14="http://schemas.microsoft.com/office/powerpoint/2010/main" val="76336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F747E3-4BF7-4335-B16C-2D7DD011CEB7}" type="slidenum">
              <a:rPr lang="en-US" altLang="zh-CN"/>
              <a:t>41</a:t>
            </a:fld>
            <a:endParaRPr lang="en-US" altLang="zh-CN"/>
          </a:p>
        </p:txBody>
      </p:sp>
      <p:sp>
        <p:nvSpPr>
          <p:cNvPr id="744450" name="Rectangle 2"/>
          <p:cNvSpPr>
            <a:spLocks noGrp="1" noRot="1" noChangeAspect="1" noChangeArrowheads="1" noTextEdit="1"/>
          </p:cNvSpPr>
          <p:nvPr>
            <p:ph type="sldImg"/>
          </p:nvPr>
        </p:nvSpPr>
        <p:spPr>
          <a:xfrm>
            <a:off x="1143000" y="685800"/>
            <a:ext cx="4572000" cy="3429000"/>
          </a:xfrm>
          <a:prstGeom prst="rect">
            <a:avLst/>
          </a:prstGeom>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extLst>
      <p:ext uri="{BB962C8B-B14F-4D97-AF65-F5344CB8AC3E}">
        <p14:creationId xmlns:p14="http://schemas.microsoft.com/office/powerpoint/2010/main" val="57854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E25713-679B-408E-B6D7-A3B96DE8FB60}" type="slidenum">
              <a:rPr lang="en-US" altLang="zh-CN"/>
              <a:t>48</a:t>
            </a:fld>
            <a:endParaRPr lang="en-US" altLang="zh-CN"/>
          </a:p>
        </p:txBody>
      </p:sp>
      <p:sp>
        <p:nvSpPr>
          <p:cNvPr id="756738" name="Rectangle 2"/>
          <p:cNvSpPr>
            <a:spLocks noGrp="1" noRot="1" noChangeAspect="1" noChangeArrowheads="1" noTextEdit="1"/>
          </p:cNvSpPr>
          <p:nvPr>
            <p:ph type="sldImg"/>
          </p:nvPr>
        </p:nvSpPr>
        <p:spPr>
          <a:xfrm>
            <a:off x="1143000" y="685800"/>
            <a:ext cx="4572000" cy="3429000"/>
          </a:xfrm>
          <a:prstGeom prst="rect">
            <a:avLst/>
          </a:prstGeom>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extLst>
      <p:ext uri="{BB962C8B-B14F-4D97-AF65-F5344CB8AC3E}">
        <p14:creationId xmlns:p14="http://schemas.microsoft.com/office/powerpoint/2010/main" val="1952572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E25713-679B-408E-B6D7-A3B96DE8FB60}" type="slidenum">
              <a:rPr lang="en-US" altLang="zh-CN"/>
              <a:t>50</a:t>
            </a:fld>
            <a:endParaRPr lang="en-US" altLang="zh-CN"/>
          </a:p>
        </p:txBody>
      </p:sp>
      <p:sp>
        <p:nvSpPr>
          <p:cNvPr id="756738" name="Rectangle 2"/>
          <p:cNvSpPr>
            <a:spLocks noGrp="1" noRot="1" noChangeAspect="1" noChangeArrowheads="1" noTextEdit="1"/>
          </p:cNvSpPr>
          <p:nvPr>
            <p:ph type="sldImg"/>
          </p:nvPr>
        </p:nvSpPr>
        <p:spPr>
          <a:xfrm>
            <a:off x="1143000" y="685800"/>
            <a:ext cx="4572000" cy="3429000"/>
          </a:xfrm>
          <a:prstGeom prst="rect">
            <a:avLst/>
          </a:prstGeom>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extLst>
      <p:ext uri="{BB962C8B-B14F-4D97-AF65-F5344CB8AC3E}">
        <p14:creationId xmlns:p14="http://schemas.microsoft.com/office/powerpoint/2010/main" val="2913035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E25713-679B-408E-B6D7-A3B96DE8FB60}" type="slidenum">
              <a:rPr lang="en-US" altLang="zh-CN"/>
              <a:t>51</a:t>
            </a:fld>
            <a:endParaRPr lang="en-US" altLang="zh-CN"/>
          </a:p>
        </p:txBody>
      </p:sp>
      <p:sp>
        <p:nvSpPr>
          <p:cNvPr id="756738" name="Rectangle 2"/>
          <p:cNvSpPr>
            <a:spLocks noGrp="1" noRot="1" noChangeAspect="1" noChangeArrowheads="1" noTextEdit="1"/>
          </p:cNvSpPr>
          <p:nvPr>
            <p:ph type="sldImg"/>
          </p:nvPr>
        </p:nvSpPr>
        <p:spPr>
          <a:xfrm>
            <a:off x="1143000" y="685800"/>
            <a:ext cx="4572000" cy="3429000"/>
          </a:xfrm>
          <a:prstGeom prst="rect">
            <a:avLst/>
          </a:prstGeom>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extLst>
      <p:ext uri="{BB962C8B-B14F-4D97-AF65-F5344CB8AC3E}">
        <p14:creationId xmlns:p14="http://schemas.microsoft.com/office/powerpoint/2010/main" val="192852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t>2021/11/24</a:t>
            </a:fld>
            <a:endParaRPr lang="zh-CN" altLang="en-US"/>
          </a:p>
        </p:txBody>
      </p:sp>
      <p:sp>
        <p:nvSpPr>
          <p:cNvPr id="5" name="页脚占位符 4"/>
          <p:cNvSpPr>
            <a:spLocks noGrp="1" noChangeArrowheads="1"/>
          </p:cNvSpPr>
          <p:nvPr>
            <p:ph type="ftr" sz="quarter" idx="11"/>
          </p:nvPr>
        </p:nvSpPr>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t>2021/11/24</a:t>
            </a:fld>
            <a:endParaRPr lang="zh-CN" altLang="en-US"/>
          </a:p>
        </p:txBody>
      </p:sp>
      <p:sp>
        <p:nvSpPr>
          <p:cNvPr id="5" name="页脚占位符 4"/>
          <p:cNvSpPr>
            <a:spLocks noGrp="1" noChangeArrowheads="1"/>
          </p:cNvSpPr>
          <p:nvPr>
            <p:ph type="ftr" sz="quarter" idx="11"/>
          </p:nvPr>
        </p:nvSpPr>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072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019800" cy="6072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t>2021/11/24</a:t>
            </a:fld>
            <a:endParaRPr lang="zh-CN" altLang="en-US"/>
          </a:p>
        </p:txBody>
      </p:sp>
      <p:sp>
        <p:nvSpPr>
          <p:cNvPr id="5" name="页脚占位符 4"/>
          <p:cNvSpPr>
            <a:spLocks noGrp="1" noChangeArrowheads="1"/>
          </p:cNvSpPr>
          <p:nvPr>
            <p:ph type="ftr" sz="quarter" idx="11"/>
          </p:nvPr>
        </p:nvSpPr>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81075"/>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t>2021/11/24</a:t>
            </a:fld>
            <a:endParaRPr lang="zh-CN" altLang="en-US"/>
          </a:p>
        </p:txBody>
      </p:sp>
      <p:sp>
        <p:nvSpPr>
          <p:cNvPr id="4" name="页脚占位符 4"/>
          <p:cNvSpPr>
            <a:spLocks noGrp="1" noChangeArrowheads="1"/>
          </p:cNvSpPr>
          <p:nvPr>
            <p:ph type="ftr" sz="quarter" idx="11"/>
          </p:nvPr>
        </p:nvSpPr>
        <p:spPr/>
        <p:txBody>
          <a:bodyPr/>
          <a:lstStyle>
            <a:lvl1pPr>
              <a:defRPr/>
            </a:lvl1pPr>
          </a:lstStyle>
          <a:p>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4625" y="879475"/>
            <a:ext cx="8748713" cy="787400"/>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174625" y="1673225"/>
            <a:ext cx="8748713" cy="4460875"/>
          </a:xfrm>
        </p:spPr>
        <p:txBody>
          <a:bodyPr/>
          <a:lstStyle/>
          <a:p>
            <a:pPr lvl="0"/>
            <a:r>
              <a:rPr lang="zh-CN" altLang="en-US" noProof="0" smtClean="0">
                <a:sym typeface="Arial" panose="020B0604020202020204" pitchFamily="34" charset="0"/>
              </a:rPr>
              <a:t>单击图标添加表格</a:t>
            </a:r>
            <a:endParaRPr lang="zh-CN" altLang="en-US" noProof="0">
              <a:sym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t>2021/11/24</a:t>
            </a:fld>
            <a:endParaRPr lang="zh-CN" altLang="en-US"/>
          </a:p>
        </p:txBody>
      </p:sp>
      <p:sp>
        <p:nvSpPr>
          <p:cNvPr id="5" name="页脚占位符 4"/>
          <p:cNvSpPr>
            <a:spLocks noGrp="1" noChangeArrowheads="1"/>
          </p:cNvSpPr>
          <p:nvPr>
            <p:ph type="ftr" sz="quarter" idx="11"/>
          </p:nvPr>
        </p:nvSpPr>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t>2021/11/24</a:t>
            </a:fld>
            <a:endParaRPr lang="zh-CN" altLang="en-US"/>
          </a:p>
        </p:txBody>
      </p:sp>
      <p:sp>
        <p:nvSpPr>
          <p:cNvPr id="5" name="页脚占位符 4"/>
          <p:cNvSpPr>
            <a:spLocks noGrp="1" noChangeArrowheads="1"/>
          </p:cNvSpPr>
          <p:nvPr>
            <p:ph type="ftr" sz="quarter" idx="11"/>
          </p:nvPr>
        </p:nvSpPr>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4438"/>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4438"/>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t>2021/11/24</a:t>
            </a:fld>
            <a:endParaRPr lang="zh-CN" altLang="en-US"/>
          </a:p>
        </p:txBody>
      </p:sp>
      <p:sp>
        <p:nvSpPr>
          <p:cNvPr id="6" name="页脚占位符 4"/>
          <p:cNvSpPr>
            <a:spLocks noGrp="1" noChangeArrowheads="1"/>
          </p:cNvSpPr>
          <p:nvPr>
            <p:ph type="ftr" sz="quarter" idx="11"/>
          </p:nvPr>
        </p:nvSpPr>
        <p:spPr/>
        <p:txBody>
          <a:bodyPr/>
          <a:lstStyle>
            <a:lvl1pPr>
              <a:defRPr/>
            </a:lvl1pPr>
          </a:lstStyle>
          <a:p>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t>2021/11/24</a:t>
            </a:fld>
            <a:endParaRPr lang="zh-CN" altLang="en-US"/>
          </a:p>
        </p:txBody>
      </p:sp>
      <p:sp>
        <p:nvSpPr>
          <p:cNvPr id="8" name="页脚占位符 4"/>
          <p:cNvSpPr>
            <a:spLocks noGrp="1" noChangeArrowheads="1"/>
          </p:cNvSpPr>
          <p:nvPr>
            <p:ph type="ftr" sz="quarter" idx="11"/>
          </p:nvPr>
        </p:nvSpPr>
        <p:spPr/>
        <p:txBody>
          <a:bodyPr/>
          <a:lstStyle>
            <a:lvl1pPr>
              <a:defRPr/>
            </a:lvl1pPr>
          </a:lstStyle>
          <a:p>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t>2021/11/24</a:t>
            </a:fld>
            <a:endParaRPr lang="zh-CN" altLang="en-US"/>
          </a:p>
        </p:txBody>
      </p:sp>
      <p:sp>
        <p:nvSpPr>
          <p:cNvPr id="4" name="页脚占位符 4"/>
          <p:cNvSpPr>
            <a:spLocks noGrp="1" noChangeArrowheads="1"/>
          </p:cNvSpPr>
          <p:nvPr>
            <p:ph type="ftr" sz="quarter" idx="11"/>
          </p:nvPr>
        </p:nvSpPr>
        <p:spPr/>
        <p:txBody>
          <a:bodyPr/>
          <a:lstStyle>
            <a:lvl1pPr>
              <a:defRPr/>
            </a:lvl1pPr>
          </a:lstStyle>
          <a:p>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t>2021/11/24</a:t>
            </a:fld>
            <a:endParaRPr lang="zh-CN" altLang="en-US"/>
          </a:p>
        </p:txBody>
      </p:sp>
      <p:sp>
        <p:nvSpPr>
          <p:cNvPr id="3" name="页脚占位符 4"/>
          <p:cNvSpPr>
            <a:spLocks noGrp="1" noChangeArrowheads="1"/>
          </p:cNvSpPr>
          <p:nvPr>
            <p:ph type="ftr" sz="quarter" idx="11"/>
          </p:nvPr>
        </p:nvSpPr>
        <p:spPr/>
        <p:txBody>
          <a:bodyPr/>
          <a:lstStyle>
            <a:lvl1pPr>
              <a:defRPr/>
            </a:lvl1pPr>
          </a:lstStyle>
          <a:p>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t>2021/11/24</a:t>
            </a:fld>
            <a:endParaRPr lang="zh-CN" altLang="en-US"/>
          </a:p>
        </p:txBody>
      </p:sp>
      <p:sp>
        <p:nvSpPr>
          <p:cNvPr id="6" name="页脚占位符 4"/>
          <p:cNvSpPr>
            <a:spLocks noGrp="1" noChangeArrowheads="1"/>
          </p:cNvSpPr>
          <p:nvPr>
            <p:ph type="ftr" sz="quarter" idx="11"/>
          </p:nvPr>
        </p:nvSpPr>
        <p:spPr/>
        <p:txBody>
          <a:bodyPr/>
          <a:lstStyle>
            <a:lvl1pPr>
              <a:defRPr/>
            </a:lvl1pPr>
          </a:lstStyle>
          <a:p>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sym typeface="Arial" panose="020B0604020202020204" pitchFamily="34" charset="0"/>
              </a:rPr>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t>2021/11/24</a:t>
            </a:fld>
            <a:endParaRPr lang="zh-CN" altLang="en-US"/>
          </a:p>
        </p:txBody>
      </p:sp>
      <p:sp>
        <p:nvSpPr>
          <p:cNvPr id="6" name="页脚占位符 4"/>
          <p:cNvSpPr>
            <a:spLocks noGrp="1" noChangeArrowheads="1"/>
          </p:cNvSpPr>
          <p:nvPr>
            <p:ph type="ftr" sz="quarter" idx="11"/>
          </p:nvPr>
        </p:nvSpPr>
        <p:spPr/>
        <p:txBody>
          <a:bodyPr/>
          <a:lstStyle>
            <a:lvl1pPr>
              <a:defRPr/>
            </a:lvl1pPr>
          </a:lstStyle>
          <a:p>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50" y="0"/>
            <a:ext cx="915035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0"/>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黑体" panose="02010609060101010101" pitchFamily="49" charset="-122"/>
              </a:rPr>
              <a:t>单击此处编辑母版标题样式</a:t>
            </a:r>
          </a:p>
        </p:txBody>
      </p:sp>
      <p:sp>
        <p:nvSpPr>
          <p:cNvPr id="1028" name="文本占位符 2"/>
          <p:cNvSpPr>
            <a:spLocks noGrp="1" noChangeArrowheads="1"/>
          </p:cNvSpPr>
          <p:nvPr>
            <p:ph type="body" idx="1"/>
          </p:nvPr>
        </p:nvSpPr>
        <p:spPr bwMode="auto">
          <a:xfrm>
            <a:off x="457200" y="1214438"/>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Arial" panose="020B0604020202020204" pitchFamily="34" charset="0"/>
              </a:rPr>
              <a:t>单击此处编辑母版文本样式</a:t>
            </a:r>
          </a:p>
          <a:p>
            <a:pPr lvl="1"/>
            <a:r>
              <a:rPr lang="zh-CN" altLang="zh-CN" smtClean="0">
                <a:sym typeface="Arial" panose="020B0604020202020204" pitchFamily="34" charset="0"/>
              </a:rPr>
              <a:t>第二级</a:t>
            </a:r>
          </a:p>
          <a:p>
            <a:pPr lvl="2"/>
            <a:r>
              <a:rPr lang="zh-CN" altLang="zh-CN" smtClean="0">
                <a:sym typeface="Arial" panose="020B0604020202020204" pitchFamily="34" charset="0"/>
              </a:rPr>
              <a:t>第三级</a:t>
            </a:r>
          </a:p>
          <a:p>
            <a:pPr lvl="3"/>
            <a:r>
              <a:rPr lang="zh-CN" altLang="zh-CN" smtClean="0">
                <a:sym typeface="Arial" panose="020B0604020202020204" pitchFamily="34" charset="0"/>
              </a:rPr>
              <a:t>第四级</a:t>
            </a:r>
          </a:p>
          <a:p>
            <a:pPr lvl="4"/>
            <a:r>
              <a:rPr lang="zh-CN" altLang="zh-CN" smtClean="0">
                <a:sym typeface="Arial" panose="020B0604020202020204" pitchFamily="34" charset="0"/>
              </a:rPr>
              <a:t>第五级</a:t>
            </a:r>
          </a:p>
        </p:txBody>
      </p:sp>
      <p:sp>
        <p:nvSpPr>
          <p:cNvPr id="1029" name="日期占位符 3"/>
          <p:cNvSpPr>
            <a:spLocks noGrp="1" noChangeArrowheads="1"/>
          </p:cNvSpPr>
          <p:nvPr>
            <p:ph type="dt" sz="half" idx="2"/>
          </p:nvPr>
        </p:nvSpPr>
        <p:spPr bwMode="auto">
          <a:xfrm>
            <a:off x="6572250" y="63579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fld id="{530820CF-B880-4189-942D-D702A7CBA730}" type="datetimeFigureOut">
              <a:rPr lang="zh-CN" altLang="en-US" smtClean="0"/>
              <a:t>2021/11/24</a:t>
            </a:fld>
            <a:endParaRPr lang="zh-CN" altLang="en-US"/>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endParaRPr lang="zh-CN" altLang="en-US"/>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1"/>
          </a:solidFill>
          <a:latin typeface="+mj-lt"/>
          <a:ea typeface="+mj-ea"/>
          <a:cs typeface="+mj-cs"/>
          <a:sym typeface="黑体" panose="02010609060101010101" pitchFamily="49" charset="-122"/>
        </a:defRPr>
      </a:lvl1pPr>
      <a:lvl2pPr algn="ctr" rtl="0" eaLnBrk="1" fontAlgn="base" hangingPunct="1">
        <a:spcBef>
          <a:spcPct val="0"/>
        </a:spcBef>
        <a:spcAft>
          <a:spcPct val="0"/>
        </a:spcAft>
        <a:defRPr sz="44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algn="ctr" rtl="0" eaLnBrk="1" fontAlgn="base" hangingPunct="1">
        <a:spcBef>
          <a:spcPct val="0"/>
        </a:spcBef>
        <a:spcAft>
          <a:spcPct val="0"/>
        </a:spcAft>
        <a:defRPr sz="4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algn="ctr" rtl="0" eaLnBrk="1" fontAlgn="base" hangingPunct="1">
        <a:spcBef>
          <a:spcPct val="0"/>
        </a:spcBef>
        <a:spcAft>
          <a:spcPct val="0"/>
        </a:spcAft>
        <a:defRPr sz="4400">
          <a:solidFill>
            <a:schemeClr val="tx1"/>
          </a:solidFill>
          <a:latin typeface="黑体" panose="02010609060101010101" pitchFamily="49" charset="-122"/>
          <a:ea typeface="黑体" panose="02010609060101010101" pitchFamily="49" charset="-122"/>
          <a:sym typeface="黑体" panose="02010609060101010101" pitchFamily="49" charset="-122"/>
        </a:defRPr>
      </a:lvl4pPr>
      <a:lvl5pPr algn="ctr" rtl="0" eaLnBrk="1" fontAlgn="base" hangingPunct="1">
        <a:spcBef>
          <a:spcPct val="0"/>
        </a:spcBef>
        <a:spcAft>
          <a:spcPct val="0"/>
        </a:spcAft>
        <a:defRPr sz="4400">
          <a:solidFill>
            <a:schemeClr val="tx1"/>
          </a:solidFill>
          <a:latin typeface="黑体" panose="02010609060101010101" pitchFamily="49" charset="-122"/>
          <a:ea typeface="黑体" panose="02010609060101010101" pitchFamily="49" charset="-122"/>
          <a:sym typeface="黑体" panose="02010609060101010101" pitchFamily="49" charset="-122"/>
        </a:defRPr>
      </a:lvl5pPr>
      <a:lvl6pPr marL="457200" algn="ctr" rtl="0" eaLnBrk="1" fontAlgn="base" hangingPunct="1">
        <a:spcBef>
          <a:spcPct val="0"/>
        </a:spcBef>
        <a:spcAft>
          <a:spcPct val="0"/>
        </a:spcAft>
        <a:defRPr sz="4400">
          <a:solidFill>
            <a:schemeClr val="tx1"/>
          </a:solidFill>
          <a:latin typeface="黑体" panose="02010609060101010101" pitchFamily="49" charset="-122"/>
          <a:ea typeface="黑体" panose="02010609060101010101" pitchFamily="49" charset="-122"/>
          <a:sym typeface="黑体" panose="02010609060101010101" pitchFamily="49" charset="-122"/>
        </a:defRPr>
      </a:lvl6pPr>
      <a:lvl7pPr marL="914400" algn="ctr" rtl="0" eaLnBrk="1" fontAlgn="base" hangingPunct="1">
        <a:spcBef>
          <a:spcPct val="0"/>
        </a:spcBef>
        <a:spcAft>
          <a:spcPct val="0"/>
        </a:spcAft>
        <a:defRPr sz="4400">
          <a:solidFill>
            <a:schemeClr val="tx1"/>
          </a:solidFill>
          <a:latin typeface="黑体" panose="02010609060101010101" pitchFamily="49" charset="-122"/>
          <a:ea typeface="黑体" panose="02010609060101010101" pitchFamily="49" charset="-122"/>
          <a:sym typeface="黑体" panose="02010609060101010101" pitchFamily="49" charset="-122"/>
        </a:defRPr>
      </a:lvl7pPr>
      <a:lvl8pPr marL="1371600" algn="ctr" rtl="0" eaLnBrk="1" fontAlgn="base" hangingPunct="1">
        <a:spcBef>
          <a:spcPct val="0"/>
        </a:spcBef>
        <a:spcAft>
          <a:spcPct val="0"/>
        </a:spcAft>
        <a:defRPr sz="4400">
          <a:solidFill>
            <a:schemeClr val="tx1"/>
          </a:solidFill>
          <a:latin typeface="黑体" panose="02010609060101010101" pitchFamily="49" charset="-122"/>
          <a:ea typeface="黑体" panose="02010609060101010101" pitchFamily="49" charset="-122"/>
          <a:sym typeface="黑体" panose="02010609060101010101" pitchFamily="49" charset="-122"/>
        </a:defRPr>
      </a:lvl8pPr>
      <a:lvl9pPr marL="1828800" algn="ctr" rtl="0" eaLnBrk="1" fontAlgn="base" hangingPunct="1">
        <a:spcBef>
          <a:spcPct val="0"/>
        </a:spcBef>
        <a:spcAft>
          <a:spcPct val="0"/>
        </a:spcAft>
        <a:defRPr sz="4400">
          <a:solidFill>
            <a:schemeClr val="tx1"/>
          </a:solidFill>
          <a:latin typeface="黑体" panose="02010609060101010101" pitchFamily="49" charset="-122"/>
          <a:ea typeface="黑体" panose="02010609060101010101" pitchFamily="49" charset="-122"/>
          <a:sym typeface="黑体" panose="02010609060101010101" pitchFamily="49" charset="-122"/>
        </a:defRPr>
      </a:lvl9pPr>
    </p:titleStyle>
    <p:bodyStyle>
      <a:lvl1pPr marL="342900" indent="-342900" algn="l" defTabSz="0" rtl="0" eaLnBrk="1" fontAlgn="base" hangingPunct="1">
        <a:spcBef>
          <a:spcPct val="20000"/>
        </a:spcBef>
        <a:spcAft>
          <a:spcPct val="0"/>
        </a:spcAft>
        <a:buClr>
          <a:srgbClr val="0070C0"/>
        </a:buClr>
        <a:buFont typeface="Wingdings" panose="05000000000000000000" pitchFamily="2" charset="2"/>
        <a:buChar char="n"/>
        <a:defRPr sz="3200">
          <a:solidFill>
            <a:schemeClr val="tx1"/>
          </a:solidFill>
          <a:latin typeface="+mn-lt"/>
          <a:ea typeface="+mn-ea"/>
          <a:cs typeface="+mn-cs"/>
          <a:sym typeface="Arial" panose="020B0604020202020204" pitchFamily="34" charset="0"/>
        </a:defRPr>
      </a:lvl1pPr>
      <a:lvl2pPr marL="742950" indent="-285750" algn="l" defTabSz="0" rtl="0" eaLnBrk="1" fontAlgn="base" hangingPunct="1">
        <a:spcBef>
          <a:spcPct val="20000"/>
        </a:spcBef>
        <a:spcAft>
          <a:spcPct val="0"/>
        </a:spcAft>
        <a:buClr>
          <a:srgbClr val="FFC000"/>
        </a:buClr>
        <a:buSzPct val="70000"/>
        <a:buFont typeface="Wingdings 2" panose="05020102010507070707" pitchFamily="18" charset="2"/>
        <a:buChar char=""/>
        <a:defRPr sz="2800">
          <a:solidFill>
            <a:schemeClr val="tx1"/>
          </a:solidFill>
          <a:latin typeface="+mn-lt"/>
          <a:ea typeface="+mn-ea"/>
          <a:sym typeface="Arial" panose="020B0604020202020204" pitchFamily="34" charset="0"/>
        </a:defRPr>
      </a:lvl2pPr>
      <a:lvl3pPr marL="1143000" indent="-228600" algn="l" defTabSz="0" rtl="0" eaLnBrk="1" fontAlgn="base" hangingPunct="1">
        <a:spcBef>
          <a:spcPct val="20000"/>
        </a:spcBef>
        <a:spcAft>
          <a:spcPct val="0"/>
        </a:spcAft>
        <a:buClr>
          <a:srgbClr val="FFC000"/>
        </a:buClr>
        <a:buSzPct val="70000"/>
        <a:buFont typeface="Wingdings 2" panose="05020102010507070707" pitchFamily="18" charset="2"/>
        <a:buChar char=""/>
        <a:defRPr sz="2400">
          <a:solidFill>
            <a:schemeClr val="tx1"/>
          </a:solidFill>
          <a:latin typeface="+mn-lt"/>
          <a:ea typeface="+mn-ea"/>
          <a:sym typeface="Arial" panose="020B0604020202020204" pitchFamily="34" charset="0"/>
        </a:defRPr>
      </a:lvl3pPr>
      <a:lvl4pPr marL="1600200" indent="-228600" algn="l" defTabSz="0" rtl="0" eaLnBrk="1" fontAlgn="base" hangingPunct="1">
        <a:spcBef>
          <a:spcPct val="20000"/>
        </a:spcBef>
        <a:spcAft>
          <a:spcPct val="0"/>
        </a:spcAft>
        <a:buClr>
          <a:srgbClr val="FFC000"/>
        </a:buClr>
        <a:buSzPct val="70000"/>
        <a:buFont typeface="Arial" panose="020B0604020202020204" pitchFamily="34" charset="0"/>
        <a:buChar char="–"/>
        <a:defRPr sz="2000">
          <a:solidFill>
            <a:schemeClr val="tx1"/>
          </a:solidFill>
          <a:latin typeface="+mn-lt"/>
          <a:ea typeface="+mn-ea"/>
          <a:sym typeface="Arial" panose="020B0604020202020204" pitchFamily="34" charset="0"/>
        </a:defRPr>
      </a:lvl4pPr>
      <a:lvl5pPr marL="2057400" indent="-228600" algn="l" defTabSz="0" rtl="0" eaLnBrk="1" fontAlgn="base" hangingPunct="1">
        <a:spcBef>
          <a:spcPct val="20000"/>
        </a:spcBef>
        <a:spcAft>
          <a:spcPct val="0"/>
        </a:spcAft>
        <a:buClr>
          <a:srgbClr val="FFC000"/>
        </a:buClr>
        <a:buSzPct val="70000"/>
        <a:buFont typeface="Arial" panose="020B0604020202020204" pitchFamily="34" charset="0"/>
        <a:buChar char="»"/>
        <a:defRPr>
          <a:solidFill>
            <a:schemeClr val="tx1"/>
          </a:solidFill>
          <a:latin typeface="+mn-lt"/>
          <a:ea typeface="+mn-ea"/>
          <a:sym typeface="Arial" panose="020B0604020202020204" pitchFamily="34" charset="0"/>
        </a:defRPr>
      </a:lvl5pPr>
      <a:lvl6pPr marL="2514600" indent="-228600" algn="l" defTabSz="0" rtl="0" eaLnBrk="1" fontAlgn="base" hangingPunct="1">
        <a:spcBef>
          <a:spcPct val="20000"/>
        </a:spcBef>
        <a:spcAft>
          <a:spcPct val="0"/>
        </a:spcAft>
        <a:buClr>
          <a:srgbClr val="FFC000"/>
        </a:buClr>
        <a:buSzPct val="70000"/>
        <a:buFont typeface="Arial" panose="020B0604020202020204" pitchFamily="34" charset="0"/>
        <a:buChar char="»"/>
        <a:defRPr>
          <a:solidFill>
            <a:schemeClr val="tx1"/>
          </a:solidFill>
          <a:latin typeface="+mn-lt"/>
          <a:ea typeface="+mn-ea"/>
          <a:sym typeface="Arial" panose="020B0604020202020204" pitchFamily="34" charset="0"/>
        </a:defRPr>
      </a:lvl6pPr>
      <a:lvl7pPr marL="2971800" indent="-228600" algn="l" defTabSz="0" rtl="0" eaLnBrk="1" fontAlgn="base" hangingPunct="1">
        <a:spcBef>
          <a:spcPct val="20000"/>
        </a:spcBef>
        <a:spcAft>
          <a:spcPct val="0"/>
        </a:spcAft>
        <a:buClr>
          <a:srgbClr val="FFC000"/>
        </a:buClr>
        <a:buSzPct val="70000"/>
        <a:buFont typeface="Arial" panose="020B0604020202020204" pitchFamily="34" charset="0"/>
        <a:buChar char="»"/>
        <a:defRPr>
          <a:solidFill>
            <a:schemeClr val="tx1"/>
          </a:solidFill>
          <a:latin typeface="+mn-lt"/>
          <a:ea typeface="+mn-ea"/>
          <a:sym typeface="Arial" panose="020B0604020202020204" pitchFamily="34" charset="0"/>
        </a:defRPr>
      </a:lvl7pPr>
      <a:lvl8pPr marL="3429000" indent="-228600" algn="l" defTabSz="0" rtl="0" eaLnBrk="1" fontAlgn="base" hangingPunct="1">
        <a:spcBef>
          <a:spcPct val="20000"/>
        </a:spcBef>
        <a:spcAft>
          <a:spcPct val="0"/>
        </a:spcAft>
        <a:buClr>
          <a:srgbClr val="FFC000"/>
        </a:buClr>
        <a:buSzPct val="70000"/>
        <a:buFont typeface="Arial" panose="020B0604020202020204" pitchFamily="34" charset="0"/>
        <a:buChar char="»"/>
        <a:defRPr>
          <a:solidFill>
            <a:schemeClr val="tx1"/>
          </a:solidFill>
          <a:latin typeface="+mn-lt"/>
          <a:ea typeface="+mn-ea"/>
          <a:sym typeface="Arial" panose="020B0604020202020204" pitchFamily="34" charset="0"/>
        </a:defRPr>
      </a:lvl8pPr>
      <a:lvl9pPr marL="3886200" indent="-228600" algn="l" defTabSz="0" rtl="0" eaLnBrk="1" fontAlgn="base" hangingPunct="1">
        <a:spcBef>
          <a:spcPct val="20000"/>
        </a:spcBef>
        <a:spcAft>
          <a:spcPct val="0"/>
        </a:spcAft>
        <a:buClr>
          <a:srgbClr val="FFC000"/>
        </a:buClr>
        <a:buSzPct val="70000"/>
        <a:buFont typeface="Arial" panose="020B0604020202020204" pitchFamily="34" charset="0"/>
        <a:buChar char="»"/>
        <a:defRPr>
          <a:solidFill>
            <a:schemeClr val="tx1"/>
          </a:solidFill>
          <a:latin typeface="+mn-lt"/>
          <a:ea typeface="+mn-ea"/>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11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1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267744" y="2780928"/>
            <a:ext cx="4320480" cy="151800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827584" y="116632"/>
            <a:ext cx="7696200" cy="719783"/>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建立 </a:t>
            </a:r>
            <a:r>
              <a:rPr lang="en-US" altLang="zh-CN"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dirty="0">
                <a:latin typeface="宋体" panose="02010600030101010101" pitchFamily="2" charset="-122"/>
                <a:ea typeface="宋体" panose="02010600030101010101" pitchFamily="2" charset="-122"/>
                <a:cs typeface="Arial Unicode MS" panose="020B0604020202020204" pitchFamily="34" charset="-122"/>
              </a:rPr>
              <a:t>项目</a:t>
            </a:r>
          </a:p>
        </p:txBody>
      </p:sp>
      <p:pic>
        <p:nvPicPr>
          <p:cNvPr id="3" name="图片 2"/>
          <p:cNvPicPr>
            <a:picLocks noChangeAspect="1"/>
          </p:cNvPicPr>
          <p:nvPr/>
        </p:nvPicPr>
        <p:blipFill>
          <a:blip r:embed="rId2"/>
          <a:stretch>
            <a:fillRect/>
          </a:stretch>
        </p:blipFill>
        <p:spPr>
          <a:xfrm>
            <a:off x="205740" y="1409065"/>
            <a:ext cx="8937625" cy="2334260"/>
          </a:xfrm>
          <a:prstGeom prst="rect">
            <a:avLst/>
          </a:prstGeom>
        </p:spPr>
      </p:pic>
      <p:pic>
        <p:nvPicPr>
          <p:cNvPr id="4" name="图片 3"/>
          <p:cNvPicPr>
            <a:picLocks noChangeAspect="1"/>
          </p:cNvPicPr>
          <p:nvPr/>
        </p:nvPicPr>
        <p:blipFill>
          <a:blip r:embed="rId3"/>
          <a:stretch>
            <a:fillRect/>
          </a:stretch>
        </p:blipFill>
        <p:spPr>
          <a:xfrm>
            <a:off x="498475" y="3743325"/>
            <a:ext cx="5448935" cy="2476500"/>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755576" y="56336"/>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声明切面的实例代码</a:t>
            </a:r>
          </a:p>
        </p:txBody>
      </p:sp>
      <p:pic>
        <p:nvPicPr>
          <p:cNvPr id="703492" name="Picture 4"/>
          <p:cNvPicPr>
            <a:picLocks noChangeAspect="1" noChangeArrowheads="1"/>
          </p:cNvPicPr>
          <p:nvPr/>
        </p:nvPicPr>
        <p:blipFill>
          <a:blip r:embed="rId2"/>
          <a:srcRect/>
          <a:stretch>
            <a:fillRect/>
          </a:stretch>
        </p:blipFill>
        <p:spPr bwMode="auto">
          <a:xfrm>
            <a:off x="323528" y="1412776"/>
            <a:ext cx="8524561" cy="3888432"/>
          </a:xfrm>
          <a:prstGeom prst="rect">
            <a:avLst/>
          </a:prstGeom>
          <a:noFill/>
        </p:spPr>
      </p:pic>
      <p:sp>
        <p:nvSpPr>
          <p:cNvPr id="703493" name="Rectangle 5"/>
          <p:cNvSpPr>
            <a:spLocks noChangeArrowheads="1"/>
          </p:cNvSpPr>
          <p:nvPr/>
        </p:nvSpPr>
        <p:spPr bwMode="auto">
          <a:xfrm>
            <a:off x="891802" y="3509731"/>
            <a:ext cx="6992566" cy="633744"/>
          </a:xfrm>
          <a:prstGeom prst="rect">
            <a:avLst/>
          </a:prstGeom>
          <a:noFill/>
          <a:ln w="9525" algn="ctr">
            <a:solidFill>
              <a:srgbClr val="FF0000"/>
            </a:solidFill>
            <a:miter lim="800000"/>
          </a:ln>
          <a:effectLst/>
        </p:spPr>
        <p:txBody>
          <a:bodyPr wrap="none" anchor="ctr"/>
          <a:lstStyle/>
          <a:p>
            <a:endParaRPr lang="zh-CN" altLang="en-US"/>
          </a:p>
        </p:txBody>
      </p:sp>
      <p:sp>
        <p:nvSpPr>
          <p:cNvPr id="703494" name="Rectangle 6"/>
          <p:cNvSpPr>
            <a:spLocks noChangeArrowheads="1"/>
          </p:cNvSpPr>
          <p:nvPr/>
        </p:nvSpPr>
        <p:spPr bwMode="auto">
          <a:xfrm>
            <a:off x="899592" y="4378714"/>
            <a:ext cx="6984776" cy="635744"/>
          </a:xfrm>
          <a:prstGeom prst="rect">
            <a:avLst/>
          </a:prstGeom>
          <a:noFill/>
          <a:ln w="9525" algn="ctr">
            <a:solidFill>
              <a:srgbClr val="FF0000"/>
            </a:solidFill>
            <a:miter lim="800000"/>
          </a:ln>
          <a:effectLst/>
        </p:spPr>
        <p:txBody>
          <a:bodyPr wrap="none" anchor="ctr"/>
          <a:lstStyle/>
          <a:p>
            <a:endParaRPr lang="zh-CN" altLang="en-US"/>
          </a:p>
        </p:txBody>
      </p:sp>
      <p:sp>
        <p:nvSpPr>
          <p:cNvPr id="703495" name="Line 7"/>
          <p:cNvSpPr>
            <a:spLocks noChangeShapeType="1"/>
          </p:cNvSpPr>
          <p:nvPr/>
        </p:nvSpPr>
        <p:spPr bwMode="auto">
          <a:xfrm flipV="1">
            <a:off x="2699792" y="2564904"/>
            <a:ext cx="1440160" cy="2267083"/>
          </a:xfrm>
          <a:prstGeom prst="line">
            <a:avLst/>
          </a:prstGeom>
          <a:noFill/>
          <a:ln w="9525">
            <a:solidFill>
              <a:schemeClr val="tx1"/>
            </a:solidFill>
            <a:prstDash val="dash"/>
            <a:rou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374848"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基于 </a:t>
            </a:r>
            <a:r>
              <a:rPr lang="en-US" altLang="zh-CN" dirty="0">
                <a:latin typeface="宋体" panose="02010600030101010101" pitchFamily="2" charset="-122"/>
                <a:ea typeface="宋体" panose="02010600030101010101" pitchFamily="2" charset="-122"/>
                <a:cs typeface="Arial Unicode MS" panose="020B0604020202020204" pitchFamily="34" charset="-122"/>
              </a:rPr>
              <a:t>XML ---- </a:t>
            </a:r>
            <a:r>
              <a:rPr lang="zh-CN" altLang="en-US" dirty="0">
                <a:latin typeface="宋体" panose="02010600030101010101" pitchFamily="2" charset="-122"/>
                <a:ea typeface="宋体" panose="02010600030101010101" pitchFamily="2" charset="-122"/>
                <a:cs typeface="Arial Unicode MS" panose="020B0604020202020204" pitchFamily="34" charset="-122"/>
              </a:rPr>
              <a:t>声明切入点</a:t>
            </a:r>
          </a:p>
        </p:txBody>
      </p:sp>
      <p:sp>
        <p:nvSpPr>
          <p:cNvPr id="712707" name="Rectangle 3"/>
          <p:cNvSpPr>
            <a:spLocks noGrp="1" noChangeArrowheads="1"/>
          </p:cNvSpPr>
          <p:nvPr>
            <p:ph idx="1"/>
          </p:nvPr>
        </p:nvSpPr>
        <p:spPr>
          <a:xfrm>
            <a:off x="467544" y="1340768"/>
            <a:ext cx="8064896" cy="3054350"/>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切入点使用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aop:pointcut</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元素声明</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切入点必须定义在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aop:aspect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或者直接定义在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aop:config</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pPr lvl="1"/>
            <a:r>
              <a:rPr lang="zh-CN" altLang="en-US" sz="2000" dirty="0">
                <a:latin typeface="宋体" panose="02010600030101010101" pitchFamily="2" charset="-122"/>
                <a:ea typeface="宋体" panose="02010600030101010101" pitchFamily="2" charset="-122"/>
                <a:cs typeface="Arial Unicode MS" panose="020B0604020202020204" pitchFamily="34" charset="-122"/>
              </a:rPr>
              <a:t>定义在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aop:aspect</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元素下</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只对当前切面有效</a:t>
            </a:r>
          </a:p>
          <a:p>
            <a:pPr lvl="1"/>
            <a:r>
              <a:rPr lang="zh-CN" altLang="en-US" sz="2000" dirty="0">
                <a:latin typeface="宋体" panose="02010600030101010101" pitchFamily="2" charset="-122"/>
                <a:ea typeface="宋体" panose="02010600030101010101" pitchFamily="2" charset="-122"/>
                <a:cs typeface="Arial Unicode MS" panose="020B0604020202020204" pitchFamily="34" charset="-122"/>
              </a:rPr>
              <a:t>定义在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aop:config</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元素下</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对所有切面都有效</a:t>
            </a:r>
          </a:p>
          <a:p>
            <a:r>
              <a:rPr lang="zh-CN" altLang="en-US" sz="2500" dirty="0">
                <a:latin typeface="宋体" panose="02010600030101010101" pitchFamily="2" charset="-122"/>
                <a:ea typeface="宋体" panose="02010600030101010101" pitchFamily="2" charset="-122"/>
                <a:cs typeface="Arial Unicode MS" panose="020B0604020202020204" pitchFamily="34" charset="-122"/>
              </a:rPr>
              <a:t>基于 </a:t>
            </a:r>
            <a:r>
              <a:rPr lang="en-US" altLang="zh-CN" sz="2500" dirty="0">
                <a:latin typeface="宋体" panose="02010600030101010101" pitchFamily="2" charset="-122"/>
                <a:ea typeface="宋体" panose="02010600030101010101" pitchFamily="2" charset="-122"/>
                <a:cs typeface="Arial Unicode MS" panose="020B0604020202020204" pitchFamily="34" charset="-122"/>
              </a:rPr>
              <a:t>XML </a:t>
            </a:r>
            <a:r>
              <a:rPr lang="zh-CN" altLang="en-US" sz="2500" dirty="0">
                <a:latin typeface="宋体" panose="02010600030101010101" pitchFamily="2" charset="-122"/>
                <a:ea typeface="宋体" panose="02010600030101010101" pitchFamily="2" charset="-122"/>
                <a:cs typeface="Arial Unicode MS" panose="020B0604020202020204" pitchFamily="34" charset="-122"/>
              </a:rPr>
              <a:t>的 </a:t>
            </a:r>
            <a:r>
              <a:rPr lang="en-US" altLang="zh-CN" sz="2500" dirty="0">
                <a:latin typeface="宋体" panose="02010600030101010101" pitchFamily="2" charset="-122"/>
                <a:ea typeface="宋体" panose="02010600030101010101" pitchFamily="2" charset="-122"/>
                <a:cs typeface="Arial Unicode MS" panose="020B0604020202020204" pitchFamily="34" charset="-122"/>
              </a:rPr>
              <a:t>AOP </a:t>
            </a:r>
            <a:r>
              <a:rPr lang="zh-CN" altLang="en-US" sz="2500" dirty="0">
                <a:latin typeface="宋体" panose="02010600030101010101" pitchFamily="2" charset="-122"/>
                <a:ea typeface="宋体" panose="02010600030101010101" pitchFamily="2" charset="-122"/>
                <a:cs typeface="Arial Unicode MS" panose="020B0604020202020204" pitchFamily="34" charset="-122"/>
              </a:rPr>
              <a:t>配置不允许在切入点表达式中用名称引用其他切入点</a:t>
            </a:r>
            <a:r>
              <a:rPr lang="en-US" altLang="zh-CN" sz="2500" dirty="0">
                <a:latin typeface="宋体" panose="02010600030101010101" pitchFamily="2" charset="-122"/>
                <a:ea typeface="宋体" panose="02010600030101010101" pitchFamily="2" charset="-122"/>
                <a:cs typeface="Arial Unicode MS" panose="020B0604020202020204" pitchFamily="34" charset="-122"/>
              </a:rPr>
              <a:t>.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611560"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声明切入点的示例代码</a:t>
            </a:r>
          </a:p>
        </p:txBody>
      </p:sp>
      <p:pic>
        <p:nvPicPr>
          <p:cNvPr id="711685" name="Picture 5"/>
          <p:cNvPicPr>
            <a:picLocks noChangeAspect="1" noChangeArrowheads="1"/>
          </p:cNvPicPr>
          <p:nvPr/>
        </p:nvPicPr>
        <p:blipFill>
          <a:blip r:embed="rId2"/>
          <a:srcRect/>
          <a:stretch>
            <a:fillRect/>
          </a:stretch>
        </p:blipFill>
        <p:spPr bwMode="auto">
          <a:xfrm>
            <a:off x="179512" y="1340768"/>
            <a:ext cx="8714530" cy="3096344"/>
          </a:xfrm>
          <a:prstGeom prst="rect">
            <a:avLst/>
          </a:prstGeom>
          <a:noFill/>
        </p:spPr>
      </p:pic>
      <p:sp>
        <p:nvSpPr>
          <p:cNvPr id="711686" name="Rectangle 6"/>
          <p:cNvSpPr>
            <a:spLocks noChangeArrowheads="1"/>
          </p:cNvSpPr>
          <p:nvPr/>
        </p:nvSpPr>
        <p:spPr bwMode="auto">
          <a:xfrm>
            <a:off x="683568" y="1628800"/>
            <a:ext cx="8157592" cy="503238"/>
          </a:xfrm>
          <a:prstGeom prst="rect">
            <a:avLst/>
          </a:prstGeom>
          <a:noFill/>
          <a:ln w="9525" algn="ctr">
            <a:solidFill>
              <a:srgbClr val="FF0000"/>
            </a:solidFill>
            <a:miter lim="800000"/>
          </a:ln>
          <a:effectLst/>
        </p:spPr>
        <p:txBody>
          <a:bodyPr wrap="none" anchor="ctr"/>
          <a:lstStyle/>
          <a:p>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520554"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基于 </a:t>
            </a:r>
            <a:r>
              <a:rPr lang="en-US" altLang="zh-CN" dirty="0">
                <a:latin typeface="宋体" panose="02010600030101010101" pitchFamily="2" charset="-122"/>
                <a:ea typeface="宋体" panose="02010600030101010101" pitchFamily="2" charset="-122"/>
                <a:cs typeface="Arial Unicode MS" panose="020B0604020202020204" pitchFamily="34" charset="-122"/>
              </a:rPr>
              <a:t>XML ---- </a:t>
            </a:r>
            <a:r>
              <a:rPr lang="zh-CN" altLang="en-US" dirty="0">
                <a:latin typeface="宋体" panose="02010600030101010101" pitchFamily="2" charset="-122"/>
                <a:ea typeface="宋体" panose="02010600030101010101" pitchFamily="2" charset="-122"/>
                <a:cs typeface="Arial Unicode MS" panose="020B0604020202020204" pitchFamily="34" charset="-122"/>
              </a:rPr>
              <a:t>声明通知</a:t>
            </a:r>
          </a:p>
        </p:txBody>
      </p:sp>
      <p:sp>
        <p:nvSpPr>
          <p:cNvPr id="710659" name="Rectangle 3"/>
          <p:cNvSpPr>
            <a:spLocks noGrp="1" noChangeArrowheads="1"/>
          </p:cNvSpPr>
          <p:nvPr>
            <p:ph idx="1"/>
          </p:nvPr>
        </p:nvSpPr>
        <p:spPr>
          <a:xfrm>
            <a:off x="379699" y="1268760"/>
            <a:ext cx="8352928" cy="2402383"/>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aop</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Schema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每种通知类型都对应一个特定的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XML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通知元素需要使用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pointcut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-ref&gt;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来引用切入点</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或用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pointcut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直接嵌入切入点表达式</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method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属性指定切面类中通知方法的名称</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539552"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声明通知示例代码</a:t>
            </a:r>
          </a:p>
        </p:txBody>
      </p:sp>
      <p:pic>
        <p:nvPicPr>
          <p:cNvPr id="709636" name="Picture 4"/>
          <p:cNvPicPr>
            <a:picLocks noChangeAspect="1" noChangeArrowheads="1"/>
          </p:cNvPicPr>
          <p:nvPr/>
        </p:nvPicPr>
        <p:blipFill>
          <a:blip r:embed="rId2"/>
          <a:srcRect/>
          <a:stretch>
            <a:fillRect/>
          </a:stretch>
        </p:blipFill>
        <p:spPr bwMode="auto">
          <a:xfrm>
            <a:off x="179512" y="1340768"/>
            <a:ext cx="8822436" cy="4176464"/>
          </a:xfrm>
          <a:prstGeom prst="rect">
            <a:avLst/>
          </a:prstGeom>
          <a:noFill/>
        </p:spPr>
      </p:pic>
      <p:sp>
        <p:nvSpPr>
          <p:cNvPr id="709637" name="Rectangle 5"/>
          <p:cNvSpPr>
            <a:spLocks noChangeArrowheads="1"/>
          </p:cNvSpPr>
          <p:nvPr/>
        </p:nvSpPr>
        <p:spPr bwMode="auto">
          <a:xfrm>
            <a:off x="1187624" y="2924944"/>
            <a:ext cx="4248472" cy="504056"/>
          </a:xfrm>
          <a:prstGeom prst="rect">
            <a:avLst/>
          </a:prstGeom>
          <a:noFill/>
          <a:ln w="9525" algn="ctr">
            <a:solidFill>
              <a:srgbClr val="FF0000"/>
            </a:solidFill>
            <a:miter lim="800000"/>
          </a:ln>
          <a:effectLst/>
        </p:spPr>
        <p:txBody>
          <a:bodyPr wrap="none" anchor="ctr"/>
          <a:lstStyle/>
          <a:p>
            <a:endParaRPr lang="zh-CN" altLang="en-US"/>
          </a:p>
        </p:txBody>
      </p:sp>
      <p:sp>
        <p:nvSpPr>
          <p:cNvPr id="709638" name="Rectangle 6"/>
          <p:cNvSpPr>
            <a:spLocks noChangeArrowheads="1"/>
          </p:cNvSpPr>
          <p:nvPr/>
        </p:nvSpPr>
        <p:spPr bwMode="auto">
          <a:xfrm>
            <a:off x="1175596" y="4509120"/>
            <a:ext cx="4476524" cy="504056"/>
          </a:xfrm>
          <a:prstGeom prst="rect">
            <a:avLst/>
          </a:prstGeom>
          <a:noFill/>
          <a:ln w="9525" algn="ctr">
            <a:solidFill>
              <a:srgbClr val="FF0000"/>
            </a:solidFill>
            <a:miter lim="800000"/>
          </a:ln>
          <a:effectLst/>
        </p:spPr>
        <p:txBody>
          <a:bodyPr wrap="none" anchor="ctr"/>
          <a:lstStyle/>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467544"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声明引入</a:t>
            </a:r>
          </a:p>
        </p:txBody>
      </p:sp>
      <p:sp>
        <p:nvSpPr>
          <p:cNvPr id="708611" name="Rectangle 3"/>
          <p:cNvSpPr>
            <a:spLocks noGrp="1" noChangeArrowheads="1"/>
          </p:cNvSpPr>
          <p:nvPr>
            <p:ph idx="1"/>
          </p:nvPr>
        </p:nvSpPr>
        <p:spPr>
          <a:xfrm>
            <a:off x="467544" y="1268760"/>
            <a:ext cx="7696200" cy="969963"/>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可以利用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aop:declare-parents</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元素在切面内部声明引入</a:t>
            </a:r>
          </a:p>
        </p:txBody>
      </p:sp>
      <p:pic>
        <p:nvPicPr>
          <p:cNvPr id="708612" name="Picture 4"/>
          <p:cNvPicPr>
            <a:picLocks noChangeAspect="1" noChangeArrowheads="1"/>
          </p:cNvPicPr>
          <p:nvPr/>
        </p:nvPicPr>
        <p:blipFill>
          <a:blip r:embed="rId2"/>
          <a:srcRect/>
          <a:stretch>
            <a:fillRect/>
          </a:stretch>
        </p:blipFill>
        <p:spPr bwMode="auto">
          <a:xfrm>
            <a:off x="539552" y="2238723"/>
            <a:ext cx="8275445" cy="3119947"/>
          </a:xfrm>
          <a:prstGeom prst="rect">
            <a:avLst/>
          </a:prstGeom>
          <a:noFill/>
        </p:spPr>
      </p:pic>
      <p:sp>
        <p:nvSpPr>
          <p:cNvPr id="708613" name="Rectangle 5"/>
          <p:cNvSpPr>
            <a:spLocks noChangeArrowheads="1"/>
          </p:cNvSpPr>
          <p:nvPr/>
        </p:nvSpPr>
        <p:spPr bwMode="auto">
          <a:xfrm>
            <a:off x="1043608" y="3645024"/>
            <a:ext cx="7704856" cy="1152128"/>
          </a:xfrm>
          <a:prstGeom prst="rect">
            <a:avLst/>
          </a:prstGeom>
          <a:noFill/>
          <a:ln w="9525" algn="ctr">
            <a:solidFill>
              <a:srgbClr val="FF0000"/>
            </a:solidFill>
            <a:miter lim="800000"/>
          </a:ln>
          <a:effectLst/>
        </p:spPr>
        <p:txBody>
          <a:bodyPr wrap="none" anchor="ctr"/>
          <a:lstStyle/>
          <a:p>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0" name="Rectangle 2"/>
          <p:cNvSpPr>
            <a:spLocks noGrp="1" noChangeArrowheads="1"/>
          </p:cNvSpPr>
          <p:nvPr>
            <p:ph type="ctrTitle"/>
          </p:nvPr>
        </p:nvSpPr>
        <p:spPr>
          <a:xfrm>
            <a:off x="539750" y="1916113"/>
            <a:ext cx="8064500" cy="936625"/>
          </a:xfrm>
          <a:noFill/>
        </p:spPr>
        <p:txBody>
          <a:bodyPr lIns="92075" tIns="46038" rIns="92075" bIns="46038" anchorCtr="0"/>
          <a:lstStyle/>
          <a:p>
            <a:r>
              <a:rPr lang="en-US" altLang="zh-CN" sz="4400" b="1"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4400" b="1" dirty="0">
                <a:latin typeface="宋体" panose="02010600030101010101" pitchFamily="2" charset="-122"/>
                <a:ea typeface="宋体" panose="02010600030101010101" pitchFamily="2" charset="-122"/>
                <a:cs typeface="Arial Unicode MS" panose="020B0604020202020204" pitchFamily="34" charset="-122"/>
              </a:rPr>
              <a:t>对 </a:t>
            </a:r>
            <a:r>
              <a:rPr lang="en-US" altLang="zh-CN" sz="4400" b="1" dirty="0">
                <a:latin typeface="宋体" panose="02010600030101010101" pitchFamily="2" charset="-122"/>
                <a:ea typeface="宋体" panose="02010600030101010101" pitchFamily="2" charset="-122"/>
                <a:cs typeface="Arial Unicode MS" panose="020B0604020202020204" pitchFamily="34" charset="-122"/>
              </a:rPr>
              <a:t>JDBC </a:t>
            </a:r>
            <a:r>
              <a:rPr lang="zh-CN" altLang="en-US" sz="4400" b="1" dirty="0">
                <a:latin typeface="宋体" panose="02010600030101010101" pitchFamily="2" charset="-122"/>
                <a:ea typeface="宋体" panose="02010600030101010101" pitchFamily="2" charset="-122"/>
                <a:cs typeface="Arial Unicode MS" panose="020B0604020202020204" pitchFamily="34" charset="-122"/>
              </a:rPr>
              <a:t>的支持</a:t>
            </a:r>
          </a:p>
        </p:txBody>
      </p:sp>
      <p:pic>
        <p:nvPicPr>
          <p:cNvPr id="775172" name="Picture 4"/>
          <p:cNvPicPr>
            <a:picLocks noChangeAspect="1" noChangeArrowheads="1"/>
          </p:cNvPicPr>
          <p:nvPr/>
        </p:nvPicPr>
        <p:blipFill>
          <a:blip r:embed="rId3"/>
          <a:srcRect/>
          <a:stretch>
            <a:fillRect/>
          </a:stretch>
        </p:blipFill>
        <p:spPr bwMode="auto">
          <a:xfrm>
            <a:off x="1403648" y="1844824"/>
            <a:ext cx="1943100" cy="842962"/>
          </a:xfrm>
          <a:prstGeom prst="rect">
            <a:avLst/>
          </a:prstGeom>
          <a:noFill/>
        </p:spPr>
      </p:pic>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755576" y="116632"/>
            <a:ext cx="8229600" cy="857256"/>
          </a:xfrm>
        </p:spPr>
        <p:txBody>
          <a:bodyPr/>
          <a:lstStyle/>
          <a:p>
            <a:r>
              <a:rPr lang="en-US" altLang="zh-CN" dirty="0" err="1">
                <a:latin typeface="宋体" panose="02010600030101010101" pitchFamily="2" charset="-122"/>
                <a:ea typeface="宋体" panose="02010600030101010101" pitchFamily="2" charset="-122"/>
                <a:cs typeface="Arial Unicode MS" panose="020B0604020202020204" pitchFamily="34" charset="-122"/>
              </a:rPr>
              <a:t>JdbcTemplate</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简介</a:t>
            </a:r>
          </a:p>
        </p:txBody>
      </p:sp>
      <p:sp>
        <p:nvSpPr>
          <p:cNvPr id="716803" name="Rectangle 3"/>
          <p:cNvSpPr>
            <a:spLocks noGrp="1" noChangeArrowheads="1"/>
          </p:cNvSpPr>
          <p:nvPr>
            <p:ph idx="1"/>
          </p:nvPr>
        </p:nvSpPr>
        <p:spPr>
          <a:xfrm>
            <a:off x="611560" y="1340768"/>
            <a:ext cx="8064896" cy="2829669"/>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为了使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JDBC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更加易于使用</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Spring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JDBC API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上定义了一个抽象层</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以此建立一个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JDBC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存取框架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作为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JDBC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框架的核心</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JDBC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模板</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的设计目的是为不同类型的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JDBC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操作提供</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模板方法</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每个模板方法都能控制整个过程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并允许覆盖过程中的特定任务</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通过这种方式</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可以在尽可能保留灵活性的情况下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将数据库存取的工作量降到最低</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79512" y="1052736"/>
            <a:ext cx="8229600" cy="4857750"/>
          </a:xfrm>
        </p:spPr>
        <p:txBody>
          <a:bodyPr/>
          <a:lstStyle/>
          <a:p>
            <a:r>
              <a:rPr lang="zh-CN" altLang="en-US" dirty="0" smtClean="0"/>
              <a:t>需导入  </a:t>
            </a:r>
            <a:r>
              <a:rPr lang="en-US" altLang="zh-CN" dirty="0" smtClean="0"/>
              <a:t>	</a:t>
            </a:r>
          </a:p>
          <a:p>
            <a:pPr lvl="3"/>
            <a:r>
              <a:rPr lang="en-US" altLang="zh-CN" dirty="0" smtClean="0"/>
              <a:t>spring-jdbc-4.3.1.RELEASE.jar</a:t>
            </a:r>
          </a:p>
          <a:p>
            <a:pPr lvl="3"/>
            <a:r>
              <a:rPr lang="en-US" altLang="zh-CN" dirty="0" smtClean="0"/>
              <a:t>commons-dbcp.jar</a:t>
            </a:r>
          </a:p>
          <a:p>
            <a:r>
              <a:rPr lang="en-US" altLang="zh-CN" dirty="0" smtClean="0"/>
              <a:t>MAVEN</a:t>
            </a:r>
          </a:p>
          <a:p>
            <a:endParaRPr lang="zh-CN" altLang="en-US" dirty="0"/>
          </a:p>
        </p:txBody>
      </p:sp>
      <p:sp>
        <p:nvSpPr>
          <p:cNvPr id="4" name="Rectangle 1"/>
          <p:cNvSpPr>
            <a:spLocks noChangeArrowheads="1"/>
          </p:cNvSpPr>
          <p:nvPr/>
        </p:nvSpPr>
        <p:spPr bwMode="auto">
          <a:xfrm>
            <a:off x="2411760" y="2852936"/>
            <a:ext cx="6480720"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1600" dirty="0">
                <a:solidFill>
                  <a:srgbClr val="000000"/>
                </a:solidFill>
                <a:latin typeface="宋体" panose="02010600030101010101" pitchFamily="2" charset="-122"/>
                <a:ea typeface="宋体" panose="02010600030101010101" pitchFamily="2" charset="-122"/>
              </a:rPr>
              <a:t>&lt;</a:t>
            </a:r>
            <a:r>
              <a:rPr lang="zh-CN" altLang="zh-CN" sz="1600" b="1" dirty="0">
                <a:solidFill>
                  <a:srgbClr val="000080"/>
                </a:solidFill>
                <a:latin typeface="宋体" panose="02010600030101010101" pitchFamily="2" charset="-122"/>
                <a:ea typeface="宋体" panose="02010600030101010101" pitchFamily="2" charset="-122"/>
              </a:rPr>
              <a:t>dependency</a:t>
            </a:r>
            <a:r>
              <a:rPr lang="zh-CN" altLang="zh-CN" sz="1600" dirty="0">
                <a:solidFill>
                  <a:srgbClr val="000000"/>
                </a:solidFill>
                <a:latin typeface="宋体" panose="02010600030101010101" pitchFamily="2" charset="-122"/>
                <a:ea typeface="宋体" panose="02010600030101010101" pitchFamily="2" charset="-122"/>
              </a:rPr>
              <a:t>&gt;</a:t>
            </a:r>
            <a:br>
              <a:rPr lang="zh-CN" altLang="zh-CN" sz="1600" dirty="0">
                <a:solidFill>
                  <a:srgbClr val="000000"/>
                </a:solidFill>
                <a:latin typeface="宋体" panose="02010600030101010101" pitchFamily="2" charset="-122"/>
                <a:ea typeface="宋体" panose="02010600030101010101" pitchFamily="2" charset="-122"/>
              </a:rPr>
            </a:br>
            <a:r>
              <a:rPr lang="zh-CN" altLang="zh-CN" sz="1600" dirty="0">
                <a:solidFill>
                  <a:srgbClr val="000000"/>
                </a:solidFill>
                <a:latin typeface="宋体" panose="02010600030101010101" pitchFamily="2" charset="-122"/>
                <a:ea typeface="宋体" panose="02010600030101010101" pitchFamily="2" charset="-122"/>
              </a:rPr>
              <a:t>    &lt;</a:t>
            </a:r>
            <a:r>
              <a:rPr lang="zh-CN" altLang="zh-CN" sz="1600" b="1" dirty="0">
                <a:solidFill>
                  <a:srgbClr val="000080"/>
                </a:solidFill>
                <a:latin typeface="宋体" panose="02010600030101010101" pitchFamily="2" charset="-122"/>
                <a:ea typeface="宋体" panose="02010600030101010101" pitchFamily="2" charset="-122"/>
              </a:rPr>
              <a:t>groupId</a:t>
            </a:r>
            <a:r>
              <a:rPr lang="zh-CN" altLang="zh-CN" sz="1600" dirty="0">
                <a:solidFill>
                  <a:srgbClr val="000000"/>
                </a:solidFill>
                <a:latin typeface="宋体" panose="02010600030101010101" pitchFamily="2" charset="-122"/>
                <a:ea typeface="宋体" panose="02010600030101010101" pitchFamily="2" charset="-122"/>
              </a:rPr>
              <a:t>&gt;org.apache.commons&lt;/</a:t>
            </a:r>
            <a:r>
              <a:rPr lang="zh-CN" altLang="zh-CN" sz="1600" b="1" dirty="0">
                <a:solidFill>
                  <a:srgbClr val="000080"/>
                </a:solidFill>
                <a:latin typeface="宋体" panose="02010600030101010101" pitchFamily="2" charset="-122"/>
                <a:ea typeface="宋体" panose="02010600030101010101" pitchFamily="2" charset="-122"/>
              </a:rPr>
              <a:t>groupId</a:t>
            </a:r>
            <a:r>
              <a:rPr lang="zh-CN" altLang="zh-CN" sz="1600" dirty="0">
                <a:solidFill>
                  <a:srgbClr val="000000"/>
                </a:solidFill>
                <a:latin typeface="宋体" panose="02010600030101010101" pitchFamily="2" charset="-122"/>
                <a:ea typeface="宋体" panose="02010600030101010101" pitchFamily="2" charset="-122"/>
              </a:rPr>
              <a:t>&gt;</a:t>
            </a:r>
            <a:br>
              <a:rPr lang="zh-CN" altLang="zh-CN" sz="1600" dirty="0">
                <a:solidFill>
                  <a:srgbClr val="000000"/>
                </a:solidFill>
                <a:latin typeface="宋体" panose="02010600030101010101" pitchFamily="2" charset="-122"/>
                <a:ea typeface="宋体" panose="02010600030101010101" pitchFamily="2" charset="-122"/>
              </a:rPr>
            </a:br>
            <a:r>
              <a:rPr lang="zh-CN" altLang="zh-CN" sz="1600" dirty="0">
                <a:solidFill>
                  <a:srgbClr val="000000"/>
                </a:solidFill>
                <a:latin typeface="宋体" panose="02010600030101010101" pitchFamily="2" charset="-122"/>
                <a:ea typeface="宋体" panose="02010600030101010101" pitchFamily="2" charset="-122"/>
              </a:rPr>
              <a:t>    &lt;</a:t>
            </a:r>
            <a:r>
              <a:rPr lang="zh-CN" altLang="zh-CN" sz="1600" b="1" dirty="0">
                <a:solidFill>
                  <a:srgbClr val="000080"/>
                </a:solidFill>
                <a:latin typeface="宋体" panose="02010600030101010101" pitchFamily="2" charset="-122"/>
                <a:ea typeface="宋体" panose="02010600030101010101" pitchFamily="2" charset="-122"/>
              </a:rPr>
              <a:t>artifactId</a:t>
            </a:r>
            <a:r>
              <a:rPr lang="zh-CN" altLang="zh-CN" sz="1600" dirty="0">
                <a:solidFill>
                  <a:srgbClr val="000000"/>
                </a:solidFill>
                <a:latin typeface="宋体" panose="02010600030101010101" pitchFamily="2" charset="-122"/>
                <a:ea typeface="宋体" panose="02010600030101010101" pitchFamily="2" charset="-122"/>
              </a:rPr>
              <a:t>&gt;commons-dbcp2&lt;/</a:t>
            </a:r>
            <a:r>
              <a:rPr lang="zh-CN" altLang="zh-CN" sz="1600" b="1" dirty="0">
                <a:solidFill>
                  <a:srgbClr val="000080"/>
                </a:solidFill>
                <a:latin typeface="宋体" panose="02010600030101010101" pitchFamily="2" charset="-122"/>
                <a:ea typeface="宋体" panose="02010600030101010101" pitchFamily="2" charset="-122"/>
              </a:rPr>
              <a:t>artifactId</a:t>
            </a:r>
            <a:r>
              <a:rPr lang="zh-CN" altLang="zh-CN" sz="1600" dirty="0">
                <a:solidFill>
                  <a:srgbClr val="000000"/>
                </a:solidFill>
                <a:latin typeface="宋体" panose="02010600030101010101" pitchFamily="2" charset="-122"/>
                <a:ea typeface="宋体" panose="02010600030101010101" pitchFamily="2" charset="-122"/>
              </a:rPr>
              <a:t>&gt;</a:t>
            </a:r>
            <a:br>
              <a:rPr lang="zh-CN" altLang="zh-CN" sz="1600" dirty="0">
                <a:solidFill>
                  <a:srgbClr val="000000"/>
                </a:solidFill>
                <a:latin typeface="宋体" panose="02010600030101010101" pitchFamily="2" charset="-122"/>
                <a:ea typeface="宋体" panose="02010600030101010101" pitchFamily="2" charset="-122"/>
              </a:rPr>
            </a:br>
            <a:r>
              <a:rPr lang="zh-CN" altLang="zh-CN" sz="1600" dirty="0">
                <a:solidFill>
                  <a:srgbClr val="000000"/>
                </a:solidFill>
                <a:latin typeface="宋体" panose="02010600030101010101" pitchFamily="2" charset="-122"/>
                <a:ea typeface="宋体" panose="02010600030101010101" pitchFamily="2" charset="-122"/>
              </a:rPr>
              <a:t>    &lt;</a:t>
            </a:r>
            <a:r>
              <a:rPr lang="zh-CN" altLang="zh-CN" sz="1600" b="1" dirty="0">
                <a:solidFill>
                  <a:srgbClr val="000080"/>
                </a:solidFill>
                <a:latin typeface="宋体" panose="02010600030101010101" pitchFamily="2" charset="-122"/>
                <a:ea typeface="宋体" panose="02010600030101010101" pitchFamily="2" charset="-122"/>
              </a:rPr>
              <a:t>version</a:t>
            </a:r>
            <a:r>
              <a:rPr lang="zh-CN" altLang="zh-CN" sz="1600" dirty="0">
                <a:solidFill>
                  <a:srgbClr val="000000"/>
                </a:solidFill>
                <a:latin typeface="宋体" panose="02010600030101010101" pitchFamily="2" charset="-122"/>
                <a:ea typeface="宋体" panose="02010600030101010101" pitchFamily="2" charset="-122"/>
              </a:rPr>
              <a:t>&gt;2.6.0&lt;/</a:t>
            </a:r>
            <a:r>
              <a:rPr lang="zh-CN" altLang="zh-CN" sz="1600" b="1" dirty="0">
                <a:solidFill>
                  <a:srgbClr val="000080"/>
                </a:solidFill>
                <a:latin typeface="宋体" panose="02010600030101010101" pitchFamily="2" charset="-122"/>
                <a:ea typeface="宋体" panose="02010600030101010101" pitchFamily="2" charset="-122"/>
              </a:rPr>
              <a:t>version</a:t>
            </a:r>
            <a:r>
              <a:rPr lang="zh-CN" altLang="zh-CN" sz="1600" dirty="0">
                <a:solidFill>
                  <a:srgbClr val="000000"/>
                </a:solidFill>
                <a:latin typeface="宋体" panose="02010600030101010101" pitchFamily="2" charset="-122"/>
                <a:ea typeface="宋体" panose="02010600030101010101" pitchFamily="2" charset="-122"/>
              </a:rPr>
              <a:t>&gt;</a:t>
            </a:r>
            <a:br>
              <a:rPr lang="zh-CN" altLang="zh-CN" sz="1600" dirty="0">
                <a:solidFill>
                  <a:srgbClr val="000000"/>
                </a:solidFill>
                <a:latin typeface="宋体" panose="02010600030101010101" pitchFamily="2" charset="-122"/>
                <a:ea typeface="宋体" panose="02010600030101010101" pitchFamily="2" charset="-122"/>
              </a:rPr>
            </a:br>
            <a:r>
              <a:rPr lang="zh-CN" altLang="zh-CN" sz="1600" dirty="0">
                <a:solidFill>
                  <a:srgbClr val="000000"/>
                </a:solidFill>
                <a:latin typeface="宋体" panose="02010600030101010101" pitchFamily="2" charset="-122"/>
                <a:ea typeface="宋体" panose="02010600030101010101" pitchFamily="2" charset="-122"/>
              </a:rPr>
              <a:t>&lt;/</a:t>
            </a:r>
            <a:r>
              <a:rPr lang="zh-CN" altLang="zh-CN" sz="1600" b="1" dirty="0">
                <a:solidFill>
                  <a:srgbClr val="000080"/>
                </a:solidFill>
                <a:latin typeface="宋体" panose="02010600030101010101" pitchFamily="2" charset="-122"/>
                <a:ea typeface="宋体" panose="02010600030101010101" pitchFamily="2" charset="-122"/>
              </a:rPr>
              <a:t>dependency</a:t>
            </a:r>
            <a:r>
              <a:rPr lang="zh-CN" altLang="zh-CN" sz="1600" dirty="0">
                <a:solidFill>
                  <a:srgbClr val="000000"/>
                </a:solidFill>
                <a:latin typeface="宋体" panose="02010600030101010101" pitchFamily="2" charset="-122"/>
                <a:ea typeface="宋体" panose="02010600030101010101" pitchFamily="2" charset="-122"/>
              </a:rPr>
              <a:t>&gt;</a:t>
            </a:r>
            <a:endParaRPr lang="zh-CN" altLang="zh-CN"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dependency</a:t>
            </a:r>
            <a: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groupId</a:t>
            </a:r>
            <a: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&gt;org.springframework&lt;/</a:t>
            </a:r>
            <a:r>
              <a:rPr kumimoji="0" lang="zh-CN" altLang="zh-CN" sz="16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groupId</a:t>
            </a:r>
            <a: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artifactId</a:t>
            </a:r>
            <a: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&gt;spring-jdbc&lt;/</a:t>
            </a:r>
            <a:r>
              <a:rPr kumimoji="0" lang="zh-CN" altLang="zh-CN" sz="16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artifactId</a:t>
            </a:r>
            <a: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version</a:t>
            </a:r>
            <a: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&gt;4.3.1.RELEASE&lt;/</a:t>
            </a:r>
            <a:r>
              <a:rPr kumimoji="0" lang="zh-CN" altLang="zh-CN" sz="16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version</a:t>
            </a:r>
            <a: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dependency</a:t>
            </a:r>
            <a:r>
              <a:rPr kumimoji="0" lang="zh-CN" altLang="zh-CN"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28166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Spring</a:t>
            </a:r>
            <a:r>
              <a:rPr lang="zh-CN" altLang="en-US" dirty="0" smtClean="0"/>
              <a:t>配置文件中配置数据源和</a:t>
            </a:r>
            <a:r>
              <a:rPr lang="en-US" altLang="zh-CN" dirty="0" err="1" smtClean="0"/>
              <a:t>JDBCTemplate</a:t>
            </a:r>
            <a:endParaRPr lang="zh-CN" altLang="en-US" dirty="0"/>
          </a:p>
        </p:txBody>
      </p:sp>
      <p:sp>
        <p:nvSpPr>
          <p:cNvPr id="3" name="内容占位符 2"/>
          <p:cNvSpPr>
            <a:spLocks noGrp="1"/>
          </p:cNvSpPr>
          <p:nvPr>
            <p:ph idx="1"/>
          </p:nvPr>
        </p:nvSpPr>
        <p:spPr/>
        <p:txBody>
          <a:bodyPr/>
          <a:lstStyle/>
          <a:p>
            <a:r>
              <a:rPr lang="zh-CN" altLang="en-US" dirty="0" smtClean="0"/>
              <a:t>配置数据源：</a:t>
            </a:r>
            <a:endParaRPr lang="en-US" altLang="zh-CN" dirty="0" smtClean="0"/>
          </a:p>
          <a:p>
            <a:endParaRPr lang="en-US" altLang="zh-CN" dirty="0"/>
          </a:p>
          <a:p>
            <a:pPr marL="0" indent="0">
              <a:buNone/>
            </a:pPr>
            <a:endParaRPr lang="en-US" altLang="zh-CN" dirty="0"/>
          </a:p>
          <a:p>
            <a:r>
              <a:rPr lang="zh-CN" altLang="en-US" dirty="0" smtClean="0"/>
              <a:t>配置</a:t>
            </a:r>
            <a:r>
              <a:rPr lang="en-US" altLang="zh-CN" dirty="0" err="1" smtClean="0"/>
              <a:t>JdbcTemplate</a:t>
            </a:r>
            <a:endParaRPr lang="en-US" altLang="zh-CN" dirty="0" smtClean="0"/>
          </a:p>
          <a:p>
            <a:endParaRPr lang="en-US" altLang="zh-CN" dirty="0"/>
          </a:p>
          <a:p>
            <a:pPr lvl="1"/>
            <a:r>
              <a:rPr lang="en-US" altLang="zh-CN" dirty="0" err="1">
                <a:solidFill>
                  <a:srgbClr val="FF0000"/>
                </a:solidFill>
              </a:rPr>
              <a:t>JdbcTemplate</a:t>
            </a:r>
            <a:r>
              <a:rPr lang="zh-CN" altLang="en-US" dirty="0">
                <a:solidFill>
                  <a:srgbClr val="FF0000"/>
                </a:solidFill>
              </a:rPr>
              <a:t>类依赖数据源，需要注入</a:t>
            </a:r>
            <a:r>
              <a:rPr lang="en-US" altLang="zh-CN" dirty="0" err="1" smtClean="0">
                <a:solidFill>
                  <a:srgbClr val="FF0000"/>
                </a:solidFill>
              </a:rPr>
              <a:t>dataSource</a:t>
            </a:r>
            <a:endParaRPr lang="en-US" altLang="zh-CN" dirty="0" smtClean="0">
              <a:solidFill>
                <a:srgbClr val="FF0000"/>
              </a:solidFill>
            </a:endParaRPr>
          </a:p>
          <a:p>
            <a:r>
              <a:rPr lang="zh-CN" altLang="en-US" dirty="0" smtClean="0">
                <a:solidFill>
                  <a:srgbClr val="FF0000"/>
                </a:solidFill>
              </a:rPr>
              <a:t>使用</a:t>
            </a:r>
            <a:r>
              <a:rPr lang="en-US" altLang="zh-CN" dirty="0" err="1" smtClean="0">
                <a:solidFill>
                  <a:srgbClr val="FF0000"/>
                </a:solidFill>
              </a:rPr>
              <a:t>JdbcTemplate</a:t>
            </a:r>
            <a:r>
              <a:rPr lang="en-US" altLang="zh-CN" dirty="0" smtClean="0">
                <a:solidFill>
                  <a:srgbClr val="FF0000"/>
                </a:solidFill>
              </a:rPr>
              <a:t>: </a:t>
            </a:r>
            <a:r>
              <a:rPr lang="zh-CN" altLang="en-US" dirty="0" smtClean="0">
                <a:solidFill>
                  <a:srgbClr val="FF0000"/>
                </a:solidFill>
              </a:rPr>
              <a:t>通过</a:t>
            </a:r>
            <a:r>
              <a:rPr lang="en-US" altLang="zh-CN" dirty="0" smtClean="0">
                <a:solidFill>
                  <a:srgbClr val="FF0000"/>
                </a:solidFill>
              </a:rPr>
              <a:t>Spring</a:t>
            </a:r>
            <a:r>
              <a:rPr lang="zh-CN" altLang="en-US" dirty="0" smtClean="0">
                <a:solidFill>
                  <a:srgbClr val="FF0000"/>
                </a:solidFill>
              </a:rPr>
              <a:t>容器</a:t>
            </a:r>
            <a:r>
              <a:rPr lang="en-US" altLang="zh-CN" dirty="0" err="1" smtClean="0">
                <a:solidFill>
                  <a:srgbClr val="FF0000"/>
                </a:solidFill>
              </a:rPr>
              <a:t>getBean</a:t>
            </a:r>
            <a:r>
              <a:rPr lang="zh-CN" altLang="en-US" dirty="0" smtClean="0">
                <a:solidFill>
                  <a:srgbClr val="FF0000"/>
                </a:solidFill>
              </a:rPr>
              <a:t>获得</a:t>
            </a:r>
            <a:r>
              <a:rPr lang="en-US" altLang="zh-CN" dirty="0" err="1" smtClean="0">
                <a:solidFill>
                  <a:srgbClr val="FF0000"/>
                </a:solidFill>
              </a:rPr>
              <a:t>JdbcTemplate</a:t>
            </a:r>
            <a:r>
              <a:rPr lang="zh-CN" altLang="en-US" dirty="0" smtClean="0">
                <a:solidFill>
                  <a:srgbClr val="FF0000"/>
                </a:solidFill>
              </a:rPr>
              <a:t>实例</a:t>
            </a:r>
            <a:endParaRPr lang="zh-CN" altLang="en-US" dirty="0">
              <a:solidFill>
                <a:srgbClr val="FF0000"/>
              </a:solidFill>
            </a:endParaRPr>
          </a:p>
          <a:p>
            <a:endParaRPr lang="en-US" altLang="zh-CN" dirty="0" smtClean="0"/>
          </a:p>
        </p:txBody>
      </p:sp>
      <p:sp>
        <p:nvSpPr>
          <p:cNvPr id="4" name="矩形 3"/>
          <p:cNvSpPr/>
          <p:nvPr/>
        </p:nvSpPr>
        <p:spPr>
          <a:xfrm>
            <a:off x="683568" y="1844824"/>
            <a:ext cx="9289032" cy="1200329"/>
          </a:xfrm>
          <a:prstGeom prst="rect">
            <a:avLst/>
          </a:prstGeom>
        </p:spPr>
        <p:txBody>
          <a:bodyPr wrap="square">
            <a:spAutoFit/>
          </a:bodyPr>
          <a:lstStyle/>
          <a:p>
            <a:r>
              <a:rPr lang="en-US" altLang="zh-CN" sz="1200" dirty="0">
                <a:solidFill>
                  <a:srgbClr val="008080"/>
                </a:solidFill>
                <a:latin typeface="Consolas" panose="020B0609020204030204" pitchFamily="49" charset="0"/>
              </a:rPr>
              <a:t>&lt;</a:t>
            </a:r>
            <a:r>
              <a:rPr lang="en-US" altLang="zh-CN" sz="1200" dirty="0">
                <a:solidFill>
                  <a:srgbClr val="3F7F7F"/>
                </a:solidFill>
                <a:latin typeface="Consolas" panose="020B0609020204030204" pitchFamily="49" charset="0"/>
              </a:rPr>
              <a:t>bean </a:t>
            </a:r>
            <a:r>
              <a:rPr lang="en-US" altLang="zh-CN" sz="1200" dirty="0">
                <a:solidFill>
                  <a:srgbClr val="7F007F"/>
                </a:solidFill>
                <a:latin typeface="Consolas" panose="020B0609020204030204" pitchFamily="49" charset="0"/>
              </a:rPr>
              <a:t>id</a:t>
            </a:r>
            <a:r>
              <a:rPr lang="en-US" altLang="zh-CN" sz="1200"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a:t>
            </a:r>
            <a:r>
              <a:rPr lang="en-US" altLang="zh-CN" sz="1200" i="1" dirty="0" err="1">
                <a:solidFill>
                  <a:srgbClr val="2A00FF"/>
                </a:solidFill>
                <a:latin typeface="Consolas" panose="020B0609020204030204" pitchFamily="49" charset="0"/>
              </a:rPr>
              <a:t>dataSource</a:t>
            </a:r>
            <a:r>
              <a:rPr lang="en-US" altLang="zh-CN" sz="1200" i="1" dirty="0">
                <a:solidFill>
                  <a:srgbClr val="2A00FF"/>
                </a:solidFill>
                <a:latin typeface="Consolas" panose="020B0609020204030204" pitchFamily="49" charset="0"/>
              </a:rPr>
              <a:t>" </a:t>
            </a:r>
            <a:r>
              <a:rPr lang="en-US" altLang="zh-CN" sz="1200" i="1" dirty="0">
                <a:solidFill>
                  <a:srgbClr val="7F007F"/>
                </a:solidFill>
                <a:latin typeface="Consolas" panose="020B0609020204030204" pitchFamily="49" charset="0"/>
              </a:rPr>
              <a:t>class</a:t>
            </a:r>
            <a:r>
              <a:rPr lang="en-US" altLang="zh-CN" sz="1200" i="1"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"org.apache.commons.dbcp2.BasicDataSource"</a:t>
            </a:r>
            <a:r>
              <a:rPr lang="en-US" altLang="zh-CN" sz="1200" i="1" dirty="0">
                <a:solidFill>
                  <a:srgbClr val="008080"/>
                </a:solidFill>
                <a:latin typeface="Consolas" panose="020B0609020204030204" pitchFamily="49" charset="0"/>
              </a:rPr>
              <a:t>&gt;</a:t>
            </a:r>
          </a:p>
          <a:p>
            <a:r>
              <a:rPr lang="en-US" altLang="zh-CN" sz="1200" dirty="0" smtClean="0">
                <a:solidFill>
                  <a:srgbClr val="008080"/>
                </a:solidFill>
                <a:latin typeface="Consolas" panose="020B0609020204030204" pitchFamily="49" charset="0"/>
              </a:rPr>
              <a:t>  &lt;</a:t>
            </a:r>
            <a:r>
              <a:rPr lang="en-US" altLang="zh-CN" sz="1200" dirty="0">
                <a:solidFill>
                  <a:srgbClr val="3F7F7F"/>
                </a:solidFill>
                <a:latin typeface="Consolas" panose="020B0609020204030204" pitchFamily="49" charset="0"/>
              </a:rPr>
              <a:t>property </a:t>
            </a:r>
            <a:r>
              <a:rPr lang="en-US" altLang="zh-CN" sz="1200" dirty="0">
                <a:solidFill>
                  <a:srgbClr val="7F007F"/>
                </a:solidFill>
                <a:latin typeface="Consolas" panose="020B0609020204030204" pitchFamily="49" charset="0"/>
              </a:rPr>
              <a:t>name</a:t>
            </a:r>
            <a:r>
              <a:rPr lang="en-US" altLang="zh-CN" sz="1200"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a:t>
            </a:r>
            <a:r>
              <a:rPr lang="en-US" altLang="zh-CN" sz="1200" i="1" dirty="0" err="1">
                <a:solidFill>
                  <a:srgbClr val="2A00FF"/>
                </a:solidFill>
                <a:latin typeface="Consolas" panose="020B0609020204030204" pitchFamily="49" charset="0"/>
              </a:rPr>
              <a:t>driverClassName</a:t>
            </a:r>
            <a:r>
              <a:rPr lang="en-US" altLang="zh-CN" sz="1200" i="1" dirty="0">
                <a:solidFill>
                  <a:srgbClr val="2A00FF"/>
                </a:solidFill>
                <a:latin typeface="Consolas" panose="020B0609020204030204" pitchFamily="49" charset="0"/>
              </a:rPr>
              <a:t>" </a:t>
            </a:r>
            <a:r>
              <a:rPr lang="en-US" altLang="zh-CN" sz="1200" i="1" dirty="0">
                <a:solidFill>
                  <a:srgbClr val="7F007F"/>
                </a:solidFill>
                <a:latin typeface="Consolas" panose="020B0609020204030204" pitchFamily="49" charset="0"/>
              </a:rPr>
              <a:t>value</a:t>
            </a:r>
            <a:r>
              <a:rPr lang="en-US" altLang="zh-CN" sz="1200" i="1"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a:t>
            </a:r>
            <a:r>
              <a:rPr lang="en-US" altLang="zh-CN" sz="1200" i="1" dirty="0" err="1">
                <a:solidFill>
                  <a:srgbClr val="2A00FF"/>
                </a:solidFill>
                <a:latin typeface="Consolas" panose="020B0609020204030204" pitchFamily="49" charset="0"/>
              </a:rPr>
              <a:t>oracle.jdbc.driver.OracleDriver</a:t>
            </a:r>
            <a:r>
              <a:rPr lang="en-US" altLang="zh-CN" sz="1200" i="1" dirty="0">
                <a:solidFill>
                  <a:srgbClr val="2A00FF"/>
                </a:solidFill>
                <a:latin typeface="Consolas" panose="020B0609020204030204" pitchFamily="49" charset="0"/>
              </a:rPr>
              <a:t>"</a:t>
            </a:r>
            <a:r>
              <a:rPr lang="en-US" altLang="zh-CN" sz="1200" i="1" dirty="0">
                <a:solidFill>
                  <a:srgbClr val="008080"/>
                </a:solidFill>
                <a:latin typeface="Consolas" panose="020B0609020204030204" pitchFamily="49" charset="0"/>
              </a:rPr>
              <a:t>&gt;&lt;/</a:t>
            </a:r>
            <a:r>
              <a:rPr lang="en-US" altLang="zh-CN" sz="1200" i="1" dirty="0">
                <a:solidFill>
                  <a:srgbClr val="3F7F7F"/>
                </a:solidFill>
                <a:latin typeface="Consolas" panose="020B0609020204030204" pitchFamily="49" charset="0"/>
              </a:rPr>
              <a:t>property</a:t>
            </a:r>
            <a:r>
              <a:rPr lang="en-US" altLang="zh-CN" sz="1200" i="1" dirty="0">
                <a:solidFill>
                  <a:srgbClr val="008080"/>
                </a:solidFill>
                <a:latin typeface="Consolas" panose="020B0609020204030204" pitchFamily="49" charset="0"/>
              </a:rPr>
              <a:t>&gt;</a:t>
            </a:r>
          </a:p>
          <a:p>
            <a:r>
              <a:rPr lang="en-US" altLang="zh-CN" sz="1200" dirty="0" smtClean="0">
                <a:solidFill>
                  <a:srgbClr val="008080"/>
                </a:solidFill>
                <a:latin typeface="Consolas" panose="020B0609020204030204" pitchFamily="49" charset="0"/>
              </a:rPr>
              <a:t>  &lt;</a:t>
            </a:r>
            <a:r>
              <a:rPr lang="en-US" altLang="zh-CN" sz="1200" dirty="0">
                <a:solidFill>
                  <a:srgbClr val="3F7F7F"/>
                </a:solidFill>
                <a:latin typeface="Consolas" panose="020B0609020204030204" pitchFamily="49" charset="0"/>
              </a:rPr>
              <a:t>property </a:t>
            </a:r>
            <a:r>
              <a:rPr lang="en-US" altLang="zh-CN" sz="1200" dirty="0">
                <a:solidFill>
                  <a:srgbClr val="7F007F"/>
                </a:solidFill>
                <a:latin typeface="Consolas" panose="020B0609020204030204" pitchFamily="49" charset="0"/>
              </a:rPr>
              <a:t>name</a:t>
            </a:r>
            <a:r>
              <a:rPr lang="en-US" altLang="zh-CN" sz="1200"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a:t>
            </a:r>
            <a:r>
              <a:rPr lang="en-US" altLang="zh-CN" sz="1200" i="1" dirty="0" err="1">
                <a:solidFill>
                  <a:srgbClr val="2A00FF"/>
                </a:solidFill>
                <a:latin typeface="Consolas" panose="020B0609020204030204" pitchFamily="49" charset="0"/>
              </a:rPr>
              <a:t>url</a:t>
            </a:r>
            <a:r>
              <a:rPr lang="en-US" altLang="zh-CN" sz="1200" i="1" dirty="0">
                <a:solidFill>
                  <a:srgbClr val="2A00FF"/>
                </a:solidFill>
                <a:latin typeface="Consolas" panose="020B0609020204030204" pitchFamily="49" charset="0"/>
              </a:rPr>
              <a:t>" </a:t>
            </a:r>
            <a:r>
              <a:rPr lang="en-US" altLang="zh-CN" sz="1200" i="1" dirty="0">
                <a:solidFill>
                  <a:srgbClr val="7F007F"/>
                </a:solidFill>
                <a:latin typeface="Consolas" panose="020B0609020204030204" pitchFamily="49" charset="0"/>
              </a:rPr>
              <a:t>value</a:t>
            </a:r>
            <a:r>
              <a:rPr lang="en-US" altLang="zh-CN" sz="1200" i="1"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a:t>
            </a:r>
            <a:r>
              <a:rPr lang="en-US" altLang="zh-CN" sz="1200" i="1" dirty="0" err="1">
                <a:solidFill>
                  <a:srgbClr val="2A00FF"/>
                </a:solidFill>
                <a:latin typeface="Consolas" panose="020B0609020204030204" pitchFamily="49" charset="0"/>
              </a:rPr>
              <a:t>jdbc:oracle:thin</a:t>
            </a:r>
            <a:r>
              <a:rPr lang="en-US" altLang="zh-CN" sz="1200" i="1" dirty="0">
                <a:solidFill>
                  <a:srgbClr val="2A00FF"/>
                </a:solidFill>
                <a:latin typeface="Consolas" panose="020B0609020204030204" pitchFamily="49" charset="0"/>
              </a:rPr>
              <a:t>:@127.0.0.1:1521:orcl"</a:t>
            </a:r>
            <a:r>
              <a:rPr lang="en-US" altLang="zh-CN" sz="1200" i="1" dirty="0">
                <a:solidFill>
                  <a:srgbClr val="008080"/>
                </a:solidFill>
                <a:latin typeface="Consolas" panose="020B0609020204030204" pitchFamily="49" charset="0"/>
              </a:rPr>
              <a:t>&gt;&lt;/</a:t>
            </a:r>
            <a:r>
              <a:rPr lang="en-US" altLang="zh-CN" sz="1200" i="1" dirty="0">
                <a:solidFill>
                  <a:srgbClr val="3F7F7F"/>
                </a:solidFill>
                <a:latin typeface="Consolas" panose="020B0609020204030204" pitchFamily="49" charset="0"/>
              </a:rPr>
              <a:t>property</a:t>
            </a:r>
            <a:r>
              <a:rPr lang="en-US" altLang="zh-CN" sz="1200" i="1" dirty="0">
                <a:solidFill>
                  <a:srgbClr val="008080"/>
                </a:solidFill>
                <a:latin typeface="Consolas" panose="020B0609020204030204" pitchFamily="49" charset="0"/>
              </a:rPr>
              <a:t>&gt;</a:t>
            </a:r>
          </a:p>
          <a:p>
            <a:r>
              <a:rPr lang="en-US" altLang="zh-CN" sz="1200" dirty="0" smtClean="0">
                <a:solidFill>
                  <a:srgbClr val="008080"/>
                </a:solidFill>
                <a:latin typeface="Consolas" panose="020B0609020204030204" pitchFamily="49" charset="0"/>
              </a:rPr>
              <a:t>  &lt;</a:t>
            </a:r>
            <a:r>
              <a:rPr lang="en-US" altLang="zh-CN" sz="1200" dirty="0">
                <a:solidFill>
                  <a:srgbClr val="3F7F7F"/>
                </a:solidFill>
                <a:latin typeface="Consolas" panose="020B0609020204030204" pitchFamily="49" charset="0"/>
              </a:rPr>
              <a:t>property </a:t>
            </a:r>
            <a:r>
              <a:rPr lang="en-US" altLang="zh-CN" sz="1200" dirty="0">
                <a:solidFill>
                  <a:srgbClr val="7F007F"/>
                </a:solidFill>
                <a:latin typeface="Consolas" panose="020B0609020204030204" pitchFamily="49" charset="0"/>
              </a:rPr>
              <a:t>name</a:t>
            </a:r>
            <a:r>
              <a:rPr lang="en-US" altLang="zh-CN" sz="1200"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"username" </a:t>
            </a:r>
            <a:r>
              <a:rPr lang="en-US" altLang="zh-CN" sz="1200" i="1" dirty="0">
                <a:solidFill>
                  <a:srgbClr val="7F007F"/>
                </a:solidFill>
                <a:latin typeface="Consolas" panose="020B0609020204030204" pitchFamily="49" charset="0"/>
              </a:rPr>
              <a:t>value</a:t>
            </a:r>
            <a:r>
              <a:rPr lang="en-US" altLang="zh-CN" sz="1200" i="1"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"user1"</a:t>
            </a:r>
            <a:r>
              <a:rPr lang="en-US" altLang="zh-CN" sz="1200" i="1" dirty="0">
                <a:solidFill>
                  <a:srgbClr val="008080"/>
                </a:solidFill>
                <a:latin typeface="Consolas" panose="020B0609020204030204" pitchFamily="49" charset="0"/>
              </a:rPr>
              <a:t>&gt;&lt;/</a:t>
            </a:r>
            <a:r>
              <a:rPr lang="en-US" altLang="zh-CN" sz="1200" i="1" dirty="0">
                <a:solidFill>
                  <a:srgbClr val="3F7F7F"/>
                </a:solidFill>
                <a:latin typeface="Consolas" panose="020B0609020204030204" pitchFamily="49" charset="0"/>
              </a:rPr>
              <a:t>property</a:t>
            </a:r>
            <a:r>
              <a:rPr lang="en-US" altLang="zh-CN" sz="1200" i="1" dirty="0">
                <a:solidFill>
                  <a:srgbClr val="008080"/>
                </a:solidFill>
                <a:latin typeface="Consolas" panose="020B0609020204030204" pitchFamily="49" charset="0"/>
              </a:rPr>
              <a:t>&gt;</a:t>
            </a:r>
          </a:p>
          <a:p>
            <a:r>
              <a:rPr lang="en-US" altLang="zh-CN" sz="1200" dirty="0" smtClean="0">
                <a:solidFill>
                  <a:srgbClr val="008080"/>
                </a:solidFill>
                <a:latin typeface="Consolas" panose="020B0609020204030204" pitchFamily="49" charset="0"/>
              </a:rPr>
              <a:t>  &lt;</a:t>
            </a:r>
            <a:r>
              <a:rPr lang="en-US" altLang="zh-CN" sz="1200" dirty="0">
                <a:solidFill>
                  <a:srgbClr val="3F7F7F"/>
                </a:solidFill>
                <a:latin typeface="Consolas" panose="020B0609020204030204" pitchFamily="49" charset="0"/>
              </a:rPr>
              <a:t>property </a:t>
            </a:r>
            <a:r>
              <a:rPr lang="en-US" altLang="zh-CN" sz="1200" dirty="0">
                <a:solidFill>
                  <a:srgbClr val="7F007F"/>
                </a:solidFill>
                <a:latin typeface="Consolas" panose="020B0609020204030204" pitchFamily="49" charset="0"/>
              </a:rPr>
              <a:t>name</a:t>
            </a:r>
            <a:r>
              <a:rPr lang="en-US" altLang="zh-CN" sz="1200"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"password" </a:t>
            </a:r>
            <a:r>
              <a:rPr lang="en-US" altLang="zh-CN" sz="1200" i="1" dirty="0">
                <a:solidFill>
                  <a:srgbClr val="7F007F"/>
                </a:solidFill>
                <a:latin typeface="Consolas" panose="020B0609020204030204" pitchFamily="49" charset="0"/>
              </a:rPr>
              <a:t>value</a:t>
            </a:r>
            <a:r>
              <a:rPr lang="en-US" altLang="zh-CN" sz="1200" i="1"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"mypass123"</a:t>
            </a:r>
            <a:r>
              <a:rPr lang="en-US" altLang="zh-CN" sz="1200" i="1" dirty="0">
                <a:solidFill>
                  <a:srgbClr val="008080"/>
                </a:solidFill>
                <a:latin typeface="Consolas" panose="020B0609020204030204" pitchFamily="49" charset="0"/>
              </a:rPr>
              <a:t>&gt;&lt;/</a:t>
            </a:r>
            <a:r>
              <a:rPr lang="en-US" altLang="zh-CN" sz="1200" i="1" dirty="0">
                <a:solidFill>
                  <a:srgbClr val="3F7F7F"/>
                </a:solidFill>
                <a:latin typeface="Consolas" panose="020B0609020204030204" pitchFamily="49" charset="0"/>
              </a:rPr>
              <a:t>property</a:t>
            </a:r>
            <a:r>
              <a:rPr lang="en-US" altLang="zh-CN" sz="1200" i="1" dirty="0">
                <a:solidFill>
                  <a:srgbClr val="008080"/>
                </a:solidFill>
                <a:latin typeface="Consolas" panose="020B0609020204030204" pitchFamily="49" charset="0"/>
              </a:rPr>
              <a:t>&gt;</a:t>
            </a:r>
          </a:p>
          <a:p>
            <a:r>
              <a:rPr lang="en-US" altLang="zh-CN" sz="1200" dirty="0">
                <a:solidFill>
                  <a:srgbClr val="008080"/>
                </a:solidFill>
                <a:latin typeface="Consolas" panose="020B0609020204030204" pitchFamily="49" charset="0"/>
              </a:rPr>
              <a:t>&lt;/</a:t>
            </a:r>
            <a:r>
              <a:rPr lang="en-US" altLang="zh-CN" sz="1200" dirty="0">
                <a:solidFill>
                  <a:srgbClr val="3F7F7F"/>
                </a:solidFill>
                <a:latin typeface="Consolas" panose="020B0609020204030204" pitchFamily="49" charset="0"/>
              </a:rPr>
              <a:t>bean</a:t>
            </a:r>
            <a:r>
              <a:rPr lang="en-US" altLang="zh-CN" sz="1200" dirty="0">
                <a:solidFill>
                  <a:srgbClr val="008080"/>
                </a:solidFill>
                <a:latin typeface="Consolas" panose="020B0609020204030204" pitchFamily="49" charset="0"/>
              </a:rPr>
              <a:t>&gt;</a:t>
            </a:r>
            <a:endParaRPr lang="zh-CN" altLang="en-US" sz="1200" dirty="0"/>
          </a:p>
        </p:txBody>
      </p:sp>
      <p:sp>
        <p:nvSpPr>
          <p:cNvPr id="5" name="矩形 4"/>
          <p:cNvSpPr/>
          <p:nvPr/>
        </p:nvSpPr>
        <p:spPr>
          <a:xfrm>
            <a:off x="683568" y="3510174"/>
            <a:ext cx="8928992" cy="646331"/>
          </a:xfrm>
          <a:prstGeom prst="rect">
            <a:avLst/>
          </a:prstGeom>
        </p:spPr>
        <p:txBody>
          <a:bodyPr wrap="square">
            <a:spAutoFit/>
          </a:bodyPr>
          <a:lstStyle/>
          <a:p>
            <a:r>
              <a:rPr lang="en-US" altLang="zh-CN" sz="1200" dirty="0">
                <a:solidFill>
                  <a:srgbClr val="008080"/>
                </a:solidFill>
                <a:latin typeface="Consolas" panose="020B0609020204030204" pitchFamily="49" charset="0"/>
              </a:rPr>
              <a:t>&lt;</a:t>
            </a:r>
            <a:r>
              <a:rPr lang="en-US" altLang="zh-CN" sz="1200" dirty="0">
                <a:solidFill>
                  <a:srgbClr val="3F7F7F"/>
                </a:solidFill>
                <a:latin typeface="Consolas" panose="020B0609020204030204" pitchFamily="49" charset="0"/>
              </a:rPr>
              <a:t>bean </a:t>
            </a:r>
            <a:r>
              <a:rPr lang="en-US" altLang="zh-CN" sz="1200" dirty="0">
                <a:solidFill>
                  <a:srgbClr val="7F007F"/>
                </a:solidFill>
                <a:latin typeface="Consolas" panose="020B0609020204030204" pitchFamily="49" charset="0"/>
              </a:rPr>
              <a:t>id</a:t>
            </a:r>
            <a:r>
              <a:rPr lang="en-US" altLang="zh-CN" sz="1200"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"template" </a:t>
            </a:r>
            <a:r>
              <a:rPr lang="en-US" altLang="zh-CN" sz="1200" i="1" dirty="0">
                <a:solidFill>
                  <a:srgbClr val="7F007F"/>
                </a:solidFill>
                <a:latin typeface="Consolas" panose="020B0609020204030204" pitchFamily="49" charset="0"/>
              </a:rPr>
              <a:t>class</a:t>
            </a:r>
            <a:r>
              <a:rPr lang="en-US" altLang="zh-CN" sz="1200" i="1"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a:t>
            </a:r>
            <a:r>
              <a:rPr lang="en-US" altLang="zh-CN" sz="1200" i="1" dirty="0" err="1">
                <a:solidFill>
                  <a:srgbClr val="2A00FF"/>
                </a:solidFill>
                <a:latin typeface="Consolas" panose="020B0609020204030204" pitchFamily="49" charset="0"/>
              </a:rPr>
              <a:t>org.springframework.jdbc.core.JdbcTemplate</a:t>
            </a:r>
            <a:r>
              <a:rPr lang="en-US" altLang="zh-CN" sz="1200" i="1" dirty="0">
                <a:solidFill>
                  <a:srgbClr val="2A00FF"/>
                </a:solidFill>
                <a:latin typeface="Consolas" panose="020B0609020204030204" pitchFamily="49" charset="0"/>
              </a:rPr>
              <a:t>"</a:t>
            </a:r>
            <a:r>
              <a:rPr lang="en-US" altLang="zh-CN" sz="1200" i="1" dirty="0">
                <a:solidFill>
                  <a:srgbClr val="008080"/>
                </a:solidFill>
                <a:latin typeface="Consolas" panose="020B0609020204030204" pitchFamily="49" charset="0"/>
              </a:rPr>
              <a:t>&gt;</a:t>
            </a:r>
          </a:p>
          <a:p>
            <a:r>
              <a:rPr lang="en-US" altLang="zh-CN" sz="1200" dirty="0">
                <a:solidFill>
                  <a:srgbClr val="008080"/>
                </a:solidFill>
                <a:latin typeface="Consolas" panose="020B0609020204030204" pitchFamily="49" charset="0"/>
              </a:rPr>
              <a:t>&lt;</a:t>
            </a:r>
            <a:r>
              <a:rPr lang="en-US" altLang="zh-CN" sz="1200" dirty="0">
                <a:solidFill>
                  <a:srgbClr val="3F7F7F"/>
                </a:solidFill>
                <a:latin typeface="Consolas" panose="020B0609020204030204" pitchFamily="49" charset="0"/>
              </a:rPr>
              <a:t>property </a:t>
            </a:r>
            <a:r>
              <a:rPr lang="en-US" altLang="zh-CN" sz="1200" dirty="0">
                <a:solidFill>
                  <a:srgbClr val="7F007F"/>
                </a:solidFill>
                <a:latin typeface="Consolas" panose="020B0609020204030204" pitchFamily="49" charset="0"/>
              </a:rPr>
              <a:t>name</a:t>
            </a:r>
            <a:r>
              <a:rPr lang="en-US" altLang="zh-CN" sz="1200"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a:t>
            </a:r>
            <a:r>
              <a:rPr lang="en-US" altLang="zh-CN" sz="1200" i="1" dirty="0" err="1">
                <a:solidFill>
                  <a:srgbClr val="2A00FF"/>
                </a:solidFill>
                <a:latin typeface="Consolas" panose="020B0609020204030204" pitchFamily="49" charset="0"/>
              </a:rPr>
              <a:t>dataSource</a:t>
            </a:r>
            <a:r>
              <a:rPr lang="en-US" altLang="zh-CN" sz="1200" i="1" dirty="0">
                <a:solidFill>
                  <a:srgbClr val="2A00FF"/>
                </a:solidFill>
                <a:latin typeface="Consolas" panose="020B0609020204030204" pitchFamily="49" charset="0"/>
              </a:rPr>
              <a:t>" </a:t>
            </a:r>
            <a:r>
              <a:rPr lang="en-US" altLang="zh-CN" sz="1200" i="1" dirty="0">
                <a:solidFill>
                  <a:srgbClr val="7F007F"/>
                </a:solidFill>
                <a:latin typeface="Consolas" panose="020B0609020204030204" pitchFamily="49" charset="0"/>
              </a:rPr>
              <a:t>ref</a:t>
            </a:r>
            <a:r>
              <a:rPr lang="en-US" altLang="zh-CN" sz="1200" i="1" dirty="0">
                <a:solidFill>
                  <a:srgbClr val="000000"/>
                </a:solidFill>
                <a:latin typeface="Consolas" panose="020B0609020204030204" pitchFamily="49" charset="0"/>
              </a:rPr>
              <a:t>=</a:t>
            </a:r>
            <a:r>
              <a:rPr lang="en-US" altLang="zh-CN" sz="1200" i="1" dirty="0">
                <a:solidFill>
                  <a:srgbClr val="2A00FF"/>
                </a:solidFill>
                <a:latin typeface="Consolas" panose="020B0609020204030204" pitchFamily="49" charset="0"/>
              </a:rPr>
              <a:t>"</a:t>
            </a:r>
            <a:r>
              <a:rPr lang="en-US" altLang="zh-CN" sz="1200" i="1" dirty="0" err="1">
                <a:solidFill>
                  <a:srgbClr val="2A00FF"/>
                </a:solidFill>
                <a:latin typeface="Consolas" panose="020B0609020204030204" pitchFamily="49" charset="0"/>
              </a:rPr>
              <a:t>dataSource</a:t>
            </a:r>
            <a:r>
              <a:rPr lang="en-US" altLang="zh-CN" sz="1200" i="1" dirty="0">
                <a:solidFill>
                  <a:srgbClr val="2A00FF"/>
                </a:solidFill>
                <a:latin typeface="Consolas" panose="020B0609020204030204" pitchFamily="49" charset="0"/>
              </a:rPr>
              <a:t>"</a:t>
            </a:r>
            <a:r>
              <a:rPr lang="en-US" altLang="zh-CN" sz="1200" i="1" dirty="0">
                <a:solidFill>
                  <a:srgbClr val="008080"/>
                </a:solidFill>
                <a:latin typeface="Consolas" panose="020B0609020204030204" pitchFamily="49" charset="0"/>
              </a:rPr>
              <a:t>&gt;&lt;/</a:t>
            </a:r>
            <a:r>
              <a:rPr lang="en-US" altLang="zh-CN" sz="1200" i="1" dirty="0">
                <a:solidFill>
                  <a:srgbClr val="3F7F7F"/>
                </a:solidFill>
                <a:latin typeface="Consolas" panose="020B0609020204030204" pitchFamily="49" charset="0"/>
              </a:rPr>
              <a:t>property</a:t>
            </a:r>
            <a:r>
              <a:rPr lang="en-US" altLang="zh-CN" sz="1200" i="1" dirty="0">
                <a:solidFill>
                  <a:srgbClr val="008080"/>
                </a:solidFill>
                <a:latin typeface="Consolas" panose="020B0609020204030204" pitchFamily="49" charset="0"/>
              </a:rPr>
              <a:t>&gt;</a:t>
            </a:r>
          </a:p>
          <a:p>
            <a:r>
              <a:rPr lang="en-US" altLang="zh-CN" sz="1200" dirty="0">
                <a:solidFill>
                  <a:srgbClr val="008080"/>
                </a:solidFill>
                <a:latin typeface="Consolas" panose="020B0609020204030204" pitchFamily="49" charset="0"/>
              </a:rPr>
              <a:t>&lt;/</a:t>
            </a:r>
            <a:r>
              <a:rPr lang="en-US" altLang="zh-CN" sz="1200" dirty="0">
                <a:solidFill>
                  <a:srgbClr val="3F7F7F"/>
                </a:solidFill>
                <a:latin typeface="Consolas" panose="020B0609020204030204" pitchFamily="49" charset="0"/>
              </a:rPr>
              <a:t>bean</a:t>
            </a:r>
            <a:r>
              <a:rPr lang="en-US" altLang="zh-CN" sz="1200" dirty="0">
                <a:solidFill>
                  <a:srgbClr val="008080"/>
                </a:solidFill>
                <a:latin typeface="Consolas" panose="020B0609020204030204" pitchFamily="49" charset="0"/>
              </a:rPr>
              <a:t>&gt;</a:t>
            </a:r>
            <a:endParaRPr lang="zh-CN" altLang="en-US" sz="1200" dirty="0"/>
          </a:p>
        </p:txBody>
      </p:sp>
      <p:cxnSp>
        <p:nvCxnSpPr>
          <p:cNvPr id="7" name="直接箭头连接符 6"/>
          <p:cNvCxnSpPr/>
          <p:nvPr/>
        </p:nvCxnSpPr>
        <p:spPr bwMode="auto">
          <a:xfrm flipH="1" flipV="1">
            <a:off x="2051720" y="2060848"/>
            <a:ext cx="2088232" cy="252028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8280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latin typeface="宋体" panose="02010600030101010101" pitchFamily="2" charset="-122"/>
                <a:ea typeface="宋体" panose="02010600030101010101" pitchFamily="2" charset="-122"/>
                <a:cs typeface="Arial Unicode MS" panose="020B0604020202020204" pitchFamily="34" charset="-122"/>
              </a:rPr>
              <a:t>Spring </a:t>
            </a:r>
            <a:r>
              <a:rPr lang="zh-CN" altLang="en-US" sz="4800" dirty="0" smtClean="0">
                <a:latin typeface="宋体" panose="02010600030101010101" pitchFamily="2" charset="-122"/>
                <a:ea typeface="宋体" panose="02010600030101010101" pitchFamily="2" charset="-122"/>
                <a:cs typeface="Arial Unicode MS" panose="020B0604020202020204" pitchFamily="34" charset="-122"/>
              </a:rPr>
              <a:t>中的 </a:t>
            </a:r>
            <a:r>
              <a:rPr lang="en-US" altLang="zh-CN" sz="4800" dirty="0" smtClean="0">
                <a:latin typeface="宋体" panose="02010600030101010101" pitchFamily="2" charset="-122"/>
                <a:ea typeface="宋体" panose="02010600030101010101" pitchFamily="2" charset="-122"/>
                <a:cs typeface="Arial Unicode MS" panose="020B0604020202020204" pitchFamily="34" charset="-122"/>
              </a:rPr>
              <a:t>Bean </a:t>
            </a:r>
            <a:r>
              <a:rPr lang="zh-CN" altLang="en-US" sz="4800" dirty="0" smtClean="0">
                <a:latin typeface="宋体" panose="02010600030101010101" pitchFamily="2" charset="-122"/>
                <a:ea typeface="宋体" panose="02010600030101010101" pitchFamily="2" charset="-122"/>
                <a:cs typeface="Arial Unicode MS" panose="020B0604020202020204" pitchFamily="34" charset="-122"/>
              </a:rPr>
              <a:t>配置</a:t>
            </a:r>
            <a:endParaRPr lang="zh-CN" altLang="en-US" sz="48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107504" y="116632"/>
            <a:ext cx="8979320" cy="857256"/>
          </a:xfrm>
        </p:spPr>
        <p:txBody>
          <a:bodyPr>
            <a:normAutofit/>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使用 </a:t>
            </a:r>
            <a:r>
              <a:rPr lang="en-US" altLang="zh-CN" dirty="0" err="1" smtClean="0">
                <a:latin typeface="宋体" panose="02010600030101010101" pitchFamily="2" charset="-122"/>
                <a:ea typeface="宋体" panose="02010600030101010101" pitchFamily="2" charset="-122"/>
                <a:cs typeface="Arial Unicode MS" panose="020B0604020202020204" pitchFamily="34" charset="-122"/>
              </a:rPr>
              <a:t>JdbcTemplate</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更新数据库</a:t>
            </a:r>
          </a:p>
        </p:txBody>
      </p:sp>
      <p:sp>
        <p:nvSpPr>
          <p:cNvPr id="723971" name="Rectangle 3"/>
          <p:cNvSpPr>
            <a:spLocks noGrp="1" noChangeArrowheads="1"/>
          </p:cNvSpPr>
          <p:nvPr>
            <p:ph idx="1"/>
          </p:nvPr>
        </p:nvSpPr>
        <p:spPr>
          <a:xfrm>
            <a:off x="539552" y="1412776"/>
            <a:ext cx="7696200" cy="4098925"/>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用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sql</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语句和参数更新数据库</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批量更新数据库</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p:txBody>
      </p:sp>
      <p:pic>
        <p:nvPicPr>
          <p:cNvPr id="723972" name="Picture 4"/>
          <p:cNvPicPr>
            <a:picLocks noChangeAspect="1" noChangeArrowheads="1"/>
          </p:cNvPicPr>
          <p:nvPr/>
        </p:nvPicPr>
        <p:blipFill>
          <a:blip r:embed="rId2"/>
          <a:srcRect/>
          <a:stretch>
            <a:fillRect/>
          </a:stretch>
        </p:blipFill>
        <p:spPr bwMode="auto">
          <a:xfrm>
            <a:off x="827583" y="1988840"/>
            <a:ext cx="5184981" cy="1584176"/>
          </a:xfrm>
          <a:prstGeom prst="rect">
            <a:avLst/>
          </a:prstGeom>
          <a:noFill/>
        </p:spPr>
      </p:pic>
      <p:pic>
        <p:nvPicPr>
          <p:cNvPr id="723973" name="Picture 5"/>
          <p:cNvPicPr>
            <a:picLocks noChangeAspect="1" noChangeArrowheads="1"/>
          </p:cNvPicPr>
          <p:nvPr/>
        </p:nvPicPr>
        <p:blipFill>
          <a:blip r:embed="rId3"/>
          <a:srcRect/>
          <a:stretch>
            <a:fillRect/>
          </a:stretch>
        </p:blipFill>
        <p:spPr bwMode="auto">
          <a:xfrm>
            <a:off x="827154" y="4255517"/>
            <a:ext cx="6162678" cy="1273298"/>
          </a:xfrm>
          <a:prstGeom prst="rect">
            <a:avLst/>
          </a:prstGeom>
          <a:noFill/>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96057" y="116632"/>
            <a:ext cx="9015386" cy="857256"/>
          </a:xfrm>
        </p:spPr>
        <p:txBody>
          <a:bodyPr>
            <a:normAutofit/>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使用 </a:t>
            </a:r>
            <a:r>
              <a:rPr lang="en-US" altLang="zh-CN" dirty="0" err="1" smtClean="0">
                <a:latin typeface="宋体" panose="02010600030101010101" pitchFamily="2" charset="-122"/>
                <a:ea typeface="宋体" panose="02010600030101010101" pitchFamily="2" charset="-122"/>
                <a:cs typeface="Arial Unicode MS" panose="020B0604020202020204" pitchFamily="34" charset="-122"/>
              </a:rPr>
              <a:t>JdbcTemplate</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查询数据库</a:t>
            </a:r>
          </a:p>
        </p:txBody>
      </p:sp>
      <p:sp>
        <p:nvSpPr>
          <p:cNvPr id="722947" name="Rectangle 3"/>
          <p:cNvSpPr>
            <a:spLocks noGrp="1" noChangeArrowheads="1"/>
          </p:cNvSpPr>
          <p:nvPr>
            <p:ph idx="1"/>
          </p:nvPr>
        </p:nvSpPr>
        <p:spPr>
          <a:xfrm>
            <a:off x="539552" y="1280319"/>
            <a:ext cx="7696200" cy="4098925"/>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查询单行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便利的 </a:t>
            </a:r>
            <a:r>
              <a:rPr lang="en-US" altLang="en-US" sz="2400" dirty="0" err="1">
                <a:latin typeface="宋体" panose="02010600030101010101" pitchFamily="2" charset="-122"/>
                <a:ea typeface="宋体" panose="02010600030101010101" pitchFamily="2" charset="-122"/>
                <a:cs typeface="Arial Unicode MS" panose="020B0604020202020204" pitchFamily="34" charset="-122"/>
              </a:rPr>
              <a:t>BeanPropertyRowMapper</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实现</a:t>
            </a:r>
          </a:p>
        </p:txBody>
      </p:sp>
      <p:pic>
        <p:nvPicPr>
          <p:cNvPr id="722948" name="Picture 4"/>
          <p:cNvPicPr>
            <a:picLocks noChangeAspect="1" noChangeArrowheads="1"/>
          </p:cNvPicPr>
          <p:nvPr/>
        </p:nvPicPr>
        <p:blipFill>
          <a:blip r:embed="rId2"/>
          <a:srcRect/>
          <a:stretch>
            <a:fillRect/>
          </a:stretch>
        </p:blipFill>
        <p:spPr bwMode="auto">
          <a:xfrm>
            <a:off x="683568" y="1787922"/>
            <a:ext cx="7009100" cy="1713086"/>
          </a:xfrm>
          <a:prstGeom prst="rect">
            <a:avLst/>
          </a:prstGeom>
          <a:noFill/>
        </p:spPr>
      </p:pic>
      <p:pic>
        <p:nvPicPr>
          <p:cNvPr id="722949" name="Picture 5"/>
          <p:cNvPicPr>
            <a:picLocks noChangeAspect="1" noChangeArrowheads="1"/>
          </p:cNvPicPr>
          <p:nvPr/>
        </p:nvPicPr>
        <p:blipFill>
          <a:blip r:embed="rId3"/>
          <a:srcRect/>
          <a:stretch>
            <a:fillRect/>
          </a:stretch>
        </p:blipFill>
        <p:spPr bwMode="auto">
          <a:xfrm>
            <a:off x="456415" y="4221088"/>
            <a:ext cx="8294669" cy="1508621"/>
          </a:xfrm>
          <a:prstGeom prst="rect">
            <a:avLst/>
          </a:prstGeom>
          <a:noFill/>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179512" y="138104"/>
            <a:ext cx="8784976" cy="857256"/>
          </a:xfrm>
        </p:spPr>
        <p:txBody>
          <a:bodyPr>
            <a:normAutofit/>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使用 </a:t>
            </a:r>
            <a:r>
              <a:rPr lang="en-US" altLang="zh-CN" dirty="0" err="1" smtClean="0">
                <a:latin typeface="宋体" panose="02010600030101010101" pitchFamily="2" charset="-122"/>
                <a:ea typeface="宋体" panose="02010600030101010101" pitchFamily="2" charset="-122"/>
                <a:cs typeface="Arial Unicode MS" panose="020B0604020202020204" pitchFamily="34" charset="-122"/>
              </a:rPr>
              <a:t>JdbcTemplate</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查询数据库</a:t>
            </a:r>
          </a:p>
        </p:txBody>
      </p:sp>
      <p:sp>
        <p:nvSpPr>
          <p:cNvPr id="721923" name="Rectangle 3"/>
          <p:cNvSpPr>
            <a:spLocks noGrp="1" noChangeArrowheads="1"/>
          </p:cNvSpPr>
          <p:nvPr>
            <p:ph idx="1"/>
          </p:nvPr>
        </p:nvSpPr>
        <p:spPr>
          <a:xfrm>
            <a:off x="395536" y="1164431"/>
            <a:ext cx="7696200" cy="4098925"/>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查询多行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单值查询</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p:txBody>
      </p:sp>
      <p:pic>
        <p:nvPicPr>
          <p:cNvPr id="721924" name="Picture 4"/>
          <p:cNvPicPr>
            <a:picLocks noChangeAspect="1" noChangeArrowheads="1"/>
          </p:cNvPicPr>
          <p:nvPr/>
        </p:nvPicPr>
        <p:blipFill>
          <a:blip r:embed="rId2"/>
          <a:srcRect/>
          <a:stretch>
            <a:fillRect/>
          </a:stretch>
        </p:blipFill>
        <p:spPr bwMode="auto">
          <a:xfrm>
            <a:off x="655422" y="1628800"/>
            <a:ext cx="6620503" cy="1656184"/>
          </a:xfrm>
          <a:prstGeom prst="rect">
            <a:avLst/>
          </a:prstGeom>
          <a:noFill/>
        </p:spPr>
      </p:pic>
      <p:pic>
        <p:nvPicPr>
          <p:cNvPr id="721925" name="Picture 5"/>
          <p:cNvPicPr>
            <a:picLocks noChangeAspect="1" noChangeArrowheads="1"/>
          </p:cNvPicPr>
          <p:nvPr/>
        </p:nvPicPr>
        <p:blipFill>
          <a:blip r:embed="rId3"/>
          <a:srcRect/>
          <a:stretch>
            <a:fillRect/>
          </a:stretch>
        </p:blipFill>
        <p:spPr bwMode="auto">
          <a:xfrm>
            <a:off x="667585" y="3861048"/>
            <a:ext cx="6608340" cy="1867627"/>
          </a:xfrm>
          <a:prstGeom prst="rect">
            <a:avLst/>
          </a:prstGeom>
          <a:noFill/>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1053293" y="116632"/>
            <a:ext cx="7696200" cy="86409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简化 </a:t>
            </a:r>
            <a:r>
              <a:rPr lang="en-US" altLang="zh-CN" dirty="0">
                <a:latin typeface="宋体" panose="02010600030101010101" pitchFamily="2" charset="-122"/>
                <a:ea typeface="宋体" panose="02010600030101010101" pitchFamily="2" charset="-122"/>
                <a:cs typeface="Arial Unicode MS" panose="020B0604020202020204" pitchFamily="34" charset="-122"/>
              </a:rPr>
              <a:t>JDBC </a:t>
            </a:r>
            <a:r>
              <a:rPr lang="zh-CN" altLang="en-US" dirty="0">
                <a:latin typeface="宋体" panose="02010600030101010101" pitchFamily="2" charset="-122"/>
                <a:ea typeface="宋体" panose="02010600030101010101" pitchFamily="2" charset="-122"/>
                <a:cs typeface="Arial Unicode MS" panose="020B0604020202020204" pitchFamily="34" charset="-122"/>
              </a:rPr>
              <a:t>模板查询</a:t>
            </a:r>
          </a:p>
        </p:txBody>
      </p:sp>
      <p:sp>
        <p:nvSpPr>
          <p:cNvPr id="717827" name="Rectangle 3"/>
          <p:cNvSpPr>
            <a:spLocks noGrp="1" noChangeArrowheads="1"/>
          </p:cNvSpPr>
          <p:nvPr>
            <p:ph idx="1"/>
          </p:nvPr>
        </p:nvSpPr>
        <p:spPr>
          <a:xfrm>
            <a:off x="396565" y="1340768"/>
            <a:ext cx="8352928" cy="4954872"/>
          </a:xfrm>
        </p:spPr>
        <p:txBody>
          <a:bodyPr>
            <a:normAutofit/>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每次使用都创建一个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JdbcTemplate</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的新实例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这种做法效率很低下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JdbcTemplate</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类被设计成为线程安全的</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所以可以再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IOC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容器中声明它的单个实例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并将这个实例注入到所有的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DAO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实例中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en-US" altLang="zh-CN" sz="2400" dirty="0" err="1" smtClean="0">
                <a:latin typeface="宋体" panose="02010600030101010101" pitchFamily="2" charset="-122"/>
                <a:ea typeface="宋体" panose="02010600030101010101" pitchFamily="2" charset="-122"/>
                <a:cs typeface="Arial Unicode MS" panose="020B0604020202020204" pitchFamily="34" charset="-122"/>
              </a:rPr>
              <a:t>JdbcTemplate</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也利用了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Java 1.5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的特定</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自动装箱</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泛型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可变长度等</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来简化</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开发</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Spring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JDBC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框架还提供了一个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JdbcDaoSupport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类来简化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DAO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实现</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该类声明了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jdbcTemplate</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它可以从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IOC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容器中注入</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或者自动从数据源中创建</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endParaRPr lang="zh-CN" altLang="en-US" sz="24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835772"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注入 </a:t>
            </a:r>
            <a:r>
              <a:rPr lang="en-US" altLang="zh-CN" dirty="0">
                <a:latin typeface="宋体" panose="02010600030101010101" pitchFamily="2" charset="-122"/>
                <a:ea typeface="宋体" panose="02010600030101010101" pitchFamily="2" charset="-122"/>
                <a:cs typeface="Arial Unicode MS" panose="020B0604020202020204" pitchFamily="34" charset="-122"/>
              </a:rPr>
              <a:t>JDBC </a:t>
            </a:r>
            <a:r>
              <a:rPr lang="zh-CN" altLang="en-US" dirty="0">
                <a:latin typeface="宋体" panose="02010600030101010101" pitchFamily="2" charset="-122"/>
                <a:ea typeface="宋体" panose="02010600030101010101" pitchFamily="2" charset="-122"/>
                <a:cs typeface="Arial Unicode MS" panose="020B0604020202020204" pitchFamily="34" charset="-122"/>
              </a:rPr>
              <a:t>模板示例代码</a:t>
            </a:r>
          </a:p>
        </p:txBody>
      </p:sp>
      <p:pic>
        <p:nvPicPr>
          <p:cNvPr id="718852" name="Picture 4"/>
          <p:cNvPicPr>
            <a:picLocks noChangeAspect="1" noChangeArrowheads="1"/>
          </p:cNvPicPr>
          <p:nvPr/>
        </p:nvPicPr>
        <p:blipFill>
          <a:blip r:embed="rId2"/>
          <a:srcRect/>
          <a:stretch>
            <a:fillRect/>
          </a:stretch>
        </p:blipFill>
        <p:spPr bwMode="auto">
          <a:xfrm>
            <a:off x="179512" y="1772816"/>
            <a:ext cx="8742039" cy="2664296"/>
          </a:xfrm>
          <a:prstGeom prst="rect">
            <a:avLst/>
          </a:prstGeom>
          <a:noFill/>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539552" y="116632"/>
            <a:ext cx="8229600" cy="857256"/>
          </a:xfrm>
        </p:spPr>
        <p:txBody>
          <a:bodyPr>
            <a:normAutofit/>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扩展 </a:t>
            </a:r>
            <a:r>
              <a:rPr lang="en-US" altLang="en-US" dirty="0" err="1">
                <a:latin typeface="宋体" panose="02010600030101010101" pitchFamily="2" charset="-122"/>
                <a:ea typeface="宋体" panose="02010600030101010101" pitchFamily="2" charset="-122"/>
                <a:cs typeface="Arial Unicode MS" panose="020B0604020202020204" pitchFamily="34" charset="-122"/>
              </a:rPr>
              <a:t>JdbcDaoSupport</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示例代码</a:t>
            </a:r>
          </a:p>
        </p:txBody>
      </p:sp>
      <p:pic>
        <p:nvPicPr>
          <p:cNvPr id="719876" name="Picture 4"/>
          <p:cNvPicPr>
            <a:picLocks noChangeAspect="1" noChangeArrowheads="1"/>
          </p:cNvPicPr>
          <p:nvPr/>
        </p:nvPicPr>
        <p:blipFill>
          <a:blip r:embed="rId2"/>
          <a:srcRect/>
          <a:stretch>
            <a:fillRect/>
          </a:stretch>
        </p:blipFill>
        <p:spPr bwMode="auto">
          <a:xfrm>
            <a:off x="166606" y="2132856"/>
            <a:ext cx="8466887" cy="1512168"/>
          </a:xfrm>
          <a:prstGeom prst="rect">
            <a:avLst/>
          </a:prstGeom>
          <a:noFill/>
        </p:spPr>
      </p:pic>
      <p:pic>
        <p:nvPicPr>
          <p:cNvPr id="719878" name="Picture 6"/>
          <p:cNvPicPr>
            <a:picLocks noChangeAspect="1" noChangeArrowheads="1"/>
          </p:cNvPicPr>
          <p:nvPr/>
        </p:nvPicPr>
        <p:blipFill>
          <a:blip r:embed="rId3"/>
          <a:srcRect/>
          <a:stretch>
            <a:fillRect/>
          </a:stretch>
        </p:blipFill>
        <p:spPr bwMode="auto">
          <a:xfrm>
            <a:off x="166607" y="1628800"/>
            <a:ext cx="8977393" cy="324283"/>
          </a:xfrm>
          <a:prstGeom prst="rect">
            <a:avLst/>
          </a:prstGeom>
          <a:noFill/>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827584" y="188640"/>
            <a:ext cx="7696200" cy="802083"/>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在 </a:t>
            </a:r>
            <a:r>
              <a:rPr lang="en-US" altLang="zh-CN" dirty="0">
                <a:latin typeface="宋体" panose="02010600030101010101" pitchFamily="2" charset="-122"/>
                <a:ea typeface="宋体" panose="02010600030101010101" pitchFamily="2" charset="-122"/>
                <a:cs typeface="Arial Unicode MS" panose="020B0604020202020204" pitchFamily="34" charset="-122"/>
              </a:rPr>
              <a:t>JDBC </a:t>
            </a:r>
            <a:r>
              <a:rPr lang="zh-CN" altLang="en-US" dirty="0">
                <a:latin typeface="宋体" panose="02010600030101010101" pitchFamily="2" charset="-122"/>
                <a:ea typeface="宋体" panose="02010600030101010101" pitchFamily="2" charset="-122"/>
                <a:cs typeface="Arial Unicode MS" panose="020B0604020202020204" pitchFamily="34" charset="-122"/>
              </a:rPr>
              <a:t>模板中使用具名参数</a:t>
            </a:r>
          </a:p>
        </p:txBody>
      </p:sp>
      <p:sp>
        <p:nvSpPr>
          <p:cNvPr id="720899" name="Rectangle 3"/>
          <p:cNvSpPr>
            <a:spLocks noGrp="1" noChangeArrowheads="1"/>
          </p:cNvSpPr>
          <p:nvPr>
            <p:ph idx="1"/>
          </p:nvPr>
        </p:nvSpPr>
        <p:spPr>
          <a:xfrm>
            <a:off x="323528" y="1340768"/>
            <a:ext cx="8368612" cy="4248472"/>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在经典的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JDBC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用法中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SQL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参数是用占位符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表示</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并且受到位置的限制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定位参数的问题在于</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一旦参数的顺序发生变化</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就必须改变参数绑定</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JDBC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框架中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绑定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SQL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参数的另一种选择是使用具名参数</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(named parameter). </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具名参数</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SQL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按名称</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以冒号开头</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而不是按位置进行指定</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具名参数更易于维护</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也提升了可读性</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具名参数由框架类在运行时用占位符取代</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具名参数只在 </a:t>
            </a:r>
            <a:r>
              <a:rPr lang="en-US" altLang="zh-CN" sz="2400" dirty="0" err="1" smtClean="0">
                <a:latin typeface="宋体" panose="02010600030101010101" pitchFamily="2" charset="-122"/>
                <a:ea typeface="宋体" panose="02010600030101010101" pitchFamily="2" charset="-122"/>
                <a:cs typeface="Arial Unicode MS" panose="020B0604020202020204" pitchFamily="34" charset="-122"/>
              </a:rPr>
              <a:t>NamedParameterJdbcTemplate</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中得到支持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600076"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在 </a:t>
            </a:r>
            <a:r>
              <a:rPr lang="en-US" altLang="zh-CN" dirty="0">
                <a:latin typeface="宋体" panose="02010600030101010101" pitchFamily="2" charset="-122"/>
                <a:ea typeface="宋体" panose="02010600030101010101" pitchFamily="2" charset="-122"/>
                <a:cs typeface="Arial Unicode MS" panose="020B0604020202020204" pitchFamily="34" charset="-122"/>
              </a:rPr>
              <a:t>JDBC </a:t>
            </a:r>
            <a:r>
              <a:rPr lang="zh-CN" altLang="en-US" dirty="0">
                <a:latin typeface="宋体" panose="02010600030101010101" pitchFamily="2" charset="-122"/>
                <a:ea typeface="宋体" panose="02010600030101010101" pitchFamily="2" charset="-122"/>
                <a:cs typeface="Arial Unicode MS" panose="020B0604020202020204" pitchFamily="34" charset="-122"/>
              </a:rPr>
              <a:t>模板中使用具名参数</a:t>
            </a:r>
          </a:p>
        </p:txBody>
      </p:sp>
      <p:sp>
        <p:nvSpPr>
          <p:cNvPr id="730115" name="Rectangle 3"/>
          <p:cNvSpPr>
            <a:spLocks noGrp="1" noChangeArrowheads="1"/>
          </p:cNvSpPr>
          <p:nvPr>
            <p:ph idx="1"/>
          </p:nvPr>
        </p:nvSpPr>
        <p:spPr>
          <a:xfrm>
            <a:off x="419050" y="1194550"/>
            <a:ext cx="8410626" cy="1928826"/>
          </a:xfrm>
          <a:solidFill>
            <a:schemeClr val="bg1"/>
          </a:solidFill>
        </p:spPr>
        <p:txBody>
          <a:bodyPr>
            <a:normAutofit/>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SQL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语句中使用具名参数时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可以在一个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Map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中提供参数值</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参数名为键</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也可以使用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SqlParameterSource</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参数</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批量更新时可以提供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Map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或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SqlParameterSource</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的数组</a:t>
            </a:r>
          </a:p>
        </p:txBody>
      </p:sp>
      <p:pic>
        <p:nvPicPr>
          <p:cNvPr id="730116" name="Picture 4"/>
          <p:cNvPicPr>
            <a:picLocks noChangeAspect="1" noChangeArrowheads="1"/>
          </p:cNvPicPr>
          <p:nvPr/>
        </p:nvPicPr>
        <p:blipFill>
          <a:blip r:embed="rId3"/>
          <a:srcRect/>
          <a:stretch>
            <a:fillRect/>
          </a:stretch>
        </p:blipFill>
        <p:spPr bwMode="auto">
          <a:xfrm>
            <a:off x="448445" y="3320990"/>
            <a:ext cx="3473419" cy="1044114"/>
          </a:xfrm>
          <a:prstGeom prst="rect">
            <a:avLst/>
          </a:prstGeom>
          <a:noFill/>
        </p:spPr>
      </p:pic>
      <p:pic>
        <p:nvPicPr>
          <p:cNvPr id="730117" name="Picture 5"/>
          <p:cNvPicPr>
            <a:picLocks noChangeAspect="1" noChangeArrowheads="1"/>
          </p:cNvPicPr>
          <p:nvPr/>
        </p:nvPicPr>
        <p:blipFill>
          <a:blip r:embed="rId4"/>
          <a:srcRect/>
          <a:stretch>
            <a:fillRect/>
          </a:stretch>
        </p:blipFill>
        <p:spPr bwMode="auto">
          <a:xfrm>
            <a:off x="4067944" y="3307054"/>
            <a:ext cx="3866755" cy="1058050"/>
          </a:xfrm>
          <a:prstGeom prst="rect">
            <a:avLst/>
          </a:prstGeom>
          <a:noFill/>
        </p:spPr>
      </p:pic>
      <p:pic>
        <p:nvPicPr>
          <p:cNvPr id="730118" name="Picture 6"/>
          <p:cNvPicPr>
            <a:picLocks noChangeAspect="1" noChangeArrowheads="1"/>
          </p:cNvPicPr>
          <p:nvPr/>
        </p:nvPicPr>
        <p:blipFill>
          <a:blip r:embed="rId5"/>
          <a:srcRect/>
          <a:stretch>
            <a:fillRect/>
          </a:stretch>
        </p:blipFill>
        <p:spPr bwMode="auto">
          <a:xfrm>
            <a:off x="239770" y="4729360"/>
            <a:ext cx="3843387" cy="931888"/>
          </a:xfrm>
          <a:prstGeom prst="rect">
            <a:avLst/>
          </a:prstGeom>
          <a:noFill/>
        </p:spPr>
      </p:pic>
      <p:pic>
        <p:nvPicPr>
          <p:cNvPr id="730119" name="Picture 7"/>
          <p:cNvPicPr>
            <a:picLocks noChangeAspect="1" noChangeArrowheads="1"/>
          </p:cNvPicPr>
          <p:nvPr/>
        </p:nvPicPr>
        <p:blipFill>
          <a:blip r:embed="rId6"/>
          <a:srcRect/>
          <a:stretch>
            <a:fillRect/>
          </a:stretch>
        </p:blipFill>
        <p:spPr bwMode="auto">
          <a:xfrm>
            <a:off x="4211960" y="4729360"/>
            <a:ext cx="4883587" cy="931888"/>
          </a:xfrm>
          <a:prstGeom prst="rect">
            <a:avLst/>
          </a:prstGeom>
          <a:noFill/>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ctrTitle"/>
          </p:nvPr>
        </p:nvSpPr>
        <p:spPr>
          <a:xfrm>
            <a:off x="539750" y="1916113"/>
            <a:ext cx="8064500" cy="936625"/>
          </a:xfrm>
          <a:noFill/>
        </p:spPr>
        <p:txBody>
          <a:bodyPr lIns="92075" tIns="46038" rIns="92075" bIns="46038" anchorCtr="0">
            <a:normAutofit/>
          </a:bodyPr>
          <a:lstStyle/>
          <a:p>
            <a:r>
              <a:rPr lang="en-US" altLang="zh-CN" sz="4800" b="1"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4800" b="1" dirty="0">
                <a:latin typeface="宋体" panose="02010600030101010101" pitchFamily="2" charset="-122"/>
                <a:ea typeface="宋体" panose="02010600030101010101" pitchFamily="2" charset="-122"/>
                <a:cs typeface="Arial Unicode MS" panose="020B0604020202020204" pitchFamily="34" charset="-122"/>
              </a:rPr>
              <a:t>中的事务管理</a:t>
            </a:r>
          </a:p>
        </p:txBody>
      </p:sp>
      <p:pic>
        <p:nvPicPr>
          <p:cNvPr id="778244" name="Picture 4"/>
          <p:cNvPicPr>
            <a:picLocks noChangeAspect="1" noChangeArrowheads="1"/>
          </p:cNvPicPr>
          <p:nvPr/>
        </p:nvPicPr>
        <p:blipFill>
          <a:blip r:embed="rId3"/>
          <a:srcRect/>
          <a:stretch>
            <a:fillRect/>
          </a:stretch>
        </p:blipFill>
        <p:spPr bwMode="auto">
          <a:xfrm>
            <a:off x="1403648" y="2060848"/>
            <a:ext cx="1943100" cy="842962"/>
          </a:xfrm>
          <a:prstGeom prst="rect">
            <a:avLst/>
          </a:prstGeom>
          <a:noFill/>
        </p:spPr>
      </p:pic>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39552"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事务简介</a:t>
            </a:r>
          </a:p>
        </p:txBody>
      </p:sp>
      <p:sp>
        <p:nvSpPr>
          <p:cNvPr id="728067" name="Rectangle 3"/>
          <p:cNvSpPr>
            <a:spLocks noGrp="1" noChangeArrowheads="1"/>
          </p:cNvSpPr>
          <p:nvPr>
            <p:ph idx="1"/>
          </p:nvPr>
        </p:nvSpPr>
        <p:spPr>
          <a:xfrm>
            <a:off x="251520" y="1124744"/>
            <a:ext cx="8577120" cy="5000660"/>
          </a:xfrm>
          <a:solidFill>
            <a:schemeClr val="bg1"/>
          </a:solidFill>
        </p:spPr>
        <p:txBody>
          <a:bodyPr>
            <a:normAutofit fontScale="92500"/>
          </a:bodyPr>
          <a:lstStyle/>
          <a:p>
            <a:pPr>
              <a:lnSpc>
                <a:spcPct val="110000"/>
              </a:lnSpc>
            </a:pPr>
            <a:r>
              <a:rPr lang="zh-CN" altLang="en-US" sz="2400" dirty="0">
                <a:latin typeface="宋体" panose="02010600030101010101" pitchFamily="2" charset="-122"/>
                <a:ea typeface="宋体" panose="02010600030101010101" pitchFamily="2" charset="-122"/>
                <a:cs typeface="Arial Unicode MS" panose="020B0604020202020204" pitchFamily="34" charset="-122"/>
              </a:rPr>
              <a:t>事务管理是企业级应用程序开发中必不可少的技术</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用来确保数据的完整性和一致性</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pPr>
              <a:lnSpc>
                <a:spcPct val="110000"/>
              </a:lnSpc>
            </a:pPr>
            <a:r>
              <a:rPr lang="zh-CN" altLang="en-US" sz="2400" dirty="0">
                <a:latin typeface="宋体" panose="02010600030101010101" pitchFamily="2" charset="-122"/>
                <a:ea typeface="宋体" panose="02010600030101010101" pitchFamily="2" charset="-122"/>
                <a:cs typeface="Arial Unicode MS" panose="020B0604020202020204" pitchFamily="34" charset="-122"/>
              </a:rPr>
              <a:t>事务就是一系列的动作</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它们被当做一个单独的工作单元</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这些动作要么全部完成</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要么全部不起作用</a:t>
            </a:r>
          </a:p>
          <a:p>
            <a:pPr>
              <a:lnSpc>
                <a:spcPct val="110000"/>
              </a:lnSpc>
            </a:pPr>
            <a:r>
              <a:rPr lang="zh-CN" altLang="en-US" sz="2400" dirty="0">
                <a:latin typeface="宋体" panose="02010600030101010101" pitchFamily="2" charset="-122"/>
                <a:ea typeface="宋体" panose="02010600030101010101" pitchFamily="2" charset="-122"/>
                <a:cs typeface="Arial Unicode MS" panose="020B0604020202020204" pitchFamily="34" charset="-122"/>
              </a:rPr>
              <a:t>事务的四个关键属性</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ACID</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pPr lvl="1">
              <a:lnSpc>
                <a:spcPct val="110000"/>
              </a:lnSpc>
            </a:pPr>
            <a:r>
              <a:rPr lang="zh-CN" altLang="en-US" sz="2000" b="1" dirty="0">
                <a:latin typeface="宋体" panose="02010600030101010101" pitchFamily="2" charset="-122"/>
                <a:ea typeface="宋体" panose="02010600030101010101" pitchFamily="2" charset="-122"/>
                <a:cs typeface="Arial Unicode MS" panose="020B0604020202020204" pitchFamily="34" charset="-122"/>
              </a:rPr>
              <a:t>原子性</a:t>
            </a:r>
            <a:r>
              <a:rPr lang="en-US" altLang="zh-CN" sz="2000" b="1" dirty="0">
                <a:latin typeface="宋体" panose="02010600030101010101" pitchFamily="2" charset="-122"/>
                <a:ea typeface="宋体" panose="02010600030101010101" pitchFamily="2" charset="-122"/>
                <a:cs typeface="Arial Unicode MS" panose="020B0604020202020204" pitchFamily="34" charset="-122"/>
              </a:rPr>
              <a:t>(atomicity):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事务是一个原子操作</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由一系列动作组成</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事务的原子性确保动作要么全部完成要么完全不起作用</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a:p>
            <a:pPr lvl="1">
              <a:lnSpc>
                <a:spcPct val="110000"/>
              </a:lnSpc>
            </a:pPr>
            <a:r>
              <a:rPr lang="zh-CN" altLang="en-US" sz="2000" b="1" dirty="0">
                <a:latin typeface="宋体" panose="02010600030101010101" pitchFamily="2" charset="-122"/>
                <a:ea typeface="宋体" panose="02010600030101010101" pitchFamily="2" charset="-122"/>
                <a:cs typeface="Arial Unicode MS" panose="020B0604020202020204" pitchFamily="34" charset="-122"/>
              </a:rPr>
              <a:t>一致性</a:t>
            </a:r>
            <a:r>
              <a:rPr lang="en-US" altLang="zh-CN" sz="2000" b="1" dirty="0">
                <a:latin typeface="宋体" panose="02010600030101010101" pitchFamily="2" charset="-122"/>
                <a:ea typeface="宋体" panose="02010600030101010101" pitchFamily="2" charset="-122"/>
                <a:cs typeface="Arial Unicode MS" panose="020B0604020202020204" pitchFamily="34" charset="-122"/>
              </a:rPr>
              <a:t>(consistency):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一旦所有事务动作完成</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事务就被提交</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数据和资源就处于一种满足业务规则的一致性状态中</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a:p>
            <a:pPr lvl="1">
              <a:lnSpc>
                <a:spcPct val="110000"/>
              </a:lnSpc>
            </a:pPr>
            <a:r>
              <a:rPr lang="zh-CN" altLang="en-US" sz="2000" b="1" dirty="0">
                <a:latin typeface="宋体" panose="02010600030101010101" pitchFamily="2" charset="-122"/>
                <a:ea typeface="宋体" panose="02010600030101010101" pitchFamily="2" charset="-122"/>
                <a:cs typeface="Arial Unicode MS" panose="020B0604020202020204" pitchFamily="34" charset="-122"/>
              </a:rPr>
              <a:t>隔离性</a:t>
            </a:r>
            <a:r>
              <a:rPr lang="en-US" altLang="zh-CN" sz="2000" b="1" dirty="0">
                <a:latin typeface="宋体" panose="02010600030101010101" pitchFamily="2" charset="-122"/>
                <a:ea typeface="宋体" panose="02010600030101010101" pitchFamily="2" charset="-122"/>
                <a:cs typeface="Arial Unicode MS" panose="020B0604020202020204" pitchFamily="34" charset="-122"/>
              </a:rPr>
              <a:t>(isolation):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可能有许多事务会同时处理相同的数据</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因此每个事物都应该与其他事务隔离开来</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防止数据损坏</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a:p>
            <a:pPr lvl="1">
              <a:lnSpc>
                <a:spcPct val="110000"/>
              </a:lnSpc>
            </a:pPr>
            <a:r>
              <a:rPr lang="zh-CN" altLang="en-US" sz="2000" b="1" dirty="0">
                <a:latin typeface="宋体" panose="02010600030101010101" pitchFamily="2" charset="-122"/>
                <a:ea typeface="宋体" panose="02010600030101010101" pitchFamily="2" charset="-122"/>
                <a:cs typeface="Arial Unicode MS" panose="020B0604020202020204" pitchFamily="34" charset="-122"/>
              </a:rPr>
              <a:t>持久性</a:t>
            </a:r>
            <a:r>
              <a:rPr lang="en-US" altLang="zh-CN" sz="2000" b="1" dirty="0">
                <a:latin typeface="宋体" panose="02010600030101010101" pitchFamily="2" charset="-122"/>
                <a:ea typeface="宋体" panose="02010600030101010101" pitchFamily="2" charset="-122"/>
                <a:cs typeface="Arial Unicode MS" panose="020B0604020202020204" pitchFamily="34" charset="-122"/>
              </a:rPr>
              <a:t>(durability):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一旦事务完成</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无论发生什么系统错误</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它的结果都不应该受到影响</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通常情况下</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事务的结果被写到持久化存储器中</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990"/>
            <a:ext cx="8229600" cy="1084439"/>
          </a:xfrm>
        </p:spPr>
        <p:txBody>
          <a:bodyPr>
            <a:normAutofit/>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内容提要</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内容占位符 2"/>
          <p:cNvSpPr>
            <a:spLocks noGrp="1"/>
          </p:cNvSpPr>
          <p:nvPr>
            <p:ph idx="1"/>
          </p:nvPr>
        </p:nvSpPr>
        <p:spPr>
          <a:xfrm>
            <a:off x="971600" y="1772815"/>
            <a:ext cx="7751204" cy="4348193"/>
          </a:xfrm>
        </p:spPr>
        <p:txBody>
          <a:bodyPr>
            <a:normAutofit/>
          </a:bodyPr>
          <a:lstStyle/>
          <a:p>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IOC &amp; DI </a:t>
            </a:r>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概述</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180528" y="-105332"/>
            <a:ext cx="4629200" cy="1143000"/>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事务管理的问题</a:t>
            </a:r>
          </a:p>
        </p:txBody>
      </p:sp>
      <p:sp>
        <p:nvSpPr>
          <p:cNvPr id="727045" name="Rectangle 5"/>
          <p:cNvSpPr>
            <a:spLocks noGrp="1" noChangeArrowheads="1"/>
          </p:cNvSpPr>
          <p:nvPr>
            <p:ph idx="1"/>
          </p:nvPr>
        </p:nvSpPr>
        <p:spPr>
          <a:xfrm>
            <a:off x="107504" y="1196752"/>
            <a:ext cx="3598862" cy="3201988"/>
          </a:xfrm>
          <a:noFill/>
        </p:spPr>
        <p:txBody>
          <a:bodyPr/>
          <a:lstStyle/>
          <a:p>
            <a:r>
              <a:rPr lang="zh-CN" altLang="en-US" sz="2800" dirty="0">
                <a:latin typeface="宋体" panose="02010600030101010101" pitchFamily="2" charset="-122"/>
                <a:ea typeface="宋体" panose="02010600030101010101" pitchFamily="2" charset="-122"/>
                <a:cs typeface="Arial Unicode MS" panose="020B0604020202020204" pitchFamily="34" charset="-122"/>
              </a:rPr>
              <a:t>问题</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p>
          <a:p>
            <a:pPr lvl="1"/>
            <a:r>
              <a:rPr lang="zh-CN" altLang="en-US" sz="2300" dirty="0">
                <a:latin typeface="宋体" panose="02010600030101010101" pitchFamily="2" charset="-122"/>
                <a:ea typeface="宋体" panose="02010600030101010101" pitchFamily="2" charset="-122"/>
                <a:cs typeface="Arial Unicode MS" panose="020B0604020202020204" pitchFamily="34" charset="-122"/>
              </a:rPr>
              <a:t>必须为不同的方法重写类似的样板代码</a:t>
            </a:r>
          </a:p>
          <a:p>
            <a:pPr lvl="1"/>
            <a:r>
              <a:rPr lang="zh-CN" altLang="en-US" sz="2300" dirty="0">
                <a:latin typeface="宋体" panose="02010600030101010101" pitchFamily="2" charset="-122"/>
                <a:ea typeface="宋体" panose="02010600030101010101" pitchFamily="2" charset="-122"/>
                <a:cs typeface="Arial Unicode MS" panose="020B0604020202020204" pitchFamily="34" charset="-122"/>
              </a:rPr>
              <a:t>这段代码是特定于 </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JDBC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的</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一旦选择类其它数据库存取技术</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代码需要作出相应的修改</a:t>
            </a:r>
          </a:p>
        </p:txBody>
      </p:sp>
      <p:pic>
        <p:nvPicPr>
          <p:cNvPr id="727044" name="Picture 4"/>
          <p:cNvPicPr>
            <a:picLocks noChangeAspect="1" noChangeArrowheads="1"/>
          </p:cNvPicPr>
          <p:nvPr/>
        </p:nvPicPr>
        <p:blipFill>
          <a:blip r:embed="rId2"/>
          <a:srcRect/>
          <a:stretch>
            <a:fillRect/>
          </a:stretch>
        </p:blipFill>
        <p:spPr bwMode="auto">
          <a:xfrm>
            <a:off x="3851920" y="1069496"/>
            <a:ext cx="5061160" cy="5949280"/>
          </a:xfrm>
          <a:prstGeom prst="rect">
            <a:avLst/>
          </a:prstGeom>
          <a:noFill/>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611560" y="44624"/>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dirty="0">
                <a:latin typeface="宋体" panose="02010600030101010101" pitchFamily="2" charset="-122"/>
                <a:ea typeface="宋体" panose="02010600030101010101" pitchFamily="2" charset="-122"/>
                <a:cs typeface="Arial Unicode MS" panose="020B0604020202020204" pitchFamily="34" charset="-122"/>
              </a:rPr>
              <a:t>中的事务管理</a:t>
            </a:r>
          </a:p>
        </p:txBody>
      </p:sp>
      <p:sp>
        <p:nvSpPr>
          <p:cNvPr id="726019" name="Rectangle 3"/>
          <p:cNvSpPr>
            <a:spLocks noGrp="1" noChangeArrowheads="1"/>
          </p:cNvSpPr>
          <p:nvPr>
            <p:ph idx="1"/>
          </p:nvPr>
        </p:nvSpPr>
        <p:spPr>
          <a:xfrm>
            <a:off x="251520" y="1124744"/>
            <a:ext cx="8429684" cy="4643470"/>
          </a:xfrm>
          <a:solidFill>
            <a:schemeClr val="bg1"/>
          </a:solidFill>
        </p:spPr>
        <p:txBody>
          <a:bodyPr>
            <a:normAutofit/>
          </a:bodyPr>
          <a:lstStyle/>
          <a:p>
            <a:r>
              <a:rPr lang="zh-CN" altLang="en-US" sz="2300" dirty="0">
                <a:latin typeface="宋体" panose="02010600030101010101" pitchFamily="2" charset="-122"/>
                <a:ea typeface="宋体" panose="02010600030101010101" pitchFamily="2" charset="-122"/>
                <a:cs typeface="Arial Unicode MS" panose="020B0604020202020204" pitchFamily="34" charset="-122"/>
              </a:rPr>
              <a:t>作为企业级应用程序框架</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r>
              <a:rPr lang="en-US" altLang="zh-CN"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a:t>
            </a:r>
            <a:r>
              <a:rPr lang="zh-CN" altLang="en-US"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在不同的事务管理 </a:t>
            </a:r>
            <a:r>
              <a:rPr lang="en-US" altLang="zh-CN"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API </a:t>
            </a:r>
            <a:r>
              <a:rPr lang="zh-CN" altLang="en-US"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之上定义了一个抽象层</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而应用程序开发人员不必了解底层的事务管理 </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API,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就可以使用 </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的事务管理机制</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a:t>
            </a:r>
          </a:p>
          <a:p>
            <a:r>
              <a:rPr lang="en-US" altLang="zh-CN" sz="23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既支持编程式事务管理</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也支持声明式的事务管理</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p>
          <a:p>
            <a:r>
              <a:rPr lang="zh-CN" altLang="en-US"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编程式事务管理</a:t>
            </a:r>
            <a:r>
              <a:rPr lang="en-US" altLang="zh-CN"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将事务管理代码嵌入到业务方法中来控制事务的提交和回滚</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在编程式管理事务时</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必须在每个事务操作中包含额外的事务管理代码</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p>
          <a:p>
            <a:r>
              <a:rPr lang="zh-CN" altLang="en-US" sz="23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声明式事务管理</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大多数情况下比编程式事务管理更好用</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它</a:t>
            </a:r>
            <a:r>
              <a:rPr lang="zh-CN" altLang="en-US"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将事务管理代码从业务方法中分离出来</a:t>
            </a:r>
            <a:r>
              <a:rPr lang="en-US" altLang="zh-CN"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以声明的方式来实现事务管理</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事务管理作为一种横切关注点</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可以通过 </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AOP </a:t>
            </a:r>
            <a:r>
              <a:rPr lang="zh-CN" altLang="en-US" sz="2300" dirty="0">
                <a:latin typeface="宋体" panose="02010600030101010101" pitchFamily="2" charset="-122"/>
                <a:ea typeface="宋体" panose="02010600030101010101" pitchFamily="2" charset="-122"/>
                <a:cs typeface="Arial Unicode MS" panose="020B0604020202020204" pitchFamily="34" charset="-122"/>
              </a:rPr>
              <a:t>方法模块化</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 </a:t>
            </a:r>
            <a:r>
              <a:rPr lang="en-US" altLang="zh-CN"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a:t>
            </a:r>
            <a:r>
              <a:rPr lang="zh-CN" altLang="en-US"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通过 </a:t>
            </a:r>
            <a:r>
              <a:rPr lang="en-US" altLang="zh-CN"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AOP </a:t>
            </a:r>
            <a:r>
              <a:rPr lang="zh-CN" altLang="en-US" sz="23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框架支持声明式事务管理</a:t>
            </a:r>
            <a:r>
              <a:rPr lang="en-US" altLang="zh-CN" sz="2300" dirty="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827584" y="116632"/>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dirty="0">
                <a:latin typeface="宋体" panose="02010600030101010101" pitchFamily="2" charset="-122"/>
                <a:ea typeface="宋体" panose="02010600030101010101" pitchFamily="2" charset="-122"/>
                <a:cs typeface="Arial Unicode MS" panose="020B0604020202020204" pitchFamily="34" charset="-122"/>
              </a:rPr>
              <a:t>中的事务管理器</a:t>
            </a:r>
          </a:p>
        </p:txBody>
      </p:sp>
      <p:sp>
        <p:nvSpPr>
          <p:cNvPr id="731139" name="Rectangle 3"/>
          <p:cNvSpPr>
            <a:spLocks noGrp="1" noChangeArrowheads="1"/>
          </p:cNvSpPr>
          <p:nvPr>
            <p:ph idx="1"/>
          </p:nvPr>
        </p:nvSpPr>
        <p:spPr>
          <a:xfrm>
            <a:off x="611560" y="1268760"/>
            <a:ext cx="7696200" cy="4098925"/>
          </a:xfrm>
        </p:spPr>
        <p:txBody>
          <a:bodyPr/>
          <a:lstStyle/>
          <a:p>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从不同的事务管理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API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中抽象了一整套的事务机制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开发人员不必了解底层的事务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API,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就可以利用这些事务机制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有了这些事务机制</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事务管理代码就能独立于特定的事务技术了</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的核心事务管理抽象是                     它为事务管理封装了一组独立于技术的方法</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无论使用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的哪种事务管理策略</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编程式或声明式</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事务管理器都是必须的</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p:txBody>
      </p:sp>
      <p:pic>
        <p:nvPicPr>
          <p:cNvPr id="731140" name="Picture 4"/>
          <p:cNvPicPr>
            <a:picLocks noChangeAspect="1" noChangeArrowheads="1"/>
          </p:cNvPicPr>
          <p:nvPr/>
        </p:nvPicPr>
        <p:blipFill>
          <a:blip r:embed="rId2"/>
          <a:srcRect/>
          <a:stretch>
            <a:fillRect/>
          </a:stretch>
        </p:blipFill>
        <p:spPr bwMode="auto">
          <a:xfrm>
            <a:off x="5436096" y="2564904"/>
            <a:ext cx="3524250" cy="390525"/>
          </a:xfrm>
          <a:prstGeom prst="rect">
            <a:avLst/>
          </a:prstGeom>
          <a:noFill/>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36164" y="119094"/>
            <a:ext cx="8229600" cy="857256"/>
          </a:xfrm>
        </p:spPr>
        <p:txBody>
          <a:bodyPr>
            <a:normAutofit/>
          </a:bodyPr>
          <a:lstStyle/>
          <a:p>
            <a:r>
              <a:rPr lang="en-US" altLang="zh-CN" sz="40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4000" dirty="0">
                <a:latin typeface="宋体" panose="02010600030101010101" pitchFamily="2" charset="-122"/>
                <a:ea typeface="宋体" panose="02010600030101010101" pitchFamily="2" charset="-122"/>
                <a:cs typeface="Arial Unicode MS" panose="020B0604020202020204" pitchFamily="34" charset="-122"/>
              </a:rPr>
              <a:t>中的事务管理器的不同实现</a:t>
            </a:r>
          </a:p>
        </p:txBody>
      </p:sp>
      <p:sp>
        <p:nvSpPr>
          <p:cNvPr id="732163" name="Rectangle 3"/>
          <p:cNvSpPr>
            <a:spLocks noGrp="1" noChangeArrowheads="1"/>
          </p:cNvSpPr>
          <p:nvPr>
            <p:ph idx="1"/>
          </p:nvPr>
        </p:nvSpPr>
        <p:spPr>
          <a:xfrm>
            <a:off x="436164" y="1340768"/>
            <a:ext cx="7920038" cy="4418012"/>
          </a:xfrm>
        </p:spPr>
        <p:txBody>
          <a:bodyPr/>
          <a:lstStyle/>
          <a:p>
            <a:r>
              <a:rPr lang="en-US" altLang="zh-CN" sz="28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在应用程序中只需要处理一个数据源</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而且通过 </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JDBC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存取</a:t>
            </a:r>
          </a:p>
          <a:p>
            <a:r>
              <a:rPr lang="zh-CN" altLang="en-US"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smtClean="0">
                <a:latin typeface="宋体" panose="02010600030101010101" pitchFamily="2" charset="-122"/>
                <a:ea typeface="宋体" panose="02010600030101010101" pitchFamily="2" charset="-122"/>
                <a:cs typeface="Arial Unicode MS" panose="020B0604020202020204" pitchFamily="34" charset="-122"/>
              </a:rPr>
              <a:t>        </a:t>
            </a:r>
            <a:r>
              <a:rPr lang="en-US" altLang="zh-CN" sz="28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800" dirty="0" err="1">
                <a:latin typeface="宋体" panose="02010600030101010101" pitchFamily="2" charset="-122"/>
                <a:ea typeface="宋体" panose="02010600030101010101" pitchFamily="2" charset="-122"/>
                <a:cs typeface="Arial Unicode MS" panose="020B0604020202020204" pitchFamily="34" charset="-122"/>
              </a:rPr>
              <a:t>JavaEE</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应用服务器上用 </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JTA(Java Transaction API)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进行事务管理</a:t>
            </a:r>
          </a:p>
          <a:p>
            <a:r>
              <a:rPr lang="zh-CN" altLang="en-US"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用 </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Hibernate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框架存取数据库</a:t>
            </a:r>
          </a:p>
          <a:p>
            <a:r>
              <a:rPr lang="en-US" altLang="zh-CN" sz="28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800" dirty="0">
                <a:latin typeface="宋体" panose="02010600030101010101" pitchFamily="2" charset="-122"/>
                <a:ea typeface="宋体" panose="02010600030101010101" pitchFamily="2" charset="-122"/>
                <a:cs typeface="Arial Unicode MS" panose="020B0604020202020204" pitchFamily="34" charset="-122"/>
              </a:rPr>
              <a:t>事务管理器以普通的 </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形式声明在 </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Spring IOC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容器中</a:t>
            </a:r>
          </a:p>
          <a:p>
            <a:endParaRPr lang="en-US" altLang="zh-CN" sz="2800" dirty="0">
              <a:latin typeface="宋体" panose="02010600030101010101" pitchFamily="2" charset="-122"/>
              <a:ea typeface="宋体" panose="02010600030101010101" pitchFamily="2" charset="-122"/>
              <a:cs typeface="Arial Unicode MS" panose="020B0604020202020204" pitchFamily="34" charset="-122"/>
            </a:endParaRPr>
          </a:p>
        </p:txBody>
      </p:sp>
      <p:pic>
        <p:nvPicPr>
          <p:cNvPr id="732164" name="Picture 4"/>
          <p:cNvPicPr>
            <a:picLocks noChangeAspect="1" noChangeArrowheads="1"/>
          </p:cNvPicPr>
          <p:nvPr/>
        </p:nvPicPr>
        <p:blipFill>
          <a:blip r:embed="rId2"/>
          <a:srcRect/>
          <a:stretch>
            <a:fillRect/>
          </a:stretch>
        </p:blipFill>
        <p:spPr bwMode="auto">
          <a:xfrm>
            <a:off x="850502" y="1327088"/>
            <a:ext cx="3533775" cy="495300"/>
          </a:xfrm>
          <a:prstGeom prst="rect">
            <a:avLst/>
          </a:prstGeom>
          <a:noFill/>
        </p:spPr>
      </p:pic>
      <p:pic>
        <p:nvPicPr>
          <p:cNvPr id="732165" name="Picture 5"/>
          <p:cNvPicPr>
            <a:picLocks noChangeAspect="1" noChangeArrowheads="1"/>
          </p:cNvPicPr>
          <p:nvPr/>
        </p:nvPicPr>
        <p:blipFill>
          <a:blip r:embed="rId3"/>
          <a:srcRect/>
          <a:stretch>
            <a:fillRect/>
          </a:stretch>
        </p:blipFill>
        <p:spPr bwMode="auto">
          <a:xfrm>
            <a:off x="926702" y="2335200"/>
            <a:ext cx="2733675" cy="352425"/>
          </a:xfrm>
          <a:prstGeom prst="rect">
            <a:avLst/>
          </a:prstGeom>
          <a:noFill/>
        </p:spPr>
      </p:pic>
      <p:pic>
        <p:nvPicPr>
          <p:cNvPr id="732166" name="Picture 6"/>
          <p:cNvPicPr>
            <a:picLocks noChangeAspect="1" noChangeArrowheads="1"/>
          </p:cNvPicPr>
          <p:nvPr/>
        </p:nvPicPr>
        <p:blipFill>
          <a:blip r:embed="rId4"/>
          <a:srcRect/>
          <a:stretch>
            <a:fillRect/>
          </a:stretch>
        </p:blipFill>
        <p:spPr bwMode="auto">
          <a:xfrm>
            <a:off x="939402" y="3271304"/>
            <a:ext cx="3295650" cy="361950"/>
          </a:xfrm>
          <a:prstGeom prst="rect">
            <a:avLst/>
          </a:prstGeom>
          <a:noFill/>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457200"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需求</a:t>
            </a:r>
          </a:p>
        </p:txBody>
      </p:sp>
      <p:pic>
        <p:nvPicPr>
          <p:cNvPr id="734213" name="Picture 5"/>
          <p:cNvPicPr>
            <a:picLocks noChangeAspect="1" noChangeArrowheads="1"/>
          </p:cNvPicPr>
          <p:nvPr/>
        </p:nvPicPr>
        <p:blipFill>
          <a:blip r:embed="rId3"/>
          <a:srcRect/>
          <a:stretch>
            <a:fillRect/>
          </a:stretch>
        </p:blipFill>
        <p:spPr bwMode="auto">
          <a:xfrm>
            <a:off x="107504" y="1124744"/>
            <a:ext cx="8684093" cy="3528392"/>
          </a:xfrm>
          <a:prstGeom prst="rect">
            <a:avLst/>
          </a:prstGeom>
          <a:noFill/>
        </p:spPr>
      </p:pic>
      <p:sp>
        <p:nvSpPr>
          <p:cNvPr id="2" name="文本框 1"/>
          <p:cNvSpPr txBox="1"/>
          <p:nvPr/>
        </p:nvSpPr>
        <p:spPr>
          <a:xfrm>
            <a:off x="395536" y="4797145"/>
            <a:ext cx="8856984" cy="1477328"/>
          </a:xfrm>
          <a:prstGeom prst="rect">
            <a:avLst/>
          </a:prstGeom>
          <a:noFill/>
        </p:spPr>
        <p:txBody>
          <a:bodyPr wrap="square" rtlCol="0">
            <a:spAutoFit/>
          </a:bodyPr>
          <a:lstStyle/>
          <a:p>
            <a:r>
              <a:rPr lang="zh-CN" altLang="en-US" dirty="0" smtClean="0"/>
              <a:t>调用</a:t>
            </a:r>
            <a:r>
              <a:rPr lang="en-US" altLang="zh-CN" dirty="0" smtClean="0"/>
              <a:t>purchase</a:t>
            </a:r>
            <a:r>
              <a:rPr lang="zh-CN" altLang="en-US" dirty="0" smtClean="0"/>
              <a:t>方法后调用</a:t>
            </a:r>
            <a:r>
              <a:rPr lang="en-US" altLang="zh-CN" dirty="0" smtClean="0"/>
              <a:t>Dao</a:t>
            </a:r>
            <a:r>
              <a:rPr lang="zh-CN" altLang="en-US" dirty="0" smtClean="0"/>
              <a:t>中相应方法完成以下操作 </a:t>
            </a:r>
            <a:endParaRPr lang="en-US" altLang="zh-CN" dirty="0" smtClean="0"/>
          </a:p>
          <a:p>
            <a:r>
              <a:rPr lang="en-US" altLang="zh-CN" dirty="0" smtClean="0"/>
              <a:t>//</a:t>
            </a:r>
            <a:r>
              <a:rPr lang="zh-CN" altLang="en-US" dirty="0"/>
              <a:t>查询书籍价格</a:t>
            </a:r>
          </a:p>
          <a:p>
            <a:r>
              <a:rPr lang="en-US" altLang="zh-CN" dirty="0" smtClean="0"/>
              <a:t>//</a:t>
            </a:r>
            <a:r>
              <a:rPr lang="zh-CN" altLang="en-US" dirty="0"/>
              <a:t>查询更新库存量</a:t>
            </a:r>
          </a:p>
          <a:p>
            <a:r>
              <a:rPr lang="en-US" altLang="zh-CN" dirty="0" smtClean="0"/>
              <a:t>//</a:t>
            </a:r>
            <a:r>
              <a:rPr lang="zh-CN" altLang="en-US" dirty="0"/>
              <a:t>更新帐户</a:t>
            </a:r>
            <a:r>
              <a:rPr lang="zh-CN" altLang="en-US" dirty="0" smtClean="0"/>
              <a:t>余额</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539552" y="90494"/>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数据表中的数据</a:t>
            </a:r>
          </a:p>
        </p:txBody>
      </p:sp>
      <p:sp>
        <p:nvSpPr>
          <p:cNvPr id="781316" name="Text Box 4"/>
          <p:cNvSpPr txBox="1">
            <a:spLocks noChangeArrowheads="1"/>
          </p:cNvSpPr>
          <p:nvPr/>
        </p:nvSpPr>
        <p:spPr bwMode="auto">
          <a:xfrm>
            <a:off x="734082" y="1268079"/>
            <a:ext cx="2303462" cy="461665"/>
          </a:xfrm>
          <a:prstGeom prst="rect">
            <a:avLst/>
          </a:prstGeom>
          <a:noFill/>
          <a:ln w="9525" algn="ctr">
            <a:noFill/>
            <a:miter lim="800000"/>
          </a:ln>
          <a:effectLst/>
        </p:spPr>
        <p:txBody>
          <a:bodyPr>
            <a:spAutoFit/>
          </a:bodyPr>
          <a:lstStyle/>
          <a:p>
            <a:pPr marL="342900" indent="-342900" algn="l">
              <a:spcBef>
                <a:spcPct val="50000"/>
              </a:spcBef>
            </a:pPr>
            <a:r>
              <a:rPr lang="en-US" altLang="zh-CN" sz="2400" dirty="0">
                <a:latin typeface="宋体" panose="02010600030101010101" pitchFamily="2" charset="-122"/>
                <a:ea typeface="宋体" panose="02010600030101010101" pitchFamily="2" charset="-122"/>
                <a:cs typeface="Arial Unicode MS" panose="020B0604020202020204" pitchFamily="34" charset="-122"/>
              </a:rPr>
              <a:t>Account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表</a:t>
            </a:r>
          </a:p>
        </p:txBody>
      </p:sp>
      <p:pic>
        <p:nvPicPr>
          <p:cNvPr id="781317" name="Picture 5"/>
          <p:cNvPicPr>
            <a:picLocks noChangeAspect="1" noChangeArrowheads="1"/>
          </p:cNvPicPr>
          <p:nvPr/>
        </p:nvPicPr>
        <p:blipFill>
          <a:blip r:embed="rId3"/>
          <a:srcRect/>
          <a:stretch>
            <a:fillRect/>
          </a:stretch>
        </p:blipFill>
        <p:spPr bwMode="auto">
          <a:xfrm>
            <a:off x="827583" y="1825936"/>
            <a:ext cx="3600401" cy="841433"/>
          </a:xfrm>
          <a:prstGeom prst="rect">
            <a:avLst/>
          </a:prstGeom>
          <a:noFill/>
        </p:spPr>
      </p:pic>
      <p:sp>
        <p:nvSpPr>
          <p:cNvPr id="781318" name="Text Box 6"/>
          <p:cNvSpPr txBox="1">
            <a:spLocks noChangeArrowheads="1"/>
          </p:cNvSpPr>
          <p:nvPr/>
        </p:nvSpPr>
        <p:spPr bwMode="auto">
          <a:xfrm>
            <a:off x="755650" y="2912781"/>
            <a:ext cx="2303463" cy="461665"/>
          </a:xfrm>
          <a:prstGeom prst="rect">
            <a:avLst/>
          </a:prstGeom>
          <a:noFill/>
          <a:ln w="9525" algn="ctr">
            <a:noFill/>
            <a:miter lim="800000"/>
          </a:ln>
          <a:effectLst/>
        </p:spPr>
        <p:txBody>
          <a:bodyPr>
            <a:spAutoFit/>
          </a:bodyPr>
          <a:lstStyle/>
          <a:p>
            <a:pPr marL="342900" indent="-342900" algn="l">
              <a:spcBef>
                <a:spcPct val="50000"/>
              </a:spcBef>
            </a:pPr>
            <a:r>
              <a:rPr lang="en-US" altLang="zh-CN" sz="2400" dirty="0">
                <a:latin typeface="宋体" panose="02010600030101010101" pitchFamily="2" charset="-122"/>
                <a:ea typeface="宋体" panose="02010600030101010101" pitchFamily="2" charset="-122"/>
                <a:cs typeface="Arial Unicode MS" panose="020B0604020202020204" pitchFamily="34" charset="-122"/>
              </a:rPr>
              <a:t>Book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表</a:t>
            </a:r>
          </a:p>
        </p:txBody>
      </p:sp>
      <p:pic>
        <p:nvPicPr>
          <p:cNvPr id="781319" name="Picture 7"/>
          <p:cNvPicPr>
            <a:picLocks noChangeAspect="1" noChangeArrowheads="1"/>
          </p:cNvPicPr>
          <p:nvPr/>
        </p:nvPicPr>
        <p:blipFill>
          <a:blip r:embed="rId4"/>
          <a:srcRect/>
          <a:stretch>
            <a:fillRect/>
          </a:stretch>
        </p:blipFill>
        <p:spPr bwMode="auto">
          <a:xfrm>
            <a:off x="899592" y="3423241"/>
            <a:ext cx="5036617" cy="836037"/>
          </a:xfrm>
          <a:prstGeom prst="rect">
            <a:avLst/>
          </a:prstGeom>
          <a:noFill/>
        </p:spPr>
      </p:pic>
      <p:sp>
        <p:nvSpPr>
          <p:cNvPr id="781320" name="Text Box 8"/>
          <p:cNvSpPr txBox="1">
            <a:spLocks noChangeArrowheads="1"/>
          </p:cNvSpPr>
          <p:nvPr/>
        </p:nvSpPr>
        <p:spPr bwMode="auto">
          <a:xfrm>
            <a:off x="734082" y="4326650"/>
            <a:ext cx="3095625" cy="461665"/>
          </a:xfrm>
          <a:prstGeom prst="rect">
            <a:avLst/>
          </a:prstGeom>
          <a:noFill/>
          <a:ln w="9525" algn="ctr">
            <a:noFill/>
            <a:miter lim="800000"/>
          </a:ln>
          <a:effectLst/>
        </p:spPr>
        <p:txBody>
          <a:bodyPr>
            <a:spAutoFit/>
          </a:bodyPr>
          <a:lstStyle/>
          <a:p>
            <a:pPr marL="342900" indent="-342900" algn="l">
              <a:spcBef>
                <a:spcPct val="50000"/>
              </a:spcBef>
            </a:pP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Book_STOCK</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表</a:t>
            </a:r>
          </a:p>
        </p:txBody>
      </p:sp>
      <p:pic>
        <p:nvPicPr>
          <p:cNvPr id="781321" name="Picture 9"/>
          <p:cNvPicPr>
            <a:picLocks noChangeAspect="1" noChangeArrowheads="1"/>
          </p:cNvPicPr>
          <p:nvPr/>
        </p:nvPicPr>
        <p:blipFill>
          <a:blip r:embed="rId5"/>
          <a:srcRect/>
          <a:stretch>
            <a:fillRect/>
          </a:stretch>
        </p:blipFill>
        <p:spPr bwMode="auto">
          <a:xfrm>
            <a:off x="899592" y="4925515"/>
            <a:ext cx="3096344" cy="854235"/>
          </a:xfrm>
          <a:prstGeom prst="rect">
            <a:avLst/>
          </a:prstGeom>
          <a:noFill/>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611560"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用事务通知声明式地管理事务</a:t>
            </a:r>
          </a:p>
        </p:txBody>
      </p:sp>
      <p:sp>
        <p:nvSpPr>
          <p:cNvPr id="733187" name="Rectangle 3"/>
          <p:cNvSpPr>
            <a:spLocks noGrp="1" noChangeArrowheads="1"/>
          </p:cNvSpPr>
          <p:nvPr>
            <p:ph idx="1"/>
          </p:nvPr>
        </p:nvSpPr>
        <p:spPr>
          <a:xfrm>
            <a:off x="395536" y="1196752"/>
            <a:ext cx="8319868" cy="4138613"/>
          </a:xfrm>
          <a:solidFill>
            <a:schemeClr val="bg1"/>
          </a:solidFill>
        </p:spPr>
        <p:txBody>
          <a:bodyPr/>
          <a:lstStyle/>
          <a:p>
            <a:r>
              <a:rPr lang="zh-CN" altLang="en-US" sz="2200" dirty="0">
                <a:latin typeface="宋体" panose="02010600030101010101" pitchFamily="2" charset="-122"/>
                <a:ea typeface="宋体" panose="02010600030101010101" pitchFamily="2" charset="-122"/>
                <a:cs typeface="Arial Unicode MS" panose="020B0604020202020204" pitchFamily="34" charset="-122"/>
              </a:rPr>
              <a:t>事务管理是一种横切关注</a:t>
            </a:r>
            <a:r>
              <a:rPr lang="zh-CN" altLang="en-US" sz="2200" dirty="0" smtClean="0">
                <a:latin typeface="宋体" panose="02010600030101010101" pitchFamily="2" charset="-122"/>
                <a:ea typeface="宋体" panose="02010600030101010101" pitchFamily="2" charset="-122"/>
                <a:cs typeface="Arial Unicode MS" panose="020B0604020202020204" pitchFamily="34" charset="-122"/>
              </a:rPr>
              <a:t>点 </a:t>
            </a:r>
            <a:endParaRPr lang="en-US" altLang="zh-CN" sz="2200" dirty="0" smtClean="0">
              <a:latin typeface="宋体" panose="02010600030101010101" pitchFamily="2" charset="-122"/>
              <a:ea typeface="宋体" panose="02010600030101010101" pitchFamily="2" charset="-122"/>
              <a:cs typeface="Arial Unicode MS" panose="020B0604020202020204" pitchFamily="34" charset="-122"/>
            </a:endParaRPr>
          </a:p>
          <a:p>
            <a:r>
              <a:rPr lang="zh-CN" altLang="en-US" sz="2200" dirty="0" smtClean="0">
                <a:latin typeface="宋体" panose="02010600030101010101" pitchFamily="2" charset="-122"/>
                <a:ea typeface="宋体" panose="02010600030101010101" pitchFamily="2" charset="-122"/>
                <a:cs typeface="Arial Unicode MS" panose="020B0604020202020204" pitchFamily="34" charset="-122"/>
              </a:rPr>
              <a:t>为了在 </a:t>
            </a:r>
            <a:r>
              <a:rPr lang="en-US" altLang="zh-CN" sz="2200" dirty="0" smtClean="0">
                <a:latin typeface="宋体" panose="02010600030101010101" pitchFamily="2" charset="-122"/>
                <a:ea typeface="宋体" panose="02010600030101010101" pitchFamily="2" charset="-122"/>
                <a:cs typeface="Arial Unicode MS" panose="020B0604020202020204" pitchFamily="34" charset="-122"/>
              </a:rPr>
              <a:t>Spring </a:t>
            </a:r>
            <a:r>
              <a:rPr lang="zh-CN" altLang="en-US" sz="2200" dirty="0" smtClean="0">
                <a:latin typeface="宋体" panose="02010600030101010101" pitchFamily="2" charset="-122"/>
                <a:ea typeface="宋体" panose="02010600030101010101" pitchFamily="2" charset="-122"/>
                <a:cs typeface="Arial Unicode MS" panose="020B0604020202020204" pitchFamily="34" charset="-122"/>
              </a:rPr>
              <a:t>中启用声明式事务管理</a:t>
            </a:r>
            <a:r>
              <a:rPr lang="en-US" altLang="zh-CN" sz="22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smtClean="0">
                <a:latin typeface="宋体" panose="02010600030101010101" pitchFamily="2" charset="-122"/>
                <a:ea typeface="宋体" panose="02010600030101010101" pitchFamily="2" charset="-122"/>
                <a:cs typeface="Arial Unicode MS" panose="020B0604020202020204" pitchFamily="34" charset="-122"/>
              </a:rPr>
              <a:t>可以通过 </a:t>
            </a:r>
            <a:r>
              <a:rPr lang="en-US" altLang="zh-CN" sz="2200" dirty="0" err="1" smtClean="0">
                <a:latin typeface="宋体" panose="02010600030101010101" pitchFamily="2" charset="-122"/>
                <a:ea typeface="宋体" panose="02010600030101010101" pitchFamily="2" charset="-122"/>
                <a:cs typeface="Arial Unicode MS" panose="020B0604020202020204" pitchFamily="34" charset="-122"/>
              </a:rPr>
              <a:t>tx</a:t>
            </a:r>
            <a:r>
              <a:rPr lang="en-US" altLang="zh-CN" sz="2200" dirty="0" smtClean="0">
                <a:latin typeface="宋体" panose="02010600030101010101" pitchFamily="2" charset="-122"/>
                <a:ea typeface="宋体" panose="02010600030101010101" pitchFamily="2" charset="-122"/>
                <a:cs typeface="Arial Unicode MS" panose="020B0604020202020204" pitchFamily="34" charset="-122"/>
              </a:rPr>
              <a:t> Schema </a:t>
            </a:r>
            <a:r>
              <a:rPr lang="zh-CN" altLang="en-US" sz="2200" dirty="0" smtClean="0">
                <a:latin typeface="宋体" panose="02010600030101010101" pitchFamily="2" charset="-122"/>
                <a:ea typeface="宋体" panose="02010600030101010101" pitchFamily="2" charset="-122"/>
                <a:cs typeface="Arial Unicode MS" panose="020B0604020202020204" pitchFamily="34" charset="-122"/>
              </a:rPr>
              <a:t>中定义的 </a:t>
            </a:r>
            <a:r>
              <a:rPr lang="en-US" altLang="zh-CN" sz="22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&lt;</a:t>
            </a:r>
            <a:r>
              <a:rPr lang="en-US" altLang="zh-CN" sz="2200" b="1" dirty="0" err="1"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tx:advice</a:t>
            </a:r>
            <a:r>
              <a:rPr lang="en-US" altLang="zh-CN" sz="22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&gt; </a:t>
            </a:r>
            <a:r>
              <a:rPr lang="zh-CN" altLang="en-US" sz="22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元素声明事务通知</a:t>
            </a:r>
            <a:r>
              <a:rPr lang="en-US" altLang="zh-CN" sz="22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smtClean="0">
                <a:latin typeface="宋体" panose="02010600030101010101" pitchFamily="2" charset="-122"/>
                <a:ea typeface="宋体" panose="02010600030101010101" pitchFamily="2" charset="-122"/>
                <a:cs typeface="Arial Unicode MS" panose="020B0604020202020204" pitchFamily="34" charset="-122"/>
              </a:rPr>
              <a:t>为此必须事先将这个 </a:t>
            </a:r>
            <a:r>
              <a:rPr lang="en-US" altLang="zh-CN" sz="2200" dirty="0" smtClean="0">
                <a:latin typeface="宋体" panose="02010600030101010101" pitchFamily="2" charset="-122"/>
                <a:ea typeface="宋体" panose="02010600030101010101" pitchFamily="2" charset="-122"/>
                <a:cs typeface="Arial Unicode MS" panose="020B0604020202020204" pitchFamily="34" charset="-122"/>
              </a:rPr>
              <a:t>Schema </a:t>
            </a:r>
            <a:r>
              <a:rPr lang="zh-CN" altLang="en-US" sz="2200" dirty="0" smtClean="0">
                <a:latin typeface="宋体" panose="02010600030101010101" pitchFamily="2" charset="-122"/>
                <a:ea typeface="宋体" panose="02010600030101010101" pitchFamily="2" charset="-122"/>
                <a:cs typeface="Arial Unicode MS" panose="020B0604020202020204" pitchFamily="34" charset="-122"/>
              </a:rPr>
              <a:t>定义添加到 </a:t>
            </a:r>
            <a:r>
              <a:rPr lang="en-US" altLang="zh-CN" sz="2200" dirty="0" smtClean="0">
                <a:latin typeface="宋体" panose="02010600030101010101" pitchFamily="2" charset="-122"/>
                <a:ea typeface="宋体" panose="02010600030101010101" pitchFamily="2" charset="-122"/>
                <a:cs typeface="Arial Unicode MS" panose="020B0604020202020204" pitchFamily="34" charset="-122"/>
              </a:rPr>
              <a:t>&lt;beans&gt; </a:t>
            </a:r>
            <a:r>
              <a:rPr lang="zh-CN" altLang="en-US" sz="2200" dirty="0" smtClean="0">
                <a:latin typeface="宋体" panose="02010600030101010101" pitchFamily="2" charset="-122"/>
                <a:ea typeface="宋体" panose="02010600030101010101" pitchFamily="2" charset="-122"/>
                <a:cs typeface="Arial Unicode MS" panose="020B0604020202020204" pitchFamily="34" charset="-122"/>
              </a:rPr>
              <a:t>根元素中去</a:t>
            </a:r>
            <a:r>
              <a:rPr lang="en-US" altLang="zh-CN" sz="2200" dirty="0" smtClean="0">
                <a:latin typeface="宋体" panose="02010600030101010101" pitchFamily="2" charset="-122"/>
                <a:ea typeface="宋体" panose="02010600030101010101" pitchFamily="2" charset="-122"/>
                <a:cs typeface="Arial Unicode MS" panose="020B0604020202020204" pitchFamily="34" charset="-122"/>
              </a:rPr>
              <a:t>.</a:t>
            </a:r>
          </a:p>
          <a:p>
            <a:r>
              <a:rPr lang="zh-CN" altLang="en-US" sz="2200" dirty="0" smtClean="0">
                <a:latin typeface="宋体" panose="02010600030101010101" pitchFamily="2" charset="-122"/>
                <a:ea typeface="宋体" panose="02010600030101010101" pitchFamily="2" charset="-122"/>
                <a:cs typeface="Arial Unicode MS" panose="020B0604020202020204" pitchFamily="34" charset="-122"/>
              </a:rPr>
              <a:t>声明</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了事务通知后</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就需要将它与切入点关联起来</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由于事务通知是在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200" dirty="0" err="1">
                <a:latin typeface="宋体" panose="02010600030101010101" pitchFamily="2" charset="-122"/>
                <a:ea typeface="宋体" panose="02010600030101010101" pitchFamily="2" charset="-122"/>
                <a:cs typeface="Arial Unicode MS" panose="020B0604020202020204" pitchFamily="34" charset="-122"/>
              </a:rPr>
              <a:t>aop:config</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元素外部声明的</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所以它无法直接与切入点产生关联</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所以必须</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在 </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a:t>
            </a:r>
            <a:r>
              <a:rPr lang="en-US" altLang="zh-CN" sz="22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aop:config</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&gt; </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元素中声明一个</a:t>
            </a:r>
            <a:r>
              <a:rPr lang="zh-CN" altLang="en-US" sz="22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增强器</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通知与切入点关联起来</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200" dirty="0">
                <a:latin typeface="宋体" panose="02010600030101010101" pitchFamily="2" charset="-122"/>
                <a:ea typeface="宋体" panose="02010600030101010101" pitchFamily="2" charset="-122"/>
                <a:cs typeface="Arial Unicode MS" panose="020B0604020202020204" pitchFamily="34" charset="-122"/>
              </a:rPr>
              <a:t>由于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Spring AOP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是基于代理的方法</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所以只能增强公共方法</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因此</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只有公有方法才能通过 </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AOP </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进行事务管理</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5241" name="Picture 9"/>
          <p:cNvPicPr>
            <a:picLocks noChangeAspect="1" noChangeArrowheads="1"/>
          </p:cNvPicPr>
          <p:nvPr/>
        </p:nvPicPr>
        <p:blipFill>
          <a:blip r:embed="rId2"/>
          <a:srcRect/>
          <a:stretch>
            <a:fillRect/>
          </a:stretch>
        </p:blipFill>
        <p:spPr bwMode="auto">
          <a:xfrm>
            <a:off x="107504" y="1125348"/>
            <a:ext cx="8784976" cy="4950569"/>
          </a:xfrm>
          <a:prstGeom prst="rect">
            <a:avLst/>
          </a:prstGeom>
          <a:noFill/>
        </p:spPr>
      </p:pic>
      <p:sp>
        <p:nvSpPr>
          <p:cNvPr id="735234" name="Rectangle 2"/>
          <p:cNvSpPr>
            <a:spLocks noGrp="1" noChangeArrowheads="1"/>
          </p:cNvSpPr>
          <p:nvPr>
            <p:ph type="title"/>
          </p:nvPr>
        </p:nvSpPr>
        <p:spPr>
          <a:xfrm>
            <a:off x="191505" y="118974"/>
            <a:ext cx="8978180" cy="857256"/>
          </a:xfrm>
        </p:spPr>
        <p:txBody>
          <a:bodyPr>
            <a:normAutofit fontScale="90000"/>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用事务通知声明式地管理事务示例代码</a:t>
            </a:r>
          </a:p>
        </p:txBody>
      </p:sp>
      <p:sp>
        <p:nvSpPr>
          <p:cNvPr id="735237" name="Text Box 5"/>
          <p:cNvSpPr txBox="1">
            <a:spLocks noChangeArrowheads="1"/>
          </p:cNvSpPr>
          <p:nvPr/>
        </p:nvSpPr>
        <p:spPr bwMode="auto">
          <a:xfrm>
            <a:off x="3565277" y="2196291"/>
            <a:ext cx="1943100" cy="369332"/>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zh-CN" altLang="en-US" sz="1800" dirty="0">
                <a:latin typeface="宋体" panose="02010600030101010101" pitchFamily="2" charset="-122"/>
                <a:ea typeface="宋体" panose="02010600030101010101" pitchFamily="2" charset="-122"/>
                <a:cs typeface="Arial Unicode MS" panose="020B0604020202020204" pitchFamily="34" charset="-122"/>
              </a:rPr>
              <a:t>声明事务管理器</a:t>
            </a:r>
          </a:p>
        </p:txBody>
      </p:sp>
      <p:sp>
        <p:nvSpPr>
          <p:cNvPr id="735238" name="Text Box 6"/>
          <p:cNvSpPr txBox="1">
            <a:spLocks noChangeArrowheads="1"/>
          </p:cNvSpPr>
          <p:nvPr/>
        </p:nvSpPr>
        <p:spPr bwMode="auto">
          <a:xfrm>
            <a:off x="3851027" y="3429000"/>
            <a:ext cx="1657350" cy="369332"/>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zh-CN" altLang="en-US" sz="1800" dirty="0">
                <a:latin typeface="宋体" panose="02010600030101010101" pitchFamily="2" charset="-122"/>
                <a:ea typeface="宋体" panose="02010600030101010101" pitchFamily="2" charset="-122"/>
                <a:cs typeface="Arial Unicode MS" panose="020B0604020202020204" pitchFamily="34" charset="-122"/>
              </a:rPr>
              <a:t>声明事务通知</a:t>
            </a:r>
          </a:p>
        </p:txBody>
      </p:sp>
      <p:sp>
        <p:nvSpPr>
          <p:cNvPr id="735240" name="Text Box 8"/>
          <p:cNvSpPr txBox="1">
            <a:spLocks noChangeArrowheads="1"/>
          </p:cNvSpPr>
          <p:nvPr/>
        </p:nvSpPr>
        <p:spPr bwMode="auto">
          <a:xfrm>
            <a:off x="1704727" y="4383126"/>
            <a:ext cx="5949950" cy="369332"/>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zh-CN" altLang="en-US" sz="1800" dirty="0">
                <a:latin typeface="宋体" panose="02010600030101010101" pitchFamily="2" charset="-122"/>
                <a:ea typeface="宋体" panose="02010600030101010101" pitchFamily="2" charset="-122"/>
                <a:cs typeface="Arial Unicode MS" panose="020B0604020202020204" pitchFamily="34" charset="-122"/>
              </a:rPr>
              <a:t>声明 事务通知需要通知方法</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即需要进行事务管理的方法</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89756" y="116632"/>
            <a:ext cx="8964488" cy="791791"/>
          </a:xfrm>
        </p:spPr>
        <p:txBody>
          <a:bodyPr>
            <a:normAutofit/>
          </a:bodyPr>
          <a:lstStyle/>
          <a:p>
            <a:r>
              <a:rPr lang="zh-CN" altLang="en-US" sz="3600" dirty="0">
                <a:latin typeface="宋体" panose="02010600030101010101" pitchFamily="2" charset="-122"/>
                <a:ea typeface="宋体" panose="02010600030101010101" pitchFamily="2" charset="-122"/>
                <a:cs typeface="Arial Unicode MS" panose="020B0604020202020204" pitchFamily="34" charset="-122"/>
              </a:rPr>
              <a:t>用 </a:t>
            </a:r>
            <a:r>
              <a:rPr lang="en-US" altLang="zh-CN" sz="3600" dirty="0">
                <a:latin typeface="宋体" panose="02010600030101010101" pitchFamily="2" charset="-122"/>
                <a:ea typeface="宋体" panose="02010600030101010101" pitchFamily="2" charset="-122"/>
                <a:cs typeface="Arial Unicode MS" panose="020B0604020202020204" pitchFamily="34" charset="-122"/>
              </a:rPr>
              <a:t>@Transactional </a:t>
            </a:r>
            <a:r>
              <a:rPr lang="zh-CN" altLang="en-US" sz="3600" dirty="0">
                <a:latin typeface="宋体" panose="02010600030101010101" pitchFamily="2" charset="-122"/>
                <a:ea typeface="宋体" panose="02010600030101010101" pitchFamily="2" charset="-122"/>
                <a:cs typeface="Arial Unicode MS" panose="020B0604020202020204" pitchFamily="34" charset="-122"/>
              </a:rPr>
              <a:t>注解声明式地管理事务</a:t>
            </a:r>
          </a:p>
        </p:txBody>
      </p:sp>
      <p:sp>
        <p:nvSpPr>
          <p:cNvPr id="736259" name="Rectangle 3"/>
          <p:cNvSpPr>
            <a:spLocks noGrp="1" noChangeArrowheads="1"/>
          </p:cNvSpPr>
          <p:nvPr>
            <p:ph idx="1"/>
          </p:nvPr>
        </p:nvSpPr>
        <p:spPr>
          <a:xfrm>
            <a:off x="395536" y="1196752"/>
            <a:ext cx="8496944" cy="4875213"/>
          </a:xfrm>
          <a:solidFill>
            <a:schemeClr val="bg1"/>
          </a:solidFill>
        </p:spPr>
        <p:txBody>
          <a:bodyPr/>
          <a:lstStyle/>
          <a:p>
            <a:pPr>
              <a:lnSpc>
                <a:spcPct val="90000"/>
              </a:lnSpc>
            </a:pPr>
            <a:r>
              <a:rPr lang="zh-CN" altLang="en-US" sz="2200" dirty="0">
                <a:latin typeface="宋体" panose="02010600030101010101" pitchFamily="2" charset="-122"/>
                <a:ea typeface="宋体" panose="02010600030101010101" pitchFamily="2" charset="-122"/>
                <a:cs typeface="Arial Unicode MS" panose="020B0604020202020204" pitchFamily="34" charset="-122"/>
              </a:rPr>
              <a:t>除了在带有切入点</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通知和增强器的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配置文件中声明事务外</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Spring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还允许简单地用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@Transactional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注解来</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标注事务方法</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p>
          <a:p>
            <a:pPr>
              <a:lnSpc>
                <a:spcPct val="90000"/>
              </a:lnSpc>
            </a:pP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为了将方法定义为支持事务处理的</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可以为方法添加 </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@Transactional </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注解</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根据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Spring AOP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基于代理机制</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只能标注公有方法</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a:t>
            </a:r>
          </a:p>
          <a:p>
            <a:pPr>
              <a:lnSpc>
                <a:spcPct val="90000"/>
              </a:lnSpc>
            </a:pPr>
            <a:r>
              <a:rPr lang="zh-CN" altLang="en-US" sz="2200" dirty="0">
                <a:latin typeface="宋体" panose="02010600030101010101" pitchFamily="2" charset="-122"/>
                <a:ea typeface="宋体" panose="02010600030101010101" pitchFamily="2" charset="-122"/>
                <a:cs typeface="Arial Unicode MS" panose="020B0604020202020204" pitchFamily="34" charset="-122"/>
              </a:rPr>
              <a:t>可以在方法或者</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类级别上</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添加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@Transactional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注解</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当把这个注解应用到类上时</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这个类中的所有公共方法都会被定义成支持事务处理的</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p>
          <a:p>
            <a:pPr>
              <a:lnSpc>
                <a:spcPct val="90000"/>
              </a:lnSpc>
            </a:pPr>
            <a:r>
              <a:rPr lang="zh-CN" altLang="en-US" sz="22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配置文件中只需要启用 </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a:t>
            </a:r>
            <a:r>
              <a:rPr lang="en-US" altLang="zh-CN" sz="22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tx:annotation-driven</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&gt;</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元素</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并为之指定事务管理器就可以了</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p>
          <a:p>
            <a:pPr>
              <a:lnSpc>
                <a:spcPct val="90000"/>
              </a:lnSpc>
            </a:pPr>
            <a:r>
              <a:rPr lang="zh-CN" altLang="en-US" sz="2200" dirty="0">
                <a:latin typeface="宋体" panose="02010600030101010101" pitchFamily="2" charset="-122"/>
                <a:ea typeface="宋体" panose="02010600030101010101" pitchFamily="2" charset="-122"/>
                <a:cs typeface="Arial Unicode MS" panose="020B0604020202020204" pitchFamily="34" charset="-122"/>
              </a:rPr>
              <a:t>如果事务处理器的名称是 </a:t>
            </a:r>
            <a:r>
              <a:rPr lang="en-US" altLang="zh-CN" sz="22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transactionManager</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就可以在</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200" dirty="0" err="1">
                <a:latin typeface="宋体" panose="02010600030101010101" pitchFamily="2" charset="-122"/>
                <a:ea typeface="宋体" panose="02010600030101010101" pitchFamily="2" charset="-122"/>
                <a:cs typeface="Arial Unicode MS" panose="020B0604020202020204" pitchFamily="34" charset="-122"/>
              </a:rPr>
              <a:t>tx:annotation-driven</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元素中省略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transaction-manager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属性</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这个元素会自动检测该名称的事务处理器</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0" y="0"/>
            <a:ext cx="8892480" cy="1008112"/>
          </a:xfrm>
        </p:spPr>
        <p:txBody>
          <a:bodyPr/>
          <a:lstStyle/>
          <a:p>
            <a:r>
              <a:rPr lang="zh-CN" altLang="en-US" sz="2800" dirty="0">
                <a:latin typeface="宋体" panose="02010600030101010101" pitchFamily="2" charset="-122"/>
                <a:ea typeface="宋体" panose="02010600030101010101" pitchFamily="2" charset="-122"/>
                <a:cs typeface="Arial Unicode MS" panose="020B0604020202020204" pitchFamily="34" charset="-122"/>
              </a:rPr>
              <a:t>用 </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@Transactional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注解声明式地管理事务配置文件示例代码</a:t>
            </a:r>
          </a:p>
        </p:txBody>
      </p:sp>
      <p:pic>
        <p:nvPicPr>
          <p:cNvPr id="737284" name="Picture 4"/>
          <p:cNvPicPr>
            <a:picLocks noChangeAspect="1" noChangeArrowheads="1"/>
          </p:cNvPicPr>
          <p:nvPr/>
        </p:nvPicPr>
        <p:blipFill>
          <a:blip r:embed="rId2"/>
          <a:srcRect/>
          <a:stretch>
            <a:fillRect/>
          </a:stretch>
        </p:blipFill>
        <p:spPr bwMode="auto">
          <a:xfrm>
            <a:off x="179512" y="1556792"/>
            <a:ext cx="8838822" cy="324036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sym typeface="+mn-ea"/>
              </a:rPr>
              <a:t>IOC </a:t>
            </a:r>
            <a:r>
              <a:rPr lang="zh-CN" altLang="en-US" dirty="0">
                <a:latin typeface="宋体" panose="02010600030101010101" pitchFamily="2" charset="-122"/>
                <a:ea typeface="宋体" panose="02010600030101010101" pitchFamily="2" charset="-122"/>
                <a:cs typeface="Arial Unicode MS" panose="020B0604020202020204" pitchFamily="34" charset="-122"/>
                <a:sym typeface="+mn-ea"/>
              </a:rPr>
              <a:t>和 </a:t>
            </a:r>
            <a:r>
              <a:rPr lang="en-US" altLang="zh-CN" dirty="0">
                <a:latin typeface="宋体" panose="02010600030101010101" pitchFamily="2" charset="-122"/>
                <a:ea typeface="宋体" panose="02010600030101010101" pitchFamily="2" charset="-122"/>
                <a:cs typeface="Arial Unicode MS" panose="020B0604020202020204" pitchFamily="34" charset="-122"/>
                <a:sym typeface="+mn-ea"/>
              </a:rPr>
              <a:t>DI</a:t>
            </a:r>
            <a:endParaRPr lang="en-US" altLang="zh-CN" dirty="0"/>
          </a:p>
        </p:txBody>
      </p:sp>
      <p:sp>
        <p:nvSpPr>
          <p:cNvPr id="3" name="内容占位符 2"/>
          <p:cNvSpPr>
            <a:spLocks noGrp="1"/>
          </p:cNvSpPr>
          <p:nvPr>
            <p:ph idx="1"/>
          </p:nvPr>
        </p:nvSpPr>
        <p:spPr/>
        <p:txBody>
          <a:bodyPr/>
          <a:lstStyle/>
          <a:p>
            <a:r>
              <a:rPr lang="zh-CN" altLang="en-US" dirty="0"/>
              <a:t>IoC是</a:t>
            </a:r>
            <a:r>
              <a:rPr lang="zh-CN" altLang="en-US" dirty="0" smtClean="0"/>
              <a:t>什么</a:t>
            </a:r>
            <a:endParaRPr lang="zh-CN" altLang="en-US" dirty="0"/>
          </a:p>
          <a:p>
            <a:r>
              <a:rPr lang="zh-CN" altLang="en-US" sz="1600" dirty="0"/>
              <a:t>Ioc—Inversion of Control，即“控制反转”，不是什么技术，而是一种设计思想。</a:t>
            </a:r>
            <a:r>
              <a:rPr lang="zh-CN" altLang="en-US" sz="1600" b="1" dirty="0">
                <a:solidFill>
                  <a:srgbClr val="FF0000"/>
                </a:solidFill>
              </a:rPr>
              <a:t>在Java开发中，Ioc意味着将你设计好的对象交给容器控制，而不是传统的在你的对象内部直接</a:t>
            </a:r>
            <a:r>
              <a:rPr lang="zh-CN" altLang="en-US" sz="1600" b="1" dirty="0" smtClean="0">
                <a:solidFill>
                  <a:srgbClr val="FF0000"/>
                </a:solidFill>
              </a:rPr>
              <a:t>控制 </a:t>
            </a:r>
            <a:r>
              <a:rPr lang="zh-CN" altLang="en-US" sz="1600" dirty="0" smtClean="0"/>
              <a:t>。</a:t>
            </a:r>
            <a:endParaRPr lang="en-US" altLang="zh-CN" sz="1600" dirty="0" smtClean="0"/>
          </a:p>
          <a:p>
            <a:r>
              <a:rPr lang="zh-CN" altLang="en-US" dirty="0"/>
              <a:t>控制反转</a:t>
            </a:r>
            <a:r>
              <a:rPr lang="en-US" altLang="zh-CN" dirty="0" smtClean="0"/>
              <a:t>——</a:t>
            </a:r>
          </a:p>
          <a:p>
            <a:pPr lvl="1"/>
            <a:r>
              <a:rPr lang="en-US" altLang="zh-CN" dirty="0" smtClean="0"/>
              <a:t>Spring</a:t>
            </a:r>
            <a:r>
              <a:rPr lang="zh-CN" altLang="en-US" dirty="0"/>
              <a:t>通过一种称作控制反转（</a:t>
            </a:r>
            <a:r>
              <a:rPr lang="en-US" altLang="zh-CN" dirty="0" err="1"/>
              <a:t>IoC</a:t>
            </a:r>
            <a:r>
              <a:rPr lang="zh-CN" altLang="en-US" dirty="0"/>
              <a:t>）的技术促进了松耦合。当应用了</a:t>
            </a:r>
            <a:r>
              <a:rPr lang="en-US" altLang="zh-CN" dirty="0" err="1"/>
              <a:t>IoC</a:t>
            </a:r>
            <a:r>
              <a:rPr lang="zh-CN" altLang="en-US" dirty="0"/>
              <a:t>，一个对象依赖的其它对象会通过被动的方式传 递进来，而不是这个对象自己创建或者查找依赖对象。你可以认为</a:t>
            </a:r>
            <a:r>
              <a:rPr lang="en-US" altLang="zh-CN" dirty="0" err="1"/>
              <a:t>IoC</a:t>
            </a:r>
            <a:r>
              <a:rPr lang="zh-CN" altLang="en-US" dirty="0"/>
              <a:t>与</a:t>
            </a:r>
            <a:r>
              <a:rPr lang="en-US" altLang="zh-CN" dirty="0"/>
              <a:t>JNDI</a:t>
            </a:r>
            <a:r>
              <a:rPr lang="zh-CN" altLang="en-US" dirty="0"/>
              <a:t>相反</a:t>
            </a:r>
            <a:r>
              <a:rPr lang="en-US" altLang="zh-CN" dirty="0"/>
              <a:t>——</a:t>
            </a:r>
            <a:r>
              <a:rPr lang="zh-CN" altLang="en-US" dirty="0"/>
              <a:t>不是对象从容器中查找依赖，而是容器在对象初始化时不等对象请求就主动将依赖传递给它</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467544"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事务传播属性</a:t>
            </a:r>
          </a:p>
        </p:txBody>
      </p:sp>
      <p:sp>
        <p:nvSpPr>
          <p:cNvPr id="738307" name="Rectangle 3"/>
          <p:cNvSpPr>
            <a:spLocks noGrp="1" noChangeArrowheads="1"/>
          </p:cNvSpPr>
          <p:nvPr>
            <p:ph idx="1"/>
          </p:nvPr>
        </p:nvSpPr>
        <p:spPr>
          <a:xfrm>
            <a:off x="297868" y="1484784"/>
            <a:ext cx="8568952" cy="2271712"/>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当</a:t>
            </a:r>
            <a:r>
              <a:rPr lang="zh-CN" altLang="en-US" sz="2400"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事务方法</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被另一</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个</a:t>
            </a:r>
            <a:r>
              <a:rPr lang="zh-CN" altLang="en-US" sz="2400"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事务方法</a:t>
            </a:r>
            <a:r>
              <a:rPr lang="zh-CN" altLang="en-US" sz="2400"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调用</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必须指定事务应该如何传播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例如</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方法可能继续在现有事务中运行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也可能开启一个新事务</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并在自己的事务中运行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事务的传播行为可以由传播属性指定</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Spring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定义了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7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种类传播</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行为</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468313" y="116632"/>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dirty="0">
                <a:latin typeface="宋体" panose="02010600030101010101" pitchFamily="2" charset="-122"/>
                <a:ea typeface="宋体" panose="02010600030101010101" pitchFamily="2" charset="-122"/>
                <a:cs typeface="Arial Unicode MS" panose="020B0604020202020204" pitchFamily="34" charset="-122"/>
              </a:rPr>
              <a:t>支持的事务传播行为</a:t>
            </a:r>
          </a:p>
        </p:txBody>
      </p:sp>
      <p:pic>
        <p:nvPicPr>
          <p:cNvPr id="739333" name="Picture 5"/>
          <p:cNvPicPr>
            <a:picLocks noChangeAspect="1" noChangeArrowheads="1"/>
          </p:cNvPicPr>
          <p:nvPr/>
        </p:nvPicPr>
        <p:blipFill>
          <a:blip r:embed="rId2"/>
          <a:srcRect/>
          <a:stretch>
            <a:fillRect/>
          </a:stretch>
        </p:blipFill>
        <p:spPr bwMode="auto">
          <a:xfrm>
            <a:off x="539552" y="1124745"/>
            <a:ext cx="8435486" cy="4917178"/>
          </a:xfrm>
          <a:prstGeom prst="rect">
            <a:avLst/>
          </a:prstGeom>
          <a:noFill/>
        </p:spPr>
      </p:pic>
      <p:sp>
        <p:nvSpPr>
          <p:cNvPr id="739334" name="Oval 6"/>
          <p:cNvSpPr>
            <a:spLocks noChangeArrowheads="1"/>
          </p:cNvSpPr>
          <p:nvPr/>
        </p:nvSpPr>
        <p:spPr bwMode="auto">
          <a:xfrm>
            <a:off x="179984" y="1844824"/>
            <a:ext cx="215900" cy="215900"/>
          </a:xfrm>
          <a:prstGeom prst="ellipse">
            <a:avLst/>
          </a:prstGeom>
          <a:solidFill>
            <a:srgbClr val="FF0000"/>
          </a:solidFill>
          <a:ln w="9525" algn="ctr">
            <a:solidFill>
              <a:srgbClr val="FF0000"/>
            </a:solidFill>
            <a:round/>
          </a:ln>
          <a:effectLst/>
        </p:spPr>
        <p:txBody>
          <a:bodyPr wrap="none" anchor="ctr"/>
          <a:lstStyle/>
          <a:p>
            <a:endParaRPr lang="zh-CN" altLang="en-US"/>
          </a:p>
        </p:txBody>
      </p:sp>
      <p:sp>
        <p:nvSpPr>
          <p:cNvPr id="739335" name="Oval 7"/>
          <p:cNvSpPr>
            <a:spLocks noChangeArrowheads="1"/>
          </p:cNvSpPr>
          <p:nvPr/>
        </p:nvSpPr>
        <p:spPr bwMode="auto">
          <a:xfrm>
            <a:off x="179984" y="2636912"/>
            <a:ext cx="215900" cy="215900"/>
          </a:xfrm>
          <a:prstGeom prst="ellipse">
            <a:avLst/>
          </a:prstGeom>
          <a:solidFill>
            <a:srgbClr val="FF0000"/>
          </a:solidFill>
          <a:ln w="9525" algn="ctr">
            <a:solidFill>
              <a:srgbClr val="FF0000"/>
            </a:solidFill>
            <a:rou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35496" y="1024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需求</a:t>
            </a:r>
          </a:p>
        </p:txBody>
      </p:sp>
      <p:sp>
        <p:nvSpPr>
          <p:cNvPr id="740355" name="Rectangle 3"/>
          <p:cNvSpPr>
            <a:spLocks noGrp="1" noChangeArrowheads="1"/>
          </p:cNvSpPr>
          <p:nvPr>
            <p:ph idx="1"/>
          </p:nvPr>
        </p:nvSpPr>
        <p:spPr>
          <a:xfrm>
            <a:off x="395288" y="1145526"/>
            <a:ext cx="8280920" cy="2547938"/>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新定义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Cashier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接口</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表示客户的结账操作</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修改数据表信息如下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目的是用户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Tom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在结账时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余额只能支付第一本书</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不够支付第二本书：</a:t>
            </a:r>
          </a:p>
        </p:txBody>
      </p:sp>
      <p:pic>
        <p:nvPicPr>
          <p:cNvPr id="740357" name="Picture 5"/>
          <p:cNvPicPr>
            <a:picLocks noChangeAspect="1" noChangeArrowheads="1"/>
          </p:cNvPicPr>
          <p:nvPr/>
        </p:nvPicPr>
        <p:blipFill>
          <a:blip r:embed="rId2"/>
          <a:srcRect/>
          <a:stretch>
            <a:fillRect/>
          </a:stretch>
        </p:blipFill>
        <p:spPr bwMode="auto">
          <a:xfrm>
            <a:off x="179512" y="2561982"/>
            <a:ext cx="2650142" cy="582629"/>
          </a:xfrm>
          <a:prstGeom prst="rect">
            <a:avLst/>
          </a:prstGeom>
          <a:noFill/>
          <a:ln w="9525">
            <a:solidFill>
              <a:schemeClr val="tx1"/>
            </a:solidFill>
            <a:miter lim="800000"/>
            <a:headEnd/>
            <a:tailEnd/>
          </a:ln>
        </p:spPr>
      </p:pic>
      <p:pic>
        <p:nvPicPr>
          <p:cNvPr id="740358" name="Picture 6"/>
          <p:cNvPicPr>
            <a:picLocks noChangeAspect="1" noChangeArrowheads="1"/>
          </p:cNvPicPr>
          <p:nvPr/>
        </p:nvPicPr>
        <p:blipFill>
          <a:blip r:embed="rId3"/>
          <a:srcRect/>
          <a:stretch>
            <a:fillRect/>
          </a:stretch>
        </p:blipFill>
        <p:spPr bwMode="auto">
          <a:xfrm>
            <a:off x="179512" y="3389722"/>
            <a:ext cx="3765556" cy="763002"/>
          </a:xfrm>
          <a:prstGeom prst="rect">
            <a:avLst/>
          </a:prstGeom>
          <a:noFill/>
          <a:ln w="9525">
            <a:solidFill>
              <a:schemeClr val="tx1"/>
            </a:solidFill>
            <a:miter lim="800000"/>
            <a:headEnd/>
            <a:tailEnd/>
          </a:ln>
        </p:spPr>
      </p:pic>
      <p:pic>
        <p:nvPicPr>
          <p:cNvPr id="740359" name="Picture 7"/>
          <p:cNvPicPr>
            <a:picLocks noChangeAspect="1" noChangeArrowheads="1"/>
          </p:cNvPicPr>
          <p:nvPr/>
        </p:nvPicPr>
        <p:blipFill>
          <a:blip r:embed="rId4"/>
          <a:srcRect/>
          <a:stretch>
            <a:fillRect/>
          </a:stretch>
        </p:blipFill>
        <p:spPr bwMode="auto">
          <a:xfrm>
            <a:off x="179512" y="4414595"/>
            <a:ext cx="2542549" cy="818249"/>
          </a:xfrm>
          <a:prstGeom prst="rect">
            <a:avLst/>
          </a:prstGeom>
          <a:noFill/>
          <a:ln w="9525">
            <a:solidFill>
              <a:schemeClr val="tx1"/>
            </a:solidFill>
            <a:miter lim="800000"/>
            <a:headEnd/>
            <a:tailEnd/>
          </a:ln>
        </p:spPr>
      </p:pic>
      <p:pic>
        <p:nvPicPr>
          <p:cNvPr id="740361" name="Picture 9"/>
          <p:cNvPicPr>
            <a:picLocks noChangeAspect="1" noChangeArrowheads="1"/>
          </p:cNvPicPr>
          <p:nvPr/>
        </p:nvPicPr>
        <p:blipFill>
          <a:blip r:embed="rId5"/>
          <a:srcRect/>
          <a:stretch>
            <a:fillRect/>
          </a:stretch>
        </p:blipFill>
        <p:spPr bwMode="auto">
          <a:xfrm>
            <a:off x="3995936" y="2415405"/>
            <a:ext cx="5148064" cy="4266178"/>
          </a:xfrm>
          <a:prstGeom prst="rect">
            <a:avLst/>
          </a:prstGeom>
          <a:noFill/>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683568" y="89525"/>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REQUIRED </a:t>
            </a:r>
            <a:r>
              <a:rPr lang="zh-CN" altLang="en-US" dirty="0">
                <a:latin typeface="宋体" panose="02010600030101010101" pitchFamily="2" charset="-122"/>
                <a:ea typeface="宋体" panose="02010600030101010101" pitchFamily="2" charset="-122"/>
                <a:cs typeface="Arial Unicode MS" panose="020B0604020202020204" pitchFamily="34" charset="-122"/>
              </a:rPr>
              <a:t>传播行为</a:t>
            </a:r>
          </a:p>
        </p:txBody>
      </p:sp>
      <p:sp>
        <p:nvSpPr>
          <p:cNvPr id="782339" name="Rectangle 3"/>
          <p:cNvSpPr>
            <a:spLocks noGrp="1" noChangeArrowheads="1"/>
          </p:cNvSpPr>
          <p:nvPr>
            <p:ph idx="1"/>
          </p:nvPr>
        </p:nvSpPr>
        <p:spPr>
          <a:xfrm>
            <a:off x="179512" y="1124744"/>
            <a:ext cx="8424936" cy="4098925"/>
          </a:xfrm>
        </p:spPr>
        <p:txBody>
          <a:bodyPr/>
          <a:lstStyle/>
          <a:p>
            <a:r>
              <a:rPr lang="zh-CN" altLang="en-US" sz="2000" dirty="0">
                <a:latin typeface="宋体" panose="02010600030101010101" pitchFamily="2" charset="-122"/>
                <a:ea typeface="宋体" panose="02010600030101010101" pitchFamily="2" charset="-122"/>
                <a:cs typeface="Arial Unicode MS" panose="020B0604020202020204" pitchFamily="34" charset="-122"/>
              </a:rPr>
              <a:t>当 </a:t>
            </a:r>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bookService</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的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purchase()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方法被另一个事务方法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checkout()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调用时</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它默认会在现有的事务内运行</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这个默认的传播行为就是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REQUIRED.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因此在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checkout()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方法的开始和终止边界内只有一个事务</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这个事务只在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checkout()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方法结束的时候被提交</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结果用户一本书都买不了</a:t>
            </a:r>
          </a:p>
          <a:p>
            <a:r>
              <a:rPr lang="zh-CN" altLang="en-US" sz="2000" dirty="0">
                <a:latin typeface="宋体" panose="02010600030101010101" pitchFamily="2" charset="-122"/>
                <a:ea typeface="宋体" panose="02010600030101010101" pitchFamily="2" charset="-122"/>
                <a:cs typeface="Arial Unicode MS" panose="020B0604020202020204" pitchFamily="34" charset="-122"/>
              </a:rPr>
              <a:t>事务传播属性可以在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@Transactional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注解的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propagation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属性中定义</a:t>
            </a:r>
          </a:p>
        </p:txBody>
      </p:sp>
      <p:sp>
        <p:nvSpPr>
          <p:cNvPr id="782341" name="Rectangle 5"/>
          <p:cNvSpPr>
            <a:spLocks noChangeArrowheads="1"/>
          </p:cNvSpPr>
          <p:nvPr/>
        </p:nvSpPr>
        <p:spPr bwMode="auto">
          <a:xfrm>
            <a:off x="836613" y="4340981"/>
            <a:ext cx="7056437" cy="431800"/>
          </a:xfrm>
          <a:prstGeom prst="rect">
            <a:avLst/>
          </a:prstGeom>
          <a:solidFill>
            <a:schemeClr val="bg1"/>
          </a:solidFill>
          <a:ln w="9525" algn="ctr">
            <a:solidFill>
              <a:schemeClr val="tx1"/>
            </a:solidFill>
            <a:miter lim="800000"/>
          </a:ln>
          <a:effectLst/>
        </p:spPr>
        <p:txBody>
          <a:bodyPr wrap="none" anchor="ctr"/>
          <a:lstStyle/>
          <a:p>
            <a:endParaRPr lang="zh-CN" altLang="en-US"/>
          </a:p>
        </p:txBody>
      </p:sp>
      <p:sp>
        <p:nvSpPr>
          <p:cNvPr id="782342" name="Line 6"/>
          <p:cNvSpPr>
            <a:spLocks noChangeShapeType="1"/>
          </p:cNvSpPr>
          <p:nvPr/>
        </p:nvSpPr>
        <p:spPr bwMode="auto">
          <a:xfrm>
            <a:off x="836613" y="3837744"/>
            <a:ext cx="0" cy="431800"/>
          </a:xfrm>
          <a:prstGeom prst="line">
            <a:avLst/>
          </a:prstGeom>
          <a:noFill/>
          <a:ln w="9525">
            <a:solidFill>
              <a:schemeClr val="tx1"/>
            </a:solidFill>
            <a:round/>
            <a:tailEnd type="triangle" w="med" len="med"/>
          </a:ln>
          <a:effectLst/>
        </p:spPr>
        <p:txBody>
          <a:bodyPr/>
          <a:lstStyle/>
          <a:p>
            <a:endParaRPr lang="zh-CN" altLang="en-US"/>
          </a:p>
        </p:txBody>
      </p:sp>
      <p:sp>
        <p:nvSpPr>
          <p:cNvPr id="782343" name="Text Box 7"/>
          <p:cNvSpPr txBox="1">
            <a:spLocks noChangeArrowheads="1"/>
          </p:cNvSpPr>
          <p:nvPr/>
        </p:nvSpPr>
        <p:spPr bwMode="auto">
          <a:xfrm>
            <a:off x="212725" y="3415469"/>
            <a:ext cx="1225550"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a:t>Tx1 </a:t>
            </a:r>
            <a:r>
              <a:rPr lang="zh-CN" altLang="en-US" sz="1800" b="1"/>
              <a:t>开始</a:t>
            </a:r>
          </a:p>
        </p:txBody>
      </p:sp>
      <p:sp>
        <p:nvSpPr>
          <p:cNvPr id="782344" name="Line 8"/>
          <p:cNvSpPr>
            <a:spLocks noChangeShapeType="1"/>
          </p:cNvSpPr>
          <p:nvPr/>
        </p:nvSpPr>
        <p:spPr bwMode="auto">
          <a:xfrm>
            <a:off x="7870825" y="3886956"/>
            <a:ext cx="0" cy="431800"/>
          </a:xfrm>
          <a:prstGeom prst="line">
            <a:avLst/>
          </a:prstGeom>
          <a:noFill/>
          <a:ln w="9525">
            <a:solidFill>
              <a:schemeClr val="tx1"/>
            </a:solidFill>
            <a:round/>
            <a:tailEnd type="triangle" w="med" len="med"/>
          </a:ln>
          <a:effectLst/>
        </p:spPr>
        <p:txBody>
          <a:bodyPr/>
          <a:lstStyle/>
          <a:p>
            <a:endParaRPr lang="zh-CN" altLang="en-US"/>
          </a:p>
        </p:txBody>
      </p:sp>
      <p:sp>
        <p:nvSpPr>
          <p:cNvPr id="782345" name="Text Box 9"/>
          <p:cNvSpPr txBox="1">
            <a:spLocks noChangeArrowheads="1"/>
          </p:cNvSpPr>
          <p:nvPr/>
        </p:nvSpPr>
        <p:spPr bwMode="auto">
          <a:xfrm>
            <a:off x="7234238" y="3405944"/>
            <a:ext cx="1225550"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dirty="0"/>
              <a:t>Tx1 </a:t>
            </a:r>
            <a:r>
              <a:rPr lang="zh-CN" altLang="en-US" sz="1800" b="1" dirty="0"/>
              <a:t>结束</a:t>
            </a:r>
          </a:p>
        </p:txBody>
      </p:sp>
      <p:sp>
        <p:nvSpPr>
          <p:cNvPr id="782346" name="Rectangle 10"/>
          <p:cNvSpPr>
            <a:spLocks noChangeArrowheads="1"/>
          </p:cNvSpPr>
          <p:nvPr/>
        </p:nvSpPr>
        <p:spPr bwMode="auto">
          <a:xfrm>
            <a:off x="2276475" y="4340981"/>
            <a:ext cx="1439863" cy="43180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7" name="Rectangle 11"/>
          <p:cNvSpPr>
            <a:spLocks noChangeArrowheads="1"/>
          </p:cNvSpPr>
          <p:nvPr/>
        </p:nvSpPr>
        <p:spPr bwMode="auto">
          <a:xfrm>
            <a:off x="5084763" y="4340981"/>
            <a:ext cx="1439862" cy="43180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8" name="AutoShape 12"/>
          <p:cNvSpPr/>
          <p:nvPr/>
        </p:nvSpPr>
        <p:spPr bwMode="auto">
          <a:xfrm rot="-16200000">
            <a:off x="4251325" y="1953382"/>
            <a:ext cx="287337" cy="7078662"/>
          </a:xfrm>
          <a:prstGeom prst="rightBrace">
            <a:avLst>
              <a:gd name="adj1" fmla="val 205295"/>
              <a:gd name="adj2" fmla="val 50000"/>
            </a:avLst>
          </a:prstGeom>
          <a:noFill/>
          <a:ln w="9525">
            <a:solidFill>
              <a:schemeClr val="tx1"/>
            </a:solidFill>
            <a:round/>
            <a:tailEnd type="triangle" w="med" len="med"/>
          </a:ln>
          <a:effectLst/>
        </p:spPr>
        <p:txBody>
          <a:bodyPr wrap="none" anchor="ctr"/>
          <a:lstStyle/>
          <a:p>
            <a:endParaRPr lang="zh-CN" altLang="en-US"/>
          </a:p>
        </p:txBody>
      </p:sp>
      <p:sp>
        <p:nvSpPr>
          <p:cNvPr id="782349" name="Text Box 13"/>
          <p:cNvSpPr txBox="1">
            <a:spLocks noChangeArrowheads="1"/>
          </p:cNvSpPr>
          <p:nvPr/>
        </p:nvSpPr>
        <p:spPr bwMode="auto">
          <a:xfrm>
            <a:off x="3635375" y="5733219"/>
            <a:ext cx="1512888"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a:t>checkout()</a:t>
            </a:r>
          </a:p>
        </p:txBody>
      </p:sp>
      <p:sp>
        <p:nvSpPr>
          <p:cNvPr id="782350" name="AutoShape 14"/>
          <p:cNvSpPr/>
          <p:nvPr/>
        </p:nvSpPr>
        <p:spPr bwMode="auto">
          <a:xfrm rot="-16200000">
            <a:off x="2901951" y="4198106"/>
            <a:ext cx="215900" cy="1463675"/>
          </a:xfrm>
          <a:prstGeom prst="rightBrace">
            <a:avLst>
              <a:gd name="adj1" fmla="val 56495"/>
              <a:gd name="adj2" fmla="val 50000"/>
            </a:avLst>
          </a:prstGeom>
          <a:noFill/>
          <a:ln w="9525">
            <a:solidFill>
              <a:schemeClr val="tx1"/>
            </a:solidFill>
            <a:round/>
            <a:tailEnd type="triangle" w="med" len="med"/>
          </a:ln>
          <a:effectLst/>
        </p:spPr>
        <p:txBody>
          <a:bodyPr wrap="none" anchor="ctr"/>
          <a:lstStyle/>
          <a:p>
            <a:endParaRPr lang="zh-CN" altLang="en-US"/>
          </a:p>
        </p:txBody>
      </p:sp>
      <p:sp>
        <p:nvSpPr>
          <p:cNvPr id="782351" name="AutoShape 15"/>
          <p:cNvSpPr/>
          <p:nvPr/>
        </p:nvSpPr>
        <p:spPr bwMode="auto">
          <a:xfrm rot="-16200000">
            <a:off x="5700713" y="4220331"/>
            <a:ext cx="215900" cy="1463675"/>
          </a:xfrm>
          <a:prstGeom prst="rightBrace">
            <a:avLst>
              <a:gd name="adj1" fmla="val 56495"/>
              <a:gd name="adj2" fmla="val 50000"/>
            </a:avLst>
          </a:prstGeom>
          <a:noFill/>
          <a:ln w="9525">
            <a:solidFill>
              <a:schemeClr val="tx1"/>
            </a:solidFill>
            <a:round/>
            <a:tailEnd type="triangle" w="med" len="med"/>
          </a:ln>
          <a:effectLst/>
        </p:spPr>
        <p:txBody>
          <a:bodyPr wrap="none" anchor="ctr"/>
          <a:lstStyle/>
          <a:p>
            <a:endParaRPr lang="zh-CN" altLang="en-US"/>
          </a:p>
        </p:txBody>
      </p:sp>
      <p:sp>
        <p:nvSpPr>
          <p:cNvPr id="782352" name="Text Box 16"/>
          <p:cNvSpPr txBox="1">
            <a:spLocks noChangeArrowheads="1"/>
          </p:cNvSpPr>
          <p:nvPr/>
        </p:nvSpPr>
        <p:spPr bwMode="auto">
          <a:xfrm>
            <a:off x="2268538" y="5060119"/>
            <a:ext cx="1512887"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dirty="0"/>
              <a:t>purchase()</a:t>
            </a:r>
          </a:p>
        </p:txBody>
      </p:sp>
      <p:sp>
        <p:nvSpPr>
          <p:cNvPr id="782353" name="Text Box 17"/>
          <p:cNvSpPr txBox="1">
            <a:spLocks noChangeArrowheads="1"/>
          </p:cNvSpPr>
          <p:nvPr/>
        </p:nvSpPr>
        <p:spPr bwMode="auto">
          <a:xfrm>
            <a:off x="5076825" y="5060119"/>
            <a:ext cx="1512888"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a:t>purchase()</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46856" y="84172"/>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REQUIRES_NEW </a:t>
            </a:r>
            <a:r>
              <a:rPr lang="zh-CN" altLang="en-US" dirty="0">
                <a:latin typeface="宋体" panose="02010600030101010101" pitchFamily="2" charset="-122"/>
                <a:ea typeface="宋体" panose="02010600030101010101" pitchFamily="2" charset="-122"/>
                <a:cs typeface="Arial Unicode MS" panose="020B0604020202020204" pitchFamily="34" charset="-122"/>
              </a:rPr>
              <a:t>传播行为</a:t>
            </a:r>
          </a:p>
        </p:txBody>
      </p:sp>
      <p:sp>
        <p:nvSpPr>
          <p:cNvPr id="783363" name="Rectangle 3"/>
          <p:cNvSpPr>
            <a:spLocks noGrp="1" noChangeArrowheads="1"/>
          </p:cNvSpPr>
          <p:nvPr>
            <p:ph idx="1"/>
          </p:nvPr>
        </p:nvSpPr>
        <p:spPr>
          <a:xfrm>
            <a:off x="446856" y="1124744"/>
            <a:ext cx="8208912" cy="1322387"/>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另一种常见的传播行为是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REQUIRES_NEW.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它表示该方法必须启动一个新事务</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并在自己的事务内运行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如果有事务在运行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就应该先挂起它</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p:txBody>
      </p:sp>
      <p:sp>
        <p:nvSpPr>
          <p:cNvPr id="783364" name="Rectangle 4"/>
          <p:cNvSpPr>
            <a:spLocks noChangeArrowheads="1"/>
          </p:cNvSpPr>
          <p:nvPr/>
        </p:nvSpPr>
        <p:spPr bwMode="auto">
          <a:xfrm>
            <a:off x="815925" y="4329869"/>
            <a:ext cx="7056437" cy="431800"/>
          </a:xfrm>
          <a:prstGeom prst="rect">
            <a:avLst/>
          </a:prstGeom>
          <a:solidFill>
            <a:schemeClr val="bg1"/>
          </a:solidFill>
          <a:ln w="9525" algn="ctr">
            <a:solidFill>
              <a:schemeClr val="tx1"/>
            </a:solidFill>
            <a:miter lim="800000"/>
          </a:ln>
          <a:effectLst/>
        </p:spPr>
        <p:txBody>
          <a:bodyPr wrap="none" anchor="ctr"/>
          <a:lstStyle/>
          <a:p>
            <a:endParaRPr lang="zh-CN" altLang="en-US"/>
          </a:p>
        </p:txBody>
      </p:sp>
      <p:sp>
        <p:nvSpPr>
          <p:cNvPr id="783365" name="Line 5"/>
          <p:cNvSpPr>
            <a:spLocks noChangeShapeType="1"/>
          </p:cNvSpPr>
          <p:nvPr/>
        </p:nvSpPr>
        <p:spPr bwMode="auto">
          <a:xfrm>
            <a:off x="815925" y="3826631"/>
            <a:ext cx="0" cy="431800"/>
          </a:xfrm>
          <a:prstGeom prst="line">
            <a:avLst/>
          </a:prstGeom>
          <a:noFill/>
          <a:ln w="9525">
            <a:solidFill>
              <a:schemeClr val="tx1"/>
            </a:solidFill>
            <a:round/>
            <a:tailEnd type="triangle" w="med" len="med"/>
          </a:ln>
          <a:effectLst/>
        </p:spPr>
        <p:txBody>
          <a:bodyPr/>
          <a:lstStyle/>
          <a:p>
            <a:endParaRPr lang="zh-CN" altLang="en-US"/>
          </a:p>
        </p:txBody>
      </p:sp>
      <p:sp>
        <p:nvSpPr>
          <p:cNvPr id="783366" name="Text Box 6"/>
          <p:cNvSpPr txBox="1">
            <a:spLocks noChangeArrowheads="1"/>
          </p:cNvSpPr>
          <p:nvPr/>
        </p:nvSpPr>
        <p:spPr bwMode="auto">
          <a:xfrm>
            <a:off x="182512" y="3358319"/>
            <a:ext cx="1225550"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a:t>Tx1 </a:t>
            </a:r>
            <a:r>
              <a:rPr lang="zh-CN" altLang="en-US" sz="1800" b="1"/>
              <a:t>开始</a:t>
            </a:r>
          </a:p>
        </p:txBody>
      </p:sp>
      <p:sp>
        <p:nvSpPr>
          <p:cNvPr id="783367" name="Line 7"/>
          <p:cNvSpPr>
            <a:spLocks noChangeShapeType="1"/>
          </p:cNvSpPr>
          <p:nvPr/>
        </p:nvSpPr>
        <p:spPr bwMode="auto">
          <a:xfrm>
            <a:off x="7850137" y="3875844"/>
            <a:ext cx="0" cy="431800"/>
          </a:xfrm>
          <a:prstGeom prst="line">
            <a:avLst/>
          </a:prstGeom>
          <a:noFill/>
          <a:ln w="9525">
            <a:solidFill>
              <a:schemeClr val="tx1"/>
            </a:solidFill>
            <a:round/>
            <a:tailEnd type="triangle" w="med" len="med"/>
          </a:ln>
          <a:effectLst/>
        </p:spPr>
        <p:txBody>
          <a:bodyPr/>
          <a:lstStyle/>
          <a:p>
            <a:endParaRPr lang="zh-CN" altLang="en-US"/>
          </a:p>
        </p:txBody>
      </p:sp>
      <p:sp>
        <p:nvSpPr>
          <p:cNvPr id="783368" name="Text Box 8"/>
          <p:cNvSpPr txBox="1">
            <a:spLocks noChangeArrowheads="1"/>
          </p:cNvSpPr>
          <p:nvPr/>
        </p:nvSpPr>
        <p:spPr bwMode="auto">
          <a:xfrm>
            <a:off x="7213550" y="3394831"/>
            <a:ext cx="1225550"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a:t>Tx1 </a:t>
            </a:r>
            <a:r>
              <a:rPr lang="zh-CN" altLang="en-US" sz="1800" b="1"/>
              <a:t>结束</a:t>
            </a:r>
          </a:p>
        </p:txBody>
      </p:sp>
      <p:sp>
        <p:nvSpPr>
          <p:cNvPr id="783369" name="Rectangle 9"/>
          <p:cNvSpPr>
            <a:spLocks noChangeArrowheads="1"/>
          </p:cNvSpPr>
          <p:nvPr/>
        </p:nvSpPr>
        <p:spPr bwMode="auto">
          <a:xfrm>
            <a:off x="2255787" y="4329869"/>
            <a:ext cx="1439863" cy="43180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0" name="Rectangle 10"/>
          <p:cNvSpPr>
            <a:spLocks noChangeArrowheads="1"/>
          </p:cNvSpPr>
          <p:nvPr/>
        </p:nvSpPr>
        <p:spPr bwMode="auto">
          <a:xfrm>
            <a:off x="5064075" y="4329869"/>
            <a:ext cx="1439862" cy="43180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1" name="AutoShape 11"/>
          <p:cNvSpPr/>
          <p:nvPr/>
        </p:nvSpPr>
        <p:spPr bwMode="auto">
          <a:xfrm rot="-16200000">
            <a:off x="4230637" y="1942269"/>
            <a:ext cx="287338" cy="7078662"/>
          </a:xfrm>
          <a:prstGeom prst="rightBrace">
            <a:avLst>
              <a:gd name="adj1" fmla="val 205294"/>
              <a:gd name="adj2" fmla="val 50000"/>
            </a:avLst>
          </a:prstGeom>
          <a:noFill/>
          <a:ln w="9525">
            <a:solidFill>
              <a:schemeClr val="tx1"/>
            </a:solidFill>
            <a:round/>
            <a:tailEnd type="triangle" w="med" len="med"/>
          </a:ln>
          <a:effectLst/>
        </p:spPr>
        <p:txBody>
          <a:bodyPr wrap="none" anchor="ctr"/>
          <a:lstStyle/>
          <a:p>
            <a:endParaRPr lang="zh-CN" altLang="en-US"/>
          </a:p>
        </p:txBody>
      </p:sp>
      <p:sp>
        <p:nvSpPr>
          <p:cNvPr id="783372" name="Text Box 12"/>
          <p:cNvSpPr txBox="1">
            <a:spLocks noChangeArrowheads="1"/>
          </p:cNvSpPr>
          <p:nvPr/>
        </p:nvSpPr>
        <p:spPr bwMode="auto">
          <a:xfrm>
            <a:off x="3614687" y="5722106"/>
            <a:ext cx="1512888"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dirty="0"/>
              <a:t>checkout()</a:t>
            </a:r>
          </a:p>
        </p:txBody>
      </p:sp>
      <p:sp>
        <p:nvSpPr>
          <p:cNvPr id="783373" name="AutoShape 13"/>
          <p:cNvSpPr/>
          <p:nvPr/>
        </p:nvSpPr>
        <p:spPr bwMode="auto">
          <a:xfrm rot="-16200000">
            <a:off x="2881263" y="4186993"/>
            <a:ext cx="215900" cy="1463675"/>
          </a:xfrm>
          <a:prstGeom prst="rightBrace">
            <a:avLst>
              <a:gd name="adj1" fmla="val 56495"/>
              <a:gd name="adj2" fmla="val 50000"/>
            </a:avLst>
          </a:prstGeom>
          <a:noFill/>
          <a:ln w="9525">
            <a:solidFill>
              <a:schemeClr val="tx1"/>
            </a:solidFill>
            <a:round/>
            <a:tailEnd type="triangle" w="med" len="med"/>
          </a:ln>
          <a:effectLst/>
        </p:spPr>
        <p:txBody>
          <a:bodyPr wrap="none" anchor="ctr"/>
          <a:lstStyle/>
          <a:p>
            <a:endParaRPr lang="zh-CN" altLang="en-US"/>
          </a:p>
        </p:txBody>
      </p:sp>
      <p:sp>
        <p:nvSpPr>
          <p:cNvPr id="783374" name="AutoShape 14"/>
          <p:cNvSpPr/>
          <p:nvPr/>
        </p:nvSpPr>
        <p:spPr bwMode="auto">
          <a:xfrm rot="-16200000">
            <a:off x="5680025" y="4209218"/>
            <a:ext cx="215900" cy="1463675"/>
          </a:xfrm>
          <a:prstGeom prst="rightBrace">
            <a:avLst>
              <a:gd name="adj1" fmla="val 56495"/>
              <a:gd name="adj2" fmla="val 50000"/>
            </a:avLst>
          </a:prstGeom>
          <a:noFill/>
          <a:ln w="9525">
            <a:solidFill>
              <a:schemeClr val="tx1"/>
            </a:solidFill>
            <a:round/>
            <a:tailEnd type="triangle" w="med" len="med"/>
          </a:ln>
          <a:effectLst/>
        </p:spPr>
        <p:txBody>
          <a:bodyPr wrap="none" anchor="ctr"/>
          <a:lstStyle/>
          <a:p>
            <a:endParaRPr lang="zh-CN" altLang="en-US"/>
          </a:p>
        </p:txBody>
      </p:sp>
      <p:sp>
        <p:nvSpPr>
          <p:cNvPr id="783375" name="Text Box 15"/>
          <p:cNvSpPr txBox="1">
            <a:spLocks noChangeArrowheads="1"/>
          </p:cNvSpPr>
          <p:nvPr/>
        </p:nvSpPr>
        <p:spPr bwMode="auto">
          <a:xfrm>
            <a:off x="2247850" y="5049006"/>
            <a:ext cx="1512887"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a:t>purchase()</a:t>
            </a:r>
          </a:p>
        </p:txBody>
      </p:sp>
      <p:sp>
        <p:nvSpPr>
          <p:cNvPr id="783376" name="Text Box 16"/>
          <p:cNvSpPr txBox="1">
            <a:spLocks noChangeArrowheads="1"/>
          </p:cNvSpPr>
          <p:nvPr/>
        </p:nvSpPr>
        <p:spPr bwMode="auto">
          <a:xfrm>
            <a:off x="5056137" y="5049006"/>
            <a:ext cx="1512888"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a:t>purchase()</a:t>
            </a:r>
          </a:p>
        </p:txBody>
      </p:sp>
      <p:sp>
        <p:nvSpPr>
          <p:cNvPr id="783377" name="Line 17"/>
          <p:cNvSpPr>
            <a:spLocks noChangeShapeType="1"/>
          </p:cNvSpPr>
          <p:nvPr/>
        </p:nvSpPr>
        <p:spPr bwMode="auto">
          <a:xfrm>
            <a:off x="2260550" y="3828219"/>
            <a:ext cx="0" cy="431800"/>
          </a:xfrm>
          <a:prstGeom prst="line">
            <a:avLst/>
          </a:prstGeom>
          <a:noFill/>
          <a:ln w="9525">
            <a:solidFill>
              <a:schemeClr val="tx1"/>
            </a:solidFill>
            <a:round/>
            <a:tailEnd type="triangle" w="med" len="med"/>
          </a:ln>
          <a:effectLst/>
        </p:spPr>
        <p:txBody>
          <a:bodyPr/>
          <a:lstStyle/>
          <a:p>
            <a:endParaRPr lang="zh-CN" altLang="en-US"/>
          </a:p>
        </p:txBody>
      </p:sp>
      <p:sp>
        <p:nvSpPr>
          <p:cNvPr id="783378" name="Text Box 18"/>
          <p:cNvSpPr txBox="1">
            <a:spLocks noChangeArrowheads="1"/>
          </p:cNvSpPr>
          <p:nvPr/>
        </p:nvSpPr>
        <p:spPr bwMode="auto">
          <a:xfrm>
            <a:off x="1598562" y="2964619"/>
            <a:ext cx="1225550"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dirty="0"/>
              <a:t>Tx1 </a:t>
            </a:r>
            <a:r>
              <a:rPr lang="zh-CN" altLang="en-US" sz="1800" b="1" dirty="0"/>
              <a:t>挂起</a:t>
            </a:r>
          </a:p>
        </p:txBody>
      </p:sp>
      <p:sp>
        <p:nvSpPr>
          <p:cNvPr id="783379" name="Text Box 19"/>
          <p:cNvSpPr txBox="1">
            <a:spLocks noChangeArrowheads="1"/>
          </p:cNvSpPr>
          <p:nvPr/>
        </p:nvSpPr>
        <p:spPr bwMode="auto">
          <a:xfrm>
            <a:off x="1598562" y="3396419"/>
            <a:ext cx="1225550"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dirty="0"/>
              <a:t>Tx2 </a:t>
            </a:r>
            <a:r>
              <a:rPr lang="zh-CN" altLang="en-US" sz="1800" b="1" dirty="0"/>
              <a:t>开始</a:t>
            </a:r>
          </a:p>
        </p:txBody>
      </p:sp>
      <p:sp>
        <p:nvSpPr>
          <p:cNvPr id="783380" name="Line 20"/>
          <p:cNvSpPr>
            <a:spLocks noChangeShapeType="1"/>
          </p:cNvSpPr>
          <p:nvPr/>
        </p:nvSpPr>
        <p:spPr bwMode="auto">
          <a:xfrm>
            <a:off x="3700412" y="3828219"/>
            <a:ext cx="0" cy="431800"/>
          </a:xfrm>
          <a:prstGeom prst="line">
            <a:avLst/>
          </a:prstGeom>
          <a:noFill/>
          <a:ln w="9525">
            <a:solidFill>
              <a:schemeClr val="tx1"/>
            </a:solidFill>
            <a:round/>
            <a:tailEnd type="triangle" w="med" len="med"/>
          </a:ln>
          <a:effectLst/>
        </p:spPr>
        <p:txBody>
          <a:bodyPr/>
          <a:lstStyle/>
          <a:p>
            <a:endParaRPr lang="zh-CN" altLang="en-US"/>
          </a:p>
        </p:txBody>
      </p:sp>
      <p:sp>
        <p:nvSpPr>
          <p:cNvPr id="783381" name="Text Box 21"/>
          <p:cNvSpPr txBox="1">
            <a:spLocks noChangeArrowheads="1"/>
          </p:cNvSpPr>
          <p:nvPr/>
        </p:nvSpPr>
        <p:spPr bwMode="auto">
          <a:xfrm>
            <a:off x="3038425" y="2964619"/>
            <a:ext cx="1225550"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a:t>Tx1 </a:t>
            </a:r>
            <a:r>
              <a:rPr lang="zh-CN" altLang="en-US" sz="1800" b="1"/>
              <a:t>继续</a:t>
            </a:r>
          </a:p>
        </p:txBody>
      </p:sp>
      <p:sp>
        <p:nvSpPr>
          <p:cNvPr id="783382" name="Text Box 22"/>
          <p:cNvSpPr txBox="1">
            <a:spLocks noChangeArrowheads="1"/>
          </p:cNvSpPr>
          <p:nvPr/>
        </p:nvSpPr>
        <p:spPr bwMode="auto">
          <a:xfrm>
            <a:off x="3038425" y="3396419"/>
            <a:ext cx="1225550"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dirty="0"/>
              <a:t>Tx2 </a:t>
            </a:r>
            <a:r>
              <a:rPr lang="zh-CN" altLang="en-US" sz="1800" b="1" dirty="0"/>
              <a:t>结束</a:t>
            </a:r>
          </a:p>
        </p:txBody>
      </p:sp>
      <p:sp>
        <p:nvSpPr>
          <p:cNvPr id="783383" name="Line 23"/>
          <p:cNvSpPr>
            <a:spLocks noChangeShapeType="1"/>
          </p:cNvSpPr>
          <p:nvPr/>
        </p:nvSpPr>
        <p:spPr bwMode="auto">
          <a:xfrm>
            <a:off x="5068837" y="3828219"/>
            <a:ext cx="0" cy="431800"/>
          </a:xfrm>
          <a:prstGeom prst="line">
            <a:avLst/>
          </a:prstGeom>
          <a:noFill/>
          <a:ln w="9525">
            <a:solidFill>
              <a:schemeClr val="tx1"/>
            </a:solidFill>
            <a:round/>
            <a:tailEnd type="triangle" w="med" len="med"/>
          </a:ln>
          <a:effectLst/>
        </p:spPr>
        <p:txBody>
          <a:bodyPr/>
          <a:lstStyle/>
          <a:p>
            <a:endParaRPr lang="zh-CN" altLang="en-US"/>
          </a:p>
        </p:txBody>
      </p:sp>
      <p:sp>
        <p:nvSpPr>
          <p:cNvPr id="783384" name="Text Box 24"/>
          <p:cNvSpPr txBox="1">
            <a:spLocks noChangeArrowheads="1"/>
          </p:cNvSpPr>
          <p:nvPr/>
        </p:nvSpPr>
        <p:spPr bwMode="auto">
          <a:xfrm>
            <a:off x="4406850" y="2964619"/>
            <a:ext cx="1225550"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a:t>Tx1 </a:t>
            </a:r>
            <a:r>
              <a:rPr lang="zh-CN" altLang="en-US" sz="1800" b="1"/>
              <a:t>挂起</a:t>
            </a:r>
          </a:p>
        </p:txBody>
      </p:sp>
      <p:sp>
        <p:nvSpPr>
          <p:cNvPr id="783385" name="Text Box 25"/>
          <p:cNvSpPr txBox="1">
            <a:spLocks noChangeArrowheads="1"/>
          </p:cNvSpPr>
          <p:nvPr/>
        </p:nvSpPr>
        <p:spPr bwMode="auto">
          <a:xfrm>
            <a:off x="4406850" y="3396419"/>
            <a:ext cx="1225550"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a:t>Tx3</a:t>
            </a:r>
            <a:r>
              <a:rPr lang="zh-CN" altLang="en-US" sz="1800" b="1"/>
              <a:t>开始</a:t>
            </a:r>
          </a:p>
        </p:txBody>
      </p:sp>
      <p:sp>
        <p:nvSpPr>
          <p:cNvPr id="783386" name="Line 26"/>
          <p:cNvSpPr>
            <a:spLocks noChangeShapeType="1"/>
          </p:cNvSpPr>
          <p:nvPr/>
        </p:nvSpPr>
        <p:spPr bwMode="auto">
          <a:xfrm>
            <a:off x="6496000" y="3828219"/>
            <a:ext cx="0" cy="431800"/>
          </a:xfrm>
          <a:prstGeom prst="line">
            <a:avLst/>
          </a:prstGeom>
          <a:noFill/>
          <a:ln w="9525">
            <a:solidFill>
              <a:schemeClr val="tx1"/>
            </a:solidFill>
            <a:round/>
            <a:tailEnd type="triangle" w="med" len="med"/>
          </a:ln>
          <a:effectLst/>
        </p:spPr>
        <p:txBody>
          <a:bodyPr/>
          <a:lstStyle/>
          <a:p>
            <a:endParaRPr lang="zh-CN" altLang="en-US"/>
          </a:p>
        </p:txBody>
      </p:sp>
      <p:sp>
        <p:nvSpPr>
          <p:cNvPr id="783387" name="Text Box 27"/>
          <p:cNvSpPr txBox="1">
            <a:spLocks noChangeArrowheads="1"/>
          </p:cNvSpPr>
          <p:nvPr/>
        </p:nvSpPr>
        <p:spPr bwMode="auto">
          <a:xfrm>
            <a:off x="5834012" y="2964619"/>
            <a:ext cx="1225550"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a:t>Tx1 </a:t>
            </a:r>
            <a:r>
              <a:rPr lang="zh-CN" altLang="en-US" sz="1800" b="1"/>
              <a:t>继续</a:t>
            </a:r>
          </a:p>
        </p:txBody>
      </p:sp>
      <p:sp>
        <p:nvSpPr>
          <p:cNvPr id="783388" name="Text Box 28"/>
          <p:cNvSpPr txBox="1">
            <a:spLocks noChangeArrowheads="1"/>
          </p:cNvSpPr>
          <p:nvPr/>
        </p:nvSpPr>
        <p:spPr bwMode="auto">
          <a:xfrm>
            <a:off x="5834012" y="3396419"/>
            <a:ext cx="1225550" cy="3397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anose="05000000000000000000" pitchFamily="2" charset="2"/>
              <a:buNone/>
            </a:pPr>
            <a:r>
              <a:rPr lang="en-US" altLang="zh-CN" sz="1800" b="1"/>
              <a:t>Tx3 </a:t>
            </a:r>
            <a:r>
              <a:rPr lang="zh-CN" altLang="en-US" sz="1800" b="1"/>
              <a:t>结束</a:t>
            </a:r>
          </a:p>
        </p:txBody>
      </p:sp>
      <p:pic>
        <p:nvPicPr>
          <p:cNvPr id="783389" name="Picture 29"/>
          <p:cNvPicPr>
            <a:picLocks noChangeAspect="1" noChangeArrowheads="1"/>
          </p:cNvPicPr>
          <p:nvPr/>
        </p:nvPicPr>
        <p:blipFill>
          <a:blip r:embed="rId2"/>
          <a:srcRect/>
          <a:stretch>
            <a:fillRect/>
          </a:stretch>
        </p:blipFill>
        <p:spPr bwMode="auto">
          <a:xfrm>
            <a:off x="1238200" y="2316919"/>
            <a:ext cx="4943475" cy="442228"/>
          </a:xfrm>
          <a:prstGeom prst="rect">
            <a:avLst/>
          </a:prstGeom>
        </p:spPr>
        <p:style>
          <a:lnRef idx="1">
            <a:schemeClr val="accent5"/>
          </a:lnRef>
          <a:fillRef idx="2">
            <a:schemeClr val="accent5"/>
          </a:fillRef>
          <a:effectRef idx="1">
            <a:schemeClr val="accent5"/>
          </a:effectRef>
          <a:fontRef idx="minor">
            <a:schemeClr val="dk1"/>
          </a:fontRef>
        </p:style>
      </p:pic>
      <p:sp>
        <p:nvSpPr>
          <p:cNvPr id="783390" name="Line 30"/>
          <p:cNvSpPr>
            <a:spLocks noChangeShapeType="1"/>
          </p:cNvSpPr>
          <p:nvPr/>
        </p:nvSpPr>
        <p:spPr bwMode="auto">
          <a:xfrm>
            <a:off x="2654250" y="2558219"/>
            <a:ext cx="3527425" cy="0"/>
          </a:xfrm>
          <a:prstGeom prst="line">
            <a:avLst/>
          </a:prstGeom>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323528" y="116731"/>
            <a:ext cx="8424935" cy="864096"/>
          </a:xfrm>
        </p:spPr>
        <p:txBody>
          <a:bodyPr>
            <a:normAutofit/>
          </a:bodyPr>
          <a:lstStyle/>
          <a:p>
            <a:r>
              <a:rPr lang="zh-CN" altLang="en-US" sz="36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36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3600" dirty="0">
                <a:latin typeface="宋体" panose="02010600030101010101" pitchFamily="2" charset="-122"/>
                <a:ea typeface="宋体" panose="02010600030101010101" pitchFamily="2" charset="-122"/>
                <a:cs typeface="Arial Unicode MS" panose="020B0604020202020204" pitchFamily="34" charset="-122"/>
              </a:rPr>
              <a:t>事务通知中配置传播属性</a:t>
            </a:r>
          </a:p>
        </p:txBody>
      </p:sp>
      <p:sp>
        <p:nvSpPr>
          <p:cNvPr id="787459" name="Rectangle 3"/>
          <p:cNvSpPr>
            <a:spLocks noGrp="1" noChangeArrowheads="1"/>
          </p:cNvSpPr>
          <p:nvPr>
            <p:ph idx="1"/>
          </p:nvPr>
        </p:nvSpPr>
        <p:spPr>
          <a:xfrm>
            <a:off x="395536" y="1268760"/>
            <a:ext cx="8568952" cy="4098925"/>
          </a:xfrm>
        </p:spPr>
        <p:txBody>
          <a:bodyPr>
            <a:normAutofit/>
          </a:bodyPr>
          <a:lstStyle/>
          <a:p>
            <a:r>
              <a:rPr lang="zh-CN" altLang="en-US" sz="28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Spring 2.x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事务通知中</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可以像下面这样在 </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800" dirty="0" err="1">
                <a:latin typeface="宋体" panose="02010600030101010101" pitchFamily="2" charset="-122"/>
                <a:ea typeface="宋体" panose="02010600030101010101" pitchFamily="2" charset="-122"/>
                <a:cs typeface="Arial Unicode MS" panose="020B0604020202020204" pitchFamily="34" charset="-122"/>
              </a:rPr>
              <a:t>tx:method</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元素中设定传播事务属性</a:t>
            </a:r>
          </a:p>
        </p:txBody>
      </p:sp>
      <p:pic>
        <p:nvPicPr>
          <p:cNvPr id="787460" name="Picture 4"/>
          <p:cNvPicPr>
            <a:picLocks noChangeAspect="1" noChangeArrowheads="1"/>
          </p:cNvPicPr>
          <p:nvPr/>
        </p:nvPicPr>
        <p:blipFill>
          <a:blip r:embed="rId2"/>
          <a:srcRect/>
          <a:stretch>
            <a:fillRect/>
          </a:stretch>
        </p:blipFill>
        <p:spPr bwMode="auto">
          <a:xfrm>
            <a:off x="251520" y="2468106"/>
            <a:ext cx="8419769" cy="1690142"/>
          </a:xfrm>
          <a:prstGeom prst="rect">
            <a:avLst/>
          </a:prstGeom>
          <a:noFill/>
        </p:spPr>
      </p:pic>
      <p:sp>
        <p:nvSpPr>
          <p:cNvPr id="787461" name="Line 5"/>
          <p:cNvSpPr>
            <a:spLocks noChangeShapeType="1"/>
          </p:cNvSpPr>
          <p:nvPr/>
        </p:nvSpPr>
        <p:spPr bwMode="auto">
          <a:xfrm>
            <a:off x="1403648" y="3573016"/>
            <a:ext cx="7128792" cy="0"/>
          </a:xfrm>
          <a:prstGeom prst="line">
            <a:avLst/>
          </a:prstGeom>
          <a:noFill/>
          <a:ln w="19050">
            <a:solidFill>
              <a:srgbClr val="FF0000"/>
            </a:solidFill>
            <a:prstDash val="dash"/>
            <a:roun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755576" y="116632"/>
            <a:ext cx="8229600" cy="857256"/>
          </a:xfrm>
        </p:spPr>
        <p:txBody>
          <a:bodyPr>
            <a:normAutofit/>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并发事务所导致的问题</a:t>
            </a:r>
          </a:p>
        </p:txBody>
      </p:sp>
      <p:sp>
        <p:nvSpPr>
          <p:cNvPr id="786435" name="Rectangle 3"/>
          <p:cNvSpPr>
            <a:spLocks noGrp="1" noChangeArrowheads="1"/>
          </p:cNvSpPr>
          <p:nvPr>
            <p:ph idx="1"/>
          </p:nvPr>
        </p:nvSpPr>
        <p:spPr>
          <a:xfrm>
            <a:off x="323528" y="1340768"/>
            <a:ext cx="8424936" cy="4494212"/>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当同一个应用程序或者不同应用程序中的多个事务在同一个数据集上并发执行时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可能会出现许多意外的问题</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并发事务所导致的问题可以分为下面三种类型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pPr lvl="1"/>
            <a:r>
              <a:rPr lang="zh-CN" altLang="en-US" sz="2000" dirty="0">
                <a:latin typeface="宋体" panose="02010600030101010101" pitchFamily="2" charset="-122"/>
                <a:ea typeface="宋体" panose="02010600030101010101" pitchFamily="2" charset="-122"/>
                <a:cs typeface="Arial Unicode MS" panose="020B0604020202020204" pitchFamily="34" charset="-122"/>
              </a:rPr>
              <a:t>脏读</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对于两个事物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T1, T2, T1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读取了已经被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T2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更新但 还没有被提交的字段</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之后</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若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T2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回滚</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T1</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读取的内容就是临时且无效的</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  100   99   99</a:t>
            </a:r>
          </a:p>
          <a:p>
            <a:pPr lvl="1"/>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不可重复读</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对于两个事物 </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T1, T2, T1  </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读取了一个字段</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然后 </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T2 </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更新了该字段</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之后</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 T1</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再次读取同一个字段</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值就不同了</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a:t>
            </a:r>
          </a:p>
          <a:p>
            <a:pPr lvl="1"/>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幻</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读</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对于两个事物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T1, T2, T1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从一个表中读取了一个字段</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然后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T2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在该表中插入了一些新的行</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之后</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如果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T1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再次读取同一个表</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就会多出几行</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2190"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事务的隔离级别</a:t>
            </a:r>
          </a:p>
        </p:txBody>
      </p:sp>
      <p:sp>
        <p:nvSpPr>
          <p:cNvPr id="785411" name="Rectangle 3"/>
          <p:cNvSpPr>
            <a:spLocks noGrp="1" noChangeArrowheads="1"/>
          </p:cNvSpPr>
          <p:nvPr>
            <p:ph idx="1"/>
          </p:nvPr>
        </p:nvSpPr>
        <p:spPr>
          <a:xfrm>
            <a:off x="405388" y="1196752"/>
            <a:ext cx="8001056" cy="4098925"/>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从理论上来说</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事务应该彼此完全隔离</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以避免并发事务所导致的问题</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然而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那样会对性能产生极大的影响</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因为事务必须按顺序运行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在实际开发中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为了提升性能</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事务会以较低的隔离级别运行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事务的隔离级别可以通过隔离事务属性指定</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395536" y="44624"/>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dirty="0">
                <a:latin typeface="宋体" panose="02010600030101010101" pitchFamily="2" charset="-122"/>
                <a:ea typeface="宋体" panose="02010600030101010101" pitchFamily="2" charset="-122"/>
                <a:cs typeface="Arial Unicode MS" panose="020B0604020202020204" pitchFamily="34" charset="-122"/>
              </a:rPr>
              <a:t>支持的事务隔离级别</a:t>
            </a:r>
          </a:p>
        </p:txBody>
      </p:sp>
      <p:sp>
        <p:nvSpPr>
          <p:cNvPr id="784389" name="Rectangle 5"/>
          <p:cNvSpPr>
            <a:spLocks noGrp="1" noChangeArrowheads="1"/>
          </p:cNvSpPr>
          <p:nvPr>
            <p:ph idx="1"/>
          </p:nvPr>
        </p:nvSpPr>
        <p:spPr>
          <a:xfrm>
            <a:off x="344604" y="4509121"/>
            <a:ext cx="8496944" cy="1584176"/>
          </a:xfrm>
          <a:solidFill>
            <a:schemeClr val="bg1"/>
          </a:solidFill>
        </p:spPr>
        <p:txBody>
          <a:bodyPr/>
          <a:lstStyle/>
          <a:p>
            <a:r>
              <a:rPr lang="zh-CN" altLang="en-US" sz="2000" dirty="0">
                <a:latin typeface="宋体" panose="02010600030101010101" pitchFamily="2" charset="-122"/>
                <a:ea typeface="宋体" panose="02010600030101010101" pitchFamily="2" charset="-122"/>
                <a:cs typeface="Arial Unicode MS" panose="020B0604020202020204" pitchFamily="34" charset="-122"/>
              </a:rPr>
              <a:t>事务的隔离级别要得到底层数据库引擎的支持</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而不是应用程序或者框架的支持</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a:p>
            <a:r>
              <a:rPr lang="en-US" altLang="zh-CN" sz="2000" dirty="0">
                <a:latin typeface="宋体" panose="02010600030101010101" pitchFamily="2" charset="-122"/>
                <a:ea typeface="宋体" panose="02010600030101010101" pitchFamily="2" charset="-122"/>
                <a:cs typeface="Arial Unicode MS" panose="020B0604020202020204" pitchFamily="34" charset="-122"/>
              </a:rPr>
              <a:t>Oracle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支持的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2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种事务隔离级别：</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READ_COMMITED , SERIALIZABLE</a:t>
            </a:r>
          </a:p>
          <a:p>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Mysql</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支持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4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中事务隔离级别</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p:txBody>
      </p:sp>
      <p:pic>
        <p:nvPicPr>
          <p:cNvPr id="784388" name="Picture 4"/>
          <p:cNvPicPr>
            <a:picLocks noChangeAspect="1" noChangeArrowheads="1"/>
          </p:cNvPicPr>
          <p:nvPr/>
        </p:nvPicPr>
        <p:blipFill>
          <a:blip r:embed="rId2"/>
          <a:srcRect/>
          <a:stretch>
            <a:fillRect/>
          </a:stretch>
        </p:blipFill>
        <p:spPr bwMode="auto">
          <a:xfrm>
            <a:off x="251520" y="1124744"/>
            <a:ext cx="8683112" cy="3384376"/>
          </a:xfrm>
          <a:prstGeom prst="rect">
            <a:avLst/>
          </a:prstGeom>
          <a:noFill/>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539552" y="136810"/>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设置隔离事务属性</a:t>
            </a:r>
          </a:p>
        </p:txBody>
      </p:sp>
      <p:sp>
        <p:nvSpPr>
          <p:cNvPr id="792579" name="Rectangle 3"/>
          <p:cNvSpPr>
            <a:spLocks noGrp="1" noChangeArrowheads="1"/>
          </p:cNvSpPr>
          <p:nvPr>
            <p:ph idx="1"/>
          </p:nvPr>
        </p:nvSpPr>
        <p:spPr>
          <a:xfrm>
            <a:off x="251520" y="1182184"/>
            <a:ext cx="8517632" cy="4911112"/>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@Transactional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注解声明式地管理事务时可以在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@Transactional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isolation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属性中设置隔离级别</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2.x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事务通知中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可以在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tx:method</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元素中指定隔离级别</a:t>
            </a:r>
          </a:p>
        </p:txBody>
      </p:sp>
      <p:pic>
        <p:nvPicPr>
          <p:cNvPr id="792580" name="Picture 4"/>
          <p:cNvPicPr>
            <a:picLocks noChangeAspect="1" noChangeArrowheads="1"/>
          </p:cNvPicPr>
          <p:nvPr/>
        </p:nvPicPr>
        <p:blipFill>
          <a:blip r:embed="rId2"/>
          <a:srcRect/>
          <a:stretch>
            <a:fillRect/>
          </a:stretch>
        </p:blipFill>
        <p:spPr bwMode="auto">
          <a:xfrm>
            <a:off x="611560" y="2099041"/>
            <a:ext cx="6400706" cy="809370"/>
          </a:xfrm>
          <a:prstGeom prst="rect">
            <a:avLst/>
          </a:prstGeom>
          <a:noFill/>
        </p:spPr>
      </p:pic>
      <p:pic>
        <p:nvPicPr>
          <p:cNvPr id="792581" name="Picture 5"/>
          <p:cNvPicPr>
            <a:picLocks noChangeAspect="1" noChangeArrowheads="1"/>
          </p:cNvPicPr>
          <p:nvPr/>
        </p:nvPicPr>
        <p:blipFill>
          <a:blip r:embed="rId3"/>
          <a:srcRect/>
          <a:stretch>
            <a:fillRect/>
          </a:stretch>
        </p:blipFill>
        <p:spPr bwMode="auto">
          <a:xfrm>
            <a:off x="539552" y="3705913"/>
            <a:ext cx="6048672" cy="2334390"/>
          </a:xfrm>
          <a:prstGeom prst="rect">
            <a:avLst/>
          </a:prstGeom>
          <a:noFill/>
        </p:spPr>
      </p:pic>
      <p:sp>
        <p:nvSpPr>
          <p:cNvPr id="792582" name="Line 6"/>
          <p:cNvSpPr>
            <a:spLocks noChangeShapeType="1"/>
          </p:cNvSpPr>
          <p:nvPr/>
        </p:nvSpPr>
        <p:spPr bwMode="auto">
          <a:xfrm>
            <a:off x="1619672" y="2636912"/>
            <a:ext cx="4320480" cy="0"/>
          </a:xfrm>
          <a:prstGeom prst="line">
            <a:avLst/>
          </a:prstGeom>
          <a:noFill/>
          <a:ln w="19050">
            <a:solidFill>
              <a:srgbClr val="FF0000"/>
            </a:solidFill>
            <a:prstDash val="dash"/>
            <a:roun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792583" name="Line 7"/>
          <p:cNvSpPr>
            <a:spLocks noChangeShapeType="1"/>
          </p:cNvSpPr>
          <p:nvPr/>
        </p:nvSpPr>
        <p:spPr bwMode="auto">
          <a:xfrm>
            <a:off x="2195736" y="5445224"/>
            <a:ext cx="3672408" cy="0"/>
          </a:xfrm>
          <a:prstGeom prst="line">
            <a:avLst/>
          </a:prstGeom>
          <a:noFill/>
          <a:ln w="19050">
            <a:solidFill>
              <a:srgbClr val="FF0000"/>
            </a:solidFill>
            <a:prstDash val="dash"/>
            <a:roun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a:t>
            </a:r>
          </a:p>
        </p:txBody>
      </p:sp>
      <p:sp>
        <p:nvSpPr>
          <p:cNvPr id="3" name="内容占位符 2"/>
          <p:cNvSpPr>
            <a:spLocks noGrp="1"/>
          </p:cNvSpPr>
          <p:nvPr>
            <p:ph idx="1"/>
          </p:nvPr>
        </p:nvSpPr>
        <p:spPr/>
        <p:txBody>
          <a:bodyPr/>
          <a:lstStyle/>
          <a:p>
            <a:r>
              <a:rPr lang="en-US" altLang="zh-CN" dirty="0"/>
              <a:t>DI  </a:t>
            </a:r>
            <a:r>
              <a:rPr lang="zh-CN" altLang="en-US" dirty="0"/>
              <a:t>依赖</a:t>
            </a:r>
            <a:r>
              <a:rPr lang="zh-CN" altLang="en-US" dirty="0" smtClean="0"/>
              <a:t>注入</a:t>
            </a:r>
          </a:p>
          <a:p>
            <a:r>
              <a:rPr lang="zh-CN" altLang="en-US" sz="2800" dirty="0" smtClean="0"/>
              <a:t>   DI—Dependency Injection，即“依赖注入”</a:t>
            </a:r>
            <a:r>
              <a:rPr lang="zh-CN" altLang="en-US" sz="2800" dirty="0" smtClean="0"/>
              <a:t>：类之间</a:t>
            </a:r>
            <a:r>
              <a:rPr lang="zh-CN" altLang="en-US" sz="2800" dirty="0" smtClean="0"/>
              <a:t>依赖关系</a:t>
            </a:r>
            <a:r>
              <a:rPr lang="zh-CN" altLang="en-US" sz="2800" dirty="0" smtClean="0"/>
              <a:t>由</a:t>
            </a:r>
            <a:r>
              <a:rPr lang="en-US" altLang="zh-CN" sz="2800" dirty="0" smtClean="0"/>
              <a:t>Spring</a:t>
            </a:r>
            <a:r>
              <a:rPr lang="zh-CN" altLang="en-US" sz="2800" dirty="0" smtClean="0"/>
              <a:t>容器</a:t>
            </a:r>
            <a:r>
              <a:rPr lang="zh-CN" altLang="en-US" sz="2800" dirty="0" smtClean="0"/>
              <a:t>在运行期决定，形象的说，即由容器动态的将某个依赖关系注入</a:t>
            </a:r>
            <a:r>
              <a:rPr lang="zh-CN" altLang="en-US" sz="2800" dirty="0" smtClean="0"/>
              <a:t>到</a:t>
            </a:r>
            <a:r>
              <a:rPr lang="zh-CN" altLang="en-US" sz="2800" dirty="0"/>
              <a:t>类</a:t>
            </a:r>
            <a:r>
              <a:rPr lang="zh-CN" altLang="en-US" sz="2800" dirty="0" smtClean="0"/>
              <a:t>之中</a:t>
            </a:r>
            <a:r>
              <a:rPr lang="zh-CN" altLang="en-US" sz="2800" dirty="0" smtClean="0"/>
              <a:t>。依赖注入的目的并非为软件系统带来更多功能，而是为了提升组件重用的频率，并为系统搭建一个灵活、可扩展的平台。</a:t>
            </a:r>
            <a:r>
              <a:rPr lang="zh-CN" altLang="en-US" sz="2800" dirty="0" smtClean="0">
                <a:solidFill>
                  <a:srgbClr val="FF0000"/>
                </a:solidFill>
              </a:rPr>
              <a:t>通过依赖注入机制，我们只需要通过简单的配置，而无需任何代码就可指定目标需要的资源，完成自身的业务逻辑，而不需要关心具体的资源来自何处，由谁实现</a:t>
            </a:r>
            <a:r>
              <a:rPr lang="zh-CN" altLang="en-US" dirty="0" smtClean="0">
                <a:solidFill>
                  <a:srgbClr val="FF0000"/>
                </a:solidFill>
              </a:rPr>
              <a:t>。</a:t>
            </a:r>
            <a:endParaRPr lang="zh-CN" altLang="en-US" dirty="0">
              <a:solidFill>
                <a:srgbClr val="FF0000"/>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755650"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设置回滚事务属性</a:t>
            </a:r>
          </a:p>
        </p:txBody>
      </p:sp>
      <p:sp>
        <p:nvSpPr>
          <p:cNvPr id="791555" name="Rectangle 3"/>
          <p:cNvSpPr>
            <a:spLocks noGrp="1" noChangeArrowheads="1"/>
          </p:cNvSpPr>
          <p:nvPr>
            <p:ph idx="1"/>
          </p:nvPr>
        </p:nvSpPr>
        <p:spPr>
          <a:xfrm>
            <a:off x="323528" y="1196752"/>
            <a:ext cx="7696200" cy="4098925"/>
          </a:xfrm>
        </p:spPr>
        <p:txBody>
          <a:bodyPr/>
          <a:lstStyle/>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默认情况下只有未检查异常</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RuntimeException</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Error</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类型的异常</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会导致事务回滚</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而受检查异常不会</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事务的回滚规则可以通过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@Transactional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注解的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rollbackFor</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和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noRollbackFor</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属性来定义</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这两个属性被声明为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Class[]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类型的</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因此可以为这两个属性指定多个异常类</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pPr lvl="1"/>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rollbackFor</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遇到时必须进行回滚</a:t>
            </a:r>
          </a:p>
          <a:p>
            <a:pPr lvl="1"/>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noRollbackFor</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一组异常类，遇到时必须不回滚</a:t>
            </a:r>
          </a:p>
        </p:txBody>
      </p:sp>
      <p:pic>
        <p:nvPicPr>
          <p:cNvPr id="791556" name="Picture 4"/>
          <p:cNvPicPr>
            <a:picLocks noChangeAspect="1" noChangeArrowheads="1"/>
          </p:cNvPicPr>
          <p:nvPr/>
        </p:nvPicPr>
        <p:blipFill>
          <a:blip r:embed="rId2"/>
          <a:srcRect/>
          <a:stretch>
            <a:fillRect/>
          </a:stretch>
        </p:blipFill>
        <p:spPr bwMode="auto">
          <a:xfrm>
            <a:off x="539552" y="4725144"/>
            <a:ext cx="7917519" cy="1386942"/>
          </a:xfrm>
          <a:prstGeom prst="rect">
            <a:avLst/>
          </a:prstGeom>
          <a:noFill/>
        </p:spPr>
      </p:pic>
      <p:sp>
        <p:nvSpPr>
          <p:cNvPr id="791557" name="Rectangle 5"/>
          <p:cNvSpPr>
            <a:spLocks noChangeArrowheads="1"/>
          </p:cNvSpPr>
          <p:nvPr/>
        </p:nvSpPr>
        <p:spPr bwMode="auto">
          <a:xfrm>
            <a:off x="1617792" y="5266128"/>
            <a:ext cx="6839279" cy="504825"/>
          </a:xfrm>
          <a:prstGeom prst="rect">
            <a:avLst/>
          </a:prstGeom>
          <a:noFill/>
          <a:ln w="19050" algn="ctr">
            <a:solidFill>
              <a:srgbClr val="FF0000"/>
            </a:solidFill>
            <a:prstDash val="dash"/>
            <a:miter lim="800000"/>
          </a:ln>
          <a:effectLst/>
        </p:spPr>
        <p:txBody>
          <a:bodyPr wrap="none" anchor="ct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323528"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设置回滚事务属性</a:t>
            </a:r>
          </a:p>
        </p:txBody>
      </p:sp>
      <p:sp>
        <p:nvSpPr>
          <p:cNvPr id="790531" name="Rectangle 3"/>
          <p:cNvSpPr>
            <a:spLocks noGrp="1" noChangeArrowheads="1"/>
          </p:cNvSpPr>
          <p:nvPr>
            <p:ph idx="1"/>
          </p:nvPr>
        </p:nvSpPr>
        <p:spPr>
          <a:xfrm>
            <a:off x="395536" y="1124744"/>
            <a:ext cx="8424936" cy="898525"/>
          </a:xfrm>
        </p:spPr>
        <p:txBody>
          <a:bodyPr>
            <a:normAutofit/>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2.x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事务通知中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可以在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tx:method</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元素中指定回滚规则</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如果有不止一种异常</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用逗号分隔</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p:txBody>
      </p:sp>
      <p:pic>
        <p:nvPicPr>
          <p:cNvPr id="790532" name="Picture 4"/>
          <p:cNvPicPr>
            <a:picLocks noChangeAspect="1" noChangeArrowheads="1"/>
          </p:cNvPicPr>
          <p:nvPr/>
        </p:nvPicPr>
        <p:blipFill>
          <a:blip r:embed="rId2"/>
          <a:srcRect/>
          <a:stretch>
            <a:fillRect/>
          </a:stretch>
        </p:blipFill>
        <p:spPr bwMode="auto">
          <a:xfrm>
            <a:off x="323528" y="2051982"/>
            <a:ext cx="8663620" cy="2723134"/>
          </a:xfrm>
          <a:prstGeom prst="rect">
            <a:avLst/>
          </a:prstGeom>
          <a:noFill/>
        </p:spPr>
      </p:pic>
      <p:sp>
        <p:nvSpPr>
          <p:cNvPr id="790533" name="Rectangle 5"/>
          <p:cNvSpPr>
            <a:spLocks noChangeArrowheads="1"/>
          </p:cNvSpPr>
          <p:nvPr/>
        </p:nvSpPr>
        <p:spPr bwMode="auto">
          <a:xfrm>
            <a:off x="1774819" y="3645024"/>
            <a:ext cx="7212329" cy="576064"/>
          </a:xfrm>
          <a:prstGeom prst="rect">
            <a:avLst/>
          </a:prstGeom>
          <a:noFill/>
          <a:ln w="19050" algn="ctr">
            <a:solidFill>
              <a:srgbClr val="FF0000"/>
            </a:solidFill>
            <a:prstDash val="dash"/>
            <a:miter lim="800000"/>
          </a:ln>
          <a:effectLst/>
        </p:spPr>
        <p:txBody>
          <a:bodyPr wrap="none" anchor="ct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561954"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超时和只读属性</a:t>
            </a:r>
          </a:p>
        </p:txBody>
      </p:sp>
      <p:sp>
        <p:nvSpPr>
          <p:cNvPr id="789507" name="Rectangle 3"/>
          <p:cNvSpPr>
            <a:spLocks noGrp="1" noChangeArrowheads="1"/>
          </p:cNvSpPr>
          <p:nvPr>
            <p:ph idx="1"/>
          </p:nvPr>
        </p:nvSpPr>
        <p:spPr>
          <a:xfrm>
            <a:off x="395536" y="1196752"/>
            <a:ext cx="8064896" cy="4098925"/>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由于事务可以在行和表上获得锁</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因此长事务会占用资源</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并对整体性能产生影响</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如果一个事物只读取数据但不做修改</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数据库引擎可以对这个事务进行优化</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超时事务属性</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事务在强制回滚之前可以保持多久</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这样可以防止长期运行的事务占用资源</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只读事务属性</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表示这个事务只读取数据但不更新数据</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这样可以帮助数据库引擎优化事务</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395536" y="90751"/>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设置超时和只读事务属性</a:t>
            </a:r>
          </a:p>
        </p:txBody>
      </p:sp>
      <p:sp>
        <p:nvSpPr>
          <p:cNvPr id="788483" name="Rectangle 3"/>
          <p:cNvSpPr>
            <a:spLocks noGrp="1" noChangeArrowheads="1"/>
          </p:cNvSpPr>
          <p:nvPr>
            <p:ph idx="1"/>
          </p:nvPr>
        </p:nvSpPr>
        <p:spPr>
          <a:xfrm>
            <a:off x="683568" y="1124744"/>
            <a:ext cx="7696200" cy="4098925"/>
          </a:xfrm>
        </p:spPr>
        <p:txBody>
          <a:bodyPr/>
          <a:lstStyle/>
          <a:p>
            <a:r>
              <a:rPr lang="zh-CN" altLang="en-US" sz="2000" dirty="0">
                <a:latin typeface="宋体" panose="02010600030101010101" pitchFamily="2" charset="-122"/>
                <a:ea typeface="宋体" panose="02010600030101010101" pitchFamily="2" charset="-122"/>
                <a:cs typeface="Arial Unicode MS" panose="020B0604020202020204" pitchFamily="34" charset="-122"/>
              </a:rPr>
              <a:t>超时和只读属性可以在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@Transactional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注解中定义</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超时属性以秒为单位来计算</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a:p>
            <a:endParaRPr lang="en-US" altLang="zh-CN" sz="20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0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0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000" dirty="0">
              <a:latin typeface="宋体" panose="02010600030101010101" pitchFamily="2" charset="-122"/>
              <a:ea typeface="宋体" panose="02010600030101010101" pitchFamily="2" charset="-122"/>
              <a:cs typeface="Arial Unicode MS" panose="020B0604020202020204" pitchFamily="34" charset="-122"/>
            </a:endParaRPr>
          </a:p>
          <a:p>
            <a:r>
              <a:rPr lang="zh-CN" altLang="en-US" sz="20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Spring 2.x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事务通知中</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超时和只读属性可以在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tx:method</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元素中进行指定</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p:txBody>
      </p:sp>
      <p:pic>
        <p:nvPicPr>
          <p:cNvPr id="788484" name="Picture 4"/>
          <p:cNvPicPr>
            <a:picLocks noChangeAspect="1" noChangeArrowheads="1"/>
          </p:cNvPicPr>
          <p:nvPr/>
        </p:nvPicPr>
        <p:blipFill>
          <a:blip r:embed="rId2"/>
          <a:srcRect/>
          <a:stretch>
            <a:fillRect/>
          </a:stretch>
        </p:blipFill>
        <p:spPr bwMode="auto">
          <a:xfrm>
            <a:off x="1115368" y="1864519"/>
            <a:ext cx="5545138" cy="1382713"/>
          </a:xfrm>
          <a:prstGeom prst="rect">
            <a:avLst/>
          </a:prstGeom>
          <a:noFill/>
        </p:spPr>
      </p:pic>
      <p:sp>
        <p:nvSpPr>
          <p:cNvPr id="788485" name="Rectangle 5"/>
          <p:cNvSpPr>
            <a:spLocks noChangeArrowheads="1"/>
          </p:cNvSpPr>
          <p:nvPr/>
        </p:nvSpPr>
        <p:spPr bwMode="auto">
          <a:xfrm>
            <a:off x="1818631" y="2636044"/>
            <a:ext cx="1385887" cy="360363"/>
          </a:xfrm>
          <a:prstGeom prst="rect">
            <a:avLst/>
          </a:prstGeom>
          <a:noFill/>
          <a:ln w="19050" algn="ctr">
            <a:solidFill>
              <a:srgbClr val="FF0000"/>
            </a:solidFill>
            <a:prstDash val="dash"/>
            <a:miter lim="800000"/>
          </a:ln>
          <a:effectLst/>
        </p:spPr>
        <p:txBody>
          <a:bodyPr wrap="none" anchor="ctr"/>
          <a:lstStyle/>
          <a:p>
            <a:endParaRPr lang="zh-CN" altLang="en-US"/>
          </a:p>
        </p:txBody>
      </p:sp>
      <p:pic>
        <p:nvPicPr>
          <p:cNvPr id="788486" name="Picture 6"/>
          <p:cNvPicPr>
            <a:picLocks noChangeAspect="1" noChangeArrowheads="1"/>
          </p:cNvPicPr>
          <p:nvPr/>
        </p:nvPicPr>
        <p:blipFill>
          <a:blip r:embed="rId3"/>
          <a:srcRect/>
          <a:stretch>
            <a:fillRect/>
          </a:stretch>
        </p:blipFill>
        <p:spPr bwMode="auto">
          <a:xfrm>
            <a:off x="1186806" y="3894932"/>
            <a:ext cx="5905500" cy="2198687"/>
          </a:xfrm>
          <a:prstGeom prst="rect">
            <a:avLst/>
          </a:prstGeom>
          <a:noFill/>
        </p:spPr>
      </p:pic>
      <p:sp>
        <p:nvSpPr>
          <p:cNvPr id="788487" name="Rectangle 7"/>
          <p:cNvSpPr>
            <a:spLocks noChangeArrowheads="1"/>
          </p:cNvSpPr>
          <p:nvPr/>
        </p:nvSpPr>
        <p:spPr bwMode="auto">
          <a:xfrm>
            <a:off x="2158356" y="5347494"/>
            <a:ext cx="1620837" cy="360363"/>
          </a:xfrm>
          <a:prstGeom prst="rect">
            <a:avLst/>
          </a:prstGeom>
          <a:noFill/>
          <a:ln w="19050" algn="ctr">
            <a:solidFill>
              <a:srgbClr val="FF0000"/>
            </a:solidFill>
            <a:prstDash val="dash"/>
            <a:miter lim="800000"/>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2534" y="1008486"/>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41162" y="1294238"/>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6" name="椭圆 5"/>
          <p:cNvSpPr/>
          <p:nvPr/>
        </p:nvSpPr>
        <p:spPr>
          <a:xfrm>
            <a:off x="6384170" y="1722866"/>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7" name="TextBox 6"/>
          <p:cNvSpPr txBox="1"/>
          <p:nvPr/>
        </p:nvSpPr>
        <p:spPr>
          <a:xfrm>
            <a:off x="311940" y="1437114"/>
            <a:ext cx="3357586" cy="2585323"/>
          </a:xfrm>
          <a:prstGeom prst="rect">
            <a:avLst/>
          </a:prstGeom>
          <a:noFill/>
        </p:spPr>
        <p:txBody>
          <a:bodyPr wrap="square" rtlCol="0">
            <a:spAutoFit/>
          </a:bodyPr>
          <a:lstStyle/>
          <a:p>
            <a:r>
              <a:rPr lang="en-US" altLang="zh-CN" dirty="0" smtClean="0"/>
              <a:t>class A{}</a:t>
            </a:r>
          </a:p>
          <a:p>
            <a:r>
              <a:rPr lang="en-US" altLang="zh-CN" dirty="0" smtClean="0"/>
              <a:t>Class C </a:t>
            </a:r>
            <a:r>
              <a:rPr lang="en-US" altLang="zh-CN" dirty="0" err="1" smtClean="0"/>
              <a:t>execteds</a:t>
            </a:r>
            <a:r>
              <a:rPr lang="en-US" altLang="zh-CN" dirty="0" smtClean="0"/>
              <a:t> A();</a:t>
            </a:r>
          </a:p>
          <a:p>
            <a:endParaRPr lang="en-US" altLang="zh-CN" dirty="0" smtClean="0"/>
          </a:p>
          <a:p>
            <a:r>
              <a:rPr lang="en-US" altLang="zh-CN" dirty="0" smtClean="0"/>
              <a:t>class B{</a:t>
            </a:r>
          </a:p>
          <a:p>
            <a:r>
              <a:rPr lang="en-US" altLang="zh-CN" dirty="0" smtClean="0"/>
              <a:t>  	private A </a:t>
            </a:r>
            <a:r>
              <a:rPr lang="en-US" altLang="zh-CN" dirty="0" err="1" smtClean="0"/>
              <a:t>a</a:t>
            </a:r>
            <a:r>
              <a:rPr lang="en-US" altLang="zh-CN" dirty="0" smtClean="0"/>
              <a:t> 	public void </a:t>
            </a:r>
            <a:r>
              <a:rPr lang="en-US" altLang="zh-CN" dirty="0" err="1" smtClean="0"/>
              <a:t>setA</a:t>
            </a:r>
            <a:r>
              <a:rPr lang="en-US" altLang="zh-CN" dirty="0" smtClean="0"/>
              <a:t>(A a){</a:t>
            </a:r>
          </a:p>
          <a:p>
            <a:r>
              <a:rPr lang="en-US" altLang="zh-CN" dirty="0" smtClean="0"/>
              <a:t>		</a:t>
            </a:r>
            <a:r>
              <a:rPr lang="en-US" altLang="zh-CN" dirty="0" err="1" smtClean="0"/>
              <a:t>this.a</a:t>
            </a:r>
            <a:r>
              <a:rPr lang="en-US" altLang="zh-CN" dirty="0" smtClean="0"/>
              <a:t> = a;</a:t>
            </a:r>
          </a:p>
          <a:p>
            <a:r>
              <a:rPr lang="en-US" altLang="zh-CN" dirty="0" smtClean="0"/>
              <a:t>	}</a:t>
            </a:r>
          </a:p>
          <a:p>
            <a:r>
              <a:rPr lang="en-US" altLang="zh-CN" dirty="0" smtClean="0"/>
              <a:t>}</a:t>
            </a:r>
            <a:endParaRPr lang="zh-CN" altLang="en-US" dirty="0"/>
          </a:p>
        </p:txBody>
      </p:sp>
      <p:sp>
        <p:nvSpPr>
          <p:cNvPr id="8" name="TextBox 7"/>
          <p:cNvSpPr txBox="1"/>
          <p:nvPr/>
        </p:nvSpPr>
        <p:spPr>
          <a:xfrm>
            <a:off x="7169988" y="1008486"/>
            <a:ext cx="714380" cy="338554"/>
          </a:xfrm>
          <a:prstGeom prst="rect">
            <a:avLst/>
          </a:prstGeom>
          <a:noFill/>
        </p:spPr>
        <p:txBody>
          <a:bodyPr wrap="square" rtlCol="0">
            <a:spAutoFit/>
          </a:bodyPr>
          <a:lstStyle/>
          <a:p>
            <a:r>
              <a:rPr lang="zh-CN" altLang="en-US" sz="1600" dirty="0" smtClean="0"/>
              <a:t>容器</a:t>
            </a:r>
            <a:endParaRPr lang="zh-CN" altLang="en-US" sz="1600" dirty="0"/>
          </a:p>
        </p:txBody>
      </p:sp>
      <p:sp>
        <p:nvSpPr>
          <p:cNvPr id="17" name="TextBox 16"/>
          <p:cNvSpPr txBox="1"/>
          <p:nvPr/>
        </p:nvSpPr>
        <p:spPr>
          <a:xfrm>
            <a:off x="454816" y="4937576"/>
            <a:ext cx="3000396" cy="923330"/>
          </a:xfrm>
          <a:prstGeom prst="rect">
            <a:avLst/>
          </a:prstGeom>
          <a:solidFill>
            <a:schemeClr val="accent3">
              <a:lumMod val="20000"/>
              <a:lumOff val="80000"/>
            </a:schemeClr>
          </a:solidFill>
          <a:ln>
            <a:solidFill>
              <a:schemeClr val="accent3">
                <a:lumMod val="40000"/>
                <a:lumOff val="60000"/>
              </a:schemeClr>
            </a:solidFill>
          </a:ln>
        </p:spPr>
        <p:txBody>
          <a:bodyPr wrap="square" rtlCol="0">
            <a:spAutoFit/>
          </a:bodyPr>
          <a:lstStyle/>
          <a:p>
            <a:r>
              <a:rPr lang="zh-CN" altLang="en-US" dirty="0" smtClean="0"/>
              <a:t>需求：从容器中获取 </a:t>
            </a:r>
            <a:r>
              <a:rPr lang="en-US" altLang="zh-CN" dirty="0" smtClean="0"/>
              <a:t>B</a:t>
            </a:r>
            <a:r>
              <a:rPr lang="zh-CN" altLang="en-US" dirty="0" smtClean="0"/>
              <a:t> 对象，并使 </a:t>
            </a:r>
            <a:r>
              <a:rPr lang="en-US" altLang="zh-CN" dirty="0" smtClean="0"/>
              <a:t>B </a:t>
            </a:r>
            <a:r>
              <a:rPr lang="zh-CN" altLang="en-US" dirty="0" smtClean="0"/>
              <a:t>对象的 </a:t>
            </a:r>
            <a:r>
              <a:rPr lang="en-US" altLang="zh-CN" dirty="0" smtClean="0"/>
              <a:t>a </a:t>
            </a:r>
            <a:r>
              <a:rPr lang="zh-CN" altLang="en-US" dirty="0" smtClean="0"/>
              <a:t>属性被赋值为容器中 </a:t>
            </a:r>
            <a:r>
              <a:rPr lang="en-US" altLang="zh-CN" dirty="0" smtClean="0"/>
              <a:t>A </a:t>
            </a:r>
            <a:r>
              <a:rPr lang="zh-CN" altLang="en-US" dirty="0" smtClean="0"/>
              <a:t>对象的引用</a:t>
            </a:r>
            <a:endParaRPr lang="en-US" altLang="zh-CN" dirty="0" smtClean="0"/>
          </a:p>
        </p:txBody>
      </p:sp>
      <p:sp>
        <p:nvSpPr>
          <p:cNvPr id="18" name="TextBox 17"/>
          <p:cNvSpPr txBox="1"/>
          <p:nvPr/>
        </p:nvSpPr>
        <p:spPr>
          <a:xfrm>
            <a:off x="4812534" y="2651560"/>
            <a:ext cx="3071834" cy="923330"/>
          </a:xfrm>
          <a:prstGeom prst="rect">
            <a:avLst/>
          </a:prstGeom>
          <a:noFill/>
        </p:spPr>
        <p:txBody>
          <a:bodyPr wrap="square" rtlCol="0">
            <a:spAutoFit/>
          </a:bodyPr>
          <a:lstStyle/>
          <a:p>
            <a:r>
              <a:rPr lang="en-US" altLang="zh-CN" dirty="0" smtClean="0"/>
              <a:t>A </a:t>
            </a:r>
            <a:r>
              <a:rPr lang="en-US" altLang="zh-CN" dirty="0" err="1" smtClean="0"/>
              <a:t>a</a:t>
            </a:r>
            <a:r>
              <a:rPr lang="en-US" altLang="zh-CN" dirty="0" smtClean="0"/>
              <a:t> = </a:t>
            </a:r>
            <a:r>
              <a:rPr lang="en-US" altLang="zh-CN" dirty="0" err="1" smtClean="0"/>
              <a:t>getA</a:t>
            </a:r>
            <a:r>
              <a:rPr lang="en-US" altLang="zh-CN" dirty="0" smtClean="0"/>
              <a:t>();</a:t>
            </a:r>
          </a:p>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a:p>
            <a:r>
              <a:rPr lang="en-US" altLang="zh-CN" dirty="0" err="1" smtClean="0"/>
              <a:t>b.setA</a:t>
            </a:r>
            <a:r>
              <a:rPr lang="en-US" altLang="zh-CN" dirty="0" smtClean="0"/>
              <a:t>(a);</a:t>
            </a:r>
            <a:endParaRPr lang="zh-CN" altLang="en-US" dirty="0"/>
          </a:p>
        </p:txBody>
      </p:sp>
      <p:sp>
        <p:nvSpPr>
          <p:cNvPr id="19" name="矩形 18"/>
          <p:cNvSpPr/>
          <p:nvPr/>
        </p:nvSpPr>
        <p:spPr>
          <a:xfrm>
            <a:off x="4812534" y="4008882"/>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241162" y="4294634"/>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21" name="椭圆 20"/>
          <p:cNvSpPr/>
          <p:nvPr/>
        </p:nvSpPr>
        <p:spPr>
          <a:xfrm>
            <a:off x="6384170" y="4723262"/>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22" name="TextBox 21"/>
          <p:cNvSpPr txBox="1"/>
          <p:nvPr/>
        </p:nvSpPr>
        <p:spPr>
          <a:xfrm>
            <a:off x="6955674" y="4008882"/>
            <a:ext cx="928694" cy="338554"/>
          </a:xfrm>
          <a:prstGeom prst="rect">
            <a:avLst/>
          </a:prstGeom>
          <a:noFill/>
        </p:spPr>
        <p:txBody>
          <a:bodyPr wrap="square" rtlCol="0">
            <a:spAutoFit/>
          </a:bodyPr>
          <a:lstStyle/>
          <a:p>
            <a:r>
              <a:rPr lang="en-US" altLang="zh-CN" sz="1600" dirty="0" smtClean="0"/>
              <a:t>IOC</a:t>
            </a:r>
            <a:r>
              <a:rPr lang="zh-CN" altLang="en-US" sz="1600" dirty="0" smtClean="0"/>
              <a:t>容器</a:t>
            </a:r>
            <a:endParaRPr lang="zh-CN" altLang="en-US" sz="1600" dirty="0"/>
          </a:p>
        </p:txBody>
      </p:sp>
      <p:sp>
        <p:nvSpPr>
          <p:cNvPr id="23" name="TextBox 22"/>
          <p:cNvSpPr txBox="1"/>
          <p:nvPr/>
        </p:nvSpPr>
        <p:spPr>
          <a:xfrm>
            <a:off x="4812534" y="5651956"/>
            <a:ext cx="3071834" cy="369332"/>
          </a:xfrm>
          <a:prstGeom prst="rect">
            <a:avLst/>
          </a:prstGeom>
          <a:noFill/>
        </p:spPr>
        <p:txBody>
          <a:bodyPr wrap="square" rtlCol="0">
            <a:spAutoFit/>
          </a:bodyPr>
          <a:lstStyle/>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p:txBody>
      </p:sp>
      <p:cxnSp>
        <p:nvCxnSpPr>
          <p:cNvPr id="25" name="直接箭头连接符 24"/>
          <p:cNvCxnSpPr>
            <a:stCxn id="21" idx="2"/>
            <a:endCxn id="20" idx="6"/>
          </p:cNvCxnSpPr>
          <p:nvPr/>
        </p:nvCxnSpPr>
        <p:spPr>
          <a:xfrm rot="10800000">
            <a:off x="6098418" y="4508948"/>
            <a:ext cx="28575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a:srcRect/>
          <a:stretch>
            <a:fillRect/>
          </a:stretch>
        </p:blipFill>
        <p:spPr bwMode="auto">
          <a:xfrm>
            <a:off x="383378" y="3956513"/>
            <a:ext cx="3143272" cy="6762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611560" y="116632"/>
            <a:ext cx="8229600" cy="857256"/>
          </a:xfrm>
        </p:spPr>
        <p:txBody>
          <a:bodyPr/>
          <a:lstStyle/>
          <a:p>
            <a:r>
              <a:rPr lang="en-US" altLang="zh-CN" dirty="0" smtClean="0">
                <a:latin typeface="宋体" panose="02010600030101010101" pitchFamily="2" charset="-122"/>
                <a:ea typeface="宋体" panose="02010600030101010101" pitchFamily="2" charset="-122"/>
                <a:cs typeface="Arial Unicode MS" panose="020B0604020202020204" pitchFamily="34" charset="-122"/>
              </a:rPr>
              <a:t>IOC </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前身 </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分离接口与实现</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27715" name="Rectangle 3"/>
          <p:cNvSpPr>
            <a:spLocks noGrp="1" noChangeArrowheads="1"/>
          </p:cNvSpPr>
          <p:nvPr>
            <p:ph idx="1"/>
          </p:nvPr>
        </p:nvSpPr>
        <p:spPr>
          <a:xfrm>
            <a:off x="251520" y="1124744"/>
            <a:ext cx="8174068" cy="714380"/>
          </a:xfrm>
        </p:spPr>
        <p:txBody>
          <a:bodyPr/>
          <a:lstStyle/>
          <a:p>
            <a:r>
              <a:rPr lang="zh-CN" altLang="en-US" sz="2800" dirty="0">
                <a:latin typeface="宋体" panose="02010600030101010101" pitchFamily="2" charset="-122"/>
                <a:ea typeface="宋体" panose="02010600030101010101" pitchFamily="2" charset="-122"/>
                <a:cs typeface="Arial Unicode MS" panose="020B0604020202020204" pitchFamily="34" charset="-122"/>
              </a:rPr>
              <a:t>需求</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生成 </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HTML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或 </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PDF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格式的不同类型的报表</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a:t>
            </a:r>
          </a:p>
        </p:txBody>
      </p:sp>
      <p:pic>
        <p:nvPicPr>
          <p:cNvPr id="5" name="Picture 5"/>
          <p:cNvPicPr>
            <a:picLocks noChangeAspect="1" noChangeArrowheads="1"/>
          </p:cNvPicPr>
          <p:nvPr/>
        </p:nvPicPr>
        <p:blipFill>
          <a:blip r:embed="rId2"/>
          <a:srcRect/>
          <a:stretch>
            <a:fillRect/>
          </a:stretch>
        </p:blipFill>
        <p:spPr bwMode="auto">
          <a:xfrm>
            <a:off x="-48153" y="2204864"/>
            <a:ext cx="9170510" cy="2304256"/>
          </a:xfrm>
          <a:prstGeom prst="rect">
            <a:avLst/>
          </a:prstGeom>
          <a:noFill/>
        </p:spPr>
      </p:pic>
      <p:sp>
        <p:nvSpPr>
          <p:cNvPr id="2" name="文本框 1"/>
          <p:cNvSpPr txBox="1"/>
          <p:nvPr/>
        </p:nvSpPr>
        <p:spPr>
          <a:xfrm>
            <a:off x="1691680" y="5013176"/>
            <a:ext cx="5400600" cy="646331"/>
          </a:xfrm>
          <a:prstGeom prst="rect">
            <a:avLst/>
          </a:prstGeom>
          <a:noFill/>
        </p:spPr>
        <p:txBody>
          <a:bodyPr wrap="square" rtlCol="0">
            <a:spAutoFit/>
          </a:bodyPr>
          <a:lstStyle/>
          <a:p>
            <a:r>
              <a:rPr lang="zh-CN" altLang="en-US" dirty="0" smtClean="0"/>
              <a:t>这种方式的耦合度较高，</a:t>
            </a:r>
            <a:r>
              <a:rPr lang="en-US" altLang="zh-CN" dirty="0" err="1" smtClean="0"/>
              <a:t>ReportService</a:t>
            </a:r>
            <a:r>
              <a:rPr lang="zh-CN" altLang="en-US" dirty="0" smtClean="0"/>
              <a:t>类不仅要知道要创建的具体类是谁，还要知道创建的细节。</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467544" y="116632"/>
            <a:ext cx="8424936"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IOC </a:t>
            </a:r>
            <a:r>
              <a:rPr lang="zh-CN" altLang="en-US" dirty="0">
                <a:latin typeface="宋体" panose="02010600030101010101" pitchFamily="2" charset="-122"/>
                <a:ea typeface="宋体" panose="02010600030101010101" pitchFamily="2" charset="-122"/>
                <a:cs typeface="Arial Unicode MS" panose="020B0604020202020204" pitchFamily="34" charset="-122"/>
              </a:rPr>
              <a:t>前生 </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采用工厂设计模式</a:t>
            </a:r>
          </a:p>
        </p:txBody>
      </p:sp>
      <p:pic>
        <p:nvPicPr>
          <p:cNvPr id="628740" name="Picture 4"/>
          <p:cNvPicPr>
            <a:picLocks noChangeAspect="1" noChangeArrowheads="1"/>
          </p:cNvPicPr>
          <p:nvPr/>
        </p:nvPicPr>
        <p:blipFill>
          <a:blip r:embed="rId2"/>
          <a:srcRect/>
          <a:stretch>
            <a:fillRect/>
          </a:stretch>
        </p:blipFill>
        <p:spPr bwMode="auto">
          <a:xfrm>
            <a:off x="80612" y="1326394"/>
            <a:ext cx="8883876" cy="3194590"/>
          </a:xfrm>
          <a:prstGeom prst="rect">
            <a:avLst/>
          </a:prstGeom>
          <a:noFill/>
        </p:spPr>
      </p:pic>
      <p:sp>
        <p:nvSpPr>
          <p:cNvPr id="2" name="文本框 1"/>
          <p:cNvSpPr txBox="1"/>
          <p:nvPr/>
        </p:nvSpPr>
        <p:spPr>
          <a:xfrm>
            <a:off x="323528" y="4797152"/>
            <a:ext cx="7776864" cy="1200329"/>
          </a:xfrm>
          <a:prstGeom prst="rect">
            <a:avLst/>
          </a:prstGeom>
          <a:noFill/>
        </p:spPr>
        <p:txBody>
          <a:bodyPr wrap="square" rtlCol="0">
            <a:spAutoFit/>
          </a:bodyPr>
          <a:lstStyle/>
          <a:p>
            <a:r>
              <a:rPr lang="zh-CN" altLang="en-US" dirty="0" smtClean="0"/>
              <a:t>改进：由工厂负责创建具体的实现类，</a:t>
            </a:r>
            <a:r>
              <a:rPr lang="en-US" altLang="zh-CN" dirty="0" err="1" smtClean="0"/>
              <a:t>ReportService</a:t>
            </a:r>
            <a:r>
              <a:rPr lang="zh-CN" altLang="en-US" dirty="0" smtClean="0"/>
              <a:t>类无需知道实现类的创建细节以及实现类是谁就能拿到实现类，虽然耦合度一定程度上降低了（此时</a:t>
            </a:r>
            <a:r>
              <a:rPr lang="en-US" altLang="zh-CN" dirty="0" err="1"/>
              <a:t>ReportService</a:t>
            </a:r>
            <a:r>
              <a:rPr lang="zh-CN" altLang="en-US" dirty="0" smtClean="0"/>
              <a:t>类仍需要自己去取得实现类的实例），但是代码的复杂程度却增加了。</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611560" y="116632"/>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IOC --- </a:t>
            </a:r>
            <a:r>
              <a:rPr lang="zh-CN" altLang="en-US" dirty="0">
                <a:latin typeface="宋体" panose="02010600030101010101" pitchFamily="2" charset="-122"/>
                <a:ea typeface="宋体" panose="02010600030101010101" pitchFamily="2" charset="-122"/>
                <a:cs typeface="Arial Unicode MS" panose="020B0604020202020204" pitchFamily="34" charset="-122"/>
              </a:rPr>
              <a:t>采用反转控制</a:t>
            </a:r>
          </a:p>
        </p:txBody>
      </p:sp>
      <p:pic>
        <p:nvPicPr>
          <p:cNvPr id="629764" name="Picture 4"/>
          <p:cNvPicPr>
            <a:picLocks noChangeAspect="1" noChangeArrowheads="1"/>
          </p:cNvPicPr>
          <p:nvPr/>
        </p:nvPicPr>
        <p:blipFill>
          <a:blip r:embed="rId2"/>
          <a:srcRect/>
          <a:stretch>
            <a:fillRect/>
          </a:stretch>
        </p:blipFill>
        <p:spPr bwMode="auto">
          <a:xfrm>
            <a:off x="107503" y="1268760"/>
            <a:ext cx="9021627" cy="3240360"/>
          </a:xfrm>
          <a:prstGeom prst="rect">
            <a:avLst/>
          </a:prstGeom>
          <a:noFill/>
        </p:spPr>
      </p:pic>
      <p:sp>
        <p:nvSpPr>
          <p:cNvPr id="2" name="文本框 1"/>
          <p:cNvSpPr txBox="1"/>
          <p:nvPr/>
        </p:nvSpPr>
        <p:spPr>
          <a:xfrm>
            <a:off x="539552" y="4869160"/>
            <a:ext cx="7848872" cy="646331"/>
          </a:xfrm>
          <a:prstGeom prst="rect">
            <a:avLst/>
          </a:prstGeom>
          <a:noFill/>
        </p:spPr>
        <p:txBody>
          <a:bodyPr wrap="square" rtlCol="0">
            <a:spAutoFit/>
          </a:bodyPr>
          <a:lstStyle/>
          <a:p>
            <a:r>
              <a:rPr lang="zh-CN" altLang="en-US" dirty="0" smtClean="0"/>
              <a:t>采用</a:t>
            </a:r>
            <a:r>
              <a:rPr lang="en-US" altLang="zh-CN" dirty="0" err="1" smtClean="0"/>
              <a:t>IoC</a:t>
            </a:r>
            <a:r>
              <a:rPr lang="zh-CN" altLang="en-US" dirty="0" smtClean="0"/>
              <a:t>方式：</a:t>
            </a:r>
            <a:r>
              <a:rPr lang="en-US" altLang="zh-CN" dirty="0"/>
              <a:t> </a:t>
            </a:r>
            <a:r>
              <a:rPr lang="en-US" altLang="zh-CN" dirty="0" smtClean="0"/>
              <a:t> </a:t>
            </a:r>
            <a:r>
              <a:rPr lang="en-US" altLang="zh-CN" dirty="0" err="1" smtClean="0"/>
              <a:t>ReportService</a:t>
            </a:r>
            <a:r>
              <a:rPr lang="zh-CN" altLang="en-US" dirty="0" smtClean="0"/>
              <a:t>类无需自己去获取实现类的实例，这个实例由容器负责注入。</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990"/>
            <a:ext cx="8229600" cy="1084439"/>
          </a:xfrm>
        </p:spPr>
        <p:txBody>
          <a:bodyPr>
            <a:normAutofit/>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内容提要</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内容占位符 2"/>
          <p:cNvSpPr>
            <a:spLocks noGrp="1"/>
          </p:cNvSpPr>
          <p:nvPr>
            <p:ph idx="1"/>
          </p:nvPr>
        </p:nvSpPr>
        <p:spPr>
          <a:xfrm>
            <a:off x="467544" y="1484784"/>
            <a:ext cx="8064896" cy="4564216"/>
          </a:xfrm>
        </p:spPr>
        <p:txBody>
          <a:bodyPr>
            <a:normAutofit/>
          </a:bodyPr>
          <a:lstStyle/>
          <a:p>
            <a:r>
              <a:rPr lang="zh-CN" altLang="en-US" sz="2800" dirty="0" smtClean="0">
                <a:latin typeface="宋体" panose="02010600030101010101" pitchFamily="2" charset="-122"/>
                <a:ea typeface="宋体" panose="02010600030101010101" pitchFamily="2" charset="-122"/>
                <a:cs typeface="Arial Unicode MS" panose="020B0604020202020204" pitchFamily="34" charset="-122"/>
              </a:rPr>
              <a:t>配置 </a:t>
            </a:r>
            <a:r>
              <a:rPr lang="en-US" altLang="zh-CN" sz="2800" dirty="0" smtClean="0">
                <a:latin typeface="宋体" panose="02010600030101010101" pitchFamily="2" charset="-122"/>
                <a:ea typeface="宋体" panose="02010600030101010101" pitchFamily="2" charset="-122"/>
                <a:cs typeface="Arial Unicode MS" panose="020B0604020202020204" pitchFamily="34" charset="-122"/>
              </a:rPr>
              <a:t>bean</a:t>
            </a:r>
          </a:p>
          <a:p>
            <a:pPr lvl="1"/>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配置形式：基于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XML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文件的方式；基于注解的方式 </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pPr lvl="1"/>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的配置方式：通过全类名（反射）、通过工厂方法（静态工厂方法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&amp;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实例工厂方法）、</a:t>
            </a:r>
            <a:r>
              <a:rPr lang="en-US" altLang="zh-CN" sz="2400" dirty="0" err="1" smtClean="0">
                <a:latin typeface="宋体" panose="02010600030101010101" pitchFamily="2" charset="-122"/>
                <a:ea typeface="宋体" panose="02010600030101010101" pitchFamily="2" charset="-122"/>
                <a:cs typeface="Arial Unicode MS" panose="020B0604020202020204" pitchFamily="34" charset="-122"/>
              </a:rPr>
              <a:t>FactoryBean</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pPr lvl="1"/>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IOC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容器 </a:t>
            </a:r>
            <a:r>
              <a:rPr lang="en-US" altLang="zh-CN" sz="2400" dirty="0" err="1" smtClean="0">
                <a:latin typeface="宋体" panose="02010600030101010101" pitchFamily="2" charset="-122"/>
                <a:ea typeface="宋体" panose="02010600030101010101" pitchFamily="2" charset="-122"/>
                <a:cs typeface="Arial Unicode MS" panose="020B0604020202020204" pitchFamily="34" charset="-122"/>
              </a:rPr>
              <a:t>BeanFactory</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&amp; </a:t>
            </a:r>
            <a:r>
              <a:rPr lang="en-US" altLang="zh-CN" sz="2400" dirty="0" err="1" smtClean="0">
                <a:latin typeface="宋体" panose="02010600030101010101" pitchFamily="2" charset="-122"/>
                <a:ea typeface="宋体" panose="02010600030101010101" pitchFamily="2" charset="-122"/>
                <a:cs typeface="Arial Unicode MS" panose="020B0604020202020204" pitchFamily="34" charset="-122"/>
              </a:rPr>
              <a:t>ApplicationContext</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概述</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pPr lvl="1"/>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依赖注入的方式：属性注入；构造器注入</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pPr lvl="1"/>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注入属性值细节</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0461" y="235965"/>
            <a:ext cx="1679666" cy="646331"/>
          </a:xfrm>
          <a:prstGeom prst="rect">
            <a:avLst/>
          </a:prstGeom>
          <a:noFill/>
        </p:spPr>
        <p:txBody>
          <a:bodyPr wrap="square" rtlCol="0">
            <a:spAutoFit/>
          </a:bodyPr>
          <a:lstStyle/>
          <a:p>
            <a:r>
              <a:rPr lang="en-US" altLang="zh-CN" sz="3600" dirty="0" smtClean="0"/>
              <a:t>B\S</a:t>
            </a:r>
            <a:endParaRPr lang="zh-CN" altLang="en-US" sz="3600" dirty="0"/>
          </a:p>
        </p:txBody>
      </p:sp>
      <p:sp>
        <p:nvSpPr>
          <p:cNvPr id="5" name="矩形 4"/>
          <p:cNvSpPr/>
          <p:nvPr/>
        </p:nvSpPr>
        <p:spPr>
          <a:xfrm>
            <a:off x="378993" y="2656930"/>
            <a:ext cx="3498259" cy="23983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699792" y="4685928"/>
            <a:ext cx="1249468" cy="369332"/>
          </a:xfrm>
          <a:prstGeom prst="rect">
            <a:avLst/>
          </a:prstGeom>
          <a:noFill/>
        </p:spPr>
        <p:txBody>
          <a:bodyPr wrap="square" rtlCol="0">
            <a:spAutoFit/>
          </a:bodyPr>
          <a:lstStyle/>
          <a:p>
            <a:r>
              <a:rPr lang="en-US" altLang="zh-CN" dirty="0" smtClean="0"/>
              <a:t>Tomcat</a:t>
            </a:r>
            <a:endParaRPr lang="zh-CN" altLang="en-US" dirty="0"/>
          </a:p>
        </p:txBody>
      </p:sp>
      <p:sp>
        <p:nvSpPr>
          <p:cNvPr id="7" name="圆柱形 6"/>
          <p:cNvSpPr/>
          <p:nvPr/>
        </p:nvSpPr>
        <p:spPr>
          <a:xfrm>
            <a:off x="7981708" y="3256694"/>
            <a:ext cx="864096" cy="1008112"/>
          </a:xfrm>
          <a:prstGeom prst="can">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db</a:t>
            </a:r>
            <a:endParaRPr lang="zh-CN" altLang="en-US" dirty="0">
              <a:solidFill>
                <a:schemeClr val="tx1"/>
              </a:solidFill>
            </a:endParaRPr>
          </a:p>
        </p:txBody>
      </p:sp>
      <p:sp>
        <p:nvSpPr>
          <p:cNvPr id="8" name="圆角矩形 7"/>
          <p:cNvSpPr/>
          <p:nvPr/>
        </p:nvSpPr>
        <p:spPr>
          <a:xfrm>
            <a:off x="827584" y="1124744"/>
            <a:ext cx="1103602" cy="576064"/>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Browser</a:t>
            </a:r>
            <a:endParaRPr lang="zh-CN" altLang="en-US" dirty="0">
              <a:solidFill>
                <a:schemeClr val="tx1"/>
              </a:solidFill>
            </a:endParaRPr>
          </a:p>
        </p:txBody>
      </p:sp>
      <p:sp>
        <p:nvSpPr>
          <p:cNvPr id="11" name="矩形 10"/>
          <p:cNvSpPr/>
          <p:nvPr/>
        </p:nvSpPr>
        <p:spPr>
          <a:xfrm>
            <a:off x="2437092" y="2836459"/>
            <a:ext cx="1023178" cy="185876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Servlet</a:t>
            </a:r>
          </a:p>
          <a:p>
            <a:pPr algn="ctr"/>
            <a:r>
              <a:rPr lang="en-US" altLang="zh-CN" dirty="0" smtClean="0">
                <a:solidFill>
                  <a:schemeClr val="tx1"/>
                </a:solidFill>
              </a:rPr>
              <a:t>Service</a:t>
            </a:r>
          </a:p>
          <a:p>
            <a:pPr algn="ctr"/>
            <a:endParaRPr lang="en-US" altLang="zh-CN" dirty="0" smtClean="0">
              <a:solidFill>
                <a:schemeClr val="tx1"/>
              </a:solidFill>
            </a:endParaRPr>
          </a:p>
        </p:txBody>
      </p:sp>
      <p:sp>
        <p:nvSpPr>
          <p:cNvPr id="14" name="矩形 13"/>
          <p:cNvSpPr/>
          <p:nvPr/>
        </p:nvSpPr>
        <p:spPr>
          <a:xfrm>
            <a:off x="996932" y="2832304"/>
            <a:ext cx="864096" cy="186291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Filter</a:t>
            </a:r>
            <a:endParaRPr lang="zh-CN" altLang="en-US" dirty="0">
              <a:solidFill>
                <a:schemeClr val="tx1"/>
              </a:solidFill>
            </a:endParaRPr>
          </a:p>
        </p:txBody>
      </p:sp>
      <p:cxnSp>
        <p:nvCxnSpPr>
          <p:cNvPr id="20" name="直接箭头连接符 19"/>
          <p:cNvCxnSpPr>
            <a:stCxn id="14" idx="3"/>
            <a:endCxn id="11" idx="1"/>
          </p:cNvCxnSpPr>
          <p:nvPr/>
        </p:nvCxnSpPr>
        <p:spPr>
          <a:xfrm>
            <a:off x="1861028" y="3763762"/>
            <a:ext cx="576064" cy="2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240653" y="3005355"/>
            <a:ext cx="1023178"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Service</a:t>
            </a:r>
          </a:p>
        </p:txBody>
      </p:sp>
      <p:cxnSp>
        <p:nvCxnSpPr>
          <p:cNvPr id="32" name="直接箭头连接符 31"/>
          <p:cNvCxnSpPr>
            <a:stCxn id="11" idx="3"/>
            <a:endCxn id="26" idx="1"/>
          </p:cNvCxnSpPr>
          <p:nvPr/>
        </p:nvCxnSpPr>
        <p:spPr>
          <a:xfrm flipV="1">
            <a:off x="3460270" y="3763762"/>
            <a:ext cx="780383" cy="207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965483" y="3002343"/>
            <a:ext cx="1280311"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Hiberntate</a:t>
            </a:r>
            <a:br>
              <a:rPr lang="en-US" altLang="zh-CN" dirty="0" err="1" smtClean="0">
                <a:solidFill>
                  <a:schemeClr val="tx1"/>
                </a:solidFill>
              </a:rPr>
            </a:br>
            <a:r>
              <a:rPr lang="zh-CN" altLang="zh-CN" dirty="0" err="1" smtClean="0">
                <a:solidFill>
                  <a:schemeClr val="tx1"/>
                </a:solidFill>
              </a:rPr>
              <a:t>或</a:t>
            </a:r>
            <a:r>
              <a:rPr lang="en-US" altLang="zh-CN" dirty="0" err="1" smtClean="0">
                <a:solidFill>
                  <a:schemeClr val="tx1"/>
                </a:solidFill>
              </a:rPr>
              <a:t>MyBatis</a:t>
            </a:r>
          </a:p>
        </p:txBody>
      </p:sp>
      <p:cxnSp>
        <p:nvCxnSpPr>
          <p:cNvPr id="38" name="直接箭头连接符 37"/>
          <p:cNvCxnSpPr>
            <a:stCxn id="26" idx="3"/>
            <a:endCxn id="36" idx="1"/>
          </p:cNvCxnSpPr>
          <p:nvPr/>
        </p:nvCxnSpPr>
        <p:spPr>
          <a:xfrm flipV="1">
            <a:off x="5263831" y="3760750"/>
            <a:ext cx="701652" cy="30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8" idx="2"/>
            <a:endCxn id="5" idx="0"/>
          </p:cNvCxnSpPr>
          <p:nvPr/>
        </p:nvCxnSpPr>
        <p:spPr>
          <a:xfrm>
            <a:off x="1379385" y="1700808"/>
            <a:ext cx="748738" cy="95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5" idx="0"/>
            <a:endCxn id="14" idx="0"/>
          </p:cNvCxnSpPr>
          <p:nvPr/>
        </p:nvCxnSpPr>
        <p:spPr>
          <a:xfrm flipH="1">
            <a:off x="1428980" y="2656930"/>
            <a:ext cx="699143" cy="175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6" idx="3"/>
            <a:endCxn id="7" idx="2"/>
          </p:cNvCxnSpPr>
          <p:nvPr/>
        </p:nvCxnSpPr>
        <p:spPr>
          <a:xfrm>
            <a:off x="7245794" y="3760750"/>
            <a:ext cx="735914"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2293076" y="2744617"/>
            <a:ext cx="5292588" cy="212597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6372667" y="2274696"/>
            <a:ext cx="1314146" cy="369332"/>
          </a:xfrm>
          <a:prstGeom prst="rect">
            <a:avLst/>
          </a:prstGeom>
          <a:noFill/>
        </p:spPr>
        <p:txBody>
          <a:bodyPr wrap="square" rtlCol="0">
            <a:spAutoFit/>
          </a:bodyPr>
          <a:lstStyle/>
          <a:p>
            <a:r>
              <a:rPr lang="en-US" altLang="zh-CN" dirty="0" smtClean="0"/>
              <a:t>Spring IOC</a:t>
            </a:r>
            <a:endParaRPr lang="zh-CN" altLang="en-US" dirty="0"/>
          </a:p>
        </p:txBody>
      </p:sp>
      <p:sp>
        <p:nvSpPr>
          <p:cNvPr id="53" name="矩形 52"/>
          <p:cNvSpPr/>
          <p:nvPr/>
        </p:nvSpPr>
        <p:spPr>
          <a:xfrm>
            <a:off x="4052935" y="2644028"/>
            <a:ext cx="1512168" cy="2429125"/>
          </a:xfrm>
          <a:prstGeom prst="rect">
            <a:avLst/>
          </a:prstGeom>
          <a:noFill/>
          <a:ln w="63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3998941" y="5146213"/>
            <a:ext cx="2529779" cy="369332"/>
          </a:xfrm>
          <a:prstGeom prst="rect">
            <a:avLst/>
          </a:prstGeom>
          <a:noFill/>
        </p:spPr>
        <p:txBody>
          <a:bodyPr wrap="square" rtlCol="0">
            <a:spAutoFit/>
          </a:bodyPr>
          <a:lstStyle/>
          <a:p>
            <a:r>
              <a:rPr lang="en-US" altLang="zh-CN" dirty="0" err="1" smtClean="0"/>
              <a:t>TransactionManager</a:t>
            </a:r>
            <a:endParaRPr lang="zh-CN" altLang="en-US" dirty="0"/>
          </a:p>
        </p:txBody>
      </p:sp>
      <p:sp>
        <p:nvSpPr>
          <p:cNvPr id="55" name="矩形 54"/>
          <p:cNvSpPr/>
          <p:nvPr/>
        </p:nvSpPr>
        <p:spPr>
          <a:xfrm>
            <a:off x="3718595" y="1391869"/>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Shiro</a:t>
            </a:r>
            <a:endParaRPr lang="zh-CN" altLang="en-US" dirty="0"/>
          </a:p>
        </p:txBody>
      </p:sp>
      <p:sp>
        <p:nvSpPr>
          <p:cNvPr id="56" name="矩形 55"/>
          <p:cNvSpPr/>
          <p:nvPr/>
        </p:nvSpPr>
        <p:spPr>
          <a:xfrm>
            <a:off x="5369825" y="1391869"/>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Quartz</a:t>
            </a:r>
            <a:endParaRPr lang="zh-CN" altLang="en-US" dirty="0"/>
          </a:p>
        </p:txBody>
      </p:sp>
      <p:cxnSp>
        <p:nvCxnSpPr>
          <p:cNvPr id="58" name="直接箭头连接符 57"/>
          <p:cNvCxnSpPr/>
          <p:nvPr/>
        </p:nvCxnSpPr>
        <p:spPr>
          <a:xfrm flipH="1" flipV="1">
            <a:off x="4525324" y="1874295"/>
            <a:ext cx="1296144" cy="1128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5965484" y="1874295"/>
            <a:ext cx="216024" cy="958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8180"/>
            <a:ext cx="8229600" cy="1143000"/>
          </a:xfrm>
        </p:spPr>
        <p:txBody>
          <a:bodyPr>
            <a:normAutofit/>
          </a:bodyPr>
          <a:lstStyle/>
          <a:p>
            <a:r>
              <a:rPr lang="zh-CN" altLang="en-US" sz="36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36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3600" dirty="0">
                <a:latin typeface="宋体" panose="02010600030101010101" pitchFamily="2" charset="-122"/>
                <a:ea typeface="宋体" panose="02010600030101010101" pitchFamily="2" charset="-122"/>
                <a:cs typeface="Arial Unicode MS" panose="020B0604020202020204" pitchFamily="34" charset="-122"/>
              </a:rPr>
              <a:t>的 </a:t>
            </a:r>
            <a:r>
              <a:rPr lang="en-US" altLang="zh-CN" sz="3600" dirty="0">
                <a:latin typeface="宋体" panose="02010600030101010101" pitchFamily="2" charset="-122"/>
                <a:ea typeface="宋体" panose="02010600030101010101" pitchFamily="2" charset="-122"/>
                <a:cs typeface="Arial Unicode MS" panose="020B0604020202020204" pitchFamily="34" charset="-122"/>
              </a:rPr>
              <a:t>IOC </a:t>
            </a:r>
            <a:r>
              <a:rPr lang="zh-CN" altLang="en-US" sz="3600" dirty="0">
                <a:latin typeface="宋体" panose="02010600030101010101" pitchFamily="2" charset="-122"/>
                <a:ea typeface="宋体" panose="02010600030101010101" pitchFamily="2" charset="-122"/>
                <a:cs typeface="Arial Unicode MS" panose="020B0604020202020204" pitchFamily="34" charset="-122"/>
              </a:rPr>
              <a:t>容器里配置 </a:t>
            </a:r>
            <a:r>
              <a:rPr lang="en-US" altLang="zh-CN" sz="3600" dirty="0">
                <a:latin typeface="宋体" panose="02010600030101010101" pitchFamily="2" charset="-122"/>
                <a:ea typeface="宋体" panose="02010600030101010101" pitchFamily="2" charset="-122"/>
                <a:cs typeface="Arial Unicode MS" panose="020B0604020202020204" pitchFamily="34" charset="-122"/>
              </a:rPr>
              <a:t>Bean</a:t>
            </a:r>
            <a:endParaRPr lang="zh-CN" altLang="en-US" sz="3600"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内容占位符 2"/>
          <p:cNvSpPr>
            <a:spLocks noGrp="1"/>
          </p:cNvSpPr>
          <p:nvPr>
            <p:ph idx="1"/>
          </p:nvPr>
        </p:nvSpPr>
        <p:spPr>
          <a:xfrm>
            <a:off x="251520" y="1268760"/>
            <a:ext cx="8568952" cy="3384376"/>
          </a:xfrm>
        </p:spPr>
        <p:txBody>
          <a:bodyPr>
            <a:normAutofit/>
          </a:bodyPr>
          <a:lstStyle/>
          <a:p>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xml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文件中通过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节点来配置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bean</a:t>
            </a: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pPr marL="0" indent="0">
              <a:buNone/>
            </a:pP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id</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的名称。</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pPr lvl="1"/>
            <a:r>
              <a:rPr lang="zh-CN" altLang="en-US"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在 </a:t>
            </a:r>
            <a:r>
              <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IOC </a:t>
            </a:r>
            <a:r>
              <a:rPr lang="zh-CN" altLang="en-US"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容器中必须是唯一的</a:t>
            </a:r>
            <a:endPar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pPr lvl="1"/>
            <a:r>
              <a:rPr lang="zh-CN" altLang="en-US"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若 </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id </a:t>
            </a:r>
            <a:r>
              <a:rPr lang="zh-CN" altLang="en-US"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没有</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指定，</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自动</a:t>
            </a:r>
            <a:r>
              <a:rPr lang="zh-CN" altLang="en-US"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将全限定</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性</a:t>
            </a:r>
            <a:r>
              <a:rPr lang="zh-CN" altLang="en-US"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类（包名</a:t>
            </a:r>
            <a:r>
              <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zh-CN" altLang="en-US"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类名）名作</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为 </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的</a:t>
            </a:r>
            <a:r>
              <a:rPr lang="zh-CN" altLang="en-US"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名字</a:t>
            </a:r>
            <a:endPar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p:txBody>
      </p:sp>
      <p:pic>
        <p:nvPicPr>
          <p:cNvPr id="4" name="图片 3"/>
          <p:cNvPicPr>
            <a:picLocks noChangeAspect="1"/>
          </p:cNvPicPr>
          <p:nvPr/>
        </p:nvPicPr>
        <p:blipFill>
          <a:blip r:embed="rId2"/>
          <a:stretch>
            <a:fillRect/>
          </a:stretch>
        </p:blipFill>
        <p:spPr>
          <a:xfrm>
            <a:off x="583565" y="1740535"/>
            <a:ext cx="7853045" cy="117856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521546" y="116632"/>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dirty="0">
                <a:latin typeface="宋体" panose="02010600030101010101" pitchFamily="2" charset="-122"/>
                <a:ea typeface="宋体" panose="02010600030101010101" pitchFamily="2" charset="-122"/>
                <a:cs typeface="Arial Unicode MS" panose="020B0604020202020204" pitchFamily="34" charset="-122"/>
              </a:rPr>
              <a:t>容器</a:t>
            </a:r>
          </a:p>
        </p:txBody>
      </p:sp>
      <p:sp>
        <p:nvSpPr>
          <p:cNvPr id="634883" name="Rectangle 3"/>
          <p:cNvSpPr>
            <a:spLocks noGrp="1" noChangeArrowheads="1"/>
          </p:cNvSpPr>
          <p:nvPr>
            <p:ph idx="1"/>
          </p:nvPr>
        </p:nvSpPr>
        <p:spPr>
          <a:xfrm>
            <a:off x="251520" y="1196752"/>
            <a:ext cx="8352928" cy="4388512"/>
          </a:xfrm>
        </p:spPr>
        <p:txBody>
          <a:bodyPr>
            <a:normAutofit/>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IOC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容器</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读取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配置创建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实例之前</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必须对它进行实例化</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只有在容器实例化后</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才可以从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IOC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容器里获取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实例并使用</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提供了两种类型的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IOC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容器实现</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pPr lvl="1"/>
            <a:r>
              <a:rPr lang="en-US" altLang="zh-CN" sz="2000" b="1" dirty="0" err="1">
                <a:latin typeface="宋体" panose="02010600030101010101" pitchFamily="2" charset="-122"/>
                <a:ea typeface="宋体" panose="02010600030101010101" pitchFamily="2" charset="-122"/>
                <a:cs typeface="Arial Unicode MS" panose="020B0604020202020204" pitchFamily="34" charset="-122"/>
              </a:rPr>
              <a:t>BeanFactory</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IOC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容器的基本实现</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a:p>
            <a:pPr lvl="1"/>
            <a:r>
              <a:rPr lang="en-US" altLang="zh-CN" sz="2000" b="1" dirty="0" err="1">
                <a:solidFill>
                  <a:srgbClr val="FF0000"/>
                </a:solidFill>
                <a:latin typeface="宋体" panose="02010600030101010101" pitchFamily="2" charset="-122"/>
                <a:ea typeface="宋体" panose="02010600030101010101" pitchFamily="2" charset="-122"/>
                <a:cs typeface="Arial Unicode MS" panose="020B0604020202020204" pitchFamily="34" charset="-122"/>
              </a:rPr>
              <a:t>ApplicationContext</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提供了更多的高级特性</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是 </a:t>
            </a:r>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BeanFactory</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的子接口</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a:p>
            <a:pPr lvl="1"/>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BeanFactory</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是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框架的基础设施，面向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本身；</a:t>
            </a:r>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ApplicationContext</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面向使用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框架的开发者，</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几乎所有的应用场合都直接使用 </a:t>
            </a:r>
            <a:r>
              <a:rPr lang="en-US" altLang="zh-CN" sz="20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ApplicationContext</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而非底层的 </a:t>
            </a:r>
            <a:r>
              <a:rPr lang="en-US" altLang="zh-CN" sz="2000" b="1" dirty="0" err="1"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BeanFactory</a:t>
            </a:r>
            <a:endPar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pPr lvl="1"/>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无论</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使用何种方式</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配置文件时相同的</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421" y="3933056"/>
            <a:ext cx="508204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906" name="Rectangle 2"/>
          <p:cNvSpPr>
            <a:spLocks noGrp="1" noChangeArrowheads="1"/>
          </p:cNvSpPr>
          <p:nvPr>
            <p:ph type="title"/>
          </p:nvPr>
        </p:nvSpPr>
        <p:spPr>
          <a:xfrm>
            <a:off x="611560" y="116632"/>
            <a:ext cx="8229600" cy="857256"/>
          </a:xfrm>
        </p:spPr>
        <p:txBody>
          <a:bodyPr/>
          <a:lstStyle/>
          <a:p>
            <a:r>
              <a:rPr lang="en-US" altLang="en-US" dirty="0" err="1" smtClean="0">
                <a:latin typeface="宋体" panose="02010600030101010101" pitchFamily="2" charset="-122"/>
                <a:ea typeface="宋体" panose="02010600030101010101" pitchFamily="2" charset="-122"/>
                <a:cs typeface="Arial Unicode MS" panose="020B0604020202020204" pitchFamily="34" charset="-122"/>
              </a:rPr>
              <a:t>ApplicationContext</a:t>
            </a:r>
            <a:endParaRPr lang="en-US" altLang="zh-CN"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35907" name="Rectangle 3"/>
          <p:cNvSpPr>
            <a:spLocks noGrp="1" noChangeArrowheads="1"/>
          </p:cNvSpPr>
          <p:nvPr>
            <p:ph idx="1"/>
          </p:nvPr>
        </p:nvSpPr>
        <p:spPr>
          <a:xfrm>
            <a:off x="107504" y="1196752"/>
            <a:ext cx="8733656" cy="4608512"/>
          </a:xfrm>
        </p:spPr>
        <p:txBody>
          <a:bodyPr>
            <a:normAutofit/>
          </a:bodyPr>
          <a:lstStyle/>
          <a:p>
            <a:r>
              <a:rPr lang="en-US" altLang="zh-CN" sz="2000" dirty="0" err="1" smtClean="0">
                <a:latin typeface="宋体" panose="02010600030101010101" pitchFamily="2" charset="-122"/>
                <a:ea typeface="宋体" panose="02010600030101010101" pitchFamily="2" charset="-122"/>
                <a:cs typeface="Arial Unicode MS" panose="020B0604020202020204" pitchFamily="34" charset="-122"/>
              </a:rPr>
              <a:t>ApplicationContext</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的主要实现类： </a:t>
            </a:r>
            <a:endParaRPr lang="en-US" altLang="zh-CN" sz="2000" dirty="0" smtClean="0">
              <a:latin typeface="宋体" panose="02010600030101010101" pitchFamily="2" charset="-122"/>
              <a:ea typeface="宋体" panose="02010600030101010101" pitchFamily="2" charset="-122"/>
              <a:cs typeface="Arial Unicode MS" panose="020B0604020202020204" pitchFamily="34" charset="-122"/>
            </a:endParaRPr>
          </a:p>
          <a:p>
            <a:pPr lvl="1"/>
            <a:r>
              <a:rPr lang="en-US" altLang="zh-CN" sz="1400" b="1" dirty="0" err="1"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ClassPathXmlApplicationContext</a:t>
            </a:r>
            <a:r>
              <a:rPr lang="zh-CN" altLang="en-US" sz="1400" dirty="0" smtClean="0">
                <a:latin typeface="宋体" panose="02010600030101010101" pitchFamily="2" charset="-122"/>
                <a:ea typeface="宋体" panose="02010600030101010101" pitchFamily="2" charset="-122"/>
                <a:cs typeface="Arial Unicode MS" panose="020B0604020202020204" pitchFamily="34" charset="-122"/>
              </a:rPr>
              <a:t>：从 </a:t>
            </a:r>
            <a:r>
              <a:rPr lang="zh-CN" altLang="en-US" sz="1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类路径下</a:t>
            </a:r>
            <a:r>
              <a:rPr lang="zh-CN" altLang="en-US" sz="1400" dirty="0" smtClean="0">
                <a:latin typeface="宋体" panose="02010600030101010101" pitchFamily="2" charset="-122"/>
                <a:ea typeface="宋体" panose="02010600030101010101" pitchFamily="2" charset="-122"/>
                <a:cs typeface="Arial Unicode MS" panose="020B0604020202020204" pitchFamily="34" charset="-122"/>
              </a:rPr>
              <a:t>加载配置文件</a:t>
            </a:r>
          </a:p>
          <a:p>
            <a:pPr lvl="1"/>
            <a:r>
              <a:rPr lang="en-US" altLang="zh-CN" sz="1800" dirty="0" err="1" smtClean="0">
                <a:latin typeface="宋体" panose="02010600030101010101" pitchFamily="2" charset="-122"/>
                <a:ea typeface="宋体" panose="02010600030101010101" pitchFamily="2" charset="-122"/>
                <a:cs typeface="Arial Unicode MS" panose="020B0604020202020204" pitchFamily="34" charset="-122"/>
              </a:rPr>
              <a:t>FileSystemXmlApplicationContext</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从文件系统中加载</a:t>
            </a:r>
            <a:r>
              <a:rPr lang="zh-CN" altLang="en-US" sz="1800" dirty="0" smtClean="0">
                <a:latin typeface="宋体" panose="02010600030101010101" pitchFamily="2" charset="-122"/>
                <a:ea typeface="宋体" panose="02010600030101010101" pitchFamily="2" charset="-122"/>
                <a:cs typeface="Arial Unicode MS" panose="020B0604020202020204" pitchFamily="34" charset="-122"/>
              </a:rPr>
              <a:t>配置文件</a:t>
            </a:r>
            <a:endParaRPr lang="en-US" altLang="zh-CN" sz="1800" dirty="0" smtClean="0">
              <a:latin typeface="宋体" panose="02010600030101010101" pitchFamily="2" charset="-122"/>
              <a:ea typeface="宋体" panose="02010600030101010101" pitchFamily="2" charset="-122"/>
              <a:cs typeface="Arial Unicode MS" panose="020B0604020202020204" pitchFamily="34" charset="-122"/>
            </a:endParaRPr>
          </a:p>
          <a:p>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ConfigurableApplicationContext</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扩展于 </a:t>
            </a:r>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ApplicationContext</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，新增加两个主要方法：</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refresh()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和 </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close()</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 让 </a:t>
            </a:r>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ApplicationContext</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具有启动、刷新和关闭上下文的</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能力</a:t>
            </a:r>
            <a:endParaRPr lang="en-US" altLang="zh-CN" sz="2000" dirty="0" smtClean="0">
              <a:latin typeface="宋体" panose="02010600030101010101" pitchFamily="2" charset="-122"/>
              <a:ea typeface="宋体" panose="02010600030101010101" pitchFamily="2" charset="-122"/>
              <a:cs typeface="Arial Unicode MS" panose="020B0604020202020204" pitchFamily="34" charset="-122"/>
            </a:endParaRPr>
          </a:p>
          <a:p>
            <a:r>
              <a:rPr lang="en-US" altLang="zh-CN" sz="2000" b="1" dirty="0" err="1"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ApplicationContext</a:t>
            </a:r>
            <a:r>
              <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000" b="1"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在初始化上下文时就实例化所有单例的</a:t>
            </a:r>
            <a:r>
              <a:rPr lang="zh-CN" altLang="en-US"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Bean</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a:t>
            </a:r>
            <a:endParaRPr lang="en-US" altLang="zh-CN" sz="2000" dirty="0" smtClean="0">
              <a:latin typeface="宋体" panose="02010600030101010101" pitchFamily="2" charset="-122"/>
              <a:ea typeface="宋体" panose="02010600030101010101" pitchFamily="2" charset="-122"/>
              <a:cs typeface="Arial Unicode MS" panose="020B0604020202020204" pitchFamily="34" charset="-122"/>
            </a:endParaRPr>
          </a:p>
          <a:p>
            <a:r>
              <a:rPr lang="en-US" altLang="zh-CN" sz="2000" dirty="0" err="1" smtClean="0">
                <a:latin typeface="宋体" panose="02010600030101010101" pitchFamily="2" charset="-122"/>
                <a:ea typeface="宋体" panose="02010600030101010101" pitchFamily="2" charset="-122"/>
                <a:cs typeface="Arial Unicode MS" panose="020B0604020202020204" pitchFamily="34" charset="-122"/>
              </a:rPr>
              <a:t>WebApplicationContext</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是专门为 </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WEB </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应用而准备的，它允许从相对于 </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WEB </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根目录的路径中完成初始化工作</a:t>
            </a:r>
            <a:endParaRPr lang="zh-CN" altLang="en-US" sz="20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79512" y="1667299"/>
            <a:ext cx="5480632" cy="4371055"/>
          </a:xfrm>
          <a:prstGeom prst="rect">
            <a:avLst/>
          </a:prstGeom>
        </p:spPr>
      </p:pic>
      <p:sp>
        <p:nvSpPr>
          <p:cNvPr id="636930" name="Rectangle 2"/>
          <p:cNvSpPr>
            <a:spLocks noGrp="1" noChangeArrowheads="1"/>
          </p:cNvSpPr>
          <p:nvPr>
            <p:ph type="title"/>
          </p:nvPr>
        </p:nvSpPr>
        <p:spPr>
          <a:xfrm>
            <a:off x="395536" y="47433"/>
            <a:ext cx="8229600" cy="936104"/>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从 </a:t>
            </a:r>
            <a:r>
              <a:rPr lang="en-US" altLang="zh-CN" dirty="0">
                <a:latin typeface="宋体" panose="02010600030101010101" pitchFamily="2" charset="-122"/>
                <a:ea typeface="宋体" panose="02010600030101010101" pitchFamily="2" charset="-122"/>
                <a:cs typeface="Arial Unicode MS" panose="020B0604020202020204" pitchFamily="34" charset="-122"/>
              </a:rPr>
              <a:t>IOC </a:t>
            </a:r>
            <a:r>
              <a:rPr lang="zh-CN" altLang="en-US" dirty="0">
                <a:latin typeface="宋体" panose="02010600030101010101" pitchFamily="2" charset="-122"/>
                <a:ea typeface="宋体" panose="02010600030101010101" pitchFamily="2" charset="-122"/>
                <a:cs typeface="Arial Unicode MS" panose="020B0604020202020204" pitchFamily="34" charset="-122"/>
              </a:rPr>
              <a:t>容器中获取 </a:t>
            </a:r>
            <a:r>
              <a:rPr lang="en-US" altLang="zh-CN" dirty="0">
                <a:latin typeface="宋体" panose="02010600030101010101" pitchFamily="2" charset="-122"/>
                <a:ea typeface="宋体" panose="02010600030101010101" pitchFamily="2" charset="-122"/>
                <a:cs typeface="Arial Unicode MS" panose="020B0604020202020204" pitchFamily="34" charset="-122"/>
              </a:rPr>
              <a:t>Bean</a:t>
            </a:r>
          </a:p>
        </p:txBody>
      </p:sp>
      <p:sp>
        <p:nvSpPr>
          <p:cNvPr id="636931" name="Rectangle 3"/>
          <p:cNvSpPr>
            <a:spLocks noGrp="1" noChangeArrowheads="1"/>
          </p:cNvSpPr>
          <p:nvPr>
            <p:ph idx="1"/>
          </p:nvPr>
        </p:nvSpPr>
        <p:spPr>
          <a:xfrm>
            <a:off x="387512" y="1185196"/>
            <a:ext cx="8237623" cy="962025"/>
          </a:xfrm>
        </p:spPr>
        <p:txBody>
          <a:bodyPr/>
          <a:lstStyle/>
          <a:p>
            <a:r>
              <a:rPr lang="zh-CN" altLang="en-US" sz="2800" dirty="0">
                <a:latin typeface="宋体" panose="02010600030101010101" pitchFamily="2" charset="-122"/>
                <a:ea typeface="宋体" panose="02010600030101010101" pitchFamily="2" charset="-122"/>
                <a:cs typeface="Arial Unicode MS" panose="020B0604020202020204" pitchFamily="34" charset="-122"/>
              </a:rPr>
              <a:t>调用 </a:t>
            </a:r>
            <a:r>
              <a:rPr lang="en-US" altLang="zh-CN" sz="2800" dirty="0" err="1">
                <a:latin typeface="宋体" panose="02010600030101010101" pitchFamily="2" charset="-122"/>
                <a:ea typeface="宋体" panose="02010600030101010101" pitchFamily="2" charset="-122"/>
                <a:cs typeface="Arial Unicode MS" panose="020B0604020202020204" pitchFamily="34" charset="-122"/>
              </a:rPr>
              <a:t>ApplicationContext</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的 </a:t>
            </a:r>
            <a:r>
              <a:rPr lang="en-US" altLang="zh-CN" sz="2800" dirty="0" err="1">
                <a:latin typeface="宋体" panose="02010600030101010101" pitchFamily="2" charset="-122"/>
                <a:ea typeface="宋体" panose="02010600030101010101" pitchFamily="2" charset="-122"/>
                <a:cs typeface="Arial Unicode MS" panose="020B0604020202020204" pitchFamily="34" charset="-122"/>
              </a:rPr>
              <a:t>getBean</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方法</a:t>
            </a:r>
          </a:p>
        </p:txBody>
      </p:sp>
      <p:sp>
        <p:nvSpPr>
          <p:cNvPr id="2" name="文本框 1"/>
          <p:cNvSpPr txBox="1"/>
          <p:nvPr/>
        </p:nvSpPr>
        <p:spPr>
          <a:xfrm>
            <a:off x="5940152" y="2564904"/>
            <a:ext cx="2952328" cy="1200329"/>
          </a:xfrm>
          <a:prstGeom prst="rect">
            <a:avLst/>
          </a:prstGeom>
          <a:noFill/>
        </p:spPr>
        <p:txBody>
          <a:bodyPr wrap="square" rtlCol="0">
            <a:spAutoFit/>
          </a:bodyPr>
          <a:lstStyle/>
          <a:p>
            <a:r>
              <a:rPr lang="zh-CN" altLang="en-US" dirty="0" smtClean="0"/>
              <a:t>如果只指定要返回的</a:t>
            </a:r>
            <a:r>
              <a:rPr lang="en-US" altLang="zh-CN" dirty="0" smtClean="0"/>
              <a:t>Bean</a:t>
            </a:r>
            <a:r>
              <a:rPr lang="zh-CN" altLang="en-US" dirty="0" smtClean="0"/>
              <a:t>的类型就想从</a:t>
            </a:r>
            <a:r>
              <a:rPr lang="en-US" altLang="zh-CN" dirty="0" err="1" smtClean="0"/>
              <a:t>IoC</a:t>
            </a:r>
            <a:r>
              <a:rPr lang="zh-CN" altLang="en-US" dirty="0" smtClean="0"/>
              <a:t>容器中取得</a:t>
            </a:r>
            <a:r>
              <a:rPr lang="en-US" altLang="zh-CN" dirty="0" smtClean="0"/>
              <a:t>Bean</a:t>
            </a:r>
            <a:r>
              <a:rPr lang="zh-CN" altLang="en-US" dirty="0" smtClean="0"/>
              <a:t>的前提是该类型的</a:t>
            </a:r>
            <a:r>
              <a:rPr lang="en-US" altLang="zh-CN" dirty="0" smtClean="0"/>
              <a:t>Bean</a:t>
            </a:r>
            <a:r>
              <a:rPr lang="zh-CN" altLang="en-US" dirty="0" smtClean="0"/>
              <a:t>在</a:t>
            </a:r>
            <a:r>
              <a:rPr lang="en-US" altLang="zh-CN" dirty="0" err="1" smtClean="0"/>
              <a:t>IoC</a:t>
            </a:r>
            <a:r>
              <a:rPr lang="zh-CN" altLang="en-US" dirty="0" smtClean="0"/>
              <a:t>容器中只有一个。</a:t>
            </a:r>
            <a:endParaRPr lang="zh-CN" altLang="en-US" dirty="0"/>
          </a:p>
        </p:txBody>
      </p:sp>
      <p:cxnSp>
        <p:nvCxnSpPr>
          <p:cNvPr id="4" name="直接箭头连接符 3"/>
          <p:cNvCxnSpPr/>
          <p:nvPr/>
        </p:nvCxnSpPr>
        <p:spPr bwMode="auto">
          <a:xfrm flipH="1" flipV="1">
            <a:off x="3779912" y="3068960"/>
            <a:ext cx="2088232" cy="4320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7939" y="0"/>
            <a:ext cx="8229600" cy="1143000"/>
          </a:xfrm>
        </p:spPr>
        <p:txBody>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依赖注入的方式</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内容占位符 2"/>
          <p:cNvSpPr>
            <a:spLocks noGrp="1"/>
          </p:cNvSpPr>
          <p:nvPr>
            <p:ph idx="1"/>
          </p:nvPr>
        </p:nvSpPr>
        <p:spPr>
          <a:xfrm>
            <a:off x="395536" y="1412776"/>
            <a:ext cx="8229600" cy="4525963"/>
          </a:xfrm>
        </p:spPr>
        <p:txBody>
          <a:bodyPr>
            <a:normAutofit/>
          </a:bodyPr>
          <a:lstStyle/>
          <a:p>
            <a:r>
              <a:rPr lang="en-US" altLang="zh-CN" dirty="0" smtClean="0">
                <a:latin typeface="宋体" panose="02010600030101010101" pitchFamily="2" charset="-122"/>
                <a:ea typeface="宋体" panose="02010600030101010101" pitchFamily="2" charset="-122"/>
                <a:cs typeface="Arial Unicode MS" panose="020B0604020202020204" pitchFamily="34" charset="-122"/>
              </a:rPr>
              <a:t>Spring </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支持 </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3 </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种依赖注入的方式</a:t>
            </a:r>
            <a:endParaRPr lang="en-US" altLang="zh-CN" dirty="0" smtClean="0">
              <a:latin typeface="宋体" panose="02010600030101010101" pitchFamily="2" charset="-122"/>
              <a:ea typeface="宋体" panose="02010600030101010101" pitchFamily="2" charset="-122"/>
              <a:cs typeface="Arial Unicode MS" panose="020B0604020202020204" pitchFamily="34" charset="-122"/>
            </a:endParaRPr>
          </a:p>
          <a:p>
            <a:pPr lvl="1"/>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属性注入    需要为属性提供</a:t>
            </a:r>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setter</a:t>
            </a:r>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方法</a:t>
            </a:r>
            <a:endPar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pPr lvl="1"/>
            <a:r>
              <a:rPr lang="zh-CN" altLang="en-US"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构造</a:t>
            </a:r>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器注入  </a:t>
            </a:r>
            <a:endPar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pPr lvl="1"/>
            <a:r>
              <a:rPr lang="zh-CN" altLang="en-US" dirty="0" smtClean="0">
                <a:latin typeface="宋体" panose="02010600030101010101" pitchFamily="2" charset="-122"/>
                <a:ea typeface="宋体" panose="02010600030101010101" pitchFamily="2" charset="-122"/>
                <a:cs typeface="Arial Unicode MS" panose="020B0604020202020204" pitchFamily="34" charset="-122"/>
              </a:rPr>
              <a:t>工厂方法注入（很少使用，不推荐）</a:t>
            </a:r>
            <a:endParaRPr lang="en-US" altLang="zh-CN" dirty="0" smtClean="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277" y="0"/>
            <a:ext cx="8229600" cy="1143000"/>
          </a:xfrm>
        </p:spPr>
        <p:txBody>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属性注入</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内容占位符 2"/>
          <p:cNvSpPr>
            <a:spLocks noGrp="1"/>
          </p:cNvSpPr>
          <p:nvPr>
            <p:ph idx="1"/>
          </p:nvPr>
        </p:nvSpPr>
        <p:spPr>
          <a:xfrm>
            <a:off x="152609" y="1196752"/>
            <a:ext cx="8424936" cy="2797771"/>
          </a:xfrm>
        </p:spPr>
        <p:txBody>
          <a:bodyPr>
            <a:normAutofit/>
          </a:bodyPr>
          <a:lstStyle/>
          <a:p>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属性注入即通过 </a:t>
            </a:r>
            <a:r>
              <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setter </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方法</a:t>
            </a:r>
            <a:r>
              <a:rPr lang="zh-CN" altLang="en-US" sz="2400"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注入</a:t>
            </a:r>
            <a:r>
              <a:rPr lang="en-US" altLang="zh-CN" sz="2400"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的属性值</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或</a:t>
            </a:r>
            <a:r>
              <a:rPr lang="zh-CN" altLang="en-US" sz="2400"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依赖的对象</a:t>
            </a:r>
            <a:endParaRPr lang="en-US" altLang="zh-CN" sz="2400"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endParaRPr>
          </a:p>
          <a:p>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属性注入</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使用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&lt;property&gt;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使用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name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属性指定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的属性</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名称，</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value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属性或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&lt;value&gt;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子节点指定属性值 </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属性</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注入是实际应用中最常用的注入方式</a:t>
            </a:r>
            <a:endPar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p:txBody>
      </p:sp>
      <p:pic>
        <p:nvPicPr>
          <p:cNvPr id="5" name="图片 4"/>
          <p:cNvPicPr>
            <a:picLocks noChangeAspect="1"/>
          </p:cNvPicPr>
          <p:nvPr/>
        </p:nvPicPr>
        <p:blipFill>
          <a:blip r:embed="rId2"/>
          <a:stretch>
            <a:fillRect/>
          </a:stretch>
        </p:blipFill>
        <p:spPr>
          <a:xfrm>
            <a:off x="250190" y="3760470"/>
            <a:ext cx="8711565" cy="130746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4" y="-3990"/>
            <a:ext cx="8229600" cy="1143000"/>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构造</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方法注入</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内容占位符 2"/>
          <p:cNvSpPr>
            <a:spLocks noGrp="1"/>
          </p:cNvSpPr>
          <p:nvPr>
            <p:ph idx="1"/>
          </p:nvPr>
        </p:nvSpPr>
        <p:spPr>
          <a:xfrm>
            <a:off x="251520" y="1340768"/>
            <a:ext cx="8640960" cy="2160240"/>
          </a:xfrm>
        </p:spPr>
        <p:txBody>
          <a:bodyPr>
            <a:normAutofit/>
          </a:bodyPr>
          <a:lstStyle/>
          <a:p>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通过构造方法注入</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的属性值或依赖的</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对象，它保证了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实例在实例化后就可以使用。</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构造器注入在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&lt;constructor-</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arg</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元素里声明属性</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endPar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p:txBody>
      </p:sp>
      <p:pic>
        <p:nvPicPr>
          <p:cNvPr id="6" name="图片 5"/>
          <p:cNvPicPr>
            <a:picLocks noChangeAspect="1"/>
          </p:cNvPicPr>
          <p:nvPr/>
        </p:nvPicPr>
        <p:blipFill>
          <a:blip r:embed="rId3"/>
          <a:stretch>
            <a:fillRect/>
          </a:stretch>
        </p:blipFill>
        <p:spPr>
          <a:xfrm>
            <a:off x="2627784" y="4725144"/>
            <a:ext cx="5600700" cy="1562100"/>
          </a:xfrm>
          <a:prstGeom prst="rect">
            <a:avLst/>
          </a:prstGeom>
        </p:spPr>
      </p:pic>
      <p:pic>
        <p:nvPicPr>
          <p:cNvPr id="7" name="图片 6"/>
          <p:cNvPicPr>
            <a:picLocks noChangeAspect="1"/>
          </p:cNvPicPr>
          <p:nvPr/>
        </p:nvPicPr>
        <p:blipFill>
          <a:blip r:embed="rId4"/>
          <a:stretch>
            <a:fillRect/>
          </a:stretch>
        </p:blipFill>
        <p:spPr>
          <a:xfrm>
            <a:off x="395536" y="2852936"/>
            <a:ext cx="8908415" cy="21621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384"/>
            <a:ext cx="8229600" cy="1143000"/>
          </a:xfrm>
        </p:spPr>
        <p:txBody>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字面值</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内容占位符 2"/>
          <p:cNvSpPr>
            <a:spLocks noGrp="1"/>
          </p:cNvSpPr>
          <p:nvPr>
            <p:ph idx="1"/>
          </p:nvPr>
        </p:nvSpPr>
        <p:spPr>
          <a:xfrm>
            <a:off x="395536" y="1196752"/>
            <a:ext cx="8229600" cy="4525963"/>
          </a:xfrm>
        </p:spPr>
        <p:txBody>
          <a:bodyPr>
            <a:normAutofit/>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字面</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值：可用字符串表示的值，可以通过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&lt;value&gt;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元素标签或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value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属性进行注入。</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基本</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数据类型及其封装类、</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String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等类型都可以采取字面值注入的方式</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若字面值中包含特殊字符，可以使用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&lt;![CDATA[]]&gt;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把字面值包裹起来。</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p:txBody>
      </p:sp>
      <p:pic>
        <p:nvPicPr>
          <p:cNvPr id="5" name="图片 4"/>
          <p:cNvPicPr>
            <a:picLocks noChangeAspect="1"/>
          </p:cNvPicPr>
          <p:nvPr/>
        </p:nvPicPr>
        <p:blipFill>
          <a:blip r:embed="rId2"/>
          <a:stretch>
            <a:fillRect/>
          </a:stretch>
        </p:blipFill>
        <p:spPr>
          <a:xfrm>
            <a:off x="323215" y="3844290"/>
            <a:ext cx="9451340" cy="216916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11455" y="3849370"/>
            <a:ext cx="9183370" cy="1996440"/>
          </a:xfrm>
          <a:prstGeom prst="rect">
            <a:avLst/>
          </a:prstGeom>
        </p:spPr>
      </p:pic>
      <p:sp>
        <p:nvSpPr>
          <p:cNvPr id="2" name="标题 1"/>
          <p:cNvSpPr>
            <a:spLocks noGrp="1"/>
          </p:cNvSpPr>
          <p:nvPr>
            <p:ph type="title"/>
          </p:nvPr>
        </p:nvSpPr>
        <p:spPr>
          <a:xfrm>
            <a:off x="428600" y="0"/>
            <a:ext cx="8229600" cy="1143000"/>
          </a:xfrm>
        </p:spPr>
        <p:txBody>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引用其它 </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Bean</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306662" y="1185153"/>
            <a:ext cx="8229600" cy="2664295"/>
          </a:xfrm>
        </p:spPr>
        <p:txBody>
          <a:bodyPr>
            <a:normAutofit/>
          </a:bodyPr>
          <a:lstStyle/>
          <a:p>
            <a:pPr>
              <a:lnSpc>
                <a:spcPct val="90000"/>
              </a:lnSpc>
            </a:pPr>
            <a:r>
              <a:rPr lang="zh-CN" altLang="en-US" sz="2400" dirty="0">
                <a:latin typeface="宋体" panose="02010600030101010101" pitchFamily="2" charset="-122"/>
                <a:ea typeface="宋体" panose="02010600030101010101" pitchFamily="2" charset="-122"/>
                <a:cs typeface="Arial Unicode MS" panose="020B0604020202020204" pitchFamily="34" charset="-122"/>
              </a:rPr>
              <a:t>组成应用程序的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经常需要相互协作以完成应用程序的功能</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要</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使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能够相互访问</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就必须在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配置文件中指定对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的引用</a:t>
            </a:r>
          </a:p>
          <a:p>
            <a:pPr>
              <a:lnSpc>
                <a:spcPct val="90000"/>
              </a:lnSpc>
            </a:pPr>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的配置文件中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可以</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通过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&lt;ref&gt; </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元素或 </a:t>
            </a:r>
            <a:r>
              <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ref  </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属性</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为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的属性或构造器参数指定对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的引用</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pPr>
              <a:lnSpc>
                <a:spcPct val="90000"/>
              </a:lnSpc>
            </a:pPr>
            <a:r>
              <a:rPr lang="zh-CN" altLang="en-US" sz="2400" dirty="0">
                <a:latin typeface="宋体" panose="02010600030101010101" pitchFamily="2" charset="-122"/>
                <a:ea typeface="宋体" panose="02010600030101010101" pitchFamily="2" charset="-122"/>
                <a:cs typeface="Arial Unicode MS" panose="020B0604020202020204" pitchFamily="34" charset="-122"/>
              </a:rPr>
              <a:t>也可以</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在属性或构造器里包含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的声明</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这样的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称为</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内部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a:t>
            </a:r>
          </a:p>
        </p:txBody>
      </p:sp>
      <p:cxnSp>
        <p:nvCxnSpPr>
          <p:cNvPr id="5" name="直接箭头连接符 4"/>
          <p:cNvCxnSpPr/>
          <p:nvPr/>
        </p:nvCxnSpPr>
        <p:spPr>
          <a:xfrm flipH="1" flipV="1">
            <a:off x="2484120" y="4220845"/>
            <a:ext cx="3024505" cy="72009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018"/>
            <a:ext cx="8229600" cy="1143000"/>
          </a:xfrm>
        </p:spPr>
        <p:txBody>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内部 </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Bean</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内容占位符 2"/>
          <p:cNvSpPr>
            <a:spLocks noGrp="1"/>
          </p:cNvSpPr>
          <p:nvPr>
            <p:ph idx="1"/>
          </p:nvPr>
        </p:nvSpPr>
        <p:spPr>
          <a:xfrm>
            <a:off x="395536" y="1052736"/>
            <a:ext cx="8229600" cy="4525963"/>
          </a:xfrm>
        </p:spPr>
        <p:txBody>
          <a:bodyPr>
            <a:normAutofit/>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当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实例</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仅仅</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给一个特定的属性使用时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可以将其声明为内部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内部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声明直接包含在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&lt;property&gt;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或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&lt;constructor-</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arg</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不需要设置任何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id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或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name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内部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不能使用在任何其他地方</a:t>
            </a:r>
          </a:p>
          <a:p>
            <a:endParaRPr lang="zh-CN" altLang="en-US" sz="2400" dirty="0"/>
          </a:p>
        </p:txBody>
      </p:sp>
      <p:pic>
        <p:nvPicPr>
          <p:cNvPr id="5" name="图片 4"/>
          <p:cNvPicPr>
            <a:picLocks noChangeAspect="1"/>
          </p:cNvPicPr>
          <p:nvPr/>
        </p:nvPicPr>
        <p:blipFill>
          <a:blip r:embed="rId2"/>
          <a:stretch>
            <a:fillRect/>
          </a:stretch>
        </p:blipFill>
        <p:spPr>
          <a:xfrm>
            <a:off x="323215" y="3249930"/>
            <a:ext cx="9128125" cy="197929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588386" y="200071"/>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dirty="0">
                <a:latin typeface="宋体" panose="02010600030101010101" pitchFamily="2" charset="-122"/>
                <a:ea typeface="宋体" panose="02010600030101010101" pitchFamily="2" charset="-122"/>
                <a:cs typeface="Arial Unicode MS" panose="020B0604020202020204" pitchFamily="34" charset="-122"/>
              </a:rPr>
              <a:t>是什么</a:t>
            </a:r>
            <a:r>
              <a:rPr lang="en-US" altLang="zh-CN" dirty="0">
                <a:latin typeface="宋体" panose="02010600030101010101" pitchFamily="2" charset="-122"/>
                <a:ea typeface="宋体" panose="02010600030101010101" pitchFamily="2" charset="-122"/>
                <a:cs typeface="Arial Unicode MS" panose="020B0604020202020204" pitchFamily="34" charset="-122"/>
              </a:rPr>
              <a:t>(1)</a:t>
            </a:r>
          </a:p>
        </p:txBody>
      </p:sp>
      <p:sp>
        <p:nvSpPr>
          <p:cNvPr id="606211" name="Rectangle 3"/>
          <p:cNvSpPr>
            <a:spLocks noGrp="1" noChangeArrowheads="1"/>
          </p:cNvSpPr>
          <p:nvPr>
            <p:ph idx="1"/>
          </p:nvPr>
        </p:nvSpPr>
        <p:spPr>
          <a:xfrm>
            <a:off x="251520" y="1268760"/>
            <a:ext cx="8496944" cy="2893739"/>
          </a:xfrm>
        </p:spPr>
        <p:txBody>
          <a:bodyPr/>
          <a:lstStyle/>
          <a:p>
            <a:r>
              <a:rPr lang="en-US" altLang="zh-CN" sz="28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是一个开源框架</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a:t>
            </a:r>
          </a:p>
          <a:p>
            <a:r>
              <a:rPr lang="en-US" altLang="zh-CN" sz="28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为简化企业级应用开发而生</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使用 </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可以使简单的 </a:t>
            </a:r>
            <a:r>
              <a:rPr lang="en-US" altLang="zh-CN" sz="2800" dirty="0" err="1">
                <a:latin typeface="宋体" panose="02010600030101010101" pitchFamily="2" charset="-122"/>
                <a:ea typeface="宋体" panose="02010600030101010101" pitchFamily="2" charset="-122"/>
                <a:cs typeface="Arial Unicode MS" panose="020B0604020202020204" pitchFamily="34" charset="-122"/>
              </a:rPr>
              <a:t>JavaBean</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实现以前只有 </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EJB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才能实现的功能</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a:t>
            </a:r>
          </a:p>
          <a:p>
            <a:r>
              <a:rPr lang="en-US" altLang="zh-CN" sz="28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是一个 </a:t>
            </a:r>
            <a:r>
              <a:rPr lang="en-US" altLang="zh-CN" sz="2800" dirty="0" smtClean="0">
                <a:latin typeface="宋体" panose="02010600030101010101" pitchFamily="2" charset="-122"/>
                <a:ea typeface="宋体" panose="02010600030101010101" pitchFamily="2" charset="-122"/>
                <a:cs typeface="Arial Unicode MS" panose="020B0604020202020204" pitchFamily="34" charset="-122"/>
              </a:rPr>
              <a:t>IOC(DI)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和 </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AOP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容器框架</a:t>
            </a:r>
            <a:r>
              <a:rPr lang="en-US" altLang="zh-CN" sz="2800" dirty="0" smtClean="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747" y="116632"/>
            <a:ext cx="8229600" cy="854968"/>
          </a:xfrm>
        </p:spPr>
        <p:txBody>
          <a:bodyPr>
            <a:normAutofit/>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集合属性 </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数组、</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List</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Set</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324079" y="1268760"/>
            <a:ext cx="8424936" cy="4525963"/>
          </a:xfrm>
        </p:spPr>
        <p:txBody>
          <a:bodyPr>
            <a:normAutofit/>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Spring</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中</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可以通过一组内置的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xml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标签</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例如</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&lt;list&gt;, &lt;set&gt;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或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&lt;map&gt;)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来配置集合属性</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配置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java.util.List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类型的属性</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需要</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指定 </a:t>
            </a:r>
            <a:r>
              <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&lt;</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list&gt;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标签</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在标签里包含一些元素</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这些标签可以通过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&lt;value&gt;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指定简单的常量值</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通过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&lt;ref&gt;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指定对其他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的引用</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通过</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&lt;bean&gt;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指定内置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定义</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通过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null</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指定空元素</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甚至可以内嵌其他集合</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数组的定义和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List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一样</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都使用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&lt;list&gt;</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配置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java.util.Set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需要使用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&lt;set&gt;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标签</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定义元素的方法与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List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一样</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panose="02010600030101010101" pitchFamily="2" charset="-122"/>
                <a:ea typeface="宋体" panose="02010600030101010101" pitchFamily="2" charset="-122"/>
              </a:rPr>
              <a:t>集合</a:t>
            </a:r>
            <a:r>
              <a:rPr lang="zh-CN" altLang="en-US" smtClean="0">
                <a:latin typeface="宋体" panose="02010600030101010101" pitchFamily="2" charset="-122"/>
                <a:ea typeface="宋体" panose="02010600030101010101" pitchFamily="2" charset="-122"/>
              </a:rPr>
              <a:t>属性 </a:t>
            </a:r>
            <a:r>
              <a:rPr lang="en-US" altLang="zh-CN" smtClean="0">
                <a:latin typeface="宋体" panose="02010600030101010101" pitchFamily="2" charset="-122"/>
                <a:ea typeface="宋体" panose="02010600030101010101" pitchFamily="2" charset="-122"/>
              </a:rPr>
              <a:t>- List</a:t>
            </a:r>
            <a:r>
              <a:rPr lang="zh-CN" altLang="en-US" smtClean="0">
                <a:latin typeface="宋体" panose="02010600030101010101" pitchFamily="2" charset="-122"/>
                <a:ea typeface="宋体" panose="02010600030101010101" pitchFamily="2" charset="-122"/>
              </a:rPr>
              <a:t>集合范例</a:t>
            </a:r>
            <a:endParaRPr lang="zh-CN" altLang="en-US">
              <a:latin typeface="宋体" panose="02010600030101010101" pitchFamily="2" charset="-122"/>
              <a:ea typeface="宋体" panose="02010600030101010101" pitchFamily="2" charset="-122"/>
            </a:endParaRPr>
          </a:p>
        </p:txBody>
      </p:sp>
      <p:sp>
        <p:nvSpPr>
          <p:cNvPr id="3" name="矩形 2"/>
          <p:cNvSpPr/>
          <p:nvPr/>
        </p:nvSpPr>
        <p:spPr>
          <a:xfrm>
            <a:off x="755576" y="1124744"/>
            <a:ext cx="7272808" cy="2862322"/>
          </a:xfrm>
          <a:prstGeom prst="rect">
            <a:avLst/>
          </a:prstGeom>
        </p:spPr>
        <p:txBody>
          <a:bodyPr wrap="square">
            <a:spAutoFit/>
          </a:bodyPr>
          <a:lstStyle/>
          <a:p>
            <a:r>
              <a:rPr lang="en-US" altLang="zh-CN" dirty="0">
                <a:solidFill>
                  <a:srgbClr val="008080"/>
                </a:solidFill>
                <a:latin typeface="Consolas" panose="020B0609020204030204" pitchFamily="49" charset="0"/>
              </a:rPr>
              <a:t>&lt;</a:t>
            </a:r>
            <a:r>
              <a:rPr lang="en-US" altLang="zh-CN" dirty="0">
                <a:solidFill>
                  <a:srgbClr val="3F7F7F"/>
                </a:solidFill>
                <a:highlight>
                  <a:srgbClr val="D4D4D4"/>
                </a:highlight>
                <a:latin typeface="Consolas" panose="020B0609020204030204" pitchFamily="49" charset="0"/>
              </a:rPr>
              <a:t>bean </a:t>
            </a:r>
            <a:r>
              <a:rPr lang="en-US" altLang="zh-CN" dirty="0">
                <a:solidFill>
                  <a:srgbClr val="7F007F"/>
                </a:solidFill>
                <a:highlight>
                  <a:srgbClr val="D4D4D4"/>
                </a:highlight>
                <a:latin typeface="Consolas" panose="020B0609020204030204" pitchFamily="49" charset="0"/>
              </a:rPr>
              <a:t>id</a:t>
            </a:r>
            <a:r>
              <a:rPr lang="en-US" altLang="zh-CN" dirty="0">
                <a:solidFill>
                  <a:srgbClr val="000000"/>
                </a:solidFill>
                <a:highlight>
                  <a:srgbClr val="D4D4D4"/>
                </a:highlight>
                <a:latin typeface="Consolas" panose="020B0609020204030204" pitchFamily="49" charset="0"/>
              </a:rPr>
              <a:t>=</a:t>
            </a:r>
            <a:r>
              <a:rPr lang="en-US" altLang="zh-CN" i="1" dirty="0">
                <a:solidFill>
                  <a:srgbClr val="2A00FF"/>
                </a:solidFill>
                <a:highlight>
                  <a:srgbClr val="D4D4D4"/>
                </a:highlight>
                <a:latin typeface="Consolas" panose="020B0609020204030204" pitchFamily="49" charset="0"/>
              </a:rPr>
              <a:t>"</a:t>
            </a:r>
            <a:r>
              <a:rPr lang="en-US" altLang="zh-CN" i="1" dirty="0" err="1">
                <a:solidFill>
                  <a:srgbClr val="2A00FF"/>
                </a:solidFill>
                <a:highlight>
                  <a:srgbClr val="D4D4D4"/>
                </a:highlight>
                <a:latin typeface="Consolas" panose="020B0609020204030204" pitchFamily="49" charset="0"/>
              </a:rPr>
              <a:t>config</a:t>
            </a:r>
            <a:r>
              <a:rPr lang="en-US" altLang="zh-CN" i="1" dirty="0">
                <a:solidFill>
                  <a:srgbClr val="2A00FF"/>
                </a:solidFill>
                <a:highlight>
                  <a:srgbClr val="D4D4D4"/>
                </a:highlight>
                <a:latin typeface="Consolas" panose="020B0609020204030204" pitchFamily="49" charset="0"/>
              </a:rPr>
              <a:t>" </a:t>
            </a:r>
            <a:r>
              <a:rPr lang="en-US" altLang="zh-CN" i="1" dirty="0">
                <a:solidFill>
                  <a:srgbClr val="7F007F"/>
                </a:solidFill>
                <a:highlight>
                  <a:srgbClr val="D4D4D4"/>
                </a:highlight>
                <a:latin typeface="Consolas" panose="020B0609020204030204" pitchFamily="49" charset="0"/>
              </a:rPr>
              <a:t>class</a:t>
            </a:r>
            <a:r>
              <a:rPr lang="en-US" altLang="zh-CN" i="1" dirty="0">
                <a:solidFill>
                  <a:srgbClr val="000000"/>
                </a:solidFill>
                <a:highlight>
                  <a:srgbClr val="D4D4D4"/>
                </a:highlight>
                <a:latin typeface="Consolas" panose="020B0609020204030204" pitchFamily="49" charset="0"/>
              </a:rPr>
              <a:t>=</a:t>
            </a:r>
            <a:r>
              <a:rPr lang="en-US" altLang="zh-CN" i="1" dirty="0">
                <a:solidFill>
                  <a:srgbClr val="2A00FF"/>
                </a:solidFill>
                <a:highlight>
                  <a:srgbClr val="D4D4D4"/>
                </a:highlight>
                <a:latin typeface="Consolas" panose="020B0609020204030204" pitchFamily="49" charset="0"/>
              </a:rPr>
              <a:t>"</a:t>
            </a:r>
            <a:r>
              <a:rPr lang="en-US" altLang="zh-CN" i="1" dirty="0" err="1">
                <a:solidFill>
                  <a:srgbClr val="2A00FF"/>
                </a:solidFill>
                <a:highlight>
                  <a:srgbClr val="D4D4D4"/>
                </a:highlight>
                <a:latin typeface="Consolas" panose="020B0609020204030204" pitchFamily="49" charset="0"/>
              </a:rPr>
              <a:t>com.service.Config</a:t>
            </a:r>
            <a:r>
              <a:rPr lang="en-US" altLang="zh-CN" i="1" dirty="0">
                <a:solidFill>
                  <a:srgbClr val="2A00FF"/>
                </a:solidFill>
                <a:highlight>
                  <a:srgbClr val="D4D4D4"/>
                </a:highlight>
                <a:latin typeface="Consolas" panose="020B0609020204030204" pitchFamily="49" charset="0"/>
              </a:rPr>
              <a:t>" </a:t>
            </a:r>
            <a:r>
              <a:rPr lang="en-US" altLang="zh-CN" i="1" dirty="0">
                <a:solidFill>
                  <a:srgbClr val="7F007F"/>
                </a:solidFill>
                <a:highlight>
                  <a:srgbClr val="D4D4D4"/>
                </a:highlight>
                <a:latin typeface="Consolas" panose="020B0609020204030204" pitchFamily="49" charset="0"/>
              </a:rPr>
              <a:t>lazy-</a:t>
            </a:r>
            <a:r>
              <a:rPr lang="en-US" altLang="zh-CN" i="1" dirty="0" err="1">
                <a:solidFill>
                  <a:srgbClr val="7F007F"/>
                </a:solidFill>
                <a:highlight>
                  <a:srgbClr val="D4D4D4"/>
                </a:highlight>
                <a:latin typeface="Consolas" panose="020B0609020204030204" pitchFamily="49" charset="0"/>
              </a:rPr>
              <a:t>init</a:t>
            </a:r>
            <a:r>
              <a:rPr lang="en-US" altLang="zh-CN" i="1" dirty="0">
                <a:solidFill>
                  <a:srgbClr val="000000"/>
                </a:solidFill>
                <a:highlight>
                  <a:srgbClr val="D4D4D4"/>
                </a:highlight>
                <a:latin typeface="Consolas" panose="020B0609020204030204" pitchFamily="49" charset="0"/>
              </a:rPr>
              <a:t>=</a:t>
            </a:r>
            <a:r>
              <a:rPr lang="en-US" altLang="zh-CN" i="1" dirty="0">
                <a:solidFill>
                  <a:srgbClr val="2A00FF"/>
                </a:solidFill>
                <a:highlight>
                  <a:srgbClr val="D4D4D4"/>
                </a:highlight>
                <a:latin typeface="Consolas" panose="020B0609020204030204" pitchFamily="49" charset="0"/>
              </a:rPr>
              <a:t>"true"</a:t>
            </a:r>
            <a:r>
              <a:rPr lang="en-US" altLang="zh-CN" i="1" dirty="0">
                <a:solidFill>
                  <a:srgbClr val="008080"/>
                </a:solidFill>
                <a:highlight>
                  <a:srgbClr val="D4D4D4"/>
                </a:highlight>
                <a:latin typeface="Consolas" panose="020B0609020204030204" pitchFamily="49" charset="0"/>
              </a:rPr>
              <a:t>&gt;</a:t>
            </a:r>
          </a:p>
          <a:p>
            <a:pPr lvl="1"/>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property </a:t>
            </a:r>
            <a:r>
              <a:rPr lang="en-US" altLang="zh-CN" dirty="0">
                <a:solidFill>
                  <a:srgbClr val="7F007F"/>
                </a:solidFill>
                <a:latin typeface="Consolas" panose="020B0609020204030204" pitchFamily="49" charset="0"/>
              </a:rPr>
              <a:t>name</a:t>
            </a:r>
            <a:r>
              <a:rPr lang="en-US" altLang="zh-CN"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a:t>
            </a:r>
            <a:r>
              <a:rPr lang="en-US" altLang="zh-CN" i="1" dirty="0" err="1" smtClean="0">
                <a:solidFill>
                  <a:srgbClr val="2A00FF"/>
                </a:solidFill>
                <a:latin typeface="Consolas" panose="020B0609020204030204" pitchFamily="49" charset="0"/>
              </a:rPr>
              <a:t>userDaoList</a:t>
            </a:r>
            <a:r>
              <a:rPr lang="en-US" altLang="zh-CN" i="1" dirty="0" smtClean="0">
                <a:solidFill>
                  <a:srgbClr val="2A00FF"/>
                </a:solidFill>
                <a:latin typeface="Consolas" panose="020B0609020204030204" pitchFamily="49" charset="0"/>
              </a:rPr>
              <a:t>“  </a:t>
            </a:r>
            <a:r>
              <a:rPr lang="en-US" altLang="zh-CN" i="1" dirty="0" smtClean="0">
                <a:solidFill>
                  <a:srgbClr val="008080"/>
                </a:solidFill>
                <a:latin typeface="Consolas" panose="020B0609020204030204" pitchFamily="49" charset="0"/>
              </a:rPr>
              <a:t>&gt;</a:t>
            </a:r>
            <a:endParaRPr lang="en-US" altLang="zh-CN" i="1" dirty="0">
              <a:solidFill>
                <a:srgbClr val="008080"/>
              </a:solidFill>
              <a:latin typeface="Consolas" panose="020B0609020204030204" pitchFamily="49" charset="0"/>
            </a:endParaRPr>
          </a:p>
          <a:p>
            <a:pPr lvl="2"/>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list </a:t>
            </a:r>
            <a:r>
              <a:rPr lang="en-US" altLang="zh-CN" dirty="0">
                <a:solidFill>
                  <a:srgbClr val="7F007F"/>
                </a:solidFill>
                <a:latin typeface="Consolas" panose="020B0609020204030204" pitchFamily="49" charset="0"/>
              </a:rPr>
              <a:t>value-type</a:t>
            </a:r>
            <a:r>
              <a:rPr lang="en-US" altLang="zh-CN"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a:t>
            </a:r>
            <a:r>
              <a:rPr lang="en-US" altLang="zh-CN" i="1" dirty="0" err="1">
                <a:solidFill>
                  <a:srgbClr val="2A00FF"/>
                </a:solidFill>
                <a:latin typeface="Consolas" panose="020B0609020204030204" pitchFamily="49" charset="0"/>
              </a:rPr>
              <a:t>com.dao.UserDao</a:t>
            </a:r>
            <a:r>
              <a:rPr lang="en-US" altLang="zh-CN" i="1" dirty="0">
                <a:solidFill>
                  <a:srgbClr val="2A00FF"/>
                </a:solidFill>
                <a:latin typeface="Consolas" panose="020B0609020204030204" pitchFamily="49" charset="0"/>
              </a:rPr>
              <a:t>" </a:t>
            </a:r>
            <a:r>
              <a:rPr lang="en-US" altLang="zh-CN" i="1" dirty="0">
                <a:solidFill>
                  <a:srgbClr val="008080"/>
                </a:solidFill>
                <a:latin typeface="Consolas" panose="020B0609020204030204" pitchFamily="49" charset="0"/>
              </a:rPr>
              <a:t>&gt;</a:t>
            </a:r>
          </a:p>
          <a:p>
            <a:pPr lvl="3"/>
            <a:r>
              <a:rPr lang="en-US" altLang="zh-CN" dirty="0">
                <a:solidFill>
                  <a:srgbClr val="FF0000"/>
                </a:solidFill>
                <a:latin typeface="Consolas" panose="020B0609020204030204" pitchFamily="49" charset="0"/>
              </a:rPr>
              <a:t>&lt;ref bean=</a:t>
            </a:r>
            <a:r>
              <a:rPr lang="en-US" altLang="zh-CN" i="1" dirty="0">
                <a:solidFill>
                  <a:srgbClr val="FF0000"/>
                </a:solidFill>
                <a:latin typeface="Consolas" panose="020B0609020204030204" pitchFamily="49" charset="0"/>
              </a:rPr>
              <a:t>"</a:t>
            </a:r>
            <a:r>
              <a:rPr lang="en-US" altLang="zh-CN" i="1" dirty="0" smtClean="0">
                <a:solidFill>
                  <a:srgbClr val="FF0000"/>
                </a:solidFill>
                <a:latin typeface="Consolas" panose="020B0609020204030204" pitchFamily="49" charset="0"/>
              </a:rPr>
              <a:t>userDao1"/&gt;</a:t>
            </a:r>
            <a:endParaRPr lang="en-US" altLang="zh-CN" i="1" dirty="0">
              <a:solidFill>
                <a:srgbClr val="FF0000"/>
              </a:solidFill>
              <a:latin typeface="Consolas" panose="020B0609020204030204" pitchFamily="49" charset="0"/>
            </a:endParaRPr>
          </a:p>
          <a:p>
            <a:pPr lvl="3"/>
            <a:r>
              <a:rPr lang="en-US" altLang="zh-CN" dirty="0">
                <a:solidFill>
                  <a:srgbClr val="FF0000"/>
                </a:solidFill>
                <a:latin typeface="Consolas" panose="020B0609020204030204" pitchFamily="49" charset="0"/>
              </a:rPr>
              <a:t>&lt;ref bean=</a:t>
            </a:r>
            <a:r>
              <a:rPr lang="en-US" altLang="zh-CN" i="1" dirty="0">
                <a:solidFill>
                  <a:srgbClr val="FF0000"/>
                </a:solidFill>
                <a:latin typeface="Consolas" panose="020B0609020204030204" pitchFamily="49" charset="0"/>
              </a:rPr>
              <a:t>"</a:t>
            </a:r>
            <a:r>
              <a:rPr lang="en-US" altLang="zh-CN" i="1" dirty="0" smtClean="0">
                <a:solidFill>
                  <a:srgbClr val="FF0000"/>
                </a:solidFill>
                <a:latin typeface="Consolas" panose="020B0609020204030204" pitchFamily="49" charset="0"/>
              </a:rPr>
              <a:t>userDao2"/&gt;</a:t>
            </a:r>
            <a:endParaRPr lang="en-US" altLang="zh-CN" i="1" dirty="0">
              <a:solidFill>
                <a:srgbClr val="FF0000"/>
              </a:solidFill>
              <a:latin typeface="Consolas" panose="020B0609020204030204" pitchFamily="49" charset="0"/>
            </a:endParaRPr>
          </a:p>
          <a:p>
            <a:pPr lvl="2"/>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list</a:t>
            </a:r>
            <a:r>
              <a:rPr lang="en-US" altLang="zh-CN" dirty="0">
                <a:solidFill>
                  <a:srgbClr val="008080"/>
                </a:solidFill>
                <a:latin typeface="Consolas" panose="020B0609020204030204" pitchFamily="49" charset="0"/>
              </a:rPr>
              <a:t>&gt;</a:t>
            </a:r>
          </a:p>
          <a:p>
            <a:pPr lvl="1"/>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property</a:t>
            </a:r>
            <a:r>
              <a:rPr lang="en-US" altLang="zh-CN" dirty="0" smtClean="0">
                <a:solidFill>
                  <a:srgbClr val="008080"/>
                </a:solidFill>
                <a:latin typeface="Consolas" panose="020B0609020204030204" pitchFamily="49" charset="0"/>
              </a:rPr>
              <a:t>&gt;</a:t>
            </a:r>
          </a:p>
          <a:p>
            <a:pPr lvl="1"/>
            <a:r>
              <a:rPr lang="en-US" altLang="zh-CN" dirty="0" smtClean="0">
                <a:solidFill>
                  <a:srgbClr val="008080"/>
                </a:solidFill>
                <a:latin typeface="Consolas" panose="020B0609020204030204" pitchFamily="49" charset="0"/>
              </a:rPr>
              <a:t>&lt;/</a:t>
            </a:r>
            <a:r>
              <a:rPr lang="en-US" altLang="zh-CN" dirty="0" smtClean="0">
                <a:solidFill>
                  <a:srgbClr val="3F7F7F"/>
                </a:solidFill>
                <a:highlight>
                  <a:srgbClr val="D4D4D4"/>
                </a:highlight>
                <a:latin typeface="Consolas" panose="020B0609020204030204" pitchFamily="49" charset="0"/>
              </a:rPr>
              <a:t>bean&gt;</a:t>
            </a:r>
          </a:p>
          <a:p>
            <a:pPr lvl="1"/>
            <a:endParaRPr lang="en-US" altLang="zh-CN" dirty="0" smtClean="0">
              <a:solidFill>
                <a:srgbClr val="008080"/>
              </a:solidFill>
              <a:latin typeface="Consolas" panose="020B0609020204030204" pitchFamily="49" charset="0"/>
            </a:endParaRPr>
          </a:p>
        </p:txBody>
      </p:sp>
      <p:sp>
        <p:nvSpPr>
          <p:cNvPr id="6" name="矩形 5"/>
          <p:cNvSpPr/>
          <p:nvPr/>
        </p:nvSpPr>
        <p:spPr>
          <a:xfrm>
            <a:off x="790268" y="3987066"/>
            <a:ext cx="7632848" cy="646331"/>
          </a:xfrm>
          <a:prstGeom prst="rect">
            <a:avLst/>
          </a:prstGeom>
        </p:spPr>
        <p:txBody>
          <a:bodyPr wrap="square">
            <a:spAutoFit/>
          </a:bodyPr>
          <a:lstStyle/>
          <a:p>
            <a:r>
              <a:rPr lang="en-US" altLang="zh-CN" dirty="0">
                <a:solidFill>
                  <a:srgbClr val="008080"/>
                </a:solidFill>
                <a:latin typeface="Consolas" panose="020B0609020204030204" pitchFamily="49" charset="0"/>
              </a:rPr>
              <a:t>&lt;</a:t>
            </a:r>
            <a:r>
              <a:rPr lang="en-US" altLang="zh-CN" dirty="0">
                <a:solidFill>
                  <a:srgbClr val="3F7F7F"/>
                </a:solidFill>
                <a:highlight>
                  <a:srgbClr val="D4D4D4"/>
                </a:highlight>
                <a:latin typeface="Consolas" panose="020B0609020204030204" pitchFamily="49" charset="0"/>
              </a:rPr>
              <a:t>bean </a:t>
            </a:r>
            <a:r>
              <a:rPr lang="en-US" altLang="zh-CN" dirty="0">
                <a:solidFill>
                  <a:srgbClr val="7F007F"/>
                </a:solidFill>
                <a:highlight>
                  <a:srgbClr val="D4D4D4"/>
                </a:highlight>
                <a:latin typeface="Consolas" panose="020B0609020204030204" pitchFamily="49" charset="0"/>
              </a:rPr>
              <a:t>id</a:t>
            </a:r>
            <a:r>
              <a:rPr lang="en-US" altLang="zh-CN" dirty="0">
                <a:solidFill>
                  <a:srgbClr val="000000"/>
                </a:solidFill>
                <a:highlight>
                  <a:srgbClr val="D4D4D4"/>
                </a:highlight>
                <a:latin typeface="Consolas" panose="020B0609020204030204" pitchFamily="49" charset="0"/>
              </a:rPr>
              <a:t>=</a:t>
            </a:r>
            <a:r>
              <a:rPr lang="en-US" altLang="zh-CN" i="1" dirty="0">
                <a:solidFill>
                  <a:srgbClr val="2A00FF"/>
                </a:solidFill>
                <a:highlight>
                  <a:srgbClr val="D4D4D4"/>
                </a:highlight>
                <a:latin typeface="Consolas" panose="020B0609020204030204" pitchFamily="49" charset="0"/>
              </a:rPr>
              <a:t>"</a:t>
            </a:r>
            <a:r>
              <a:rPr lang="en-US" altLang="zh-CN" i="1" dirty="0" smtClean="0">
                <a:solidFill>
                  <a:srgbClr val="2A00FF"/>
                </a:solidFill>
                <a:highlight>
                  <a:srgbClr val="D4D4D4"/>
                </a:highlight>
                <a:latin typeface="Consolas" panose="020B0609020204030204" pitchFamily="49" charset="0"/>
              </a:rPr>
              <a:t>userDao1" </a:t>
            </a:r>
            <a:r>
              <a:rPr lang="en-US" altLang="zh-CN" i="1" dirty="0">
                <a:solidFill>
                  <a:srgbClr val="7F007F"/>
                </a:solidFill>
                <a:highlight>
                  <a:srgbClr val="D4D4D4"/>
                </a:highlight>
                <a:latin typeface="Consolas" panose="020B0609020204030204" pitchFamily="49" charset="0"/>
              </a:rPr>
              <a:t>class</a:t>
            </a:r>
            <a:r>
              <a:rPr lang="en-US" altLang="zh-CN" i="1" dirty="0">
                <a:solidFill>
                  <a:srgbClr val="000000"/>
                </a:solidFill>
                <a:highlight>
                  <a:srgbClr val="D4D4D4"/>
                </a:highlight>
                <a:latin typeface="Consolas" panose="020B0609020204030204" pitchFamily="49" charset="0"/>
              </a:rPr>
              <a:t>=</a:t>
            </a:r>
            <a:r>
              <a:rPr lang="en-US" altLang="zh-CN" i="1" dirty="0">
                <a:solidFill>
                  <a:srgbClr val="2A00FF"/>
                </a:solidFill>
                <a:highlight>
                  <a:srgbClr val="D4D4D4"/>
                </a:highlight>
                <a:latin typeface="Consolas" panose="020B0609020204030204" pitchFamily="49" charset="0"/>
              </a:rPr>
              <a:t>"</a:t>
            </a:r>
            <a:r>
              <a:rPr lang="en-US" altLang="zh-CN" i="1" dirty="0" smtClean="0">
                <a:solidFill>
                  <a:srgbClr val="2A00FF"/>
                </a:solidFill>
                <a:highlight>
                  <a:srgbClr val="D4D4D4"/>
                </a:highlight>
                <a:latin typeface="Consolas" panose="020B0609020204030204" pitchFamily="49" charset="0"/>
              </a:rPr>
              <a:t>com.dao.UserDao1" </a:t>
            </a:r>
            <a:r>
              <a:rPr lang="en-US" altLang="zh-CN" i="1" dirty="0">
                <a:solidFill>
                  <a:srgbClr val="008080"/>
                </a:solidFill>
                <a:highlight>
                  <a:srgbClr val="D4D4D4"/>
                </a:highlight>
                <a:latin typeface="Consolas" panose="020B0609020204030204" pitchFamily="49" charset="0"/>
              </a:rPr>
              <a:t>&gt;&lt;/</a:t>
            </a:r>
            <a:r>
              <a:rPr lang="en-US" altLang="zh-CN" i="1" dirty="0">
                <a:solidFill>
                  <a:srgbClr val="3F7F7F"/>
                </a:solidFill>
                <a:highlight>
                  <a:srgbClr val="D4D4D4"/>
                </a:highlight>
                <a:latin typeface="Consolas" panose="020B0609020204030204" pitchFamily="49" charset="0"/>
              </a:rPr>
              <a:t>bean</a:t>
            </a:r>
            <a:r>
              <a:rPr lang="en-US" altLang="zh-CN" i="1" dirty="0">
                <a:solidFill>
                  <a:srgbClr val="008080"/>
                </a:solidFill>
                <a:highlight>
                  <a:srgbClr val="D4D4D4"/>
                </a:highlight>
                <a:latin typeface="Consolas" panose="020B0609020204030204" pitchFamily="49" charset="0"/>
              </a:rPr>
              <a:t>&gt;</a:t>
            </a:r>
          </a:p>
          <a:p>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bean </a:t>
            </a:r>
            <a:r>
              <a:rPr lang="en-US" altLang="zh-CN" dirty="0">
                <a:solidFill>
                  <a:srgbClr val="7F007F"/>
                </a:solidFill>
                <a:latin typeface="Consolas" panose="020B0609020204030204" pitchFamily="49" charset="0"/>
              </a:rPr>
              <a:t>id</a:t>
            </a:r>
            <a:r>
              <a:rPr lang="en-US" altLang="zh-CN"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"userDao2" </a:t>
            </a:r>
            <a:r>
              <a:rPr lang="en-US" altLang="zh-CN" i="1" dirty="0">
                <a:solidFill>
                  <a:srgbClr val="7F007F"/>
                </a:solidFill>
                <a:latin typeface="Consolas" panose="020B0609020204030204" pitchFamily="49" charset="0"/>
              </a:rPr>
              <a:t>class</a:t>
            </a:r>
            <a:r>
              <a:rPr lang="en-US" altLang="zh-CN" i="1"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a:t>
            </a:r>
            <a:r>
              <a:rPr lang="en-US" altLang="zh-CN" i="1" dirty="0" smtClean="0">
                <a:solidFill>
                  <a:srgbClr val="2A00FF"/>
                </a:solidFill>
                <a:latin typeface="Consolas" panose="020B0609020204030204" pitchFamily="49" charset="0"/>
              </a:rPr>
              <a:t>com.dao.UserDao2" </a:t>
            </a:r>
            <a:r>
              <a:rPr lang="en-US" altLang="zh-CN" i="1" dirty="0">
                <a:solidFill>
                  <a:srgbClr val="008080"/>
                </a:solidFill>
                <a:latin typeface="Consolas" panose="020B0609020204030204" pitchFamily="49" charset="0"/>
              </a:rPr>
              <a:t>&gt;&lt;/</a:t>
            </a:r>
            <a:r>
              <a:rPr lang="en-US" altLang="zh-CN" i="1" dirty="0">
                <a:solidFill>
                  <a:srgbClr val="3F7F7F"/>
                </a:solidFill>
                <a:latin typeface="Consolas" panose="020B0609020204030204" pitchFamily="49" charset="0"/>
              </a:rPr>
              <a:t>bean</a:t>
            </a:r>
            <a:r>
              <a:rPr lang="en-US" altLang="zh-CN" i="1" dirty="0">
                <a:solidFill>
                  <a:srgbClr val="008080"/>
                </a:solidFill>
                <a:latin typeface="Consolas" panose="020B0609020204030204" pitchFamily="49" charset="0"/>
              </a:rPr>
              <a:t>&gt;</a:t>
            </a:r>
          </a:p>
        </p:txBody>
      </p:sp>
      <p:sp>
        <p:nvSpPr>
          <p:cNvPr id="7" name="矩形 6"/>
          <p:cNvSpPr/>
          <p:nvPr/>
        </p:nvSpPr>
        <p:spPr>
          <a:xfrm>
            <a:off x="1331640" y="4725144"/>
            <a:ext cx="5608652" cy="923330"/>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Config</a:t>
            </a:r>
            <a:r>
              <a:rPr lang="en-US" altLang="zh-CN" b="1" dirty="0">
                <a:solidFill>
                  <a:srgbClr val="000000"/>
                </a:solidFill>
                <a:latin typeface="Consolas" panose="020B0609020204030204" pitchFamily="49" charset="0"/>
              </a:rPr>
              <a:t> {</a:t>
            </a:r>
          </a:p>
          <a:p>
            <a:r>
              <a:rPr lang="en-US" altLang="zh-CN" dirty="0" smtClean="0">
                <a:solidFill>
                  <a:srgbClr val="000000"/>
                </a:solidFill>
                <a:latin typeface="Consolas" panose="020B0609020204030204" pitchFamily="49" charset="0"/>
              </a:rPr>
              <a:t>        List&lt;</a:t>
            </a:r>
            <a:r>
              <a:rPr lang="en-US" altLang="zh-CN" u="sng" dirty="0" err="1" smtClean="0">
                <a:solidFill>
                  <a:srgbClr val="000000"/>
                </a:solidFill>
                <a:latin typeface="Consolas" panose="020B0609020204030204" pitchFamily="49" charset="0"/>
              </a:rPr>
              <a:t>UserDao</a:t>
            </a:r>
            <a:r>
              <a:rPr lang="en-US" altLang="zh-CN" u="sng" dirty="0">
                <a:solidFill>
                  <a:srgbClr val="000000"/>
                </a:solidFill>
                <a:latin typeface="Consolas" panose="020B0609020204030204" pitchFamily="49" charset="0"/>
              </a:rPr>
              <a:t>&gt; </a:t>
            </a:r>
            <a:r>
              <a:rPr lang="en-US" altLang="zh-CN" u="sng" dirty="0" err="1" smtClean="0">
                <a:solidFill>
                  <a:srgbClr val="0000C0"/>
                </a:solidFill>
                <a:latin typeface="Consolas" panose="020B0609020204030204" pitchFamily="49" charset="0"/>
              </a:rPr>
              <a:t>userDaoList</a:t>
            </a:r>
            <a:r>
              <a:rPr lang="en-US" altLang="zh-CN" u="sng"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        setter…</a:t>
            </a:r>
            <a:endParaRPr lang="en-US" altLang="zh-CN" dirty="0">
              <a:solidFill>
                <a:srgbClr val="00000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宋体" panose="02010600030101010101" pitchFamily="2" charset="-122"/>
                <a:ea typeface="宋体" panose="02010600030101010101" pitchFamily="2" charset="-122"/>
              </a:rPr>
              <a:t>集合</a:t>
            </a:r>
            <a:r>
              <a:rPr lang="zh-CN" altLang="en-US" smtClean="0">
                <a:latin typeface="宋体" panose="02010600030101010101" pitchFamily="2" charset="-122"/>
                <a:ea typeface="宋体" panose="02010600030101010101" pitchFamily="2" charset="-122"/>
              </a:rPr>
              <a:t>属性 </a:t>
            </a:r>
            <a:r>
              <a:rPr lang="en-US" altLang="zh-CN" smtClean="0">
                <a:latin typeface="宋体" panose="02010600030101010101" pitchFamily="2" charset="-122"/>
                <a:ea typeface="宋体" panose="02010600030101010101" pitchFamily="2" charset="-122"/>
              </a:rPr>
              <a:t>- List</a:t>
            </a:r>
            <a:r>
              <a:rPr lang="zh-CN" altLang="en-US" smtClean="0">
                <a:latin typeface="宋体" panose="02010600030101010101" pitchFamily="2" charset="-122"/>
                <a:ea typeface="宋体" panose="02010600030101010101" pitchFamily="2" charset="-122"/>
              </a:rPr>
              <a:t>集合</a:t>
            </a:r>
            <a:endParaRPr lang="zh-CN" altLang="en-US">
              <a:latin typeface="宋体" panose="02010600030101010101" pitchFamily="2" charset="-122"/>
              <a:ea typeface="宋体" panose="02010600030101010101" pitchFamily="2" charset="-122"/>
            </a:endParaRPr>
          </a:p>
        </p:txBody>
      </p:sp>
      <p:sp>
        <p:nvSpPr>
          <p:cNvPr id="6" name="矩形 5"/>
          <p:cNvSpPr/>
          <p:nvPr/>
        </p:nvSpPr>
        <p:spPr>
          <a:xfrm>
            <a:off x="107504" y="1124744"/>
            <a:ext cx="7992888" cy="2308324"/>
          </a:xfrm>
          <a:prstGeom prst="rect">
            <a:avLst/>
          </a:prstGeom>
        </p:spPr>
        <p:txBody>
          <a:bodyPr wrap="square">
            <a:spAutoFit/>
          </a:bodyPr>
          <a:lstStyle/>
          <a:p>
            <a:r>
              <a:rPr lang="en-US" altLang="zh-CN" dirty="0">
                <a:solidFill>
                  <a:srgbClr val="3F5FBF"/>
                </a:solidFill>
                <a:latin typeface="Consolas" panose="020B0609020204030204" pitchFamily="49" charset="0"/>
              </a:rPr>
              <a:t>&lt;!-- </a:t>
            </a:r>
            <a:r>
              <a:rPr lang="zh-CN" altLang="en-US" dirty="0">
                <a:solidFill>
                  <a:srgbClr val="3F5FBF"/>
                </a:solidFill>
                <a:latin typeface="Consolas" panose="020B0609020204030204" pitchFamily="49" charset="0"/>
              </a:rPr>
              <a:t>给</a:t>
            </a:r>
            <a:r>
              <a:rPr lang="en-US" altLang="zh-CN" dirty="0">
                <a:solidFill>
                  <a:srgbClr val="3F5FBF"/>
                </a:solidFill>
                <a:latin typeface="Consolas" panose="020B0609020204030204" pitchFamily="49" charset="0"/>
              </a:rPr>
              <a:t>list</a:t>
            </a:r>
            <a:r>
              <a:rPr lang="zh-CN" altLang="en-US" dirty="0">
                <a:solidFill>
                  <a:srgbClr val="3F5FBF"/>
                </a:solidFill>
                <a:latin typeface="Consolas" panose="020B0609020204030204" pitchFamily="49" charset="0"/>
              </a:rPr>
              <a:t>类型的属性赋值 </a:t>
            </a:r>
            <a:r>
              <a:rPr lang="en-US" altLang="zh-CN" dirty="0">
                <a:solidFill>
                  <a:srgbClr val="3F5FBF"/>
                </a:solidFill>
                <a:latin typeface="Consolas" panose="020B0609020204030204" pitchFamily="49" charset="0"/>
              </a:rPr>
              <a:t>--&gt;</a:t>
            </a:r>
          </a:p>
          <a:p>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property </a:t>
            </a:r>
            <a:r>
              <a:rPr lang="en-US" altLang="zh-CN" dirty="0">
                <a:solidFill>
                  <a:srgbClr val="7F007F"/>
                </a:solidFill>
                <a:latin typeface="Consolas" panose="020B0609020204030204" pitchFamily="49" charset="0"/>
              </a:rPr>
              <a:t>name</a:t>
            </a:r>
            <a:r>
              <a:rPr lang="en-US" altLang="zh-CN"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"list"</a:t>
            </a:r>
            <a:r>
              <a:rPr lang="en-US" altLang="zh-CN" i="1" dirty="0">
                <a:solidFill>
                  <a:srgbClr val="008080"/>
                </a:solidFill>
                <a:latin typeface="Consolas" panose="020B0609020204030204" pitchFamily="49" charset="0"/>
              </a:rPr>
              <a:t>&gt;</a:t>
            </a:r>
          </a:p>
          <a:p>
            <a:pPr lvl="1"/>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list</a:t>
            </a:r>
            <a:r>
              <a:rPr lang="en-US" altLang="zh-CN" dirty="0">
                <a:solidFill>
                  <a:srgbClr val="008080"/>
                </a:solidFill>
                <a:latin typeface="Consolas" panose="020B0609020204030204" pitchFamily="49" charset="0"/>
              </a:rPr>
              <a:t>&gt;</a:t>
            </a:r>
          </a:p>
          <a:p>
            <a:pPr lvl="2"/>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value</a:t>
            </a:r>
            <a:r>
              <a:rPr lang="en-US" altLang="zh-CN" dirty="0">
                <a:solidFill>
                  <a:srgbClr val="008080"/>
                </a:solidFill>
                <a:latin typeface="Consolas" panose="020B0609020204030204" pitchFamily="49" charset="0"/>
              </a:rPr>
              <a:t>&gt;</a:t>
            </a:r>
            <a:r>
              <a:rPr lang="en-US" altLang="zh-CN" u="sng" dirty="0" err="1">
                <a:solidFill>
                  <a:srgbClr val="000000"/>
                </a:solidFill>
                <a:latin typeface="Consolas" panose="020B0609020204030204" pitchFamily="49" charset="0"/>
              </a:rPr>
              <a:t>abc</a:t>
            </a:r>
            <a:r>
              <a:rPr lang="en-US" altLang="zh-CN" u="sng" dirty="0">
                <a:solidFill>
                  <a:srgbClr val="008080"/>
                </a:solidFill>
                <a:latin typeface="Consolas" panose="020B0609020204030204" pitchFamily="49" charset="0"/>
              </a:rPr>
              <a:t>&lt;/</a:t>
            </a:r>
            <a:r>
              <a:rPr lang="en-US" altLang="zh-CN" u="sng" dirty="0">
                <a:solidFill>
                  <a:srgbClr val="3F7F7F"/>
                </a:solidFill>
                <a:latin typeface="Consolas" panose="020B0609020204030204" pitchFamily="49" charset="0"/>
              </a:rPr>
              <a:t>value</a:t>
            </a:r>
            <a:r>
              <a:rPr lang="en-US" altLang="zh-CN" u="sng" dirty="0">
                <a:solidFill>
                  <a:srgbClr val="008080"/>
                </a:solidFill>
                <a:latin typeface="Consolas" panose="020B0609020204030204" pitchFamily="49" charset="0"/>
              </a:rPr>
              <a:t>&gt;</a:t>
            </a:r>
          </a:p>
          <a:p>
            <a:pPr lvl="2"/>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value</a:t>
            </a:r>
            <a:r>
              <a:rPr lang="en-US" altLang="zh-CN" dirty="0">
                <a:solidFill>
                  <a:srgbClr val="008080"/>
                </a:solidFill>
                <a:latin typeface="Consolas" panose="020B0609020204030204" pitchFamily="49" charset="0"/>
              </a:rPr>
              <a:t>&gt;</a:t>
            </a:r>
            <a:r>
              <a:rPr lang="en-US" altLang="zh-CN" dirty="0">
                <a:solidFill>
                  <a:srgbClr val="000000"/>
                </a:solidFill>
                <a:latin typeface="Consolas" panose="020B0609020204030204" pitchFamily="49" charset="0"/>
              </a:rPr>
              <a:t>hello</a:t>
            </a:r>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value</a:t>
            </a:r>
            <a:r>
              <a:rPr lang="en-US" altLang="zh-CN" dirty="0">
                <a:solidFill>
                  <a:srgbClr val="008080"/>
                </a:solidFill>
                <a:latin typeface="Consolas" panose="020B0609020204030204" pitchFamily="49" charset="0"/>
              </a:rPr>
              <a:t>&gt;</a:t>
            </a:r>
          </a:p>
          <a:p>
            <a:pPr lvl="2"/>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value</a:t>
            </a:r>
            <a:r>
              <a:rPr lang="en-US" altLang="zh-CN" dirty="0">
                <a:solidFill>
                  <a:srgbClr val="008080"/>
                </a:solidFill>
                <a:latin typeface="Consolas" panose="020B0609020204030204" pitchFamily="49" charset="0"/>
              </a:rPr>
              <a:t>&gt;</a:t>
            </a:r>
            <a:r>
              <a:rPr lang="en-US" altLang="zh-CN" dirty="0">
                <a:solidFill>
                  <a:srgbClr val="000000"/>
                </a:solidFill>
                <a:latin typeface="Consolas" panose="020B0609020204030204" pitchFamily="49" charset="0"/>
              </a:rPr>
              <a:t>123</a:t>
            </a:r>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value</a:t>
            </a:r>
            <a:r>
              <a:rPr lang="en-US" altLang="zh-CN" dirty="0">
                <a:solidFill>
                  <a:srgbClr val="008080"/>
                </a:solidFill>
                <a:latin typeface="Consolas" panose="020B0609020204030204" pitchFamily="49" charset="0"/>
              </a:rPr>
              <a:t>&gt;</a:t>
            </a:r>
          </a:p>
          <a:p>
            <a:pPr lvl="1"/>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list</a:t>
            </a:r>
            <a:r>
              <a:rPr lang="en-US" altLang="zh-CN" dirty="0">
                <a:solidFill>
                  <a:srgbClr val="008080"/>
                </a:solidFill>
                <a:latin typeface="Consolas" panose="020B0609020204030204" pitchFamily="49" charset="0"/>
              </a:rPr>
              <a:t>&gt;</a:t>
            </a:r>
          </a:p>
          <a:p>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property</a:t>
            </a:r>
            <a:r>
              <a:rPr lang="en-US" altLang="zh-CN" dirty="0">
                <a:solidFill>
                  <a:srgbClr val="008080"/>
                </a:solidFill>
                <a:latin typeface="Consolas" panose="020B0609020204030204" pitchFamily="49" charset="0"/>
              </a:rPr>
              <a:t>&gt;</a:t>
            </a:r>
            <a:endParaRPr lang="zh-CN" altLang="en-US" dirty="0"/>
          </a:p>
        </p:txBody>
      </p:sp>
      <p:sp>
        <p:nvSpPr>
          <p:cNvPr id="7" name="矩形 6"/>
          <p:cNvSpPr/>
          <p:nvPr/>
        </p:nvSpPr>
        <p:spPr>
          <a:xfrm>
            <a:off x="2411760" y="3284984"/>
            <a:ext cx="5904656" cy="1477328"/>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Config</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smtClean="0">
                <a:solidFill>
                  <a:srgbClr val="000000"/>
                </a:solidFill>
                <a:latin typeface="Consolas" panose="020B0609020204030204" pitchFamily="49" charset="0"/>
              </a:rPr>
              <a:t>  List&lt;String</a:t>
            </a:r>
            <a:r>
              <a:rPr lang="en-US" altLang="zh-CN" dirty="0">
                <a:solidFill>
                  <a:srgbClr val="000000"/>
                </a:solidFill>
                <a:latin typeface="Consolas" panose="020B0609020204030204" pitchFamily="49" charset="0"/>
              </a:rPr>
              <a:t>&gt; </a:t>
            </a:r>
            <a:r>
              <a:rPr lang="en-US" altLang="zh-CN" dirty="0">
                <a:solidFill>
                  <a:srgbClr val="0000C0"/>
                </a:solidFill>
                <a:latin typeface="Consolas" panose="020B0609020204030204" pitchFamily="49" charset="0"/>
              </a:rPr>
              <a:t>list</a:t>
            </a:r>
            <a:r>
              <a:rPr lang="en-US" altLang="zh-CN" dirty="0">
                <a:solidFill>
                  <a:srgbClr val="000000"/>
                </a:solidFill>
                <a:latin typeface="Consolas" panose="020B0609020204030204" pitchFamily="49" charset="0"/>
              </a:rPr>
              <a:t>;</a:t>
            </a:r>
          </a:p>
          <a:p>
            <a:r>
              <a:rPr lang="en-US" altLang="zh-CN" b="1" dirty="0" smtClean="0">
                <a:solidFill>
                  <a:srgbClr val="7F0055"/>
                </a:solidFill>
                <a:latin typeface="Consolas" panose="020B0609020204030204" pitchFamily="49" charset="0"/>
              </a:rPr>
              <a:t>   public</a:t>
            </a:r>
            <a:r>
              <a:rPr lang="en-US" altLang="zh-CN" b="1" dirty="0" smtClean="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setList</a:t>
            </a:r>
            <a:r>
              <a:rPr lang="en-US" altLang="zh-CN" b="1" dirty="0">
                <a:solidFill>
                  <a:srgbClr val="000000"/>
                </a:solidFill>
                <a:latin typeface="Consolas" panose="020B0609020204030204" pitchFamily="49" charset="0"/>
              </a:rPr>
              <a:t>(List&lt;String&gt; list) {</a:t>
            </a:r>
          </a:p>
          <a:p>
            <a:r>
              <a:rPr lang="en-US" altLang="zh-CN" b="1" dirty="0" smtClean="0">
                <a:solidFill>
                  <a:srgbClr val="7F0055"/>
                </a:solidFill>
                <a:latin typeface="Consolas" panose="020B0609020204030204" pitchFamily="49" charset="0"/>
              </a:rPr>
              <a:t>    </a:t>
            </a:r>
            <a:r>
              <a:rPr lang="en-US" altLang="zh-CN" b="1" dirty="0" err="1" smtClean="0">
                <a:solidFill>
                  <a:srgbClr val="7F0055"/>
                </a:solidFill>
                <a:latin typeface="Consolas" panose="020B0609020204030204" pitchFamily="49" charset="0"/>
              </a:rPr>
              <a:t>this</a:t>
            </a:r>
            <a:r>
              <a:rPr lang="en-US" altLang="zh-CN" b="1" dirty="0" err="1" smtClean="0">
                <a:solidFill>
                  <a:srgbClr val="000000"/>
                </a:solidFill>
                <a:latin typeface="Consolas" panose="020B0609020204030204" pitchFamily="49" charset="0"/>
              </a:rPr>
              <a:t>.</a:t>
            </a:r>
            <a:r>
              <a:rPr lang="en-US" altLang="zh-CN" b="1" dirty="0" err="1" smtClean="0">
                <a:solidFill>
                  <a:srgbClr val="0000C0"/>
                </a:solidFill>
                <a:latin typeface="Consolas" panose="020B0609020204030204" pitchFamily="49" charset="0"/>
              </a:rPr>
              <a:t>list</a:t>
            </a:r>
            <a:r>
              <a:rPr lang="en-US" altLang="zh-CN" b="1" dirty="0" smtClean="0">
                <a:solidFill>
                  <a:srgbClr val="000000"/>
                </a:solidFill>
                <a:latin typeface="Consolas" panose="020B0609020204030204" pitchFamily="49" charset="0"/>
              </a:rPr>
              <a:t> </a:t>
            </a:r>
            <a:r>
              <a:rPr lang="en-US" altLang="zh-CN" b="1" dirty="0">
                <a:solidFill>
                  <a:srgbClr val="000000"/>
                </a:solidFill>
                <a:latin typeface="Consolas" panose="020B0609020204030204" pitchFamily="49" charset="0"/>
              </a:rPr>
              <a:t>= list;</a:t>
            </a:r>
          </a:p>
          <a:p>
            <a:r>
              <a:rPr lang="en-US" altLang="zh-CN" dirty="0">
                <a:solidFill>
                  <a:srgbClr val="000000"/>
                </a:solidFill>
                <a:latin typeface="Consolas" panose="020B0609020204030204" pitchFamily="49"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323528" y="44624"/>
            <a:ext cx="8229600" cy="1001272"/>
          </a:xfrm>
        </p:spPr>
        <p:txBody>
          <a:bodyPr/>
          <a:lstStyle/>
          <a:p>
            <a:r>
              <a:rPr lang="zh-CN" altLang="en-US" smtClean="0">
                <a:latin typeface="宋体" panose="02010600030101010101" pitchFamily="2" charset="-122"/>
                <a:ea typeface="宋体" panose="02010600030101010101" pitchFamily="2" charset="-122"/>
                <a:cs typeface="Arial Unicode MS" panose="020B0604020202020204" pitchFamily="34" charset="-122"/>
              </a:rPr>
              <a:t>集合属性 </a:t>
            </a:r>
            <a:r>
              <a:rPr lang="en-US" altLang="zh-CN" smtClean="0">
                <a:latin typeface="宋体" panose="02010600030101010101" pitchFamily="2" charset="-122"/>
                <a:ea typeface="宋体" panose="02010600030101010101" pitchFamily="2" charset="-122"/>
                <a:cs typeface="Arial Unicode MS" panose="020B0604020202020204" pitchFamily="34" charset="-122"/>
              </a:rPr>
              <a:t>- Map</a:t>
            </a:r>
            <a:r>
              <a:rPr lang="zh-CN" altLang="en-US" smtClean="0">
                <a:latin typeface="宋体" panose="02010600030101010101" pitchFamily="2" charset="-122"/>
                <a:ea typeface="宋体" panose="02010600030101010101" pitchFamily="2" charset="-122"/>
                <a:cs typeface="Arial Unicode MS" panose="020B0604020202020204" pitchFamily="34" charset="-122"/>
              </a:rPr>
              <a:t>集合</a:t>
            </a:r>
            <a:endParaRPr lang="en-US" altLang="zh-CN"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54339" name="Rectangle 3"/>
          <p:cNvSpPr>
            <a:spLocks noGrp="1" noChangeArrowheads="1"/>
          </p:cNvSpPr>
          <p:nvPr>
            <p:ph idx="1"/>
          </p:nvPr>
        </p:nvSpPr>
        <p:spPr>
          <a:xfrm>
            <a:off x="539552" y="1340768"/>
            <a:ext cx="8248430" cy="4346575"/>
          </a:xfrm>
        </p:spPr>
        <p:txBody>
          <a:bodyPr/>
          <a:lstStyle/>
          <a:p>
            <a:pPr>
              <a:lnSpc>
                <a:spcPct val="90000"/>
              </a:lnSpc>
            </a:pPr>
            <a:r>
              <a:rPr lang="en-US" altLang="zh-CN" sz="2400" dirty="0" err="1" smtClean="0">
                <a:latin typeface="宋体" panose="02010600030101010101" pitchFamily="2" charset="-122"/>
                <a:ea typeface="宋体" panose="02010600030101010101" pitchFamily="2" charset="-122"/>
                <a:cs typeface="Arial Unicode MS" panose="020B0604020202020204" pitchFamily="34" charset="-122"/>
              </a:rPr>
              <a:t>java.util.Map</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通过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&lt;map&gt;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标签定义</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&lt;map&gt;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标签里可以使用多个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&lt;entry&gt;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作为子标签</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每个条目包含一个键和一个值</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pPr>
              <a:lnSpc>
                <a:spcPct val="90000"/>
              </a:lnSpc>
            </a:pPr>
            <a:r>
              <a:rPr lang="zh-CN" altLang="en-US" sz="2400" dirty="0">
                <a:latin typeface="宋体" panose="02010600030101010101" pitchFamily="2" charset="-122"/>
                <a:ea typeface="宋体" panose="02010600030101010101" pitchFamily="2" charset="-122"/>
                <a:cs typeface="Arial Unicode MS" panose="020B0604020202020204" pitchFamily="34" charset="-122"/>
              </a:rPr>
              <a:t>必须在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&lt;key&gt;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标签里定义键</a:t>
            </a:r>
          </a:p>
          <a:p>
            <a:pPr>
              <a:lnSpc>
                <a:spcPct val="90000"/>
              </a:lnSpc>
            </a:pPr>
            <a:r>
              <a:rPr lang="zh-CN" altLang="en-US" sz="2400" dirty="0">
                <a:latin typeface="宋体" panose="02010600030101010101" pitchFamily="2" charset="-122"/>
                <a:ea typeface="宋体" panose="02010600030101010101" pitchFamily="2" charset="-122"/>
                <a:cs typeface="Arial Unicode MS" panose="020B0604020202020204" pitchFamily="34" charset="-122"/>
              </a:rPr>
              <a:t>因为键和值的类型没有限制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所以可以自由地为它们指定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&lt;value&gt;, &lt;ref&gt;, &lt;bean&gt;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或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&lt;null&gt;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pPr>
              <a:lnSpc>
                <a:spcPct val="90000"/>
              </a:lnSpc>
            </a:pPr>
            <a:r>
              <a:rPr lang="zh-CN" altLang="en-US" sz="2400" dirty="0">
                <a:latin typeface="宋体" panose="02010600030101010101" pitchFamily="2" charset="-122"/>
                <a:ea typeface="宋体" panose="02010600030101010101" pitchFamily="2" charset="-122"/>
                <a:cs typeface="Arial Unicode MS" panose="020B0604020202020204" pitchFamily="34" charset="-122"/>
              </a:rPr>
              <a:t>可以将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Map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的键和值作为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&lt;entry&gt;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的属性定义</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简单常量使用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key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和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value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来定义</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引用通过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key-ref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和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value-ref </a:t>
            </a:r>
            <a:r>
              <a:rPr lang="zh-CN" altLang="en-US" sz="2400">
                <a:latin typeface="宋体" panose="02010600030101010101" pitchFamily="2" charset="-122"/>
                <a:ea typeface="宋体" panose="02010600030101010101" pitchFamily="2" charset="-122"/>
                <a:cs typeface="Arial Unicode MS" panose="020B0604020202020204" pitchFamily="34" charset="-122"/>
              </a:rPr>
              <a:t>属性</a:t>
            </a:r>
            <a:r>
              <a:rPr lang="zh-CN" altLang="en-US" sz="2400" smtClean="0">
                <a:latin typeface="宋体" panose="02010600030101010101" pitchFamily="2" charset="-122"/>
                <a:ea typeface="宋体" panose="02010600030101010101" pitchFamily="2" charset="-122"/>
                <a:cs typeface="Arial Unicode MS" panose="020B0604020202020204" pitchFamily="34" charset="-122"/>
              </a:rPr>
              <a:t>定义</a:t>
            </a:r>
            <a:endParaRPr lang="zh-CN" altLang="en-US" sz="24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323528" y="44624"/>
            <a:ext cx="8229600" cy="1001272"/>
          </a:xfrm>
        </p:spPr>
        <p:txBody>
          <a:bodyPr/>
          <a:lstStyle/>
          <a:p>
            <a:r>
              <a:rPr lang="zh-CN" altLang="en-US" smtClean="0">
                <a:latin typeface="宋体" panose="02010600030101010101" pitchFamily="2" charset="-122"/>
                <a:ea typeface="宋体" panose="02010600030101010101" pitchFamily="2" charset="-122"/>
                <a:cs typeface="Arial Unicode MS" panose="020B0604020202020204" pitchFamily="34" charset="-122"/>
              </a:rPr>
              <a:t>集合属性</a:t>
            </a:r>
            <a:r>
              <a:rPr lang="en-US" altLang="zh-CN" smtClean="0">
                <a:latin typeface="宋体" panose="02010600030101010101" pitchFamily="2" charset="-122"/>
                <a:ea typeface="宋体" panose="02010600030101010101" pitchFamily="2" charset="-122"/>
                <a:cs typeface="Arial Unicode MS" panose="020B0604020202020204" pitchFamily="34" charset="-122"/>
              </a:rPr>
              <a:t>—Map</a:t>
            </a:r>
            <a:r>
              <a:rPr lang="zh-CN" altLang="en-US" smtClean="0">
                <a:latin typeface="宋体" panose="02010600030101010101" pitchFamily="2" charset="-122"/>
                <a:ea typeface="宋体" panose="02010600030101010101" pitchFamily="2" charset="-122"/>
                <a:cs typeface="Arial Unicode MS" panose="020B0604020202020204" pitchFamily="34" charset="-122"/>
              </a:rPr>
              <a:t>集合范例</a:t>
            </a:r>
            <a:endParaRPr lang="en-US" altLang="zh-CN"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2" name="矩形 1"/>
          <p:cNvSpPr/>
          <p:nvPr/>
        </p:nvSpPr>
        <p:spPr>
          <a:xfrm>
            <a:off x="107504" y="1443841"/>
            <a:ext cx="9865096" cy="2308324"/>
          </a:xfrm>
          <a:prstGeom prst="rect">
            <a:avLst/>
          </a:prstGeom>
        </p:spPr>
        <p:txBody>
          <a:bodyPr wrap="square">
            <a:spAutoFit/>
          </a:bodyPr>
          <a:lstStyle/>
          <a:p>
            <a:r>
              <a:rPr lang="en-US" altLang="zh-CN" dirty="0">
                <a:solidFill>
                  <a:srgbClr val="008080"/>
                </a:solidFill>
                <a:latin typeface="Consolas" panose="020B0609020204030204" pitchFamily="49" charset="0"/>
              </a:rPr>
              <a:t>&lt;</a:t>
            </a:r>
            <a:r>
              <a:rPr lang="en-US" altLang="zh-CN" dirty="0">
                <a:solidFill>
                  <a:srgbClr val="3F7F7F"/>
                </a:solidFill>
                <a:highlight>
                  <a:srgbClr val="D4D4D4"/>
                </a:highlight>
                <a:latin typeface="Consolas" panose="020B0609020204030204" pitchFamily="49" charset="0"/>
              </a:rPr>
              <a:t>property </a:t>
            </a:r>
            <a:r>
              <a:rPr lang="en-US" altLang="zh-CN" dirty="0">
                <a:solidFill>
                  <a:srgbClr val="7F007F"/>
                </a:solidFill>
                <a:highlight>
                  <a:srgbClr val="D4D4D4"/>
                </a:highlight>
                <a:latin typeface="Consolas" panose="020B0609020204030204" pitchFamily="49" charset="0"/>
              </a:rPr>
              <a:t>name</a:t>
            </a:r>
            <a:r>
              <a:rPr lang="en-US" altLang="zh-CN" dirty="0">
                <a:solidFill>
                  <a:srgbClr val="000000"/>
                </a:solidFill>
                <a:highlight>
                  <a:srgbClr val="D4D4D4"/>
                </a:highlight>
                <a:latin typeface="Consolas" panose="020B0609020204030204" pitchFamily="49" charset="0"/>
              </a:rPr>
              <a:t>=</a:t>
            </a:r>
            <a:r>
              <a:rPr lang="en-US" altLang="zh-CN" i="1" dirty="0">
                <a:solidFill>
                  <a:srgbClr val="2A00FF"/>
                </a:solidFill>
                <a:highlight>
                  <a:srgbClr val="D4D4D4"/>
                </a:highlight>
                <a:latin typeface="Consolas" panose="020B0609020204030204" pitchFamily="49" charset="0"/>
              </a:rPr>
              <a:t>"</a:t>
            </a:r>
            <a:r>
              <a:rPr lang="en-US" altLang="zh-CN" i="1" dirty="0">
                <a:solidFill>
                  <a:srgbClr val="FF0000"/>
                </a:solidFill>
                <a:highlight>
                  <a:srgbClr val="D4D4D4"/>
                </a:highlight>
                <a:latin typeface="Consolas" panose="020B0609020204030204" pitchFamily="49" charset="0"/>
              </a:rPr>
              <a:t>map</a:t>
            </a:r>
            <a:r>
              <a:rPr lang="en-US" altLang="zh-CN" i="1" dirty="0" smtClean="0">
                <a:solidFill>
                  <a:srgbClr val="2A00FF"/>
                </a:solidFill>
                <a:highlight>
                  <a:srgbClr val="D4D4D4"/>
                </a:highlight>
                <a:latin typeface="Consolas" panose="020B0609020204030204" pitchFamily="49" charset="0"/>
              </a:rPr>
              <a:t>"</a:t>
            </a:r>
            <a:r>
              <a:rPr lang="en-US" altLang="zh-CN" i="1" dirty="0" smtClean="0">
                <a:solidFill>
                  <a:srgbClr val="008080"/>
                </a:solidFill>
                <a:highlight>
                  <a:srgbClr val="D4D4D4"/>
                </a:highlight>
                <a:latin typeface="Consolas" panose="020B0609020204030204" pitchFamily="49" charset="0"/>
              </a:rPr>
              <a:t>&gt;</a:t>
            </a:r>
          </a:p>
          <a:p>
            <a:r>
              <a:rPr lang="en-US" altLang="zh-CN" i="1" dirty="0">
                <a:solidFill>
                  <a:srgbClr val="008080"/>
                </a:solidFill>
                <a:highlight>
                  <a:srgbClr val="D4D4D4"/>
                </a:highlight>
                <a:latin typeface="Consolas" panose="020B0609020204030204" pitchFamily="49" charset="0"/>
              </a:rPr>
              <a:t> </a:t>
            </a:r>
            <a:r>
              <a:rPr lang="en-US" altLang="zh-CN" i="1" dirty="0" smtClean="0">
                <a:solidFill>
                  <a:srgbClr val="008080"/>
                </a:solidFill>
                <a:highlight>
                  <a:srgbClr val="D4D4D4"/>
                </a:highlight>
                <a:latin typeface="Consolas" panose="020B0609020204030204" pitchFamily="49" charset="0"/>
              </a:rPr>
              <a:t> </a:t>
            </a:r>
            <a:r>
              <a:rPr lang="en-US" altLang="zh-CN" dirty="0" smtClean="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map</a:t>
            </a:r>
            <a:r>
              <a:rPr lang="en-US" altLang="zh-CN" dirty="0">
                <a:solidFill>
                  <a:srgbClr val="008080"/>
                </a:solidFill>
                <a:latin typeface="Consolas" panose="020B0609020204030204" pitchFamily="49" charset="0"/>
              </a:rPr>
              <a:t>&gt;</a:t>
            </a:r>
          </a:p>
          <a:p>
            <a:pPr lvl="1"/>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entry </a:t>
            </a:r>
            <a:r>
              <a:rPr lang="en-US" altLang="zh-CN" dirty="0">
                <a:solidFill>
                  <a:srgbClr val="7F007F"/>
                </a:solidFill>
                <a:latin typeface="Consolas" panose="020B0609020204030204" pitchFamily="49" charset="0"/>
              </a:rPr>
              <a:t>key</a:t>
            </a:r>
            <a:r>
              <a:rPr lang="en-US" altLang="zh-CN"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"driver" </a:t>
            </a:r>
            <a:r>
              <a:rPr lang="en-US" altLang="zh-CN" i="1" dirty="0">
                <a:solidFill>
                  <a:srgbClr val="7F007F"/>
                </a:solidFill>
                <a:latin typeface="Consolas" panose="020B0609020204030204" pitchFamily="49" charset="0"/>
              </a:rPr>
              <a:t>value</a:t>
            </a:r>
            <a:r>
              <a:rPr lang="en-US" altLang="zh-CN" i="1"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a:t>
            </a:r>
            <a:r>
              <a:rPr lang="en-US" altLang="zh-CN" i="1" dirty="0" err="1">
                <a:solidFill>
                  <a:srgbClr val="2A00FF"/>
                </a:solidFill>
                <a:latin typeface="Consolas" panose="020B0609020204030204" pitchFamily="49" charset="0"/>
              </a:rPr>
              <a:t>oracle.jdbc.driver.OracleDriver</a:t>
            </a:r>
            <a:r>
              <a:rPr lang="en-US" altLang="zh-CN" i="1" dirty="0">
                <a:solidFill>
                  <a:srgbClr val="2A00FF"/>
                </a:solidFill>
                <a:latin typeface="Consolas" panose="020B0609020204030204" pitchFamily="49" charset="0"/>
              </a:rPr>
              <a:t>"</a:t>
            </a:r>
            <a:r>
              <a:rPr lang="en-US" altLang="zh-CN" i="1" dirty="0">
                <a:solidFill>
                  <a:srgbClr val="008080"/>
                </a:solidFill>
                <a:latin typeface="Consolas" panose="020B0609020204030204" pitchFamily="49" charset="0"/>
              </a:rPr>
              <a:t>&gt;&lt;/</a:t>
            </a:r>
            <a:r>
              <a:rPr lang="en-US" altLang="zh-CN" i="1" dirty="0">
                <a:solidFill>
                  <a:srgbClr val="3F7F7F"/>
                </a:solidFill>
                <a:latin typeface="Consolas" panose="020B0609020204030204" pitchFamily="49" charset="0"/>
              </a:rPr>
              <a:t>entry</a:t>
            </a:r>
            <a:r>
              <a:rPr lang="en-US" altLang="zh-CN" i="1" dirty="0">
                <a:solidFill>
                  <a:srgbClr val="008080"/>
                </a:solidFill>
                <a:latin typeface="Consolas" panose="020B0609020204030204" pitchFamily="49" charset="0"/>
              </a:rPr>
              <a:t>&gt;</a:t>
            </a:r>
          </a:p>
          <a:p>
            <a:pPr lvl="1"/>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entry </a:t>
            </a:r>
            <a:r>
              <a:rPr lang="en-US" altLang="zh-CN" dirty="0">
                <a:solidFill>
                  <a:srgbClr val="7F007F"/>
                </a:solidFill>
                <a:latin typeface="Consolas" panose="020B0609020204030204" pitchFamily="49" charset="0"/>
              </a:rPr>
              <a:t>key</a:t>
            </a:r>
            <a:r>
              <a:rPr lang="en-US" altLang="zh-CN"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a:t>
            </a:r>
            <a:r>
              <a:rPr lang="en-US" altLang="zh-CN" i="1" dirty="0" err="1">
                <a:solidFill>
                  <a:srgbClr val="2A00FF"/>
                </a:solidFill>
                <a:latin typeface="Consolas" panose="020B0609020204030204" pitchFamily="49" charset="0"/>
              </a:rPr>
              <a:t>url</a:t>
            </a:r>
            <a:r>
              <a:rPr lang="en-US" altLang="zh-CN" i="1" dirty="0">
                <a:solidFill>
                  <a:srgbClr val="2A00FF"/>
                </a:solidFill>
                <a:latin typeface="Consolas" panose="020B0609020204030204" pitchFamily="49" charset="0"/>
              </a:rPr>
              <a:t>" </a:t>
            </a:r>
            <a:r>
              <a:rPr lang="en-US" altLang="zh-CN" i="1" dirty="0">
                <a:solidFill>
                  <a:srgbClr val="7F007F"/>
                </a:solidFill>
                <a:latin typeface="Consolas" panose="020B0609020204030204" pitchFamily="49" charset="0"/>
              </a:rPr>
              <a:t>value</a:t>
            </a:r>
            <a:r>
              <a:rPr lang="en-US" altLang="zh-CN" i="1"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a:t>
            </a:r>
            <a:r>
              <a:rPr lang="en-US" altLang="zh-CN" i="1" dirty="0" err="1">
                <a:solidFill>
                  <a:srgbClr val="2A00FF"/>
                </a:solidFill>
                <a:latin typeface="Consolas" panose="020B0609020204030204" pitchFamily="49" charset="0"/>
              </a:rPr>
              <a:t>jdbc:oracle:thin</a:t>
            </a:r>
            <a:r>
              <a:rPr lang="en-US" altLang="zh-CN" i="1" dirty="0">
                <a:solidFill>
                  <a:srgbClr val="2A00FF"/>
                </a:solidFill>
                <a:latin typeface="Consolas" panose="020B0609020204030204" pitchFamily="49" charset="0"/>
              </a:rPr>
              <a:t>:@127.0.0.1:1521:orcl"</a:t>
            </a:r>
            <a:r>
              <a:rPr lang="en-US" altLang="zh-CN" i="1" dirty="0">
                <a:solidFill>
                  <a:srgbClr val="008080"/>
                </a:solidFill>
                <a:latin typeface="Consolas" panose="020B0609020204030204" pitchFamily="49" charset="0"/>
              </a:rPr>
              <a:t>&gt;&lt;/</a:t>
            </a:r>
            <a:r>
              <a:rPr lang="en-US" altLang="zh-CN" i="1" dirty="0">
                <a:solidFill>
                  <a:srgbClr val="3F7F7F"/>
                </a:solidFill>
                <a:latin typeface="Consolas" panose="020B0609020204030204" pitchFamily="49" charset="0"/>
              </a:rPr>
              <a:t>entry</a:t>
            </a:r>
            <a:r>
              <a:rPr lang="en-US" altLang="zh-CN" i="1" dirty="0">
                <a:solidFill>
                  <a:srgbClr val="008080"/>
                </a:solidFill>
                <a:latin typeface="Consolas" panose="020B0609020204030204" pitchFamily="49" charset="0"/>
              </a:rPr>
              <a:t>&gt;</a:t>
            </a:r>
          </a:p>
          <a:p>
            <a:pPr lvl="1"/>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entry </a:t>
            </a:r>
            <a:r>
              <a:rPr lang="en-US" altLang="zh-CN" dirty="0">
                <a:solidFill>
                  <a:srgbClr val="7F007F"/>
                </a:solidFill>
                <a:latin typeface="Consolas" panose="020B0609020204030204" pitchFamily="49" charset="0"/>
              </a:rPr>
              <a:t>key</a:t>
            </a:r>
            <a:r>
              <a:rPr lang="en-US" altLang="zh-CN"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"username" </a:t>
            </a:r>
            <a:r>
              <a:rPr lang="en-US" altLang="zh-CN" i="1" dirty="0">
                <a:solidFill>
                  <a:srgbClr val="7F007F"/>
                </a:solidFill>
                <a:latin typeface="Consolas" panose="020B0609020204030204" pitchFamily="49" charset="0"/>
              </a:rPr>
              <a:t>value</a:t>
            </a:r>
            <a:r>
              <a:rPr lang="en-US" altLang="zh-CN" i="1"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a:t>
            </a:r>
            <a:r>
              <a:rPr lang="en-US" altLang="zh-CN" i="1" dirty="0" err="1">
                <a:solidFill>
                  <a:srgbClr val="2A00FF"/>
                </a:solidFill>
                <a:latin typeface="Consolas" panose="020B0609020204030204" pitchFamily="49" charset="0"/>
              </a:rPr>
              <a:t>scott</a:t>
            </a:r>
            <a:r>
              <a:rPr lang="en-US" altLang="zh-CN" i="1" dirty="0">
                <a:solidFill>
                  <a:srgbClr val="2A00FF"/>
                </a:solidFill>
                <a:latin typeface="Consolas" panose="020B0609020204030204" pitchFamily="49" charset="0"/>
              </a:rPr>
              <a:t>"</a:t>
            </a:r>
            <a:r>
              <a:rPr lang="en-US" altLang="zh-CN" i="1" dirty="0">
                <a:solidFill>
                  <a:srgbClr val="008080"/>
                </a:solidFill>
                <a:latin typeface="Consolas" panose="020B0609020204030204" pitchFamily="49" charset="0"/>
              </a:rPr>
              <a:t>&gt;&lt;/</a:t>
            </a:r>
            <a:r>
              <a:rPr lang="en-US" altLang="zh-CN" i="1" dirty="0">
                <a:solidFill>
                  <a:srgbClr val="3F7F7F"/>
                </a:solidFill>
                <a:latin typeface="Consolas" panose="020B0609020204030204" pitchFamily="49" charset="0"/>
              </a:rPr>
              <a:t>entry</a:t>
            </a:r>
            <a:r>
              <a:rPr lang="en-US" altLang="zh-CN" i="1" dirty="0">
                <a:solidFill>
                  <a:srgbClr val="008080"/>
                </a:solidFill>
                <a:latin typeface="Consolas" panose="020B0609020204030204" pitchFamily="49" charset="0"/>
              </a:rPr>
              <a:t>&gt;</a:t>
            </a:r>
          </a:p>
          <a:p>
            <a:pPr lvl="1"/>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entry </a:t>
            </a:r>
            <a:r>
              <a:rPr lang="en-US" altLang="zh-CN" dirty="0">
                <a:solidFill>
                  <a:srgbClr val="7F007F"/>
                </a:solidFill>
                <a:latin typeface="Consolas" panose="020B0609020204030204" pitchFamily="49" charset="0"/>
              </a:rPr>
              <a:t>key</a:t>
            </a:r>
            <a:r>
              <a:rPr lang="en-US" altLang="zh-CN"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a:t>
            </a:r>
            <a:r>
              <a:rPr lang="en-US" altLang="zh-CN" i="1" dirty="0" err="1">
                <a:solidFill>
                  <a:srgbClr val="2A00FF"/>
                </a:solidFill>
                <a:latin typeface="Consolas" panose="020B0609020204030204" pitchFamily="49" charset="0"/>
              </a:rPr>
              <a:t>pwd</a:t>
            </a:r>
            <a:r>
              <a:rPr lang="en-US" altLang="zh-CN" i="1" dirty="0">
                <a:solidFill>
                  <a:srgbClr val="2A00FF"/>
                </a:solidFill>
                <a:latin typeface="Consolas" panose="020B0609020204030204" pitchFamily="49" charset="0"/>
              </a:rPr>
              <a:t>" </a:t>
            </a:r>
            <a:r>
              <a:rPr lang="en-US" altLang="zh-CN" i="1" dirty="0">
                <a:solidFill>
                  <a:srgbClr val="7F007F"/>
                </a:solidFill>
                <a:latin typeface="Consolas" panose="020B0609020204030204" pitchFamily="49" charset="0"/>
              </a:rPr>
              <a:t>value</a:t>
            </a:r>
            <a:r>
              <a:rPr lang="en-US" altLang="zh-CN" i="1"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"mypass123"</a:t>
            </a:r>
            <a:r>
              <a:rPr lang="en-US" altLang="zh-CN" i="1" dirty="0">
                <a:solidFill>
                  <a:srgbClr val="008080"/>
                </a:solidFill>
                <a:latin typeface="Consolas" panose="020B0609020204030204" pitchFamily="49" charset="0"/>
              </a:rPr>
              <a:t>&gt;&lt;/</a:t>
            </a:r>
            <a:r>
              <a:rPr lang="en-US" altLang="zh-CN" i="1" dirty="0">
                <a:solidFill>
                  <a:srgbClr val="3F7F7F"/>
                </a:solidFill>
                <a:latin typeface="Consolas" panose="020B0609020204030204" pitchFamily="49" charset="0"/>
              </a:rPr>
              <a:t>entry</a:t>
            </a:r>
            <a:r>
              <a:rPr lang="en-US" altLang="zh-CN" i="1" dirty="0" smtClean="0">
                <a:solidFill>
                  <a:srgbClr val="008080"/>
                </a:solidFill>
                <a:latin typeface="Consolas" panose="020B0609020204030204" pitchFamily="49" charset="0"/>
              </a:rPr>
              <a:t>&gt;</a:t>
            </a:r>
          </a:p>
          <a:p>
            <a:pPr lvl="1"/>
            <a:r>
              <a:rPr lang="en-US" altLang="zh-CN" dirty="0" smtClean="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map</a:t>
            </a:r>
            <a:r>
              <a:rPr lang="en-US" altLang="zh-CN" dirty="0">
                <a:solidFill>
                  <a:srgbClr val="008080"/>
                </a:solidFill>
                <a:latin typeface="Consolas" panose="020B0609020204030204" pitchFamily="49" charset="0"/>
              </a:rPr>
              <a:t>&gt;</a:t>
            </a:r>
          </a:p>
          <a:p>
            <a:r>
              <a:rPr lang="en-US" altLang="zh-CN" dirty="0">
                <a:solidFill>
                  <a:srgbClr val="008080"/>
                </a:solidFill>
                <a:latin typeface="Consolas" panose="020B0609020204030204" pitchFamily="49" charset="0"/>
              </a:rPr>
              <a:t>&lt;/</a:t>
            </a:r>
            <a:r>
              <a:rPr lang="en-US" altLang="zh-CN" dirty="0">
                <a:solidFill>
                  <a:srgbClr val="3F7F7F"/>
                </a:solidFill>
                <a:highlight>
                  <a:srgbClr val="D4D4D4"/>
                </a:highlight>
                <a:latin typeface="Consolas" panose="020B0609020204030204" pitchFamily="49" charset="0"/>
              </a:rPr>
              <a:t>property</a:t>
            </a:r>
            <a:r>
              <a:rPr lang="en-US" altLang="zh-CN" dirty="0">
                <a:solidFill>
                  <a:srgbClr val="008080"/>
                </a:solidFill>
                <a:highlight>
                  <a:srgbClr val="D4D4D4"/>
                </a:highlight>
                <a:latin typeface="Consolas" panose="020B0609020204030204" pitchFamily="49" charset="0"/>
              </a:rPr>
              <a:t>&gt;</a:t>
            </a:r>
            <a:endParaRPr lang="zh-CN" altLang="en-US" dirty="0"/>
          </a:p>
        </p:txBody>
      </p:sp>
      <p:sp>
        <p:nvSpPr>
          <p:cNvPr id="4" name="矩形 3"/>
          <p:cNvSpPr/>
          <p:nvPr/>
        </p:nvSpPr>
        <p:spPr>
          <a:xfrm>
            <a:off x="1763688" y="3356992"/>
            <a:ext cx="6552728" cy="1477328"/>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Config</a:t>
            </a:r>
            <a:r>
              <a:rPr lang="en-US" altLang="zh-CN" b="1" dirty="0">
                <a:solidFill>
                  <a:srgbClr val="000000"/>
                </a:solidFill>
                <a:latin typeface="Consolas" panose="020B0609020204030204" pitchFamily="49" charset="0"/>
              </a:rPr>
              <a:t> {</a:t>
            </a:r>
          </a:p>
          <a:p>
            <a:r>
              <a:rPr lang="en-US" altLang="zh-CN" dirty="0" smtClean="0">
                <a:solidFill>
                  <a:srgbClr val="000000"/>
                </a:solidFill>
                <a:latin typeface="Consolas" panose="020B0609020204030204" pitchFamily="49" charset="0"/>
              </a:rPr>
              <a:t>  Map&lt;String</a:t>
            </a:r>
            <a:r>
              <a:rPr lang="en-US" altLang="zh-CN" dirty="0">
                <a:solidFill>
                  <a:srgbClr val="000000"/>
                </a:solidFill>
                <a:latin typeface="Consolas" panose="020B0609020204030204" pitchFamily="49" charset="0"/>
              </a:rPr>
              <a:t>, Integer&gt; </a:t>
            </a:r>
            <a:r>
              <a:rPr lang="en-US" altLang="zh-CN" dirty="0">
                <a:solidFill>
                  <a:srgbClr val="FF0000"/>
                </a:solidFill>
                <a:latin typeface="Consolas" panose="020B0609020204030204" pitchFamily="49" charset="0"/>
              </a:rPr>
              <a:t>map</a:t>
            </a:r>
            <a:r>
              <a:rPr lang="en-US" altLang="zh-CN" dirty="0">
                <a:solidFill>
                  <a:srgbClr val="000000"/>
                </a:solidFill>
                <a:latin typeface="Consolas" panose="020B0609020204030204" pitchFamily="49" charset="0"/>
              </a:rPr>
              <a:t>;</a:t>
            </a:r>
          </a:p>
          <a:p>
            <a:r>
              <a:rPr lang="en-US" altLang="zh-CN" b="1" dirty="0" smtClean="0">
                <a:solidFill>
                  <a:srgbClr val="7F0055"/>
                </a:solidFill>
                <a:latin typeface="Consolas" panose="020B0609020204030204" pitchFamily="49" charset="0"/>
              </a:rPr>
              <a:t>  public</a:t>
            </a:r>
            <a:r>
              <a:rPr lang="en-US" altLang="zh-CN" b="1" dirty="0" smtClean="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a:t>
            </a:r>
            <a:r>
              <a:rPr lang="en-US" altLang="zh-CN" b="1" u="sng" dirty="0" err="1">
                <a:solidFill>
                  <a:srgbClr val="000000"/>
                </a:solidFill>
                <a:latin typeface="Consolas" panose="020B0609020204030204" pitchFamily="49" charset="0"/>
              </a:rPr>
              <a:t>setMap</a:t>
            </a:r>
            <a:r>
              <a:rPr lang="en-US" altLang="zh-CN" b="1" u="sng" dirty="0">
                <a:solidFill>
                  <a:srgbClr val="000000"/>
                </a:solidFill>
                <a:latin typeface="Consolas" panose="020B0609020204030204" pitchFamily="49" charset="0"/>
              </a:rPr>
              <a:t>(Map&lt;String, </a:t>
            </a:r>
            <a:r>
              <a:rPr lang="en-US" altLang="zh-CN" b="1" u="sng" dirty="0" smtClean="0">
                <a:solidFill>
                  <a:srgbClr val="000000"/>
                </a:solidFill>
                <a:latin typeface="Consolas" panose="020B0609020204030204" pitchFamily="49" charset="0"/>
              </a:rPr>
              <a:t>String&gt; </a:t>
            </a:r>
            <a:r>
              <a:rPr lang="en-US" altLang="zh-CN" b="1" u="sng" dirty="0">
                <a:solidFill>
                  <a:srgbClr val="000000"/>
                </a:solidFill>
                <a:latin typeface="Consolas" panose="020B0609020204030204" pitchFamily="49" charset="0"/>
              </a:rPr>
              <a:t>map) {</a:t>
            </a:r>
          </a:p>
          <a:p>
            <a:r>
              <a:rPr lang="en-US" altLang="zh-CN" b="1" dirty="0" smtClean="0">
                <a:solidFill>
                  <a:srgbClr val="7F0055"/>
                </a:solidFill>
                <a:latin typeface="Consolas" panose="020B0609020204030204" pitchFamily="49" charset="0"/>
              </a:rPr>
              <a:t>    </a:t>
            </a:r>
            <a:r>
              <a:rPr lang="en-US" altLang="zh-CN" b="1" dirty="0" err="1" smtClean="0">
                <a:solidFill>
                  <a:srgbClr val="7F0055"/>
                </a:solidFill>
                <a:latin typeface="Consolas" panose="020B0609020204030204" pitchFamily="49" charset="0"/>
              </a:rPr>
              <a:t>this</a:t>
            </a:r>
            <a:r>
              <a:rPr lang="en-US" altLang="zh-CN" b="1" dirty="0" err="1" smtClean="0">
                <a:solidFill>
                  <a:srgbClr val="000000"/>
                </a:solidFill>
                <a:latin typeface="Consolas" panose="020B0609020204030204" pitchFamily="49" charset="0"/>
              </a:rPr>
              <a:t>.</a:t>
            </a:r>
            <a:r>
              <a:rPr lang="en-US" altLang="zh-CN" b="1" dirty="0" err="1" smtClean="0">
                <a:solidFill>
                  <a:srgbClr val="0000C0"/>
                </a:solidFill>
                <a:latin typeface="Consolas" panose="020B0609020204030204" pitchFamily="49" charset="0"/>
              </a:rPr>
              <a:t>map</a:t>
            </a:r>
            <a:r>
              <a:rPr lang="en-US" altLang="zh-CN" b="1" dirty="0" smtClean="0">
                <a:solidFill>
                  <a:srgbClr val="000000"/>
                </a:solidFill>
                <a:latin typeface="Consolas" panose="020B0609020204030204" pitchFamily="49" charset="0"/>
              </a:rPr>
              <a:t> </a:t>
            </a:r>
            <a:r>
              <a:rPr lang="en-US" altLang="zh-CN" b="1" dirty="0">
                <a:solidFill>
                  <a:srgbClr val="000000"/>
                </a:solidFill>
                <a:latin typeface="Consolas" panose="020B0609020204030204" pitchFamily="49" charset="0"/>
              </a:rPr>
              <a:t>= map;</a:t>
            </a:r>
          </a:p>
          <a:p>
            <a:r>
              <a:rPr lang="en-US" altLang="zh-CN" dirty="0" smtClean="0">
                <a:solidFill>
                  <a:srgbClr val="000000"/>
                </a:solidFill>
                <a:latin typeface="Consolas" panose="020B0609020204030204" pitchFamily="49" charset="0"/>
              </a:rPr>
              <a:t>}}</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323528" y="44624"/>
            <a:ext cx="8229600" cy="1001272"/>
          </a:xfrm>
        </p:spPr>
        <p:txBody>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集合属性 </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 Properties</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集合</a:t>
            </a:r>
            <a:endParaRPr lang="en-US" altLang="zh-CN"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54339" name="Rectangle 3"/>
          <p:cNvSpPr>
            <a:spLocks noGrp="1" noChangeArrowheads="1"/>
          </p:cNvSpPr>
          <p:nvPr>
            <p:ph idx="1"/>
          </p:nvPr>
        </p:nvSpPr>
        <p:spPr>
          <a:xfrm>
            <a:off x="539552" y="1340768"/>
            <a:ext cx="8248430" cy="4346575"/>
          </a:xfrm>
        </p:spPr>
        <p:txBody>
          <a:bodyPr/>
          <a:lstStyle/>
          <a:p>
            <a:pPr>
              <a:lnSpc>
                <a:spcPct val="90000"/>
              </a:lnSpc>
            </a:pP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使用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&lt;props&gt;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定义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java.util.Properties</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该标签使用多个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&lt;prop&gt;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作为子标签</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每个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&lt;prop&gt;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标签必须定义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key</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pPr>
              <a:lnSpc>
                <a:spcPct val="90000"/>
              </a:lnSpc>
            </a:pPr>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pPr>
              <a:lnSpc>
                <a:spcPct val="90000"/>
              </a:lnSpc>
            </a:pPr>
            <a:r>
              <a:rPr lang="en-US" altLang="zh-CN" sz="2400" dirty="0" err="1" smtClean="0">
                <a:latin typeface="宋体" panose="02010600030101010101" pitchFamily="2" charset="-122"/>
                <a:ea typeface="宋体" panose="02010600030101010101" pitchFamily="2" charset="-122"/>
                <a:cs typeface="Arial Unicode MS" panose="020B0604020202020204" pitchFamily="34" charset="-122"/>
              </a:rPr>
              <a:t>HashMap</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的子类</a:t>
            </a:r>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357454" y="0"/>
            <a:ext cx="8352928" cy="1001272"/>
          </a:xfrm>
        </p:spPr>
        <p:txBody>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集合属性 </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 Properties</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集合范例</a:t>
            </a:r>
            <a:endParaRPr lang="en-US" altLang="zh-CN"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2" name="矩形 1"/>
          <p:cNvSpPr/>
          <p:nvPr/>
        </p:nvSpPr>
        <p:spPr>
          <a:xfrm>
            <a:off x="-1" y="1124744"/>
            <a:ext cx="8710383" cy="2308324"/>
          </a:xfrm>
          <a:prstGeom prst="rect">
            <a:avLst/>
          </a:prstGeom>
        </p:spPr>
        <p:txBody>
          <a:bodyPr wrap="square">
            <a:spAutoFit/>
          </a:bodyPr>
          <a:lstStyle/>
          <a:p>
            <a:r>
              <a:rPr lang="en-US" altLang="zh-CN" dirty="0">
                <a:solidFill>
                  <a:srgbClr val="008080"/>
                </a:solidFill>
                <a:latin typeface="Consolas" panose="020B0609020204030204" pitchFamily="49" charset="0"/>
              </a:rPr>
              <a:t>&lt;</a:t>
            </a:r>
            <a:r>
              <a:rPr lang="en-US" altLang="zh-CN" dirty="0">
                <a:solidFill>
                  <a:srgbClr val="3F7F7F"/>
                </a:solidFill>
                <a:highlight>
                  <a:srgbClr val="D4D4D4"/>
                </a:highlight>
                <a:latin typeface="Consolas" panose="020B0609020204030204" pitchFamily="49" charset="0"/>
              </a:rPr>
              <a:t>property </a:t>
            </a:r>
            <a:r>
              <a:rPr lang="en-US" altLang="zh-CN" dirty="0">
                <a:solidFill>
                  <a:srgbClr val="7F007F"/>
                </a:solidFill>
                <a:highlight>
                  <a:srgbClr val="D4D4D4"/>
                </a:highlight>
                <a:latin typeface="Consolas" panose="020B0609020204030204" pitchFamily="49" charset="0"/>
              </a:rPr>
              <a:t>name</a:t>
            </a:r>
            <a:r>
              <a:rPr lang="en-US" altLang="zh-CN" dirty="0">
                <a:solidFill>
                  <a:srgbClr val="000000"/>
                </a:solidFill>
                <a:highlight>
                  <a:srgbClr val="D4D4D4"/>
                </a:highlight>
                <a:latin typeface="Consolas" panose="020B0609020204030204" pitchFamily="49" charset="0"/>
              </a:rPr>
              <a:t>=</a:t>
            </a:r>
            <a:r>
              <a:rPr lang="en-US" altLang="zh-CN" i="1" dirty="0">
                <a:solidFill>
                  <a:srgbClr val="2A00FF"/>
                </a:solidFill>
                <a:highlight>
                  <a:srgbClr val="D4D4D4"/>
                </a:highlight>
                <a:latin typeface="Consolas" panose="020B0609020204030204" pitchFamily="49" charset="0"/>
              </a:rPr>
              <a:t>"prop"</a:t>
            </a:r>
            <a:r>
              <a:rPr lang="en-US" altLang="zh-CN" i="1" dirty="0">
                <a:solidFill>
                  <a:srgbClr val="008080"/>
                </a:solidFill>
                <a:highlight>
                  <a:srgbClr val="D4D4D4"/>
                </a:highlight>
                <a:latin typeface="Consolas" panose="020B0609020204030204" pitchFamily="49" charset="0"/>
              </a:rPr>
              <a:t>&gt;</a:t>
            </a:r>
          </a:p>
          <a:p>
            <a:pPr lvl="1"/>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props</a:t>
            </a:r>
            <a:r>
              <a:rPr lang="en-US" altLang="zh-CN" dirty="0">
                <a:solidFill>
                  <a:srgbClr val="008080"/>
                </a:solidFill>
                <a:latin typeface="Consolas" panose="020B0609020204030204" pitchFamily="49" charset="0"/>
              </a:rPr>
              <a:t>&gt;</a:t>
            </a:r>
          </a:p>
          <a:p>
            <a:pPr lvl="2"/>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prop </a:t>
            </a:r>
            <a:r>
              <a:rPr lang="en-US" altLang="zh-CN" dirty="0">
                <a:solidFill>
                  <a:srgbClr val="7F007F"/>
                </a:solidFill>
                <a:latin typeface="Consolas" panose="020B0609020204030204" pitchFamily="49" charset="0"/>
              </a:rPr>
              <a:t>key</a:t>
            </a:r>
            <a:r>
              <a:rPr lang="en-US" altLang="zh-CN"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"username"</a:t>
            </a:r>
            <a:r>
              <a:rPr lang="en-US" altLang="zh-CN" i="1" dirty="0">
                <a:solidFill>
                  <a:srgbClr val="008080"/>
                </a:solidFill>
                <a:latin typeface="Consolas" panose="020B0609020204030204" pitchFamily="49" charset="0"/>
              </a:rPr>
              <a:t>&gt;</a:t>
            </a:r>
            <a:r>
              <a:rPr lang="en-US" altLang="zh-CN" i="1" dirty="0">
                <a:solidFill>
                  <a:srgbClr val="000000"/>
                </a:solidFill>
                <a:latin typeface="Consolas" panose="020B0609020204030204" pitchFamily="49" charset="0"/>
              </a:rPr>
              <a:t>root</a:t>
            </a:r>
            <a:r>
              <a:rPr lang="en-US" altLang="zh-CN" i="1" dirty="0">
                <a:solidFill>
                  <a:srgbClr val="008080"/>
                </a:solidFill>
                <a:latin typeface="Consolas" panose="020B0609020204030204" pitchFamily="49" charset="0"/>
              </a:rPr>
              <a:t>&lt;/</a:t>
            </a:r>
            <a:r>
              <a:rPr lang="en-US" altLang="zh-CN" i="1" dirty="0">
                <a:solidFill>
                  <a:srgbClr val="3F7F7F"/>
                </a:solidFill>
                <a:latin typeface="Consolas" panose="020B0609020204030204" pitchFamily="49" charset="0"/>
              </a:rPr>
              <a:t>prop</a:t>
            </a:r>
            <a:r>
              <a:rPr lang="en-US" altLang="zh-CN" i="1" dirty="0">
                <a:solidFill>
                  <a:srgbClr val="008080"/>
                </a:solidFill>
                <a:latin typeface="Consolas" panose="020B0609020204030204" pitchFamily="49" charset="0"/>
              </a:rPr>
              <a:t>&gt;</a:t>
            </a:r>
          </a:p>
          <a:p>
            <a:pPr lvl="2"/>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prop </a:t>
            </a:r>
            <a:r>
              <a:rPr lang="en-US" altLang="zh-CN" dirty="0">
                <a:solidFill>
                  <a:srgbClr val="7F007F"/>
                </a:solidFill>
                <a:latin typeface="Consolas" panose="020B0609020204030204" pitchFamily="49" charset="0"/>
              </a:rPr>
              <a:t>key</a:t>
            </a:r>
            <a:r>
              <a:rPr lang="en-US" altLang="zh-CN"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a:t>
            </a:r>
            <a:r>
              <a:rPr lang="en-US" altLang="zh-CN" i="1" dirty="0" err="1">
                <a:solidFill>
                  <a:srgbClr val="2A00FF"/>
                </a:solidFill>
                <a:latin typeface="Consolas" panose="020B0609020204030204" pitchFamily="49" charset="0"/>
              </a:rPr>
              <a:t>pwd</a:t>
            </a:r>
            <a:r>
              <a:rPr lang="en-US" altLang="zh-CN" i="1" dirty="0">
                <a:solidFill>
                  <a:srgbClr val="2A00FF"/>
                </a:solidFill>
                <a:latin typeface="Consolas" panose="020B0609020204030204" pitchFamily="49" charset="0"/>
              </a:rPr>
              <a:t>"</a:t>
            </a:r>
            <a:r>
              <a:rPr lang="en-US" altLang="zh-CN" i="1" dirty="0">
                <a:solidFill>
                  <a:srgbClr val="008080"/>
                </a:solidFill>
                <a:latin typeface="Consolas" panose="020B0609020204030204" pitchFamily="49" charset="0"/>
              </a:rPr>
              <a:t>&gt;</a:t>
            </a:r>
            <a:r>
              <a:rPr lang="en-US" altLang="zh-CN" i="1" dirty="0">
                <a:solidFill>
                  <a:srgbClr val="000000"/>
                </a:solidFill>
                <a:latin typeface="Consolas" panose="020B0609020204030204" pitchFamily="49" charset="0"/>
              </a:rPr>
              <a:t>123456</a:t>
            </a:r>
            <a:r>
              <a:rPr lang="en-US" altLang="zh-CN" i="1" dirty="0">
                <a:solidFill>
                  <a:srgbClr val="008080"/>
                </a:solidFill>
                <a:latin typeface="Consolas" panose="020B0609020204030204" pitchFamily="49" charset="0"/>
              </a:rPr>
              <a:t>&lt;/</a:t>
            </a:r>
            <a:r>
              <a:rPr lang="en-US" altLang="zh-CN" i="1" dirty="0">
                <a:solidFill>
                  <a:srgbClr val="3F7F7F"/>
                </a:solidFill>
                <a:latin typeface="Consolas" panose="020B0609020204030204" pitchFamily="49" charset="0"/>
              </a:rPr>
              <a:t>prop</a:t>
            </a:r>
            <a:r>
              <a:rPr lang="en-US" altLang="zh-CN" i="1" dirty="0">
                <a:solidFill>
                  <a:srgbClr val="008080"/>
                </a:solidFill>
                <a:latin typeface="Consolas" panose="020B0609020204030204" pitchFamily="49" charset="0"/>
              </a:rPr>
              <a:t>&gt;</a:t>
            </a:r>
          </a:p>
          <a:p>
            <a:pPr lvl="2"/>
            <a:r>
              <a:rPr lang="fr-FR" altLang="zh-CN" dirty="0">
                <a:solidFill>
                  <a:srgbClr val="008080"/>
                </a:solidFill>
                <a:latin typeface="Consolas" panose="020B0609020204030204" pitchFamily="49" charset="0"/>
              </a:rPr>
              <a:t>&lt;</a:t>
            </a:r>
            <a:r>
              <a:rPr lang="fr-FR" altLang="zh-CN" dirty="0">
                <a:solidFill>
                  <a:srgbClr val="3F7F7F"/>
                </a:solidFill>
                <a:latin typeface="Consolas" panose="020B0609020204030204" pitchFamily="49" charset="0"/>
              </a:rPr>
              <a:t>prop </a:t>
            </a:r>
            <a:r>
              <a:rPr lang="fr-FR" altLang="zh-CN" dirty="0">
                <a:solidFill>
                  <a:srgbClr val="7F007F"/>
                </a:solidFill>
                <a:latin typeface="Consolas" panose="020B0609020204030204" pitchFamily="49" charset="0"/>
              </a:rPr>
              <a:t>key</a:t>
            </a:r>
            <a:r>
              <a:rPr lang="fr-FR" altLang="zh-CN" dirty="0">
                <a:solidFill>
                  <a:srgbClr val="000000"/>
                </a:solidFill>
                <a:latin typeface="Consolas" panose="020B0609020204030204" pitchFamily="49" charset="0"/>
              </a:rPr>
              <a:t>=</a:t>
            </a:r>
            <a:r>
              <a:rPr lang="fr-FR" altLang="zh-CN" i="1" dirty="0">
                <a:solidFill>
                  <a:srgbClr val="2A00FF"/>
                </a:solidFill>
                <a:latin typeface="Consolas" panose="020B0609020204030204" pitchFamily="49" charset="0"/>
              </a:rPr>
              <a:t>"url"</a:t>
            </a:r>
            <a:r>
              <a:rPr lang="fr-FR" altLang="zh-CN" i="1" dirty="0">
                <a:solidFill>
                  <a:srgbClr val="008080"/>
                </a:solidFill>
                <a:latin typeface="Consolas" panose="020B0609020204030204" pitchFamily="49" charset="0"/>
              </a:rPr>
              <a:t>&gt;</a:t>
            </a:r>
            <a:r>
              <a:rPr lang="fr-FR" altLang="zh-CN" i="1" dirty="0">
                <a:solidFill>
                  <a:srgbClr val="000000"/>
                </a:solidFill>
                <a:latin typeface="Consolas" panose="020B0609020204030204" pitchFamily="49" charset="0"/>
              </a:rPr>
              <a:t>jdbc:oracle:thin:@127.0.0.1:1521:</a:t>
            </a:r>
            <a:r>
              <a:rPr lang="fr-FR" altLang="zh-CN" i="1" u="sng" dirty="0">
                <a:solidFill>
                  <a:srgbClr val="000000"/>
                </a:solidFill>
                <a:latin typeface="Consolas" panose="020B0609020204030204" pitchFamily="49" charset="0"/>
              </a:rPr>
              <a:t>orcl</a:t>
            </a:r>
            <a:r>
              <a:rPr lang="fr-FR" altLang="zh-CN" i="1" u="sng" dirty="0">
                <a:solidFill>
                  <a:srgbClr val="008080"/>
                </a:solidFill>
                <a:latin typeface="Consolas" panose="020B0609020204030204" pitchFamily="49" charset="0"/>
              </a:rPr>
              <a:t>&lt;/</a:t>
            </a:r>
            <a:r>
              <a:rPr lang="fr-FR" altLang="zh-CN" i="1" u="sng" dirty="0">
                <a:solidFill>
                  <a:srgbClr val="3F7F7F"/>
                </a:solidFill>
                <a:latin typeface="Consolas" panose="020B0609020204030204" pitchFamily="49" charset="0"/>
              </a:rPr>
              <a:t>prop</a:t>
            </a:r>
            <a:r>
              <a:rPr lang="fr-FR" altLang="zh-CN" i="1" u="sng" dirty="0">
                <a:solidFill>
                  <a:srgbClr val="008080"/>
                </a:solidFill>
                <a:latin typeface="Consolas" panose="020B0609020204030204" pitchFamily="49" charset="0"/>
              </a:rPr>
              <a:t>&gt;</a:t>
            </a:r>
          </a:p>
          <a:p>
            <a:pPr lvl="2"/>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prop </a:t>
            </a:r>
            <a:r>
              <a:rPr lang="en-US" altLang="zh-CN" dirty="0">
                <a:solidFill>
                  <a:srgbClr val="7F007F"/>
                </a:solidFill>
                <a:latin typeface="Consolas" panose="020B0609020204030204" pitchFamily="49" charset="0"/>
              </a:rPr>
              <a:t>key</a:t>
            </a:r>
            <a:r>
              <a:rPr lang="en-US" altLang="zh-CN" dirty="0">
                <a:solidFill>
                  <a:srgbClr val="000000"/>
                </a:solidFill>
                <a:latin typeface="Consolas" panose="020B0609020204030204" pitchFamily="49" charset="0"/>
              </a:rPr>
              <a:t>=</a:t>
            </a:r>
            <a:r>
              <a:rPr lang="en-US" altLang="zh-CN" i="1" dirty="0">
                <a:solidFill>
                  <a:srgbClr val="2A00FF"/>
                </a:solidFill>
                <a:latin typeface="Consolas" panose="020B0609020204030204" pitchFamily="49" charset="0"/>
              </a:rPr>
              <a:t>"driver"</a:t>
            </a:r>
            <a:r>
              <a:rPr lang="en-US" altLang="zh-CN" i="1" dirty="0">
                <a:solidFill>
                  <a:srgbClr val="008080"/>
                </a:solidFill>
                <a:latin typeface="Consolas" panose="020B0609020204030204" pitchFamily="49" charset="0"/>
              </a:rPr>
              <a:t>&gt;</a:t>
            </a:r>
            <a:r>
              <a:rPr lang="en-US" altLang="zh-CN" i="1" dirty="0" err="1">
                <a:solidFill>
                  <a:srgbClr val="000000"/>
                </a:solidFill>
                <a:latin typeface="Consolas" panose="020B0609020204030204" pitchFamily="49" charset="0"/>
              </a:rPr>
              <a:t>oracle.jdbc.driver.OracleDriver</a:t>
            </a:r>
            <a:r>
              <a:rPr lang="en-US" altLang="zh-CN" i="1" dirty="0">
                <a:solidFill>
                  <a:srgbClr val="008080"/>
                </a:solidFill>
                <a:latin typeface="Consolas" panose="020B0609020204030204" pitchFamily="49" charset="0"/>
              </a:rPr>
              <a:t>&lt;/</a:t>
            </a:r>
            <a:r>
              <a:rPr lang="en-US" altLang="zh-CN" i="1" dirty="0">
                <a:solidFill>
                  <a:srgbClr val="3F7F7F"/>
                </a:solidFill>
                <a:latin typeface="Consolas" panose="020B0609020204030204" pitchFamily="49" charset="0"/>
              </a:rPr>
              <a:t>prop</a:t>
            </a:r>
            <a:r>
              <a:rPr lang="en-US" altLang="zh-CN" i="1" dirty="0">
                <a:solidFill>
                  <a:srgbClr val="008080"/>
                </a:solidFill>
                <a:latin typeface="Consolas" panose="020B0609020204030204" pitchFamily="49" charset="0"/>
              </a:rPr>
              <a:t>&gt;</a:t>
            </a:r>
          </a:p>
          <a:p>
            <a:pPr lvl="1"/>
            <a:r>
              <a:rPr lang="en-US" altLang="zh-CN" dirty="0">
                <a:solidFill>
                  <a:srgbClr val="008080"/>
                </a:solidFill>
                <a:latin typeface="Consolas" panose="020B0609020204030204" pitchFamily="49" charset="0"/>
              </a:rPr>
              <a:t>&lt;/</a:t>
            </a:r>
            <a:r>
              <a:rPr lang="en-US" altLang="zh-CN" dirty="0">
                <a:solidFill>
                  <a:srgbClr val="3F7F7F"/>
                </a:solidFill>
                <a:latin typeface="Consolas" panose="020B0609020204030204" pitchFamily="49" charset="0"/>
              </a:rPr>
              <a:t>props</a:t>
            </a:r>
            <a:r>
              <a:rPr lang="en-US" altLang="zh-CN" dirty="0">
                <a:solidFill>
                  <a:srgbClr val="008080"/>
                </a:solidFill>
                <a:latin typeface="Consolas" panose="020B0609020204030204" pitchFamily="49" charset="0"/>
              </a:rPr>
              <a:t>&gt;</a:t>
            </a:r>
          </a:p>
          <a:p>
            <a:r>
              <a:rPr lang="en-US" altLang="zh-CN" dirty="0">
                <a:solidFill>
                  <a:srgbClr val="008080"/>
                </a:solidFill>
                <a:latin typeface="Consolas" panose="020B0609020204030204" pitchFamily="49" charset="0"/>
              </a:rPr>
              <a:t>&lt;/</a:t>
            </a:r>
            <a:r>
              <a:rPr lang="en-US" altLang="zh-CN" dirty="0">
                <a:solidFill>
                  <a:srgbClr val="3F7F7F"/>
                </a:solidFill>
                <a:highlight>
                  <a:srgbClr val="D4D4D4"/>
                </a:highlight>
                <a:latin typeface="Consolas" panose="020B0609020204030204" pitchFamily="49" charset="0"/>
              </a:rPr>
              <a:t>property</a:t>
            </a:r>
            <a:r>
              <a:rPr lang="en-US" altLang="zh-CN" dirty="0">
                <a:solidFill>
                  <a:srgbClr val="008080"/>
                </a:solidFill>
                <a:highlight>
                  <a:srgbClr val="D4D4D4"/>
                </a:highlight>
                <a:latin typeface="Consolas" panose="020B0609020204030204" pitchFamily="49" charset="0"/>
              </a:rPr>
              <a:t>&gt;</a:t>
            </a:r>
            <a:endParaRPr lang="zh-CN" altLang="en-US" dirty="0"/>
          </a:p>
        </p:txBody>
      </p:sp>
      <p:sp>
        <p:nvSpPr>
          <p:cNvPr id="4" name="矩形 3"/>
          <p:cNvSpPr/>
          <p:nvPr/>
        </p:nvSpPr>
        <p:spPr>
          <a:xfrm>
            <a:off x="611560" y="3452892"/>
            <a:ext cx="6408712" cy="1477328"/>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Config</a:t>
            </a:r>
            <a:r>
              <a:rPr lang="en-US" altLang="zh-CN" b="1" dirty="0">
                <a:solidFill>
                  <a:srgbClr val="000000"/>
                </a:solidFill>
                <a:latin typeface="Consolas" panose="020B0609020204030204" pitchFamily="49" charset="0"/>
              </a:rPr>
              <a:t> {</a:t>
            </a:r>
          </a:p>
          <a:p>
            <a:r>
              <a:rPr lang="en-US" altLang="zh-CN" b="1" dirty="0" smtClean="0">
                <a:solidFill>
                  <a:srgbClr val="7F0055"/>
                </a:solidFill>
                <a:latin typeface="Consolas" panose="020B0609020204030204" pitchFamily="49" charset="0"/>
              </a:rPr>
              <a:t>  private</a:t>
            </a:r>
            <a:r>
              <a:rPr lang="en-US" altLang="zh-CN" b="1" dirty="0" smtClean="0">
                <a:solidFill>
                  <a:srgbClr val="000000"/>
                </a:solidFill>
                <a:latin typeface="Consolas" panose="020B0609020204030204" pitchFamily="49" charset="0"/>
              </a:rPr>
              <a:t> </a:t>
            </a:r>
            <a:r>
              <a:rPr lang="en-US" altLang="zh-CN" b="1" dirty="0">
                <a:solidFill>
                  <a:srgbClr val="000000"/>
                </a:solidFill>
                <a:highlight>
                  <a:srgbClr val="D4D4D4"/>
                </a:highlight>
                <a:latin typeface="Consolas" panose="020B0609020204030204" pitchFamily="49" charset="0"/>
              </a:rPr>
              <a:t>Properties </a:t>
            </a:r>
            <a:r>
              <a:rPr lang="en-US" altLang="zh-CN" b="1" u="sng" dirty="0">
                <a:solidFill>
                  <a:srgbClr val="0000C0"/>
                </a:solidFill>
                <a:highlight>
                  <a:srgbClr val="D4D4D4"/>
                </a:highlight>
                <a:latin typeface="Consolas" panose="020B0609020204030204" pitchFamily="49" charset="0"/>
              </a:rPr>
              <a:t>prop</a:t>
            </a:r>
            <a:r>
              <a:rPr lang="en-US" altLang="zh-CN" b="1" u="sng" dirty="0">
                <a:solidFill>
                  <a:srgbClr val="000000"/>
                </a:solidFill>
                <a:highlight>
                  <a:srgbClr val="D4D4D4"/>
                </a:highlight>
                <a:latin typeface="Consolas" panose="020B0609020204030204" pitchFamily="49" charset="0"/>
              </a:rPr>
              <a:t>;</a:t>
            </a:r>
          </a:p>
          <a:p>
            <a:r>
              <a:rPr lang="en-US" altLang="zh-CN" b="1" dirty="0" smtClean="0">
                <a:solidFill>
                  <a:srgbClr val="7F0055"/>
                </a:solidFill>
                <a:latin typeface="Consolas" panose="020B0609020204030204" pitchFamily="49" charset="0"/>
              </a:rPr>
              <a:t>  public</a:t>
            </a:r>
            <a:r>
              <a:rPr lang="en-US" altLang="zh-CN" b="1" dirty="0" smtClean="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setProp</a:t>
            </a:r>
            <a:r>
              <a:rPr lang="en-US" altLang="zh-CN" b="1" dirty="0">
                <a:solidFill>
                  <a:srgbClr val="000000"/>
                </a:solidFill>
                <a:latin typeface="Consolas" panose="020B0609020204030204" pitchFamily="49" charset="0"/>
              </a:rPr>
              <a:t>(</a:t>
            </a:r>
            <a:r>
              <a:rPr lang="en-US" altLang="zh-CN" b="1" dirty="0">
                <a:solidFill>
                  <a:srgbClr val="000000"/>
                </a:solidFill>
                <a:highlight>
                  <a:srgbClr val="D4D4D4"/>
                </a:highlight>
                <a:latin typeface="Consolas" panose="020B0609020204030204" pitchFamily="49" charset="0"/>
              </a:rPr>
              <a:t>Properties prop) {</a:t>
            </a:r>
          </a:p>
          <a:p>
            <a:r>
              <a:rPr lang="en-US" altLang="zh-CN" b="1" dirty="0" smtClean="0">
                <a:solidFill>
                  <a:srgbClr val="7F0055"/>
                </a:solidFill>
                <a:latin typeface="Consolas" panose="020B0609020204030204" pitchFamily="49" charset="0"/>
              </a:rPr>
              <a:t>   </a:t>
            </a:r>
            <a:r>
              <a:rPr lang="en-US" altLang="zh-CN" b="1" dirty="0" err="1" smtClean="0">
                <a:solidFill>
                  <a:srgbClr val="7F0055"/>
                </a:solidFill>
                <a:latin typeface="Consolas" panose="020B0609020204030204" pitchFamily="49" charset="0"/>
              </a:rPr>
              <a:t>this</a:t>
            </a:r>
            <a:r>
              <a:rPr lang="en-US" altLang="zh-CN" b="1" dirty="0" err="1" smtClean="0">
                <a:solidFill>
                  <a:srgbClr val="000000"/>
                </a:solidFill>
                <a:latin typeface="Consolas" panose="020B0609020204030204" pitchFamily="49" charset="0"/>
              </a:rPr>
              <a:t>.</a:t>
            </a:r>
            <a:r>
              <a:rPr lang="en-US" altLang="zh-CN" b="1" dirty="0" err="1" smtClean="0">
                <a:solidFill>
                  <a:srgbClr val="0000C0"/>
                </a:solidFill>
                <a:latin typeface="Consolas" panose="020B0609020204030204" pitchFamily="49" charset="0"/>
              </a:rPr>
              <a:t>prop</a:t>
            </a:r>
            <a:r>
              <a:rPr lang="en-US" altLang="zh-CN" b="1" dirty="0" smtClean="0">
                <a:solidFill>
                  <a:srgbClr val="000000"/>
                </a:solidFill>
                <a:latin typeface="Consolas" panose="020B0609020204030204" pitchFamily="49" charset="0"/>
              </a:rPr>
              <a:t> </a:t>
            </a:r>
            <a:r>
              <a:rPr lang="en-US" altLang="zh-CN" b="1" dirty="0">
                <a:solidFill>
                  <a:srgbClr val="000000"/>
                </a:solidFill>
                <a:latin typeface="Consolas" panose="020B0609020204030204" pitchFamily="49" charset="0"/>
              </a:rPr>
              <a:t>= prop;</a:t>
            </a:r>
          </a:p>
          <a:p>
            <a:r>
              <a:rPr lang="en-US" altLang="zh-CN" dirty="0" smtClean="0">
                <a:solidFill>
                  <a:srgbClr val="000000"/>
                </a:solidFill>
                <a:latin typeface="Consolas" panose="020B0609020204030204" pitchFamily="49" charset="0"/>
              </a:rPr>
              <a:t>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0"/>
            <a:ext cx="8229600" cy="1084439"/>
          </a:xfrm>
        </p:spPr>
        <p:txBody>
          <a:bodyPr>
            <a:normAutofit/>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内容提要</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5" name="内容占位符 2"/>
          <p:cNvSpPr>
            <a:spLocks noGrp="1"/>
          </p:cNvSpPr>
          <p:nvPr>
            <p:ph idx="1"/>
          </p:nvPr>
        </p:nvSpPr>
        <p:spPr>
          <a:xfrm>
            <a:off x="683568" y="1484784"/>
            <a:ext cx="7704856" cy="3201182"/>
          </a:xfrm>
        </p:spPr>
        <p:txBody>
          <a:bodyPr>
            <a:normAutofit/>
          </a:bodyPr>
          <a:lstStyle/>
          <a:p>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配置 </a:t>
            </a:r>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bean</a:t>
            </a:r>
          </a:p>
          <a:p>
            <a:pPr lvl="1"/>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自动装配</a:t>
            </a:r>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注入</a:t>
            </a:r>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611560" y="116632"/>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XML </a:t>
            </a:r>
            <a:r>
              <a:rPr lang="zh-CN" altLang="en-US" dirty="0">
                <a:latin typeface="宋体" panose="02010600030101010101" pitchFamily="2" charset="-122"/>
                <a:ea typeface="宋体" panose="02010600030101010101" pitchFamily="2" charset="-122"/>
                <a:cs typeface="Arial Unicode MS" panose="020B0604020202020204" pitchFamily="34" charset="-122"/>
              </a:rPr>
              <a:t>配置里的 </a:t>
            </a:r>
            <a:r>
              <a:rPr lang="en-US" altLang="zh-CN" dirty="0">
                <a:latin typeface="宋体" panose="02010600030101010101" pitchFamily="2" charset="-122"/>
                <a:ea typeface="宋体" panose="02010600030101010101" pitchFamily="2" charset="-122"/>
                <a:cs typeface="Arial Unicode MS" panose="020B0604020202020204" pitchFamily="34" charset="-122"/>
              </a:rPr>
              <a:t>Bean </a:t>
            </a:r>
            <a:r>
              <a:rPr lang="zh-CN" altLang="en-US" dirty="0">
                <a:latin typeface="宋体" panose="02010600030101010101" pitchFamily="2" charset="-122"/>
                <a:ea typeface="宋体" panose="02010600030101010101" pitchFamily="2" charset="-122"/>
                <a:cs typeface="Arial Unicode MS" panose="020B0604020202020204" pitchFamily="34" charset="-122"/>
              </a:rPr>
              <a:t>自动装配</a:t>
            </a:r>
          </a:p>
        </p:txBody>
      </p:sp>
      <p:sp>
        <p:nvSpPr>
          <p:cNvPr id="652291" name="Rectangle 3"/>
          <p:cNvSpPr>
            <a:spLocks noGrp="1" noChangeArrowheads="1"/>
          </p:cNvSpPr>
          <p:nvPr>
            <p:ph idx="1"/>
          </p:nvPr>
        </p:nvSpPr>
        <p:spPr>
          <a:xfrm>
            <a:off x="323528" y="1196752"/>
            <a:ext cx="8423277" cy="4810286"/>
          </a:xfrm>
        </p:spPr>
        <p:txBody>
          <a:bodyPr/>
          <a:lstStyle/>
          <a:p>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IOC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容器</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可以自动</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装配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需要做的仅仅是</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在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&lt;bean&gt;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的 </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autowire</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属性里指定自动装配的模式</a:t>
            </a:r>
          </a:p>
          <a:p>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byType</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根据类型自动装配</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若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IOC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容器中有多个与目标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类型一致的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在这种情况下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Spring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将无法判定哪个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最合适该属性</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所以不能执行自动装配</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byName</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根据名称自动装配</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必须将目标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的名称和属性名设置的完全相同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en-US" altLang="zh-CN" sz="2400" dirty="0">
                <a:latin typeface="宋体" panose="02010600030101010101" pitchFamily="2" charset="-122"/>
                <a:ea typeface="宋体" panose="02010600030101010101" pitchFamily="2" charset="-122"/>
                <a:cs typeface="Arial Unicode MS" panose="020B0604020202020204" pitchFamily="34" charset="-122"/>
              </a:rPr>
              <a:t>constructor(</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通过构造器自动装配</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当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中存在多个构造器时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此种自动装配方式将会很复杂</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不推荐</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使用</a:t>
            </a:r>
            <a:endPar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251520" y="116632"/>
            <a:ext cx="858964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XML </a:t>
            </a:r>
            <a:r>
              <a:rPr lang="zh-CN" altLang="en-US" dirty="0">
                <a:latin typeface="宋体" panose="02010600030101010101" pitchFamily="2" charset="-122"/>
                <a:ea typeface="宋体" panose="02010600030101010101" pitchFamily="2" charset="-122"/>
                <a:cs typeface="Arial Unicode MS" panose="020B0604020202020204" pitchFamily="34" charset="-122"/>
              </a:rPr>
              <a:t>配置里的 </a:t>
            </a:r>
            <a:r>
              <a:rPr lang="en-US" altLang="zh-CN" dirty="0">
                <a:latin typeface="宋体" panose="02010600030101010101" pitchFamily="2" charset="-122"/>
                <a:ea typeface="宋体" panose="02010600030101010101" pitchFamily="2" charset="-122"/>
                <a:cs typeface="Arial Unicode MS" panose="020B0604020202020204" pitchFamily="34" charset="-122"/>
              </a:rPr>
              <a:t>Bean </a:t>
            </a:r>
            <a:r>
              <a:rPr lang="zh-CN" altLang="en-US">
                <a:latin typeface="宋体" panose="02010600030101010101" pitchFamily="2" charset="-122"/>
                <a:ea typeface="宋体" panose="02010600030101010101" pitchFamily="2" charset="-122"/>
                <a:cs typeface="Arial Unicode MS" panose="020B0604020202020204" pitchFamily="34" charset="-122"/>
              </a:rPr>
              <a:t>自动</a:t>
            </a:r>
            <a:r>
              <a:rPr lang="zh-CN" altLang="en-US" smtClean="0">
                <a:latin typeface="宋体" panose="02010600030101010101" pitchFamily="2" charset="-122"/>
                <a:ea typeface="宋体" panose="02010600030101010101" pitchFamily="2" charset="-122"/>
                <a:cs typeface="Arial Unicode MS" panose="020B0604020202020204" pitchFamily="34" charset="-122"/>
              </a:rPr>
              <a:t>装配范例</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8" y="5412412"/>
            <a:ext cx="9144377" cy="144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1944" y="1124744"/>
            <a:ext cx="7704856" cy="369332"/>
          </a:xfrm>
          <a:prstGeom prst="rect">
            <a:avLst/>
          </a:prstGeom>
          <a:noFill/>
        </p:spPr>
        <p:txBody>
          <a:bodyPr wrap="square" rtlCol="0">
            <a:spAutoFit/>
          </a:bodyPr>
          <a:lstStyle/>
          <a:p>
            <a:r>
              <a:rPr lang="zh-CN" altLang="en-US" smtClean="0"/>
              <a:t>按名称装配</a:t>
            </a:r>
            <a:r>
              <a:rPr lang="en-US" altLang="zh-CN" smtClean="0"/>
              <a:t>bean</a:t>
            </a:r>
            <a:r>
              <a:rPr lang="zh-CN" altLang="en-US" smtClean="0"/>
              <a:t>范例：</a:t>
            </a:r>
            <a:endParaRPr lang="zh-CN" altLang="en-US"/>
          </a:p>
        </p:txBody>
      </p:sp>
      <p:pic>
        <p:nvPicPr>
          <p:cNvPr id="3" name="图片 2"/>
          <p:cNvPicPr>
            <a:picLocks noChangeAspect="1"/>
          </p:cNvPicPr>
          <p:nvPr/>
        </p:nvPicPr>
        <p:blipFill>
          <a:blip r:embed="rId4"/>
          <a:stretch>
            <a:fillRect/>
          </a:stretch>
        </p:blipFill>
        <p:spPr>
          <a:xfrm>
            <a:off x="309880" y="3362325"/>
            <a:ext cx="8543925" cy="1704975"/>
          </a:xfrm>
          <a:prstGeom prst="rect">
            <a:avLst/>
          </a:prstGeom>
        </p:spPr>
      </p:pic>
      <p:pic>
        <p:nvPicPr>
          <p:cNvPr id="5" name="图片 4"/>
          <p:cNvPicPr>
            <a:picLocks noChangeAspect="1"/>
          </p:cNvPicPr>
          <p:nvPr/>
        </p:nvPicPr>
        <p:blipFill>
          <a:blip r:embed="rId5"/>
          <a:stretch>
            <a:fillRect/>
          </a:stretch>
        </p:blipFill>
        <p:spPr>
          <a:xfrm>
            <a:off x="309880" y="1494155"/>
            <a:ext cx="3790950" cy="971550"/>
          </a:xfrm>
          <a:prstGeom prst="rect">
            <a:avLst/>
          </a:prstGeom>
        </p:spPr>
      </p:pic>
      <p:cxnSp>
        <p:nvCxnSpPr>
          <p:cNvPr id="6" name="直接箭头连接符 5"/>
          <p:cNvCxnSpPr/>
          <p:nvPr/>
        </p:nvCxnSpPr>
        <p:spPr>
          <a:xfrm flipV="1">
            <a:off x="1863090" y="2152650"/>
            <a:ext cx="685165" cy="1679575"/>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a:off x="1962785" y="4060190"/>
            <a:ext cx="5129530" cy="664845"/>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755576" y="116632"/>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dirty="0">
                <a:latin typeface="宋体" panose="02010600030101010101" pitchFamily="2" charset="-122"/>
                <a:ea typeface="宋体" panose="02010600030101010101" pitchFamily="2" charset="-122"/>
                <a:cs typeface="Arial Unicode MS" panose="020B0604020202020204" pitchFamily="34" charset="-122"/>
              </a:rPr>
              <a:t>是什么</a:t>
            </a:r>
            <a:r>
              <a:rPr lang="en-US" altLang="zh-CN" dirty="0">
                <a:latin typeface="宋体" panose="02010600030101010101" pitchFamily="2" charset="-122"/>
                <a:ea typeface="宋体" panose="02010600030101010101" pitchFamily="2" charset="-122"/>
                <a:cs typeface="Arial Unicode MS" panose="020B0604020202020204" pitchFamily="34" charset="-122"/>
              </a:rPr>
              <a:t>(2)</a:t>
            </a:r>
          </a:p>
        </p:txBody>
      </p:sp>
      <p:sp>
        <p:nvSpPr>
          <p:cNvPr id="620547" name="Rectangle 3"/>
          <p:cNvSpPr>
            <a:spLocks noGrp="1" noChangeArrowheads="1"/>
          </p:cNvSpPr>
          <p:nvPr>
            <p:ph idx="1"/>
          </p:nvPr>
        </p:nvSpPr>
        <p:spPr>
          <a:xfrm>
            <a:off x="251520" y="1268760"/>
            <a:ext cx="8424936" cy="4680520"/>
          </a:xfrm>
        </p:spPr>
        <p:txBody>
          <a:bodyPr>
            <a:normAutofit/>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具体描述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S2SH   Struts2  Spring Hibernate</a:t>
            </a:r>
          </a:p>
          <a:p>
            <a:pPr lvl="1"/>
            <a:r>
              <a:rPr lang="zh-CN" altLang="en-US" sz="21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轻量级</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a:t>
            </a:r>
            <a:r>
              <a:rPr lang="en-US" altLang="zh-CN" sz="21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a:t>
            </a:r>
            <a:r>
              <a:rPr lang="zh-CN" altLang="en-US" sz="21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是非侵入性</a:t>
            </a:r>
            <a:r>
              <a:rPr lang="zh-CN" altLang="en-US" sz="21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的 </a:t>
            </a:r>
            <a:r>
              <a:rPr lang="en-US" altLang="zh-CN" sz="21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基于 </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开发的应用中的对象可以不依赖于 </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的 </a:t>
            </a:r>
            <a:r>
              <a:rPr lang="en-US" altLang="zh-CN" sz="2100" dirty="0" smtClean="0">
                <a:latin typeface="宋体" panose="02010600030101010101" pitchFamily="2" charset="-122"/>
                <a:ea typeface="宋体" panose="02010600030101010101" pitchFamily="2" charset="-122"/>
                <a:cs typeface="Arial Unicode MS" panose="020B0604020202020204" pitchFamily="34" charset="-122"/>
              </a:rPr>
              <a:t>API</a:t>
            </a:r>
          </a:p>
          <a:p>
            <a:pPr lvl="1"/>
            <a:r>
              <a:rPr lang="zh-CN" altLang="en-US" sz="21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依赖</a:t>
            </a:r>
            <a:r>
              <a:rPr lang="zh-CN" altLang="en-US" sz="21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注入</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(DI --- dependency </a:t>
            </a:r>
            <a:r>
              <a:rPr lang="en-US" altLang="zh-CN" sz="2100" dirty="0" smtClean="0">
                <a:latin typeface="宋体" panose="02010600030101010101" pitchFamily="2" charset="-122"/>
                <a:ea typeface="宋体" panose="02010600030101010101" pitchFamily="2" charset="-122"/>
                <a:cs typeface="Arial Unicode MS" panose="020B0604020202020204" pitchFamily="34" charset="-122"/>
              </a:rPr>
              <a:t>injection</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a:t>
            </a:r>
            <a:r>
              <a:rPr lang="en-US" altLang="zh-CN" sz="2100" dirty="0" smtClean="0">
                <a:latin typeface="宋体" panose="02010600030101010101" pitchFamily="2" charset="-122"/>
                <a:ea typeface="宋体" panose="02010600030101010101" pitchFamily="2" charset="-122"/>
                <a:cs typeface="Arial Unicode MS" panose="020B0604020202020204" pitchFamily="34" charset="-122"/>
              </a:rPr>
              <a:t>IOC)</a:t>
            </a:r>
          </a:p>
          <a:p>
            <a:pPr lvl="1"/>
            <a:r>
              <a:rPr lang="zh-CN" altLang="en-US" sz="21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面向</a:t>
            </a:r>
            <a:r>
              <a:rPr lang="zh-CN" altLang="en-US" sz="21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切面编程</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(AOP --- aspect oriented programming)</a:t>
            </a:r>
          </a:p>
          <a:p>
            <a:pPr lvl="1"/>
            <a:r>
              <a:rPr lang="zh-CN" altLang="en-US" sz="21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容器</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 Spring </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是一个容器</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100"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因为它包含并且管理应用对象的</a:t>
            </a:r>
            <a:r>
              <a:rPr lang="zh-CN" altLang="en-US" sz="2100"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生命周期     </a:t>
            </a:r>
            <a:endParaRPr lang="en-US" altLang="zh-CN" sz="2100"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endParaRPr>
          </a:p>
          <a:p>
            <a:pPr lvl="1"/>
            <a:r>
              <a:rPr lang="zh-CN" altLang="en-US" sz="21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框架</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 Spring </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实现了使用简单的组件配置组合成一个复杂的应用</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中可以使用 </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XML </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和 </a:t>
            </a:r>
            <a:r>
              <a:rPr lang="en-US" altLang="zh-CN" sz="2100" dirty="0" smtClean="0">
                <a:latin typeface="宋体" panose="02010600030101010101" pitchFamily="2" charset="-122"/>
                <a:ea typeface="宋体" panose="02010600030101010101" pitchFamily="2" charset="-122"/>
                <a:cs typeface="Arial Unicode MS" panose="020B0604020202020204" pitchFamily="34" charset="-122"/>
              </a:rPr>
              <a:t>Java </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注解组合</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这些</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对象</a:t>
            </a:r>
            <a:endParaRPr lang="en-US" altLang="zh-CN" sz="2100" dirty="0" smtClean="0">
              <a:latin typeface="宋体" panose="02010600030101010101" pitchFamily="2" charset="-122"/>
              <a:ea typeface="宋体" panose="02010600030101010101" pitchFamily="2" charset="-122"/>
              <a:cs typeface="Arial Unicode MS" panose="020B0604020202020204" pitchFamily="34" charset="-122"/>
            </a:endParaRPr>
          </a:p>
          <a:p>
            <a:pPr lvl="1"/>
            <a:r>
              <a:rPr lang="zh-CN" altLang="en-US" sz="21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一站</a:t>
            </a:r>
            <a:r>
              <a:rPr lang="zh-CN" altLang="en-US" sz="21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式</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：在 </a:t>
            </a:r>
            <a:r>
              <a:rPr lang="en-US" altLang="zh-CN" sz="2100" dirty="0" smtClean="0">
                <a:latin typeface="宋体" panose="02010600030101010101" pitchFamily="2" charset="-122"/>
                <a:ea typeface="宋体" panose="02010600030101010101" pitchFamily="2" charset="-122"/>
                <a:cs typeface="Arial Unicode MS" panose="020B0604020202020204" pitchFamily="34" charset="-122"/>
              </a:rPr>
              <a:t>IOC </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和 </a:t>
            </a:r>
            <a:r>
              <a:rPr lang="en-US" altLang="zh-CN" sz="2100" dirty="0" smtClean="0">
                <a:latin typeface="宋体" panose="02010600030101010101" pitchFamily="2" charset="-122"/>
                <a:ea typeface="宋体" panose="02010600030101010101" pitchFamily="2" charset="-122"/>
                <a:cs typeface="Arial Unicode MS" panose="020B0604020202020204" pitchFamily="34" charset="-122"/>
              </a:rPr>
              <a:t>AOP </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的基础上可以整合各种企业应用的开源框架和优秀的第三方类库</a:t>
            </a:r>
            <a:r>
              <a:rPr lang="en-US" altLang="zh-CN" sz="21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（实际上 </a:t>
            </a:r>
            <a:r>
              <a:rPr lang="en-US" altLang="zh-CN" sz="2100" dirty="0" smtClean="0">
                <a:latin typeface="宋体" panose="02010600030101010101" pitchFamily="2" charset="-122"/>
                <a:ea typeface="宋体" panose="02010600030101010101" pitchFamily="2" charset="-122"/>
                <a:cs typeface="Arial Unicode MS" panose="020B0604020202020204" pitchFamily="34" charset="-122"/>
              </a:rPr>
              <a:t>Spring </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自身也提供了展现层的 </a:t>
            </a:r>
            <a:r>
              <a:rPr lang="en-US" altLang="zh-CN" sz="2100" dirty="0" err="1" smtClean="0">
                <a:latin typeface="宋体" panose="02010600030101010101" pitchFamily="2" charset="-122"/>
                <a:ea typeface="宋体" panose="02010600030101010101" pitchFamily="2" charset="-122"/>
                <a:cs typeface="Arial Unicode MS" panose="020B0604020202020204" pitchFamily="34" charset="-122"/>
              </a:rPr>
              <a:t>SpringMVC</a:t>
            </a:r>
            <a:r>
              <a:rPr lang="en-US" altLang="zh-CN" sz="21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和 持久层的 </a:t>
            </a:r>
            <a:r>
              <a:rPr lang="en-US" altLang="zh-CN" sz="2100" dirty="0" smtClean="0">
                <a:latin typeface="宋体" panose="02010600030101010101" pitchFamily="2" charset="-122"/>
                <a:ea typeface="宋体" panose="02010600030101010101" pitchFamily="2" charset="-122"/>
                <a:cs typeface="Arial Unicode MS" panose="020B0604020202020204" pitchFamily="34" charset="-122"/>
              </a:rPr>
              <a:t>Spring JDBC  </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a:t>
            </a:r>
            <a:endParaRPr lang="zh-CN" altLang="en-US" sz="21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251520" y="116632"/>
            <a:ext cx="858964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XML </a:t>
            </a:r>
            <a:r>
              <a:rPr lang="zh-CN" altLang="en-US" dirty="0">
                <a:latin typeface="宋体" panose="02010600030101010101" pitchFamily="2" charset="-122"/>
                <a:ea typeface="宋体" panose="02010600030101010101" pitchFamily="2" charset="-122"/>
                <a:cs typeface="Arial Unicode MS" panose="020B0604020202020204" pitchFamily="34" charset="-122"/>
              </a:rPr>
              <a:t>配置里的 </a:t>
            </a:r>
            <a:r>
              <a:rPr lang="en-US" altLang="zh-CN" dirty="0">
                <a:latin typeface="宋体" panose="02010600030101010101" pitchFamily="2" charset="-122"/>
                <a:ea typeface="宋体" panose="02010600030101010101" pitchFamily="2" charset="-122"/>
                <a:cs typeface="Arial Unicode MS" panose="020B0604020202020204" pitchFamily="34" charset="-122"/>
              </a:rPr>
              <a:t>Bean </a:t>
            </a:r>
            <a:r>
              <a:rPr lang="zh-CN" altLang="en-US">
                <a:latin typeface="宋体" panose="02010600030101010101" pitchFamily="2" charset="-122"/>
                <a:ea typeface="宋体" panose="02010600030101010101" pitchFamily="2" charset="-122"/>
                <a:cs typeface="Arial Unicode MS" panose="020B0604020202020204" pitchFamily="34" charset="-122"/>
              </a:rPr>
              <a:t>自动</a:t>
            </a:r>
            <a:r>
              <a:rPr lang="zh-CN" altLang="en-US" smtClean="0">
                <a:latin typeface="宋体" panose="02010600030101010101" pitchFamily="2" charset="-122"/>
                <a:ea typeface="宋体" panose="02010600030101010101" pitchFamily="2" charset="-122"/>
                <a:cs typeface="Arial Unicode MS" panose="020B0604020202020204" pitchFamily="34" charset="-122"/>
              </a:rPr>
              <a:t>装配范例</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12412"/>
            <a:ext cx="9144377" cy="144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3568" y="1196752"/>
            <a:ext cx="8095993" cy="369332"/>
          </a:xfrm>
          <a:prstGeom prst="rect">
            <a:avLst/>
          </a:prstGeom>
          <a:noFill/>
        </p:spPr>
        <p:txBody>
          <a:bodyPr wrap="square" rtlCol="0">
            <a:spAutoFit/>
          </a:bodyPr>
          <a:lstStyle/>
          <a:p>
            <a:r>
              <a:rPr lang="zh-CN" altLang="en-US" smtClean="0"/>
              <a:t>按类型装配</a:t>
            </a:r>
            <a:r>
              <a:rPr lang="en-US" altLang="zh-CN" smtClean="0"/>
              <a:t>bean</a:t>
            </a:r>
            <a:r>
              <a:rPr lang="zh-CN" altLang="en-US" smtClean="0"/>
              <a:t>范例：</a:t>
            </a:r>
            <a:endParaRPr lang="zh-CN" altLang="en-US"/>
          </a:p>
        </p:txBody>
      </p:sp>
      <p:pic>
        <p:nvPicPr>
          <p:cNvPr id="3" name="图片 2"/>
          <p:cNvPicPr>
            <a:picLocks noChangeAspect="1"/>
          </p:cNvPicPr>
          <p:nvPr/>
        </p:nvPicPr>
        <p:blipFill>
          <a:blip r:embed="rId4"/>
          <a:stretch>
            <a:fillRect/>
          </a:stretch>
        </p:blipFill>
        <p:spPr>
          <a:xfrm>
            <a:off x="135890" y="2790825"/>
            <a:ext cx="9191625" cy="1276350"/>
          </a:xfrm>
          <a:prstGeom prst="rect">
            <a:avLst/>
          </a:prstGeom>
        </p:spPr>
      </p:pic>
      <p:pic>
        <p:nvPicPr>
          <p:cNvPr id="5" name="图片 4"/>
          <p:cNvPicPr>
            <a:picLocks noChangeAspect="1"/>
          </p:cNvPicPr>
          <p:nvPr/>
        </p:nvPicPr>
        <p:blipFill>
          <a:blip r:embed="rId5"/>
          <a:stretch>
            <a:fillRect/>
          </a:stretch>
        </p:blipFill>
        <p:spPr>
          <a:xfrm>
            <a:off x="410210" y="1566545"/>
            <a:ext cx="3790950" cy="971550"/>
          </a:xfrm>
          <a:prstGeom prst="rect">
            <a:avLst/>
          </a:prstGeom>
        </p:spPr>
      </p:pic>
      <p:cxnSp>
        <p:nvCxnSpPr>
          <p:cNvPr id="6" name="直接箭头连接符 5"/>
          <p:cNvCxnSpPr/>
          <p:nvPr/>
        </p:nvCxnSpPr>
        <p:spPr>
          <a:xfrm flipH="1" flipV="1">
            <a:off x="4787900" y="3140710"/>
            <a:ext cx="2411095" cy="45720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flipH="1" flipV="1">
            <a:off x="2771775" y="2276475"/>
            <a:ext cx="521335" cy="602615"/>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251520" y="116632"/>
            <a:ext cx="858964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XML </a:t>
            </a:r>
            <a:r>
              <a:rPr lang="zh-CN" altLang="en-US" dirty="0">
                <a:latin typeface="宋体" panose="02010600030101010101" pitchFamily="2" charset="-122"/>
                <a:ea typeface="宋体" panose="02010600030101010101" pitchFamily="2" charset="-122"/>
                <a:cs typeface="Arial Unicode MS" panose="020B0604020202020204" pitchFamily="34" charset="-122"/>
              </a:rPr>
              <a:t>配置里的 </a:t>
            </a:r>
            <a:r>
              <a:rPr lang="en-US" altLang="zh-CN" dirty="0">
                <a:latin typeface="宋体" panose="02010600030101010101" pitchFamily="2" charset="-122"/>
                <a:ea typeface="宋体" panose="02010600030101010101" pitchFamily="2" charset="-122"/>
                <a:cs typeface="Arial Unicode MS" panose="020B0604020202020204" pitchFamily="34" charset="-122"/>
              </a:rPr>
              <a:t>Bean </a:t>
            </a:r>
            <a:r>
              <a:rPr lang="zh-CN" altLang="en-US">
                <a:latin typeface="宋体" panose="02010600030101010101" pitchFamily="2" charset="-122"/>
                <a:ea typeface="宋体" panose="02010600030101010101" pitchFamily="2" charset="-122"/>
                <a:cs typeface="Arial Unicode MS" panose="020B0604020202020204" pitchFamily="34" charset="-122"/>
              </a:rPr>
              <a:t>自动</a:t>
            </a:r>
            <a:r>
              <a:rPr lang="zh-CN" altLang="en-US" smtClean="0">
                <a:latin typeface="宋体" panose="02010600030101010101" pitchFamily="2" charset="-122"/>
                <a:ea typeface="宋体" panose="02010600030101010101" pitchFamily="2" charset="-122"/>
                <a:cs typeface="Arial Unicode MS" panose="020B0604020202020204" pitchFamily="34" charset="-122"/>
              </a:rPr>
              <a:t>装配范例</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4" name="TextBox 3"/>
          <p:cNvSpPr txBox="1"/>
          <p:nvPr/>
        </p:nvSpPr>
        <p:spPr>
          <a:xfrm>
            <a:off x="467543" y="1057358"/>
            <a:ext cx="8095993" cy="646331"/>
          </a:xfrm>
          <a:prstGeom prst="rect">
            <a:avLst/>
          </a:prstGeom>
          <a:noFill/>
        </p:spPr>
        <p:txBody>
          <a:bodyPr wrap="square" rtlCol="0">
            <a:spAutoFit/>
          </a:bodyPr>
          <a:lstStyle/>
          <a:p>
            <a:r>
              <a:rPr lang="zh-CN" altLang="en-US" smtClean="0"/>
              <a:t>范例</a:t>
            </a:r>
            <a:r>
              <a:rPr lang="zh-CN" altLang="en-US"/>
              <a:t>：</a:t>
            </a:r>
            <a:r>
              <a:rPr lang="zh-CN" altLang="en-US" b="1">
                <a:solidFill>
                  <a:srgbClr val="FF0000"/>
                </a:solidFill>
              </a:rPr>
              <a:t>需要注意，</a:t>
            </a:r>
            <a:r>
              <a:rPr lang="zh-CN" altLang="en-US" b="1" smtClean="0">
                <a:solidFill>
                  <a:srgbClr val="FF0000"/>
                </a:solidFill>
              </a:rPr>
              <a:t>使用</a:t>
            </a:r>
            <a:r>
              <a:rPr lang="zh-CN" altLang="en-US" b="1">
                <a:solidFill>
                  <a:srgbClr val="FF0000"/>
                </a:solidFill>
              </a:rPr>
              <a:t>按类型装配</a:t>
            </a:r>
            <a:r>
              <a:rPr lang="en-US" altLang="zh-CN" b="1">
                <a:solidFill>
                  <a:srgbClr val="FF0000"/>
                </a:solidFill>
              </a:rPr>
              <a:t>bean</a:t>
            </a:r>
            <a:r>
              <a:rPr lang="zh-CN" altLang="en-US" b="1" smtClean="0">
                <a:solidFill>
                  <a:srgbClr val="FF0000"/>
                </a:solidFill>
              </a:rPr>
              <a:t>方式</a:t>
            </a:r>
            <a:r>
              <a:rPr lang="zh-CN" altLang="en-US" b="1">
                <a:solidFill>
                  <a:srgbClr val="FF0000"/>
                </a:solidFill>
              </a:rPr>
              <a:t>配置的时候配置文件中该类型的</a:t>
            </a:r>
            <a:r>
              <a:rPr lang="en-US" altLang="zh-CN" b="1">
                <a:solidFill>
                  <a:srgbClr val="FF0000"/>
                </a:solidFill>
              </a:rPr>
              <a:t>bean</a:t>
            </a:r>
            <a:r>
              <a:rPr lang="zh-CN" altLang="en-US" b="1">
                <a:solidFill>
                  <a:srgbClr val="FF0000"/>
                </a:solidFill>
              </a:rPr>
              <a:t>只能有一个，否则就会出现问题</a:t>
            </a:r>
          </a:p>
        </p:txBody>
      </p:sp>
      <p:pic>
        <p:nvPicPr>
          <p:cNvPr id="3" name="图片 2"/>
          <p:cNvPicPr>
            <a:picLocks noChangeAspect="1"/>
          </p:cNvPicPr>
          <p:nvPr/>
        </p:nvPicPr>
        <p:blipFill>
          <a:blip r:embed="rId3"/>
          <a:stretch>
            <a:fillRect/>
          </a:stretch>
        </p:blipFill>
        <p:spPr>
          <a:xfrm>
            <a:off x="260350" y="2972435"/>
            <a:ext cx="8572500" cy="1600200"/>
          </a:xfrm>
          <a:prstGeom prst="rect">
            <a:avLst/>
          </a:prstGeom>
        </p:spPr>
      </p:pic>
      <p:pic>
        <p:nvPicPr>
          <p:cNvPr id="5" name="图片 4"/>
          <p:cNvPicPr>
            <a:picLocks noChangeAspect="1"/>
          </p:cNvPicPr>
          <p:nvPr/>
        </p:nvPicPr>
        <p:blipFill>
          <a:blip r:embed="rId4"/>
          <a:stretch>
            <a:fillRect/>
          </a:stretch>
        </p:blipFill>
        <p:spPr>
          <a:xfrm>
            <a:off x="399415" y="1802130"/>
            <a:ext cx="3790950" cy="971550"/>
          </a:xfrm>
          <a:prstGeom prst="rect">
            <a:avLst/>
          </a:prstGeom>
        </p:spPr>
      </p:pic>
      <p:cxnSp>
        <p:nvCxnSpPr>
          <p:cNvPr id="6" name="直接箭头连接符 5"/>
          <p:cNvCxnSpPr/>
          <p:nvPr/>
        </p:nvCxnSpPr>
        <p:spPr>
          <a:xfrm flipH="1" flipV="1">
            <a:off x="2222500" y="2493010"/>
            <a:ext cx="2421255" cy="64770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flipH="1" flipV="1">
            <a:off x="1979295" y="2493010"/>
            <a:ext cx="2395220" cy="1040765"/>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pic>
        <p:nvPicPr>
          <p:cNvPr id="9" name="图片 8"/>
          <p:cNvPicPr>
            <a:picLocks noChangeAspect="1"/>
          </p:cNvPicPr>
          <p:nvPr/>
        </p:nvPicPr>
        <p:blipFill>
          <a:blip r:embed="rId5"/>
          <a:stretch>
            <a:fillRect/>
          </a:stretch>
        </p:blipFill>
        <p:spPr>
          <a:xfrm>
            <a:off x="52705" y="4646295"/>
            <a:ext cx="8925560" cy="187579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395536" y="116632"/>
            <a:ext cx="8536462" cy="936104"/>
          </a:xfrm>
        </p:spPr>
        <p:txBody>
          <a:bodyPr>
            <a:normAutofit/>
          </a:bodyPr>
          <a:lstStyle/>
          <a:p>
            <a:r>
              <a:rPr lang="en-US" altLang="zh-CN" sz="4000" dirty="0">
                <a:latin typeface="宋体" panose="02010600030101010101" pitchFamily="2" charset="-122"/>
                <a:ea typeface="宋体" panose="02010600030101010101" pitchFamily="2" charset="-122"/>
                <a:cs typeface="Arial Unicode MS" panose="020B0604020202020204" pitchFamily="34" charset="-122"/>
              </a:rPr>
              <a:t>XML </a:t>
            </a:r>
            <a:r>
              <a:rPr lang="zh-CN" altLang="en-US" sz="4000" dirty="0">
                <a:latin typeface="宋体" panose="02010600030101010101" pitchFamily="2" charset="-122"/>
                <a:ea typeface="宋体" panose="02010600030101010101" pitchFamily="2" charset="-122"/>
                <a:cs typeface="Arial Unicode MS" panose="020B0604020202020204" pitchFamily="34" charset="-122"/>
              </a:rPr>
              <a:t>配置里的 </a:t>
            </a:r>
            <a:r>
              <a:rPr lang="en-US" altLang="zh-CN" sz="40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4000" dirty="0">
                <a:latin typeface="宋体" panose="02010600030101010101" pitchFamily="2" charset="-122"/>
                <a:ea typeface="宋体" panose="02010600030101010101" pitchFamily="2" charset="-122"/>
                <a:cs typeface="Arial Unicode MS" panose="020B0604020202020204" pitchFamily="34" charset="-122"/>
              </a:rPr>
              <a:t>自动装配的缺点</a:t>
            </a:r>
          </a:p>
        </p:txBody>
      </p:sp>
      <p:sp>
        <p:nvSpPr>
          <p:cNvPr id="651267" name="Rectangle 3"/>
          <p:cNvSpPr>
            <a:spLocks noGrp="1" noChangeArrowheads="1"/>
          </p:cNvSpPr>
          <p:nvPr>
            <p:ph idx="1"/>
          </p:nvPr>
        </p:nvSpPr>
        <p:spPr>
          <a:xfrm>
            <a:off x="395536" y="1268760"/>
            <a:ext cx="8208912" cy="3744416"/>
          </a:xfrm>
        </p:spPr>
        <p:txBody>
          <a:bodyPr>
            <a:normAutofit/>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配置文件里设置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autowire</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属性进行自动装配将会装配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的所有属性</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然而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若只希望装配个别属性时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autowire</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属性就不够灵活了</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r>
              <a:rPr lang="en-US" altLang="zh-CN" sz="2400" dirty="0" err="1"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autowire</a:t>
            </a:r>
            <a:r>
              <a:rPr lang="en-US" altLang="zh-CN" sz="2400"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属性</a:t>
            </a:r>
            <a:r>
              <a:rPr lang="zh-CN" altLang="en-US" sz="2400"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要么根据类型自动装配</a:t>
            </a:r>
            <a:r>
              <a:rPr lang="en-US" altLang="zh-CN" sz="2400"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要么根据名称自动装配</a:t>
            </a:r>
            <a:r>
              <a:rPr lang="en-US" altLang="zh-CN" sz="2400"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不能两者兼而有之</a:t>
            </a:r>
            <a:r>
              <a:rPr lang="en-US" altLang="zh-CN" sz="2400"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r>
              <a:rPr lang="zh-CN" altLang="en-US" sz="2400"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一般情况下，在实际的项目中很少使用自动装配功能，因为和自动装配功能所带来的好处比起来，明确清晰的配置文档更有说服力一些</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666292"/>
          </a:xfrm>
        </p:spPr>
        <p:txBody>
          <a:bodyPr>
            <a:normAutofit fontScale="90000"/>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内容提要</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5" name="内容占位符 2"/>
          <p:cNvSpPr>
            <a:spLocks noGrp="1"/>
          </p:cNvSpPr>
          <p:nvPr>
            <p:ph idx="1"/>
          </p:nvPr>
        </p:nvSpPr>
        <p:spPr>
          <a:xfrm>
            <a:off x="755576" y="1484784"/>
            <a:ext cx="6768752" cy="3312368"/>
          </a:xfrm>
        </p:spPr>
        <p:txBody>
          <a:bodyPr>
            <a:normAutofit/>
          </a:bodyPr>
          <a:lstStyle/>
          <a:p>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配置 </a:t>
            </a:r>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bean</a:t>
            </a:r>
          </a:p>
          <a:p>
            <a:pPr lvl="1"/>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的作用域：</a:t>
            </a:r>
            <a:endPar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pPr marL="457200" lvl="1" indent="0">
              <a:buNone/>
            </a:pPr>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  scope=  singleton</a:t>
            </a:r>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zh-CN" altLang="en-US" b="1"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单例 默认</a:t>
            </a:r>
            <a:endPar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pPr marL="457200" lvl="1" indent="0">
              <a:buNone/>
            </a:pPr>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  scope=  prototype</a:t>
            </a:r>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；每次调用</a:t>
            </a:r>
            <a:r>
              <a:rPr lang="en-US" altLang="zh-CN" b="1" dirty="0" err="1"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getBean</a:t>
            </a:r>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方法都会返回一个新的实例 </a:t>
            </a:r>
            <a:endPar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pPr marL="457200" lvl="1" indent="0">
              <a:buNone/>
            </a:pPr>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    WEB </a:t>
            </a:r>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环境作用域</a:t>
            </a:r>
            <a:endPar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229600" cy="710952"/>
          </a:xfrm>
        </p:spPr>
        <p:txBody>
          <a:bodyPr/>
          <a:lstStyle/>
          <a:p>
            <a:r>
              <a:rPr lang="en-US" altLang="zh-CN" dirty="0" smtClean="0">
                <a:latin typeface="宋体" panose="02010600030101010101" pitchFamily="2" charset="-122"/>
                <a:ea typeface="宋体" panose="02010600030101010101" pitchFamily="2" charset="-122"/>
                <a:cs typeface="Arial Unicode MS" panose="020B0604020202020204" pitchFamily="34" charset="-122"/>
              </a:rPr>
              <a:t>Bean </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的作用域</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内容占位符 2"/>
          <p:cNvSpPr>
            <a:spLocks noGrp="1"/>
          </p:cNvSpPr>
          <p:nvPr>
            <p:ph idx="1"/>
          </p:nvPr>
        </p:nvSpPr>
        <p:spPr>
          <a:xfrm>
            <a:off x="251520" y="1105602"/>
            <a:ext cx="8568952" cy="2808312"/>
          </a:xfrm>
        </p:spPr>
        <p:txBody>
          <a:bodyPr>
            <a:normAutofit/>
          </a:bodyPr>
          <a:lstStyle/>
          <a:p>
            <a:r>
              <a:rPr lang="zh-CN" altLang="en-US" sz="22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中</a:t>
            </a:r>
            <a:r>
              <a:rPr lang="en-US" altLang="zh-CN" sz="22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可以在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&lt;bean&gt;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元素的 </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scope</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属性里设置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的作用域</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endParaRPr lang="en-US" altLang="zh-CN" sz="2200" dirty="0" smtClean="0">
              <a:latin typeface="宋体" panose="02010600030101010101" pitchFamily="2" charset="-122"/>
              <a:ea typeface="宋体" panose="02010600030101010101" pitchFamily="2" charset="-122"/>
              <a:cs typeface="Arial Unicode MS" panose="020B0604020202020204" pitchFamily="34" charset="-122"/>
            </a:endParaRPr>
          </a:p>
          <a:p>
            <a:r>
              <a:rPr lang="zh-CN" altLang="en-US" sz="22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默认</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情况下</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Spring </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只为每个在 </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IOC </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容器里声明的 </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2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创建</a:t>
            </a:r>
            <a:r>
              <a:rPr lang="zh-CN" altLang="en-US" sz="2200" b="1"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唯一一</a:t>
            </a:r>
            <a:r>
              <a:rPr lang="zh-CN" altLang="en-US" sz="22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个实例</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整个 </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IOC </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容器范围内都能共享该</a:t>
            </a:r>
            <a:r>
              <a:rPr lang="zh-CN" altLang="en-US" sz="22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实例</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a:t>
            </a:r>
            <a:r>
              <a:rPr lang="zh-CN" altLang="en-US" sz="2200" dirty="0" smtClean="0">
                <a:latin typeface="宋体" panose="02010600030101010101" pitchFamily="2" charset="-122"/>
                <a:ea typeface="宋体" panose="02010600030101010101" pitchFamily="2" charset="-122"/>
                <a:cs typeface="Arial Unicode MS" panose="020B0604020202020204" pitchFamily="34" charset="-122"/>
              </a:rPr>
              <a:t>所有</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后续的 </a:t>
            </a:r>
            <a:r>
              <a:rPr lang="en-US" altLang="zh-CN" sz="2200" dirty="0" err="1">
                <a:latin typeface="宋体" panose="02010600030101010101" pitchFamily="2" charset="-122"/>
                <a:ea typeface="宋体" panose="02010600030101010101" pitchFamily="2" charset="-122"/>
                <a:cs typeface="Arial Unicode MS" panose="020B0604020202020204" pitchFamily="34" charset="-122"/>
              </a:rPr>
              <a:t>getBean</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调用和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引用都将返回这个唯一的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实例</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该作用域被称为 </a:t>
            </a:r>
            <a:r>
              <a:rPr lang="en-US" altLang="zh-CN" sz="22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singleton</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它是所有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的默认作用域</a:t>
            </a:r>
            <a:r>
              <a:rPr lang="en-US" altLang="zh-CN" sz="2200" dirty="0" smtClean="0">
                <a:latin typeface="宋体" panose="02010600030101010101" pitchFamily="2" charset="-122"/>
                <a:ea typeface="宋体" panose="02010600030101010101" pitchFamily="2" charset="-122"/>
                <a:cs typeface="Arial Unicode MS" panose="020B0604020202020204" pitchFamily="34" charset="-122"/>
              </a:rPr>
              <a:t>.</a:t>
            </a:r>
            <a:endParaRPr lang="en-US" altLang="zh-CN" sz="2200" dirty="0">
              <a:latin typeface="宋体" panose="02010600030101010101" pitchFamily="2" charset="-122"/>
              <a:ea typeface="宋体" panose="02010600030101010101" pitchFamily="2" charset="-122"/>
              <a:cs typeface="Arial Unicode MS" panose="020B0604020202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3284984"/>
            <a:ext cx="882798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229600" cy="710952"/>
          </a:xfrm>
        </p:spPr>
        <p:txBody>
          <a:bodyPr/>
          <a:lstStyle/>
          <a:p>
            <a:r>
              <a:rPr lang="zh-CN" altLang="en-US" smtClean="0">
                <a:latin typeface="宋体" panose="02010600030101010101" pitchFamily="2" charset="-122"/>
                <a:ea typeface="宋体" panose="02010600030101010101" pitchFamily="2" charset="-122"/>
                <a:cs typeface="Arial Unicode MS" panose="020B0604020202020204" pitchFamily="34" charset="-122"/>
              </a:rPr>
              <a:t>单例</a:t>
            </a:r>
            <a:r>
              <a:rPr lang="en-US" altLang="zh-CN" smtClean="0">
                <a:latin typeface="宋体" panose="02010600030101010101" pitchFamily="2" charset="-122"/>
                <a:ea typeface="宋体" panose="02010600030101010101" pitchFamily="2" charset="-122"/>
                <a:cs typeface="Arial Unicode MS" panose="020B0604020202020204" pitchFamily="34" charset="-122"/>
              </a:rPr>
              <a:t>bean</a:t>
            </a:r>
            <a:r>
              <a:rPr lang="zh-CN" altLang="en-US" smtClean="0">
                <a:latin typeface="宋体" panose="02010600030101010101" pitchFamily="2" charset="-122"/>
                <a:ea typeface="宋体" panose="02010600030101010101" pitchFamily="2" charset="-122"/>
                <a:cs typeface="Arial Unicode MS" panose="020B0604020202020204" pitchFamily="34" charset="-122"/>
              </a:rPr>
              <a:t>范例</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pic>
        <p:nvPicPr>
          <p:cNvPr id="9" name="图片 8"/>
          <p:cNvPicPr>
            <a:picLocks noChangeAspect="1"/>
          </p:cNvPicPr>
          <p:nvPr/>
        </p:nvPicPr>
        <p:blipFill>
          <a:blip r:embed="rId2"/>
          <a:stretch>
            <a:fillRect/>
          </a:stretch>
        </p:blipFill>
        <p:spPr>
          <a:xfrm>
            <a:off x="653415" y="1205865"/>
            <a:ext cx="6591300" cy="1114425"/>
          </a:xfrm>
          <a:prstGeom prst="rect">
            <a:avLst/>
          </a:prstGeom>
        </p:spPr>
      </p:pic>
      <p:pic>
        <p:nvPicPr>
          <p:cNvPr id="10" name="图片 9"/>
          <p:cNvPicPr>
            <a:picLocks noChangeAspect="1"/>
          </p:cNvPicPr>
          <p:nvPr/>
        </p:nvPicPr>
        <p:blipFill>
          <a:blip r:embed="rId3"/>
          <a:stretch>
            <a:fillRect/>
          </a:stretch>
        </p:blipFill>
        <p:spPr>
          <a:xfrm>
            <a:off x="547370" y="2320290"/>
            <a:ext cx="6915150" cy="1704975"/>
          </a:xfrm>
          <a:prstGeom prst="rect">
            <a:avLst/>
          </a:prstGeom>
        </p:spPr>
      </p:pic>
      <p:pic>
        <p:nvPicPr>
          <p:cNvPr id="11" name="图片 10"/>
          <p:cNvPicPr>
            <a:picLocks noChangeAspect="1"/>
          </p:cNvPicPr>
          <p:nvPr/>
        </p:nvPicPr>
        <p:blipFill>
          <a:blip r:embed="rId4"/>
          <a:stretch>
            <a:fillRect/>
          </a:stretch>
        </p:blipFill>
        <p:spPr>
          <a:xfrm>
            <a:off x="547370" y="4182110"/>
            <a:ext cx="7781925" cy="1895475"/>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229600" cy="710952"/>
          </a:xfrm>
        </p:spPr>
        <p:txBody>
          <a:bodyPr/>
          <a:lstStyle/>
          <a:p>
            <a:r>
              <a:rPr lang="zh-CN" altLang="en-US" smtClean="0">
                <a:latin typeface="宋体" panose="02010600030101010101" pitchFamily="2" charset="-122"/>
                <a:ea typeface="宋体" panose="02010600030101010101" pitchFamily="2" charset="-122"/>
                <a:cs typeface="Arial Unicode MS" panose="020B0604020202020204" pitchFamily="34" charset="-122"/>
              </a:rPr>
              <a:t>原型</a:t>
            </a:r>
            <a:r>
              <a:rPr lang="en-US" altLang="zh-CN" smtClean="0">
                <a:latin typeface="宋体" panose="02010600030101010101" pitchFamily="2" charset="-122"/>
                <a:ea typeface="宋体" panose="02010600030101010101" pitchFamily="2" charset="-122"/>
                <a:cs typeface="Arial Unicode MS" panose="020B0604020202020204" pitchFamily="34" charset="-122"/>
              </a:rPr>
              <a:t>bean</a:t>
            </a:r>
            <a:r>
              <a:rPr lang="zh-CN" altLang="en-US" smtClean="0">
                <a:latin typeface="宋体" panose="02010600030101010101" pitchFamily="2" charset="-122"/>
                <a:ea typeface="宋体" panose="02010600030101010101" pitchFamily="2" charset="-122"/>
                <a:cs typeface="Arial Unicode MS" panose="020B0604020202020204" pitchFamily="34" charset="-122"/>
              </a:rPr>
              <a:t>范例</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5" name="TextBox 4"/>
          <p:cNvSpPr txBox="1"/>
          <p:nvPr/>
        </p:nvSpPr>
        <p:spPr>
          <a:xfrm>
            <a:off x="323528" y="1268759"/>
            <a:ext cx="8424936" cy="1229995"/>
          </a:xfrm>
          <a:prstGeom prst="rect">
            <a:avLst/>
          </a:prstGeom>
          <a:noFill/>
        </p:spPr>
        <p:txBody>
          <a:bodyPr wrap="square" rtlCol="0">
            <a:spAutoFit/>
          </a:bodyPr>
          <a:lstStyle/>
          <a:p>
            <a:r>
              <a:rPr lang="en-US" altLang="zh-CN" sz="1400">
                <a:solidFill>
                  <a:srgbClr val="3F5FBF"/>
                </a:solidFill>
                <a:latin typeface="Consolas" panose="020B0609020204030204"/>
              </a:rPr>
              <a:t>&lt;!-- </a:t>
            </a:r>
            <a:r>
              <a:rPr lang="zh-CN" altLang="en-US" sz="1400">
                <a:solidFill>
                  <a:srgbClr val="3F5FBF"/>
                </a:solidFill>
                <a:latin typeface="Consolas" panose="020B0609020204030204"/>
              </a:rPr>
              <a:t>使用</a:t>
            </a:r>
            <a:r>
              <a:rPr lang="en-US" altLang="zh-CN" sz="1400">
                <a:solidFill>
                  <a:srgbClr val="3F5FBF"/>
                </a:solidFill>
                <a:latin typeface="Consolas" panose="020B0609020204030204"/>
              </a:rPr>
              <a:t>bean</a:t>
            </a:r>
            <a:r>
              <a:rPr lang="zh-CN" altLang="en-US" sz="1400">
                <a:solidFill>
                  <a:srgbClr val="3F5FBF"/>
                </a:solidFill>
                <a:latin typeface="Consolas" panose="020B0609020204030204"/>
              </a:rPr>
              <a:t>的</a:t>
            </a:r>
            <a:r>
              <a:rPr lang="en-US" altLang="zh-CN" sz="1400">
                <a:solidFill>
                  <a:srgbClr val="3F5FBF"/>
                </a:solidFill>
                <a:latin typeface="Consolas" panose="020B0609020204030204"/>
              </a:rPr>
              <a:t>scope</a:t>
            </a:r>
            <a:r>
              <a:rPr lang="zh-CN" altLang="en-US" sz="1400">
                <a:solidFill>
                  <a:srgbClr val="3F5FBF"/>
                </a:solidFill>
                <a:latin typeface="Consolas" panose="020B0609020204030204"/>
              </a:rPr>
              <a:t>属性来配置</a:t>
            </a:r>
            <a:r>
              <a:rPr lang="en-US" altLang="zh-CN" sz="1400">
                <a:solidFill>
                  <a:srgbClr val="3F5FBF"/>
                </a:solidFill>
                <a:latin typeface="Consolas" panose="020B0609020204030204"/>
              </a:rPr>
              <a:t>bean</a:t>
            </a:r>
            <a:r>
              <a:rPr lang="zh-CN" altLang="en-US" sz="1400">
                <a:solidFill>
                  <a:srgbClr val="3F5FBF"/>
                </a:solidFill>
                <a:latin typeface="Consolas" panose="020B0609020204030204"/>
              </a:rPr>
              <a:t>的作用域</a:t>
            </a:r>
          </a:p>
          <a:p>
            <a:r>
              <a:rPr lang="en-US" altLang="zh-CN" sz="1400">
                <a:solidFill>
                  <a:srgbClr val="3F5FBF"/>
                </a:solidFill>
                <a:latin typeface="Consolas" panose="020B0609020204030204"/>
              </a:rPr>
              <a:t>singleton:</a:t>
            </a:r>
            <a:r>
              <a:rPr lang="zh-CN" altLang="en-US" sz="1400">
                <a:solidFill>
                  <a:srgbClr val="3F5FBF"/>
                </a:solidFill>
                <a:latin typeface="Consolas" panose="020B0609020204030204"/>
              </a:rPr>
              <a:t>默认值。容器初始化时创建</a:t>
            </a:r>
            <a:r>
              <a:rPr lang="en-US" altLang="zh-CN" sz="1400">
                <a:solidFill>
                  <a:srgbClr val="3F5FBF"/>
                </a:solidFill>
                <a:latin typeface="Consolas" panose="020B0609020204030204"/>
              </a:rPr>
              <a:t>bean</a:t>
            </a:r>
            <a:r>
              <a:rPr lang="zh-CN" altLang="en-US" sz="1400">
                <a:solidFill>
                  <a:srgbClr val="3F5FBF"/>
                </a:solidFill>
                <a:latin typeface="Consolas" panose="020B0609020204030204"/>
              </a:rPr>
              <a:t>实例，整个容器的生命周期内只创建这一个</a:t>
            </a:r>
            <a:r>
              <a:rPr lang="en-US" altLang="zh-CN" sz="1400">
                <a:solidFill>
                  <a:srgbClr val="3F5FBF"/>
                </a:solidFill>
                <a:latin typeface="Consolas" panose="020B0609020204030204"/>
              </a:rPr>
              <a:t>bean</a:t>
            </a:r>
            <a:r>
              <a:rPr lang="zh-CN" altLang="en-US" sz="1400">
                <a:solidFill>
                  <a:srgbClr val="3F5FBF"/>
                </a:solidFill>
                <a:latin typeface="Consolas" panose="020B0609020204030204"/>
              </a:rPr>
              <a:t>。单例的</a:t>
            </a:r>
          </a:p>
          <a:p>
            <a:r>
              <a:rPr lang="en-US" altLang="zh-CN" sz="1400">
                <a:solidFill>
                  <a:srgbClr val="3F5FBF"/>
                </a:solidFill>
                <a:latin typeface="Consolas" panose="020B0609020204030204"/>
              </a:rPr>
              <a:t>prototype:</a:t>
            </a:r>
            <a:r>
              <a:rPr lang="zh-CN" altLang="en-US" sz="1400">
                <a:solidFill>
                  <a:srgbClr val="3F5FBF"/>
                </a:solidFill>
                <a:latin typeface="Consolas" panose="020B0609020204030204"/>
              </a:rPr>
              <a:t>原型的。容器初始化时不创建</a:t>
            </a:r>
            <a:r>
              <a:rPr lang="en-US" altLang="zh-CN" sz="1400">
                <a:solidFill>
                  <a:srgbClr val="3F5FBF"/>
                </a:solidFill>
                <a:latin typeface="Consolas" panose="020B0609020204030204"/>
              </a:rPr>
              <a:t>bean</a:t>
            </a:r>
            <a:r>
              <a:rPr lang="zh-CN" altLang="en-US" sz="1400">
                <a:solidFill>
                  <a:srgbClr val="3F5FBF"/>
                </a:solidFill>
                <a:latin typeface="Consolas" panose="020B0609020204030204"/>
              </a:rPr>
              <a:t>实例，而在每次请求时都创建一个新的</a:t>
            </a:r>
            <a:r>
              <a:rPr lang="en-US" altLang="zh-CN" sz="1400">
                <a:solidFill>
                  <a:srgbClr val="3F5FBF"/>
                </a:solidFill>
                <a:latin typeface="Consolas" panose="020B0609020204030204"/>
              </a:rPr>
              <a:t>bean</a:t>
            </a:r>
            <a:r>
              <a:rPr lang="zh-CN" altLang="en-US" sz="1400">
                <a:solidFill>
                  <a:srgbClr val="3F5FBF"/>
                </a:solidFill>
                <a:latin typeface="Consolas" panose="020B0609020204030204"/>
              </a:rPr>
              <a:t>实例，并返回。</a:t>
            </a:r>
          </a:p>
          <a:p>
            <a:r>
              <a:rPr lang="zh-CN" altLang="en-US" sz="1400">
                <a:solidFill>
                  <a:srgbClr val="3F5FBF"/>
                </a:solidFill>
                <a:latin typeface="Consolas" panose="020B0609020204030204"/>
              </a:rPr>
              <a:t> </a:t>
            </a:r>
            <a:r>
              <a:rPr lang="en-US" altLang="zh-CN" sz="1400">
                <a:solidFill>
                  <a:srgbClr val="3F5FBF"/>
                </a:solidFill>
                <a:latin typeface="Consolas" panose="020B0609020204030204"/>
              </a:rPr>
              <a:t>--&gt;</a:t>
            </a:r>
            <a:endParaRPr lang="en-US" altLang="zh-CN">
              <a:solidFill>
                <a:srgbClr val="3F5FBF"/>
              </a:solidFill>
              <a:latin typeface="Consolas" panose="020B0609020204030204"/>
            </a:endParaRPr>
          </a:p>
          <a:p>
            <a:endParaRPr lang="zh-CN" altLang="en-US"/>
          </a:p>
        </p:txBody>
      </p:sp>
      <p:pic>
        <p:nvPicPr>
          <p:cNvPr id="4" name="图片 3"/>
          <p:cNvPicPr>
            <a:picLocks noChangeAspect="1"/>
          </p:cNvPicPr>
          <p:nvPr/>
        </p:nvPicPr>
        <p:blipFill>
          <a:blip r:embed="rId2"/>
          <a:stretch>
            <a:fillRect/>
          </a:stretch>
        </p:blipFill>
        <p:spPr>
          <a:xfrm>
            <a:off x="820420" y="1911985"/>
            <a:ext cx="7077075" cy="1238250"/>
          </a:xfrm>
          <a:prstGeom prst="rect">
            <a:avLst/>
          </a:prstGeom>
        </p:spPr>
      </p:pic>
      <p:pic>
        <p:nvPicPr>
          <p:cNvPr id="6" name="图片 5"/>
          <p:cNvPicPr>
            <a:picLocks noChangeAspect="1"/>
          </p:cNvPicPr>
          <p:nvPr/>
        </p:nvPicPr>
        <p:blipFill>
          <a:blip r:embed="rId3"/>
          <a:stretch>
            <a:fillRect/>
          </a:stretch>
        </p:blipFill>
        <p:spPr>
          <a:xfrm>
            <a:off x="558165" y="5001260"/>
            <a:ext cx="7339330" cy="1864360"/>
          </a:xfrm>
          <a:prstGeom prst="rect">
            <a:avLst/>
          </a:prstGeom>
        </p:spPr>
      </p:pic>
      <p:pic>
        <p:nvPicPr>
          <p:cNvPr id="10" name="图片 9"/>
          <p:cNvPicPr>
            <a:picLocks noChangeAspect="1"/>
          </p:cNvPicPr>
          <p:nvPr/>
        </p:nvPicPr>
        <p:blipFill>
          <a:blip r:embed="rId4"/>
          <a:stretch>
            <a:fillRect/>
          </a:stretch>
        </p:blipFill>
        <p:spPr>
          <a:xfrm>
            <a:off x="681355" y="3150235"/>
            <a:ext cx="6915150" cy="170497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8229600" cy="738300"/>
          </a:xfrm>
        </p:spPr>
        <p:txBody>
          <a:bodyPr>
            <a:normAutofit fontScale="90000"/>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内容提要</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5" name="内容占位符 2"/>
          <p:cNvSpPr>
            <a:spLocks noGrp="1"/>
          </p:cNvSpPr>
          <p:nvPr>
            <p:ph idx="1"/>
          </p:nvPr>
        </p:nvSpPr>
        <p:spPr>
          <a:xfrm>
            <a:off x="827584" y="1700808"/>
            <a:ext cx="6696744" cy="3168352"/>
          </a:xfrm>
        </p:spPr>
        <p:txBody>
          <a:bodyPr>
            <a:normAutofit/>
          </a:bodyPr>
          <a:lstStyle/>
          <a:p>
            <a:r>
              <a:rPr lang="zh-CN" altLang="en-US" sz="2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配置 </a:t>
            </a:r>
            <a:r>
              <a:rPr lang="en-US" altLang="zh-CN" sz="2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bean</a:t>
            </a:r>
          </a:p>
          <a:p>
            <a:pPr lvl="1"/>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使用外部属性文件</a:t>
            </a:r>
            <a:endPar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683568"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使用外部属性文件</a:t>
            </a:r>
          </a:p>
        </p:txBody>
      </p:sp>
      <p:sp>
        <p:nvSpPr>
          <p:cNvPr id="664579" name="Rectangle 3"/>
          <p:cNvSpPr>
            <a:spLocks noGrp="1" noChangeArrowheads="1"/>
          </p:cNvSpPr>
          <p:nvPr>
            <p:ph idx="1"/>
          </p:nvPr>
        </p:nvSpPr>
        <p:spPr>
          <a:xfrm>
            <a:off x="179512" y="1268760"/>
            <a:ext cx="8496944" cy="4680520"/>
          </a:xfrm>
        </p:spPr>
        <p:txBody>
          <a:bodyPr/>
          <a:lstStyle/>
          <a:p>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在</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配置文件里配置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有时需要在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的配置里混入</a:t>
            </a:r>
            <a:r>
              <a:rPr lang="zh-CN" altLang="en-US" sz="24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系统部署的细节信息</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例如</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文件路径</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数据源配置信息等</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而这些部署细节实际上需要和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配置相分离</a:t>
            </a:r>
          </a:p>
          <a:p>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提供了一个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PropertyPlaceholderConfigurer</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 </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BeanFactory</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后置处理器</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这个处理器允许用户将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配置的部分内容外移到</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属性</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文件</a:t>
            </a:r>
            <a:r>
              <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.properties</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可以在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配置文件里使用形式为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var</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的变量</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PropertyPlaceholderConfigurer</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从属性文件里加载属性</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并使用这些属性来替换变量</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t>
            </a:r>
          </a:p>
          <a:p>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还允许在属性文件中使用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t>
            </a:r>
            <a:r>
              <a:rPr lang="en-US" altLang="zh-CN" sz="2400" dirty="0" err="1" smtClean="0">
                <a:latin typeface="宋体" panose="02010600030101010101" pitchFamily="2" charset="-122"/>
                <a:ea typeface="宋体" panose="02010600030101010101" pitchFamily="2" charset="-122"/>
                <a:cs typeface="Arial Unicode MS" panose="020B0604020202020204" pitchFamily="34" charset="-122"/>
              </a:rPr>
              <a:t>propName</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，以实现属性之间的相互引用。</a:t>
            </a:r>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501718" y="116543"/>
            <a:ext cx="8229600" cy="857256"/>
          </a:xfrm>
        </p:spPr>
        <p:txBody>
          <a:bodyPr>
            <a:normAutofit/>
          </a:bodyPr>
          <a:lstStyle/>
          <a:p>
            <a:r>
              <a:rPr lang="zh-CN" altLang="en-US" sz="3200" dirty="0">
                <a:latin typeface="宋体" panose="02010600030101010101" pitchFamily="2" charset="-122"/>
                <a:ea typeface="宋体" panose="02010600030101010101" pitchFamily="2" charset="-122"/>
                <a:cs typeface="Arial Unicode MS" panose="020B0604020202020204" pitchFamily="34" charset="-122"/>
              </a:rPr>
              <a:t>注册 </a:t>
            </a:r>
            <a:r>
              <a:rPr lang="en-US" altLang="zh-CN" sz="3200" dirty="0" err="1">
                <a:latin typeface="宋体" panose="02010600030101010101" pitchFamily="2" charset="-122"/>
                <a:ea typeface="宋体" panose="02010600030101010101" pitchFamily="2" charset="-122"/>
                <a:cs typeface="Arial Unicode MS" panose="020B0604020202020204" pitchFamily="34" charset="-122"/>
              </a:rPr>
              <a:t>PropertyPlaceholderConfigurer</a:t>
            </a:r>
            <a:r>
              <a:rPr lang="en-US" altLang="zh-CN" sz="3200" dirty="0">
                <a:latin typeface="宋体" panose="02010600030101010101" pitchFamily="2" charset="-122"/>
                <a:ea typeface="宋体" panose="02010600030101010101" pitchFamily="2" charset="-122"/>
                <a:cs typeface="Arial Unicode MS" panose="020B0604020202020204" pitchFamily="34" charset="-122"/>
              </a:rPr>
              <a:t> </a:t>
            </a:r>
          </a:p>
        </p:txBody>
      </p:sp>
      <p:sp>
        <p:nvSpPr>
          <p:cNvPr id="673795" name="Rectangle 3"/>
          <p:cNvSpPr>
            <a:spLocks noGrp="1" noChangeArrowheads="1"/>
          </p:cNvSpPr>
          <p:nvPr>
            <p:ph idx="1"/>
          </p:nvPr>
        </p:nvSpPr>
        <p:spPr>
          <a:xfrm>
            <a:off x="323528" y="1124744"/>
            <a:ext cx="8212198" cy="4098925"/>
          </a:xfrm>
        </p:spPr>
        <p:txBody>
          <a:bodyPr/>
          <a:lstStyle/>
          <a:p>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2.0:</a:t>
            </a: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r>
              <a:rPr lang="en-US" altLang="zh-CN" sz="2400" b="1"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Spring 2.5 </a:t>
            </a:r>
            <a:r>
              <a:rPr lang="zh-CN" altLang="en-US" sz="2400" b="1"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之后</a:t>
            </a:r>
            <a:r>
              <a:rPr lang="en-US" altLang="zh-CN" sz="2400" b="1"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可通过 </a:t>
            </a:r>
            <a:r>
              <a:rPr lang="en-US" altLang="zh-CN" sz="24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&lt;</a:t>
            </a:r>
            <a:r>
              <a:rPr lang="en-US" altLang="zh-CN" sz="2400" b="1" dirty="0" err="1">
                <a:solidFill>
                  <a:srgbClr val="FF0000"/>
                </a:solidFill>
                <a:latin typeface="宋体" panose="02010600030101010101" pitchFamily="2" charset="-122"/>
                <a:ea typeface="宋体" panose="02010600030101010101" pitchFamily="2" charset="-122"/>
                <a:cs typeface="Arial Unicode MS" panose="020B0604020202020204" pitchFamily="34" charset="-122"/>
              </a:rPr>
              <a:t>context:property</a:t>
            </a:r>
            <a:r>
              <a:rPr lang="en-US" altLang="zh-CN" sz="24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-placeholder&gt; </a:t>
            </a:r>
            <a:r>
              <a:rPr lang="zh-CN" altLang="en-US" sz="24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元素简化</a:t>
            </a:r>
            <a:r>
              <a:rPr lang="en-US" altLang="zh-CN" sz="24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a:t>
            </a:r>
          </a:p>
          <a:p>
            <a:pPr lvl="1"/>
            <a:r>
              <a:rPr lang="en-US" altLang="zh-CN" sz="2100" dirty="0">
                <a:latin typeface="宋体" panose="02010600030101010101" pitchFamily="2" charset="-122"/>
                <a:ea typeface="宋体" panose="02010600030101010101" pitchFamily="2" charset="-122"/>
                <a:cs typeface="Arial Unicode MS" panose="020B0604020202020204" pitchFamily="34" charset="-122"/>
              </a:rPr>
              <a:t>&lt;beans&gt; </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中添加 </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context Schema </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定义</a:t>
            </a:r>
          </a:p>
          <a:p>
            <a:pPr lvl="1"/>
            <a:r>
              <a:rPr lang="zh-CN" altLang="en-US" sz="2100" dirty="0">
                <a:latin typeface="宋体" panose="02010600030101010101" pitchFamily="2" charset="-122"/>
                <a:ea typeface="宋体" panose="02010600030101010101" pitchFamily="2" charset="-122"/>
                <a:cs typeface="Arial Unicode MS" panose="020B0604020202020204" pitchFamily="34" charset="-122"/>
              </a:rPr>
              <a:t>在配置文件中加入如下配置</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2816"/>
            <a:ext cx="9036496" cy="91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633729"/>
            <a:ext cx="5544616" cy="55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323528" y="44624"/>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模块</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40768"/>
            <a:ext cx="765163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251520" y="116632"/>
            <a:ext cx="8748464" cy="857256"/>
          </a:xfrm>
        </p:spPr>
        <p:txBody>
          <a:bodyPr/>
          <a:lstStyle/>
          <a:p>
            <a:r>
              <a:rPr lang="zh-CN" altLang="en-US" sz="4000" dirty="0">
                <a:latin typeface="宋体" panose="02010600030101010101" pitchFamily="2" charset="-122"/>
                <a:ea typeface="宋体" panose="02010600030101010101" pitchFamily="2" charset="-122"/>
                <a:cs typeface="Arial Unicode MS" panose="020B0604020202020204" pitchFamily="34" charset="-122"/>
              </a:rPr>
              <a:t>使用外部</a:t>
            </a:r>
            <a:r>
              <a:rPr lang="zh-CN" altLang="en-US" sz="4000">
                <a:latin typeface="宋体" panose="02010600030101010101" pitchFamily="2" charset="-122"/>
                <a:ea typeface="宋体" panose="02010600030101010101" pitchFamily="2" charset="-122"/>
                <a:cs typeface="Arial Unicode MS" panose="020B0604020202020204" pitchFamily="34" charset="-122"/>
              </a:rPr>
              <a:t>属性</a:t>
            </a:r>
            <a:r>
              <a:rPr lang="zh-CN" altLang="en-US" sz="4000" smtClean="0">
                <a:latin typeface="宋体" panose="02010600030101010101" pitchFamily="2" charset="-122"/>
                <a:ea typeface="宋体" panose="02010600030101010101" pitchFamily="2" charset="-122"/>
                <a:cs typeface="Arial Unicode MS" panose="020B0604020202020204" pitchFamily="34" charset="-122"/>
              </a:rPr>
              <a:t>文件配置数据源范例（</a:t>
            </a:r>
            <a:r>
              <a:rPr lang="en-US" altLang="zh-CN" sz="4000" smtClean="0">
                <a:latin typeface="宋体" panose="02010600030101010101" pitchFamily="2" charset="-122"/>
                <a:ea typeface="宋体" panose="02010600030101010101" pitchFamily="2" charset="-122"/>
                <a:cs typeface="Arial Unicode MS" panose="020B0604020202020204" pitchFamily="34" charset="-122"/>
              </a:rPr>
              <a:t>1</a:t>
            </a:r>
            <a:r>
              <a:rPr lang="zh-CN" altLang="en-US" sz="4000" smtClean="0">
                <a:latin typeface="宋体" panose="02010600030101010101" pitchFamily="2" charset="-122"/>
                <a:ea typeface="宋体" panose="02010600030101010101" pitchFamily="2" charset="-122"/>
                <a:cs typeface="Arial Unicode MS" panose="020B0604020202020204" pitchFamily="34" charset="-122"/>
              </a:rPr>
              <a:t>）</a:t>
            </a:r>
            <a:endParaRPr lang="zh-CN" altLang="en-US" sz="4000"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TextBox 2"/>
          <p:cNvSpPr txBox="1"/>
          <p:nvPr/>
        </p:nvSpPr>
        <p:spPr>
          <a:xfrm>
            <a:off x="395536" y="1289633"/>
            <a:ext cx="8208912" cy="1200329"/>
          </a:xfrm>
          <a:prstGeom prst="rect">
            <a:avLst/>
          </a:prstGeom>
          <a:noFill/>
        </p:spPr>
        <p:txBody>
          <a:bodyPr wrap="square" rtlCol="0">
            <a:spAutoFit/>
          </a:bodyPr>
          <a:lstStyle/>
          <a:p>
            <a:pPr algn="just">
              <a:spcAft>
                <a:spcPts val="0"/>
              </a:spcAft>
            </a:pPr>
            <a:r>
              <a:rPr lang="en-US" altLang="zh-CN" sz="2400" kern="100" smtClean="0">
                <a:latin typeface="Consolas" panose="020B0609020204030204"/>
                <a:ea typeface="宋体" panose="02010600030101010101" pitchFamily="2" charset="-122"/>
                <a:cs typeface="Consolas" panose="020B0609020204030204"/>
              </a:rPr>
              <a:t>	</a:t>
            </a:r>
            <a:r>
              <a:rPr lang="zh-CN" altLang="zh-CN" sz="2400" kern="100" smtClean="0">
                <a:latin typeface="Consolas" panose="020B0609020204030204"/>
                <a:ea typeface="宋体" panose="02010600030101010101" pitchFamily="2" charset="-122"/>
                <a:cs typeface="Consolas" panose="020B0609020204030204"/>
              </a:rPr>
              <a:t>首先</a:t>
            </a:r>
            <a:r>
              <a:rPr lang="zh-CN" altLang="zh-CN" sz="2400" kern="100">
                <a:latin typeface="Consolas" panose="020B0609020204030204"/>
                <a:ea typeface="宋体" panose="02010600030101010101" pitchFamily="2" charset="-122"/>
                <a:cs typeface="Consolas" panose="020B0609020204030204"/>
              </a:rPr>
              <a:t>向项目中加入三个个</a:t>
            </a:r>
            <a:r>
              <a:rPr lang="en-US" altLang="zh-CN" sz="2400" kern="100">
                <a:latin typeface="Consolas" panose="020B0609020204030204"/>
                <a:ea typeface="宋体" panose="02010600030101010101" pitchFamily="2" charset="-122"/>
                <a:cs typeface="Times New Roman" panose="02020603050405020304"/>
              </a:rPr>
              <a:t>jar</a:t>
            </a:r>
            <a:r>
              <a:rPr lang="zh-CN" altLang="zh-CN" sz="2400" kern="100">
                <a:latin typeface="Consolas" panose="020B0609020204030204"/>
                <a:ea typeface="宋体" panose="02010600030101010101" pitchFamily="2" charset="-122"/>
                <a:cs typeface="Consolas" panose="020B0609020204030204"/>
              </a:rPr>
              <a:t>包，一个是</a:t>
            </a:r>
            <a:r>
              <a:rPr lang="en-US" altLang="zh-CN" sz="2400" kern="100">
                <a:latin typeface="Consolas" panose="020B0609020204030204"/>
                <a:ea typeface="宋体" panose="02010600030101010101" pitchFamily="2" charset="-122"/>
                <a:cs typeface="Times New Roman" panose="02020603050405020304"/>
              </a:rPr>
              <a:t>c3p0</a:t>
            </a:r>
            <a:r>
              <a:rPr lang="zh-CN" altLang="zh-CN" sz="2400" kern="100">
                <a:latin typeface="Consolas" panose="020B0609020204030204"/>
                <a:ea typeface="宋体" panose="02010600030101010101" pitchFamily="2" charset="-122"/>
                <a:cs typeface="Consolas" panose="020B0609020204030204"/>
              </a:rPr>
              <a:t>的</a:t>
            </a:r>
            <a:r>
              <a:rPr lang="en-US" altLang="zh-CN" sz="2400" kern="100">
                <a:latin typeface="Consolas" panose="020B0609020204030204"/>
                <a:ea typeface="宋体" panose="02010600030101010101" pitchFamily="2" charset="-122"/>
                <a:cs typeface="Times New Roman" panose="02020603050405020304"/>
              </a:rPr>
              <a:t>jar</a:t>
            </a:r>
            <a:r>
              <a:rPr lang="zh-CN" altLang="zh-CN" sz="2400" kern="100">
                <a:latin typeface="Consolas" panose="020B0609020204030204"/>
                <a:ea typeface="宋体" panose="02010600030101010101" pitchFamily="2" charset="-122"/>
                <a:cs typeface="Consolas" panose="020B0609020204030204"/>
              </a:rPr>
              <a:t>包，另一个是</a:t>
            </a:r>
            <a:r>
              <a:rPr lang="en-US" altLang="zh-CN" sz="2400" kern="100">
                <a:latin typeface="Consolas" panose="020B0609020204030204"/>
                <a:ea typeface="宋体" panose="02010600030101010101" pitchFamily="2" charset="-122"/>
                <a:cs typeface="Times New Roman" panose="02020603050405020304"/>
              </a:rPr>
              <a:t>mchange-commons-java-0.2.11.jar</a:t>
            </a:r>
            <a:r>
              <a:rPr lang="zh-CN" altLang="zh-CN" sz="2400" kern="100">
                <a:latin typeface="Consolas" panose="020B0609020204030204"/>
                <a:ea typeface="宋体" panose="02010600030101010101" pitchFamily="2" charset="-122"/>
                <a:cs typeface="Consolas" panose="020B0609020204030204"/>
              </a:rPr>
              <a:t>，还有一个是</a:t>
            </a:r>
            <a:r>
              <a:rPr lang="en-US" altLang="zh-CN" sz="2400" kern="100">
                <a:latin typeface="Consolas" panose="020B0609020204030204"/>
                <a:ea typeface="宋体" panose="02010600030101010101" pitchFamily="2" charset="-122"/>
                <a:cs typeface="Times New Roman" panose="02020603050405020304"/>
              </a:rPr>
              <a:t>mysql</a:t>
            </a:r>
            <a:r>
              <a:rPr lang="zh-CN" altLang="zh-CN" sz="2400" kern="100">
                <a:latin typeface="Consolas" panose="020B0609020204030204"/>
                <a:ea typeface="宋体" panose="02010600030101010101" pitchFamily="2" charset="-122"/>
                <a:cs typeface="Consolas" panose="020B0609020204030204"/>
              </a:rPr>
              <a:t>的</a:t>
            </a:r>
            <a:r>
              <a:rPr lang="en-US" altLang="zh-CN" sz="2400" kern="100">
                <a:latin typeface="Consolas" panose="020B0609020204030204"/>
                <a:ea typeface="宋体" panose="02010600030101010101" pitchFamily="2" charset="-122"/>
                <a:cs typeface="Times New Roman" panose="02020603050405020304"/>
              </a:rPr>
              <a:t>jar</a:t>
            </a:r>
            <a:r>
              <a:rPr lang="zh-CN" altLang="zh-CN" sz="2400" kern="100">
                <a:latin typeface="Consolas" panose="020B0609020204030204"/>
                <a:ea typeface="宋体" panose="02010600030101010101" pitchFamily="2" charset="-122"/>
                <a:cs typeface="Consolas" panose="020B0609020204030204"/>
              </a:rPr>
              <a:t>包，如下图所示：</a:t>
            </a:r>
            <a:endParaRPr lang="zh-CN" altLang="zh-CN" sz="2400" kern="100">
              <a:effectLst/>
              <a:latin typeface="Calibri" panose="020F0502020204030204"/>
              <a:ea typeface="宋体" panose="02010600030101010101" pitchFamily="2" charset="-122"/>
              <a:cs typeface="Times New Roman" panose="02020603050405020304"/>
            </a:endParaRPr>
          </a:p>
        </p:txBody>
      </p:sp>
      <p:pic>
        <p:nvPicPr>
          <p:cNvPr id="6" name="图片 5"/>
          <p:cNvPicPr/>
          <p:nvPr/>
        </p:nvPicPr>
        <p:blipFill>
          <a:blip r:embed="rId3"/>
          <a:stretch>
            <a:fillRect/>
          </a:stretch>
        </p:blipFill>
        <p:spPr>
          <a:xfrm>
            <a:off x="1547664" y="2852936"/>
            <a:ext cx="5400600" cy="3005149"/>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251520" y="116632"/>
            <a:ext cx="8748464" cy="857256"/>
          </a:xfrm>
        </p:spPr>
        <p:txBody>
          <a:bodyPr/>
          <a:lstStyle/>
          <a:p>
            <a:r>
              <a:rPr lang="zh-CN" altLang="en-US" sz="4000" dirty="0">
                <a:latin typeface="宋体" panose="02010600030101010101" pitchFamily="2" charset="-122"/>
                <a:ea typeface="宋体" panose="02010600030101010101" pitchFamily="2" charset="-122"/>
                <a:cs typeface="Arial Unicode MS" panose="020B0604020202020204" pitchFamily="34" charset="-122"/>
              </a:rPr>
              <a:t>使用外部</a:t>
            </a:r>
            <a:r>
              <a:rPr lang="zh-CN" altLang="en-US" sz="4000">
                <a:latin typeface="宋体" panose="02010600030101010101" pitchFamily="2" charset="-122"/>
                <a:ea typeface="宋体" panose="02010600030101010101" pitchFamily="2" charset="-122"/>
                <a:cs typeface="Arial Unicode MS" panose="020B0604020202020204" pitchFamily="34" charset="-122"/>
              </a:rPr>
              <a:t>属性</a:t>
            </a:r>
            <a:r>
              <a:rPr lang="zh-CN" altLang="en-US" sz="4000" smtClean="0">
                <a:latin typeface="宋体" panose="02010600030101010101" pitchFamily="2" charset="-122"/>
                <a:ea typeface="宋体" panose="02010600030101010101" pitchFamily="2" charset="-122"/>
                <a:cs typeface="Arial Unicode MS" panose="020B0604020202020204" pitchFamily="34" charset="-122"/>
              </a:rPr>
              <a:t>文件配置数据源范例（</a:t>
            </a:r>
            <a:r>
              <a:rPr lang="en-US" altLang="zh-CN" sz="4000" smtClean="0">
                <a:latin typeface="宋体" panose="02010600030101010101" pitchFamily="2" charset="-122"/>
                <a:ea typeface="宋体" panose="02010600030101010101" pitchFamily="2" charset="-122"/>
                <a:cs typeface="Arial Unicode MS" panose="020B0604020202020204" pitchFamily="34" charset="-122"/>
              </a:rPr>
              <a:t>2</a:t>
            </a:r>
            <a:r>
              <a:rPr lang="zh-CN" altLang="en-US" sz="4000" smtClean="0">
                <a:latin typeface="宋体" panose="02010600030101010101" pitchFamily="2" charset="-122"/>
                <a:ea typeface="宋体" panose="02010600030101010101" pitchFamily="2" charset="-122"/>
                <a:cs typeface="Arial Unicode MS" panose="020B0604020202020204" pitchFamily="34" charset="-122"/>
              </a:rPr>
              <a:t>）</a:t>
            </a:r>
            <a:endParaRPr lang="zh-CN" altLang="en-US" sz="4000"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2" name="TextBox 1"/>
          <p:cNvSpPr txBox="1"/>
          <p:nvPr/>
        </p:nvSpPr>
        <p:spPr>
          <a:xfrm>
            <a:off x="620387" y="1268760"/>
            <a:ext cx="7056784" cy="461665"/>
          </a:xfrm>
          <a:prstGeom prst="rect">
            <a:avLst/>
          </a:prstGeom>
          <a:noFill/>
        </p:spPr>
        <p:txBody>
          <a:bodyPr wrap="square" rtlCol="0">
            <a:spAutoFit/>
          </a:bodyPr>
          <a:lstStyle/>
          <a:p>
            <a:pPr algn="just">
              <a:spcAft>
                <a:spcPts val="0"/>
              </a:spcAft>
            </a:pPr>
            <a:r>
              <a:rPr lang="zh-CN" altLang="zh-CN" sz="2400" kern="100">
                <a:latin typeface="Consolas" panose="020B0609020204030204"/>
                <a:ea typeface="宋体" panose="02010600030101010101" pitchFamily="2" charset="-122"/>
                <a:cs typeface="Consolas" panose="020B0609020204030204"/>
              </a:rPr>
              <a:t>导入</a:t>
            </a:r>
            <a:r>
              <a:rPr lang="en-US" altLang="zh-CN" sz="2400" kern="100">
                <a:latin typeface="Consolas" panose="020B0609020204030204"/>
                <a:ea typeface="宋体" panose="02010600030101010101" pitchFamily="2" charset="-122"/>
                <a:cs typeface="Times New Roman" panose="02020603050405020304"/>
              </a:rPr>
              <a:t>context</a:t>
            </a:r>
            <a:r>
              <a:rPr lang="zh-CN" altLang="zh-CN" sz="2400" kern="100">
                <a:latin typeface="Consolas" panose="020B0609020204030204"/>
                <a:ea typeface="宋体" panose="02010600030101010101" pitchFamily="2" charset="-122"/>
                <a:cs typeface="Consolas" panose="020B0609020204030204"/>
              </a:rPr>
              <a:t>命名空间：</a:t>
            </a:r>
            <a:endParaRPr lang="zh-CN" altLang="zh-CN" sz="2400" kern="100">
              <a:effectLst/>
              <a:latin typeface="Calibri" panose="020F0502020204030204"/>
              <a:ea typeface="宋体" panose="02010600030101010101" pitchFamily="2" charset="-122"/>
              <a:cs typeface="Times New Roman" panose="02020603050405020304"/>
            </a:endParaRPr>
          </a:p>
        </p:txBody>
      </p:sp>
      <p:pic>
        <p:nvPicPr>
          <p:cNvPr id="4" name="图片 3"/>
          <p:cNvPicPr/>
          <p:nvPr/>
        </p:nvPicPr>
        <p:blipFill>
          <a:blip r:embed="rId3"/>
          <a:stretch>
            <a:fillRect/>
          </a:stretch>
        </p:blipFill>
        <p:spPr>
          <a:xfrm>
            <a:off x="1403648" y="1802433"/>
            <a:ext cx="6408712" cy="4248472"/>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395536" y="4005280"/>
            <a:ext cx="6257925" cy="1076325"/>
          </a:xfrm>
          <a:prstGeom prst="rect">
            <a:avLst/>
          </a:prstGeom>
        </p:spPr>
      </p:pic>
      <p:pic>
        <p:nvPicPr>
          <p:cNvPr id="5" name="图片 4"/>
          <p:cNvPicPr>
            <a:picLocks noChangeAspect="1"/>
          </p:cNvPicPr>
          <p:nvPr/>
        </p:nvPicPr>
        <p:blipFill>
          <a:blip r:embed="rId4"/>
          <a:stretch>
            <a:fillRect/>
          </a:stretch>
        </p:blipFill>
        <p:spPr>
          <a:xfrm>
            <a:off x="-108520" y="959374"/>
            <a:ext cx="8226127" cy="2943435"/>
          </a:xfrm>
          <a:prstGeom prst="rect">
            <a:avLst/>
          </a:prstGeom>
        </p:spPr>
      </p:pic>
      <p:sp>
        <p:nvSpPr>
          <p:cNvPr id="664578" name="Rectangle 2"/>
          <p:cNvSpPr>
            <a:spLocks noGrp="1" noChangeArrowheads="1"/>
          </p:cNvSpPr>
          <p:nvPr>
            <p:ph type="title"/>
          </p:nvPr>
        </p:nvSpPr>
        <p:spPr>
          <a:xfrm>
            <a:off x="251520" y="116632"/>
            <a:ext cx="8748464" cy="857256"/>
          </a:xfrm>
        </p:spPr>
        <p:txBody>
          <a:bodyPr/>
          <a:lstStyle/>
          <a:p>
            <a:r>
              <a:rPr lang="zh-CN" altLang="en-US" sz="4000" dirty="0">
                <a:latin typeface="宋体" panose="02010600030101010101" pitchFamily="2" charset="-122"/>
                <a:ea typeface="宋体" panose="02010600030101010101" pitchFamily="2" charset="-122"/>
                <a:cs typeface="Arial Unicode MS" panose="020B0604020202020204" pitchFamily="34" charset="-122"/>
              </a:rPr>
              <a:t>使用外部</a:t>
            </a:r>
            <a:r>
              <a:rPr lang="zh-CN" altLang="en-US" sz="4000">
                <a:latin typeface="宋体" panose="02010600030101010101" pitchFamily="2" charset="-122"/>
                <a:ea typeface="宋体" panose="02010600030101010101" pitchFamily="2" charset="-122"/>
                <a:cs typeface="Arial Unicode MS" panose="020B0604020202020204" pitchFamily="34" charset="-122"/>
              </a:rPr>
              <a:t>属性</a:t>
            </a:r>
            <a:r>
              <a:rPr lang="zh-CN" altLang="en-US" sz="4000" smtClean="0">
                <a:latin typeface="宋体" panose="02010600030101010101" pitchFamily="2" charset="-122"/>
                <a:ea typeface="宋体" panose="02010600030101010101" pitchFamily="2" charset="-122"/>
                <a:cs typeface="Arial Unicode MS" panose="020B0604020202020204" pitchFamily="34" charset="-122"/>
              </a:rPr>
              <a:t>文件配置数据源范例（</a:t>
            </a:r>
            <a:r>
              <a:rPr lang="en-US" altLang="zh-CN" sz="4000" smtClean="0">
                <a:latin typeface="宋体" panose="02010600030101010101" pitchFamily="2" charset="-122"/>
                <a:ea typeface="宋体" panose="02010600030101010101" pitchFamily="2" charset="-122"/>
                <a:cs typeface="Arial Unicode MS" panose="020B0604020202020204" pitchFamily="34" charset="-122"/>
              </a:rPr>
              <a:t>3</a:t>
            </a:r>
            <a:r>
              <a:rPr lang="zh-CN" altLang="en-US" sz="4000" smtClean="0">
                <a:latin typeface="宋体" panose="02010600030101010101" pitchFamily="2" charset="-122"/>
                <a:ea typeface="宋体" panose="02010600030101010101" pitchFamily="2" charset="-122"/>
                <a:cs typeface="Arial Unicode MS" panose="020B0604020202020204" pitchFamily="34" charset="-122"/>
              </a:rPr>
              <a:t>）</a:t>
            </a:r>
            <a:endParaRPr lang="zh-CN" altLang="en-US" sz="4000"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4" name="矩形标注 3"/>
          <p:cNvSpPr/>
          <p:nvPr/>
        </p:nvSpPr>
        <p:spPr bwMode="auto">
          <a:xfrm>
            <a:off x="6561225" y="1290930"/>
            <a:ext cx="2448272" cy="432048"/>
          </a:xfrm>
          <a:prstGeom prst="wedgeRectCallout">
            <a:avLst>
              <a:gd name="adj1" fmla="val -65057"/>
              <a:gd name="adj2" fmla="val 51935"/>
            </a:avLst>
          </a:prstGeom>
          <a:gradFill>
            <a:gsLst>
              <a:gs pos="0">
                <a:srgbClr val="FFE285"/>
              </a:gs>
              <a:gs pos="50000">
                <a:srgbClr val="FFC000"/>
              </a:gs>
              <a:gs pos="100000">
                <a:srgbClr val="FFE285"/>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r>
              <a:rPr lang="en-US" altLang="zh-CN" dirty="0" err="1" smtClean="0">
                <a:latin typeface="Arial" panose="020B0604020202020204" pitchFamily="34" charset="0"/>
                <a:ea typeface="宋体" panose="02010600030101010101" pitchFamily="2" charset="-122"/>
              </a:rPr>
              <a:t>applicationContext.xm</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6" name="矩形标注 5"/>
          <p:cNvSpPr/>
          <p:nvPr/>
        </p:nvSpPr>
        <p:spPr bwMode="auto">
          <a:xfrm>
            <a:off x="6444208" y="3882065"/>
            <a:ext cx="2376264" cy="414622"/>
          </a:xfrm>
          <a:prstGeom prst="wedgeRectCallout">
            <a:avLst>
              <a:gd name="adj1" fmla="val -83332"/>
              <a:gd name="adj2" fmla="val 99293"/>
            </a:avLst>
          </a:prstGeom>
          <a:gradFill>
            <a:gsLst>
              <a:gs pos="0">
                <a:srgbClr val="FFE285"/>
              </a:gs>
              <a:gs pos="50000">
                <a:srgbClr val="FFC000"/>
              </a:gs>
              <a:gs pos="100000">
                <a:srgbClr val="FFE285"/>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dirty="0" err="1" smtClean="0">
                <a:latin typeface="Arial" panose="020B0604020202020204" pitchFamily="34" charset="0"/>
                <a:ea typeface="宋体" panose="02010600030101010101" pitchFamily="2" charset="-122"/>
              </a:rPr>
              <a:t>dbconfig</a:t>
            </a:r>
            <a:r>
              <a:rPr kumimoji="0" lang="en-US" altLang="zh-CN" sz="18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.properties</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标注 8"/>
          <p:cNvSpPr/>
          <p:nvPr/>
        </p:nvSpPr>
        <p:spPr bwMode="auto">
          <a:xfrm>
            <a:off x="6156176" y="2191086"/>
            <a:ext cx="4283967" cy="1243615"/>
          </a:xfrm>
          <a:prstGeom prst="wedgeRectCallout">
            <a:avLst>
              <a:gd name="adj1" fmla="val -59992"/>
              <a:gd name="adj2" fmla="val 6125"/>
            </a:avLst>
          </a:prstGeom>
          <a:gradFill>
            <a:gsLst>
              <a:gs pos="0">
                <a:srgbClr val="FFE285"/>
              </a:gs>
              <a:gs pos="50000">
                <a:srgbClr val="FFC000"/>
              </a:gs>
              <a:gs pos="100000">
                <a:srgbClr val="FFE285"/>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r>
              <a:rPr lang="zh-CN" altLang="en-US" dirty="0">
                <a:latin typeface="Arial" panose="020B0604020202020204" pitchFamily="34" charset="0"/>
                <a:ea typeface="宋体" panose="02010600030101010101" pitchFamily="2" charset="-122"/>
              </a:rPr>
              <a:t>这样做的好处在于，一旦需要更换底层数据库或者需要修改数据库的信息时，修改资源文件的成本要比修改</a:t>
            </a:r>
            <a:r>
              <a:rPr lang="en-US" altLang="zh-CN" dirty="0">
                <a:latin typeface="Arial" panose="020B0604020202020204" pitchFamily="34" charset="0"/>
                <a:ea typeface="宋体" panose="02010600030101010101" pitchFamily="2" charset="-122"/>
              </a:rPr>
              <a:t>Spring</a:t>
            </a:r>
            <a:r>
              <a:rPr lang="zh-CN" altLang="en-US" dirty="0">
                <a:latin typeface="Arial" panose="020B0604020202020204" pitchFamily="34" charset="0"/>
                <a:ea typeface="宋体" panose="02010600030101010101" pitchFamily="2" charset="-122"/>
              </a:rPr>
              <a:t>配置文件的成本低得多。</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pic>
        <p:nvPicPr>
          <p:cNvPr id="8" name="图片 7"/>
          <p:cNvPicPr>
            <a:picLocks noChangeAspect="1"/>
          </p:cNvPicPr>
          <p:nvPr/>
        </p:nvPicPr>
        <p:blipFill>
          <a:blip r:embed="rId5"/>
          <a:stretch>
            <a:fillRect/>
          </a:stretch>
        </p:blipFill>
        <p:spPr>
          <a:xfrm>
            <a:off x="35496" y="4876800"/>
            <a:ext cx="7496175" cy="198120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196" y="5686"/>
            <a:ext cx="8229600" cy="1084439"/>
          </a:xfrm>
        </p:spPr>
        <p:txBody>
          <a:bodyPr>
            <a:normAutofit/>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内容提要</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5" name="内容占位符 2"/>
          <p:cNvSpPr>
            <a:spLocks noGrp="1"/>
          </p:cNvSpPr>
          <p:nvPr>
            <p:ph idx="1"/>
          </p:nvPr>
        </p:nvSpPr>
        <p:spPr>
          <a:xfrm>
            <a:off x="683568" y="1844824"/>
            <a:ext cx="8136904" cy="4312688"/>
          </a:xfrm>
        </p:spPr>
        <p:txBody>
          <a:bodyPr>
            <a:normAutofit/>
          </a:bodyPr>
          <a:lstStyle/>
          <a:p>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配置 </a:t>
            </a:r>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bean</a:t>
            </a:r>
          </a:p>
          <a:p>
            <a:pPr lvl="1"/>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IOC </a:t>
            </a:r>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容器中 </a:t>
            </a:r>
            <a:r>
              <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的生命周期（什么时候创建，什么时候销毁）</a:t>
            </a:r>
            <a:endParaRPr lang="en-US" altLang="zh-CN"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4624"/>
            <a:ext cx="8229600" cy="854968"/>
          </a:xfrm>
        </p:spPr>
        <p:txBody>
          <a:bodyPr>
            <a:normAutofit/>
          </a:bodyPr>
          <a:lstStyle/>
          <a:p>
            <a:r>
              <a:rPr lang="en-US" altLang="zh-CN" sz="3600" dirty="0">
                <a:latin typeface="宋体" panose="02010600030101010101" pitchFamily="2" charset="-122"/>
                <a:ea typeface="宋体" panose="02010600030101010101" pitchFamily="2" charset="-122"/>
                <a:cs typeface="Arial Unicode MS" panose="020B0604020202020204" pitchFamily="34" charset="-122"/>
              </a:rPr>
              <a:t>IOC </a:t>
            </a:r>
            <a:r>
              <a:rPr lang="zh-CN" altLang="en-US" sz="3600" dirty="0">
                <a:latin typeface="宋体" panose="02010600030101010101" pitchFamily="2" charset="-122"/>
                <a:ea typeface="宋体" panose="02010600030101010101" pitchFamily="2" charset="-122"/>
                <a:cs typeface="Arial Unicode MS" panose="020B0604020202020204" pitchFamily="34" charset="-122"/>
              </a:rPr>
              <a:t>容器中 </a:t>
            </a:r>
            <a:r>
              <a:rPr lang="en-US" altLang="zh-CN" sz="36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3600" dirty="0">
                <a:latin typeface="宋体" panose="02010600030101010101" pitchFamily="2" charset="-122"/>
                <a:ea typeface="宋体" panose="02010600030101010101" pitchFamily="2" charset="-122"/>
                <a:cs typeface="Arial Unicode MS" panose="020B0604020202020204" pitchFamily="34" charset="-122"/>
              </a:rPr>
              <a:t>的</a:t>
            </a:r>
            <a:r>
              <a:rPr lang="zh-CN" altLang="en-US" sz="3600" dirty="0" smtClean="0">
                <a:latin typeface="宋体" panose="02010600030101010101" pitchFamily="2" charset="-122"/>
                <a:ea typeface="宋体" panose="02010600030101010101" pitchFamily="2" charset="-122"/>
                <a:cs typeface="Arial Unicode MS" panose="020B0604020202020204" pitchFamily="34" charset="-122"/>
              </a:rPr>
              <a:t>生命周期方法</a:t>
            </a:r>
            <a:endParaRPr lang="zh-CN" altLang="en-US" sz="3600" dirty="0"/>
          </a:p>
        </p:txBody>
      </p:sp>
      <p:sp>
        <p:nvSpPr>
          <p:cNvPr id="5" name="内容占位符 2"/>
          <p:cNvSpPr>
            <a:spLocks noGrp="1"/>
          </p:cNvSpPr>
          <p:nvPr>
            <p:ph idx="1"/>
          </p:nvPr>
        </p:nvSpPr>
        <p:spPr>
          <a:xfrm>
            <a:off x="323528" y="1196752"/>
            <a:ext cx="8229600" cy="3989040"/>
          </a:xfrm>
        </p:spPr>
        <p:txBody>
          <a:bodyPr/>
          <a:lstStyle/>
          <a:p>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IOC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容器可以管理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的生命周期</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Spring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允许在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生命周期的特定点执行定制的任务</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IOC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容器对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的生命周期进行管理的过程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pPr lvl="1"/>
            <a:r>
              <a:rPr lang="zh-CN" altLang="en-US" sz="2000" dirty="0">
                <a:latin typeface="宋体" panose="02010600030101010101" pitchFamily="2" charset="-122"/>
                <a:ea typeface="宋体" panose="02010600030101010101" pitchFamily="2" charset="-122"/>
                <a:cs typeface="Arial Unicode MS" panose="020B0604020202020204" pitchFamily="34" charset="-122"/>
              </a:rPr>
              <a:t>通过构造器或工厂方法创建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实例</a:t>
            </a:r>
          </a:p>
          <a:p>
            <a:pPr lvl="1"/>
            <a:r>
              <a:rPr lang="zh-CN" altLang="en-US" sz="2000" dirty="0">
                <a:latin typeface="宋体" panose="02010600030101010101" pitchFamily="2" charset="-122"/>
                <a:ea typeface="宋体" panose="02010600030101010101" pitchFamily="2" charset="-122"/>
                <a:cs typeface="Arial Unicode MS" panose="020B0604020202020204" pitchFamily="34" charset="-122"/>
              </a:rPr>
              <a:t>为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的属性设置值和对其他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的引用</a:t>
            </a:r>
          </a:p>
          <a:p>
            <a:pPr lvl="1"/>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调用 </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的初始化方法</a:t>
            </a:r>
          </a:p>
          <a:p>
            <a:pPr lvl="1"/>
            <a:r>
              <a:rPr lang="en-US" altLang="zh-CN" sz="20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可以使用了</a:t>
            </a:r>
          </a:p>
          <a:p>
            <a:pPr lvl="1"/>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当容器关闭时</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调用 </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的销毁</a:t>
            </a:r>
            <a:r>
              <a:rPr lang="zh-CN" altLang="en-US"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方法</a:t>
            </a:r>
            <a:endPar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的声明里设置 </a:t>
            </a:r>
            <a:r>
              <a:rPr lang="en-US" altLang="zh-CN" sz="2400" dirty="0" err="1">
                <a:solidFill>
                  <a:srgbClr val="FF0000"/>
                </a:solidFill>
                <a:latin typeface="宋体" panose="02010600030101010101" pitchFamily="2" charset="-122"/>
                <a:ea typeface="宋体" panose="02010600030101010101" pitchFamily="2" charset="-122"/>
                <a:cs typeface="Arial Unicode MS" panose="020B0604020202020204" pitchFamily="34" charset="-122"/>
              </a:rPr>
              <a:t>init</a:t>
            </a:r>
            <a:r>
              <a:rPr lang="en-US" altLang="zh-CN" sz="2400"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-method </a:t>
            </a:r>
            <a:r>
              <a:rPr lang="zh-CN" altLang="en-US" sz="2400"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和 </a:t>
            </a:r>
            <a:r>
              <a:rPr lang="en-US" altLang="zh-CN" sz="2400"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destroy-method</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为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指定初始化和销毁方法</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t>
            </a:r>
            <a:endPar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16632"/>
            <a:ext cx="8748464" cy="854968"/>
          </a:xfrm>
        </p:spPr>
        <p:txBody>
          <a:bodyPr>
            <a:normAutofit/>
          </a:bodyPr>
          <a:lstStyle/>
          <a:p>
            <a:r>
              <a:rPr lang="en-US" altLang="zh-CN" sz="3600" dirty="0">
                <a:latin typeface="宋体" panose="02010600030101010101" pitchFamily="2" charset="-122"/>
                <a:ea typeface="宋体" panose="02010600030101010101" pitchFamily="2" charset="-122"/>
                <a:cs typeface="Arial Unicode MS" panose="020B0604020202020204" pitchFamily="34" charset="-122"/>
              </a:rPr>
              <a:t>IOC </a:t>
            </a:r>
            <a:r>
              <a:rPr lang="zh-CN" altLang="en-US" sz="3600" dirty="0">
                <a:latin typeface="宋体" panose="02010600030101010101" pitchFamily="2" charset="-122"/>
                <a:ea typeface="宋体" panose="02010600030101010101" pitchFamily="2" charset="-122"/>
                <a:cs typeface="Arial Unicode MS" panose="020B0604020202020204" pitchFamily="34" charset="-122"/>
              </a:rPr>
              <a:t>容器中 </a:t>
            </a:r>
            <a:r>
              <a:rPr lang="en-US" altLang="zh-CN" sz="36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3600" dirty="0">
                <a:latin typeface="宋体" panose="02010600030101010101" pitchFamily="2" charset="-122"/>
                <a:ea typeface="宋体" panose="02010600030101010101" pitchFamily="2" charset="-122"/>
                <a:cs typeface="Arial Unicode MS" panose="020B0604020202020204" pitchFamily="34" charset="-122"/>
              </a:rPr>
              <a:t>的</a:t>
            </a:r>
            <a:r>
              <a:rPr lang="zh-CN" altLang="en-US" sz="3600" smtClean="0">
                <a:latin typeface="宋体" panose="02010600030101010101" pitchFamily="2" charset="-122"/>
                <a:ea typeface="宋体" panose="02010600030101010101" pitchFamily="2" charset="-122"/>
                <a:cs typeface="Arial Unicode MS" panose="020B0604020202020204" pitchFamily="34" charset="-122"/>
              </a:rPr>
              <a:t>生命周期方法范例（</a:t>
            </a:r>
            <a:r>
              <a:rPr lang="en-US" altLang="zh-CN" sz="3600" smtClean="0">
                <a:latin typeface="宋体" panose="02010600030101010101" pitchFamily="2" charset="-122"/>
                <a:ea typeface="宋体" panose="02010600030101010101" pitchFamily="2" charset="-122"/>
                <a:cs typeface="Arial Unicode MS" panose="020B0604020202020204" pitchFamily="34" charset="-122"/>
              </a:rPr>
              <a:t>1</a:t>
            </a:r>
            <a:r>
              <a:rPr lang="zh-CN" altLang="en-US" sz="3600" smtClean="0">
                <a:latin typeface="宋体" panose="02010600030101010101" pitchFamily="2" charset="-122"/>
                <a:ea typeface="宋体" panose="02010600030101010101" pitchFamily="2" charset="-122"/>
                <a:cs typeface="Arial Unicode MS" panose="020B0604020202020204" pitchFamily="34" charset="-122"/>
              </a:rPr>
              <a:t>）</a:t>
            </a:r>
            <a:endParaRPr lang="zh-CN" altLang="en-US" sz="3600" dirty="0"/>
          </a:p>
        </p:txBody>
      </p:sp>
      <p:pic>
        <p:nvPicPr>
          <p:cNvPr id="3" name="图片 2"/>
          <p:cNvPicPr>
            <a:picLocks noChangeAspect="1"/>
          </p:cNvPicPr>
          <p:nvPr/>
        </p:nvPicPr>
        <p:blipFill>
          <a:blip r:embed="rId2"/>
          <a:stretch>
            <a:fillRect/>
          </a:stretch>
        </p:blipFill>
        <p:spPr>
          <a:xfrm>
            <a:off x="251460" y="1098550"/>
            <a:ext cx="6419850" cy="445770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16632"/>
            <a:ext cx="8748464" cy="854968"/>
          </a:xfrm>
        </p:spPr>
        <p:txBody>
          <a:bodyPr>
            <a:normAutofit/>
          </a:bodyPr>
          <a:lstStyle/>
          <a:p>
            <a:r>
              <a:rPr lang="en-US" altLang="zh-CN" sz="3600" dirty="0">
                <a:latin typeface="宋体" panose="02010600030101010101" pitchFamily="2" charset="-122"/>
                <a:ea typeface="宋体" panose="02010600030101010101" pitchFamily="2" charset="-122"/>
                <a:cs typeface="Arial Unicode MS" panose="020B0604020202020204" pitchFamily="34" charset="-122"/>
              </a:rPr>
              <a:t>IOC </a:t>
            </a:r>
            <a:r>
              <a:rPr lang="zh-CN" altLang="en-US" sz="3600" dirty="0">
                <a:latin typeface="宋体" panose="02010600030101010101" pitchFamily="2" charset="-122"/>
                <a:ea typeface="宋体" panose="02010600030101010101" pitchFamily="2" charset="-122"/>
                <a:cs typeface="Arial Unicode MS" panose="020B0604020202020204" pitchFamily="34" charset="-122"/>
              </a:rPr>
              <a:t>容器中 </a:t>
            </a:r>
            <a:r>
              <a:rPr lang="en-US" altLang="zh-CN" sz="36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3600" dirty="0">
                <a:latin typeface="宋体" panose="02010600030101010101" pitchFamily="2" charset="-122"/>
                <a:ea typeface="宋体" panose="02010600030101010101" pitchFamily="2" charset="-122"/>
                <a:cs typeface="Arial Unicode MS" panose="020B0604020202020204" pitchFamily="34" charset="-122"/>
              </a:rPr>
              <a:t>的</a:t>
            </a:r>
            <a:r>
              <a:rPr lang="zh-CN" altLang="en-US" sz="3600" smtClean="0">
                <a:latin typeface="宋体" panose="02010600030101010101" pitchFamily="2" charset="-122"/>
                <a:ea typeface="宋体" panose="02010600030101010101" pitchFamily="2" charset="-122"/>
                <a:cs typeface="Arial Unicode MS" panose="020B0604020202020204" pitchFamily="34" charset="-122"/>
              </a:rPr>
              <a:t>生命周期方法范例（</a:t>
            </a:r>
            <a:r>
              <a:rPr lang="en-US" altLang="zh-CN" sz="3600" smtClean="0">
                <a:latin typeface="宋体" panose="02010600030101010101" pitchFamily="2" charset="-122"/>
                <a:ea typeface="宋体" panose="02010600030101010101" pitchFamily="2" charset="-122"/>
                <a:cs typeface="Arial Unicode MS" panose="020B0604020202020204" pitchFamily="34" charset="-122"/>
              </a:rPr>
              <a:t>2</a:t>
            </a:r>
            <a:r>
              <a:rPr lang="zh-CN" altLang="en-US" sz="3600" smtClean="0">
                <a:latin typeface="宋体" panose="02010600030101010101" pitchFamily="2" charset="-122"/>
                <a:ea typeface="宋体" panose="02010600030101010101" pitchFamily="2" charset="-122"/>
                <a:cs typeface="Arial Unicode MS" panose="020B0604020202020204" pitchFamily="34" charset="-122"/>
              </a:rPr>
              <a:t>）</a:t>
            </a:r>
            <a:endParaRPr lang="zh-CN" altLang="en-US" sz="3600" dirty="0"/>
          </a:p>
        </p:txBody>
      </p:sp>
      <p:pic>
        <p:nvPicPr>
          <p:cNvPr id="7" name="图片 6"/>
          <p:cNvPicPr>
            <a:picLocks noChangeAspect="1"/>
          </p:cNvPicPr>
          <p:nvPr/>
        </p:nvPicPr>
        <p:blipFill>
          <a:blip r:embed="rId2"/>
          <a:stretch>
            <a:fillRect/>
          </a:stretch>
        </p:blipFill>
        <p:spPr>
          <a:xfrm>
            <a:off x="251460" y="1277620"/>
            <a:ext cx="7818120" cy="1821180"/>
          </a:xfrm>
          <a:prstGeom prst="rect">
            <a:avLst/>
          </a:prstGeom>
        </p:spPr>
      </p:pic>
      <p:pic>
        <p:nvPicPr>
          <p:cNvPr id="3" name="图片 2"/>
          <p:cNvPicPr>
            <a:picLocks noChangeAspect="1"/>
          </p:cNvPicPr>
          <p:nvPr/>
        </p:nvPicPr>
        <p:blipFill>
          <a:blip r:embed="rId3"/>
          <a:stretch>
            <a:fillRect/>
          </a:stretch>
        </p:blipFill>
        <p:spPr>
          <a:xfrm>
            <a:off x="6629400" y="1048385"/>
            <a:ext cx="2695575" cy="1819275"/>
          </a:xfrm>
          <a:prstGeom prst="rect">
            <a:avLst/>
          </a:prstGeom>
        </p:spPr>
      </p:pic>
      <p:pic>
        <p:nvPicPr>
          <p:cNvPr id="8" name="图片 7"/>
          <p:cNvPicPr>
            <a:picLocks noChangeAspect="1"/>
          </p:cNvPicPr>
          <p:nvPr/>
        </p:nvPicPr>
        <p:blipFill>
          <a:blip r:embed="rId4"/>
          <a:stretch>
            <a:fillRect/>
          </a:stretch>
        </p:blipFill>
        <p:spPr>
          <a:xfrm>
            <a:off x="141605" y="3098800"/>
            <a:ext cx="6810375" cy="1638300"/>
          </a:xfrm>
          <a:prstGeom prst="rect">
            <a:avLst/>
          </a:prstGeom>
        </p:spPr>
      </p:pic>
      <p:pic>
        <p:nvPicPr>
          <p:cNvPr id="9" name="图片 8"/>
          <p:cNvPicPr>
            <a:picLocks noChangeAspect="1"/>
          </p:cNvPicPr>
          <p:nvPr/>
        </p:nvPicPr>
        <p:blipFill>
          <a:blip r:embed="rId5"/>
          <a:stretch>
            <a:fillRect/>
          </a:stretch>
        </p:blipFill>
        <p:spPr>
          <a:xfrm>
            <a:off x="318770" y="4538980"/>
            <a:ext cx="7181850" cy="244792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683568"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创建 </a:t>
            </a:r>
            <a:r>
              <a:rPr lang="en-US" altLang="zh-CN" dirty="0">
                <a:latin typeface="宋体" panose="02010600030101010101" pitchFamily="2" charset="-122"/>
                <a:ea typeface="宋体" panose="02010600030101010101" pitchFamily="2" charset="-122"/>
                <a:cs typeface="Arial Unicode MS" panose="020B0604020202020204" pitchFamily="34" charset="-122"/>
              </a:rPr>
              <a:t>Bean </a:t>
            </a:r>
            <a:r>
              <a:rPr lang="zh-CN" altLang="en-US" dirty="0">
                <a:latin typeface="宋体" panose="02010600030101010101" pitchFamily="2" charset="-122"/>
                <a:ea typeface="宋体" panose="02010600030101010101" pitchFamily="2" charset="-122"/>
                <a:cs typeface="Arial Unicode MS" panose="020B0604020202020204" pitchFamily="34" charset="-122"/>
              </a:rPr>
              <a:t>后</a:t>
            </a:r>
            <a:r>
              <a:rPr lang="zh-CN" altLang="en-US">
                <a:latin typeface="宋体" panose="02010600030101010101" pitchFamily="2" charset="-122"/>
                <a:ea typeface="宋体" panose="02010600030101010101" pitchFamily="2" charset="-122"/>
                <a:cs typeface="Arial Unicode MS" panose="020B0604020202020204" pitchFamily="34" charset="-122"/>
              </a:rPr>
              <a:t>置</a:t>
            </a:r>
            <a:r>
              <a:rPr lang="zh-CN" altLang="en-US" smtClean="0">
                <a:latin typeface="宋体" panose="02010600030101010101" pitchFamily="2" charset="-122"/>
                <a:ea typeface="宋体" panose="02010600030101010101" pitchFamily="2" charset="-122"/>
                <a:cs typeface="Arial Unicode MS" panose="020B0604020202020204" pitchFamily="34" charset="-122"/>
              </a:rPr>
              <a:t>处理器</a:t>
            </a:r>
            <a:r>
              <a:rPr lang="en-US" altLang="zh-CN" smtClean="0">
                <a:latin typeface="宋体" panose="02010600030101010101" pitchFamily="2" charset="-122"/>
                <a:ea typeface="宋体" panose="02010600030101010101" pitchFamily="2" charset="-122"/>
                <a:cs typeface="Arial Unicode MS" panose="020B0604020202020204" pitchFamily="34" charset="-122"/>
              </a:rPr>
              <a:t>(1)</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762883" name="Rectangle 3"/>
          <p:cNvSpPr>
            <a:spLocks noGrp="1" noChangeArrowheads="1"/>
          </p:cNvSpPr>
          <p:nvPr>
            <p:ph idx="1"/>
          </p:nvPr>
        </p:nvSpPr>
        <p:spPr>
          <a:xfrm>
            <a:off x="395536" y="1340768"/>
            <a:ext cx="8196266" cy="3312368"/>
          </a:xfrm>
        </p:spPr>
        <p:txBody>
          <a:bodyPr/>
          <a:lstStyle/>
          <a:p>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后置处理器允许在调用初始化方法前后对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进行额外的处理</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p>
          <a:p>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后置处理器对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IOC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容器里的所有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实例逐一处理</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而非单一实例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其典型应用是</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检查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属性的正确性或根据特定的标准更改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a:t>
            </a:r>
            <a:r>
              <a:rPr lang="zh-CN" altLang="en-US" sz="2400">
                <a:latin typeface="宋体" panose="02010600030101010101" pitchFamily="2" charset="-122"/>
                <a:ea typeface="宋体" panose="02010600030101010101" pitchFamily="2" charset="-122"/>
                <a:cs typeface="Arial Unicode MS" panose="020B0604020202020204" pitchFamily="34" charset="-122"/>
              </a:rPr>
              <a:t>属性</a:t>
            </a:r>
            <a:r>
              <a:rPr lang="en-US" altLang="zh-CN" sz="2400" smtClean="0">
                <a:latin typeface="宋体" panose="02010600030101010101" pitchFamily="2" charset="-122"/>
                <a:ea typeface="宋体" panose="02010600030101010101" pitchFamily="2" charset="-122"/>
                <a:cs typeface="Arial Unicode MS" panose="020B0604020202020204" pitchFamily="34" charset="-122"/>
              </a:rPr>
              <a:t>.</a:t>
            </a:r>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196" y="116632"/>
            <a:ext cx="8229600" cy="810308"/>
          </a:xfrm>
        </p:spPr>
        <p:txBody>
          <a:bodyPr>
            <a:normAutofit/>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内容提要</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内容占位符 2"/>
          <p:cNvSpPr>
            <a:spLocks noGrp="1"/>
          </p:cNvSpPr>
          <p:nvPr>
            <p:ph idx="1"/>
          </p:nvPr>
        </p:nvSpPr>
        <p:spPr>
          <a:xfrm>
            <a:off x="539552" y="1340768"/>
            <a:ext cx="8208912" cy="4536504"/>
          </a:xfrm>
        </p:spPr>
        <p:txBody>
          <a:bodyPr>
            <a:normAutofit/>
          </a:bodyPr>
          <a:lstStyle/>
          <a:p>
            <a:r>
              <a:rPr lang="zh-CN" altLang="en-US" sz="2800" dirty="0" smtClean="0">
                <a:latin typeface="宋体" panose="02010600030101010101" pitchFamily="2" charset="-122"/>
                <a:ea typeface="宋体" panose="02010600030101010101" pitchFamily="2" charset="-122"/>
                <a:cs typeface="Arial Unicode MS" panose="020B0604020202020204" pitchFamily="34" charset="-122"/>
              </a:rPr>
              <a:t>配置 </a:t>
            </a:r>
            <a:r>
              <a:rPr lang="en-US" altLang="zh-CN" sz="2800" dirty="0" smtClean="0">
                <a:latin typeface="宋体" panose="02010600030101010101" pitchFamily="2" charset="-122"/>
                <a:ea typeface="宋体" panose="02010600030101010101" pitchFamily="2" charset="-122"/>
                <a:cs typeface="Arial Unicode MS" panose="020B0604020202020204" pitchFamily="34" charset="-122"/>
              </a:rPr>
              <a:t>bean   </a:t>
            </a:r>
          </a:p>
          <a:p>
            <a:pPr lvl="1"/>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配置</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形式</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：基于</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注解的</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方式  </a:t>
            </a:r>
            <a:endPar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pPr marL="457200" lvl="1" indent="0">
              <a:buNone/>
            </a:pP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（基于注解配置 </a:t>
            </a:r>
            <a:r>
              <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Bean</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；基于注解来装配 </a:t>
            </a:r>
            <a:r>
              <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的属性）</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539552"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在 </a:t>
            </a:r>
            <a:r>
              <a:rPr lang="en-US" altLang="zh-CN" dirty="0" err="1">
                <a:latin typeface="宋体" panose="02010600030101010101" pitchFamily="2" charset="-122"/>
                <a:ea typeface="宋体" panose="02010600030101010101" pitchFamily="2" charset="-122"/>
                <a:cs typeface="Arial Unicode MS" panose="020B0604020202020204" pitchFamily="34" charset="-122"/>
              </a:rPr>
              <a:t>classpath</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中扫描组件</a:t>
            </a:r>
          </a:p>
        </p:txBody>
      </p:sp>
      <p:sp>
        <p:nvSpPr>
          <p:cNvPr id="657411" name="Rectangle 3"/>
          <p:cNvSpPr>
            <a:spLocks noGrp="1" noChangeArrowheads="1"/>
          </p:cNvSpPr>
          <p:nvPr>
            <p:ph idx="1"/>
          </p:nvPr>
        </p:nvSpPr>
        <p:spPr>
          <a:xfrm>
            <a:off x="323528" y="1196752"/>
            <a:ext cx="8352928" cy="4824536"/>
          </a:xfrm>
        </p:spPr>
        <p:txBody>
          <a:bodyPr>
            <a:normAutofit/>
          </a:bodyPr>
          <a:lstStyle/>
          <a:p>
            <a:r>
              <a:rPr lang="zh-CN" altLang="en-US" sz="2600" dirty="0">
                <a:latin typeface="宋体" panose="02010600030101010101" pitchFamily="2" charset="-122"/>
                <a:ea typeface="宋体" panose="02010600030101010101" pitchFamily="2" charset="-122"/>
                <a:cs typeface="Arial Unicode MS" panose="020B0604020202020204" pitchFamily="34" charset="-122"/>
              </a:rPr>
              <a:t>组件扫描</a:t>
            </a:r>
            <a:r>
              <a:rPr lang="en-US" altLang="zh-CN" sz="2600" dirty="0">
                <a:latin typeface="宋体" panose="02010600030101010101" pitchFamily="2" charset="-122"/>
                <a:ea typeface="宋体" panose="02010600030101010101" pitchFamily="2" charset="-122"/>
                <a:cs typeface="Arial Unicode MS" panose="020B0604020202020204" pitchFamily="34" charset="-122"/>
              </a:rPr>
              <a:t>(component scanning):  Spring </a:t>
            </a:r>
            <a:r>
              <a:rPr lang="zh-CN" altLang="en-US" sz="2600" dirty="0" smtClean="0">
                <a:latin typeface="宋体" panose="02010600030101010101" pitchFamily="2" charset="-122"/>
                <a:ea typeface="宋体" panose="02010600030101010101" pitchFamily="2" charset="-122"/>
                <a:cs typeface="Arial Unicode MS" panose="020B0604020202020204" pitchFamily="34" charset="-122"/>
              </a:rPr>
              <a:t>能够</a:t>
            </a:r>
            <a:r>
              <a:rPr lang="zh-CN" altLang="en-US" sz="2600" dirty="0">
                <a:latin typeface="宋体" panose="02010600030101010101" pitchFamily="2" charset="-122"/>
                <a:ea typeface="宋体" panose="02010600030101010101" pitchFamily="2" charset="-122"/>
                <a:cs typeface="Arial Unicode MS" panose="020B0604020202020204" pitchFamily="34" charset="-122"/>
              </a:rPr>
              <a:t>从 </a:t>
            </a:r>
            <a:r>
              <a:rPr lang="en-US" altLang="zh-CN" sz="2600" dirty="0" err="1">
                <a:latin typeface="宋体" panose="02010600030101010101" pitchFamily="2" charset="-122"/>
                <a:ea typeface="宋体" panose="02010600030101010101" pitchFamily="2" charset="-122"/>
                <a:cs typeface="Arial Unicode MS" panose="020B0604020202020204" pitchFamily="34" charset="-122"/>
              </a:rPr>
              <a:t>classpath</a:t>
            </a:r>
            <a:r>
              <a:rPr lang="en-US" altLang="zh-CN" sz="26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600" dirty="0">
                <a:latin typeface="宋体" panose="02010600030101010101" pitchFamily="2" charset="-122"/>
                <a:ea typeface="宋体" panose="02010600030101010101" pitchFamily="2" charset="-122"/>
                <a:cs typeface="Arial Unicode MS" panose="020B0604020202020204" pitchFamily="34" charset="-122"/>
              </a:rPr>
              <a:t>下自动扫描</a:t>
            </a:r>
            <a:r>
              <a:rPr lang="en-US" altLang="zh-CN" sz="26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600" dirty="0">
                <a:latin typeface="宋体" panose="02010600030101010101" pitchFamily="2" charset="-122"/>
                <a:ea typeface="宋体" panose="02010600030101010101" pitchFamily="2" charset="-122"/>
                <a:cs typeface="Arial Unicode MS" panose="020B0604020202020204" pitchFamily="34" charset="-122"/>
              </a:rPr>
              <a:t>侦测和实例化具有特定注解的组件</a:t>
            </a:r>
            <a:r>
              <a:rPr lang="en-US" altLang="zh-CN" sz="2600" dirty="0">
                <a:latin typeface="宋体" panose="02010600030101010101" pitchFamily="2" charset="-122"/>
                <a:ea typeface="宋体" panose="02010600030101010101" pitchFamily="2" charset="-122"/>
                <a:cs typeface="Arial Unicode MS" panose="020B0604020202020204" pitchFamily="34" charset="-122"/>
              </a:rPr>
              <a:t>. </a:t>
            </a:r>
            <a:endParaRPr lang="en-US" altLang="zh-CN" sz="2600" dirty="0" smtClean="0">
              <a:latin typeface="宋体" panose="02010600030101010101" pitchFamily="2" charset="-122"/>
              <a:ea typeface="宋体" panose="02010600030101010101" pitchFamily="2" charset="-122"/>
              <a:cs typeface="Arial Unicode MS" panose="020B0604020202020204" pitchFamily="34" charset="-122"/>
            </a:endParaRPr>
          </a:p>
          <a:p>
            <a:r>
              <a:rPr lang="zh-CN" altLang="en-US" sz="2600" dirty="0" smtClean="0">
                <a:latin typeface="宋体" panose="02010600030101010101" pitchFamily="2" charset="-122"/>
                <a:ea typeface="宋体" panose="02010600030101010101" pitchFamily="2" charset="-122"/>
                <a:cs typeface="Arial Unicode MS" panose="020B0604020202020204" pitchFamily="34" charset="-122"/>
              </a:rPr>
              <a:t>特定</a:t>
            </a:r>
            <a:r>
              <a:rPr lang="zh-CN" altLang="en-US" sz="2600" dirty="0">
                <a:latin typeface="宋体" panose="02010600030101010101" pitchFamily="2" charset="-122"/>
                <a:ea typeface="宋体" panose="02010600030101010101" pitchFamily="2" charset="-122"/>
                <a:cs typeface="Arial Unicode MS" panose="020B0604020202020204" pitchFamily="34" charset="-122"/>
              </a:rPr>
              <a:t>组件包括</a:t>
            </a:r>
            <a:r>
              <a:rPr lang="en-US" altLang="zh-CN" sz="2600" dirty="0" smtClean="0">
                <a:latin typeface="宋体" panose="02010600030101010101" pitchFamily="2" charset="-122"/>
                <a:ea typeface="宋体" panose="02010600030101010101" pitchFamily="2" charset="-122"/>
                <a:cs typeface="Arial Unicode MS" panose="020B0604020202020204" pitchFamily="34" charset="-122"/>
              </a:rPr>
              <a:t>: </a:t>
            </a:r>
          </a:p>
          <a:p>
            <a:pPr lvl="1"/>
            <a:r>
              <a:rPr lang="en-US" altLang="zh-CN" sz="1700" dirty="0" smtClean="0">
                <a:latin typeface="宋体" panose="02010600030101010101" pitchFamily="2" charset="-122"/>
                <a:ea typeface="宋体" panose="02010600030101010101" pitchFamily="2" charset="-122"/>
                <a:cs typeface="Arial Unicode MS" panose="020B0604020202020204" pitchFamily="34" charset="-122"/>
              </a:rPr>
              <a:t>@</a:t>
            </a:r>
            <a:r>
              <a:rPr lang="en-US" altLang="zh-CN" sz="1700" dirty="0">
                <a:latin typeface="宋体" panose="02010600030101010101" pitchFamily="2" charset="-122"/>
                <a:ea typeface="宋体" panose="02010600030101010101" pitchFamily="2" charset="-122"/>
                <a:cs typeface="Arial Unicode MS" panose="020B0604020202020204" pitchFamily="34" charset="-122"/>
              </a:rPr>
              <a:t>Component: </a:t>
            </a:r>
            <a:r>
              <a:rPr lang="en-US" altLang="zh-CN" sz="17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1700" dirty="0" smtClean="0">
                <a:latin typeface="宋体" panose="02010600030101010101" pitchFamily="2" charset="-122"/>
                <a:ea typeface="宋体" panose="02010600030101010101" pitchFamily="2" charset="-122"/>
                <a:cs typeface="Arial Unicode MS" panose="020B0604020202020204" pitchFamily="34" charset="-122"/>
              </a:rPr>
              <a:t>基本</a:t>
            </a:r>
            <a:r>
              <a:rPr lang="zh-CN" altLang="en-US" sz="1700" dirty="0">
                <a:latin typeface="宋体" panose="02010600030101010101" pitchFamily="2" charset="-122"/>
                <a:ea typeface="宋体" panose="02010600030101010101" pitchFamily="2" charset="-122"/>
                <a:cs typeface="Arial Unicode MS" panose="020B0604020202020204" pitchFamily="34" charset="-122"/>
              </a:rPr>
              <a:t>注解</a:t>
            </a:r>
            <a:r>
              <a:rPr lang="en-US" altLang="zh-CN" sz="1700" dirty="0">
                <a:latin typeface="宋体" panose="02010600030101010101" pitchFamily="2" charset="-122"/>
                <a:ea typeface="宋体" panose="02010600030101010101" pitchFamily="2" charset="-122"/>
                <a:cs typeface="Arial Unicode MS" panose="020B0604020202020204" pitchFamily="34" charset="-122"/>
              </a:rPr>
              <a:t>, </a:t>
            </a:r>
            <a:r>
              <a:rPr lang="zh-CN" altLang="en-US" sz="1700" dirty="0">
                <a:latin typeface="宋体" panose="02010600030101010101" pitchFamily="2" charset="-122"/>
                <a:ea typeface="宋体" panose="02010600030101010101" pitchFamily="2" charset="-122"/>
                <a:cs typeface="Arial Unicode MS" panose="020B0604020202020204" pitchFamily="34" charset="-122"/>
              </a:rPr>
              <a:t>标识了一个受 </a:t>
            </a:r>
            <a:r>
              <a:rPr lang="en-US" altLang="zh-CN" sz="17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1700" dirty="0">
                <a:latin typeface="宋体" panose="02010600030101010101" pitchFamily="2" charset="-122"/>
                <a:ea typeface="宋体" panose="02010600030101010101" pitchFamily="2" charset="-122"/>
                <a:cs typeface="Arial Unicode MS" panose="020B0604020202020204" pitchFamily="34" charset="-122"/>
              </a:rPr>
              <a:t>管理的组件</a:t>
            </a:r>
          </a:p>
          <a:p>
            <a:pPr lvl="1"/>
            <a:r>
              <a:rPr lang="en-US" altLang="zh-CN" sz="2100" dirty="0">
                <a:latin typeface="宋体" panose="02010600030101010101" pitchFamily="2" charset="-122"/>
                <a:ea typeface="宋体" panose="02010600030101010101" pitchFamily="2" charset="-122"/>
                <a:cs typeface="Arial Unicode MS" panose="020B0604020202020204" pitchFamily="34" charset="-122"/>
              </a:rPr>
              <a:t>@</a:t>
            </a:r>
            <a:r>
              <a:rPr lang="en-US" altLang="zh-CN" sz="2100" dirty="0" err="1">
                <a:latin typeface="宋体" panose="02010600030101010101" pitchFamily="2" charset="-122"/>
                <a:ea typeface="宋体" panose="02010600030101010101" pitchFamily="2" charset="-122"/>
                <a:cs typeface="Arial Unicode MS" panose="020B0604020202020204" pitchFamily="34" charset="-122"/>
              </a:rPr>
              <a:t>Respository</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标识持久层</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组件  </a:t>
            </a:r>
            <a:r>
              <a:rPr lang="en-US" altLang="zh-CN" sz="2100" dirty="0" smtClean="0">
                <a:latin typeface="宋体" panose="02010600030101010101" pitchFamily="2" charset="-122"/>
                <a:ea typeface="宋体" panose="02010600030101010101" pitchFamily="2" charset="-122"/>
                <a:cs typeface="Arial Unicode MS" panose="020B0604020202020204" pitchFamily="34" charset="-122"/>
              </a:rPr>
              <a:t>Dao</a:t>
            </a:r>
            <a:endParaRPr lang="zh-CN" altLang="en-US" sz="2100" dirty="0">
              <a:latin typeface="宋体" panose="02010600030101010101" pitchFamily="2" charset="-122"/>
              <a:ea typeface="宋体" panose="02010600030101010101" pitchFamily="2" charset="-122"/>
              <a:cs typeface="Arial Unicode MS" panose="020B0604020202020204" pitchFamily="34" charset="-122"/>
            </a:endParaRPr>
          </a:p>
          <a:p>
            <a:pPr lvl="1"/>
            <a:r>
              <a:rPr lang="en-US" altLang="zh-CN" sz="2100" dirty="0">
                <a:latin typeface="宋体" panose="02010600030101010101" pitchFamily="2" charset="-122"/>
                <a:ea typeface="宋体" panose="02010600030101010101" pitchFamily="2" charset="-122"/>
                <a:cs typeface="Arial Unicode MS" panose="020B0604020202020204" pitchFamily="34" charset="-122"/>
              </a:rPr>
              <a:t>@Service: </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标识服务层</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业务层</a:t>
            </a:r>
            <a:r>
              <a:rPr lang="en-US" altLang="zh-CN" sz="2100" dirty="0">
                <a:latin typeface="宋体" panose="02010600030101010101" pitchFamily="2" charset="-122"/>
                <a:ea typeface="宋体" panose="02010600030101010101" pitchFamily="2" charset="-122"/>
                <a:cs typeface="Arial Unicode MS" panose="020B0604020202020204" pitchFamily="34" charset="-122"/>
              </a:rPr>
              <a:t>)</a:t>
            </a:r>
            <a:r>
              <a:rPr lang="zh-CN" altLang="en-US" sz="2100" dirty="0">
                <a:latin typeface="宋体" panose="02010600030101010101" pitchFamily="2" charset="-122"/>
                <a:ea typeface="宋体" panose="02010600030101010101" pitchFamily="2" charset="-122"/>
                <a:cs typeface="Arial Unicode MS" panose="020B0604020202020204" pitchFamily="34" charset="-122"/>
              </a:rPr>
              <a:t>组件</a:t>
            </a:r>
          </a:p>
          <a:p>
            <a:pPr lvl="1"/>
            <a:r>
              <a:rPr lang="en-US" altLang="zh-CN" sz="2100" dirty="0">
                <a:latin typeface="宋体" panose="02010600030101010101" pitchFamily="2" charset="-122"/>
                <a:ea typeface="宋体" panose="02010600030101010101" pitchFamily="2" charset="-122"/>
                <a:cs typeface="Arial Unicode MS" panose="020B0604020202020204" pitchFamily="34" charset="-122"/>
              </a:rPr>
              <a:t>@Controller: </a:t>
            </a:r>
            <a:r>
              <a:rPr lang="zh-CN" altLang="en-US" sz="2100" dirty="0" smtClean="0">
                <a:latin typeface="宋体" panose="02010600030101010101" pitchFamily="2" charset="-122"/>
                <a:ea typeface="宋体" panose="02010600030101010101" pitchFamily="2" charset="-122"/>
                <a:cs typeface="Arial Unicode MS" panose="020B0604020202020204" pitchFamily="34" charset="-122"/>
              </a:rPr>
              <a:t>标识控制器层组件  </a:t>
            </a:r>
            <a:r>
              <a:rPr lang="en-US" altLang="zh-CN" sz="2100" dirty="0" err="1" smtClean="0">
                <a:latin typeface="宋体" panose="02010600030101010101" pitchFamily="2" charset="-122"/>
                <a:ea typeface="宋体" panose="02010600030101010101" pitchFamily="2" charset="-122"/>
                <a:cs typeface="Arial Unicode MS" panose="020B0604020202020204" pitchFamily="34" charset="-122"/>
              </a:rPr>
              <a:t>Servlet,Action</a:t>
            </a:r>
            <a:endParaRPr lang="en-US" altLang="zh-CN" sz="2100" dirty="0" smtClean="0">
              <a:latin typeface="宋体" panose="02010600030101010101" pitchFamily="2" charset="-122"/>
              <a:ea typeface="宋体" panose="02010600030101010101" pitchFamily="2" charset="-122"/>
              <a:cs typeface="Arial Unicode MS" panose="020B0604020202020204" pitchFamily="34" charset="-122"/>
            </a:endParaRPr>
          </a:p>
          <a:p>
            <a:r>
              <a:rPr lang="zh-CN" altLang="en-US" sz="2500" dirty="0" smtClean="0">
                <a:latin typeface="宋体" panose="02010600030101010101" pitchFamily="2" charset="-122"/>
                <a:ea typeface="宋体" panose="02010600030101010101" pitchFamily="2" charset="-122"/>
                <a:cs typeface="Arial Unicode MS" panose="020B0604020202020204" pitchFamily="34" charset="-122"/>
              </a:rPr>
              <a:t>对于扫描到的组件</a:t>
            </a:r>
            <a:r>
              <a:rPr lang="en-US" altLang="zh-CN" sz="2500" dirty="0" smtClean="0">
                <a:latin typeface="宋体" panose="02010600030101010101" pitchFamily="2" charset="-122"/>
                <a:ea typeface="宋体" panose="02010600030101010101" pitchFamily="2" charset="-122"/>
                <a:cs typeface="Arial Unicode MS" panose="020B0604020202020204" pitchFamily="34" charset="-122"/>
              </a:rPr>
              <a:t>, </a:t>
            </a:r>
            <a:r>
              <a:rPr lang="en-US" altLang="zh-CN" sz="25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a:t>
            </a:r>
            <a:r>
              <a:rPr lang="zh-CN" altLang="en-US" sz="25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有默认的命名策略</a:t>
            </a:r>
            <a:r>
              <a:rPr lang="en-US" altLang="zh-CN" sz="25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500" dirty="0" smtClean="0">
                <a:latin typeface="宋体" panose="02010600030101010101" pitchFamily="2" charset="-122"/>
                <a:ea typeface="宋体" panose="02010600030101010101" pitchFamily="2" charset="-122"/>
                <a:cs typeface="Arial Unicode MS" panose="020B0604020202020204" pitchFamily="34" charset="-122"/>
              </a:rPr>
              <a:t>使用非限定类名</a:t>
            </a:r>
            <a:r>
              <a:rPr lang="en-US" altLang="zh-CN" sz="25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500" dirty="0" smtClean="0">
                <a:latin typeface="宋体" panose="02010600030101010101" pitchFamily="2" charset="-122"/>
                <a:ea typeface="宋体" panose="02010600030101010101" pitchFamily="2" charset="-122"/>
                <a:cs typeface="Arial Unicode MS" panose="020B0604020202020204" pitchFamily="34" charset="-122"/>
              </a:rPr>
              <a:t>第一个字母小写</a:t>
            </a:r>
            <a:r>
              <a:rPr lang="en-US" altLang="zh-CN" sz="25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5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也可以在注解中通过 </a:t>
            </a:r>
            <a:r>
              <a:rPr lang="en-US" altLang="zh-CN" sz="25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value </a:t>
            </a:r>
            <a:r>
              <a:rPr lang="zh-CN" altLang="en-US" sz="25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属性值标识组件的名称</a:t>
            </a:r>
            <a:endParaRPr lang="en-US" altLang="zh-CN" sz="25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73083"/>
            <a:ext cx="8229600" cy="857256"/>
          </a:xfrm>
        </p:spPr>
        <p:txBody>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搭建 </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Spring </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开发环境</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251520" y="1268760"/>
            <a:ext cx="8229600" cy="4525963"/>
          </a:xfrm>
        </p:spPr>
        <p:txBody>
          <a:bodyPr>
            <a:normAutofit/>
          </a:bodyPr>
          <a:lstStyle/>
          <a:p>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把以下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jar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包加入到工程的 </a:t>
            </a:r>
            <a:r>
              <a:rPr lang="en-US" altLang="zh-CN" sz="2400" dirty="0" err="1" smtClean="0">
                <a:latin typeface="宋体" panose="02010600030101010101" pitchFamily="2" charset="-122"/>
                <a:ea typeface="宋体" panose="02010600030101010101" pitchFamily="2" charset="-122"/>
                <a:cs typeface="Arial Unicode MS" panose="020B0604020202020204" pitchFamily="34" charset="-122"/>
              </a:rPr>
              <a:t>classpath</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下</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t>
            </a:r>
          </a:p>
          <a:p>
            <a:pPr marL="0" indent="0">
              <a:buNone/>
            </a:pPr>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pPr marL="0" indent="0">
              <a:buNone/>
            </a:pP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pPr marL="0" indent="0">
              <a:buNone/>
            </a:pPr>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pPr marL="0" indent="0">
              <a:buNone/>
            </a:pP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pPr marL="0" indent="0">
              <a:buNone/>
            </a:pP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的配置文件</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一个典型的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项目需要创建一个或多个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配置文件</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这些配置文件用于在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Spring IOC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容器里配置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Bean. Bean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的配置文件可以</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放在 </a:t>
            </a:r>
            <a:r>
              <a:rPr lang="en-US" altLang="zh-CN" sz="2400" b="1" dirty="0" err="1"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classpath</a:t>
            </a:r>
            <a:r>
              <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下</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也可以放在其它目录下</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t>
            </a:r>
          </a:p>
          <a:p>
            <a:pPr>
              <a:buNone/>
            </a:pPr>
            <a:endParaRPr lang="zh-CN" altLang="en-US" sz="2400" dirty="0"/>
          </a:p>
        </p:txBody>
      </p:sp>
      <p:sp>
        <p:nvSpPr>
          <p:cNvPr id="5" name="文本框 4"/>
          <p:cNvSpPr txBox="1"/>
          <p:nvPr/>
        </p:nvSpPr>
        <p:spPr>
          <a:xfrm>
            <a:off x="4844612" y="2132856"/>
            <a:ext cx="4032448" cy="923330"/>
          </a:xfrm>
          <a:prstGeom prst="rect">
            <a:avLst/>
          </a:prstGeom>
          <a:noFill/>
        </p:spPr>
        <p:txBody>
          <a:bodyPr wrap="square" rtlCol="0">
            <a:spAutoFit/>
          </a:bodyPr>
          <a:lstStyle/>
          <a:p>
            <a:r>
              <a:rPr lang="zh-CN" altLang="en-US" dirty="0" smtClean="0"/>
              <a:t>注：</a:t>
            </a:r>
            <a:endParaRPr lang="en-US" altLang="zh-CN" dirty="0" smtClean="0"/>
          </a:p>
          <a:p>
            <a:r>
              <a:rPr lang="en-US" altLang="zh-CN" dirty="0" smtClean="0"/>
              <a:t>1.commons-logging</a:t>
            </a:r>
            <a:r>
              <a:rPr lang="zh-CN" altLang="en-US" dirty="0" smtClean="0"/>
              <a:t>的</a:t>
            </a:r>
            <a:r>
              <a:rPr lang="en-US" altLang="zh-CN" dirty="0" smtClean="0"/>
              <a:t>jar</a:t>
            </a:r>
            <a:r>
              <a:rPr lang="zh-CN" altLang="en-US" dirty="0" smtClean="0"/>
              <a:t>包需单独下载</a:t>
            </a:r>
            <a:endParaRPr lang="en-US" altLang="zh-CN" dirty="0" smtClean="0"/>
          </a:p>
          <a:p>
            <a:r>
              <a:rPr lang="en-US" altLang="zh-CN" dirty="0" smtClean="0"/>
              <a:t>2.Spring</a:t>
            </a:r>
            <a:r>
              <a:rPr lang="zh-CN" altLang="en-US" dirty="0" smtClean="0"/>
              <a:t>的四个</a:t>
            </a:r>
            <a:r>
              <a:rPr lang="en-US" altLang="zh-CN" dirty="0" smtClean="0"/>
              <a:t>Jar</a:t>
            </a:r>
            <a:r>
              <a:rPr lang="zh-CN" altLang="en-US" dirty="0" smtClean="0"/>
              <a:t>包在</a:t>
            </a:r>
            <a:r>
              <a:rPr lang="en-US" altLang="zh-CN" dirty="0" smtClean="0"/>
              <a:t>lib</a:t>
            </a:r>
            <a:r>
              <a:rPr lang="zh-CN" altLang="en-US" dirty="0" smtClean="0"/>
              <a:t>目录下</a:t>
            </a:r>
            <a:endParaRPr lang="zh-CN" altLang="en-US" dirty="0"/>
          </a:p>
        </p:txBody>
      </p:sp>
      <p:pic>
        <p:nvPicPr>
          <p:cNvPr id="6" name="图片 5"/>
          <p:cNvPicPr>
            <a:picLocks noChangeAspect="1"/>
          </p:cNvPicPr>
          <p:nvPr/>
        </p:nvPicPr>
        <p:blipFill>
          <a:blip r:embed="rId2"/>
          <a:stretch>
            <a:fillRect/>
          </a:stretch>
        </p:blipFill>
        <p:spPr>
          <a:xfrm>
            <a:off x="452755" y="1840865"/>
            <a:ext cx="3786505" cy="189357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683568"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在 </a:t>
            </a:r>
            <a:r>
              <a:rPr lang="en-US" altLang="zh-CN" dirty="0" err="1">
                <a:latin typeface="宋体" panose="02010600030101010101" pitchFamily="2" charset="-122"/>
                <a:ea typeface="宋体" panose="02010600030101010101" pitchFamily="2" charset="-122"/>
                <a:cs typeface="Arial Unicode MS" panose="020B0604020202020204" pitchFamily="34" charset="-122"/>
              </a:rPr>
              <a:t>classpath</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中扫描组件</a:t>
            </a:r>
          </a:p>
        </p:txBody>
      </p:sp>
      <p:sp>
        <p:nvSpPr>
          <p:cNvPr id="656387" name="Rectangle 3"/>
          <p:cNvSpPr>
            <a:spLocks noGrp="1" noChangeArrowheads="1"/>
          </p:cNvSpPr>
          <p:nvPr>
            <p:ph idx="1"/>
          </p:nvPr>
        </p:nvSpPr>
        <p:spPr>
          <a:xfrm>
            <a:off x="200200" y="1052736"/>
            <a:ext cx="8712968" cy="5157192"/>
          </a:xfrm>
        </p:spPr>
        <p:txBody>
          <a:bodyPr>
            <a:normAutofit fontScale="85000" lnSpcReduction="20000"/>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当在组件类上使用了特定的注解之后</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还需要在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的配置文件中</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声明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context:component-scan</a:t>
            </a:r>
            <a:r>
              <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&gt;</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en-US" altLang="zh-CN" sz="2400"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&lt;</a:t>
            </a:r>
            <a:r>
              <a:rPr lang="en-US" altLang="zh-CN" sz="2400" dirty="0" err="1">
                <a:solidFill>
                  <a:srgbClr val="FF0000"/>
                </a:solidFill>
                <a:latin typeface="宋体" panose="02010600030101010101" pitchFamily="2" charset="-122"/>
                <a:ea typeface="宋体" panose="02010600030101010101" pitchFamily="2" charset="-122"/>
                <a:cs typeface="Arial Unicode MS" panose="020B0604020202020204" pitchFamily="34" charset="-122"/>
              </a:rPr>
              <a:t>context:annotation-config</a:t>
            </a:r>
            <a:r>
              <a:rPr lang="en-US" altLang="zh-CN" sz="2400"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&gt;</a:t>
            </a:r>
          </a:p>
          <a:p>
            <a:r>
              <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base-package </a:t>
            </a:r>
            <a:r>
              <a:rPr lang="zh-CN" altLang="en-US"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属性指定一个需要扫描的基类包</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a:t>
            </a:r>
            <a:r>
              <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a:t>
            </a:r>
            <a:r>
              <a:rPr lang="zh-CN" altLang="en-US"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容器将会扫描这个基类包里及其子包中的所有类</a:t>
            </a:r>
            <a:r>
              <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p>
          <a:p>
            <a:pPr lvl="1"/>
            <a:r>
              <a:rPr lang="zh-CN" altLang="en-US"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当需要扫描多个包时</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可以使用逗号分隔</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a:t>
            </a:r>
            <a:endParaRPr lang="en-US" altLang="zh-CN" sz="2000" dirty="0">
              <a:latin typeface="宋体" panose="02010600030101010101" pitchFamily="2" charset="-122"/>
              <a:ea typeface="宋体" panose="02010600030101010101" pitchFamily="2" charset="-122"/>
              <a:cs typeface="Arial Unicode MS" panose="020B0604020202020204" pitchFamily="34" charset="-122"/>
            </a:endParaRPr>
          </a:p>
          <a:p>
            <a:pPr lvl="1"/>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如果仅希望扫描特定的类而非基包下的所有类，可使用 </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resource-pattern </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属性过滤特定的类，示例：</a:t>
            </a:r>
            <a:endParaRPr lang="en-US" altLang="zh-CN" sz="2000" dirty="0" smtClean="0">
              <a:latin typeface="宋体" panose="02010600030101010101" pitchFamily="2" charset="-122"/>
              <a:ea typeface="宋体" panose="02010600030101010101" pitchFamily="2" charset="-122"/>
              <a:cs typeface="Arial Unicode MS" panose="020B0604020202020204" pitchFamily="34" charset="-122"/>
            </a:endParaRPr>
          </a:p>
          <a:p>
            <a:pPr lvl="1"/>
            <a:endParaRPr lang="en-US" altLang="zh-CN" sz="2000" dirty="0">
              <a:latin typeface="宋体" panose="02010600030101010101" pitchFamily="2" charset="-122"/>
              <a:ea typeface="宋体" panose="02010600030101010101" pitchFamily="2" charset="-122"/>
              <a:cs typeface="Arial Unicode MS" panose="020B0604020202020204" pitchFamily="34" charset="-122"/>
            </a:endParaRPr>
          </a:p>
          <a:p>
            <a:pPr lvl="1"/>
            <a:endParaRPr lang="en-US" altLang="zh-CN" sz="2000" dirty="0" smtClean="0">
              <a:latin typeface="宋体" panose="02010600030101010101" pitchFamily="2" charset="-122"/>
              <a:ea typeface="宋体" panose="02010600030101010101" pitchFamily="2" charset="-122"/>
              <a:cs typeface="Arial Unicode MS" panose="020B0604020202020204" pitchFamily="34" charset="-122"/>
            </a:endParaRPr>
          </a:p>
          <a:p>
            <a:pPr lvl="1"/>
            <a:endParaRPr lang="en-US" altLang="zh-CN" sz="2000" dirty="0" smtClean="0">
              <a:latin typeface="宋体" panose="02010600030101010101" pitchFamily="2" charset="-122"/>
              <a:ea typeface="宋体" panose="02010600030101010101" pitchFamily="2" charset="-122"/>
              <a:cs typeface="Arial Unicode MS" panose="020B0604020202020204" pitchFamily="34" charset="-122"/>
            </a:endParaRPr>
          </a:p>
          <a:p>
            <a:pPr marL="457200" lvl="1" indent="0">
              <a:buNone/>
            </a:pP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需要在配置中引入</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context</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命名空间</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a:t>
            </a:r>
          </a:p>
          <a:p>
            <a:pPr marL="457200" lvl="1" indent="0">
              <a:buNone/>
            </a:pPr>
            <a:r>
              <a:rPr lang="en-US" altLang="zh-CN" sz="2000" dirty="0"/>
              <a:t>&lt;beans </a:t>
            </a:r>
            <a:r>
              <a:rPr lang="en-US" altLang="zh-CN" sz="2000" dirty="0" err="1"/>
              <a:t>xmlns</a:t>
            </a:r>
            <a:r>
              <a:rPr lang="en-US" altLang="zh-CN" sz="2000" dirty="0"/>
              <a:t>="http://www.springframework.org/schema/beans"</a:t>
            </a:r>
            <a:br>
              <a:rPr lang="en-US" altLang="zh-CN" sz="2000" dirty="0"/>
            </a:br>
            <a:r>
              <a:rPr lang="en-US" altLang="zh-CN" sz="2000" dirty="0"/>
              <a:t>       </a:t>
            </a:r>
            <a:r>
              <a:rPr lang="en-US" altLang="zh-CN" sz="2000" dirty="0" err="1">
                <a:solidFill>
                  <a:srgbClr val="FF0000"/>
                </a:solidFill>
              </a:rPr>
              <a:t>xmlns:context</a:t>
            </a:r>
            <a:r>
              <a:rPr lang="en-US" altLang="zh-CN" sz="2000" dirty="0">
                <a:solidFill>
                  <a:srgbClr val="FF0000"/>
                </a:solidFill>
              </a:rPr>
              <a:t>="http://www.springframework.org/schema/context</a:t>
            </a:r>
            <a:r>
              <a:rPr lang="en-US" altLang="zh-CN" sz="2000" dirty="0"/>
              <a:t>"</a:t>
            </a:r>
            <a:br>
              <a:rPr lang="en-US" altLang="zh-CN" sz="2000" dirty="0"/>
            </a:br>
            <a:r>
              <a:rPr lang="en-US" altLang="zh-CN" sz="2000" dirty="0"/>
              <a:t>       </a:t>
            </a:r>
            <a:r>
              <a:rPr lang="en-US" altLang="zh-CN" sz="2000" dirty="0" err="1"/>
              <a:t>xmlns:xsi</a:t>
            </a:r>
            <a:r>
              <a:rPr lang="en-US" altLang="zh-CN" sz="2000" dirty="0"/>
              <a:t>="http://www.w3.org/2001/XMLSchema-instance"</a:t>
            </a:r>
            <a:br>
              <a:rPr lang="en-US" altLang="zh-CN" sz="2000" dirty="0"/>
            </a:br>
            <a:r>
              <a:rPr lang="en-US" altLang="zh-CN" sz="2000" dirty="0"/>
              <a:t>       </a:t>
            </a:r>
            <a:r>
              <a:rPr lang="en-US" altLang="zh-CN" sz="2000" dirty="0" err="1"/>
              <a:t>xsi:schemaLocation</a:t>
            </a:r>
            <a:r>
              <a:rPr lang="en-US" altLang="zh-CN" sz="2000" dirty="0"/>
              <a:t>="</a:t>
            </a:r>
            <a:br>
              <a:rPr lang="en-US" altLang="zh-CN" sz="2000" dirty="0"/>
            </a:br>
            <a:r>
              <a:rPr lang="en-US" altLang="zh-CN" sz="2000" dirty="0"/>
              <a:t>       http://www.springframework.org/schema/beans</a:t>
            </a:r>
            <a:br>
              <a:rPr lang="en-US" altLang="zh-CN" sz="2000" dirty="0"/>
            </a:br>
            <a:r>
              <a:rPr lang="en-US" altLang="zh-CN" sz="2000" dirty="0"/>
              <a:t>       http://www.springframework.org/schema/beans/spring-beans.xsd</a:t>
            </a:r>
            <a:br>
              <a:rPr lang="en-US" altLang="zh-CN" sz="2000" dirty="0"/>
            </a:br>
            <a:r>
              <a:rPr lang="en-US" altLang="zh-CN" sz="2000" dirty="0">
                <a:solidFill>
                  <a:srgbClr val="FF0000"/>
                </a:solidFill>
              </a:rPr>
              <a:t>       http://www.springframework.org/schema/context</a:t>
            </a:r>
            <a:br>
              <a:rPr lang="en-US" altLang="zh-CN" sz="2000" dirty="0">
                <a:solidFill>
                  <a:srgbClr val="FF0000"/>
                </a:solidFill>
              </a:rPr>
            </a:br>
            <a:r>
              <a:rPr lang="en-US" altLang="zh-CN" sz="2000" dirty="0">
                <a:solidFill>
                  <a:srgbClr val="FF0000"/>
                </a:solidFill>
              </a:rPr>
              <a:t>       http://www.springframework.org/schema/context/spring-context.xsd</a:t>
            </a:r>
            <a:br>
              <a:rPr lang="en-US" altLang="zh-CN" sz="2000" dirty="0">
                <a:solidFill>
                  <a:srgbClr val="FF0000"/>
                </a:solidFill>
              </a:rPr>
            </a:br>
            <a:r>
              <a:rPr lang="en-US" altLang="zh-CN" sz="2000" dirty="0"/>
              <a:t>    "&gt;</a:t>
            </a:r>
            <a:endParaRPr lang="en-US" altLang="zh-CN" sz="2000" dirty="0">
              <a:latin typeface="宋体" panose="02010600030101010101" pitchFamily="2" charset="-122"/>
              <a:ea typeface="宋体" panose="02010600030101010101" pitchFamily="2" charset="-122"/>
              <a:cs typeface="Arial Unicode MS" panose="020B0604020202020204" pitchFamily="34" charset="-122"/>
            </a:endParaRPr>
          </a:p>
        </p:txBody>
      </p:sp>
      <p:pic>
        <p:nvPicPr>
          <p:cNvPr id="2" name="图片 1"/>
          <p:cNvPicPr>
            <a:picLocks noChangeAspect="1"/>
          </p:cNvPicPr>
          <p:nvPr/>
        </p:nvPicPr>
        <p:blipFill>
          <a:blip r:embed="rId2"/>
          <a:stretch>
            <a:fillRect/>
          </a:stretch>
        </p:blipFill>
        <p:spPr>
          <a:xfrm>
            <a:off x="611560" y="2508880"/>
            <a:ext cx="7496175" cy="1066800"/>
          </a:xfrm>
          <a:prstGeom prst="rect">
            <a:avLst/>
          </a:prstGeom>
        </p:spPr>
      </p:pic>
      <p:sp>
        <p:nvSpPr>
          <p:cNvPr id="3" name="Rectangle 1"/>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&lt;</a:t>
            </a:r>
            <a:r>
              <a:rPr kumimoji="0" lang="zh-CN" altLang="zh-CN" sz="900" b="1" i="0" u="none" strike="noStrike" cap="none" normalizeH="0" baseline="0" smtClean="0">
                <a:ln>
                  <a:noFill/>
                </a:ln>
                <a:solidFill>
                  <a:srgbClr val="660E7A"/>
                </a:solidFill>
                <a:effectLst/>
                <a:latin typeface="宋体" panose="02010600030101010101" pitchFamily="2" charset="-122"/>
                <a:ea typeface="宋体" panose="02010600030101010101" pitchFamily="2" charset="-122"/>
              </a:rPr>
              <a:t>context</a:t>
            </a:r>
            <a:r>
              <a:rPr kumimoji="0" lang="zh-CN" altLang="zh-CN" sz="900" b="1" i="0" u="none" strike="noStrike" cap="none" normalizeH="0" baseline="0" smtClean="0">
                <a:ln>
                  <a:noFill/>
                </a:ln>
                <a:solidFill>
                  <a:srgbClr val="000080"/>
                </a:solidFill>
                <a:effectLst/>
                <a:latin typeface="宋体" panose="02010600030101010101" pitchFamily="2" charset="-122"/>
                <a:ea typeface="宋体" panose="02010600030101010101" pitchFamily="2" charset="-122"/>
              </a:rPr>
              <a:t>:annotation-config</a:t>
            </a: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15240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&lt;</a:t>
            </a:r>
            <a:r>
              <a:rPr kumimoji="0" lang="zh-CN" altLang="zh-CN" sz="900" b="1" i="0" u="none" strike="noStrike" cap="none" normalizeH="0" baseline="0" smtClean="0">
                <a:ln>
                  <a:noFill/>
                </a:ln>
                <a:solidFill>
                  <a:srgbClr val="660E7A"/>
                </a:solidFill>
                <a:effectLst/>
                <a:latin typeface="宋体" panose="02010600030101010101" pitchFamily="2" charset="-122"/>
                <a:ea typeface="宋体" panose="02010600030101010101" pitchFamily="2" charset="-122"/>
              </a:rPr>
              <a:t>context</a:t>
            </a:r>
            <a:r>
              <a:rPr kumimoji="0" lang="zh-CN" altLang="zh-CN" sz="900" b="1" i="0" u="none" strike="noStrike" cap="none" normalizeH="0" baseline="0" smtClean="0">
                <a:ln>
                  <a:noFill/>
                </a:ln>
                <a:solidFill>
                  <a:srgbClr val="000080"/>
                </a:solidFill>
                <a:effectLst/>
                <a:latin typeface="宋体" panose="02010600030101010101" pitchFamily="2" charset="-122"/>
                <a:ea typeface="宋体" panose="02010600030101010101" pitchFamily="2" charset="-122"/>
              </a:rPr>
              <a:t>:annotation-config</a:t>
            </a:r>
            <a:r>
              <a:rPr kumimoji="0" lang="zh-CN" altLang="zh-CN" sz="9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083" y="116632"/>
            <a:ext cx="8784976" cy="75063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在 </a:t>
            </a:r>
            <a:r>
              <a:rPr lang="en-US" altLang="zh-CN" dirty="0" err="1">
                <a:latin typeface="宋体" panose="02010600030101010101" pitchFamily="2" charset="-122"/>
                <a:ea typeface="宋体" panose="02010600030101010101" pitchFamily="2" charset="-122"/>
                <a:cs typeface="Arial Unicode MS" panose="020B0604020202020204" pitchFamily="34" charset="-122"/>
              </a:rPr>
              <a:t>classpath</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中</a:t>
            </a:r>
            <a:r>
              <a:rPr lang="zh-CN" altLang="en-US">
                <a:latin typeface="宋体" panose="02010600030101010101" pitchFamily="2" charset="-122"/>
                <a:ea typeface="宋体" panose="02010600030101010101" pitchFamily="2" charset="-122"/>
                <a:cs typeface="Arial Unicode MS" panose="020B0604020202020204" pitchFamily="34" charset="-122"/>
              </a:rPr>
              <a:t>扫描</a:t>
            </a:r>
            <a:r>
              <a:rPr lang="zh-CN" altLang="en-US" smtClean="0">
                <a:latin typeface="宋体" panose="02010600030101010101" pitchFamily="2" charset="-122"/>
                <a:ea typeface="宋体" panose="02010600030101010101" pitchFamily="2" charset="-122"/>
                <a:cs typeface="Arial Unicode MS" panose="020B0604020202020204" pitchFamily="34" charset="-122"/>
              </a:rPr>
              <a:t>组件范例（</a:t>
            </a:r>
            <a:r>
              <a:rPr lang="en-US" altLang="zh-CN" smtClean="0">
                <a:latin typeface="宋体" panose="02010600030101010101" pitchFamily="2" charset="-122"/>
                <a:ea typeface="宋体" panose="02010600030101010101" pitchFamily="2" charset="-122"/>
                <a:cs typeface="Arial Unicode MS" panose="020B0604020202020204" pitchFamily="34" charset="-122"/>
              </a:rPr>
              <a:t>1</a:t>
            </a:r>
            <a:r>
              <a:rPr lang="zh-CN" altLang="en-US" smtClean="0">
                <a:latin typeface="宋体" panose="02010600030101010101" pitchFamily="2" charset="-122"/>
                <a:ea typeface="宋体" panose="02010600030101010101" pitchFamily="2" charset="-122"/>
                <a:cs typeface="Arial Unicode MS" panose="020B0604020202020204" pitchFamily="34" charset="-122"/>
              </a:rPr>
              <a:t>）</a:t>
            </a:r>
            <a:endParaRPr lang="zh-CN" altLang="en-US" dirty="0"/>
          </a:p>
        </p:txBody>
      </p:sp>
      <p:pic>
        <p:nvPicPr>
          <p:cNvPr id="4" name="图片 3"/>
          <p:cNvPicPr>
            <a:picLocks noChangeAspect="1"/>
          </p:cNvPicPr>
          <p:nvPr/>
        </p:nvPicPr>
        <p:blipFill>
          <a:blip r:embed="rId2"/>
          <a:stretch>
            <a:fillRect/>
          </a:stretch>
        </p:blipFill>
        <p:spPr>
          <a:xfrm>
            <a:off x="539552" y="3356992"/>
            <a:ext cx="5572125" cy="2085975"/>
          </a:xfrm>
          <a:prstGeom prst="rect">
            <a:avLst/>
          </a:prstGeom>
        </p:spPr>
      </p:pic>
      <p:pic>
        <p:nvPicPr>
          <p:cNvPr id="8" name="图片 7"/>
          <p:cNvPicPr>
            <a:picLocks noChangeAspect="1"/>
          </p:cNvPicPr>
          <p:nvPr/>
        </p:nvPicPr>
        <p:blipFill>
          <a:blip r:embed="rId3"/>
          <a:stretch>
            <a:fillRect/>
          </a:stretch>
        </p:blipFill>
        <p:spPr>
          <a:xfrm>
            <a:off x="611560" y="1556792"/>
            <a:ext cx="6143625" cy="1409700"/>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4624"/>
            <a:ext cx="8229600" cy="822644"/>
          </a:xfrm>
        </p:spPr>
        <p:txBody>
          <a:bodyPr>
            <a:normAutofit fontScale="90000"/>
          </a:bodyPr>
          <a:lstStyle/>
          <a:p>
            <a:r>
              <a:rPr lang="zh-CN" altLang="en-US" sz="4800" dirty="0" smtClean="0">
                <a:latin typeface="宋体" panose="02010600030101010101" pitchFamily="2" charset="-122"/>
                <a:ea typeface="宋体" panose="02010600030101010101" pitchFamily="2" charset="-122"/>
                <a:cs typeface="Arial Unicode MS" panose="020B0604020202020204" pitchFamily="34" charset="-122"/>
              </a:rPr>
              <a:t>组件装配</a:t>
            </a:r>
            <a:endParaRPr lang="zh-CN" altLang="en-US" sz="4800"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内容占位符 2"/>
          <p:cNvSpPr>
            <a:spLocks noGrp="1"/>
          </p:cNvSpPr>
          <p:nvPr>
            <p:ph idx="1"/>
          </p:nvPr>
        </p:nvSpPr>
        <p:spPr>
          <a:xfrm>
            <a:off x="395536" y="1340768"/>
            <a:ext cx="8229600" cy="2667202"/>
          </a:xfrm>
        </p:spPr>
        <p:txBody>
          <a:bodyPr>
            <a:normAutofit/>
          </a:bodyPr>
          <a:lstStyle/>
          <a:p>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&lt;</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context:component-scan</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元素还会自动注册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AutowiredAnnotationBeanPostProcessor</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实例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该实例可以自动装配具有 </a:t>
            </a:r>
            <a:r>
              <a:rPr lang="en-US" altLang="zh-CN" sz="24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400" b="1" dirty="0" err="1">
                <a:solidFill>
                  <a:srgbClr val="FF0000"/>
                </a:solidFill>
                <a:latin typeface="宋体" panose="02010600030101010101" pitchFamily="2" charset="-122"/>
                <a:ea typeface="宋体" panose="02010600030101010101" pitchFamily="2" charset="-122"/>
                <a:cs typeface="Arial Unicode MS" panose="020B0604020202020204" pitchFamily="34" charset="-122"/>
              </a:rPr>
              <a:t>Autowired</a:t>
            </a:r>
            <a:r>
              <a:rPr lang="en-US" altLang="zh-CN" sz="24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和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@Resource </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@Inject</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注解</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的属性</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t>
            </a:r>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539552" y="0"/>
            <a:ext cx="8320438" cy="935807"/>
          </a:xfrm>
        </p:spPr>
        <p:txBody>
          <a:bodyPr>
            <a:normAutofit/>
          </a:bodyPr>
          <a:lstStyle/>
          <a:p>
            <a:r>
              <a:rPr lang="zh-CN" altLang="en-US" sz="4000" dirty="0">
                <a:latin typeface="宋体" panose="02010600030101010101" pitchFamily="2" charset="-122"/>
                <a:ea typeface="宋体" panose="02010600030101010101" pitchFamily="2" charset="-122"/>
                <a:cs typeface="Arial Unicode MS" panose="020B0604020202020204" pitchFamily="34" charset="-122"/>
              </a:rPr>
              <a:t>使用 </a:t>
            </a:r>
            <a:r>
              <a:rPr lang="en-US" altLang="zh-CN" sz="4000" dirty="0">
                <a:latin typeface="宋体" panose="02010600030101010101" pitchFamily="2" charset="-122"/>
                <a:ea typeface="宋体" panose="02010600030101010101" pitchFamily="2" charset="-122"/>
                <a:cs typeface="Arial Unicode MS" panose="020B0604020202020204" pitchFamily="34" charset="-122"/>
              </a:rPr>
              <a:t>@</a:t>
            </a:r>
            <a:r>
              <a:rPr lang="en-US" altLang="zh-CN" sz="4000" dirty="0" err="1">
                <a:latin typeface="宋体" panose="02010600030101010101" pitchFamily="2" charset="-122"/>
                <a:ea typeface="宋体" panose="02010600030101010101" pitchFamily="2" charset="-122"/>
                <a:cs typeface="Arial Unicode MS" panose="020B0604020202020204" pitchFamily="34" charset="-122"/>
              </a:rPr>
              <a:t>Autowired</a:t>
            </a:r>
            <a:r>
              <a:rPr lang="en-US" altLang="zh-CN" sz="4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4000" dirty="0">
                <a:latin typeface="宋体" panose="02010600030101010101" pitchFamily="2" charset="-122"/>
                <a:ea typeface="宋体" panose="02010600030101010101" pitchFamily="2" charset="-122"/>
                <a:cs typeface="Arial Unicode MS" panose="020B0604020202020204" pitchFamily="34" charset="-122"/>
              </a:rPr>
              <a:t>自动装配 </a:t>
            </a:r>
            <a:r>
              <a:rPr lang="en-US" altLang="zh-CN" sz="4000" dirty="0">
                <a:latin typeface="宋体" panose="02010600030101010101" pitchFamily="2" charset="-122"/>
                <a:ea typeface="宋体" panose="02010600030101010101" pitchFamily="2" charset="-122"/>
                <a:cs typeface="Arial Unicode MS" panose="020B0604020202020204" pitchFamily="34" charset="-122"/>
              </a:rPr>
              <a:t>Bean</a:t>
            </a:r>
          </a:p>
        </p:txBody>
      </p:sp>
      <p:sp>
        <p:nvSpPr>
          <p:cNvPr id="659459" name="Rectangle 3"/>
          <p:cNvSpPr>
            <a:spLocks noGrp="1" noChangeArrowheads="1"/>
          </p:cNvSpPr>
          <p:nvPr>
            <p:ph idx="1"/>
          </p:nvPr>
        </p:nvSpPr>
        <p:spPr>
          <a:xfrm>
            <a:off x="179512" y="1124744"/>
            <a:ext cx="8784976" cy="4896544"/>
          </a:xfrm>
          <a:noFill/>
        </p:spPr>
        <p:txBody>
          <a:bodyPr>
            <a:normAutofit/>
          </a:bodyPr>
          <a:lstStyle/>
          <a:p>
            <a:r>
              <a:rPr lang="en-US" altLang="zh-CN" sz="2200" smtClean="0">
                <a:latin typeface="宋体" panose="02010600030101010101" pitchFamily="2" charset="-122"/>
                <a:ea typeface="宋体" panose="02010600030101010101" pitchFamily="2" charset="-122"/>
                <a:cs typeface="Arial Unicode MS" panose="020B0604020202020204" pitchFamily="34" charset="-122"/>
              </a:rPr>
              <a:t> @</a:t>
            </a:r>
            <a:r>
              <a:rPr lang="en-US" altLang="zh-CN" sz="2200" dirty="0" err="1">
                <a:latin typeface="宋体" panose="02010600030101010101" pitchFamily="2" charset="-122"/>
                <a:ea typeface="宋体" panose="02010600030101010101" pitchFamily="2" charset="-122"/>
                <a:cs typeface="Arial Unicode MS" panose="020B0604020202020204" pitchFamily="34" charset="-122"/>
              </a:rPr>
              <a:t>Autowired</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注解自动装配</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具有兼容类型</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的单个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Bean</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属性</a:t>
            </a:r>
          </a:p>
          <a:p>
            <a:pPr lvl="1"/>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构造器</a:t>
            </a:r>
            <a:r>
              <a:rPr lang="en-US" altLang="zh-CN"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普通字段</a:t>
            </a:r>
            <a:r>
              <a:rPr lang="en-US" altLang="zh-CN"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即使是非 </a:t>
            </a:r>
            <a:r>
              <a:rPr lang="en-US" altLang="zh-CN"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public), </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一切具有参数的方法都可以应用</a:t>
            </a:r>
            <a:r>
              <a:rPr lang="en-US" altLang="zh-CN"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1800" b="1" dirty="0" err="1"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Autowired</a:t>
            </a:r>
            <a:r>
              <a:rPr lang="en-US" altLang="zh-CN" sz="1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注解</a:t>
            </a:r>
          </a:p>
          <a:p>
            <a:pPr lvl="1"/>
            <a:r>
              <a:rPr lang="zh-CN" altLang="en-US" sz="1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默认</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情况下</a:t>
            </a:r>
            <a:r>
              <a:rPr lang="en-US" altLang="zh-CN"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所有使用 </a:t>
            </a:r>
            <a:r>
              <a:rPr lang="en-US" altLang="zh-CN"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1800" b="1" dirty="0" err="1"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Autowired</a:t>
            </a:r>
            <a:r>
              <a:rPr lang="en-US" altLang="zh-CN" sz="1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注解的属性都需要被设置</a:t>
            </a:r>
            <a:r>
              <a:rPr lang="en-US" altLang="zh-CN"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当 </a:t>
            </a:r>
            <a:r>
              <a:rPr lang="en-US" altLang="zh-CN"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找不到匹配的 </a:t>
            </a:r>
            <a:r>
              <a:rPr lang="en-US" altLang="zh-CN"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装配属性时</a:t>
            </a:r>
            <a:r>
              <a:rPr lang="en-US" altLang="zh-CN"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会抛出异常</a:t>
            </a:r>
            <a:r>
              <a:rPr lang="en-US" altLang="zh-CN"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18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若某一属性允许不被设置</a:t>
            </a:r>
            <a:r>
              <a:rPr lang="en-US" altLang="zh-CN" sz="18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18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可以设置 </a:t>
            </a:r>
            <a:r>
              <a:rPr lang="en-US" altLang="zh-CN" sz="18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1800" b="1" dirty="0" err="1"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Autowired</a:t>
            </a:r>
            <a:r>
              <a:rPr lang="en-US" altLang="zh-CN" sz="1800" b="1"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18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注解的 </a:t>
            </a:r>
            <a:r>
              <a:rPr lang="en-US" altLang="zh-CN" sz="18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required </a:t>
            </a:r>
            <a:r>
              <a:rPr lang="zh-CN" altLang="en-US" sz="18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属性为 </a:t>
            </a:r>
            <a:r>
              <a:rPr lang="en-US" altLang="zh-CN" sz="18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false</a:t>
            </a:r>
          </a:p>
          <a:p>
            <a:pPr lvl="1"/>
            <a:r>
              <a:rPr lang="zh-CN" altLang="en-US" sz="1800" dirty="0" smtClean="0">
                <a:latin typeface="宋体" panose="02010600030101010101" pitchFamily="2" charset="-122"/>
                <a:ea typeface="宋体" panose="02010600030101010101" pitchFamily="2" charset="-122"/>
                <a:cs typeface="Arial Unicode MS" panose="020B0604020202020204" pitchFamily="34" charset="-122"/>
              </a:rPr>
              <a:t>默认</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情况下</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当 </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IOC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容器里存在多个类型兼容的 </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时</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通过类型的自动装配将无法工作</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此时可以在 </a:t>
            </a:r>
            <a:r>
              <a:rPr lang="en-US" altLang="zh-CN"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@Qualifier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注解里提供 </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的名称</a:t>
            </a:r>
            <a:r>
              <a:rPr lang="en-US" altLang="zh-CN" sz="1800" dirty="0" smtClean="0">
                <a:latin typeface="宋体" panose="02010600030101010101" pitchFamily="2" charset="-122"/>
                <a:ea typeface="宋体" panose="02010600030101010101" pitchFamily="2" charset="-122"/>
                <a:cs typeface="Arial Unicode MS" panose="020B0604020202020204" pitchFamily="34" charset="-122"/>
              </a:rPr>
              <a:t>. </a:t>
            </a:r>
            <a:r>
              <a:rPr lang="en-US" altLang="zh-CN" sz="1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a:t>
            </a:r>
            <a:r>
              <a:rPr lang="zh-CN" altLang="en-US" sz="1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允许对方法的入参标注 </a:t>
            </a:r>
            <a:r>
              <a:rPr lang="en-US" altLang="zh-CN" sz="1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@Qualifier </a:t>
            </a:r>
            <a:r>
              <a:rPr lang="zh-CN" altLang="en-US" sz="1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已指定注入 </a:t>
            </a:r>
            <a:r>
              <a:rPr lang="en-US" altLang="zh-CN" sz="1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1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的名称</a:t>
            </a:r>
            <a:endParaRPr lang="en-US" altLang="zh-CN" sz="1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pPr lvl="1"/>
            <a:r>
              <a:rPr lang="zh-CN" altLang="en-US" sz="1800" dirty="0" smtClean="0">
                <a:latin typeface="宋体" panose="02010600030101010101" pitchFamily="2" charset="-122"/>
                <a:ea typeface="宋体" panose="02010600030101010101" pitchFamily="2" charset="-122"/>
                <a:cs typeface="Arial Unicode MS" panose="020B0604020202020204" pitchFamily="34" charset="-122"/>
              </a:rPr>
              <a:t> </a:t>
            </a:r>
            <a:r>
              <a:rPr lang="en-US" altLang="zh-CN" sz="1800" dirty="0" smtClean="0">
                <a:latin typeface="宋体" panose="02010600030101010101" pitchFamily="2" charset="-122"/>
                <a:ea typeface="宋体" panose="02010600030101010101" pitchFamily="2" charset="-122"/>
                <a:cs typeface="Arial Unicode MS" panose="020B0604020202020204" pitchFamily="34" charset="-122"/>
              </a:rPr>
              <a:t>@</a:t>
            </a:r>
            <a:r>
              <a:rPr lang="en-US" altLang="zh-CN" sz="1800" dirty="0" err="1" smtClean="0">
                <a:latin typeface="宋体" panose="02010600030101010101" pitchFamily="2" charset="-122"/>
                <a:ea typeface="宋体" panose="02010600030101010101" pitchFamily="2" charset="-122"/>
                <a:cs typeface="Arial Unicode MS" panose="020B0604020202020204" pitchFamily="34" charset="-122"/>
              </a:rPr>
              <a:t>Autowired</a:t>
            </a:r>
            <a:r>
              <a:rPr lang="en-US" altLang="zh-CN" sz="18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注解也可以应用在</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数组类型</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的属性上</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此时 </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将会把所有匹配的 </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进行自动装配</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a:t>
            </a:r>
          </a:p>
          <a:p>
            <a:pPr lvl="1"/>
            <a:r>
              <a:rPr lang="en-US" altLang="zh-CN" sz="1800" dirty="0">
                <a:latin typeface="宋体" panose="02010600030101010101" pitchFamily="2" charset="-122"/>
                <a:ea typeface="宋体" panose="02010600030101010101" pitchFamily="2" charset="-122"/>
                <a:cs typeface="Arial Unicode MS" panose="020B0604020202020204" pitchFamily="34" charset="-122"/>
              </a:rPr>
              <a:t>@</a:t>
            </a:r>
            <a:r>
              <a:rPr lang="en-US" altLang="zh-CN" sz="1800" dirty="0" err="1" smtClean="0">
                <a:latin typeface="宋体" panose="02010600030101010101" pitchFamily="2" charset="-122"/>
                <a:ea typeface="宋体" panose="02010600030101010101" pitchFamily="2" charset="-122"/>
                <a:cs typeface="Arial Unicode MS" panose="020B0604020202020204" pitchFamily="34" charset="-122"/>
              </a:rPr>
              <a:t>Autowired</a:t>
            </a:r>
            <a:r>
              <a:rPr lang="en-US" altLang="zh-CN" sz="18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注解也可以应用在</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集合属性</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上</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此时 </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读取该集合的类型信息</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然后自动装配所有与之兼容的 </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Bean. </a:t>
            </a:r>
          </a:p>
          <a:p>
            <a:pPr lvl="1"/>
            <a:r>
              <a:rPr lang="en-US" altLang="zh-CN" sz="1800" dirty="0">
                <a:latin typeface="宋体" panose="02010600030101010101" pitchFamily="2" charset="-122"/>
                <a:ea typeface="宋体" panose="02010600030101010101" pitchFamily="2" charset="-122"/>
                <a:cs typeface="Arial Unicode MS" panose="020B0604020202020204" pitchFamily="34" charset="-122"/>
              </a:rPr>
              <a:t>@</a:t>
            </a:r>
            <a:r>
              <a:rPr lang="en-US" altLang="zh-CN" sz="1800" dirty="0" err="1" smtClean="0">
                <a:latin typeface="宋体" panose="02010600030101010101" pitchFamily="2" charset="-122"/>
                <a:ea typeface="宋体" panose="02010600030101010101" pitchFamily="2" charset="-122"/>
                <a:cs typeface="Arial Unicode MS" panose="020B0604020202020204" pitchFamily="34" charset="-122"/>
              </a:rPr>
              <a:t>Autowired</a:t>
            </a:r>
            <a:r>
              <a:rPr lang="en-US" altLang="zh-CN" sz="18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注解用</a:t>
            </a:r>
            <a:r>
              <a:rPr lang="zh-CN" altLang="en-US" sz="1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在 </a:t>
            </a:r>
            <a:r>
              <a:rPr lang="en-US" altLang="zh-CN" sz="18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java.util.Map</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上时</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若该 </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Map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的键值为 </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String,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那么 </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将自动装配与之 </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Map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值类型兼容的 </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此时 </a:t>
            </a:r>
            <a:r>
              <a:rPr lang="en-US" altLang="zh-CN" sz="18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1800" dirty="0">
                <a:latin typeface="宋体" panose="02010600030101010101" pitchFamily="2" charset="-122"/>
                <a:ea typeface="宋体" panose="02010600030101010101" pitchFamily="2" charset="-122"/>
                <a:cs typeface="Arial Unicode MS" panose="020B0604020202020204" pitchFamily="34" charset="-122"/>
              </a:rPr>
              <a:t>的名称作为键值</a:t>
            </a:r>
          </a:p>
          <a:p>
            <a:endParaRPr lang="en-US" altLang="zh-CN" sz="19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0" y="44921"/>
            <a:ext cx="9144000" cy="935807"/>
          </a:xfrm>
        </p:spPr>
        <p:txBody>
          <a:bodyPr>
            <a:noAutofit/>
          </a:bodyPr>
          <a:lstStyle/>
          <a:p>
            <a:r>
              <a:rPr lang="zh-CN" altLang="en-US" sz="3600" dirty="0">
                <a:latin typeface="宋体" panose="02010600030101010101" pitchFamily="2" charset="-122"/>
                <a:ea typeface="宋体" panose="02010600030101010101" pitchFamily="2" charset="-122"/>
                <a:cs typeface="Arial Unicode MS" panose="020B0604020202020204" pitchFamily="34" charset="-122"/>
              </a:rPr>
              <a:t>使用 </a:t>
            </a:r>
            <a:r>
              <a:rPr lang="en-US" altLang="zh-CN" sz="3600" dirty="0">
                <a:latin typeface="宋体" panose="02010600030101010101" pitchFamily="2" charset="-122"/>
                <a:ea typeface="宋体" panose="02010600030101010101" pitchFamily="2" charset="-122"/>
                <a:cs typeface="Arial Unicode MS" panose="020B0604020202020204" pitchFamily="34" charset="-122"/>
              </a:rPr>
              <a:t>@</a:t>
            </a:r>
            <a:r>
              <a:rPr lang="en-US" altLang="zh-CN" sz="3600" dirty="0" err="1">
                <a:latin typeface="宋体" panose="02010600030101010101" pitchFamily="2" charset="-122"/>
                <a:ea typeface="宋体" panose="02010600030101010101" pitchFamily="2" charset="-122"/>
                <a:cs typeface="Arial Unicode MS" panose="020B0604020202020204" pitchFamily="34" charset="-122"/>
              </a:rPr>
              <a:t>Autowired</a:t>
            </a:r>
            <a:r>
              <a:rPr lang="en-US" altLang="zh-CN" sz="3600" dirty="0">
                <a:latin typeface="宋体" panose="02010600030101010101" pitchFamily="2" charset="-122"/>
                <a:ea typeface="宋体" panose="02010600030101010101" pitchFamily="2" charset="-122"/>
                <a:cs typeface="Arial Unicode MS" panose="020B0604020202020204" pitchFamily="34" charset="-122"/>
              </a:rPr>
              <a:t> </a:t>
            </a:r>
            <a:r>
              <a:rPr lang="zh-CN" altLang="en-US" sz="3600" dirty="0">
                <a:latin typeface="宋体" panose="02010600030101010101" pitchFamily="2" charset="-122"/>
                <a:ea typeface="宋体" panose="02010600030101010101" pitchFamily="2" charset="-122"/>
                <a:cs typeface="Arial Unicode MS" panose="020B0604020202020204" pitchFamily="34" charset="-122"/>
              </a:rPr>
              <a:t>自动</a:t>
            </a:r>
            <a:r>
              <a:rPr lang="zh-CN" altLang="en-US" sz="3600">
                <a:latin typeface="宋体" panose="02010600030101010101" pitchFamily="2" charset="-122"/>
                <a:ea typeface="宋体" panose="02010600030101010101" pitchFamily="2" charset="-122"/>
                <a:cs typeface="Arial Unicode MS" panose="020B0604020202020204" pitchFamily="34" charset="-122"/>
              </a:rPr>
              <a:t>装配 </a:t>
            </a:r>
            <a:r>
              <a:rPr lang="en-US" altLang="zh-CN" sz="3600" smtClean="0">
                <a:latin typeface="宋体" panose="02010600030101010101" pitchFamily="2" charset="-122"/>
                <a:ea typeface="宋体" panose="02010600030101010101" pitchFamily="2" charset="-122"/>
                <a:cs typeface="Arial Unicode MS" panose="020B0604020202020204" pitchFamily="34" charset="-122"/>
              </a:rPr>
              <a:t>Bean</a:t>
            </a:r>
            <a:r>
              <a:rPr lang="zh-CN" altLang="en-US" sz="3600" smtClean="0">
                <a:latin typeface="宋体" panose="02010600030101010101" pitchFamily="2" charset="-122"/>
                <a:ea typeface="宋体" panose="02010600030101010101" pitchFamily="2" charset="-122"/>
                <a:cs typeface="Arial Unicode MS" panose="020B0604020202020204" pitchFamily="34" charset="-122"/>
              </a:rPr>
              <a:t>范例（</a:t>
            </a:r>
            <a:r>
              <a:rPr lang="en-US" altLang="zh-CN" sz="3600" smtClean="0">
                <a:latin typeface="宋体" panose="02010600030101010101" pitchFamily="2" charset="-122"/>
                <a:ea typeface="宋体" panose="02010600030101010101" pitchFamily="2" charset="-122"/>
                <a:cs typeface="Arial Unicode MS" panose="020B0604020202020204" pitchFamily="34" charset="-122"/>
              </a:rPr>
              <a:t>1</a:t>
            </a:r>
            <a:r>
              <a:rPr lang="zh-CN" altLang="en-US" sz="3600" smtClean="0">
                <a:latin typeface="宋体" panose="02010600030101010101" pitchFamily="2" charset="-122"/>
                <a:ea typeface="宋体" panose="02010600030101010101" pitchFamily="2" charset="-122"/>
                <a:cs typeface="Arial Unicode MS" panose="020B0604020202020204" pitchFamily="34" charset="-122"/>
              </a:rPr>
              <a:t>）</a:t>
            </a:r>
            <a:endParaRPr lang="en-US" altLang="zh-CN" sz="3600"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2" name="TextBox 1"/>
          <p:cNvSpPr txBox="1"/>
          <p:nvPr/>
        </p:nvSpPr>
        <p:spPr>
          <a:xfrm>
            <a:off x="457774" y="1196752"/>
            <a:ext cx="8280920" cy="2031325"/>
          </a:xfrm>
          <a:prstGeom prst="rect">
            <a:avLst/>
          </a:prstGeom>
          <a:noFill/>
        </p:spPr>
        <p:txBody>
          <a:bodyPr wrap="square" rtlCol="0">
            <a:spAutoFit/>
          </a:bodyPr>
          <a:lstStyle/>
          <a:p>
            <a:r>
              <a:rPr lang="en-US" altLang="zh-CN" b="1" kern="0" dirty="0">
                <a:solidFill>
                  <a:srgbClr val="7F0055"/>
                </a:solidFill>
                <a:latin typeface="Consolas" panose="020B0609020204030204"/>
                <a:ea typeface="宋体" panose="02010600030101010101" pitchFamily="2" charset="-122"/>
                <a:cs typeface="Times New Roman" panose="02020603050405020304"/>
              </a:rPr>
              <a:t>package</a:t>
            </a:r>
            <a:r>
              <a:rPr lang="en-US" altLang="zh-CN" kern="0" dirty="0">
                <a:solidFill>
                  <a:srgbClr val="000000"/>
                </a:solidFill>
                <a:latin typeface="Consolas" panose="020B0609020204030204"/>
                <a:ea typeface="宋体" panose="02010600030101010101" pitchFamily="2" charset="-122"/>
                <a:cs typeface="Times New Roman" panose="02020603050405020304"/>
              </a:rPr>
              <a:t> </a:t>
            </a:r>
            <a:r>
              <a:rPr lang="en-US" altLang="zh-CN" kern="0" dirty="0" err="1">
                <a:solidFill>
                  <a:srgbClr val="000000"/>
                </a:solidFill>
                <a:latin typeface="Consolas" panose="020B0609020204030204"/>
                <a:ea typeface="宋体" panose="02010600030101010101" pitchFamily="2" charset="-122"/>
                <a:cs typeface="Times New Roman" panose="02020603050405020304"/>
              </a:rPr>
              <a:t>cn.edu.nuc.spring.annotation.controller</a:t>
            </a:r>
            <a:r>
              <a:rPr lang="en-US" altLang="zh-CN" kern="0" dirty="0">
                <a:solidFill>
                  <a:srgbClr val="000000"/>
                </a:solidFill>
                <a:latin typeface="Consolas" panose="020B0609020204030204"/>
                <a:ea typeface="宋体" panose="02010600030101010101" pitchFamily="2" charset="-122"/>
                <a:cs typeface="Times New Roman" panose="02020603050405020304"/>
              </a:rPr>
              <a:t>;</a:t>
            </a:r>
            <a:endParaRPr lang="zh-CN" altLang="zh-CN" kern="100" dirty="0">
              <a:latin typeface="Calibri" panose="020F0502020204030204"/>
              <a:ea typeface="宋体" panose="02010600030101010101" pitchFamily="2" charset="-122"/>
              <a:cs typeface="Times New Roman" panose="02020603050405020304"/>
            </a:endParaRPr>
          </a:p>
          <a:p>
            <a:r>
              <a:rPr lang="en-US" altLang="zh-CN" kern="0" dirty="0">
                <a:solidFill>
                  <a:srgbClr val="646464"/>
                </a:solidFill>
                <a:latin typeface="Consolas" panose="020B0609020204030204"/>
                <a:ea typeface="宋体" panose="02010600030101010101" pitchFamily="2" charset="-122"/>
                <a:cs typeface="Times New Roman" panose="02020603050405020304"/>
              </a:rPr>
              <a:t>@Controller</a:t>
            </a:r>
            <a:endParaRPr lang="zh-CN" altLang="zh-CN" kern="100" dirty="0">
              <a:latin typeface="Calibri" panose="020F0502020204030204"/>
              <a:ea typeface="宋体" panose="02010600030101010101" pitchFamily="2" charset="-122"/>
              <a:cs typeface="Times New Roman" panose="02020603050405020304"/>
            </a:endParaRPr>
          </a:p>
          <a:p>
            <a:r>
              <a:rPr lang="en-US" altLang="zh-CN" b="1" kern="0" dirty="0">
                <a:solidFill>
                  <a:srgbClr val="7F0055"/>
                </a:solidFill>
                <a:latin typeface="Consolas" panose="020B0609020204030204"/>
                <a:ea typeface="宋体" panose="02010600030101010101" pitchFamily="2" charset="-122"/>
                <a:cs typeface="Times New Roman" panose="02020603050405020304"/>
              </a:rPr>
              <a:t>public</a:t>
            </a:r>
            <a:r>
              <a:rPr lang="en-US" altLang="zh-CN" kern="0" dirty="0">
                <a:solidFill>
                  <a:srgbClr val="000000"/>
                </a:solidFill>
                <a:latin typeface="Consolas" panose="020B0609020204030204"/>
                <a:ea typeface="宋体" panose="02010600030101010101" pitchFamily="2" charset="-122"/>
                <a:cs typeface="Times New Roman" panose="02020603050405020304"/>
              </a:rPr>
              <a:t> </a:t>
            </a:r>
            <a:r>
              <a:rPr lang="en-US" altLang="zh-CN" b="1" kern="0" dirty="0">
                <a:solidFill>
                  <a:srgbClr val="7F0055"/>
                </a:solidFill>
                <a:latin typeface="Consolas" panose="020B0609020204030204"/>
                <a:ea typeface="宋体" panose="02010600030101010101" pitchFamily="2" charset="-122"/>
                <a:cs typeface="Times New Roman" panose="02020603050405020304"/>
              </a:rPr>
              <a:t>class</a:t>
            </a:r>
            <a:r>
              <a:rPr lang="en-US" altLang="zh-CN" kern="0" dirty="0">
                <a:solidFill>
                  <a:srgbClr val="000000"/>
                </a:solidFill>
                <a:latin typeface="Consolas" panose="020B0609020204030204"/>
                <a:ea typeface="宋体" panose="02010600030101010101" pitchFamily="2" charset="-122"/>
                <a:cs typeface="Times New Roman" panose="02020603050405020304"/>
              </a:rPr>
              <a:t> </a:t>
            </a:r>
            <a:r>
              <a:rPr lang="en-US" altLang="zh-CN" kern="0" dirty="0" err="1" smtClean="0">
                <a:solidFill>
                  <a:srgbClr val="000000"/>
                </a:solidFill>
                <a:latin typeface="Consolas" panose="020B0609020204030204"/>
                <a:ea typeface="宋体" panose="02010600030101010101" pitchFamily="2" charset="-122"/>
                <a:cs typeface="Times New Roman" panose="02020603050405020304"/>
              </a:rPr>
              <a:t>UserAction</a:t>
            </a:r>
            <a:r>
              <a:rPr lang="en-US" altLang="zh-CN" kern="0" dirty="0" smtClean="0">
                <a:solidFill>
                  <a:srgbClr val="000000"/>
                </a:solidFill>
                <a:latin typeface="Consolas" panose="020B0609020204030204"/>
                <a:ea typeface="宋体" panose="02010600030101010101" pitchFamily="2" charset="-122"/>
                <a:cs typeface="Times New Roman" panose="02020603050405020304"/>
              </a:rPr>
              <a:t> </a:t>
            </a:r>
            <a:r>
              <a:rPr lang="en-US" altLang="zh-CN" kern="0" dirty="0">
                <a:solidFill>
                  <a:srgbClr val="000000"/>
                </a:solidFill>
                <a:latin typeface="Consolas" panose="020B0609020204030204"/>
                <a:ea typeface="宋体" panose="02010600030101010101" pitchFamily="2" charset="-122"/>
                <a:cs typeface="Times New Roman" panose="02020603050405020304"/>
              </a:rPr>
              <a:t>{</a:t>
            </a:r>
            <a:endParaRPr lang="zh-CN" altLang="zh-CN" kern="100" dirty="0">
              <a:latin typeface="Calibri" panose="020F0502020204030204"/>
              <a:ea typeface="宋体" panose="02010600030101010101" pitchFamily="2" charset="-122"/>
              <a:cs typeface="Times New Roman" panose="02020603050405020304"/>
            </a:endParaRPr>
          </a:p>
          <a:p>
            <a:r>
              <a:rPr lang="en-US" altLang="zh-CN" kern="0" dirty="0">
                <a:solidFill>
                  <a:srgbClr val="000000"/>
                </a:solidFill>
                <a:latin typeface="Consolas" panose="020B0609020204030204"/>
                <a:ea typeface="宋体" panose="02010600030101010101" pitchFamily="2" charset="-122"/>
                <a:cs typeface="Times New Roman" panose="02020603050405020304"/>
              </a:rPr>
              <a:t>	</a:t>
            </a:r>
            <a:r>
              <a:rPr lang="en-US" altLang="zh-CN" kern="0" dirty="0">
                <a:solidFill>
                  <a:srgbClr val="646464"/>
                </a:solidFill>
                <a:latin typeface="Consolas" panose="020B0609020204030204"/>
                <a:ea typeface="宋体" panose="02010600030101010101" pitchFamily="2" charset="-122"/>
                <a:cs typeface="Times New Roman" panose="02020603050405020304"/>
              </a:rPr>
              <a:t>@</a:t>
            </a:r>
            <a:r>
              <a:rPr lang="en-US" altLang="zh-CN" kern="0" dirty="0" err="1">
                <a:solidFill>
                  <a:srgbClr val="646464"/>
                </a:solidFill>
                <a:latin typeface="Consolas" panose="020B0609020204030204"/>
                <a:ea typeface="宋体" panose="02010600030101010101" pitchFamily="2" charset="-122"/>
                <a:cs typeface="Times New Roman" panose="02020603050405020304"/>
              </a:rPr>
              <a:t>Autowired</a:t>
            </a:r>
            <a:endParaRPr lang="zh-CN" altLang="zh-CN" kern="100" dirty="0">
              <a:latin typeface="Calibri" panose="020F0502020204030204"/>
              <a:ea typeface="宋体" panose="02010600030101010101" pitchFamily="2" charset="-122"/>
              <a:cs typeface="Times New Roman" panose="02020603050405020304"/>
            </a:endParaRPr>
          </a:p>
          <a:p>
            <a:r>
              <a:rPr lang="en-US" altLang="zh-CN" kern="0" dirty="0">
                <a:solidFill>
                  <a:srgbClr val="000000"/>
                </a:solidFill>
                <a:latin typeface="Consolas" panose="020B0609020204030204"/>
                <a:ea typeface="宋体" panose="02010600030101010101" pitchFamily="2" charset="-122"/>
                <a:cs typeface="Times New Roman" panose="02020603050405020304"/>
              </a:rPr>
              <a:t>	</a:t>
            </a:r>
            <a:r>
              <a:rPr lang="en-US" altLang="zh-CN" b="1" kern="0" dirty="0">
                <a:solidFill>
                  <a:srgbClr val="7F0055"/>
                </a:solidFill>
                <a:latin typeface="Consolas" panose="020B0609020204030204"/>
                <a:ea typeface="宋体" panose="02010600030101010101" pitchFamily="2" charset="-122"/>
                <a:cs typeface="Times New Roman" panose="02020603050405020304"/>
              </a:rPr>
              <a:t>private</a:t>
            </a:r>
            <a:r>
              <a:rPr lang="en-US" altLang="zh-CN" kern="0" dirty="0">
                <a:solidFill>
                  <a:srgbClr val="000000"/>
                </a:solidFill>
                <a:latin typeface="Consolas" panose="020B0609020204030204"/>
                <a:ea typeface="宋体" panose="02010600030101010101" pitchFamily="2" charset="-122"/>
                <a:cs typeface="Times New Roman" panose="02020603050405020304"/>
              </a:rPr>
              <a:t> </a:t>
            </a:r>
            <a:r>
              <a:rPr lang="en-US" altLang="zh-CN" kern="0" dirty="0" err="1" smtClean="0">
                <a:solidFill>
                  <a:srgbClr val="000000"/>
                </a:solidFill>
                <a:latin typeface="Consolas" panose="020B0609020204030204"/>
                <a:ea typeface="宋体" panose="02010600030101010101" pitchFamily="2" charset="-122"/>
                <a:cs typeface="Times New Roman" panose="02020603050405020304"/>
              </a:rPr>
              <a:t>UserDao</a:t>
            </a:r>
            <a:r>
              <a:rPr lang="en-US" altLang="zh-CN" kern="0" dirty="0" smtClean="0">
                <a:solidFill>
                  <a:srgbClr val="000000"/>
                </a:solidFill>
                <a:latin typeface="Consolas" panose="020B0609020204030204"/>
                <a:ea typeface="宋体" panose="02010600030101010101" pitchFamily="2" charset="-122"/>
                <a:cs typeface="Times New Roman" panose="02020603050405020304"/>
              </a:rPr>
              <a:t>   </a:t>
            </a:r>
            <a:r>
              <a:rPr lang="en-US" altLang="zh-CN" kern="0" dirty="0" err="1" smtClean="0">
                <a:solidFill>
                  <a:srgbClr val="0000C0"/>
                </a:solidFill>
                <a:latin typeface="Consolas" panose="020B0609020204030204"/>
                <a:ea typeface="宋体" panose="02010600030101010101" pitchFamily="2" charset="-122"/>
                <a:cs typeface="Times New Roman" panose="02020603050405020304"/>
              </a:rPr>
              <a:t>userDao</a:t>
            </a:r>
            <a:r>
              <a:rPr lang="en-US" altLang="zh-CN" kern="0" dirty="0" smtClean="0">
                <a:solidFill>
                  <a:srgbClr val="000000"/>
                </a:solidFill>
                <a:latin typeface="Consolas" panose="020B0609020204030204"/>
                <a:ea typeface="宋体" panose="02010600030101010101" pitchFamily="2" charset="-122"/>
                <a:cs typeface="Times New Roman" panose="02020603050405020304"/>
              </a:rPr>
              <a:t>;</a:t>
            </a:r>
            <a:endParaRPr lang="zh-CN" altLang="zh-CN" kern="100" dirty="0">
              <a:latin typeface="Calibri" panose="020F0502020204030204"/>
              <a:ea typeface="宋体" panose="02010600030101010101" pitchFamily="2" charset="-122"/>
              <a:cs typeface="Times New Roman" panose="02020603050405020304"/>
            </a:endParaRPr>
          </a:p>
          <a:p>
            <a:r>
              <a:rPr lang="en-US" altLang="zh-CN" kern="0" dirty="0" smtClean="0">
                <a:solidFill>
                  <a:srgbClr val="000000"/>
                </a:solidFill>
                <a:latin typeface="Consolas" panose="020B0609020204030204"/>
                <a:ea typeface="宋体" panose="02010600030101010101" pitchFamily="2" charset="-122"/>
              </a:rPr>
              <a:t>}</a:t>
            </a:r>
          </a:p>
          <a:p>
            <a:endParaRPr lang="en-US" altLang="zh-CN" kern="0" dirty="0">
              <a:solidFill>
                <a:srgbClr val="000000"/>
              </a:solidFill>
              <a:latin typeface="Consolas" panose="020B060902020403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0" y="116632"/>
            <a:ext cx="9073008" cy="864096"/>
          </a:xfrm>
        </p:spPr>
        <p:txBody>
          <a:bodyPr>
            <a:normAutofit/>
          </a:bodyPr>
          <a:lstStyle/>
          <a:p>
            <a:r>
              <a:rPr lang="zh-CN" altLang="en-US" sz="3200" dirty="0">
                <a:latin typeface="宋体" panose="02010600030101010101" pitchFamily="2" charset="-122"/>
                <a:ea typeface="宋体" panose="02010600030101010101" pitchFamily="2" charset="-122"/>
                <a:cs typeface="Arial Unicode MS" panose="020B0604020202020204" pitchFamily="34" charset="-122"/>
              </a:rPr>
              <a:t>使用 </a:t>
            </a:r>
            <a:r>
              <a:rPr lang="en-US" altLang="zh-CN" sz="3200" dirty="0">
                <a:latin typeface="宋体" panose="02010600030101010101" pitchFamily="2" charset="-122"/>
                <a:ea typeface="宋体" panose="02010600030101010101" pitchFamily="2" charset="-122"/>
                <a:cs typeface="Arial Unicode MS" panose="020B0604020202020204" pitchFamily="34" charset="-122"/>
              </a:rPr>
              <a:t>@</a:t>
            </a:r>
            <a:r>
              <a:rPr lang="en-US" altLang="zh-CN" sz="3200" dirty="0" smtClean="0">
                <a:latin typeface="宋体" panose="02010600030101010101" pitchFamily="2" charset="-122"/>
                <a:ea typeface="宋体" panose="02010600030101010101" pitchFamily="2" charset="-122"/>
                <a:cs typeface="Arial Unicode MS" panose="020B0604020202020204" pitchFamily="34" charset="-122"/>
              </a:rPr>
              <a:t>Resource </a:t>
            </a:r>
            <a:r>
              <a:rPr lang="zh-CN" altLang="en-US" sz="3200" dirty="0" smtClean="0">
                <a:latin typeface="宋体" panose="02010600030101010101" pitchFamily="2" charset="-122"/>
                <a:ea typeface="宋体" panose="02010600030101010101" pitchFamily="2" charset="-122"/>
                <a:cs typeface="Arial Unicode MS" panose="020B0604020202020204" pitchFamily="34" charset="-122"/>
              </a:rPr>
              <a:t>或 </a:t>
            </a:r>
            <a:r>
              <a:rPr lang="en-US" altLang="zh-CN" sz="3200" dirty="0" smtClean="0">
                <a:latin typeface="宋体" panose="02010600030101010101" pitchFamily="2" charset="-122"/>
                <a:ea typeface="宋体" panose="02010600030101010101" pitchFamily="2" charset="-122"/>
                <a:cs typeface="Arial Unicode MS" panose="020B0604020202020204" pitchFamily="34" charset="-122"/>
              </a:rPr>
              <a:t>@Inject </a:t>
            </a:r>
            <a:r>
              <a:rPr lang="zh-CN" altLang="en-US" sz="3200" dirty="0" smtClean="0">
                <a:latin typeface="宋体" panose="02010600030101010101" pitchFamily="2" charset="-122"/>
                <a:ea typeface="宋体" panose="02010600030101010101" pitchFamily="2" charset="-122"/>
                <a:cs typeface="Arial Unicode MS" panose="020B0604020202020204" pitchFamily="34" charset="-122"/>
              </a:rPr>
              <a:t>自动装配 </a:t>
            </a:r>
            <a:r>
              <a:rPr lang="en-US" altLang="zh-CN" sz="3200" dirty="0">
                <a:latin typeface="宋体" panose="02010600030101010101" pitchFamily="2" charset="-122"/>
                <a:ea typeface="宋体" panose="02010600030101010101" pitchFamily="2" charset="-122"/>
                <a:cs typeface="Arial Unicode MS" panose="020B0604020202020204" pitchFamily="34" charset="-122"/>
              </a:rPr>
              <a:t>Bean</a:t>
            </a:r>
            <a:endParaRPr lang="en-US" altLang="zh-CN" sz="3200" dirty="0">
              <a:solidFill>
                <a:srgbClr val="FF0000"/>
              </a:solidFill>
              <a:latin typeface="宋体" panose="02010600030101010101" pitchFamily="2" charset="-122"/>
              <a:ea typeface="宋体" panose="02010600030101010101" pitchFamily="2" charset="-122"/>
              <a:cs typeface="Arial Unicode MS" panose="020B0604020202020204" pitchFamily="34" charset="-122"/>
            </a:endParaRPr>
          </a:p>
        </p:txBody>
      </p:sp>
      <p:sp>
        <p:nvSpPr>
          <p:cNvPr id="658435" name="Rectangle 3"/>
          <p:cNvSpPr>
            <a:spLocks noGrp="1" noChangeArrowheads="1"/>
          </p:cNvSpPr>
          <p:nvPr>
            <p:ph idx="1"/>
          </p:nvPr>
        </p:nvSpPr>
        <p:spPr>
          <a:xfrm>
            <a:off x="288032" y="1268760"/>
            <a:ext cx="8496944" cy="3986510"/>
          </a:xfrm>
        </p:spPr>
        <p:txBody>
          <a:bodyPr>
            <a:normAutofit/>
          </a:bodyPr>
          <a:lstStyle/>
          <a:p>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还支持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@Resource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和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@Inject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注解，这两个注解和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t>
            </a:r>
            <a:r>
              <a:rPr lang="en-US" altLang="zh-CN" sz="2400" dirty="0" err="1" smtClean="0">
                <a:latin typeface="宋体" panose="02010600030101010101" pitchFamily="2" charset="-122"/>
                <a:ea typeface="宋体" panose="02010600030101010101" pitchFamily="2" charset="-122"/>
                <a:cs typeface="Arial Unicode MS" panose="020B0604020202020204" pitchFamily="34" charset="-122"/>
              </a:rPr>
              <a:t>Autowired</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注解的功用类似</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r>
              <a:rPr lang="en-US" altLang="zh-CN" sz="2400"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@Resource </a:t>
            </a:r>
            <a:r>
              <a:rPr lang="zh-CN" altLang="en-US" sz="2400"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注解要求提供一个 </a:t>
            </a:r>
            <a:r>
              <a:rPr lang="en-US" altLang="zh-CN" sz="2400"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名称的属性，若该属性为空，则自动采用标注处的变量或方法名作为 </a:t>
            </a:r>
            <a:r>
              <a:rPr lang="en-US" altLang="zh-CN" sz="2400"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的名称</a:t>
            </a:r>
            <a:endParaRPr lang="en-US" altLang="zh-CN" sz="2400"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@Inject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和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t>
            </a:r>
            <a:r>
              <a:rPr lang="en-US" altLang="zh-CN" sz="2400" dirty="0" err="1" smtClean="0">
                <a:latin typeface="宋体" panose="02010600030101010101" pitchFamily="2" charset="-122"/>
                <a:ea typeface="宋体" panose="02010600030101010101" pitchFamily="2" charset="-122"/>
                <a:cs typeface="Arial Unicode MS" panose="020B0604020202020204" pitchFamily="34" charset="-122"/>
              </a:rPr>
              <a:t>Autowired</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一样也是按类型匹配注入的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Bean</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 但没有 </a:t>
            </a:r>
            <a:r>
              <a:rPr lang="en-US" altLang="zh-CN" sz="2400" dirty="0" err="1" smtClean="0">
                <a:latin typeface="宋体" panose="02010600030101010101" pitchFamily="2" charset="-122"/>
                <a:ea typeface="宋体" panose="02010600030101010101" pitchFamily="2" charset="-122"/>
                <a:cs typeface="Arial Unicode MS" panose="020B0604020202020204" pitchFamily="34" charset="-122"/>
              </a:rPr>
              <a:t>reqired</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属性</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r>
              <a:rPr lang="zh-CN" altLang="en-US" sz="2400" b="1"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建议使用 </a:t>
            </a:r>
            <a:r>
              <a:rPr lang="en-US" altLang="zh-CN" sz="2400" b="1"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400" b="1" dirty="0" err="1"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Autowired</a:t>
            </a:r>
            <a:r>
              <a:rPr lang="en-US" altLang="zh-CN" sz="2400" b="1"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注解</a:t>
            </a:r>
            <a:endParaRPr lang="en-US" altLang="zh-CN" sz="2400" b="1"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4624"/>
            <a:ext cx="8229600" cy="1084439"/>
          </a:xfrm>
        </p:spPr>
        <p:txBody>
          <a:bodyPr>
            <a:normAutofit/>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内容提要</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内容占位符 2"/>
          <p:cNvSpPr>
            <a:spLocks noGrp="1"/>
          </p:cNvSpPr>
          <p:nvPr>
            <p:ph idx="1"/>
          </p:nvPr>
        </p:nvSpPr>
        <p:spPr>
          <a:xfrm>
            <a:off x="611560" y="1556791"/>
            <a:ext cx="8111244" cy="4612831"/>
          </a:xfrm>
        </p:spPr>
        <p:txBody>
          <a:bodyPr>
            <a:normAutofit/>
          </a:bodyPr>
          <a:lstStyle/>
          <a:p>
            <a:r>
              <a:rPr lang="zh-CN" altLang="en-US" sz="2800" smtClean="0">
                <a:latin typeface="宋体" panose="02010600030101010101" pitchFamily="2" charset="-122"/>
                <a:ea typeface="宋体" panose="02010600030101010101" pitchFamily="2" charset="-122"/>
                <a:cs typeface="Arial Unicode MS" panose="020B0604020202020204" pitchFamily="34" charset="-122"/>
              </a:rPr>
              <a:t>配置 </a:t>
            </a:r>
            <a:r>
              <a:rPr lang="en-US" altLang="zh-CN" sz="2800" dirty="0" smtClean="0">
                <a:latin typeface="宋体" panose="02010600030101010101" pitchFamily="2" charset="-122"/>
                <a:ea typeface="宋体" panose="02010600030101010101" pitchFamily="2" charset="-122"/>
                <a:cs typeface="Arial Unicode MS" panose="020B0604020202020204" pitchFamily="34" charset="-122"/>
              </a:rPr>
              <a:t>bean</a:t>
            </a:r>
          </a:p>
          <a:p>
            <a:pPr lvl="1"/>
            <a:r>
              <a:rPr lang="en-US" altLang="zh-CN" sz="2400" b="1"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a:t>
            </a:r>
            <a:r>
              <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4.x </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新特性：泛</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型依赖注入</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813970"/>
          </a:xfrm>
        </p:spPr>
        <p:txBody>
          <a:bodyPr>
            <a:normAutofit/>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泛型依赖</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注入</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4" name="内容占位符 3"/>
          <p:cNvSpPr>
            <a:spLocks noGrp="1"/>
          </p:cNvSpPr>
          <p:nvPr>
            <p:ph idx="1"/>
          </p:nvPr>
        </p:nvSpPr>
        <p:spPr>
          <a:xfrm>
            <a:off x="539552" y="1124744"/>
            <a:ext cx="8229600" cy="1008112"/>
          </a:xfrm>
        </p:spPr>
        <p:txBody>
          <a:bodyPr>
            <a:normAutofit/>
          </a:bodyPr>
          <a:lstStyle/>
          <a:p>
            <a:r>
              <a:rPr lang="en-US" altLang="zh-CN" sz="2800" dirty="0" smtClean="0">
                <a:latin typeface="宋体" panose="02010600030101010101" pitchFamily="2" charset="-122"/>
                <a:ea typeface="宋体" panose="02010600030101010101" pitchFamily="2" charset="-122"/>
                <a:cs typeface="Arial Unicode MS" panose="020B0604020202020204" pitchFamily="34" charset="-122"/>
              </a:rPr>
              <a:t>Spring 4.x </a:t>
            </a:r>
            <a:r>
              <a:rPr lang="zh-CN" altLang="en-US" sz="2800" dirty="0" smtClean="0">
                <a:latin typeface="宋体" panose="02010600030101010101" pitchFamily="2" charset="-122"/>
                <a:ea typeface="宋体" panose="02010600030101010101" pitchFamily="2" charset="-122"/>
                <a:cs typeface="Arial Unicode MS" panose="020B0604020202020204" pitchFamily="34" charset="-122"/>
              </a:rPr>
              <a:t>中可以为子类注入子类对应的泛型类型的成员变量的引用</a:t>
            </a:r>
            <a:endParaRPr lang="zh-CN" altLang="en-US" sz="2800" dirty="0">
              <a:latin typeface="宋体" panose="02010600030101010101" pitchFamily="2" charset="-122"/>
              <a:ea typeface="宋体" panose="02010600030101010101" pitchFamily="2" charset="-122"/>
              <a:cs typeface="Arial Unicode MS" panose="020B0604020202020204" pitchFamily="34" charset="-122"/>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1" y="2104872"/>
            <a:ext cx="7920880" cy="4029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4181" y="188640"/>
            <a:ext cx="8229600" cy="737189"/>
          </a:xfrm>
        </p:spPr>
        <p:txBody>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整合多个配置文件</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 name="内容占位符 2"/>
          <p:cNvSpPr>
            <a:spLocks noGrp="1"/>
          </p:cNvSpPr>
          <p:nvPr>
            <p:ph idx="1"/>
          </p:nvPr>
        </p:nvSpPr>
        <p:spPr>
          <a:xfrm>
            <a:off x="323528" y="1196752"/>
            <a:ext cx="8568952" cy="1656184"/>
          </a:xfrm>
        </p:spPr>
        <p:txBody>
          <a:bodyPr>
            <a:normAutofit fontScale="92500"/>
          </a:bodyPr>
          <a:lstStyle/>
          <a:p>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允许通过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&lt;import&gt;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将多个配置文件引入到一个文件中，进行配置文件的集成。这样在启动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容器时，仅需要指定这个合并好的配置文件就可以。</a:t>
            </a: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r>
              <a:rPr lang="en-US" altLang="zh-CN" sz="2400" dirty="0">
                <a:latin typeface="宋体" panose="02010600030101010101" pitchFamily="2" charset="-122"/>
                <a:ea typeface="宋体" panose="02010600030101010101" pitchFamily="2" charset="-122"/>
                <a:cs typeface="Arial Unicode MS" panose="020B0604020202020204" pitchFamily="34" charset="-122"/>
              </a:rPr>
              <a:t>i</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mport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元素的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resource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属性支持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的标准的路径资源</a:t>
            </a:r>
            <a:endParaRPr lang="zh-CN" altLang="en-US" sz="2400" dirty="0">
              <a:latin typeface="宋体" panose="02010600030101010101" pitchFamily="2" charset="-122"/>
              <a:ea typeface="宋体" panose="02010600030101010101" pitchFamily="2" charset="-122"/>
              <a:cs typeface="Arial Unicode MS" panose="020B0604020202020204"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996952"/>
            <a:ext cx="8840463"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44105" y="2384425"/>
            <a:ext cx="8064500" cy="936625"/>
          </a:xfrm>
          <a:prstGeom prst="rect">
            <a:avLst/>
          </a:prstGeom>
          <a:noFill/>
        </p:spPr>
        <p:txBody>
          <a:bodyPr vert="horz" lIns="92075" tIns="46038" rIns="92075" bIns="46038" rtlCol="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5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Arial Unicode MS" panose="020B0604020202020204" pitchFamily="34" charset="-122"/>
              </a:rPr>
              <a:t>Spring AOP</a:t>
            </a:r>
            <a:endParaRPr kumimoji="0" lang="en-US" altLang="zh-CN" sz="5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579296" cy="981075"/>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搭建 </a:t>
            </a:r>
            <a:r>
              <a:rPr lang="en-US" altLang="zh-CN"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dirty="0">
                <a:latin typeface="宋体" panose="02010600030101010101" pitchFamily="2" charset="-122"/>
                <a:ea typeface="宋体" panose="02010600030101010101" pitchFamily="2" charset="-122"/>
                <a:cs typeface="Arial Unicode MS" panose="020B0604020202020204" pitchFamily="34" charset="-122"/>
              </a:rPr>
              <a:t>开发</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环境 </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MAVEN</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构建</a:t>
            </a:r>
            <a:endParaRPr lang="zh-CN" altLang="en-US" dirty="0"/>
          </a:p>
        </p:txBody>
      </p:sp>
      <p:sp>
        <p:nvSpPr>
          <p:cNvPr id="7" name="Rectangle 3"/>
          <p:cNvSpPr>
            <a:spLocks noGrp="1" noChangeArrowheads="1"/>
          </p:cNvSpPr>
          <p:nvPr>
            <p:ph idx="1"/>
          </p:nvPr>
        </p:nvSpPr>
        <p:spPr bwMode="auto">
          <a:xfrm>
            <a:off x="107504" y="1124744"/>
            <a:ext cx="3096344"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hangingPunct="0">
              <a:spcBef>
                <a:spcPct val="0"/>
              </a:spcBef>
              <a:buClrTx/>
              <a:buNone/>
            </a:pPr>
            <a:r>
              <a:rPr kumimoji="0" lang="zh-CN" altLang="zh-CN" sz="9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&lt;!-- Spring</a:t>
            </a:r>
            <a:r>
              <a:rPr kumimoji="0" lang="zh-CN" sz="9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依赖 </a:t>
            </a:r>
            <a:r>
              <a:rPr kumimoji="0" lang="zh-CN" altLang="zh-CN" sz="9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--&gt;</a:t>
            </a:r>
            <a:br>
              <a:rPr kumimoji="0" lang="zh-CN" altLang="zh-CN" sz="9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&lt;!-- 1.Spring</a:t>
            </a:r>
            <a:r>
              <a:rPr kumimoji="0" lang="zh-CN" sz="9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核心依赖 </a:t>
            </a:r>
            <a:r>
              <a:rPr kumimoji="0" lang="zh-CN" altLang="zh-CN" sz="9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--&gt;</a:t>
            </a:r>
            <a:br>
              <a:rPr kumimoji="0" lang="zh-CN" altLang="zh-CN" sz="9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900" b="0" i="1"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dependency</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groupId</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&gt;org.springframework&lt;/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groupId</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artifactId</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&gt;spring-core&lt;/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artifactId</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version</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&gt;4.3.7.RELEASE&lt;/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version</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dependency</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dependency</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groupId</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&gt;org.springframework&lt;/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groupId</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artifactId</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&gt;spring-beans&lt;/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artifactId</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version</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&gt;4.3.7.RELEASE&lt;/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version</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dependency</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dependency</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groupId</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&gt;org.springframework&lt;/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groupId</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artifactId</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&gt;spring-context&lt;/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artifactId</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version</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&gt;4.3.7.RELEASE&lt;/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version</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&lt;/</a:t>
            </a:r>
            <a:r>
              <a:rPr kumimoji="0" lang="zh-CN" altLang="zh-CN" sz="9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dependency</a:t>
            </a:r>
            <a: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a:t>
            </a:r>
            <a:br>
              <a:rPr kumimoji="0" lang="zh-CN" altLang="zh-CN" sz="9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lang="zh-CN" altLang="zh-CN" sz="900" i="1" dirty="0">
                <a:solidFill>
                  <a:srgbClr val="808080"/>
                </a:solidFill>
                <a:latin typeface="宋体" panose="02010600030101010101" pitchFamily="2" charset="-122"/>
                <a:ea typeface="宋体" panose="02010600030101010101" pitchFamily="2" charset="-122"/>
              </a:rPr>
              <a:t>&lt;!-- 2.Spring dao依赖 --&gt;</a:t>
            </a:r>
            <a:br>
              <a:rPr lang="zh-CN" altLang="zh-CN" sz="900" i="1" dirty="0">
                <a:solidFill>
                  <a:srgbClr val="808080"/>
                </a:solidFill>
                <a:latin typeface="宋体" panose="02010600030101010101" pitchFamily="2" charset="-122"/>
                <a:ea typeface="宋体" panose="02010600030101010101" pitchFamily="2" charset="-122"/>
              </a:rPr>
            </a:br>
            <a:r>
              <a:rPr lang="zh-CN" altLang="zh-CN" sz="900" i="1" dirty="0">
                <a:solidFill>
                  <a:srgbClr val="808080"/>
                </a:solidFill>
                <a:latin typeface="宋体" panose="02010600030101010101" pitchFamily="2" charset="-122"/>
                <a:ea typeface="宋体" panose="02010600030101010101" pitchFamily="2" charset="-122"/>
              </a:rPr>
              <a:t>  &lt;!-- spring-jdbc包括了一些如jdbcTemplate的工具类 --&gt;</a:t>
            </a:r>
            <a:br>
              <a:rPr lang="zh-CN" altLang="zh-CN" sz="900" i="1" dirty="0">
                <a:solidFill>
                  <a:srgbClr val="808080"/>
                </a:solidFill>
                <a:latin typeface="宋体" panose="02010600030101010101" pitchFamily="2" charset="-122"/>
                <a:ea typeface="宋体" panose="02010600030101010101" pitchFamily="2" charset="-122"/>
              </a:rPr>
            </a:br>
            <a:r>
              <a:rPr lang="zh-CN" altLang="zh-CN" sz="900" i="1" dirty="0">
                <a:solidFill>
                  <a:srgbClr val="808080"/>
                </a:solidFill>
                <a:latin typeface="宋体" panose="02010600030101010101" pitchFamily="2" charset="-122"/>
                <a:ea typeface="宋体" panose="02010600030101010101" pitchFamily="2" charset="-122"/>
              </a:rPr>
              <a:t>  </a:t>
            </a:r>
            <a:r>
              <a:rPr lang="zh-CN" altLang="zh-CN" sz="900" dirty="0">
                <a:solidFill>
                  <a:srgbClr val="000000"/>
                </a:solidFill>
                <a:latin typeface="宋体" panose="02010600030101010101" pitchFamily="2" charset="-122"/>
                <a:ea typeface="宋体" panose="02010600030101010101" pitchFamily="2" charset="-122"/>
              </a:rPr>
              <a:t>&lt;</a:t>
            </a:r>
            <a:r>
              <a:rPr lang="zh-CN" altLang="zh-CN" sz="900" b="1" dirty="0">
                <a:solidFill>
                  <a:srgbClr val="000080"/>
                </a:solidFill>
                <a:latin typeface="宋体" panose="02010600030101010101" pitchFamily="2" charset="-122"/>
                <a:ea typeface="宋体" panose="02010600030101010101" pitchFamily="2" charset="-122"/>
              </a:rPr>
              <a:t>dependency</a:t>
            </a:r>
            <a:r>
              <a:rPr lang="zh-CN" altLang="zh-CN" sz="900" dirty="0">
                <a:solidFill>
                  <a:srgbClr val="000000"/>
                </a:solidFill>
                <a:latin typeface="宋体" panose="02010600030101010101" pitchFamily="2" charset="-122"/>
                <a:ea typeface="宋体" panose="02010600030101010101" pitchFamily="2" charset="-122"/>
              </a:rPr>
              <a:t>&gt;</a:t>
            </a:r>
            <a:br>
              <a:rPr lang="zh-CN" altLang="zh-CN" sz="900" dirty="0">
                <a:solidFill>
                  <a:srgbClr val="000000"/>
                </a:solidFill>
                <a:latin typeface="宋体" panose="02010600030101010101" pitchFamily="2" charset="-122"/>
                <a:ea typeface="宋体" panose="02010600030101010101" pitchFamily="2" charset="-122"/>
              </a:rPr>
            </a:br>
            <a:r>
              <a:rPr lang="zh-CN" altLang="zh-CN" sz="900" dirty="0">
                <a:solidFill>
                  <a:srgbClr val="000000"/>
                </a:solidFill>
                <a:latin typeface="宋体" panose="02010600030101010101" pitchFamily="2" charset="-122"/>
                <a:ea typeface="宋体" panose="02010600030101010101" pitchFamily="2" charset="-122"/>
              </a:rPr>
              <a:t>    &lt;</a:t>
            </a:r>
            <a:r>
              <a:rPr lang="zh-CN" altLang="zh-CN" sz="900" b="1" dirty="0">
                <a:solidFill>
                  <a:srgbClr val="000080"/>
                </a:solidFill>
                <a:latin typeface="宋体" panose="02010600030101010101" pitchFamily="2" charset="-122"/>
                <a:ea typeface="宋体" panose="02010600030101010101" pitchFamily="2" charset="-122"/>
              </a:rPr>
              <a:t>groupId</a:t>
            </a:r>
            <a:r>
              <a:rPr lang="zh-CN" altLang="zh-CN" sz="900" dirty="0">
                <a:solidFill>
                  <a:srgbClr val="000000"/>
                </a:solidFill>
                <a:latin typeface="宋体" panose="02010600030101010101" pitchFamily="2" charset="-122"/>
                <a:ea typeface="宋体" panose="02010600030101010101" pitchFamily="2" charset="-122"/>
              </a:rPr>
              <a:t>&gt;org.springframework&lt;/</a:t>
            </a:r>
            <a:r>
              <a:rPr lang="zh-CN" altLang="zh-CN" sz="900" b="1" dirty="0">
                <a:solidFill>
                  <a:srgbClr val="000080"/>
                </a:solidFill>
                <a:latin typeface="宋体" panose="02010600030101010101" pitchFamily="2" charset="-122"/>
                <a:ea typeface="宋体" panose="02010600030101010101" pitchFamily="2" charset="-122"/>
              </a:rPr>
              <a:t>groupId</a:t>
            </a:r>
            <a:r>
              <a:rPr lang="zh-CN" altLang="zh-CN" sz="900" dirty="0">
                <a:solidFill>
                  <a:srgbClr val="000000"/>
                </a:solidFill>
                <a:latin typeface="宋体" panose="02010600030101010101" pitchFamily="2" charset="-122"/>
                <a:ea typeface="宋体" panose="02010600030101010101" pitchFamily="2" charset="-122"/>
              </a:rPr>
              <a:t>&gt;</a:t>
            </a:r>
            <a:br>
              <a:rPr lang="zh-CN" altLang="zh-CN" sz="900" dirty="0">
                <a:solidFill>
                  <a:srgbClr val="000000"/>
                </a:solidFill>
                <a:latin typeface="宋体" panose="02010600030101010101" pitchFamily="2" charset="-122"/>
                <a:ea typeface="宋体" panose="02010600030101010101" pitchFamily="2" charset="-122"/>
              </a:rPr>
            </a:br>
            <a:r>
              <a:rPr lang="zh-CN" altLang="zh-CN" sz="900" dirty="0">
                <a:solidFill>
                  <a:srgbClr val="000000"/>
                </a:solidFill>
                <a:latin typeface="宋体" panose="02010600030101010101" pitchFamily="2" charset="-122"/>
                <a:ea typeface="宋体" panose="02010600030101010101" pitchFamily="2" charset="-122"/>
              </a:rPr>
              <a:t>    &lt;</a:t>
            </a:r>
            <a:r>
              <a:rPr lang="zh-CN" altLang="zh-CN" sz="900" b="1" dirty="0">
                <a:solidFill>
                  <a:srgbClr val="000080"/>
                </a:solidFill>
                <a:latin typeface="宋体" panose="02010600030101010101" pitchFamily="2" charset="-122"/>
                <a:ea typeface="宋体" panose="02010600030101010101" pitchFamily="2" charset="-122"/>
              </a:rPr>
              <a:t>artifactId</a:t>
            </a:r>
            <a:r>
              <a:rPr lang="zh-CN" altLang="zh-CN" sz="900" dirty="0">
                <a:solidFill>
                  <a:srgbClr val="000000"/>
                </a:solidFill>
                <a:latin typeface="宋体" panose="02010600030101010101" pitchFamily="2" charset="-122"/>
                <a:ea typeface="宋体" panose="02010600030101010101" pitchFamily="2" charset="-122"/>
              </a:rPr>
              <a:t>&gt;spring-jdbc&lt;/</a:t>
            </a:r>
            <a:r>
              <a:rPr lang="zh-CN" altLang="zh-CN" sz="900" b="1" dirty="0">
                <a:solidFill>
                  <a:srgbClr val="000080"/>
                </a:solidFill>
                <a:latin typeface="宋体" panose="02010600030101010101" pitchFamily="2" charset="-122"/>
                <a:ea typeface="宋体" panose="02010600030101010101" pitchFamily="2" charset="-122"/>
              </a:rPr>
              <a:t>artifactId</a:t>
            </a:r>
            <a:r>
              <a:rPr lang="zh-CN" altLang="zh-CN" sz="900" dirty="0">
                <a:solidFill>
                  <a:srgbClr val="000000"/>
                </a:solidFill>
                <a:latin typeface="宋体" panose="02010600030101010101" pitchFamily="2" charset="-122"/>
                <a:ea typeface="宋体" panose="02010600030101010101" pitchFamily="2" charset="-122"/>
              </a:rPr>
              <a:t>&gt;</a:t>
            </a:r>
            <a:br>
              <a:rPr lang="zh-CN" altLang="zh-CN" sz="900" dirty="0">
                <a:solidFill>
                  <a:srgbClr val="000000"/>
                </a:solidFill>
                <a:latin typeface="宋体" panose="02010600030101010101" pitchFamily="2" charset="-122"/>
                <a:ea typeface="宋体" panose="02010600030101010101" pitchFamily="2" charset="-122"/>
              </a:rPr>
            </a:br>
            <a:r>
              <a:rPr lang="zh-CN" altLang="zh-CN" sz="900" dirty="0">
                <a:solidFill>
                  <a:srgbClr val="000000"/>
                </a:solidFill>
                <a:latin typeface="宋体" panose="02010600030101010101" pitchFamily="2" charset="-122"/>
                <a:ea typeface="宋体" panose="02010600030101010101" pitchFamily="2" charset="-122"/>
              </a:rPr>
              <a:t>    &lt;</a:t>
            </a:r>
            <a:r>
              <a:rPr lang="zh-CN" altLang="zh-CN" sz="900" b="1" dirty="0">
                <a:solidFill>
                  <a:srgbClr val="000080"/>
                </a:solidFill>
                <a:latin typeface="宋体" panose="02010600030101010101" pitchFamily="2" charset="-122"/>
                <a:ea typeface="宋体" panose="02010600030101010101" pitchFamily="2" charset="-122"/>
              </a:rPr>
              <a:t>version</a:t>
            </a:r>
            <a:r>
              <a:rPr lang="zh-CN" altLang="zh-CN" sz="900" dirty="0">
                <a:solidFill>
                  <a:srgbClr val="000000"/>
                </a:solidFill>
                <a:latin typeface="宋体" panose="02010600030101010101" pitchFamily="2" charset="-122"/>
                <a:ea typeface="宋体" panose="02010600030101010101" pitchFamily="2" charset="-122"/>
              </a:rPr>
              <a:t>&gt;4.3.7.RELEASE&lt;/</a:t>
            </a:r>
            <a:r>
              <a:rPr lang="zh-CN" altLang="zh-CN" sz="900" b="1" dirty="0">
                <a:solidFill>
                  <a:srgbClr val="000080"/>
                </a:solidFill>
                <a:latin typeface="宋体" panose="02010600030101010101" pitchFamily="2" charset="-122"/>
                <a:ea typeface="宋体" panose="02010600030101010101" pitchFamily="2" charset="-122"/>
              </a:rPr>
              <a:t>version</a:t>
            </a:r>
            <a:r>
              <a:rPr lang="zh-CN" altLang="zh-CN" sz="900" dirty="0">
                <a:solidFill>
                  <a:srgbClr val="000000"/>
                </a:solidFill>
                <a:latin typeface="宋体" panose="02010600030101010101" pitchFamily="2" charset="-122"/>
                <a:ea typeface="宋体" panose="02010600030101010101" pitchFamily="2" charset="-122"/>
              </a:rPr>
              <a:t>&gt;</a:t>
            </a:r>
            <a:br>
              <a:rPr lang="zh-CN" altLang="zh-CN" sz="900" dirty="0">
                <a:solidFill>
                  <a:srgbClr val="000000"/>
                </a:solidFill>
                <a:latin typeface="宋体" panose="02010600030101010101" pitchFamily="2" charset="-122"/>
                <a:ea typeface="宋体" panose="02010600030101010101" pitchFamily="2" charset="-122"/>
              </a:rPr>
            </a:br>
            <a:r>
              <a:rPr lang="zh-CN" altLang="zh-CN" sz="900" dirty="0">
                <a:solidFill>
                  <a:srgbClr val="000000"/>
                </a:solidFill>
                <a:latin typeface="宋体" panose="02010600030101010101" pitchFamily="2" charset="-122"/>
                <a:ea typeface="宋体" panose="02010600030101010101" pitchFamily="2" charset="-122"/>
              </a:rPr>
              <a:t>  &lt;/</a:t>
            </a:r>
            <a:r>
              <a:rPr lang="zh-CN" altLang="zh-CN" sz="900" b="1" dirty="0">
                <a:solidFill>
                  <a:srgbClr val="000080"/>
                </a:solidFill>
                <a:latin typeface="宋体" panose="02010600030101010101" pitchFamily="2" charset="-122"/>
                <a:ea typeface="宋体" panose="02010600030101010101" pitchFamily="2" charset="-122"/>
              </a:rPr>
              <a:t>dependency</a:t>
            </a:r>
            <a:r>
              <a:rPr lang="zh-CN" altLang="zh-CN" sz="900" dirty="0">
                <a:solidFill>
                  <a:srgbClr val="000000"/>
                </a:solidFill>
                <a:latin typeface="宋体" panose="02010600030101010101" pitchFamily="2" charset="-122"/>
                <a:ea typeface="宋体" panose="02010600030101010101" pitchFamily="2" charset="-122"/>
              </a:rPr>
              <a:t>&gt;</a:t>
            </a:r>
            <a:br>
              <a:rPr lang="zh-CN" altLang="zh-CN" sz="900" dirty="0">
                <a:solidFill>
                  <a:srgbClr val="000000"/>
                </a:solidFill>
                <a:latin typeface="宋体" panose="02010600030101010101" pitchFamily="2" charset="-122"/>
                <a:ea typeface="宋体" panose="02010600030101010101" pitchFamily="2" charset="-122"/>
              </a:rPr>
            </a:br>
            <a:r>
              <a:rPr lang="zh-CN" altLang="zh-CN" sz="900" dirty="0">
                <a:solidFill>
                  <a:srgbClr val="000000"/>
                </a:solidFill>
                <a:latin typeface="宋体" panose="02010600030101010101" pitchFamily="2" charset="-122"/>
                <a:ea typeface="宋体" panose="02010600030101010101" pitchFamily="2" charset="-122"/>
              </a:rPr>
              <a:t>  &lt;</a:t>
            </a:r>
            <a:r>
              <a:rPr lang="zh-CN" altLang="zh-CN" sz="900" b="1" dirty="0">
                <a:solidFill>
                  <a:srgbClr val="000080"/>
                </a:solidFill>
                <a:latin typeface="宋体" panose="02010600030101010101" pitchFamily="2" charset="-122"/>
                <a:ea typeface="宋体" panose="02010600030101010101" pitchFamily="2" charset="-122"/>
              </a:rPr>
              <a:t>dependency</a:t>
            </a:r>
            <a:r>
              <a:rPr lang="zh-CN" altLang="zh-CN" sz="900" dirty="0">
                <a:solidFill>
                  <a:srgbClr val="000000"/>
                </a:solidFill>
                <a:latin typeface="宋体" panose="02010600030101010101" pitchFamily="2" charset="-122"/>
                <a:ea typeface="宋体" panose="02010600030101010101" pitchFamily="2" charset="-122"/>
              </a:rPr>
              <a:t>&gt;</a:t>
            </a:r>
            <a:br>
              <a:rPr lang="zh-CN" altLang="zh-CN" sz="900" dirty="0">
                <a:solidFill>
                  <a:srgbClr val="000000"/>
                </a:solidFill>
                <a:latin typeface="宋体" panose="02010600030101010101" pitchFamily="2" charset="-122"/>
                <a:ea typeface="宋体" panose="02010600030101010101" pitchFamily="2" charset="-122"/>
              </a:rPr>
            </a:br>
            <a:r>
              <a:rPr lang="zh-CN" altLang="zh-CN" sz="900" dirty="0">
                <a:solidFill>
                  <a:srgbClr val="000000"/>
                </a:solidFill>
                <a:latin typeface="宋体" panose="02010600030101010101" pitchFamily="2" charset="-122"/>
                <a:ea typeface="宋体" panose="02010600030101010101" pitchFamily="2" charset="-122"/>
              </a:rPr>
              <a:t>    &lt;</a:t>
            </a:r>
            <a:r>
              <a:rPr lang="zh-CN" altLang="zh-CN" sz="900" b="1" dirty="0">
                <a:solidFill>
                  <a:srgbClr val="000080"/>
                </a:solidFill>
                <a:latin typeface="宋体" panose="02010600030101010101" pitchFamily="2" charset="-122"/>
                <a:ea typeface="宋体" panose="02010600030101010101" pitchFamily="2" charset="-122"/>
              </a:rPr>
              <a:t>groupId</a:t>
            </a:r>
            <a:r>
              <a:rPr lang="zh-CN" altLang="zh-CN" sz="900" dirty="0">
                <a:solidFill>
                  <a:srgbClr val="000000"/>
                </a:solidFill>
                <a:latin typeface="宋体" panose="02010600030101010101" pitchFamily="2" charset="-122"/>
                <a:ea typeface="宋体" panose="02010600030101010101" pitchFamily="2" charset="-122"/>
              </a:rPr>
              <a:t>&gt;org.springframework&lt;/</a:t>
            </a:r>
            <a:r>
              <a:rPr lang="zh-CN" altLang="zh-CN" sz="900" b="1" dirty="0">
                <a:solidFill>
                  <a:srgbClr val="000080"/>
                </a:solidFill>
                <a:latin typeface="宋体" panose="02010600030101010101" pitchFamily="2" charset="-122"/>
                <a:ea typeface="宋体" panose="02010600030101010101" pitchFamily="2" charset="-122"/>
              </a:rPr>
              <a:t>groupId</a:t>
            </a:r>
            <a:r>
              <a:rPr lang="zh-CN" altLang="zh-CN" sz="900" dirty="0">
                <a:solidFill>
                  <a:srgbClr val="000000"/>
                </a:solidFill>
                <a:latin typeface="宋体" panose="02010600030101010101" pitchFamily="2" charset="-122"/>
                <a:ea typeface="宋体" panose="02010600030101010101" pitchFamily="2" charset="-122"/>
              </a:rPr>
              <a:t>&gt;</a:t>
            </a:r>
            <a:br>
              <a:rPr lang="zh-CN" altLang="zh-CN" sz="900" dirty="0">
                <a:solidFill>
                  <a:srgbClr val="000000"/>
                </a:solidFill>
                <a:latin typeface="宋体" panose="02010600030101010101" pitchFamily="2" charset="-122"/>
                <a:ea typeface="宋体" panose="02010600030101010101" pitchFamily="2" charset="-122"/>
              </a:rPr>
            </a:br>
            <a:r>
              <a:rPr lang="zh-CN" altLang="zh-CN" sz="900" dirty="0">
                <a:solidFill>
                  <a:srgbClr val="000000"/>
                </a:solidFill>
                <a:latin typeface="宋体" panose="02010600030101010101" pitchFamily="2" charset="-122"/>
                <a:ea typeface="宋体" panose="02010600030101010101" pitchFamily="2" charset="-122"/>
              </a:rPr>
              <a:t>    &lt;</a:t>
            </a:r>
            <a:r>
              <a:rPr lang="zh-CN" altLang="zh-CN" sz="900" b="1" dirty="0">
                <a:solidFill>
                  <a:srgbClr val="000080"/>
                </a:solidFill>
                <a:latin typeface="宋体" panose="02010600030101010101" pitchFamily="2" charset="-122"/>
                <a:ea typeface="宋体" panose="02010600030101010101" pitchFamily="2" charset="-122"/>
              </a:rPr>
              <a:t>artifactId</a:t>
            </a:r>
            <a:r>
              <a:rPr lang="zh-CN" altLang="zh-CN" sz="900" dirty="0">
                <a:solidFill>
                  <a:srgbClr val="000000"/>
                </a:solidFill>
                <a:latin typeface="宋体" panose="02010600030101010101" pitchFamily="2" charset="-122"/>
                <a:ea typeface="宋体" panose="02010600030101010101" pitchFamily="2" charset="-122"/>
              </a:rPr>
              <a:t>&gt;spring-tx&lt;/</a:t>
            </a:r>
            <a:r>
              <a:rPr lang="zh-CN" altLang="zh-CN" sz="900" b="1" dirty="0">
                <a:solidFill>
                  <a:srgbClr val="000080"/>
                </a:solidFill>
                <a:latin typeface="宋体" panose="02010600030101010101" pitchFamily="2" charset="-122"/>
                <a:ea typeface="宋体" panose="02010600030101010101" pitchFamily="2" charset="-122"/>
              </a:rPr>
              <a:t>artifactId</a:t>
            </a:r>
            <a:r>
              <a:rPr lang="zh-CN" altLang="zh-CN" sz="900" dirty="0">
                <a:solidFill>
                  <a:srgbClr val="000000"/>
                </a:solidFill>
                <a:latin typeface="宋体" panose="02010600030101010101" pitchFamily="2" charset="-122"/>
                <a:ea typeface="宋体" panose="02010600030101010101" pitchFamily="2" charset="-122"/>
              </a:rPr>
              <a:t>&gt;</a:t>
            </a:r>
            <a:br>
              <a:rPr lang="zh-CN" altLang="zh-CN" sz="900" dirty="0">
                <a:solidFill>
                  <a:srgbClr val="000000"/>
                </a:solidFill>
                <a:latin typeface="宋体" panose="02010600030101010101" pitchFamily="2" charset="-122"/>
                <a:ea typeface="宋体" panose="02010600030101010101" pitchFamily="2" charset="-122"/>
              </a:rPr>
            </a:br>
            <a:r>
              <a:rPr lang="zh-CN" altLang="zh-CN" sz="900" dirty="0">
                <a:solidFill>
                  <a:srgbClr val="000000"/>
                </a:solidFill>
                <a:latin typeface="宋体" panose="02010600030101010101" pitchFamily="2" charset="-122"/>
                <a:ea typeface="宋体" panose="02010600030101010101" pitchFamily="2" charset="-122"/>
              </a:rPr>
              <a:t>    &lt;</a:t>
            </a:r>
            <a:r>
              <a:rPr lang="zh-CN" altLang="zh-CN" sz="900" b="1" dirty="0">
                <a:solidFill>
                  <a:srgbClr val="000080"/>
                </a:solidFill>
                <a:latin typeface="宋体" panose="02010600030101010101" pitchFamily="2" charset="-122"/>
                <a:ea typeface="宋体" panose="02010600030101010101" pitchFamily="2" charset="-122"/>
              </a:rPr>
              <a:t>version</a:t>
            </a:r>
            <a:r>
              <a:rPr lang="zh-CN" altLang="zh-CN" sz="900" dirty="0">
                <a:solidFill>
                  <a:srgbClr val="000000"/>
                </a:solidFill>
                <a:latin typeface="宋体" panose="02010600030101010101" pitchFamily="2" charset="-122"/>
                <a:ea typeface="宋体" panose="02010600030101010101" pitchFamily="2" charset="-122"/>
              </a:rPr>
              <a:t>&gt;4.3.7.RELEASE&lt;/</a:t>
            </a:r>
            <a:r>
              <a:rPr lang="zh-CN" altLang="zh-CN" sz="900" b="1" dirty="0">
                <a:solidFill>
                  <a:srgbClr val="000080"/>
                </a:solidFill>
                <a:latin typeface="宋体" panose="02010600030101010101" pitchFamily="2" charset="-122"/>
                <a:ea typeface="宋体" panose="02010600030101010101" pitchFamily="2" charset="-122"/>
              </a:rPr>
              <a:t>version</a:t>
            </a:r>
            <a:r>
              <a:rPr lang="zh-CN" altLang="zh-CN" sz="900" dirty="0">
                <a:solidFill>
                  <a:srgbClr val="000000"/>
                </a:solidFill>
                <a:latin typeface="宋体" panose="02010600030101010101" pitchFamily="2" charset="-122"/>
                <a:ea typeface="宋体" panose="02010600030101010101" pitchFamily="2" charset="-122"/>
              </a:rPr>
              <a:t>&gt;</a:t>
            </a:r>
            <a:br>
              <a:rPr lang="zh-CN" altLang="zh-CN" sz="900" dirty="0">
                <a:solidFill>
                  <a:srgbClr val="000000"/>
                </a:solidFill>
                <a:latin typeface="宋体" panose="02010600030101010101" pitchFamily="2" charset="-122"/>
                <a:ea typeface="宋体" panose="02010600030101010101" pitchFamily="2" charset="-122"/>
              </a:rPr>
            </a:br>
            <a:r>
              <a:rPr lang="zh-CN" altLang="zh-CN" sz="900" dirty="0">
                <a:solidFill>
                  <a:srgbClr val="000000"/>
                </a:solidFill>
                <a:latin typeface="宋体" panose="02010600030101010101" pitchFamily="2" charset="-122"/>
                <a:ea typeface="宋体" panose="02010600030101010101" pitchFamily="2" charset="-122"/>
              </a:rPr>
              <a:t>  &lt;/</a:t>
            </a:r>
            <a:r>
              <a:rPr lang="zh-CN" altLang="zh-CN" sz="900" b="1" dirty="0">
                <a:solidFill>
                  <a:srgbClr val="000080"/>
                </a:solidFill>
                <a:latin typeface="宋体" panose="02010600030101010101" pitchFamily="2" charset="-122"/>
                <a:ea typeface="宋体" panose="02010600030101010101" pitchFamily="2" charset="-122"/>
              </a:rPr>
              <a:t>dependency</a:t>
            </a:r>
            <a:r>
              <a:rPr lang="zh-CN" altLang="zh-CN" sz="900" dirty="0">
                <a:solidFill>
                  <a:srgbClr val="000000"/>
                </a:solidFill>
                <a:latin typeface="宋体" panose="02010600030101010101" pitchFamily="2" charset="-122"/>
                <a:ea typeface="宋体" panose="02010600030101010101" pitchFamily="2" charset="-122"/>
              </a:rPr>
              <a:t>&gt;</a:t>
            </a:r>
            <a:br>
              <a:rPr lang="zh-CN" altLang="zh-CN" sz="900" dirty="0">
                <a:solidFill>
                  <a:srgbClr val="000000"/>
                </a:solidFill>
                <a:latin typeface="宋体" panose="02010600030101010101" pitchFamily="2" charset="-122"/>
                <a:ea typeface="宋体" panose="02010600030101010101" pitchFamily="2" charset="-122"/>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a:xfrm>
            <a:off x="4211960" y="1556792"/>
            <a:ext cx="4752528" cy="2862322"/>
          </a:xfrm>
          <a:prstGeom prst="rect">
            <a:avLst/>
          </a:prstGeom>
        </p:spPr>
        <p:txBody>
          <a:bodyPr wrap="square">
            <a:spAutoFit/>
          </a:bodyPr>
          <a:lstStyle/>
          <a:p>
            <a:r>
              <a:rPr lang="zh-CN" altLang="zh-CN" sz="1000" i="1" dirty="0">
                <a:solidFill>
                  <a:srgbClr val="808080"/>
                </a:solidFill>
                <a:latin typeface="宋体" panose="02010600030101010101" pitchFamily="2" charset="-122"/>
                <a:ea typeface="宋体" panose="02010600030101010101" pitchFamily="2" charset="-122"/>
              </a:rPr>
              <a:t>&lt;!-- 3.Spring web依赖 --&gt;</a:t>
            </a:r>
            <a:br>
              <a:rPr lang="zh-CN" altLang="zh-CN" sz="1000" i="1" dirty="0">
                <a:solidFill>
                  <a:srgbClr val="808080"/>
                </a:solidFill>
                <a:latin typeface="宋体" panose="02010600030101010101" pitchFamily="2" charset="-122"/>
                <a:ea typeface="宋体" panose="02010600030101010101" pitchFamily="2" charset="-122"/>
              </a:rPr>
            </a:br>
            <a:r>
              <a:rPr lang="zh-CN" altLang="zh-CN" sz="1000" i="1" dirty="0">
                <a:solidFill>
                  <a:srgbClr val="808080"/>
                </a:solidFill>
                <a:latin typeface="宋体" panose="02010600030101010101" pitchFamily="2" charset="-122"/>
                <a:ea typeface="宋体" panose="02010600030101010101" pitchFamily="2" charset="-122"/>
              </a:rPr>
              <a:t>  </a:t>
            </a:r>
            <a:r>
              <a:rPr lang="zh-CN" altLang="zh-CN" sz="1000" dirty="0">
                <a:solidFill>
                  <a:srgbClr val="000000"/>
                </a:solidFill>
                <a:latin typeface="宋体" panose="02010600030101010101" pitchFamily="2" charset="-122"/>
                <a:ea typeface="宋体" panose="02010600030101010101" pitchFamily="2" charset="-122"/>
              </a:rPr>
              <a:t>&lt;</a:t>
            </a:r>
            <a:r>
              <a:rPr lang="zh-CN" altLang="zh-CN" sz="1000" b="1" dirty="0">
                <a:solidFill>
                  <a:srgbClr val="000080"/>
                </a:solidFill>
                <a:latin typeface="宋体" panose="02010600030101010101" pitchFamily="2" charset="-122"/>
                <a:ea typeface="宋体" panose="02010600030101010101" pitchFamily="2" charset="-122"/>
              </a:rPr>
              <a:t>dependency</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&lt;</a:t>
            </a:r>
            <a:r>
              <a:rPr lang="zh-CN" altLang="zh-CN" sz="1000" b="1" dirty="0">
                <a:solidFill>
                  <a:srgbClr val="000080"/>
                </a:solidFill>
                <a:latin typeface="宋体" panose="02010600030101010101" pitchFamily="2" charset="-122"/>
                <a:ea typeface="宋体" panose="02010600030101010101" pitchFamily="2" charset="-122"/>
              </a:rPr>
              <a:t>groupId</a:t>
            </a:r>
            <a:r>
              <a:rPr lang="zh-CN" altLang="zh-CN" sz="1000" dirty="0">
                <a:solidFill>
                  <a:srgbClr val="000000"/>
                </a:solidFill>
                <a:latin typeface="宋体" panose="02010600030101010101" pitchFamily="2" charset="-122"/>
                <a:ea typeface="宋体" panose="02010600030101010101" pitchFamily="2" charset="-122"/>
              </a:rPr>
              <a:t>&gt;org.springframework&lt;/</a:t>
            </a:r>
            <a:r>
              <a:rPr lang="zh-CN" altLang="zh-CN" sz="1000" b="1" dirty="0">
                <a:solidFill>
                  <a:srgbClr val="000080"/>
                </a:solidFill>
                <a:latin typeface="宋体" panose="02010600030101010101" pitchFamily="2" charset="-122"/>
                <a:ea typeface="宋体" panose="02010600030101010101" pitchFamily="2" charset="-122"/>
              </a:rPr>
              <a:t>groupId</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&lt;</a:t>
            </a:r>
            <a:r>
              <a:rPr lang="zh-CN" altLang="zh-CN" sz="1000" b="1" dirty="0">
                <a:solidFill>
                  <a:srgbClr val="000080"/>
                </a:solidFill>
                <a:latin typeface="宋体" panose="02010600030101010101" pitchFamily="2" charset="-122"/>
                <a:ea typeface="宋体" panose="02010600030101010101" pitchFamily="2" charset="-122"/>
              </a:rPr>
              <a:t>artifactId</a:t>
            </a:r>
            <a:r>
              <a:rPr lang="zh-CN" altLang="zh-CN" sz="1000" dirty="0">
                <a:solidFill>
                  <a:srgbClr val="000000"/>
                </a:solidFill>
                <a:latin typeface="宋体" panose="02010600030101010101" pitchFamily="2" charset="-122"/>
                <a:ea typeface="宋体" panose="02010600030101010101" pitchFamily="2" charset="-122"/>
              </a:rPr>
              <a:t>&gt;spring-web&lt;/</a:t>
            </a:r>
            <a:r>
              <a:rPr lang="zh-CN" altLang="zh-CN" sz="1000" b="1" dirty="0">
                <a:solidFill>
                  <a:srgbClr val="000080"/>
                </a:solidFill>
                <a:latin typeface="宋体" panose="02010600030101010101" pitchFamily="2" charset="-122"/>
                <a:ea typeface="宋体" panose="02010600030101010101" pitchFamily="2" charset="-122"/>
              </a:rPr>
              <a:t>artifactId</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&lt;</a:t>
            </a:r>
            <a:r>
              <a:rPr lang="zh-CN" altLang="zh-CN" sz="1000" b="1" dirty="0">
                <a:solidFill>
                  <a:srgbClr val="000080"/>
                </a:solidFill>
                <a:latin typeface="宋体" panose="02010600030101010101" pitchFamily="2" charset="-122"/>
                <a:ea typeface="宋体" panose="02010600030101010101" pitchFamily="2" charset="-122"/>
              </a:rPr>
              <a:t>version</a:t>
            </a:r>
            <a:r>
              <a:rPr lang="zh-CN" altLang="zh-CN" sz="1000" dirty="0">
                <a:solidFill>
                  <a:srgbClr val="000000"/>
                </a:solidFill>
                <a:latin typeface="宋体" panose="02010600030101010101" pitchFamily="2" charset="-122"/>
                <a:ea typeface="宋体" panose="02010600030101010101" pitchFamily="2" charset="-122"/>
              </a:rPr>
              <a:t>&gt;4.3.7.RELEASE&lt;/</a:t>
            </a:r>
            <a:r>
              <a:rPr lang="zh-CN" altLang="zh-CN" sz="1000" b="1" dirty="0">
                <a:solidFill>
                  <a:srgbClr val="000080"/>
                </a:solidFill>
                <a:latin typeface="宋体" panose="02010600030101010101" pitchFamily="2" charset="-122"/>
                <a:ea typeface="宋体" panose="02010600030101010101" pitchFamily="2" charset="-122"/>
              </a:rPr>
              <a:t>version</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&lt;/</a:t>
            </a:r>
            <a:r>
              <a:rPr lang="zh-CN" altLang="zh-CN" sz="1000" b="1" dirty="0">
                <a:solidFill>
                  <a:srgbClr val="000080"/>
                </a:solidFill>
                <a:latin typeface="宋体" panose="02010600030101010101" pitchFamily="2" charset="-122"/>
                <a:ea typeface="宋体" panose="02010600030101010101" pitchFamily="2" charset="-122"/>
              </a:rPr>
              <a:t>dependency</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&lt;</a:t>
            </a:r>
            <a:r>
              <a:rPr lang="zh-CN" altLang="zh-CN" sz="1000" b="1" dirty="0">
                <a:solidFill>
                  <a:srgbClr val="000080"/>
                </a:solidFill>
                <a:latin typeface="宋体" panose="02010600030101010101" pitchFamily="2" charset="-122"/>
                <a:ea typeface="宋体" panose="02010600030101010101" pitchFamily="2" charset="-122"/>
              </a:rPr>
              <a:t>dependency</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&lt;</a:t>
            </a:r>
            <a:r>
              <a:rPr lang="zh-CN" altLang="zh-CN" sz="1000" b="1" dirty="0">
                <a:solidFill>
                  <a:srgbClr val="000080"/>
                </a:solidFill>
                <a:latin typeface="宋体" panose="02010600030101010101" pitchFamily="2" charset="-122"/>
                <a:ea typeface="宋体" panose="02010600030101010101" pitchFamily="2" charset="-122"/>
              </a:rPr>
              <a:t>groupId</a:t>
            </a:r>
            <a:r>
              <a:rPr lang="zh-CN" altLang="zh-CN" sz="1000" dirty="0">
                <a:solidFill>
                  <a:srgbClr val="000000"/>
                </a:solidFill>
                <a:latin typeface="宋体" panose="02010600030101010101" pitchFamily="2" charset="-122"/>
                <a:ea typeface="宋体" panose="02010600030101010101" pitchFamily="2" charset="-122"/>
              </a:rPr>
              <a:t>&gt;org.springframework&lt;/</a:t>
            </a:r>
            <a:r>
              <a:rPr lang="zh-CN" altLang="zh-CN" sz="1000" b="1" dirty="0">
                <a:solidFill>
                  <a:srgbClr val="000080"/>
                </a:solidFill>
                <a:latin typeface="宋体" panose="02010600030101010101" pitchFamily="2" charset="-122"/>
                <a:ea typeface="宋体" panose="02010600030101010101" pitchFamily="2" charset="-122"/>
              </a:rPr>
              <a:t>groupId</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&lt;</a:t>
            </a:r>
            <a:r>
              <a:rPr lang="zh-CN" altLang="zh-CN" sz="1000" b="1" dirty="0">
                <a:solidFill>
                  <a:srgbClr val="000080"/>
                </a:solidFill>
                <a:latin typeface="宋体" panose="02010600030101010101" pitchFamily="2" charset="-122"/>
                <a:ea typeface="宋体" panose="02010600030101010101" pitchFamily="2" charset="-122"/>
              </a:rPr>
              <a:t>artifactId</a:t>
            </a:r>
            <a:r>
              <a:rPr lang="zh-CN" altLang="zh-CN" sz="1000" dirty="0">
                <a:solidFill>
                  <a:srgbClr val="000000"/>
                </a:solidFill>
                <a:latin typeface="宋体" panose="02010600030101010101" pitchFamily="2" charset="-122"/>
                <a:ea typeface="宋体" panose="02010600030101010101" pitchFamily="2" charset="-122"/>
              </a:rPr>
              <a:t>&gt;spring-webmvc&lt;/</a:t>
            </a:r>
            <a:r>
              <a:rPr lang="zh-CN" altLang="zh-CN" sz="1000" b="1" dirty="0">
                <a:solidFill>
                  <a:srgbClr val="000080"/>
                </a:solidFill>
                <a:latin typeface="宋体" panose="02010600030101010101" pitchFamily="2" charset="-122"/>
                <a:ea typeface="宋体" panose="02010600030101010101" pitchFamily="2" charset="-122"/>
              </a:rPr>
              <a:t>artifactId</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&lt;</a:t>
            </a:r>
            <a:r>
              <a:rPr lang="zh-CN" altLang="zh-CN" sz="1000" b="1" dirty="0">
                <a:solidFill>
                  <a:srgbClr val="000080"/>
                </a:solidFill>
                <a:latin typeface="宋体" panose="02010600030101010101" pitchFamily="2" charset="-122"/>
                <a:ea typeface="宋体" panose="02010600030101010101" pitchFamily="2" charset="-122"/>
              </a:rPr>
              <a:t>version</a:t>
            </a:r>
            <a:r>
              <a:rPr lang="zh-CN" altLang="zh-CN" sz="1000" dirty="0">
                <a:solidFill>
                  <a:srgbClr val="000000"/>
                </a:solidFill>
                <a:latin typeface="宋体" panose="02010600030101010101" pitchFamily="2" charset="-122"/>
                <a:ea typeface="宋体" panose="02010600030101010101" pitchFamily="2" charset="-122"/>
              </a:rPr>
              <a:t>&gt;4.3.7.RELEASE&lt;/</a:t>
            </a:r>
            <a:r>
              <a:rPr lang="zh-CN" altLang="zh-CN" sz="1000" b="1" dirty="0">
                <a:solidFill>
                  <a:srgbClr val="000080"/>
                </a:solidFill>
                <a:latin typeface="宋体" panose="02010600030101010101" pitchFamily="2" charset="-122"/>
                <a:ea typeface="宋体" panose="02010600030101010101" pitchFamily="2" charset="-122"/>
              </a:rPr>
              <a:t>version</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&lt;/</a:t>
            </a:r>
            <a:r>
              <a:rPr lang="zh-CN" altLang="zh-CN" sz="1000" b="1" dirty="0">
                <a:solidFill>
                  <a:srgbClr val="000080"/>
                </a:solidFill>
                <a:latin typeface="宋体" panose="02010600030101010101" pitchFamily="2" charset="-122"/>
                <a:ea typeface="宋体" panose="02010600030101010101" pitchFamily="2" charset="-122"/>
              </a:rPr>
              <a:t>dependency</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a:t>
            </a:r>
            <a:r>
              <a:rPr lang="zh-CN" altLang="zh-CN" sz="1000" i="1" dirty="0">
                <a:solidFill>
                  <a:srgbClr val="808080"/>
                </a:solidFill>
                <a:latin typeface="宋体" panose="02010600030101010101" pitchFamily="2" charset="-122"/>
                <a:ea typeface="宋体" panose="02010600030101010101" pitchFamily="2" charset="-122"/>
              </a:rPr>
              <a:t>&lt;!-- 4.Spring test依赖：方便做单元测试和集成测试 --&gt;</a:t>
            </a:r>
            <a:br>
              <a:rPr lang="zh-CN" altLang="zh-CN" sz="1000" i="1" dirty="0">
                <a:solidFill>
                  <a:srgbClr val="808080"/>
                </a:solidFill>
                <a:latin typeface="宋体" panose="02010600030101010101" pitchFamily="2" charset="-122"/>
                <a:ea typeface="宋体" panose="02010600030101010101" pitchFamily="2" charset="-122"/>
              </a:rPr>
            </a:br>
            <a:r>
              <a:rPr lang="zh-CN" altLang="zh-CN" sz="1000" i="1" dirty="0">
                <a:solidFill>
                  <a:srgbClr val="808080"/>
                </a:solidFill>
                <a:latin typeface="宋体" panose="02010600030101010101" pitchFamily="2" charset="-122"/>
                <a:ea typeface="宋体" panose="02010600030101010101" pitchFamily="2" charset="-122"/>
              </a:rPr>
              <a:t>  </a:t>
            </a:r>
            <a:r>
              <a:rPr lang="zh-CN" altLang="zh-CN" sz="1000" dirty="0">
                <a:solidFill>
                  <a:srgbClr val="000000"/>
                </a:solidFill>
                <a:latin typeface="宋体" panose="02010600030101010101" pitchFamily="2" charset="-122"/>
                <a:ea typeface="宋体" panose="02010600030101010101" pitchFamily="2" charset="-122"/>
              </a:rPr>
              <a:t>&lt;</a:t>
            </a:r>
            <a:r>
              <a:rPr lang="zh-CN" altLang="zh-CN" sz="1000" b="1" dirty="0">
                <a:solidFill>
                  <a:srgbClr val="000080"/>
                </a:solidFill>
                <a:latin typeface="宋体" panose="02010600030101010101" pitchFamily="2" charset="-122"/>
                <a:ea typeface="宋体" panose="02010600030101010101" pitchFamily="2" charset="-122"/>
              </a:rPr>
              <a:t>dependency</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&lt;</a:t>
            </a:r>
            <a:r>
              <a:rPr lang="zh-CN" altLang="zh-CN" sz="1000" b="1" dirty="0">
                <a:solidFill>
                  <a:srgbClr val="000080"/>
                </a:solidFill>
                <a:latin typeface="宋体" panose="02010600030101010101" pitchFamily="2" charset="-122"/>
                <a:ea typeface="宋体" panose="02010600030101010101" pitchFamily="2" charset="-122"/>
              </a:rPr>
              <a:t>groupId</a:t>
            </a:r>
            <a:r>
              <a:rPr lang="zh-CN" altLang="zh-CN" sz="1000" dirty="0">
                <a:solidFill>
                  <a:srgbClr val="000000"/>
                </a:solidFill>
                <a:latin typeface="宋体" panose="02010600030101010101" pitchFamily="2" charset="-122"/>
                <a:ea typeface="宋体" panose="02010600030101010101" pitchFamily="2" charset="-122"/>
              </a:rPr>
              <a:t>&gt;org.springframework&lt;/</a:t>
            </a:r>
            <a:r>
              <a:rPr lang="zh-CN" altLang="zh-CN" sz="1000" b="1" dirty="0">
                <a:solidFill>
                  <a:srgbClr val="000080"/>
                </a:solidFill>
                <a:latin typeface="宋体" panose="02010600030101010101" pitchFamily="2" charset="-122"/>
                <a:ea typeface="宋体" panose="02010600030101010101" pitchFamily="2" charset="-122"/>
              </a:rPr>
              <a:t>groupId</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&lt;</a:t>
            </a:r>
            <a:r>
              <a:rPr lang="zh-CN" altLang="zh-CN" sz="1000" b="1" dirty="0">
                <a:solidFill>
                  <a:srgbClr val="000080"/>
                </a:solidFill>
                <a:latin typeface="宋体" panose="02010600030101010101" pitchFamily="2" charset="-122"/>
                <a:ea typeface="宋体" panose="02010600030101010101" pitchFamily="2" charset="-122"/>
              </a:rPr>
              <a:t>artifactId</a:t>
            </a:r>
            <a:r>
              <a:rPr lang="zh-CN" altLang="zh-CN" sz="1000" dirty="0">
                <a:solidFill>
                  <a:srgbClr val="000000"/>
                </a:solidFill>
                <a:latin typeface="宋体" panose="02010600030101010101" pitchFamily="2" charset="-122"/>
                <a:ea typeface="宋体" panose="02010600030101010101" pitchFamily="2" charset="-122"/>
              </a:rPr>
              <a:t>&gt;spring-test&lt;/</a:t>
            </a:r>
            <a:r>
              <a:rPr lang="zh-CN" altLang="zh-CN" sz="1000" b="1" dirty="0">
                <a:solidFill>
                  <a:srgbClr val="000080"/>
                </a:solidFill>
                <a:latin typeface="宋体" panose="02010600030101010101" pitchFamily="2" charset="-122"/>
                <a:ea typeface="宋体" panose="02010600030101010101" pitchFamily="2" charset="-122"/>
              </a:rPr>
              <a:t>artifactId</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&lt;</a:t>
            </a:r>
            <a:r>
              <a:rPr lang="zh-CN" altLang="zh-CN" sz="1000" b="1" dirty="0">
                <a:solidFill>
                  <a:srgbClr val="000080"/>
                </a:solidFill>
                <a:latin typeface="宋体" panose="02010600030101010101" pitchFamily="2" charset="-122"/>
                <a:ea typeface="宋体" panose="02010600030101010101" pitchFamily="2" charset="-122"/>
              </a:rPr>
              <a:t>version</a:t>
            </a:r>
            <a:r>
              <a:rPr lang="zh-CN" altLang="zh-CN" sz="1000" dirty="0">
                <a:solidFill>
                  <a:srgbClr val="000000"/>
                </a:solidFill>
                <a:latin typeface="宋体" panose="02010600030101010101" pitchFamily="2" charset="-122"/>
                <a:ea typeface="宋体" panose="02010600030101010101" pitchFamily="2" charset="-122"/>
              </a:rPr>
              <a:t>&gt;4.3.7.RELEASE&lt;/</a:t>
            </a:r>
            <a:r>
              <a:rPr lang="zh-CN" altLang="zh-CN" sz="1000" b="1" dirty="0">
                <a:solidFill>
                  <a:srgbClr val="000080"/>
                </a:solidFill>
                <a:latin typeface="宋体" panose="02010600030101010101" pitchFamily="2" charset="-122"/>
                <a:ea typeface="宋体" panose="02010600030101010101" pitchFamily="2" charset="-122"/>
              </a:rPr>
              <a:t>version</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    　　&lt;/</a:t>
            </a:r>
            <a:r>
              <a:rPr lang="zh-CN" altLang="zh-CN" sz="1000" b="1" dirty="0">
                <a:solidFill>
                  <a:srgbClr val="000080"/>
                </a:solidFill>
                <a:latin typeface="宋体" panose="02010600030101010101" pitchFamily="2" charset="-122"/>
                <a:ea typeface="宋体" panose="02010600030101010101" pitchFamily="2" charset="-122"/>
              </a:rPr>
              <a:t>dependency</a:t>
            </a:r>
            <a:r>
              <a:rPr lang="zh-CN" altLang="zh-CN" sz="1000" dirty="0">
                <a:solidFill>
                  <a:srgbClr val="000000"/>
                </a:solidFill>
                <a:latin typeface="宋体" panose="02010600030101010101" pitchFamily="2" charset="-122"/>
                <a:ea typeface="宋体" panose="02010600030101010101" pitchFamily="2" charset="-122"/>
              </a:rPr>
              <a:t>&gt;</a:t>
            </a:r>
            <a:br>
              <a:rPr lang="zh-CN" altLang="zh-CN" sz="1000" dirty="0">
                <a:solidFill>
                  <a:srgbClr val="000000"/>
                </a:solidFill>
                <a:latin typeface="宋体" panose="02010600030101010101" pitchFamily="2" charset="-122"/>
                <a:ea typeface="宋体" panose="02010600030101010101" pitchFamily="2" charset="-122"/>
              </a:rPr>
            </a:br>
            <a:r>
              <a:rPr lang="zh-CN" altLang="zh-CN" sz="1000" dirty="0">
                <a:solidFill>
                  <a:srgbClr val="000000"/>
                </a:solidFill>
                <a:latin typeface="宋体" panose="02010600030101010101" pitchFamily="2" charset="-122"/>
                <a:ea typeface="宋体" panose="02010600030101010101" pitchFamily="2" charset="-122"/>
              </a:rPr>
              <a:t>&lt;/</a:t>
            </a:r>
            <a:r>
              <a:rPr lang="zh-CN" altLang="zh-CN" sz="1000" b="1" dirty="0">
                <a:solidFill>
                  <a:srgbClr val="000080"/>
                </a:solidFill>
                <a:latin typeface="宋体" panose="02010600030101010101" pitchFamily="2" charset="-122"/>
                <a:ea typeface="宋体" panose="02010600030101010101" pitchFamily="2" charset="-122"/>
              </a:rPr>
              <a:t>dependencies</a:t>
            </a:r>
            <a:r>
              <a:rPr lang="zh-CN" altLang="zh-CN" sz="1000" dirty="0">
                <a:solidFill>
                  <a:srgbClr val="000000"/>
                </a:solidFill>
                <a:latin typeface="宋体" panose="02010600030101010101" pitchFamily="2" charset="-122"/>
                <a:ea typeface="宋体" panose="02010600030101010101" pitchFamily="2" charset="-122"/>
              </a:rPr>
              <a:t>&gt;</a:t>
            </a:r>
            <a:endParaRPr lang="zh-CN" altLang="en-US" sz="1000" dirty="0"/>
          </a:p>
        </p:txBody>
      </p:sp>
    </p:spTree>
    <p:extLst>
      <p:ext uri="{BB962C8B-B14F-4D97-AF65-F5344CB8AC3E}">
        <p14:creationId xmlns:p14="http://schemas.microsoft.com/office/powerpoint/2010/main" val="38359267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395536" y="116632"/>
            <a:ext cx="8229600" cy="792088"/>
          </a:xfrm>
        </p:spPr>
        <p:txBody>
          <a:bodyPr>
            <a:normAutofit fontScale="90000"/>
          </a:bodyPr>
          <a:lstStyle/>
          <a:p>
            <a:r>
              <a:rPr lang="en-US" altLang="zh-CN" sz="4800" dirty="0" smtClean="0">
                <a:latin typeface="宋体" panose="02010600030101010101" pitchFamily="2" charset="-122"/>
                <a:ea typeface="宋体" panose="02010600030101010101" pitchFamily="2" charset="-122"/>
                <a:cs typeface="Arial Unicode MS" panose="020B0604020202020204" pitchFamily="34" charset="-122"/>
              </a:rPr>
              <a:t>AOP </a:t>
            </a:r>
            <a:r>
              <a:rPr lang="zh-CN" altLang="en-US" sz="4800" dirty="0" smtClean="0">
                <a:latin typeface="宋体" panose="02010600030101010101" pitchFamily="2" charset="-122"/>
                <a:ea typeface="宋体" panose="02010600030101010101" pitchFamily="2" charset="-122"/>
                <a:cs typeface="Arial Unicode MS" panose="020B0604020202020204" pitchFamily="34" charset="-122"/>
              </a:rPr>
              <a:t>前奏</a:t>
            </a:r>
            <a:endParaRPr lang="zh-CN" altLang="en-US" sz="4800" dirty="0">
              <a:latin typeface="宋体" panose="02010600030101010101" pitchFamily="2" charset="-122"/>
              <a:ea typeface="宋体" panose="02010600030101010101" pitchFamily="2" charset="-122"/>
              <a:cs typeface="Arial Unicode MS" panose="020B0604020202020204" pitchFamily="34" charset="-122"/>
            </a:endParaRPr>
          </a:p>
        </p:txBody>
      </p:sp>
      <p:pic>
        <p:nvPicPr>
          <p:cNvPr id="675844" name="Picture 4"/>
          <p:cNvPicPr>
            <a:picLocks noChangeAspect="1" noChangeArrowheads="1"/>
          </p:cNvPicPr>
          <p:nvPr/>
        </p:nvPicPr>
        <p:blipFill>
          <a:blip r:embed="rId3"/>
          <a:srcRect/>
          <a:stretch>
            <a:fillRect/>
          </a:stretch>
        </p:blipFill>
        <p:spPr bwMode="auto">
          <a:xfrm>
            <a:off x="1475656" y="1793652"/>
            <a:ext cx="3816424" cy="4391502"/>
          </a:xfrm>
          <a:prstGeom prst="rect">
            <a:avLst/>
          </a:prstGeom>
          <a:noFill/>
        </p:spPr>
      </p:pic>
      <p:sp>
        <p:nvSpPr>
          <p:cNvPr id="675845" name="Text Box 5"/>
          <p:cNvSpPr txBox="1">
            <a:spLocks noChangeArrowheads="1"/>
          </p:cNvSpPr>
          <p:nvPr/>
        </p:nvSpPr>
        <p:spPr bwMode="auto">
          <a:xfrm>
            <a:off x="3165748" y="1008822"/>
            <a:ext cx="5261004" cy="784830"/>
          </a:xfrm>
          <a:prstGeom prst="rect">
            <a:avLst/>
          </a:prstGeom>
          <a:solidFill>
            <a:srgbClr val="CCFFCC"/>
          </a:solidFill>
          <a:ln w="9525" algn="ctr">
            <a:noFill/>
            <a:miter lim="800000"/>
          </a:ln>
          <a:effectLst/>
        </p:spPr>
        <p:txBody>
          <a:bodyPr wrap="square">
            <a:spAutoFit/>
          </a:bodyPr>
          <a:lstStyle/>
          <a:p>
            <a:pPr marL="342900" indent="-342900" algn="l">
              <a:spcBef>
                <a:spcPct val="50000"/>
              </a:spcBef>
            </a:pPr>
            <a:r>
              <a:rPr lang="zh-CN" altLang="en-US" dirty="0" smtClean="0">
                <a:latin typeface="宋体" panose="02010600030101010101" pitchFamily="2" charset="-122"/>
                <a:ea typeface="宋体" panose="02010600030101010101" pitchFamily="2" charset="-122"/>
                <a:cs typeface="Arial Unicode MS" panose="020B0604020202020204" pitchFamily="34" charset="-122"/>
              </a:rPr>
              <a:t>需求</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1-</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日志：</a:t>
            </a:r>
            <a:r>
              <a:rPr lang="zh-CN" altLang="en-US" dirty="0">
                <a:latin typeface="宋体" panose="02010600030101010101" pitchFamily="2" charset="-122"/>
                <a:ea typeface="宋体" panose="02010600030101010101" pitchFamily="2" charset="-122"/>
                <a:cs typeface="Arial Unicode MS" panose="020B0604020202020204" pitchFamily="34" charset="-122"/>
              </a:rPr>
              <a:t>在程序执行期间追踪正在发生的活动</a:t>
            </a:r>
          </a:p>
          <a:p>
            <a:pPr marL="342900" indent="-342900" algn="l">
              <a:spcBef>
                <a:spcPct val="50000"/>
              </a:spcBef>
            </a:pPr>
            <a:r>
              <a:rPr lang="zh-CN" altLang="en-US" dirty="0" smtClean="0">
                <a:latin typeface="宋体" panose="02010600030101010101" pitchFamily="2" charset="-122"/>
                <a:ea typeface="宋体" panose="02010600030101010101" pitchFamily="2" charset="-122"/>
                <a:cs typeface="Arial Unicode MS" panose="020B0604020202020204" pitchFamily="34" charset="-122"/>
              </a:rPr>
              <a:t>需求</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2-</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验证：</a:t>
            </a:r>
            <a:r>
              <a:rPr lang="zh-CN" altLang="en-US" dirty="0">
                <a:latin typeface="宋体" panose="02010600030101010101" pitchFamily="2" charset="-122"/>
                <a:ea typeface="宋体" panose="02010600030101010101" pitchFamily="2" charset="-122"/>
                <a:cs typeface="Arial Unicode MS" panose="020B0604020202020204" pitchFamily="34" charset="-122"/>
              </a:rPr>
              <a:t>希望计算器只能处理正数的运算</a:t>
            </a:r>
          </a:p>
        </p:txBody>
      </p:sp>
      <p:sp>
        <p:nvSpPr>
          <p:cNvPr id="8" name="Rectangle 3"/>
          <p:cNvSpPr txBox="1">
            <a:spLocks noChangeArrowheads="1"/>
          </p:cNvSpPr>
          <p:nvPr/>
        </p:nvSpPr>
        <p:spPr>
          <a:xfrm>
            <a:off x="467544" y="1196752"/>
            <a:ext cx="7696200" cy="596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00" dirty="0" smtClean="0">
                <a:latin typeface="宋体" panose="02010600030101010101" pitchFamily="2" charset="-122"/>
                <a:ea typeface="宋体" panose="02010600030101010101" pitchFamily="2" charset="-122"/>
                <a:cs typeface="Arial Unicode MS" panose="020B0604020202020204" pitchFamily="34" charset="-122"/>
              </a:rPr>
              <a:t>WHY </a:t>
            </a:r>
            <a:r>
              <a:rPr lang="zh-CN" altLang="en-US" sz="2600" dirty="0" smtClean="0">
                <a:latin typeface="宋体" panose="02010600030101010101" pitchFamily="2" charset="-122"/>
                <a:ea typeface="宋体" panose="02010600030101010101" pitchFamily="2" charset="-122"/>
                <a:cs typeface="Arial Unicode MS" panose="020B0604020202020204" pitchFamily="34" charset="-122"/>
              </a:rPr>
              <a:t> </a:t>
            </a:r>
            <a:r>
              <a:rPr lang="en-US" altLang="zh-CN" sz="2600" dirty="0" smtClean="0">
                <a:latin typeface="宋体" panose="02010600030101010101" pitchFamily="2" charset="-122"/>
                <a:ea typeface="宋体" panose="02010600030101010101" pitchFamily="2" charset="-122"/>
                <a:cs typeface="Arial Unicode MS" panose="020B0604020202020204" pitchFamily="34" charset="-122"/>
              </a:rPr>
              <a:t>AOP </a:t>
            </a:r>
            <a:r>
              <a:rPr lang="zh-CN" altLang="en-US" sz="2600" dirty="0" smtClean="0">
                <a:latin typeface="宋体" panose="02010600030101010101" pitchFamily="2" charset="-122"/>
                <a:ea typeface="宋体" panose="02010600030101010101" pitchFamily="2" charset="-122"/>
                <a:cs typeface="Arial Unicode MS" panose="020B0604020202020204" pitchFamily="34" charset="-122"/>
              </a:rPr>
              <a:t>？</a:t>
            </a:r>
            <a:endParaRPr lang="en-US" altLang="zh-CN" sz="26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47622"/>
            <a:ext cx="7522874" cy="5805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4818" name="Rectangle 2"/>
          <p:cNvSpPr>
            <a:spLocks noGrp="1" noChangeArrowheads="1"/>
          </p:cNvSpPr>
          <p:nvPr>
            <p:ph type="title"/>
          </p:nvPr>
        </p:nvSpPr>
        <p:spPr>
          <a:xfrm>
            <a:off x="611560" y="126463"/>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代码实现片段</a:t>
            </a:r>
          </a:p>
        </p:txBody>
      </p:sp>
      <p:sp>
        <p:nvSpPr>
          <p:cNvPr id="2" name="矩形 1"/>
          <p:cNvSpPr/>
          <p:nvPr/>
        </p:nvSpPr>
        <p:spPr>
          <a:xfrm>
            <a:off x="1417094" y="2057817"/>
            <a:ext cx="5891210" cy="65110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03648" y="3442220"/>
            <a:ext cx="6480720"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403648" y="6263374"/>
            <a:ext cx="6480720"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17095" y="4900827"/>
            <a:ext cx="6107233"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467544"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问题</a:t>
            </a:r>
          </a:p>
        </p:txBody>
      </p:sp>
      <p:sp>
        <p:nvSpPr>
          <p:cNvPr id="683011" name="Rectangle 3"/>
          <p:cNvSpPr>
            <a:spLocks noGrp="1" noChangeArrowheads="1"/>
          </p:cNvSpPr>
          <p:nvPr>
            <p:ph idx="1"/>
          </p:nvPr>
        </p:nvSpPr>
        <p:spPr>
          <a:xfrm>
            <a:off x="251520" y="1340768"/>
            <a:ext cx="8568952" cy="3528392"/>
          </a:xfrm>
        </p:spPr>
        <p:txBody>
          <a:bodyPr>
            <a:normAutofit/>
          </a:bodyPr>
          <a:lstStyle/>
          <a:p>
            <a:r>
              <a:rPr lang="zh-CN" altLang="en-US" sz="2800" dirty="0" smtClean="0">
                <a:latin typeface="宋体" panose="02010600030101010101" pitchFamily="2" charset="-122"/>
                <a:ea typeface="宋体" panose="02010600030101010101" pitchFamily="2" charset="-122"/>
                <a:cs typeface="Arial Unicode MS" panose="020B0604020202020204" pitchFamily="34" charset="-122"/>
              </a:rPr>
              <a:t>代码混乱：越来越</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多的非业务需求</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日志和</a:t>
            </a:r>
            <a:r>
              <a:rPr lang="zh-CN" altLang="en-US" sz="2800" dirty="0" smtClean="0">
                <a:latin typeface="宋体" panose="02010600030101010101" pitchFamily="2" charset="-122"/>
                <a:ea typeface="宋体" panose="02010600030101010101" pitchFamily="2" charset="-122"/>
                <a:cs typeface="Arial Unicode MS" panose="020B0604020202020204" pitchFamily="34" charset="-122"/>
              </a:rPr>
              <a:t>验证等</a:t>
            </a:r>
            <a:r>
              <a:rPr lang="en-US" altLang="zh-CN" sz="2800" dirty="0" smtClean="0">
                <a:latin typeface="宋体" panose="02010600030101010101" pitchFamily="2" charset="-122"/>
                <a:ea typeface="宋体" panose="02010600030101010101" pitchFamily="2" charset="-122"/>
                <a:cs typeface="Arial Unicode MS" panose="020B0604020202020204" pitchFamily="34" charset="-122"/>
              </a:rPr>
              <a:t>)</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加入后</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原有</a:t>
            </a:r>
            <a:r>
              <a:rPr lang="zh-CN" altLang="en-US" sz="2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的业务方法</a:t>
            </a:r>
            <a:r>
              <a:rPr lang="zh-CN" altLang="en-US" sz="2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急剧膨胀</a:t>
            </a:r>
            <a:r>
              <a:rPr lang="en-US" altLang="zh-CN" sz="2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en-US" altLang="zh-CN" sz="2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8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每个</a:t>
            </a:r>
            <a:r>
              <a:rPr lang="zh-CN" altLang="en-US" sz="2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方法在处理核心逻辑的同时还必须兼顾其他多个关注点</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p>
          <a:p>
            <a:r>
              <a:rPr lang="zh-CN" altLang="en-US" sz="2800" dirty="0">
                <a:latin typeface="宋体" panose="02010600030101010101" pitchFamily="2" charset="-122"/>
                <a:ea typeface="宋体" panose="02010600030101010101" pitchFamily="2" charset="-122"/>
                <a:cs typeface="Arial Unicode MS" panose="020B0604020202020204" pitchFamily="34" charset="-122"/>
              </a:rPr>
              <a:t>代码分散</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以日志需求为例</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只是为了满足这个单一需求</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就不得不在多个</a:t>
            </a:r>
            <a:r>
              <a:rPr lang="zh-CN" altLang="en-US" sz="2800" dirty="0" smtClean="0">
                <a:latin typeface="宋体" panose="02010600030101010101" pitchFamily="2" charset="-122"/>
                <a:ea typeface="宋体" panose="02010600030101010101" pitchFamily="2" charset="-122"/>
                <a:cs typeface="Arial Unicode MS" panose="020B0604020202020204" pitchFamily="34" charset="-122"/>
              </a:rPr>
              <a:t>模块（方法）里</a:t>
            </a:r>
            <a:r>
              <a:rPr lang="zh-CN" altLang="en-US" sz="2800" dirty="0">
                <a:latin typeface="宋体" panose="02010600030101010101" pitchFamily="2" charset="-122"/>
                <a:ea typeface="宋体" panose="02010600030101010101" pitchFamily="2" charset="-122"/>
                <a:cs typeface="Arial Unicode MS" panose="020B0604020202020204" pitchFamily="34" charset="-122"/>
              </a:rPr>
              <a:t>多次重复相同的日志代码</a:t>
            </a:r>
            <a:r>
              <a:rPr lang="en-US" altLang="zh-CN" sz="28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如果日志需求发生变化</a:t>
            </a:r>
            <a:r>
              <a:rPr lang="en-US" altLang="zh-CN" sz="2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8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必须修改所有模块</a:t>
            </a:r>
            <a:r>
              <a:rPr lang="en-US" altLang="zh-CN" sz="2800" dirty="0" smtClean="0">
                <a:latin typeface="宋体" panose="02010600030101010101" pitchFamily="2" charset="-122"/>
                <a:ea typeface="宋体" panose="02010600030101010101" pitchFamily="2" charset="-122"/>
                <a:cs typeface="Arial Unicode MS" panose="020B0604020202020204" pitchFamily="34" charset="-122"/>
              </a:rPr>
              <a:t>.</a:t>
            </a:r>
            <a:endParaRPr lang="en-US" altLang="zh-CN" sz="28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565150" y="122505"/>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使用</a:t>
            </a:r>
            <a:r>
              <a:rPr lang="zh-CN" altLang="en-US"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动态</a:t>
            </a:r>
            <a:r>
              <a:rPr lang="zh-CN" altLang="en-US"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代理</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解决上述问题</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80963" name="Rectangle 3"/>
          <p:cNvSpPr>
            <a:spLocks noGrp="1" noChangeArrowheads="1"/>
          </p:cNvSpPr>
          <p:nvPr>
            <p:ph idx="1"/>
          </p:nvPr>
        </p:nvSpPr>
        <p:spPr>
          <a:xfrm>
            <a:off x="755576" y="1184694"/>
            <a:ext cx="7696200" cy="1597025"/>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代理设计模式的原理</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使用一个代理将对象包装起来</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然后用该代理对象取代原始对象</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任何对原始对象的调用都要通过代理</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代理对象决定是否以及何时将方法调用转到原始对象上</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t>
            </a: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a:p>
            <a:pPr marL="0" indent="0">
              <a:buNone/>
            </a:pPr>
            <a:endParaRPr lang="en-US" altLang="zh-CN" sz="2400" dirty="0" smtClean="0">
              <a:latin typeface="宋体" panose="02010600030101010101" pitchFamily="2" charset="-122"/>
              <a:ea typeface="宋体" panose="02010600030101010101" pitchFamily="2" charset="-122"/>
              <a:cs typeface="Arial Unicode MS" panose="020B0604020202020204" pitchFamily="34" charset="-122"/>
            </a:endParaRPr>
          </a:p>
          <a:p>
            <a:pPr marL="0" indent="0">
              <a:buNone/>
            </a:pPr>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p:txBody>
      </p:sp>
      <p:grpSp>
        <p:nvGrpSpPr>
          <p:cNvPr id="2" name="组合 1"/>
          <p:cNvGrpSpPr/>
          <p:nvPr/>
        </p:nvGrpSpPr>
        <p:grpSpPr>
          <a:xfrm>
            <a:off x="1187624" y="2420888"/>
            <a:ext cx="7417445" cy="4320480"/>
            <a:chOff x="1501775" y="2924448"/>
            <a:chExt cx="6599238" cy="3744912"/>
          </a:xfrm>
        </p:grpSpPr>
        <p:sp>
          <p:nvSpPr>
            <p:cNvPr id="680964" name="Rectangle 4"/>
            <p:cNvSpPr>
              <a:spLocks noChangeArrowheads="1"/>
            </p:cNvSpPr>
            <p:nvPr/>
          </p:nvSpPr>
          <p:spPr bwMode="auto">
            <a:xfrm>
              <a:off x="1501775" y="4437335"/>
              <a:ext cx="1655763" cy="865188"/>
            </a:xfrm>
            <a:prstGeom prst="rect">
              <a:avLst/>
            </a:prstGeom>
            <a:noFill/>
            <a:ln w="9525" algn="ctr">
              <a:solidFill>
                <a:schemeClr val="tx1"/>
              </a:solidFill>
              <a:miter lim="800000"/>
            </a:ln>
            <a:effectLst/>
          </p:spPr>
          <p:txBody>
            <a:bodyPr wrap="none" anchor="ctr"/>
            <a:lstStyle/>
            <a:p>
              <a:pPr marL="342900" indent="-342900">
                <a:buFont typeface="Wingdings" panose="05000000000000000000" pitchFamily="2" charset="2"/>
                <a:buNone/>
              </a:pPr>
              <a:r>
                <a:rPr lang="zh-CN" altLang="en-US" dirty="0">
                  <a:latin typeface="宋体" panose="02010600030101010101" pitchFamily="2" charset="-122"/>
                  <a:ea typeface="宋体" panose="02010600030101010101" pitchFamily="2" charset="-122"/>
                  <a:cs typeface="Arial Unicode MS" panose="020B0604020202020204" pitchFamily="34" charset="-122"/>
                </a:rPr>
                <a:t>调用者</a:t>
              </a:r>
            </a:p>
          </p:txBody>
        </p:sp>
        <p:sp>
          <p:nvSpPr>
            <p:cNvPr id="680965" name="Oval 5"/>
            <p:cNvSpPr>
              <a:spLocks noChangeArrowheads="1"/>
            </p:cNvSpPr>
            <p:nvPr/>
          </p:nvSpPr>
          <p:spPr bwMode="auto">
            <a:xfrm>
              <a:off x="4957763" y="3576910"/>
              <a:ext cx="2520950" cy="2520950"/>
            </a:xfrm>
            <a:prstGeom prst="ellipse">
              <a:avLst/>
            </a:prstGeom>
            <a:noFill/>
            <a:ln w="9525" algn="ctr">
              <a:solidFill>
                <a:schemeClr val="tx1"/>
              </a:solidFill>
              <a:round/>
            </a:ln>
            <a:effectLst/>
          </p:spPr>
          <p:txBody>
            <a:bodyPr wrap="none" anchor="ct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80966" name="Oval 6"/>
            <p:cNvSpPr>
              <a:spLocks noChangeArrowheads="1"/>
            </p:cNvSpPr>
            <p:nvPr/>
          </p:nvSpPr>
          <p:spPr bwMode="auto">
            <a:xfrm>
              <a:off x="5724525" y="4310335"/>
              <a:ext cx="1008063" cy="1008063"/>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marL="342900" indent="-342900">
                <a:buFont typeface="Wingdings" panose="05000000000000000000" pitchFamily="2" charset="2"/>
                <a:buNone/>
              </a:pPr>
              <a:r>
                <a:rPr lang="zh-CN" altLang="en-US" sz="1800" b="1" dirty="0" smtClean="0">
                  <a:latin typeface="宋体" panose="02010600030101010101" pitchFamily="2" charset="-122"/>
                  <a:ea typeface="宋体" panose="02010600030101010101" pitchFamily="2" charset="-122"/>
                  <a:cs typeface="Arial Unicode MS" panose="020B0604020202020204" pitchFamily="34" charset="-122"/>
                </a:rPr>
                <a:t>计算器</a:t>
              </a:r>
              <a:endParaRPr lang="zh-CN" altLang="en-US" sz="1800" b="1"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80967" name="Text Box 7"/>
            <p:cNvSpPr txBox="1">
              <a:spLocks noChangeArrowheads="1"/>
            </p:cNvSpPr>
            <p:nvPr/>
          </p:nvSpPr>
          <p:spPr bwMode="auto">
            <a:xfrm>
              <a:off x="5521325" y="3949973"/>
              <a:ext cx="1403350" cy="366712"/>
            </a:xfrm>
            <a:prstGeom prst="rect">
              <a:avLst/>
            </a:prstGeom>
            <a:noFill/>
            <a:ln w="9525" algn="ctr">
              <a:noFill/>
              <a:miter lim="800000"/>
            </a:ln>
            <a:effectLst/>
          </p:spPr>
          <p:txBody>
            <a:bodyPr>
              <a:spAutoFit/>
            </a:bodyPr>
            <a:lstStyle/>
            <a:p>
              <a:pPr marL="342900" indent="-342900">
                <a:spcBef>
                  <a:spcPct val="50000"/>
                </a:spcBef>
                <a:buFont typeface="Wingdings" panose="05000000000000000000" pitchFamily="2" charset="2"/>
                <a:buNone/>
              </a:pPr>
              <a:r>
                <a:rPr lang="zh-CN" altLang="en-US" b="1" dirty="0">
                  <a:latin typeface="宋体" panose="02010600030101010101" pitchFamily="2" charset="-122"/>
                  <a:ea typeface="宋体" panose="02010600030101010101" pitchFamily="2" charset="-122"/>
                  <a:cs typeface="Arial Unicode MS" panose="020B0604020202020204" pitchFamily="34" charset="-122"/>
                </a:rPr>
                <a:t>日志代理</a:t>
              </a:r>
            </a:p>
          </p:txBody>
        </p:sp>
        <p:sp>
          <p:nvSpPr>
            <p:cNvPr id="680968" name="Line 8"/>
            <p:cNvSpPr>
              <a:spLocks noChangeShapeType="1"/>
            </p:cNvSpPr>
            <p:nvPr/>
          </p:nvSpPr>
          <p:spPr bwMode="auto">
            <a:xfrm>
              <a:off x="3157538" y="4586560"/>
              <a:ext cx="1198562" cy="0"/>
            </a:xfrm>
            <a:prstGeom prst="line">
              <a:avLst/>
            </a:prstGeom>
            <a:noFill/>
            <a:ln w="9525">
              <a:solidFill>
                <a:schemeClr val="tx1"/>
              </a:solidFill>
              <a:roun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80969" name="Line 9"/>
            <p:cNvSpPr>
              <a:spLocks noChangeShapeType="1"/>
            </p:cNvSpPr>
            <p:nvPr/>
          </p:nvSpPr>
          <p:spPr bwMode="auto">
            <a:xfrm>
              <a:off x="5016500" y="4586560"/>
              <a:ext cx="792163" cy="0"/>
            </a:xfrm>
            <a:prstGeom prst="line">
              <a:avLst/>
            </a:prstGeom>
            <a:noFill/>
            <a:ln w="9525">
              <a:solidFill>
                <a:schemeClr val="tx1"/>
              </a:solidFill>
              <a:prstDash val="dash"/>
              <a:rou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80970" name="Line 10"/>
            <p:cNvSpPr>
              <a:spLocks noChangeShapeType="1"/>
            </p:cNvSpPr>
            <p:nvPr/>
          </p:nvSpPr>
          <p:spPr bwMode="auto">
            <a:xfrm flipH="1">
              <a:off x="4957763" y="4945335"/>
              <a:ext cx="792162" cy="0"/>
            </a:xfrm>
            <a:prstGeom prst="line">
              <a:avLst/>
            </a:prstGeom>
            <a:noFill/>
            <a:ln w="9525">
              <a:solidFill>
                <a:schemeClr val="tx1"/>
              </a:solidFill>
              <a:prstDash val="dash"/>
              <a:roun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80971" name="Line 11"/>
            <p:cNvSpPr>
              <a:spLocks noChangeShapeType="1"/>
            </p:cNvSpPr>
            <p:nvPr/>
          </p:nvSpPr>
          <p:spPr bwMode="auto">
            <a:xfrm flipH="1">
              <a:off x="3157538" y="4945335"/>
              <a:ext cx="1198562" cy="0"/>
            </a:xfrm>
            <a:prstGeom prst="line">
              <a:avLst/>
            </a:prstGeom>
            <a:noFill/>
            <a:ln w="9525">
              <a:solidFill>
                <a:schemeClr val="tx1"/>
              </a:solidFill>
              <a:rou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80972" name="Oval 12"/>
            <p:cNvSpPr>
              <a:spLocks noChangeArrowheads="1"/>
            </p:cNvSpPr>
            <p:nvPr/>
          </p:nvSpPr>
          <p:spPr bwMode="auto">
            <a:xfrm>
              <a:off x="4356100" y="2924448"/>
              <a:ext cx="3744913" cy="3744912"/>
            </a:xfrm>
            <a:prstGeom prst="ellipse">
              <a:avLst/>
            </a:prstGeom>
            <a:noFill/>
            <a:ln w="9525" algn="ctr">
              <a:solidFill>
                <a:schemeClr val="tx1"/>
              </a:solidFill>
              <a:round/>
            </a:ln>
            <a:effectLst/>
          </p:spPr>
          <p:txBody>
            <a:bodyPr wrap="none" anchor="ct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80973" name="Text Box 13"/>
            <p:cNvSpPr txBox="1">
              <a:spLocks noChangeArrowheads="1"/>
            </p:cNvSpPr>
            <p:nvPr/>
          </p:nvSpPr>
          <p:spPr bwMode="auto">
            <a:xfrm>
              <a:off x="5534025" y="3145110"/>
              <a:ext cx="1403350" cy="366713"/>
            </a:xfrm>
            <a:prstGeom prst="rect">
              <a:avLst/>
            </a:prstGeom>
            <a:noFill/>
            <a:ln w="9525" algn="ctr">
              <a:noFill/>
              <a:miter lim="800000"/>
            </a:ln>
            <a:effectLst/>
          </p:spPr>
          <p:txBody>
            <a:bodyPr>
              <a:spAutoFit/>
            </a:bodyPr>
            <a:lstStyle/>
            <a:p>
              <a:pPr marL="342900" indent="-342900">
                <a:spcBef>
                  <a:spcPct val="50000"/>
                </a:spcBef>
                <a:buFont typeface="Wingdings" panose="05000000000000000000" pitchFamily="2" charset="2"/>
                <a:buNone/>
              </a:pPr>
              <a:r>
                <a:rPr lang="zh-CN" altLang="en-US" b="1" dirty="0">
                  <a:latin typeface="宋体" panose="02010600030101010101" pitchFamily="2" charset="-122"/>
                  <a:ea typeface="宋体" panose="02010600030101010101" pitchFamily="2" charset="-122"/>
                  <a:cs typeface="Arial Unicode MS" panose="020B0604020202020204" pitchFamily="34" charset="-122"/>
                </a:rPr>
                <a:t>验证代理</a:t>
              </a:r>
            </a:p>
          </p:txBody>
        </p:sp>
        <p:sp>
          <p:nvSpPr>
            <p:cNvPr id="680974" name="Line 14"/>
            <p:cNvSpPr>
              <a:spLocks noChangeShapeType="1"/>
            </p:cNvSpPr>
            <p:nvPr/>
          </p:nvSpPr>
          <p:spPr bwMode="auto">
            <a:xfrm>
              <a:off x="4356100" y="4592910"/>
              <a:ext cx="647700" cy="0"/>
            </a:xfrm>
            <a:prstGeom prst="line">
              <a:avLst/>
            </a:prstGeom>
            <a:noFill/>
            <a:ln w="9525">
              <a:solidFill>
                <a:schemeClr val="tx1"/>
              </a:solidFill>
              <a:prstDash val="dash"/>
              <a:roun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80975" name="Line 15"/>
            <p:cNvSpPr>
              <a:spLocks noChangeShapeType="1"/>
            </p:cNvSpPr>
            <p:nvPr/>
          </p:nvSpPr>
          <p:spPr bwMode="auto">
            <a:xfrm>
              <a:off x="4356100" y="4953273"/>
              <a:ext cx="647700" cy="0"/>
            </a:xfrm>
            <a:prstGeom prst="line">
              <a:avLst/>
            </a:prstGeom>
            <a:noFill/>
            <a:ln w="9525">
              <a:solidFill>
                <a:schemeClr val="tx1"/>
              </a:solidFill>
              <a:prstDash val="dash"/>
              <a:roun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80976" name="Line 16"/>
            <p:cNvSpPr>
              <a:spLocks noChangeShapeType="1"/>
            </p:cNvSpPr>
            <p:nvPr/>
          </p:nvSpPr>
          <p:spPr bwMode="auto">
            <a:xfrm>
              <a:off x="3635375" y="4221435"/>
              <a:ext cx="720725" cy="358775"/>
            </a:xfrm>
            <a:prstGeom prst="line">
              <a:avLst/>
            </a:prstGeom>
            <a:noFill/>
            <a:ln w="9525">
              <a:solidFill>
                <a:schemeClr val="tx1"/>
              </a:solidFill>
              <a:rou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80977" name="Text Box 17"/>
            <p:cNvSpPr txBox="1">
              <a:spLocks noChangeArrowheads="1"/>
            </p:cNvSpPr>
            <p:nvPr/>
          </p:nvSpPr>
          <p:spPr bwMode="auto">
            <a:xfrm>
              <a:off x="2411413" y="3997598"/>
              <a:ext cx="1225550" cy="366712"/>
            </a:xfrm>
            <a:prstGeom prst="rect">
              <a:avLst/>
            </a:prstGeom>
            <a:noFill/>
            <a:ln w="9525" algn="ctr">
              <a:noFill/>
              <a:miter lim="800000"/>
            </a:ln>
            <a:effectLst/>
          </p:spPr>
          <p:txBody>
            <a:bodyPr>
              <a:spAutoFit/>
            </a:bodyPr>
            <a:lstStyle/>
            <a:p>
              <a:pPr marL="342900" indent="-342900">
                <a:spcBef>
                  <a:spcPct val="50000"/>
                </a:spcBef>
                <a:buFont typeface="Wingdings" panose="05000000000000000000" pitchFamily="2" charset="2"/>
                <a:buNone/>
              </a:pPr>
              <a:r>
                <a:rPr lang="zh-CN" altLang="en-US" dirty="0">
                  <a:latin typeface="宋体" panose="02010600030101010101" pitchFamily="2" charset="-122"/>
                  <a:ea typeface="宋体" panose="02010600030101010101" pitchFamily="2" charset="-122"/>
                  <a:cs typeface="Arial Unicode MS" panose="020B0604020202020204" pitchFamily="34" charset="-122"/>
                </a:rPr>
                <a:t>参数验证</a:t>
              </a:r>
            </a:p>
          </p:txBody>
        </p:sp>
        <p:sp>
          <p:nvSpPr>
            <p:cNvPr id="680980" name="Text Box 20"/>
            <p:cNvSpPr txBox="1">
              <a:spLocks noChangeArrowheads="1"/>
            </p:cNvSpPr>
            <p:nvPr/>
          </p:nvSpPr>
          <p:spPr bwMode="auto">
            <a:xfrm>
              <a:off x="1812925" y="3638823"/>
              <a:ext cx="2017713" cy="366712"/>
            </a:xfrm>
            <a:prstGeom prst="rect">
              <a:avLst/>
            </a:prstGeom>
            <a:noFill/>
            <a:ln w="9525" algn="ctr">
              <a:noFill/>
              <a:miter lim="800000"/>
            </a:ln>
            <a:effectLst/>
          </p:spPr>
          <p:txBody>
            <a:bodyPr>
              <a:spAutoFit/>
            </a:bodyPr>
            <a:lstStyle/>
            <a:p>
              <a:pPr marL="342900" indent="-342900">
                <a:spcBef>
                  <a:spcPct val="50000"/>
                </a:spcBef>
                <a:buFont typeface="Wingdings" panose="05000000000000000000" pitchFamily="2" charset="2"/>
                <a:buNone/>
              </a:pPr>
              <a:r>
                <a:rPr lang="zh-CN" altLang="en-US" dirty="0">
                  <a:latin typeface="宋体" panose="02010600030101010101" pitchFamily="2" charset="-122"/>
                  <a:ea typeface="宋体" panose="02010600030101010101" pitchFamily="2" charset="-122"/>
                  <a:cs typeface="Arial Unicode MS" panose="020B0604020202020204" pitchFamily="34" charset="-122"/>
                </a:rPr>
                <a:t>方法日志开始</a:t>
              </a:r>
            </a:p>
          </p:txBody>
        </p:sp>
        <p:sp>
          <p:nvSpPr>
            <p:cNvPr id="680981" name="Line 21"/>
            <p:cNvSpPr>
              <a:spLocks noChangeShapeType="1"/>
            </p:cNvSpPr>
            <p:nvPr/>
          </p:nvSpPr>
          <p:spPr bwMode="auto">
            <a:xfrm>
              <a:off x="3635375" y="3861073"/>
              <a:ext cx="1368425" cy="719137"/>
            </a:xfrm>
            <a:prstGeom prst="line">
              <a:avLst/>
            </a:prstGeom>
            <a:noFill/>
            <a:ln w="9525">
              <a:solidFill>
                <a:schemeClr val="tx1"/>
              </a:solidFill>
              <a:rou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80982" name="Text Box 22"/>
            <p:cNvSpPr txBox="1">
              <a:spLocks noChangeArrowheads="1"/>
            </p:cNvSpPr>
            <p:nvPr/>
          </p:nvSpPr>
          <p:spPr bwMode="auto">
            <a:xfrm>
              <a:off x="2062163" y="5497785"/>
              <a:ext cx="1801812" cy="366713"/>
            </a:xfrm>
            <a:prstGeom prst="rect">
              <a:avLst/>
            </a:prstGeom>
            <a:noFill/>
            <a:ln w="9525" algn="ctr">
              <a:noFill/>
              <a:miter lim="800000"/>
            </a:ln>
            <a:effectLst/>
          </p:spPr>
          <p:txBody>
            <a:bodyPr>
              <a:spAutoFit/>
            </a:bodyPr>
            <a:lstStyle/>
            <a:p>
              <a:pPr marL="342900" indent="-342900">
                <a:spcBef>
                  <a:spcPct val="50000"/>
                </a:spcBef>
                <a:buFont typeface="Wingdings" panose="05000000000000000000" pitchFamily="2" charset="2"/>
                <a:buNone/>
              </a:pPr>
              <a:r>
                <a:rPr lang="zh-CN" altLang="en-US" dirty="0">
                  <a:latin typeface="宋体" panose="02010600030101010101" pitchFamily="2" charset="-122"/>
                  <a:ea typeface="宋体" panose="02010600030101010101" pitchFamily="2" charset="-122"/>
                  <a:cs typeface="Arial Unicode MS" panose="020B0604020202020204" pitchFamily="34" charset="-122"/>
                </a:rPr>
                <a:t>方法日志结束</a:t>
              </a:r>
            </a:p>
          </p:txBody>
        </p:sp>
        <p:sp>
          <p:nvSpPr>
            <p:cNvPr id="680983" name="Line 23"/>
            <p:cNvSpPr>
              <a:spLocks noChangeShapeType="1"/>
            </p:cNvSpPr>
            <p:nvPr/>
          </p:nvSpPr>
          <p:spPr bwMode="auto">
            <a:xfrm flipV="1">
              <a:off x="3635375" y="4940573"/>
              <a:ext cx="1368425" cy="576262"/>
            </a:xfrm>
            <a:prstGeom prst="line">
              <a:avLst/>
            </a:prstGeom>
            <a:noFill/>
            <a:ln w="9525">
              <a:solidFill>
                <a:schemeClr val="tx1"/>
              </a:solidFill>
              <a:rou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7"/>
          <p:cNvSpPr>
            <a:spLocks noChangeArrowheads="1"/>
          </p:cNvSpPr>
          <p:nvPr/>
        </p:nvSpPr>
        <p:spPr bwMode="auto">
          <a:xfrm>
            <a:off x="82550" y="981075"/>
            <a:ext cx="10034066" cy="5361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dirty="0">
                <a:solidFill>
                  <a:srgbClr val="000000"/>
                </a:solidFill>
                <a:sym typeface="Franklin Gothic Book" charset="0"/>
              </a:rPr>
              <a:t>public class </a:t>
            </a:r>
            <a:r>
              <a:rPr lang="en-US" altLang="zh-CN" sz="1600" dirty="0" err="1">
                <a:solidFill>
                  <a:srgbClr val="000000"/>
                </a:solidFill>
                <a:sym typeface="Franklin Gothic Book" charset="0"/>
              </a:rPr>
              <a:t>MyInvocationHandler</a:t>
            </a:r>
            <a:r>
              <a:rPr lang="en-US" altLang="zh-CN" sz="1600" dirty="0">
                <a:solidFill>
                  <a:srgbClr val="000000"/>
                </a:solidFill>
                <a:sym typeface="Franklin Gothic Book" charset="0"/>
              </a:rPr>
              <a:t> implements </a:t>
            </a:r>
            <a:r>
              <a:rPr lang="en-US" altLang="zh-CN" sz="1600" dirty="0" err="1">
                <a:solidFill>
                  <a:srgbClr val="000000"/>
                </a:solidFill>
                <a:sym typeface="Franklin Gothic Book" charset="0"/>
              </a:rPr>
              <a:t>InvocationHandler</a:t>
            </a:r>
            <a:r>
              <a:rPr lang="en-US" altLang="zh-CN" sz="1600" dirty="0">
                <a:solidFill>
                  <a:srgbClr val="000000"/>
                </a:solidFill>
                <a:sym typeface="Franklin Gothic Book" charset="0"/>
              </a:rPr>
              <a:t> { </a:t>
            </a:r>
            <a:endParaRPr lang="zh-CN" altLang="en-US" sz="1600" dirty="0">
              <a:solidFill>
                <a:srgbClr val="000000"/>
              </a:solidFill>
              <a:sym typeface="Franklin Gothic Book" charset="0"/>
            </a:endParaRPr>
          </a:p>
          <a:p>
            <a:pPr>
              <a:spcBef>
                <a:spcPct val="0"/>
              </a:spcBef>
              <a:buFontTx/>
              <a:buNone/>
            </a:pPr>
            <a:r>
              <a:rPr lang="en-US" altLang="zh-CN" sz="1600" dirty="0">
                <a:solidFill>
                  <a:srgbClr val="000000"/>
                </a:solidFill>
                <a:sym typeface="Franklin Gothic Book" charset="0"/>
              </a:rPr>
              <a:t>    private Object target; </a:t>
            </a:r>
            <a:r>
              <a:rPr lang="en-US" altLang="zh-CN"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a:t>
            </a:r>
            <a:r>
              <a:rPr lang="zh-CN" alt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代理的目标对象</a:t>
            </a:r>
            <a:endParaRPr lang="en-US" sz="1600" dirty="0">
              <a:solidFill>
                <a:srgbClr val="000000"/>
              </a:solidFill>
              <a:sym typeface="Franklin Gothic Book" charset="0"/>
            </a:endParaRPr>
          </a:p>
          <a:p>
            <a:pPr>
              <a:spcBef>
                <a:spcPct val="0"/>
              </a:spcBef>
              <a:buFontTx/>
              <a:buNone/>
            </a:pPr>
            <a:r>
              <a:rPr lang="en-US" sz="1600" dirty="0">
                <a:solidFill>
                  <a:srgbClr val="000000"/>
                </a:solidFill>
                <a:sym typeface="Franklin Gothic Book" charset="0"/>
              </a:rPr>
              <a:t>    </a:t>
            </a:r>
            <a:r>
              <a:rPr lang="en-US" altLang="zh-CN" sz="1600" dirty="0">
                <a:solidFill>
                  <a:srgbClr val="000000"/>
                </a:solidFill>
                <a:sym typeface="Franklin Gothic Book" charset="0"/>
              </a:rPr>
              <a:t>public </a:t>
            </a:r>
            <a:r>
              <a:rPr lang="en-US" altLang="zh-CN" sz="1600" dirty="0" err="1">
                <a:solidFill>
                  <a:srgbClr val="000000"/>
                </a:solidFill>
                <a:sym typeface="Franklin Gothic Book" charset="0"/>
              </a:rPr>
              <a:t>MyInvocationHandler</a:t>
            </a:r>
            <a:r>
              <a:rPr lang="en-US" altLang="zh-CN" sz="1600" dirty="0">
                <a:solidFill>
                  <a:srgbClr val="000000"/>
                </a:solidFill>
                <a:sym typeface="Franklin Gothic Book" charset="0"/>
              </a:rPr>
              <a:t>(Object target) {</a:t>
            </a:r>
            <a:endParaRPr lang="zh-CN" altLang="en-US" sz="1600" dirty="0">
              <a:solidFill>
                <a:srgbClr val="000000"/>
              </a:solidFill>
              <a:sym typeface="Franklin Gothic Book" charset="0"/>
            </a:endParaRPr>
          </a:p>
          <a:p>
            <a:pPr>
              <a:spcBef>
                <a:spcPct val="0"/>
              </a:spcBef>
              <a:buFontTx/>
              <a:buNone/>
            </a:pPr>
            <a:r>
              <a:rPr lang="en-US" altLang="zh-CN" sz="1600" dirty="0">
                <a:solidFill>
                  <a:srgbClr val="000000"/>
                </a:solidFill>
                <a:sym typeface="Franklin Gothic Book" charset="0"/>
              </a:rPr>
              <a:t>        </a:t>
            </a:r>
            <a:r>
              <a:rPr lang="en-US" altLang="zh-CN" sz="1600" dirty="0" err="1">
                <a:solidFill>
                  <a:srgbClr val="000000"/>
                </a:solidFill>
                <a:sym typeface="Franklin Gothic Book" charset="0"/>
              </a:rPr>
              <a:t>this.target</a:t>
            </a:r>
            <a:r>
              <a:rPr lang="en-US" altLang="zh-CN" sz="1600" dirty="0">
                <a:solidFill>
                  <a:srgbClr val="000000"/>
                </a:solidFill>
                <a:sym typeface="Franklin Gothic Book" charset="0"/>
              </a:rPr>
              <a:t> = target;</a:t>
            </a:r>
            <a:endParaRPr lang="zh-CN" altLang="en-US" sz="1600" dirty="0">
              <a:solidFill>
                <a:srgbClr val="000000"/>
              </a:solidFill>
              <a:sym typeface="Franklin Gothic Book" charset="0"/>
            </a:endParaRPr>
          </a:p>
          <a:p>
            <a:pPr>
              <a:spcBef>
                <a:spcPct val="0"/>
              </a:spcBef>
              <a:buFontTx/>
              <a:buNone/>
            </a:pPr>
            <a:r>
              <a:rPr lang="en-US" altLang="zh-CN" sz="1600" dirty="0">
                <a:solidFill>
                  <a:srgbClr val="000000"/>
                </a:solidFill>
                <a:sym typeface="Franklin Gothic Book" charset="0"/>
              </a:rPr>
              <a:t>    }</a:t>
            </a:r>
            <a:endParaRPr lang="zh-CN" altLang="en-US" sz="1600" dirty="0">
              <a:solidFill>
                <a:srgbClr val="000000"/>
              </a:solidFill>
              <a:sym typeface="Franklin Gothic Book" charset="0"/>
            </a:endParaRPr>
          </a:p>
          <a:p>
            <a:pPr>
              <a:spcBef>
                <a:spcPct val="0"/>
              </a:spcBef>
              <a:buFontTx/>
              <a:buNone/>
            </a:pPr>
            <a:r>
              <a:rPr lang="en-US" altLang="zh-CN" sz="1600" dirty="0">
                <a:solidFill>
                  <a:srgbClr val="000000"/>
                </a:solidFill>
                <a:sym typeface="Franklin Gothic Book" charset="0"/>
              </a:rPr>
              <a:t> </a:t>
            </a:r>
            <a:r>
              <a:rPr lang="en-US" altLang="zh-CN"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//proxy </a:t>
            </a:r>
            <a:r>
              <a:rPr lang="zh-CN" alt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在其上调用方法的代理实例  </a:t>
            </a:r>
            <a:r>
              <a:rPr lang="en-US" altLang="zh-CN"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//method </a:t>
            </a:r>
            <a:r>
              <a:rPr lang="zh-CN" alt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拦截的方法   </a:t>
            </a:r>
            <a:r>
              <a:rPr lang="en-US" altLang="zh-CN"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a:t>
            </a:r>
            <a:r>
              <a:rPr lang="en-US" altLang="zh-CN" sz="1600" dirty="0" err="1">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args</a:t>
            </a:r>
            <a:r>
              <a:rPr lang="en-US" altLang="zh-CN"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       </a:t>
            </a:r>
            <a:r>
              <a:rPr lang="zh-CN" alt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拦截的参数</a:t>
            </a:r>
            <a:endParaRPr 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endParaRPr>
          </a:p>
          <a:p>
            <a:pPr>
              <a:spcBef>
                <a:spcPct val="0"/>
              </a:spcBef>
              <a:buFontTx/>
              <a:buNone/>
            </a:pPr>
            <a:r>
              <a:rPr 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    </a:t>
            </a:r>
            <a:r>
              <a:rPr lang="en-US" altLang="zh-CN" sz="1600" dirty="0">
                <a:solidFill>
                  <a:srgbClr val="000000"/>
                </a:solidFill>
                <a:sym typeface="Franklin Gothic Book" charset="0"/>
              </a:rPr>
              <a:t>@Override</a:t>
            </a:r>
            <a:endParaRPr lang="zh-CN" altLang="en-US" sz="1600" dirty="0">
              <a:solidFill>
                <a:srgbClr val="000000"/>
              </a:solidFill>
              <a:sym typeface="Franklin Gothic Book" charset="0"/>
            </a:endParaRPr>
          </a:p>
          <a:p>
            <a:pPr>
              <a:spcBef>
                <a:spcPct val="0"/>
              </a:spcBef>
              <a:buFontTx/>
              <a:buNone/>
            </a:pPr>
            <a:r>
              <a:rPr lang="en-US" altLang="zh-CN" sz="1600" dirty="0">
                <a:solidFill>
                  <a:srgbClr val="000000"/>
                </a:solidFill>
                <a:sym typeface="Franklin Gothic Book" charset="0"/>
              </a:rPr>
              <a:t>    public Object invoke(Object proxy, Method </a:t>
            </a:r>
            <a:r>
              <a:rPr lang="en-US" altLang="zh-CN" sz="1600" dirty="0" err="1">
                <a:solidFill>
                  <a:srgbClr val="000000"/>
                </a:solidFill>
                <a:sym typeface="Franklin Gothic Book" charset="0"/>
              </a:rPr>
              <a:t>method</a:t>
            </a:r>
            <a:r>
              <a:rPr lang="en-US" altLang="zh-CN" sz="1600" dirty="0">
                <a:solidFill>
                  <a:srgbClr val="000000"/>
                </a:solidFill>
                <a:sym typeface="Franklin Gothic Book" charset="0"/>
              </a:rPr>
              <a:t>, Object[] </a:t>
            </a:r>
            <a:r>
              <a:rPr lang="en-US" altLang="zh-CN" sz="1600" dirty="0" err="1">
                <a:solidFill>
                  <a:srgbClr val="000000"/>
                </a:solidFill>
                <a:sym typeface="Franklin Gothic Book" charset="0"/>
              </a:rPr>
              <a:t>args</a:t>
            </a:r>
            <a:r>
              <a:rPr lang="en-US" altLang="zh-CN" sz="1600" dirty="0">
                <a:solidFill>
                  <a:srgbClr val="000000"/>
                </a:solidFill>
                <a:sym typeface="Franklin Gothic Book" charset="0"/>
              </a:rPr>
              <a:t>) throws </a:t>
            </a:r>
            <a:r>
              <a:rPr lang="en-US" altLang="zh-CN" sz="1600" dirty="0" err="1">
                <a:solidFill>
                  <a:srgbClr val="000000"/>
                </a:solidFill>
                <a:sym typeface="Franklin Gothic Book" charset="0"/>
              </a:rPr>
              <a:t>Throwable</a:t>
            </a:r>
            <a:r>
              <a:rPr lang="en-US" altLang="zh-CN" sz="1600" dirty="0">
                <a:solidFill>
                  <a:srgbClr val="000000"/>
                </a:solidFill>
                <a:sym typeface="Franklin Gothic Book" charset="0"/>
              </a:rPr>
              <a:t> {</a:t>
            </a:r>
            <a:endParaRPr lang="zh-CN" altLang="en-US" sz="1600" dirty="0">
              <a:solidFill>
                <a:srgbClr val="000000"/>
              </a:solidFill>
              <a:sym typeface="Franklin Gothic Book" charset="0"/>
            </a:endParaRPr>
          </a:p>
          <a:p>
            <a:pPr>
              <a:spcBef>
                <a:spcPct val="0"/>
              </a:spcBef>
              <a:buFontTx/>
              <a:buNone/>
            </a:pPr>
            <a:r>
              <a:rPr lang="en-US" altLang="zh-CN" sz="1600" dirty="0">
                <a:solidFill>
                  <a:srgbClr val="000000"/>
                </a:solidFill>
                <a:sym typeface="Franklin Gothic Book" charset="0"/>
              </a:rPr>
              <a:t>        //1.</a:t>
            </a:r>
            <a:r>
              <a:rPr lang="zh-CN" altLang="en-US" sz="1600" dirty="0">
                <a:solidFill>
                  <a:srgbClr val="000000"/>
                </a:solidFill>
                <a:sym typeface="黑体" panose="02010609060101010101" pitchFamily="49" charset="-122"/>
              </a:rPr>
              <a:t>记录日志    </a:t>
            </a:r>
            <a:r>
              <a:rPr lang="en-US" altLang="zh-CN" sz="1600" dirty="0">
                <a:solidFill>
                  <a:srgbClr val="000000"/>
                </a:solidFill>
                <a:sym typeface="Franklin Gothic Book" charset="0"/>
              </a:rPr>
              <a:t>2.</a:t>
            </a:r>
            <a:r>
              <a:rPr lang="zh-CN" altLang="en-US" sz="1600" dirty="0">
                <a:solidFill>
                  <a:srgbClr val="000000"/>
                </a:solidFill>
                <a:sym typeface="黑体" panose="02010609060101010101" pitchFamily="49" charset="-122"/>
              </a:rPr>
              <a:t>时间统计开始      </a:t>
            </a:r>
            <a:r>
              <a:rPr lang="en-US" altLang="zh-CN" sz="1600" dirty="0">
                <a:solidFill>
                  <a:srgbClr val="000000"/>
                </a:solidFill>
                <a:sym typeface="Franklin Gothic Book" charset="0"/>
              </a:rPr>
              <a:t>3.</a:t>
            </a:r>
            <a:r>
              <a:rPr lang="zh-CN" altLang="en-US" sz="1600" dirty="0">
                <a:solidFill>
                  <a:srgbClr val="000000"/>
                </a:solidFill>
                <a:sym typeface="黑体" panose="02010609060101010101" pitchFamily="49" charset="-122"/>
              </a:rPr>
              <a:t>安全检查</a:t>
            </a:r>
          </a:p>
          <a:p>
            <a:pPr>
              <a:spcBef>
                <a:spcPct val="0"/>
              </a:spcBef>
              <a:buFontTx/>
              <a:buNone/>
            </a:pPr>
            <a:r>
              <a:rPr lang="zh-CN" altLang="en-US" sz="1600" dirty="0">
                <a:solidFill>
                  <a:srgbClr val="000000"/>
                </a:solidFill>
                <a:sym typeface="黑体" panose="02010609060101010101" pitchFamily="49" charset="-122"/>
              </a:rPr>
              <a:t>        </a:t>
            </a:r>
            <a:r>
              <a:rPr lang="en-US" altLang="zh-CN" sz="1600" dirty="0">
                <a:solidFill>
                  <a:srgbClr val="000000"/>
                </a:solidFill>
                <a:sym typeface="Franklin Gothic Book" charset="0"/>
              </a:rPr>
              <a:t>Object </a:t>
            </a:r>
            <a:r>
              <a:rPr lang="en-US" altLang="zh-CN" sz="1600" dirty="0" err="1">
                <a:solidFill>
                  <a:srgbClr val="000000"/>
                </a:solidFill>
                <a:sym typeface="Franklin Gothic Book" charset="0"/>
              </a:rPr>
              <a:t>retVal</a:t>
            </a:r>
            <a:r>
              <a:rPr lang="en-US" altLang="zh-CN" sz="1600" dirty="0">
                <a:solidFill>
                  <a:srgbClr val="000000"/>
                </a:solidFill>
                <a:sym typeface="Franklin Gothic Book" charset="0"/>
              </a:rPr>
              <a:t> = </a:t>
            </a:r>
            <a:r>
              <a:rPr lang="en-US" altLang="zh-CN" sz="1600" dirty="0" err="1">
                <a:solidFill>
                  <a:srgbClr val="000000"/>
                </a:solidFill>
                <a:sym typeface="Franklin Gothic Book" charset="0"/>
              </a:rPr>
              <a:t>method.invoke</a:t>
            </a:r>
            <a:r>
              <a:rPr lang="en-US" altLang="zh-CN" sz="1600" dirty="0">
                <a:solidFill>
                  <a:srgbClr val="000000"/>
                </a:solidFill>
                <a:sym typeface="Franklin Gothic Book" charset="0"/>
              </a:rPr>
              <a:t>(target, </a:t>
            </a:r>
            <a:r>
              <a:rPr lang="en-US" altLang="zh-CN" sz="1600" dirty="0" err="1">
                <a:solidFill>
                  <a:srgbClr val="000000"/>
                </a:solidFill>
                <a:sym typeface="Franklin Gothic Book" charset="0"/>
              </a:rPr>
              <a:t>args</a:t>
            </a:r>
            <a:r>
              <a:rPr lang="en-US" altLang="zh-CN" sz="1600" dirty="0">
                <a:solidFill>
                  <a:srgbClr val="000000"/>
                </a:solidFill>
                <a:sym typeface="Franklin Gothic Book" charset="0"/>
              </a:rPr>
              <a:t>); </a:t>
            </a:r>
            <a:r>
              <a:rPr lang="en-US" altLang="zh-CN" sz="1600" dirty="0">
                <a:solidFill>
                  <a:srgbClr val="000000"/>
                </a:solidFill>
                <a:latin typeface="华文中宋" panose="02010600040101010101" pitchFamily="2" charset="-122"/>
                <a:ea typeface="华文中宋" panose="02010600040101010101" pitchFamily="2" charset="-122"/>
                <a:sym typeface="华文中宋" panose="02010600040101010101" pitchFamily="2" charset="-122"/>
              </a:rPr>
              <a:t>);</a:t>
            </a:r>
            <a:r>
              <a:rPr lang="en-US" altLang="zh-CN"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a:t>
            </a:r>
            <a:r>
              <a:rPr lang="en-US" altLang="zh-CN" sz="1600" dirty="0">
                <a:solidFill>
                  <a:srgbClr val="000000"/>
                </a:solidFill>
                <a:sym typeface="Franklin Gothic Book" charset="0"/>
              </a:rPr>
              <a:t> </a:t>
            </a:r>
            <a:r>
              <a:rPr lang="zh-CN" alt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反射调用目标对象的某个方法</a:t>
            </a:r>
            <a:endParaRPr 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endParaRPr>
          </a:p>
          <a:p>
            <a:pPr>
              <a:spcBef>
                <a:spcPct val="0"/>
              </a:spcBef>
              <a:buFontTx/>
              <a:buNone/>
            </a:pPr>
            <a:r>
              <a:rPr lang="en-US" sz="1600" dirty="0">
                <a:solidFill>
                  <a:srgbClr val="000000"/>
                </a:solidFill>
                <a:sym typeface="Franklin Gothic Book" charset="0"/>
              </a:rPr>
              <a:t>        </a:t>
            </a:r>
            <a:r>
              <a:rPr lang="en-US" altLang="zh-CN" sz="1600" dirty="0">
                <a:solidFill>
                  <a:srgbClr val="000000"/>
                </a:solidFill>
                <a:sym typeface="Franklin Gothic Book" charset="0"/>
              </a:rPr>
              <a:t>//4.</a:t>
            </a:r>
            <a:r>
              <a:rPr lang="zh-CN" altLang="en-US" sz="1600" dirty="0">
                <a:solidFill>
                  <a:srgbClr val="000000"/>
                </a:solidFill>
                <a:sym typeface="黑体" panose="02010609060101010101" pitchFamily="49" charset="-122"/>
              </a:rPr>
              <a:t>时间统计结束</a:t>
            </a:r>
          </a:p>
          <a:p>
            <a:pPr>
              <a:spcBef>
                <a:spcPct val="0"/>
              </a:spcBef>
              <a:buFontTx/>
              <a:buNone/>
            </a:pPr>
            <a:r>
              <a:rPr lang="zh-CN" altLang="en-US" sz="1600" dirty="0">
                <a:solidFill>
                  <a:srgbClr val="000000"/>
                </a:solidFill>
                <a:sym typeface="黑体" panose="02010609060101010101" pitchFamily="49" charset="-122"/>
              </a:rPr>
              <a:t>        </a:t>
            </a:r>
            <a:r>
              <a:rPr lang="en-US" altLang="zh-CN" sz="1600" dirty="0">
                <a:solidFill>
                  <a:srgbClr val="000000"/>
                </a:solidFill>
                <a:sym typeface="Franklin Gothic Book" charset="0"/>
              </a:rPr>
              <a:t>return </a:t>
            </a:r>
            <a:r>
              <a:rPr lang="en-US" altLang="zh-CN" sz="1600" dirty="0" err="1">
                <a:solidFill>
                  <a:srgbClr val="000000"/>
                </a:solidFill>
                <a:sym typeface="Franklin Gothic Book" charset="0"/>
              </a:rPr>
              <a:t>retVal</a:t>
            </a:r>
            <a:r>
              <a:rPr lang="en-US" altLang="zh-CN" sz="1600" dirty="0">
                <a:solidFill>
                  <a:srgbClr val="000000"/>
                </a:solidFill>
                <a:sym typeface="Franklin Gothic Book" charset="0"/>
              </a:rPr>
              <a:t>;    </a:t>
            </a:r>
          </a:p>
          <a:p>
            <a:pPr>
              <a:spcBef>
                <a:spcPct val="0"/>
              </a:spcBef>
              <a:buFontTx/>
              <a:buNone/>
            </a:pPr>
            <a:r>
              <a:rPr lang="en-US" altLang="zh-CN" sz="1600" dirty="0">
                <a:solidFill>
                  <a:srgbClr val="000000"/>
                </a:solidFill>
                <a:sym typeface="Franklin Gothic Book" charset="0"/>
              </a:rPr>
              <a:t>    }</a:t>
            </a:r>
            <a:endParaRPr lang="zh-CN" altLang="en-US" sz="1600" dirty="0">
              <a:solidFill>
                <a:srgbClr val="000000"/>
              </a:solidFill>
              <a:sym typeface="Franklin Gothic Book" charset="0"/>
            </a:endParaRPr>
          </a:p>
          <a:p>
            <a:pPr>
              <a:spcBef>
                <a:spcPct val="0"/>
              </a:spcBef>
              <a:buFontTx/>
              <a:buNone/>
            </a:pPr>
            <a:r>
              <a:rPr lang="en-US" altLang="zh-CN" sz="1600" dirty="0">
                <a:solidFill>
                  <a:srgbClr val="000000"/>
                </a:solidFill>
                <a:sym typeface="Franklin Gothic Book" charset="0"/>
              </a:rPr>
              <a:t>    public static Object proxy(Object target) {</a:t>
            </a:r>
            <a:endParaRPr lang="zh-CN" altLang="en-US" sz="1600" dirty="0">
              <a:solidFill>
                <a:srgbClr val="000000"/>
              </a:solidFill>
              <a:sym typeface="Franklin Gothic Book" charset="0"/>
            </a:endParaRPr>
          </a:p>
          <a:p>
            <a:pPr lvl="2" eaLnBrk="1" hangingPunct="1">
              <a:lnSpc>
                <a:spcPct val="90000"/>
              </a:lnSpc>
              <a:spcBef>
                <a:spcPct val="0"/>
              </a:spcBef>
              <a:spcAft>
                <a:spcPct val="20000"/>
              </a:spcAft>
              <a:buFontTx/>
              <a:buNone/>
            </a:pPr>
            <a:r>
              <a:rPr lang="en-US" altLang="zh-CN" sz="1600" dirty="0" smtClean="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a:t>
            </a:r>
            <a:r>
              <a:rPr lang="zh-CN" altLang="en-US" sz="1600" dirty="0" smtClean="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第一</a:t>
            </a:r>
            <a:r>
              <a:rPr lang="zh-CN" alt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个参数设置代码使用的类装载器</a:t>
            </a:r>
            <a:r>
              <a:rPr lang="en-US" altLang="zh-CN"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a:t>
            </a:r>
            <a:r>
              <a:rPr lang="zh-CN" alt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一般采用跟目标类相同的类装载器</a:t>
            </a:r>
          </a:p>
          <a:p>
            <a:pPr lvl="2" eaLnBrk="1" hangingPunct="1">
              <a:lnSpc>
                <a:spcPct val="90000"/>
              </a:lnSpc>
              <a:spcBef>
                <a:spcPct val="0"/>
              </a:spcBef>
              <a:spcAft>
                <a:spcPct val="20000"/>
              </a:spcAft>
              <a:buFontTx/>
              <a:buNone/>
            </a:pPr>
            <a:r>
              <a:rPr lang="zh-CN" alt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 第二个参数设置代理类实现的接口</a:t>
            </a:r>
          </a:p>
          <a:p>
            <a:pPr lvl="2" eaLnBrk="1" hangingPunct="1">
              <a:lnSpc>
                <a:spcPct val="90000"/>
              </a:lnSpc>
              <a:spcBef>
                <a:spcPct val="0"/>
              </a:spcBef>
              <a:spcAft>
                <a:spcPct val="20000"/>
              </a:spcAft>
              <a:buFontTx/>
              <a:buNone/>
            </a:pPr>
            <a:r>
              <a:rPr lang="zh-CN" alt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 第三个参数设置回调对象</a:t>
            </a:r>
            <a:r>
              <a:rPr lang="en-US" altLang="zh-CN"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a:t>
            </a:r>
            <a:r>
              <a:rPr lang="zh-CN" alt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当代理对象的方法被调用时</a:t>
            </a:r>
            <a:r>
              <a:rPr lang="en-US" altLang="zh-CN"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a:t>
            </a:r>
            <a:r>
              <a:rPr lang="zh-CN" altLang="en-US"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会委派给该参数指定对象的</a:t>
            </a:r>
            <a:r>
              <a:rPr lang="en-US" altLang="zh-CN" sz="16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invoke</a:t>
            </a:r>
            <a:r>
              <a:rPr lang="zh-CN" altLang="en-US" sz="1600" dirty="0" smtClean="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方法*</a:t>
            </a:r>
            <a:r>
              <a:rPr lang="en-US" altLang="zh-CN" sz="1600" dirty="0" smtClean="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a:t>
            </a:r>
            <a:r>
              <a:rPr lang="en-US" altLang="zh-CN" sz="1600" dirty="0" smtClean="0">
                <a:solidFill>
                  <a:srgbClr val="000000"/>
                </a:solidFill>
                <a:sym typeface="Franklin Gothic Book" charset="0"/>
              </a:rPr>
              <a:t>        </a:t>
            </a:r>
            <a:endParaRPr lang="zh-CN" altLang="en-US" sz="1600" dirty="0">
              <a:solidFill>
                <a:srgbClr val="000000"/>
              </a:solidFill>
              <a:sym typeface="Franklin Gothic Book" charset="0"/>
            </a:endParaRPr>
          </a:p>
          <a:p>
            <a:pPr lvl="2" eaLnBrk="1" hangingPunct="1">
              <a:lnSpc>
                <a:spcPct val="90000"/>
              </a:lnSpc>
              <a:spcBef>
                <a:spcPct val="0"/>
              </a:spcBef>
              <a:spcAft>
                <a:spcPct val="20000"/>
              </a:spcAft>
              <a:buFontTx/>
              <a:buNone/>
            </a:pPr>
            <a:r>
              <a:rPr lang="en-US" altLang="zh-CN" sz="1600" dirty="0">
                <a:solidFill>
                  <a:srgbClr val="000000"/>
                </a:solidFill>
                <a:sym typeface="Franklin Gothic Book" charset="0"/>
              </a:rPr>
              <a:t>return </a:t>
            </a:r>
            <a:r>
              <a:rPr lang="en-US" altLang="zh-CN" sz="1600" dirty="0" err="1">
                <a:solidFill>
                  <a:srgbClr val="000000"/>
                </a:solidFill>
                <a:sym typeface="Franklin Gothic Book" charset="0"/>
              </a:rPr>
              <a:t>Proxy.newProxyInstance</a:t>
            </a:r>
            <a:r>
              <a:rPr lang="en-US" altLang="zh-CN" sz="1600" dirty="0">
                <a:solidFill>
                  <a:srgbClr val="000000"/>
                </a:solidFill>
                <a:sym typeface="Franklin Gothic Book" charset="0"/>
              </a:rPr>
              <a:t>(</a:t>
            </a:r>
            <a:r>
              <a:rPr lang="en-US" altLang="zh-CN" sz="1600" dirty="0" err="1">
                <a:solidFill>
                  <a:srgbClr val="000000"/>
                </a:solidFill>
                <a:sym typeface="Franklin Gothic Book" charset="0"/>
              </a:rPr>
              <a:t>target.getClass</a:t>
            </a:r>
            <a:r>
              <a:rPr lang="en-US" altLang="zh-CN" sz="1600" dirty="0">
                <a:solidFill>
                  <a:srgbClr val="000000"/>
                </a:solidFill>
                <a:sym typeface="Franklin Gothic Book" charset="0"/>
              </a:rPr>
              <a:t>().</a:t>
            </a:r>
            <a:r>
              <a:rPr lang="en-US" altLang="zh-CN" sz="1600" dirty="0" err="1">
                <a:solidFill>
                  <a:srgbClr val="000000"/>
                </a:solidFill>
                <a:sym typeface="Franklin Gothic Book" charset="0"/>
              </a:rPr>
              <a:t>getClassLoader</a:t>
            </a:r>
            <a:r>
              <a:rPr lang="en-US" altLang="zh-CN" sz="1600" dirty="0">
                <a:solidFill>
                  <a:srgbClr val="000000"/>
                </a:solidFill>
                <a:sym typeface="Franklin Gothic Book" charset="0"/>
              </a:rPr>
              <a:t>(), </a:t>
            </a:r>
            <a:endParaRPr lang="zh-CN" altLang="en-US" sz="1600" dirty="0">
              <a:solidFill>
                <a:srgbClr val="000000"/>
              </a:solidFill>
              <a:sym typeface="Franklin Gothic Book" charset="0"/>
            </a:endParaRPr>
          </a:p>
          <a:p>
            <a:pPr>
              <a:spcBef>
                <a:spcPct val="0"/>
              </a:spcBef>
              <a:buFontTx/>
              <a:buNone/>
            </a:pPr>
            <a:r>
              <a:rPr lang="en-US" altLang="zh-CN" sz="1600" dirty="0">
                <a:solidFill>
                  <a:srgbClr val="000000"/>
                </a:solidFill>
                <a:sym typeface="Franklin Gothic Book" charset="0"/>
              </a:rPr>
              <a:t>                </a:t>
            </a:r>
            <a:r>
              <a:rPr lang="en-US" altLang="zh-CN" sz="1600" dirty="0" err="1">
                <a:solidFill>
                  <a:srgbClr val="000000"/>
                </a:solidFill>
                <a:sym typeface="Franklin Gothic Book" charset="0"/>
              </a:rPr>
              <a:t>target.getClass</a:t>
            </a:r>
            <a:r>
              <a:rPr lang="en-US" altLang="zh-CN" sz="1600" dirty="0">
                <a:solidFill>
                  <a:srgbClr val="000000"/>
                </a:solidFill>
                <a:sym typeface="Franklin Gothic Book" charset="0"/>
              </a:rPr>
              <a:t>().</a:t>
            </a:r>
            <a:r>
              <a:rPr lang="en-US" altLang="zh-CN" sz="1600" dirty="0" err="1">
                <a:solidFill>
                  <a:srgbClr val="000000"/>
                </a:solidFill>
                <a:sym typeface="Franklin Gothic Book" charset="0"/>
              </a:rPr>
              <a:t>getInterfaces</a:t>
            </a:r>
            <a:r>
              <a:rPr lang="en-US" altLang="zh-CN" sz="1600" dirty="0">
                <a:solidFill>
                  <a:srgbClr val="000000"/>
                </a:solidFill>
                <a:sym typeface="Franklin Gothic Book" charset="0"/>
              </a:rPr>
              <a:t>(), new </a:t>
            </a:r>
            <a:r>
              <a:rPr lang="en-US" altLang="zh-CN" sz="1600" dirty="0" err="1">
                <a:solidFill>
                  <a:srgbClr val="000000"/>
                </a:solidFill>
                <a:sym typeface="Franklin Gothic Book" charset="0"/>
              </a:rPr>
              <a:t>MyInvocationHandler</a:t>
            </a:r>
            <a:r>
              <a:rPr lang="en-US" altLang="zh-CN" sz="1600" dirty="0">
                <a:solidFill>
                  <a:srgbClr val="000000"/>
                </a:solidFill>
                <a:sym typeface="Franklin Gothic Book" charset="0"/>
              </a:rPr>
              <a:t>(target));</a:t>
            </a:r>
            <a:endParaRPr lang="zh-CN" altLang="en-US" sz="1600" dirty="0">
              <a:solidFill>
                <a:srgbClr val="000000"/>
              </a:solidFill>
              <a:sym typeface="Franklin Gothic Book" charset="0"/>
            </a:endParaRPr>
          </a:p>
          <a:p>
            <a:pPr>
              <a:spcBef>
                <a:spcPct val="0"/>
              </a:spcBef>
              <a:buFontTx/>
              <a:buNone/>
            </a:pPr>
            <a:r>
              <a:rPr lang="en-US" altLang="zh-CN" sz="1600" dirty="0">
                <a:solidFill>
                  <a:srgbClr val="000000"/>
                </a:solidFill>
                <a:sym typeface="Franklin Gothic Book" charset="0"/>
              </a:rPr>
              <a:t>    }</a:t>
            </a:r>
            <a:endParaRPr lang="zh-CN" altLang="en-US" sz="1600" dirty="0">
              <a:solidFill>
                <a:srgbClr val="000000"/>
              </a:solidFill>
              <a:sym typeface="Franklin Gothic Book" charset="0"/>
            </a:endParaRPr>
          </a:p>
          <a:p>
            <a:pPr>
              <a:spcBef>
                <a:spcPct val="0"/>
              </a:spcBef>
              <a:buFontTx/>
              <a:buNone/>
            </a:pPr>
            <a:r>
              <a:rPr lang="en-US" altLang="zh-CN" sz="1600" dirty="0">
                <a:solidFill>
                  <a:srgbClr val="000000"/>
                </a:solidFill>
                <a:sym typeface="Franklin Gothic Book" charset="0"/>
              </a:rPr>
              <a:t>}</a:t>
            </a:r>
            <a:endParaRPr lang="zh-CN" altLang="en-US" sz="1600" dirty="0"/>
          </a:p>
        </p:txBody>
      </p:sp>
      <p:sp>
        <p:nvSpPr>
          <p:cNvPr id="26627" name="Rectangle 2"/>
          <p:cNvSpPr>
            <a:spLocks noChangeArrowheads="1"/>
          </p:cNvSpPr>
          <p:nvPr/>
        </p:nvSpPr>
        <p:spPr bwMode="auto">
          <a:xfrm>
            <a:off x="313690" y="251896"/>
            <a:ext cx="79307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dirty="0" smtClean="0">
                <a:solidFill>
                  <a:srgbClr val="000000"/>
                </a:solidFill>
                <a:sym typeface="Franklin Gothic Book" charset="0"/>
              </a:rPr>
              <a:t>JDK</a:t>
            </a:r>
            <a:r>
              <a:rPr lang="zh-CN" altLang="en-US" sz="2800" dirty="0">
                <a:solidFill>
                  <a:srgbClr val="000000"/>
                </a:solidFill>
                <a:sym typeface="黑体" panose="02010609060101010101" pitchFamily="49" charset="-122"/>
              </a:rPr>
              <a:t>动态代理解决方案（比较通用的解决方案）</a:t>
            </a:r>
            <a:endParaRPr lang="zh-CN" altLang="en-US" sz="2800" dirty="0"/>
          </a:p>
        </p:txBody>
      </p:sp>
      <p:sp>
        <p:nvSpPr>
          <p:cNvPr id="26628" name="Rectangle 3"/>
          <p:cNvSpPr>
            <a:spLocks noChangeArrowheads="1"/>
          </p:cNvSpPr>
          <p:nvPr/>
        </p:nvSpPr>
        <p:spPr bwMode="auto">
          <a:xfrm>
            <a:off x="5724525" y="6308725"/>
            <a:ext cx="1512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sz="1800">
              <a:solidFill>
                <a:srgbClr val="000000"/>
              </a:solidFill>
              <a:sym typeface="黑体" panose="02010609060101010101" pitchFamily="49" charset="-122"/>
            </a:endParaRPr>
          </a:p>
        </p:txBody>
      </p:sp>
      <p:sp>
        <p:nvSpPr>
          <p:cNvPr id="26629" name="Text Box 5"/>
          <p:cNvSpPr>
            <a:spLocks noChangeArrowheads="1"/>
          </p:cNvSpPr>
          <p:nvPr/>
        </p:nvSpPr>
        <p:spPr bwMode="auto">
          <a:xfrm>
            <a:off x="5292725" y="6165850"/>
            <a:ext cx="3529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rgbClr val="000066"/>
              </a:buClr>
              <a:buFont typeface="Wingdings" panose="05000000000000000000" pitchFamily="2" charset="2"/>
              <a:buNone/>
            </a:pPr>
            <a:endParaRPr lang="zh-CN" altLang="zh-CN" sz="1800" b="1">
              <a:solidFill>
                <a:srgbClr val="000066"/>
              </a:solidFill>
              <a:latin typeface="隶书" panose="02010509060101010101" pitchFamily="49" charset="-122"/>
              <a:ea typeface="隶书" panose="02010509060101010101" pitchFamily="49" charset="-122"/>
              <a:sym typeface="隶书" panose="02010509060101010101" pitchFamily="49" charset="-122"/>
            </a:endParaRPr>
          </a:p>
          <a:p>
            <a:pPr>
              <a:spcBef>
                <a:spcPct val="0"/>
              </a:spcBef>
              <a:buClr>
                <a:srgbClr val="000066"/>
              </a:buClr>
              <a:buFont typeface="Wingdings" panose="05000000000000000000" pitchFamily="2" charset="2"/>
              <a:buNone/>
            </a:pPr>
            <a:endParaRPr lang="zh-CN" altLang="zh-CN" sz="1800" b="1">
              <a:solidFill>
                <a:srgbClr val="000066"/>
              </a:solidFill>
              <a:latin typeface="隶书" panose="02010509060101010101" pitchFamily="49" charset="-122"/>
              <a:ea typeface="隶书" panose="02010509060101010101" pitchFamily="49" charset="-122"/>
              <a:sym typeface="隶书" panose="02010509060101010101" pitchFamily="49" charset="-122"/>
            </a:endParaRPr>
          </a:p>
        </p:txBody>
      </p:sp>
      <p:sp>
        <p:nvSpPr>
          <p:cNvPr id="26632" name="Text Box 12"/>
          <p:cNvSpPr>
            <a:spLocks noChangeArrowheads="1"/>
          </p:cNvSpPr>
          <p:nvPr/>
        </p:nvSpPr>
        <p:spPr bwMode="auto">
          <a:xfrm>
            <a:off x="3779838" y="4076700"/>
            <a:ext cx="4967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800">
                <a:solidFill>
                  <a:srgbClr val="C00000"/>
                </a:solidFill>
                <a:sym typeface="黑体" panose="02010609060101010101" pitchFamily="49" charset="-122"/>
              </a:rPr>
              <a:t>缺点：使用麻烦，不能代理类，只能代理接口</a:t>
            </a:r>
            <a:endParaRPr lang="zh-CN" altLang="en-US" sz="1800"/>
          </a:p>
        </p:txBody>
      </p:sp>
    </p:spTree>
    <p:extLst>
      <p:ext uri="{BB962C8B-B14F-4D97-AF65-F5344CB8AC3E}">
        <p14:creationId xmlns:p14="http://schemas.microsoft.com/office/powerpoint/2010/main" val="4109142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32"/>
                                        </p:tgtEl>
                                        <p:attrNameLst>
                                          <p:attrName>style.visibility</p:attrName>
                                        </p:attrNameLst>
                                      </p:cBhvr>
                                      <p:to>
                                        <p:strVal val="visible"/>
                                      </p:to>
                                    </p:set>
                                    <p:anim calcmode="lin" valueType="num">
                                      <p:cBhvr>
                                        <p:cTn id="7" dur="500" fill="hold"/>
                                        <p:tgtEl>
                                          <p:spTgt spid="26632"/>
                                        </p:tgtEl>
                                        <p:attrNameLst>
                                          <p:attrName>ppt_x</p:attrName>
                                        </p:attrNameLst>
                                      </p:cBhvr>
                                      <p:tavLst>
                                        <p:tav tm="0">
                                          <p:val>
                                            <p:strVal val="#ppt_x"/>
                                          </p:val>
                                        </p:tav>
                                        <p:tav tm="100000">
                                          <p:val>
                                            <p:strVal val="#ppt_x"/>
                                          </p:val>
                                        </p:tav>
                                      </p:tavLst>
                                    </p:anim>
                                    <p:anim calcmode="lin" valueType="num">
                                      <p:cBhvr>
                                        <p:cTn id="8" dur="500" fill="hold"/>
                                        <p:tgtEl>
                                          <p:spTgt spid="266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bldLvl="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323528" y="229255"/>
            <a:ext cx="80842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dirty="0" smtClean="0">
                <a:solidFill>
                  <a:srgbClr val="000000"/>
                </a:solidFill>
                <a:sym typeface="Franklin Gothic Book" charset="0"/>
              </a:rPr>
              <a:t>CGLIB</a:t>
            </a:r>
            <a:r>
              <a:rPr lang="zh-CN" altLang="en-US" sz="2800" dirty="0">
                <a:solidFill>
                  <a:srgbClr val="000000"/>
                </a:solidFill>
                <a:sym typeface="黑体" panose="02010609060101010101" pitchFamily="49" charset="-122"/>
              </a:rPr>
              <a:t>动态代理解决方案（比较通用的解决方案</a:t>
            </a:r>
            <a:r>
              <a:rPr lang="zh-CN" altLang="en-US" sz="2800" dirty="0" smtClean="0">
                <a:solidFill>
                  <a:srgbClr val="000000"/>
                </a:solidFill>
                <a:sym typeface="黑体" panose="02010609060101010101" pitchFamily="49" charset="-122"/>
              </a:rPr>
              <a:t>）</a:t>
            </a:r>
            <a:endParaRPr lang="zh-CN" altLang="en-US" sz="2800" dirty="0"/>
          </a:p>
        </p:txBody>
      </p:sp>
      <p:sp>
        <p:nvSpPr>
          <p:cNvPr id="27652" name="Rectangle 3"/>
          <p:cNvSpPr>
            <a:spLocks noChangeArrowheads="1"/>
          </p:cNvSpPr>
          <p:nvPr/>
        </p:nvSpPr>
        <p:spPr bwMode="auto">
          <a:xfrm>
            <a:off x="5724525" y="6308725"/>
            <a:ext cx="1512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sz="1800">
              <a:solidFill>
                <a:srgbClr val="000000"/>
              </a:solidFill>
              <a:sym typeface="黑体" panose="02010609060101010101" pitchFamily="49" charset="-122"/>
            </a:endParaRPr>
          </a:p>
        </p:txBody>
      </p:sp>
      <p:sp>
        <p:nvSpPr>
          <p:cNvPr id="27653" name="Text Box 5"/>
          <p:cNvSpPr>
            <a:spLocks noChangeArrowheads="1"/>
          </p:cNvSpPr>
          <p:nvPr/>
        </p:nvSpPr>
        <p:spPr bwMode="auto">
          <a:xfrm>
            <a:off x="5292725" y="6165850"/>
            <a:ext cx="3529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rgbClr val="000066"/>
              </a:buClr>
              <a:buFont typeface="Wingdings" panose="05000000000000000000" pitchFamily="2" charset="2"/>
              <a:buNone/>
            </a:pPr>
            <a:endParaRPr lang="zh-CN" altLang="zh-CN" sz="1800" b="1">
              <a:solidFill>
                <a:srgbClr val="000066"/>
              </a:solidFill>
              <a:latin typeface="隶书" panose="02010509060101010101" pitchFamily="49" charset="-122"/>
              <a:ea typeface="隶书" panose="02010509060101010101" pitchFamily="49" charset="-122"/>
              <a:sym typeface="隶书" panose="02010509060101010101" pitchFamily="49" charset="-122"/>
            </a:endParaRPr>
          </a:p>
          <a:p>
            <a:pPr>
              <a:spcBef>
                <a:spcPct val="0"/>
              </a:spcBef>
              <a:buClr>
                <a:srgbClr val="000066"/>
              </a:buClr>
              <a:buFont typeface="Wingdings" panose="05000000000000000000" pitchFamily="2" charset="2"/>
              <a:buNone/>
            </a:pPr>
            <a:endParaRPr lang="zh-CN" altLang="zh-CN" sz="1800" b="1">
              <a:solidFill>
                <a:srgbClr val="000066"/>
              </a:solidFill>
              <a:latin typeface="隶书" panose="02010509060101010101" pitchFamily="49" charset="-122"/>
              <a:ea typeface="隶书" panose="02010509060101010101" pitchFamily="49" charset="-122"/>
              <a:sym typeface="隶书" panose="02010509060101010101" pitchFamily="49" charset="-122"/>
            </a:endParaRPr>
          </a:p>
        </p:txBody>
      </p:sp>
      <p:sp>
        <p:nvSpPr>
          <p:cNvPr id="27655" name="Rectangle 7"/>
          <p:cNvSpPr>
            <a:spLocks noChangeArrowheads="1"/>
          </p:cNvSpPr>
          <p:nvPr/>
        </p:nvSpPr>
        <p:spPr bwMode="auto">
          <a:xfrm>
            <a:off x="395288" y="1312863"/>
            <a:ext cx="7590539" cy="580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dirty="0" smtClean="0">
                <a:solidFill>
                  <a:srgbClr val="FF0000"/>
                </a:solidFill>
                <a:sym typeface="Franklin Gothic Book" charset="0"/>
              </a:rPr>
              <a:t>需要导入</a:t>
            </a:r>
            <a:r>
              <a:rPr lang="en-US" altLang="zh-CN" sz="1400" dirty="0" smtClean="0">
                <a:solidFill>
                  <a:srgbClr val="FF0000"/>
                </a:solidFill>
                <a:sym typeface="Franklin Gothic Book" charset="0"/>
              </a:rPr>
              <a:t>cglib.jar</a:t>
            </a:r>
            <a:r>
              <a:rPr lang="zh-CN" altLang="en-US" sz="1400" dirty="0" smtClean="0">
                <a:solidFill>
                  <a:srgbClr val="FF0000"/>
                </a:solidFill>
                <a:sym typeface="Franklin Gothic Book" charset="0"/>
              </a:rPr>
              <a:t>包</a:t>
            </a:r>
            <a:endParaRPr lang="en-US" altLang="zh-CN" sz="1400" dirty="0" smtClean="0">
              <a:solidFill>
                <a:srgbClr val="FF0000"/>
              </a:solidFill>
              <a:sym typeface="Franklin Gothic Book" charset="0"/>
            </a:endParaRPr>
          </a:p>
          <a:p>
            <a:pPr>
              <a:spcBef>
                <a:spcPct val="0"/>
              </a:spcBef>
              <a:buFontTx/>
              <a:buNone/>
            </a:pPr>
            <a:r>
              <a:rPr lang="en-US" altLang="zh-CN" sz="1400" dirty="0" smtClean="0">
                <a:solidFill>
                  <a:srgbClr val="000000"/>
                </a:solidFill>
                <a:sym typeface="Franklin Gothic Book" charset="0"/>
              </a:rPr>
              <a:t>public </a:t>
            </a:r>
            <a:r>
              <a:rPr lang="en-US" altLang="zh-CN" sz="1400" dirty="0">
                <a:solidFill>
                  <a:srgbClr val="000000"/>
                </a:solidFill>
                <a:sym typeface="Franklin Gothic Book" charset="0"/>
              </a:rPr>
              <a:t>class </a:t>
            </a:r>
            <a:r>
              <a:rPr lang="en-US" altLang="zh-CN" sz="1400" dirty="0" err="1">
                <a:solidFill>
                  <a:srgbClr val="000000"/>
                </a:solidFill>
                <a:sym typeface="Franklin Gothic Book" charset="0"/>
              </a:rPr>
              <a:t>MyInterceptor</a:t>
            </a:r>
            <a:r>
              <a:rPr lang="en-US" altLang="zh-CN" sz="1400" dirty="0">
                <a:solidFill>
                  <a:srgbClr val="000000"/>
                </a:solidFill>
                <a:sym typeface="Franklin Gothic Book" charset="0"/>
              </a:rPr>
              <a:t> implements </a:t>
            </a:r>
            <a:r>
              <a:rPr lang="en-US" altLang="zh-CN" sz="1400" dirty="0" err="1">
                <a:solidFill>
                  <a:srgbClr val="000000"/>
                </a:solidFill>
                <a:sym typeface="Franklin Gothic Book" charset="0"/>
              </a:rPr>
              <a:t>MethodInterceptor</a:t>
            </a:r>
            <a:r>
              <a:rPr lang="en-US" altLang="zh-CN" sz="1400" dirty="0">
                <a:solidFill>
                  <a:srgbClr val="000000"/>
                </a:solidFill>
                <a:sym typeface="Franklin Gothic Book" charset="0"/>
              </a:rPr>
              <a:t>  {	</a:t>
            </a:r>
            <a:endParaRPr lang="zh-CN" altLang="en-US" sz="1400" dirty="0">
              <a:solidFill>
                <a:srgbClr val="000000"/>
              </a:solidFill>
              <a:sym typeface="Franklin Gothic Book" charset="0"/>
            </a:endParaRPr>
          </a:p>
          <a:p>
            <a:pPr>
              <a:spcBef>
                <a:spcPct val="0"/>
              </a:spcBef>
              <a:buFontTx/>
              <a:buNone/>
            </a:pPr>
            <a:r>
              <a:rPr lang="en-US" altLang="zh-CN" sz="1400" dirty="0">
                <a:solidFill>
                  <a:srgbClr val="000000"/>
                </a:solidFill>
                <a:sym typeface="Franklin Gothic Book" charset="0"/>
              </a:rPr>
              <a:t>    private Object target; </a:t>
            </a:r>
            <a:r>
              <a:rPr lang="en-US" altLang="zh-CN" sz="14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a:t>
            </a:r>
            <a:r>
              <a:rPr lang="zh-CN" altLang="en-US" sz="14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被代理的目标对象</a:t>
            </a:r>
            <a:endParaRPr lang="en-US" sz="1400" dirty="0">
              <a:solidFill>
                <a:srgbClr val="000000"/>
              </a:solidFill>
              <a:sym typeface="Franklin Gothic Book" charset="0"/>
            </a:endParaRPr>
          </a:p>
          <a:p>
            <a:pPr>
              <a:spcBef>
                <a:spcPct val="0"/>
              </a:spcBef>
              <a:buFontTx/>
              <a:buNone/>
            </a:pPr>
            <a:r>
              <a:rPr lang="en-US" sz="1400" dirty="0">
                <a:solidFill>
                  <a:srgbClr val="000000"/>
                </a:solidFill>
                <a:sym typeface="Franklin Gothic Book" charset="0"/>
              </a:rPr>
              <a:t>    </a:t>
            </a:r>
            <a:r>
              <a:rPr lang="en-US" altLang="zh-CN" sz="1400" dirty="0">
                <a:solidFill>
                  <a:srgbClr val="000000"/>
                </a:solidFill>
                <a:sym typeface="Franklin Gothic Book" charset="0"/>
              </a:rPr>
              <a:t>public </a:t>
            </a:r>
            <a:r>
              <a:rPr lang="en-US" altLang="zh-CN" sz="1400" dirty="0" err="1">
                <a:solidFill>
                  <a:srgbClr val="000000"/>
                </a:solidFill>
                <a:sym typeface="Franklin Gothic Book" charset="0"/>
              </a:rPr>
              <a:t>MyInterceptor</a:t>
            </a:r>
            <a:r>
              <a:rPr lang="en-US" altLang="zh-CN" sz="1400" dirty="0">
                <a:solidFill>
                  <a:srgbClr val="000000"/>
                </a:solidFill>
                <a:sym typeface="Franklin Gothic Book" charset="0"/>
              </a:rPr>
              <a:t>(Object target) {</a:t>
            </a:r>
            <a:endParaRPr lang="zh-CN" altLang="en-US" sz="1400" dirty="0">
              <a:solidFill>
                <a:srgbClr val="000000"/>
              </a:solidFill>
              <a:sym typeface="Franklin Gothic Book" charset="0"/>
            </a:endParaRPr>
          </a:p>
          <a:p>
            <a:pPr>
              <a:spcBef>
                <a:spcPct val="0"/>
              </a:spcBef>
              <a:buFontTx/>
              <a:buNone/>
            </a:pPr>
            <a:r>
              <a:rPr lang="en-US" altLang="zh-CN" sz="1400" dirty="0">
                <a:solidFill>
                  <a:srgbClr val="000000"/>
                </a:solidFill>
                <a:sym typeface="Franklin Gothic Book" charset="0"/>
              </a:rPr>
              <a:t>        </a:t>
            </a:r>
            <a:r>
              <a:rPr lang="en-US" altLang="zh-CN" sz="1400" dirty="0" err="1">
                <a:solidFill>
                  <a:srgbClr val="000000"/>
                </a:solidFill>
                <a:sym typeface="Franklin Gothic Book" charset="0"/>
              </a:rPr>
              <a:t>this.target</a:t>
            </a:r>
            <a:r>
              <a:rPr lang="en-US" altLang="zh-CN" sz="1400" dirty="0">
                <a:solidFill>
                  <a:srgbClr val="000000"/>
                </a:solidFill>
                <a:sym typeface="Franklin Gothic Book" charset="0"/>
              </a:rPr>
              <a:t> = target;</a:t>
            </a:r>
            <a:endParaRPr lang="zh-CN" altLang="en-US" sz="1400" dirty="0">
              <a:solidFill>
                <a:srgbClr val="000000"/>
              </a:solidFill>
              <a:sym typeface="Franklin Gothic Book" charset="0"/>
            </a:endParaRPr>
          </a:p>
          <a:p>
            <a:pPr>
              <a:spcBef>
                <a:spcPct val="0"/>
              </a:spcBef>
              <a:buFontTx/>
              <a:buNone/>
            </a:pPr>
            <a:r>
              <a:rPr lang="en-US" altLang="zh-CN" sz="1400" dirty="0">
                <a:solidFill>
                  <a:srgbClr val="000000"/>
                </a:solidFill>
                <a:sym typeface="Franklin Gothic Book" charset="0"/>
              </a:rPr>
              <a:t>    } </a:t>
            </a:r>
            <a:endParaRPr lang="zh-CN" altLang="en-US" sz="1400" dirty="0">
              <a:solidFill>
                <a:srgbClr val="000000"/>
              </a:solidFill>
              <a:sym typeface="Franklin Gothic Book" charset="0"/>
            </a:endParaRPr>
          </a:p>
          <a:p>
            <a:pPr>
              <a:spcBef>
                <a:spcPct val="0"/>
              </a:spcBef>
              <a:buFontTx/>
              <a:buNone/>
            </a:pPr>
            <a:r>
              <a:rPr lang="en-US" altLang="zh-CN" sz="14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//proxy </a:t>
            </a:r>
            <a:r>
              <a:rPr lang="zh-CN" altLang="en-US" sz="14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在其上调用方法的代理实例    </a:t>
            </a:r>
            <a:r>
              <a:rPr lang="en-US" altLang="zh-CN" sz="14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method</a:t>
            </a:r>
            <a:r>
              <a:rPr lang="zh-CN" altLang="en-US" sz="14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拦截的方法    </a:t>
            </a:r>
            <a:r>
              <a:rPr lang="en-US" altLang="zh-CN" sz="1400" dirty="0" err="1">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args</a:t>
            </a:r>
            <a:r>
              <a:rPr lang="en-US" altLang="zh-CN" sz="14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  </a:t>
            </a:r>
            <a:r>
              <a:rPr lang="zh-CN" altLang="en-US" sz="14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拦截的参数</a:t>
            </a:r>
          </a:p>
          <a:p>
            <a:pPr>
              <a:spcBef>
                <a:spcPct val="0"/>
              </a:spcBef>
              <a:buFontTx/>
              <a:buNone/>
            </a:pPr>
            <a:r>
              <a:rPr lang="zh-CN" altLang="en-US" sz="14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 </a:t>
            </a:r>
            <a:r>
              <a:rPr lang="en-US" altLang="zh-CN" sz="14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//invocation </a:t>
            </a:r>
            <a:r>
              <a:rPr lang="zh-CN" altLang="en-US" sz="1400" dirty="0">
                <a:solidFill>
                  <a:srgbClr val="00B050"/>
                </a:solidFill>
                <a:latin typeface="华文中宋" panose="02010600040101010101" pitchFamily="2" charset="-122"/>
                <a:ea typeface="华文中宋" panose="02010600040101010101" pitchFamily="2" charset="-122"/>
                <a:sym typeface="华文中宋" panose="02010600040101010101" pitchFamily="2" charset="-122"/>
              </a:rPr>
              <a:t>用来去调用被代理对象方法</a:t>
            </a:r>
            <a:endParaRPr lang="en-US" sz="1400" dirty="0">
              <a:solidFill>
                <a:srgbClr val="000000"/>
              </a:solidFill>
              <a:sym typeface="Franklin Gothic Book" charset="0"/>
            </a:endParaRPr>
          </a:p>
          <a:p>
            <a:pPr>
              <a:spcBef>
                <a:spcPct val="0"/>
              </a:spcBef>
              <a:buFontTx/>
              <a:buNone/>
            </a:pPr>
            <a:r>
              <a:rPr lang="en-US" sz="1400" dirty="0">
                <a:solidFill>
                  <a:srgbClr val="000000"/>
                </a:solidFill>
                <a:sym typeface="Franklin Gothic Book" charset="0"/>
              </a:rPr>
              <a:t>    </a:t>
            </a:r>
            <a:r>
              <a:rPr lang="en-US" altLang="zh-CN" sz="1400" dirty="0">
                <a:solidFill>
                  <a:srgbClr val="000000"/>
                </a:solidFill>
                <a:sym typeface="Franklin Gothic Book" charset="0"/>
              </a:rPr>
              <a:t>@Override</a:t>
            </a:r>
            <a:endParaRPr lang="zh-CN" altLang="en-US" sz="1400" dirty="0">
              <a:solidFill>
                <a:srgbClr val="000000"/>
              </a:solidFill>
              <a:sym typeface="Franklin Gothic Book" charset="0"/>
            </a:endParaRPr>
          </a:p>
          <a:p>
            <a:pPr>
              <a:spcBef>
                <a:spcPct val="0"/>
              </a:spcBef>
              <a:buFontTx/>
              <a:buNone/>
            </a:pPr>
            <a:r>
              <a:rPr lang="en-US" altLang="zh-CN" sz="1400" dirty="0">
                <a:solidFill>
                  <a:srgbClr val="000000"/>
                </a:solidFill>
                <a:sym typeface="Franklin Gothic Book" charset="0"/>
              </a:rPr>
              <a:t>    public Object intercept(Object proxy, Method </a:t>
            </a:r>
            <a:r>
              <a:rPr lang="en-US" altLang="zh-CN" sz="1400" dirty="0" err="1">
                <a:solidFill>
                  <a:srgbClr val="000000"/>
                </a:solidFill>
                <a:sym typeface="Franklin Gothic Book" charset="0"/>
              </a:rPr>
              <a:t>method</a:t>
            </a:r>
            <a:r>
              <a:rPr lang="en-US" altLang="zh-CN" sz="1400" dirty="0">
                <a:solidFill>
                  <a:srgbClr val="000000"/>
                </a:solidFill>
                <a:sym typeface="Franklin Gothic Book" charset="0"/>
              </a:rPr>
              <a:t>, Object[] </a:t>
            </a:r>
            <a:r>
              <a:rPr lang="en-US" altLang="zh-CN" sz="1400" dirty="0" err="1">
                <a:solidFill>
                  <a:srgbClr val="000000"/>
                </a:solidFill>
                <a:sym typeface="Franklin Gothic Book" charset="0"/>
              </a:rPr>
              <a:t>args</a:t>
            </a:r>
            <a:r>
              <a:rPr lang="en-US" altLang="zh-CN" sz="1400" dirty="0">
                <a:solidFill>
                  <a:srgbClr val="000000"/>
                </a:solidFill>
                <a:sym typeface="Franklin Gothic Book" charset="0"/>
              </a:rPr>
              <a:t>, </a:t>
            </a:r>
            <a:endParaRPr lang="zh-CN" altLang="en-US" sz="1400" dirty="0">
              <a:solidFill>
                <a:srgbClr val="000000"/>
              </a:solidFill>
              <a:sym typeface="Franklin Gothic Book" charset="0"/>
            </a:endParaRPr>
          </a:p>
          <a:p>
            <a:pPr>
              <a:spcBef>
                <a:spcPct val="0"/>
              </a:spcBef>
              <a:buFontTx/>
              <a:buNone/>
            </a:pPr>
            <a:r>
              <a:rPr lang="en-US" altLang="zh-CN" sz="1400" dirty="0">
                <a:solidFill>
                  <a:srgbClr val="000000"/>
                </a:solidFill>
                <a:sym typeface="Franklin Gothic Book" charset="0"/>
              </a:rPr>
              <a:t>                                         </a:t>
            </a:r>
            <a:r>
              <a:rPr lang="en-US" altLang="zh-CN" sz="1400" dirty="0" err="1">
                <a:solidFill>
                  <a:srgbClr val="000000"/>
                </a:solidFill>
                <a:sym typeface="Franklin Gothic Book" charset="0"/>
              </a:rPr>
              <a:t>MethodProxy</a:t>
            </a:r>
            <a:r>
              <a:rPr lang="en-US" altLang="zh-CN" sz="1400" dirty="0">
                <a:solidFill>
                  <a:srgbClr val="000000"/>
                </a:solidFill>
                <a:sym typeface="Franklin Gothic Book" charset="0"/>
              </a:rPr>
              <a:t> invocation) throws </a:t>
            </a:r>
            <a:r>
              <a:rPr lang="en-US" altLang="zh-CN" sz="1400" dirty="0" err="1">
                <a:solidFill>
                  <a:srgbClr val="000000"/>
                </a:solidFill>
                <a:sym typeface="Franklin Gothic Book" charset="0"/>
              </a:rPr>
              <a:t>Throwable</a:t>
            </a:r>
            <a:r>
              <a:rPr lang="en-US" altLang="zh-CN" sz="1400" dirty="0">
                <a:solidFill>
                  <a:srgbClr val="000000"/>
                </a:solidFill>
                <a:sym typeface="Franklin Gothic Book" charset="0"/>
              </a:rPr>
              <a:t> {</a:t>
            </a:r>
            <a:endParaRPr lang="zh-CN" altLang="en-US" sz="1400" dirty="0">
              <a:solidFill>
                <a:srgbClr val="000000"/>
              </a:solidFill>
              <a:sym typeface="Franklin Gothic Book" charset="0"/>
            </a:endParaRPr>
          </a:p>
          <a:p>
            <a:pPr>
              <a:spcBef>
                <a:spcPct val="0"/>
              </a:spcBef>
              <a:buFontTx/>
              <a:buNone/>
            </a:pPr>
            <a:r>
              <a:rPr lang="en-US" altLang="zh-CN" sz="1400" dirty="0">
                <a:solidFill>
                  <a:srgbClr val="000000"/>
                </a:solidFill>
                <a:sym typeface="Franklin Gothic Book" charset="0"/>
              </a:rPr>
              <a:t>        //1.</a:t>
            </a:r>
            <a:r>
              <a:rPr lang="zh-CN" altLang="en-US" sz="1400" dirty="0">
                <a:solidFill>
                  <a:srgbClr val="000000"/>
                </a:solidFill>
                <a:sym typeface="黑体" panose="02010609060101010101" pitchFamily="49" charset="-122"/>
              </a:rPr>
              <a:t>记录日志 </a:t>
            </a:r>
            <a:r>
              <a:rPr lang="en-US" altLang="zh-CN" sz="1400" dirty="0">
                <a:solidFill>
                  <a:srgbClr val="000000"/>
                </a:solidFill>
                <a:sym typeface="Franklin Gothic Book" charset="0"/>
              </a:rPr>
              <a:t>2.</a:t>
            </a:r>
            <a:r>
              <a:rPr lang="zh-CN" altLang="en-US" sz="1400" dirty="0">
                <a:solidFill>
                  <a:srgbClr val="000000"/>
                </a:solidFill>
                <a:sym typeface="黑体" panose="02010609060101010101" pitchFamily="49" charset="-122"/>
              </a:rPr>
              <a:t>时间统计开始   </a:t>
            </a:r>
            <a:r>
              <a:rPr lang="en-US" altLang="zh-CN" sz="1400" dirty="0">
                <a:solidFill>
                  <a:srgbClr val="000000"/>
                </a:solidFill>
                <a:sym typeface="Franklin Gothic Book" charset="0"/>
              </a:rPr>
              <a:t>3.</a:t>
            </a:r>
            <a:r>
              <a:rPr lang="zh-CN" altLang="en-US" sz="1400" dirty="0">
                <a:solidFill>
                  <a:srgbClr val="000000"/>
                </a:solidFill>
                <a:sym typeface="黑体" panose="02010609060101010101" pitchFamily="49" charset="-122"/>
              </a:rPr>
              <a:t>安全检查</a:t>
            </a:r>
          </a:p>
          <a:p>
            <a:pPr>
              <a:spcBef>
                <a:spcPct val="0"/>
              </a:spcBef>
              <a:buFontTx/>
              <a:buNone/>
            </a:pPr>
            <a:r>
              <a:rPr lang="zh-CN" altLang="en-US" sz="1400" dirty="0">
                <a:solidFill>
                  <a:srgbClr val="000000"/>
                </a:solidFill>
                <a:sym typeface="黑体" panose="02010609060101010101" pitchFamily="49" charset="-122"/>
              </a:rPr>
              <a:t>        </a:t>
            </a:r>
            <a:r>
              <a:rPr lang="en-US" altLang="zh-CN" sz="1400" dirty="0">
                <a:solidFill>
                  <a:srgbClr val="000000"/>
                </a:solidFill>
                <a:sym typeface="Franklin Gothic Book" charset="0"/>
              </a:rPr>
              <a:t>Object </a:t>
            </a:r>
            <a:r>
              <a:rPr lang="en-US" altLang="zh-CN" sz="1400" dirty="0" err="1">
                <a:solidFill>
                  <a:srgbClr val="000000"/>
                </a:solidFill>
                <a:sym typeface="Franklin Gothic Book" charset="0"/>
              </a:rPr>
              <a:t>retVal</a:t>
            </a:r>
            <a:r>
              <a:rPr lang="en-US" altLang="zh-CN" sz="1400" dirty="0">
                <a:solidFill>
                  <a:srgbClr val="000000"/>
                </a:solidFill>
                <a:sym typeface="Franklin Gothic Book" charset="0"/>
              </a:rPr>
              <a:t> = </a:t>
            </a:r>
            <a:r>
              <a:rPr lang="en-US" altLang="zh-CN" sz="1400" dirty="0" err="1">
                <a:solidFill>
                  <a:srgbClr val="000000"/>
                </a:solidFill>
                <a:sym typeface="Franklin Gothic Book" charset="0"/>
              </a:rPr>
              <a:t>method.invoke</a:t>
            </a:r>
            <a:r>
              <a:rPr lang="en-US" altLang="zh-CN" sz="1400" dirty="0">
                <a:solidFill>
                  <a:srgbClr val="000000"/>
                </a:solidFill>
                <a:sym typeface="Franklin Gothic Book" charset="0"/>
              </a:rPr>
              <a:t>(target, </a:t>
            </a:r>
            <a:r>
              <a:rPr lang="en-US" altLang="zh-CN" sz="1400" dirty="0" err="1">
                <a:solidFill>
                  <a:srgbClr val="000000"/>
                </a:solidFill>
                <a:sym typeface="Franklin Gothic Book" charset="0"/>
              </a:rPr>
              <a:t>args</a:t>
            </a:r>
            <a:r>
              <a:rPr lang="en-US" altLang="zh-CN" sz="1400" dirty="0">
                <a:solidFill>
                  <a:srgbClr val="000000"/>
                </a:solidFill>
                <a:sym typeface="Franklin Gothic Book" charset="0"/>
              </a:rPr>
              <a:t>);  </a:t>
            </a:r>
            <a:endParaRPr lang="en-US" altLang="zh-CN" sz="1400" dirty="0">
              <a:solidFill>
                <a:srgbClr val="C00000"/>
              </a:solidFill>
              <a:sym typeface="Franklin Gothic Book" charset="0"/>
            </a:endParaRPr>
          </a:p>
          <a:p>
            <a:pPr>
              <a:spcBef>
                <a:spcPct val="0"/>
              </a:spcBef>
              <a:buFontTx/>
              <a:buNone/>
            </a:pPr>
            <a:r>
              <a:rPr lang="en-US" altLang="zh-CN" sz="1400" dirty="0">
                <a:solidFill>
                  <a:srgbClr val="000000"/>
                </a:solidFill>
                <a:sym typeface="Franklin Gothic Book" charset="0"/>
              </a:rPr>
              <a:t>        //4.</a:t>
            </a:r>
            <a:r>
              <a:rPr lang="zh-CN" altLang="en-US" sz="1400" dirty="0">
                <a:solidFill>
                  <a:srgbClr val="000000"/>
                </a:solidFill>
                <a:sym typeface="黑体" panose="02010609060101010101" pitchFamily="49" charset="-122"/>
              </a:rPr>
              <a:t>时间统计结束</a:t>
            </a:r>
          </a:p>
          <a:p>
            <a:pPr>
              <a:spcBef>
                <a:spcPct val="0"/>
              </a:spcBef>
              <a:buFontTx/>
              <a:buNone/>
            </a:pPr>
            <a:r>
              <a:rPr lang="zh-CN" altLang="en-US" sz="1400" dirty="0">
                <a:solidFill>
                  <a:srgbClr val="000000"/>
                </a:solidFill>
                <a:sym typeface="黑体" panose="02010609060101010101" pitchFamily="49" charset="-122"/>
              </a:rPr>
              <a:t>        </a:t>
            </a:r>
            <a:r>
              <a:rPr lang="en-US" altLang="zh-CN" sz="1400" dirty="0">
                <a:solidFill>
                  <a:srgbClr val="000000"/>
                </a:solidFill>
                <a:sym typeface="Franklin Gothic Book" charset="0"/>
              </a:rPr>
              <a:t>return </a:t>
            </a:r>
            <a:r>
              <a:rPr lang="en-US" altLang="zh-CN" sz="1400" dirty="0" err="1">
                <a:solidFill>
                  <a:srgbClr val="000000"/>
                </a:solidFill>
                <a:sym typeface="Franklin Gothic Book" charset="0"/>
              </a:rPr>
              <a:t>retVal</a:t>
            </a:r>
            <a:r>
              <a:rPr lang="en-US" altLang="zh-CN" sz="1400" dirty="0">
                <a:solidFill>
                  <a:srgbClr val="000000"/>
                </a:solidFill>
                <a:sym typeface="Franklin Gothic Book" charset="0"/>
              </a:rPr>
              <a:t>;   </a:t>
            </a:r>
            <a:endParaRPr lang="zh-CN" altLang="en-US" sz="1400" dirty="0">
              <a:solidFill>
                <a:srgbClr val="000000"/>
              </a:solidFill>
              <a:sym typeface="Franklin Gothic Book" charset="0"/>
            </a:endParaRPr>
          </a:p>
          <a:p>
            <a:pPr>
              <a:spcBef>
                <a:spcPct val="0"/>
              </a:spcBef>
              <a:buFontTx/>
              <a:buNone/>
            </a:pPr>
            <a:r>
              <a:rPr lang="en-US" altLang="zh-CN" sz="1400" dirty="0">
                <a:solidFill>
                  <a:srgbClr val="000000"/>
                </a:solidFill>
                <a:sym typeface="Franklin Gothic Book" charset="0"/>
              </a:rPr>
              <a:t>    }</a:t>
            </a:r>
            <a:endParaRPr lang="zh-CN" altLang="en-US" sz="1400" dirty="0">
              <a:solidFill>
                <a:srgbClr val="000000"/>
              </a:solidFill>
              <a:sym typeface="Franklin Gothic Book" charset="0"/>
            </a:endParaRPr>
          </a:p>
          <a:p>
            <a:pPr>
              <a:spcBef>
                <a:spcPct val="0"/>
              </a:spcBef>
              <a:buFontTx/>
              <a:buNone/>
            </a:pPr>
            <a:r>
              <a:rPr lang="en-US" altLang="zh-CN" sz="1400" dirty="0">
                <a:solidFill>
                  <a:srgbClr val="000000"/>
                </a:solidFill>
                <a:sym typeface="Franklin Gothic Book" charset="0"/>
              </a:rPr>
              <a:t>    public static Object proxy(Object target) {</a:t>
            </a:r>
            <a:endParaRPr lang="zh-CN" altLang="en-US" sz="1400" dirty="0">
              <a:solidFill>
                <a:srgbClr val="000000"/>
              </a:solidFill>
              <a:sym typeface="Franklin Gothic Book" charset="0"/>
            </a:endParaRPr>
          </a:p>
          <a:p>
            <a:pPr>
              <a:spcBef>
                <a:spcPct val="0"/>
              </a:spcBef>
              <a:buFontTx/>
              <a:buNone/>
            </a:pPr>
            <a:r>
              <a:rPr lang="en-US" altLang="zh-CN" sz="1400" dirty="0">
                <a:solidFill>
                  <a:srgbClr val="000000"/>
                </a:solidFill>
                <a:latin typeface="华文中宋" panose="02010600040101010101" pitchFamily="2" charset="-122"/>
                <a:ea typeface="华文中宋" panose="02010600040101010101" pitchFamily="2" charset="-122"/>
                <a:sym typeface="华文中宋" panose="02010600040101010101" pitchFamily="2" charset="-122"/>
              </a:rPr>
              <a:t>		</a:t>
            </a:r>
            <a:r>
              <a:rPr lang="en-US" altLang="zh-CN"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this.</a:t>
            </a:r>
            <a:r>
              <a:rPr lang="en-US" altLang="zh-CN" sz="1400" dirty="0">
                <a:solidFill>
                  <a:srgbClr val="C00000"/>
                </a:solidFill>
                <a:sym typeface="Franklin Gothic Book" charset="0"/>
              </a:rPr>
              <a:t> target</a:t>
            </a:r>
            <a:r>
              <a:rPr lang="en-US" altLang="zh-CN"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 = </a:t>
            </a:r>
            <a:r>
              <a:rPr lang="en-US" altLang="zh-CN" sz="1400" dirty="0" err="1">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targetObject</a:t>
            </a:r>
            <a:r>
              <a:rPr lang="en-US" altLang="zh-CN"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a:t>
            </a:r>
            <a:endParaRPr lang="zh-CN" altLang="en-US"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endParaRPr>
          </a:p>
          <a:p>
            <a:pPr eaLnBrk="1" hangingPunct="1">
              <a:lnSpc>
                <a:spcPct val="90000"/>
              </a:lnSpc>
              <a:spcBef>
                <a:spcPct val="0"/>
              </a:spcBef>
              <a:spcAft>
                <a:spcPct val="20000"/>
              </a:spcAft>
              <a:buFont typeface="Wingdings" panose="05000000000000000000" pitchFamily="2" charset="2"/>
              <a:buNone/>
            </a:pPr>
            <a:r>
              <a:rPr lang="en-US" altLang="zh-CN"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		Enhancer </a:t>
            </a:r>
            <a:r>
              <a:rPr lang="en-US" altLang="zh-CN" sz="1400" dirty="0" err="1">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enhancer</a:t>
            </a:r>
            <a:r>
              <a:rPr lang="en-US" altLang="zh-CN"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 = new Enhancer();//</a:t>
            </a:r>
            <a:r>
              <a:rPr lang="zh-CN" altLang="en-US"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该类用于生成代理对象</a:t>
            </a:r>
          </a:p>
          <a:p>
            <a:pPr eaLnBrk="1" hangingPunct="1">
              <a:lnSpc>
                <a:spcPct val="90000"/>
              </a:lnSpc>
              <a:spcBef>
                <a:spcPct val="0"/>
              </a:spcBef>
              <a:spcAft>
                <a:spcPct val="20000"/>
              </a:spcAft>
              <a:buFont typeface="Wingdings" panose="05000000000000000000" pitchFamily="2" charset="2"/>
              <a:buNone/>
            </a:pPr>
            <a:r>
              <a:rPr lang="zh-CN" altLang="en-US"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		</a:t>
            </a:r>
            <a:r>
              <a:rPr lang="en-US" altLang="zh-CN" sz="1400" dirty="0" err="1">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enhancer.setSuperclass</a:t>
            </a:r>
            <a:r>
              <a:rPr lang="en-US" altLang="zh-CN"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a:t>
            </a:r>
            <a:r>
              <a:rPr lang="en-US" altLang="zh-CN" sz="1400" dirty="0" err="1">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this.targetObject.getClass</a:t>
            </a:r>
            <a:r>
              <a:rPr lang="en-US" altLang="zh-CN"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a:t>
            </a:r>
            <a:r>
              <a:rPr lang="zh-CN" altLang="en-US"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设置父类</a:t>
            </a:r>
          </a:p>
          <a:p>
            <a:pPr eaLnBrk="1" hangingPunct="1">
              <a:lnSpc>
                <a:spcPct val="90000"/>
              </a:lnSpc>
              <a:spcBef>
                <a:spcPct val="0"/>
              </a:spcBef>
              <a:spcAft>
                <a:spcPct val="20000"/>
              </a:spcAft>
              <a:buFont typeface="Wingdings" panose="05000000000000000000" pitchFamily="2" charset="2"/>
              <a:buNone/>
            </a:pPr>
            <a:r>
              <a:rPr lang="zh-CN" altLang="en-US"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		</a:t>
            </a:r>
            <a:r>
              <a:rPr lang="en-US" altLang="zh-CN" sz="1400" dirty="0" err="1">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enhancer.setCallback</a:t>
            </a:r>
            <a:r>
              <a:rPr lang="en-US" altLang="zh-CN"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(this);//</a:t>
            </a:r>
            <a:r>
              <a:rPr lang="zh-CN" altLang="en-US"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设置回调用对象为本身</a:t>
            </a:r>
          </a:p>
          <a:p>
            <a:pPr eaLnBrk="1" hangingPunct="1">
              <a:lnSpc>
                <a:spcPct val="90000"/>
              </a:lnSpc>
              <a:spcBef>
                <a:spcPct val="0"/>
              </a:spcBef>
              <a:spcAft>
                <a:spcPct val="20000"/>
              </a:spcAft>
              <a:buFont typeface="Wingdings" panose="05000000000000000000" pitchFamily="2" charset="2"/>
              <a:buNone/>
            </a:pPr>
            <a:r>
              <a:rPr lang="zh-CN" altLang="en-US"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		</a:t>
            </a:r>
            <a:r>
              <a:rPr lang="en-US" altLang="zh-CN" sz="1400" dirty="0">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return </a:t>
            </a:r>
            <a:r>
              <a:rPr lang="en-US" altLang="zh-CN" sz="1400" dirty="0" err="1">
                <a:solidFill>
                  <a:srgbClr val="C00000"/>
                </a:solidFill>
                <a:latin typeface="华文中宋" panose="02010600040101010101" pitchFamily="2" charset="-122"/>
                <a:ea typeface="华文中宋" panose="02010600040101010101" pitchFamily="2" charset="-122"/>
                <a:sym typeface="华文中宋" panose="02010600040101010101" pitchFamily="2" charset="-122"/>
              </a:rPr>
              <a:t>enhancer.create</a:t>
            </a:r>
            <a:r>
              <a:rPr lang="en-US" altLang="zh-CN" sz="1400" dirty="0">
                <a:solidFill>
                  <a:srgbClr val="000000"/>
                </a:solidFill>
                <a:latin typeface="华文中宋" panose="02010600040101010101" pitchFamily="2" charset="-122"/>
                <a:ea typeface="华文中宋" panose="02010600040101010101" pitchFamily="2" charset="-122"/>
                <a:sym typeface="华文中宋" panose="02010600040101010101" pitchFamily="2" charset="-122"/>
              </a:rPr>
              <a:t>();</a:t>
            </a:r>
            <a:endParaRPr lang="zh-CN" altLang="en-US" sz="1400" dirty="0">
              <a:solidFill>
                <a:srgbClr val="000000"/>
              </a:solidFill>
              <a:latin typeface="华文中宋" panose="02010600040101010101" pitchFamily="2" charset="-122"/>
              <a:ea typeface="华文中宋" panose="02010600040101010101" pitchFamily="2" charset="-122"/>
              <a:sym typeface="华文中宋" panose="02010600040101010101" pitchFamily="2" charset="-122"/>
            </a:endParaRPr>
          </a:p>
          <a:p>
            <a:pPr eaLnBrk="1" hangingPunct="1">
              <a:lnSpc>
                <a:spcPct val="90000"/>
              </a:lnSpc>
              <a:spcBef>
                <a:spcPct val="0"/>
              </a:spcBef>
              <a:spcAft>
                <a:spcPct val="20000"/>
              </a:spcAft>
              <a:buFont typeface="Wingdings" panose="05000000000000000000" pitchFamily="2" charset="2"/>
              <a:buNone/>
            </a:pPr>
            <a:r>
              <a:rPr lang="en-US" altLang="zh-CN" sz="1400" dirty="0">
                <a:solidFill>
                  <a:srgbClr val="000000"/>
                </a:solidFill>
                <a:latin typeface="华文中宋" panose="02010600040101010101" pitchFamily="2" charset="-122"/>
                <a:ea typeface="华文中宋" panose="02010600040101010101" pitchFamily="2" charset="-122"/>
                <a:sym typeface="华文中宋" panose="02010600040101010101" pitchFamily="2" charset="-122"/>
              </a:rPr>
              <a:t>   }</a:t>
            </a:r>
            <a:endParaRPr lang="zh-CN" altLang="en-US" sz="1400" dirty="0">
              <a:solidFill>
                <a:srgbClr val="000000"/>
              </a:solidFill>
              <a:latin typeface="华文中宋" panose="02010600040101010101" pitchFamily="2" charset="-122"/>
              <a:ea typeface="华文中宋" panose="02010600040101010101" pitchFamily="2" charset="-122"/>
              <a:sym typeface="华文中宋" panose="02010600040101010101" pitchFamily="2" charset="-122"/>
            </a:endParaRPr>
          </a:p>
          <a:p>
            <a:pPr>
              <a:spcBef>
                <a:spcPct val="0"/>
              </a:spcBef>
              <a:buFontTx/>
              <a:buNone/>
            </a:pPr>
            <a:endParaRPr lang="zh-CN" altLang="en-US" sz="1400" dirty="0">
              <a:solidFill>
                <a:srgbClr val="000000"/>
              </a:solidFill>
              <a:sym typeface="Franklin Gothic Book" charset="0"/>
            </a:endParaRPr>
          </a:p>
          <a:p>
            <a:pPr>
              <a:spcBef>
                <a:spcPct val="0"/>
              </a:spcBef>
              <a:buFontTx/>
              <a:buNone/>
            </a:pPr>
            <a:r>
              <a:rPr lang="en-US" altLang="zh-CN" sz="1400" dirty="0">
                <a:solidFill>
                  <a:srgbClr val="000000"/>
                </a:solidFill>
                <a:sym typeface="Franklin Gothic Book" charset="0"/>
              </a:rPr>
              <a:t>}</a:t>
            </a:r>
          </a:p>
          <a:p>
            <a:pPr>
              <a:spcBef>
                <a:spcPct val="0"/>
              </a:spcBef>
              <a:buFontTx/>
              <a:buNone/>
            </a:pPr>
            <a:r>
              <a:rPr lang="en-US" altLang="zh-CN" sz="1400" dirty="0">
                <a:solidFill>
                  <a:srgbClr val="000000"/>
                </a:solidFill>
                <a:sym typeface="Franklin Gothic Book" charset="0"/>
              </a:rPr>
              <a:t>}</a:t>
            </a:r>
            <a:endParaRPr lang="zh-CN" altLang="en-US" sz="1400" dirty="0"/>
          </a:p>
        </p:txBody>
      </p:sp>
      <p:sp>
        <p:nvSpPr>
          <p:cNvPr id="27656" name="Text Box 8"/>
          <p:cNvSpPr>
            <a:spLocks noChangeArrowheads="1"/>
          </p:cNvSpPr>
          <p:nvPr/>
        </p:nvSpPr>
        <p:spPr bwMode="auto">
          <a:xfrm>
            <a:off x="5280501" y="4472173"/>
            <a:ext cx="381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800" b="1" dirty="0">
                <a:solidFill>
                  <a:srgbClr val="C00000"/>
                </a:solidFill>
                <a:sym typeface="黑体" panose="02010609060101010101" pitchFamily="49" charset="-122"/>
              </a:rPr>
              <a:t>缺点：使用麻烦，不能代理</a:t>
            </a:r>
            <a:r>
              <a:rPr lang="en-US" altLang="zh-CN" sz="1800" b="1" dirty="0">
                <a:solidFill>
                  <a:srgbClr val="C00000"/>
                </a:solidFill>
                <a:sym typeface="Franklin Gothic Book" charset="0"/>
              </a:rPr>
              <a:t>final</a:t>
            </a:r>
            <a:r>
              <a:rPr lang="zh-CN" altLang="en-US" sz="1800" b="1" dirty="0">
                <a:solidFill>
                  <a:srgbClr val="C00000"/>
                </a:solidFill>
                <a:sym typeface="黑体" panose="02010609060101010101" pitchFamily="49" charset="-122"/>
              </a:rPr>
              <a:t>类</a:t>
            </a:r>
            <a:endParaRPr lang="zh-CN" altLang="en-US" sz="1800" dirty="0"/>
          </a:p>
        </p:txBody>
      </p:sp>
      <p:sp>
        <p:nvSpPr>
          <p:cNvPr id="27657" name="Rectangle 10"/>
          <p:cNvSpPr>
            <a:spLocks noChangeArrowheads="1"/>
          </p:cNvSpPr>
          <p:nvPr/>
        </p:nvSpPr>
        <p:spPr bwMode="auto">
          <a:xfrm>
            <a:off x="5292725" y="4072122"/>
            <a:ext cx="2509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dirty="0">
                <a:solidFill>
                  <a:srgbClr val="C00000"/>
                </a:solidFill>
                <a:sym typeface="黑体" panose="02010609060101010101" pitchFamily="49" charset="-122"/>
              </a:rPr>
              <a:t>优点：能代理接口和类</a:t>
            </a:r>
            <a:endParaRPr lang="zh-CN" altLang="en-US" sz="1800" dirty="0"/>
          </a:p>
        </p:txBody>
      </p:sp>
    </p:spTree>
    <p:extLst>
      <p:ext uri="{BB962C8B-B14F-4D97-AF65-F5344CB8AC3E}">
        <p14:creationId xmlns:p14="http://schemas.microsoft.com/office/powerpoint/2010/main" val="2416416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6"/>
                                        </p:tgtEl>
                                        <p:attrNameLst>
                                          <p:attrName>style.visibility</p:attrName>
                                        </p:attrNameLst>
                                      </p:cBhvr>
                                      <p:to>
                                        <p:strVal val="visible"/>
                                      </p:to>
                                    </p:set>
                                    <p:anim calcmode="lin" valueType="num">
                                      <p:cBhvr>
                                        <p:cTn id="7" dur="500" fill="hold"/>
                                        <p:tgtEl>
                                          <p:spTgt spid="27656"/>
                                        </p:tgtEl>
                                        <p:attrNameLst>
                                          <p:attrName>ppt_x</p:attrName>
                                        </p:attrNameLst>
                                      </p:cBhvr>
                                      <p:tavLst>
                                        <p:tav tm="0">
                                          <p:val>
                                            <p:strVal val="#ppt_x"/>
                                          </p:val>
                                        </p:tav>
                                        <p:tav tm="100000">
                                          <p:val>
                                            <p:strVal val="#ppt_x"/>
                                          </p:val>
                                        </p:tav>
                                      </p:tavLst>
                                    </p:anim>
                                    <p:anim calcmode="lin" valueType="num">
                                      <p:cBhvr>
                                        <p:cTn id="8" dur="500" fill="hold"/>
                                        <p:tgtEl>
                                          <p:spTgt spid="276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bldLvl="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323528" y="44624"/>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AOP </a:t>
            </a:r>
            <a:r>
              <a:rPr lang="zh-CN" altLang="en-US" dirty="0">
                <a:latin typeface="宋体" panose="02010600030101010101" pitchFamily="2" charset="-122"/>
                <a:ea typeface="宋体" panose="02010600030101010101" pitchFamily="2" charset="-122"/>
                <a:cs typeface="Arial Unicode MS" panose="020B0604020202020204" pitchFamily="34" charset="-122"/>
              </a:rPr>
              <a:t>简介</a:t>
            </a:r>
          </a:p>
        </p:txBody>
      </p:sp>
      <p:sp>
        <p:nvSpPr>
          <p:cNvPr id="687107" name="Rectangle 3"/>
          <p:cNvSpPr>
            <a:spLocks noGrp="1" noChangeArrowheads="1"/>
          </p:cNvSpPr>
          <p:nvPr>
            <p:ph idx="1"/>
          </p:nvPr>
        </p:nvSpPr>
        <p:spPr>
          <a:xfrm>
            <a:off x="297219" y="1196752"/>
            <a:ext cx="8064896" cy="4706937"/>
          </a:xfrm>
          <a:solidFill>
            <a:schemeClr val="bg1"/>
          </a:solidFill>
        </p:spPr>
        <p:txBody>
          <a:bodyPr/>
          <a:lstStyle/>
          <a:p>
            <a:r>
              <a:rPr lang="en-US" altLang="zh-CN" sz="2400" dirty="0">
                <a:latin typeface="宋体" panose="02010600030101010101" pitchFamily="2" charset="-122"/>
                <a:ea typeface="宋体" panose="02010600030101010101" pitchFamily="2" charset="-122"/>
                <a:cs typeface="Arial Unicode MS" panose="020B0604020202020204" pitchFamily="34" charset="-122"/>
              </a:rPr>
              <a:t>AOP(Aspect-Oriented Programming,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面向切面编程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是一种新的方法论</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是对传统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OOP(Object-Oriented Programming,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面向对象编程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的补充</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en-US" altLang="zh-CN" sz="2400" dirty="0">
                <a:latin typeface="宋体" panose="02010600030101010101" pitchFamily="2" charset="-122"/>
                <a:ea typeface="宋体" panose="02010600030101010101" pitchFamily="2" charset="-122"/>
                <a:cs typeface="Arial Unicode MS" panose="020B0604020202020204" pitchFamily="34" charset="-122"/>
              </a:rPr>
              <a:t>AOP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的主要编程对象是</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切面</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(aspect),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而</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切面模块化横切关注点</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在应用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AOP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编程时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仍然</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需要</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定义</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公共功能</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但可以明确的定义这个功能在哪里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以什么方式应用</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并且不必修改受影响的类</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这样一来</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横切关注点就被模块化到特殊的对象</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切面</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en-US" altLang="zh-CN" sz="2400" dirty="0">
                <a:latin typeface="宋体" panose="02010600030101010101" pitchFamily="2" charset="-122"/>
                <a:ea typeface="宋体" panose="02010600030101010101" pitchFamily="2" charset="-122"/>
                <a:cs typeface="Arial Unicode MS" panose="020B0604020202020204" pitchFamily="34" charset="-122"/>
              </a:rPr>
              <a:t>AOP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的好处</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pPr lvl="1"/>
            <a:r>
              <a:rPr lang="zh-CN" altLang="en-US" sz="2000" dirty="0">
                <a:latin typeface="宋体" panose="02010600030101010101" pitchFamily="2" charset="-122"/>
                <a:ea typeface="宋体" panose="02010600030101010101" pitchFamily="2" charset="-122"/>
                <a:cs typeface="Arial Unicode MS" panose="020B0604020202020204" pitchFamily="34" charset="-122"/>
              </a:rPr>
              <a:t>每个事物逻辑位于一个位置</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代码不分散</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便于维护和升级</a:t>
            </a:r>
          </a:p>
          <a:p>
            <a:pPr lvl="1"/>
            <a:r>
              <a:rPr lang="zh-CN" altLang="en-US" sz="2000" dirty="0">
                <a:latin typeface="宋体" panose="02010600030101010101" pitchFamily="2" charset="-122"/>
                <a:ea typeface="宋体" panose="02010600030101010101" pitchFamily="2" charset="-122"/>
                <a:cs typeface="Arial Unicode MS" panose="020B0604020202020204" pitchFamily="34" charset="-122"/>
              </a:rPr>
              <a:t>业务模块更简洁</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只包含核心业务代码</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4196"/>
            <a:ext cx="8229600" cy="1143000"/>
          </a:xfrm>
        </p:spPr>
        <p:txBody>
          <a:bodyPr/>
          <a:lstStyle/>
          <a:p>
            <a:r>
              <a:rPr lang="en-US" altLang="zh-CN" dirty="0" smtClean="0">
                <a:latin typeface="宋体" panose="02010600030101010101" pitchFamily="2" charset="-122"/>
                <a:ea typeface="宋体" panose="02010600030101010101" pitchFamily="2" charset="-122"/>
                <a:cs typeface="Arial Unicode MS" panose="020B0604020202020204" pitchFamily="34" charset="-122"/>
              </a:rPr>
              <a:t>AOP</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4" name="矩形 33"/>
          <p:cNvSpPr/>
          <p:nvPr/>
        </p:nvSpPr>
        <p:spPr>
          <a:xfrm>
            <a:off x="619872" y="1539777"/>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宋体" panose="02010600030101010101" pitchFamily="2" charset="-122"/>
                <a:ea typeface="宋体" panose="02010600030101010101" pitchFamily="2" charset="-122"/>
                <a:cs typeface="Arial Unicode MS" panose="020B0604020202020204" pitchFamily="34" charset="-122"/>
              </a:rPr>
              <a:t>验证参数</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5" name="矩形 34"/>
          <p:cNvSpPr/>
          <p:nvPr/>
        </p:nvSpPr>
        <p:spPr>
          <a:xfrm>
            <a:off x="619872" y="204383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宋体" panose="02010600030101010101" pitchFamily="2" charset="-122"/>
                <a:ea typeface="宋体" panose="02010600030101010101" pitchFamily="2" charset="-122"/>
                <a:cs typeface="Arial Unicode MS" panose="020B0604020202020204" pitchFamily="34" charset="-122"/>
              </a:rPr>
              <a:t>前置日志</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6" name="矩形 35"/>
          <p:cNvSpPr/>
          <p:nvPr/>
        </p:nvSpPr>
        <p:spPr>
          <a:xfrm>
            <a:off x="619872" y="2547889"/>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a</a:t>
            </a:r>
            <a:r>
              <a:rPr lang="en-US" altLang="zh-CN"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dd</a:t>
            </a:r>
            <a:r>
              <a:rPr lang="zh-CN" altLang="en-US"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a:t>
            </a:r>
            <a:endParaRPr lang="zh-CN" altLang="en-US" dirty="0">
              <a:solidFill>
                <a:srgbClr val="FF0000"/>
              </a:solidFill>
              <a:latin typeface="宋体" panose="02010600030101010101" pitchFamily="2" charset="-122"/>
              <a:ea typeface="宋体" panose="02010600030101010101" pitchFamily="2" charset="-122"/>
              <a:cs typeface="Arial Unicode MS" panose="020B0604020202020204" pitchFamily="34" charset="-122"/>
            </a:endParaRPr>
          </a:p>
        </p:txBody>
      </p:sp>
      <p:sp>
        <p:nvSpPr>
          <p:cNvPr id="37" name="矩形 36"/>
          <p:cNvSpPr/>
          <p:nvPr/>
        </p:nvSpPr>
        <p:spPr>
          <a:xfrm>
            <a:off x="619872" y="3051945"/>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宋体" panose="02010600030101010101" pitchFamily="2" charset="-122"/>
                <a:ea typeface="宋体" panose="02010600030101010101" pitchFamily="2" charset="-122"/>
                <a:cs typeface="Arial Unicode MS" panose="020B0604020202020204" pitchFamily="34" charset="-122"/>
              </a:rPr>
              <a:t>后置日志</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38" name="矩形 37"/>
          <p:cNvSpPr/>
          <p:nvPr/>
        </p:nvSpPr>
        <p:spPr>
          <a:xfrm>
            <a:off x="4220272" y="1539777"/>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anose="020B0604020202020204" pitchFamily="34" charset="-122"/>
              </a:rPr>
              <a:t>验证参数</a:t>
            </a:r>
          </a:p>
        </p:txBody>
      </p:sp>
      <p:sp>
        <p:nvSpPr>
          <p:cNvPr id="39" name="矩形 38"/>
          <p:cNvSpPr/>
          <p:nvPr/>
        </p:nvSpPr>
        <p:spPr>
          <a:xfrm>
            <a:off x="4220272" y="204383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anose="020B0604020202020204" pitchFamily="34" charset="-122"/>
              </a:rPr>
              <a:t>前置日志</a:t>
            </a:r>
          </a:p>
        </p:txBody>
      </p:sp>
      <p:sp>
        <p:nvSpPr>
          <p:cNvPr id="40" name="矩形 39"/>
          <p:cNvSpPr/>
          <p:nvPr/>
        </p:nvSpPr>
        <p:spPr>
          <a:xfrm>
            <a:off x="4220272" y="2547889"/>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mul</a:t>
            </a:r>
            <a:r>
              <a:rPr lang="zh-CN" altLang="en-US"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41" name="矩形 40"/>
          <p:cNvSpPr/>
          <p:nvPr/>
        </p:nvSpPr>
        <p:spPr>
          <a:xfrm>
            <a:off x="4220272" y="3051945"/>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anose="020B0604020202020204" pitchFamily="34" charset="-122"/>
              </a:rPr>
              <a:t>后置日志</a:t>
            </a:r>
          </a:p>
        </p:txBody>
      </p:sp>
      <p:sp>
        <p:nvSpPr>
          <p:cNvPr id="42" name="矩形 41"/>
          <p:cNvSpPr/>
          <p:nvPr/>
        </p:nvSpPr>
        <p:spPr>
          <a:xfrm>
            <a:off x="2420072" y="1539777"/>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anose="020B0604020202020204" pitchFamily="34" charset="-122"/>
              </a:rPr>
              <a:t>验证参数</a:t>
            </a:r>
          </a:p>
        </p:txBody>
      </p:sp>
      <p:sp>
        <p:nvSpPr>
          <p:cNvPr id="43" name="矩形 42"/>
          <p:cNvSpPr/>
          <p:nvPr/>
        </p:nvSpPr>
        <p:spPr>
          <a:xfrm>
            <a:off x="2420072" y="204383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anose="020B0604020202020204" pitchFamily="34" charset="-122"/>
              </a:rPr>
              <a:t>前置日志</a:t>
            </a:r>
          </a:p>
        </p:txBody>
      </p:sp>
      <p:sp>
        <p:nvSpPr>
          <p:cNvPr id="44" name="矩形 43"/>
          <p:cNvSpPr/>
          <p:nvPr/>
        </p:nvSpPr>
        <p:spPr>
          <a:xfrm>
            <a:off x="2420072" y="2547889"/>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sub</a:t>
            </a:r>
            <a:r>
              <a:rPr lang="zh-CN" altLang="en-US"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a:t>
            </a:r>
            <a:endParaRPr lang="zh-CN" altLang="en-US" dirty="0">
              <a:solidFill>
                <a:srgbClr val="FF0000"/>
              </a:solidFill>
              <a:latin typeface="宋体" panose="02010600030101010101" pitchFamily="2" charset="-122"/>
              <a:ea typeface="宋体" panose="02010600030101010101" pitchFamily="2" charset="-122"/>
              <a:cs typeface="Arial Unicode MS" panose="020B0604020202020204" pitchFamily="34" charset="-122"/>
            </a:endParaRPr>
          </a:p>
        </p:txBody>
      </p:sp>
      <p:sp>
        <p:nvSpPr>
          <p:cNvPr id="45" name="矩形 44"/>
          <p:cNvSpPr/>
          <p:nvPr/>
        </p:nvSpPr>
        <p:spPr>
          <a:xfrm>
            <a:off x="2420072" y="3051945"/>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anose="020B0604020202020204" pitchFamily="34" charset="-122"/>
              </a:rPr>
              <a:t>后置日志</a:t>
            </a:r>
          </a:p>
        </p:txBody>
      </p:sp>
      <p:sp>
        <p:nvSpPr>
          <p:cNvPr id="46" name="矩形 45"/>
          <p:cNvSpPr/>
          <p:nvPr/>
        </p:nvSpPr>
        <p:spPr>
          <a:xfrm>
            <a:off x="6020472" y="1539777"/>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anose="020B0604020202020204" pitchFamily="34" charset="-122"/>
              </a:rPr>
              <a:t>验证参数</a:t>
            </a:r>
          </a:p>
        </p:txBody>
      </p:sp>
      <p:sp>
        <p:nvSpPr>
          <p:cNvPr id="47" name="矩形 46"/>
          <p:cNvSpPr/>
          <p:nvPr/>
        </p:nvSpPr>
        <p:spPr>
          <a:xfrm>
            <a:off x="6020472" y="204383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anose="020B0604020202020204" pitchFamily="34" charset="-122"/>
              </a:rPr>
              <a:t>前置日志</a:t>
            </a:r>
          </a:p>
        </p:txBody>
      </p:sp>
      <p:sp>
        <p:nvSpPr>
          <p:cNvPr id="48" name="矩形 47"/>
          <p:cNvSpPr/>
          <p:nvPr/>
        </p:nvSpPr>
        <p:spPr>
          <a:xfrm>
            <a:off x="7546087" y="5349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宋体" panose="02010600030101010101" pitchFamily="2" charset="-122"/>
                <a:ea typeface="宋体" panose="02010600030101010101" pitchFamily="2" charset="-122"/>
                <a:cs typeface="Arial Unicode MS" panose="020B0604020202020204" pitchFamily="34" charset="-122"/>
              </a:rPr>
              <a:t>div</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49" name="矩形 48"/>
          <p:cNvSpPr/>
          <p:nvPr/>
        </p:nvSpPr>
        <p:spPr>
          <a:xfrm>
            <a:off x="6020472" y="3051945"/>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anose="020B0604020202020204" pitchFamily="34" charset="-122"/>
              </a:rPr>
              <a:t>后置日志</a:t>
            </a:r>
          </a:p>
        </p:txBody>
      </p:sp>
      <p:sp>
        <p:nvSpPr>
          <p:cNvPr id="50" name="圆角矩形 49"/>
          <p:cNvSpPr/>
          <p:nvPr/>
        </p:nvSpPr>
        <p:spPr>
          <a:xfrm>
            <a:off x="331840" y="1292886"/>
            <a:ext cx="7416824" cy="2492586"/>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763888" y="1107729"/>
            <a:ext cx="1152128" cy="369332"/>
          </a:xfrm>
          <a:prstGeom prst="rect">
            <a:avLst/>
          </a:prstGeom>
          <a:solidFill>
            <a:schemeClr val="bg1"/>
          </a:solidFill>
        </p:spPr>
        <p:txBody>
          <a:bodyPr wrap="square" rtlCol="0">
            <a:spAutoFit/>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业务逻辑</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52" name="矩形 51"/>
          <p:cNvSpPr/>
          <p:nvPr/>
        </p:nvSpPr>
        <p:spPr>
          <a:xfrm>
            <a:off x="6177935" y="4696969"/>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cs typeface="Arial Unicode MS" panose="020B0604020202020204" pitchFamily="34" charset="-122"/>
              </a:rPr>
              <a:t>a</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dd</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53" name="矩形 52"/>
          <p:cNvSpPr/>
          <p:nvPr/>
        </p:nvSpPr>
        <p:spPr>
          <a:xfrm>
            <a:off x="7546087" y="4696969"/>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宋体" panose="02010600030101010101" pitchFamily="2" charset="-122"/>
                <a:ea typeface="宋体" panose="02010600030101010101" pitchFamily="2" charset="-122"/>
                <a:cs typeface="Arial Unicode MS" panose="020B0604020202020204" pitchFamily="34" charset="-122"/>
              </a:rPr>
              <a:t>sub</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54" name="矩形 53"/>
          <p:cNvSpPr/>
          <p:nvPr/>
        </p:nvSpPr>
        <p:spPr>
          <a:xfrm>
            <a:off x="6177935" y="5332066"/>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宋体" panose="02010600030101010101" pitchFamily="2" charset="-122"/>
                <a:ea typeface="宋体" panose="02010600030101010101" pitchFamily="2" charset="-122"/>
                <a:cs typeface="Arial Unicode MS" panose="020B0604020202020204" pitchFamily="34" charset="-122"/>
              </a:rPr>
              <a:t>mul</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55" name="圆角矩形 54"/>
          <p:cNvSpPr/>
          <p:nvPr/>
        </p:nvSpPr>
        <p:spPr>
          <a:xfrm>
            <a:off x="6020472" y="4530214"/>
            <a:ext cx="2952328" cy="1471518"/>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6321951" y="4259784"/>
            <a:ext cx="1152128" cy="369332"/>
          </a:xfrm>
          <a:prstGeom prst="rect">
            <a:avLst/>
          </a:prstGeom>
          <a:solidFill>
            <a:schemeClr val="bg1"/>
          </a:solidFill>
        </p:spPr>
        <p:txBody>
          <a:bodyPr wrap="square" rtlCol="0">
            <a:spAutoFit/>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业务逻辑</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1" name="圆角矩形 60"/>
          <p:cNvSpPr/>
          <p:nvPr/>
        </p:nvSpPr>
        <p:spPr>
          <a:xfrm>
            <a:off x="306797" y="4921921"/>
            <a:ext cx="1893422"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608276" y="4678694"/>
            <a:ext cx="727847" cy="369332"/>
          </a:xfrm>
          <a:prstGeom prst="rect">
            <a:avLst/>
          </a:prstGeom>
          <a:solidFill>
            <a:schemeClr val="bg1"/>
          </a:solidFill>
        </p:spPr>
        <p:txBody>
          <a:bodyPr wrap="square" rtlCol="0">
            <a:spAutoFit/>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验证</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3" name="矩形 62"/>
          <p:cNvSpPr/>
          <p:nvPr/>
        </p:nvSpPr>
        <p:spPr>
          <a:xfrm>
            <a:off x="6020472" y="2547889"/>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div</a:t>
            </a:r>
            <a:r>
              <a:rPr lang="zh-CN" altLang="en-US" dirty="0" smtClean="0">
                <a:solidFill>
                  <a:srgbClr val="FF0000"/>
                </a:solidFill>
                <a:latin typeface="宋体" panose="02010600030101010101" pitchFamily="2" charset="-122"/>
                <a:ea typeface="宋体" panose="02010600030101010101" pitchFamily="2" charset="-122"/>
                <a:cs typeface="Arial Unicode MS" panose="020B0604020202020204" pitchFamily="34" charset="-122"/>
              </a:rPr>
              <a:t>（）</a:t>
            </a:r>
            <a:endParaRPr lang="zh-CN" altLang="en-US" dirty="0">
              <a:solidFill>
                <a:srgbClr val="FF0000"/>
              </a:solidFill>
              <a:latin typeface="宋体" panose="02010600030101010101" pitchFamily="2" charset="-122"/>
              <a:ea typeface="宋体" panose="02010600030101010101" pitchFamily="2" charset="-122"/>
              <a:cs typeface="Arial Unicode MS" panose="020B0604020202020204" pitchFamily="34" charset="-122"/>
            </a:endParaRPr>
          </a:p>
        </p:txBody>
      </p:sp>
      <p:sp>
        <p:nvSpPr>
          <p:cNvPr id="68" name="圆角矩形 67"/>
          <p:cNvSpPr/>
          <p:nvPr/>
        </p:nvSpPr>
        <p:spPr>
          <a:xfrm>
            <a:off x="2539045" y="4921920"/>
            <a:ext cx="3240360"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2624500" y="4626358"/>
            <a:ext cx="727847" cy="369332"/>
          </a:xfrm>
          <a:prstGeom prst="rect">
            <a:avLst/>
          </a:prstGeom>
          <a:solidFill>
            <a:schemeClr val="bg1"/>
          </a:solidFill>
        </p:spPr>
        <p:txBody>
          <a:bodyPr wrap="square" rtlCol="0">
            <a:spAutoFit/>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日志</a:t>
            </a:r>
          </a:p>
        </p:txBody>
      </p:sp>
      <p:sp>
        <p:nvSpPr>
          <p:cNvPr id="70" name="矩形 69"/>
          <p:cNvSpPr/>
          <p:nvPr/>
        </p:nvSpPr>
        <p:spPr>
          <a:xfrm>
            <a:off x="616043" y="5183986"/>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宋体" panose="02010600030101010101" pitchFamily="2" charset="-122"/>
                <a:ea typeface="宋体" panose="02010600030101010101" pitchFamily="2" charset="-122"/>
                <a:cs typeface="Arial Unicode MS" panose="020B0604020202020204" pitchFamily="34" charset="-122"/>
              </a:rPr>
              <a:t>验证参数</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75" name="矩形 74"/>
          <p:cNvSpPr/>
          <p:nvPr/>
        </p:nvSpPr>
        <p:spPr>
          <a:xfrm>
            <a:off x="2704275" y="5183986"/>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anose="020B0604020202020204" pitchFamily="34" charset="-122"/>
              </a:rPr>
              <a:t>前置日志</a:t>
            </a:r>
          </a:p>
        </p:txBody>
      </p:sp>
      <p:sp>
        <p:nvSpPr>
          <p:cNvPr id="76" name="矩形 75"/>
          <p:cNvSpPr/>
          <p:nvPr/>
        </p:nvSpPr>
        <p:spPr>
          <a:xfrm>
            <a:off x="4277690" y="5183986"/>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cs typeface="Arial Unicode MS" panose="020B0604020202020204" pitchFamily="34" charset="-122"/>
              </a:rPr>
              <a:t>后置日志</a:t>
            </a:r>
          </a:p>
        </p:txBody>
      </p:sp>
      <p:sp>
        <p:nvSpPr>
          <p:cNvPr id="78" name="下箭头 77"/>
          <p:cNvSpPr/>
          <p:nvPr/>
        </p:nvSpPr>
        <p:spPr>
          <a:xfrm>
            <a:off x="2996136" y="4001496"/>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0" name="TextBox 79"/>
          <p:cNvSpPr txBox="1"/>
          <p:nvPr/>
        </p:nvSpPr>
        <p:spPr>
          <a:xfrm>
            <a:off x="1343781" y="4073504"/>
            <a:ext cx="1940387"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抽取横切关注点</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81" name="下箭头 80"/>
          <p:cNvSpPr/>
          <p:nvPr/>
        </p:nvSpPr>
        <p:spPr>
          <a:xfrm rot="10800000">
            <a:off x="4004249" y="3960846"/>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2" name="TextBox 81"/>
          <p:cNvSpPr txBox="1"/>
          <p:nvPr/>
        </p:nvSpPr>
        <p:spPr>
          <a:xfrm>
            <a:off x="4652320" y="4075118"/>
            <a:ext cx="790173" cy="36933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cs typeface="Arial Unicode MS" panose="020B0604020202020204" pitchFamily="34" charset="-122"/>
              </a:rPr>
              <a:t>AOP</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83" name="TextBox 82"/>
          <p:cNvSpPr txBox="1"/>
          <p:nvPr/>
        </p:nvSpPr>
        <p:spPr>
          <a:xfrm>
            <a:off x="1977419" y="5721920"/>
            <a:ext cx="67062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切面</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57" name="TextBox 56"/>
          <p:cNvSpPr txBox="1"/>
          <p:nvPr/>
        </p:nvSpPr>
        <p:spPr>
          <a:xfrm>
            <a:off x="7799072" y="3924588"/>
            <a:ext cx="1173728"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cs typeface="Arial Unicode MS" panose="020B0604020202020204" pitchFamily="34" charset="-122"/>
              </a:rPr>
              <a:t>目标对象</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58" name="TextBox 57"/>
          <p:cNvSpPr txBox="1"/>
          <p:nvPr/>
        </p:nvSpPr>
        <p:spPr>
          <a:xfrm>
            <a:off x="7799072" y="2159757"/>
            <a:ext cx="117372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代理</a:t>
            </a:r>
            <a:r>
              <a:rPr lang="zh-CN" altLang="en-US" dirty="0" smtClean="0">
                <a:latin typeface="宋体" panose="02010600030101010101" pitchFamily="2" charset="-122"/>
                <a:ea typeface="宋体" panose="02010600030101010101" pitchFamily="2" charset="-122"/>
                <a:cs typeface="Arial Unicode MS" panose="020B0604020202020204" pitchFamily="34" charset="-122"/>
              </a:rPr>
              <a:t>对象</a:t>
            </a:r>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539552" y="25039"/>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AOP </a:t>
            </a:r>
            <a:r>
              <a:rPr lang="zh-CN" altLang="en-US" dirty="0">
                <a:latin typeface="宋体" panose="02010600030101010101" pitchFamily="2" charset="-122"/>
                <a:ea typeface="宋体" panose="02010600030101010101" pitchFamily="2" charset="-122"/>
                <a:cs typeface="Arial Unicode MS" panose="020B0604020202020204" pitchFamily="34" charset="-122"/>
              </a:rPr>
              <a:t>术语</a:t>
            </a:r>
          </a:p>
        </p:txBody>
      </p:sp>
      <p:sp>
        <p:nvSpPr>
          <p:cNvPr id="686083" name="Rectangle 3"/>
          <p:cNvSpPr>
            <a:spLocks noGrp="1" noChangeArrowheads="1"/>
          </p:cNvSpPr>
          <p:nvPr>
            <p:ph idx="1"/>
          </p:nvPr>
        </p:nvSpPr>
        <p:spPr>
          <a:xfrm>
            <a:off x="251520" y="1052736"/>
            <a:ext cx="8568952" cy="5013200"/>
          </a:xfrm>
        </p:spPr>
        <p:txBody>
          <a:bodyPr>
            <a:noAutofit/>
          </a:bodyPr>
          <a:lstStyle/>
          <a:p>
            <a:r>
              <a:rPr lang="zh-CN" altLang="en-US" sz="1900" dirty="0">
                <a:latin typeface="宋体" panose="02010600030101010101" pitchFamily="2" charset="-122"/>
                <a:ea typeface="宋体" panose="02010600030101010101" pitchFamily="2" charset="-122"/>
                <a:cs typeface="Arial Unicode MS" panose="020B0604020202020204" pitchFamily="34" charset="-122"/>
              </a:rPr>
              <a:t>切面</a:t>
            </a:r>
            <a:r>
              <a:rPr lang="en-US" altLang="zh-CN" sz="1900" dirty="0">
                <a:latin typeface="宋体" panose="02010600030101010101" pitchFamily="2" charset="-122"/>
                <a:ea typeface="宋体" panose="02010600030101010101" pitchFamily="2" charset="-122"/>
                <a:cs typeface="Arial Unicode MS" panose="020B0604020202020204" pitchFamily="34" charset="-122"/>
              </a:rPr>
              <a:t>(Aspect):  </a:t>
            </a:r>
            <a:r>
              <a:rPr lang="zh-CN" altLang="en-US" sz="19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横切关注点</a:t>
            </a:r>
            <a:r>
              <a:rPr lang="en-US" altLang="zh-CN" sz="19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zh-CN" altLang="en-US" sz="19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跨越应用程序多个模块的功能</a:t>
            </a:r>
            <a:r>
              <a:rPr lang="en-US" altLang="zh-CN" sz="19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zh-CN" altLang="en-US" sz="19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被模块化的特殊</a:t>
            </a:r>
            <a:r>
              <a:rPr lang="zh-CN" altLang="en-US" sz="19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对象 </a:t>
            </a:r>
            <a:endParaRPr lang="zh-CN" altLang="en-US" sz="1900" b="1" dirty="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r>
              <a:rPr lang="zh-CN" altLang="en-US" sz="1900" dirty="0">
                <a:latin typeface="宋体" panose="02010600030101010101" pitchFamily="2" charset="-122"/>
                <a:ea typeface="宋体" panose="02010600030101010101" pitchFamily="2" charset="-122"/>
                <a:cs typeface="Arial Unicode MS" panose="020B0604020202020204" pitchFamily="34" charset="-122"/>
              </a:rPr>
              <a:t>通知</a:t>
            </a:r>
            <a:r>
              <a:rPr lang="en-US" altLang="zh-CN" sz="1900" dirty="0">
                <a:latin typeface="宋体" panose="02010600030101010101" pitchFamily="2" charset="-122"/>
                <a:ea typeface="宋体" panose="02010600030101010101" pitchFamily="2" charset="-122"/>
                <a:cs typeface="Arial Unicode MS" panose="020B0604020202020204" pitchFamily="34" charset="-122"/>
              </a:rPr>
              <a:t>(Advice):  </a:t>
            </a:r>
            <a:r>
              <a:rPr lang="zh-CN" altLang="en-US" sz="19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切面必须要完成的工作</a:t>
            </a:r>
          </a:p>
          <a:p>
            <a:r>
              <a:rPr lang="zh-CN" altLang="en-US" sz="1900" dirty="0" smtClean="0">
                <a:latin typeface="宋体" panose="02010600030101010101" pitchFamily="2" charset="-122"/>
                <a:ea typeface="宋体" panose="02010600030101010101" pitchFamily="2" charset="-122"/>
                <a:cs typeface="Arial Unicode MS" panose="020B0604020202020204" pitchFamily="34" charset="-122"/>
              </a:rPr>
              <a:t>目标</a:t>
            </a:r>
            <a:r>
              <a:rPr lang="en-US" altLang="zh-CN" sz="1900" dirty="0" smtClean="0">
                <a:latin typeface="宋体" panose="02010600030101010101" pitchFamily="2" charset="-122"/>
                <a:ea typeface="宋体" panose="02010600030101010101" pitchFamily="2" charset="-122"/>
                <a:cs typeface="Arial Unicode MS" panose="020B0604020202020204" pitchFamily="34" charset="-122"/>
              </a:rPr>
              <a:t>(Target): </a:t>
            </a:r>
            <a:r>
              <a:rPr lang="zh-CN" altLang="en-US" sz="19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被通知的对象</a:t>
            </a:r>
          </a:p>
          <a:p>
            <a:r>
              <a:rPr lang="zh-CN" altLang="en-US" sz="1900" dirty="0" smtClean="0">
                <a:latin typeface="宋体" panose="02010600030101010101" pitchFamily="2" charset="-122"/>
                <a:ea typeface="宋体" panose="02010600030101010101" pitchFamily="2" charset="-122"/>
                <a:cs typeface="Arial Unicode MS" panose="020B0604020202020204" pitchFamily="34" charset="-122"/>
              </a:rPr>
              <a:t>代理</a:t>
            </a:r>
            <a:r>
              <a:rPr lang="en-US" altLang="zh-CN" sz="1900" dirty="0">
                <a:latin typeface="宋体" panose="02010600030101010101" pitchFamily="2" charset="-122"/>
                <a:ea typeface="宋体" panose="02010600030101010101" pitchFamily="2" charset="-122"/>
                <a:cs typeface="Arial Unicode MS" panose="020B0604020202020204" pitchFamily="34" charset="-122"/>
              </a:rPr>
              <a:t>(Proxy): </a:t>
            </a:r>
            <a:r>
              <a:rPr lang="zh-CN" altLang="en-US" sz="19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向目标对象应用通知之后创建的对象</a:t>
            </a:r>
          </a:p>
          <a:p>
            <a:r>
              <a:rPr lang="zh-CN" altLang="en-US" sz="1900" dirty="0" smtClean="0">
                <a:latin typeface="宋体" panose="02010600030101010101" pitchFamily="2" charset="-122"/>
                <a:ea typeface="宋体" panose="02010600030101010101" pitchFamily="2" charset="-122"/>
                <a:cs typeface="Arial Unicode MS" panose="020B0604020202020204" pitchFamily="34" charset="-122"/>
              </a:rPr>
              <a:t>连接点（</a:t>
            </a:r>
            <a:r>
              <a:rPr lang="en-US" altLang="zh-CN" sz="1900" dirty="0" err="1">
                <a:latin typeface="宋体" panose="02010600030101010101" pitchFamily="2" charset="-122"/>
                <a:ea typeface="宋体" panose="02010600030101010101" pitchFamily="2" charset="-122"/>
                <a:cs typeface="Arial Unicode MS" panose="020B0604020202020204" pitchFamily="34" charset="-122"/>
              </a:rPr>
              <a:t>J</a:t>
            </a:r>
            <a:r>
              <a:rPr lang="en-US" altLang="zh-CN" sz="1900" dirty="0" err="1" smtClean="0">
                <a:latin typeface="宋体" panose="02010600030101010101" pitchFamily="2" charset="-122"/>
                <a:ea typeface="宋体" panose="02010600030101010101" pitchFamily="2" charset="-122"/>
                <a:cs typeface="Arial Unicode MS" panose="020B0604020202020204" pitchFamily="34" charset="-122"/>
              </a:rPr>
              <a:t>oinpoint</a:t>
            </a:r>
            <a:r>
              <a:rPr lang="zh-CN" altLang="en-US" sz="1900" dirty="0" smtClean="0">
                <a:latin typeface="宋体" panose="02010600030101010101" pitchFamily="2" charset="-122"/>
                <a:ea typeface="宋体" panose="02010600030101010101" pitchFamily="2" charset="-122"/>
                <a:cs typeface="Arial Unicode MS" panose="020B0604020202020204" pitchFamily="34" charset="-122"/>
              </a:rPr>
              <a:t>）：</a:t>
            </a:r>
            <a:r>
              <a:rPr lang="zh-CN" altLang="en-US" sz="19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程序</a:t>
            </a:r>
            <a:r>
              <a:rPr lang="zh-CN" altLang="en-US" sz="19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执行的某个特定位置</a:t>
            </a:r>
            <a:r>
              <a:rPr lang="zh-CN" altLang="en-US" sz="1900" dirty="0">
                <a:latin typeface="宋体" panose="02010600030101010101" pitchFamily="2" charset="-122"/>
                <a:ea typeface="宋体" panose="02010600030101010101" pitchFamily="2" charset="-122"/>
                <a:cs typeface="Arial Unicode MS" panose="020B0604020202020204" pitchFamily="34" charset="-122"/>
              </a:rPr>
              <a:t>：如类某个方法调用前、调用后、方法抛出异常后等</a:t>
            </a:r>
            <a:r>
              <a:rPr lang="zh-CN" altLang="en-US" sz="1900" dirty="0" smtClean="0">
                <a:latin typeface="宋体" panose="02010600030101010101" pitchFamily="2" charset="-122"/>
                <a:ea typeface="宋体" panose="02010600030101010101" pitchFamily="2" charset="-122"/>
                <a:cs typeface="Arial Unicode MS" panose="020B0604020202020204" pitchFamily="34" charset="-122"/>
              </a:rPr>
              <a:t>。</a:t>
            </a:r>
            <a:r>
              <a:rPr lang="zh-CN" altLang="en-US" sz="1900" b="1" dirty="0" smtClean="0">
                <a:latin typeface="宋体" panose="02010600030101010101" pitchFamily="2" charset="-122"/>
                <a:ea typeface="宋体" panose="02010600030101010101" pitchFamily="2" charset="-122"/>
                <a:cs typeface="Arial Unicode MS" panose="020B0604020202020204" pitchFamily="34" charset="-122"/>
              </a:rPr>
              <a:t>连接点</a:t>
            </a:r>
            <a:r>
              <a:rPr lang="zh-CN" altLang="en-US" sz="1900" b="1" dirty="0">
                <a:latin typeface="宋体" panose="02010600030101010101" pitchFamily="2" charset="-122"/>
                <a:ea typeface="宋体" panose="02010600030101010101" pitchFamily="2" charset="-122"/>
                <a:cs typeface="Arial Unicode MS" panose="020B0604020202020204" pitchFamily="34" charset="-122"/>
              </a:rPr>
              <a:t>由两个信息确定：方法表示的程序执行点；相对点表示的方位</a:t>
            </a:r>
            <a:r>
              <a:rPr lang="zh-CN" altLang="en-US" sz="1900" dirty="0">
                <a:latin typeface="宋体" panose="02010600030101010101" pitchFamily="2" charset="-122"/>
                <a:ea typeface="宋体" panose="02010600030101010101" pitchFamily="2" charset="-122"/>
                <a:cs typeface="Arial Unicode MS" panose="020B0604020202020204" pitchFamily="34" charset="-122"/>
              </a:rPr>
              <a:t>。例如 </a:t>
            </a:r>
            <a:r>
              <a:rPr lang="en-US" altLang="zh-CN" sz="1900" dirty="0" err="1">
                <a:latin typeface="宋体" panose="02010600030101010101" pitchFamily="2" charset="-122"/>
                <a:ea typeface="宋体" panose="02010600030101010101" pitchFamily="2" charset="-122"/>
                <a:cs typeface="Arial Unicode MS" panose="020B0604020202020204" pitchFamily="34" charset="-122"/>
              </a:rPr>
              <a:t>ArithmethicCalculator#add</a:t>
            </a:r>
            <a:r>
              <a:rPr lang="en-US" altLang="zh-CN" sz="1900" dirty="0">
                <a:latin typeface="宋体" panose="02010600030101010101" pitchFamily="2" charset="-122"/>
                <a:ea typeface="宋体" panose="02010600030101010101" pitchFamily="2" charset="-122"/>
                <a:cs typeface="Arial Unicode MS" panose="020B0604020202020204" pitchFamily="34" charset="-122"/>
              </a:rPr>
              <a:t>() </a:t>
            </a:r>
            <a:r>
              <a:rPr lang="zh-CN" altLang="en-US" sz="1900" dirty="0" smtClean="0">
                <a:latin typeface="宋体" panose="02010600030101010101" pitchFamily="2" charset="-122"/>
                <a:ea typeface="宋体" panose="02010600030101010101" pitchFamily="2" charset="-122"/>
                <a:cs typeface="Arial Unicode MS" panose="020B0604020202020204" pitchFamily="34" charset="-122"/>
              </a:rPr>
              <a:t>方法执行</a:t>
            </a:r>
            <a:r>
              <a:rPr lang="zh-CN" altLang="en-US" sz="1900" dirty="0">
                <a:latin typeface="宋体" panose="02010600030101010101" pitchFamily="2" charset="-122"/>
                <a:ea typeface="宋体" panose="02010600030101010101" pitchFamily="2" charset="-122"/>
                <a:cs typeface="Arial Unicode MS" panose="020B0604020202020204" pitchFamily="34" charset="-122"/>
              </a:rPr>
              <a:t>前的连接点，执行点为 </a:t>
            </a:r>
            <a:r>
              <a:rPr lang="en-US" altLang="zh-CN" sz="1900" dirty="0" err="1">
                <a:latin typeface="宋体" panose="02010600030101010101" pitchFamily="2" charset="-122"/>
                <a:ea typeface="宋体" panose="02010600030101010101" pitchFamily="2" charset="-122"/>
                <a:cs typeface="Arial Unicode MS" panose="020B0604020202020204" pitchFamily="34" charset="-122"/>
              </a:rPr>
              <a:t>ArithmethicCalculator#add</a:t>
            </a:r>
            <a:r>
              <a:rPr lang="en-US" altLang="zh-CN" sz="1900" dirty="0">
                <a:latin typeface="宋体" panose="02010600030101010101" pitchFamily="2" charset="-122"/>
                <a:ea typeface="宋体" panose="02010600030101010101" pitchFamily="2" charset="-122"/>
                <a:cs typeface="Arial Unicode MS" panose="020B0604020202020204" pitchFamily="34" charset="-122"/>
              </a:rPr>
              <a:t>()</a:t>
            </a:r>
            <a:r>
              <a:rPr lang="zh-CN" altLang="en-US" sz="1900" dirty="0">
                <a:latin typeface="宋体" panose="02010600030101010101" pitchFamily="2" charset="-122"/>
                <a:ea typeface="宋体" panose="02010600030101010101" pitchFamily="2" charset="-122"/>
                <a:cs typeface="Arial Unicode MS" panose="020B0604020202020204" pitchFamily="34" charset="-122"/>
              </a:rPr>
              <a:t>； 方位为该方法执行前的</a:t>
            </a:r>
            <a:r>
              <a:rPr lang="zh-CN" altLang="en-US" sz="1900" dirty="0" smtClean="0">
                <a:latin typeface="宋体" panose="02010600030101010101" pitchFamily="2" charset="-122"/>
                <a:ea typeface="宋体" panose="02010600030101010101" pitchFamily="2" charset="-122"/>
                <a:cs typeface="Arial Unicode MS" panose="020B0604020202020204" pitchFamily="34" charset="-122"/>
              </a:rPr>
              <a:t>位置</a:t>
            </a:r>
            <a:endParaRPr lang="en-US" altLang="zh-CN" sz="1900" dirty="0" smtClean="0">
              <a:latin typeface="宋体" panose="02010600030101010101" pitchFamily="2" charset="-122"/>
              <a:ea typeface="宋体" panose="02010600030101010101" pitchFamily="2" charset="-122"/>
              <a:cs typeface="Arial Unicode MS" panose="020B0604020202020204" pitchFamily="34" charset="-122"/>
            </a:endParaRPr>
          </a:p>
          <a:p>
            <a:r>
              <a:rPr lang="zh-CN" altLang="en-US" sz="1900" dirty="0" smtClean="0">
                <a:latin typeface="宋体" panose="02010600030101010101" pitchFamily="2" charset="-122"/>
                <a:ea typeface="宋体" panose="02010600030101010101" pitchFamily="2" charset="-122"/>
                <a:cs typeface="Arial Unicode MS" panose="020B0604020202020204" pitchFamily="34" charset="-122"/>
              </a:rPr>
              <a:t>切点（</a:t>
            </a:r>
            <a:r>
              <a:rPr lang="en-US" altLang="zh-CN" sz="1900" dirty="0" err="1" smtClean="0">
                <a:latin typeface="宋体" panose="02010600030101010101" pitchFamily="2" charset="-122"/>
                <a:ea typeface="宋体" panose="02010600030101010101" pitchFamily="2" charset="-122"/>
                <a:cs typeface="Arial Unicode MS" panose="020B0604020202020204" pitchFamily="34" charset="-122"/>
              </a:rPr>
              <a:t>pointcut</a:t>
            </a:r>
            <a:r>
              <a:rPr lang="zh-CN" altLang="en-US" sz="1900" dirty="0" smtClean="0">
                <a:latin typeface="宋体" panose="02010600030101010101" pitchFamily="2" charset="-122"/>
                <a:ea typeface="宋体" panose="02010600030101010101" pitchFamily="2" charset="-122"/>
                <a:cs typeface="Arial Unicode MS" panose="020B0604020202020204" pitchFamily="34" charset="-122"/>
              </a:rPr>
              <a:t>）：</a:t>
            </a:r>
            <a:r>
              <a:rPr lang="zh-CN" altLang="en-US" sz="1900" b="1" dirty="0" smtClean="0">
                <a:latin typeface="宋体" panose="02010600030101010101" pitchFamily="2" charset="-122"/>
                <a:ea typeface="宋体" panose="02010600030101010101" pitchFamily="2" charset="-122"/>
                <a:cs typeface="Arial Unicode MS" panose="020B0604020202020204" pitchFamily="34" charset="-122"/>
              </a:rPr>
              <a:t>每个</a:t>
            </a:r>
            <a:r>
              <a:rPr lang="zh-CN" altLang="en-US" sz="1900" b="1" dirty="0">
                <a:latin typeface="宋体" panose="02010600030101010101" pitchFamily="2" charset="-122"/>
                <a:ea typeface="宋体" panose="02010600030101010101" pitchFamily="2" charset="-122"/>
                <a:cs typeface="Arial Unicode MS" panose="020B0604020202020204" pitchFamily="34" charset="-122"/>
              </a:rPr>
              <a:t>类都拥有多个连接点</a:t>
            </a:r>
            <a:r>
              <a:rPr lang="zh-CN" altLang="en-US" sz="1900" dirty="0">
                <a:latin typeface="宋体" panose="02010600030101010101" pitchFamily="2" charset="-122"/>
                <a:ea typeface="宋体" panose="02010600030101010101" pitchFamily="2" charset="-122"/>
                <a:cs typeface="Arial Unicode MS" panose="020B0604020202020204" pitchFamily="34" charset="-122"/>
              </a:rPr>
              <a:t>：例如 </a:t>
            </a:r>
            <a:r>
              <a:rPr lang="en-US" altLang="zh-CN" sz="1900" dirty="0" err="1">
                <a:latin typeface="宋体" panose="02010600030101010101" pitchFamily="2" charset="-122"/>
                <a:ea typeface="宋体" panose="02010600030101010101" pitchFamily="2" charset="-122"/>
                <a:cs typeface="Arial Unicode MS" panose="020B0604020202020204" pitchFamily="34" charset="-122"/>
              </a:rPr>
              <a:t>ArithmethicCalculator</a:t>
            </a:r>
            <a:r>
              <a:rPr lang="en-US" altLang="zh-CN" sz="1900" dirty="0">
                <a:latin typeface="宋体" panose="02010600030101010101" pitchFamily="2" charset="-122"/>
                <a:ea typeface="宋体" panose="02010600030101010101" pitchFamily="2" charset="-122"/>
                <a:cs typeface="Arial Unicode MS" panose="020B0604020202020204" pitchFamily="34" charset="-122"/>
              </a:rPr>
              <a:t> </a:t>
            </a:r>
            <a:r>
              <a:rPr lang="zh-CN" altLang="en-US" sz="1900" dirty="0">
                <a:latin typeface="宋体" panose="02010600030101010101" pitchFamily="2" charset="-122"/>
                <a:ea typeface="宋体" panose="02010600030101010101" pitchFamily="2" charset="-122"/>
                <a:cs typeface="Arial Unicode MS" panose="020B0604020202020204" pitchFamily="34" charset="-122"/>
              </a:rPr>
              <a:t>的所有方法实际上都是连接点，即</a:t>
            </a:r>
            <a:r>
              <a:rPr lang="zh-CN" altLang="en-US" sz="1900" b="1" dirty="0">
                <a:latin typeface="宋体" panose="02010600030101010101" pitchFamily="2" charset="-122"/>
                <a:ea typeface="宋体" panose="02010600030101010101" pitchFamily="2" charset="-122"/>
                <a:cs typeface="Arial Unicode MS" panose="020B0604020202020204" pitchFamily="34" charset="-122"/>
              </a:rPr>
              <a:t>连接点是程序类中</a:t>
            </a:r>
            <a:r>
              <a:rPr lang="zh-CN" altLang="en-US" sz="1900" b="1" dirty="0" smtClean="0">
                <a:latin typeface="宋体" panose="02010600030101010101" pitchFamily="2" charset="-122"/>
                <a:ea typeface="宋体" panose="02010600030101010101" pitchFamily="2" charset="-122"/>
                <a:cs typeface="Arial Unicode MS" panose="020B0604020202020204" pitchFamily="34" charset="-122"/>
              </a:rPr>
              <a:t>客观存在</a:t>
            </a:r>
            <a:r>
              <a:rPr lang="zh-CN" altLang="en-US" sz="1900" b="1" dirty="0">
                <a:latin typeface="宋体" panose="02010600030101010101" pitchFamily="2" charset="-122"/>
                <a:ea typeface="宋体" panose="02010600030101010101" pitchFamily="2" charset="-122"/>
                <a:cs typeface="Arial Unicode MS" panose="020B0604020202020204" pitchFamily="34" charset="-122"/>
              </a:rPr>
              <a:t>的事务</a:t>
            </a:r>
            <a:r>
              <a:rPr lang="zh-CN" altLang="en-US" sz="1900" dirty="0" smtClean="0">
                <a:latin typeface="宋体" panose="02010600030101010101" pitchFamily="2" charset="-122"/>
                <a:ea typeface="宋体" panose="02010600030101010101" pitchFamily="2" charset="-122"/>
                <a:cs typeface="Arial Unicode MS" panose="020B0604020202020204" pitchFamily="34" charset="-122"/>
              </a:rPr>
              <a:t>。</a:t>
            </a:r>
            <a:r>
              <a:rPr lang="en-US" altLang="zh-CN" sz="19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AOP </a:t>
            </a:r>
            <a:r>
              <a:rPr lang="zh-CN" altLang="en-US" sz="19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通过切点定位到特定的连接点</a:t>
            </a:r>
            <a:r>
              <a:rPr lang="zh-CN" altLang="en-US" sz="19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。类比</a:t>
            </a:r>
            <a:r>
              <a:rPr lang="zh-CN" altLang="en-US" sz="19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：连接点相当于数据库中的记录，切点相当于查询条件</a:t>
            </a:r>
            <a:r>
              <a:rPr lang="zh-CN" altLang="en-US" sz="1900" dirty="0">
                <a:latin typeface="宋体" panose="02010600030101010101" pitchFamily="2" charset="-122"/>
                <a:ea typeface="宋体" panose="02010600030101010101" pitchFamily="2" charset="-122"/>
                <a:cs typeface="Arial Unicode MS" panose="020B0604020202020204" pitchFamily="34" charset="-122"/>
              </a:rPr>
              <a:t>。切点和连接点不是一对一的关系，一个切点匹配多个</a:t>
            </a:r>
            <a:r>
              <a:rPr lang="zh-CN" altLang="en-US" sz="1900" dirty="0" smtClean="0">
                <a:latin typeface="宋体" panose="02010600030101010101" pitchFamily="2" charset="-122"/>
                <a:ea typeface="宋体" panose="02010600030101010101" pitchFamily="2" charset="-122"/>
                <a:cs typeface="Arial Unicode MS" panose="020B0604020202020204" pitchFamily="34" charset="-122"/>
              </a:rPr>
              <a:t>连接点，</a:t>
            </a:r>
            <a:r>
              <a:rPr lang="zh-CN" altLang="en-US" sz="1900" dirty="0">
                <a:latin typeface="宋体" panose="02010600030101010101" pitchFamily="2" charset="-122"/>
                <a:ea typeface="宋体" panose="02010600030101010101" pitchFamily="2" charset="-122"/>
                <a:cs typeface="Arial Unicode MS" panose="020B0604020202020204" pitchFamily="34" charset="-122"/>
              </a:rPr>
              <a:t>切点通过 </a:t>
            </a:r>
            <a:r>
              <a:rPr lang="en-US" altLang="zh-CN" sz="1900" dirty="0" err="1">
                <a:latin typeface="宋体" panose="02010600030101010101" pitchFamily="2" charset="-122"/>
                <a:ea typeface="宋体" panose="02010600030101010101" pitchFamily="2" charset="-122"/>
                <a:cs typeface="Arial Unicode MS" panose="020B0604020202020204" pitchFamily="34" charset="-122"/>
              </a:rPr>
              <a:t>org.springframework.aop.Pointcut</a:t>
            </a:r>
            <a:r>
              <a:rPr lang="en-US" altLang="zh-CN" sz="1900" dirty="0">
                <a:latin typeface="宋体" panose="02010600030101010101" pitchFamily="2" charset="-122"/>
                <a:ea typeface="宋体" panose="02010600030101010101" pitchFamily="2" charset="-122"/>
                <a:cs typeface="Arial Unicode MS" panose="020B0604020202020204" pitchFamily="34" charset="-122"/>
              </a:rPr>
              <a:t> </a:t>
            </a:r>
            <a:r>
              <a:rPr lang="zh-CN" altLang="en-US" sz="1900" dirty="0">
                <a:latin typeface="宋体" panose="02010600030101010101" pitchFamily="2" charset="-122"/>
                <a:ea typeface="宋体" panose="02010600030101010101" pitchFamily="2" charset="-122"/>
                <a:cs typeface="Arial Unicode MS" panose="020B0604020202020204" pitchFamily="34" charset="-122"/>
              </a:rPr>
              <a:t>接口进行描述，它使用类和方法作为连接点的</a:t>
            </a:r>
            <a:r>
              <a:rPr lang="zh-CN" altLang="en-US" sz="1900" dirty="0" smtClean="0">
                <a:latin typeface="宋体" panose="02010600030101010101" pitchFamily="2" charset="-122"/>
                <a:ea typeface="宋体" panose="02010600030101010101" pitchFamily="2" charset="-122"/>
                <a:cs typeface="Arial Unicode MS" panose="020B0604020202020204" pitchFamily="34" charset="-122"/>
              </a:rPr>
              <a:t>查询条件</a:t>
            </a:r>
            <a:r>
              <a:rPr lang="zh-CN" altLang="en-US" sz="1900" dirty="0">
                <a:latin typeface="宋体" panose="02010600030101010101" pitchFamily="2" charset="-122"/>
                <a:ea typeface="宋体" panose="02010600030101010101" pitchFamily="2" charset="-122"/>
                <a:cs typeface="Arial Unicode MS" panose="020B0604020202020204" pitchFamily="34" charset="-122"/>
              </a:rPr>
              <a:t>。</a:t>
            </a:r>
            <a:endParaRPr lang="en-US" altLang="zh-CN" sz="1900" dirty="0" smtClean="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395536" y="44624"/>
            <a:ext cx="8229600" cy="857256"/>
          </a:xfrm>
        </p:spPr>
        <p:txBody>
          <a:bodyPr/>
          <a:lstStyle/>
          <a:p>
            <a:r>
              <a:rPr lang="en-US" altLang="zh-CN" dirty="0">
                <a:latin typeface="宋体" panose="02010600030101010101" pitchFamily="2" charset="-122"/>
                <a:ea typeface="宋体" panose="02010600030101010101" pitchFamily="2" charset="-122"/>
                <a:cs typeface="Arial Unicode MS" panose="020B0604020202020204" pitchFamily="34" charset="-122"/>
              </a:rPr>
              <a:t>Spring </a:t>
            </a:r>
            <a:r>
              <a:rPr lang="en-US" altLang="zh-CN" dirty="0" smtClean="0">
                <a:latin typeface="宋体" panose="02010600030101010101" pitchFamily="2" charset="-122"/>
                <a:ea typeface="宋体" panose="02010600030101010101" pitchFamily="2" charset="-122"/>
                <a:cs typeface="Arial Unicode MS" panose="020B0604020202020204" pitchFamily="34" charset="-122"/>
              </a:rPr>
              <a:t> </a:t>
            </a:r>
            <a:r>
              <a:rPr lang="en-US" altLang="zh-CN" dirty="0">
                <a:latin typeface="宋体" panose="02010600030101010101" pitchFamily="2" charset="-122"/>
                <a:ea typeface="宋体" panose="02010600030101010101" pitchFamily="2" charset="-122"/>
                <a:cs typeface="Arial Unicode MS" panose="020B0604020202020204" pitchFamily="34" charset="-122"/>
              </a:rPr>
              <a:t>AOP</a:t>
            </a:r>
          </a:p>
        </p:txBody>
      </p:sp>
      <p:sp>
        <p:nvSpPr>
          <p:cNvPr id="685059" name="Rectangle 3"/>
          <p:cNvSpPr>
            <a:spLocks noGrp="1" noChangeArrowheads="1"/>
          </p:cNvSpPr>
          <p:nvPr>
            <p:ph idx="1"/>
          </p:nvPr>
        </p:nvSpPr>
        <p:spPr>
          <a:xfrm>
            <a:off x="416224" y="1340768"/>
            <a:ext cx="8208912" cy="1978025"/>
          </a:xfrm>
        </p:spPr>
        <p:txBody>
          <a:bodyPr>
            <a:normAutofit/>
          </a:bodyPr>
          <a:lstStyle/>
          <a:p>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AspectJ</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Java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社区里最完整最流行的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AOP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框架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Spring2.0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以上版本</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中</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可以</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使用基于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注解或基于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XML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配置的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AOP</a:t>
            </a:r>
            <a:endParaRPr lang="en-US" altLang="zh-CN"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446757"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建立 </a:t>
            </a:r>
            <a:r>
              <a:rPr lang="en-US" altLang="zh-CN"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dirty="0">
                <a:latin typeface="宋体" panose="02010600030101010101" pitchFamily="2" charset="-122"/>
                <a:ea typeface="宋体" panose="02010600030101010101" pitchFamily="2" charset="-122"/>
                <a:cs typeface="Arial Unicode MS" panose="020B0604020202020204" pitchFamily="34" charset="-122"/>
              </a:rPr>
              <a:t>项目</a:t>
            </a:r>
          </a:p>
        </p:txBody>
      </p:sp>
      <p:sp>
        <p:nvSpPr>
          <p:cNvPr id="623621" name="Text Box 5"/>
          <p:cNvSpPr txBox="1">
            <a:spLocks noChangeArrowheads="1"/>
          </p:cNvSpPr>
          <p:nvPr/>
        </p:nvSpPr>
        <p:spPr bwMode="auto">
          <a:xfrm>
            <a:off x="5970270" y="1196975"/>
            <a:ext cx="3285490" cy="368300"/>
          </a:xfrm>
          <a:prstGeom prst="rect">
            <a:avLst/>
          </a:prstGeom>
          <a:noFill/>
          <a:ln w="9525" algn="ctr">
            <a:noFill/>
            <a:miter lim="800000"/>
          </a:ln>
          <a:effectLst/>
        </p:spPr>
        <p:txBody>
          <a:bodyPr wrap="square">
            <a:spAutoFit/>
          </a:bodyPr>
          <a:lstStyle/>
          <a:p>
            <a:pPr marL="342900" indent="-342900">
              <a:spcBef>
                <a:spcPct val="50000"/>
              </a:spcBef>
              <a:buFont typeface="Wingdings" panose="05000000000000000000" pitchFamily="2" charset="2"/>
              <a:buNone/>
            </a:pPr>
            <a:r>
              <a:rPr lang="en-US" altLang="zh-CN" dirty="0">
                <a:ea typeface="宋体" panose="02010600030101010101" pitchFamily="2" charset="-122"/>
              </a:rPr>
              <a:t>SpringHelloWorld.java</a:t>
            </a:r>
          </a:p>
        </p:txBody>
      </p:sp>
      <p:sp>
        <p:nvSpPr>
          <p:cNvPr id="623623" name="Text Box 7"/>
          <p:cNvSpPr txBox="1">
            <a:spLocks noChangeArrowheads="1"/>
          </p:cNvSpPr>
          <p:nvPr/>
        </p:nvSpPr>
        <p:spPr bwMode="auto">
          <a:xfrm>
            <a:off x="6428144" y="6491287"/>
            <a:ext cx="2960464" cy="366713"/>
          </a:xfrm>
          <a:prstGeom prst="rect">
            <a:avLst/>
          </a:prstGeom>
          <a:noFill/>
          <a:ln w="9525" algn="ctr">
            <a:noFill/>
            <a:miter lim="800000"/>
          </a:ln>
          <a:effectLst/>
        </p:spPr>
        <p:txBody>
          <a:bodyPr wrap="square">
            <a:spAutoFit/>
          </a:bodyPr>
          <a:lstStyle/>
          <a:p>
            <a:pPr marL="342900" indent="-342900">
              <a:spcBef>
                <a:spcPct val="50000"/>
              </a:spcBef>
              <a:buFont typeface="Wingdings" panose="05000000000000000000" pitchFamily="2" charset="2"/>
              <a:buNone/>
            </a:pPr>
            <a:r>
              <a:rPr lang="en-US" altLang="zh-CN" dirty="0">
                <a:ea typeface="宋体" panose="02010600030101010101" pitchFamily="2" charset="-122"/>
              </a:rPr>
              <a:t>applicationContext.xml</a:t>
            </a:r>
          </a:p>
        </p:txBody>
      </p:sp>
      <p:pic>
        <p:nvPicPr>
          <p:cNvPr id="8" name="图片 7"/>
          <p:cNvPicPr>
            <a:picLocks noChangeAspect="1"/>
          </p:cNvPicPr>
          <p:nvPr/>
        </p:nvPicPr>
        <p:blipFill>
          <a:blip r:embed="rId2"/>
          <a:stretch>
            <a:fillRect/>
          </a:stretch>
        </p:blipFill>
        <p:spPr>
          <a:xfrm>
            <a:off x="160655" y="788670"/>
            <a:ext cx="5276850" cy="4454525"/>
          </a:xfrm>
          <a:prstGeom prst="rect">
            <a:avLst/>
          </a:prstGeom>
        </p:spPr>
      </p:pic>
      <p:pic>
        <p:nvPicPr>
          <p:cNvPr id="11" name="图片 10"/>
          <p:cNvPicPr>
            <a:picLocks noChangeAspect="1"/>
          </p:cNvPicPr>
          <p:nvPr/>
        </p:nvPicPr>
        <p:blipFill>
          <a:blip r:embed="rId3"/>
          <a:stretch>
            <a:fillRect/>
          </a:stretch>
        </p:blipFill>
        <p:spPr>
          <a:xfrm>
            <a:off x="447040" y="4953000"/>
            <a:ext cx="7586345" cy="1189355"/>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79835" y="44624"/>
            <a:ext cx="9036496" cy="935807"/>
          </a:xfrm>
        </p:spPr>
        <p:txBody>
          <a:bodyPr>
            <a:normAutofit/>
          </a:bodyPr>
          <a:lstStyle/>
          <a:p>
            <a:r>
              <a:rPr lang="zh-CN" altLang="en-US" sz="40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40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4000" dirty="0">
                <a:latin typeface="宋体" panose="02010600030101010101" pitchFamily="2" charset="-122"/>
                <a:ea typeface="宋体" panose="02010600030101010101" pitchFamily="2" charset="-122"/>
                <a:cs typeface="Arial Unicode MS" panose="020B0604020202020204" pitchFamily="34" charset="-122"/>
              </a:rPr>
              <a:t>中启用 </a:t>
            </a:r>
            <a:r>
              <a:rPr lang="en-US" altLang="zh-CN" sz="40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4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4000" dirty="0">
                <a:latin typeface="宋体" panose="02010600030101010101" pitchFamily="2" charset="-122"/>
                <a:ea typeface="宋体" panose="02010600030101010101" pitchFamily="2" charset="-122"/>
                <a:cs typeface="Arial Unicode MS" panose="020B0604020202020204" pitchFamily="34" charset="-122"/>
              </a:rPr>
              <a:t>注解支持</a:t>
            </a:r>
          </a:p>
        </p:txBody>
      </p:sp>
      <p:sp>
        <p:nvSpPr>
          <p:cNvPr id="684035" name="Rectangle 3"/>
          <p:cNvSpPr>
            <a:spLocks noGrp="1" noChangeArrowheads="1"/>
          </p:cNvSpPr>
          <p:nvPr>
            <p:ph idx="1"/>
          </p:nvPr>
        </p:nvSpPr>
        <p:spPr>
          <a:xfrm>
            <a:off x="467544" y="1268760"/>
            <a:ext cx="8072494" cy="4098925"/>
          </a:xfrm>
        </p:spPr>
        <p:txBody>
          <a:bodyPr>
            <a:normAutofit/>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要在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应用中使用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必须在 </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classpath</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下包含 </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类库</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aopalliance.jar</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aspectj.weaver.jar </a:t>
            </a:r>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和 </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spring-aspects.jar</a:t>
            </a:r>
          </a:p>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将 </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aop</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Schema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添加到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&lt;beans&gt;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根元素中</a:t>
            </a:r>
            <a:r>
              <a:rPr lang="en-US" altLang="zh-CN" sz="2400" dirty="0" smtClean="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要</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IOC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容器中启用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注解支持</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只要</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在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配置文件中定义一个空的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XML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元素 </a:t>
            </a:r>
            <a:r>
              <a:rPr lang="en-US" altLang="zh-CN" sz="24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&lt;</a:t>
            </a:r>
            <a:r>
              <a:rPr lang="en-US" altLang="zh-CN" sz="2400" b="1" dirty="0" err="1">
                <a:solidFill>
                  <a:srgbClr val="FF0000"/>
                </a:solidFill>
                <a:latin typeface="宋体" panose="02010600030101010101" pitchFamily="2" charset="-122"/>
                <a:ea typeface="宋体" panose="02010600030101010101" pitchFamily="2" charset="-122"/>
                <a:cs typeface="Arial Unicode MS" panose="020B0604020202020204" pitchFamily="34" charset="-122"/>
              </a:rPr>
              <a:t>aop:aspectj-autoproxy</a:t>
            </a:r>
            <a:r>
              <a:rPr lang="en-US" altLang="zh-CN" sz="24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&gt;</a:t>
            </a:r>
          </a:p>
          <a:p>
            <a:r>
              <a:rPr lang="zh-CN" altLang="en-US" sz="2400" dirty="0" smtClean="0">
                <a:latin typeface="宋体" panose="02010600030101010101" pitchFamily="2" charset="-122"/>
                <a:ea typeface="宋体" panose="02010600030101010101" pitchFamily="2" charset="-122"/>
                <a:cs typeface="Arial Unicode MS" panose="020B0604020202020204" pitchFamily="34" charset="-122"/>
              </a:rPr>
              <a:t>当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IOC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容器侦测到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配置文件中的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aop:aspectj-autoproxy</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会自动为与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切面匹配的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创建代理</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683568"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用 </a:t>
            </a:r>
            <a:r>
              <a:rPr lang="en-US" altLang="zh-CN"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注解声明切面</a:t>
            </a:r>
          </a:p>
        </p:txBody>
      </p:sp>
      <p:sp>
        <p:nvSpPr>
          <p:cNvPr id="693251" name="Rectangle 3"/>
          <p:cNvSpPr>
            <a:spLocks noGrp="1" noChangeArrowheads="1"/>
          </p:cNvSpPr>
          <p:nvPr>
            <p:ph idx="1"/>
          </p:nvPr>
        </p:nvSpPr>
        <p:spPr>
          <a:xfrm>
            <a:off x="323528" y="1052736"/>
            <a:ext cx="8496944" cy="5214950"/>
          </a:xfrm>
          <a:solidFill>
            <a:schemeClr val="bg1"/>
          </a:solidFill>
        </p:spPr>
        <p:txBody>
          <a:bodyPr>
            <a:normAutofit lnSpcReduction="10000"/>
          </a:bodyPr>
          <a:lstStyle/>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要在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中声明 </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切面</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只需要在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IOC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容器中将切面声明为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Bean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实例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当在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IOC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容器中初始化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切面之后</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Spring IOC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容器就会为那些与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切面相匹配的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创建代理</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在 </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注解中</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切面只是一个带有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@Aspect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注解的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Java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类</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通知是标注有某种注解的简单的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Java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方法</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支持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5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种类型的通知注解</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pPr lvl="1"/>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@Before: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前置通知</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在方法执行之前执行</a:t>
            </a:r>
          </a:p>
          <a:p>
            <a:pPr lvl="1"/>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@After: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后置通知</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在方法执行之后执行 </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最终通知</a:t>
            </a:r>
            <a:endParaRPr lang="zh-CN" altLang="en-US" sz="2000" dirty="0">
              <a:latin typeface="宋体" panose="02010600030101010101" pitchFamily="2" charset="-122"/>
              <a:ea typeface="宋体" panose="02010600030101010101" pitchFamily="2" charset="-122"/>
              <a:cs typeface="Arial Unicode MS" panose="020B0604020202020204" pitchFamily="34" charset="-122"/>
            </a:endParaRPr>
          </a:p>
          <a:p>
            <a:pPr lvl="1"/>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0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AfterRunning</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返回通知</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在方法返回结果之后</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执行 方法未抛出导演 </a:t>
            </a:r>
            <a:endPar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endParaRPr>
          </a:p>
          <a:p>
            <a:pPr lvl="1"/>
            <a:r>
              <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0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AfterThrowing</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异常通知</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在方法抛出异常之后</a:t>
            </a:r>
          </a:p>
          <a:p>
            <a:pPr lvl="1"/>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@Around: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环绕通知</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围绕着方法执行</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467544" y="142786"/>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前置通知</a:t>
            </a:r>
          </a:p>
        </p:txBody>
      </p:sp>
      <p:sp>
        <p:nvSpPr>
          <p:cNvPr id="771075" name="Rectangle 3"/>
          <p:cNvSpPr>
            <a:spLocks noGrp="1" noChangeArrowheads="1"/>
          </p:cNvSpPr>
          <p:nvPr>
            <p:ph idx="1"/>
          </p:nvPr>
        </p:nvSpPr>
        <p:spPr>
          <a:xfrm>
            <a:off x="603202" y="1167700"/>
            <a:ext cx="7696200" cy="1322387"/>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前置通知</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在方法执行之前执行的通知</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前置通知使用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@Before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并将切入点表达式的值作为注解值</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endParaRPr lang="en-US" altLang="zh-CN" sz="2400" dirty="0">
              <a:latin typeface="宋体" panose="02010600030101010101" pitchFamily="2" charset="-122"/>
              <a:ea typeface="宋体" panose="02010600030101010101" pitchFamily="2" charset="-122"/>
              <a:cs typeface="Arial Unicode MS" panose="020B0604020202020204" pitchFamily="34" charset="-122"/>
            </a:endParaRPr>
          </a:p>
        </p:txBody>
      </p:sp>
      <p:pic>
        <p:nvPicPr>
          <p:cNvPr id="771076" name="Picture 4"/>
          <p:cNvPicPr>
            <a:picLocks noChangeAspect="1" noChangeArrowheads="1"/>
          </p:cNvPicPr>
          <p:nvPr/>
        </p:nvPicPr>
        <p:blipFill>
          <a:blip r:embed="rId2"/>
          <a:srcRect/>
          <a:stretch>
            <a:fillRect/>
          </a:stretch>
        </p:blipFill>
        <p:spPr bwMode="auto">
          <a:xfrm>
            <a:off x="1167302" y="2636912"/>
            <a:ext cx="6192837" cy="2100263"/>
          </a:xfrm>
          <a:prstGeom prst="rect">
            <a:avLst/>
          </a:prstGeom>
          <a:noFill/>
        </p:spPr>
      </p:pic>
      <p:sp>
        <p:nvSpPr>
          <p:cNvPr id="771077" name="Line 5"/>
          <p:cNvSpPr>
            <a:spLocks noChangeShapeType="1"/>
          </p:cNvSpPr>
          <p:nvPr/>
        </p:nvSpPr>
        <p:spPr bwMode="auto">
          <a:xfrm flipV="1">
            <a:off x="1937239" y="2636912"/>
            <a:ext cx="1822450" cy="144463"/>
          </a:xfrm>
          <a:prstGeom prst="line">
            <a:avLst/>
          </a:prstGeom>
          <a:noFill/>
          <a:ln w="9525">
            <a:solidFill>
              <a:schemeClr val="tx1"/>
            </a:solidFill>
            <a:rou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771078" name="Text Box 6"/>
          <p:cNvSpPr txBox="1">
            <a:spLocks noChangeArrowheads="1"/>
          </p:cNvSpPr>
          <p:nvPr/>
        </p:nvSpPr>
        <p:spPr bwMode="auto">
          <a:xfrm>
            <a:off x="3831127" y="2421012"/>
            <a:ext cx="2952750" cy="366713"/>
          </a:xfrm>
          <a:prstGeom prst="rect">
            <a:avLst/>
          </a:prstGeom>
          <a:noFill/>
          <a:ln w="9525" algn="ctr">
            <a:noFill/>
            <a:miter lim="800000"/>
          </a:ln>
          <a:effectLst/>
        </p:spPr>
        <p:txBody>
          <a:bodyPr>
            <a:spAutoFit/>
          </a:bodyPr>
          <a:lstStyle/>
          <a:p>
            <a:pPr marL="342900" indent="-342900" algn="l">
              <a:spcBef>
                <a:spcPct val="50000"/>
              </a:spcBef>
              <a:buFont typeface="Wingdings" panose="05000000000000000000" pitchFamily="2" charset="2"/>
              <a:buNone/>
            </a:pPr>
            <a:r>
              <a:rPr lang="zh-CN" altLang="en-US" dirty="0">
                <a:latin typeface="宋体" panose="02010600030101010101" pitchFamily="2" charset="-122"/>
                <a:ea typeface="宋体" panose="02010600030101010101" pitchFamily="2" charset="-122"/>
                <a:cs typeface="Arial Unicode MS" panose="020B0604020202020204" pitchFamily="34" charset="-122"/>
              </a:rPr>
              <a:t>标识这个类是一个切面</a:t>
            </a:r>
          </a:p>
        </p:txBody>
      </p:sp>
      <p:sp>
        <p:nvSpPr>
          <p:cNvPr id="771079" name="Line 7"/>
          <p:cNvSpPr>
            <a:spLocks noChangeShapeType="1"/>
          </p:cNvSpPr>
          <p:nvPr/>
        </p:nvSpPr>
        <p:spPr bwMode="auto">
          <a:xfrm>
            <a:off x="662477" y="3703712"/>
            <a:ext cx="865187" cy="0"/>
          </a:xfrm>
          <a:prstGeom prst="line">
            <a:avLst/>
          </a:prstGeom>
          <a:noFill/>
          <a:ln w="9525">
            <a:solidFill>
              <a:schemeClr val="tx1"/>
            </a:solidFill>
            <a:roun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771080" name="Line 8"/>
          <p:cNvSpPr>
            <a:spLocks noChangeShapeType="1"/>
          </p:cNvSpPr>
          <p:nvPr/>
        </p:nvSpPr>
        <p:spPr bwMode="auto">
          <a:xfrm>
            <a:off x="662477" y="3703712"/>
            <a:ext cx="0" cy="1152525"/>
          </a:xfrm>
          <a:prstGeom prst="line">
            <a:avLst/>
          </a:prstGeom>
          <a:noFill/>
          <a:ln w="9525">
            <a:solidFill>
              <a:schemeClr val="tx1"/>
            </a:solidFill>
            <a:rou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771081" name="Text Box 9"/>
          <p:cNvSpPr txBox="1">
            <a:spLocks noChangeArrowheads="1"/>
          </p:cNvSpPr>
          <p:nvPr/>
        </p:nvSpPr>
        <p:spPr bwMode="auto">
          <a:xfrm>
            <a:off x="591039" y="4868937"/>
            <a:ext cx="8208963" cy="1220788"/>
          </a:xfrm>
          <a:prstGeom prst="rect">
            <a:avLst/>
          </a:prstGeom>
          <a:solidFill>
            <a:srgbClr val="CCFFCC"/>
          </a:solidFill>
          <a:ln w="9525" algn="ctr">
            <a:noFill/>
            <a:miter lim="800000"/>
          </a:ln>
          <a:effectLst/>
        </p:spPr>
        <p:txBody>
          <a:bodyPr>
            <a:spAutoFit/>
          </a:bodyPr>
          <a:lstStyle/>
          <a:p>
            <a:pPr marL="342900" indent="-342900" algn="l">
              <a:spcBef>
                <a:spcPct val="50000"/>
              </a:spcBef>
              <a:buFont typeface="Wingdings" panose="05000000000000000000" pitchFamily="2" charset="2"/>
              <a:buNone/>
            </a:pPr>
            <a:r>
              <a:rPr lang="zh-CN" altLang="en-US" dirty="0">
                <a:latin typeface="宋体" panose="02010600030101010101" pitchFamily="2" charset="-122"/>
                <a:ea typeface="宋体" panose="02010600030101010101" pitchFamily="2" charset="-122"/>
                <a:cs typeface="Arial Unicode MS" panose="020B0604020202020204" pitchFamily="34" charset="-122"/>
              </a:rPr>
              <a:t>标识这个方法是个前置通知</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切点表达式表示</a:t>
            </a:r>
            <a:r>
              <a:rPr lang="zh-CN" altLang="en-US"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执行</a:t>
            </a:r>
            <a:r>
              <a:rPr lang="zh-CN" altLang="en-US" dirty="0">
                <a:latin typeface="宋体" panose="02010600030101010101" pitchFamily="2" charset="-122"/>
                <a:ea typeface="宋体" panose="02010600030101010101" pitchFamily="2" charset="-122"/>
                <a:cs typeface="Arial Unicode MS" panose="020B0604020202020204" pitchFamily="34" charset="-122"/>
              </a:rPr>
              <a:t> </a:t>
            </a:r>
            <a:r>
              <a:rPr lang="en-US" altLang="zh-CN" dirty="0" err="1">
                <a:latin typeface="宋体" panose="02010600030101010101" pitchFamily="2" charset="-122"/>
                <a:ea typeface="宋体" panose="02010600030101010101" pitchFamily="2" charset="-122"/>
                <a:cs typeface="Arial Unicode MS" panose="020B0604020202020204" pitchFamily="34" charset="-122"/>
              </a:rPr>
              <a:t>ArithmeticCalculator</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p>
          <a:p>
            <a:pPr marL="342900" indent="-342900" algn="l">
              <a:spcBef>
                <a:spcPct val="50000"/>
              </a:spcBef>
              <a:buFont typeface="Wingdings" panose="05000000000000000000" pitchFamily="2" charset="2"/>
              <a:buNone/>
            </a:pPr>
            <a:r>
              <a:rPr lang="zh-CN" altLang="en-US" dirty="0">
                <a:latin typeface="宋体" panose="02010600030101010101" pitchFamily="2" charset="-122"/>
                <a:ea typeface="宋体" panose="02010600030101010101" pitchFamily="2" charset="-122"/>
                <a:cs typeface="Arial Unicode MS" panose="020B0604020202020204" pitchFamily="34" charset="-122"/>
              </a:rPr>
              <a:t>接口的 </a:t>
            </a:r>
            <a:r>
              <a:rPr lang="en-US" altLang="zh-CN" dirty="0">
                <a:latin typeface="宋体" panose="02010600030101010101" pitchFamily="2" charset="-122"/>
                <a:ea typeface="宋体" panose="02010600030101010101" pitchFamily="2" charset="-122"/>
                <a:cs typeface="Arial Unicode MS" panose="020B0604020202020204" pitchFamily="34" charset="-122"/>
              </a:rPr>
              <a:t>add() </a:t>
            </a:r>
            <a:r>
              <a:rPr lang="zh-CN" altLang="en-US" dirty="0">
                <a:latin typeface="宋体" panose="02010600030101010101" pitchFamily="2" charset="-122"/>
                <a:ea typeface="宋体" panose="02010600030101010101" pitchFamily="2" charset="-122"/>
                <a:cs typeface="Arial Unicode MS" panose="020B0604020202020204" pitchFamily="34" charset="-122"/>
              </a:rPr>
              <a:t>方法</a:t>
            </a:r>
            <a:r>
              <a:rPr lang="en-US" altLang="zh-CN" dirty="0">
                <a:latin typeface="宋体" panose="02010600030101010101" pitchFamily="2" charset="-122"/>
                <a:ea typeface="宋体" panose="02010600030101010101" pitchFamily="2" charset="-122"/>
                <a:cs typeface="Arial Unicode MS" panose="020B0604020202020204" pitchFamily="34" charset="-122"/>
              </a:rPr>
              <a:t>. * </a:t>
            </a:r>
            <a:r>
              <a:rPr lang="zh-CN" altLang="en-US" dirty="0">
                <a:latin typeface="宋体" panose="02010600030101010101" pitchFamily="2" charset="-122"/>
                <a:ea typeface="宋体" panose="02010600030101010101" pitchFamily="2" charset="-122"/>
                <a:cs typeface="Arial Unicode MS" panose="020B0604020202020204" pitchFamily="34" charset="-122"/>
              </a:rPr>
              <a:t>代表匹配任意修饰符及任意返回值</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参数列表中的 </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p>
          <a:p>
            <a:pPr marL="342900" indent="-342900" algn="l">
              <a:spcBef>
                <a:spcPct val="50000"/>
              </a:spcBef>
              <a:buFont typeface="Wingdings" panose="05000000000000000000" pitchFamily="2" charset="2"/>
              <a:buNone/>
            </a:pPr>
            <a:r>
              <a:rPr lang="zh-CN" altLang="en-US" dirty="0">
                <a:latin typeface="宋体" panose="02010600030101010101" pitchFamily="2" charset="-122"/>
                <a:ea typeface="宋体" panose="02010600030101010101" pitchFamily="2" charset="-122"/>
                <a:cs typeface="Arial Unicode MS" panose="020B0604020202020204" pitchFamily="34" charset="-122"/>
              </a:rPr>
              <a:t>匹配任意数量的参数</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539552" y="44624"/>
            <a:ext cx="8064500" cy="947504"/>
          </a:xfrm>
        </p:spPr>
        <p:txBody>
          <a:bodyPr>
            <a:normAutofit/>
          </a:bodyPr>
          <a:lstStyle/>
          <a:p>
            <a:r>
              <a:rPr lang="zh-CN" altLang="en-US" sz="3200" dirty="0">
                <a:latin typeface="宋体" panose="02010600030101010101" pitchFamily="2" charset="-122"/>
                <a:ea typeface="宋体" panose="02010600030101010101" pitchFamily="2" charset="-122"/>
                <a:cs typeface="Arial Unicode MS" panose="020B0604020202020204" pitchFamily="34" charset="-122"/>
              </a:rPr>
              <a:t>利用</a:t>
            </a:r>
            <a:r>
              <a:rPr lang="zh-CN" altLang="en-US" sz="32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方法签名</a:t>
            </a:r>
            <a:r>
              <a:rPr lang="zh-CN" altLang="en-US" sz="3200" dirty="0">
                <a:latin typeface="宋体" panose="02010600030101010101" pitchFamily="2" charset="-122"/>
                <a:ea typeface="宋体" panose="02010600030101010101" pitchFamily="2" charset="-122"/>
                <a:cs typeface="Arial Unicode MS" panose="020B0604020202020204" pitchFamily="34" charset="-122"/>
              </a:rPr>
              <a:t>编写 </a:t>
            </a:r>
            <a:r>
              <a:rPr lang="en-US" altLang="zh-CN" sz="32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3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3200" dirty="0">
                <a:latin typeface="宋体" panose="02010600030101010101" pitchFamily="2" charset="-122"/>
                <a:ea typeface="宋体" panose="02010600030101010101" pitchFamily="2" charset="-122"/>
                <a:cs typeface="Arial Unicode MS" panose="020B0604020202020204" pitchFamily="34" charset="-122"/>
              </a:rPr>
              <a:t>切入点表达式</a:t>
            </a:r>
          </a:p>
        </p:txBody>
      </p:sp>
      <p:sp>
        <p:nvSpPr>
          <p:cNvPr id="700419" name="Rectangle 3"/>
          <p:cNvSpPr>
            <a:spLocks noGrp="1" noChangeArrowheads="1"/>
          </p:cNvSpPr>
          <p:nvPr>
            <p:ph idx="1"/>
          </p:nvPr>
        </p:nvSpPr>
        <p:spPr>
          <a:xfrm>
            <a:off x="561722" y="1124744"/>
            <a:ext cx="8281987" cy="4954587"/>
          </a:xfrm>
          <a:solidFill>
            <a:schemeClr val="bg1"/>
          </a:solidFill>
        </p:spPr>
        <p:txBody>
          <a:bodyPr>
            <a:normAutofit/>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最典型的切入点表达式时根据方法的签名来匹配各种方法</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pPr lvl="1"/>
            <a:r>
              <a:rPr lang="en-US" altLang="zh-CN" sz="2000" dirty="0">
                <a:latin typeface="宋体" panose="02010600030101010101" pitchFamily="2" charset="-122"/>
                <a:ea typeface="宋体" panose="02010600030101010101" pitchFamily="2" charset="-122"/>
                <a:cs typeface="Arial Unicode MS" panose="020B0604020202020204" pitchFamily="34" charset="-122"/>
              </a:rPr>
              <a:t>execution </a:t>
            </a:r>
            <a:r>
              <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 </a:t>
            </a:r>
            <a:r>
              <a:rPr lang="en-US" altLang="zh-CN" sz="2000" dirty="0" err="1" smtClean="0">
                <a:latin typeface="宋体" panose="02010600030101010101" pitchFamily="2" charset="-122"/>
                <a:ea typeface="宋体" panose="02010600030101010101" pitchFamily="2" charset="-122"/>
                <a:cs typeface="Arial Unicode MS" panose="020B0604020202020204" pitchFamily="34" charset="-122"/>
              </a:rPr>
              <a:t>com.spring.ArithmeticCalculator</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a:t>
            </a:r>
            <a:r>
              <a:rPr lang="en-US" altLang="zh-CN" sz="20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匹配 </a:t>
            </a:r>
            <a:r>
              <a:rPr lang="en-US" altLang="zh-CN" sz="2000" dirty="0" err="1" smtClean="0">
                <a:latin typeface="宋体" panose="02010600030101010101" pitchFamily="2" charset="-122"/>
                <a:ea typeface="宋体" panose="02010600030101010101" pitchFamily="2" charset="-122"/>
                <a:cs typeface="Arial Unicode MS" panose="020B0604020202020204" pitchFamily="34" charset="-122"/>
              </a:rPr>
              <a:t>ArithmeticCalculator</a:t>
            </a:r>
            <a:r>
              <a:rPr lang="en-US" altLang="zh-CN" sz="2000" dirty="0" smtClean="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中</a:t>
            </a:r>
            <a:r>
              <a:rPr lang="zh-CN" altLang="en-US" sz="2000" dirty="0" smtClean="0">
                <a:latin typeface="宋体" panose="02010600030101010101" pitchFamily="2" charset="-122"/>
                <a:ea typeface="宋体" panose="02010600030101010101" pitchFamily="2" charset="-122"/>
                <a:cs typeface="Arial Unicode MS" panose="020B0604020202020204" pitchFamily="34" charset="-122"/>
              </a:rPr>
              <a:t>声明</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的所有方法</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第一个 * 代表任意修饰符及任意返回值</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第二个 * 代表任意方法</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匹配任意数量的参数</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若目标类与接口与该切面在同一个包中</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可以省略包名</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a:p>
            <a:pPr lvl="1"/>
            <a:r>
              <a:rPr lang="en-US" altLang="zh-CN" sz="2000" dirty="0">
                <a:latin typeface="宋体" panose="02010600030101010101" pitchFamily="2" charset="-122"/>
                <a:ea typeface="宋体" panose="02010600030101010101" pitchFamily="2" charset="-122"/>
                <a:cs typeface="Arial Unicode MS" panose="020B0604020202020204" pitchFamily="34" charset="-122"/>
              </a:rPr>
              <a:t>execution </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public</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 ArithmeticCalculator.*(..):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匹配 </a:t>
            </a:r>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ArithmeticCalculator</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接口的</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所有公有方法</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a:p>
            <a:pPr lvl="1"/>
            <a:r>
              <a:rPr lang="en-US" altLang="zh-CN" sz="2000" dirty="0">
                <a:latin typeface="宋体" panose="02010600030101010101" pitchFamily="2" charset="-122"/>
                <a:ea typeface="宋体" panose="02010600030101010101" pitchFamily="2" charset="-122"/>
                <a:cs typeface="Arial Unicode MS" panose="020B0604020202020204" pitchFamily="34" charset="-122"/>
              </a:rPr>
              <a:t>execution </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public</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double ArithmeticCalculator.*(..):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匹配 </a:t>
            </a:r>
            <a:r>
              <a:rPr lang="en-US" altLang="zh-CN" sz="2000" dirty="0" err="1">
                <a:latin typeface="宋体" panose="02010600030101010101" pitchFamily="2" charset="-122"/>
                <a:ea typeface="宋体" panose="02010600030101010101" pitchFamily="2" charset="-122"/>
                <a:cs typeface="Arial Unicode MS" panose="020B0604020202020204" pitchFamily="34" charset="-122"/>
              </a:rPr>
              <a:t>ArithmeticCalculator</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中</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返回 </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double </a:t>
            </a:r>
            <a:r>
              <a:rPr lang="zh-CN" altLang="en-US"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类型数值的方法</a:t>
            </a:r>
          </a:p>
          <a:p>
            <a:pPr lvl="1"/>
            <a:r>
              <a:rPr lang="en-US" altLang="zh-CN" sz="2000" dirty="0">
                <a:latin typeface="宋体" panose="02010600030101010101" pitchFamily="2" charset="-122"/>
                <a:ea typeface="宋体" panose="02010600030101010101" pitchFamily="2" charset="-122"/>
                <a:cs typeface="Arial Unicode MS" panose="020B0604020202020204" pitchFamily="34" charset="-122"/>
              </a:rPr>
              <a:t>execution </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public</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double ArithmeticCalculator.*(</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double</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匹配第一个参数为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double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类型的方法</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匹配任意数量任意类型的参数</a:t>
            </a:r>
          </a:p>
          <a:p>
            <a:pPr lvl="1"/>
            <a:r>
              <a:rPr lang="en-US" altLang="zh-CN" sz="2000" dirty="0">
                <a:latin typeface="宋体" panose="02010600030101010101" pitchFamily="2" charset="-122"/>
                <a:ea typeface="宋体" panose="02010600030101010101" pitchFamily="2" charset="-122"/>
                <a:cs typeface="Arial Unicode MS" panose="020B0604020202020204" pitchFamily="34" charset="-122"/>
              </a:rPr>
              <a:t>execution </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public</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double ArithmeticCalculator.*(</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double</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en-US" altLang="zh-CN" sz="20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double</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匹配参数类型为 </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double, double </a:t>
            </a:r>
            <a:r>
              <a:rPr lang="zh-CN" altLang="en-US" sz="2000" dirty="0">
                <a:latin typeface="宋体" panose="02010600030101010101" pitchFamily="2" charset="-122"/>
                <a:ea typeface="宋体" panose="02010600030101010101" pitchFamily="2" charset="-122"/>
                <a:cs typeface="Arial Unicode MS" panose="020B0604020202020204" pitchFamily="34" charset="-122"/>
              </a:rPr>
              <a:t>类型的方法</a:t>
            </a:r>
            <a:r>
              <a:rPr lang="en-US" altLang="zh-CN" sz="2000" dirty="0">
                <a:latin typeface="宋体" panose="02010600030101010101" pitchFamily="2" charset="-122"/>
                <a:ea typeface="宋体" panose="02010600030101010101" pitchFamily="2" charset="-122"/>
                <a:cs typeface="Arial Unicode MS" panose="020B0604020202020204" pitchFamily="34" charset="-122"/>
              </a:rPr>
              <a:t>.</a:t>
            </a:r>
          </a:p>
          <a:p>
            <a:pPr lvl="1"/>
            <a:endParaRPr lang="en-US" altLang="zh-CN" sz="2000"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2267744" y="116632"/>
            <a:ext cx="4995862" cy="887937"/>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合并切入点表达式</a:t>
            </a:r>
            <a:endParaRPr lang="zh-CN" altLang="en-US" dirty="0">
              <a:solidFill>
                <a:schemeClr val="tx1"/>
              </a:solidFill>
              <a:latin typeface="宋体" panose="02010600030101010101" pitchFamily="2" charset="-122"/>
              <a:ea typeface="宋体" panose="02010600030101010101" pitchFamily="2" charset="-122"/>
              <a:cs typeface="Arial Unicode MS" panose="020B0604020202020204" pitchFamily="34" charset="-122"/>
            </a:endParaRPr>
          </a:p>
        </p:txBody>
      </p:sp>
      <p:sp>
        <p:nvSpPr>
          <p:cNvPr id="699395" name="Rectangle 3"/>
          <p:cNvSpPr>
            <a:spLocks noGrp="1" noChangeArrowheads="1"/>
          </p:cNvSpPr>
          <p:nvPr>
            <p:ph idx="1"/>
          </p:nvPr>
        </p:nvSpPr>
        <p:spPr>
          <a:xfrm>
            <a:off x="395536" y="1245869"/>
            <a:ext cx="8137401" cy="903287"/>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切入点表达式可以通过操作符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&amp;&amp;, ||, !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结合起来</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p:txBody>
      </p:sp>
      <p:pic>
        <p:nvPicPr>
          <p:cNvPr id="699396" name="Picture 4"/>
          <p:cNvPicPr>
            <a:picLocks noChangeAspect="1" noChangeArrowheads="1"/>
          </p:cNvPicPr>
          <p:nvPr/>
        </p:nvPicPr>
        <p:blipFill>
          <a:blip r:embed="rId2"/>
          <a:srcRect/>
          <a:stretch>
            <a:fillRect/>
          </a:stretch>
        </p:blipFill>
        <p:spPr bwMode="auto">
          <a:xfrm>
            <a:off x="323528" y="2184398"/>
            <a:ext cx="8430205" cy="2036690"/>
          </a:xfrm>
          <a:prstGeom prst="rect">
            <a:avLst/>
          </a:prstGeom>
          <a:noFill/>
        </p:spPr>
      </p:pic>
      <p:sp>
        <p:nvSpPr>
          <p:cNvPr id="699397" name="Line 5"/>
          <p:cNvSpPr>
            <a:spLocks noChangeShapeType="1"/>
          </p:cNvSpPr>
          <p:nvPr/>
        </p:nvSpPr>
        <p:spPr bwMode="auto">
          <a:xfrm>
            <a:off x="1547664" y="2492896"/>
            <a:ext cx="6912768" cy="0"/>
          </a:xfrm>
          <a:prstGeom prst="line">
            <a:avLst/>
          </a:prstGeom>
          <a:noFill/>
          <a:ln w="19050">
            <a:solidFill>
              <a:srgbClr val="FF0000"/>
            </a:solidFill>
            <a:prstDash val="dash"/>
            <a:round/>
          </a:ln>
          <a:effectLst/>
        </p:spPr>
        <p:txBody>
          <a:bodyPr/>
          <a:lstStyle/>
          <a:p>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488950" y="97995"/>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让通知访问当前连接点的细节</a:t>
            </a:r>
          </a:p>
        </p:txBody>
      </p:sp>
      <p:sp>
        <p:nvSpPr>
          <p:cNvPr id="692227" name="Rectangle 3"/>
          <p:cNvSpPr>
            <a:spLocks noGrp="1" noChangeArrowheads="1"/>
          </p:cNvSpPr>
          <p:nvPr>
            <p:ph idx="1"/>
          </p:nvPr>
        </p:nvSpPr>
        <p:spPr>
          <a:xfrm>
            <a:off x="404813" y="1196752"/>
            <a:ext cx="7696200" cy="4098925"/>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可以在通知方法中声明一个类型为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JoinPoint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的参数</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然后就能访问链接细节</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如方法名称和参数值</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p:txBody>
      </p:sp>
      <p:pic>
        <p:nvPicPr>
          <p:cNvPr id="692231" name="Picture 7"/>
          <p:cNvPicPr preferRelativeResize="0">
            <a:picLocks noChangeAspect="1" noChangeArrowheads="1"/>
          </p:cNvPicPr>
          <p:nvPr/>
        </p:nvPicPr>
        <p:blipFill>
          <a:blip r:embed="rId2"/>
          <a:srcRect/>
          <a:stretch>
            <a:fillRect/>
          </a:stretch>
        </p:blipFill>
        <p:spPr bwMode="auto">
          <a:xfrm>
            <a:off x="755576" y="2204864"/>
            <a:ext cx="7416800" cy="2168525"/>
          </a:xfrm>
          <a:prstGeom prst="rect">
            <a:avLst/>
          </a:prstGeom>
          <a:solidFill>
            <a:srgbClr val="99CCFF"/>
          </a:solidFill>
        </p:spPr>
      </p:pic>
      <p:sp>
        <p:nvSpPr>
          <p:cNvPr id="692234" name="Line 10"/>
          <p:cNvSpPr>
            <a:spLocks noChangeShapeType="1"/>
          </p:cNvSpPr>
          <p:nvPr/>
        </p:nvSpPr>
        <p:spPr bwMode="auto">
          <a:xfrm>
            <a:off x="395213" y="3166889"/>
            <a:ext cx="700088" cy="0"/>
          </a:xfrm>
          <a:prstGeom prst="line">
            <a:avLst/>
          </a:prstGeom>
          <a:noFill/>
          <a:ln w="9525">
            <a:solidFill>
              <a:schemeClr val="tx1"/>
            </a:solidFill>
            <a:roun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92235" name="Line 11"/>
          <p:cNvSpPr>
            <a:spLocks noChangeShapeType="1"/>
          </p:cNvSpPr>
          <p:nvPr/>
        </p:nvSpPr>
        <p:spPr bwMode="auto">
          <a:xfrm>
            <a:off x="393626" y="3176414"/>
            <a:ext cx="1587" cy="1189038"/>
          </a:xfrm>
          <a:prstGeom prst="line">
            <a:avLst/>
          </a:prstGeom>
          <a:noFill/>
          <a:ln w="9525">
            <a:solidFill>
              <a:schemeClr val="tx1"/>
            </a:solidFill>
            <a:round/>
            <a:tailEnd type="triangle" w="med" len="me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92236" name="Text Box 12"/>
          <p:cNvSpPr txBox="1">
            <a:spLocks noChangeArrowheads="1"/>
          </p:cNvSpPr>
          <p:nvPr/>
        </p:nvSpPr>
        <p:spPr bwMode="auto">
          <a:xfrm>
            <a:off x="322188" y="4454352"/>
            <a:ext cx="8208963" cy="1220787"/>
          </a:xfrm>
          <a:prstGeom prst="rect">
            <a:avLst/>
          </a:prstGeom>
          <a:solidFill>
            <a:srgbClr val="CCFFCC"/>
          </a:solidFill>
          <a:ln w="9525" algn="ctr">
            <a:noFill/>
            <a:miter lim="800000"/>
          </a:ln>
          <a:effectLst/>
        </p:spPr>
        <p:txBody>
          <a:bodyPr>
            <a:spAutoFit/>
          </a:bodyPr>
          <a:lstStyle/>
          <a:p>
            <a:pPr marL="342900" indent="-342900" algn="l">
              <a:spcBef>
                <a:spcPct val="50000"/>
              </a:spcBef>
              <a:buFont typeface="Wingdings" panose="05000000000000000000" pitchFamily="2" charset="2"/>
              <a:buNone/>
            </a:pPr>
            <a:r>
              <a:rPr lang="zh-CN" altLang="en-US" dirty="0">
                <a:latin typeface="宋体" panose="02010600030101010101" pitchFamily="2" charset="-122"/>
                <a:ea typeface="宋体" panose="02010600030101010101" pitchFamily="2" charset="-122"/>
                <a:cs typeface="Arial Unicode MS" panose="020B0604020202020204" pitchFamily="34" charset="-122"/>
              </a:rPr>
              <a:t>标识这个方法是个前置通知</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切点表达式表示执行任意类的任意方法</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第</a:t>
            </a:r>
          </a:p>
          <a:p>
            <a:pPr marL="342900" indent="-342900" algn="l">
              <a:spcBef>
                <a:spcPct val="50000"/>
              </a:spcBef>
              <a:buFont typeface="Wingdings" panose="05000000000000000000" pitchFamily="2" charset="2"/>
              <a:buNone/>
            </a:pPr>
            <a:r>
              <a:rPr lang="zh-CN" altLang="en-US" dirty="0">
                <a:latin typeface="宋体" panose="02010600030101010101" pitchFamily="2" charset="-122"/>
                <a:ea typeface="宋体" panose="02010600030101010101" pitchFamily="2" charset="-122"/>
                <a:cs typeface="Arial Unicode MS" panose="020B0604020202020204" pitchFamily="34" charset="-122"/>
              </a:rPr>
              <a:t>一个 * 代表匹配任意修饰符及任意返回值</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第二个 * 代表任意类的对象</a:t>
            </a:r>
            <a:r>
              <a:rPr lang="en-US" altLang="zh-CN" dirty="0">
                <a:latin typeface="宋体" panose="02010600030101010101" pitchFamily="2" charset="-122"/>
                <a:ea typeface="宋体" panose="02010600030101010101" pitchFamily="2" charset="-122"/>
                <a:cs typeface="Arial Unicode MS" panose="020B0604020202020204" pitchFamily="34" charset="-122"/>
              </a:rPr>
              <a:t>,</a:t>
            </a:r>
          </a:p>
          <a:p>
            <a:pPr marL="342900" indent="-342900" algn="l">
              <a:spcBef>
                <a:spcPct val="50000"/>
              </a:spcBef>
              <a:buFont typeface="Wingdings" panose="05000000000000000000" pitchFamily="2" charset="2"/>
              <a:buNone/>
            </a:pPr>
            <a:r>
              <a:rPr lang="zh-CN" altLang="en-US" dirty="0">
                <a:latin typeface="宋体" panose="02010600030101010101" pitchFamily="2" charset="-122"/>
                <a:ea typeface="宋体" panose="02010600030101010101" pitchFamily="2" charset="-122"/>
                <a:cs typeface="Arial Unicode MS" panose="020B0604020202020204" pitchFamily="34" charset="-122"/>
              </a:rPr>
              <a:t>第三个 * 代表任意方法</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参数列表中的 </a:t>
            </a:r>
            <a:r>
              <a:rPr lang="en-US" altLang="zh-CN" dirty="0">
                <a:latin typeface="宋体" panose="02010600030101010101" pitchFamily="2" charset="-122"/>
                <a:ea typeface="宋体" panose="02010600030101010101" pitchFamily="2" charset="-122"/>
                <a:cs typeface="Arial Unicode MS" panose="020B0604020202020204" pitchFamily="34" charset="-122"/>
              </a:rPr>
              <a:t>..  </a:t>
            </a:r>
            <a:r>
              <a:rPr lang="zh-CN" altLang="en-US" dirty="0">
                <a:latin typeface="宋体" panose="02010600030101010101" pitchFamily="2" charset="-122"/>
                <a:ea typeface="宋体" panose="02010600030101010101" pitchFamily="2" charset="-122"/>
                <a:cs typeface="Arial Unicode MS" panose="020B0604020202020204" pitchFamily="34" charset="-122"/>
              </a:rPr>
              <a:t>匹配任意数量的参数</a:t>
            </a:r>
          </a:p>
        </p:txBody>
      </p:sp>
      <p:sp>
        <p:nvSpPr>
          <p:cNvPr id="692237" name="Rectangle 13"/>
          <p:cNvSpPr>
            <a:spLocks noChangeArrowheads="1"/>
          </p:cNvSpPr>
          <p:nvPr/>
        </p:nvSpPr>
        <p:spPr bwMode="auto">
          <a:xfrm>
            <a:off x="3287638" y="3285952"/>
            <a:ext cx="1860550" cy="203200"/>
          </a:xfrm>
          <a:prstGeom prst="rect">
            <a:avLst/>
          </a:prstGeom>
          <a:noFill/>
          <a:ln w="19050" algn="ctr">
            <a:solidFill>
              <a:srgbClr val="FF0000"/>
            </a:solidFill>
            <a:prstDash val="dash"/>
            <a:miter lim="800000"/>
          </a:ln>
          <a:effectLst/>
        </p:spPr>
        <p:txBody>
          <a:bodyPr wrap="none" anchor="ctr"/>
          <a:lstStyle/>
          <a:p>
            <a:pPr marL="342900" indent="-342900"/>
            <a:endParaRPr lang="zh-CN" altLang="zh-CN"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385763"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后置通知</a:t>
            </a:r>
          </a:p>
        </p:txBody>
      </p:sp>
      <p:sp>
        <p:nvSpPr>
          <p:cNvPr id="691203" name="Rectangle 3"/>
          <p:cNvSpPr>
            <a:spLocks noGrp="1" noChangeArrowheads="1"/>
          </p:cNvSpPr>
          <p:nvPr>
            <p:ph idx="1"/>
          </p:nvPr>
        </p:nvSpPr>
        <p:spPr>
          <a:xfrm>
            <a:off x="652463" y="1124744"/>
            <a:ext cx="7696200" cy="1703388"/>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后置通知是在连接点完成之后执行的</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即连接点返回结果或者抛出异常的时候</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下面的后置通知记录了方法的终止</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一个切面可以包括一个或者多个通知</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p:txBody>
      </p:sp>
      <p:pic>
        <p:nvPicPr>
          <p:cNvPr id="691204" name="Picture 4"/>
          <p:cNvPicPr>
            <a:picLocks noChangeAspect="1" noChangeArrowheads="1"/>
          </p:cNvPicPr>
          <p:nvPr/>
        </p:nvPicPr>
        <p:blipFill>
          <a:blip r:embed="rId2"/>
          <a:srcRect/>
          <a:stretch>
            <a:fillRect/>
          </a:stretch>
        </p:blipFill>
        <p:spPr bwMode="auto">
          <a:xfrm>
            <a:off x="383081" y="2828132"/>
            <a:ext cx="8470190" cy="3775733"/>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395536"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返回通知</a:t>
            </a:r>
          </a:p>
        </p:txBody>
      </p:sp>
      <p:sp>
        <p:nvSpPr>
          <p:cNvPr id="690179" name="Rectangle 3"/>
          <p:cNvSpPr>
            <a:spLocks noGrp="1" noChangeArrowheads="1"/>
          </p:cNvSpPr>
          <p:nvPr>
            <p:ph idx="1"/>
          </p:nvPr>
        </p:nvSpPr>
        <p:spPr>
          <a:xfrm>
            <a:off x="539552" y="1196752"/>
            <a:ext cx="7696200" cy="1250950"/>
          </a:xfrm>
        </p:spPr>
        <p:txBody>
          <a:bodyPr/>
          <a:lstStyle/>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无论连接点是正常返回还是抛出异常</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后置通知都会执行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如果只想在连接点返回的时候记录日志</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应使用返回通知代替后置通知</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p:txBody>
      </p:sp>
      <p:pic>
        <p:nvPicPr>
          <p:cNvPr id="690180" name="Picture 4"/>
          <p:cNvPicPr>
            <a:picLocks noChangeAspect="1" noChangeArrowheads="1"/>
          </p:cNvPicPr>
          <p:nvPr/>
        </p:nvPicPr>
        <p:blipFill>
          <a:blip r:embed="rId2"/>
          <a:srcRect/>
          <a:stretch>
            <a:fillRect/>
          </a:stretch>
        </p:blipFill>
        <p:spPr bwMode="auto">
          <a:xfrm>
            <a:off x="323528" y="2492895"/>
            <a:ext cx="8424936" cy="3698085"/>
          </a:xfrm>
          <a:prstGeom prst="rect">
            <a:avLst/>
          </a:prstGeom>
          <a:noFill/>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493204" y="116632"/>
            <a:ext cx="8229600" cy="857256"/>
          </a:xfrm>
        </p:spPr>
        <p:txBody>
          <a:bodyPr>
            <a:normAutofit fontScale="90000"/>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在返回通知中访问连接点的返回值</a:t>
            </a:r>
          </a:p>
        </p:txBody>
      </p:sp>
      <p:sp>
        <p:nvSpPr>
          <p:cNvPr id="689155" name="Rectangle 3"/>
          <p:cNvSpPr>
            <a:spLocks noGrp="1" noChangeArrowheads="1"/>
          </p:cNvSpPr>
          <p:nvPr>
            <p:ph idx="1"/>
          </p:nvPr>
        </p:nvSpPr>
        <p:spPr>
          <a:xfrm>
            <a:off x="499329" y="1196752"/>
            <a:ext cx="7992888" cy="2566988"/>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在返回通知中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只要将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returning</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属性添加到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AfterReturning</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就可以访问连接点的返回值</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该属性的值即为用来传入返回值的参数名称</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必须在通知方法的签名中添加一个</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同名参数</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在运行时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Spring AOP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会通过这个参数传递返回值</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原始的</a:t>
            </a:r>
            <a:r>
              <a:rPr lang="zh-CN" altLang="en-US" sz="2400" b="1" dirty="0" smtClean="0">
                <a:solidFill>
                  <a:srgbClr val="0000FF"/>
                </a:solidFill>
                <a:latin typeface="宋体" panose="02010600030101010101" pitchFamily="2" charset="-122"/>
                <a:ea typeface="宋体" panose="02010600030101010101" pitchFamily="2" charset="-122"/>
                <a:cs typeface="Arial Unicode MS" panose="020B0604020202020204" pitchFamily="34" charset="-122"/>
              </a:rPr>
              <a:t>切点</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表达式需要出现在 </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pointcut</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属性中</a:t>
            </a:r>
          </a:p>
        </p:txBody>
      </p:sp>
      <p:pic>
        <p:nvPicPr>
          <p:cNvPr id="689156" name="Picture 4"/>
          <p:cNvPicPr>
            <a:picLocks noChangeAspect="1" noChangeArrowheads="1"/>
          </p:cNvPicPr>
          <p:nvPr/>
        </p:nvPicPr>
        <p:blipFill>
          <a:blip r:embed="rId2"/>
          <a:srcRect/>
          <a:stretch>
            <a:fillRect/>
          </a:stretch>
        </p:blipFill>
        <p:spPr bwMode="auto">
          <a:xfrm>
            <a:off x="237963" y="3861048"/>
            <a:ext cx="8906037" cy="1537468"/>
          </a:xfrm>
          <a:prstGeom prst="rect">
            <a:avLst/>
          </a:prstGeom>
          <a:noFill/>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395536" y="188640"/>
            <a:ext cx="8229600" cy="713240"/>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异常通知</a:t>
            </a:r>
          </a:p>
        </p:txBody>
      </p:sp>
      <p:sp>
        <p:nvSpPr>
          <p:cNvPr id="773123" name="Rectangle 3"/>
          <p:cNvSpPr>
            <a:spLocks noGrp="1" noChangeArrowheads="1"/>
          </p:cNvSpPr>
          <p:nvPr>
            <p:ph idx="1"/>
          </p:nvPr>
        </p:nvSpPr>
        <p:spPr>
          <a:xfrm>
            <a:off x="395536" y="1124744"/>
            <a:ext cx="8207697" cy="2617787"/>
          </a:xfrm>
        </p:spPr>
        <p:txBody>
          <a:bodyPr>
            <a:noAutofit/>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只在连接点抛出异常时才执行异常通知</a:t>
            </a:r>
          </a:p>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将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throwing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属性添加到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AfterThrowing</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注解中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也可以访问连接点抛出的异常</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Throwable</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是所有错误和异常类的超类</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所以在异常通知方法可以捕获到任何错误和异常</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如果只对某种特殊的异常类型感兴趣</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可以将参数声明为其他异常的参数类型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然后通知就只在抛出这个类型及其子类的异常时才被执行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p:txBody>
      </p:sp>
      <p:pic>
        <p:nvPicPr>
          <p:cNvPr id="773124" name="Picture 4"/>
          <p:cNvPicPr>
            <a:picLocks noChangeAspect="1" noChangeArrowheads="1"/>
          </p:cNvPicPr>
          <p:nvPr/>
        </p:nvPicPr>
        <p:blipFill>
          <a:blip r:embed="rId2"/>
          <a:srcRect/>
          <a:stretch>
            <a:fillRect/>
          </a:stretch>
        </p:blipFill>
        <p:spPr bwMode="auto">
          <a:xfrm>
            <a:off x="179512" y="4293096"/>
            <a:ext cx="8663750" cy="136815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添加</a:t>
            </a:r>
            <a:r>
              <a:rPr lang="en-US" altLang="zh-CN"/>
              <a:t>spring</a:t>
            </a:r>
            <a:r>
              <a:rPr lang="zh-CN" altLang="zh-CN"/>
              <a:t>配置文件</a:t>
            </a:r>
          </a:p>
        </p:txBody>
      </p:sp>
      <p:pic>
        <p:nvPicPr>
          <p:cNvPr id="4" name="内容占位符 3"/>
          <p:cNvPicPr>
            <a:picLocks noGrp="1" noChangeAspect="1"/>
          </p:cNvPicPr>
          <p:nvPr>
            <p:ph idx="1"/>
          </p:nvPr>
        </p:nvPicPr>
        <p:blipFill>
          <a:blip r:embed="rId2"/>
          <a:stretch>
            <a:fillRect/>
          </a:stretch>
        </p:blipFill>
        <p:spPr>
          <a:xfrm>
            <a:off x="251520" y="2132856"/>
            <a:ext cx="7581900" cy="3390900"/>
          </a:xfrm>
          <a:prstGeom prst="rect">
            <a:avLst/>
          </a:prstGeom>
        </p:spPr>
      </p:pic>
      <p:sp>
        <p:nvSpPr>
          <p:cNvPr id="5" name="文本框 4"/>
          <p:cNvSpPr txBox="1"/>
          <p:nvPr/>
        </p:nvSpPr>
        <p:spPr>
          <a:xfrm>
            <a:off x="870585" y="1179195"/>
            <a:ext cx="5515610" cy="1477328"/>
          </a:xfrm>
          <a:prstGeom prst="rect">
            <a:avLst/>
          </a:prstGeom>
          <a:noFill/>
        </p:spPr>
        <p:txBody>
          <a:bodyPr wrap="square" rtlCol="0" anchor="t">
            <a:spAutoFit/>
          </a:bodyPr>
          <a:lstStyle/>
          <a:p>
            <a:r>
              <a:rPr lang="zh-CN" altLang="en-US" dirty="0"/>
              <a:t>applicationContext.xml</a:t>
            </a:r>
          </a:p>
          <a:p>
            <a:r>
              <a:rPr lang="en-US" altLang="zh-CN" dirty="0" smtClean="0">
                <a:sym typeface="+mn-ea"/>
              </a:rPr>
              <a:t>	</a:t>
            </a:r>
            <a:r>
              <a:rPr lang="zh-CN" altLang="zh-CN" dirty="0" smtClean="0">
                <a:sym typeface="+mn-ea"/>
              </a:rPr>
              <a:t>普通</a:t>
            </a:r>
            <a:r>
              <a:rPr lang="en-US" altLang="zh-CN" dirty="0">
                <a:sym typeface="+mn-ea"/>
              </a:rPr>
              <a:t>java </a:t>
            </a:r>
            <a:r>
              <a:rPr lang="zh-CN" altLang="zh-CN" dirty="0">
                <a:sym typeface="+mn-ea"/>
              </a:rPr>
              <a:t>项目和</a:t>
            </a:r>
            <a:r>
              <a:rPr lang="en-US" altLang="zh-CN" dirty="0">
                <a:sym typeface="+mn-ea"/>
              </a:rPr>
              <a:t>web</a:t>
            </a:r>
            <a:r>
              <a:rPr lang="zh-CN" altLang="zh-CN" dirty="0">
                <a:sym typeface="+mn-ea"/>
              </a:rPr>
              <a:t>项目放在</a:t>
            </a:r>
            <a:r>
              <a:rPr lang="en-US" altLang="zh-CN" dirty="0" err="1">
                <a:sym typeface="+mn-ea"/>
              </a:rPr>
              <a:t>src</a:t>
            </a:r>
            <a:r>
              <a:rPr lang="zh-CN" altLang="zh-CN" dirty="0">
                <a:sym typeface="+mn-ea"/>
              </a:rPr>
              <a:t>源码目录</a:t>
            </a:r>
            <a:r>
              <a:rPr lang="zh-CN" altLang="zh-CN" dirty="0" smtClean="0">
                <a:sym typeface="+mn-ea"/>
              </a:rPr>
              <a:t>下</a:t>
            </a:r>
            <a:endParaRPr lang="en-US" altLang="zh-CN" dirty="0" smtClean="0">
              <a:sym typeface="+mn-ea"/>
            </a:endParaRPr>
          </a:p>
          <a:p>
            <a:endParaRPr lang="zh-CN" altLang="zh-CN" dirty="0">
              <a:sym typeface="+mn-ea"/>
            </a:endParaRPr>
          </a:p>
          <a:p>
            <a:r>
              <a:rPr lang="en-US" altLang="zh-CN" dirty="0">
                <a:sym typeface="+mn-ea"/>
              </a:rPr>
              <a:t>maven</a:t>
            </a:r>
            <a:r>
              <a:rPr lang="zh-CN" altLang="zh-CN" dirty="0">
                <a:sym typeface="+mn-ea"/>
              </a:rPr>
              <a:t>项目放在</a:t>
            </a:r>
            <a:r>
              <a:rPr lang="en-US" altLang="zh-CN" dirty="0">
                <a:sym typeface="+mn-ea"/>
              </a:rPr>
              <a:t>resources</a:t>
            </a:r>
            <a:r>
              <a:rPr lang="zh-CN" altLang="zh-CN" dirty="0">
                <a:sym typeface="+mn-ea"/>
              </a:rPr>
              <a:t>目录下</a:t>
            </a:r>
          </a:p>
          <a:p>
            <a:endParaRPr lang="zh-CN"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3131840" y="116632"/>
            <a:ext cx="3455987" cy="792163"/>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环绕通知</a:t>
            </a:r>
          </a:p>
        </p:txBody>
      </p:sp>
      <p:sp>
        <p:nvSpPr>
          <p:cNvPr id="697347" name="Rectangle 3"/>
          <p:cNvSpPr>
            <a:spLocks noGrp="1" noChangeArrowheads="1"/>
          </p:cNvSpPr>
          <p:nvPr>
            <p:ph idx="1"/>
          </p:nvPr>
        </p:nvSpPr>
        <p:spPr>
          <a:xfrm>
            <a:off x="323528" y="1268760"/>
            <a:ext cx="8352928" cy="4786346"/>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环绕通知是所有通知类型中功能最为强大的</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能够全面地控制连接点</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甚至</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可以控制是否执行连接点</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对于环绕通知来说</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连接点的参数类型必须是 </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ProceedingJoinPoint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它是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JoinPoint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的子接口</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允许控制何时执行</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是否执行连接点</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在环绕通知中需要明确调用 </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ProceedingJoinPoint</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的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proceed()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方法来执行被代理的方法</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如果忘记这样做就会导致通知被执行了</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但目标方法没有被执行</a:t>
            </a:r>
            <a:r>
              <a:rPr lang="en-US" altLang="zh-CN" sz="2400"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注意</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环绕通知的方法需要返回目标方法执行之后的结果</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即调用 </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joinPoint.proceed</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的返回值</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否则会出现空指针异常</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683568"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环绕通知示例代码</a:t>
            </a:r>
          </a:p>
        </p:txBody>
      </p:sp>
      <p:pic>
        <p:nvPicPr>
          <p:cNvPr id="696324" name="Picture 4"/>
          <p:cNvPicPr>
            <a:picLocks noChangeAspect="1" noChangeArrowheads="1"/>
          </p:cNvPicPr>
          <p:nvPr/>
        </p:nvPicPr>
        <p:blipFill>
          <a:blip r:embed="rId2"/>
          <a:srcRect/>
          <a:stretch>
            <a:fillRect/>
          </a:stretch>
        </p:blipFill>
        <p:spPr bwMode="auto">
          <a:xfrm>
            <a:off x="107504" y="1196752"/>
            <a:ext cx="8882131" cy="3888432"/>
          </a:xfrm>
          <a:prstGeom prst="rect">
            <a:avLst/>
          </a:prstGeom>
          <a:no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539552" y="128495"/>
            <a:ext cx="8229600" cy="857256"/>
          </a:xfrm>
        </p:spPr>
        <p:txBody>
          <a:bodyPr/>
          <a:lstStyle/>
          <a:p>
            <a:r>
              <a:rPr lang="zh-CN" altLang="en-US" b="1" dirty="0" smtClean="0">
                <a:latin typeface="宋体" panose="02010600030101010101" pitchFamily="2" charset="-122"/>
                <a:ea typeface="宋体" panose="02010600030101010101" pitchFamily="2" charset="-122"/>
                <a:cs typeface="Arial Unicode MS" panose="020B0604020202020204" pitchFamily="34" charset="-122"/>
              </a:rPr>
              <a:t>指定</a:t>
            </a:r>
            <a:r>
              <a:rPr lang="zh-CN" altLang="en-US" b="1" dirty="0">
                <a:latin typeface="宋体" panose="02010600030101010101" pitchFamily="2" charset="-122"/>
                <a:ea typeface="宋体" panose="02010600030101010101" pitchFamily="2" charset="-122"/>
                <a:cs typeface="Arial Unicode MS" panose="020B0604020202020204" pitchFamily="34" charset="-122"/>
              </a:rPr>
              <a:t>切面的优先级</a:t>
            </a:r>
          </a:p>
        </p:txBody>
      </p:sp>
      <p:sp>
        <p:nvSpPr>
          <p:cNvPr id="695299" name="Rectangle 3"/>
          <p:cNvSpPr>
            <a:spLocks noGrp="1" noChangeArrowheads="1"/>
          </p:cNvSpPr>
          <p:nvPr>
            <p:ph idx="1"/>
          </p:nvPr>
        </p:nvSpPr>
        <p:spPr>
          <a:xfrm>
            <a:off x="467544" y="1124744"/>
            <a:ext cx="7984306" cy="2973388"/>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在同一个连接点上应用不止一个切面时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除非明确指定</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否则它们的优先级是不确定的</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切面的优先级可以通过实现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Ordered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接口或利用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@Order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注解指定</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实现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Ordered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接口</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getOrder</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方法的返回值越小</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优先级越高</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若使用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@Order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序号出现在注解中</a:t>
            </a:r>
          </a:p>
        </p:txBody>
      </p:sp>
      <p:pic>
        <p:nvPicPr>
          <p:cNvPr id="695300" name="Picture 4"/>
          <p:cNvPicPr>
            <a:picLocks noChangeAspect="1" noChangeArrowheads="1"/>
          </p:cNvPicPr>
          <p:nvPr/>
        </p:nvPicPr>
        <p:blipFill>
          <a:blip r:embed="rId2"/>
          <a:srcRect/>
          <a:stretch>
            <a:fillRect/>
          </a:stretch>
        </p:blipFill>
        <p:spPr bwMode="auto">
          <a:xfrm>
            <a:off x="971600" y="4077072"/>
            <a:ext cx="5760640" cy="895847"/>
          </a:xfrm>
          <a:prstGeom prst="rect">
            <a:avLst/>
          </a:prstGeom>
          <a:noFill/>
        </p:spPr>
      </p:pic>
      <p:pic>
        <p:nvPicPr>
          <p:cNvPr id="695301" name="Picture 5"/>
          <p:cNvPicPr>
            <a:picLocks noChangeAspect="1" noChangeArrowheads="1"/>
          </p:cNvPicPr>
          <p:nvPr/>
        </p:nvPicPr>
        <p:blipFill>
          <a:blip r:embed="rId3"/>
          <a:srcRect/>
          <a:stretch>
            <a:fillRect/>
          </a:stretch>
        </p:blipFill>
        <p:spPr bwMode="auto">
          <a:xfrm>
            <a:off x="954734" y="5013176"/>
            <a:ext cx="5777506" cy="957415"/>
          </a:xfrm>
          <a:prstGeom prst="rect">
            <a:avLst/>
          </a:prstGeom>
          <a:noFill/>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611560"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重用切入点定义</a:t>
            </a:r>
          </a:p>
        </p:txBody>
      </p:sp>
      <p:sp>
        <p:nvSpPr>
          <p:cNvPr id="694275" name="Rectangle 3"/>
          <p:cNvSpPr>
            <a:spLocks noGrp="1" noChangeArrowheads="1"/>
          </p:cNvSpPr>
          <p:nvPr>
            <p:ph idx="1"/>
          </p:nvPr>
        </p:nvSpPr>
        <p:spPr>
          <a:xfrm>
            <a:off x="436838" y="1196752"/>
            <a:ext cx="8424936" cy="4286280"/>
          </a:xfrm>
        </p:spPr>
        <p:txBody>
          <a:bodyPr/>
          <a:lstStyle/>
          <a:p>
            <a:r>
              <a:rPr lang="zh-CN" altLang="en-US" sz="2200" dirty="0">
                <a:latin typeface="宋体" panose="02010600030101010101" pitchFamily="2" charset="-122"/>
                <a:ea typeface="宋体" panose="02010600030101010101" pitchFamily="2" charset="-122"/>
                <a:cs typeface="Arial Unicode MS" panose="020B0604020202020204" pitchFamily="34" charset="-122"/>
              </a:rPr>
              <a:t>在编写 </a:t>
            </a:r>
            <a:r>
              <a:rPr lang="en-US" altLang="zh-CN" sz="22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切面时</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可以直接在通知注解中书写切入点表达式</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但同一个切点表达式可能会在多个通知中重复出现</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2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2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切面中</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可以</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通过 </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2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Pointcut</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注解将一个切入点声明成</a:t>
            </a:r>
            <a:r>
              <a:rPr lang="zh-CN" altLang="en-US" sz="2200" b="1" dirty="0">
                <a:solidFill>
                  <a:srgbClr val="FF0000"/>
                </a:solidFill>
                <a:latin typeface="宋体" panose="02010600030101010101" pitchFamily="2" charset="-122"/>
                <a:ea typeface="宋体" panose="02010600030101010101" pitchFamily="2" charset="-122"/>
                <a:cs typeface="Arial Unicode MS" panose="020B0604020202020204" pitchFamily="34" charset="-122"/>
              </a:rPr>
              <a:t>简单的方法</a:t>
            </a:r>
            <a:r>
              <a:rPr lang="en-US" altLang="zh-CN"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 </a:t>
            </a:r>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切入点的方法体通常是空的</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因为将切入点定义与应用程序逻辑混在一起是不合理的</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p>
          <a:p>
            <a:r>
              <a:rPr lang="zh-CN" altLang="en-US" sz="22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切入点方法的访问控制符同时也控制着这个切入点的可见性</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如果切入点要在多个切面中共用</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最好将它们集中在一个公共的类中</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在这种情况下</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它们必须被声明为 </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public.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在引入这个切入点时</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必须将类名也包括在内</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如果类没有与这个切面放在同一个包中</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200" dirty="0">
                <a:latin typeface="宋体" panose="02010600030101010101" pitchFamily="2" charset="-122"/>
                <a:ea typeface="宋体" panose="02010600030101010101" pitchFamily="2" charset="-122"/>
                <a:cs typeface="Arial Unicode MS" panose="020B0604020202020204" pitchFamily="34" charset="-122"/>
              </a:rPr>
              <a:t>还必须包含包名</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200" dirty="0">
                <a:latin typeface="宋体" panose="02010600030101010101" pitchFamily="2" charset="-122"/>
                <a:ea typeface="宋体" panose="02010600030101010101" pitchFamily="2" charset="-122"/>
                <a:cs typeface="Arial Unicode MS" panose="020B0604020202020204" pitchFamily="34" charset="-122"/>
              </a:rPr>
              <a:t>其他通知可以通过方法名称引入该切入点</a:t>
            </a:r>
            <a:r>
              <a:rPr lang="en-US" altLang="zh-CN" sz="2200" dirty="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601663" y="49210"/>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重用切入点定义示例代码</a:t>
            </a:r>
          </a:p>
        </p:txBody>
      </p:sp>
      <p:pic>
        <p:nvPicPr>
          <p:cNvPr id="701444" name="Picture 4"/>
          <p:cNvPicPr>
            <a:picLocks noChangeAspect="1" noChangeArrowheads="1"/>
          </p:cNvPicPr>
          <p:nvPr/>
        </p:nvPicPr>
        <p:blipFill>
          <a:blip r:embed="rId2"/>
          <a:srcRect/>
          <a:stretch>
            <a:fillRect/>
          </a:stretch>
        </p:blipFill>
        <p:spPr bwMode="auto">
          <a:xfrm>
            <a:off x="395536" y="1196752"/>
            <a:ext cx="8496944" cy="4915254"/>
          </a:xfrm>
          <a:prstGeom prst="rect">
            <a:avLst/>
          </a:prstGeom>
          <a:noFill/>
        </p:spPr>
      </p:pic>
      <p:sp>
        <p:nvSpPr>
          <p:cNvPr id="701445" name="Line 5"/>
          <p:cNvSpPr>
            <a:spLocks noChangeShapeType="1"/>
          </p:cNvSpPr>
          <p:nvPr/>
        </p:nvSpPr>
        <p:spPr bwMode="auto">
          <a:xfrm>
            <a:off x="1475656" y="2204864"/>
            <a:ext cx="2016125" cy="0"/>
          </a:xfrm>
          <a:prstGeom prst="line">
            <a:avLst/>
          </a:prstGeom>
          <a:noFill/>
          <a:ln w="19050">
            <a:solidFill>
              <a:srgbClr val="FF0000"/>
            </a:solidFill>
            <a:prstDash val="dash"/>
            <a:round/>
          </a:ln>
          <a:effectLst/>
        </p:spPr>
        <p:txBody>
          <a:bodyPr/>
          <a:lstStyle/>
          <a:p>
            <a:endParaRPr lang="zh-CN" altLang="en-US"/>
          </a:p>
        </p:txBody>
      </p:sp>
      <p:sp>
        <p:nvSpPr>
          <p:cNvPr id="701446" name="Line 6"/>
          <p:cNvSpPr>
            <a:spLocks noChangeShapeType="1"/>
          </p:cNvSpPr>
          <p:nvPr/>
        </p:nvSpPr>
        <p:spPr bwMode="auto">
          <a:xfrm flipV="1">
            <a:off x="3522169" y="3654379"/>
            <a:ext cx="1838325" cy="12700"/>
          </a:xfrm>
          <a:prstGeom prst="line">
            <a:avLst/>
          </a:prstGeom>
          <a:noFill/>
          <a:ln w="19050">
            <a:solidFill>
              <a:srgbClr val="FF0000"/>
            </a:solidFill>
            <a:prstDash val="dash"/>
            <a:round/>
          </a:ln>
          <a:effectLst/>
        </p:spPr>
        <p:txBody>
          <a:bodyPr/>
          <a:lstStyle/>
          <a:p>
            <a:endParaRPr lang="zh-CN" altLang="en-US"/>
          </a:p>
        </p:txBody>
      </p:sp>
      <p:sp>
        <p:nvSpPr>
          <p:cNvPr id="701447" name="Line 7"/>
          <p:cNvSpPr>
            <a:spLocks noChangeShapeType="1"/>
          </p:cNvSpPr>
          <p:nvPr/>
        </p:nvSpPr>
        <p:spPr bwMode="auto">
          <a:xfrm flipV="1">
            <a:off x="3419872" y="5085184"/>
            <a:ext cx="1838325" cy="12700"/>
          </a:xfrm>
          <a:prstGeom prst="line">
            <a:avLst/>
          </a:prstGeom>
          <a:noFill/>
          <a:ln w="19050">
            <a:solidFill>
              <a:srgbClr val="FF0000"/>
            </a:solidFill>
            <a:prstDash val="dash"/>
            <a:round/>
          </a:ln>
          <a:effectLst/>
        </p:spPr>
        <p:txBody>
          <a:bodyPr/>
          <a:lstStyle/>
          <a:p>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568215" y="216453"/>
            <a:ext cx="7696200" cy="720725"/>
          </a:xfrm>
        </p:spPr>
        <p:txBody>
          <a:bodyPr>
            <a:normAutofit fontScale="90000"/>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引入通知</a:t>
            </a:r>
          </a:p>
        </p:txBody>
      </p:sp>
      <p:sp>
        <p:nvSpPr>
          <p:cNvPr id="698371" name="Rectangle 3"/>
          <p:cNvSpPr>
            <a:spLocks noGrp="1" noChangeArrowheads="1"/>
          </p:cNvSpPr>
          <p:nvPr>
            <p:ph idx="1"/>
          </p:nvPr>
        </p:nvSpPr>
        <p:spPr>
          <a:xfrm>
            <a:off x="570138" y="1196752"/>
            <a:ext cx="7696200" cy="1263650"/>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引入通知是一种特殊的通知类型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它通过为接口提供实现类</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允许对象动态地实现接口</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就像对象已经在运行时扩展了实现类一样</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p:txBody>
      </p:sp>
      <p:pic>
        <p:nvPicPr>
          <p:cNvPr id="698372" name="Picture 4"/>
          <p:cNvPicPr>
            <a:picLocks noChangeAspect="1" noChangeArrowheads="1"/>
          </p:cNvPicPr>
          <p:nvPr/>
        </p:nvPicPr>
        <p:blipFill>
          <a:blip r:embed="rId3"/>
          <a:srcRect/>
          <a:stretch>
            <a:fillRect/>
          </a:stretch>
        </p:blipFill>
        <p:spPr bwMode="auto">
          <a:xfrm>
            <a:off x="107504" y="2414152"/>
            <a:ext cx="8921095" cy="3391111"/>
          </a:xfrm>
          <a:prstGeom prst="rect">
            <a:avLst/>
          </a:prstGeom>
          <a:noFill/>
        </p:spPr>
      </p:pic>
      <p:sp>
        <p:nvSpPr>
          <p:cNvPr id="698375" name="Line 7"/>
          <p:cNvSpPr>
            <a:spLocks noChangeShapeType="1"/>
          </p:cNvSpPr>
          <p:nvPr/>
        </p:nvSpPr>
        <p:spPr bwMode="auto">
          <a:xfrm flipH="1">
            <a:off x="2411760" y="4940944"/>
            <a:ext cx="287338" cy="360363"/>
          </a:xfrm>
          <a:prstGeom prst="line">
            <a:avLst/>
          </a:prstGeom>
          <a:noFill/>
          <a:ln w="9525">
            <a:solidFill>
              <a:schemeClr val="tx1"/>
            </a:solidFill>
            <a:roun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98376" name="Line 8"/>
          <p:cNvSpPr>
            <a:spLocks noChangeShapeType="1"/>
          </p:cNvSpPr>
          <p:nvPr/>
        </p:nvSpPr>
        <p:spPr bwMode="auto">
          <a:xfrm>
            <a:off x="2378028" y="4940944"/>
            <a:ext cx="287338" cy="215900"/>
          </a:xfrm>
          <a:prstGeom prst="line">
            <a:avLst/>
          </a:prstGeom>
          <a:noFill/>
          <a:ln w="9525">
            <a:solidFill>
              <a:schemeClr val="tx1"/>
            </a:solidFill>
            <a:roun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98377" name="Line 9"/>
          <p:cNvSpPr>
            <a:spLocks noChangeShapeType="1"/>
          </p:cNvSpPr>
          <p:nvPr/>
        </p:nvSpPr>
        <p:spPr bwMode="auto">
          <a:xfrm flipH="1">
            <a:off x="6300192" y="4940944"/>
            <a:ext cx="287338" cy="360363"/>
          </a:xfrm>
          <a:prstGeom prst="line">
            <a:avLst/>
          </a:prstGeom>
          <a:noFill/>
          <a:ln w="9525">
            <a:solidFill>
              <a:schemeClr val="tx1"/>
            </a:solidFill>
            <a:roun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
        <p:nvSpPr>
          <p:cNvPr id="698378" name="Line 10"/>
          <p:cNvSpPr>
            <a:spLocks noChangeShapeType="1"/>
          </p:cNvSpPr>
          <p:nvPr/>
        </p:nvSpPr>
        <p:spPr bwMode="auto">
          <a:xfrm>
            <a:off x="6227763" y="4957262"/>
            <a:ext cx="287338" cy="215900"/>
          </a:xfrm>
          <a:prstGeom prst="line">
            <a:avLst/>
          </a:prstGeom>
          <a:noFill/>
          <a:ln w="9525">
            <a:solidFill>
              <a:schemeClr val="tx1"/>
            </a:solidFill>
            <a:round/>
          </a:ln>
          <a:effectLst/>
        </p:spPr>
        <p:txBody>
          <a:bodyPr/>
          <a:lstStyle/>
          <a:p>
            <a:endParaRPr lang="zh-CN" altLang="en-US" dirty="0">
              <a:latin typeface="宋体" panose="02010600030101010101" pitchFamily="2" charset="-122"/>
              <a:ea typeface="宋体" panose="0201060003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265839"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引入通知</a:t>
            </a:r>
          </a:p>
        </p:txBody>
      </p:sp>
      <p:sp>
        <p:nvSpPr>
          <p:cNvPr id="707587" name="Rectangle 3"/>
          <p:cNvSpPr>
            <a:spLocks noGrp="1" noChangeArrowheads="1"/>
          </p:cNvSpPr>
          <p:nvPr>
            <p:ph idx="1"/>
          </p:nvPr>
        </p:nvSpPr>
        <p:spPr>
          <a:xfrm>
            <a:off x="179512" y="1196752"/>
            <a:ext cx="8572528" cy="4929882"/>
          </a:xfrm>
          <a:solidFill>
            <a:schemeClr val="bg1"/>
          </a:solidFill>
        </p:spPr>
        <p:txBody>
          <a:bodyPr>
            <a:normAutofit lnSpcReduction="10000"/>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引入通知可以使用两个实现类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MaxCalculatorImpl</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和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MinCalculatorImpl</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让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ArithmeticCalculatorImpl</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动态地实现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MaxCalculator</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和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MinCalculator</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接口</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而这与从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MaxCalculatorImpl</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和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MinCalculatorImpl</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中实现多继承的效果相同</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但却不需要修改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ArithmeticCalculatorImpl</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的源代码</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引入通知也必须在切面中声明</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在切面中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通过为</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任意字段</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添加</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DeclareParents</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注解来引入声明</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注解类型的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value</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属性表示哪些类是当前引入通知的目标</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value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属性值也可以是一个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类型的表达式</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以将一个即可引入到多个类中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defaultImpl</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属性中指定这个接口使用的实现类</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795695" y="44624"/>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引入通知示例代码</a:t>
            </a:r>
          </a:p>
        </p:txBody>
      </p:sp>
      <p:pic>
        <p:nvPicPr>
          <p:cNvPr id="706565" name="Picture 5"/>
          <p:cNvPicPr>
            <a:picLocks noChangeAspect="1" noChangeArrowheads="1"/>
          </p:cNvPicPr>
          <p:nvPr/>
        </p:nvPicPr>
        <p:blipFill>
          <a:blip r:embed="rId2"/>
          <a:srcRect/>
          <a:stretch>
            <a:fillRect/>
          </a:stretch>
        </p:blipFill>
        <p:spPr bwMode="auto">
          <a:xfrm>
            <a:off x="251520" y="1124744"/>
            <a:ext cx="8695989" cy="2160240"/>
          </a:xfrm>
          <a:prstGeom prst="rect">
            <a:avLst/>
          </a:prstGeom>
          <a:noFill/>
        </p:spPr>
      </p:pic>
      <p:pic>
        <p:nvPicPr>
          <p:cNvPr id="706566" name="Picture 6"/>
          <p:cNvPicPr>
            <a:picLocks noChangeAspect="1" noChangeArrowheads="1"/>
          </p:cNvPicPr>
          <p:nvPr/>
        </p:nvPicPr>
        <p:blipFill>
          <a:blip r:embed="rId3"/>
          <a:srcRect/>
          <a:stretch>
            <a:fillRect/>
          </a:stretch>
        </p:blipFill>
        <p:spPr bwMode="auto">
          <a:xfrm>
            <a:off x="251986" y="3477708"/>
            <a:ext cx="7085696" cy="1031412"/>
          </a:xfrm>
          <a:prstGeom prst="rect">
            <a:avLst/>
          </a:prstGeom>
          <a:noFill/>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99592" y="116632"/>
            <a:ext cx="7696200" cy="792088"/>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用基于 </a:t>
            </a:r>
            <a:r>
              <a:rPr lang="en-US" altLang="zh-CN" dirty="0">
                <a:latin typeface="宋体" panose="02010600030101010101" pitchFamily="2" charset="-122"/>
                <a:ea typeface="宋体" panose="02010600030101010101" pitchFamily="2" charset="-122"/>
                <a:cs typeface="Arial Unicode MS" panose="020B0604020202020204" pitchFamily="34" charset="-122"/>
              </a:rPr>
              <a:t>XML </a:t>
            </a:r>
            <a:r>
              <a:rPr lang="zh-CN" altLang="en-US" dirty="0">
                <a:latin typeface="宋体" panose="02010600030101010101" pitchFamily="2" charset="-122"/>
                <a:ea typeface="宋体" panose="02010600030101010101" pitchFamily="2" charset="-122"/>
                <a:cs typeface="Arial Unicode MS" panose="020B0604020202020204" pitchFamily="34" charset="-122"/>
              </a:rPr>
              <a:t>的配置声明切面</a:t>
            </a:r>
          </a:p>
        </p:txBody>
      </p:sp>
      <p:sp>
        <p:nvSpPr>
          <p:cNvPr id="705539" name="Rectangle 3"/>
          <p:cNvSpPr>
            <a:spLocks noGrp="1" noChangeArrowheads="1"/>
          </p:cNvSpPr>
          <p:nvPr>
            <p:ph idx="1"/>
          </p:nvPr>
        </p:nvSpPr>
        <p:spPr>
          <a:xfrm>
            <a:off x="269443" y="1196752"/>
            <a:ext cx="8352928" cy="4098925"/>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除了使用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注解声明切面</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Spring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也支持在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配置文件中声明切面</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这种声明是通过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aop</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schema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中的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XML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元素完成的</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正常情况下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基于注解的声明要优先于基于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XML </a:t>
            </a:r>
            <a:r>
              <a:rPr lang="zh-CN" altLang="en-US"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的声明</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通过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注解</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切面可以与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兼容</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而基于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XML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的配置则是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专有的</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由于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AspectJ</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得到越来越多的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AOP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框架支持</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所以以注解风格编写的切面将会有更多重用的机会</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683568" y="116632"/>
            <a:ext cx="8229600" cy="857256"/>
          </a:xfrm>
        </p:spPr>
        <p:txBody>
          <a:bodyPr/>
          <a:lstStyle/>
          <a:p>
            <a:r>
              <a:rPr lang="zh-CN" altLang="en-US" dirty="0">
                <a:latin typeface="宋体" panose="02010600030101010101" pitchFamily="2" charset="-122"/>
                <a:ea typeface="宋体" panose="02010600030101010101" pitchFamily="2" charset="-122"/>
                <a:cs typeface="Arial Unicode MS" panose="020B0604020202020204" pitchFamily="34" charset="-122"/>
              </a:rPr>
              <a:t>基于 </a:t>
            </a:r>
            <a:r>
              <a:rPr lang="en-US" altLang="zh-CN" dirty="0">
                <a:latin typeface="宋体" panose="02010600030101010101" pitchFamily="2" charset="-122"/>
                <a:ea typeface="宋体" panose="02010600030101010101" pitchFamily="2" charset="-122"/>
                <a:cs typeface="Arial Unicode MS" panose="020B0604020202020204" pitchFamily="34" charset="-122"/>
              </a:rPr>
              <a:t>XML ---- </a:t>
            </a:r>
            <a:r>
              <a:rPr lang="zh-CN" altLang="en-US" dirty="0">
                <a:latin typeface="宋体" panose="02010600030101010101" pitchFamily="2" charset="-122"/>
                <a:ea typeface="宋体" panose="02010600030101010101" pitchFamily="2" charset="-122"/>
                <a:cs typeface="Arial Unicode MS" panose="020B0604020202020204" pitchFamily="34" charset="-122"/>
              </a:rPr>
              <a:t>声明切面</a:t>
            </a:r>
          </a:p>
        </p:txBody>
      </p:sp>
      <p:sp>
        <p:nvSpPr>
          <p:cNvPr id="704515" name="Rectangle 3"/>
          <p:cNvSpPr>
            <a:spLocks noGrp="1" noChangeArrowheads="1"/>
          </p:cNvSpPr>
          <p:nvPr>
            <p:ph idx="1"/>
          </p:nvPr>
        </p:nvSpPr>
        <p:spPr>
          <a:xfrm>
            <a:off x="395536" y="1196752"/>
            <a:ext cx="8319868" cy="4098925"/>
          </a:xfrm>
        </p:spPr>
        <p:txBody>
          <a:bodyPr/>
          <a:lstStyle/>
          <a:p>
            <a:r>
              <a:rPr lang="zh-CN" altLang="en-US" sz="2400" dirty="0">
                <a:latin typeface="宋体" panose="02010600030101010101" pitchFamily="2" charset="-122"/>
                <a:ea typeface="宋体" panose="02010600030101010101" pitchFamily="2" charset="-122"/>
                <a:cs typeface="Arial Unicode MS" panose="020B0604020202020204" pitchFamily="34" charset="-122"/>
              </a:rPr>
              <a:t>当使用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XML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声明切面时</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需要在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&lt;beans&gt;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根元素中导入 </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aop</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Schema</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在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配置文件中</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所有的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Spring AOP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配置都必须定义在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aop:config</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元素内部</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对于每个切面而言</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都要创建一个 </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&lt;</a:t>
            </a:r>
            <a:r>
              <a:rPr lang="en-US" altLang="zh-CN" sz="2400" b="1" dirty="0" err="1">
                <a:solidFill>
                  <a:srgbClr val="0000FF"/>
                </a:solidFill>
                <a:latin typeface="宋体" panose="02010600030101010101" pitchFamily="2" charset="-122"/>
                <a:ea typeface="宋体" panose="02010600030101010101" pitchFamily="2" charset="-122"/>
                <a:cs typeface="Arial Unicode MS" panose="020B0604020202020204" pitchFamily="34" charset="-122"/>
              </a:rPr>
              <a:t>aop:aspect</a:t>
            </a:r>
            <a:r>
              <a:rPr lang="en-US" altLang="zh-CN" sz="2400" b="1" dirty="0">
                <a:solidFill>
                  <a:srgbClr val="0000FF"/>
                </a:solidFill>
                <a:latin typeface="宋体" panose="02010600030101010101" pitchFamily="2" charset="-122"/>
                <a:ea typeface="宋体" panose="02010600030101010101" pitchFamily="2" charset="-122"/>
                <a:cs typeface="Arial Unicode MS" panose="020B0604020202020204" pitchFamily="34" charset="-122"/>
              </a:rPr>
              <a:t>&gt;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元素来为具体的切面实现引用后端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实例</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p>
          <a:p>
            <a:r>
              <a:rPr lang="zh-CN" altLang="en-US" sz="2400" dirty="0">
                <a:latin typeface="宋体" panose="02010600030101010101" pitchFamily="2" charset="-122"/>
                <a:ea typeface="宋体" panose="02010600030101010101" pitchFamily="2" charset="-122"/>
                <a:cs typeface="Arial Unicode MS" panose="020B0604020202020204" pitchFamily="34" charset="-122"/>
              </a:rPr>
              <a:t>切面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Bean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必须有一个标示符</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供 </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&lt;</a:t>
            </a:r>
            <a:r>
              <a:rPr lang="en-US" altLang="zh-CN" sz="2400" dirty="0" err="1">
                <a:latin typeface="宋体" panose="02010600030101010101" pitchFamily="2" charset="-122"/>
                <a:ea typeface="宋体" panose="02010600030101010101" pitchFamily="2" charset="-122"/>
                <a:cs typeface="Arial Unicode MS" panose="020B0604020202020204" pitchFamily="34" charset="-122"/>
              </a:rPr>
              <a:t>aop:aspect</a:t>
            </a:r>
            <a:r>
              <a:rPr lang="en-US" altLang="zh-CN" sz="2400" dirty="0">
                <a:latin typeface="宋体" panose="02010600030101010101" pitchFamily="2" charset="-122"/>
                <a:ea typeface="宋体" panose="02010600030101010101" pitchFamily="2" charset="-122"/>
                <a:cs typeface="Arial Unicode MS" panose="020B0604020202020204" pitchFamily="34" charset="-122"/>
              </a:rPr>
              <a:t>&gt; </a:t>
            </a:r>
            <a:r>
              <a:rPr lang="zh-CN" altLang="en-US" sz="2400" dirty="0">
                <a:latin typeface="宋体" panose="02010600030101010101" pitchFamily="2" charset="-122"/>
                <a:ea typeface="宋体" panose="02010600030101010101" pitchFamily="2" charset="-122"/>
                <a:cs typeface="Arial Unicode MS" panose="020B0604020202020204" pitchFamily="34" charset="-122"/>
              </a:rPr>
              <a:t>元素引用</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黄色">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黑体"/>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黄色</Template>
  <TotalTime>4480</TotalTime>
  <Words>9602</Words>
  <Application>Microsoft Office PowerPoint</Application>
  <PresentationFormat>全屏显示(4:3)</PresentationFormat>
  <Paragraphs>870</Paragraphs>
  <Slides>143</Slides>
  <Notes>18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143</vt:i4>
      </vt:variant>
    </vt:vector>
  </HeadingPairs>
  <TitlesOfParts>
    <vt:vector size="157" baseType="lpstr">
      <vt:lpstr>Arial Unicode MS</vt:lpstr>
      <vt:lpstr>黑体</vt:lpstr>
      <vt:lpstr>华文中宋</vt:lpstr>
      <vt:lpstr>楷体_GB2312</vt:lpstr>
      <vt:lpstr>隶书</vt:lpstr>
      <vt:lpstr>宋体</vt:lpstr>
      <vt:lpstr>Arial</vt:lpstr>
      <vt:lpstr>Calibri</vt:lpstr>
      <vt:lpstr>Consolas</vt:lpstr>
      <vt:lpstr>Franklin Gothic Book</vt:lpstr>
      <vt:lpstr>Times New Roman</vt:lpstr>
      <vt:lpstr>Wingdings</vt:lpstr>
      <vt:lpstr>Wingdings 2</vt:lpstr>
      <vt:lpstr>黄色</vt:lpstr>
      <vt:lpstr>PowerPoint 演示文稿</vt:lpstr>
      <vt:lpstr>PowerPoint 演示文稿</vt:lpstr>
      <vt:lpstr>Spring 是什么(1)</vt:lpstr>
      <vt:lpstr>Spring 是什么(2)</vt:lpstr>
      <vt:lpstr>Spring 模块</vt:lpstr>
      <vt:lpstr>搭建 Spring 开发环境</vt:lpstr>
      <vt:lpstr>搭建 Spring 开发环境 MAVEN构建</vt:lpstr>
      <vt:lpstr>建立 Spring 项目</vt:lpstr>
      <vt:lpstr>添加spring配置文件</vt:lpstr>
      <vt:lpstr>建立 Spring 项目</vt:lpstr>
      <vt:lpstr>Spring 中的 Bean 配置</vt:lpstr>
      <vt:lpstr>内容提要</vt:lpstr>
      <vt:lpstr>IOC 和 DI</vt:lpstr>
      <vt:lpstr>DI</vt:lpstr>
      <vt:lpstr>PowerPoint 演示文稿</vt:lpstr>
      <vt:lpstr>IOC 前身 --- 分离接口与实现</vt:lpstr>
      <vt:lpstr>IOC 前生 --- 采用工厂设计模式</vt:lpstr>
      <vt:lpstr>IOC --- 采用反转控制</vt:lpstr>
      <vt:lpstr>内容提要</vt:lpstr>
      <vt:lpstr>在 Spring 的 IOC 容器里配置 Bean</vt:lpstr>
      <vt:lpstr>Spring 容器</vt:lpstr>
      <vt:lpstr>ApplicationContext</vt:lpstr>
      <vt:lpstr>从 IOC 容器中获取 Bean</vt:lpstr>
      <vt:lpstr>依赖注入的方式</vt:lpstr>
      <vt:lpstr>属性注入</vt:lpstr>
      <vt:lpstr>构造方法注入</vt:lpstr>
      <vt:lpstr>字面值</vt:lpstr>
      <vt:lpstr>引用其它 Bean</vt:lpstr>
      <vt:lpstr>内部 Bean</vt:lpstr>
      <vt:lpstr>集合属性 - 数组、List、Set</vt:lpstr>
      <vt:lpstr>集合属性 - List集合范例</vt:lpstr>
      <vt:lpstr>集合属性 - List集合</vt:lpstr>
      <vt:lpstr>集合属性 - Map集合</vt:lpstr>
      <vt:lpstr>集合属性—Map集合范例</vt:lpstr>
      <vt:lpstr>集合属性 - Properties集合</vt:lpstr>
      <vt:lpstr>集合属性 - Properties集合范例</vt:lpstr>
      <vt:lpstr>内容提要</vt:lpstr>
      <vt:lpstr>XML 配置里的 Bean 自动装配</vt:lpstr>
      <vt:lpstr>XML 配置里的 Bean 自动装配范例</vt:lpstr>
      <vt:lpstr>XML 配置里的 Bean 自动装配范例</vt:lpstr>
      <vt:lpstr>XML 配置里的 Bean 自动装配范例</vt:lpstr>
      <vt:lpstr>XML 配置里的 Bean 自动装配的缺点</vt:lpstr>
      <vt:lpstr>内容提要</vt:lpstr>
      <vt:lpstr>Bean 的作用域</vt:lpstr>
      <vt:lpstr>单例bean范例</vt:lpstr>
      <vt:lpstr>原型bean范例</vt:lpstr>
      <vt:lpstr>内容提要</vt:lpstr>
      <vt:lpstr>使用外部属性文件</vt:lpstr>
      <vt:lpstr>注册 PropertyPlaceholderConfigurer </vt:lpstr>
      <vt:lpstr>使用外部属性文件配置数据源范例（1）</vt:lpstr>
      <vt:lpstr>使用外部属性文件配置数据源范例（2）</vt:lpstr>
      <vt:lpstr>使用外部属性文件配置数据源范例（3）</vt:lpstr>
      <vt:lpstr>内容提要</vt:lpstr>
      <vt:lpstr>IOC 容器中 Bean 的生命周期方法</vt:lpstr>
      <vt:lpstr>IOC 容器中 Bean 的生命周期方法范例（1）</vt:lpstr>
      <vt:lpstr>IOC 容器中 Bean 的生命周期方法范例（2）</vt:lpstr>
      <vt:lpstr>创建 Bean 后置处理器(1)</vt:lpstr>
      <vt:lpstr>内容提要</vt:lpstr>
      <vt:lpstr>在 classpath 中扫描组件</vt:lpstr>
      <vt:lpstr>在 classpath 中扫描组件</vt:lpstr>
      <vt:lpstr>在 classpath 中扫描组件范例（1）</vt:lpstr>
      <vt:lpstr>组件装配</vt:lpstr>
      <vt:lpstr>使用 @Autowired 自动装配 Bean</vt:lpstr>
      <vt:lpstr>使用 @Autowired 自动装配 Bean范例（1）</vt:lpstr>
      <vt:lpstr>使用 @Resource 或 @Inject 自动装配 Bean</vt:lpstr>
      <vt:lpstr>内容提要</vt:lpstr>
      <vt:lpstr>泛型依赖注入</vt:lpstr>
      <vt:lpstr>整合多个配置文件</vt:lpstr>
      <vt:lpstr>PowerPoint 演示文稿</vt:lpstr>
      <vt:lpstr>AOP 前奏</vt:lpstr>
      <vt:lpstr>代码实现片段</vt:lpstr>
      <vt:lpstr>问题</vt:lpstr>
      <vt:lpstr>使用动态代理解决上述问题</vt:lpstr>
      <vt:lpstr>PowerPoint 演示文稿</vt:lpstr>
      <vt:lpstr>PowerPoint 演示文稿</vt:lpstr>
      <vt:lpstr>AOP 简介</vt:lpstr>
      <vt:lpstr>AOP</vt:lpstr>
      <vt:lpstr>AOP 术语</vt:lpstr>
      <vt:lpstr>Spring  AOP</vt:lpstr>
      <vt:lpstr>在 Spring 中启用 AspectJ 注解支持</vt:lpstr>
      <vt:lpstr>用 AspectJ 注解声明切面</vt:lpstr>
      <vt:lpstr>前置通知</vt:lpstr>
      <vt:lpstr>利用方法签名编写 AspectJ 切入点表达式</vt:lpstr>
      <vt:lpstr>合并切入点表达式</vt:lpstr>
      <vt:lpstr>让通知访问当前连接点的细节</vt:lpstr>
      <vt:lpstr>后置通知</vt:lpstr>
      <vt:lpstr>返回通知</vt:lpstr>
      <vt:lpstr>在返回通知中访问连接点的返回值</vt:lpstr>
      <vt:lpstr>异常通知</vt:lpstr>
      <vt:lpstr>环绕通知</vt:lpstr>
      <vt:lpstr>环绕通知示例代码</vt:lpstr>
      <vt:lpstr>指定切面的优先级</vt:lpstr>
      <vt:lpstr>重用切入点定义</vt:lpstr>
      <vt:lpstr>重用切入点定义示例代码</vt:lpstr>
      <vt:lpstr>引入通知</vt:lpstr>
      <vt:lpstr>引入通知</vt:lpstr>
      <vt:lpstr>引入通知示例代码</vt:lpstr>
      <vt:lpstr>用基于 XML 的配置声明切面</vt:lpstr>
      <vt:lpstr>基于 XML ---- 声明切面</vt:lpstr>
      <vt:lpstr>声明切面的实例代码</vt:lpstr>
      <vt:lpstr>基于 XML ---- 声明切入点</vt:lpstr>
      <vt:lpstr>声明切入点的示例代码</vt:lpstr>
      <vt:lpstr>基于 XML ---- 声明通知</vt:lpstr>
      <vt:lpstr>声明通知示例代码</vt:lpstr>
      <vt:lpstr>声明引入</vt:lpstr>
      <vt:lpstr>Spring 对 JDBC 的支持</vt:lpstr>
      <vt:lpstr>JdbcTemplate 简介</vt:lpstr>
      <vt:lpstr>PowerPoint 演示文稿</vt:lpstr>
      <vt:lpstr>在Spring配置文件中配置数据源和JDBCTemplate</vt:lpstr>
      <vt:lpstr>使用 JdbcTemplate 更新数据库</vt:lpstr>
      <vt:lpstr>使用 JdbcTemplate 查询数据库</vt:lpstr>
      <vt:lpstr>使用 JdbcTemplate 查询数据库</vt:lpstr>
      <vt:lpstr>简化 JDBC 模板查询</vt:lpstr>
      <vt:lpstr>注入 JDBC 模板示例代码</vt:lpstr>
      <vt:lpstr>扩展 JdbcDaoSupport 示例代码</vt:lpstr>
      <vt:lpstr>在 JDBC 模板中使用具名参数</vt:lpstr>
      <vt:lpstr>在 JDBC 模板中使用具名参数</vt:lpstr>
      <vt:lpstr>Spring  中的事务管理</vt:lpstr>
      <vt:lpstr>事务简介</vt:lpstr>
      <vt:lpstr>事务管理的问题</vt:lpstr>
      <vt:lpstr>Spring 中的事务管理</vt:lpstr>
      <vt:lpstr>Spring 中的事务管理器</vt:lpstr>
      <vt:lpstr>Spring 中的事务管理器的不同实现</vt:lpstr>
      <vt:lpstr>需求</vt:lpstr>
      <vt:lpstr>数据表中的数据</vt:lpstr>
      <vt:lpstr>用事务通知声明式地管理事务</vt:lpstr>
      <vt:lpstr>用事务通知声明式地管理事务示例代码</vt:lpstr>
      <vt:lpstr>用 @Transactional 注解声明式地管理事务</vt:lpstr>
      <vt:lpstr>用 @Transactional 注解声明式地管理事务配置文件示例代码</vt:lpstr>
      <vt:lpstr>事务传播属性</vt:lpstr>
      <vt:lpstr>Spring 支持的事务传播行为</vt:lpstr>
      <vt:lpstr>需求</vt:lpstr>
      <vt:lpstr>REQUIRED 传播行为</vt:lpstr>
      <vt:lpstr>REQUIRES_NEW 传播行为</vt:lpstr>
      <vt:lpstr>在 Spring  事务通知中配置传播属性</vt:lpstr>
      <vt:lpstr>并发事务所导致的问题</vt:lpstr>
      <vt:lpstr>事务的隔离级别</vt:lpstr>
      <vt:lpstr>Spring 支持的事务隔离级别</vt:lpstr>
      <vt:lpstr>设置隔离事务属性</vt:lpstr>
      <vt:lpstr>设置回滚事务属性</vt:lpstr>
      <vt:lpstr>设置回滚事务属性</vt:lpstr>
      <vt:lpstr>超时和只读属性</vt:lpstr>
      <vt:lpstr>设置超时和只读事务属性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陈杰锐</cp:lastModifiedBy>
  <cp:revision>1028</cp:revision>
  <dcterms:created xsi:type="dcterms:W3CDTF">2013-03-04T07:19:00Z</dcterms:created>
  <dcterms:modified xsi:type="dcterms:W3CDTF">2021-11-24T05:58:38Z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