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1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2.xml" ContentType="application/vnd.openxmlformats-officedocument.presentationml.notesSlide+xml"/>
  <Override PartName="/ppt/tags/tag12.xml" ContentType="application/vnd.openxmlformats-officedocument.presentationml.tags+xml"/>
  <Override PartName="/ppt/notesSlides/notesSlide3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4.xml" ContentType="application/vnd.openxmlformats-officedocument.presentationml.notesSlide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notesSlides/notesSlide7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notesSlides/notesSlide8.xml" ContentType="application/vnd.openxmlformats-officedocument.presentationml.notesSlide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  <p:sldMasterId id="2147483697" r:id="rId2"/>
  </p:sldMasterIdLst>
  <p:notesMasterIdLst>
    <p:notesMasterId r:id="rId12"/>
  </p:notesMasterIdLst>
  <p:sldIdLst>
    <p:sldId id="257" r:id="rId3"/>
    <p:sldId id="258" r:id="rId4"/>
    <p:sldId id="285" r:id="rId5"/>
    <p:sldId id="284" r:id="rId6"/>
    <p:sldId id="321" r:id="rId7"/>
    <p:sldId id="286" r:id="rId8"/>
    <p:sldId id="326" r:id="rId9"/>
    <p:sldId id="327" r:id="rId10"/>
    <p:sldId id="283" r:id="rId11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7BBED"/>
    <a:srgbClr val="585BA4"/>
    <a:srgbClr val="52CBCE"/>
    <a:srgbClr val="00BCE7"/>
    <a:srgbClr val="4CD1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899" autoAdjust="0"/>
    <p:restoredTop sz="94660"/>
  </p:normalViewPr>
  <p:slideViewPr>
    <p:cSldViewPr showGuides="1">
      <p:cViewPr varScale="1">
        <p:scale>
          <a:sx n="56" d="100"/>
          <a:sy n="56" d="100"/>
        </p:scale>
        <p:origin x="232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gs" Target="tags/tag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9ACE91-96EA-4495-BA13-44CA1395CF77}" type="datetimeFigureOut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37BA2-8C0A-4455-8AAA-7F610C054B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6915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9645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9252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540929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742672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0039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74710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288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63211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037BA2-8C0A-4455-8AAA-7F610C054BA5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53660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hangye/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CEA99-C522-4034-A741-707CF9CA9320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CT2"/>
          <p:cNvSpPr>
            <a:spLocks noGrp="1"/>
          </p:cNvSpPr>
          <p:nvPr>
            <p:ph type="subTitle" idx="1" hasCustomPrompt="1"/>
          </p:nvPr>
        </p:nvSpPr>
        <p:spPr>
          <a:xfrm>
            <a:off x="3321170" y="3943325"/>
            <a:ext cx="5572662" cy="467211"/>
          </a:xfrm>
          <a:noFill/>
        </p:spPr>
        <p:txBody>
          <a:bodyPr>
            <a:noAutofit/>
          </a:bodyPr>
          <a:lstStyle>
            <a:lvl1pPr marL="0" indent="0" algn="ctr">
              <a:buNone/>
              <a:defRPr sz="1800">
                <a:solidFill>
                  <a:srgbClr val="807352"/>
                </a:solidFill>
                <a:effectLst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单击此处添加您的副标题</a:t>
            </a:r>
          </a:p>
        </p:txBody>
      </p:sp>
      <p:sp>
        <p:nvSpPr>
          <p:cNvPr id="7" name="KSO_CT1"/>
          <p:cNvSpPr>
            <a:spLocks noGrp="1"/>
          </p:cNvSpPr>
          <p:nvPr>
            <p:ph type="title" hasCustomPrompt="1"/>
          </p:nvPr>
        </p:nvSpPr>
        <p:spPr>
          <a:xfrm>
            <a:off x="3321170" y="2030959"/>
            <a:ext cx="5572663" cy="1720077"/>
          </a:xfrm>
        </p:spPr>
        <p:txBody>
          <a:bodyPr>
            <a:noAutofit/>
          </a:bodyPr>
          <a:lstStyle>
            <a:lvl1pPr algn="ctr">
              <a:defRPr sz="4000" baseline="0">
                <a:solidFill>
                  <a:schemeClr val="tx2"/>
                </a:solidFill>
                <a:effectLst/>
                <a:latin typeface="+mj-lt"/>
              </a:defRPr>
            </a:lvl1pPr>
          </a:lstStyle>
          <a:p>
            <a:r>
              <a:rPr lang="zh-CN" altLang="en-US" dirty="0"/>
              <a:t>单击此处</a:t>
            </a:r>
            <a:br>
              <a:rPr lang="en-US" altLang="zh-CN" dirty="0"/>
            </a:br>
            <a:r>
              <a:rPr lang="zh-CN" altLang="en-US" dirty="0"/>
              <a:t>添加您的标题文字</a:t>
            </a:r>
          </a:p>
        </p:txBody>
      </p:sp>
      <p:sp>
        <p:nvSpPr>
          <p:cNvPr id="9" name="图文框 8"/>
          <p:cNvSpPr/>
          <p:nvPr/>
        </p:nvSpPr>
        <p:spPr>
          <a:xfrm>
            <a:off x="3200400" y="1881552"/>
            <a:ext cx="5823877" cy="2926080"/>
          </a:xfrm>
          <a:prstGeom prst="frame">
            <a:avLst>
              <a:gd name="adj1" fmla="val 426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3224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4967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66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246192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 noChangeAspect="1"/>
          </p:cNvSpPr>
          <p:nvPr>
            <p:ph type="pic" idx="1"/>
          </p:nvPr>
        </p:nvSpPr>
        <p:spPr>
          <a:xfrm>
            <a:off x="5442833" y="987429"/>
            <a:ext cx="6172200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246192" y="2057401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A2EDC-0245-48E6-80FA-1FA454EFA939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5389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AE18E-171B-468A-BBB7-46A58D106BBC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775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 orient="vert"/>
          </p:nvPr>
        </p:nvSpPr>
        <p:spPr>
          <a:xfrm>
            <a:off x="10171290" y="365127"/>
            <a:ext cx="1182511" cy="581183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type="body" orient="vert" idx="1"/>
          </p:nvPr>
        </p:nvSpPr>
        <p:spPr>
          <a:xfrm>
            <a:off x="2113842" y="365127"/>
            <a:ext cx="7933269" cy="581183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93D7F0-7754-4E1F-A59B-3ADB3E1D78A1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9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CAF87F06-A56C-4657-A345-8A6C5FB93A20}" type="datetime1">
              <a:rPr lang="zh-CN" altLang="en-US" smtClean="0">
                <a:solidFill>
                  <a:prstClr val="black"/>
                </a:solidFill>
              </a:rPr>
              <a:t>2022/9/22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by </a:t>
            </a:r>
            <a:r>
              <a:rPr lang="zh-CN" altLang="en-US">
                <a:solidFill>
                  <a:prstClr val="black"/>
                </a:solidFill>
              </a:rPr>
              <a:t>李诗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0226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E3F4E994-6D21-41A9-8D11-B372FCF63647}" type="datetime1">
              <a:rPr lang="zh-CN" altLang="en-US" smtClean="0">
                <a:solidFill>
                  <a:prstClr val="black"/>
                </a:solidFill>
              </a:rPr>
              <a:t>2022/9/22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zh-CN">
                <a:solidFill>
                  <a:prstClr val="black"/>
                </a:solidFill>
              </a:rPr>
              <a:t>by </a:t>
            </a:r>
            <a:r>
              <a:rPr lang="zh-CN" altLang="en-US">
                <a:solidFill>
                  <a:prstClr val="black"/>
                </a:solidFill>
              </a:rPr>
              <a:t>李诗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2902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2366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326B9-5449-4099-8C08-AB9254F72DD5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7266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ST1"/>
          <p:cNvSpPr>
            <a:spLocks noGrp="1"/>
          </p:cNvSpPr>
          <p:nvPr>
            <p:ph type="title" hasCustomPrompt="1"/>
          </p:nvPr>
        </p:nvSpPr>
        <p:spPr>
          <a:xfrm>
            <a:off x="3366052" y="2464108"/>
            <a:ext cx="5446644" cy="1235075"/>
          </a:xfrm>
          <a:ln w="57150">
            <a:solidFill>
              <a:schemeClr val="bg1"/>
            </a:solidFill>
          </a:ln>
        </p:spPr>
        <p:txBody>
          <a:bodyPr anchor="ctr">
            <a:normAutofit/>
          </a:bodyPr>
          <a:lstStyle>
            <a:lvl1pPr algn="ctr">
              <a:defRPr sz="4000">
                <a:solidFill>
                  <a:schemeClr val="bg1"/>
                </a:solidFill>
                <a:effectLst/>
              </a:defRPr>
            </a:lvl1pPr>
          </a:lstStyle>
          <a:p>
            <a:r>
              <a:rPr lang="zh-CN" altLang="en-US" dirty="0"/>
              <a:t>此处添加您的标题</a:t>
            </a:r>
            <a:endParaRPr lang="en-US" dirty="0"/>
          </a:p>
        </p:txBody>
      </p:sp>
      <p:sp>
        <p:nvSpPr>
          <p:cNvPr id="3" name="KSO_ST2"/>
          <p:cNvSpPr>
            <a:spLocks noGrp="1"/>
          </p:cNvSpPr>
          <p:nvPr>
            <p:ph type="body" idx="1" hasCustomPrompt="1"/>
          </p:nvPr>
        </p:nvSpPr>
        <p:spPr>
          <a:xfrm>
            <a:off x="3371849" y="4108757"/>
            <a:ext cx="5440847" cy="453718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dirty="0"/>
              <a:t>单击此处添加您的副标题</a:t>
            </a:r>
            <a:endParaRPr lang="en-US" altLang="zh-CN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8F406-02C7-46CE-A01C-1EE2A5F3C7DC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33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sz="half" idx="1"/>
          </p:nvPr>
        </p:nvSpPr>
        <p:spPr>
          <a:xfrm>
            <a:off x="558801" y="1423990"/>
            <a:ext cx="5080000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sz="half" idx="2"/>
          </p:nvPr>
        </p:nvSpPr>
        <p:spPr>
          <a:xfrm>
            <a:off x="6520745" y="1423990"/>
            <a:ext cx="5094116" cy="49323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0D73E6-3824-4951-8CE7-24A9AECA0BFA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26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09171B-64D6-4AE2-8D97-39328475A430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868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099435" y="546361"/>
            <a:ext cx="9312101" cy="71702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9435" y="13763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KSO_BC1"/>
          <p:cNvSpPr>
            <a:spLocks noGrp="1"/>
          </p:cNvSpPr>
          <p:nvPr>
            <p:ph sz="half" idx="2"/>
          </p:nvPr>
        </p:nvSpPr>
        <p:spPr>
          <a:xfrm>
            <a:off x="1099435" y="22002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31849" y="13763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35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KSO_BC2"/>
          <p:cNvSpPr>
            <a:spLocks noGrp="1"/>
          </p:cNvSpPr>
          <p:nvPr>
            <p:ph sz="quarter" idx="4"/>
          </p:nvPr>
        </p:nvSpPr>
        <p:spPr>
          <a:xfrm>
            <a:off x="6431849" y="22002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7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2181C-F786-45C1-BF93-266F00D4BCA2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8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9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487488" y="6721164"/>
            <a:ext cx="1440159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行业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PPT</a:t>
            </a:r>
            <a:r>
              <a:rPr lang="zh-CN" altLang="en-US" sz="100" dirty="0">
                <a:solidFill>
                  <a:prstClr val="black"/>
                </a:solidFill>
                <a:latin typeface="微软雅黑" panose="020B0503020204020204" pitchFamily="34" charset="-122"/>
                <a:hlinkClick r:id="rId2"/>
              </a:rPr>
              <a:t>模板</a:t>
            </a:r>
            <a:r>
              <a:rPr lang="en-US" altLang="zh-CN" sz="100" dirty="0">
                <a:solidFill>
                  <a:prstClr val="black"/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</p:spTree>
    <p:extLst>
      <p:ext uri="{BB962C8B-B14F-4D97-AF65-F5344CB8AC3E}">
        <p14:creationId xmlns:p14="http://schemas.microsoft.com/office/powerpoint/2010/main" val="2044256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97042-FCB3-4CF7-9DD1-2C82975C9C87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4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5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1911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556534-FF38-49ED-8E09-6B5A67CF0F5E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3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4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215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1144590" y="533403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KSO_BC1"/>
          <p:cNvSpPr>
            <a:spLocks noGrp="1"/>
          </p:cNvSpPr>
          <p:nvPr>
            <p:ph idx="1"/>
          </p:nvPr>
        </p:nvSpPr>
        <p:spPr>
          <a:xfrm>
            <a:off x="5487989" y="1063630"/>
            <a:ext cx="6172200" cy="4873625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4" name="KSO_BC2"/>
          <p:cNvSpPr>
            <a:spLocks noGrp="1"/>
          </p:cNvSpPr>
          <p:nvPr>
            <p:ph type="body" sz="half" idx="2"/>
          </p:nvPr>
        </p:nvSpPr>
        <p:spPr>
          <a:xfrm>
            <a:off x="1144590" y="2133603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KSO_FD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7132-A428-47CC-8D11-E4EC2FC794F8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6" name="KSO_FT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7" name="KSO_FN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01C2D-6494-48CE-A525-4839469969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553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SO_BT1"/>
          <p:cNvSpPr>
            <a:spLocks noGrp="1"/>
          </p:cNvSpPr>
          <p:nvPr>
            <p:ph type="title"/>
          </p:nvPr>
        </p:nvSpPr>
        <p:spPr>
          <a:xfrm>
            <a:off x="715991" y="376039"/>
            <a:ext cx="10739887" cy="6995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KSO_FD"/>
          <p:cNvSpPr>
            <a:spLocks noGrp="1"/>
          </p:cNvSpPr>
          <p:nvPr>
            <p:ph type="dt" sz="half" idx="2"/>
          </p:nvPr>
        </p:nvSpPr>
        <p:spPr>
          <a:xfrm>
            <a:off x="8382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69D30-54ED-4C68-8CD9-71CAE837C896}" type="datetime1">
              <a:rPr lang="zh-CN" altLang="en-US" smtClean="0"/>
              <a:t>2022/9/22</a:t>
            </a:fld>
            <a:endParaRPr lang="zh-CN" altLang="en-US"/>
          </a:p>
        </p:txBody>
      </p:sp>
      <p:sp>
        <p:nvSpPr>
          <p:cNvPr id="5" name="KSO_FT"/>
          <p:cNvSpPr>
            <a:spLocks noGrp="1"/>
          </p:cNvSpPr>
          <p:nvPr>
            <p:ph type="ftr" sz="quarter" idx="3"/>
          </p:nvPr>
        </p:nvSpPr>
        <p:spPr>
          <a:xfrm>
            <a:off x="40386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by </a:t>
            </a:r>
            <a:r>
              <a:rPr lang="zh-CN" altLang="en-US"/>
              <a:t>李诗</a:t>
            </a:r>
          </a:p>
        </p:txBody>
      </p:sp>
      <p:sp>
        <p:nvSpPr>
          <p:cNvPr id="6" name="KSO_FN"/>
          <p:cNvSpPr>
            <a:spLocks noGrp="1"/>
          </p:cNvSpPr>
          <p:nvPr>
            <p:ph type="sldNum" sz="quarter" idx="4"/>
          </p:nvPr>
        </p:nvSpPr>
        <p:spPr>
          <a:xfrm>
            <a:off x="8610600" y="635635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06490-237C-474C-BA2E-D98840BC1F8F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KSO_BC1"/>
          <p:cNvSpPr>
            <a:spLocks noGrp="1"/>
          </p:cNvSpPr>
          <p:nvPr>
            <p:ph type="body" idx="1"/>
          </p:nvPr>
        </p:nvSpPr>
        <p:spPr>
          <a:xfrm>
            <a:off x="715992" y="1344974"/>
            <a:ext cx="10739887" cy="49251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</p:spTree>
    <p:extLst>
      <p:ext uri="{BB962C8B-B14F-4D97-AF65-F5344CB8AC3E}">
        <p14:creationId xmlns:p14="http://schemas.microsoft.com/office/powerpoint/2010/main" val="50159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6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1" i="0" kern="1200" baseline="0">
          <a:solidFill>
            <a:schemeClr val="accent1">
              <a:lumMod val="75000"/>
            </a:schemeClr>
          </a:solidFill>
          <a:effectLst/>
          <a:latin typeface="+mj-ea"/>
          <a:ea typeface="+mj-ea"/>
          <a:cs typeface="+mj-cs"/>
        </a:defRPr>
      </a:lvl1pPr>
    </p:titleStyle>
    <p:bodyStyle>
      <a:lvl1pPr marL="267891" indent="-267891" algn="just" defTabSz="685800" rtl="0" eaLnBrk="1" latinLnBrk="0" hangingPunct="1">
        <a:lnSpc>
          <a:spcPct val="110000"/>
        </a:lnSpc>
        <a:spcBef>
          <a:spcPts val="1800"/>
        </a:spcBef>
        <a:spcAft>
          <a:spcPts val="0"/>
        </a:spcAft>
        <a:buClr>
          <a:schemeClr val="accent1"/>
        </a:buClr>
        <a:buSzPct val="80000"/>
        <a:buFont typeface="Wingdings" panose="05000000000000000000" pitchFamily="2" charset="2"/>
        <a:buChar char="l"/>
        <a:defRPr sz="2400" kern="1200" baseline="0">
          <a:solidFill>
            <a:schemeClr val="accent2">
              <a:lumMod val="75000"/>
            </a:schemeClr>
          </a:solidFill>
          <a:latin typeface="+mj-ea"/>
          <a:ea typeface="+mj-ea"/>
          <a:cs typeface="+mn-cs"/>
        </a:defRPr>
      </a:lvl1pPr>
      <a:lvl2pPr marL="267891" indent="-267891" algn="just" defTabSz="685800" rtl="0" eaLnBrk="1" latinLnBrk="0" hangingPunct="1">
        <a:lnSpc>
          <a:spcPct val="130000"/>
        </a:lnSpc>
        <a:spcBef>
          <a:spcPts val="0"/>
        </a:spcBef>
        <a:spcAft>
          <a:spcPts val="450"/>
        </a:spcAft>
        <a:buClr>
          <a:schemeClr val="accent2">
            <a:lumMod val="60000"/>
            <a:lumOff val="40000"/>
          </a:schemeClr>
        </a:buClr>
        <a:buFont typeface="幼圆" panose="02010509060101010101" pitchFamily="49" charset="-122"/>
        <a:buChar char=" "/>
        <a:defRPr sz="1800" kern="1200" baseline="0">
          <a:solidFill>
            <a:schemeClr val="tx1"/>
          </a:solidFill>
          <a:latin typeface="+mn-ea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6871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</p:sldLayoutIdLst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openxmlformats.org/officeDocument/2006/relationships/tags" Target="../tags/tag4.xml"/><Relationship Id="rId7" Type="http://schemas.openxmlformats.org/officeDocument/2006/relationships/slideLayout" Target="../slideLayouts/slideLayout8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10" Type="http://schemas.openxmlformats.org/officeDocument/2006/relationships/image" Target="../media/image3.png"/><Relationship Id="rId4" Type="http://schemas.openxmlformats.org/officeDocument/2006/relationships/tags" Target="../tags/tag5.xm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tags" Target="../tags/tag10.xml"/><Relationship Id="rId7" Type="http://schemas.openxmlformats.org/officeDocument/2006/relationships/image" Target="../media/image4.png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5.xml"/><Relationship Id="rId7" Type="http://schemas.openxmlformats.org/officeDocument/2006/relationships/image" Target="../media/image6.png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16.xml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7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0.xml"/><Relationship Id="rId7" Type="http://schemas.openxmlformats.org/officeDocument/2006/relationships/image" Target="../media/image6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8.xml"/><Relationship Id="rId10" Type="http://schemas.openxmlformats.org/officeDocument/2006/relationships/image" Target="../media/image9.emf"/><Relationship Id="rId4" Type="http://schemas.openxmlformats.org/officeDocument/2006/relationships/tags" Target="../tags/tag21.xml"/><Relationship Id="rId9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2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25.xml"/><Relationship Id="rId7" Type="http://schemas.openxmlformats.org/officeDocument/2006/relationships/image" Target="../media/image6.png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8.xml"/><Relationship Id="rId4" Type="http://schemas.openxmlformats.org/officeDocument/2006/relationships/tags" Target="../tags/tag2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tags" Target="../tags/tag29.xml"/><Relationship Id="rId7" Type="http://schemas.openxmlformats.org/officeDocument/2006/relationships/notesSlide" Target="../notesSlides/notesSlide9.xml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slideLayout" Target="../slideLayouts/slideLayout8.xml"/><Relationship Id="rId5" Type="http://schemas.openxmlformats.org/officeDocument/2006/relationships/tags" Target="../tags/tag31.xml"/><Relationship Id="rId4" Type="http://schemas.openxmlformats.org/officeDocument/2006/relationships/tags" Target="../tags/tag3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_文本框 8"/>
          <p:cNvSpPr txBox="1"/>
          <p:nvPr>
            <p:custDataLst>
              <p:tags r:id="rId2"/>
            </p:custDataLst>
          </p:nvPr>
        </p:nvSpPr>
        <p:spPr>
          <a:xfrm>
            <a:off x="4214440" y="2924944"/>
            <a:ext cx="56140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2.5</a:t>
            </a:r>
            <a:r>
              <a:rPr lang="zh-CN" altLang="en-US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单据分析法</a:t>
            </a:r>
          </a:p>
        </p:txBody>
      </p:sp>
      <p:sp>
        <p:nvSpPr>
          <p:cNvPr id="35" name="PA_矩形 12"/>
          <p:cNvSpPr/>
          <p:nvPr>
            <p:custDataLst>
              <p:tags r:id="rId3"/>
            </p:custDataLst>
          </p:nvPr>
        </p:nvSpPr>
        <p:spPr>
          <a:xfrm>
            <a:off x="6168063" y="4208894"/>
            <a:ext cx="158883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BY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  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ZHUANG JIE</a:t>
            </a:r>
          </a:p>
        </p:txBody>
      </p:sp>
      <p:grpSp>
        <p:nvGrpSpPr>
          <p:cNvPr id="13" name="组合 12"/>
          <p:cNvGrpSpPr/>
          <p:nvPr/>
        </p:nvGrpSpPr>
        <p:grpSpPr>
          <a:xfrm>
            <a:off x="4190666" y="4012615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4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7" name="PA_矩形 11"/>
            <p:cNvSpPr/>
            <p:nvPr>
              <p:custDataLst>
                <p:tags r:id="rId5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8" name="PA_矩形 11"/>
            <p:cNvSpPr/>
            <p:nvPr>
              <p:custDataLst>
                <p:tags r:id="rId6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17" name="图片 16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24680" y="101106"/>
            <a:ext cx="5974513" cy="6465124"/>
          </a:xfrm>
          <a:prstGeom prst="rect">
            <a:avLst/>
          </a:prstGeom>
        </p:spPr>
      </p:pic>
      <p:pic>
        <p:nvPicPr>
          <p:cNvPr id="18" name="图片 1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310355" y="3933838"/>
            <a:ext cx="1849735" cy="2082420"/>
          </a:xfrm>
          <a:prstGeom prst="rect">
            <a:avLst/>
          </a:prstGeom>
        </p:spPr>
      </p:pic>
      <p:sp>
        <p:nvSpPr>
          <p:cNvPr id="2" name="页脚占位符 1">
            <a:extLst>
              <a:ext uri="{FF2B5EF4-FFF2-40B4-BE49-F238E27FC236}">
                <a16:creationId xmlns:a16="http://schemas.microsoft.com/office/drawing/2014/main" id="{BCBE8EE5-FFD4-A7C5-337E-BE3355AD5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480376" y="6383667"/>
            <a:ext cx="4114800" cy="365125"/>
          </a:xfrm>
        </p:spPr>
        <p:txBody>
          <a:bodyPr/>
          <a:lstStyle/>
          <a:p>
            <a:r>
              <a:rPr lang="en-US" altLang="zh-CN" sz="1800" dirty="0"/>
              <a:t>by </a:t>
            </a:r>
            <a:r>
              <a:rPr lang="zh-CN" altLang="en-US" sz="1800" dirty="0"/>
              <a:t>庄杰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588112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" presetClass="entr" presetSubtype="2" decel="10000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build="p"/>
      <p:bldP spid="3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947"/>
          <a:stretch/>
        </p:blipFill>
        <p:spPr>
          <a:xfrm rot="15300000">
            <a:off x="3241471" y="208967"/>
            <a:ext cx="3763210" cy="4072236"/>
          </a:xfrm>
          <a:prstGeom prst="rect">
            <a:avLst/>
          </a:prstGeom>
        </p:spPr>
      </p:pic>
      <p:grpSp>
        <p:nvGrpSpPr>
          <p:cNvPr id="46" name="组合 45"/>
          <p:cNvGrpSpPr/>
          <p:nvPr/>
        </p:nvGrpSpPr>
        <p:grpSpPr>
          <a:xfrm>
            <a:off x="1993720" y="3779142"/>
            <a:ext cx="2045301" cy="610557"/>
            <a:chOff x="6021094" y="2540233"/>
            <a:chExt cx="2045301" cy="610557"/>
          </a:xfrm>
        </p:grpSpPr>
        <p:sp>
          <p:nvSpPr>
            <p:cNvPr id="15" name="文本框 14"/>
            <p:cNvSpPr txBox="1"/>
            <p:nvPr/>
          </p:nvSpPr>
          <p:spPr>
            <a:xfrm>
              <a:off x="6035070" y="2540233"/>
              <a:ext cx="2031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什么是单据分析法</a:t>
              </a:r>
            </a:p>
          </p:txBody>
        </p:sp>
        <p:sp>
          <p:nvSpPr>
            <p:cNvPr id="16" name="矩形 15"/>
            <p:cNvSpPr/>
            <p:nvPr/>
          </p:nvSpPr>
          <p:spPr>
            <a:xfrm>
              <a:off x="6021094" y="284301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6093672" y="3724109"/>
            <a:ext cx="1583636" cy="610557"/>
            <a:chOff x="6057662" y="4025643"/>
            <a:chExt cx="1583636" cy="610557"/>
          </a:xfrm>
        </p:grpSpPr>
        <p:sp>
          <p:nvSpPr>
            <p:cNvPr id="17" name="文本框 16"/>
            <p:cNvSpPr txBox="1"/>
            <p:nvPr/>
          </p:nvSpPr>
          <p:spPr>
            <a:xfrm>
              <a:off x="6071638" y="4025643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如何收集单据</a:t>
              </a:r>
            </a:p>
          </p:txBody>
        </p:sp>
        <p:sp>
          <p:nvSpPr>
            <p:cNvPr id="18" name="矩形 17"/>
            <p:cNvSpPr/>
            <p:nvPr/>
          </p:nvSpPr>
          <p:spPr>
            <a:xfrm>
              <a:off x="6057662" y="4328423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9554232" y="3724109"/>
            <a:ext cx="1583636" cy="610557"/>
            <a:chOff x="5266846" y="5730187"/>
            <a:chExt cx="1583636" cy="610557"/>
          </a:xfrm>
        </p:grpSpPr>
        <p:sp>
          <p:nvSpPr>
            <p:cNvPr id="19" name="文本框 18"/>
            <p:cNvSpPr txBox="1"/>
            <p:nvPr/>
          </p:nvSpPr>
          <p:spPr>
            <a:xfrm>
              <a:off x="5280822" y="5730187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b="1" dirty="0">
                  <a:solidFill>
                    <a:schemeClr val="bg1"/>
                  </a:solidFill>
                  <a:cs typeface="+mn-ea"/>
                  <a:sym typeface="+mn-lt"/>
                </a:rPr>
                <a:t>如何分析单据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5266846" y="6032967"/>
              <a:ext cx="184731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zh-CN" altLang="en-US" sz="1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08426" y="2204864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目录</a:t>
            </a:r>
          </a:p>
        </p:txBody>
      </p:sp>
      <p:sp>
        <p:nvSpPr>
          <p:cNvPr id="24" name="文本框 23"/>
          <p:cNvSpPr txBox="1"/>
          <p:nvPr/>
        </p:nvSpPr>
        <p:spPr>
          <a:xfrm>
            <a:off x="5012246" y="2778591"/>
            <a:ext cx="1300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CONTENT</a:t>
            </a:r>
            <a:endParaRPr lang="zh-CN" altLang="en-US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99662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01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478097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02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8904312" y="3798555"/>
            <a:ext cx="585417" cy="523220"/>
          </a:xfrm>
          <a:prstGeom prst="rect">
            <a:avLst/>
          </a:prstGeom>
          <a:noFill/>
          <a:ln>
            <a:solidFill>
              <a:srgbClr val="37BBED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440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altLang="zh-CN" sz="28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03</a:t>
            </a:r>
            <a:endParaRPr lang="zh-CN" altLang="en-US" sz="2800" b="1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grpSp>
        <p:nvGrpSpPr>
          <p:cNvPr id="41" name="组合 40"/>
          <p:cNvGrpSpPr/>
          <p:nvPr/>
        </p:nvGrpSpPr>
        <p:grpSpPr>
          <a:xfrm rot="10800000" flipV="1">
            <a:off x="263352" y="3318349"/>
            <a:ext cx="11745783" cy="45719"/>
            <a:chOff x="3182554" y="3904019"/>
            <a:chExt cx="5543625" cy="45719"/>
          </a:xfrm>
        </p:grpSpPr>
        <p:sp>
          <p:nvSpPr>
            <p:cNvPr id="42" name="PA_矩形 11"/>
            <p:cNvSpPr/>
            <p:nvPr>
              <p:custDataLst>
                <p:tags r:id="rId2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3" name="PA_矩形 11"/>
            <p:cNvSpPr/>
            <p:nvPr>
              <p:custDataLst>
                <p:tags r:id="rId3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44" name="PA_矩形 11"/>
            <p:cNvSpPr/>
            <p:nvPr>
              <p:custDataLst>
                <p:tags r:id="rId4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29" name="图片 28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0613795" y="4865485"/>
            <a:ext cx="1341132" cy="1509838"/>
          </a:xfrm>
          <a:prstGeom prst="rect">
            <a:avLst/>
          </a:prstGeom>
        </p:spPr>
      </p:pic>
      <p:sp>
        <p:nvSpPr>
          <p:cNvPr id="4" name="页脚占位符 1">
            <a:extLst>
              <a:ext uri="{FF2B5EF4-FFF2-40B4-BE49-F238E27FC236}">
                <a16:creationId xmlns:a16="http://schemas.microsoft.com/office/drawing/2014/main" id="{C0EF251D-557A-07BB-9528-72B7E450C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16793" y="6383667"/>
            <a:ext cx="4114800" cy="365125"/>
          </a:xfrm>
        </p:spPr>
        <p:txBody>
          <a:bodyPr/>
          <a:lstStyle/>
          <a:p>
            <a:r>
              <a:rPr lang="en-US" altLang="zh-CN" sz="1800" dirty="0"/>
              <a:t>by </a:t>
            </a:r>
            <a:r>
              <a:rPr lang="zh-CN" altLang="en-US" sz="1800" dirty="0"/>
              <a:t>李诗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490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7703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045936" y="3284984"/>
            <a:ext cx="43579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cs typeface="+mn-ea"/>
                <a:sym typeface="+mn-lt"/>
              </a:rPr>
              <a:t>什么是单据分析法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1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24889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16262" y="-315635"/>
            <a:ext cx="12075737" cy="7173635"/>
            <a:chOff x="116262" y="-315635"/>
            <a:chExt cx="1207573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116262" y="342940"/>
              <a:ext cx="1023870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zh-CN" sz="2800" dirty="0">
                  <a:solidFill>
                    <a:schemeClr val="bg1">
                      <a:lumMod val="85000"/>
                    </a:schemeClr>
                  </a:solidFill>
                  <a:cs typeface="+mn-ea"/>
                </a:rPr>
                <a:t>单据是企业重要信息的载体，也是信息化系统需要管理的内容。</a:t>
              </a:r>
              <a:endParaRPr lang="zh-CN" altLang="en-US" sz="28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46" name="TextBox 45"/>
          <p:cNvSpPr txBox="1"/>
          <p:nvPr/>
        </p:nvSpPr>
        <p:spPr>
          <a:xfrm>
            <a:off x="533839" y="6525344"/>
            <a:ext cx="1440159" cy="1231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行业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PPT</a:t>
            </a:r>
            <a:r>
              <a:rPr lang="zh-CN" altLang="en-US" sz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模板</a:t>
            </a:r>
            <a:r>
              <a:rPr lang="en-US" altLang="zh-CN" sz="100" dirty="0">
                <a:solidFill>
                  <a:schemeClr val="bg2">
                    <a:lumMod val="50000"/>
                  </a:schemeClr>
                </a:solidFill>
                <a:latin typeface="微软雅黑" panose="020B0503020204020204" pitchFamily="34" charset="-122"/>
              </a:rPr>
              <a:t>http://www.1ppt.com/hangye/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DFF1DA-AA63-977A-A704-E4A7CCD485A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68778" y="2002181"/>
            <a:ext cx="5534841" cy="3446921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680CE01-E8FB-04FC-A97A-3EC77D1B0A2E}"/>
              </a:ext>
            </a:extLst>
          </p:cNvPr>
          <p:cNvSpPr txBox="1"/>
          <p:nvPr/>
        </p:nvSpPr>
        <p:spPr>
          <a:xfrm>
            <a:off x="365770" y="2321371"/>
            <a:ext cx="5945038" cy="1346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684213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</a:rPr>
              <a:t>所谓单据就是纸质或电子，通过收集研究这些单据所承载的信息，分析其产生、流动的方式，从而熟悉业务，挖掘需求。</a:t>
            </a:r>
            <a:endParaRPr lang="en-US" altLang="zh-CN" sz="1400" dirty="0">
              <a:solidFill>
                <a:schemeClr val="bg1">
                  <a:lumMod val="85000"/>
                </a:schemeClr>
              </a:solidFill>
              <a:cs typeface="+mn-ea"/>
            </a:endParaRPr>
          </a:p>
          <a:p>
            <a:pPr defTabSz="684213">
              <a:lnSpc>
                <a:spcPct val="150000"/>
              </a:lnSpc>
              <a:buFont typeface="Arial" panose="020B0604020202020204" pitchFamily="34" charset="0"/>
            </a:pPr>
            <a:endParaRPr lang="en-US" altLang="zh-CN" sz="1400" dirty="0">
              <a:solidFill>
                <a:schemeClr val="bg1">
                  <a:lumMod val="85000"/>
                </a:schemeClr>
              </a:solidFill>
              <a:cs typeface="+mn-ea"/>
            </a:endParaRPr>
          </a:p>
          <a:p>
            <a:pPr defTabSz="684213">
              <a:lnSpc>
                <a:spcPct val="150000"/>
              </a:lnSpc>
              <a:buFont typeface="Arial" panose="020B0604020202020204" pitchFamily="34" charset="0"/>
            </a:pP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  <a:cs typeface="+mn-ea"/>
              </a:rPr>
              <a:t>一般流程：</a:t>
            </a:r>
            <a:endParaRPr lang="zh-CN" altLang="en-US" sz="1400" dirty="0">
              <a:latin typeface="Arial" panose="020B06040202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4D57E18-31BA-B3E2-54DF-A6AFF270F760}"/>
              </a:ext>
            </a:extLst>
          </p:cNvPr>
          <p:cNvSpPr txBox="1"/>
          <p:nvPr/>
        </p:nvSpPr>
        <p:spPr>
          <a:xfrm>
            <a:off x="335360" y="1510280"/>
            <a:ext cx="2492990" cy="452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30000"/>
              </a:lnSpc>
              <a:buFont typeface="Arial" panose="020B0604020202020204" pitchFamily="34" charset="0"/>
            </a:pPr>
            <a:r>
              <a:rPr lang="zh-CN" altLang="en-US" sz="2000" dirty="0">
                <a:solidFill>
                  <a:schemeClr val="bg1">
                    <a:lumMod val="85000"/>
                  </a:schemeClr>
                </a:solidFill>
                <a:cs typeface="+mn-ea"/>
              </a:rPr>
              <a:t>什么是单据分析法？</a:t>
            </a:r>
          </a:p>
        </p:txBody>
      </p:sp>
      <p:cxnSp>
        <p:nvCxnSpPr>
          <p:cNvPr id="11" name="直接连接符 2">
            <a:extLst>
              <a:ext uri="{FF2B5EF4-FFF2-40B4-BE49-F238E27FC236}">
                <a16:creationId xmlns:a16="http://schemas.microsoft.com/office/drawing/2014/main" id="{983A0827-0BBC-4BBF-245D-A24A5AA5B27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33839" y="4581128"/>
            <a:ext cx="5346137" cy="0"/>
          </a:xfrm>
          <a:prstGeom prst="line">
            <a:avLst/>
          </a:prstGeom>
          <a:noFill/>
          <a:ln w="28575">
            <a:solidFill>
              <a:srgbClr val="37BBED"/>
            </a:solidFill>
            <a:prstDash val="sysDash"/>
            <a:round/>
            <a:headEnd type="oval" w="med" len="med"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 useBgFill="1">
        <p:nvSpPr>
          <p:cNvPr id="14" name="椭圆 28">
            <a:extLst>
              <a:ext uri="{FF2B5EF4-FFF2-40B4-BE49-F238E27FC236}">
                <a16:creationId xmlns:a16="http://schemas.microsoft.com/office/drawing/2014/main" id="{3AD8255D-4945-7509-BF0A-41353D56AF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1243" y="3905227"/>
            <a:ext cx="1282700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收集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单据</a:t>
            </a:r>
          </a:p>
        </p:txBody>
      </p:sp>
      <p:sp useBgFill="1">
        <p:nvSpPr>
          <p:cNvPr id="15" name="椭圆 28">
            <a:extLst>
              <a:ext uri="{FF2B5EF4-FFF2-40B4-BE49-F238E27FC236}">
                <a16:creationId xmlns:a16="http://schemas.microsoft.com/office/drawing/2014/main" id="{DC17EABC-42B7-A563-D433-5A3B3DC941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416" y="3905227"/>
            <a:ext cx="1282700" cy="1282700"/>
          </a:xfrm>
          <a:prstGeom prst="ellipse">
            <a:avLst/>
          </a:prstGeom>
          <a:ln>
            <a:solidFill>
              <a:srgbClr val="37BBED"/>
            </a:solidFill>
          </a:ln>
        </p:spPr>
        <p:txBody>
          <a:bodyPr anchor="ctr"/>
          <a:lstStyle>
            <a:lvl1pPr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分析</a:t>
            </a:r>
            <a:endParaRPr lang="en-US" altLang="zh-CN" dirty="0">
              <a:solidFill>
                <a:schemeClr val="bg1">
                  <a:lumMod val="8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 eaLnBrk="1" hangingPunct="1"/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单据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53827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807270" y="3284984"/>
            <a:ext cx="29546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如何收集单据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2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90465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63352" y="-315635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407368" y="340485"/>
              <a:ext cx="30572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单据收集的注意点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sp>
        <p:nvSpPr>
          <p:cNvPr id="6" name="页脚占位符 1">
            <a:extLst>
              <a:ext uri="{FF2B5EF4-FFF2-40B4-BE49-F238E27FC236}">
                <a16:creationId xmlns:a16="http://schemas.microsoft.com/office/drawing/2014/main" id="{E45FB82E-8536-EE92-1630-86897C186A01}"/>
              </a:ext>
            </a:extLst>
          </p:cNvPr>
          <p:cNvSpPr txBox="1">
            <a:spLocks/>
          </p:cNvSpPr>
          <p:nvPr/>
        </p:nvSpPr>
        <p:spPr>
          <a:xfrm>
            <a:off x="8816793" y="6383667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dirty="0"/>
          </a:p>
        </p:txBody>
      </p:sp>
      <p:graphicFrame>
        <p:nvGraphicFramePr>
          <p:cNvPr id="7" name="Object 3">
            <a:hlinkClick r:id="" action="ppaction://ole?verb=1"/>
            <a:extLst>
              <a:ext uri="{FF2B5EF4-FFF2-40B4-BE49-F238E27FC236}">
                <a16:creationId xmlns:a16="http://schemas.microsoft.com/office/drawing/2014/main" id="{B260DE4D-EFEA-5621-828D-C8DF2DC965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825906"/>
              </p:ext>
            </p:extLst>
          </p:nvPr>
        </p:nvGraphicFramePr>
        <p:xfrm>
          <a:off x="3916363" y="1633538"/>
          <a:ext cx="8355012" cy="4938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9" imgW="5029403" imgH="2980901" progId="Excel.Chart.8">
                  <p:embed/>
                </p:oleObj>
              </mc:Choice>
              <mc:Fallback>
                <p:oleObj name="Chart" r:id="rId9" imgW="5029403" imgH="2980901" progId="Excel.Chart.8">
                  <p:embed/>
                  <p:pic>
                    <p:nvPicPr>
                      <p:cNvPr id="36" name="Object 3">
                        <a:hlinkClick r:id="" action="ppaction://ole?verb=1"/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16363" y="1633538"/>
                        <a:ext cx="8355012" cy="4938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" name="组合 21">
            <a:extLst>
              <a:ext uri="{FF2B5EF4-FFF2-40B4-BE49-F238E27FC236}">
                <a16:creationId xmlns:a16="http://schemas.microsoft.com/office/drawing/2014/main" id="{928CC388-360E-55CA-2EEE-6858E9F01650}"/>
              </a:ext>
            </a:extLst>
          </p:cNvPr>
          <p:cNvGrpSpPr>
            <a:grpSpLocks/>
          </p:cNvGrpSpPr>
          <p:nvPr/>
        </p:nvGrpSpPr>
        <p:grpSpPr bwMode="auto">
          <a:xfrm>
            <a:off x="722020" y="1521717"/>
            <a:ext cx="3046412" cy="734358"/>
            <a:chOff x="0" y="0"/>
            <a:chExt cx="3046360" cy="733586"/>
          </a:xfrm>
        </p:grpSpPr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37A6CEBB-914E-29FC-46B9-C26850F403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5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向协作者收集的单据要全面，所以不要给协作者设限，说要什么类别的单据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。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文本框 83">
              <a:extLst>
                <a:ext uri="{FF2B5EF4-FFF2-40B4-BE49-F238E27FC236}">
                  <a16:creationId xmlns:a16="http://schemas.microsoft.com/office/drawing/2014/main" id="{5EA71771-7CEC-796D-E95A-9E4D0C3D3A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790844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宁可错收，不可放过一个</a:t>
              </a:r>
            </a:p>
          </p:txBody>
        </p:sp>
        <p:cxnSp>
          <p:nvCxnSpPr>
            <p:cNvPr id="11" name="直接连接符 120">
              <a:extLst>
                <a:ext uri="{FF2B5EF4-FFF2-40B4-BE49-F238E27FC236}">
                  <a16:creationId xmlns:a16="http://schemas.microsoft.com/office/drawing/2014/main" id="{6D157C71-9567-501E-A2F4-922876374C0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4" name="组合 21">
            <a:extLst>
              <a:ext uri="{FF2B5EF4-FFF2-40B4-BE49-F238E27FC236}">
                <a16:creationId xmlns:a16="http://schemas.microsoft.com/office/drawing/2014/main" id="{75E8AE05-39B5-1A04-9019-DF40803ED570}"/>
              </a:ext>
            </a:extLst>
          </p:cNvPr>
          <p:cNvGrpSpPr>
            <a:grpSpLocks/>
          </p:cNvGrpSpPr>
          <p:nvPr/>
        </p:nvGrpSpPr>
        <p:grpSpPr bwMode="auto">
          <a:xfrm>
            <a:off x="722020" y="2675710"/>
            <a:ext cx="3046412" cy="1426856"/>
            <a:chOff x="0" y="0"/>
            <a:chExt cx="3046360" cy="1425356"/>
          </a:xfrm>
        </p:grpSpPr>
        <p:sp>
          <p:nvSpPr>
            <p:cNvPr id="15" name="矩形 13">
              <a:extLst>
                <a:ext uri="{FF2B5EF4-FFF2-40B4-BE49-F238E27FC236}">
                  <a16:creationId xmlns:a16="http://schemas.microsoft.com/office/drawing/2014/main" id="{54038E7A-9300-3ACB-BA0E-C87F6AE08F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1217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收集单据不应该只是单纯地要单据，应该尽量亲自跑到工作现场，如果能看到某职员正在填写某单据，在不过于影响对方工作下，观察与询问现在填写的内容是怎么来的。我们了解单据在什么情况产生的，有助于对业务的深刻理解，节省研究业务的时间。</a:t>
              </a:r>
            </a:p>
          </p:txBody>
        </p:sp>
        <p:sp>
          <p:nvSpPr>
            <p:cNvPr id="16" name="文本框 83">
              <a:extLst>
                <a:ext uri="{FF2B5EF4-FFF2-40B4-BE49-F238E27FC236}">
                  <a16:creationId xmlns:a16="http://schemas.microsoft.com/office/drawing/2014/main" id="{389C918E-9A11-E7D5-B833-F461B5EA0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454219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了解单据产生的场景</a:t>
              </a:r>
            </a:p>
          </p:txBody>
        </p:sp>
        <p:cxnSp>
          <p:nvCxnSpPr>
            <p:cNvPr id="17" name="直接连接符 120">
              <a:extLst>
                <a:ext uri="{FF2B5EF4-FFF2-40B4-BE49-F238E27FC236}">
                  <a16:creationId xmlns:a16="http://schemas.microsoft.com/office/drawing/2014/main" id="{60B2442D-E268-7A1A-FD5E-901130B40FED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18" name="组合 21">
            <a:extLst>
              <a:ext uri="{FF2B5EF4-FFF2-40B4-BE49-F238E27FC236}">
                <a16:creationId xmlns:a16="http://schemas.microsoft.com/office/drawing/2014/main" id="{F35C8191-B217-09E7-9578-FF8F4E246901}"/>
              </a:ext>
            </a:extLst>
          </p:cNvPr>
          <p:cNvGrpSpPr>
            <a:grpSpLocks/>
          </p:cNvGrpSpPr>
          <p:nvPr/>
        </p:nvGrpSpPr>
        <p:grpSpPr bwMode="auto">
          <a:xfrm>
            <a:off x="623392" y="4577116"/>
            <a:ext cx="3046412" cy="2119354"/>
            <a:chOff x="0" y="0"/>
            <a:chExt cx="3046360" cy="2117126"/>
          </a:xfrm>
        </p:grpSpPr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6F63D9CF-D347-462A-03EA-E33BF90DD1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19095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仅仅看空白单据的字段标题，是很难理解。而有了填写的信息后，内容与字段结合起来，就能更直观进行分析。如：“金额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=</a:t>
              </a: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单价</a:t>
              </a:r>
              <a:r>
                <a:rPr lang="en-US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x</a:t>
              </a: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数量” ，有了内容后就能体现出来这种关系。也很少有公司会把逻辑关系的描述印刷在空白单据上。有些单据字段可能并没有按照当初设计者的意图在使用，有些字段已经没有在使用了，所以有了内容的单据能更能体现实情。</a:t>
              </a:r>
            </a:p>
          </p:txBody>
        </p:sp>
        <p:sp>
          <p:nvSpPr>
            <p:cNvPr id="20" name="文本框 83">
              <a:extLst>
                <a:ext uri="{FF2B5EF4-FFF2-40B4-BE49-F238E27FC236}">
                  <a16:creationId xmlns:a16="http://schemas.microsoft.com/office/drawing/2014/main" id="{43A07468-3F75-3ACF-0FBE-6028E1CD73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313158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zh-CN" altLang="en-US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收集使用过的单据</a:t>
              </a:r>
            </a:p>
          </p:txBody>
        </p:sp>
        <p:cxnSp>
          <p:nvCxnSpPr>
            <p:cNvPr id="21" name="直接连接符 120">
              <a:extLst>
                <a:ext uri="{FF2B5EF4-FFF2-40B4-BE49-F238E27FC236}">
                  <a16:creationId xmlns:a16="http://schemas.microsoft.com/office/drawing/2014/main" id="{94CD260F-AC60-9654-DD7C-0CD9AFF4701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21228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OleChart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5300000">
            <a:off x="1598933" y="-439982"/>
            <a:ext cx="6416674" cy="6943596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4780495" y="3447044"/>
            <a:ext cx="2954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如何分析单据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5722208" y="1556792"/>
            <a:ext cx="1005403" cy="18620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1500" dirty="0">
                <a:solidFill>
                  <a:schemeClr val="bg1">
                    <a:lumMod val="85000"/>
                  </a:schemeClr>
                </a:solidFill>
                <a:cs typeface="+mn-ea"/>
                <a:sym typeface="+mn-lt"/>
              </a:rPr>
              <a:t>3</a:t>
            </a:r>
            <a:endParaRPr lang="zh-CN" altLang="en-US" sz="11500" dirty="0">
              <a:solidFill>
                <a:schemeClr val="bg1">
                  <a:lumMod val="85000"/>
                </a:schemeClr>
              </a:solidFill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68051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41289" y="-321178"/>
            <a:ext cx="11928647" cy="7173635"/>
            <a:chOff x="263352" y="-315635"/>
            <a:chExt cx="11928647" cy="7173635"/>
          </a:xfrm>
        </p:grpSpPr>
        <p:pic>
          <p:nvPicPr>
            <p:cNvPr id="28" name="图片 27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15300000">
              <a:off x="392931" y="-390354"/>
              <a:ext cx="1819802" cy="1969240"/>
            </a:xfrm>
            <a:prstGeom prst="rect">
              <a:avLst/>
            </a:prstGeom>
          </p:spPr>
        </p:pic>
        <p:sp>
          <p:nvSpPr>
            <p:cNvPr id="3" name="文本框 2"/>
            <p:cNvSpPr txBox="1"/>
            <p:nvPr/>
          </p:nvSpPr>
          <p:spPr>
            <a:xfrm>
              <a:off x="263352" y="332656"/>
              <a:ext cx="525336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2800" dirty="0">
                  <a:solidFill>
                    <a:schemeClr val="bg1">
                      <a:lumMod val="85000"/>
                    </a:schemeClr>
                  </a:solidFill>
                  <a:cs typeface="+mn-ea"/>
                  <a:sym typeface="+mn-lt"/>
                </a:rPr>
                <a:t>分析单据是一个有挑战性的工作</a:t>
              </a:r>
            </a:p>
          </p:txBody>
        </p:sp>
        <p:grpSp>
          <p:nvGrpSpPr>
            <p:cNvPr id="41" name="组合 40"/>
            <p:cNvGrpSpPr/>
            <p:nvPr/>
          </p:nvGrpSpPr>
          <p:grpSpPr>
            <a:xfrm rot="10800000" flipV="1">
              <a:off x="263352" y="984158"/>
              <a:ext cx="11745783" cy="45719"/>
              <a:chOff x="3182554" y="3904019"/>
              <a:chExt cx="5543625" cy="45719"/>
            </a:xfrm>
          </p:grpSpPr>
          <p:sp>
            <p:nvSpPr>
              <p:cNvPr id="42" name="PA_矩形 11"/>
              <p:cNvSpPr/>
              <p:nvPr>
                <p:custDataLst>
                  <p:tags r:id="rId2"/>
                </p:custDataLst>
              </p:nvPr>
            </p:nvSpPr>
            <p:spPr>
              <a:xfrm>
                <a:off x="5030429" y="3904019"/>
                <a:ext cx="1847875" cy="45719"/>
              </a:xfrm>
              <a:prstGeom prst="rect">
                <a:avLst/>
              </a:prstGeom>
              <a:solidFill>
                <a:srgbClr val="52CBCE">
                  <a:alpha val="5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3" name="PA_矩形 11"/>
              <p:cNvSpPr/>
              <p:nvPr>
                <p:custDataLst>
                  <p:tags r:id="rId3"/>
                </p:custDataLst>
              </p:nvPr>
            </p:nvSpPr>
            <p:spPr>
              <a:xfrm>
                <a:off x="6878304" y="3904019"/>
                <a:ext cx="1847875" cy="45719"/>
              </a:xfrm>
              <a:prstGeom prst="rect">
                <a:avLst/>
              </a:prstGeom>
              <a:solidFill>
                <a:srgbClr val="585BA4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44" name="PA_矩形 11"/>
              <p:cNvSpPr/>
              <p:nvPr>
                <p:custDataLst>
                  <p:tags r:id="rId4"/>
                </p:custDataLst>
              </p:nvPr>
            </p:nvSpPr>
            <p:spPr>
              <a:xfrm>
                <a:off x="3182554" y="3904019"/>
                <a:ext cx="1847875" cy="45719"/>
              </a:xfrm>
              <a:prstGeom prst="rect">
                <a:avLst/>
              </a:prstGeom>
              <a:solidFill>
                <a:srgbClr val="00BCE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</p:grpSp>
        <p:pic>
          <p:nvPicPr>
            <p:cNvPr id="29" name="图片 28" descr="图片包含 就坐, 黑色, 建筑物, 户外&#10;&#10;已生成高可信度的说明"/>
            <p:cNvPicPr>
              <a:picLocks noChangeAspect="1"/>
            </p:cNvPicPr>
            <p:nvPr/>
          </p:nvPicPr>
          <p:blipFill rotWithShape="1"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flipH="1">
              <a:off x="9739942" y="1484784"/>
              <a:ext cx="2452057" cy="5373216"/>
            </a:xfrm>
            <a:prstGeom prst="rect">
              <a:avLst/>
            </a:prstGeom>
          </p:spPr>
        </p:pic>
      </p:grpSp>
      <p:grpSp>
        <p:nvGrpSpPr>
          <p:cNvPr id="13" name="组合 2">
            <a:extLst>
              <a:ext uri="{FF2B5EF4-FFF2-40B4-BE49-F238E27FC236}">
                <a16:creationId xmlns:a16="http://schemas.microsoft.com/office/drawing/2014/main" id="{579AD53A-3C78-AF9B-DEBF-E46CD0BDB9E2}"/>
              </a:ext>
            </a:extLst>
          </p:cNvPr>
          <p:cNvGrpSpPr>
            <a:grpSpLocks/>
          </p:cNvGrpSpPr>
          <p:nvPr/>
        </p:nvGrpSpPr>
        <p:grpSpPr bwMode="auto">
          <a:xfrm>
            <a:off x="4811120" y="2708920"/>
            <a:ext cx="2520074" cy="2512514"/>
            <a:chOff x="0" y="0"/>
            <a:chExt cx="3704266" cy="3693405"/>
          </a:xfrm>
        </p:grpSpPr>
        <p:sp>
          <p:nvSpPr>
            <p:cNvPr id="14" name="菱形 1">
              <a:extLst>
                <a:ext uri="{FF2B5EF4-FFF2-40B4-BE49-F238E27FC236}">
                  <a16:creationId xmlns:a16="http://schemas.microsoft.com/office/drawing/2014/main" id="{E2142B41-221F-03D4-5496-ED0A88539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64" y="0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5" name="菱形 5">
              <a:extLst>
                <a:ext uri="{FF2B5EF4-FFF2-40B4-BE49-F238E27FC236}">
                  <a16:creationId xmlns:a16="http://schemas.microsoft.com/office/drawing/2014/main" id="{6EC22638-BD16-121C-719D-F0CF36B2E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菱形 6">
              <a:extLst>
                <a:ext uri="{FF2B5EF4-FFF2-40B4-BE49-F238E27FC236}">
                  <a16:creationId xmlns:a16="http://schemas.microsoft.com/office/drawing/2014/main" id="{2F9CD06D-949F-99C6-94A1-1B46B5459E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9264" y="1947286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7" name="菱形 7">
              <a:extLst>
                <a:ext uri="{FF2B5EF4-FFF2-40B4-BE49-F238E27FC236}">
                  <a16:creationId xmlns:a16="http://schemas.microsoft.com/office/drawing/2014/main" id="{616E0AC9-9775-65CB-E442-A557013F50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147" y="973643"/>
              <a:ext cx="1746119" cy="1746119"/>
            </a:xfrm>
            <a:prstGeom prst="diamond">
              <a:avLst/>
            </a:prstGeom>
            <a:noFill/>
            <a:ln w="9525">
              <a:solidFill>
                <a:srgbClr val="37BBED"/>
              </a:solidFill>
              <a:miter lim="800000"/>
              <a:headEnd/>
              <a:tailEnd/>
            </a:ln>
          </p:spPr>
          <p:txBody>
            <a:bodyPr/>
            <a:lstStyle>
              <a:lvl1pPr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9128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8" name="组合 21">
            <a:extLst>
              <a:ext uri="{FF2B5EF4-FFF2-40B4-BE49-F238E27FC236}">
                <a16:creationId xmlns:a16="http://schemas.microsoft.com/office/drawing/2014/main" id="{52927754-949C-C747-7735-151F9B470F11}"/>
              </a:ext>
            </a:extLst>
          </p:cNvPr>
          <p:cNvGrpSpPr>
            <a:grpSpLocks/>
          </p:cNvGrpSpPr>
          <p:nvPr/>
        </p:nvGrpSpPr>
        <p:grpSpPr bwMode="auto">
          <a:xfrm>
            <a:off x="4653519" y="1428253"/>
            <a:ext cx="3046412" cy="734358"/>
            <a:chOff x="0" y="0"/>
            <a:chExt cx="3046360" cy="733586"/>
          </a:xfrm>
        </p:grpSpPr>
        <p:sp>
          <p:nvSpPr>
            <p:cNvPr id="19" name="矩形 13">
              <a:extLst>
                <a:ext uri="{FF2B5EF4-FFF2-40B4-BE49-F238E27FC236}">
                  <a16:creationId xmlns:a16="http://schemas.microsoft.com/office/drawing/2014/main" id="{6EAA0C86-CF28-9282-A9E1-B4A344629D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526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单据往往是多源头的，应了解单据是由哪个部门哪个岗位发出的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0" name="文本框 83">
              <a:extLst>
                <a:ext uri="{FF2B5EF4-FFF2-40B4-BE49-F238E27FC236}">
                  <a16:creationId xmlns:a16="http://schemas.microsoft.com/office/drawing/2014/main" id="{9DAF0716-B553-225C-A577-78ACB8B302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454219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理清每个单据的源头</a:t>
              </a:r>
              <a:endParaRPr lang="zh-CN" altLang="en-US" sz="11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1" name="直接连接符 120">
              <a:extLst>
                <a:ext uri="{FF2B5EF4-FFF2-40B4-BE49-F238E27FC236}">
                  <a16:creationId xmlns:a16="http://schemas.microsoft.com/office/drawing/2014/main" id="{5D6A319A-05B2-8DFD-7575-5720CD24A8D5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8D317BC7-B9B0-195E-9C7E-A5A37C410CE2}"/>
              </a:ext>
            </a:extLst>
          </p:cNvPr>
          <p:cNvGrpSpPr>
            <a:grpSpLocks/>
          </p:cNvGrpSpPr>
          <p:nvPr/>
        </p:nvGrpSpPr>
        <p:grpSpPr bwMode="auto">
          <a:xfrm>
            <a:off x="1393403" y="3240483"/>
            <a:ext cx="3046413" cy="1426857"/>
            <a:chOff x="0" y="0"/>
            <a:chExt cx="3046360" cy="1425356"/>
          </a:xfrm>
        </p:grpSpPr>
        <p:sp>
          <p:nvSpPr>
            <p:cNvPr id="23" name="矩形 13">
              <a:extLst>
                <a:ext uri="{FF2B5EF4-FFF2-40B4-BE49-F238E27FC236}">
                  <a16:creationId xmlns:a16="http://schemas.microsoft.com/office/drawing/2014/main" id="{471BED4F-9A23-C686-8F11-868DD9AC2B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1217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直线流动、汇集流动、往复流动、分叉流动，单据流动的方式多种多样，单据的流动意味着工作流程，又往往决定了信息系统中数据流动的方式，决定了岗位需要获得哪些信息，处理哪些信息，也决定了大概需要哪些功能。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24" name="文本框 83">
              <a:extLst>
                <a:ext uri="{FF2B5EF4-FFF2-40B4-BE49-F238E27FC236}">
                  <a16:creationId xmlns:a16="http://schemas.microsoft.com/office/drawing/2014/main" id="{F5005055-75C1-9386-6676-3AE9419101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454219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理清单据的流动路径</a:t>
              </a:r>
              <a:endParaRPr lang="zh-CN" altLang="en-US" sz="11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25" name="直接连接符 120">
              <a:extLst>
                <a:ext uri="{FF2B5EF4-FFF2-40B4-BE49-F238E27FC236}">
                  <a16:creationId xmlns:a16="http://schemas.microsoft.com/office/drawing/2014/main" id="{E1BC8842-64B1-88FD-AE7F-C2B95806819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26" name="组合 21">
            <a:extLst>
              <a:ext uri="{FF2B5EF4-FFF2-40B4-BE49-F238E27FC236}">
                <a16:creationId xmlns:a16="http://schemas.microsoft.com/office/drawing/2014/main" id="{49D32643-1851-283C-58E2-5CCCC17ED427}"/>
              </a:ext>
            </a:extLst>
          </p:cNvPr>
          <p:cNvGrpSpPr>
            <a:grpSpLocks/>
          </p:cNvGrpSpPr>
          <p:nvPr/>
        </p:nvGrpSpPr>
        <p:grpSpPr bwMode="auto">
          <a:xfrm>
            <a:off x="7752184" y="3450033"/>
            <a:ext cx="3046412" cy="965191"/>
            <a:chOff x="0" y="0"/>
            <a:chExt cx="3046360" cy="964176"/>
          </a:xfrm>
        </p:grpSpPr>
        <p:sp>
          <p:nvSpPr>
            <p:cNvPr id="27" name="矩形 13">
              <a:extLst>
                <a:ext uri="{FF2B5EF4-FFF2-40B4-BE49-F238E27FC236}">
                  <a16:creationId xmlns:a16="http://schemas.microsoft.com/office/drawing/2014/main" id="{35422D02-793A-C63B-30FB-96369C979B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207586"/>
              <a:ext cx="3046360" cy="75659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就是要理解每个单据每个字段的意义了，还要分析每个岗位针对每个单据做了什么，他们从单据上获得了哪些信息，所以最耗时的就是这个工作。</a:t>
              </a:r>
            </a:p>
          </p:txBody>
        </p:sp>
        <p:sp>
          <p:nvSpPr>
            <p:cNvPr id="36" name="文本框 83">
              <a:extLst>
                <a:ext uri="{FF2B5EF4-FFF2-40B4-BE49-F238E27FC236}">
                  <a16:creationId xmlns:a16="http://schemas.microsoft.com/office/drawing/2014/main" id="{C9A733F2-D4C3-7B11-44D5-86525EBBA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1736343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理清每个字段的前因后果</a:t>
              </a:r>
              <a:endParaRPr lang="zh-CN" altLang="en-US" sz="11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38" name="直接连接符 120">
              <a:extLst>
                <a:ext uri="{FF2B5EF4-FFF2-40B4-BE49-F238E27FC236}">
                  <a16:creationId xmlns:a16="http://schemas.microsoft.com/office/drawing/2014/main" id="{A790E849-3754-9179-F8A9-BB51D02FAC5E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40" name="组合 21">
            <a:extLst>
              <a:ext uri="{FF2B5EF4-FFF2-40B4-BE49-F238E27FC236}">
                <a16:creationId xmlns:a16="http://schemas.microsoft.com/office/drawing/2014/main" id="{0F9A7A2C-D7A2-EAC3-C16B-B6195E8E73B7}"/>
              </a:ext>
            </a:extLst>
          </p:cNvPr>
          <p:cNvGrpSpPr>
            <a:grpSpLocks/>
          </p:cNvGrpSpPr>
          <p:nvPr/>
        </p:nvGrpSpPr>
        <p:grpSpPr bwMode="auto">
          <a:xfrm>
            <a:off x="4653518" y="5388693"/>
            <a:ext cx="3915257" cy="1426857"/>
            <a:chOff x="-1" y="0"/>
            <a:chExt cx="3915190" cy="1425356"/>
          </a:xfrm>
        </p:grpSpPr>
        <p:sp>
          <p:nvSpPr>
            <p:cNvPr id="46" name="矩形 13">
              <a:extLst>
                <a:ext uri="{FF2B5EF4-FFF2-40B4-BE49-F238E27FC236}">
                  <a16:creationId xmlns:a16="http://schemas.microsoft.com/office/drawing/2014/main" id="{B08A0B02-57E8-7EAC-AB19-04490AE95A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" y="207586"/>
              <a:ext cx="3915190" cy="12177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68421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68421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lvl="1" indent="0">
                <a:lnSpc>
                  <a:spcPct val="150000"/>
                </a:lnSpc>
              </a:pP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单据是设计之初往往是最适合当时的业务流程的，但随着业务流程的变化、管理方式的变化，单据格式离业务流程、管理要求会越来越远，填写这些补充信息都是工作在万不得已的情况下使用的变通方法，这些补充信息越多，往往预示着这个单据就要走生命的尽头，所以忽略它们是相当</a:t>
              </a:r>
              <a:r>
                <a:rPr lang="zh-CN" altLang="en-US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给</a:t>
              </a:r>
              <a:r>
                <a:rPr lang="zh-CN" altLang="zh-CN" sz="1000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明智的。</a:t>
              </a:r>
              <a:endParaRPr lang="zh-CN" altLang="en-US" sz="1000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48" name="文本框 83">
              <a:extLst>
                <a:ext uri="{FF2B5EF4-FFF2-40B4-BE49-F238E27FC236}">
                  <a16:creationId xmlns:a16="http://schemas.microsoft.com/office/drawing/2014/main" id="{75D3B71B-8CB3-F85F-3383-3BAF091805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604" y="0"/>
              <a:ext cx="2723776" cy="2613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512763"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512763" eaLnBrk="0" fontAlgn="base" hangingPunct="0"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zh-CN" sz="1100" b="1" dirty="0">
                  <a:solidFill>
                    <a:schemeClr val="bg1">
                      <a:lumMod val="85000"/>
                    </a:schemeClr>
                  </a:solidFill>
                  <a:latin typeface="+mn-lt"/>
                  <a:ea typeface="+mn-ea"/>
                  <a:cs typeface="+mn-ea"/>
                </a:rPr>
                <a:t>在单据边角上书写的不正规内容也要注意</a:t>
              </a:r>
              <a:endParaRPr lang="zh-CN" altLang="en-US" sz="1100" b="1" dirty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  <p:cxnSp>
          <p:nvCxnSpPr>
            <p:cNvPr id="52" name="直接连接符 120">
              <a:extLst>
                <a:ext uri="{FF2B5EF4-FFF2-40B4-BE49-F238E27FC236}">
                  <a16:creationId xmlns:a16="http://schemas.microsoft.com/office/drawing/2014/main" id="{B8DEDA4A-F34E-8C96-A786-F6221DBB7A4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03604" y="45691"/>
              <a:ext cx="0" cy="170228"/>
            </a:xfrm>
            <a:prstGeom prst="line">
              <a:avLst/>
            </a:prstGeom>
            <a:noFill/>
            <a:ln w="9525">
              <a:solidFill>
                <a:srgbClr val="1C2E48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915277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A_文本框 8"/>
          <p:cNvSpPr txBox="1"/>
          <p:nvPr>
            <p:custDataLst>
              <p:tags r:id="rId2"/>
            </p:custDataLst>
          </p:nvPr>
        </p:nvSpPr>
        <p:spPr>
          <a:xfrm>
            <a:off x="5177376" y="2753052"/>
            <a:ext cx="357020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zh-CN" altLang="en-US" sz="6600" dirty="0">
                <a:solidFill>
                  <a:schemeClr val="bg1">
                    <a:lumMod val="8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细谭黑简体" panose="02000000000000000000" pitchFamily="2" charset="-122"/>
                <a:ea typeface="方正细谭黑简体" panose="02000000000000000000" pitchFamily="2" charset="-122"/>
                <a:cs typeface="+mn-ea"/>
                <a:sym typeface="+mn-lt"/>
              </a:rPr>
              <a:t>谢谢观赏</a:t>
            </a:r>
          </a:p>
        </p:txBody>
      </p:sp>
      <p:grpSp>
        <p:nvGrpSpPr>
          <p:cNvPr id="33" name="组合 32"/>
          <p:cNvGrpSpPr/>
          <p:nvPr/>
        </p:nvGrpSpPr>
        <p:grpSpPr>
          <a:xfrm>
            <a:off x="4190666" y="3904019"/>
            <a:ext cx="5543625" cy="45719"/>
            <a:chOff x="3182554" y="3904019"/>
            <a:chExt cx="5543625" cy="45719"/>
          </a:xfrm>
        </p:grpSpPr>
        <p:sp>
          <p:nvSpPr>
            <p:cNvPr id="34" name="PA_矩形 11"/>
            <p:cNvSpPr/>
            <p:nvPr>
              <p:custDataLst>
                <p:tags r:id="rId3"/>
              </p:custDataLst>
            </p:nvPr>
          </p:nvSpPr>
          <p:spPr>
            <a:xfrm>
              <a:off x="5030429" y="3904019"/>
              <a:ext cx="1847875" cy="45719"/>
            </a:xfrm>
            <a:prstGeom prst="rect">
              <a:avLst/>
            </a:prstGeom>
            <a:solidFill>
              <a:srgbClr val="52CBCE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5" name="PA_矩形 11"/>
            <p:cNvSpPr/>
            <p:nvPr>
              <p:custDataLst>
                <p:tags r:id="rId4"/>
              </p:custDataLst>
            </p:nvPr>
          </p:nvSpPr>
          <p:spPr>
            <a:xfrm>
              <a:off x="6878304" y="3904019"/>
              <a:ext cx="1847875" cy="45719"/>
            </a:xfrm>
            <a:prstGeom prst="rect">
              <a:avLst/>
            </a:prstGeom>
            <a:solidFill>
              <a:srgbClr val="585B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36" name="PA_矩形 11"/>
            <p:cNvSpPr/>
            <p:nvPr>
              <p:custDataLst>
                <p:tags r:id="rId5"/>
              </p:custDataLst>
            </p:nvPr>
          </p:nvSpPr>
          <p:spPr>
            <a:xfrm>
              <a:off x="3182554" y="3904019"/>
              <a:ext cx="1847875" cy="45719"/>
            </a:xfrm>
            <a:prstGeom prst="rect">
              <a:avLst/>
            </a:prstGeom>
            <a:solidFill>
              <a:srgbClr val="00BCE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</p:grpSp>
      <p:pic>
        <p:nvPicPr>
          <p:cNvPr id="6" name="图片 5" descr="图片包含 就坐, 黑色, 建筑物, 户外&#10;&#10;已生成高可信度的说明"/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88640"/>
            <a:ext cx="5974513" cy="646512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29271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decel="100000" fill="hold" grpId="0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9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2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0.9|0.9|0.7|0.5|0.7|0.8|0.6|0.8|0.8|0.9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0.1"/>
</p:tagLst>
</file>

<file path=ppt/theme/theme1.xml><?xml version="1.0" encoding="utf-8"?>
<a:theme xmlns:a="http://schemas.openxmlformats.org/drawingml/2006/main" name="第一PPT，www.1ppt.com">
  <a:themeElements>
    <a:clrScheme name="自定义 657">
      <a:dk1>
        <a:srgbClr val="5F5F5F"/>
      </a:dk1>
      <a:lt1>
        <a:srgbClr val="FFFFFF"/>
      </a:lt1>
      <a:dk2>
        <a:srgbClr val="FFFFFF"/>
      </a:dk2>
      <a:lt2>
        <a:srgbClr val="5F5F5F"/>
      </a:lt2>
      <a:accent1>
        <a:srgbClr val="67B58C"/>
      </a:accent1>
      <a:accent2>
        <a:srgbClr val="9DB670"/>
      </a:accent2>
      <a:accent3>
        <a:srgbClr val="4AAED2"/>
      </a:accent3>
      <a:accent4>
        <a:srgbClr val="6494B4"/>
      </a:accent4>
      <a:accent5>
        <a:srgbClr val="FFC000"/>
      </a:accent5>
      <a:accent6>
        <a:srgbClr val="FF3737"/>
      </a:accent6>
      <a:hlink>
        <a:srgbClr val="55C4F8"/>
      </a:hlink>
      <a:folHlink>
        <a:srgbClr val="C6EBFC"/>
      </a:folHlink>
    </a:clrScheme>
    <a:fontScheme name="q3zixev0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lnSpc>
            <a:spcPct val="130000"/>
          </a:lnSpc>
          <a:defRPr sz="1400" dirty="0" smtClean="0">
            <a:latin typeface="Arial" panose="020B0604020202020204" pitchFamily="34" charset="0"/>
            <a:ea typeface="微软雅黑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A000120150822A06KPBG</Template>
  <TotalTime>4863</TotalTime>
  <Words>580</Words>
  <Application>Microsoft Office PowerPoint</Application>
  <PresentationFormat>宽屏</PresentationFormat>
  <Paragraphs>54</Paragraphs>
  <Slides>9</Slides>
  <Notes>9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等线</vt:lpstr>
      <vt:lpstr>方正细谭黑简体</vt:lpstr>
      <vt:lpstr>微软雅黑</vt:lpstr>
      <vt:lpstr>幼圆</vt:lpstr>
      <vt:lpstr>Arial</vt:lpstr>
      <vt:lpstr>Calibri</vt:lpstr>
      <vt:lpstr>Wingdings</vt:lpstr>
      <vt:lpstr>第一PPT，www.1ppt.com</vt:lpstr>
      <vt:lpstr>自定义设计方案</vt:lpstr>
      <vt:lpstr>Chart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大数据</dc:title>
  <dc:creator>第一PPT</dc:creator>
  <cp:keywords>www.1ppt.com</cp:keywords>
  <dc:description>www.1ppt.com</dc:description>
  <cp:lastModifiedBy>zhuangjie</cp:lastModifiedBy>
  <cp:revision>55</cp:revision>
  <dcterms:created xsi:type="dcterms:W3CDTF">2017-02-20T09:50:07Z</dcterms:created>
  <dcterms:modified xsi:type="dcterms:W3CDTF">2022-09-22T03:24:17Z</dcterms:modified>
</cp:coreProperties>
</file>