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7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9" r:id="rId4"/>
    <p:sldId id="284" r:id="rId5"/>
    <p:sldId id="260" r:id="rId6"/>
    <p:sldId id="289" r:id="rId7"/>
    <p:sldId id="285" r:id="rId8"/>
    <p:sldId id="274" r:id="rId9"/>
    <p:sldId id="295" r:id="rId10"/>
    <p:sldId id="296" r:id="rId11"/>
    <p:sldId id="297" r:id="rId12"/>
    <p:sldId id="298" r:id="rId13"/>
    <p:sldId id="299" r:id="rId14"/>
    <p:sldId id="287" r:id="rId15"/>
    <p:sldId id="288" r:id="rId16"/>
  </p:sldIdLst>
  <p:sldSz cx="12192000" cy="685800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1" userDrawn="1">
          <p15:clr>
            <a:srgbClr val="A4A3A4"/>
          </p15:clr>
        </p15:guide>
        <p15:guide id="2" pos="33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2D4F6A"/>
    <a:srgbClr val="6768AB"/>
    <a:srgbClr val="E4C1BF"/>
    <a:srgbClr val="CCCBE3"/>
    <a:srgbClr val="535597"/>
    <a:srgbClr val="F5F7F9"/>
    <a:srgbClr val="6A65AD"/>
    <a:srgbClr val="639B79"/>
    <a:srgbClr val="F5E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9" autoAdjust="0"/>
    <p:restoredTop sz="90381" autoAdjust="0"/>
  </p:normalViewPr>
  <p:slideViewPr>
    <p:cSldViewPr snapToGrid="0">
      <p:cViewPr varScale="1">
        <p:scale>
          <a:sx n="75" d="100"/>
          <a:sy n="75" d="100"/>
        </p:scale>
        <p:origin x="223" y="39"/>
      </p:cViewPr>
      <p:guideLst>
        <p:guide orient="horz" pos="1331"/>
        <p:guide pos="33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888" y="-72"/>
      </p:cViewPr>
      <p:guideLst>
        <p:guide orient="horz" pos="29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471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244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4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14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425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0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2024/4/27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04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2024/4/27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78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30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zuser;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sh dir="u"/>
  </p:transition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3" y="1778439"/>
            <a:ext cx="4873575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65"/>
            </a:lvl4pPr>
            <a:lvl5pPr marL="1828800" indent="0">
              <a:buNone/>
              <a:defRPr sz="1865"/>
            </a:lvl5pPr>
            <a:lvl6pPr marL="2286000" indent="0">
              <a:buNone/>
              <a:defRPr sz="1865"/>
            </a:lvl6pPr>
            <a:lvl7pPr marL="2743200" indent="0">
              <a:buNone/>
              <a:defRPr sz="1865"/>
            </a:lvl7pPr>
            <a:lvl8pPr marL="3200400" indent="0">
              <a:buNone/>
              <a:defRPr sz="1865"/>
            </a:lvl8pPr>
            <a:lvl9pPr marL="3657600" indent="0">
              <a:buNone/>
              <a:defRPr sz="18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3" y="2665379"/>
            <a:ext cx="4873575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9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65"/>
            </a:lvl4pPr>
            <a:lvl5pPr marL="1828800" indent="0">
              <a:buNone/>
              <a:defRPr sz="1865"/>
            </a:lvl5pPr>
            <a:lvl6pPr marL="2286000" indent="0">
              <a:buNone/>
              <a:defRPr sz="1865"/>
            </a:lvl6pPr>
            <a:lvl7pPr marL="2743200" indent="0">
              <a:buNone/>
              <a:defRPr sz="1865"/>
            </a:lvl7pPr>
            <a:lvl8pPr marL="3200400" indent="0">
              <a:buNone/>
              <a:defRPr sz="1865"/>
            </a:lvl8pPr>
            <a:lvl9pPr marL="3657600" indent="0">
              <a:buNone/>
              <a:defRPr sz="18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3" y="1778439"/>
            <a:ext cx="4873575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65"/>
            </a:lvl4pPr>
            <a:lvl5pPr marL="1828800" indent="0">
              <a:buNone/>
              <a:defRPr sz="1865"/>
            </a:lvl5pPr>
            <a:lvl6pPr marL="2286000" indent="0">
              <a:buNone/>
              <a:defRPr sz="1865"/>
            </a:lvl6pPr>
            <a:lvl7pPr marL="2743200" indent="0">
              <a:buNone/>
              <a:defRPr sz="1865"/>
            </a:lvl7pPr>
            <a:lvl8pPr marL="3200400" indent="0">
              <a:buNone/>
              <a:defRPr sz="1865"/>
            </a:lvl8pPr>
            <a:lvl9pPr marL="3657600" indent="0">
              <a:buNone/>
              <a:defRPr sz="18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3" y="2665379"/>
            <a:ext cx="4873575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9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65"/>
            </a:lvl4pPr>
            <a:lvl5pPr marL="1828800" indent="0">
              <a:buNone/>
              <a:defRPr sz="1865"/>
            </a:lvl5pPr>
            <a:lvl6pPr marL="2286000" indent="0">
              <a:buNone/>
              <a:defRPr sz="1865"/>
            </a:lvl6pPr>
            <a:lvl7pPr marL="2743200" indent="0">
              <a:buNone/>
              <a:defRPr sz="1865"/>
            </a:lvl7pPr>
            <a:lvl8pPr marL="3200400" indent="0">
              <a:buNone/>
              <a:defRPr sz="1865"/>
            </a:lvl8pPr>
            <a:lvl9pPr marL="3657600" indent="0">
              <a:buNone/>
              <a:defRPr sz="18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侠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804601"/>
      </p:ext>
    </p:extLst>
  </p:cSld>
  <p:clrMapOvr>
    <a:masterClrMapping/>
  </p:clrMapOvr>
  <p:transition spd="slow" advClick="0" advTm="0">
    <p:push dir="u"/>
  </p:transition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65"/>
            </a:lvl2pPr>
            <a:lvl3pPr marL="914400" indent="0">
              <a:buNone/>
              <a:defRPr sz="1600"/>
            </a:lvl3pPr>
            <a:lvl4pPr marL="1371600" indent="0">
              <a:buNone/>
              <a:defRPr sz="1465"/>
            </a:lvl4pPr>
            <a:lvl5pPr marL="1828800" indent="0">
              <a:buNone/>
              <a:defRPr sz="1465"/>
            </a:lvl5pPr>
            <a:lvl6pPr marL="2286000" indent="0">
              <a:buNone/>
              <a:defRPr sz="1465"/>
            </a:lvl6pPr>
            <a:lvl7pPr marL="2743200" indent="0">
              <a:buNone/>
              <a:defRPr sz="1465"/>
            </a:lvl7pPr>
            <a:lvl8pPr marL="3200400" indent="0">
              <a:buNone/>
              <a:defRPr sz="1465"/>
            </a:lvl8pPr>
            <a:lvl9pPr marL="3657600" indent="0">
              <a:buNone/>
              <a:defRPr sz="14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794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 advClick="0" advTm="0">
    <p:push dir="u"/>
  </p:transition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82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stract-blue-geometric-shapes-background"/>
          <p:cNvPicPr>
            <a:picLocks noChangeAspect="1"/>
          </p:cNvPicPr>
          <p:nvPr/>
        </p:nvPicPr>
        <p:blipFill>
          <a:blip r:embed="rId3"/>
          <a:srcRect l="5512"/>
          <a:stretch>
            <a:fillRect/>
          </a:stretch>
        </p:blipFill>
        <p:spPr>
          <a:xfrm>
            <a:off x="0" y="0"/>
            <a:ext cx="9165590" cy="6858000"/>
          </a:xfrm>
          <a:prstGeom prst="rect">
            <a:avLst/>
          </a:prstGeom>
        </p:spPr>
      </p:pic>
      <p:sp>
        <p:nvSpPr>
          <p:cNvPr id="9" name="文本框 24"/>
          <p:cNvSpPr txBox="1"/>
          <p:nvPr/>
        </p:nvSpPr>
        <p:spPr>
          <a:xfrm>
            <a:off x="5633085" y="5493898"/>
            <a:ext cx="580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800" dirty="0">
                <a:solidFill>
                  <a:srgbClr val="2D4F6A"/>
                </a:solidFill>
                <a:cs typeface="+mn-ea"/>
                <a:sym typeface="+mn-lt"/>
              </a:rPr>
              <a:t>计算机学院 </a:t>
            </a:r>
            <a:r>
              <a:rPr lang="en-US" altLang="zh-CN" sz="1800" dirty="0">
                <a:solidFill>
                  <a:srgbClr val="2D4F6A"/>
                </a:solidFill>
                <a:cs typeface="+mn-ea"/>
                <a:sym typeface="+mn-lt"/>
              </a:rPr>
              <a:t>2022</a:t>
            </a:r>
            <a:r>
              <a:rPr lang="zh-CN" altLang="en-US" sz="1800" dirty="0">
                <a:solidFill>
                  <a:srgbClr val="2D4F6A"/>
                </a:solidFill>
                <a:cs typeface="+mn-ea"/>
                <a:sym typeface="+mn-lt"/>
              </a:rPr>
              <a:t>年级</a:t>
            </a:r>
            <a:r>
              <a:rPr lang="en-US" altLang="zh-CN" sz="1800" dirty="0">
                <a:solidFill>
                  <a:srgbClr val="2D4F6A"/>
                </a:solidFill>
                <a:cs typeface="+mn-ea"/>
                <a:sym typeface="+mn-lt"/>
              </a:rPr>
              <a:t>C1</a:t>
            </a:r>
            <a:r>
              <a:rPr lang="zh-CN" altLang="en-US" sz="1800" dirty="0">
                <a:solidFill>
                  <a:srgbClr val="2D4F6A"/>
                </a:solidFill>
                <a:cs typeface="+mn-ea"/>
                <a:sym typeface="+mn-lt"/>
              </a:rPr>
              <a:t>班       专业：</a:t>
            </a:r>
            <a:r>
              <a:rPr lang="en-US" altLang="zh-CN" sz="1800" dirty="0">
                <a:solidFill>
                  <a:srgbClr val="2D4F6A"/>
                </a:solidFill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rgbClr val="2D4F6A"/>
                </a:solidFill>
                <a:cs typeface="+mn-ea"/>
                <a:sym typeface="+mn-lt"/>
              </a:rPr>
              <a:t>软件工程技术</a:t>
            </a:r>
          </a:p>
        </p:txBody>
      </p:sp>
      <p:sp>
        <p:nvSpPr>
          <p:cNvPr id="13" name="文本框 45"/>
          <p:cNvSpPr txBox="1"/>
          <p:nvPr/>
        </p:nvSpPr>
        <p:spPr>
          <a:xfrm>
            <a:off x="7442616" y="5842320"/>
            <a:ext cx="399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2D4F6A"/>
                </a:solidFill>
                <a:cs typeface="+mn-ea"/>
                <a:sym typeface="+mn-lt"/>
              </a:rPr>
              <a:t>Class C1, Software Engineering Technology, Class 22, School of Computer Science</a:t>
            </a:r>
            <a:endParaRPr lang="en-US" altLang="zh-CN" b="1" spc="600" dirty="0">
              <a:solidFill>
                <a:srgbClr val="2D4F6A"/>
              </a:solidFill>
              <a:cs typeface="+mn-ea"/>
              <a:sym typeface="+mn-lt"/>
            </a:endParaRPr>
          </a:p>
        </p:txBody>
      </p:sp>
      <p:sp>
        <p:nvSpPr>
          <p:cNvPr id="4" name="任意多边形 5"/>
          <p:cNvSpPr>
            <a:spLocks noEditPoints="1"/>
          </p:cNvSpPr>
          <p:nvPr/>
        </p:nvSpPr>
        <p:spPr bwMode="auto">
          <a:xfrm>
            <a:off x="10203180" y="575310"/>
            <a:ext cx="1099820" cy="574040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rgbClr val="2D4F6A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45719" rIns="91438" bIns="45719"/>
          <a:lstStyle/>
          <a:p>
            <a:pPr>
              <a:defRPr/>
            </a:pPr>
            <a:endParaRPr lang="en-US" dirty="0">
              <a:solidFill>
                <a:srgbClr val="58A8A6"/>
              </a:solidFill>
              <a:cs typeface="+mn-ea"/>
              <a:sym typeface="+mn-lt"/>
            </a:endParaRPr>
          </a:p>
        </p:txBody>
      </p:sp>
      <p:sp>
        <p:nvSpPr>
          <p:cNvPr id="42" name="文本框 28"/>
          <p:cNvSpPr txBox="1"/>
          <p:nvPr/>
        </p:nvSpPr>
        <p:spPr>
          <a:xfrm>
            <a:off x="4523105" y="2080260"/>
            <a:ext cx="6911975" cy="1243965"/>
          </a:xfrm>
          <a:prstGeom prst="rect">
            <a:avLst/>
          </a:prstGeom>
          <a:noFill/>
        </p:spPr>
        <p:txBody>
          <a:bodyPr wrap="square" lIns="91413" tIns="45706" rIns="91413" bIns="45706" rtlCol="0" anchor="t" anchorCtr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7500" b="1" dirty="0">
                <a:solidFill>
                  <a:srgbClr val="2D4F6A"/>
                </a:solidFill>
                <a:cs typeface="+mn-ea"/>
                <a:sym typeface="+mn-lt"/>
              </a:rPr>
              <a:t>毕业论文答辩</a:t>
            </a:r>
          </a:p>
        </p:txBody>
      </p:sp>
      <p:sp>
        <p:nvSpPr>
          <p:cNvPr id="43" name="文本框 30"/>
          <p:cNvSpPr txBox="1"/>
          <p:nvPr/>
        </p:nvSpPr>
        <p:spPr>
          <a:xfrm>
            <a:off x="5633085" y="3140710"/>
            <a:ext cx="5751195" cy="335915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dist"/>
            <a:r>
              <a:rPr lang="en-US" altLang="zh-CN" sz="1600" spc="300" dirty="0">
                <a:solidFill>
                  <a:srgbClr val="2D4F6A"/>
                </a:solidFill>
                <a:cs typeface="+mn-ea"/>
                <a:sym typeface="+mn-lt"/>
              </a:rPr>
              <a:t>GRADUATION THESIS REPLY TEMPLATE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10856797" y="5315754"/>
            <a:ext cx="446637" cy="0"/>
          </a:xfrm>
          <a:prstGeom prst="line">
            <a:avLst/>
          </a:prstGeom>
          <a:ln w="28575">
            <a:solidFill>
              <a:srgbClr val="2D4F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E090483-9EDE-4C92-836F-C0A5D4DFF1DA}"/>
              </a:ext>
            </a:extLst>
          </p:cNvPr>
          <p:cNvGrpSpPr/>
          <p:nvPr/>
        </p:nvGrpSpPr>
        <p:grpSpPr>
          <a:xfrm>
            <a:off x="7371715" y="3667125"/>
            <a:ext cx="3931285" cy="325755"/>
            <a:chOff x="3153258" y="4604579"/>
            <a:chExt cx="3080245" cy="216027"/>
          </a:xfrm>
          <a:solidFill>
            <a:srgbClr val="2D4F6A"/>
          </a:solidFill>
        </p:grpSpPr>
        <p:sp>
          <p:nvSpPr>
            <p:cNvPr id="11" name="矩形 26">
              <a:extLst>
                <a:ext uri="{FF2B5EF4-FFF2-40B4-BE49-F238E27FC236}">
                  <a16:creationId xmlns:a16="http://schemas.microsoft.com/office/drawing/2014/main" id="{7E46120A-6454-40B1-9486-9ED876616AFD}"/>
                </a:ext>
              </a:extLst>
            </p:cNvPr>
            <p:cNvSpPr/>
            <p:nvPr/>
          </p:nvSpPr>
          <p:spPr>
            <a:xfrm>
              <a:off x="3153258" y="4604582"/>
              <a:ext cx="1449873" cy="216024"/>
            </a:xfrm>
            <a:prstGeom prst="round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答辩人：庄杰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27">
              <a:extLst>
                <a:ext uri="{FF2B5EF4-FFF2-40B4-BE49-F238E27FC236}">
                  <a16:creationId xmlns:a16="http://schemas.microsoft.com/office/drawing/2014/main" id="{3D4DE52B-280B-454F-9557-30226BF17E12}"/>
                </a:ext>
              </a:extLst>
            </p:cNvPr>
            <p:cNvSpPr/>
            <p:nvPr/>
          </p:nvSpPr>
          <p:spPr>
            <a:xfrm>
              <a:off x="4780313" y="4604579"/>
              <a:ext cx="1453190" cy="216024"/>
            </a:xfrm>
            <a:prstGeom prst="round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导师：刘兴建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ipple dir="l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0"/>
          <p:cNvSpPr txBox="1"/>
          <p:nvPr/>
        </p:nvSpPr>
        <p:spPr>
          <a:xfrm>
            <a:off x="392573" y="248010"/>
            <a:ext cx="36472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D4F6A"/>
                </a:solidFill>
                <a:cs typeface="+mn-ea"/>
                <a:sym typeface="+mn-lt"/>
              </a:rPr>
              <a:t>系统的设计与实现</a:t>
            </a:r>
            <a:endParaRPr lang="en-US" altLang="zh-CN" sz="2400" dirty="0">
              <a:solidFill>
                <a:srgbClr val="2D4F6A"/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rgbClr val="2D4F6A"/>
                </a:solidFill>
                <a:cs typeface="+mn-ea"/>
                <a:sym typeface="+mn-lt"/>
              </a:rPr>
              <a:t>Design and Implementation of the System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835"/>
            <a:ext cx="12192000" cy="987425"/>
            <a:chOff x="0" y="0"/>
            <a:chExt cx="19200" cy="1555"/>
          </a:xfrm>
        </p:grpSpPr>
        <p:cxnSp>
          <p:nvCxnSpPr>
            <p:cNvPr id="2" name="直接连接符 1"/>
            <p:cNvCxnSpPr/>
            <p:nvPr userDrawn="1"/>
          </p:nvCxnSpPr>
          <p:spPr>
            <a:xfrm>
              <a:off x="802" y="1555"/>
              <a:ext cx="18398" cy="0"/>
            </a:xfrm>
            <a:prstGeom prst="line">
              <a:avLst/>
            </a:prstGeom>
            <a:ln w="12700">
              <a:solidFill>
                <a:srgbClr val="2D4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0" y="0"/>
              <a:ext cx="567" cy="1555"/>
            </a:xfrm>
            <a:prstGeom prst="rect">
              <a:avLst/>
            </a:prstGeom>
            <a:solidFill>
              <a:srgbClr val="2D4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955621BA-5C66-47C6-BC0B-5EA11164D57D}"/>
              </a:ext>
            </a:extLst>
          </p:cNvPr>
          <p:cNvSpPr txBox="1"/>
          <p:nvPr/>
        </p:nvSpPr>
        <p:spPr>
          <a:xfrm>
            <a:off x="334052" y="1154243"/>
            <a:ext cx="8727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2D4F6A"/>
                </a:solidFill>
                <a:cs typeface="+mn-ea"/>
              </a:rPr>
              <a:t>项目亮点</a:t>
            </a:r>
            <a:r>
              <a:rPr lang="en-US" altLang="zh-CN" sz="2800" dirty="0">
                <a:solidFill>
                  <a:srgbClr val="2D4F6A"/>
                </a:solidFill>
                <a:cs typeface="+mn-ea"/>
              </a:rPr>
              <a:t>3</a:t>
            </a:r>
            <a:r>
              <a:rPr lang="zh-CN" altLang="en-US" sz="2800" dirty="0">
                <a:solidFill>
                  <a:srgbClr val="2D4F6A"/>
                </a:solidFill>
                <a:cs typeface="+mn-ea"/>
              </a:rPr>
              <a:t>：使用自研的安全框架为后端接口保驾护航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CF4CC9-03C8-4011-ACA4-B32A4260B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030" y="1482466"/>
            <a:ext cx="4762500" cy="4762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67073F-CC5A-4B8D-B2DD-3806DFA99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88" y="2895035"/>
            <a:ext cx="7812963" cy="19373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AFD4AF3-8310-4F58-A42A-1C22791FE5F0}"/>
              </a:ext>
            </a:extLst>
          </p:cNvPr>
          <p:cNvSpPr txBox="1"/>
          <p:nvPr/>
        </p:nvSpPr>
        <p:spPr>
          <a:xfrm>
            <a:off x="5603634" y="4832396"/>
            <a:ext cx="4341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需要带</a:t>
            </a:r>
            <a:r>
              <a:rPr lang="en-US" altLang="zh-CN" dirty="0"/>
              <a:t>User</a:t>
            </a:r>
            <a:r>
              <a:rPr lang="zh-CN" altLang="en-US" dirty="0"/>
              <a:t>模块颁发的</a:t>
            </a:r>
            <a:r>
              <a:rPr lang="en-US" altLang="zh-CN" dirty="0"/>
              <a:t>token</a:t>
            </a:r>
            <a:r>
              <a:rPr lang="zh-CN" altLang="en-US" dirty="0"/>
              <a:t>且请求为系统内部调用</a:t>
            </a:r>
          </a:p>
        </p:txBody>
      </p:sp>
    </p:spTree>
    <p:extLst>
      <p:ext uri="{BB962C8B-B14F-4D97-AF65-F5344CB8AC3E}">
        <p14:creationId xmlns:p14="http://schemas.microsoft.com/office/powerpoint/2010/main" val="11965403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0"/>
          <p:cNvSpPr txBox="1"/>
          <p:nvPr/>
        </p:nvSpPr>
        <p:spPr>
          <a:xfrm>
            <a:off x="392573" y="248010"/>
            <a:ext cx="36547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D4F6A"/>
                </a:solidFill>
                <a:cs typeface="+mn-ea"/>
                <a:sym typeface="+mn-lt"/>
              </a:rPr>
              <a:t>系统的设计与实现</a:t>
            </a:r>
            <a:endParaRPr lang="en-US" altLang="zh-CN" sz="2400" dirty="0">
              <a:solidFill>
                <a:srgbClr val="2D4F6A"/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rgbClr val="2D4F6A"/>
                </a:solidFill>
                <a:cs typeface="+mn-ea"/>
                <a:sym typeface="+mn-lt"/>
              </a:rPr>
              <a:t>Design and Implementation of the System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835"/>
            <a:ext cx="12192000" cy="987425"/>
            <a:chOff x="0" y="0"/>
            <a:chExt cx="19200" cy="1555"/>
          </a:xfrm>
        </p:grpSpPr>
        <p:cxnSp>
          <p:nvCxnSpPr>
            <p:cNvPr id="2" name="直接连接符 1"/>
            <p:cNvCxnSpPr/>
            <p:nvPr userDrawn="1"/>
          </p:nvCxnSpPr>
          <p:spPr>
            <a:xfrm>
              <a:off x="802" y="1555"/>
              <a:ext cx="18398" cy="0"/>
            </a:xfrm>
            <a:prstGeom prst="line">
              <a:avLst/>
            </a:prstGeom>
            <a:ln w="12700">
              <a:solidFill>
                <a:srgbClr val="2D4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0" y="0"/>
              <a:ext cx="567" cy="1555"/>
            </a:xfrm>
            <a:prstGeom prst="rect">
              <a:avLst/>
            </a:prstGeom>
            <a:solidFill>
              <a:srgbClr val="2D4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955621BA-5C66-47C6-BC0B-5EA11164D57D}"/>
              </a:ext>
            </a:extLst>
          </p:cNvPr>
          <p:cNvSpPr txBox="1"/>
          <p:nvPr/>
        </p:nvSpPr>
        <p:spPr>
          <a:xfrm>
            <a:off x="334052" y="1154243"/>
            <a:ext cx="5052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2D4F6A"/>
                </a:solidFill>
                <a:cs typeface="+mn-ea"/>
              </a:rPr>
              <a:t>项目亮点</a:t>
            </a:r>
            <a:r>
              <a:rPr lang="en-US" altLang="zh-CN" sz="2800" dirty="0">
                <a:solidFill>
                  <a:srgbClr val="2D4F6A"/>
                </a:solidFill>
                <a:cs typeface="+mn-ea"/>
              </a:rPr>
              <a:t>4</a:t>
            </a:r>
            <a:r>
              <a:rPr lang="zh-CN" altLang="en-US" sz="2800" dirty="0">
                <a:solidFill>
                  <a:srgbClr val="2D4F6A"/>
                </a:solidFill>
                <a:cs typeface="+mn-ea"/>
              </a:rPr>
              <a:t>：分布式的</a:t>
            </a:r>
            <a:r>
              <a:rPr lang="en-US" altLang="zh-CN" sz="2800" dirty="0">
                <a:solidFill>
                  <a:srgbClr val="2D4F6A"/>
                </a:solidFill>
                <a:cs typeface="+mn-ea"/>
              </a:rPr>
              <a:t>ID</a:t>
            </a:r>
            <a:r>
              <a:rPr lang="zh-CN" altLang="en-US" sz="2800" dirty="0">
                <a:solidFill>
                  <a:srgbClr val="2D4F6A"/>
                </a:solidFill>
                <a:cs typeface="+mn-ea"/>
              </a:rPr>
              <a:t>生成器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46F449-615E-4A1E-9A49-4CD31A1C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" y="2325268"/>
            <a:ext cx="5422107" cy="28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922ADE-A659-4674-8BA9-46C3E651EBFF}"/>
              </a:ext>
            </a:extLst>
          </p:cNvPr>
          <p:cNvSpPr txBox="1"/>
          <p:nvPr/>
        </p:nvSpPr>
        <p:spPr>
          <a:xfrm>
            <a:off x="6183442" y="1870023"/>
            <a:ext cx="55538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设计</a:t>
            </a:r>
            <a:endParaRPr lang="en-US" altLang="zh-CN" sz="2800" b="1" dirty="0"/>
          </a:p>
          <a:p>
            <a:endParaRPr lang="en-US" altLang="zh-CN" b="1" dirty="0"/>
          </a:p>
          <a:p>
            <a:r>
              <a:rPr lang="en-US" altLang="zh-CN" dirty="0"/>
              <a:t>       </a:t>
            </a:r>
          </a:p>
          <a:p>
            <a:r>
              <a:rPr lang="zh-CN" altLang="en-US" dirty="0"/>
              <a:t>使用雪花算法作为分布式</a:t>
            </a:r>
            <a:r>
              <a:rPr lang="en-US" altLang="zh-CN" dirty="0"/>
              <a:t>ID</a:t>
            </a:r>
            <a:r>
              <a:rPr lang="zh-CN" altLang="en-US" dirty="0"/>
              <a:t>方案，在第二段中使用了</a:t>
            </a:r>
            <a:r>
              <a:rPr lang="en-US" altLang="zh-CN" dirty="0"/>
              <a:t>5</a:t>
            </a:r>
            <a:r>
              <a:rPr lang="zh-CN" altLang="en-US" dirty="0"/>
              <a:t>位作为数据中心号码，所以可以有</a:t>
            </a:r>
            <a:r>
              <a:rPr lang="en-US" altLang="zh-CN" dirty="0"/>
              <a:t>32</a:t>
            </a:r>
            <a:r>
              <a:rPr lang="zh-CN" altLang="en-US" dirty="0"/>
              <a:t>个机房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剩下的</a:t>
            </a:r>
            <a:r>
              <a:rPr lang="en-US" altLang="zh-CN" dirty="0"/>
              <a:t>5</a:t>
            </a:r>
            <a:r>
              <a:rPr lang="zh-CN" altLang="en-US" dirty="0"/>
              <a:t>位作为机房的的机器</a:t>
            </a:r>
            <a:r>
              <a:rPr lang="en-US" altLang="zh-CN" dirty="0"/>
              <a:t>id</a:t>
            </a:r>
            <a:r>
              <a:rPr lang="zh-CN" altLang="en-US" dirty="0"/>
              <a:t>，所以每个机房有</a:t>
            </a:r>
            <a:r>
              <a:rPr lang="en-US" altLang="zh-CN" dirty="0"/>
              <a:t>32</a:t>
            </a:r>
            <a:r>
              <a:rPr lang="zh-CN" altLang="en-US" dirty="0"/>
              <a:t>个同模块服务的机器。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自研的分布式</a:t>
            </a:r>
            <a:r>
              <a:rPr lang="en-US" altLang="zh-CN" dirty="0"/>
              <a:t>ID</a:t>
            </a:r>
            <a:r>
              <a:rPr lang="zh-CN" altLang="en-US" dirty="0"/>
              <a:t>生成器整合在模块中，当模块启动时，会互斥地获取机器</a:t>
            </a:r>
            <a:r>
              <a:rPr lang="en-US" altLang="zh-CN" dirty="0"/>
              <a:t>id</a:t>
            </a:r>
            <a:r>
              <a:rPr lang="zh-CN" altLang="en-US" dirty="0"/>
              <a:t>。对于雪花算法的</a:t>
            </a:r>
            <a:r>
              <a:rPr lang="zh-CN" altLang="en-US" b="1" dirty="0"/>
              <a:t>时间回拨</a:t>
            </a:r>
            <a:r>
              <a:rPr lang="zh-CN" altLang="en-US" dirty="0"/>
              <a:t>问题获取同一机房同一种模块的不同</a:t>
            </a:r>
            <a:r>
              <a:rPr lang="en-US" altLang="zh-CN" dirty="0" err="1"/>
              <a:t>workerId</a:t>
            </a:r>
            <a:r>
              <a:rPr lang="en-US" altLang="zh-CN" dirty="0"/>
              <a:t>, </a:t>
            </a:r>
            <a:r>
              <a:rPr lang="zh-CN" altLang="en-US" dirty="0"/>
              <a:t>使用类似于</a:t>
            </a:r>
            <a:r>
              <a:rPr lang="en-US" altLang="zh-CN" dirty="0" err="1"/>
              <a:t>Redisson</a:t>
            </a:r>
            <a:r>
              <a:rPr lang="zh-CN" altLang="en-US" dirty="0"/>
              <a:t>分布式锁的看门狗机制保持对</a:t>
            </a:r>
            <a:r>
              <a:rPr lang="en-US" altLang="zh-CN" dirty="0" err="1"/>
              <a:t>workerId</a:t>
            </a:r>
            <a:r>
              <a:rPr lang="zh-CN" altLang="en-US" dirty="0"/>
              <a:t>的持有，当出现较短时间回拨时使用阻塞方式，当为长时间回拨时通过切换为其它未被占用的</a:t>
            </a:r>
            <a:r>
              <a:rPr lang="en-US" altLang="zh-CN" dirty="0" err="1"/>
              <a:t>workerId</a:t>
            </a:r>
            <a:r>
              <a:rPr lang="zh-CN" altLang="en-US" dirty="0"/>
              <a:t>同时设置原有</a:t>
            </a:r>
            <a:r>
              <a:rPr lang="en-US" altLang="zh-CN" dirty="0" err="1"/>
              <a:t>workerId</a:t>
            </a:r>
            <a:r>
              <a:rPr lang="zh-CN" altLang="en-US" dirty="0"/>
              <a:t>的持有时间为回拨前的时间进行</a:t>
            </a:r>
            <a:r>
              <a:rPr lang="zh-CN" altLang="en-US" b="1" dirty="0"/>
              <a:t>冻结</a:t>
            </a:r>
            <a:r>
              <a:rPr lang="zh-CN" altLang="en-US" dirty="0"/>
              <a:t>，防止其它模块获取该</a:t>
            </a:r>
            <a:r>
              <a:rPr lang="en-US" altLang="zh-CN" dirty="0" err="1"/>
              <a:t>workerId</a:t>
            </a:r>
            <a:r>
              <a:rPr lang="zh-CN" altLang="en-US" dirty="0"/>
              <a:t>，避免出现产生的</a:t>
            </a:r>
            <a:r>
              <a:rPr lang="en-US" altLang="zh-CN" dirty="0"/>
              <a:t>id</a:t>
            </a:r>
            <a:r>
              <a:rPr lang="zh-CN" altLang="en-US" dirty="0"/>
              <a:t>重复。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1694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0"/>
          <p:cNvSpPr txBox="1"/>
          <p:nvPr/>
        </p:nvSpPr>
        <p:spPr>
          <a:xfrm>
            <a:off x="392573" y="248010"/>
            <a:ext cx="37821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D4F6A"/>
                </a:solidFill>
                <a:cs typeface="+mn-ea"/>
                <a:sym typeface="+mn-lt"/>
              </a:rPr>
              <a:t>系统的设计与实现</a:t>
            </a:r>
            <a:endParaRPr lang="en-US" altLang="zh-CN" sz="2400" dirty="0">
              <a:solidFill>
                <a:srgbClr val="2D4F6A"/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rgbClr val="2D4F6A"/>
                </a:solidFill>
                <a:cs typeface="+mn-ea"/>
                <a:sym typeface="+mn-lt"/>
              </a:rPr>
              <a:t>Design and Implementation of the System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835"/>
            <a:ext cx="12192000" cy="987425"/>
            <a:chOff x="0" y="0"/>
            <a:chExt cx="19200" cy="1555"/>
          </a:xfrm>
        </p:grpSpPr>
        <p:cxnSp>
          <p:nvCxnSpPr>
            <p:cNvPr id="2" name="直接连接符 1"/>
            <p:cNvCxnSpPr/>
            <p:nvPr userDrawn="1"/>
          </p:nvCxnSpPr>
          <p:spPr>
            <a:xfrm>
              <a:off x="802" y="1555"/>
              <a:ext cx="18398" cy="0"/>
            </a:xfrm>
            <a:prstGeom prst="line">
              <a:avLst/>
            </a:prstGeom>
            <a:ln w="12700">
              <a:solidFill>
                <a:srgbClr val="2D4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0" y="0"/>
              <a:ext cx="567" cy="1555"/>
            </a:xfrm>
            <a:prstGeom prst="rect">
              <a:avLst/>
            </a:prstGeom>
            <a:solidFill>
              <a:srgbClr val="2D4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955621BA-5C66-47C6-BC0B-5EA11164D57D}"/>
              </a:ext>
            </a:extLst>
          </p:cNvPr>
          <p:cNvSpPr txBox="1"/>
          <p:nvPr/>
        </p:nvSpPr>
        <p:spPr>
          <a:xfrm>
            <a:off x="334052" y="1154243"/>
            <a:ext cx="8042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2D4F6A"/>
                </a:solidFill>
                <a:cs typeface="+mn-ea"/>
              </a:rPr>
              <a:t>项目亮点</a:t>
            </a:r>
            <a:r>
              <a:rPr lang="en-US" altLang="zh-CN" sz="2800" dirty="0">
                <a:solidFill>
                  <a:srgbClr val="2D4F6A"/>
                </a:solidFill>
                <a:cs typeface="+mn-ea"/>
              </a:rPr>
              <a:t>5</a:t>
            </a:r>
            <a:r>
              <a:rPr lang="zh-CN" altLang="en-US" sz="2800" dirty="0">
                <a:solidFill>
                  <a:srgbClr val="2D4F6A"/>
                </a:solidFill>
                <a:cs typeface="+mn-ea"/>
              </a:rPr>
              <a:t>：分布式的</a:t>
            </a:r>
            <a:r>
              <a:rPr lang="en-US" altLang="zh-CN" sz="2800" dirty="0">
                <a:solidFill>
                  <a:srgbClr val="2D4F6A"/>
                </a:solidFill>
                <a:cs typeface="+mn-ea"/>
              </a:rPr>
              <a:t>SSE</a:t>
            </a:r>
            <a:r>
              <a:rPr lang="zh-CN" altLang="en-US" sz="2800" dirty="0">
                <a:solidFill>
                  <a:srgbClr val="2D4F6A"/>
                </a:solidFill>
                <a:cs typeface="+mn-ea"/>
              </a:rPr>
              <a:t>与</a:t>
            </a:r>
            <a:r>
              <a:rPr lang="en-US" altLang="zh-CN" sz="2800" dirty="0">
                <a:solidFill>
                  <a:srgbClr val="2D4F6A"/>
                </a:solidFill>
                <a:cs typeface="+mn-ea"/>
              </a:rPr>
              <a:t>WebSocket</a:t>
            </a:r>
            <a:r>
              <a:rPr lang="zh-CN" altLang="en-US" sz="2800" dirty="0">
                <a:solidFill>
                  <a:srgbClr val="2D4F6A"/>
                </a:solidFill>
                <a:cs typeface="+mn-ea"/>
              </a:rPr>
              <a:t>解决方案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1BDE8D-A2C1-462B-8B79-AEEDB1812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50" y="3131858"/>
            <a:ext cx="4076032" cy="15460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8A614A-3A17-491D-9574-047E41AE83F0}"/>
              </a:ext>
            </a:extLst>
          </p:cNvPr>
          <p:cNvSpPr txBox="1"/>
          <p:nvPr/>
        </p:nvSpPr>
        <p:spPr>
          <a:xfrm>
            <a:off x="1667121" y="4834461"/>
            <a:ext cx="2699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SSE</a:t>
            </a:r>
            <a:r>
              <a:rPr lang="zh-CN" altLang="en-US" dirty="0"/>
              <a:t>实现在分布式下新订单提醒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B81C7D0-780E-4565-BBF0-8DE92B681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809" y="2467560"/>
            <a:ext cx="2754558" cy="22103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36E9050-D14D-4820-AD26-CF8AA4C9F1EC}"/>
              </a:ext>
            </a:extLst>
          </p:cNvPr>
          <p:cNvSpPr txBox="1"/>
          <p:nvPr/>
        </p:nvSpPr>
        <p:spPr>
          <a:xfrm>
            <a:off x="6530945" y="4834461"/>
            <a:ext cx="343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WebSocket</a:t>
            </a:r>
            <a:r>
              <a:rPr lang="zh-CN" altLang="en-US" dirty="0"/>
              <a:t>实现骑手位置上传与系统派单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9C5B91-9323-4F80-B734-2CDD6D6CF77A}"/>
              </a:ext>
            </a:extLst>
          </p:cNvPr>
          <p:cNvSpPr txBox="1"/>
          <p:nvPr/>
        </p:nvSpPr>
        <p:spPr>
          <a:xfrm>
            <a:off x="871736" y="5635688"/>
            <a:ext cx="10054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分布式的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SSE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WebSocket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都是基于基础框架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Event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来实现的（基本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Redis Pub/Sub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），使用的是事件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on/emit,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可以向同一模块的其它服务发送事件。</a:t>
            </a:r>
          </a:p>
        </p:txBody>
      </p:sp>
    </p:spTree>
    <p:extLst>
      <p:ext uri="{BB962C8B-B14F-4D97-AF65-F5344CB8AC3E}">
        <p14:creationId xmlns:p14="http://schemas.microsoft.com/office/powerpoint/2010/main" val="163060008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abstract-blue-geometric-shapes-background"/>
          <p:cNvPicPr>
            <a:picLocks noChangeAspect="1"/>
          </p:cNvPicPr>
          <p:nvPr/>
        </p:nvPicPr>
        <p:blipFill>
          <a:blip r:embed="rId3"/>
          <a:srcRect l="5512"/>
          <a:stretch>
            <a:fillRect/>
          </a:stretch>
        </p:blipFill>
        <p:spPr>
          <a:xfrm>
            <a:off x="0" y="0"/>
            <a:ext cx="9165590" cy="6858000"/>
          </a:xfrm>
          <a:prstGeom prst="rect">
            <a:avLst/>
          </a:prstGeom>
        </p:spPr>
      </p:pic>
      <p:sp>
        <p:nvSpPr>
          <p:cNvPr id="8" name="文本框 10"/>
          <p:cNvSpPr txBox="1"/>
          <p:nvPr/>
        </p:nvSpPr>
        <p:spPr>
          <a:xfrm>
            <a:off x="4348606" y="2726240"/>
            <a:ext cx="7039283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rgbClr val="2D4F6A"/>
                </a:solidFill>
                <a:cs typeface="+mn-ea"/>
                <a:sym typeface="+mn-lt"/>
              </a:rPr>
              <a:t>主线功能演示</a:t>
            </a:r>
          </a:p>
          <a:p>
            <a:pPr algn="r"/>
            <a:r>
              <a:rPr lang="en-US" altLang="zh-CN" sz="2000" dirty="0">
                <a:solidFill>
                  <a:srgbClr val="2D4F6A"/>
                </a:solidFill>
                <a:cs typeface="+mn-ea"/>
                <a:sym typeface="+mn-lt"/>
              </a:rPr>
              <a:t>Main Line Function Demonstration</a:t>
            </a:r>
          </a:p>
        </p:txBody>
      </p:sp>
      <p:sp>
        <p:nvSpPr>
          <p:cNvPr id="2" name="文本框 36"/>
          <p:cNvSpPr txBox="1"/>
          <p:nvPr/>
        </p:nvSpPr>
        <p:spPr>
          <a:xfrm>
            <a:off x="5734050" y="4222750"/>
            <a:ext cx="5654040" cy="67063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335" dirty="0">
                <a:solidFill>
                  <a:srgbClr val="2D4F6A"/>
                </a:solidFill>
                <a:cs typeface="+mn-ea"/>
                <a:sym typeface="+mn-lt"/>
              </a:rPr>
              <a:t>功能联动演示</a:t>
            </a:r>
          </a:p>
          <a:p>
            <a:pPr algn="r">
              <a:lnSpc>
                <a:spcPct val="150000"/>
              </a:lnSpc>
            </a:pPr>
            <a:endParaRPr lang="zh-CN" altLang="en-US" sz="1335" dirty="0">
              <a:solidFill>
                <a:srgbClr val="2D4F6A"/>
              </a:solidFill>
              <a:cs typeface="+mn-ea"/>
              <a:sym typeface="+mn-lt"/>
            </a:endParaRPr>
          </a:p>
        </p:txBody>
      </p:sp>
      <p:sp>
        <p:nvSpPr>
          <p:cNvPr id="3" name="文本框 17"/>
          <p:cNvSpPr txBox="1"/>
          <p:nvPr/>
        </p:nvSpPr>
        <p:spPr>
          <a:xfrm>
            <a:off x="7582969" y="1896745"/>
            <a:ext cx="3804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5400" dirty="0">
                <a:solidFill>
                  <a:srgbClr val="2D4F6A"/>
                </a:solidFill>
                <a:cs typeface="+mn-ea"/>
                <a:sym typeface="+mn-lt"/>
              </a:rPr>
              <a:t>PART 03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0801552" y="4001939"/>
            <a:ext cx="446637" cy="0"/>
          </a:xfrm>
          <a:prstGeom prst="line">
            <a:avLst/>
          </a:prstGeom>
          <a:ln w="28575">
            <a:solidFill>
              <a:srgbClr val="2D4F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5"/>
          <p:cNvSpPr>
            <a:spLocks noEditPoints="1"/>
          </p:cNvSpPr>
          <p:nvPr/>
        </p:nvSpPr>
        <p:spPr bwMode="auto">
          <a:xfrm>
            <a:off x="10117455" y="592455"/>
            <a:ext cx="1099820" cy="574040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rgbClr val="2D4F6A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45719" rIns="91438" bIns="45719"/>
          <a:lstStyle/>
          <a:p>
            <a:pPr>
              <a:defRPr/>
            </a:pPr>
            <a:endParaRPr lang="en-US" dirty="0">
              <a:solidFill>
                <a:srgbClr val="58A8A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bstract-blue-geometric-shapes-background"/>
          <p:cNvPicPr>
            <a:picLocks noChangeAspect="1"/>
          </p:cNvPicPr>
          <p:nvPr/>
        </p:nvPicPr>
        <p:blipFill>
          <a:blip r:embed="rId3"/>
          <a:srcRect l="5512"/>
          <a:stretch>
            <a:fillRect/>
          </a:stretch>
        </p:blipFill>
        <p:spPr>
          <a:xfrm>
            <a:off x="0" y="0"/>
            <a:ext cx="9165590" cy="6858000"/>
          </a:xfrm>
          <a:prstGeom prst="rect">
            <a:avLst/>
          </a:prstGeom>
        </p:spPr>
      </p:pic>
      <p:sp>
        <p:nvSpPr>
          <p:cNvPr id="9" name="文本框 24"/>
          <p:cNvSpPr txBox="1"/>
          <p:nvPr/>
        </p:nvSpPr>
        <p:spPr>
          <a:xfrm>
            <a:off x="6096001" y="5411452"/>
            <a:ext cx="533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800" dirty="0">
                <a:solidFill>
                  <a:srgbClr val="2D4F6A"/>
                </a:solidFill>
                <a:cs typeface="+mn-ea"/>
                <a:sym typeface="+mn-lt"/>
              </a:rPr>
              <a:t>计算机学院软</a:t>
            </a:r>
            <a:r>
              <a:rPr lang="en-US" altLang="zh-CN" sz="1800" dirty="0">
                <a:solidFill>
                  <a:srgbClr val="2D4F6A"/>
                </a:solidFill>
                <a:cs typeface="+mn-ea"/>
                <a:sym typeface="+mn-lt"/>
              </a:rPr>
              <a:t>22</a:t>
            </a:r>
            <a:r>
              <a:rPr lang="zh-CN" altLang="en-US" sz="1800" dirty="0">
                <a:solidFill>
                  <a:srgbClr val="2D4F6A"/>
                </a:solidFill>
                <a:cs typeface="+mn-ea"/>
                <a:sym typeface="+mn-lt"/>
              </a:rPr>
              <a:t>级</a:t>
            </a:r>
            <a:r>
              <a:rPr lang="en-US" altLang="zh-CN" sz="1800" dirty="0">
                <a:solidFill>
                  <a:srgbClr val="2D4F6A"/>
                </a:solidFill>
                <a:cs typeface="+mn-ea"/>
                <a:sym typeface="+mn-lt"/>
              </a:rPr>
              <a:t>C1</a:t>
            </a:r>
            <a:r>
              <a:rPr lang="zh-CN" altLang="en-US" sz="1800" dirty="0">
                <a:solidFill>
                  <a:srgbClr val="2D4F6A"/>
                </a:solidFill>
                <a:cs typeface="+mn-ea"/>
                <a:sym typeface="+mn-lt"/>
              </a:rPr>
              <a:t>班       专业：</a:t>
            </a:r>
            <a:r>
              <a:rPr lang="en-US" altLang="zh-CN" sz="1800" dirty="0">
                <a:solidFill>
                  <a:srgbClr val="2D4F6A"/>
                </a:solidFill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rgbClr val="2D4F6A"/>
                </a:solidFill>
                <a:cs typeface="+mn-ea"/>
                <a:sym typeface="+mn-lt"/>
              </a:rPr>
              <a:t>软件工程技术</a:t>
            </a:r>
          </a:p>
        </p:txBody>
      </p:sp>
      <p:sp>
        <p:nvSpPr>
          <p:cNvPr id="13" name="文本框 45"/>
          <p:cNvSpPr txBox="1"/>
          <p:nvPr/>
        </p:nvSpPr>
        <p:spPr>
          <a:xfrm>
            <a:off x="7371716" y="5780784"/>
            <a:ext cx="406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2D4F6A"/>
                </a:solidFill>
                <a:cs typeface="+mn-ea"/>
                <a:sym typeface="+mn-lt"/>
              </a:rPr>
              <a:t>Class C1, Software Engineering Technology, Class 22, School of Computer Science.</a:t>
            </a:r>
            <a:endParaRPr lang="en-US" altLang="zh-CN" b="1" spc="600" dirty="0">
              <a:solidFill>
                <a:srgbClr val="2D4F6A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71715" y="3667125"/>
            <a:ext cx="3931285" cy="325755"/>
            <a:chOff x="3153258" y="4604579"/>
            <a:chExt cx="3080245" cy="216027"/>
          </a:xfrm>
          <a:solidFill>
            <a:srgbClr val="2D4F6A"/>
          </a:solidFill>
        </p:grpSpPr>
        <p:sp>
          <p:nvSpPr>
            <p:cNvPr id="16" name="矩形 26"/>
            <p:cNvSpPr/>
            <p:nvPr/>
          </p:nvSpPr>
          <p:spPr>
            <a:xfrm>
              <a:off x="3153258" y="4604582"/>
              <a:ext cx="1449873" cy="216024"/>
            </a:xfrm>
            <a:prstGeom prst="round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答辩人：庄杰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27"/>
            <p:cNvSpPr/>
            <p:nvPr/>
          </p:nvSpPr>
          <p:spPr>
            <a:xfrm>
              <a:off x="4780313" y="4604579"/>
              <a:ext cx="1453190" cy="216024"/>
            </a:xfrm>
            <a:prstGeom prst="round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导师：刘兴建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>
            <a:spLocks noEditPoints="1"/>
          </p:cNvSpPr>
          <p:nvPr/>
        </p:nvSpPr>
        <p:spPr bwMode="auto">
          <a:xfrm>
            <a:off x="10203180" y="591185"/>
            <a:ext cx="1099820" cy="574040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rgbClr val="2D4F6A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45719" rIns="91438" bIns="45719"/>
          <a:lstStyle/>
          <a:p>
            <a:pPr>
              <a:defRPr/>
            </a:pPr>
            <a:endParaRPr lang="en-US" dirty="0">
              <a:solidFill>
                <a:srgbClr val="58A8A6"/>
              </a:solidFill>
              <a:cs typeface="+mn-ea"/>
              <a:sym typeface="+mn-lt"/>
            </a:endParaRPr>
          </a:p>
        </p:txBody>
      </p:sp>
      <p:sp>
        <p:nvSpPr>
          <p:cNvPr id="42" name="文本框 28"/>
          <p:cNvSpPr txBox="1"/>
          <p:nvPr/>
        </p:nvSpPr>
        <p:spPr>
          <a:xfrm>
            <a:off x="4523105" y="2258695"/>
            <a:ext cx="6911975" cy="1013460"/>
          </a:xfrm>
          <a:prstGeom prst="rect">
            <a:avLst/>
          </a:prstGeom>
          <a:noFill/>
        </p:spPr>
        <p:txBody>
          <a:bodyPr wrap="square" lIns="91413" tIns="45706" rIns="91413" bIns="45706" rtlCol="0" anchor="t" anchorCtr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6000" b="1" dirty="0">
                <a:solidFill>
                  <a:srgbClr val="2D4F6A"/>
                </a:solidFill>
                <a:cs typeface="+mn-ea"/>
                <a:sym typeface="+mn-lt"/>
              </a:rPr>
              <a:t>答辩完毕</a:t>
            </a:r>
            <a:r>
              <a:rPr lang="en-US" altLang="zh-CN" sz="6000" b="1" dirty="0">
                <a:solidFill>
                  <a:srgbClr val="2D4F6A"/>
                </a:solidFill>
                <a:cs typeface="+mn-ea"/>
                <a:sym typeface="+mn-lt"/>
              </a:rPr>
              <a:t> </a:t>
            </a:r>
            <a:endParaRPr lang="zh-CN" altLang="en-US" sz="6000" b="1" dirty="0">
              <a:solidFill>
                <a:srgbClr val="2D4F6A"/>
              </a:solidFill>
              <a:cs typeface="+mn-ea"/>
              <a:sym typeface="+mn-lt"/>
            </a:endParaRPr>
          </a:p>
        </p:txBody>
      </p:sp>
      <p:sp>
        <p:nvSpPr>
          <p:cNvPr id="43" name="文本框 30"/>
          <p:cNvSpPr txBox="1"/>
          <p:nvPr/>
        </p:nvSpPr>
        <p:spPr>
          <a:xfrm>
            <a:off x="5080000" y="3156585"/>
            <a:ext cx="6304280" cy="335915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dist"/>
            <a:r>
              <a:rPr lang="en-US" altLang="zh-CN" sz="1600" cap="all" spc="300" dirty="0">
                <a:solidFill>
                  <a:srgbClr val="2D4F6A"/>
                </a:solidFill>
                <a:uFillTx/>
                <a:cs typeface="+mn-ea"/>
                <a:sym typeface="+mn-lt"/>
              </a:rPr>
              <a:t>REPLY end</a:t>
            </a:r>
            <a:r>
              <a:rPr lang="zh-CN" altLang="en-US" sz="1600" cap="all" spc="300" dirty="0">
                <a:solidFill>
                  <a:srgbClr val="2D4F6A"/>
                </a:solidFill>
                <a:uFillTx/>
                <a:cs typeface="+mn-ea"/>
                <a:sym typeface="+mn-lt"/>
              </a:rPr>
              <a:t>，THANKS MENTOR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10856797" y="5299879"/>
            <a:ext cx="446637" cy="0"/>
          </a:xfrm>
          <a:prstGeom prst="line">
            <a:avLst/>
          </a:prstGeom>
          <a:ln w="28575">
            <a:solidFill>
              <a:srgbClr val="2D4F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stract-blue-geometric-shapes-background"/>
          <p:cNvPicPr>
            <a:picLocks noChangeAspect="1"/>
          </p:cNvPicPr>
          <p:nvPr/>
        </p:nvPicPr>
        <p:blipFill>
          <a:blip r:embed="rId3"/>
          <a:srcRect l="5512"/>
          <a:stretch>
            <a:fillRect/>
          </a:stretch>
        </p:blipFill>
        <p:spPr>
          <a:xfrm flipH="1">
            <a:off x="3027680" y="0"/>
            <a:ext cx="916432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9105" y="2245995"/>
            <a:ext cx="51396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D4F6A"/>
                </a:solidFill>
                <a:cs typeface="+mn-ea"/>
                <a:sym typeface="+mn-lt"/>
              </a:rPr>
              <a:t>选题背景及意义</a:t>
            </a:r>
            <a:endParaRPr lang="en-US" altLang="zh-CN" sz="2800" b="1" dirty="0">
              <a:solidFill>
                <a:srgbClr val="2D4F6A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2D4F6A"/>
                </a:solidFill>
                <a:cs typeface="+mn-ea"/>
                <a:sym typeface="+mn-lt"/>
              </a:rPr>
              <a:t>Background and significance of the topic selection</a:t>
            </a:r>
          </a:p>
        </p:txBody>
      </p:sp>
      <p:sp>
        <p:nvSpPr>
          <p:cNvPr id="41" name="文本框 10"/>
          <p:cNvSpPr txBox="1"/>
          <p:nvPr/>
        </p:nvSpPr>
        <p:spPr>
          <a:xfrm>
            <a:off x="1718310" y="4255135"/>
            <a:ext cx="51136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D4F6A"/>
                </a:solidFill>
                <a:cs typeface="+mn-ea"/>
                <a:sym typeface="+mn-lt"/>
              </a:rPr>
              <a:t>主线功能的演示</a:t>
            </a:r>
            <a:endParaRPr lang="en-US" altLang="zh-CN" sz="2800" b="1" dirty="0">
              <a:solidFill>
                <a:srgbClr val="2D4F6A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2D4F6A"/>
                </a:solidFill>
                <a:cs typeface="+mn-ea"/>
                <a:sym typeface="+mn-lt"/>
              </a:rPr>
              <a:t>Demonstration of Main Line Functions</a:t>
            </a:r>
          </a:p>
        </p:txBody>
      </p:sp>
      <p:sp>
        <p:nvSpPr>
          <p:cNvPr id="36" name="文本框 10"/>
          <p:cNvSpPr txBox="1"/>
          <p:nvPr/>
        </p:nvSpPr>
        <p:spPr>
          <a:xfrm>
            <a:off x="1729104" y="3250565"/>
            <a:ext cx="4641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D4F6A"/>
                </a:solidFill>
                <a:cs typeface="+mn-ea"/>
                <a:sym typeface="+mn-lt"/>
              </a:rPr>
              <a:t>系统的设计与实现</a:t>
            </a:r>
            <a:endParaRPr lang="en-US" altLang="zh-CN" sz="2800" b="1" dirty="0">
              <a:solidFill>
                <a:srgbClr val="2D4F6A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2D4F6A"/>
                </a:solidFill>
                <a:cs typeface="+mn-ea"/>
                <a:sym typeface="+mn-lt"/>
              </a:rPr>
              <a:t>Design and Implementation of the System</a:t>
            </a:r>
          </a:p>
        </p:txBody>
      </p:sp>
      <p:sp>
        <p:nvSpPr>
          <p:cNvPr id="50" name="文本框 10"/>
          <p:cNvSpPr txBox="1"/>
          <p:nvPr/>
        </p:nvSpPr>
        <p:spPr>
          <a:xfrm>
            <a:off x="1712595" y="5290841"/>
            <a:ext cx="37115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D4F6A"/>
                </a:solidFill>
                <a:cs typeface="+mn-ea"/>
                <a:sym typeface="+mn-lt"/>
              </a:rPr>
              <a:t>论文总结与致谢</a:t>
            </a:r>
            <a:endParaRPr lang="en-US" altLang="zh-CN" sz="2800" b="1" dirty="0">
              <a:solidFill>
                <a:srgbClr val="2D4F6A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2D4F6A"/>
                </a:solidFill>
                <a:cs typeface="+mn-ea"/>
                <a:sym typeface="+mn-lt"/>
              </a:rPr>
              <a:t>Paper summary and thanks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1555" y="2257425"/>
            <a:ext cx="701040" cy="701040"/>
            <a:chOff x="2244" y="3618"/>
            <a:chExt cx="1104" cy="1104"/>
          </a:xfrm>
        </p:grpSpPr>
        <p:sp>
          <p:nvSpPr>
            <p:cNvPr id="30" name="菱形 29"/>
            <p:cNvSpPr/>
            <p:nvPr/>
          </p:nvSpPr>
          <p:spPr>
            <a:xfrm>
              <a:off x="2244" y="3618"/>
              <a:ext cx="1104" cy="1104"/>
            </a:xfrm>
            <a:prstGeom prst="diamond">
              <a:avLst/>
            </a:prstGeom>
            <a:solidFill>
              <a:srgbClr val="2D4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2324" y="3746"/>
              <a:ext cx="974" cy="822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746327" y="330854"/>
            <a:ext cx="24818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 b="1" spc="-225" dirty="0">
                <a:solidFill>
                  <a:srgbClr val="2D4F6A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37767" y="1256030"/>
            <a:ext cx="252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spc="300" dirty="0">
                <a:solidFill>
                  <a:srgbClr val="2D4F6A"/>
                </a:solidFill>
                <a:cs typeface="+mn-ea"/>
                <a:sym typeface="+mn-lt"/>
              </a:rPr>
              <a:t>CONTENTS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959687" y="1749594"/>
            <a:ext cx="446637" cy="0"/>
          </a:xfrm>
          <a:prstGeom prst="line">
            <a:avLst/>
          </a:prstGeom>
          <a:ln w="28575">
            <a:solidFill>
              <a:srgbClr val="2D4F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011555" y="3273425"/>
            <a:ext cx="701040" cy="701040"/>
            <a:chOff x="2244" y="3618"/>
            <a:chExt cx="1104" cy="1104"/>
          </a:xfrm>
        </p:grpSpPr>
        <p:sp>
          <p:nvSpPr>
            <p:cNvPr id="5" name="菱形 4"/>
            <p:cNvSpPr/>
            <p:nvPr/>
          </p:nvSpPr>
          <p:spPr>
            <a:xfrm>
              <a:off x="2244" y="3618"/>
              <a:ext cx="1104" cy="1104"/>
            </a:xfrm>
            <a:prstGeom prst="diamond">
              <a:avLst/>
            </a:prstGeom>
            <a:solidFill>
              <a:srgbClr val="2D4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cs typeface="+mn-ea"/>
                <a:sym typeface="+mn-lt"/>
              </a:endParaRP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324" y="3746"/>
              <a:ext cx="974" cy="822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11555" y="4289425"/>
            <a:ext cx="701040" cy="701040"/>
            <a:chOff x="2244" y="3618"/>
            <a:chExt cx="1104" cy="1104"/>
          </a:xfrm>
        </p:grpSpPr>
        <p:sp>
          <p:nvSpPr>
            <p:cNvPr id="9" name="菱形 8"/>
            <p:cNvSpPr/>
            <p:nvPr/>
          </p:nvSpPr>
          <p:spPr>
            <a:xfrm>
              <a:off x="2244" y="3618"/>
              <a:ext cx="1104" cy="1104"/>
            </a:xfrm>
            <a:prstGeom prst="diamond">
              <a:avLst/>
            </a:prstGeom>
            <a:solidFill>
              <a:srgbClr val="2D4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cs typeface="+mn-ea"/>
                <a:sym typeface="+mn-lt"/>
              </a:endParaRPr>
            </a:p>
          </p:txBody>
        </p:sp>
        <p:sp>
          <p:nvSpPr>
            <p:cNvPr id="10" name="文本框 17"/>
            <p:cNvSpPr txBox="1"/>
            <p:nvPr/>
          </p:nvSpPr>
          <p:spPr>
            <a:xfrm>
              <a:off x="2324" y="3746"/>
              <a:ext cx="974" cy="822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11555" y="5305425"/>
            <a:ext cx="701040" cy="701040"/>
            <a:chOff x="2244" y="3618"/>
            <a:chExt cx="1104" cy="1104"/>
          </a:xfrm>
        </p:grpSpPr>
        <p:sp>
          <p:nvSpPr>
            <p:cNvPr id="13" name="菱形 12"/>
            <p:cNvSpPr/>
            <p:nvPr/>
          </p:nvSpPr>
          <p:spPr>
            <a:xfrm>
              <a:off x="2244" y="3618"/>
              <a:ext cx="1104" cy="1104"/>
            </a:xfrm>
            <a:prstGeom prst="diamond">
              <a:avLst/>
            </a:prstGeom>
            <a:solidFill>
              <a:srgbClr val="2D4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cs typeface="+mn-ea"/>
                <a:sym typeface="+mn-lt"/>
              </a:endParaRPr>
            </a:p>
          </p:txBody>
        </p:sp>
        <p:sp>
          <p:nvSpPr>
            <p:cNvPr id="15" name="文本框 17"/>
            <p:cNvSpPr txBox="1"/>
            <p:nvPr/>
          </p:nvSpPr>
          <p:spPr>
            <a:xfrm>
              <a:off x="2324" y="3746"/>
              <a:ext cx="974" cy="822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22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abstract-blue-geometric-shapes-background"/>
          <p:cNvPicPr>
            <a:picLocks noChangeAspect="1"/>
          </p:cNvPicPr>
          <p:nvPr/>
        </p:nvPicPr>
        <p:blipFill>
          <a:blip r:embed="rId3"/>
          <a:srcRect l="5512"/>
          <a:stretch>
            <a:fillRect/>
          </a:stretch>
        </p:blipFill>
        <p:spPr>
          <a:xfrm>
            <a:off x="0" y="0"/>
            <a:ext cx="9165590" cy="6858000"/>
          </a:xfrm>
          <a:prstGeom prst="rect">
            <a:avLst/>
          </a:prstGeom>
        </p:spPr>
      </p:pic>
      <p:sp>
        <p:nvSpPr>
          <p:cNvPr id="8" name="文本框 10"/>
          <p:cNvSpPr txBox="1"/>
          <p:nvPr/>
        </p:nvSpPr>
        <p:spPr>
          <a:xfrm>
            <a:off x="4348606" y="2726240"/>
            <a:ext cx="7039283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rgbClr val="2D4F6A"/>
                </a:solidFill>
                <a:cs typeface="+mn-ea"/>
                <a:sym typeface="+mn-lt"/>
              </a:rPr>
              <a:t>选题背景及意义</a:t>
            </a:r>
            <a:endParaRPr lang="en-US" altLang="zh-CN" sz="4800" b="1" dirty="0">
              <a:solidFill>
                <a:srgbClr val="2D4F6A"/>
              </a:solidFill>
              <a:cs typeface="+mn-ea"/>
              <a:sym typeface="+mn-lt"/>
            </a:endParaRPr>
          </a:p>
          <a:p>
            <a:pPr algn="r"/>
            <a:r>
              <a:rPr lang="en-US" altLang="zh-CN" sz="2000" dirty="0">
                <a:solidFill>
                  <a:srgbClr val="2D4F6A"/>
                </a:solidFill>
                <a:cs typeface="+mn-ea"/>
                <a:sym typeface="+mn-lt"/>
              </a:rPr>
              <a:t>Background and significance of the topic selection</a:t>
            </a:r>
          </a:p>
        </p:txBody>
      </p:sp>
      <p:sp>
        <p:nvSpPr>
          <p:cNvPr id="11" name="文本框 36"/>
          <p:cNvSpPr txBox="1"/>
          <p:nvPr/>
        </p:nvSpPr>
        <p:spPr>
          <a:xfrm>
            <a:off x="5734050" y="4222750"/>
            <a:ext cx="5654040" cy="3624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335" dirty="0">
                <a:solidFill>
                  <a:srgbClr val="2D4F6A"/>
                </a:solidFill>
                <a:cs typeface="+mn-ea"/>
                <a:sym typeface="+mn-lt"/>
              </a:rPr>
              <a:t>为什么在已有的外卖系统，开发自己的外卖系统？</a:t>
            </a:r>
          </a:p>
        </p:txBody>
      </p:sp>
      <p:sp>
        <p:nvSpPr>
          <p:cNvPr id="15" name="文本框 17"/>
          <p:cNvSpPr txBox="1"/>
          <p:nvPr/>
        </p:nvSpPr>
        <p:spPr>
          <a:xfrm>
            <a:off x="7582969" y="1896745"/>
            <a:ext cx="3804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5400" dirty="0">
                <a:solidFill>
                  <a:srgbClr val="2D4F6A"/>
                </a:solidFill>
                <a:cs typeface="+mn-ea"/>
                <a:sym typeface="+mn-lt"/>
              </a:rPr>
              <a:t>PART 01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0801552" y="4001939"/>
            <a:ext cx="446637" cy="0"/>
          </a:xfrm>
          <a:prstGeom prst="line">
            <a:avLst/>
          </a:prstGeom>
          <a:ln w="28575">
            <a:solidFill>
              <a:srgbClr val="2D4F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5"/>
          <p:cNvSpPr>
            <a:spLocks noEditPoints="1"/>
          </p:cNvSpPr>
          <p:nvPr/>
        </p:nvSpPr>
        <p:spPr bwMode="auto">
          <a:xfrm>
            <a:off x="10117455" y="592455"/>
            <a:ext cx="1099820" cy="574040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rgbClr val="2D4F6A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45719" rIns="91438" bIns="45719"/>
          <a:lstStyle/>
          <a:p>
            <a:pPr>
              <a:defRPr/>
            </a:pPr>
            <a:endParaRPr lang="en-US" dirty="0">
              <a:solidFill>
                <a:srgbClr val="58A8A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34415" y="1692910"/>
            <a:ext cx="4109720" cy="4109720"/>
          </a:xfrm>
          <a:prstGeom prst="diamond">
            <a:avLst/>
          </a:prstGeom>
          <a:solidFill>
            <a:srgbClr val="2D4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803275" y="1692910"/>
            <a:ext cx="4109720" cy="4109720"/>
          </a:xfrm>
          <a:prstGeom prst="diamond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392573" y="248010"/>
            <a:ext cx="42034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2D4F6A"/>
                </a:solidFill>
                <a:cs typeface="+mn-ea"/>
                <a:sym typeface="+mn-lt"/>
              </a:rPr>
              <a:t>选题背景及意义</a:t>
            </a:r>
            <a:endParaRPr lang="en-US" altLang="zh-CN" sz="2400" dirty="0">
              <a:solidFill>
                <a:srgbClr val="2D4F6A"/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rgbClr val="2D4F6A"/>
                </a:solidFill>
                <a:cs typeface="+mn-ea"/>
                <a:sym typeface="+mn-lt"/>
              </a:rPr>
              <a:t>Background and significance of the topic selection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12192000" cy="987425"/>
            <a:chOff x="0" y="0"/>
            <a:chExt cx="19200" cy="1555"/>
          </a:xfrm>
        </p:grpSpPr>
        <p:cxnSp>
          <p:nvCxnSpPr>
            <p:cNvPr id="4" name="直接连接符 3"/>
            <p:cNvCxnSpPr/>
            <p:nvPr userDrawn="1"/>
          </p:nvCxnSpPr>
          <p:spPr>
            <a:xfrm>
              <a:off x="802" y="1555"/>
              <a:ext cx="18398" cy="0"/>
            </a:xfrm>
            <a:prstGeom prst="line">
              <a:avLst/>
            </a:prstGeom>
            <a:ln w="12700">
              <a:solidFill>
                <a:srgbClr val="2D4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0" y="0"/>
              <a:ext cx="567" cy="1555"/>
            </a:xfrm>
            <a:prstGeom prst="rect">
              <a:avLst/>
            </a:prstGeom>
            <a:solidFill>
              <a:srgbClr val="2D4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409565" y="2325853"/>
            <a:ext cx="5715000" cy="60010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4F6A"/>
              </a:buClr>
              <a:buFont typeface="Wingdings" panose="05000000000000000000" charset="0"/>
              <a:buChar char="l"/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外卖平台的高抽成，让许多商家不得不把商品价格提高，导致商家收入低。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09482" y="1554825"/>
            <a:ext cx="2101537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srgbClr val="2D4F6A"/>
                </a:solidFill>
                <a:cs typeface="+mn-ea"/>
                <a:sym typeface="+mn-lt"/>
              </a:rPr>
              <a:t>选题背景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409565" y="3067063"/>
            <a:ext cx="5715000" cy="60010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4F6A"/>
              </a:buClr>
              <a:buFont typeface="Wingdings" panose="05000000000000000000" charset="0"/>
              <a:buChar char="l"/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在县级市，大的外卖平台不可用，但即使可用由于人流少，存在客单少，高抽成下，商家无法得到理想的收入。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117090" y="1748155"/>
            <a:ext cx="1596390" cy="1493520"/>
            <a:chOff x="3334" y="2918"/>
            <a:chExt cx="2514" cy="2352"/>
          </a:xfrm>
        </p:grpSpPr>
        <p:sp>
          <p:nvSpPr>
            <p:cNvPr id="6" name="菱形 5"/>
            <p:cNvSpPr/>
            <p:nvPr/>
          </p:nvSpPr>
          <p:spPr>
            <a:xfrm>
              <a:off x="3444" y="2918"/>
              <a:ext cx="2352" cy="2352"/>
            </a:xfrm>
            <a:prstGeom prst="diamond">
              <a:avLst/>
            </a:prstGeom>
            <a:solidFill>
              <a:srgbClr val="2D4F6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34" y="3656"/>
              <a:ext cx="2514" cy="87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314315" y="1748155"/>
            <a:ext cx="1596390" cy="1493520"/>
            <a:chOff x="8369" y="2918"/>
            <a:chExt cx="2514" cy="2352"/>
          </a:xfrm>
        </p:grpSpPr>
        <p:sp>
          <p:nvSpPr>
            <p:cNvPr id="9" name="菱形 8"/>
            <p:cNvSpPr/>
            <p:nvPr/>
          </p:nvSpPr>
          <p:spPr>
            <a:xfrm>
              <a:off x="8425" y="2918"/>
              <a:ext cx="2352" cy="2352"/>
            </a:xfrm>
            <a:prstGeom prst="diamond">
              <a:avLst/>
            </a:prstGeom>
            <a:solidFill>
              <a:srgbClr val="2D4F6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369" y="3656"/>
              <a:ext cx="2514" cy="87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13115" y="1748155"/>
            <a:ext cx="1596390" cy="1493520"/>
            <a:chOff x="13249" y="2918"/>
            <a:chExt cx="2514" cy="2352"/>
          </a:xfrm>
        </p:grpSpPr>
        <p:sp>
          <p:nvSpPr>
            <p:cNvPr id="11" name="菱形 10"/>
            <p:cNvSpPr/>
            <p:nvPr/>
          </p:nvSpPr>
          <p:spPr>
            <a:xfrm>
              <a:off x="13405" y="2918"/>
              <a:ext cx="2352" cy="2352"/>
            </a:xfrm>
            <a:prstGeom prst="diamond">
              <a:avLst/>
            </a:prstGeom>
            <a:solidFill>
              <a:srgbClr val="2D4F6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249" y="3656"/>
              <a:ext cx="2514" cy="87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092715" y="4262682"/>
            <a:ext cx="3453036" cy="128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为了让平台更高效良性的发展，使用低的平台抽成，让商家赚地更多，用户消费更值。以此提高平台的客单量，从这个方面来提高平台的收益。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535747" y="3288090"/>
            <a:ext cx="2628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>
                <a:solidFill>
                  <a:srgbClr val="2D4F6A"/>
                </a:solidFill>
                <a:cs typeface="+mn-ea"/>
                <a:sym typeface="+mn-lt"/>
              </a:rPr>
              <a:t>低平台抽成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669433" y="3291746"/>
            <a:ext cx="31790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>
                <a:solidFill>
                  <a:srgbClr val="2D4F6A"/>
                </a:solidFill>
                <a:cs typeface="+mn-ea"/>
                <a:sym typeface="+mn-lt"/>
              </a:rPr>
              <a:t>更偏向区域管理运营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32355" y="2141220"/>
            <a:ext cx="1181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000" dirty="0">
                <a:solidFill>
                  <a:srgbClr val="2D4F6A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66116" y="4262682"/>
            <a:ext cx="2627630" cy="128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外卖平台将不仅只是外卖，更加注意商家的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”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独家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”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小程序，让用户在店内扫码来点餐，从而提高平台的曝光。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545751" y="3286155"/>
            <a:ext cx="3080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>
                <a:solidFill>
                  <a:srgbClr val="2D4F6A"/>
                </a:solidFill>
                <a:cs typeface="+mn-ea"/>
                <a:sym typeface="+mn-lt"/>
              </a:rPr>
              <a:t>更注重店内点餐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95290" y="2141220"/>
            <a:ext cx="1181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000" dirty="0">
                <a:solidFill>
                  <a:srgbClr val="2D4F6A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57590" y="2141220"/>
            <a:ext cx="1181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000" dirty="0">
                <a:solidFill>
                  <a:srgbClr val="2D4F6A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392573" y="248010"/>
            <a:ext cx="42034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2D4F6A"/>
                </a:solidFill>
                <a:cs typeface="+mn-ea"/>
                <a:sym typeface="+mn-lt"/>
              </a:rPr>
              <a:t>选题背景及意义</a:t>
            </a:r>
            <a:endParaRPr lang="en-US" altLang="zh-CN" sz="2400" dirty="0">
              <a:solidFill>
                <a:srgbClr val="2D4F6A"/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rgbClr val="2D4F6A"/>
                </a:solidFill>
                <a:cs typeface="+mn-ea"/>
                <a:sym typeface="+mn-lt"/>
              </a:rPr>
              <a:t>Background and significance of the topic selection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12192000" cy="987425"/>
            <a:chOff x="0" y="0"/>
            <a:chExt cx="19200" cy="1555"/>
          </a:xfrm>
        </p:grpSpPr>
        <p:cxnSp>
          <p:nvCxnSpPr>
            <p:cNvPr id="4" name="直接连接符 3"/>
            <p:cNvCxnSpPr/>
            <p:nvPr userDrawn="1"/>
          </p:nvCxnSpPr>
          <p:spPr>
            <a:xfrm>
              <a:off x="802" y="1555"/>
              <a:ext cx="18398" cy="0"/>
            </a:xfrm>
            <a:prstGeom prst="line">
              <a:avLst/>
            </a:prstGeom>
            <a:ln w="12700">
              <a:solidFill>
                <a:srgbClr val="2D4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0" y="0"/>
              <a:ext cx="567" cy="1555"/>
            </a:xfrm>
            <a:prstGeom prst="rect">
              <a:avLst/>
            </a:prstGeom>
            <a:solidFill>
              <a:srgbClr val="2D4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A3B96CBB-EB86-4102-800D-59E95C10DBA7}"/>
              </a:ext>
            </a:extLst>
          </p:cNvPr>
          <p:cNvSpPr txBox="1"/>
          <p:nvPr/>
        </p:nvSpPr>
        <p:spPr>
          <a:xfrm>
            <a:off x="7735255" y="4262682"/>
            <a:ext cx="3290009" cy="128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设置区域管理人，注重平台与商家的联系，确保店内的的卫生情况等，让平台下的店铺符合绿色的卫生条件，让用户得到食品卫生的保证。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abstract-blue-geometric-shapes-background"/>
          <p:cNvPicPr>
            <a:picLocks noChangeAspect="1"/>
          </p:cNvPicPr>
          <p:nvPr/>
        </p:nvPicPr>
        <p:blipFill>
          <a:blip r:embed="rId3"/>
          <a:srcRect l="5512"/>
          <a:stretch>
            <a:fillRect/>
          </a:stretch>
        </p:blipFill>
        <p:spPr>
          <a:xfrm>
            <a:off x="0" y="0"/>
            <a:ext cx="9165590" cy="6858000"/>
          </a:xfrm>
          <a:prstGeom prst="rect">
            <a:avLst/>
          </a:prstGeom>
        </p:spPr>
      </p:pic>
      <p:sp>
        <p:nvSpPr>
          <p:cNvPr id="8" name="文本框 10"/>
          <p:cNvSpPr txBox="1"/>
          <p:nvPr/>
        </p:nvSpPr>
        <p:spPr>
          <a:xfrm>
            <a:off x="4348606" y="2726240"/>
            <a:ext cx="70392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rgbClr val="2D4F6A"/>
                </a:solidFill>
                <a:cs typeface="+mn-ea"/>
                <a:sym typeface="+mn-lt"/>
              </a:rPr>
              <a:t>系统的设计与实现</a:t>
            </a:r>
          </a:p>
          <a:p>
            <a:pPr algn="r"/>
            <a:r>
              <a:rPr lang="en-US" altLang="zh-CN" sz="2000" dirty="0">
                <a:solidFill>
                  <a:srgbClr val="2D4F6A"/>
                </a:solidFill>
                <a:cs typeface="+mn-ea"/>
                <a:sym typeface="+mn-lt"/>
              </a:rPr>
              <a:t>Design and Implementation of the System</a:t>
            </a:r>
          </a:p>
        </p:txBody>
      </p:sp>
      <p:sp>
        <p:nvSpPr>
          <p:cNvPr id="11" name="文本框 36"/>
          <p:cNvSpPr txBox="1"/>
          <p:nvPr/>
        </p:nvSpPr>
        <p:spPr>
          <a:xfrm>
            <a:off x="5734050" y="4222750"/>
            <a:ext cx="5654040" cy="3624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335" dirty="0">
                <a:solidFill>
                  <a:srgbClr val="2D4F6A"/>
                </a:solidFill>
                <a:cs typeface="+mn-ea"/>
                <a:sym typeface="+mn-lt"/>
              </a:rPr>
              <a:t>系统设计实现技术原理</a:t>
            </a:r>
          </a:p>
        </p:txBody>
      </p:sp>
      <p:sp>
        <p:nvSpPr>
          <p:cNvPr id="2" name="文本框 17"/>
          <p:cNvSpPr txBox="1"/>
          <p:nvPr/>
        </p:nvSpPr>
        <p:spPr>
          <a:xfrm>
            <a:off x="7582969" y="1896745"/>
            <a:ext cx="3804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5400" dirty="0">
                <a:solidFill>
                  <a:srgbClr val="2D4F6A"/>
                </a:solidFill>
                <a:cs typeface="+mn-ea"/>
                <a:sym typeface="+mn-lt"/>
              </a:rPr>
              <a:t>PART 02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0801552" y="4001939"/>
            <a:ext cx="446637" cy="0"/>
          </a:xfrm>
          <a:prstGeom prst="line">
            <a:avLst/>
          </a:prstGeom>
          <a:ln w="28575">
            <a:solidFill>
              <a:srgbClr val="2D4F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5"/>
          <p:cNvSpPr>
            <a:spLocks noEditPoints="1"/>
          </p:cNvSpPr>
          <p:nvPr/>
        </p:nvSpPr>
        <p:spPr bwMode="auto">
          <a:xfrm>
            <a:off x="10117455" y="592455"/>
            <a:ext cx="1099820" cy="574040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rgbClr val="2D4F6A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45719" rIns="91438" bIns="45719"/>
          <a:lstStyle/>
          <a:p>
            <a:pPr>
              <a:defRPr/>
            </a:pPr>
            <a:endParaRPr lang="en-US" dirty="0">
              <a:solidFill>
                <a:srgbClr val="58A8A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0"/>
          <p:cNvSpPr txBox="1"/>
          <p:nvPr/>
        </p:nvSpPr>
        <p:spPr>
          <a:xfrm>
            <a:off x="392573" y="248010"/>
            <a:ext cx="37447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D4F6A"/>
                </a:solidFill>
                <a:cs typeface="+mn-ea"/>
                <a:sym typeface="+mn-lt"/>
              </a:rPr>
              <a:t>系统的设计与实现</a:t>
            </a:r>
            <a:endParaRPr lang="en-US" altLang="zh-CN" sz="2400" dirty="0">
              <a:solidFill>
                <a:srgbClr val="2D4F6A"/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rgbClr val="2D4F6A"/>
                </a:solidFill>
                <a:cs typeface="+mn-ea"/>
                <a:sym typeface="+mn-lt"/>
              </a:rPr>
              <a:t>Design and Implementation of the System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835"/>
            <a:ext cx="12192000" cy="987425"/>
            <a:chOff x="0" y="0"/>
            <a:chExt cx="19200" cy="1555"/>
          </a:xfrm>
        </p:grpSpPr>
        <p:cxnSp>
          <p:nvCxnSpPr>
            <p:cNvPr id="2" name="直接连接符 1"/>
            <p:cNvCxnSpPr/>
            <p:nvPr userDrawn="1"/>
          </p:nvCxnSpPr>
          <p:spPr>
            <a:xfrm>
              <a:off x="802" y="1555"/>
              <a:ext cx="18398" cy="0"/>
            </a:xfrm>
            <a:prstGeom prst="line">
              <a:avLst/>
            </a:prstGeom>
            <a:ln w="12700">
              <a:solidFill>
                <a:srgbClr val="2D4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0" y="0"/>
              <a:ext cx="567" cy="1555"/>
            </a:xfrm>
            <a:prstGeom prst="rect">
              <a:avLst/>
            </a:prstGeom>
            <a:solidFill>
              <a:srgbClr val="2D4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B1F6592B-0D86-4218-89A7-6543042AE972}"/>
              </a:ext>
            </a:extLst>
          </p:cNvPr>
          <p:cNvSpPr txBox="1"/>
          <p:nvPr/>
        </p:nvSpPr>
        <p:spPr>
          <a:xfrm>
            <a:off x="913130" y="3955415"/>
            <a:ext cx="2376170" cy="580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Vue3+TS+Uniapp </a:t>
            </a:r>
          </a:p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编译打包为微信小程序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52AAC08-C007-4154-A208-484481A877A8}"/>
              </a:ext>
            </a:extLst>
          </p:cNvPr>
          <p:cNvSpPr txBox="1"/>
          <p:nvPr/>
        </p:nvSpPr>
        <p:spPr>
          <a:xfrm>
            <a:off x="1050290" y="3484245"/>
            <a:ext cx="2101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2D4F6A"/>
                </a:solidFill>
                <a:cs typeface="+mn-ea"/>
                <a:sym typeface="+mn-lt"/>
              </a:rPr>
              <a:t>技术实现</a:t>
            </a: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174722A4-8FAD-4D4F-A5B8-D72AB4A09BC1}"/>
              </a:ext>
            </a:extLst>
          </p:cNvPr>
          <p:cNvSpPr/>
          <p:nvPr/>
        </p:nvSpPr>
        <p:spPr>
          <a:xfrm>
            <a:off x="1285875" y="1757680"/>
            <a:ext cx="1630680" cy="1630680"/>
          </a:xfrm>
          <a:prstGeom prst="diamond">
            <a:avLst/>
          </a:prstGeom>
          <a:solidFill>
            <a:srgbClr val="2D4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8E3CD49-B0C4-4830-BB43-EA41BBE37827}"/>
              </a:ext>
            </a:extLst>
          </p:cNvPr>
          <p:cNvSpPr txBox="1"/>
          <p:nvPr/>
        </p:nvSpPr>
        <p:spPr>
          <a:xfrm>
            <a:off x="1454195" y="2146612"/>
            <a:ext cx="1302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用户</a:t>
            </a:r>
            <a:endParaRPr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端</a:t>
            </a:r>
            <a:endParaRPr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9157D4E0-B603-4AD7-8DE5-B4AEA73437D3}"/>
              </a:ext>
            </a:extLst>
          </p:cNvPr>
          <p:cNvSpPr/>
          <p:nvPr/>
        </p:nvSpPr>
        <p:spPr>
          <a:xfrm>
            <a:off x="6565900" y="1757680"/>
            <a:ext cx="1630680" cy="1630680"/>
          </a:xfrm>
          <a:prstGeom prst="diamond">
            <a:avLst/>
          </a:prstGeom>
          <a:solidFill>
            <a:srgbClr val="2D4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97736F-C8F9-41D6-9920-253EF933C47B}"/>
              </a:ext>
            </a:extLst>
          </p:cNvPr>
          <p:cNvSpPr txBox="1"/>
          <p:nvPr/>
        </p:nvSpPr>
        <p:spPr>
          <a:xfrm>
            <a:off x="6718935" y="2180590"/>
            <a:ext cx="1325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骑手</a:t>
            </a:r>
            <a:endParaRPr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端</a:t>
            </a:r>
            <a:endParaRPr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菱形 31">
            <a:extLst>
              <a:ext uri="{FF2B5EF4-FFF2-40B4-BE49-F238E27FC236}">
                <a16:creationId xmlns:a16="http://schemas.microsoft.com/office/drawing/2014/main" id="{DC9FAA00-9BCB-4097-AFA4-9E18551A2143}"/>
              </a:ext>
            </a:extLst>
          </p:cNvPr>
          <p:cNvSpPr/>
          <p:nvPr/>
        </p:nvSpPr>
        <p:spPr>
          <a:xfrm>
            <a:off x="3930650" y="3815715"/>
            <a:ext cx="1630680" cy="1630680"/>
          </a:xfrm>
          <a:prstGeom prst="diamond">
            <a:avLst/>
          </a:prstGeom>
          <a:solidFill>
            <a:srgbClr val="2D4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39A63DF-473A-46BC-8259-5825822CA951}"/>
              </a:ext>
            </a:extLst>
          </p:cNvPr>
          <p:cNvSpPr txBox="1"/>
          <p:nvPr/>
        </p:nvSpPr>
        <p:spPr>
          <a:xfrm>
            <a:off x="4083685" y="4238625"/>
            <a:ext cx="1325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商家</a:t>
            </a:r>
            <a:endParaRPr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端</a:t>
            </a:r>
            <a:endParaRPr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0C258E93-EE10-4208-A2C6-761A8E6A2457}"/>
              </a:ext>
            </a:extLst>
          </p:cNvPr>
          <p:cNvSpPr/>
          <p:nvPr/>
        </p:nvSpPr>
        <p:spPr>
          <a:xfrm>
            <a:off x="9211945" y="3815715"/>
            <a:ext cx="1630680" cy="1630680"/>
          </a:xfrm>
          <a:prstGeom prst="diamond">
            <a:avLst/>
          </a:prstGeom>
          <a:solidFill>
            <a:srgbClr val="2D4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EF5C6C7-62D2-4DB6-96F9-E2473929D8FE}"/>
              </a:ext>
            </a:extLst>
          </p:cNvPr>
          <p:cNvSpPr txBox="1"/>
          <p:nvPr/>
        </p:nvSpPr>
        <p:spPr>
          <a:xfrm>
            <a:off x="9364662" y="4369445"/>
            <a:ext cx="132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后端</a:t>
            </a:r>
            <a:endParaRPr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6DE3D26-BBAE-4EE2-8949-DEC68046A16D}"/>
              </a:ext>
            </a:extLst>
          </p:cNvPr>
          <p:cNvSpPr txBox="1"/>
          <p:nvPr/>
        </p:nvSpPr>
        <p:spPr>
          <a:xfrm>
            <a:off x="3521949" y="3204230"/>
            <a:ext cx="2376170" cy="32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Vue3+TS+ElementPlus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4C298B-7445-4903-A134-C95550F1B79A}"/>
              </a:ext>
            </a:extLst>
          </p:cNvPr>
          <p:cNvSpPr txBox="1"/>
          <p:nvPr/>
        </p:nvSpPr>
        <p:spPr>
          <a:xfrm>
            <a:off x="3659109" y="2734054"/>
            <a:ext cx="2101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2D4F6A"/>
                </a:solidFill>
                <a:cs typeface="+mn-ea"/>
                <a:sym typeface="+mn-lt"/>
              </a:rPr>
              <a:t>技术实现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22EC408-0EC2-4FAE-9E8E-A3571C2B1B2D}"/>
              </a:ext>
            </a:extLst>
          </p:cNvPr>
          <p:cNvSpPr txBox="1"/>
          <p:nvPr/>
        </p:nvSpPr>
        <p:spPr>
          <a:xfrm>
            <a:off x="6193155" y="3955415"/>
            <a:ext cx="2376170" cy="58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Vue3+TS+Uniapp </a:t>
            </a:r>
          </a:p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编译打包为微信小程序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475AD41-FCE8-4685-814B-82739DD326ED}"/>
              </a:ext>
            </a:extLst>
          </p:cNvPr>
          <p:cNvSpPr txBox="1"/>
          <p:nvPr/>
        </p:nvSpPr>
        <p:spPr>
          <a:xfrm>
            <a:off x="6330315" y="3484245"/>
            <a:ext cx="2101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2D4F6A"/>
                </a:solidFill>
                <a:cs typeface="+mn-ea"/>
                <a:sym typeface="+mn-lt"/>
              </a:rPr>
              <a:t>技术实现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605C62A-B585-4BDC-AE24-A4BA6D69E4D4}"/>
              </a:ext>
            </a:extLst>
          </p:cNvPr>
          <p:cNvSpPr txBox="1"/>
          <p:nvPr/>
        </p:nvSpPr>
        <p:spPr>
          <a:xfrm>
            <a:off x="8839199" y="2785910"/>
            <a:ext cx="2376170" cy="83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335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SpringCloud+SpringCloudAlibaba+MyBatisPlus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自研的框架与增强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2ED95A-4BD2-4E6C-8491-4FF3B9A4F447}"/>
              </a:ext>
            </a:extLst>
          </p:cNvPr>
          <p:cNvSpPr txBox="1"/>
          <p:nvPr/>
        </p:nvSpPr>
        <p:spPr>
          <a:xfrm>
            <a:off x="8883410" y="2331759"/>
            <a:ext cx="2101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2D4F6A"/>
                </a:solidFill>
                <a:cs typeface="+mn-ea"/>
                <a:sym typeface="+mn-lt"/>
              </a:rPr>
              <a:t>技术实现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0"/>
          <p:cNvSpPr txBox="1"/>
          <p:nvPr/>
        </p:nvSpPr>
        <p:spPr>
          <a:xfrm>
            <a:off x="392573" y="248010"/>
            <a:ext cx="38421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D4F6A"/>
                </a:solidFill>
                <a:cs typeface="+mn-ea"/>
                <a:sym typeface="+mn-lt"/>
              </a:rPr>
              <a:t>系统的设计与实现</a:t>
            </a:r>
            <a:endParaRPr lang="en-US" altLang="zh-CN" sz="2400" dirty="0">
              <a:solidFill>
                <a:srgbClr val="2D4F6A"/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rgbClr val="2D4F6A"/>
                </a:solidFill>
                <a:cs typeface="+mn-ea"/>
                <a:sym typeface="+mn-lt"/>
              </a:rPr>
              <a:t>Design and Implementation of the System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12192000" cy="987425"/>
            <a:chOff x="0" y="0"/>
            <a:chExt cx="19200" cy="1555"/>
          </a:xfrm>
        </p:grpSpPr>
        <p:cxnSp>
          <p:nvCxnSpPr>
            <p:cNvPr id="2" name="直接连接符 1"/>
            <p:cNvCxnSpPr/>
            <p:nvPr userDrawn="1"/>
          </p:nvCxnSpPr>
          <p:spPr>
            <a:xfrm>
              <a:off x="802" y="1555"/>
              <a:ext cx="18398" cy="0"/>
            </a:xfrm>
            <a:prstGeom prst="line">
              <a:avLst/>
            </a:prstGeom>
            <a:ln w="12700">
              <a:solidFill>
                <a:srgbClr val="2D4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0" y="0"/>
              <a:ext cx="567" cy="1555"/>
            </a:xfrm>
            <a:prstGeom prst="rect">
              <a:avLst/>
            </a:prstGeom>
            <a:solidFill>
              <a:srgbClr val="2D4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955621BA-5C66-47C6-BC0B-5EA11164D57D}"/>
              </a:ext>
            </a:extLst>
          </p:cNvPr>
          <p:cNvSpPr txBox="1"/>
          <p:nvPr/>
        </p:nvSpPr>
        <p:spPr>
          <a:xfrm>
            <a:off x="334052" y="1154243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2D4F6A"/>
                </a:solidFill>
                <a:cs typeface="+mn-ea"/>
              </a:rPr>
              <a:t>项目亮点</a:t>
            </a:r>
            <a:r>
              <a:rPr lang="en-US" altLang="zh-CN" sz="2800" dirty="0">
                <a:solidFill>
                  <a:srgbClr val="2D4F6A"/>
                </a:solidFill>
                <a:cs typeface="+mn-ea"/>
              </a:rPr>
              <a:t>1</a:t>
            </a:r>
            <a:r>
              <a:rPr lang="zh-CN" altLang="en-US" sz="2800" dirty="0">
                <a:solidFill>
                  <a:srgbClr val="2D4F6A"/>
                </a:solidFill>
                <a:cs typeface="+mn-ea"/>
              </a:rPr>
              <a:t>： 优惠券系统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EF36B6-CDAC-4BAE-B4E3-C68F4A74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79" y="2077861"/>
            <a:ext cx="2961275" cy="2961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B3217A-3F5E-4600-8CF1-ED7CF0B5F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07" y="2278504"/>
            <a:ext cx="3030044" cy="18701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F0DC22A-BF63-468B-A56C-8709F6FE01A9}"/>
              </a:ext>
            </a:extLst>
          </p:cNvPr>
          <p:cNvSpPr txBox="1"/>
          <p:nvPr/>
        </p:nvSpPr>
        <p:spPr>
          <a:xfrm>
            <a:off x="1511457" y="4564505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、商家创建优惠券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5A162A-A353-4756-8509-863DBD94E277}"/>
              </a:ext>
            </a:extLst>
          </p:cNvPr>
          <p:cNvSpPr txBox="1"/>
          <p:nvPr/>
        </p:nvSpPr>
        <p:spPr>
          <a:xfrm>
            <a:off x="4662025" y="4586992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、店内领券</a:t>
            </a:r>
            <a:r>
              <a:rPr lang="en-US" altLang="zh-CN" dirty="0"/>
              <a:t>/</a:t>
            </a:r>
            <a:r>
              <a:rPr lang="zh-CN" altLang="en-US" dirty="0"/>
              <a:t>购买平台优惠券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AC7758A-1090-4BC4-8B34-E8C4E0D7B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582" y="3183731"/>
            <a:ext cx="3259467" cy="964937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621111DB-2B2F-469D-8225-B752967C69C7}"/>
              </a:ext>
            </a:extLst>
          </p:cNvPr>
          <p:cNvSpPr txBox="1"/>
          <p:nvPr/>
        </p:nvSpPr>
        <p:spPr>
          <a:xfrm>
            <a:off x="8874680" y="4564505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、下单使用券</a:t>
            </a:r>
          </a:p>
        </p:txBody>
      </p:sp>
    </p:spTree>
    <p:extLst>
      <p:ext uri="{BB962C8B-B14F-4D97-AF65-F5344CB8AC3E}">
        <p14:creationId xmlns:p14="http://schemas.microsoft.com/office/powerpoint/2010/main" val="19175361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0"/>
          <p:cNvSpPr txBox="1"/>
          <p:nvPr/>
        </p:nvSpPr>
        <p:spPr>
          <a:xfrm>
            <a:off x="392573" y="248010"/>
            <a:ext cx="36166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D4F6A"/>
                </a:solidFill>
                <a:cs typeface="+mn-ea"/>
                <a:sym typeface="+mn-lt"/>
              </a:rPr>
              <a:t>系统的设计与实现</a:t>
            </a:r>
            <a:endParaRPr lang="en-US" altLang="zh-CN" sz="2400" dirty="0">
              <a:solidFill>
                <a:srgbClr val="2D4F6A"/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rgbClr val="2D4F6A"/>
                </a:solidFill>
                <a:cs typeface="+mn-ea"/>
                <a:sym typeface="+mn-lt"/>
              </a:rPr>
              <a:t>Design and Implementation of the System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835"/>
            <a:ext cx="12192000" cy="987425"/>
            <a:chOff x="0" y="0"/>
            <a:chExt cx="19200" cy="1555"/>
          </a:xfrm>
        </p:grpSpPr>
        <p:cxnSp>
          <p:nvCxnSpPr>
            <p:cNvPr id="2" name="直接连接符 1"/>
            <p:cNvCxnSpPr/>
            <p:nvPr userDrawn="1"/>
          </p:nvCxnSpPr>
          <p:spPr>
            <a:xfrm>
              <a:off x="802" y="1555"/>
              <a:ext cx="18398" cy="0"/>
            </a:xfrm>
            <a:prstGeom prst="line">
              <a:avLst/>
            </a:prstGeom>
            <a:ln w="12700">
              <a:solidFill>
                <a:srgbClr val="2D4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0" y="0"/>
              <a:ext cx="567" cy="1555"/>
            </a:xfrm>
            <a:prstGeom prst="rect">
              <a:avLst/>
            </a:prstGeom>
            <a:solidFill>
              <a:srgbClr val="2D4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955621BA-5C66-47C6-BC0B-5EA11164D57D}"/>
              </a:ext>
            </a:extLst>
          </p:cNvPr>
          <p:cNvSpPr txBox="1"/>
          <p:nvPr/>
        </p:nvSpPr>
        <p:spPr>
          <a:xfrm>
            <a:off x="334052" y="1154243"/>
            <a:ext cx="3700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2D4F6A"/>
                </a:solidFill>
                <a:cs typeface="+mn-ea"/>
              </a:rPr>
              <a:t>项目亮点</a:t>
            </a:r>
            <a:r>
              <a:rPr lang="en-US" altLang="zh-CN" sz="2800" dirty="0">
                <a:solidFill>
                  <a:srgbClr val="2D4F6A"/>
                </a:solidFill>
                <a:cs typeface="+mn-ea"/>
              </a:rPr>
              <a:t>2</a:t>
            </a:r>
            <a:r>
              <a:rPr lang="zh-CN" altLang="en-US" sz="2800" dirty="0">
                <a:solidFill>
                  <a:srgbClr val="2D4F6A"/>
                </a:solidFill>
                <a:cs typeface="+mn-ea"/>
              </a:rPr>
              <a:t>：路径规划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949C25-C062-4AC1-BCB1-5B2BE2146C05}"/>
              </a:ext>
            </a:extLst>
          </p:cNvPr>
          <p:cNvSpPr txBox="1"/>
          <p:nvPr/>
        </p:nvSpPr>
        <p:spPr>
          <a:xfrm>
            <a:off x="972846" y="525357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单配送（待取餐）路径规划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75AC6D7-3741-44DE-BDB7-66017151D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4" y="2493751"/>
            <a:ext cx="2681627" cy="268162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32EFBAD-A4A2-4D5D-BEBF-0DC3F9D0A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788" y="2451675"/>
            <a:ext cx="2765778" cy="276577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4C8D159-5FF3-4DA2-A8CE-B18D4FE3B3BA}"/>
              </a:ext>
            </a:extLst>
          </p:cNvPr>
          <p:cNvSpPr txBox="1"/>
          <p:nvPr/>
        </p:nvSpPr>
        <p:spPr>
          <a:xfrm>
            <a:off x="4877872" y="525120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总路径规划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B3BED55-E3A1-4AB4-8A6D-1E6509DF9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144" y="3038753"/>
            <a:ext cx="4074447" cy="221482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FC45D9E-2E63-43A4-BF94-F39A9FBD1CAA}"/>
              </a:ext>
            </a:extLst>
          </p:cNvPr>
          <p:cNvSpPr txBox="1"/>
          <p:nvPr/>
        </p:nvSpPr>
        <p:spPr>
          <a:xfrm>
            <a:off x="8842657" y="521745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实现使用的算法</a:t>
            </a:r>
          </a:p>
        </p:txBody>
      </p:sp>
    </p:spTree>
    <p:extLst>
      <p:ext uri="{BB962C8B-B14F-4D97-AF65-F5344CB8AC3E}">
        <p14:creationId xmlns:p14="http://schemas.microsoft.com/office/powerpoint/2010/main" val="4899908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kbyc5n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kbyc5n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854</Words>
  <Application>Microsoft Office PowerPoint</Application>
  <PresentationFormat>宽屏</PresentationFormat>
  <Paragraphs>107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zhuangjie</cp:lastModifiedBy>
  <cp:revision>266</cp:revision>
  <dcterms:created xsi:type="dcterms:W3CDTF">2016-05-20T12:59:00Z</dcterms:created>
  <dcterms:modified xsi:type="dcterms:W3CDTF">2024-04-27T01:00:09Z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1302C07618834D81A7E5B7BB7814EE91_12</vt:lpwstr>
  </property>
  <property fmtid="{D5CDD505-2E9C-101B-9397-08002B2CF9AE}" pid="3" name="KSOProductBuildVer">
    <vt:lpwstr>2052-12.1.0.15374</vt:lpwstr>
  </property>
</Properties>
</file>