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58" r:id="rId3"/>
    <p:sldId id="270" r:id="rId4"/>
    <p:sldId id="271" r:id="rId5"/>
    <p:sldId id="272" r:id="rId6"/>
    <p:sldId id="273" r:id="rId7"/>
    <p:sldId id="259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6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67" autoAdjust="0"/>
    <p:restoredTop sz="94660"/>
  </p:normalViewPr>
  <p:slideViewPr>
    <p:cSldViewPr>
      <p:cViewPr varScale="1">
        <p:scale>
          <a:sx n="65" d="100"/>
          <a:sy n="65" d="100"/>
        </p:scale>
        <p:origin x="-14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951D4-536D-4653-9671-C413F68870A8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4393-FC23-454F-8843-F792E4981B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AFTME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Alignment-free</a:t>
            </a:r>
            <a:r>
              <a:rPr lang="en-US" altLang="zh-CN" baseline="0" dirty="0" smtClean="0"/>
              <a:t> Three-dimension Motif Extractor) </a:t>
            </a:r>
            <a:r>
              <a:rPr lang="zh-CN" altLang="en-US" baseline="0" dirty="0" smtClean="0"/>
              <a:t>是一种不基于结构叠合的提取蛋白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小分子保守作用模块的方法，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AFTME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将蛋白质上构成小分子结合口袋的原子（或氨基酸）根据其性质进行定量化描述，然后对两两口袋原子（或氨基酸）之间的距离进行评估，建立距离矩阵，再利用聚类算法抽提出性质相似的口袋原子（或氨基酸）类别，最后通过后处理，获得蛋白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小分子相互作用模块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ysbio.ustc.edu.cn/mfas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857224" y="1285860"/>
            <a:ext cx="7639737" cy="18938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蛋白质</a:t>
            </a:r>
            <a:r>
              <a:rPr lang="en-US" altLang="zh-CN" sz="32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小分子适配性的系统生物学研究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500298" y="3857628"/>
            <a:ext cx="5143536" cy="13716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8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         何巍</a:t>
            </a:r>
            <a:endParaRPr lang="en-US" altLang="zh-CN" sz="2800" cap="small" dirty="0" smtClean="0">
              <a:solidFill>
                <a:srgbClr val="000066"/>
              </a:solidFill>
              <a:latin typeface="黑体"/>
              <a:ea typeface="黑体"/>
              <a:cs typeface="黑体"/>
            </a:endParaRPr>
          </a:p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sz="28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         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altLang="zh-CN" sz="2400" cap="small" dirty="0" smtClean="0">
              <a:solidFill>
                <a:srgbClr val="000066"/>
              </a:solidFill>
              <a:latin typeface="黑体"/>
              <a:ea typeface="黑体"/>
              <a:cs typeface="黑体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altLang="en-US" sz="2400" dirty="0" smtClean="0">
              <a:solidFill>
                <a:srgbClr val="000066"/>
              </a:solidFill>
              <a:latin typeface="黑体"/>
              <a:ea typeface="黑体"/>
              <a:cs typeface="黑体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altLang="en-US" sz="2400" dirty="0" smtClean="0">
              <a:solidFill>
                <a:srgbClr val="000066"/>
              </a:solidFill>
              <a:latin typeface="黑体"/>
              <a:ea typeface="黑体"/>
              <a:cs typeface="黑体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zh-CN" altLang="en-US" sz="2400" dirty="0">
              <a:solidFill>
                <a:srgbClr val="000066"/>
              </a:solidFill>
              <a:latin typeface="黑体"/>
              <a:ea typeface="黑体"/>
              <a:cs typeface="黑体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0" y="0"/>
            <a:ext cx="9144000" cy="836613"/>
            <a:chOff x="0" y="0"/>
            <a:chExt cx="9144000" cy="836713"/>
          </a:xfrm>
        </p:grpSpPr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83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3" name="TextBox 8"/>
            <p:cNvSpPr txBox="1">
              <a:spLocks noChangeArrowheads="1"/>
            </p:cNvSpPr>
            <p:nvPr/>
          </p:nvSpPr>
          <p:spPr bwMode="auto">
            <a:xfrm>
              <a:off x="3071802" y="142869"/>
              <a:ext cx="3892412" cy="646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rgbClr val="FFC000"/>
                  </a:solidFill>
                  <a:latin typeface="黑体" pitchFamily="2" charset="-122"/>
                </a:rPr>
                <a:t>NT</a:t>
              </a:r>
              <a:r>
                <a:rPr lang="zh-CN" altLang="en-US" sz="3600" b="1" dirty="0" smtClean="0">
                  <a:solidFill>
                    <a:srgbClr val="FFC000"/>
                  </a:solidFill>
                  <a:latin typeface="黑体" pitchFamily="2" charset="-122"/>
                </a:rPr>
                <a:t>实验室年终报告</a:t>
              </a:r>
              <a:endParaRPr lang="zh-CN" altLang="en-US" sz="3600" b="1" dirty="0">
                <a:solidFill>
                  <a:srgbClr val="FFC000"/>
                </a:solidFill>
                <a:latin typeface="黑体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928926" y="45720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sz="24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   </a:t>
            </a:r>
            <a:r>
              <a:rPr lang="zh-CN" altLang="zh-CN" sz="24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4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016</a:t>
            </a:r>
            <a:r>
              <a:rPr lang="zh-CN" altLang="en-US" sz="24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年</a:t>
            </a:r>
            <a:r>
              <a:rPr lang="en-US" altLang="zh-CN" sz="24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4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月</a:t>
            </a:r>
            <a:r>
              <a:rPr lang="en-US" altLang="zh-CN" sz="24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24</a:t>
            </a:r>
            <a:r>
              <a:rPr lang="zh-CN" altLang="en-US" sz="2400" cap="small" dirty="0" smtClean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日</a:t>
            </a:r>
            <a:endParaRPr lang="en-US" altLang="zh-CN" sz="2400" cap="small" dirty="0">
              <a:solidFill>
                <a:srgbClr val="000066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1025" name="Picture 1" descr="C:\Users\hwkobe\AppData\Roaming\Tencent\Users\827462509\QQ\WinTemp\RichOle\7]035MF}SU{7A0Z3V)FD`@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0100" cy="813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系统生物学分析：模块与功能的关系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92867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400" dirty="0" smtClean="0"/>
              <a:t> </a:t>
            </a:r>
            <a:r>
              <a:rPr lang="zh-CN" altLang="en-US" sz="2400" dirty="0" smtClean="0"/>
              <a:t>针对同一小分子，根据蛋白质口袋与小分子亲和力强弱不同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将口袋分组，分别提取结合模块。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1142976" y="1928802"/>
            <a:ext cx="235745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亲和力</a:t>
            </a:r>
            <a:r>
              <a:rPr lang="en-US" altLang="zh-CN" dirty="0" smtClean="0"/>
              <a:t>level1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 PN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42976" y="4929198"/>
            <a:ext cx="235745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亲和力</a:t>
            </a:r>
            <a:r>
              <a:rPr lang="en-US" altLang="zh-CN" dirty="0" smtClean="0"/>
              <a:t>level3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 PN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429000"/>
            <a:ext cx="235745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亲和力</a:t>
            </a:r>
            <a:r>
              <a:rPr lang="en-US" altLang="zh-CN" dirty="0" smtClean="0"/>
              <a:t>level2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 PN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500430" y="2571744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500430" y="5572140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500430" y="4000504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72000" y="2000240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MotifA1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MotifA2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72000" y="3500438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MotifB1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MotifB2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72000" y="5072074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MotifC1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MotifC2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6786578" y="2357430"/>
            <a:ext cx="428628" cy="3429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58082" y="3286124"/>
            <a:ext cx="1785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模块的组合 类型有何差异？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1868" y="21431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AFTME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00430" y="514351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AFTME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00430" y="357187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AFTME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系统生物学分析：模块与功能的关系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857232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400" dirty="0" smtClean="0"/>
              <a:t> </a:t>
            </a:r>
            <a:r>
              <a:rPr lang="en-US" altLang="zh-CN" sz="2800" b="1" dirty="0" smtClean="0"/>
              <a:t>ATP </a:t>
            </a:r>
            <a:r>
              <a:rPr lang="zh-CN" altLang="en-US" sz="2800" b="1" dirty="0" smtClean="0"/>
              <a:t>小分子结合模块与亲和力强弱的关系</a:t>
            </a:r>
            <a:endParaRPr lang="zh-CN" altLang="en-US" sz="2800" b="1" dirty="0"/>
          </a:p>
        </p:txBody>
      </p:sp>
      <p:sp>
        <p:nvSpPr>
          <p:cNvPr id="23" name="圆角矩形 22"/>
          <p:cNvSpPr/>
          <p:nvPr/>
        </p:nvSpPr>
        <p:spPr>
          <a:xfrm>
            <a:off x="1071538" y="1714488"/>
            <a:ext cx="307183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Dataset1: </a:t>
            </a:r>
            <a:r>
              <a:rPr lang="en-US" altLang="zh-CN" sz="2000" dirty="0" err="1" smtClean="0"/>
              <a:t>Kd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mM</a:t>
            </a:r>
            <a:r>
              <a:rPr lang="zh-CN" altLang="en-US" sz="2000" dirty="0" smtClean="0"/>
              <a:t>级别）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12</a:t>
            </a:r>
            <a:r>
              <a:rPr lang="zh-CN" altLang="en-US" sz="2000" dirty="0" smtClean="0"/>
              <a:t>个结合</a:t>
            </a:r>
            <a:r>
              <a:rPr lang="en-US" altLang="zh-CN" sz="2000" dirty="0" smtClean="0"/>
              <a:t>ATP</a:t>
            </a:r>
            <a:r>
              <a:rPr lang="zh-CN" altLang="en-US" sz="2000" dirty="0" smtClean="0"/>
              <a:t>口袋</a:t>
            </a:r>
            <a:endParaRPr lang="zh-CN" altLang="en-US" sz="2000" dirty="0"/>
          </a:p>
        </p:txBody>
      </p:sp>
      <p:sp>
        <p:nvSpPr>
          <p:cNvPr id="24" name="下箭头 23"/>
          <p:cNvSpPr/>
          <p:nvPr/>
        </p:nvSpPr>
        <p:spPr>
          <a:xfrm>
            <a:off x="2428860" y="3214686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WEA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929066"/>
            <a:ext cx="3500462" cy="2265005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5143504" y="1714488"/>
            <a:ext cx="307183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Dataset2: </a:t>
            </a:r>
            <a:r>
              <a:rPr lang="en-US" altLang="zh-CN" sz="2000" dirty="0" err="1" smtClean="0"/>
              <a:t>Kd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uM</a:t>
            </a:r>
            <a:r>
              <a:rPr lang="zh-CN" altLang="en-US" sz="2000" dirty="0" smtClean="0"/>
              <a:t>级别）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12</a:t>
            </a:r>
            <a:r>
              <a:rPr lang="zh-CN" altLang="en-US" sz="2000" dirty="0" smtClean="0"/>
              <a:t>个结合</a:t>
            </a:r>
            <a:r>
              <a:rPr lang="en-US" altLang="zh-CN" sz="2000" dirty="0" smtClean="0"/>
              <a:t>ATP</a:t>
            </a:r>
            <a:r>
              <a:rPr lang="zh-CN" altLang="en-US" sz="2000" dirty="0" smtClean="0"/>
              <a:t>口袋</a:t>
            </a:r>
            <a:endParaRPr lang="zh-CN" altLang="en-US" sz="2000" dirty="0"/>
          </a:p>
        </p:txBody>
      </p:sp>
      <p:sp>
        <p:nvSpPr>
          <p:cNvPr id="30" name="下箭头 29"/>
          <p:cNvSpPr/>
          <p:nvPr/>
        </p:nvSpPr>
        <p:spPr>
          <a:xfrm>
            <a:off x="6500826" y="3214686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STRO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3929066"/>
            <a:ext cx="3500462" cy="22860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8596" y="6286520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疏水（绿）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3438" y="6286520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疏水（绿）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亲水（红）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系统生物学分析：模块与功能的关系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857232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400" dirty="0" smtClean="0"/>
              <a:t> </a:t>
            </a:r>
            <a:r>
              <a:rPr lang="en-US" altLang="zh-CN" sz="2800" b="1" dirty="0" smtClean="0"/>
              <a:t>FMN </a:t>
            </a:r>
            <a:r>
              <a:rPr lang="zh-CN" altLang="en-US" sz="2800" b="1" dirty="0" smtClean="0"/>
              <a:t>小分子结合模块与亲和力强弱的关系</a:t>
            </a:r>
            <a:endParaRPr lang="zh-CN" altLang="en-US" sz="2800" b="1" dirty="0"/>
          </a:p>
        </p:txBody>
      </p:sp>
      <p:sp>
        <p:nvSpPr>
          <p:cNvPr id="23" name="圆角矩形 22"/>
          <p:cNvSpPr/>
          <p:nvPr/>
        </p:nvSpPr>
        <p:spPr>
          <a:xfrm>
            <a:off x="785786" y="1643050"/>
            <a:ext cx="307183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Dataset1: </a:t>
            </a:r>
            <a:r>
              <a:rPr lang="en-US" altLang="zh-CN" sz="2000" dirty="0" err="1" smtClean="0"/>
              <a:t>Kd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uM</a:t>
            </a:r>
            <a:r>
              <a:rPr lang="zh-CN" altLang="en-US" sz="2000" dirty="0" smtClean="0"/>
              <a:t>级别）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8</a:t>
            </a:r>
            <a:r>
              <a:rPr lang="zh-CN" altLang="en-US" sz="2000" dirty="0" smtClean="0"/>
              <a:t>个结合</a:t>
            </a:r>
            <a:r>
              <a:rPr lang="en-US" altLang="zh-CN" sz="2000" dirty="0" smtClean="0"/>
              <a:t>ATP</a:t>
            </a:r>
            <a:r>
              <a:rPr lang="zh-CN" altLang="en-US" sz="2000" dirty="0" smtClean="0"/>
              <a:t>口袋</a:t>
            </a:r>
            <a:endParaRPr lang="zh-CN" altLang="en-US" sz="2000" dirty="0"/>
          </a:p>
        </p:txBody>
      </p:sp>
      <p:sp>
        <p:nvSpPr>
          <p:cNvPr id="24" name="下箭头 23"/>
          <p:cNvSpPr/>
          <p:nvPr/>
        </p:nvSpPr>
        <p:spPr>
          <a:xfrm>
            <a:off x="2143108" y="3143248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14942" y="1643050"/>
            <a:ext cx="307183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Dataset2: </a:t>
            </a:r>
            <a:r>
              <a:rPr lang="en-US" altLang="zh-CN" sz="2000" dirty="0" err="1" smtClean="0"/>
              <a:t>Kd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nM</a:t>
            </a:r>
            <a:r>
              <a:rPr lang="zh-CN" altLang="en-US" sz="2000" dirty="0" smtClean="0"/>
              <a:t>级别）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8</a:t>
            </a:r>
            <a:r>
              <a:rPr lang="zh-CN" altLang="en-US" sz="2000" dirty="0" smtClean="0"/>
              <a:t>个结合</a:t>
            </a:r>
            <a:r>
              <a:rPr lang="en-US" altLang="zh-CN" sz="2000" dirty="0" smtClean="0"/>
              <a:t>ATP</a:t>
            </a:r>
            <a:r>
              <a:rPr lang="zh-CN" altLang="en-US" sz="2000" dirty="0" smtClean="0"/>
              <a:t>口袋</a:t>
            </a:r>
            <a:endParaRPr lang="zh-CN" altLang="en-US" sz="2000" dirty="0"/>
          </a:p>
        </p:txBody>
      </p:sp>
      <p:sp>
        <p:nvSpPr>
          <p:cNvPr id="30" name="下箭头 29"/>
          <p:cNvSpPr/>
          <p:nvPr/>
        </p:nvSpPr>
        <p:spPr>
          <a:xfrm>
            <a:off x="6715140" y="3143248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TRONG_FM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3786190"/>
            <a:ext cx="4000528" cy="2357454"/>
          </a:xfrm>
          <a:prstGeom prst="rect">
            <a:avLst/>
          </a:prstGeom>
        </p:spPr>
      </p:pic>
      <p:pic>
        <p:nvPicPr>
          <p:cNvPr id="12" name="图片 11" descr="WEAK_FM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857628"/>
            <a:ext cx="3714776" cy="2357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20" y="6286520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疏水（浅蓝）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亲水（深蓝）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7752" y="6286520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芳香（浅蓝）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疏水（绿）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系统生物学分析：模块与功能的关系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000108"/>
            <a:ext cx="8215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400" dirty="0" smtClean="0"/>
              <a:t>1. </a:t>
            </a:r>
            <a:r>
              <a:rPr lang="zh-CN" altLang="en-US" sz="2400" dirty="0" smtClean="0"/>
              <a:t>从以上的二个例子可以得出：蛋白质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小分子相互作用的类型可以决定其结合能力的强弱，通过不同类型模块的组合，可实现不同程度的结合从而实现不同的功能。</a:t>
            </a:r>
            <a:endParaRPr lang="en-US" altLang="zh-CN" sz="2400" dirty="0" smtClean="0"/>
          </a:p>
          <a:p>
            <a:pPr marL="514350" indent="-514350"/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可以初步判断：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单一的结合模块亲和力最弱，而在之前所说的有一半的小分子均是单一模块的作用，可能原因是在代谢网络中，多数小分子需要比较自由的结合状态，比如信号分子，酶底物等，因此选择亲和力较弱的方式结合；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）从</a:t>
            </a:r>
            <a:r>
              <a:rPr lang="en-US" altLang="zh-CN" sz="2400" dirty="0" smtClean="0"/>
              <a:t>ATP</a:t>
            </a:r>
            <a:r>
              <a:rPr lang="zh-CN" altLang="en-US" sz="2400" dirty="0" smtClean="0"/>
              <a:t>的不同类型来看，二者均有疏水模块，而较强的结合力是增加了一个亲水的模块，我们认为是疏水的驱动，亲水作用再使某些情况下的结合更加牢固。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不同模块组合的亲和力水平：疏水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疏水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亲水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亲水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芳香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疏水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芳香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亲水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疏水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芳香  （还需要更多验证）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系统生物学分析：模块的通用性分析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714356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400" dirty="0" smtClean="0"/>
              <a:t> </a:t>
            </a:r>
            <a:r>
              <a:rPr lang="zh-CN" altLang="en-US" sz="2800" b="1" dirty="0" smtClean="0"/>
              <a:t>是否存在通用的可复用模块？</a:t>
            </a:r>
            <a:r>
              <a:rPr lang="en-US" altLang="zh-CN" sz="2800" b="1" dirty="0" smtClean="0"/>
              <a:t>YES</a:t>
            </a:r>
            <a:endParaRPr lang="zh-CN" altLang="en-US" sz="2800" b="1" dirty="0"/>
          </a:p>
        </p:txBody>
      </p:sp>
      <p:pic>
        <p:nvPicPr>
          <p:cNvPr id="23" name="图片 22" descr="figure3-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428736"/>
            <a:ext cx="521497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357950" y="1928802"/>
            <a:ext cx="2571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1.ATP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AMP</a:t>
            </a:r>
            <a:r>
              <a:rPr lang="zh-CN" altLang="en-US" dirty="0" smtClean="0"/>
              <a:t>嘌呤环处存在二种模块：疏水，芳香。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2.FMN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FAD </a:t>
            </a:r>
            <a:r>
              <a:rPr lang="zh-CN" altLang="en-US" dirty="0" smtClean="0"/>
              <a:t>的异咯嗪处也有芳香环组成的模块。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在强相互作用下，磷酸集团附近通常有亲水的模块。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系统生物学分析：模块的通用性分析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714356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模块如何组合形成功能单元？ </a:t>
            </a:r>
            <a:r>
              <a:rPr lang="en-US" altLang="zh-CN" sz="2400" b="1" dirty="0" smtClean="0"/>
              <a:t>Assembling</a:t>
            </a:r>
            <a:r>
              <a:rPr lang="zh-CN" altLang="en-US" sz="2400" b="1" dirty="0" smtClean="0"/>
              <a:t>？</a:t>
            </a:r>
            <a:r>
              <a:rPr lang="en-US" altLang="zh-CN" sz="2400" b="1" dirty="0" smtClean="0"/>
              <a:t>Maybe</a:t>
            </a:r>
            <a:endParaRPr lang="zh-CN" altLang="en-US" sz="2800" b="1" dirty="0"/>
          </a:p>
        </p:txBody>
      </p:sp>
      <p:pic>
        <p:nvPicPr>
          <p:cNvPr id="23" name="图片 22" descr="figure3-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357298"/>
            <a:ext cx="521497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29388" y="3714752"/>
            <a:ext cx="2714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Eg1: FAD </a:t>
            </a:r>
            <a:r>
              <a:rPr lang="zh-CN" altLang="en-US" b="1" dirty="0" smtClean="0"/>
              <a:t>（强）</a:t>
            </a:r>
            <a:r>
              <a:rPr lang="en-US" altLang="zh-CN" b="1" dirty="0" smtClean="0"/>
              <a:t>=FMN</a:t>
            </a:r>
            <a:r>
              <a:rPr lang="zh-CN" altLang="en-US" b="1" dirty="0" smtClean="0"/>
              <a:t>（强）</a:t>
            </a:r>
            <a:r>
              <a:rPr lang="en-US" altLang="zh-CN" b="1" dirty="0" smtClean="0"/>
              <a:t>+ATP</a:t>
            </a:r>
            <a:r>
              <a:rPr lang="zh-CN" altLang="en-US" b="1" dirty="0" smtClean="0"/>
              <a:t>（弱）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Eg2:ATP(</a:t>
            </a:r>
            <a:r>
              <a:rPr lang="zh-CN" altLang="en-US" b="1" dirty="0" smtClean="0"/>
              <a:t>强）</a:t>
            </a:r>
            <a:r>
              <a:rPr lang="en-US" altLang="zh-CN" b="1" dirty="0" smtClean="0"/>
              <a:t> = AMP(</a:t>
            </a:r>
            <a:r>
              <a:rPr lang="zh-CN" altLang="en-US" b="1" dirty="0" smtClean="0"/>
              <a:t>弱）</a:t>
            </a:r>
            <a:r>
              <a:rPr lang="en-US" altLang="zh-CN" b="1" dirty="0" smtClean="0"/>
              <a:t>+ PO3</a:t>
            </a:r>
          </a:p>
          <a:p>
            <a:endParaRPr lang="en-US" altLang="zh-CN" b="1" dirty="0" smtClean="0"/>
          </a:p>
        </p:txBody>
      </p:sp>
      <p:pic>
        <p:nvPicPr>
          <p:cNvPr id="7" name="图片 6" descr="STRO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1357298"/>
            <a:ext cx="2643206" cy="18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系统生物学分析：蛋白小分子适配机制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57148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400" b="1" dirty="0" smtClean="0"/>
              <a:t> </a:t>
            </a:r>
            <a:endParaRPr lang="zh-CN" altLang="en-US" sz="2800" b="1" dirty="0"/>
          </a:p>
        </p:txBody>
      </p:sp>
      <p:grpSp>
        <p:nvGrpSpPr>
          <p:cNvPr id="83" name="组合 82"/>
          <p:cNvGrpSpPr/>
          <p:nvPr/>
        </p:nvGrpSpPr>
        <p:grpSpPr>
          <a:xfrm>
            <a:off x="571472" y="642918"/>
            <a:ext cx="8358246" cy="369332"/>
            <a:chOff x="357158" y="6488668"/>
            <a:chExt cx="835824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357158" y="648866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1.</a:t>
              </a:r>
              <a:r>
                <a:rPr lang="zh-CN" altLang="en-US" b="1" dirty="0" smtClean="0"/>
                <a:t>形状互补</a:t>
              </a:r>
              <a:endParaRPr lang="zh-CN" altLang="en-US" b="1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00232" y="6488668"/>
              <a:ext cx="6715172" cy="369332"/>
              <a:chOff x="2000232" y="6488668"/>
              <a:chExt cx="6715172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428860" y="6488668"/>
                <a:ext cx="3071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2. </a:t>
                </a:r>
                <a:r>
                  <a:rPr lang="zh-CN" altLang="en-US" b="1" dirty="0" smtClean="0"/>
                  <a:t>疏水作用驱动识别过程</a:t>
                </a:r>
                <a:endParaRPr lang="zh-CN" alt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857884" y="6488668"/>
                <a:ext cx="285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3.</a:t>
                </a:r>
                <a:r>
                  <a:rPr lang="zh-CN" altLang="en-US" b="1" dirty="0" smtClean="0"/>
                  <a:t>不同模块组合实现功能</a:t>
                </a:r>
                <a:endParaRPr lang="zh-CN" altLang="en-US" b="1" dirty="0"/>
              </a:p>
            </p:txBody>
          </p:sp>
          <p:sp>
            <p:nvSpPr>
              <p:cNvPr id="61" name="右箭头 60"/>
              <p:cNvSpPr/>
              <p:nvPr/>
            </p:nvSpPr>
            <p:spPr>
              <a:xfrm>
                <a:off x="2000232" y="6643710"/>
                <a:ext cx="500066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右箭头 61"/>
              <p:cNvSpPr/>
              <p:nvPr/>
            </p:nvSpPr>
            <p:spPr>
              <a:xfrm>
                <a:off x="5357818" y="6643710"/>
                <a:ext cx="500066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285720" y="1000108"/>
            <a:ext cx="9144064" cy="5357850"/>
            <a:chOff x="214282" y="857232"/>
            <a:chExt cx="9144064" cy="5357850"/>
          </a:xfrm>
        </p:grpSpPr>
        <p:sp>
          <p:nvSpPr>
            <p:cNvPr id="63" name="TextBox 62"/>
            <p:cNvSpPr txBox="1"/>
            <p:nvPr/>
          </p:nvSpPr>
          <p:spPr>
            <a:xfrm>
              <a:off x="8001024" y="1428736"/>
              <a:ext cx="114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（弱结合）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01024" y="32146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（中强度）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01024" y="521495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（高强度）</a:t>
              </a:r>
              <a:endParaRPr lang="zh-CN" altLang="en-US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14282" y="857232"/>
              <a:ext cx="8001056" cy="5357850"/>
              <a:chOff x="214282" y="857232"/>
              <a:chExt cx="8001056" cy="5357850"/>
            </a:xfrm>
          </p:grpSpPr>
          <p:sp>
            <p:nvSpPr>
              <p:cNvPr id="9" name="饼形 8"/>
              <p:cNvSpPr/>
              <p:nvPr/>
            </p:nvSpPr>
            <p:spPr>
              <a:xfrm>
                <a:off x="214282" y="3429000"/>
                <a:ext cx="2000264" cy="142876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pocket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单圆角矩形 9"/>
              <p:cNvSpPr/>
              <p:nvPr/>
            </p:nvSpPr>
            <p:spPr>
              <a:xfrm>
                <a:off x="642910" y="2071678"/>
                <a:ext cx="1000132" cy="642942"/>
              </a:xfrm>
              <a:prstGeom prst="round1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Ligand</a:t>
                </a:r>
                <a:endParaRPr lang="zh-CN" altLang="en-US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2071670" y="3071810"/>
                <a:ext cx="785818" cy="2143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加号 17"/>
              <p:cNvSpPr/>
              <p:nvPr/>
            </p:nvSpPr>
            <p:spPr>
              <a:xfrm>
                <a:off x="928662" y="2857496"/>
                <a:ext cx="428628" cy="35719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928926" y="1428736"/>
                <a:ext cx="2286016" cy="1643074"/>
                <a:chOff x="2928926" y="1428736"/>
                <a:chExt cx="2286016" cy="1643074"/>
              </a:xfrm>
            </p:grpSpPr>
            <p:sp>
              <p:nvSpPr>
                <p:cNvPr id="16" name="饼形 15"/>
                <p:cNvSpPr/>
                <p:nvPr/>
              </p:nvSpPr>
              <p:spPr>
                <a:xfrm>
                  <a:off x="2928926" y="1643050"/>
                  <a:ext cx="2000264" cy="1428760"/>
                </a:xfrm>
                <a:prstGeom prst="pi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单圆角矩形 18"/>
                <p:cNvSpPr/>
                <p:nvPr/>
              </p:nvSpPr>
              <p:spPr>
                <a:xfrm>
                  <a:off x="4143372" y="1428736"/>
                  <a:ext cx="500066" cy="642942"/>
                </a:xfrm>
                <a:prstGeom prst="round1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G1</a:t>
                  </a:r>
                  <a:endParaRPr lang="zh-CN" altLang="en-US" dirty="0"/>
                </a:p>
              </p:txBody>
            </p:sp>
            <p:sp>
              <p:nvSpPr>
                <p:cNvPr id="20" name="剪去单角的矩形 19"/>
                <p:cNvSpPr/>
                <p:nvPr/>
              </p:nvSpPr>
              <p:spPr>
                <a:xfrm>
                  <a:off x="4643438" y="1857364"/>
                  <a:ext cx="500066" cy="285752"/>
                </a:xfrm>
                <a:prstGeom prst="snip1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G2</a:t>
                  </a:r>
                  <a:endParaRPr lang="zh-CN" altLang="en-US" dirty="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428992" y="1643050"/>
                  <a:ext cx="714380" cy="42862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M1</a:t>
                  </a:r>
                  <a:endParaRPr lang="zh-CN" altLang="en-US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214810" y="2285992"/>
                  <a:ext cx="714380" cy="50006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M2</a:t>
                  </a:r>
                  <a:endParaRPr lang="zh-CN" altLang="en-US" dirty="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428992" y="2143116"/>
                  <a:ext cx="857256" cy="42862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M4</a:t>
                  </a:r>
                  <a:endParaRPr lang="zh-CN" altLang="en-US" dirty="0"/>
                </a:p>
              </p:txBody>
            </p:sp>
            <p:sp>
              <p:nvSpPr>
                <p:cNvPr id="26" name="剪去单角的矩形 25"/>
                <p:cNvSpPr/>
                <p:nvPr/>
              </p:nvSpPr>
              <p:spPr>
                <a:xfrm flipH="1">
                  <a:off x="4643438" y="1428736"/>
                  <a:ext cx="571504" cy="428628"/>
                </a:xfrm>
                <a:prstGeom prst="snip1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G3</a:t>
                  </a:r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5786446" y="857232"/>
                <a:ext cx="2071702" cy="1571636"/>
                <a:chOff x="5929322" y="1000108"/>
                <a:chExt cx="2071702" cy="1571636"/>
              </a:xfrm>
            </p:grpSpPr>
            <p:sp>
              <p:nvSpPr>
                <p:cNvPr id="32" name="饼形 31"/>
                <p:cNvSpPr/>
                <p:nvPr/>
              </p:nvSpPr>
              <p:spPr>
                <a:xfrm>
                  <a:off x="5929322" y="1142984"/>
                  <a:ext cx="2000264" cy="1428760"/>
                </a:xfrm>
                <a:prstGeom prst="pi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786578" y="1142984"/>
                  <a:ext cx="714380" cy="42862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M1</a:t>
                  </a:r>
                  <a:endParaRPr lang="zh-CN" altLang="en-US" dirty="0"/>
                </a:p>
              </p:txBody>
            </p:sp>
            <p:sp>
              <p:nvSpPr>
                <p:cNvPr id="34" name="单圆角矩形 33"/>
                <p:cNvSpPr/>
                <p:nvPr/>
              </p:nvSpPr>
              <p:spPr>
                <a:xfrm>
                  <a:off x="7500958" y="1000108"/>
                  <a:ext cx="500066" cy="642942"/>
                </a:xfrm>
                <a:prstGeom prst="round1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G1</a:t>
                  </a:r>
                  <a:endParaRPr lang="zh-CN" altLang="en-US" dirty="0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5786446" y="2643182"/>
                <a:ext cx="2286016" cy="1643074"/>
                <a:chOff x="5929322" y="2500306"/>
                <a:chExt cx="2286016" cy="1643074"/>
              </a:xfrm>
            </p:grpSpPr>
            <p:sp>
              <p:nvSpPr>
                <p:cNvPr id="35" name="饼形 34"/>
                <p:cNvSpPr/>
                <p:nvPr/>
              </p:nvSpPr>
              <p:spPr>
                <a:xfrm>
                  <a:off x="5929322" y="2714620"/>
                  <a:ext cx="2000264" cy="1428760"/>
                </a:xfrm>
                <a:prstGeom prst="pi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6858016" y="2786058"/>
                  <a:ext cx="714380" cy="42862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M1</a:t>
                  </a:r>
                  <a:endParaRPr lang="zh-CN" altLang="en-US" dirty="0"/>
                </a:p>
              </p:txBody>
            </p:sp>
            <p:sp>
              <p:nvSpPr>
                <p:cNvPr id="37" name="单圆角矩形 36"/>
                <p:cNvSpPr/>
                <p:nvPr/>
              </p:nvSpPr>
              <p:spPr>
                <a:xfrm>
                  <a:off x="7572396" y="2500306"/>
                  <a:ext cx="500066" cy="642942"/>
                </a:xfrm>
                <a:prstGeom prst="round1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G1</a:t>
                  </a:r>
                  <a:endParaRPr lang="zh-CN" altLang="en-US" dirty="0"/>
                </a:p>
              </p:txBody>
            </p:sp>
            <p:sp>
              <p:nvSpPr>
                <p:cNvPr id="38" name="剪去单角的矩形 37"/>
                <p:cNvSpPr/>
                <p:nvPr/>
              </p:nvSpPr>
              <p:spPr>
                <a:xfrm>
                  <a:off x="7715272" y="3143248"/>
                  <a:ext cx="500066" cy="285752"/>
                </a:xfrm>
                <a:prstGeom prst="snip1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G2</a:t>
                  </a:r>
                  <a:endParaRPr lang="zh-CN" altLang="en-US" dirty="0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7286644" y="3286124"/>
                  <a:ext cx="714380" cy="50006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M2</a:t>
                  </a:r>
                  <a:endParaRPr lang="zh-CN" altLang="en-US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5786446" y="4286256"/>
                <a:ext cx="2428892" cy="1928826"/>
                <a:chOff x="6072198" y="4143380"/>
                <a:chExt cx="2428892" cy="1928826"/>
              </a:xfrm>
            </p:grpSpPr>
            <p:sp>
              <p:nvSpPr>
                <p:cNvPr id="44" name="单圆角矩形 43"/>
                <p:cNvSpPr/>
                <p:nvPr/>
              </p:nvSpPr>
              <p:spPr>
                <a:xfrm>
                  <a:off x="7500958" y="4143380"/>
                  <a:ext cx="500066" cy="642942"/>
                </a:xfrm>
                <a:prstGeom prst="round1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G1</a:t>
                  </a:r>
                  <a:endParaRPr lang="zh-CN" altLang="en-US" dirty="0"/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6072198" y="4500570"/>
                  <a:ext cx="2428892" cy="1571636"/>
                  <a:chOff x="5929322" y="4429132"/>
                  <a:chExt cx="2428892" cy="1571636"/>
                </a:xfrm>
              </p:grpSpPr>
              <p:sp>
                <p:nvSpPr>
                  <p:cNvPr id="40" name="饼形 39"/>
                  <p:cNvSpPr/>
                  <p:nvPr/>
                </p:nvSpPr>
                <p:spPr>
                  <a:xfrm>
                    <a:off x="5929322" y="4572008"/>
                    <a:ext cx="2000264" cy="1428760"/>
                  </a:xfrm>
                  <a:prstGeom prst="pi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6929454" y="4429132"/>
                    <a:ext cx="714380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M1</a:t>
                    </a:r>
                    <a:endParaRPr lang="zh-CN" altLang="en-US" dirty="0"/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6643702" y="4929198"/>
                    <a:ext cx="857256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M4</a:t>
                    </a:r>
                    <a:endParaRPr lang="zh-CN" altLang="en-US" dirty="0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7500958" y="5072074"/>
                    <a:ext cx="714380" cy="5000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M2</a:t>
                    </a:r>
                    <a:endParaRPr lang="zh-CN" altLang="en-US" dirty="0"/>
                  </a:p>
                </p:txBody>
              </p:sp>
              <p:sp>
                <p:nvSpPr>
                  <p:cNvPr id="45" name="剪去单角的矩形 44"/>
                  <p:cNvSpPr/>
                  <p:nvPr/>
                </p:nvSpPr>
                <p:spPr>
                  <a:xfrm flipH="1">
                    <a:off x="7429520" y="4714884"/>
                    <a:ext cx="571504" cy="428628"/>
                  </a:xfrm>
                  <a:prstGeom prst="snip1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G3</a:t>
                    </a:r>
                    <a:endParaRPr lang="zh-CN" altLang="en-US" dirty="0"/>
                  </a:p>
                </p:txBody>
              </p:sp>
              <p:sp>
                <p:nvSpPr>
                  <p:cNvPr id="46" name="剪去单角的矩形 45"/>
                  <p:cNvSpPr/>
                  <p:nvPr/>
                </p:nvSpPr>
                <p:spPr>
                  <a:xfrm>
                    <a:off x="7858148" y="5072074"/>
                    <a:ext cx="500066" cy="285752"/>
                  </a:xfrm>
                  <a:prstGeom prst="snip1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G2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47" name="左大括号 46"/>
              <p:cNvSpPr/>
              <p:nvPr/>
            </p:nvSpPr>
            <p:spPr>
              <a:xfrm>
                <a:off x="5286380" y="1714488"/>
                <a:ext cx="357190" cy="371477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3000364" y="3286124"/>
                <a:ext cx="2000264" cy="2214578"/>
                <a:chOff x="3000364" y="3286124"/>
                <a:chExt cx="2000264" cy="2214578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3143240" y="3500438"/>
                  <a:ext cx="1214446" cy="1285884"/>
                  <a:chOff x="3143240" y="3500438"/>
                  <a:chExt cx="1214446" cy="1285884"/>
                </a:xfrm>
              </p:grpSpPr>
              <p:sp>
                <p:nvSpPr>
                  <p:cNvPr id="66" name="椭圆 65"/>
                  <p:cNvSpPr/>
                  <p:nvPr/>
                </p:nvSpPr>
                <p:spPr>
                  <a:xfrm>
                    <a:off x="3143240" y="4357694"/>
                    <a:ext cx="714380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M1</a:t>
                    </a:r>
                    <a:endParaRPr lang="zh-CN" altLang="en-US" dirty="0"/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>
                  <a:xfrm>
                    <a:off x="3143240" y="3571876"/>
                    <a:ext cx="714380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M1</a:t>
                    </a:r>
                    <a:endParaRPr lang="zh-CN" altLang="en-US" dirty="0"/>
                  </a:p>
                </p:txBody>
              </p:sp>
              <p:sp>
                <p:nvSpPr>
                  <p:cNvPr id="86" name="单圆角矩形 85"/>
                  <p:cNvSpPr/>
                  <p:nvPr/>
                </p:nvSpPr>
                <p:spPr>
                  <a:xfrm>
                    <a:off x="3857620" y="3500438"/>
                    <a:ext cx="500066" cy="642942"/>
                  </a:xfrm>
                  <a:prstGeom prst="round1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G1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74" name="组合 73"/>
                <p:cNvGrpSpPr/>
                <p:nvPr/>
              </p:nvGrpSpPr>
              <p:grpSpPr>
                <a:xfrm>
                  <a:off x="3143240" y="4214818"/>
                  <a:ext cx="1285884" cy="571504"/>
                  <a:chOff x="3000364" y="4214818"/>
                  <a:chExt cx="1285884" cy="571504"/>
                </a:xfrm>
              </p:grpSpPr>
              <p:sp>
                <p:nvSpPr>
                  <p:cNvPr id="87" name="椭圆 86"/>
                  <p:cNvSpPr/>
                  <p:nvPr/>
                </p:nvSpPr>
                <p:spPr>
                  <a:xfrm>
                    <a:off x="3000364" y="4357694"/>
                    <a:ext cx="857256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M4</a:t>
                    </a:r>
                    <a:endParaRPr lang="zh-CN" altLang="en-US" dirty="0"/>
                  </a:p>
                </p:txBody>
              </p:sp>
              <p:sp>
                <p:nvSpPr>
                  <p:cNvPr id="88" name="剪去单角的矩形 87"/>
                  <p:cNvSpPr/>
                  <p:nvPr/>
                </p:nvSpPr>
                <p:spPr>
                  <a:xfrm flipH="1">
                    <a:off x="3714744" y="4214818"/>
                    <a:ext cx="571504" cy="428628"/>
                  </a:xfrm>
                  <a:prstGeom prst="snip1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G3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75" name="组合 74"/>
                <p:cNvGrpSpPr/>
                <p:nvPr/>
              </p:nvGrpSpPr>
              <p:grpSpPr>
                <a:xfrm>
                  <a:off x="3143240" y="4929198"/>
                  <a:ext cx="1071570" cy="571504"/>
                  <a:chOff x="3357554" y="4857760"/>
                  <a:chExt cx="1071570" cy="571504"/>
                </a:xfrm>
              </p:grpSpPr>
              <p:sp>
                <p:nvSpPr>
                  <p:cNvPr id="89" name="椭圆 88"/>
                  <p:cNvSpPr/>
                  <p:nvPr/>
                </p:nvSpPr>
                <p:spPr>
                  <a:xfrm>
                    <a:off x="3357554" y="4929198"/>
                    <a:ext cx="714380" cy="5000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M2</a:t>
                    </a:r>
                    <a:endParaRPr lang="zh-CN" altLang="en-US" dirty="0"/>
                  </a:p>
                </p:txBody>
              </p:sp>
              <p:sp>
                <p:nvSpPr>
                  <p:cNvPr id="90" name="剪去单角的矩形 89"/>
                  <p:cNvSpPr/>
                  <p:nvPr/>
                </p:nvSpPr>
                <p:spPr>
                  <a:xfrm>
                    <a:off x="3929058" y="4857760"/>
                    <a:ext cx="500066" cy="285752"/>
                  </a:xfrm>
                  <a:prstGeom prst="snip1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G2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7" name="左中括号 76"/>
                <p:cNvSpPr/>
                <p:nvPr/>
              </p:nvSpPr>
              <p:spPr>
                <a:xfrm>
                  <a:off x="3000364" y="3286124"/>
                  <a:ext cx="142876" cy="2143140"/>
                </a:xfrm>
                <a:prstGeom prst="lef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右中括号 77"/>
                <p:cNvSpPr/>
                <p:nvPr/>
              </p:nvSpPr>
              <p:spPr>
                <a:xfrm>
                  <a:off x="4857752" y="3286124"/>
                  <a:ext cx="142876" cy="2143140"/>
                </a:xfrm>
                <a:prstGeom prst="righ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84" name="TextBox 83"/>
          <p:cNvSpPr txBox="1"/>
          <p:nvPr/>
        </p:nvSpPr>
        <p:spPr>
          <a:xfrm>
            <a:off x="4429124" y="3786190"/>
            <a:ext cx="461665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 smtClean="0"/>
              <a:t>可复用模块库</a:t>
            </a:r>
            <a:endParaRPr lang="zh-CN" altLang="en-US" b="1" dirty="0"/>
          </a:p>
        </p:txBody>
      </p:sp>
      <p:grpSp>
        <p:nvGrpSpPr>
          <p:cNvPr id="98" name="组合 97"/>
          <p:cNvGrpSpPr/>
          <p:nvPr/>
        </p:nvGrpSpPr>
        <p:grpSpPr>
          <a:xfrm>
            <a:off x="285720" y="6143644"/>
            <a:ext cx="5429288" cy="500066"/>
            <a:chOff x="571472" y="6357934"/>
            <a:chExt cx="5429288" cy="500066"/>
          </a:xfrm>
        </p:grpSpPr>
        <p:grpSp>
          <p:nvGrpSpPr>
            <p:cNvPr id="97" name="组合 96"/>
            <p:cNvGrpSpPr/>
            <p:nvPr/>
          </p:nvGrpSpPr>
          <p:grpSpPr>
            <a:xfrm>
              <a:off x="571472" y="6357934"/>
              <a:ext cx="4500594" cy="500066"/>
              <a:chOff x="571472" y="6357934"/>
              <a:chExt cx="4500594" cy="500066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571472" y="6429372"/>
                <a:ext cx="714380" cy="42862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M1</a:t>
                </a:r>
                <a:endParaRPr lang="zh-CN" altLang="en-US" dirty="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2428860" y="6357934"/>
                <a:ext cx="714380" cy="50006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M2</a:t>
                </a:r>
                <a:endParaRPr lang="zh-CN" altLang="en-US" dirty="0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4214810" y="6429372"/>
                <a:ext cx="857256" cy="42862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M4</a:t>
                </a:r>
                <a:endParaRPr lang="zh-CN" alt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285852" y="6488668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疏水</a:t>
                </a:r>
                <a:endParaRPr lang="zh-CN" alt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143240" y="6488668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芳香</a:t>
                </a:r>
                <a:endParaRPr lang="zh-CN" altLang="en-US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072066" y="64886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亲水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工作展望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000108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400" dirty="0" smtClean="0"/>
              <a:t>1.</a:t>
            </a:r>
            <a:r>
              <a:rPr lang="zh-CN" altLang="en-US" sz="2400" dirty="0" smtClean="0"/>
              <a:t> 自主开发匹配算法，用于药物筛选以及蛋白质口袋的设计。</a:t>
            </a:r>
            <a:r>
              <a:rPr lang="en-US" altLang="zh-CN" sz="2400" dirty="0" smtClean="0"/>
              <a:t> </a:t>
            </a:r>
          </a:p>
          <a:p>
            <a:pPr marL="514350" indent="-514350"/>
            <a:endParaRPr lang="en-US" altLang="zh-CN" sz="2400" dirty="0" smtClean="0"/>
          </a:p>
          <a:p>
            <a:r>
              <a:rPr lang="en-US" altLang="zh-CN" sz="2400" dirty="0" smtClean="0"/>
              <a:t>2.  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AFTME </a:t>
            </a:r>
            <a:r>
              <a:rPr lang="zh-CN" altLang="en-US" sz="2400" dirty="0" smtClean="0"/>
              <a:t>算法为基础，进一步优化。一方面，寻找分辨率更高的模块，可复用结构单元。另一方面，从原子转移到氨基酸水平，便于对设计的指导。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  </a:t>
            </a:r>
            <a:r>
              <a:rPr lang="zh-CN" altLang="en-US" sz="2400" dirty="0" smtClean="0"/>
              <a:t>合成生物学的部分，能够选取一到二种新的小分子（不再局限于乳酸小分子），进行设计工作并结合实验，争取得到阳性结果。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2"/>
          <p:cNvGrpSpPr/>
          <p:nvPr/>
        </p:nvGrpSpPr>
        <p:grpSpPr>
          <a:xfrm>
            <a:off x="285720" y="0"/>
            <a:ext cx="8858280" cy="6858000"/>
            <a:chOff x="1285852" y="-1"/>
            <a:chExt cx="8858280" cy="6858000"/>
          </a:xfrm>
        </p:grpSpPr>
        <p:pic>
          <p:nvPicPr>
            <p:cNvPr id="2" name="图片 1" descr="Figure1_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-1"/>
              <a:ext cx="6000760" cy="6858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428728" y="714380"/>
              <a:ext cx="2714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Construct a dataset containing proteins binding same ligand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714612" y="1500173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728" y="1857388"/>
              <a:ext cx="2714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Describe pocket residues  by chemical  nature and locality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714612" y="2571744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5852" y="3071809"/>
              <a:ext cx="292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Define equivalent residues across different pockets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3857628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8728" y="4214817"/>
              <a:ext cx="26432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Calculate S for each pocket residues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714612" y="4929198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5286387"/>
              <a:ext cx="285752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Generate motif consist of conserved  residues and plot the motif by PyMOL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21455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000" dirty="0" smtClean="0"/>
              <a:t>Thanks !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背景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6480" y="3764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3000372"/>
            <a:ext cx="171451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蛋白质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小分子相互作用</a:t>
            </a:r>
            <a:endParaRPr lang="zh-CN" altLang="en-US" sz="2400" dirty="0"/>
          </a:p>
        </p:txBody>
      </p:sp>
      <p:pic>
        <p:nvPicPr>
          <p:cNvPr id="27" name="图片 26" descr="u=18968161,2240187762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857232"/>
            <a:ext cx="2928958" cy="153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8" name="TextBox 27"/>
          <p:cNvSpPr txBox="1"/>
          <p:nvPr/>
        </p:nvSpPr>
        <p:spPr>
          <a:xfrm>
            <a:off x="3643306" y="24288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信号传导</a:t>
            </a:r>
            <a:endParaRPr lang="zh-CN" altLang="en-US" dirty="0"/>
          </a:p>
        </p:txBody>
      </p:sp>
      <p:pic>
        <p:nvPicPr>
          <p:cNvPr id="29" name="图片 28" descr="u=771154608,1568210342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2857496"/>
            <a:ext cx="2928958" cy="14287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0" name="TextBox 29"/>
          <p:cNvSpPr txBox="1"/>
          <p:nvPr/>
        </p:nvSpPr>
        <p:spPr>
          <a:xfrm>
            <a:off x="3714744" y="442913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分子转运</a:t>
            </a:r>
            <a:endParaRPr lang="zh-CN" altLang="en-US" dirty="0"/>
          </a:p>
        </p:txBody>
      </p:sp>
      <p:pic>
        <p:nvPicPr>
          <p:cNvPr id="31" name="图片 30" descr="u=1198152550,3518264704&amp;fm=21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50" y="4929198"/>
            <a:ext cx="2928958" cy="13159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2" name="TextBox 31"/>
          <p:cNvSpPr txBox="1"/>
          <p:nvPr/>
        </p:nvSpPr>
        <p:spPr>
          <a:xfrm>
            <a:off x="3857620" y="628652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酶催化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1643042" y="2000240"/>
            <a:ext cx="107157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714480" y="357187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6200000" flipH="1">
            <a:off x="1678761" y="4250537"/>
            <a:ext cx="100013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15074" y="785794"/>
            <a:ext cx="250033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蛋白质与小分子如何实现结合，是哪些作用力驱动了蛋白质与小分子的识别和结合？</a:t>
            </a:r>
            <a:endParaRPr lang="zh-CN" altLang="en-US" b="1" dirty="0"/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7073124" y="242807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15074" y="2857496"/>
            <a:ext cx="250033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结构上的适配如何实现不同的功能，蛋白质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小分子结合的强弱是如何决定的（亲和力大小）？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7073124" y="471409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86512" y="5072074"/>
            <a:ext cx="250033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是否存在特定的可复用的结合模块，如果存在，这些模块又如何组合实现完整的功能？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0" y="1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自主开发算法总结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</a:rPr>
              <a:t>FASD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算法可区分不同金属离子结合位点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pic>
        <p:nvPicPr>
          <p:cNvPr id="3" name="图片 2" descr="Fig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928670"/>
            <a:ext cx="8143932" cy="52864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71736" y="6286520"/>
            <a:ext cx="414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 smtClean="0"/>
              <a:t>Wei H et al,</a:t>
            </a:r>
            <a:r>
              <a:rPr lang="en-US" b="1" dirty="0" smtClean="0"/>
              <a:t> Bioinformatics, 2015: btv044.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0" y="1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自主开发算法总结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：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黑体" pitchFamily="2" charset="-122"/>
              </a:rPr>
              <a:t>MViP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金属离子预测网站服务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pic>
        <p:nvPicPr>
          <p:cNvPr id="1026" name="Picture 2" descr="C:\Users\hwkobe\AppData\Roaming\Tencent\Users\827462509\QQ\WinTemp\RichOle\3`73ZO952BQ_7ZXU@E3W~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267700" cy="528637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857356" y="6215082"/>
            <a:ext cx="5214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hlinkClick r:id="rId3"/>
              </a:rPr>
              <a:t>http://sysbio.ustc.edu.cn/mfasd/</a:t>
            </a:r>
            <a:r>
              <a:rPr lang="en-US" altLang="zh-CN" sz="2400" b="1" dirty="0" smtClean="0"/>
              <a:t>   </a:t>
            </a:r>
            <a:endParaRPr lang="zh-CN" altLang="en-US" sz="2400" b="1" dirty="0"/>
          </a:p>
        </p:txBody>
      </p:sp>
      <p:pic>
        <p:nvPicPr>
          <p:cNvPr id="1027" name="Picture 3" descr="C:\Users\hwkobe\AppData\Roaming\Tencent\Users\827462509\QQ\WinTemp\RichOle\IGOPCFDR6KN86}]CT6U72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642918"/>
            <a:ext cx="9144000" cy="5232535"/>
          </a:xfrm>
          <a:prstGeom prst="rect">
            <a:avLst/>
          </a:prstGeom>
          <a:noFill/>
        </p:spPr>
      </p:pic>
      <p:pic>
        <p:nvPicPr>
          <p:cNvPr id="9" name="图片 8" descr="visualiz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4" y="1142984"/>
            <a:ext cx="4714908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自主开发算法总结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cs typeface="Arial" charset="0"/>
              </a:rPr>
              <a:t>AFTME</a:t>
            </a:r>
            <a:r>
              <a:rPr lang="zh-CN" altLang="en-US" sz="2400" b="1" dirty="0" smtClean="0">
                <a:solidFill>
                  <a:schemeClr val="bg1"/>
                </a:solidFill>
                <a:cs typeface="Arial" charset="0"/>
              </a:rPr>
              <a:t>提取蛋白质</a:t>
            </a:r>
            <a:r>
              <a:rPr lang="en-US" altLang="zh-CN" sz="2400" b="1" dirty="0" smtClean="0">
                <a:solidFill>
                  <a:schemeClr val="bg1"/>
                </a:solidFill>
                <a:cs typeface="Arial" charset="0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cs typeface="Arial" charset="0"/>
              </a:rPr>
              <a:t>小分子保守作用模块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282" y="1500174"/>
            <a:ext cx="1923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Alignment-free</a:t>
            </a:r>
            <a:r>
              <a:rPr lang="zh-CN" altLang="en-US" sz="2800" dirty="0" smtClean="0"/>
              <a:t>的蛋白质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小分子三维保守结合模块提取算法</a:t>
            </a:r>
            <a:endParaRPr lang="zh-CN" altLang="en-US" sz="2800" dirty="0"/>
          </a:p>
        </p:txBody>
      </p:sp>
      <p:pic>
        <p:nvPicPr>
          <p:cNvPr id="19457" name="Picture 1" descr="C:\Users\THINK\AppData\Roaming\Tencent\Users\827462509\QQ\WinTemp\RichOle\{I9}31RXSI2JE2W@52F80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760" y="714356"/>
            <a:ext cx="4465320" cy="614364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357422" y="71435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结合相同小分子的蛋白集合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071802" y="1357298"/>
            <a:ext cx="106680" cy="32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4560" y="1691640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提取与小分子作用的原子集团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3078480" y="2423160"/>
            <a:ext cx="106680" cy="32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6960" y="27279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对每一个功能原子定量描述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3063240" y="3368040"/>
            <a:ext cx="106680" cy="32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16480" y="3764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2640" y="3764280"/>
            <a:ext cx="22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计算两两原子之间的距离，构建距离矩阵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3078480" y="4480560"/>
            <a:ext cx="106680" cy="32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4815840"/>
            <a:ext cx="216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根据距离矩阵对原子进行聚类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48840" y="586740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模块分析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3063240" y="5516880"/>
            <a:ext cx="106680" cy="32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0" y="1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小分子保守结合模块的数据库建立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    基于以上的算法，我们对</a:t>
            </a:r>
            <a:r>
              <a:rPr lang="en-US" altLang="zh-CN" sz="2400" b="1" dirty="0" smtClean="0"/>
              <a:t>268</a:t>
            </a:r>
            <a:r>
              <a:rPr lang="zh-CN" altLang="en-US" sz="2400" b="1" dirty="0" smtClean="0"/>
              <a:t>种常见的分子（在生命过程中如信号传导、分子转运、酶催化发挥重要作用，或设计药物设计的重要分子）提取了保守的结合模块，并整理建立了方便检索的数据库。目前还在进一步完善，不久即可上线供学术界免费使用。</a:t>
            </a:r>
            <a:endParaRPr lang="zh-CN" altLang="en-US" sz="2400" b="1" dirty="0"/>
          </a:p>
        </p:txBody>
      </p:sp>
      <p:pic>
        <p:nvPicPr>
          <p:cNvPr id="4" name="图片 3" descr="snapsh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857232"/>
            <a:ext cx="7572428" cy="5000660"/>
          </a:xfrm>
          <a:prstGeom prst="rect">
            <a:avLst/>
          </a:prstGeom>
        </p:spPr>
      </p:pic>
      <p:pic>
        <p:nvPicPr>
          <p:cNvPr id="5" name="图片 4" descr="snapshot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714356"/>
            <a:ext cx="8709920" cy="5112581"/>
          </a:xfrm>
          <a:prstGeom prst="rect">
            <a:avLst/>
          </a:prstGeom>
        </p:spPr>
      </p:pic>
      <p:pic>
        <p:nvPicPr>
          <p:cNvPr id="6" name="图片 5" descr="snapshot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4356"/>
            <a:ext cx="9144000" cy="5325747"/>
          </a:xfrm>
          <a:prstGeom prst="rect">
            <a:avLst/>
          </a:prstGeom>
        </p:spPr>
      </p:pic>
      <p:pic>
        <p:nvPicPr>
          <p:cNvPr id="7" name="图片 6" descr="snapshot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2000240"/>
            <a:ext cx="5371429" cy="33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系统生物学分析：建立数据集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000108"/>
            <a:ext cx="82153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800" dirty="0" smtClean="0"/>
              <a:t>1.</a:t>
            </a:r>
            <a:r>
              <a:rPr lang="zh-CN" altLang="en-US" sz="2800" dirty="0" smtClean="0"/>
              <a:t>代谢网络中发挥重要作用的小分子，包括了一些信号分子，酶的重要底物，氨基酸，脂肪酸等等共</a:t>
            </a:r>
            <a:r>
              <a:rPr lang="en-US" altLang="zh-CN" sz="2800" dirty="0" smtClean="0"/>
              <a:t>198</a:t>
            </a:r>
            <a:r>
              <a:rPr lang="zh-CN" altLang="en-US" sz="2800" dirty="0" smtClean="0"/>
              <a:t>个。</a:t>
            </a:r>
            <a:endParaRPr lang="en-US" altLang="zh-CN" sz="2800" dirty="0" smtClean="0"/>
          </a:p>
          <a:p>
            <a:pPr marL="514350" indent="-514350"/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所有与小分子结合的口袋通过</a:t>
            </a:r>
            <a:r>
              <a:rPr lang="en-US" altLang="zh-CN" sz="2800" dirty="0" smtClean="0"/>
              <a:t>CD-hit </a:t>
            </a:r>
            <a:r>
              <a:rPr lang="zh-CN" altLang="en-US" sz="2800" dirty="0" smtClean="0"/>
              <a:t>以</a:t>
            </a:r>
            <a:r>
              <a:rPr lang="en-US" altLang="zh-CN" sz="2800" dirty="0" smtClean="0"/>
              <a:t>30%</a:t>
            </a:r>
            <a:r>
              <a:rPr lang="zh-CN" altLang="en-US" sz="2800" dirty="0" smtClean="0"/>
              <a:t>同源度  为标准去除冗余，即保留序列同源度小于</a:t>
            </a:r>
            <a:r>
              <a:rPr lang="en-US" altLang="zh-CN" sz="2800" dirty="0" smtClean="0"/>
              <a:t>30%</a:t>
            </a:r>
            <a:r>
              <a:rPr lang="zh-CN" altLang="en-US" sz="2800" dirty="0" smtClean="0"/>
              <a:t>的蛋白质。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这些小分子满足条件：与之结合的口袋数目，在去除冗余之后不小于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个。</a:t>
            </a:r>
            <a:endParaRPr lang="en-US" altLang="zh-CN" sz="28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系统生物学分析：总体概要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pic>
        <p:nvPicPr>
          <p:cNvPr id="5" name="图片 4" descr="7Q5S7DD%JU`4YESS~[832K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00174"/>
            <a:ext cx="4214842" cy="4004100"/>
          </a:xfrm>
          <a:prstGeom prst="rect">
            <a:avLst/>
          </a:prstGeom>
        </p:spPr>
      </p:pic>
      <p:pic>
        <p:nvPicPr>
          <p:cNvPr id="7" name="图片 6" descr="5)PNE}{@1RY~C21RVOQITE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1428736"/>
            <a:ext cx="3714776" cy="3929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224" y="5643578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疏水模块（</a:t>
            </a:r>
            <a:r>
              <a:rPr lang="en-US" altLang="zh-CN" dirty="0" smtClean="0"/>
              <a:t>VAL,LEU,ILE,PRO</a:t>
            </a:r>
            <a:r>
              <a:rPr lang="zh-CN" altLang="en-US" dirty="0" smtClean="0"/>
              <a:t>等疏水氨基酸的侧链</a:t>
            </a:r>
            <a:r>
              <a:rPr lang="en-US" altLang="zh-CN" dirty="0" smtClean="0"/>
              <a:t>C</a:t>
            </a:r>
            <a:r>
              <a:rPr lang="zh-CN" altLang="en-US" dirty="0" smtClean="0"/>
              <a:t>原子组成）</a:t>
            </a:r>
            <a:endParaRPr lang="en-US" altLang="zh-CN" dirty="0" smtClean="0"/>
          </a:p>
          <a:p>
            <a:r>
              <a:rPr lang="zh-CN" altLang="en-US" dirty="0" smtClean="0"/>
              <a:t>芳香模块（</a:t>
            </a:r>
            <a:r>
              <a:rPr lang="en-US" altLang="zh-CN" dirty="0" smtClean="0"/>
              <a:t>PHE,TRP,TYR</a:t>
            </a:r>
            <a:r>
              <a:rPr lang="zh-CN" altLang="en-US" dirty="0" smtClean="0"/>
              <a:t>等芳香族氨基酸芳香环上</a:t>
            </a:r>
            <a:r>
              <a:rPr lang="en-US" altLang="zh-CN" dirty="0" smtClean="0"/>
              <a:t>C</a:t>
            </a:r>
            <a:r>
              <a:rPr lang="zh-CN" altLang="en-US" dirty="0" smtClean="0"/>
              <a:t>原子组成）</a:t>
            </a:r>
            <a:endParaRPr lang="en-US" altLang="zh-CN" dirty="0" smtClean="0"/>
          </a:p>
          <a:p>
            <a:r>
              <a:rPr lang="zh-CN" altLang="en-US" dirty="0" smtClean="0"/>
              <a:t>亲水模块（</a:t>
            </a:r>
            <a:r>
              <a:rPr lang="en-US" altLang="zh-CN" dirty="0" smtClean="0"/>
              <a:t>GLU,ARG,ASP,LSY</a:t>
            </a:r>
            <a:r>
              <a:rPr lang="zh-CN" altLang="en-US" dirty="0" smtClean="0"/>
              <a:t>等亲水氨基酸侧链的</a:t>
            </a:r>
            <a:r>
              <a:rPr lang="en-US" altLang="zh-CN" dirty="0" smtClean="0"/>
              <a:t>O</a:t>
            </a:r>
            <a:r>
              <a:rPr lang="zh-CN" altLang="en-US" dirty="0" smtClean="0"/>
              <a:t>原子或氮原子）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5852" y="785794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800" b="1" dirty="0" smtClean="0"/>
              <a:t>198</a:t>
            </a:r>
            <a:r>
              <a:rPr lang="zh-CN" altLang="en-US" sz="2800" b="1" dirty="0" smtClean="0"/>
              <a:t>种小分子共提取结合模块</a:t>
            </a:r>
            <a:r>
              <a:rPr lang="en-US" altLang="zh-CN" sz="2800" b="1" dirty="0" smtClean="0"/>
              <a:t>312</a:t>
            </a:r>
            <a:r>
              <a:rPr lang="zh-CN" altLang="en-US" sz="2800" b="1" dirty="0" smtClean="0"/>
              <a:t>个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0" y="0"/>
            <a:ext cx="9144000" cy="571480"/>
          </a:xfrm>
          <a:prstGeom prst="rect">
            <a:avLst/>
          </a:prstGeom>
          <a:solidFill>
            <a:srgbClr val="07013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</a:rPr>
              <a:t>系统生物学分析：总体概要分析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000108"/>
            <a:ext cx="8501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400" dirty="0" smtClean="0"/>
              <a:t>1. </a:t>
            </a:r>
            <a:r>
              <a:rPr lang="zh-CN" altLang="en-US" sz="2400" dirty="0" smtClean="0"/>
              <a:t>从总体的模块类型来看，</a:t>
            </a:r>
            <a:r>
              <a:rPr lang="en-US" altLang="zh-CN" sz="2400" dirty="0" smtClean="0"/>
              <a:t>65%</a:t>
            </a:r>
            <a:r>
              <a:rPr lang="zh-CN" altLang="en-US" sz="2400" dirty="0" smtClean="0"/>
              <a:t>的模块为疏水模块和芳香模块，而亲水模块（包括了酸性碱性和中性一起）只有</a:t>
            </a:r>
            <a:r>
              <a:rPr lang="en-US" altLang="zh-CN" sz="2400" dirty="0" smtClean="0"/>
              <a:t>15%</a:t>
            </a:r>
            <a:r>
              <a:rPr lang="zh-CN" altLang="en-US" sz="2400" dirty="0" smtClean="0"/>
              <a:t>，我们认为</a:t>
            </a:r>
            <a:r>
              <a:rPr lang="zh-CN" altLang="en-US" sz="2400" b="1" dirty="0" smtClean="0"/>
              <a:t>疏水相互作用（包括了芳香族的</a:t>
            </a:r>
            <a:r>
              <a:rPr lang="en-US" altLang="zh-CN" sz="2400" b="1" dirty="0" smtClean="0"/>
              <a:t>PI-PI</a:t>
            </a:r>
            <a:r>
              <a:rPr lang="zh-CN" altLang="en-US" sz="2400" b="1" dirty="0" smtClean="0"/>
              <a:t>共轭）是小分子识别的主要驱动力</a:t>
            </a:r>
            <a:r>
              <a:rPr lang="zh-CN" altLang="en-US" sz="2400" dirty="0" smtClean="0"/>
              <a:t>，亲水作用（氢键，盐桥等）等为辅助作用（具体有待分析）</a:t>
            </a:r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从小分子模块的组合情况来看，有半数的小分子 仅有一个单一的疏水或者芳香模块，而仅有</a:t>
            </a:r>
            <a:r>
              <a:rPr lang="en-US" altLang="zh-CN" sz="2400" dirty="0" smtClean="0"/>
              <a:t>2%</a:t>
            </a:r>
            <a:r>
              <a:rPr lang="zh-CN" altLang="en-US" sz="2400" dirty="0" smtClean="0"/>
              <a:t>的情况只有亲水模块，</a:t>
            </a:r>
            <a:r>
              <a:rPr lang="zh-CN" altLang="en-US" sz="2400" b="1" dirty="0" smtClean="0"/>
              <a:t>一方面进一步证明疏水作用在分子结合过程的主导作用</a:t>
            </a:r>
            <a:r>
              <a:rPr lang="zh-CN" altLang="en-US" sz="2400" dirty="0" smtClean="0"/>
              <a:t>，另一方面，不同类型模块组合是否预示着</a:t>
            </a:r>
            <a:r>
              <a:rPr lang="zh-CN" altLang="en-US" sz="2400" b="1" dirty="0" smtClean="0"/>
              <a:t>蛋白质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小分子相互作用的功能不同</a:t>
            </a:r>
            <a:r>
              <a:rPr lang="zh-CN" altLang="en-US" sz="2400" dirty="0" smtClean="0"/>
              <a:t>，而所占比重的不同是否说明了代谢网络中对不同类型功能的需求呢？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69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1474</Words>
  <PresentationFormat>全屏显示(4:3)</PresentationFormat>
  <Paragraphs>163</Paragraphs>
  <Slides>19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蛋白质-小分子适配性的系统生物学研究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Thanks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hwkobe</dc:creator>
  <cp:lastModifiedBy>hwkobe</cp:lastModifiedBy>
  <cp:revision>143</cp:revision>
  <dcterms:created xsi:type="dcterms:W3CDTF">2015-11-25T02:14:17Z</dcterms:created>
  <dcterms:modified xsi:type="dcterms:W3CDTF">2016-09-27T14:36:39Z</dcterms:modified>
</cp:coreProperties>
</file>