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F324-C914-4BF2-B307-B07541D2246F}" type="datetimeFigureOut">
              <a:rPr lang="zh-CN" altLang="en-US" smtClean="0"/>
              <a:t>2016/10/9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C2C-D515-4452-AA86-D9797DB504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F324-C914-4BF2-B307-B07541D2246F}" type="datetimeFigureOut">
              <a:rPr lang="zh-CN" altLang="en-US" smtClean="0"/>
              <a:t>2016/10/9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C2C-D515-4452-AA86-D9797DB504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F324-C914-4BF2-B307-B07541D2246F}" type="datetimeFigureOut">
              <a:rPr lang="zh-CN" altLang="en-US" smtClean="0"/>
              <a:t>2016/10/9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C2C-D515-4452-AA86-D9797DB504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F324-C914-4BF2-B307-B07541D2246F}" type="datetimeFigureOut">
              <a:rPr lang="zh-CN" altLang="en-US" smtClean="0"/>
              <a:t>2016/10/9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C2C-D515-4452-AA86-D9797DB504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F324-C914-4BF2-B307-B07541D2246F}" type="datetimeFigureOut">
              <a:rPr lang="zh-CN" altLang="en-US" smtClean="0"/>
              <a:t>2016/10/9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C2C-D515-4452-AA86-D9797DB504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F324-C914-4BF2-B307-B07541D2246F}" type="datetimeFigureOut">
              <a:rPr lang="zh-CN" altLang="en-US" smtClean="0"/>
              <a:t>2016/10/9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C2C-D515-4452-AA86-D9797DB504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F324-C914-4BF2-B307-B07541D2246F}" type="datetimeFigureOut">
              <a:rPr lang="zh-CN" altLang="en-US" smtClean="0"/>
              <a:t>2016/10/9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C2C-D515-4452-AA86-D9797DB504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F324-C914-4BF2-B307-B07541D2246F}" type="datetimeFigureOut">
              <a:rPr lang="zh-CN" altLang="en-US" smtClean="0"/>
              <a:t>2016/10/9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C2C-D515-4452-AA86-D9797DB504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F324-C914-4BF2-B307-B07541D2246F}" type="datetimeFigureOut">
              <a:rPr lang="zh-CN" altLang="en-US" smtClean="0"/>
              <a:t>2016/10/9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C2C-D515-4452-AA86-D9797DB504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F324-C914-4BF2-B307-B07541D2246F}" type="datetimeFigureOut">
              <a:rPr lang="zh-CN" altLang="en-US" smtClean="0"/>
              <a:t>2016/10/9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C2C-D515-4452-AA86-D9797DB504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F324-C914-4BF2-B307-B07541D2246F}" type="datetimeFigureOut">
              <a:rPr lang="zh-CN" altLang="en-US" smtClean="0"/>
              <a:t>2016/10/9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C2C-D515-4452-AA86-D9797DB504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F324-C914-4BF2-B307-B07541D2246F}" type="datetimeFigureOut">
              <a:rPr lang="zh-CN" altLang="en-US" smtClean="0"/>
              <a:t>2016/10/9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4C2C-D515-4452-AA86-D9797DB504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感知机（</a:t>
            </a:r>
            <a:r>
              <a:rPr lang="en-US" altLang="zh-CN" dirty="0" err="1" smtClean="0"/>
              <a:t>perceptron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6824" cy="1752600"/>
          </a:xfrm>
        </p:spPr>
        <p:txBody>
          <a:bodyPr/>
          <a:lstStyle/>
          <a:p>
            <a:r>
              <a:rPr lang="en-US" altLang="zh-CN" dirty="0" smtClean="0"/>
              <a:t>learning to answer yes or no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115616" y="4221088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1180728"/>
          </a:xfrm>
        </p:spPr>
        <p:txBody>
          <a:bodyPr/>
          <a:lstStyle/>
          <a:p>
            <a:r>
              <a:rPr lang="zh-CN" altLang="en-US" dirty="0"/>
              <a:t>接下来随机选取一个误分类</a:t>
            </a:r>
            <a:r>
              <a:rPr lang="zh-CN" altLang="en-US" dirty="0" smtClean="0"/>
              <a:t>点（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）对</a:t>
            </a:r>
            <a:r>
              <a:rPr lang="en-US" altLang="zh-CN" dirty="0" smtClean="0"/>
              <a:t>w , b</a:t>
            </a:r>
            <a:r>
              <a:rPr lang="zh-CN" altLang="en-US" dirty="0"/>
              <a:t>进行更</a:t>
            </a:r>
            <a:r>
              <a:rPr lang="zh-CN" altLang="en-US" dirty="0" smtClean="0"/>
              <a:t>新</a:t>
            </a:r>
            <a:r>
              <a:rPr lang="zh-CN" altLang="en-US" dirty="0"/>
              <a:t>：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564904"/>
            <a:ext cx="396044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91880" y="1124744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(w</a:t>
            </a:r>
            <a:r>
              <a:rPr lang="zh-CN" altLang="en-US" sz="3600" baseline="-25000" dirty="0" smtClean="0"/>
              <a:t>原始值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梯度</a:t>
            </a:r>
            <a:r>
              <a:rPr lang="en-US" altLang="zh-CN" sz="3600" dirty="0" smtClean="0"/>
              <a:t>*</a:t>
            </a:r>
            <a:r>
              <a:rPr lang="zh-CN" altLang="en-US" sz="3600" dirty="0" smtClean="0"/>
              <a:t>步长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772816"/>
            <a:ext cx="15841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755576" y="4653136"/>
            <a:ext cx="61926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通过这样的迭代，我们的损失函数就不断减小，直到为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感知机算法</a:t>
            </a:r>
            <a:endParaRPr lang="zh-CN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8892480" cy="368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83568" y="5229200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这种学习算法直观上有如下解释：当一个样本被误分类时，就调整</a:t>
            </a:r>
            <a:r>
              <a:rPr lang="en-US" altLang="zh-CN" sz="2000" dirty="0"/>
              <a:t>w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的值，使超平面</a:t>
            </a:r>
            <a:r>
              <a:rPr lang="en-US" altLang="zh-CN" sz="2000" dirty="0"/>
              <a:t>S</a:t>
            </a:r>
            <a:r>
              <a:rPr lang="zh-CN" altLang="en-US" sz="2000" dirty="0"/>
              <a:t>向误分类点的一侧移动，以减少该误分类点到超平面的距离，直至超平面越过该点使之被正确分类。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machine </a:t>
            </a:r>
            <a:r>
              <a:rPr lang="en-US" altLang="zh-CN" b="1" dirty="0" smtClean="0">
                <a:solidFill>
                  <a:srgbClr val="FF0000"/>
                </a:solidFill>
              </a:rPr>
              <a:t>learning(ML):</a:t>
            </a:r>
          </a:p>
          <a:p>
            <a:pPr>
              <a:buNone/>
            </a:pPr>
            <a:r>
              <a:rPr lang="en-US" altLang="zh-CN" b="1" dirty="0" smtClean="0"/>
              <a:t> data                ML               skill  </a:t>
            </a:r>
            <a:r>
              <a:rPr lang="en-US" altLang="zh-CN" b="1" dirty="0" smtClean="0">
                <a:solidFill>
                  <a:schemeClr val="accent2"/>
                </a:solidFill>
              </a:rPr>
              <a:t>improved </a:t>
            </a:r>
          </a:p>
          <a:p>
            <a:pPr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                                                 performance</a:t>
            </a:r>
          </a:p>
          <a:p>
            <a:pPr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                                                 measure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403648" y="2492896"/>
            <a:ext cx="144016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419872" y="2492896"/>
            <a:ext cx="129614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QQ图片201610091517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2490"/>
            <a:ext cx="8640960" cy="54155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60648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2"/>
                </a:solidFill>
              </a:rPr>
              <a:t>A  </a:t>
            </a:r>
            <a:r>
              <a:rPr lang="en-US" altLang="zh-CN" sz="4000" b="1" dirty="0" smtClean="0">
                <a:solidFill>
                  <a:schemeClr val="accent2"/>
                </a:solidFill>
              </a:rPr>
              <a:t>takes  D  and  H  to  get  g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A Simple Hypothesis Set</a:t>
            </a:r>
            <a:r>
              <a:rPr lang="en-US" altLang="zh-CN" dirty="0"/>
              <a:t>: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accent2"/>
                </a:solidFill>
              </a:rPr>
              <a:t>the ‘Perceptron’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感知机，就是二类分类的线性分类模型，其输入为样本的特征向量，输出为样本的类别，取</a:t>
            </a:r>
            <a:r>
              <a:rPr lang="en-US" altLang="zh-CN" dirty="0"/>
              <a:t>+1</a:t>
            </a:r>
            <a:r>
              <a:rPr lang="zh-CN" altLang="en-US" dirty="0"/>
              <a:t>和</a:t>
            </a:r>
            <a:r>
              <a:rPr lang="en-US" altLang="zh-CN" dirty="0"/>
              <a:t>-1</a:t>
            </a:r>
            <a:r>
              <a:rPr lang="zh-CN" altLang="en-US" dirty="0"/>
              <a:t>二值，即通过某样本的特征，就可以准确判断该样本属于哪一</a:t>
            </a:r>
            <a:r>
              <a:rPr lang="zh-CN" altLang="en-US" dirty="0" smtClean="0"/>
              <a:t>类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可表示为由输入到输出空间的函数：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861048"/>
            <a:ext cx="593345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43608" y="5085184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 , b</a:t>
            </a:r>
            <a:r>
              <a:rPr lang="zh-CN" altLang="en-US" dirty="0" smtClean="0"/>
              <a:t>为感知机参数，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称为权重（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称为偏置（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76672"/>
            <a:ext cx="8517632" cy="2592288"/>
          </a:xfrm>
        </p:spPr>
        <p:txBody>
          <a:bodyPr/>
          <a:lstStyle/>
          <a:p>
            <a:r>
              <a:rPr lang="zh-CN" altLang="en-US" dirty="0"/>
              <a:t>感知机模型的假设空间是定义在特征空间中的所有线性分类模型，即函数集合</a:t>
            </a:r>
            <a:r>
              <a:rPr lang="en-US" altLang="zh-CN" dirty="0"/>
              <a:t>{</a:t>
            </a:r>
            <a:r>
              <a:rPr lang="en-US" altLang="zh-CN" dirty="0" err="1"/>
              <a:t>f|f</a:t>
            </a:r>
            <a:r>
              <a:rPr lang="en-US" altLang="zh-CN" dirty="0"/>
              <a:t>(x) = </a:t>
            </a:r>
            <a:r>
              <a:rPr lang="en-US" altLang="zh-CN" dirty="0" err="1"/>
              <a:t>w·x</a:t>
            </a:r>
            <a:r>
              <a:rPr lang="en-US" altLang="zh-CN" dirty="0"/>
              <a:t> + b}</a:t>
            </a:r>
            <a:r>
              <a:rPr lang="zh-CN" altLang="en-US" dirty="0"/>
              <a:t>。在感知机的定义中，线性方程</a:t>
            </a:r>
            <a:r>
              <a:rPr lang="en-US" altLang="zh-CN" dirty="0" err="1"/>
              <a:t>w·x</a:t>
            </a:r>
            <a:r>
              <a:rPr lang="en-US" altLang="zh-CN" dirty="0"/>
              <a:t> + b = 0</a:t>
            </a:r>
            <a:r>
              <a:rPr lang="zh-CN" altLang="en-US" dirty="0"/>
              <a:t>对应于问题空间中的一个超平面</a:t>
            </a:r>
            <a:r>
              <a:rPr lang="en-US" altLang="zh-CN" dirty="0"/>
              <a:t>S</a:t>
            </a:r>
            <a:r>
              <a:rPr lang="zh-CN" altLang="en-US" dirty="0"/>
              <a:t>，位于这个超平面两侧的样本分别被归为两</a:t>
            </a:r>
            <a:r>
              <a:rPr lang="zh-CN" altLang="en-US" dirty="0" smtClean="0"/>
              <a:t>类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3077" name="Picture 5" descr="http://images.cnitblog.com/blog/414721/201304/11153221-f6dc52adf91b4924b1e9632b4ccc081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068960"/>
            <a:ext cx="7488832" cy="331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假设训练数据集是线性可分的，感知机学习的目标是求出一个分离超平面，可以将这些正实例点和负实例点完全正确的分开。为了找到这样一个超平面，即确定感知机参数</a:t>
            </a:r>
            <a:r>
              <a:rPr lang="en-US" altLang="zh-CN" dirty="0" err="1" smtClean="0"/>
              <a:t>w,b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需要确定一个学习策略，即定义损失函数，并将损失函数极小化。</a:t>
            </a:r>
            <a:endParaRPr lang="en-US" altLang="zh-CN" dirty="0" smtClean="0"/>
          </a:p>
          <a:p>
            <a:r>
              <a:rPr lang="zh-CN" altLang="en-US" dirty="0"/>
              <a:t>误分</a:t>
            </a:r>
            <a:r>
              <a:rPr lang="zh-CN" altLang="en-US" dirty="0" smtClean="0"/>
              <a:t>类点的总数</a:t>
            </a:r>
            <a:r>
              <a:rPr lang="en-US" altLang="zh-CN" dirty="0" smtClean="0"/>
              <a:t>or</a:t>
            </a:r>
            <a:r>
              <a:rPr lang="zh-CN" altLang="en-US" dirty="0" smtClean="0">
                <a:solidFill>
                  <a:schemeClr val="accent2"/>
                </a:solidFill>
              </a:rPr>
              <a:t>误分类点到超平面</a:t>
            </a:r>
            <a:r>
              <a:rPr lang="en-US" altLang="zh-CN" dirty="0" smtClean="0">
                <a:solidFill>
                  <a:schemeClr val="accent2"/>
                </a:solidFill>
              </a:rPr>
              <a:t>s</a:t>
            </a:r>
            <a:r>
              <a:rPr lang="zh-CN" altLang="en-US" dirty="0" smtClean="0">
                <a:solidFill>
                  <a:schemeClr val="accent2"/>
                </a:solidFill>
              </a:rPr>
              <a:t>的总距离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QQ图片2016100915493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404664"/>
            <a:ext cx="5297835" cy="2771176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0" y="3356992"/>
            <a:ext cx="720080" cy="65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55576" y="335699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=( x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 , x</a:t>
            </a:r>
            <a:r>
              <a:rPr lang="en-US" altLang="zh-CN" sz="3200" baseline="-25000" dirty="0"/>
              <a:t>2</a:t>
            </a:r>
            <a:r>
              <a:rPr lang="en-US" altLang="zh-CN" sz="3200" dirty="0" smtClean="0"/>
              <a:t> , x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, … ,x</a:t>
            </a:r>
            <a:r>
              <a:rPr lang="en-US" altLang="zh-CN" sz="3200" baseline="-25000" dirty="0" smtClean="0"/>
              <a:t>i</a:t>
            </a:r>
            <a:r>
              <a:rPr lang="en-US" altLang="zh-CN" sz="3200" dirty="0" smtClean="0"/>
              <a:t>,  </a:t>
            </a:r>
            <a:r>
              <a:rPr lang="en-US" altLang="zh-CN" sz="3200" dirty="0" err="1" smtClean="0"/>
              <a:t>x</a:t>
            </a:r>
            <a:r>
              <a:rPr lang="en-US" altLang="zh-CN" sz="3200" baseline="-25000" dirty="0" err="1" smtClean="0"/>
              <a:t>n</a:t>
            </a:r>
            <a:r>
              <a:rPr lang="en-US" altLang="zh-CN" sz="3200" dirty="0" smtClean="0"/>
              <a:t> )</a:t>
            </a:r>
            <a:endParaRPr lang="zh-CN" alt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25" y="3429000"/>
            <a:ext cx="4419575" cy="53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149080"/>
            <a:ext cx="2808312" cy="37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860032" y="35730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5661248"/>
            <a:ext cx="588065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形状 42"/>
          <p:cNvCxnSpPr>
            <a:endCxn id="32" idx="0"/>
          </p:cNvCxnSpPr>
          <p:nvPr/>
        </p:nvCxnSpPr>
        <p:spPr>
          <a:xfrm>
            <a:off x="1835696" y="1196752"/>
            <a:ext cx="3636404" cy="237626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/>
          <p:nvPr/>
        </p:nvCxnSpPr>
        <p:spPr>
          <a:xfrm>
            <a:off x="2051720" y="1556792"/>
            <a:ext cx="4320480" cy="18722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>
            <a:off x="2051720" y="1916832"/>
            <a:ext cx="6552728" cy="15841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>
            <a:off x="1763688" y="2492896"/>
            <a:ext cx="5472608" cy="10801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47864" y="39330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特征向</a:t>
            </a:r>
            <a:r>
              <a:rPr lang="zh-CN" altLang="en-US" dirty="0" smtClean="0">
                <a:solidFill>
                  <a:schemeClr val="accent2"/>
                </a:solidFill>
              </a:rPr>
              <a:t>量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3" name="下箭头 52"/>
          <p:cNvSpPr/>
          <p:nvPr/>
        </p:nvSpPr>
        <p:spPr>
          <a:xfrm>
            <a:off x="323528" y="458112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0" y="5085184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类别（也称为目标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44008" y="450912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W</a:t>
            </a:r>
            <a:r>
              <a:rPr lang="en-US" altLang="zh-CN" sz="2400" b="1" baseline="-25000" dirty="0" err="1" smtClean="0"/>
              <a:t>i</a:t>
            </a:r>
            <a:r>
              <a:rPr lang="en-US" altLang="zh-CN" sz="2400" b="1" baseline="-25000" dirty="0" smtClean="0"/>
              <a:t> </a:t>
            </a:r>
            <a:r>
              <a:rPr lang="en-US" altLang="zh-CN" sz="2400" b="1" dirty="0" smtClean="0"/>
              <a:t>= (w</a:t>
            </a:r>
            <a:r>
              <a:rPr lang="en-US" altLang="zh-CN" sz="2400" b="1" baseline="30000" dirty="0" smtClean="0"/>
              <a:t>(1) </a:t>
            </a:r>
            <a:r>
              <a:rPr lang="en-US" altLang="zh-CN" sz="2400" b="1" dirty="0" smtClean="0"/>
              <a:t>, w</a:t>
            </a:r>
            <a:r>
              <a:rPr lang="en-US" altLang="zh-CN" sz="2400" b="1" baseline="30000" dirty="0" smtClean="0"/>
              <a:t>(2) </a:t>
            </a:r>
            <a:r>
              <a:rPr lang="en-US" altLang="zh-CN" sz="2400" b="1" dirty="0" smtClean="0"/>
              <a:t>,   …, w</a:t>
            </a:r>
            <a:r>
              <a:rPr lang="en-US" altLang="zh-CN" sz="2400" b="1" baseline="30000" dirty="0" smtClean="0"/>
              <a:t>(</a:t>
            </a:r>
            <a:r>
              <a:rPr lang="en-US" altLang="zh-CN" sz="2400" b="1" baseline="30000" dirty="0" err="1" smtClean="0"/>
              <a:t>i</a:t>
            </a:r>
            <a:r>
              <a:rPr lang="en-US" altLang="zh-CN" sz="2400" b="1" baseline="30000" dirty="0" smtClean="0"/>
              <a:t>) </a:t>
            </a:r>
            <a:r>
              <a:rPr lang="en-US" altLang="zh-CN" sz="2400" b="1" dirty="0" smtClean="0"/>
              <a:t>,  …  , w</a:t>
            </a:r>
            <a:r>
              <a:rPr lang="en-US" altLang="zh-CN" sz="2400" b="1" baseline="30000" dirty="0" smtClean="0"/>
              <a:t>(n) </a:t>
            </a:r>
            <a:r>
              <a:rPr lang="en-US" altLang="zh-CN" sz="2400" b="1" dirty="0" smtClean="0"/>
              <a:t>)</a:t>
            </a:r>
            <a:r>
              <a:rPr lang="en-US" altLang="zh-CN" sz="2400" b="1" baseline="30000" dirty="0" smtClean="0"/>
              <a:t>T</a:t>
            </a:r>
            <a:endParaRPr lang="zh-CN" altLang="en-US" sz="2400" b="1" baseline="30000" dirty="0"/>
          </a:p>
        </p:txBody>
      </p:sp>
      <p:sp>
        <p:nvSpPr>
          <p:cNvPr id="56" name="圆角右箭头 55"/>
          <p:cNvSpPr/>
          <p:nvPr/>
        </p:nvSpPr>
        <p:spPr>
          <a:xfrm flipH="1" flipV="1">
            <a:off x="4427984" y="3861048"/>
            <a:ext cx="504056" cy="2880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上下箭头 56"/>
          <p:cNvSpPr/>
          <p:nvPr/>
        </p:nvSpPr>
        <p:spPr>
          <a:xfrm>
            <a:off x="8460432" y="3789040"/>
            <a:ext cx="144016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上下箭头 57"/>
          <p:cNvSpPr/>
          <p:nvPr/>
        </p:nvSpPr>
        <p:spPr>
          <a:xfrm>
            <a:off x="5580112" y="3861048"/>
            <a:ext cx="144016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上下箭头 58"/>
          <p:cNvSpPr/>
          <p:nvPr/>
        </p:nvSpPr>
        <p:spPr>
          <a:xfrm>
            <a:off x="6300192" y="3861048"/>
            <a:ext cx="144016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上下箭头 59"/>
          <p:cNvSpPr/>
          <p:nvPr/>
        </p:nvSpPr>
        <p:spPr>
          <a:xfrm>
            <a:off x="7236296" y="3861048"/>
            <a:ext cx="144016" cy="504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8640"/>
            <a:ext cx="8435280" cy="1684783"/>
          </a:xfrm>
        </p:spPr>
        <p:txBody>
          <a:bodyPr/>
          <a:lstStyle/>
          <a:p>
            <a:r>
              <a:rPr lang="zh-CN" altLang="en-US" dirty="0" smtClean="0"/>
              <a:t>假设数据集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中所有的实例中</a:t>
            </a:r>
            <a:r>
              <a:rPr lang="zh-CN" altLang="en-US" dirty="0"/>
              <a:t>对于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i</a:t>
            </a:r>
            <a:r>
              <a:rPr lang="en-US" altLang="zh-CN" baseline="-25000" dirty="0"/>
              <a:t> </a:t>
            </a:r>
            <a:r>
              <a:rPr lang="en-US" altLang="zh-CN" dirty="0" smtClean="0"/>
              <a:t> =+1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  , </a:t>
            </a:r>
            <a:r>
              <a:rPr lang="zh-CN" altLang="en-US" baseline="-25000" dirty="0"/>
              <a:t> </a:t>
            </a:r>
            <a:r>
              <a:rPr lang="zh-CN" altLang="en-US" dirty="0" smtClean="0"/>
              <a:t> 有 </a:t>
            </a:r>
            <a:r>
              <a:rPr lang="en-US" altLang="zh-CN" dirty="0" smtClean="0"/>
              <a:t>w*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+b</a:t>
            </a:r>
            <a:r>
              <a:rPr lang="en-US" altLang="zh-CN" dirty="0" smtClean="0"/>
              <a:t>&gt;0; 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=-1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w*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+b</a:t>
            </a:r>
            <a:r>
              <a:rPr lang="en-US" altLang="zh-CN" dirty="0" smtClean="0"/>
              <a:t>&lt;0</a:t>
            </a:r>
            <a:r>
              <a:rPr lang="en-US" altLang="zh-CN" baseline="-25000" dirty="0" smtClean="0"/>
              <a:t> </a:t>
            </a:r>
            <a:r>
              <a:rPr lang="zh-CN" altLang="en-US" baseline="-25000" dirty="0" smtClean="0"/>
              <a:t>。                       </a:t>
            </a:r>
            <a:endParaRPr lang="en-US" altLang="zh-CN" baseline="-25000" dirty="0" smtClean="0"/>
          </a:p>
          <a:p>
            <a:r>
              <a:rPr lang="zh-CN" altLang="en-US" dirty="0"/>
              <a:t>输入空间中任一</a:t>
            </a:r>
            <a:r>
              <a:rPr lang="zh-CN" altLang="en-US" dirty="0" smtClean="0"/>
              <a:t>点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到</a:t>
            </a:r>
            <a:r>
              <a:rPr lang="zh-CN" altLang="en-US" dirty="0"/>
              <a:t>超平面</a:t>
            </a:r>
            <a:r>
              <a:rPr lang="en-US" altLang="zh-CN" dirty="0"/>
              <a:t>S</a:t>
            </a:r>
            <a:r>
              <a:rPr lang="zh-CN" altLang="en-US" dirty="0"/>
              <a:t>的距</a:t>
            </a:r>
            <a:r>
              <a:rPr lang="zh-CN" altLang="en-US" dirty="0" smtClean="0"/>
              <a:t>离：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7"/>
            <a:ext cx="338437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576" y="292494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对于误分类点的数据</a:t>
            </a:r>
            <a:r>
              <a:rPr lang="zh-CN" altLang="en-US" dirty="0" smtClean="0"/>
              <a:t>（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i 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y</a:t>
            </a:r>
            <a:r>
              <a:rPr lang="en-US" altLang="zh-CN" sz="2400" b="1" baseline="-25000" dirty="0" err="1" smtClean="0"/>
              <a:t>i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sz="2000" dirty="0"/>
              <a:t>根</a:t>
            </a:r>
            <a:r>
              <a:rPr lang="zh-CN" altLang="en-US" sz="2000" dirty="0" smtClean="0"/>
              <a:t>据假设</a:t>
            </a:r>
            <a:r>
              <a:rPr lang="zh-CN" altLang="en-US" dirty="0" smtClean="0"/>
              <a:t>，  </a:t>
            </a:r>
            <a:endParaRPr lang="zh-CN" altLang="en-US" dirty="0"/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924944"/>
            <a:ext cx="2448272" cy="49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55576" y="364502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+mn-ea"/>
                <a:cs typeface="宋体" pitchFamily="2" charset="-122"/>
              </a:rPr>
              <a:t>因此误分类点到超平面S的距离可以写作</a:t>
            </a:r>
            <a:r>
              <a:rPr lang="zh-CN" altLang="zh-CN" dirty="0">
                <a:solidFill>
                  <a:srgbClr val="000000"/>
                </a:solidFill>
                <a:latin typeface="Arial" pitchFamily="34" charset="0"/>
                <a:ea typeface="Helvetica Neue"/>
                <a:cs typeface="宋体" pitchFamily="2" charset="-122"/>
              </a:rPr>
              <a:t>：</a:t>
            </a:r>
            <a:r>
              <a:rPr lang="zh-CN" altLang="zh-CN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3573016"/>
            <a:ext cx="295232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683568" y="46531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假设超平面</a:t>
            </a:r>
            <a:r>
              <a:rPr lang="en-US" altLang="zh-CN" dirty="0"/>
              <a:t>S</a:t>
            </a:r>
            <a:r>
              <a:rPr lang="zh-CN" altLang="en-US" dirty="0"/>
              <a:t>的误分类点集合为</a:t>
            </a:r>
            <a:r>
              <a:rPr lang="en-US" altLang="zh-CN" dirty="0"/>
              <a:t>M</a:t>
            </a:r>
            <a:r>
              <a:rPr lang="zh-CN" altLang="en-US" dirty="0"/>
              <a:t>，那么所有误分类点到超平面</a:t>
            </a:r>
            <a:r>
              <a:rPr lang="en-US" altLang="zh-CN" dirty="0"/>
              <a:t>S</a:t>
            </a:r>
            <a:r>
              <a:rPr lang="zh-CN" altLang="en-US" dirty="0"/>
              <a:t>的总距离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4725144"/>
            <a:ext cx="3528392" cy="126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5661248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/>
              <a:t>||w||</a:t>
            </a:r>
            <a:r>
              <a:rPr lang="zh-CN" altLang="en-US" dirty="0"/>
              <a:t>值是固定的，不必考虑，这样就得到了感知机学习的损失函</a:t>
            </a:r>
            <a:r>
              <a:rPr lang="zh-CN" altLang="en-US" dirty="0" smtClean="0"/>
              <a:t>数：</a:t>
            </a:r>
            <a:endParaRPr lang="zh-CN" altLang="en-US" dirty="0"/>
          </a:p>
        </p:txBody>
      </p:sp>
      <p:pic>
        <p:nvPicPr>
          <p:cNvPr id="1844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6093296"/>
            <a:ext cx="4608544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根据感知机学习的策略，我们已经将寻找超平面</a:t>
            </a:r>
            <a:r>
              <a:rPr lang="en-US" altLang="zh-CN" dirty="0"/>
              <a:t>S</a:t>
            </a:r>
            <a:r>
              <a:rPr lang="zh-CN" altLang="en-US" dirty="0"/>
              <a:t>的问题转化</a:t>
            </a:r>
            <a:r>
              <a:rPr lang="zh-CN" altLang="en-US" dirty="0" smtClean="0"/>
              <a:t>为感知机损失函数的</a:t>
            </a:r>
            <a:r>
              <a:rPr lang="zh-CN" altLang="en-US" dirty="0"/>
              <a:t>最优化问题，最优化的方法是随机梯度下降</a:t>
            </a:r>
            <a:r>
              <a:rPr lang="zh-CN" altLang="en-US" dirty="0" smtClean="0"/>
              <a:t>法（</a:t>
            </a:r>
            <a:r>
              <a:rPr lang="en-US" altLang="zh-CN" dirty="0" smtClean="0"/>
              <a:t>SGD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先</a:t>
            </a:r>
            <a:r>
              <a:rPr lang="zh-CN" altLang="en-US" dirty="0"/>
              <a:t>任意选取一个超平</a:t>
            </a:r>
            <a:r>
              <a:rPr lang="zh-CN" altLang="en-US" dirty="0" smtClean="0"/>
              <a:t>面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其对应的参数分别为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,b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。</a:t>
            </a:r>
            <a:r>
              <a:rPr lang="zh-CN" altLang="en-US" dirty="0"/>
              <a:t>然后用梯度下降不断地极小化损失函</a:t>
            </a:r>
            <a:r>
              <a:rPr lang="zh-CN" altLang="en-US" dirty="0" smtClean="0"/>
              <a:t>数。极小化过程中，每一次随机选一个误分类点使其梯度下降（</a:t>
            </a:r>
            <a:r>
              <a:rPr lang="zh-CN" altLang="en-US" dirty="0"/>
              <a:t>每次随机选取一个误分类点对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进行更新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1"/>
            <a:ext cx="8229600" cy="201622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设误分类点集合</a:t>
            </a:r>
            <a:r>
              <a:rPr lang="en-US" altLang="zh-CN" dirty="0"/>
              <a:t>M</a:t>
            </a:r>
            <a:r>
              <a:rPr lang="zh-CN" altLang="en-US" dirty="0"/>
              <a:t>是固定的，为</a:t>
            </a:r>
            <a:r>
              <a:rPr lang="zh-CN" altLang="en-US" dirty="0" smtClean="0"/>
              <a:t>求损失函数的</a:t>
            </a:r>
            <a:r>
              <a:rPr lang="zh-CN" altLang="en-US" dirty="0"/>
              <a:t>最小值，我们需要知道往哪个方向下降速率最快，这是可由对损失函数</a:t>
            </a:r>
            <a:r>
              <a:rPr lang="en-US" altLang="zh-CN" dirty="0"/>
              <a:t>L(w, b)</a:t>
            </a:r>
            <a:r>
              <a:rPr lang="zh-CN" altLang="en-US" dirty="0"/>
              <a:t>求梯度得到，</a:t>
            </a:r>
            <a:r>
              <a:rPr lang="en-US" altLang="zh-CN" dirty="0"/>
              <a:t>L(w, b)</a:t>
            </a:r>
            <a:r>
              <a:rPr lang="zh-CN" altLang="en-US" dirty="0"/>
              <a:t>的梯度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924944"/>
            <a:ext cx="360040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955</Words>
  <Application>Microsoft Office PowerPoint</Application>
  <PresentationFormat>全屏显示(4:3)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感知机（perceptron）</vt:lpstr>
      <vt:lpstr>幻灯片 2</vt:lpstr>
      <vt:lpstr>A Simple Hypothesis Set:  the ‘Perceptron’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感知机算法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感知机（）</dc:title>
  <dc:creator>9jing.cn</dc:creator>
  <cp:lastModifiedBy>9jing.cn</cp:lastModifiedBy>
  <cp:revision>58</cp:revision>
  <dcterms:created xsi:type="dcterms:W3CDTF">2016-10-09T03:51:43Z</dcterms:created>
  <dcterms:modified xsi:type="dcterms:W3CDTF">2016-10-09T14:44:24Z</dcterms:modified>
</cp:coreProperties>
</file>