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8" r:id="rId5"/>
    <p:sldId id="2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29" autoAdjust="0"/>
    <p:restoredTop sz="94660"/>
  </p:normalViewPr>
  <p:slideViewPr>
    <p:cSldViewPr>
      <p:cViewPr varScale="1">
        <p:scale>
          <a:sx n="65" d="100"/>
          <a:sy n="65" d="100"/>
        </p:scale>
        <p:origin x="-151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480" y="142852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预测突变的危害性 </a:t>
            </a:r>
            <a:r>
              <a:rPr lang="en-US" altLang="zh-CN" sz="2800" b="1" dirty="0" smtClean="0"/>
              <a:t>1 </a:t>
            </a:r>
          </a:p>
          <a:p>
            <a:pPr algn="ctr"/>
            <a:r>
              <a:rPr lang="en-US" altLang="zh-CN" sz="2800" dirty="0" smtClean="0"/>
              <a:t>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根据蛋白质危害性的打分）</a:t>
            </a:r>
            <a:endParaRPr lang="zh-CN" altLang="en-US" sz="2400" dirty="0"/>
          </a:p>
        </p:txBody>
      </p:sp>
      <p:pic>
        <p:nvPicPr>
          <p:cNvPr id="3" name="图片 2" descr="D_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8726" y="1071546"/>
            <a:ext cx="8715436" cy="55201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16" y="1714489"/>
            <a:ext cx="20717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选择四种预测蛋白质危害性的软件（</a:t>
            </a:r>
            <a:r>
              <a:rPr lang="en-US" altLang="zh-CN" dirty="0" err="1" smtClean="0"/>
              <a:t>MutationTaster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Polyphen2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FATHMM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训练（</a:t>
            </a:r>
            <a:r>
              <a:rPr lang="en-US" altLang="zh-CN" dirty="0" smtClean="0"/>
              <a:t>154</a:t>
            </a:r>
            <a:r>
              <a:rPr lang="zh-CN" altLang="en-US" dirty="0" smtClean="0"/>
              <a:t>个样本）得到决策树。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在测试集中（</a:t>
            </a:r>
            <a:r>
              <a:rPr lang="en-US" altLang="zh-CN" dirty="0" smtClean="0"/>
              <a:t>56</a:t>
            </a:r>
            <a:r>
              <a:rPr lang="zh-CN" altLang="en-US" dirty="0" smtClean="0"/>
              <a:t>个样本）预测准确性为：</a:t>
            </a:r>
            <a:r>
              <a:rPr lang="en-US" altLang="zh-CN" dirty="0" smtClean="0"/>
              <a:t>100% </a:t>
            </a:r>
            <a:r>
              <a:rPr lang="zh-CN" altLang="en-US" dirty="0" smtClean="0"/>
              <a:t>特异性为：</a:t>
            </a:r>
            <a:r>
              <a:rPr lang="en-US" altLang="zh-CN" dirty="0" smtClean="0"/>
              <a:t>94.6%</a:t>
            </a:r>
          </a:p>
          <a:p>
            <a:r>
              <a:rPr lang="zh-CN" altLang="en-US" dirty="0" smtClean="0"/>
              <a:t>（不考虑</a:t>
            </a:r>
            <a:r>
              <a:rPr lang="en-US" altLang="zh-CN" dirty="0" smtClean="0"/>
              <a:t>’.’ )</a:t>
            </a:r>
          </a:p>
          <a:p>
            <a:r>
              <a:rPr lang="zh-CN" altLang="en-US" dirty="0" smtClean="0"/>
              <a:t>准确性为：</a:t>
            </a:r>
            <a:r>
              <a:rPr lang="en-US" altLang="zh-CN" dirty="0" smtClean="0"/>
              <a:t>84.8% </a:t>
            </a:r>
            <a:r>
              <a:rPr lang="zh-CN" altLang="en-US" dirty="0" smtClean="0"/>
              <a:t>特异性为：</a:t>
            </a:r>
            <a:r>
              <a:rPr lang="en-US" altLang="zh-CN" dirty="0" smtClean="0"/>
              <a:t>91.6%</a:t>
            </a:r>
          </a:p>
          <a:p>
            <a:r>
              <a:rPr lang="zh-CN" altLang="en-US" dirty="0" smtClean="0"/>
              <a:t>（考虑</a:t>
            </a:r>
            <a:r>
              <a:rPr lang="en-US" altLang="zh-CN" dirty="0" smtClean="0"/>
              <a:t>’.’ 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480" y="142852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预测突变的危害性 </a:t>
            </a:r>
            <a:r>
              <a:rPr lang="en-US" altLang="zh-CN" sz="2800" b="1" dirty="0" smtClean="0"/>
              <a:t>2</a:t>
            </a:r>
          </a:p>
          <a:p>
            <a:pPr algn="ctr"/>
            <a:r>
              <a:rPr lang="en-US" altLang="zh-CN" sz="2800" dirty="0" smtClean="0"/>
              <a:t>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根据蛋白质保守性的打分）</a:t>
            </a:r>
            <a:endParaRPr lang="zh-CN" altLang="en-US" sz="2400" dirty="0"/>
          </a:p>
        </p:txBody>
      </p:sp>
      <p:pic>
        <p:nvPicPr>
          <p:cNvPr id="3" name="图片 2" descr="C_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84" y="1214422"/>
            <a:ext cx="7358114" cy="50470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16" y="1714488"/>
            <a:ext cx="20717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选择三种预测蛋白质保守性的软件（</a:t>
            </a:r>
            <a:r>
              <a:rPr lang="en-US" altLang="zh-CN" dirty="0" err="1" smtClean="0"/>
              <a:t>Fathmm</a:t>
            </a:r>
            <a:r>
              <a:rPr lang="en-US" altLang="zh-CN" dirty="0" smtClean="0"/>
              <a:t>-MKL-coding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MetaSVM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MetaLR</a:t>
            </a:r>
            <a:r>
              <a:rPr lang="zh-CN" altLang="en-US" dirty="0" smtClean="0"/>
              <a:t>）训练得到决策树。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在测试集中预测准确性为：</a:t>
            </a:r>
            <a:r>
              <a:rPr lang="en-US" altLang="zh-CN" dirty="0" smtClean="0"/>
              <a:t>94.3% </a:t>
            </a:r>
            <a:r>
              <a:rPr lang="zh-CN" altLang="en-US" dirty="0" smtClean="0"/>
              <a:t>特异性为：</a:t>
            </a:r>
            <a:r>
              <a:rPr lang="en-US" altLang="zh-CN" dirty="0" smtClean="0"/>
              <a:t>94.6%</a:t>
            </a:r>
          </a:p>
          <a:p>
            <a:r>
              <a:rPr lang="zh-CN" altLang="en-US" dirty="0" smtClean="0"/>
              <a:t>（不考虑</a:t>
            </a:r>
            <a:r>
              <a:rPr lang="en-US" altLang="zh-CN" dirty="0" smtClean="0"/>
              <a:t>’.’ )</a:t>
            </a:r>
          </a:p>
          <a:p>
            <a:r>
              <a:rPr lang="zh-CN" altLang="en-US" dirty="0" smtClean="0"/>
              <a:t>准确性为：</a:t>
            </a:r>
            <a:r>
              <a:rPr lang="en-US" altLang="zh-CN" dirty="0" smtClean="0"/>
              <a:t>80.3% </a:t>
            </a:r>
            <a:r>
              <a:rPr lang="zh-CN" altLang="en-US" dirty="0" smtClean="0"/>
              <a:t>特异性为：</a:t>
            </a:r>
            <a:r>
              <a:rPr lang="en-US" altLang="zh-CN" dirty="0" smtClean="0"/>
              <a:t>94.6%</a:t>
            </a:r>
          </a:p>
          <a:p>
            <a:r>
              <a:rPr lang="zh-CN" altLang="en-US" dirty="0" smtClean="0"/>
              <a:t>（考虑</a:t>
            </a:r>
            <a:r>
              <a:rPr lang="en-US" altLang="zh-CN" dirty="0" smtClean="0"/>
              <a:t>’.’ 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3108" y="428604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各种证据的判定</a:t>
            </a:r>
            <a:endParaRPr lang="zh-CN" altLang="en-US" sz="28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42976" y="1142984"/>
          <a:ext cx="7000924" cy="539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8650"/>
                <a:gridCol w="5132274"/>
              </a:tblGrid>
              <a:tr h="3535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证据类型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证据的相关特征判定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8838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PVS1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dirty="0" smtClean="0"/>
                        <a:t>‘</a:t>
                      </a:r>
                      <a:r>
                        <a:rPr lang="en-US" altLang="zh-CN" dirty="0" err="1" smtClean="0"/>
                        <a:t>ExonicFunc.refGene</a:t>
                      </a:r>
                      <a:r>
                        <a:rPr lang="en-US" altLang="zh-CN" dirty="0" smtClean="0"/>
                        <a:t>’ </a:t>
                      </a:r>
                      <a:r>
                        <a:rPr lang="zh-CN" altLang="en-US" dirty="0" smtClean="0"/>
                        <a:t>为</a:t>
                      </a:r>
                      <a:r>
                        <a:rPr lang="en-US" altLang="zh-CN" dirty="0" err="1" smtClean="0"/>
                        <a:t>NullMutation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或者</a:t>
                      </a:r>
                      <a:r>
                        <a:rPr lang="en-US" altLang="zh-CN" baseline="0" dirty="0" smtClean="0"/>
                        <a:t>’</a:t>
                      </a:r>
                      <a:r>
                        <a:rPr lang="en-US" altLang="zh-CN" baseline="0" dirty="0" err="1" smtClean="0"/>
                        <a:t>Func.refGene</a:t>
                      </a:r>
                      <a:r>
                        <a:rPr lang="en-US" altLang="zh-CN" baseline="0" dirty="0" smtClean="0"/>
                        <a:t>’</a:t>
                      </a:r>
                      <a:r>
                        <a:rPr lang="zh-CN" altLang="en-US" baseline="0" dirty="0" smtClean="0"/>
                        <a:t>为</a:t>
                      </a:r>
                      <a:r>
                        <a:rPr lang="en-US" altLang="zh-CN" baseline="0" dirty="0" smtClean="0"/>
                        <a:t>’splicing’.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二棵决策树均判定为致病（考虑</a:t>
                      </a:r>
                      <a:r>
                        <a:rPr lang="en-US" altLang="zh-CN" baseline="0" dirty="0" smtClean="0"/>
                        <a:t>’.’)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149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CN" dirty="0" smtClean="0"/>
                        <a:t>‘</a:t>
                      </a:r>
                      <a:r>
                        <a:rPr lang="en-US" altLang="zh-CN" dirty="0" err="1" smtClean="0"/>
                        <a:t>ExonicFunc.refGene</a:t>
                      </a:r>
                      <a:r>
                        <a:rPr lang="en-US" altLang="zh-CN" dirty="0" smtClean="0"/>
                        <a:t>’ </a:t>
                      </a:r>
                      <a:r>
                        <a:rPr lang="zh-CN" altLang="en-US" dirty="0" smtClean="0"/>
                        <a:t>为</a:t>
                      </a:r>
                      <a:r>
                        <a:rPr lang="en-US" altLang="zh-CN" dirty="0" err="1" smtClean="0"/>
                        <a:t>NullMutation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或者</a:t>
                      </a:r>
                      <a:r>
                        <a:rPr lang="en-US" altLang="zh-CN" baseline="0" dirty="0" smtClean="0"/>
                        <a:t>’</a:t>
                      </a:r>
                      <a:r>
                        <a:rPr lang="en-US" altLang="zh-CN" baseline="0" dirty="0" err="1" smtClean="0"/>
                        <a:t>Func.refGene</a:t>
                      </a:r>
                      <a:r>
                        <a:rPr lang="en-US" altLang="zh-CN" baseline="0" dirty="0" smtClean="0"/>
                        <a:t>’</a:t>
                      </a:r>
                      <a:r>
                        <a:rPr lang="zh-CN" altLang="en-US" baseline="0" dirty="0" smtClean="0"/>
                        <a:t>为</a:t>
                      </a:r>
                      <a:r>
                        <a:rPr lang="en-US" altLang="zh-CN" baseline="0" dirty="0" smtClean="0"/>
                        <a:t>’splicing’.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CN" baseline="0" dirty="0" smtClean="0"/>
                        <a:t> ‘</a:t>
                      </a:r>
                      <a:r>
                        <a:rPr lang="en-US" altLang="zh-CN" baseline="0" dirty="0" err="1" smtClean="0"/>
                        <a:t>HGMD_Phenotype</a:t>
                      </a:r>
                      <a:r>
                        <a:rPr lang="en-US" altLang="zh-CN" baseline="0" dirty="0" smtClean="0"/>
                        <a:t>’</a:t>
                      </a:r>
                      <a:r>
                        <a:rPr lang="zh-CN" altLang="en-US" baseline="0" dirty="0" smtClean="0"/>
                        <a:t>得病：</a:t>
                      </a:r>
                      <a:r>
                        <a:rPr lang="en-US" altLang="zh-CN" baseline="0" dirty="0" smtClean="0"/>
                        <a:t>+1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CN" baseline="0" dirty="0" smtClean="0"/>
                        <a:t> ‘CLINSIG’ </a:t>
                      </a:r>
                      <a:r>
                        <a:rPr lang="zh-CN" altLang="en-US" baseline="0" dirty="0" smtClean="0"/>
                        <a:t>判断得病： </a:t>
                      </a:r>
                      <a:r>
                        <a:rPr lang="en-US" altLang="zh-CN" baseline="0" dirty="0" smtClean="0"/>
                        <a:t>+1</a:t>
                      </a:r>
                    </a:p>
                  </a:txBody>
                  <a:tcPr anchor="ctr"/>
                </a:tc>
              </a:tr>
              <a:tr h="6187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dirty="0" smtClean="0"/>
                        <a:t>‘1000g2015aug_all’ </a:t>
                      </a:r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0.05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或者为空： </a:t>
                      </a:r>
                      <a:r>
                        <a:rPr lang="en-US" altLang="zh-CN" baseline="0" dirty="0" smtClean="0"/>
                        <a:t>+1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移码突变，终止子丢失： </a:t>
                      </a:r>
                      <a:r>
                        <a:rPr lang="en-US" altLang="zh-CN" baseline="0" dirty="0" smtClean="0"/>
                        <a:t>+1</a:t>
                      </a:r>
                    </a:p>
                  </a:txBody>
                  <a:tcPr anchor="ctr"/>
                </a:tc>
              </a:tr>
              <a:tr h="3535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</a:t>
                      </a:r>
                      <a:r>
                        <a:rPr lang="zh-CN" altLang="en-US" dirty="0" smtClean="0"/>
                        <a:t>决策树的结果，若为致病</a:t>
                      </a:r>
                      <a:r>
                        <a:rPr lang="en-US" altLang="zh-CN" dirty="0" smtClean="0"/>
                        <a:t>+1</a:t>
                      </a:r>
                      <a:r>
                        <a:rPr lang="zh-CN" altLang="en-US" baseline="0" dirty="0" smtClean="0"/>
                        <a:t>（考虑</a:t>
                      </a:r>
                      <a:r>
                        <a:rPr lang="en-US" altLang="zh-CN" baseline="0" dirty="0" smtClean="0"/>
                        <a:t>’.’)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535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BA1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‘1000g2015aug_all’ </a:t>
                      </a:r>
                      <a:r>
                        <a:rPr lang="zh-CN" altLang="en-US" dirty="0" smtClean="0"/>
                        <a:t>大于</a:t>
                      </a:r>
                      <a:r>
                        <a:rPr lang="en-US" altLang="zh-CN" dirty="0" smtClean="0"/>
                        <a:t>0.05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535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</a:t>
                      </a:r>
                      <a:r>
                        <a:rPr lang="en-US" altLang="zh-CN" baseline="0" dirty="0" smtClean="0"/>
                        <a:t>‘CLINSIG’ </a:t>
                      </a:r>
                      <a:r>
                        <a:rPr lang="zh-CN" altLang="en-US" baseline="0" dirty="0" smtClean="0"/>
                        <a:t>判断健康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149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1. ‘</a:t>
                      </a:r>
                      <a:r>
                        <a:rPr lang="en-US" altLang="zh-CN" dirty="0" err="1" smtClean="0"/>
                        <a:t>ExonicFunc.refGene</a:t>
                      </a:r>
                      <a:r>
                        <a:rPr lang="en-US" altLang="zh-CN" dirty="0" smtClean="0"/>
                        <a:t>’ </a:t>
                      </a:r>
                      <a:r>
                        <a:rPr lang="zh-CN" altLang="en-US" dirty="0" smtClean="0"/>
                        <a:t>为</a:t>
                      </a:r>
                      <a:r>
                        <a:rPr lang="en-US" altLang="zh-CN" dirty="0" smtClean="0"/>
                        <a:t>’synonymous</a:t>
                      </a:r>
                      <a:r>
                        <a:rPr lang="en-US" altLang="zh-CN" baseline="0" dirty="0" smtClean="0"/>
                        <a:t> SNV’ </a:t>
                      </a:r>
                      <a:r>
                        <a:rPr lang="zh-CN" altLang="en-US" baseline="0" dirty="0" smtClean="0"/>
                        <a:t>且不      是</a:t>
                      </a:r>
                      <a:r>
                        <a:rPr lang="en-US" altLang="zh-CN" baseline="0" dirty="0" smtClean="0"/>
                        <a:t> splicing.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  2.</a:t>
                      </a:r>
                      <a:r>
                        <a:rPr lang="zh-CN" altLang="en-US" dirty="0" smtClean="0"/>
                        <a:t>决策树的结果，若为健康</a:t>
                      </a:r>
                      <a:r>
                        <a:rPr lang="en-US" altLang="zh-CN" dirty="0" smtClean="0"/>
                        <a:t>+1</a:t>
                      </a:r>
                      <a:r>
                        <a:rPr lang="zh-CN" altLang="en-US" baseline="0" dirty="0" smtClean="0"/>
                        <a:t>（考虑</a:t>
                      </a:r>
                      <a:r>
                        <a:rPr lang="en-US" altLang="zh-CN" baseline="0" dirty="0" smtClean="0"/>
                        <a:t>’.’)</a:t>
                      </a:r>
                      <a:endParaRPr lang="zh-CN" altLang="en-US" dirty="0" smtClean="0"/>
                    </a:p>
                    <a:p>
                      <a:endParaRPr lang="en-US" altLang="zh-CN" baseline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组合 225"/>
          <p:cNvGrpSpPr/>
          <p:nvPr/>
        </p:nvGrpSpPr>
        <p:grpSpPr>
          <a:xfrm>
            <a:off x="285720" y="285728"/>
            <a:ext cx="8858280" cy="6572272"/>
            <a:chOff x="0" y="-18636"/>
            <a:chExt cx="9144000" cy="6715148"/>
          </a:xfrm>
        </p:grpSpPr>
        <p:cxnSp>
          <p:nvCxnSpPr>
            <p:cNvPr id="147" name="直接箭头连接符 146"/>
            <p:cNvCxnSpPr/>
            <p:nvPr/>
          </p:nvCxnSpPr>
          <p:spPr>
            <a:xfrm rot="5400000">
              <a:off x="7784914" y="5716812"/>
              <a:ext cx="433731" cy="15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流程图: 决策 196"/>
            <p:cNvSpPr/>
            <p:nvPr/>
          </p:nvSpPr>
          <p:spPr>
            <a:xfrm>
              <a:off x="7286644" y="5572140"/>
              <a:ext cx="1428760" cy="714380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有无</a:t>
              </a:r>
              <a:r>
                <a:rPr lang="en-US" altLang="zh-CN" sz="1600" dirty="0" smtClean="0"/>
                <a:t>1BP</a:t>
              </a:r>
              <a:endParaRPr lang="zh-CN" altLang="en-US" sz="1600" dirty="0"/>
            </a:p>
          </p:txBody>
        </p:sp>
        <p:cxnSp>
          <p:nvCxnSpPr>
            <p:cNvPr id="199" name="直接箭头连接符 198"/>
            <p:cNvCxnSpPr/>
            <p:nvPr/>
          </p:nvCxnSpPr>
          <p:spPr>
            <a:xfrm rot="10800000">
              <a:off x="6858016" y="5929330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组合 204"/>
            <p:cNvGrpSpPr/>
            <p:nvPr/>
          </p:nvGrpSpPr>
          <p:grpSpPr>
            <a:xfrm>
              <a:off x="0" y="-18636"/>
              <a:ext cx="9144000" cy="6305950"/>
              <a:chOff x="0" y="267116"/>
              <a:chExt cx="9144000" cy="6305950"/>
            </a:xfrm>
          </p:grpSpPr>
          <p:sp>
            <p:nvSpPr>
              <p:cNvPr id="138" name="流程图: 终止 137"/>
              <p:cNvSpPr/>
              <p:nvPr/>
            </p:nvSpPr>
            <p:spPr>
              <a:xfrm>
                <a:off x="8715372" y="5429264"/>
                <a:ext cx="428628" cy="571504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/>
                  <a:t>良性</a:t>
                </a:r>
                <a:endParaRPr lang="zh-CN" altLang="en-US" sz="1600" dirty="0"/>
              </a:p>
            </p:txBody>
          </p:sp>
          <p:grpSp>
            <p:nvGrpSpPr>
              <p:cNvPr id="144" name="组合 143"/>
              <p:cNvGrpSpPr/>
              <p:nvPr/>
            </p:nvGrpSpPr>
            <p:grpSpPr>
              <a:xfrm>
                <a:off x="0" y="267116"/>
                <a:ext cx="8786842" cy="6305156"/>
                <a:chOff x="0" y="341294"/>
                <a:chExt cx="8935078" cy="6230978"/>
              </a:xfrm>
            </p:grpSpPr>
            <p:grpSp>
              <p:nvGrpSpPr>
                <p:cNvPr id="96" name="组合 95"/>
                <p:cNvGrpSpPr/>
                <p:nvPr/>
              </p:nvGrpSpPr>
              <p:grpSpPr>
                <a:xfrm>
                  <a:off x="0" y="1285860"/>
                  <a:ext cx="2857488" cy="1928826"/>
                  <a:chOff x="0" y="1285860"/>
                  <a:chExt cx="2857488" cy="1928826"/>
                </a:xfrm>
              </p:grpSpPr>
              <p:sp>
                <p:nvSpPr>
                  <p:cNvPr id="35" name="流程图: 过程 34"/>
                  <p:cNvSpPr/>
                  <p:nvPr/>
                </p:nvSpPr>
                <p:spPr>
                  <a:xfrm>
                    <a:off x="1428728" y="1285860"/>
                    <a:ext cx="1214414" cy="1071570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smtClean="0"/>
                      <a:t>1.  &gt;=1</a:t>
                    </a:r>
                    <a:r>
                      <a:rPr lang="zh-CN" altLang="en-US" sz="1400" dirty="0" smtClean="0"/>
                      <a:t>个</a:t>
                    </a:r>
                    <a:r>
                      <a:rPr lang="en-US" altLang="zh-CN" sz="1400" dirty="0" smtClean="0"/>
                      <a:t>PS</a:t>
                    </a:r>
                  </a:p>
                  <a:p>
                    <a:pPr algn="ctr"/>
                    <a:r>
                      <a:rPr lang="en-US" altLang="zh-CN" sz="1400" dirty="0" smtClean="0"/>
                      <a:t> 2.  &gt;=2</a:t>
                    </a:r>
                    <a:r>
                      <a:rPr lang="zh-CN" altLang="en-US" sz="1400" dirty="0" smtClean="0"/>
                      <a:t>个</a:t>
                    </a:r>
                    <a:r>
                      <a:rPr lang="en-US" altLang="zh-CN" sz="1400" dirty="0" smtClean="0"/>
                      <a:t>PM</a:t>
                    </a:r>
                  </a:p>
                  <a:p>
                    <a:pPr algn="ctr"/>
                    <a:r>
                      <a:rPr lang="en-US" altLang="zh-CN" sz="1400" dirty="0" smtClean="0"/>
                      <a:t> 3.  1PM+2PP</a:t>
                    </a:r>
                  </a:p>
                  <a:p>
                    <a:pPr algn="ctr"/>
                    <a:r>
                      <a:rPr lang="en-US" altLang="zh-CN" sz="1400" dirty="0" smtClean="0"/>
                      <a:t>4.  &gt;=2</a:t>
                    </a:r>
                    <a:r>
                      <a:rPr lang="zh-CN" altLang="en-US" sz="1400" dirty="0" smtClean="0"/>
                      <a:t>个</a:t>
                    </a:r>
                    <a:r>
                      <a:rPr lang="en-US" altLang="zh-CN" sz="1400" dirty="0" smtClean="0"/>
                      <a:t>PP</a:t>
                    </a:r>
                  </a:p>
                </p:txBody>
              </p:sp>
              <p:sp>
                <p:nvSpPr>
                  <p:cNvPr id="58" name="右大括号 57"/>
                  <p:cNvSpPr/>
                  <p:nvPr/>
                </p:nvSpPr>
                <p:spPr>
                  <a:xfrm>
                    <a:off x="2714612" y="1785926"/>
                    <a:ext cx="142876" cy="1000132"/>
                  </a:xfrm>
                  <a:prstGeom prst="rightBrac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流程图: 过程 60"/>
                  <p:cNvSpPr/>
                  <p:nvPr/>
                </p:nvSpPr>
                <p:spPr>
                  <a:xfrm>
                    <a:off x="1428728" y="2643182"/>
                    <a:ext cx="1214414" cy="500066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/>
                      <a:t>1</a:t>
                    </a:r>
                    <a:r>
                      <a:rPr lang="zh-CN" altLang="en-US" sz="1600" dirty="0" smtClean="0"/>
                      <a:t>个</a:t>
                    </a:r>
                    <a:r>
                      <a:rPr lang="en-US" altLang="zh-CN" sz="1600" dirty="0" smtClean="0"/>
                      <a:t>PM</a:t>
                    </a:r>
                  </a:p>
                </p:txBody>
              </p:sp>
              <p:cxnSp>
                <p:nvCxnSpPr>
                  <p:cNvPr id="66" name="直接箭头连接符 65"/>
                  <p:cNvCxnSpPr/>
                  <p:nvPr/>
                </p:nvCxnSpPr>
                <p:spPr>
                  <a:xfrm rot="10800000">
                    <a:off x="1000100" y="2857496"/>
                    <a:ext cx="428628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箭头连接符 66"/>
                  <p:cNvCxnSpPr/>
                  <p:nvPr/>
                </p:nvCxnSpPr>
                <p:spPr>
                  <a:xfrm rot="10800000">
                    <a:off x="1000100" y="1857364"/>
                    <a:ext cx="571504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流程图: 终止 70"/>
                  <p:cNvSpPr/>
                  <p:nvPr/>
                </p:nvSpPr>
                <p:spPr>
                  <a:xfrm>
                    <a:off x="0" y="1571612"/>
                    <a:ext cx="1000132" cy="642942"/>
                  </a:xfrm>
                  <a:prstGeom prst="flowChartTermina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dirty="0" smtClean="0"/>
                      <a:t>致病</a:t>
                    </a:r>
                    <a:endParaRPr lang="zh-CN" altLang="en-US" sz="1600" dirty="0"/>
                  </a:p>
                </p:txBody>
              </p:sp>
              <p:sp>
                <p:nvSpPr>
                  <p:cNvPr id="72" name="流程图: 终止 71"/>
                  <p:cNvSpPr/>
                  <p:nvPr/>
                </p:nvSpPr>
                <p:spPr>
                  <a:xfrm>
                    <a:off x="0" y="2571744"/>
                    <a:ext cx="1000132" cy="642942"/>
                  </a:xfrm>
                  <a:prstGeom prst="flowChartTermina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dirty="0" smtClean="0"/>
                      <a:t>可能致病</a:t>
                    </a:r>
                    <a:endParaRPr lang="zh-CN" altLang="en-US" sz="1600" dirty="0"/>
                  </a:p>
                </p:txBody>
              </p:sp>
            </p:grpSp>
            <p:grpSp>
              <p:nvGrpSpPr>
                <p:cNvPr id="97" name="组合 96"/>
                <p:cNvGrpSpPr/>
                <p:nvPr/>
              </p:nvGrpSpPr>
              <p:grpSpPr>
                <a:xfrm>
                  <a:off x="0" y="3357562"/>
                  <a:ext cx="2857488" cy="1928826"/>
                  <a:chOff x="0" y="1285860"/>
                  <a:chExt cx="2857488" cy="1928826"/>
                </a:xfrm>
              </p:grpSpPr>
              <p:sp>
                <p:nvSpPr>
                  <p:cNvPr id="98" name="流程图: 过程 97"/>
                  <p:cNvSpPr/>
                  <p:nvPr/>
                </p:nvSpPr>
                <p:spPr>
                  <a:xfrm>
                    <a:off x="1428728" y="1285860"/>
                    <a:ext cx="1214414" cy="1071570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1400" dirty="0" smtClean="0"/>
                      <a:t>1.  2</a:t>
                    </a:r>
                    <a:r>
                      <a:rPr lang="zh-CN" altLang="en-US" sz="1400" dirty="0" smtClean="0"/>
                      <a:t>个</a:t>
                    </a:r>
                    <a:r>
                      <a:rPr lang="en-US" altLang="zh-CN" sz="1400" dirty="0" smtClean="0"/>
                      <a:t>PS</a:t>
                    </a:r>
                  </a:p>
                  <a:p>
                    <a:r>
                      <a:rPr lang="en-US" altLang="zh-CN" sz="1400" dirty="0" smtClean="0"/>
                      <a:t>2. +3PM </a:t>
                    </a:r>
                  </a:p>
                  <a:p>
                    <a:r>
                      <a:rPr lang="en-US" altLang="zh-CN" sz="1400" dirty="0" smtClean="0"/>
                      <a:t>3.+ 2PM+2PP</a:t>
                    </a:r>
                  </a:p>
                  <a:p>
                    <a:r>
                      <a:rPr lang="en-US" altLang="zh-CN" sz="1400" dirty="0" smtClean="0"/>
                      <a:t>4. +1PM+4PP</a:t>
                    </a:r>
                  </a:p>
                </p:txBody>
              </p:sp>
              <p:sp>
                <p:nvSpPr>
                  <p:cNvPr id="99" name="右大括号 98"/>
                  <p:cNvSpPr/>
                  <p:nvPr/>
                </p:nvSpPr>
                <p:spPr>
                  <a:xfrm>
                    <a:off x="2714612" y="1785926"/>
                    <a:ext cx="142876" cy="1000132"/>
                  </a:xfrm>
                  <a:prstGeom prst="rightBrac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" name="流程图: 过程 99"/>
                  <p:cNvSpPr/>
                  <p:nvPr/>
                </p:nvSpPr>
                <p:spPr>
                  <a:xfrm>
                    <a:off x="1428728" y="2500306"/>
                    <a:ext cx="1214414" cy="500066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342900" indent="-342900"/>
                    <a:endParaRPr lang="en-US" altLang="zh-CN" sz="1400" dirty="0" smtClean="0"/>
                  </a:p>
                  <a:p>
                    <a:pPr marL="342900" indent="-342900"/>
                    <a:r>
                      <a:rPr lang="en-US" altLang="zh-CN" sz="1400" dirty="0" smtClean="0"/>
                      <a:t>1. 1 or 2 PM</a:t>
                    </a:r>
                  </a:p>
                  <a:p>
                    <a:pPr marL="342900" indent="-342900"/>
                    <a:r>
                      <a:rPr lang="en-US" altLang="zh-CN" sz="1400" dirty="0" smtClean="0"/>
                      <a:t>2.  &gt;=  2</a:t>
                    </a:r>
                    <a:r>
                      <a:rPr lang="zh-CN" altLang="en-US" sz="1400" dirty="0" smtClean="0"/>
                      <a:t>个</a:t>
                    </a:r>
                    <a:r>
                      <a:rPr lang="en-US" altLang="zh-CN" sz="1400" dirty="0" smtClean="0"/>
                      <a:t>PP</a:t>
                    </a:r>
                  </a:p>
                  <a:p>
                    <a:pPr marL="342900" indent="-342900">
                      <a:buAutoNum type="arabicPeriod"/>
                    </a:pPr>
                    <a:endParaRPr lang="en-US" altLang="zh-CN" sz="1600" dirty="0" smtClean="0"/>
                  </a:p>
                </p:txBody>
              </p:sp>
              <p:cxnSp>
                <p:nvCxnSpPr>
                  <p:cNvPr id="101" name="直接箭头连接符 100"/>
                  <p:cNvCxnSpPr/>
                  <p:nvPr/>
                </p:nvCxnSpPr>
                <p:spPr>
                  <a:xfrm rot="10800000">
                    <a:off x="1000100" y="2857496"/>
                    <a:ext cx="428628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直接箭头连接符 101"/>
                  <p:cNvCxnSpPr/>
                  <p:nvPr/>
                </p:nvCxnSpPr>
                <p:spPr>
                  <a:xfrm rot="10800000">
                    <a:off x="1000100" y="1857364"/>
                    <a:ext cx="571504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" name="流程图: 终止 102"/>
                  <p:cNvSpPr/>
                  <p:nvPr/>
                </p:nvSpPr>
                <p:spPr>
                  <a:xfrm>
                    <a:off x="0" y="1571612"/>
                    <a:ext cx="1000132" cy="642942"/>
                  </a:xfrm>
                  <a:prstGeom prst="flowChartTermina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dirty="0" smtClean="0"/>
                      <a:t>致病</a:t>
                    </a:r>
                    <a:endParaRPr lang="zh-CN" altLang="en-US" sz="1600" dirty="0"/>
                  </a:p>
                </p:txBody>
              </p:sp>
              <p:sp>
                <p:nvSpPr>
                  <p:cNvPr id="104" name="流程图: 终止 103"/>
                  <p:cNvSpPr/>
                  <p:nvPr/>
                </p:nvSpPr>
                <p:spPr>
                  <a:xfrm>
                    <a:off x="0" y="2571744"/>
                    <a:ext cx="1000132" cy="642942"/>
                  </a:xfrm>
                  <a:prstGeom prst="flowChartTermina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dirty="0" smtClean="0"/>
                      <a:t>可能致病</a:t>
                    </a:r>
                    <a:endParaRPr lang="zh-CN" altLang="en-US" sz="1600" dirty="0"/>
                  </a:p>
                </p:txBody>
              </p:sp>
            </p:grpSp>
            <p:grpSp>
              <p:nvGrpSpPr>
                <p:cNvPr id="115" name="组合 114"/>
                <p:cNvGrpSpPr/>
                <p:nvPr/>
              </p:nvGrpSpPr>
              <p:grpSpPr>
                <a:xfrm>
                  <a:off x="0" y="5715016"/>
                  <a:ext cx="2709251" cy="666731"/>
                  <a:chOff x="0" y="1607358"/>
                  <a:chExt cx="2643142" cy="750072"/>
                </a:xfrm>
              </p:grpSpPr>
              <p:sp>
                <p:nvSpPr>
                  <p:cNvPr id="116" name="流程图: 过程 115"/>
                  <p:cNvSpPr/>
                  <p:nvPr/>
                </p:nvSpPr>
                <p:spPr>
                  <a:xfrm>
                    <a:off x="1428728" y="1607358"/>
                    <a:ext cx="1214414" cy="750072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342900" indent="-342900"/>
                    <a:r>
                      <a:rPr lang="en-US" altLang="zh-CN" sz="1400" dirty="0" smtClean="0"/>
                      <a:t>1. 3</a:t>
                    </a:r>
                    <a:r>
                      <a:rPr lang="zh-CN" altLang="en-US" sz="1400" dirty="0" smtClean="0"/>
                      <a:t>个</a:t>
                    </a:r>
                    <a:r>
                      <a:rPr lang="en-US" altLang="zh-CN" sz="1400" dirty="0" smtClean="0"/>
                      <a:t>PM</a:t>
                    </a:r>
                  </a:p>
                  <a:p>
                    <a:pPr marL="342900" indent="-342900"/>
                    <a:r>
                      <a:rPr lang="en-US" altLang="zh-CN" sz="1400" dirty="0" smtClean="0"/>
                      <a:t>2..2PM+ 2PP</a:t>
                    </a:r>
                  </a:p>
                  <a:p>
                    <a:pPr marL="342900" indent="-342900"/>
                    <a:r>
                      <a:rPr lang="en-US" altLang="zh-CN" sz="1400" dirty="0" smtClean="0"/>
                      <a:t>3. 1PM+ 4PP</a:t>
                    </a:r>
                  </a:p>
                </p:txBody>
              </p:sp>
              <p:cxnSp>
                <p:nvCxnSpPr>
                  <p:cNvPr id="120" name="直接箭头连接符 119"/>
                  <p:cNvCxnSpPr/>
                  <p:nvPr/>
                </p:nvCxnSpPr>
                <p:spPr>
                  <a:xfrm rot="10800000">
                    <a:off x="975728" y="1973451"/>
                    <a:ext cx="571504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" name="流程图: 终止 120"/>
                  <p:cNvSpPr/>
                  <p:nvPr/>
                </p:nvSpPr>
                <p:spPr>
                  <a:xfrm>
                    <a:off x="0" y="1651980"/>
                    <a:ext cx="1000132" cy="642942"/>
                  </a:xfrm>
                  <a:prstGeom prst="flowChartTermina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dirty="0" smtClean="0"/>
                      <a:t>可能致病</a:t>
                    </a:r>
                    <a:endParaRPr lang="zh-CN" altLang="en-US" sz="1600" dirty="0"/>
                  </a:p>
                </p:txBody>
              </p:sp>
            </p:grpSp>
            <p:grpSp>
              <p:nvGrpSpPr>
                <p:cNvPr id="143" name="组合 142"/>
                <p:cNvGrpSpPr/>
                <p:nvPr/>
              </p:nvGrpSpPr>
              <p:grpSpPr>
                <a:xfrm>
                  <a:off x="2714612" y="341294"/>
                  <a:ext cx="6220466" cy="6230978"/>
                  <a:chOff x="2709252" y="341294"/>
                  <a:chExt cx="6220466" cy="6230978"/>
                </a:xfrm>
              </p:grpSpPr>
              <p:sp>
                <p:nvSpPr>
                  <p:cNvPr id="2" name="矩形 1"/>
                  <p:cNvSpPr/>
                  <p:nvPr/>
                </p:nvSpPr>
                <p:spPr>
                  <a:xfrm>
                    <a:off x="4500561" y="341294"/>
                    <a:ext cx="1792924" cy="8731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2000" b="1" dirty="0" smtClean="0">
                        <a:solidFill>
                          <a:schemeClr val="bg1"/>
                        </a:solidFill>
                      </a:rPr>
                      <a:t>判断一个突变位点是否致病</a:t>
                    </a:r>
                    <a:r>
                      <a:rPr lang="en-US" altLang="zh-CN" sz="2000" b="1" dirty="0" smtClean="0">
                        <a:solidFill>
                          <a:schemeClr val="bg1"/>
                        </a:solidFill>
                      </a:rPr>
                      <a:t>  ?</a:t>
                    </a:r>
                    <a:endParaRPr lang="zh-CN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3500430" y="1214422"/>
                    <a:ext cx="3857652" cy="1500198"/>
                    <a:chOff x="2714612" y="1214422"/>
                    <a:chExt cx="3857652" cy="1500198"/>
                  </a:xfrm>
                </p:grpSpPr>
                <p:cxnSp>
                  <p:nvCxnSpPr>
                    <p:cNvPr id="5" name="直接箭头连接符 4"/>
                    <p:cNvCxnSpPr>
                      <a:stCxn id="2" idx="2"/>
                    </p:cNvCxnSpPr>
                    <p:nvPr/>
                  </p:nvCxnSpPr>
                  <p:spPr>
                    <a:xfrm rot="5400000">
                      <a:off x="3734350" y="980507"/>
                      <a:ext cx="642941" cy="1110771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直接箭头连接符 6"/>
                    <p:cNvCxnSpPr>
                      <a:endCxn id="11" idx="0"/>
                    </p:cNvCxnSpPr>
                    <p:nvPr/>
                  </p:nvCxnSpPr>
                  <p:spPr>
                    <a:xfrm>
                      <a:off x="4500562" y="1214422"/>
                      <a:ext cx="1250165" cy="571504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流程图: 决策 7"/>
                    <p:cNvSpPr/>
                    <p:nvPr/>
                  </p:nvSpPr>
                  <p:spPr>
                    <a:xfrm>
                      <a:off x="2714612" y="1857364"/>
                      <a:ext cx="1643074" cy="857256"/>
                    </a:xfrm>
                    <a:prstGeom prst="flowChartDecision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600" dirty="0" smtClean="0"/>
                        <a:t>有无</a:t>
                      </a:r>
                      <a:r>
                        <a:rPr lang="en-US" altLang="zh-CN" sz="1600" dirty="0" smtClean="0"/>
                        <a:t>PVS1</a:t>
                      </a:r>
                      <a:endParaRPr lang="zh-CN" altLang="en-US" sz="1600" dirty="0"/>
                    </a:p>
                  </p:txBody>
                </p:sp>
                <p:sp>
                  <p:nvSpPr>
                    <p:cNvPr id="11" name="流程图: 决策 10"/>
                    <p:cNvSpPr/>
                    <p:nvPr/>
                  </p:nvSpPr>
                  <p:spPr>
                    <a:xfrm>
                      <a:off x="4929190" y="1785926"/>
                      <a:ext cx="1643074" cy="928694"/>
                    </a:xfrm>
                    <a:prstGeom prst="flowChartDecision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600" dirty="0" smtClean="0"/>
                        <a:t>有无</a:t>
                      </a:r>
                      <a:r>
                        <a:rPr lang="en-US" altLang="zh-CN" sz="1600" dirty="0" smtClean="0"/>
                        <a:t>BA1</a:t>
                      </a:r>
                      <a:endParaRPr lang="zh-CN" altLang="en-US" sz="1600" dirty="0"/>
                    </a:p>
                  </p:txBody>
                </p:sp>
              </p:grpSp>
              <p:sp>
                <p:nvSpPr>
                  <p:cNvPr id="27" name="流程图: 终止 26"/>
                  <p:cNvSpPr/>
                  <p:nvPr/>
                </p:nvSpPr>
                <p:spPr>
                  <a:xfrm>
                    <a:off x="7715272" y="3357562"/>
                    <a:ext cx="1000132" cy="642942"/>
                  </a:xfrm>
                  <a:prstGeom prst="flowChartTermina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dirty="0" smtClean="0"/>
                      <a:t>良性</a:t>
                    </a:r>
                    <a:endParaRPr lang="zh-CN" altLang="en-US" sz="1600" dirty="0"/>
                  </a:p>
                </p:txBody>
              </p:sp>
              <p:sp>
                <p:nvSpPr>
                  <p:cNvPr id="28" name="流程图: 决策 27"/>
                  <p:cNvSpPr/>
                  <p:nvPr/>
                </p:nvSpPr>
                <p:spPr>
                  <a:xfrm>
                    <a:off x="3500430" y="3214686"/>
                    <a:ext cx="1643074" cy="85725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dirty="0" smtClean="0"/>
                      <a:t>有无</a:t>
                    </a:r>
                    <a:r>
                      <a:rPr lang="en-US" altLang="zh-CN" sz="1600" dirty="0" smtClean="0"/>
                      <a:t>PS</a:t>
                    </a:r>
                    <a:endParaRPr lang="zh-CN" altLang="en-US" sz="1600" dirty="0"/>
                  </a:p>
                </p:txBody>
              </p:sp>
              <p:sp>
                <p:nvSpPr>
                  <p:cNvPr id="34" name="流程图: 决策 33"/>
                  <p:cNvSpPr/>
                  <p:nvPr/>
                </p:nvSpPr>
                <p:spPr>
                  <a:xfrm>
                    <a:off x="5715008" y="3214686"/>
                    <a:ext cx="1571636" cy="85725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dirty="0" smtClean="0"/>
                      <a:t>有无</a:t>
                    </a:r>
                    <a:r>
                      <a:rPr lang="en-US" altLang="zh-CN" sz="1600" dirty="0" smtClean="0"/>
                      <a:t>BS</a:t>
                    </a:r>
                    <a:endParaRPr lang="zh-CN" altLang="en-US" sz="1600" dirty="0"/>
                  </a:p>
                </p:txBody>
              </p:sp>
              <p:cxnSp>
                <p:nvCxnSpPr>
                  <p:cNvPr id="49" name="直接箭头连接符 48"/>
                  <p:cNvCxnSpPr/>
                  <p:nvPr/>
                </p:nvCxnSpPr>
                <p:spPr>
                  <a:xfrm rot="16200000" flipH="1">
                    <a:off x="6250793" y="2964653"/>
                    <a:ext cx="500068" cy="2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箭头连接符 52"/>
                  <p:cNvCxnSpPr>
                    <a:stCxn id="8" idx="2"/>
                    <a:endCxn id="28" idx="0"/>
                  </p:cNvCxnSpPr>
                  <p:nvPr/>
                </p:nvCxnSpPr>
                <p:spPr>
                  <a:xfrm rot="5400000">
                    <a:off x="4071934" y="2964653"/>
                    <a:ext cx="500066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箭头连接符 55"/>
                  <p:cNvCxnSpPr>
                    <a:stCxn id="8" idx="1"/>
                  </p:cNvCxnSpPr>
                  <p:nvPr/>
                </p:nvCxnSpPr>
                <p:spPr>
                  <a:xfrm rot="10800000">
                    <a:off x="2786050" y="2285992"/>
                    <a:ext cx="714380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箭头连接符 76"/>
                  <p:cNvCxnSpPr/>
                  <p:nvPr/>
                </p:nvCxnSpPr>
                <p:spPr>
                  <a:xfrm rot="5400000">
                    <a:off x="3965571" y="4321181"/>
                    <a:ext cx="642942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肘形连接符 78"/>
                  <p:cNvCxnSpPr/>
                  <p:nvPr/>
                </p:nvCxnSpPr>
                <p:spPr>
                  <a:xfrm rot="10800000">
                    <a:off x="2857488" y="4357694"/>
                    <a:ext cx="1428760" cy="1588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流程图: 决策 79"/>
                  <p:cNvSpPr/>
                  <p:nvPr/>
                </p:nvSpPr>
                <p:spPr>
                  <a:xfrm>
                    <a:off x="3500430" y="4643446"/>
                    <a:ext cx="1643074" cy="85725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dirty="0" smtClean="0"/>
                      <a:t>有无</a:t>
                    </a:r>
                    <a:r>
                      <a:rPr lang="en-US" altLang="zh-CN" sz="1600" dirty="0" smtClean="0"/>
                      <a:t>PM</a:t>
                    </a:r>
                    <a:endParaRPr lang="zh-CN" altLang="en-US" sz="1600" dirty="0"/>
                  </a:p>
                </p:txBody>
              </p:sp>
              <p:cxnSp>
                <p:nvCxnSpPr>
                  <p:cNvPr id="93" name="形状 92"/>
                  <p:cNvCxnSpPr/>
                  <p:nvPr/>
                </p:nvCxnSpPr>
                <p:spPr>
                  <a:xfrm>
                    <a:off x="6500826" y="2928934"/>
                    <a:ext cx="1714512" cy="428628"/>
                  </a:xfrm>
                  <a:prstGeom prst="bentConnector2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箭头连接符 105"/>
                  <p:cNvCxnSpPr>
                    <a:stCxn id="34" idx="2"/>
                  </p:cNvCxnSpPr>
                  <p:nvPr/>
                </p:nvCxnSpPr>
                <p:spPr>
                  <a:xfrm rot="5400000">
                    <a:off x="6215074" y="4357694"/>
                    <a:ext cx="571504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流程图: 终止 106"/>
                  <p:cNvSpPr/>
                  <p:nvPr/>
                </p:nvSpPr>
                <p:spPr>
                  <a:xfrm>
                    <a:off x="6000760" y="5929330"/>
                    <a:ext cx="1000132" cy="642942"/>
                  </a:xfrm>
                  <a:prstGeom prst="flowChartTermina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dirty="0" smtClean="0"/>
                      <a:t>可能良性</a:t>
                    </a:r>
                    <a:endParaRPr lang="zh-CN" altLang="en-US" sz="1600" dirty="0"/>
                  </a:p>
                </p:txBody>
              </p:sp>
              <p:sp>
                <p:nvSpPr>
                  <p:cNvPr id="108" name="流程图: 决策 107"/>
                  <p:cNvSpPr/>
                  <p:nvPr/>
                </p:nvSpPr>
                <p:spPr>
                  <a:xfrm>
                    <a:off x="5715008" y="4643446"/>
                    <a:ext cx="1571636" cy="85725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dirty="0" smtClean="0"/>
                      <a:t>有无</a:t>
                    </a:r>
                    <a:r>
                      <a:rPr lang="en-US" altLang="zh-CN" sz="1600" dirty="0" smtClean="0"/>
                      <a:t>&gt;=2BP</a:t>
                    </a:r>
                    <a:endParaRPr lang="zh-CN" altLang="en-US" sz="1600" dirty="0"/>
                  </a:p>
                </p:txBody>
              </p:sp>
              <p:cxnSp>
                <p:nvCxnSpPr>
                  <p:cNvPr id="110" name="直接箭头连接符 109"/>
                  <p:cNvCxnSpPr>
                    <a:stCxn id="108" idx="2"/>
                  </p:cNvCxnSpPr>
                  <p:nvPr/>
                </p:nvCxnSpPr>
                <p:spPr>
                  <a:xfrm rot="5400000">
                    <a:off x="6286512" y="5715016"/>
                    <a:ext cx="428628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箭头连接符 110"/>
                  <p:cNvCxnSpPr/>
                  <p:nvPr/>
                </p:nvCxnSpPr>
                <p:spPr>
                  <a:xfrm rot="5400000">
                    <a:off x="4072728" y="5714222"/>
                    <a:ext cx="428628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流程图: 终止 111"/>
                  <p:cNvSpPr/>
                  <p:nvPr/>
                </p:nvSpPr>
                <p:spPr>
                  <a:xfrm>
                    <a:off x="3857620" y="5929330"/>
                    <a:ext cx="1000132" cy="642942"/>
                  </a:xfrm>
                  <a:prstGeom prst="flowChartTermina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/>
                      <a:t>NULL</a:t>
                    </a:r>
                    <a:endParaRPr lang="zh-CN" altLang="en-US" sz="1600" dirty="0"/>
                  </a:p>
                </p:txBody>
              </p:sp>
              <p:cxnSp>
                <p:nvCxnSpPr>
                  <p:cNvPr id="114" name="肘形连接符 113"/>
                  <p:cNvCxnSpPr>
                    <a:endCxn id="116" idx="3"/>
                  </p:cNvCxnSpPr>
                  <p:nvPr/>
                </p:nvCxnSpPr>
                <p:spPr>
                  <a:xfrm rot="10800000" flipV="1">
                    <a:off x="2709252" y="5643578"/>
                    <a:ext cx="1576997" cy="404804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4429124" y="1357298"/>
                    <a:ext cx="857256" cy="334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PATH1</a:t>
                    </a:r>
                    <a:endParaRPr lang="zh-CN" altLang="en-US" sz="1600" dirty="0"/>
                  </a:p>
                </p:txBody>
              </p:sp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5500694" y="1357298"/>
                    <a:ext cx="857256" cy="334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PATH2</a:t>
                    </a:r>
                    <a:endParaRPr lang="zh-CN" altLang="en-US" sz="1600" dirty="0"/>
                  </a:p>
                </p:txBody>
              </p:sp>
              <p:sp>
                <p:nvSpPr>
                  <p:cNvPr id="133" name="流程图: 决策 132"/>
                  <p:cNvSpPr/>
                  <p:nvPr/>
                </p:nvSpPr>
                <p:spPr>
                  <a:xfrm>
                    <a:off x="7358082" y="4643446"/>
                    <a:ext cx="1571636" cy="85725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dirty="0" smtClean="0"/>
                      <a:t>有无</a:t>
                    </a:r>
                    <a:r>
                      <a:rPr lang="en-US" altLang="zh-CN" sz="1600" dirty="0" smtClean="0"/>
                      <a:t>&gt;=2BS</a:t>
                    </a:r>
                    <a:endParaRPr lang="zh-CN" altLang="en-US" sz="1600" dirty="0"/>
                  </a:p>
                </p:txBody>
              </p:sp>
              <p:cxnSp>
                <p:nvCxnSpPr>
                  <p:cNvPr id="135" name="形状 134"/>
                  <p:cNvCxnSpPr>
                    <a:endCxn id="133" idx="0"/>
                  </p:cNvCxnSpPr>
                  <p:nvPr/>
                </p:nvCxnSpPr>
                <p:spPr>
                  <a:xfrm>
                    <a:off x="6500826" y="4286256"/>
                    <a:ext cx="1643074" cy="357190"/>
                  </a:xfrm>
                  <a:prstGeom prst="bentConnector2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2" name="肘形连接符 201"/>
              <p:cNvCxnSpPr>
                <a:stCxn id="197" idx="2"/>
                <a:endCxn id="112" idx="2"/>
              </p:cNvCxnSpPr>
              <p:nvPr/>
            </p:nvCxnSpPr>
            <p:spPr>
              <a:xfrm rot="5400000">
                <a:off x="6145843" y="4717091"/>
                <a:ext cx="1588" cy="3710362"/>
              </a:xfrm>
              <a:prstGeom prst="bentConnector3">
                <a:avLst>
                  <a:gd name="adj1" fmla="val 1439546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箭头连接符 203"/>
              <p:cNvCxnSpPr>
                <a:endCxn id="138" idx="1"/>
              </p:cNvCxnSpPr>
              <p:nvPr/>
            </p:nvCxnSpPr>
            <p:spPr>
              <a:xfrm>
                <a:off x="8001024" y="5715016"/>
                <a:ext cx="71434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9" name="直接箭头连接符 208"/>
            <p:cNvCxnSpPr>
              <a:stCxn id="133" idx="2"/>
              <a:endCxn id="197" idx="0"/>
            </p:cNvCxnSpPr>
            <p:nvPr/>
          </p:nvCxnSpPr>
          <p:spPr>
            <a:xfrm rot="5400000">
              <a:off x="7822570" y="5380648"/>
              <a:ext cx="369947" cy="130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/>
            <p:cNvSpPr txBox="1"/>
            <p:nvPr/>
          </p:nvSpPr>
          <p:spPr>
            <a:xfrm>
              <a:off x="2928926" y="1714488"/>
              <a:ext cx="642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YES</a:t>
              </a:r>
              <a:endParaRPr lang="zh-CN" altLang="en-US" sz="16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4143372" y="3857628"/>
              <a:ext cx="642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NO</a:t>
              </a:r>
              <a:endParaRPr lang="zh-CN" altLang="en-US" sz="16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143372" y="2428868"/>
              <a:ext cx="642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NO</a:t>
              </a:r>
              <a:endParaRPr lang="zh-CN" altLang="en-US" sz="16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715008" y="6357958"/>
              <a:ext cx="642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NO</a:t>
              </a:r>
              <a:endParaRPr lang="zh-CN" altLang="en-US" sz="16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8143900" y="5214950"/>
              <a:ext cx="642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YES</a:t>
              </a:r>
              <a:endParaRPr lang="zh-CN" altLang="en-US" sz="16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6858016" y="5715016"/>
              <a:ext cx="642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YES</a:t>
              </a:r>
              <a:endParaRPr lang="zh-CN" altLang="en-US" sz="16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6072198" y="5214950"/>
              <a:ext cx="642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YES</a:t>
              </a:r>
              <a:endParaRPr lang="zh-CN" altLang="en-US" sz="16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71802" y="5357826"/>
              <a:ext cx="642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YES</a:t>
              </a:r>
              <a:endParaRPr lang="zh-CN" altLang="en-US" sz="1600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3143240" y="3786190"/>
              <a:ext cx="642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YES</a:t>
              </a:r>
              <a:endParaRPr lang="zh-CN" altLang="en-US" sz="16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6858016" y="3714752"/>
              <a:ext cx="642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YES</a:t>
              </a:r>
              <a:endParaRPr lang="zh-CN" altLang="en-US" sz="16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7072330" y="2357430"/>
              <a:ext cx="642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YES</a:t>
              </a:r>
              <a:endParaRPr lang="zh-CN" altLang="en-US" sz="16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4143372" y="5214950"/>
              <a:ext cx="642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NO</a:t>
              </a:r>
              <a:endParaRPr lang="zh-CN" altLang="en-US" sz="16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6072198" y="2428868"/>
              <a:ext cx="642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NO</a:t>
              </a:r>
              <a:endParaRPr lang="zh-CN" altLang="en-US" sz="16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6072198" y="3857628"/>
              <a:ext cx="642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NO</a:t>
              </a:r>
              <a:endParaRPr lang="zh-CN" altLang="en-US" sz="1600" dirty="0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285720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ACMG</a:t>
            </a:r>
            <a:r>
              <a:rPr lang="zh-CN" altLang="en-US" sz="3200" b="1" dirty="0" smtClean="0"/>
              <a:t>流程图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604" y="571480"/>
            <a:ext cx="5286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初步测试结果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14414" y="1357298"/>
            <a:ext cx="67151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 smtClean="0"/>
              <a:t>在给出的阳性样本中（</a:t>
            </a:r>
            <a:r>
              <a:rPr lang="en-US" altLang="zh-CN" sz="2400" dirty="0" smtClean="0"/>
              <a:t>154+56=210</a:t>
            </a:r>
            <a:r>
              <a:rPr lang="zh-CN" altLang="en-US" sz="2400" dirty="0" smtClean="0"/>
              <a:t>） 中，经过预测有 </a:t>
            </a:r>
            <a:r>
              <a:rPr lang="en-US" altLang="zh-CN" sz="2400" dirty="0" smtClean="0"/>
              <a:t>22 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uncertain</a:t>
            </a:r>
            <a:r>
              <a:rPr lang="zh-CN" altLang="en-US" sz="2400" dirty="0" smtClean="0"/>
              <a:t>， </a:t>
            </a:r>
            <a:r>
              <a:rPr lang="en-US" altLang="zh-CN" sz="2400" dirty="0" smtClean="0"/>
              <a:t>180</a:t>
            </a:r>
            <a:r>
              <a:rPr lang="zh-CN" altLang="en-US" sz="2400" dirty="0" smtClean="0"/>
              <a:t>个 </a:t>
            </a:r>
            <a:r>
              <a:rPr lang="en-US" altLang="zh-CN" sz="2400" dirty="0" smtClean="0"/>
              <a:t>pathogenic</a:t>
            </a:r>
            <a:r>
              <a:rPr lang="zh-CN" altLang="en-US" sz="2400" dirty="0" smtClean="0"/>
              <a:t>， 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likely pathogenic</a:t>
            </a:r>
            <a:r>
              <a:rPr lang="zh-CN" altLang="en-US" sz="2400" dirty="0" smtClean="0"/>
              <a:t>， </a:t>
            </a:r>
            <a:r>
              <a:rPr lang="en-US" altLang="zh-CN" sz="2400" dirty="0" smtClean="0"/>
              <a:t>0 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Benign</a:t>
            </a:r>
            <a:r>
              <a:rPr lang="zh-CN" altLang="en-US" sz="2400" dirty="0" smtClean="0"/>
              <a:t>， 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 </a:t>
            </a:r>
            <a:r>
              <a:rPr lang="en-US" altLang="zh-CN" sz="2400" dirty="0" smtClean="0"/>
              <a:t>likely benign </a:t>
            </a:r>
          </a:p>
          <a:p>
            <a:pPr marL="342900" indent="-342900">
              <a:buAutoNum type="arabicPeriod"/>
            </a:pP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在一个完整的阳性突变样本 </a:t>
            </a:r>
            <a:r>
              <a:rPr lang="en-US" altLang="zh-CN" sz="2400" dirty="0" smtClean="0"/>
              <a:t>10128</a:t>
            </a:r>
            <a:r>
              <a:rPr lang="zh-CN" altLang="en-US" sz="2400" dirty="0" smtClean="0"/>
              <a:t>（共</a:t>
            </a:r>
            <a:r>
              <a:rPr lang="en-US" altLang="zh-CN" sz="2400" dirty="0" smtClean="0"/>
              <a:t>3254</a:t>
            </a:r>
            <a:r>
              <a:rPr lang="zh-CN" altLang="en-US" sz="2400" dirty="0" smtClean="0"/>
              <a:t>个突变位点）中，经过预测，</a:t>
            </a:r>
            <a:r>
              <a:rPr lang="en-US" altLang="zh-CN" sz="2400" dirty="0" smtClean="0"/>
              <a:t> 366 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uncertain</a:t>
            </a:r>
            <a:r>
              <a:rPr lang="zh-CN" altLang="en-US" sz="2400" dirty="0" smtClean="0"/>
              <a:t>， </a:t>
            </a:r>
            <a:r>
              <a:rPr lang="en-US" altLang="zh-CN" sz="2400" dirty="0" smtClean="0"/>
              <a:t>65</a:t>
            </a:r>
            <a:r>
              <a:rPr lang="zh-CN" altLang="en-US" sz="2400" dirty="0" smtClean="0"/>
              <a:t>个 </a:t>
            </a:r>
            <a:r>
              <a:rPr lang="en-US" altLang="zh-CN" sz="2400" dirty="0" smtClean="0"/>
              <a:t>pathogenic</a:t>
            </a:r>
            <a:r>
              <a:rPr lang="zh-CN" altLang="en-US" sz="2400" dirty="0" smtClean="0"/>
              <a:t>， 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likely pathogenic</a:t>
            </a:r>
            <a:r>
              <a:rPr lang="zh-CN" altLang="en-US" sz="2400" dirty="0" smtClean="0"/>
              <a:t>， </a:t>
            </a:r>
            <a:r>
              <a:rPr lang="en-US" altLang="zh-CN" sz="2400" dirty="0" smtClean="0"/>
              <a:t>2660 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Benign</a:t>
            </a:r>
            <a:r>
              <a:rPr lang="zh-CN" altLang="en-US" sz="2400" dirty="0" smtClean="0"/>
              <a:t>， </a:t>
            </a:r>
            <a:r>
              <a:rPr lang="en-US" altLang="zh-CN" sz="2400" dirty="0" smtClean="0"/>
              <a:t>157</a:t>
            </a:r>
            <a:r>
              <a:rPr lang="zh-CN" altLang="en-US" sz="2400" dirty="0" smtClean="0"/>
              <a:t>个 </a:t>
            </a:r>
            <a:r>
              <a:rPr lang="en-US" altLang="zh-CN" sz="2400" dirty="0" smtClean="0"/>
              <a:t>likely benign </a:t>
            </a:r>
          </a:p>
          <a:p>
            <a:pPr marL="342900" indent="-342900"/>
            <a:endParaRPr lang="en-US" altLang="zh-CN" sz="2400" dirty="0" smtClean="0"/>
          </a:p>
          <a:p>
            <a:pPr marL="342900" indent="-342900"/>
            <a:r>
              <a:rPr lang="zh-CN" altLang="en-US" sz="2400" dirty="0" smtClean="0"/>
              <a:t>     总体上， </a:t>
            </a:r>
            <a:r>
              <a:rPr lang="en-US" altLang="zh-CN" sz="2400" dirty="0" smtClean="0"/>
              <a:t>uncertain</a:t>
            </a:r>
            <a:r>
              <a:rPr lang="zh-CN" altLang="en-US" sz="2400" dirty="0" smtClean="0"/>
              <a:t>的比例在</a:t>
            </a:r>
            <a:r>
              <a:rPr lang="en-US" altLang="zh-CN" sz="2400" dirty="0" smtClean="0"/>
              <a:t>11%</a:t>
            </a:r>
            <a:r>
              <a:rPr lang="zh-CN" altLang="en-US" sz="2400" dirty="0" smtClean="0"/>
              <a:t>左右，假阳性率为</a:t>
            </a:r>
            <a:r>
              <a:rPr lang="en-US" altLang="zh-CN" sz="2400" dirty="0" smtClean="0"/>
              <a:t>1.9%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529</Words>
  <PresentationFormat>全屏显示(4:3)</PresentationFormat>
  <Paragraphs>94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hwkobe</dc:creator>
  <cp:lastModifiedBy>hwkobe</cp:lastModifiedBy>
  <cp:revision>49</cp:revision>
  <dcterms:created xsi:type="dcterms:W3CDTF">2016-04-21T09:55:48Z</dcterms:created>
  <dcterms:modified xsi:type="dcterms:W3CDTF">2016-09-27T15:38:30Z</dcterms:modified>
</cp:coreProperties>
</file>