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8" r:id="rId3"/>
    <p:sldId id="261" r:id="rId4"/>
    <p:sldId id="262" r:id="rId5"/>
    <p:sldId id="263" r:id="rId6"/>
    <p:sldId id="264" r:id="rId7"/>
    <p:sldId id="269" r:id="rId8"/>
    <p:sldId id="270" r:id="rId9"/>
    <p:sldId id="266" r:id="rId10"/>
    <p:sldId id="267" r:id="rId11"/>
    <p:sldId id="268" r:id="rId12"/>
    <p:sldId id="265" r:id="rId1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iR8t8DrqWcRRAmINn/7vQUwVBFY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1" d="100"/>
          <a:sy n="121" d="100"/>
        </p:scale>
        <p:origin x="1314" y="114"/>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tableStyles" Target="tableStyles.xml"/><Relationship Id="rId5" Type="http://schemas.openxmlformats.org/officeDocument/2006/relationships/slide" Target="slides/slide4.xml"/><Relationship Id="rId28" Type="http://customschemas.google.com/relationships/presentationmetadata" Target="metadata"/><Relationship Id="rId10" Type="http://schemas.openxmlformats.org/officeDocument/2006/relationships/slide" Target="slides/slide9.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 name="Google Shape;58;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cc4973a462_6_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gcc4973a462_6_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23256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cc4973a462_6_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gcc4973a462_6_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38149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cc4973a462_6_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gcc4973a462_6_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9901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cc4973a462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 name="Google Shape;76;gcc4973a462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cc4973a462_6_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gcc4973a462_6_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cc4973a462_6_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gcc4973a462_6_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3171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cc4973a462_6_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gcc4973a462_6_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7122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cc4973a462_6_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gcc4973a462_6_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2861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cc4973a462_6_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gcc4973a462_6_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24494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cc4973a462_6_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gcc4973a462_6_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4740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cc4973a462_6_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gcc4973a462_6_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76215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タイトル スライド" type="title">
  <p:cSld name="TITLE">
    <p:spTree>
      <p:nvGrpSpPr>
        <p:cNvPr id="1" name="Shape 21"/>
        <p:cNvGrpSpPr/>
        <p:nvPr/>
      </p:nvGrpSpPr>
      <p:grpSpPr>
        <a:xfrm>
          <a:off x="0" y="0"/>
          <a:ext cx="0" cy="0"/>
          <a:chOff x="0" y="0"/>
          <a:chExt cx="0" cy="0"/>
        </a:xfrm>
      </p:grpSpPr>
      <p:pic>
        <p:nvPicPr>
          <p:cNvPr id="22" name="Google Shape;22;p14" descr="OFDM"/>
          <p:cNvPicPr preferRelativeResize="0"/>
          <p:nvPr/>
        </p:nvPicPr>
        <p:blipFill rotWithShape="1">
          <a:blip r:embed="rId2">
            <a:alphaModFix/>
          </a:blip>
          <a:srcRect/>
          <a:stretch/>
        </p:blipFill>
        <p:spPr>
          <a:xfrm>
            <a:off x="0" y="4654550"/>
            <a:ext cx="9144000" cy="1485900"/>
          </a:xfrm>
          <a:prstGeom prst="rect">
            <a:avLst/>
          </a:prstGeom>
          <a:noFill/>
          <a:ln>
            <a:noFill/>
          </a:ln>
        </p:spPr>
      </p:pic>
      <p:sp>
        <p:nvSpPr>
          <p:cNvPr id="23" name="Google Shape;23;p14"/>
          <p:cNvSpPr txBox="1">
            <a:spLocks noGrp="1"/>
          </p:cNvSpPr>
          <p:nvPr>
            <p:ph type="ctrTitle"/>
          </p:nvPr>
        </p:nvSpPr>
        <p:spPr>
          <a:xfrm>
            <a:off x="684213" y="2133600"/>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4"/>
          <p:cNvSpPr/>
          <p:nvPr/>
        </p:nvSpPr>
        <p:spPr>
          <a:xfrm flipH="1">
            <a:off x="0" y="4652963"/>
            <a:ext cx="9144000" cy="1560512"/>
          </a:xfrm>
          <a:prstGeom prst="rect">
            <a:avLst/>
          </a:prstGeom>
          <a:solidFill>
            <a:schemeClr val="lt1">
              <a:alpha val="2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25" name="Google Shape;25;p14"/>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560"/>
              </a:spcBef>
              <a:spcAft>
                <a:spcPts val="0"/>
              </a:spcAft>
              <a:buSzPts val="2800"/>
              <a:buFont typeface="Noto Sans Symbols"/>
              <a:buNone/>
              <a:defRPr/>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a:endParaRPr/>
          </a:p>
        </p:txBody>
      </p:sp>
      <p:sp>
        <p:nvSpPr>
          <p:cNvPr id="26" name="Google Shape;26;p14"/>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4"/>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4"/>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grpSp>
        <p:nvGrpSpPr>
          <p:cNvPr id="29" name="Google Shape;29;p14"/>
          <p:cNvGrpSpPr/>
          <p:nvPr/>
        </p:nvGrpSpPr>
        <p:grpSpPr>
          <a:xfrm>
            <a:off x="0" y="0"/>
            <a:ext cx="1955520" cy="1601434"/>
            <a:chOff x="0" y="0"/>
            <a:chExt cx="1955520" cy="1601434"/>
          </a:xfrm>
        </p:grpSpPr>
        <p:pic>
          <p:nvPicPr>
            <p:cNvPr id="30" name="Google Shape;30;p14"/>
            <p:cNvPicPr preferRelativeResize="0"/>
            <p:nvPr/>
          </p:nvPicPr>
          <p:blipFill rotWithShape="1">
            <a:blip r:embed="rId3">
              <a:alphaModFix/>
            </a:blip>
            <a:srcRect/>
            <a:stretch/>
          </p:blipFill>
          <p:spPr>
            <a:xfrm>
              <a:off x="0" y="0"/>
              <a:ext cx="1920024" cy="1561710"/>
            </a:xfrm>
            <a:prstGeom prst="rect">
              <a:avLst/>
            </a:prstGeom>
            <a:noFill/>
            <a:ln>
              <a:noFill/>
            </a:ln>
          </p:spPr>
        </p:pic>
        <p:sp>
          <p:nvSpPr>
            <p:cNvPr id="31" name="Google Shape;31;p14"/>
            <p:cNvSpPr txBox="1"/>
            <p:nvPr/>
          </p:nvSpPr>
          <p:spPr>
            <a:xfrm>
              <a:off x="0" y="1293657"/>
              <a:ext cx="1955520" cy="307777"/>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dk1"/>
                  </a:solidFill>
                  <a:latin typeface="Times New Roman"/>
                  <a:ea typeface="Times New Roman"/>
                  <a:cs typeface="Times New Roman"/>
                  <a:sym typeface="Times New Roman"/>
                </a:rPr>
                <a:t>   DSP R&amp;D GROUP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タイトルとコンテンツ" type="obj">
  <p:cSld name="OBJECT">
    <p:spTree>
      <p:nvGrpSpPr>
        <p:cNvPr id="1" name="Shape 32"/>
        <p:cNvGrpSpPr/>
        <p:nvPr/>
      </p:nvGrpSpPr>
      <p:grpSpPr>
        <a:xfrm>
          <a:off x="0" y="0"/>
          <a:ext cx="0" cy="0"/>
          <a:chOff x="0" y="0"/>
          <a:chExt cx="0" cy="0"/>
        </a:xfrm>
      </p:grpSpPr>
      <p:sp>
        <p:nvSpPr>
          <p:cNvPr id="33" name="Google Shape;33;p15"/>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5"/>
          <p:cNvSpPr txBox="1">
            <a:spLocks noGrp="1"/>
          </p:cNvSpPr>
          <p:nvPr>
            <p:ph type="body" idx="1"/>
          </p:nvPr>
        </p:nvSpPr>
        <p:spPr>
          <a:xfrm>
            <a:off x="251520" y="1412776"/>
            <a:ext cx="8640960" cy="4824536"/>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a:lvl1pPr>
            <a:lvl2pPr marL="914400" lvl="1" indent="-381000" algn="l">
              <a:spcBef>
                <a:spcPts val="480"/>
              </a:spcBef>
              <a:spcAft>
                <a:spcPts val="0"/>
              </a:spcAft>
              <a:buSzPts val="2400"/>
              <a:buChar char="🞐"/>
              <a:defRPr/>
            </a:lvl2pPr>
            <a:lvl3pPr marL="1371600" lvl="2" indent="-355600" algn="l">
              <a:spcBef>
                <a:spcPts val="400"/>
              </a:spcBef>
              <a:spcAft>
                <a:spcPts val="0"/>
              </a:spcAft>
              <a:buSzPts val="20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5" name="Google Shape;35;p15"/>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5"/>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sz="1000">
                <a:solidFill>
                  <a:schemeClr val="dk1"/>
                </a:solidFill>
                <a:latin typeface="Times New Roman"/>
                <a:ea typeface="Times New Roman"/>
                <a:cs typeface="Times New Roman"/>
                <a:sym typeface="Times New Roman"/>
              </a:defRPr>
            </a:lvl1pPr>
            <a:lvl2pPr marL="0" lvl="1" indent="0" algn="r">
              <a:spcBef>
                <a:spcPts val="0"/>
              </a:spcBef>
              <a:buNone/>
              <a:defRPr sz="1000">
                <a:solidFill>
                  <a:schemeClr val="dk1"/>
                </a:solidFill>
                <a:latin typeface="Times New Roman"/>
                <a:ea typeface="Times New Roman"/>
                <a:cs typeface="Times New Roman"/>
                <a:sym typeface="Times New Roman"/>
              </a:defRPr>
            </a:lvl2pPr>
            <a:lvl3pPr marL="0" lvl="2" indent="0" algn="r">
              <a:spcBef>
                <a:spcPts val="0"/>
              </a:spcBef>
              <a:buNone/>
              <a:defRPr sz="1000">
                <a:solidFill>
                  <a:schemeClr val="dk1"/>
                </a:solidFill>
                <a:latin typeface="Times New Roman"/>
                <a:ea typeface="Times New Roman"/>
                <a:cs typeface="Times New Roman"/>
                <a:sym typeface="Times New Roman"/>
              </a:defRPr>
            </a:lvl3pPr>
            <a:lvl4pPr marL="0" lvl="3" indent="0" algn="r">
              <a:spcBef>
                <a:spcPts val="0"/>
              </a:spcBef>
              <a:buNone/>
              <a:defRPr sz="1000">
                <a:solidFill>
                  <a:schemeClr val="dk1"/>
                </a:solidFill>
                <a:latin typeface="Times New Roman"/>
                <a:ea typeface="Times New Roman"/>
                <a:cs typeface="Times New Roman"/>
                <a:sym typeface="Times New Roman"/>
              </a:defRPr>
            </a:lvl4pPr>
            <a:lvl5pPr marL="0" lvl="4" indent="0" algn="r">
              <a:spcBef>
                <a:spcPts val="0"/>
              </a:spcBef>
              <a:buNone/>
              <a:defRPr sz="1000">
                <a:solidFill>
                  <a:schemeClr val="dk1"/>
                </a:solidFill>
                <a:latin typeface="Times New Roman"/>
                <a:ea typeface="Times New Roman"/>
                <a:cs typeface="Times New Roman"/>
                <a:sym typeface="Times New Roman"/>
              </a:defRPr>
            </a:lvl5pPr>
            <a:lvl6pPr marL="0" lvl="5" indent="0" algn="r">
              <a:spcBef>
                <a:spcPts val="0"/>
              </a:spcBef>
              <a:buNone/>
              <a:defRPr sz="1000">
                <a:solidFill>
                  <a:schemeClr val="dk1"/>
                </a:solidFill>
                <a:latin typeface="Times New Roman"/>
                <a:ea typeface="Times New Roman"/>
                <a:cs typeface="Times New Roman"/>
                <a:sym typeface="Times New Roman"/>
              </a:defRPr>
            </a:lvl6pPr>
            <a:lvl7pPr marL="0" lvl="6" indent="0" algn="r">
              <a:spcBef>
                <a:spcPts val="0"/>
              </a:spcBef>
              <a:buNone/>
              <a:defRPr sz="1000">
                <a:solidFill>
                  <a:schemeClr val="dk1"/>
                </a:solidFill>
                <a:latin typeface="Times New Roman"/>
                <a:ea typeface="Times New Roman"/>
                <a:cs typeface="Times New Roman"/>
                <a:sym typeface="Times New Roman"/>
              </a:defRPr>
            </a:lvl7pPr>
            <a:lvl8pPr marL="0" lvl="7" indent="0" algn="r">
              <a:spcBef>
                <a:spcPts val="0"/>
              </a:spcBef>
              <a:buNone/>
              <a:defRPr sz="1000">
                <a:solidFill>
                  <a:schemeClr val="dk1"/>
                </a:solidFill>
                <a:latin typeface="Times New Roman"/>
                <a:ea typeface="Times New Roman"/>
                <a:cs typeface="Times New Roman"/>
                <a:sym typeface="Times New Roman"/>
              </a:defRPr>
            </a:lvl8pPr>
            <a:lvl9pPr marL="0" lvl="8" indent="0" algn="r">
              <a:spcBef>
                <a:spcPts val="0"/>
              </a:spcBef>
              <a:buNone/>
              <a:defRPr sz="10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
        <p:nvSpPr>
          <p:cNvPr id="37" name="Google Shape;37;p15"/>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8"/>
        <p:cNvGrpSpPr/>
        <p:nvPr/>
      </p:nvGrpSpPr>
      <p:grpSpPr>
        <a:xfrm>
          <a:off x="0" y="0"/>
          <a:ext cx="0" cy="0"/>
          <a:chOff x="0" y="0"/>
          <a:chExt cx="0" cy="0"/>
        </a:xfrm>
      </p:grpSpPr>
      <p:sp>
        <p:nvSpPr>
          <p:cNvPr id="39" name="Google Shape;39;p16"/>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6"/>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6"/>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42" name="Google Shape;42;p16"/>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セクション見出し" type="secHead">
  <p:cSld name="SECTION_HEADER">
    <p:spTree>
      <p:nvGrpSpPr>
        <p:cNvPr id="1" name="Shape 43"/>
        <p:cNvGrpSpPr/>
        <p:nvPr/>
      </p:nvGrpSpPr>
      <p:grpSpPr>
        <a:xfrm>
          <a:off x="0" y="0"/>
          <a:ext cx="0" cy="0"/>
          <a:chOff x="0" y="0"/>
          <a:chExt cx="0" cy="0"/>
        </a:xfrm>
      </p:grpSpPr>
      <p:sp>
        <p:nvSpPr>
          <p:cNvPr id="44" name="Google Shape;44;p17"/>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7"/>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2000"/>
              <a:buNone/>
              <a:defRPr sz="2000"/>
            </a:lvl1pPr>
            <a:lvl2pPr marL="914400" lvl="1" indent="-228600" algn="l">
              <a:spcBef>
                <a:spcPts val="360"/>
              </a:spcBef>
              <a:spcAft>
                <a:spcPts val="0"/>
              </a:spcAft>
              <a:buSzPts val="1800"/>
              <a:buNone/>
              <a:defRPr sz="1800"/>
            </a:lvl2pPr>
            <a:lvl3pPr marL="1371600" lvl="2" indent="-228600" algn="l">
              <a:spcBef>
                <a:spcPts val="320"/>
              </a:spcBef>
              <a:spcAft>
                <a:spcPts val="0"/>
              </a:spcAft>
              <a:buSzPts val="1600"/>
              <a:buNone/>
              <a:defRPr sz="1600"/>
            </a:lvl3pPr>
            <a:lvl4pPr marL="1828800" lvl="3" indent="-228600" algn="l">
              <a:spcBef>
                <a:spcPts val="280"/>
              </a:spcBef>
              <a:spcAft>
                <a:spcPts val="0"/>
              </a:spcAft>
              <a:buSzPts val="1400"/>
              <a:buNone/>
              <a:defRPr sz="1400"/>
            </a:lvl4pPr>
            <a:lvl5pPr marL="2286000" lvl="4" indent="-228600" algn="l">
              <a:spcBef>
                <a:spcPts val="280"/>
              </a:spcBef>
              <a:spcAft>
                <a:spcPts val="0"/>
              </a:spcAft>
              <a:buSzPts val="1400"/>
              <a:buNone/>
              <a:defRPr sz="1400"/>
            </a:lvl5pPr>
            <a:lvl6pPr marL="2743200" lvl="5" indent="-228600" algn="l">
              <a:spcBef>
                <a:spcPts val="280"/>
              </a:spcBef>
              <a:spcAft>
                <a:spcPts val="0"/>
              </a:spcAft>
              <a:buSzPts val="1400"/>
              <a:buNone/>
              <a:defRPr sz="1400"/>
            </a:lvl6pPr>
            <a:lvl7pPr marL="3200400" lvl="6" indent="-228600" algn="l">
              <a:spcBef>
                <a:spcPts val="280"/>
              </a:spcBef>
              <a:spcAft>
                <a:spcPts val="0"/>
              </a:spcAft>
              <a:buSzPts val="1400"/>
              <a:buNone/>
              <a:defRPr sz="1400"/>
            </a:lvl7pPr>
            <a:lvl8pPr marL="3657600" lvl="7" indent="-228600" algn="l">
              <a:spcBef>
                <a:spcPts val="280"/>
              </a:spcBef>
              <a:spcAft>
                <a:spcPts val="0"/>
              </a:spcAft>
              <a:buSzPts val="1400"/>
              <a:buNone/>
              <a:defRPr sz="1400"/>
            </a:lvl8pPr>
            <a:lvl9pPr marL="4114800" lvl="8" indent="-228600" algn="l">
              <a:spcBef>
                <a:spcPts val="280"/>
              </a:spcBef>
              <a:spcAft>
                <a:spcPts val="0"/>
              </a:spcAft>
              <a:buSzPts val="1400"/>
              <a:buNone/>
              <a:defRPr sz="1400"/>
            </a:lvl9pPr>
          </a:lstStyle>
          <a:p>
            <a:endParaRPr/>
          </a:p>
        </p:txBody>
      </p:sp>
      <p:sp>
        <p:nvSpPr>
          <p:cNvPr id="46" name="Google Shape;46;p17"/>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7"/>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sz="1000">
                <a:solidFill>
                  <a:schemeClr val="dk1"/>
                </a:solidFill>
                <a:latin typeface="Times New Roman"/>
                <a:ea typeface="Times New Roman"/>
                <a:cs typeface="Times New Roman"/>
                <a:sym typeface="Times New Roman"/>
              </a:defRPr>
            </a:lvl1pPr>
            <a:lvl2pPr marL="0" lvl="1" indent="0" algn="r">
              <a:spcBef>
                <a:spcPts val="0"/>
              </a:spcBef>
              <a:buNone/>
              <a:defRPr sz="1000">
                <a:solidFill>
                  <a:schemeClr val="dk1"/>
                </a:solidFill>
                <a:latin typeface="Times New Roman"/>
                <a:ea typeface="Times New Roman"/>
                <a:cs typeface="Times New Roman"/>
                <a:sym typeface="Times New Roman"/>
              </a:defRPr>
            </a:lvl2pPr>
            <a:lvl3pPr marL="0" lvl="2" indent="0" algn="r">
              <a:spcBef>
                <a:spcPts val="0"/>
              </a:spcBef>
              <a:buNone/>
              <a:defRPr sz="1000">
                <a:solidFill>
                  <a:schemeClr val="dk1"/>
                </a:solidFill>
                <a:latin typeface="Times New Roman"/>
                <a:ea typeface="Times New Roman"/>
                <a:cs typeface="Times New Roman"/>
                <a:sym typeface="Times New Roman"/>
              </a:defRPr>
            </a:lvl3pPr>
            <a:lvl4pPr marL="0" lvl="3" indent="0" algn="r">
              <a:spcBef>
                <a:spcPts val="0"/>
              </a:spcBef>
              <a:buNone/>
              <a:defRPr sz="1000">
                <a:solidFill>
                  <a:schemeClr val="dk1"/>
                </a:solidFill>
                <a:latin typeface="Times New Roman"/>
                <a:ea typeface="Times New Roman"/>
                <a:cs typeface="Times New Roman"/>
                <a:sym typeface="Times New Roman"/>
              </a:defRPr>
            </a:lvl4pPr>
            <a:lvl5pPr marL="0" lvl="4" indent="0" algn="r">
              <a:spcBef>
                <a:spcPts val="0"/>
              </a:spcBef>
              <a:buNone/>
              <a:defRPr sz="1000">
                <a:solidFill>
                  <a:schemeClr val="dk1"/>
                </a:solidFill>
                <a:latin typeface="Times New Roman"/>
                <a:ea typeface="Times New Roman"/>
                <a:cs typeface="Times New Roman"/>
                <a:sym typeface="Times New Roman"/>
              </a:defRPr>
            </a:lvl5pPr>
            <a:lvl6pPr marL="0" lvl="5" indent="0" algn="r">
              <a:spcBef>
                <a:spcPts val="0"/>
              </a:spcBef>
              <a:buNone/>
              <a:defRPr sz="1000">
                <a:solidFill>
                  <a:schemeClr val="dk1"/>
                </a:solidFill>
                <a:latin typeface="Times New Roman"/>
                <a:ea typeface="Times New Roman"/>
                <a:cs typeface="Times New Roman"/>
                <a:sym typeface="Times New Roman"/>
              </a:defRPr>
            </a:lvl6pPr>
            <a:lvl7pPr marL="0" lvl="6" indent="0" algn="r">
              <a:spcBef>
                <a:spcPts val="0"/>
              </a:spcBef>
              <a:buNone/>
              <a:defRPr sz="1000">
                <a:solidFill>
                  <a:schemeClr val="dk1"/>
                </a:solidFill>
                <a:latin typeface="Times New Roman"/>
                <a:ea typeface="Times New Roman"/>
                <a:cs typeface="Times New Roman"/>
                <a:sym typeface="Times New Roman"/>
              </a:defRPr>
            </a:lvl7pPr>
            <a:lvl8pPr marL="0" lvl="7" indent="0" algn="r">
              <a:spcBef>
                <a:spcPts val="0"/>
              </a:spcBef>
              <a:buNone/>
              <a:defRPr sz="1000">
                <a:solidFill>
                  <a:schemeClr val="dk1"/>
                </a:solidFill>
                <a:latin typeface="Times New Roman"/>
                <a:ea typeface="Times New Roman"/>
                <a:cs typeface="Times New Roman"/>
                <a:sym typeface="Times New Roman"/>
              </a:defRPr>
            </a:lvl8pPr>
            <a:lvl9pPr marL="0" lvl="8" indent="0" algn="r">
              <a:spcBef>
                <a:spcPts val="0"/>
              </a:spcBef>
              <a:buNone/>
              <a:defRPr sz="10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
        <p:nvSpPr>
          <p:cNvPr id="48" name="Google Shape;48;p17"/>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2 つのコンテンツ">
  <p:cSld name="2 つのコンテンツ">
    <p:spTree>
      <p:nvGrpSpPr>
        <p:cNvPr id="1" name="Shape 49"/>
        <p:cNvGrpSpPr/>
        <p:nvPr/>
      </p:nvGrpSpPr>
      <p:grpSpPr>
        <a:xfrm>
          <a:off x="0" y="0"/>
          <a:ext cx="0" cy="0"/>
          <a:chOff x="0" y="0"/>
          <a:chExt cx="0" cy="0"/>
        </a:xfrm>
      </p:grpSpPr>
      <p:sp>
        <p:nvSpPr>
          <p:cNvPr id="50" name="Google Shape;50;p18"/>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8"/>
          <p:cNvSpPr txBox="1">
            <a:spLocks noGrp="1"/>
          </p:cNvSpPr>
          <p:nvPr>
            <p:ph type="body" idx="1"/>
          </p:nvPr>
        </p:nvSpPr>
        <p:spPr>
          <a:xfrm>
            <a:off x="468313" y="1628775"/>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52" name="Google Shape;52;p18"/>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8"/>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sz="1000">
                <a:solidFill>
                  <a:schemeClr val="dk1"/>
                </a:solidFill>
                <a:latin typeface="Times New Roman"/>
                <a:ea typeface="Times New Roman"/>
                <a:cs typeface="Times New Roman"/>
                <a:sym typeface="Times New Roman"/>
              </a:defRPr>
            </a:lvl1pPr>
            <a:lvl2pPr marL="0" lvl="1" indent="0" algn="r">
              <a:spcBef>
                <a:spcPts val="0"/>
              </a:spcBef>
              <a:buNone/>
              <a:defRPr sz="1000">
                <a:solidFill>
                  <a:schemeClr val="dk1"/>
                </a:solidFill>
                <a:latin typeface="Times New Roman"/>
                <a:ea typeface="Times New Roman"/>
                <a:cs typeface="Times New Roman"/>
                <a:sym typeface="Times New Roman"/>
              </a:defRPr>
            </a:lvl2pPr>
            <a:lvl3pPr marL="0" lvl="2" indent="0" algn="r">
              <a:spcBef>
                <a:spcPts val="0"/>
              </a:spcBef>
              <a:buNone/>
              <a:defRPr sz="1000">
                <a:solidFill>
                  <a:schemeClr val="dk1"/>
                </a:solidFill>
                <a:latin typeface="Times New Roman"/>
                <a:ea typeface="Times New Roman"/>
                <a:cs typeface="Times New Roman"/>
                <a:sym typeface="Times New Roman"/>
              </a:defRPr>
            </a:lvl3pPr>
            <a:lvl4pPr marL="0" lvl="3" indent="0" algn="r">
              <a:spcBef>
                <a:spcPts val="0"/>
              </a:spcBef>
              <a:buNone/>
              <a:defRPr sz="1000">
                <a:solidFill>
                  <a:schemeClr val="dk1"/>
                </a:solidFill>
                <a:latin typeface="Times New Roman"/>
                <a:ea typeface="Times New Roman"/>
                <a:cs typeface="Times New Roman"/>
                <a:sym typeface="Times New Roman"/>
              </a:defRPr>
            </a:lvl4pPr>
            <a:lvl5pPr marL="0" lvl="4" indent="0" algn="r">
              <a:spcBef>
                <a:spcPts val="0"/>
              </a:spcBef>
              <a:buNone/>
              <a:defRPr sz="1000">
                <a:solidFill>
                  <a:schemeClr val="dk1"/>
                </a:solidFill>
                <a:latin typeface="Times New Roman"/>
                <a:ea typeface="Times New Roman"/>
                <a:cs typeface="Times New Roman"/>
                <a:sym typeface="Times New Roman"/>
              </a:defRPr>
            </a:lvl5pPr>
            <a:lvl6pPr marL="0" lvl="5" indent="0" algn="r">
              <a:spcBef>
                <a:spcPts val="0"/>
              </a:spcBef>
              <a:buNone/>
              <a:defRPr sz="1000">
                <a:solidFill>
                  <a:schemeClr val="dk1"/>
                </a:solidFill>
                <a:latin typeface="Times New Roman"/>
                <a:ea typeface="Times New Roman"/>
                <a:cs typeface="Times New Roman"/>
                <a:sym typeface="Times New Roman"/>
              </a:defRPr>
            </a:lvl6pPr>
            <a:lvl7pPr marL="0" lvl="6" indent="0" algn="r">
              <a:spcBef>
                <a:spcPts val="0"/>
              </a:spcBef>
              <a:buNone/>
              <a:defRPr sz="1000">
                <a:solidFill>
                  <a:schemeClr val="dk1"/>
                </a:solidFill>
                <a:latin typeface="Times New Roman"/>
                <a:ea typeface="Times New Roman"/>
                <a:cs typeface="Times New Roman"/>
                <a:sym typeface="Times New Roman"/>
              </a:defRPr>
            </a:lvl7pPr>
            <a:lvl8pPr marL="0" lvl="7" indent="0" algn="r">
              <a:spcBef>
                <a:spcPts val="0"/>
              </a:spcBef>
              <a:buNone/>
              <a:defRPr sz="1000">
                <a:solidFill>
                  <a:schemeClr val="dk1"/>
                </a:solidFill>
                <a:latin typeface="Times New Roman"/>
                <a:ea typeface="Times New Roman"/>
                <a:cs typeface="Times New Roman"/>
                <a:sym typeface="Times New Roman"/>
              </a:defRPr>
            </a:lvl8pPr>
            <a:lvl9pPr marL="0" lvl="8" indent="0" algn="r">
              <a:spcBef>
                <a:spcPts val="0"/>
              </a:spcBef>
              <a:buNone/>
              <a:defRPr sz="10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
        <p:nvSpPr>
          <p:cNvPr id="54" name="Google Shape;54;p18"/>
          <p:cNvSpPr txBox="1">
            <a:spLocks noGrp="1"/>
          </p:cNvSpPr>
          <p:nvPr>
            <p:ph type="body" idx="2"/>
          </p:nvPr>
        </p:nvSpPr>
        <p:spPr>
          <a:xfrm>
            <a:off x="4709864" y="16288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55" name="Google Shape;55;p18"/>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3" descr="OFDM"/>
          <p:cNvPicPr preferRelativeResize="0"/>
          <p:nvPr/>
        </p:nvPicPr>
        <p:blipFill rotWithShape="1">
          <a:blip r:embed="rId7">
            <a:alphaModFix/>
          </a:blip>
          <a:srcRect/>
          <a:stretch/>
        </p:blipFill>
        <p:spPr>
          <a:xfrm>
            <a:off x="179388" y="84138"/>
            <a:ext cx="7983537" cy="1296987"/>
          </a:xfrm>
          <a:prstGeom prst="rect">
            <a:avLst/>
          </a:prstGeom>
          <a:noFill/>
          <a:ln>
            <a:noFill/>
          </a:ln>
        </p:spPr>
      </p:pic>
      <p:sp>
        <p:nvSpPr>
          <p:cNvPr id="11" name="Google Shape;11;p13"/>
          <p:cNvSpPr/>
          <p:nvPr/>
        </p:nvSpPr>
        <p:spPr>
          <a:xfrm>
            <a:off x="0" y="44450"/>
            <a:ext cx="8640763" cy="1296988"/>
          </a:xfrm>
          <a:prstGeom prst="rect">
            <a:avLst/>
          </a:pr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12" name="Google Shape;12;p13"/>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3200" b="0" i="0" u="none" strike="noStrike" cap="none">
                <a:solidFill>
                  <a:srgbClr val="3366CC"/>
                </a:solidFill>
                <a:latin typeface="Times New Roman"/>
                <a:ea typeface="Times New Roman"/>
                <a:cs typeface="Times New Roman"/>
                <a:sym typeface="Times New Roman"/>
              </a:defRPr>
            </a:lvl1pPr>
            <a:lvl2pPr marR="0" lvl="1" algn="l" rtl="0">
              <a:spcBef>
                <a:spcPts val="0"/>
              </a:spcBef>
              <a:spcAft>
                <a:spcPts val="0"/>
              </a:spcAft>
              <a:buSzPts val="1400"/>
              <a:buNone/>
              <a:defRPr sz="4400" b="0" i="0" u="none" strike="noStrike" cap="none">
                <a:solidFill>
                  <a:srgbClr val="3366CC"/>
                </a:solidFill>
                <a:latin typeface="Times New Roman"/>
                <a:ea typeface="Times New Roman"/>
                <a:cs typeface="Times New Roman"/>
                <a:sym typeface="Times New Roman"/>
              </a:defRPr>
            </a:lvl2pPr>
            <a:lvl3pPr marR="0" lvl="2" algn="l" rtl="0">
              <a:spcBef>
                <a:spcPts val="0"/>
              </a:spcBef>
              <a:spcAft>
                <a:spcPts val="0"/>
              </a:spcAft>
              <a:buSzPts val="1400"/>
              <a:buNone/>
              <a:defRPr sz="4400" b="0" i="0" u="none" strike="noStrike" cap="none">
                <a:solidFill>
                  <a:srgbClr val="3366CC"/>
                </a:solidFill>
                <a:latin typeface="Times New Roman"/>
                <a:ea typeface="Times New Roman"/>
                <a:cs typeface="Times New Roman"/>
                <a:sym typeface="Times New Roman"/>
              </a:defRPr>
            </a:lvl3pPr>
            <a:lvl4pPr marR="0" lvl="3" algn="l" rtl="0">
              <a:spcBef>
                <a:spcPts val="0"/>
              </a:spcBef>
              <a:spcAft>
                <a:spcPts val="0"/>
              </a:spcAft>
              <a:buSzPts val="1400"/>
              <a:buNone/>
              <a:defRPr sz="4400" b="0" i="0" u="none" strike="noStrike" cap="none">
                <a:solidFill>
                  <a:srgbClr val="3366CC"/>
                </a:solidFill>
                <a:latin typeface="Times New Roman"/>
                <a:ea typeface="Times New Roman"/>
                <a:cs typeface="Times New Roman"/>
                <a:sym typeface="Times New Roman"/>
              </a:defRPr>
            </a:lvl4pPr>
            <a:lvl5pPr marR="0" lvl="4" algn="l" rtl="0">
              <a:spcBef>
                <a:spcPts val="0"/>
              </a:spcBef>
              <a:spcAft>
                <a:spcPts val="0"/>
              </a:spcAft>
              <a:buSzPts val="1400"/>
              <a:buNone/>
              <a:defRPr sz="4400" b="0" i="0" u="none" strike="noStrike" cap="none">
                <a:solidFill>
                  <a:srgbClr val="3366CC"/>
                </a:solidFill>
                <a:latin typeface="Times New Roman"/>
                <a:ea typeface="Times New Roman"/>
                <a:cs typeface="Times New Roman"/>
                <a:sym typeface="Times New Roman"/>
              </a:defRPr>
            </a:lvl5pPr>
            <a:lvl6pPr marR="0" lvl="5" algn="l" rtl="0">
              <a:spcBef>
                <a:spcPts val="0"/>
              </a:spcBef>
              <a:spcAft>
                <a:spcPts val="0"/>
              </a:spcAft>
              <a:buSzPts val="1400"/>
              <a:buNone/>
              <a:defRPr sz="4400" b="0" i="0" u="none" strike="noStrike" cap="none">
                <a:solidFill>
                  <a:srgbClr val="3366CC"/>
                </a:solidFill>
                <a:latin typeface="Times New Roman"/>
                <a:ea typeface="Times New Roman"/>
                <a:cs typeface="Times New Roman"/>
                <a:sym typeface="Times New Roman"/>
              </a:defRPr>
            </a:lvl6pPr>
            <a:lvl7pPr marR="0" lvl="6" algn="l" rtl="0">
              <a:spcBef>
                <a:spcPts val="0"/>
              </a:spcBef>
              <a:spcAft>
                <a:spcPts val="0"/>
              </a:spcAft>
              <a:buSzPts val="1400"/>
              <a:buNone/>
              <a:defRPr sz="4400" b="0" i="0" u="none" strike="noStrike" cap="none">
                <a:solidFill>
                  <a:srgbClr val="3366CC"/>
                </a:solidFill>
                <a:latin typeface="Times New Roman"/>
                <a:ea typeface="Times New Roman"/>
                <a:cs typeface="Times New Roman"/>
                <a:sym typeface="Times New Roman"/>
              </a:defRPr>
            </a:lvl7pPr>
            <a:lvl8pPr marR="0" lvl="7" algn="l" rtl="0">
              <a:spcBef>
                <a:spcPts val="0"/>
              </a:spcBef>
              <a:spcAft>
                <a:spcPts val="0"/>
              </a:spcAft>
              <a:buSzPts val="1400"/>
              <a:buNone/>
              <a:defRPr sz="4400" b="0" i="0" u="none" strike="noStrike" cap="none">
                <a:solidFill>
                  <a:srgbClr val="3366CC"/>
                </a:solidFill>
                <a:latin typeface="Times New Roman"/>
                <a:ea typeface="Times New Roman"/>
                <a:cs typeface="Times New Roman"/>
                <a:sym typeface="Times New Roman"/>
              </a:defRPr>
            </a:lvl8pPr>
            <a:lvl9pPr marR="0" lvl="8" algn="l" rtl="0">
              <a:spcBef>
                <a:spcPts val="0"/>
              </a:spcBef>
              <a:spcAft>
                <a:spcPts val="0"/>
              </a:spcAft>
              <a:buSzPts val="1400"/>
              <a:buNone/>
              <a:defRPr sz="4400" b="0" i="0" u="none" strike="noStrike" cap="none">
                <a:solidFill>
                  <a:srgbClr val="3366CC"/>
                </a:solidFill>
                <a:latin typeface="Times New Roman"/>
                <a:ea typeface="Times New Roman"/>
                <a:cs typeface="Times New Roman"/>
                <a:sym typeface="Times New Roman"/>
              </a:defRPr>
            </a:lvl9pPr>
          </a:lstStyle>
          <a:p>
            <a:endParaRPr/>
          </a:p>
        </p:txBody>
      </p:sp>
      <p:sp>
        <p:nvSpPr>
          <p:cNvPr id="13" name="Google Shape;13;p13"/>
          <p:cNvSpPr txBox="1">
            <a:spLocks noGrp="1"/>
          </p:cNvSpPr>
          <p:nvPr>
            <p:ph type="body" idx="1"/>
          </p:nvPr>
        </p:nvSpPr>
        <p:spPr>
          <a:xfrm>
            <a:off x="251520" y="1412776"/>
            <a:ext cx="8640960" cy="4824536"/>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rgbClr val="003399"/>
              </a:buClr>
              <a:buSzPts val="2800"/>
              <a:buFont typeface="Noto Sans Symbols"/>
              <a:buChar char="■"/>
              <a:defRPr sz="2800" b="0" i="0" u="none" strike="noStrike" cap="none">
                <a:solidFill>
                  <a:schemeClr val="dk1"/>
                </a:solidFill>
                <a:latin typeface="Times New Roman"/>
                <a:ea typeface="Times New Roman"/>
                <a:cs typeface="Times New Roman"/>
                <a:sym typeface="Times New Roman"/>
              </a:defRPr>
            </a:lvl1pPr>
            <a:lvl2pPr marL="914400" marR="0" lvl="1" indent="-381000" algn="l" rtl="0">
              <a:spcBef>
                <a:spcPts val="480"/>
              </a:spcBef>
              <a:spcAft>
                <a:spcPts val="0"/>
              </a:spcAft>
              <a:buClr>
                <a:srgbClr val="003399"/>
              </a:buClr>
              <a:buSzPts val="2400"/>
              <a:buFont typeface="Noto Sans Symbols"/>
              <a:buChar char="🞐"/>
              <a:defRPr sz="2400" b="0" i="0" u="none" strike="noStrike" cap="none">
                <a:solidFill>
                  <a:schemeClr val="dk1"/>
                </a:solidFill>
                <a:latin typeface="Times New Roman"/>
                <a:ea typeface="Times New Roman"/>
                <a:cs typeface="Times New Roman"/>
                <a:sym typeface="Times New Roman"/>
              </a:defRPr>
            </a:lvl2pPr>
            <a:lvl3pPr marL="1371600" marR="0" lvl="2" indent="-355600" algn="l" rtl="0">
              <a:spcBef>
                <a:spcPts val="400"/>
              </a:spcBef>
              <a:spcAft>
                <a:spcPts val="0"/>
              </a:spcAft>
              <a:buClr>
                <a:srgbClr val="003399"/>
              </a:buClr>
              <a:buSzPts val="2000"/>
              <a:buFont typeface="Noto Sans Symbols"/>
              <a:buChar char="■"/>
              <a:defRPr sz="2000" b="0" i="0" u="none" strike="noStrike" cap="none">
                <a:solidFill>
                  <a:schemeClr val="dk1"/>
                </a:solidFill>
                <a:latin typeface="Times New Roman"/>
                <a:ea typeface="Times New Roman"/>
                <a:cs typeface="Times New Roman"/>
                <a:sym typeface="Times New Roman"/>
              </a:defRPr>
            </a:lvl3pPr>
            <a:lvl4pPr marL="1828800" marR="0" lvl="3" indent="-342900" algn="l" rtl="0">
              <a:spcBef>
                <a:spcPts val="360"/>
              </a:spcBef>
              <a:spcAft>
                <a:spcPts val="0"/>
              </a:spcAft>
              <a:buClr>
                <a:srgbClr val="003399"/>
              </a:buClr>
              <a:buSzPts val="1800"/>
              <a:buFont typeface="Noto Sans Symbols"/>
              <a:buChar char="🞐"/>
              <a:defRPr sz="1800" b="0" i="0" u="none" strike="noStrike" cap="none">
                <a:solidFill>
                  <a:schemeClr val="dk1"/>
                </a:solidFill>
                <a:latin typeface="Times New Roman"/>
                <a:ea typeface="Times New Roman"/>
                <a:cs typeface="Times New Roman"/>
                <a:sym typeface="Times New Roman"/>
              </a:defRPr>
            </a:lvl4pPr>
            <a:lvl5pPr marL="2286000" marR="0" lvl="4" indent="-342900" algn="l" rtl="0">
              <a:spcBef>
                <a:spcPts val="360"/>
              </a:spcBef>
              <a:spcAft>
                <a:spcPts val="0"/>
              </a:spcAft>
              <a:buClr>
                <a:srgbClr val="003399"/>
              </a:buClr>
              <a:buSzPts val="1800"/>
              <a:buFont typeface="Noto Sans Symbols"/>
              <a:buChar char="■"/>
              <a:defRPr sz="18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rgbClr val="003399"/>
              </a:buClr>
              <a:buSzPts val="2000"/>
              <a:buFont typeface="Noto Sans Symbols"/>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rgbClr val="003399"/>
              </a:buClr>
              <a:buSzPts val="2000"/>
              <a:buFont typeface="Noto Sans Symbols"/>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rgbClr val="003399"/>
              </a:buClr>
              <a:buSzPts val="2000"/>
              <a:buFont typeface="Noto Sans Symbols"/>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rgbClr val="003399"/>
              </a:buClr>
              <a:buSzPts val="2000"/>
              <a:buFont typeface="Noto Sans Symbols"/>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4" name="Google Shape;14;p13"/>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5" name="Google Shape;15;p13"/>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000">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6" name="Google Shape;16;p13"/>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000" b="0" u="none">
                <a:solidFill>
                  <a:schemeClr val="dk1"/>
                </a:solidFill>
                <a:latin typeface="Times New Roman"/>
                <a:ea typeface="Times New Roman"/>
                <a:cs typeface="Times New Roman"/>
                <a:sym typeface="Times New Roman"/>
              </a:defRPr>
            </a:lvl1pPr>
            <a:lvl2pPr marL="0" marR="0" lvl="1" indent="0" algn="r" rtl="0">
              <a:spcBef>
                <a:spcPts val="0"/>
              </a:spcBef>
              <a:buNone/>
              <a:defRPr sz="1000" b="0" u="none">
                <a:solidFill>
                  <a:schemeClr val="dk1"/>
                </a:solidFill>
                <a:latin typeface="Times New Roman"/>
                <a:ea typeface="Times New Roman"/>
                <a:cs typeface="Times New Roman"/>
                <a:sym typeface="Times New Roman"/>
              </a:defRPr>
            </a:lvl2pPr>
            <a:lvl3pPr marL="0" marR="0" lvl="2" indent="0" algn="r" rtl="0">
              <a:spcBef>
                <a:spcPts val="0"/>
              </a:spcBef>
              <a:buNone/>
              <a:defRPr sz="1000" b="0" u="none">
                <a:solidFill>
                  <a:schemeClr val="dk1"/>
                </a:solidFill>
                <a:latin typeface="Times New Roman"/>
                <a:ea typeface="Times New Roman"/>
                <a:cs typeface="Times New Roman"/>
                <a:sym typeface="Times New Roman"/>
              </a:defRPr>
            </a:lvl3pPr>
            <a:lvl4pPr marL="0" marR="0" lvl="3" indent="0" algn="r" rtl="0">
              <a:spcBef>
                <a:spcPts val="0"/>
              </a:spcBef>
              <a:buNone/>
              <a:defRPr sz="1000" b="0" u="none">
                <a:solidFill>
                  <a:schemeClr val="dk1"/>
                </a:solidFill>
                <a:latin typeface="Times New Roman"/>
                <a:ea typeface="Times New Roman"/>
                <a:cs typeface="Times New Roman"/>
                <a:sym typeface="Times New Roman"/>
              </a:defRPr>
            </a:lvl4pPr>
            <a:lvl5pPr marL="0" marR="0" lvl="4" indent="0" algn="r" rtl="0">
              <a:spcBef>
                <a:spcPts val="0"/>
              </a:spcBef>
              <a:buNone/>
              <a:defRPr sz="1000" b="0" u="none">
                <a:solidFill>
                  <a:schemeClr val="dk1"/>
                </a:solidFill>
                <a:latin typeface="Times New Roman"/>
                <a:ea typeface="Times New Roman"/>
                <a:cs typeface="Times New Roman"/>
                <a:sym typeface="Times New Roman"/>
              </a:defRPr>
            </a:lvl5pPr>
            <a:lvl6pPr marL="0" marR="0" lvl="5" indent="0" algn="r" rtl="0">
              <a:spcBef>
                <a:spcPts val="0"/>
              </a:spcBef>
              <a:buNone/>
              <a:defRPr sz="1000" b="0" u="none">
                <a:solidFill>
                  <a:schemeClr val="dk1"/>
                </a:solidFill>
                <a:latin typeface="Times New Roman"/>
                <a:ea typeface="Times New Roman"/>
                <a:cs typeface="Times New Roman"/>
                <a:sym typeface="Times New Roman"/>
              </a:defRPr>
            </a:lvl6pPr>
            <a:lvl7pPr marL="0" marR="0" lvl="6" indent="0" algn="r" rtl="0">
              <a:spcBef>
                <a:spcPts val="0"/>
              </a:spcBef>
              <a:buNone/>
              <a:defRPr sz="1000" b="0" u="none">
                <a:solidFill>
                  <a:schemeClr val="dk1"/>
                </a:solidFill>
                <a:latin typeface="Times New Roman"/>
                <a:ea typeface="Times New Roman"/>
                <a:cs typeface="Times New Roman"/>
                <a:sym typeface="Times New Roman"/>
              </a:defRPr>
            </a:lvl7pPr>
            <a:lvl8pPr marL="0" marR="0" lvl="7" indent="0" algn="r" rtl="0">
              <a:spcBef>
                <a:spcPts val="0"/>
              </a:spcBef>
              <a:buNone/>
              <a:defRPr sz="1000" b="0" u="none">
                <a:solidFill>
                  <a:schemeClr val="dk1"/>
                </a:solidFill>
                <a:latin typeface="Times New Roman"/>
                <a:ea typeface="Times New Roman"/>
                <a:cs typeface="Times New Roman"/>
                <a:sym typeface="Times New Roman"/>
              </a:defRPr>
            </a:lvl8pPr>
            <a:lvl9pPr marL="0" marR="0" lvl="8" indent="0" algn="r" rtl="0">
              <a:spcBef>
                <a:spcPts val="0"/>
              </a:spcBef>
              <a:buNone/>
              <a:defRPr sz="1000" b="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cxnSp>
        <p:nvCxnSpPr>
          <p:cNvPr id="17" name="Google Shape;17;p13"/>
          <p:cNvCxnSpPr/>
          <p:nvPr/>
        </p:nvCxnSpPr>
        <p:spPr>
          <a:xfrm>
            <a:off x="144463" y="1123680"/>
            <a:ext cx="8496300" cy="0"/>
          </a:xfrm>
          <a:prstGeom prst="straightConnector1">
            <a:avLst/>
          </a:prstGeom>
          <a:noFill/>
          <a:ln w="9525" cap="flat" cmpd="sng">
            <a:solidFill>
              <a:srgbClr val="3366CC"/>
            </a:solidFill>
            <a:prstDash val="solid"/>
            <a:round/>
            <a:headEnd type="none" w="med" len="med"/>
            <a:tailEnd type="none" w="med" len="med"/>
          </a:ln>
        </p:spPr>
      </p:cxnSp>
      <p:grpSp>
        <p:nvGrpSpPr>
          <p:cNvPr id="18" name="Google Shape;18;p13"/>
          <p:cNvGrpSpPr/>
          <p:nvPr/>
        </p:nvGrpSpPr>
        <p:grpSpPr>
          <a:xfrm>
            <a:off x="0" y="-361"/>
            <a:ext cx="1368165" cy="1125105"/>
            <a:chOff x="0" y="-361"/>
            <a:chExt cx="1368165" cy="1125105"/>
          </a:xfrm>
        </p:grpSpPr>
        <p:pic>
          <p:nvPicPr>
            <p:cNvPr id="19" name="Google Shape;19;p13"/>
            <p:cNvPicPr preferRelativeResize="0"/>
            <p:nvPr/>
          </p:nvPicPr>
          <p:blipFill rotWithShape="1">
            <a:blip r:embed="rId8">
              <a:alphaModFix/>
            </a:blip>
            <a:srcRect/>
            <a:stretch/>
          </p:blipFill>
          <p:spPr>
            <a:xfrm>
              <a:off x="0" y="-361"/>
              <a:ext cx="1368165" cy="1112839"/>
            </a:xfrm>
            <a:prstGeom prst="rect">
              <a:avLst/>
            </a:prstGeom>
            <a:noFill/>
            <a:ln>
              <a:noFill/>
            </a:ln>
          </p:spPr>
        </p:pic>
        <p:sp>
          <p:nvSpPr>
            <p:cNvPr id="20" name="Google Shape;20;p13"/>
            <p:cNvSpPr txBox="1"/>
            <p:nvPr/>
          </p:nvSpPr>
          <p:spPr>
            <a:xfrm>
              <a:off x="0" y="878523"/>
              <a:ext cx="1368165" cy="246221"/>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Times New Roman"/>
                  <a:ea typeface="Times New Roman"/>
                  <a:cs typeface="Times New Roman"/>
                  <a:sym typeface="Times New Roman"/>
                </a:rPr>
                <a:t>  DSP R&amp;D GROUP </a:t>
              </a:r>
              <a:endParaRPr/>
            </a:p>
          </p:txBody>
        </p:sp>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
          <p:cNvSpPr txBox="1">
            <a:spLocks noGrp="1"/>
          </p:cNvSpPr>
          <p:nvPr>
            <p:ph type="ctrTitle"/>
          </p:nvPr>
        </p:nvSpPr>
        <p:spPr>
          <a:xfrm>
            <a:off x="684213" y="2133600"/>
            <a:ext cx="7772400" cy="1470025"/>
          </a:xfrm>
          <a:prstGeom prst="rect">
            <a:avLst/>
          </a:prstGeom>
          <a:noFill/>
          <a:ln>
            <a:noFill/>
          </a:ln>
        </p:spPr>
        <p:txBody>
          <a:bodyPr spcFirstLastPara="1" wrap="square" lIns="91425" tIns="45700" rIns="91425" bIns="45700" anchor="ctr" anchorCtr="0">
            <a:noAutofit/>
          </a:bodyPr>
          <a:lstStyle/>
          <a:p>
            <a:pPr lvl="0"/>
            <a:r>
              <a:rPr lang="en-US" sz="5400" b="1" dirty="0" smtClean="0"/>
              <a:t>ResNet50</a:t>
            </a:r>
            <a:br>
              <a:rPr lang="en-US" sz="5400" b="1" dirty="0" smtClean="0"/>
            </a:br>
            <a:r>
              <a:rPr lang="en-US" sz="5400" b="1" dirty="0" smtClean="0"/>
              <a:t>(</a:t>
            </a:r>
            <a:r>
              <a:rPr lang="en-US" sz="5400" b="1" dirty="0"/>
              <a:t>Residual Network</a:t>
            </a:r>
            <a:r>
              <a:rPr lang="en-US" sz="5400" b="1" dirty="0" smtClean="0"/>
              <a:t>)</a:t>
            </a:r>
            <a:r>
              <a:rPr lang="en-US" sz="4000" b="1" dirty="0" smtClean="0"/>
              <a:t/>
            </a:r>
            <a:br>
              <a:rPr lang="en-US" sz="4000" b="1" dirty="0" smtClean="0"/>
            </a:br>
            <a:endParaRPr dirty="0"/>
          </a:p>
        </p:txBody>
      </p:sp>
      <p:sp>
        <p:nvSpPr>
          <p:cNvPr id="61" name="Google Shape;61;p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p>
            <a:pPr marL="0" lvl="0" indent="0" algn="ctr" rtl="0">
              <a:spcBef>
                <a:spcPts val="560"/>
              </a:spcBef>
              <a:spcAft>
                <a:spcPts val="0"/>
              </a:spcAft>
              <a:buSzPts val="2800"/>
              <a:buFont typeface="Noto Sans Symbols"/>
              <a:buNone/>
            </a:pPr>
            <a:endParaRPr dirty="0"/>
          </a:p>
        </p:txBody>
      </p:sp>
      <p:sp>
        <p:nvSpPr>
          <p:cNvPr id="62" name="Google Shape;62;p1"/>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1/6/2021</a:t>
            </a:r>
            <a:endParaRPr/>
          </a:p>
        </p:txBody>
      </p:sp>
      <p:sp>
        <p:nvSpPr>
          <p:cNvPr id="63" name="Google Shape;63;p1"/>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2016 UIT-CE DSP R&amp;D Group . All Rights Reserved.</a:t>
            </a:r>
            <a:endParaRPr/>
          </a:p>
        </p:txBody>
      </p:sp>
      <p:sp>
        <p:nvSpPr>
          <p:cNvPr id="64" name="Google Shape;64;p1"/>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gcc4973a462_6_40"/>
          <p:cNvSpPr txBox="1">
            <a:spLocks noGrp="1"/>
          </p:cNvSpPr>
          <p:nvPr>
            <p:ph type="title"/>
          </p:nvPr>
        </p:nvSpPr>
        <p:spPr>
          <a:xfrm>
            <a:off x="1331913" y="287338"/>
            <a:ext cx="7354800" cy="6933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err="1" smtClean="0"/>
              <a:t>Kiến</a:t>
            </a:r>
            <a:r>
              <a:rPr lang="en-US" dirty="0" smtClean="0"/>
              <a:t> </a:t>
            </a:r>
            <a:r>
              <a:rPr lang="en-US" dirty="0" err="1" smtClean="0"/>
              <a:t>trúc</a:t>
            </a:r>
            <a:r>
              <a:rPr lang="en-US" dirty="0" smtClean="0"/>
              <a:t> </a:t>
            </a:r>
            <a:r>
              <a:rPr lang="en-US" dirty="0" err="1" smtClean="0"/>
              <a:t>mạng</a:t>
            </a:r>
            <a:r>
              <a:rPr lang="en-US" dirty="0" smtClean="0"/>
              <a:t> </a:t>
            </a:r>
            <a:r>
              <a:rPr lang="en-US" dirty="0" err="1" smtClean="0"/>
              <a:t>ResNet</a:t>
            </a:r>
            <a:endParaRPr dirty="0"/>
          </a:p>
        </p:txBody>
      </p:sp>
      <p:sp>
        <p:nvSpPr>
          <p:cNvPr id="106" name="Google Shape;106;gcc4973a462_6_40"/>
          <p:cNvSpPr txBox="1">
            <a:spLocks noGrp="1"/>
          </p:cNvSpPr>
          <p:nvPr>
            <p:ph type="body" idx="1"/>
          </p:nvPr>
        </p:nvSpPr>
        <p:spPr>
          <a:xfrm>
            <a:off x="250695" y="1202401"/>
            <a:ext cx="8640900" cy="4824600"/>
          </a:xfrm>
          <a:prstGeom prst="rect">
            <a:avLst/>
          </a:prstGeom>
          <a:noFill/>
          <a:ln>
            <a:noFill/>
          </a:ln>
        </p:spPr>
        <p:txBody>
          <a:bodyPr spcFirstLastPara="1" wrap="square" lIns="91425" tIns="45700" rIns="91425" bIns="45700" anchor="t" anchorCtr="0">
            <a:noAutofit/>
          </a:bodyPr>
          <a:lstStyle/>
          <a:p>
            <a:pPr marL="635000" indent="-457200"/>
            <a:r>
              <a:rPr lang="en-US" dirty="0"/>
              <a:t>Zero-padding : Input </a:t>
            </a:r>
            <a:r>
              <a:rPr lang="en-US" dirty="0" err="1"/>
              <a:t>với</a:t>
            </a:r>
            <a:r>
              <a:rPr lang="en-US" dirty="0"/>
              <a:t> (3,3)</a:t>
            </a:r>
          </a:p>
          <a:p>
            <a:pPr marL="635000" indent="-457200"/>
            <a:r>
              <a:rPr lang="en-US" dirty="0"/>
              <a:t>Stage 1 : </a:t>
            </a:r>
            <a:r>
              <a:rPr lang="en-US" dirty="0" err="1"/>
              <a:t>Tích</a:t>
            </a:r>
            <a:r>
              <a:rPr lang="en-US" dirty="0"/>
              <a:t> </a:t>
            </a:r>
            <a:r>
              <a:rPr lang="en-US" dirty="0" err="1"/>
              <a:t>chập</a:t>
            </a:r>
            <a:r>
              <a:rPr lang="en-US" dirty="0"/>
              <a:t> (Conv1) </a:t>
            </a:r>
            <a:r>
              <a:rPr lang="en-US" dirty="0" err="1"/>
              <a:t>với</a:t>
            </a:r>
            <a:r>
              <a:rPr lang="en-US" dirty="0"/>
              <a:t> 64 filters </a:t>
            </a:r>
            <a:r>
              <a:rPr lang="en-US" dirty="0" err="1"/>
              <a:t>với</a:t>
            </a:r>
            <a:r>
              <a:rPr lang="en-US" dirty="0"/>
              <a:t> shape(7,7), </a:t>
            </a:r>
            <a:r>
              <a:rPr lang="en-US" dirty="0" err="1"/>
              <a:t>sử</a:t>
            </a:r>
            <a:r>
              <a:rPr lang="en-US" dirty="0"/>
              <a:t> </a:t>
            </a:r>
            <a:r>
              <a:rPr lang="en-US" dirty="0" err="1"/>
              <a:t>dụng</a:t>
            </a:r>
            <a:r>
              <a:rPr lang="en-US" dirty="0"/>
              <a:t> stride (2,2). </a:t>
            </a:r>
            <a:r>
              <a:rPr lang="en-US" dirty="0" err="1"/>
              <a:t>BatchNorm</a:t>
            </a:r>
            <a:r>
              <a:rPr lang="en-US" dirty="0"/>
              <a:t>, </a:t>
            </a:r>
            <a:r>
              <a:rPr lang="en-US" dirty="0" err="1"/>
              <a:t>MaxPooling</a:t>
            </a:r>
            <a:r>
              <a:rPr lang="en-US" dirty="0"/>
              <a:t> (3,3).</a:t>
            </a:r>
          </a:p>
          <a:p>
            <a:pPr marL="635000" indent="-457200"/>
            <a:r>
              <a:rPr lang="en-US" dirty="0"/>
              <a:t>Stage 2 : </a:t>
            </a:r>
            <a:r>
              <a:rPr lang="en-US" dirty="0" err="1"/>
              <a:t>Convolutiontal</a:t>
            </a:r>
            <a:r>
              <a:rPr lang="en-US" dirty="0"/>
              <a:t> block </a:t>
            </a:r>
            <a:r>
              <a:rPr lang="en-US" dirty="0" err="1"/>
              <a:t>sử</a:t>
            </a:r>
            <a:r>
              <a:rPr lang="en-US" dirty="0"/>
              <a:t> </a:t>
            </a:r>
            <a:r>
              <a:rPr lang="en-US" dirty="0" err="1"/>
              <a:t>dụng</a:t>
            </a:r>
            <a:r>
              <a:rPr lang="en-US" dirty="0"/>
              <a:t> 3 filter </a:t>
            </a:r>
            <a:r>
              <a:rPr lang="en-US" dirty="0" err="1"/>
              <a:t>với</a:t>
            </a:r>
            <a:r>
              <a:rPr lang="en-US" dirty="0"/>
              <a:t> size 64x64x256, f=3, s=1. </a:t>
            </a:r>
            <a:r>
              <a:rPr lang="en-US" dirty="0" err="1"/>
              <a:t>Có</a:t>
            </a:r>
            <a:r>
              <a:rPr lang="en-US" dirty="0"/>
              <a:t> 2 Identity blocks </a:t>
            </a:r>
            <a:r>
              <a:rPr lang="en-US" dirty="0" err="1"/>
              <a:t>với</a:t>
            </a:r>
            <a:r>
              <a:rPr lang="en-US" dirty="0"/>
              <a:t> filter size 64x64x256, f=3.</a:t>
            </a:r>
          </a:p>
          <a:p>
            <a:pPr marL="635000" indent="-457200"/>
            <a:r>
              <a:rPr lang="en-US" dirty="0"/>
              <a:t>Stage 3 : Convolutional </a:t>
            </a:r>
            <a:r>
              <a:rPr lang="en-US" dirty="0" err="1"/>
              <a:t>sử</a:t>
            </a:r>
            <a:r>
              <a:rPr lang="en-US" dirty="0"/>
              <a:t> </a:t>
            </a:r>
            <a:r>
              <a:rPr lang="en-US" dirty="0" err="1"/>
              <a:t>dụng</a:t>
            </a:r>
            <a:r>
              <a:rPr lang="en-US" dirty="0"/>
              <a:t> 3 filter size 128x128x512, f=3,s=2. </a:t>
            </a:r>
            <a:r>
              <a:rPr lang="en-US" dirty="0" err="1"/>
              <a:t>Có</a:t>
            </a:r>
            <a:r>
              <a:rPr lang="en-US" dirty="0"/>
              <a:t> 3 Identity blocks </a:t>
            </a:r>
            <a:r>
              <a:rPr lang="en-US" dirty="0" err="1"/>
              <a:t>với</a:t>
            </a:r>
            <a:r>
              <a:rPr lang="en-US" dirty="0"/>
              <a:t> filter size 128x128x512, f=3.</a:t>
            </a:r>
          </a:p>
          <a:p>
            <a:pPr marL="635000" indent="-457200"/>
            <a:endParaRPr dirty="0"/>
          </a:p>
        </p:txBody>
      </p:sp>
      <p:sp>
        <p:nvSpPr>
          <p:cNvPr id="107" name="Google Shape;107;gcc4973a462_6_40"/>
          <p:cNvSpPr txBox="1">
            <a:spLocks noGrp="1"/>
          </p:cNvSpPr>
          <p:nvPr>
            <p:ph type="dt" idx="10"/>
          </p:nvPr>
        </p:nvSpPr>
        <p:spPr>
          <a:xfrm>
            <a:off x="251520" y="6525344"/>
            <a:ext cx="2133600" cy="288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1/6/2021</a:t>
            </a:r>
            <a:endParaRPr/>
          </a:p>
        </p:txBody>
      </p:sp>
      <p:sp>
        <p:nvSpPr>
          <p:cNvPr id="108" name="Google Shape;108;gcc4973a462_6_40"/>
          <p:cNvSpPr txBox="1">
            <a:spLocks noGrp="1"/>
          </p:cNvSpPr>
          <p:nvPr>
            <p:ph type="ftr" idx="11"/>
          </p:nvPr>
        </p:nvSpPr>
        <p:spPr>
          <a:xfrm>
            <a:off x="1762101" y="6524625"/>
            <a:ext cx="5618100" cy="2889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2016 UIT-CE DSP R&amp;D Group . All Rights Reserved.</a:t>
            </a:r>
            <a:endParaRPr/>
          </a:p>
        </p:txBody>
      </p:sp>
      <p:sp>
        <p:nvSpPr>
          <p:cNvPr id="109" name="Google Shape;109;gcc4973a462_6_40"/>
          <p:cNvSpPr txBox="1">
            <a:spLocks noGrp="1"/>
          </p:cNvSpPr>
          <p:nvPr>
            <p:ph type="sldNum" idx="12"/>
          </p:nvPr>
        </p:nvSpPr>
        <p:spPr>
          <a:xfrm>
            <a:off x="7139880" y="6524625"/>
            <a:ext cx="1752600" cy="288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4290036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gcc4973a462_6_40"/>
          <p:cNvSpPr txBox="1">
            <a:spLocks noGrp="1"/>
          </p:cNvSpPr>
          <p:nvPr>
            <p:ph type="title"/>
          </p:nvPr>
        </p:nvSpPr>
        <p:spPr>
          <a:xfrm>
            <a:off x="1331913" y="287338"/>
            <a:ext cx="7354800" cy="6933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err="1" smtClean="0"/>
              <a:t>Kiến</a:t>
            </a:r>
            <a:r>
              <a:rPr lang="en-US" dirty="0" smtClean="0"/>
              <a:t> </a:t>
            </a:r>
            <a:r>
              <a:rPr lang="en-US" dirty="0" err="1" smtClean="0"/>
              <a:t>trúc</a:t>
            </a:r>
            <a:r>
              <a:rPr lang="en-US" dirty="0" smtClean="0"/>
              <a:t> </a:t>
            </a:r>
            <a:r>
              <a:rPr lang="en-US" dirty="0" err="1" smtClean="0"/>
              <a:t>mạng</a:t>
            </a:r>
            <a:r>
              <a:rPr lang="en-US" dirty="0" smtClean="0"/>
              <a:t> </a:t>
            </a:r>
            <a:r>
              <a:rPr lang="en-US" dirty="0" err="1" smtClean="0"/>
              <a:t>ResNet</a:t>
            </a:r>
            <a:endParaRPr dirty="0"/>
          </a:p>
        </p:txBody>
      </p:sp>
      <p:sp>
        <p:nvSpPr>
          <p:cNvPr id="106" name="Google Shape;106;gcc4973a462_6_40"/>
          <p:cNvSpPr txBox="1">
            <a:spLocks noGrp="1"/>
          </p:cNvSpPr>
          <p:nvPr>
            <p:ph type="body" idx="1"/>
          </p:nvPr>
        </p:nvSpPr>
        <p:spPr>
          <a:xfrm>
            <a:off x="250695" y="1202401"/>
            <a:ext cx="8640900" cy="4824600"/>
          </a:xfrm>
          <a:prstGeom prst="rect">
            <a:avLst/>
          </a:prstGeom>
          <a:noFill/>
          <a:ln>
            <a:noFill/>
          </a:ln>
        </p:spPr>
        <p:txBody>
          <a:bodyPr spcFirstLastPara="1" wrap="square" lIns="91425" tIns="45700" rIns="91425" bIns="45700" anchor="t" anchorCtr="0">
            <a:noAutofit/>
          </a:bodyPr>
          <a:lstStyle/>
          <a:p>
            <a:pPr marL="635000" indent="-457200"/>
            <a:r>
              <a:rPr lang="en-US" dirty="0"/>
              <a:t>Stage 4 : Convolutional </a:t>
            </a:r>
            <a:r>
              <a:rPr lang="en-US" dirty="0" err="1"/>
              <a:t>sử</a:t>
            </a:r>
            <a:r>
              <a:rPr lang="en-US" dirty="0"/>
              <a:t> </a:t>
            </a:r>
            <a:r>
              <a:rPr lang="en-US" dirty="0" err="1"/>
              <a:t>dụng</a:t>
            </a:r>
            <a:r>
              <a:rPr lang="en-US" dirty="0"/>
              <a:t> 3 filter size 256x256x1024, f=3,s=2. </a:t>
            </a:r>
            <a:r>
              <a:rPr lang="en-US" dirty="0" err="1"/>
              <a:t>Có</a:t>
            </a:r>
            <a:r>
              <a:rPr lang="en-US" dirty="0"/>
              <a:t> 5 Identity blocks </a:t>
            </a:r>
            <a:r>
              <a:rPr lang="en-US" dirty="0" err="1"/>
              <a:t>với</a:t>
            </a:r>
            <a:r>
              <a:rPr lang="en-US" dirty="0"/>
              <a:t> filter size 256x256x1024, f=3</a:t>
            </a:r>
            <a:r>
              <a:rPr lang="en-US" dirty="0" smtClean="0"/>
              <a:t>.</a:t>
            </a:r>
          </a:p>
          <a:p>
            <a:pPr marL="635000" indent="-457200"/>
            <a:r>
              <a:rPr lang="en-US" dirty="0"/>
              <a:t>Stage 5 :Convolutional </a:t>
            </a:r>
            <a:r>
              <a:rPr lang="en-US" dirty="0" err="1"/>
              <a:t>sử</a:t>
            </a:r>
            <a:r>
              <a:rPr lang="en-US" dirty="0"/>
              <a:t> </a:t>
            </a:r>
            <a:r>
              <a:rPr lang="en-US" dirty="0" err="1"/>
              <a:t>dụng</a:t>
            </a:r>
            <a:r>
              <a:rPr lang="en-US" dirty="0"/>
              <a:t> 3 filter size 512x512x2048, f=3,s=2. </a:t>
            </a:r>
            <a:r>
              <a:rPr lang="en-US" dirty="0" err="1"/>
              <a:t>Có</a:t>
            </a:r>
            <a:r>
              <a:rPr lang="en-US" dirty="0"/>
              <a:t> 2 Identity blocks </a:t>
            </a:r>
            <a:r>
              <a:rPr lang="en-US" dirty="0" err="1"/>
              <a:t>với</a:t>
            </a:r>
            <a:r>
              <a:rPr lang="en-US" dirty="0"/>
              <a:t> filter size 512x512x2048, f=3.</a:t>
            </a:r>
          </a:p>
          <a:p>
            <a:r>
              <a:rPr lang="vi-VN" dirty="0"/>
              <a:t>The 2D Average Pooling : sử dụng với kích thước (2,2).</a:t>
            </a:r>
          </a:p>
          <a:p>
            <a:r>
              <a:rPr lang="vi-VN" dirty="0"/>
              <a:t>The Flatten.</a:t>
            </a:r>
          </a:p>
          <a:p>
            <a:r>
              <a:rPr lang="vi-VN" dirty="0"/>
              <a:t>Fully Connected (Dense) : sử dụng softmax activation</a:t>
            </a:r>
            <a:r>
              <a:rPr lang="vi-VN" dirty="0" smtClean="0"/>
              <a:t>.</a:t>
            </a:r>
            <a:endParaRPr lang="en-US" dirty="0"/>
          </a:p>
          <a:p>
            <a:pPr marL="635000" indent="-457200"/>
            <a:endParaRPr dirty="0"/>
          </a:p>
        </p:txBody>
      </p:sp>
      <p:sp>
        <p:nvSpPr>
          <p:cNvPr id="107" name="Google Shape;107;gcc4973a462_6_40"/>
          <p:cNvSpPr txBox="1">
            <a:spLocks noGrp="1"/>
          </p:cNvSpPr>
          <p:nvPr>
            <p:ph type="dt" idx="10"/>
          </p:nvPr>
        </p:nvSpPr>
        <p:spPr>
          <a:xfrm>
            <a:off x="251520" y="6525344"/>
            <a:ext cx="2133600" cy="288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1/6/2021</a:t>
            </a:r>
            <a:endParaRPr/>
          </a:p>
        </p:txBody>
      </p:sp>
      <p:sp>
        <p:nvSpPr>
          <p:cNvPr id="108" name="Google Shape;108;gcc4973a462_6_40"/>
          <p:cNvSpPr txBox="1">
            <a:spLocks noGrp="1"/>
          </p:cNvSpPr>
          <p:nvPr>
            <p:ph type="ftr" idx="11"/>
          </p:nvPr>
        </p:nvSpPr>
        <p:spPr>
          <a:xfrm>
            <a:off x="1762101" y="6524625"/>
            <a:ext cx="5618100" cy="2889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2016 UIT-CE DSP R&amp;D Group . All Rights Reserved.</a:t>
            </a:r>
            <a:endParaRPr/>
          </a:p>
        </p:txBody>
      </p:sp>
      <p:sp>
        <p:nvSpPr>
          <p:cNvPr id="109" name="Google Shape;109;gcc4973a462_6_40"/>
          <p:cNvSpPr txBox="1">
            <a:spLocks noGrp="1"/>
          </p:cNvSpPr>
          <p:nvPr>
            <p:ph type="sldNum" idx="12"/>
          </p:nvPr>
        </p:nvSpPr>
        <p:spPr>
          <a:xfrm>
            <a:off x="7139880" y="6524625"/>
            <a:ext cx="1752600" cy="288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957907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gcc4973a462_6_40"/>
          <p:cNvSpPr txBox="1">
            <a:spLocks noGrp="1"/>
          </p:cNvSpPr>
          <p:nvPr>
            <p:ph type="title"/>
          </p:nvPr>
        </p:nvSpPr>
        <p:spPr>
          <a:xfrm>
            <a:off x="1331913" y="287338"/>
            <a:ext cx="7354800" cy="6933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err="1" smtClean="0"/>
              <a:t>Kiến</a:t>
            </a:r>
            <a:r>
              <a:rPr lang="en-US" dirty="0" smtClean="0"/>
              <a:t> </a:t>
            </a:r>
            <a:r>
              <a:rPr lang="en-US" dirty="0" err="1" smtClean="0"/>
              <a:t>trúc</a:t>
            </a:r>
            <a:r>
              <a:rPr lang="en-US" dirty="0" smtClean="0"/>
              <a:t> </a:t>
            </a:r>
            <a:r>
              <a:rPr lang="en-US" dirty="0" err="1" smtClean="0"/>
              <a:t>mạng</a:t>
            </a:r>
            <a:r>
              <a:rPr lang="en-US" dirty="0" smtClean="0"/>
              <a:t> </a:t>
            </a:r>
            <a:r>
              <a:rPr lang="en-US" dirty="0" err="1" smtClean="0"/>
              <a:t>ResNet</a:t>
            </a:r>
            <a:endParaRPr dirty="0"/>
          </a:p>
        </p:txBody>
      </p:sp>
      <p:sp>
        <p:nvSpPr>
          <p:cNvPr id="106" name="Google Shape;106;gcc4973a462_6_40"/>
          <p:cNvSpPr txBox="1">
            <a:spLocks noGrp="1"/>
          </p:cNvSpPr>
          <p:nvPr>
            <p:ph type="body" idx="1"/>
          </p:nvPr>
        </p:nvSpPr>
        <p:spPr>
          <a:xfrm>
            <a:off x="250695" y="1202401"/>
            <a:ext cx="8640900" cy="4824600"/>
          </a:xfrm>
          <a:prstGeom prst="rect">
            <a:avLst/>
          </a:prstGeom>
          <a:noFill/>
          <a:ln>
            <a:noFill/>
          </a:ln>
        </p:spPr>
        <p:txBody>
          <a:bodyPr spcFirstLastPara="1" wrap="square" lIns="91425" tIns="45700" rIns="91425" bIns="45700" anchor="t" anchorCtr="0">
            <a:noAutofit/>
          </a:bodyPr>
          <a:lstStyle/>
          <a:p>
            <a:pPr marL="635000" indent="-457200"/>
            <a:r>
              <a:rPr lang="en-US" dirty="0" err="1" smtClean="0"/>
              <a:t>Mô</a:t>
            </a:r>
            <a:r>
              <a:rPr lang="en-US" dirty="0" smtClean="0"/>
              <a:t> </a:t>
            </a:r>
            <a:r>
              <a:rPr lang="en-US" dirty="0" err="1" smtClean="0"/>
              <a:t>hình</a:t>
            </a:r>
            <a:r>
              <a:rPr lang="en-US" dirty="0"/>
              <a:t> </a:t>
            </a:r>
            <a:r>
              <a:rPr lang="en-US" dirty="0" err="1" smtClean="0"/>
              <a:t>của</a:t>
            </a:r>
            <a:r>
              <a:rPr lang="en-US" dirty="0" smtClean="0"/>
              <a:t> </a:t>
            </a:r>
            <a:r>
              <a:rPr lang="en-US" dirty="0" err="1" smtClean="0"/>
              <a:t>ResNet</a:t>
            </a:r>
            <a:endParaRPr dirty="0"/>
          </a:p>
        </p:txBody>
      </p:sp>
      <p:sp>
        <p:nvSpPr>
          <p:cNvPr id="107" name="Google Shape;107;gcc4973a462_6_40"/>
          <p:cNvSpPr txBox="1">
            <a:spLocks noGrp="1"/>
          </p:cNvSpPr>
          <p:nvPr>
            <p:ph type="dt" idx="10"/>
          </p:nvPr>
        </p:nvSpPr>
        <p:spPr>
          <a:xfrm>
            <a:off x="251520" y="6525344"/>
            <a:ext cx="2133600" cy="288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1/6/2021</a:t>
            </a:r>
            <a:endParaRPr/>
          </a:p>
        </p:txBody>
      </p:sp>
      <p:sp>
        <p:nvSpPr>
          <p:cNvPr id="108" name="Google Shape;108;gcc4973a462_6_40"/>
          <p:cNvSpPr txBox="1">
            <a:spLocks noGrp="1"/>
          </p:cNvSpPr>
          <p:nvPr>
            <p:ph type="ftr" idx="11"/>
          </p:nvPr>
        </p:nvSpPr>
        <p:spPr>
          <a:xfrm>
            <a:off x="1762101" y="6524625"/>
            <a:ext cx="5618100" cy="2889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2016 UIT-CE DSP R&amp;D Group . All Rights Reserved.</a:t>
            </a:r>
            <a:endParaRPr/>
          </a:p>
        </p:txBody>
      </p:sp>
      <p:sp>
        <p:nvSpPr>
          <p:cNvPr id="109" name="Google Shape;109;gcc4973a462_6_40"/>
          <p:cNvSpPr txBox="1">
            <a:spLocks noGrp="1"/>
          </p:cNvSpPr>
          <p:nvPr>
            <p:ph type="sldNum" idx="12"/>
          </p:nvPr>
        </p:nvSpPr>
        <p:spPr>
          <a:xfrm>
            <a:off x="7139880" y="6524625"/>
            <a:ext cx="1752600" cy="288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12</a:t>
            </a:fld>
            <a:endParaRPr/>
          </a:p>
        </p:txBody>
      </p:sp>
      <p:pic>
        <p:nvPicPr>
          <p:cNvPr id="4" name="Picture 3"/>
          <p:cNvPicPr>
            <a:picLocks noChangeAspect="1"/>
          </p:cNvPicPr>
          <p:nvPr/>
        </p:nvPicPr>
        <p:blipFill>
          <a:blip r:embed="rId3"/>
          <a:stretch>
            <a:fillRect/>
          </a:stretch>
        </p:blipFill>
        <p:spPr>
          <a:xfrm>
            <a:off x="1075311" y="2091668"/>
            <a:ext cx="7200000" cy="3374817"/>
          </a:xfrm>
          <a:prstGeom prst="rect">
            <a:avLst/>
          </a:prstGeom>
        </p:spPr>
      </p:pic>
    </p:spTree>
    <p:extLst>
      <p:ext uri="{BB962C8B-B14F-4D97-AF65-F5344CB8AC3E}">
        <p14:creationId xmlns:p14="http://schemas.microsoft.com/office/powerpoint/2010/main" val="996743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gcc4973a462_0_0"/>
          <p:cNvSpPr txBox="1">
            <a:spLocks noGrp="1"/>
          </p:cNvSpPr>
          <p:nvPr>
            <p:ph type="title"/>
          </p:nvPr>
        </p:nvSpPr>
        <p:spPr>
          <a:xfrm>
            <a:off x="1331913" y="287338"/>
            <a:ext cx="7354800" cy="6933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err="1" smtClean="0"/>
              <a:t>Khái</a:t>
            </a:r>
            <a:r>
              <a:rPr lang="en-US" dirty="0" smtClean="0"/>
              <a:t> </a:t>
            </a:r>
            <a:r>
              <a:rPr lang="en-US" dirty="0" err="1" smtClean="0"/>
              <a:t>niệm</a:t>
            </a:r>
            <a:endParaRPr dirty="0"/>
          </a:p>
        </p:txBody>
      </p:sp>
      <p:sp>
        <p:nvSpPr>
          <p:cNvPr id="79" name="Google Shape;79;gcc4973a462_0_0"/>
          <p:cNvSpPr txBox="1">
            <a:spLocks noGrp="1"/>
          </p:cNvSpPr>
          <p:nvPr>
            <p:ph type="body" idx="1"/>
          </p:nvPr>
        </p:nvSpPr>
        <p:spPr>
          <a:xfrm>
            <a:off x="250695" y="1202401"/>
            <a:ext cx="8640900" cy="4824600"/>
          </a:xfrm>
          <a:prstGeom prst="rect">
            <a:avLst/>
          </a:prstGeom>
          <a:noFill/>
          <a:ln>
            <a:noFill/>
          </a:ln>
        </p:spPr>
        <p:txBody>
          <a:bodyPr spcFirstLastPara="1" wrap="square" lIns="91425" tIns="45700" rIns="91425" bIns="45700" anchor="t" anchorCtr="0">
            <a:noAutofit/>
          </a:bodyPr>
          <a:lstStyle/>
          <a:p>
            <a:pPr marL="635000" indent="-457200"/>
            <a:r>
              <a:rPr lang="vi-VN" dirty="0"/>
              <a:t>ResNet (Residual Network) được giới thiệu đến công chúng vào năm 2015 và thậm chí đã giành được vị trí thứ 1 trong cuộc thi ILSVRC 2015 với tỉ lệ lỗi top 5 chỉ 3.57</a:t>
            </a:r>
            <a:r>
              <a:rPr lang="vi-VN" dirty="0" smtClean="0"/>
              <a:t>%</a:t>
            </a:r>
            <a:endParaRPr lang="en-US" dirty="0" smtClean="0"/>
          </a:p>
          <a:p>
            <a:pPr marL="635000" indent="-457200"/>
            <a:r>
              <a:rPr lang="vi-VN" dirty="0"/>
              <a:t>Mạng ResNet (R) là một mạng CNN được thiết kế để làm việc với hàng trăm hoặc hàng nghìn lớp chập. Một vấn đề xảy ra khi xây dựng mạng CNN với nhiều lớp chập sẽ xảy ra hiện tượng </a:t>
            </a:r>
            <a:r>
              <a:rPr lang="vi-VN" i="1" dirty="0"/>
              <a:t>Vanishing Gradient</a:t>
            </a:r>
            <a:r>
              <a:rPr lang="vi-VN" dirty="0"/>
              <a:t> dẫn tới quá trình học tập không tốt.</a:t>
            </a:r>
            <a:endParaRPr dirty="0"/>
          </a:p>
          <a:p>
            <a:pPr marL="177800" lvl="0" indent="0" algn="l" rtl="0">
              <a:spcBef>
                <a:spcPts val="560"/>
              </a:spcBef>
              <a:spcAft>
                <a:spcPts val="0"/>
              </a:spcAft>
              <a:buSzPts val="2800"/>
              <a:buNone/>
            </a:pPr>
            <a:endParaRPr dirty="0"/>
          </a:p>
          <a:p>
            <a:pPr marL="177800" lvl="0" indent="0" algn="l" rtl="0">
              <a:spcBef>
                <a:spcPts val="560"/>
              </a:spcBef>
              <a:spcAft>
                <a:spcPts val="0"/>
              </a:spcAft>
              <a:buSzPts val="2800"/>
              <a:buNone/>
            </a:pPr>
            <a:endParaRPr dirty="0"/>
          </a:p>
        </p:txBody>
      </p:sp>
      <p:sp>
        <p:nvSpPr>
          <p:cNvPr id="80" name="Google Shape;80;gcc4973a462_0_0"/>
          <p:cNvSpPr txBox="1">
            <a:spLocks noGrp="1"/>
          </p:cNvSpPr>
          <p:nvPr>
            <p:ph type="dt" idx="10"/>
          </p:nvPr>
        </p:nvSpPr>
        <p:spPr>
          <a:xfrm>
            <a:off x="251520" y="6525344"/>
            <a:ext cx="2133600" cy="288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1/6/2021</a:t>
            </a:r>
            <a:endParaRPr/>
          </a:p>
        </p:txBody>
      </p:sp>
      <p:sp>
        <p:nvSpPr>
          <p:cNvPr id="81" name="Google Shape;81;gcc4973a462_0_0"/>
          <p:cNvSpPr txBox="1">
            <a:spLocks noGrp="1"/>
          </p:cNvSpPr>
          <p:nvPr>
            <p:ph type="ftr" idx="11"/>
          </p:nvPr>
        </p:nvSpPr>
        <p:spPr>
          <a:xfrm>
            <a:off x="1762101" y="6524625"/>
            <a:ext cx="5618100" cy="2889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2016 UIT-CE DSP R&amp;D Group . All Rights Reserved.</a:t>
            </a:r>
            <a:endParaRPr/>
          </a:p>
        </p:txBody>
      </p:sp>
      <p:sp>
        <p:nvSpPr>
          <p:cNvPr id="82" name="Google Shape;82;gcc4973a462_0_0"/>
          <p:cNvSpPr txBox="1">
            <a:spLocks noGrp="1"/>
          </p:cNvSpPr>
          <p:nvPr>
            <p:ph type="sldNum" idx="12"/>
          </p:nvPr>
        </p:nvSpPr>
        <p:spPr>
          <a:xfrm>
            <a:off x="7139880" y="6524625"/>
            <a:ext cx="1752600" cy="288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gcc4973a462_6_40"/>
          <p:cNvSpPr txBox="1">
            <a:spLocks noGrp="1"/>
          </p:cNvSpPr>
          <p:nvPr>
            <p:ph type="title"/>
          </p:nvPr>
        </p:nvSpPr>
        <p:spPr>
          <a:xfrm>
            <a:off x="1331913" y="287338"/>
            <a:ext cx="7354800" cy="6933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smtClean="0"/>
              <a:t>Vanishing Gradient</a:t>
            </a:r>
            <a:endParaRPr dirty="0"/>
          </a:p>
        </p:txBody>
      </p:sp>
      <p:sp>
        <p:nvSpPr>
          <p:cNvPr id="106" name="Google Shape;106;gcc4973a462_6_40"/>
          <p:cNvSpPr txBox="1">
            <a:spLocks noGrp="1"/>
          </p:cNvSpPr>
          <p:nvPr>
            <p:ph type="body" idx="1"/>
          </p:nvPr>
        </p:nvSpPr>
        <p:spPr>
          <a:xfrm>
            <a:off x="250695" y="1202401"/>
            <a:ext cx="8640900" cy="4824600"/>
          </a:xfrm>
          <a:prstGeom prst="rect">
            <a:avLst/>
          </a:prstGeom>
          <a:noFill/>
          <a:ln>
            <a:noFill/>
          </a:ln>
        </p:spPr>
        <p:txBody>
          <a:bodyPr spcFirstLastPara="1" wrap="square" lIns="91425" tIns="45700" rIns="91425" bIns="45700" anchor="t" anchorCtr="0">
            <a:noAutofit/>
          </a:bodyPr>
          <a:lstStyle/>
          <a:p>
            <a:pPr marL="635000" indent="-457200"/>
            <a:endParaRPr dirty="0"/>
          </a:p>
          <a:p>
            <a:pPr marL="635000" indent="-457200"/>
            <a:r>
              <a:rPr lang="vi-VN" sz="2000" dirty="0"/>
              <a:t>Trước hết thì Backpropagation Algorithm là một kỹ thuật thường được sử dụng trong quá trình tranining. Ý tưởng chung của thuật toán </a:t>
            </a:r>
            <a:r>
              <a:rPr lang="vi-VN" sz="2000" dirty="0" smtClean="0"/>
              <a:t>l</a:t>
            </a:r>
            <a:r>
              <a:rPr lang="en-US" sz="2000" dirty="0"/>
              <a:t>à</a:t>
            </a:r>
            <a:r>
              <a:rPr lang="vi-VN" sz="2000" dirty="0" smtClean="0"/>
              <a:t> </a:t>
            </a:r>
            <a:r>
              <a:rPr lang="vi-VN" sz="2000" dirty="0"/>
              <a:t>sẽ đi từ output layer đến input layer và tính toán gradient của cost function tương ứng cho từng parameter (weight) của mạng. Gradient Descent sau đó được sử dụng để cập nhật các parameter đó</a:t>
            </a:r>
            <a:r>
              <a:rPr lang="vi-VN" sz="2000" dirty="0" smtClean="0"/>
              <a:t>.</a:t>
            </a:r>
            <a:endParaRPr lang="en-US" sz="2000" dirty="0" smtClean="0"/>
          </a:p>
          <a:p>
            <a:pPr marL="635000" indent="-457200"/>
            <a:r>
              <a:rPr lang="vi-VN" sz="2000" dirty="0"/>
              <a:t>Toàn bộ quá trình trên sẽ được lặp đi lặp lại cho tới khi mà các parameter của network được hội tụ. Thông thường chúng ta sẽ có một hyperparametr (số Epoch - số lần mà traninig set được duyệt qua một lần và weights được cập nhật</a:t>
            </a:r>
            <a:r>
              <a:rPr lang="vi-VN" sz="2000" dirty="0" smtClean="0"/>
              <a:t>)</a:t>
            </a:r>
            <a:endParaRPr sz="2000" dirty="0"/>
          </a:p>
        </p:txBody>
      </p:sp>
      <p:sp>
        <p:nvSpPr>
          <p:cNvPr id="107" name="Google Shape;107;gcc4973a462_6_40"/>
          <p:cNvSpPr txBox="1">
            <a:spLocks noGrp="1"/>
          </p:cNvSpPr>
          <p:nvPr>
            <p:ph type="dt" idx="10"/>
          </p:nvPr>
        </p:nvSpPr>
        <p:spPr>
          <a:xfrm>
            <a:off x="251520" y="6525344"/>
            <a:ext cx="2133600" cy="288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1/6/2021</a:t>
            </a:r>
            <a:endParaRPr/>
          </a:p>
        </p:txBody>
      </p:sp>
      <p:sp>
        <p:nvSpPr>
          <p:cNvPr id="108" name="Google Shape;108;gcc4973a462_6_40"/>
          <p:cNvSpPr txBox="1">
            <a:spLocks noGrp="1"/>
          </p:cNvSpPr>
          <p:nvPr>
            <p:ph type="ftr" idx="11"/>
          </p:nvPr>
        </p:nvSpPr>
        <p:spPr>
          <a:xfrm>
            <a:off x="1762101" y="6524625"/>
            <a:ext cx="5618100" cy="2889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2016 UIT-CE DSP R&amp;D Group . All Rights Reserved.</a:t>
            </a:r>
            <a:endParaRPr/>
          </a:p>
        </p:txBody>
      </p:sp>
      <p:sp>
        <p:nvSpPr>
          <p:cNvPr id="109" name="Google Shape;109;gcc4973a462_6_40"/>
          <p:cNvSpPr txBox="1">
            <a:spLocks noGrp="1"/>
          </p:cNvSpPr>
          <p:nvPr>
            <p:ph type="sldNum" idx="12"/>
          </p:nvPr>
        </p:nvSpPr>
        <p:spPr>
          <a:xfrm>
            <a:off x="7139880" y="6524625"/>
            <a:ext cx="1752600" cy="288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gcc4973a462_6_40"/>
          <p:cNvSpPr txBox="1">
            <a:spLocks noGrp="1"/>
          </p:cNvSpPr>
          <p:nvPr>
            <p:ph type="title"/>
          </p:nvPr>
        </p:nvSpPr>
        <p:spPr>
          <a:xfrm>
            <a:off x="1331913" y="287338"/>
            <a:ext cx="7354800" cy="6933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smtClean="0"/>
              <a:t>Vanishing Gradient</a:t>
            </a:r>
            <a:endParaRPr dirty="0"/>
          </a:p>
        </p:txBody>
      </p:sp>
      <p:sp>
        <p:nvSpPr>
          <p:cNvPr id="106" name="Google Shape;106;gcc4973a462_6_40"/>
          <p:cNvSpPr txBox="1">
            <a:spLocks noGrp="1"/>
          </p:cNvSpPr>
          <p:nvPr>
            <p:ph type="body" idx="1"/>
          </p:nvPr>
        </p:nvSpPr>
        <p:spPr>
          <a:xfrm>
            <a:off x="250695" y="1202401"/>
            <a:ext cx="8640900" cy="4824600"/>
          </a:xfrm>
          <a:prstGeom prst="rect">
            <a:avLst/>
          </a:prstGeom>
          <a:noFill/>
          <a:ln>
            <a:noFill/>
          </a:ln>
        </p:spPr>
        <p:txBody>
          <a:bodyPr spcFirstLastPara="1" wrap="square" lIns="91425" tIns="45700" rIns="91425" bIns="45700" anchor="t" anchorCtr="0">
            <a:noAutofit/>
          </a:bodyPr>
          <a:lstStyle/>
          <a:p>
            <a:pPr marL="635000" indent="-457200"/>
            <a:r>
              <a:rPr lang="vi-VN" sz="2000" dirty="0"/>
              <a:t>Tuy nhiên, trong thực tế Gradients thường sẽ có giá trị nhỏ dần khi đi xuống các layer thấp hơn. Dẫn đến kết quả là các cập nhật thực hiện bởi Gradients Descent không làm thay đổi nhiều weights của các layer đó và làm chúng không thể hội tụ và mạng sẽ không thu được kết quả tốt. Hiện tượng như vậy gọi là </a:t>
            </a:r>
            <a:r>
              <a:rPr lang="vi-VN" sz="2000" b="1" dirty="0"/>
              <a:t>Vanishing Gradients</a:t>
            </a:r>
            <a:r>
              <a:rPr lang="vi-VN" sz="2000" b="1" dirty="0" smtClean="0"/>
              <a:t>.</a:t>
            </a:r>
            <a:endParaRPr lang="en-US" sz="2000" b="1" dirty="0" smtClean="0"/>
          </a:p>
          <a:p>
            <a:pPr marL="635000" indent="-457200"/>
            <a:endParaRPr sz="2000" dirty="0"/>
          </a:p>
        </p:txBody>
      </p:sp>
      <p:sp>
        <p:nvSpPr>
          <p:cNvPr id="107" name="Google Shape;107;gcc4973a462_6_40"/>
          <p:cNvSpPr txBox="1">
            <a:spLocks noGrp="1"/>
          </p:cNvSpPr>
          <p:nvPr>
            <p:ph type="dt" idx="10"/>
          </p:nvPr>
        </p:nvSpPr>
        <p:spPr>
          <a:xfrm>
            <a:off x="251520" y="6525344"/>
            <a:ext cx="2133600" cy="288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1/6/2021</a:t>
            </a:r>
            <a:endParaRPr/>
          </a:p>
        </p:txBody>
      </p:sp>
      <p:sp>
        <p:nvSpPr>
          <p:cNvPr id="108" name="Google Shape;108;gcc4973a462_6_40"/>
          <p:cNvSpPr txBox="1">
            <a:spLocks noGrp="1"/>
          </p:cNvSpPr>
          <p:nvPr>
            <p:ph type="ftr" idx="11"/>
          </p:nvPr>
        </p:nvSpPr>
        <p:spPr>
          <a:xfrm>
            <a:off x="1762101" y="6524625"/>
            <a:ext cx="5618100" cy="2889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2016 UIT-CE DSP R&amp;D Group . All Rights Reserved.</a:t>
            </a:r>
            <a:endParaRPr/>
          </a:p>
        </p:txBody>
      </p:sp>
      <p:sp>
        <p:nvSpPr>
          <p:cNvPr id="109" name="Google Shape;109;gcc4973a462_6_40"/>
          <p:cNvSpPr txBox="1">
            <a:spLocks noGrp="1"/>
          </p:cNvSpPr>
          <p:nvPr>
            <p:ph type="sldNum" idx="12"/>
          </p:nvPr>
        </p:nvSpPr>
        <p:spPr>
          <a:xfrm>
            <a:off x="7139880" y="6524625"/>
            <a:ext cx="1752600" cy="288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a:t>
            </a:fld>
            <a:endParaRPr/>
          </a:p>
        </p:txBody>
      </p:sp>
      <p:pic>
        <p:nvPicPr>
          <p:cNvPr id="2" name="Picture 1"/>
          <p:cNvPicPr>
            <a:picLocks noChangeAspect="1"/>
          </p:cNvPicPr>
          <p:nvPr/>
        </p:nvPicPr>
        <p:blipFill>
          <a:blip r:embed="rId3"/>
          <a:stretch>
            <a:fillRect/>
          </a:stretch>
        </p:blipFill>
        <p:spPr>
          <a:xfrm>
            <a:off x="1070219" y="3227465"/>
            <a:ext cx="7001852" cy="2524477"/>
          </a:xfrm>
          <a:prstGeom prst="rect">
            <a:avLst/>
          </a:prstGeom>
        </p:spPr>
      </p:pic>
    </p:spTree>
    <p:extLst>
      <p:ext uri="{BB962C8B-B14F-4D97-AF65-F5344CB8AC3E}">
        <p14:creationId xmlns:p14="http://schemas.microsoft.com/office/powerpoint/2010/main" val="1616536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gcc4973a462_6_40"/>
          <p:cNvSpPr txBox="1">
            <a:spLocks noGrp="1"/>
          </p:cNvSpPr>
          <p:nvPr>
            <p:ph type="title"/>
          </p:nvPr>
        </p:nvSpPr>
        <p:spPr>
          <a:xfrm>
            <a:off x="1331913" y="287338"/>
            <a:ext cx="7354800" cy="6933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err="1" smtClean="0"/>
              <a:t>Kiến</a:t>
            </a:r>
            <a:r>
              <a:rPr lang="en-US" dirty="0" smtClean="0"/>
              <a:t> </a:t>
            </a:r>
            <a:r>
              <a:rPr lang="en-US" dirty="0" err="1" smtClean="0"/>
              <a:t>trúc</a:t>
            </a:r>
            <a:r>
              <a:rPr lang="en-US" dirty="0" smtClean="0"/>
              <a:t> </a:t>
            </a:r>
            <a:r>
              <a:rPr lang="en-US" dirty="0" err="1" smtClean="0"/>
              <a:t>mạng</a:t>
            </a:r>
            <a:r>
              <a:rPr lang="en-US" dirty="0" smtClean="0"/>
              <a:t> </a:t>
            </a:r>
            <a:r>
              <a:rPr lang="en-US" dirty="0" err="1" smtClean="0"/>
              <a:t>ResNet</a:t>
            </a:r>
            <a:endParaRPr dirty="0"/>
          </a:p>
        </p:txBody>
      </p:sp>
      <p:pic>
        <p:nvPicPr>
          <p:cNvPr id="2" name="Picture 1"/>
          <p:cNvPicPr>
            <a:picLocks noChangeAspect="1"/>
          </p:cNvPicPr>
          <p:nvPr/>
        </p:nvPicPr>
        <p:blipFill>
          <a:blip r:embed="rId3"/>
          <a:stretch>
            <a:fillRect/>
          </a:stretch>
        </p:blipFill>
        <p:spPr>
          <a:xfrm>
            <a:off x="1041640" y="3614701"/>
            <a:ext cx="7059010" cy="1781424"/>
          </a:xfrm>
          <a:prstGeom prst="rect">
            <a:avLst/>
          </a:prstGeom>
        </p:spPr>
      </p:pic>
      <p:sp>
        <p:nvSpPr>
          <p:cNvPr id="106" name="Google Shape;106;gcc4973a462_6_40"/>
          <p:cNvSpPr txBox="1">
            <a:spLocks noGrp="1"/>
          </p:cNvSpPr>
          <p:nvPr>
            <p:ph type="body" idx="1"/>
          </p:nvPr>
        </p:nvSpPr>
        <p:spPr>
          <a:xfrm>
            <a:off x="250695" y="1202401"/>
            <a:ext cx="8640900" cy="4824600"/>
          </a:xfrm>
          <a:prstGeom prst="rect">
            <a:avLst/>
          </a:prstGeom>
          <a:noFill/>
          <a:ln>
            <a:noFill/>
          </a:ln>
        </p:spPr>
        <p:txBody>
          <a:bodyPr spcFirstLastPara="1" wrap="square" lIns="91425" tIns="45700" rIns="91425" bIns="45700" anchor="t" anchorCtr="0">
            <a:noAutofit/>
          </a:bodyPr>
          <a:lstStyle/>
          <a:p>
            <a:pPr marL="635000" indent="-457200"/>
            <a:r>
              <a:rPr lang="vi-VN" dirty="0"/>
              <a:t>Cho nên giải pháp mà ResNet đưa ra là sử dụng kết nối "tắt" đồng nhất để xuyên qua một hay nhiều lớp. Một khối như vậy được gọi là một Residual Block, như trong hình sau :</a:t>
            </a:r>
            <a:endParaRPr dirty="0"/>
          </a:p>
        </p:txBody>
      </p:sp>
      <p:sp>
        <p:nvSpPr>
          <p:cNvPr id="107" name="Google Shape;107;gcc4973a462_6_40"/>
          <p:cNvSpPr txBox="1">
            <a:spLocks noGrp="1"/>
          </p:cNvSpPr>
          <p:nvPr>
            <p:ph type="dt" idx="10"/>
          </p:nvPr>
        </p:nvSpPr>
        <p:spPr>
          <a:xfrm>
            <a:off x="251520" y="6525344"/>
            <a:ext cx="2133600" cy="288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1/6/2021</a:t>
            </a:r>
            <a:endParaRPr/>
          </a:p>
        </p:txBody>
      </p:sp>
      <p:sp>
        <p:nvSpPr>
          <p:cNvPr id="108" name="Google Shape;108;gcc4973a462_6_40"/>
          <p:cNvSpPr txBox="1">
            <a:spLocks noGrp="1"/>
          </p:cNvSpPr>
          <p:nvPr>
            <p:ph type="ftr" idx="11"/>
          </p:nvPr>
        </p:nvSpPr>
        <p:spPr>
          <a:xfrm>
            <a:off x="1762101" y="6524625"/>
            <a:ext cx="5618100" cy="2889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2016 UIT-CE DSP R&amp;D Group . All Rights Reserved.</a:t>
            </a:r>
            <a:endParaRPr/>
          </a:p>
        </p:txBody>
      </p:sp>
      <p:sp>
        <p:nvSpPr>
          <p:cNvPr id="109" name="Google Shape;109;gcc4973a462_6_40"/>
          <p:cNvSpPr txBox="1">
            <a:spLocks noGrp="1"/>
          </p:cNvSpPr>
          <p:nvPr>
            <p:ph type="sldNum" idx="12"/>
          </p:nvPr>
        </p:nvSpPr>
        <p:spPr>
          <a:xfrm>
            <a:off x="7139880" y="6524625"/>
            <a:ext cx="1752600" cy="288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2198599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gcc4973a462_6_40"/>
          <p:cNvSpPr txBox="1">
            <a:spLocks noGrp="1"/>
          </p:cNvSpPr>
          <p:nvPr>
            <p:ph type="title"/>
          </p:nvPr>
        </p:nvSpPr>
        <p:spPr>
          <a:xfrm>
            <a:off x="1331913" y="287338"/>
            <a:ext cx="7354800" cy="6933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err="1" smtClean="0"/>
              <a:t>Kiến</a:t>
            </a:r>
            <a:r>
              <a:rPr lang="en-US" dirty="0" smtClean="0"/>
              <a:t> </a:t>
            </a:r>
            <a:r>
              <a:rPr lang="en-US" dirty="0" err="1" smtClean="0"/>
              <a:t>trúc</a:t>
            </a:r>
            <a:r>
              <a:rPr lang="en-US" dirty="0" smtClean="0"/>
              <a:t> </a:t>
            </a:r>
            <a:r>
              <a:rPr lang="en-US" dirty="0" err="1" smtClean="0"/>
              <a:t>mạng</a:t>
            </a:r>
            <a:r>
              <a:rPr lang="en-US" dirty="0" smtClean="0"/>
              <a:t> </a:t>
            </a:r>
            <a:r>
              <a:rPr lang="en-US" dirty="0" err="1" smtClean="0"/>
              <a:t>ResNet</a:t>
            </a:r>
            <a:endParaRPr dirty="0"/>
          </a:p>
        </p:txBody>
      </p:sp>
      <p:pic>
        <p:nvPicPr>
          <p:cNvPr id="2" name="Picture 1"/>
          <p:cNvPicPr>
            <a:picLocks noChangeAspect="1"/>
          </p:cNvPicPr>
          <p:nvPr/>
        </p:nvPicPr>
        <p:blipFill>
          <a:blip r:embed="rId3"/>
          <a:stretch>
            <a:fillRect/>
          </a:stretch>
        </p:blipFill>
        <p:spPr>
          <a:xfrm>
            <a:off x="1041640" y="3614701"/>
            <a:ext cx="7059010" cy="1781424"/>
          </a:xfrm>
          <a:prstGeom prst="rect">
            <a:avLst/>
          </a:prstGeom>
        </p:spPr>
      </p:pic>
      <p:sp>
        <p:nvSpPr>
          <p:cNvPr id="106" name="Google Shape;106;gcc4973a462_6_40"/>
          <p:cNvSpPr txBox="1">
            <a:spLocks noGrp="1"/>
          </p:cNvSpPr>
          <p:nvPr>
            <p:ph type="body" idx="1"/>
          </p:nvPr>
        </p:nvSpPr>
        <p:spPr>
          <a:xfrm>
            <a:off x="250695" y="1202401"/>
            <a:ext cx="8640900" cy="4824600"/>
          </a:xfrm>
          <a:prstGeom prst="rect">
            <a:avLst/>
          </a:prstGeom>
          <a:noFill/>
          <a:ln>
            <a:noFill/>
          </a:ln>
        </p:spPr>
        <p:txBody>
          <a:bodyPr spcFirstLastPara="1" wrap="square" lIns="91425" tIns="45700" rIns="91425" bIns="45700" anchor="t" anchorCtr="0">
            <a:noAutofit/>
          </a:bodyPr>
          <a:lstStyle/>
          <a:p>
            <a:pPr marL="635000" indent="-457200"/>
            <a:r>
              <a:rPr lang="en-US" dirty="0" smtClean="0"/>
              <a:t>Ở </a:t>
            </a:r>
            <a:r>
              <a:rPr lang="en-US" dirty="0" err="1" smtClean="0"/>
              <a:t>các</a:t>
            </a:r>
            <a:r>
              <a:rPr lang="en-US" dirty="0" smtClean="0"/>
              <a:t> </a:t>
            </a:r>
            <a:r>
              <a:rPr lang="en-US" dirty="0" err="1" smtClean="0"/>
              <a:t>mạng</a:t>
            </a:r>
            <a:r>
              <a:rPr lang="en-US" dirty="0" smtClean="0"/>
              <a:t> </a:t>
            </a:r>
            <a:r>
              <a:rPr lang="en-US" dirty="0" err="1" smtClean="0"/>
              <a:t>khác</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được</a:t>
            </a:r>
            <a:r>
              <a:rPr lang="en-US" dirty="0" smtClean="0"/>
              <a:t> </a:t>
            </a:r>
            <a:r>
              <a:rPr lang="en-US" dirty="0" err="1" smtClean="0"/>
              <a:t>học</a:t>
            </a:r>
            <a:r>
              <a:rPr lang="en-US" dirty="0" smtClean="0"/>
              <a:t> </a:t>
            </a:r>
            <a:r>
              <a:rPr lang="en-US" dirty="0" err="1" smtClean="0"/>
              <a:t>từ</a:t>
            </a:r>
            <a:r>
              <a:rPr lang="en-US" dirty="0" smtClean="0"/>
              <a:t> output </a:t>
            </a:r>
            <a:r>
              <a:rPr lang="en-US" dirty="0" err="1" smtClean="0"/>
              <a:t>nhưng</a:t>
            </a:r>
            <a:r>
              <a:rPr lang="en-US" dirty="0" smtClean="0"/>
              <a:t> </a:t>
            </a:r>
            <a:r>
              <a:rPr lang="en-US" dirty="0" err="1" smtClean="0"/>
              <a:t>với</a:t>
            </a:r>
            <a:r>
              <a:rPr lang="en-US" dirty="0" smtClean="0"/>
              <a:t> </a:t>
            </a:r>
            <a:r>
              <a:rPr lang="en-US" dirty="0" err="1" smtClean="0"/>
              <a:t>mạng</a:t>
            </a:r>
            <a:r>
              <a:rPr lang="en-US" dirty="0" smtClean="0"/>
              <a:t> </a:t>
            </a:r>
            <a:r>
              <a:rPr lang="en-US" dirty="0" err="1" smtClean="0"/>
              <a:t>ResNet</a:t>
            </a:r>
            <a:r>
              <a:rPr lang="en-US" dirty="0" smtClean="0"/>
              <a:t> </a:t>
            </a:r>
            <a:r>
              <a:rPr lang="en-US" dirty="0" err="1" smtClean="0"/>
              <a:t>chúng</a:t>
            </a:r>
            <a:r>
              <a:rPr lang="en-US" dirty="0" smtClean="0"/>
              <a:t> </a:t>
            </a:r>
            <a:r>
              <a:rPr lang="en-US" dirty="0" err="1" smtClean="0"/>
              <a:t>được</a:t>
            </a:r>
            <a:r>
              <a:rPr lang="en-US" dirty="0" smtClean="0"/>
              <a:t> </a:t>
            </a:r>
            <a:r>
              <a:rPr lang="en-US" dirty="0" err="1" smtClean="0"/>
              <a:t>học</a:t>
            </a:r>
            <a:r>
              <a:rPr lang="en-US" dirty="0" smtClean="0"/>
              <a:t> </a:t>
            </a:r>
            <a:r>
              <a:rPr lang="en-US" dirty="0" err="1" smtClean="0"/>
              <a:t>từ</a:t>
            </a:r>
            <a:r>
              <a:rPr lang="en-US" dirty="0" smtClean="0"/>
              <a:t> F(X) </a:t>
            </a:r>
            <a:r>
              <a:rPr lang="en-US" dirty="0" err="1" smtClean="0"/>
              <a:t>và</a:t>
            </a:r>
            <a:r>
              <a:rPr lang="en-US" dirty="0" smtClean="0"/>
              <a:t> </a:t>
            </a:r>
            <a:r>
              <a:rPr lang="en-US" dirty="0" err="1" smtClean="0"/>
              <a:t>mục</a:t>
            </a:r>
            <a:r>
              <a:rPr lang="en-US" dirty="0" smtClean="0"/>
              <a:t> </a:t>
            </a:r>
            <a:r>
              <a:rPr lang="en-US" dirty="0" err="1" smtClean="0"/>
              <a:t>đích</a:t>
            </a:r>
            <a:r>
              <a:rPr lang="en-US" dirty="0" smtClean="0"/>
              <a:t> </a:t>
            </a:r>
            <a:r>
              <a:rPr lang="en-US" dirty="0" err="1" smtClean="0"/>
              <a:t>chính</a:t>
            </a:r>
            <a:r>
              <a:rPr lang="en-US" dirty="0" smtClean="0"/>
              <a:t> </a:t>
            </a:r>
            <a:r>
              <a:rPr lang="en-US" dirty="0" err="1" smtClean="0"/>
              <a:t>của</a:t>
            </a:r>
            <a:r>
              <a:rPr lang="en-US" dirty="0" smtClean="0"/>
              <a:t> ta </a:t>
            </a:r>
            <a:r>
              <a:rPr lang="en-US" dirty="0" err="1" smtClean="0"/>
              <a:t>là</a:t>
            </a:r>
            <a:r>
              <a:rPr lang="en-US" dirty="0" smtClean="0"/>
              <a:t> </a:t>
            </a:r>
            <a:r>
              <a:rPr lang="en-US" dirty="0" err="1" smtClean="0"/>
              <a:t>làm</a:t>
            </a:r>
            <a:r>
              <a:rPr lang="en-US" dirty="0" smtClean="0"/>
              <a:t> </a:t>
            </a:r>
            <a:r>
              <a:rPr lang="en-US" dirty="0" err="1" smtClean="0"/>
              <a:t>cho</a:t>
            </a:r>
            <a:r>
              <a:rPr lang="en-US" dirty="0" smtClean="0"/>
              <a:t> F(X) </a:t>
            </a:r>
            <a:r>
              <a:rPr lang="en-US" dirty="0" err="1" smtClean="0"/>
              <a:t>gần</a:t>
            </a:r>
            <a:r>
              <a:rPr lang="en-US" dirty="0" smtClean="0"/>
              <a:t> </a:t>
            </a:r>
            <a:r>
              <a:rPr lang="en-US" dirty="0" err="1" smtClean="0"/>
              <a:t>bằng</a:t>
            </a:r>
            <a:r>
              <a:rPr lang="en-US" dirty="0" smtClean="0"/>
              <a:t> </a:t>
            </a:r>
            <a:r>
              <a:rPr lang="en-US" dirty="0" err="1" smtClean="0"/>
              <a:t>không</a:t>
            </a:r>
            <a:r>
              <a:rPr lang="en-US" dirty="0" smtClean="0"/>
              <a:t> </a:t>
            </a:r>
            <a:r>
              <a:rPr lang="en-US" dirty="0" err="1" smtClean="0"/>
              <a:t>nhất</a:t>
            </a:r>
            <a:r>
              <a:rPr lang="en-US" dirty="0" smtClean="0"/>
              <a:t> </a:t>
            </a:r>
            <a:r>
              <a:rPr lang="en-US" dirty="0" err="1" smtClean="0"/>
              <a:t>để</a:t>
            </a:r>
            <a:r>
              <a:rPr lang="en-US" dirty="0" smtClean="0"/>
              <a:t> Input </a:t>
            </a:r>
            <a:r>
              <a:rPr lang="en-US" dirty="0" err="1" smtClean="0"/>
              <a:t>bằng</a:t>
            </a:r>
            <a:r>
              <a:rPr lang="en-US" dirty="0" smtClean="0"/>
              <a:t> Output.</a:t>
            </a:r>
            <a:endParaRPr dirty="0"/>
          </a:p>
        </p:txBody>
      </p:sp>
      <p:sp>
        <p:nvSpPr>
          <p:cNvPr id="107" name="Google Shape;107;gcc4973a462_6_40"/>
          <p:cNvSpPr txBox="1">
            <a:spLocks noGrp="1"/>
          </p:cNvSpPr>
          <p:nvPr>
            <p:ph type="dt" idx="10"/>
          </p:nvPr>
        </p:nvSpPr>
        <p:spPr>
          <a:xfrm>
            <a:off x="251520" y="6525344"/>
            <a:ext cx="2133600" cy="288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1/6/2021</a:t>
            </a:r>
            <a:endParaRPr/>
          </a:p>
        </p:txBody>
      </p:sp>
      <p:sp>
        <p:nvSpPr>
          <p:cNvPr id="108" name="Google Shape;108;gcc4973a462_6_40"/>
          <p:cNvSpPr txBox="1">
            <a:spLocks noGrp="1"/>
          </p:cNvSpPr>
          <p:nvPr>
            <p:ph type="ftr" idx="11"/>
          </p:nvPr>
        </p:nvSpPr>
        <p:spPr>
          <a:xfrm>
            <a:off x="1762101" y="6524625"/>
            <a:ext cx="5618100" cy="2889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2016 UIT-CE DSP R&amp;D Group . All Rights Reserved.</a:t>
            </a:r>
            <a:endParaRPr/>
          </a:p>
        </p:txBody>
      </p:sp>
      <p:sp>
        <p:nvSpPr>
          <p:cNvPr id="109" name="Google Shape;109;gcc4973a462_6_40"/>
          <p:cNvSpPr txBox="1">
            <a:spLocks noGrp="1"/>
          </p:cNvSpPr>
          <p:nvPr>
            <p:ph type="sldNum" idx="12"/>
          </p:nvPr>
        </p:nvSpPr>
        <p:spPr>
          <a:xfrm>
            <a:off x="7139880" y="6524625"/>
            <a:ext cx="1752600" cy="288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593418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gcc4973a462_6_40"/>
          <p:cNvSpPr txBox="1">
            <a:spLocks noGrp="1"/>
          </p:cNvSpPr>
          <p:nvPr>
            <p:ph type="title"/>
          </p:nvPr>
        </p:nvSpPr>
        <p:spPr>
          <a:xfrm>
            <a:off x="1331913" y="287338"/>
            <a:ext cx="7354800" cy="6933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err="1" smtClean="0"/>
              <a:t>Kiến</a:t>
            </a:r>
            <a:r>
              <a:rPr lang="en-US" dirty="0" smtClean="0"/>
              <a:t> </a:t>
            </a:r>
            <a:r>
              <a:rPr lang="en-US" dirty="0" err="1" smtClean="0"/>
              <a:t>trúc</a:t>
            </a:r>
            <a:r>
              <a:rPr lang="en-US" dirty="0" smtClean="0"/>
              <a:t> </a:t>
            </a:r>
            <a:r>
              <a:rPr lang="en-US" dirty="0" err="1" smtClean="0"/>
              <a:t>mạng</a:t>
            </a:r>
            <a:r>
              <a:rPr lang="en-US" dirty="0" smtClean="0"/>
              <a:t> </a:t>
            </a:r>
            <a:r>
              <a:rPr lang="en-US" dirty="0" err="1" smtClean="0"/>
              <a:t>ResNet</a:t>
            </a:r>
            <a:endParaRPr dirty="0"/>
          </a:p>
        </p:txBody>
      </p:sp>
      <p:sp>
        <p:nvSpPr>
          <p:cNvPr id="106" name="Google Shape;106;gcc4973a462_6_40"/>
          <p:cNvSpPr txBox="1">
            <a:spLocks noGrp="1"/>
          </p:cNvSpPr>
          <p:nvPr>
            <p:ph type="body" idx="1"/>
          </p:nvPr>
        </p:nvSpPr>
        <p:spPr>
          <a:xfrm>
            <a:off x="250695" y="1202401"/>
            <a:ext cx="8640900" cy="4824600"/>
          </a:xfrm>
          <a:prstGeom prst="rect">
            <a:avLst/>
          </a:prstGeom>
          <a:noFill/>
          <a:ln>
            <a:noFill/>
          </a:ln>
        </p:spPr>
        <p:txBody>
          <a:bodyPr spcFirstLastPara="1" wrap="square" lIns="91425" tIns="45700" rIns="91425" bIns="45700" anchor="t" anchorCtr="0">
            <a:noAutofit/>
          </a:bodyPr>
          <a:lstStyle/>
          <a:p>
            <a:pPr marL="635000" indent="-457200"/>
            <a:r>
              <a:rPr lang="en-US" dirty="0" smtClean="0"/>
              <a:t>Identity Block (Input size == Output size)</a:t>
            </a:r>
            <a:endParaRPr dirty="0"/>
          </a:p>
        </p:txBody>
      </p:sp>
      <p:sp>
        <p:nvSpPr>
          <p:cNvPr id="107" name="Google Shape;107;gcc4973a462_6_40"/>
          <p:cNvSpPr txBox="1">
            <a:spLocks noGrp="1"/>
          </p:cNvSpPr>
          <p:nvPr>
            <p:ph type="dt" idx="10"/>
          </p:nvPr>
        </p:nvSpPr>
        <p:spPr>
          <a:xfrm>
            <a:off x="251520" y="6525344"/>
            <a:ext cx="2133600" cy="288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1/6/2021</a:t>
            </a:r>
            <a:endParaRPr/>
          </a:p>
        </p:txBody>
      </p:sp>
      <p:sp>
        <p:nvSpPr>
          <p:cNvPr id="108" name="Google Shape;108;gcc4973a462_6_40"/>
          <p:cNvSpPr txBox="1">
            <a:spLocks noGrp="1"/>
          </p:cNvSpPr>
          <p:nvPr>
            <p:ph type="ftr" idx="11"/>
          </p:nvPr>
        </p:nvSpPr>
        <p:spPr>
          <a:xfrm>
            <a:off x="1762101" y="6524625"/>
            <a:ext cx="5618100" cy="2889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2016 UIT-CE DSP R&amp;D Group . All Rights Reserved.</a:t>
            </a:r>
            <a:endParaRPr/>
          </a:p>
        </p:txBody>
      </p:sp>
      <p:sp>
        <p:nvSpPr>
          <p:cNvPr id="109" name="Google Shape;109;gcc4973a462_6_40"/>
          <p:cNvSpPr txBox="1">
            <a:spLocks noGrp="1"/>
          </p:cNvSpPr>
          <p:nvPr>
            <p:ph type="sldNum" idx="12"/>
          </p:nvPr>
        </p:nvSpPr>
        <p:spPr>
          <a:xfrm>
            <a:off x="7139880" y="6524625"/>
            <a:ext cx="1752600" cy="288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7</a:t>
            </a:fld>
            <a:endParaRPr/>
          </a:p>
        </p:txBody>
      </p:sp>
      <p:pic>
        <p:nvPicPr>
          <p:cNvPr id="4" name="Picture 3"/>
          <p:cNvPicPr>
            <a:picLocks noChangeAspect="1"/>
          </p:cNvPicPr>
          <p:nvPr/>
        </p:nvPicPr>
        <p:blipFill>
          <a:blip r:embed="rId3"/>
          <a:stretch>
            <a:fillRect/>
          </a:stretch>
        </p:blipFill>
        <p:spPr>
          <a:xfrm>
            <a:off x="945931" y="2531689"/>
            <a:ext cx="7126014" cy="2495843"/>
          </a:xfrm>
          <a:prstGeom prst="rect">
            <a:avLst/>
          </a:prstGeom>
        </p:spPr>
      </p:pic>
    </p:spTree>
    <p:extLst>
      <p:ext uri="{BB962C8B-B14F-4D97-AF65-F5344CB8AC3E}">
        <p14:creationId xmlns:p14="http://schemas.microsoft.com/office/powerpoint/2010/main" val="1931015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gcc4973a462_6_40"/>
          <p:cNvSpPr txBox="1">
            <a:spLocks noGrp="1"/>
          </p:cNvSpPr>
          <p:nvPr>
            <p:ph type="title"/>
          </p:nvPr>
        </p:nvSpPr>
        <p:spPr>
          <a:xfrm>
            <a:off x="1331913" y="287338"/>
            <a:ext cx="7354800" cy="6933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err="1" smtClean="0"/>
              <a:t>Kiến</a:t>
            </a:r>
            <a:r>
              <a:rPr lang="en-US" dirty="0" smtClean="0"/>
              <a:t> </a:t>
            </a:r>
            <a:r>
              <a:rPr lang="en-US" dirty="0" err="1" smtClean="0"/>
              <a:t>trúc</a:t>
            </a:r>
            <a:r>
              <a:rPr lang="en-US" dirty="0" smtClean="0"/>
              <a:t> </a:t>
            </a:r>
            <a:r>
              <a:rPr lang="en-US" dirty="0" err="1" smtClean="0"/>
              <a:t>mạng</a:t>
            </a:r>
            <a:r>
              <a:rPr lang="en-US" dirty="0" smtClean="0"/>
              <a:t> </a:t>
            </a:r>
            <a:r>
              <a:rPr lang="en-US" dirty="0" err="1" smtClean="0"/>
              <a:t>ResNet</a:t>
            </a:r>
            <a:endParaRPr dirty="0"/>
          </a:p>
        </p:txBody>
      </p:sp>
      <p:sp>
        <p:nvSpPr>
          <p:cNvPr id="106" name="Google Shape;106;gcc4973a462_6_40"/>
          <p:cNvSpPr txBox="1">
            <a:spLocks noGrp="1"/>
          </p:cNvSpPr>
          <p:nvPr>
            <p:ph type="body" idx="1"/>
          </p:nvPr>
        </p:nvSpPr>
        <p:spPr>
          <a:xfrm>
            <a:off x="250695" y="1202401"/>
            <a:ext cx="8640900" cy="4824600"/>
          </a:xfrm>
          <a:prstGeom prst="rect">
            <a:avLst/>
          </a:prstGeom>
          <a:noFill/>
          <a:ln>
            <a:noFill/>
          </a:ln>
        </p:spPr>
        <p:txBody>
          <a:bodyPr spcFirstLastPara="1" wrap="square" lIns="91425" tIns="45700" rIns="91425" bIns="45700" anchor="t" anchorCtr="0">
            <a:noAutofit/>
          </a:bodyPr>
          <a:lstStyle/>
          <a:p>
            <a:pPr marL="635000" indent="-457200"/>
            <a:r>
              <a:rPr lang="en-US" dirty="0" smtClean="0"/>
              <a:t>Convolutional Block (Input size != Output size)</a:t>
            </a:r>
            <a:endParaRPr dirty="0"/>
          </a:p>
        </p:txBody>
      </p:sp>
      <p:sp>
        <p:nvSpPr>
          <p:cNvPr id="107" name="Google Shape;107;gcc4973a462_6_40"/>
          <p:cNvSpPr txBox="1">
            <a:spLocks noGrp="1"/>
          </p:cNvSpPr>
          <p:nvPr>
            <p:ph type="dt" idx="10"/>
          </p:nvPr>
        </p:nvSpPr>
        <p:spPr>
          <a:xfrm>
            <a:off x="251520" y="6525344"/>
            <a:ext cx="2133600" cy="288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1/6/2021</a:t>
            </a:r>
            <a:endParaRPr/>
          </a:p>
        </p:txBody>
      </p:sp>
      <p:sp>
        <p:nvSpPr>
          <p:cNvPr id="108" name="Google Shape;108;gcc4973a462_6_40"/>
          <p:cNvSpPr txBox="1">
            <a:spLocks noGrp="1"/>
          </p:cNvSpPr>
          <p:nvPr>
            <p:ph type="ftr" idx="11"/>
          </p:nvPr>
        </p:nvSpPr>
        <p:spPr>
          <a:xfrm>
            <a:off x="1762101" y="6524625"/>
            <a:ext cx="5618100" cy="2889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2016 UIT-CE DSP R&amp;D Group . All Rights Reserved.</a:t>
            </a:r>
            <a:endParaRPr/>
          </a:p>
        </p:txBody>
      </p:sp>
      <p:sp>
        <p:nvSpPr>
          <p:cNvPr id="109" name="Google Shape;109;gcc4973a462_6_40"/>
          <p:cNvSpPr txBox="1">
            <a:spLocks noGrp="1"/>
          </p:cNvSpPr>
          <p:nvPr>
            <p:ph type="sldNum" idx="12"/>
          </p:nvPr>
        </p:nvSpPr>
        <p:spPr>
          <a:xfrm>
            <a:off x="7139880" y="6524625"/>
            <a:ext cx="1752600" cy="288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8</a:t>
            </a:fld>
            <a:endParaRPr/>
          </a:p>
        </p:txBody>
      </p:sp>
      <p:pic>
        <p:nvPicPr>
          <p:cNvPr id="4" name="Picture 3"/>
          <p:cNvPicPr>
            <a:picLocks noChangeAspect="1"/>
          </p:cNvPicPr>
          <p:nvPr/>
        </p:nvPicPr>
        <p:blipFill>
          <a:blip r:embed="rId3"/>
          <a:stretch>
            <a:fillRect/>
          </a:stretch>
        </p:blipFill>
        <p:spPr>
          <a:xfrm>
            <a:off x="1080986" y="2900854"/>
            <a:ext cx="7003370" cy="2278117"/>
          </a:xfrm>
          <a:prstGeom prst="rect">
            <a:avLst/>
          </a:prstGeom>
        </p:spPr>
      </p:pic>
    </p:spTree>
    <p:extLst>
      <p:ext uri="{BB962C8B-B14F-4D97-AF65-F5344CB8AC3E}">
        <p14:creationId xmlns:p14="http://schemas.microsoft.com/office/powerpoint/2010/main" val="3693067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gcc4973a462_6_40"/>
          <p:cNvSpPr txBox="1">
            <a:spLocks noGrp="1"/>
          </p:cNvSpPr>
          <p:nvPr>
            <p:ph type="title"/>
          </p:nvPr>
        </p:nvSpPr>
        <p:spPr>
          <a:xfrm>
            <a:off x="1331913" y="287338"/>
            <a:ext cx="7354800" cy="6933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err="1" smtClean="0"/>
              <a:t>Kiến</a:t>
            </a:r>
            <a:r>
              <a:rPr lang="en-US" dirty="0" smtClean="0"/>
              <a:t> </a:t>
            </a:r>
            <a:r>
              <a:rPr lang="en-US" dirty="0" err="1" smtClean="0"/>
              <a:t>trúc</a:t>
            </a:r>
            <a:r>
              <a:rPr lang="en-US" dirty="0" smtClean="0"/>
              <a:t> </a:t>
            </a:r>
            <a:r>
              <a:rPr lang="en-US" dirty="0" err="1" smtClean="0"/>
              <a:t>mạng</a:t>
            </a:r>
            <a:r>
              <a:rPr lang="en-US" dirty="0" smtClean="0"/>
              <a:t> </a:t>
            </a:r>
            <a:r>
              <a:rPr lang="en-US" dirty="0" err="1" smtClean="0"/>
              <a:t>ResNet</a:t>
            </a:r>
            <a:endParaRPr dirty="0"/>
          </a:p>
        </p:txBody>
      </p:sp>
      <p:sp>
        <p:nvSpPr>
          <p:cNvPr id="106" name="Google Shape;106;gcc4973a462_6_40"/>
          <p:cNvSpPr txBox="1">
            <a:spLocks noGrp="1"/>
          </p:cNvSpPr>
          <p:nvPr>
            <p:ph type="body" idx="1"/>
          </p:nvPr>
        </p:nvSpPr>
        <p:spPr>
          <a:xfrm>
            <a:off x="250695" y="1202401"/>
            <a:ext cx="8640900" cy="4824600"/>
          </a:xfrm>
          <a:prstGeom prst="rect">
            <a:avLst/>
          </a:prstGeom>
          <a:noFill/>
          <a:ln>
            <a:noFill/>
          </a:ln>
        </p:spPr>
        <p:txBody>
          <a:bodyPr spcFirstLastPara="1" wrap="square" lIns="91425" tIns="45700" rIns="91425" bIns="45700" anchor="t" anchorCtr="0">
            <a:noAutofit/>
          </a:bodyPr>
          <a:lstStyle/>
          <a:p>
            <a:pPr marL="635000" indent="-457200"/>
            <a:r>
              <a:rPr lang="en-US" dirty="0" err="1" smtClean="0"/>
              <a:t>Mô</a:t>
            </a:r>
            <a:r>
              <a:rPr lang="en-US" dirty="0" smtClean="0"/>
              <a:t> </a:t>
            </a:r>
            <a:r>
              <a:rPr lang="en-US" dirty="0" err="1" smtClean="0"/>
              <a:t>tả</a:t>
            </a:r>
            <a:r>
              <a:rPr lang="en-US" dirty="0" smtClean="0"/>
              <a:t> chi </a:t>
            </a:r>
            <a:r>
              <a:rPr lang="en-US" dirty="0" err="1" smtClean="0"/>
              <a:t>tiết</a:t>
            </a:r>
            <a:r>
              <a:rPr lang="en-US" dirty="0" smtClean="0"/>
              <a:t> </a:t>
            </a:r>
            <a:r>
              <a:rPr lang="en-US" dirty="0" err="1" smtClean="0"/>
              <a:t>kiến</a:t>
            </a:r>
            <a:r>
              <a:rPr lang="en-US" dirty="0" smtClean="0"/>
              <a:t> </a:t>
            </a:r>
            <a:r>
              <a:rPr lang="en-US" dirty="0" err="1" smtClean="0"/>
              <a:t>trúc</a:t>
            </a:r>
            <a:r>
              <a:rPr lang="en-US" dirty="0" smtClean="0"/>
              <a:t> </a:t>
            </a:r>
            <a:r>
              <a:rPr lang="en-US" dirty="0" err="1" smtClean="0"/>
              <a:t>mạng</a:t>
            </a:r>
            <a:r>
              <a:rPr lang="en-US" dirty="0" smtClean="0"/>
              <a:t> </a:t>
            </a:r>
            <a:r>
              <a:rPr lang="en-US" dirty="0" err="1" smtClean="0"/>
              <a:t>nơ</a:t>
            </a:r>
            <a:r>
              <a:rPr lang="en-US" dirty="0" smtClean="0"/>
              <a:t> </a:t>
            </a:r>
            <a:r>
              <a:rPr lang="en-US" dirty="0" err="1" smtClean="0"/>
              <a:t>ron</a:t>
            </a:r>
            <a:r>
              <a:rPr lang="en-US" dirty="0" smtClean="0"/>
              <a:t> </a:t>
            </a:r>
            <a:r>
              <a:rPr lang="en-US" dirty="0" err="1" smtClean="0"/>
              <a:t>ResNet</a:t>
            </a:r>
            <a:r>
              <a:rPr lang="en-US" dirty="0" smtClean="0"/>
              <a:t>:</a:t>
            </a:r>
          </a:p>
          <a:p>
            <a:pPr marL="635000" indent="-457200"/>
            <a:endParaRPr dirty="0"/>
          </a:p>
        </p:txBody>
      </p:sp>
      <p:sp>
        <p:nvSpPr>
          <p:cNvPr id="107" name="Google Shape;107;gcc4973a462_6_40"/>
          <p:cNvSpPr txBox="1">
            <a:spLocks noGrp="1"/>
          </p:cNvSpPr>
          <p:nvPr>
            <p:ph type="dt" idx="10"/>
          </p:nvPr>
        </p:nvSpPr>
        <p:spPr>
          <a:xfrm>
            <a:off x="251520" y="6525344"/>
            <a:ext cx="2133600" cy="288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1/6/2021</a:t>
            </a:r>
            <a:endParaRPr/>
          </a:p>
        </p:txBody>
      </p:sp>
      <p:sp>
        <p:nvSpPr>
          <p:cNvPr id="108" name="Google Shape;108;gcc4973a462_6_40"/>
          <p:cNvSpPr txBox="1">
            <a:spLocks noGrp="1"/>
          </p:cNvSpPr>
          <p:nvPr>
            <p:ph type="ftr" idx="11"/>
          </p:nvPr>
        </p:nvSpPr>
        <p:spPr>
          <a:xfrm>
            <a:off x="1762101" y="6524625"/>
            <a:ext cx="5618100" cy="2889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2016 UIT-CE DSP R&amp;D Group . All Rights Reserved.</a:t>
            </a:r>
            <a:endParaRPr/>
          </a:p>
        </p:txBody>
      </p:sp>
      <p:sp>
        <p:nvSpPr>
          <p:cNvPr id="109" name="Google Shape;109;gcc4973a462_6_40"/>
          <p:cNvSpPr txBox="1">
            <a:spLocks noGrp="1"/>
          </p:cNvSpPr>
          <p:nvPr>
            <p:ph type="sldNum" idx="12"/>
          </p:nvPr>
        </p:nvSpPr>
        <p:spPr>
          <a:xfrm>
            <a:off x="7139880" y="6524625"/>
            <a:ext cx="1752600" cy="288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9</a:t>
            </a:fld>
            <a:endParaRPr/>
          </a:p>
        </p:txBody>
      </p:sp>
      <p:pic>
        <p:nvPicPr>
          <p:cNvPr id="2" name="Picture 1"/>
          <p:cNvPicPr>
            <a:picLocks noChangeAspect="1"/>
          </p:cNvPicPr>
          <p:nvPr/>
        </p:nvPicPr>
        <p:blipFill>
          <a:blip r:embed="rId3"/>
          <a:stretch>
            <a:fillRect/>
          </a:stretch>
        </p:blipFill>
        <p:spPr>
          <a:xfrm>
            <a:off x="250695" y="2586926"/>
            <a:ext cx="8473430" cy="2055549"/>
          </a:xfrm>
          <a:prstGeom prst="rect">
            <a:avLst/>
          </a:prstGeom>
        </p:spPr>
      </p:pic>
    </p:spTree>
    <p:extLst>
      <p:ext uri="{BB962C8B-B14F-4D97-AF65-F5344CB8AC3E}">
        <p14:creationId xmlns:p14="http://schemas.microsoft.com/office/powerpoint/2010/main" val="2322401035"/>
      </p:ext>
    </p:extLst>
  </p:cSld>
  <p:clrMapOvr>
    <a:masterClrMapping/>
  </p:clrMapOvr>
</p:sld>
</file>

<file path=ppt/theme/theme1.xml><?xml version="1.0" encoding="utf-8"?>
<a:theme xmlns:a="http://schemas.openxmlformats.org/drawingml/2006/main" name="dsp">
  <a:themeElements>
    <a:clrScheme name="ユーザー定義 5">
      <a:dk1>
        <a:srgbClr val="000000"/>
      </a:dk1>
      <a:lt1>
        <a:srgbClr val="FFFFFF"/>
      </a:lt1>
      <a:dk2>
        <a:srgbClr val="5B6973"/>
      </a:dk2>
      <a:lt2>
        <a:srgbClr val="000000"/>
      </a:lt2>
      <a:accent1>
        <a:srgbClr val="5B6973"/>
      </a:accent1>
      <a:accent2>
        <a:srgbClr val="002060"/>
      </a:accent2>
      <a:accent3>
        <a:srgbClr val="DEAE00"/>
      </a:accent3>
      <a:accent4>
        <a:srgbClr val="B77BB4"/>
      </a:accent4>
      <a:accent5>
        <a:srgbClr val="E0773C"/>
      </a:accent5>
      <a:accent6>
        <a:srgbClr val="A98D63"/>
      </a:accent6>
      <a:hlink>
        <a:srgbClr val="26CBEC"/>
      </a:hlink>
      <a:folHlink>
        <a:srgbClr val="59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736</Words>
  <Application>Microsoft Office PowerPoint</Application>
  <PresentationFormat>On-screen Show (4:3)</PresentationFormat>
  <Paragraphs>69</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Noto Sans Symbols</vt:lpstr>
      <vt:lpstr>Times New Roman</vt:lpstr>
      <vt:lpstr>dsp</vt:lpstr>
      <vt:lpstr>ResNet50 (Residual Network) </vt:lpstr>
      <vt:lpstr>Khái niệm</vt:lpstr>
      <vt:lpstr>Vanishing Gradient</vt:lpstr>
      <vt:lpstr>Vanishing Gradient</vt:lpstr>
      <vt:lpstr>Kiến trúc mạng ResNet</vt:lpstr>
      <vt:lpstr>Kiến trúc mạng ResNet</vt:lpstr>
      <vt:lpstr>Kiến trúc mạng ResNet</vt:lpstr>
      <vt:lpstr>Kiến trúc mạng ResNet</vt:lpstr>
      <vt:lpstr>Kiến trúc mạng ResNet</vt:lpstr>
      <vt:lpstr>Kiến trúc mạng ResNet</vt:lpstr>
      <vt:lpstr>Kiến trúc mạng ResNet</vt:lpstr>
      <vt:lpstr>Kiến trúc mạng ResNet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ResNet50 (Residual Network) </dc:title>
  <dc:creator>Reina</dc:creator>
  <cp:lastModifiedBy>Trần Tuấn Anh</cp:lastModifiedBy>
  <cp:revision>6</cp:revision>
  <dcterms:created xsi:type="dcterms:W3CDTF">2015-03-02T05:45:06Z</dcterms:created>
  <dcterms:modified xsi:type="dcterms:W3CDTF">2021-04-20T03:20:21Z</dcterms:modified>
</cp:coreProperties>
</file>