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62" r:id="rId2"/>
    <p:sldId id="289" r:id="rId3"/>
    <p:sldId id="299" r:id="rId4"/>
    <p:sldId id="300" r:id="rId5"/>
    <p:sldId id="290" r:id="rId6"/>
    <p:sldId id="288" r:id="rId7"/>
    <p:sldId id="301" r:id="rId8"/>
    <p:sldId id="302" r:id="rId9"/>
    <p:sldId id="303" r:id="rId10"/>
    <p:sldId id="308" r:id="rId11"/>
    <p:sldId id="306" r:id="rId12"/>
    <p:sldId id="297" r:id="rId13"/>
    <p:sldId id="304" r:id="rId14"/>
    <p:sldId id="307" r:id="rId15"/>
    <p:sldId id="310" r:id="rId16"/>
    <p:sldId id="305" r:id="rId17"/>
    <p:sldId id="309" r:id="rId18"/>
    <p:sldId id="291" r:id="rId19"/>
    <p:sldId id="292" r:id="rId20"/>
    <p:sldId id="270" r:id="rId21"/>
    <p:sldId id="272"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262"/>
            <p14:sldId id="289"/>
            <p14:sldId id="299"/>
            <p14:sldId id="300"/>
            <p14:sldId id="290"/>
            <p14:sldId id="288"/>
            <p14:sldId id="301"/>
            <p14:sldId id="302"/>
            <p14:sldId id="303"/>
            <p14:sldId id="308"/>
            <p14:sldId id="306"/>
            <p14:sldId id="297"/>
            <p14:sldId id="304"/>
            <p14:sldId id="307"/>
            <p14:sldId id="310"/>
            <p14:sldId id="305"/>
            <p14:sldId id="309"/>
            <p14:sldId id="291"/>
            <p14:sldId id="292"/>
          </p14:sldIdLst>
        </p14:section>
        <p14:section name="APPENDIX" id="{3A880D53-E80C-42F7-A8D3-6C5C22BCAA7D}">
          <p14:sldIdLst>
            <p14:sldId id="270"/>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ũ Đức Thế" initials="VĐT" lastIdx="1" clrIdx="0">
    <p:extLst>
      <p:ext uri="{19B8F6BF-5375-455C-9EA6-DF929625EA0E}">
        <p15:presenceInfo xmlns:p15="http://schemas.microsoft.com/office/powerpoint/2012/main" userId="bacad81addefa0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3EB11-7651-485C-B277-F0BE55114B4E}" v="861" dt="2021-03-25T05:18:21.033"/>
    <p1510:client id="{953711AF-BD67-44FB-8927-B72E87E18816}" v="1" dt="2021-03-25T05:50:04.88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4" autoAdjust="0"/>
  </p:normalViewPr>
  <p:slideViewPr>
    <p:cSldViewPr snapToGrid="0">
      <p:cViewPr varScale="1">
        <p:scale>
          <a:sx n="79" d="100"/>
          <a:sy n="79" d="100"/>
        </p:scale>
        <p:origin x="108" y="60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4T13:03:40.024"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2021/4/9</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2021/4/9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[1] </a:t>
            </a:r>
            <a:r>
              <a:rPr lang="en-US" err="1"/>
              <a:t>Microshift</a:t>
            </a:r>
            <a:r>
              <a:rPr lang="en-US"/>
              <a:t>: An Efficient Image Compression Algorithm for Hardware Bo </a:t>
            </a:r>
            <a:r>
              <a:rPr lang="en-US" err="1"/>
              <a:t>Zhang;Pedro</a:t>
            </a:r>
            <a:r>
              <a:rPr lang="en-US"/>
              <a:t> V. </a:t>
            </a:r>
            <a:r>
              <a:rPr lang="en-US" err="1"/>
              <a:t>Sander;Chi-Ying</a:t>
            </a:r>
            <a:r>
              <a:rPr lang="en-US"/>
              <a:t> </a:t>
            </a:r>
            <a:r>
              <a:rPr lang="en-US" err="1"/>
              <a:t>Tsui;Amine</a:t>
            </a:r>
            <a:r>
              <a:rPr lang="en-US"/>
              <a:t> </a:t>
            </a:r>
            <a:r>
              <a:rPr lang="en-US" err="1"/>
              <a:t>Bermak</a:t>
            </a:r>
            <a:r>
              <a:rPr lang="en-US"/>
              <a:t> IEEE Transactions on Circuits and Systems for Video Technology </a:t>
            </a:r>
            <a:endParaRPr lang="en-GB"/>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190788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226922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t>∆ = 256/(2^M)</a:t>
            </a:r>
          </a:p>
          <a:p>
            <a:r>
              <a:rPr lang="en-GB" b="0"/>
              <a:t>I </a:t>
            </a:r>
            <a:r>
              <a:rPr lang="en-GB" b="0" err="1"/>
              <a:t>là</a:t>
            </a:r>
            <a:r>
              <a:rPr lang="en-GB" b="0"/>
              <a:t> ma </a:t>
            </a:r>
            <a:r>
              <a:rPr lang="en-GB" b="0" err="1"/>
              <a:t>trận</a:t>
            </a:r>
            <a:r>
              <a:rPr lang="en-GB" b="0"/>
              <a:t> </a:t>
            </a:r>
            <a:r>
              <a:rPr lang="en-GB" b="0" err="1"/>
              <a:t>hình</a:t>
            </a:r>
            <a:r>
              <a:rPr lang="en-GB" b="0"/>
              <a:t> </a:t>
            </a:r>
            <a:r>
              <a:rPr lang="en-GB" b="0" err="1"/>
              <a:t>ảnh</a:t>
            </a:r>
            <a:r>
              <a:rPr lang="en-GB" b="0"/>
              <a:t> ban </a:t>
            </a:r>
            <a:r>
              <a:rPr lang="en-GB" b="0" err="1"/>
              <a:t>đầu</a:t>
            </a:r>
            <a:r>
              <a:rPr lang="en-GB" b="0"/>
              <a:t>, I~ </a:t>
            </a:r>
            <a:r>
              <a:rPr lang="en-GB" b="0" err="1"/>
              <a:t>là</a:t>
            </a:r>
            <a:r>
              <a:rPr lang="en-GB" b="0"/>
              <a:t> </a:t>
            </a:r>
            <a:r>
              <a:rPr lang="en-GB" b="0" err="1"/>
              <a:t>hình</a:t>
            </a:r>
            <a:r>
              <a:rPr lang="en-GB" b="0"/>
              <a:t> </a:t>
            </a:r>
            <a:r>
              <a:rPr lang="en-GB" b="0" err="1"/>
              <a:t>ảnh</a:t>
            </a:r>
            <a:r>
              <a:rPr lang="en-GB" b="0"/>
              <a:t> </a:t>
            </a:r>
            <a:r>
              <a:rPr lang="en-GB" b="0" err="1"/>
              <a:t>sau</a:t>
            </a:r>
            <a:r>
              <a:rPr lang="en-GB" b="0"/>
              <a:t> </a:t>
            </a:r>
            <a:r>
              <a:rPr lang="en-GB" b="0" err="1"/>
              <a:t>lượng</a:t>
            </a:r>
            <a:r>
              <a:rPr lang="en-GB" b="0"/>
              <a:t> </a:t>
            </a:r>
            <a:r>
              <a:rPr lang="en-GB" b="0" err="1"/>
              <a:t>tử</a:t>
            </a:r>
            <a:r>
              <a:rPr lang="en-GB" b="0"/>
              <a:t>, M </a:t>
            </a:r>
            <a:r>
              <a:rPr lang="en-GB" b="0" err="1"/>
              <a:t>là</a:t>
            </a:r>
            <a:r>
              <a:rPr lang="en-GB" b="0"/>
              <a:t> ma </a:t>
            </a:r>
            <a:r>
              <a:rPr lang="en-GB" b="0" err="1"/>
              <a:t>trận</a:t>
            </a:r>
            <a:r>
              <a:rPr lang="en-GB" b="0"/>
              <a:t> </a:t>
            </a:r>
            <a:r>
              <a:rPr lang="en-GB" b="0" err="1"/>
              <a:t>gồm</a:t>
            </a:r>
            <a:r>
              <a:rPr lang="en-GB" b="0"/>
              <a:t> </a:t>
            </a:r>
            <a:r>
              <a:rPr lang="en-GB" b="0" err="1"/>
              <a:t>nhiều</a:t>
            </a:r>
            <a:r>
              <a:rPr lang="en-GB" b="0"/>
              <a:t> </a:t>
            </a:r>
            <a:r>
              <a:rPr lang="en-GB" b="0" err="1"/>
              <a:t>Mpattern</a:t>
            </a:r>
            <a:r>
              <a:rPr lang="en-GB" b="0"/>
              <a:t> </a:t>
            </a:r>
            <a:r>
              <a:rPr lang="en-GB" b="0" err="1"/>
              <a:t>có</a:t>
            </a:r>
            <a:r>
              <a:rPr lang="en-GB" b="0"/>
              <a:t> </a:t>
            </a:r>
            <a:r>
              <a:rPr lang="en-GB" b="0" err="1"/>
              <a:t>kích</a:t>
            </a:r>
            <a:r>
              <a:rPr lang="en-GB" b="0"/>
              <a:t> </a:t>
            </a:r>
            <a:r>
              <a:rPr lang="en-GB" b="0" err="1"/>
              <a:t>thước</a:t>
            </a:r>
            <a:r>
              <a:rPr lang="en-GB" b="0"/>
              <a:t> </a:t>
            </a:r>
            <a:r>
              <a:rPr lang="en-GB" b="0" err="1"/>
              <a:t>bằng</a:t>
            </a:r>
            <a:r>
              <a:rPr lang="en-GB" b="0"/>
              <a:t> I.</a:t>
            </a:r>
          </a:p>
          <a:p>
            <a:r>
              <a:rPr lang="en-GB"/>
              <a:t>[2] P. Wan, O. C. Au, J. Pang, K. Tang, and R. Ma, “High bit-precision image acquisition and reconstruction by planned sensor distortion,” in Image Processing (ICIP), 2014 IEEE International Conference on. IEEE, 2014, pp. 1773–1777.</a:t>
            </a:r>
          </a:p>
          <a:p>
            <a:endParaRPr lang="en-GB"/>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113153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 ( compress ratio): kích </a:t>
            </a:r>
            <a:r>
              <a:rPr lang="en-US" err="1"/>
              <a:t>thước</a:t>
            </a:r>
            <a:r>
              <a:rPr lang="en-US"/>
              <a:t> </a:t>
            </a:r>
            <a:r>
              <a:rPr lang="en-US" err="1"/>
              <a:t>sau</a:t>
            </a:r>
            <a:r>
              <a:rPr lang="en-US"/>
              <a:t> </a:t>
            </a:r>
            <a:r>
              <a:rPr lang="en-US" err="1"/>
              <a:t>khi</a:t>
            </a:r>
            <a:r>
              <a:rPr lang="en-US"/>
              <a:t> nén/kích thước ban đầu. </a:t>
            </a:r>
          </a:p>
          <a:p>
            <a:r>
              <a:rPr lang="en-US"/>
              <a:t>CR1: </a:t>
            </a:r>
            <a:r>
              <a:rPr lang="en-US" err="1"/>
              <a:t>tỉ</a:t>
            </a:r>
            <a:r>
              <a:rPr lang="en-US"/>
              <a:t> </a:t>
            </a:r>
            <a:r>
              <a:rPr lang="en-US" err="1"/>
              <a:t>lệ</a:t>
            </a:r>
            <a:r>
              <a:rPr lang="en-US"/>
              <a:t> </a:t>
            </a:r>
            <a:r>
              <a:rPr lang="en-US" err="1"/>
              <a:t>nén</a:t>
            </a:r>
            <a:r>
              <a:rPr lang="en-US"/>
              <a:t> </a:t>
            </a:r>
            <a:r>
              <a:rPr lang="en-US" err="1"/>
              <a:t>ảnh</a:t>
            </a:r>
            <a:r>
              <a:rPr lang="en-US"/>
              <a:t> </a:t>
            </a:r>
            <a:r>
              <a:rPr lang="en-US" err="1"/>
              <a:t>của</a:t>
            </a:r>
            <a:r>
              <a:rPr lang="en-US"/>
              <a:t> </a:t>
            </a:r>
            <a:r>
              <a:rPr lang="en-US" err="1"/>
              <a:t>lượng</a:t>
            </a:r>
            <a:r>
              <a:rPr lang="en-US"/>
              <a:t> </a:t>
            </a:r>
            <a:r>
              <a:rPr lang="en-US" err="1"/>
              <a:t>tử</a:t>
            </a:r>
            <a:r>
              <a:rPr lang="en-US"/>
              <a:t> </a:t>
            </a:r>
            <a:r>
              <a:rPr lang="en-US" err="1"/>
              <a:t>hóa</a:t>
            </a:r>
            <a:r>
              <a:rPr lang="en-US"/>
              <a:t> </a:t>
            </a:r>
            <a:r>
              <a:rPr lang="en-US" err="1"/>
              <a:t>microshift</a:t>
            </a:r>
            <a:r>
              <a:rPr lang="en-US"/>
              <a:t> </a:t>
            </a:r>
            <a:r>
              <a:rPr lang="en-US" err="1"/>
              <a:t>của</a:t>
            </a:r>
            <a:r>
              <a:rPr lang="en-US"/>
              <a:t> </a:t>
            </a:r>
            <a:r>
              <a:rPr lang="en-US" err="1"/>
              <a:t>cả</a:t>
            </a:r>
            <a:r>
              <a:rPr lang="en-US"/>
              <a:t> </a:t>
            </a:r>
            <a:r>
              <a:rPr lang="en-US" err="1"/>
              <a:t>hình</a:t>
            </a:r>
            <a:r>
              <a:rPr lang="en-US"/>
              <a:t> </a:t>
            </a:r>
            <a:r>
              <a:rPr lang="en-US" err="1"/>
              <a:t>ảnh</a:t>
            </a:r>
            <a:r>
              <a:rPr lang="en-US"/>
              <a:t>.</a:t>
            </a:r>
          </a:p>
          <a:p>
            <a:r>
              <a:rPr lang="en-US"/>
              <a:t>CR2: </a:t>
            </a:r>
            <a:r>
              <a:rPr lang="en-US" err="1"/>
              <a:t>tỉ</a:t>
            </a:r>
            <a:r>
              <a:rPr lang="en-US"/>
              <a:t> </a:t>
            </a:r>
            <a:r>
              <a:rPr lang="en-US" err="1"/>
              <a:t>lệ</a:t>
            </a:r>
            <a:r>
              <a:rPr lang="en-US"/>
              <a:t> </a:t>
            </a:r>
            <a:r>
              <a:rPr lang="en-US" err="1"/>
              <a:t>nén</a:t>
            </a:r>
            <a:r>
              <a:rPr lang="en-US"/>
              <a:t> </a:t>
            </a:r>
            <a:r>
              <a:rPr lang="en-US" err="1"/>
              <a:t>của</a:t>
            </a:r>
            <a:r>
              <a:rPr lang="en-US"/>
              <a:t> </a:t>
            </a:r>
            <a:r>
              <a:rPr lang="en-US" err="1"/>
              <a:t>hình</a:t>
            </a:r>
            <a:r>
              <a:rPr lang="en-US"/>
              <a:t> </a:t>
            </a:r>
            <a:r>
              <a:rPr lang="en-US" err="1"/>
              <a:t>ảnh</a:t>
            </a:r>
            <a:r>
              <a:rPr lang="en-US"/>
              <a:t> con.</a:t>
            </a:r>
          </a:p>
          <a:p>
            <a:r>
              <a:rPr lang="en-US"/>
              <a:t>PSNR: peak signal to noise ratio: </a:t>
            </a:r>
            <a:r>
              <a:rPr lang="en-US" err="1"/>
              <a:t>tỉ</a:t>
            </a:r>
            <a:r>
              <a:rPr lang="en-US"/>
              <a:t> </a:t>
            </a:r>
            <a:r>
              <a:rPr lang="en-US" err="1"/>
              <a:t>lệ</a:t>
            </a:r>
            <a:r>
              <a:rPr lang="en-US"/>
              <a:t> </a:t>
            </a:r>
            <a:r>
              <a:rPr lang="en-US" err="1"/>
              <a:t>tín</a:t>
            </a:r>
            <a:r>
              <a:rPr lang="en-US"/>
              <a:t> </a:t>
            </a:r>
            <a:r>
              <a:rPr lang="en-US" err="1"/>
              <a:t>hiệu</a:t>
            </a:r>
            <a:r>
              <a:rPr lang="en-US"/>
              <a:t> </a:t>
            </a:r>
            <a:r>
              <a:rPr lang="en-US" err="1"/>
              <a:t>trên</a:t>
            </a:r>
            <a:r>
              <a:rPr lang="en-US"/>
              <a:t> </a:t>
            </a:r>
            <a:r>
              <a:rPr lang="en-US" err="1"/>
              <a:t>nhiễu</a:t>
            </a:r>
            <a:r>
              <a:rPr lang="en-US"/>
              <a:t> </a:t>
            </a:r>
            <a:r>
              <a:rPr lang="en-US" err="1"/>
              <a:t>cao</a:t>
            </a:r>
            <a:r>
              <a:rPr lang="en-US"/>
              <a:t> </a:t>
            </a:r>
            <a:r>
              <a:rPr lang="en-US" err="1"/>
              <a:t>nhất</a:t>
            </a:r>
            <a:r>
              <a:rPr lang="en-US"/>
              <a:t>. </a:t>
            </a:r>
            <a:r>
              <a:rPr lang="en-US">
                <a:sym typeface="Wingdings" panose="05000000000000000000" pitchFamily="2" charset="2"/>
              </a:rPr>
              <a:t> </a:t>
            </a:r>
            <a:r>
              <a:rPr lang="en-US" err="1">
                <a:sym typeface="Wingdings" panose="05000000000000000000" pitchFamily="2" charset="2"/>
              </a:rPr>
              <a:t>càng</a:t>
            </a:r>
            <a:r>
              <a:rPr lang="en-US">
                <a:sym typeface="Wingdings" panose="05000000000000000000" pitchFamily="2" charset="2"/>
              </a:rPr>
              <a:t> </a:t>
            </a:r>
            <a:r>
              <a:rPr lang="en-US" err="1">
                <a:sym typeface="Wingdings" panose="05000000000000000000" pitchFamily="2" charset="2"/>
              </a:rPr>
              <a:t>cao</a:t>
            </a:r>
            <a:r>
              <a:rPr lang="en-US">
                <a:sym typeface="Wingdings" panose="05000000000000000000" pitchFamily="2" charset="2"/>
              </a:rPr>
              <a:t> </a:t>
            </a:r>
            <a:r>
              <a:rPr lang="en-US" err="1">
                <a:sym typeface="Wingdings" panose="05000000000000000000" pitchFamily="2" charset="2"/>
              </a:rPr>
              <a:t>càng</a:t>
            </a:r>
            <a:r>
              <a:rPr lang="en-US">
                <a:sym typeface="Wingdings" panose="05000000000000000000" pitchFamily="2" charset="2"/>
              </a:rPr>
              <a:t> </a:t>
            </a:r>
            <a:r>
              <a:rPr lang="en-US" err="1">
                <a:sym typeface="Wingdings" panose="05000000000000000000" pitchFamily="2" charset="2"/>
              </a:rPr>
              <a:t>tốt</a:t>
            </a:r>
            <a:r>
              <a:rPr lang="en-US">
                <a:sym typeface="Wingdings" panose="05000000000000000000" pitchFamily="2" charset="2"/>
              </a:rPr>
              <a:t>.</a:t>
            </a:r>
            <a:endParaRPr lang="en-US"/>
          </a:p>
          <a:p>
            <a:r>
              <a:rPr lang="en-US"/>
              <a:t>BPP: bits per pixel. </a:t>
            </a:r>
            <a:r>
              <a:rPr lang="en-US">
                <a:sym typeface="Wingdings" panose="05000000000000000000" pitchFamily="2" charset="2"/>
              </a:rPr>
              <a:t> </a:t>
            </a:r>
            <a:r>
              <a:rPr lang="en-US" err="1">
                <a:sym typeface="Wingdings" panose="05000000000000000000" pitchFamily="2" charset="2"/>
              </a:rPr>
              <a:t>càng</a:t>
            </a:r>
            <a:r>
              <a:rPr lang="en-US">
                <a:sym typeface="Wingdings" panose="05000000000000000000" pitchFamily="2" charset="2"/>
              </a:rPr>
              <a:t> </a:t>
            </a:r>
            <a:r>
              <a:rPr lang="en-US" err="1">
                <a:sym typeface="Wingdings" panose="05000000000000000000" pitchFamily="2" charset="2"/>
              </a:rPr>
              <a:t>thấp</a:t>
            </a:r>
            <a:r>
              <a:rPr lang="en-US">
                <a:sym typeface="Wingdings" panose="05000000000000000000" pitchFamily="2" charset="2"/>
              </a:rPr>
              <a:t> </a:t>
            </a:r>
            <a:r>
              <a:rPr lang="en-US" err="1">
                <a:sym typeface="Wingdings" panose="05000000000000000000" pitchFamily="2" charset="2"/>
              </a:rPr>
              <a:t>càng</a:t>
            </a:r>
            <a:r>
              <a:rPr lang="en-US">
                <a:sym typeface="Wingdings" panose="05000000000000000000" pitchFamily="2" charset="2"/>
              </a:rPr>
              <a:t> </a:t>
            </a:r>
            <a:r>
              <a:rPr lang="en-US" err="1">
                <a:sym typeface="Wingdings" panose="05000000000000000000" pitchFamily="2" charset="2"/>
              </a:rPr>
              <a:t>tốt</a:t>
            </a:r>
            <a:r>
              <a:rPr lang="en-US">
                <a:sym typeface="Wingdings" panose="05000000000000000000" pitchFamily="2" charset="2"/>
              </a:rPr>
              <a:t>.</a:t>
            </a:r>
            <a:endParaRPr lang="en-US"/>
          </a:p>
          <a:p>
            <a:endParaRPr lang="en-GB"/>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09486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Sau khi test các trường hợp </a:t>
            </a:r>
            <a:r>
              <a:rPr lang="vi-VN">
                <a:sym typeface="Wingdings" panose="05000000000000000000" pitchFamily="2" charset="2"/>
              </a:rPr>
              <a:t> </a:t>
            </a:r>
            <a:endParaRPr lang="en-GB"/>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1416874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a:t>Master Presentation Title Format</a:t>
            </a:r>
            <a:endParaRPr lang="ja-JP" altLang="ja-JP"/>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a:t>Master Presentation Sub-Title Format</a:t>
            </a:r>
            <a:endParaRPr lang="ja-JP" altLang="ja-JP"/>
          </a:p>
        </p:txBody>
      </p:sp>
      <p:sp>
        <p:nvSpPr>
          <p:cNvPr id="3" name="Date Placeholder 2"/>
          <p:cNvSpPr>
            <a:spLocks noGrp="1"/>
          </p:cNvSpPr>
          <p:nvPr>
            <p:ph type="dt" sz="half" idx="10"/>
          </p:nvPr>
        </p:nvSpPr>
        <p:spPr/>
        <p:txBody>
          <a:bodyPr/>
          <a:lstStyle/>
          <a:p>
            <a:fld id="{3AFA900A-2FBA-487B-B5FA-15596B1DF2A0}" type="datetime1">
              <a:rPr kumimoji="1" lang="en-US" altLang="ja-JP" smtClean="0"/>
              <a:t>4/9/2021</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grpSp>
        <p:nvGrpSpPr>
          <p:cNvPr id="7" name="Group 6">
            <a:extLst>
              <a:ext uri="{FF2B5EF4-FFF2-40B4-BE49-F238E27FC236}">
                <a16:creationId xmlns:a16="http://schemas.microsoft.com/office/drawing/2014/main" id="{336E1FD1-775D-4DB9-BC47-3BF10517596F}"/>
              </a:ext>
            </a:extLst>
          </p:cNvPr>
          <p:cNvGrpSpPr/>
          <p:nvPr userDrawn="1"/>
        </p:nvGrpSpPr>
        <p:grpSpPr>
          <a:xfrm>
            <a:off x="0" y="0"/>
            <a:ext cx="1955520" cy="1601434"/>
            <a:chOff x="0" y="0"/>
            <a:chExt cx="1955520" cy="1601434"/>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920024" cy="1561710"/>
            </a:xfrm>
            <a:prstGeom prst="rect">
              <a:avLst/>
            </a:prstGeom>
          </p:spPr>
        </p:pic>
        <p:sp>
          <p:nvSpPr>
            <p:cNvPr id="6" name="TextBox 5">
              <a:extLst>
                <a:ext uri="{FF2B5EF4-FFF2-40B4-BE49-F238E27FC236}">
                  <a16:creationId xmlns:a16="http://schemas.microsoft.com/office/drawing/2014/main" id="{4C9C301F-DC1E-4BCE-A45D-B4F957D868A3}"/>
                </a:ext>
              </a:extLst>
            </p:cNvPr>
            <p:cNvSpPr txBox="1"/>
            <p:nvPr userDrawn="1"/>
          </p:nvSpPr>
          <p:spPr>
            <a:xfrm>
              <a:off x="0" y="1293657"/>
              <a:ext cx="1955520" cy="307777"/>
            </a:xfrm>
            <a:prstGeom prst="rect">
              <a:avLst/>
            </a:prstGeom>
            <a:solidFill>
              <a:schemeClr val="bg1"/>
            </a:solidFill>
          </p:spPr>
          <p:txBody>
            <a:bodyPr wrap="square" rtlCol="0">
              <a:spAutoFit/>
            </a:bodyPr>
            <a:lstStyle/>
            <a:p>
              <a:r>
                <a:rPr lang="en-US" sz="1400" b="1"/>
                <a:t>   DSP R&amp;D GROUP </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a:t>Master Slide Title Format</a:t>
            </a:r>
            <a:endParaRPr lang="ja-JP" altLang="en-US"/>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4" name="日付プレースホルダ 3"/>
          <p:cNvSpPr>
            <a:spLocks noGrp="1"/>
          </p:cNvSpPr>
          <p:nvPr>
            <p:ph type="dt" sz="half" idx="10"/>
          </p:nvPr>
        </p:nvSpPr>
        <p:spPr/>
        <p:txBody>
          <a:bodyPr/>
          <a:lstStyle>
            <a:lvl1pPr>
              <a:defRPr/>
            </a:lvl1pPr>
          </a:lstStyle>
          <a:p>
            <a:fld id="{F6719820-391C-4251-8067-8FC855675E59}" type="datetime1">
              <a:rPr kumimoji="1" lang="en-US" altLang="ja-JP" smtClean="0"/>
              <a:t>4/9/2021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54CF2B-1951-4517-88B4-ECDAD9261426}" type="datetime1">
              <a:rPr kumimoji="1" lang="en-US" altLang="ja-JP" smtClean="0"/>
              <a:t>4/9/2021</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a:t>Master Slide Title Format</a:t>
            </a:r>
            <a:endParaRPr lang="ja-JP" altLang="en-US"/>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Master Slide Content Format</a:t>
            </a:r>
            <a:endParaRPr lang="ja-JP" altLang="en-US"/>
          </a:p>
        </p:txBody>
      </p:sp>
      <p:sp>
        <p:nvSpPr>
          <p:cNvPr id="4" name="日付プレースホルダ 3"/>
          <p:cNvSpPr>
            <a:spLocks noGrp="1"/>
          </p:cNvSpPr>
          <p:nvPr>
            <p:ph type="dt" sz="half" idx="10"/>
          </p:nvPr>
        </p:nvSpPr>
        <p:spPr/>
        <p:txBody>
          <a:bodyPr/>
          <a:lstStyle>
            <a:lvl1pPr>
              <a:defRPr/>
            </a:lvl1pPr>
          </a:lstStyle>
          <a:p>
            <a:fld id="{1F972605-B19B-466C-B1BB-1819DE5FC6DF}" type="datetime1">
              <a:rPr kumimoji="1" lang="en-US" altLang="ja-JP" smtClean="0"/>
              <a:t>4/9/2021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a:t>Master Slide Title Format</a:t>
            </a:r>
            <a:endParaRPr lang="ja-JP" altLang="en-US"/>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5" name="日付プレースホルダ 4"/>
          <p:cNvSpPr>
            <a:spLocks noGrp="1"/>
          </p:cNvSpPr>
          <p:nvPr>
            <p:ph type="dt" sz="half" idx="10"/>
          </p:nvPr>
        </p:nvSpPr>
        <p:spPr/>
        <p:txBody>
          <a:bodyPr/>
          <a:lstStyle>
            <a:lvl1pPr>
              <a:defRPr/>
            </a:lvl1pPr>
          </a:lstStyle>
          <a:p>
            <a:fld id="{38503BB8-B7BB-4FCA-869B-42B486B5FDC2}" type="datetime1">
              <a:rPr kumimoji="1" lang="en-US" altLang="ja-JP" smtClean="0"/>
              <a:t>4/9/2021</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Master Slide Title Format</a:t>
            </a:r>
            <a:endParaRPr lang="ja-JP" altLang="en-US"/>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AEEB6CBE-AF84-47DC-8C7E-5F32550F4674}" type="datetime1">
              <a:rPr kumimoji="1" lang="en-US" altLang="ja-JP" smtClean="0"/>
              <a:t>4/9/2021</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2016 UIT-CE DSP R&amp;D Group . All Rights Reserved.</a:t>
            </a:r>
            <a:endParaRPr kumimoji="1" lang="ja-JP" altLang="en-US"/>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a:latin typeface="Times New Roman" pitchFamily="18" charset="0"/>
              <a:cs typeface="Times New Roman" pitchFamily="18" charset="0"/>
            </a:endParaRPr>
          </a:p>
        </p:txBody>
      </p:sp>
      <p:grpSp>
        <p:nvGrpSpPr>
          <p:cNvPr id="2" name="Group 1">
            <a:extLst>
              <a:ext uri="{FF2B5EF4-FFF2-40B4-BE49-F238E27FC236}">
                <a16:creationId xmlns:a16="http://schemas.microsoft.com/office/drawing/2014/main" id="{D2D34AA5-10F0-43A2-A05C-260D6147AF4F}"/>
              </a:ext>
            </a:extLst>
          </p:cNvPr>
          <p:cNvGrpSpPr/>
          <p:nvPr userDrawn="1"/>
        </p:nvGrpSpPr>
        <p:grpSpPr>
          <a:xfrm>
            <a:off x="0" y="-361"/>
            <a:ext cx="1368165" cy="1125105"/>
            <a:chOff x="0" y="-361"/>
            <a:chExt cx="1368165" cy="1125105"/>
          </a:xfrm>
        </p:grpSpPr>
        <p:pic>
          <p:nvPicPr>
            <p:cNvPr id="11" name="Picture 10"/>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361"/>
              <a:ext cx="1368165" cy="1112839"/>
            </a:xfrm>
            <a:prstGeom prst="rect">
              <a:avLst/>
            </a:prstGeom>
          </p:spPr>
        </p:pic>
        <p:sp>
          <p:nvSpPr>
            <p:cNvPr id="12" name="TextBox 11">
              <a:extLst>
                <a:ext uri="{FF2B5EF4-FFF2-40B4-BE49-F238E27FC236}">
                  <a16:creationId xmlns:a16="http://schemas.microsoft.com/office/drawing/2014/main" id="{EDB86B98-BC45-4251-A010-223DD357EEAA}"/>
                </a:ext>
              </a:extLst>
            </p:cNvPr>
            <p:cNvSpPr txBox="1"/>
            <p:nvPr userDrawn="1"/>
          </p:nvSpPr>
          <p:spPr>
            <a:xfrm>
              <a:off x="0" y="878523"/>
              <a:ext cx="1368165" cy="246221"/>
            </a:xfrm>
            <a:prstGeom prst="rect">
              <a:avLst/>
            </a:prstGeom>
            <a:solidFill>
              <a:schemeClr val="bg1"/>
            </a:solidFill>
          </p:spPr>
          <p:txBody>
            <a:bodyPr wrap="square" rtlCol="0">
              <a:spAutoFit/>
            </a:bodyPr>
            <a:lstStyle/>
            <a:p>
              <a:r>
                <a:rPr lang="en-US" sz="1000" b="1"/>
                <a:t>  DSP R&amp;D GROUP </a:t>
              </a: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0532" y="1946039"/>
            <a:ext cx="7772400" cy="1470025"/>
          </a:xfrm>
        </p:spPr>
        <p:txBody>
          <a:bodyPr/>
          <a:lstStyle/>
          <a:p>
            <a:r>
              <a:rPr lang="en-US" altLang="ja-JP" sz="4000" b="1"/>
              <a:t>IMAGE COMPRESSION FOR HARDWARE</a:t>
            </a:r>
            <a:br>
              <a:rPr lang="en-US" altLang="ja-JP" sz="4400" b="1"/>
            </a:br>
            <a:r>
              <a:rPr lang="en-US" altLang="ja-JP" b="1" err="1"/>
              <a:t>Nghiên</a:t>
            </a:r>
            <a:r>
              <a:rPr lang="en-US" altLang="ja-JP" b="1"/>
              <a:t> </a:t>
            </a:r>
            <a:r>
              <a:rPr lang="en-US" altLang="ja-JP" b="1" err="1"/>
              <a:t>cứu</a:t>
            </a:r>
            <a:r>
              <a:rPr lang="en-US" altLang="ja-JP" b="1"/>
              <a:t>, </a:t>
            </a:r>
            <a:r>
              <a:rPr lang="en-US" altLang="ja-JP" b="1" err="1"/>
              <a:t>tìm</a:t>
            </a:r>
            <a:r>
              <a:rPr lang="en-US" altLang="ja-JP" b="1"/>
              <a:t> </a:t>
            </a:r>
            <a:r>
              <a:rPr lang="en-US" altLang="ja-JP" b="1" err="1"/>
              <a:t>hiểu</a:t>
            </a:r>
            <a:r>
              <a:rPr lang="en-US" altLang="ja-JP" b="1"/>
              <a:t> </a:t>
            </a:r>
            <a:r>
              <a:rPr lang="en-US" altLang="ja-JP" b="1" err="1"/>
              <a:t>sâu</a:t>
            </a:r>
            <a:r>
              <a:rPr lang="en-US" altLang="ja-JP" b="1"/>
              <a:t> </a:t>
            </a:r>
            <a:r>
              <a:rPr lang="en-US" altLang="ja-JP" b="1" err="1"/>
              <a:t>về</a:t>
            </a:r>
            <a:r>
              <a:rPr lang="en-US" altLang="ja-JP" b="1"/>
              <a:t> </a:t>
            </a:r>
            <a:r>
              <a:rPr lang="en-US" altLang="ja-JP" b="1" err="1"/>
              <a:t>đề</a:t>
            </a:r>
            <a:r>
              <a:rPr lang="en-US" altLang="ja-JP" b="1"/>
              <a:t> </a:t>
            </a:r>
            <a:r>
              <a:rPr lang="en-US" altLang="ja-JP" b="1" err="1"/>
              <a:t>tài</a:t>
            </a:r>
            <a:r>
              <a:rPr lang="en-US" altLang="ja-JP" b="1"/>
              <a:t> </a:t>
            </a:r>
            <a:r>
              <a:rPr lang="en-US" altLang="ja-JP" b="1" err="1"/>
              <a:t>và</a:t>
            </a:r>
            <a:r>
              <a:rPr lang="en-US" altLang="ja-JP" b="1"/>
              <a:t> code</a:t>
            </a:r>
            <a:endParaRPr kumimoji="1" lang="ja-JP" altLang="en-US"/>
          </a:p>
        </p:txBody>
      </p:sp>
      <p:sp>
        <p:nvSpPr>
          <p:cNvPr id="3" name="サブタイトル 2"/>
          <p:cNvSpPr>
            <a:spLocks noGrp="1"/>
          </p:cNvSpPr>
          <p:nvPr>
            <p:ph type="subTitle" idx="1"/>
          </p:nvPr>
        </p:nvSpPr>
        <p:spPr>
          <a:xfrm>
            <a:off x="1318320" y="3603625"/>
            <a:ext cx="7016824" cy="1752600"/>
          </a:xfrm>
        </p:spPr>
        <p:txBody>
          <a:bodyPr/>
          <a:lstStyle/>
          <a:p>
            <a:r>
              <a:rPr lang="en-US" altLang="ja-JP"/>
              <a:t> 26/03/2021</a:t>
            </a:r>
          </a:p>
          <a:p>
            <a:endParaRPr lang="en-US" altLang="ja-JP"/>
          </a:p>
          <a:p>
            <a:r>
              <a:rPr lang="en-US" altLang="ja-JP" err="1"/>
              <a:t>Tên</a:t>
            </a:r>
            <a:r>
              <a:rPr lang="en-US" altLang="ja-JP"/>
              <a:t>: Vũ Đức Thế              MSSV:18521423</a:t>
            </a:r>
          </a:p>
          <a:p>
            <a:r>
              <a:rPr lang="en-US" altLang="ja-JP"/>
              <a:t>        </a:t>
            </a:r>
            <a:r>
              <a:rPr lang="en-US" altLang="ja-JP" err="1"/>
              <a:t>Trần</a:t>
            </a:r>
            <a:r>
              <a:rPr lang="en-US" altLang="ja-JP"/>
              <a:t> </a:t>
            </a:r>
            <a:r>
              <a:rPr lang="en-US" altLang="ja-JP" err="1"/>
              <a:t>Tiến</a:t>
            </a:r>
            <a:r>
              <a:rPr lang="en-US" altLang="ja-JP"/>
              <a:t> </a:t>
            </a:r>
            <a:r>
              <a:rPr lang="en-US" altLang="ja-JP" err="1"/>
              <a:t>Đạt</a:t>
            </a:r>
            <a:r>
              <a:rPr lang="en-US" altLang="ja-JP"/>
              <a:t>	                       18520591</a:t>
            </a:r>
          </a:p>
        </p:txBody>
      </p:sp>
      <p:sp>
        <p:nvSpPr>
          <p:cNvPr id="4" name="日付プレースホルダ 3"/>
          <p:cNvSpPr>
            <a:spLocks noGrp="1"/>
          </p:cNvSpPr>
          <p:nvPr>
            <p:ph type="dt" sz="half" idx="10"/>
          </p:nvPr>
        </p:nvSpPr>
        <p:spPr>
          <a:xfrm>
            <a:off x="251520" y="6525344"/>
            <a:ext cx="2133600" cy="288206"/>
          </a:xfrm>
        </p:spPr>
        <p:txBody>
          <a:bodyPr/>
          <a:lstStyle/>
          <a:p>
            <a:fld id="{8FB76D99-46DF-4B51-8581-2BD53446B36A}"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49009"/>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9105-3558-419F-B2AB-49831CD30EC6}"/>
              </a:ext>
            </a:extLst>
          </p:cNvPr>
          <p:cNvSpPr>
            <a:spLocks noGrp="1"/>
          </p:cNvSpPr>
          <p:nvPr>
            <p:ph type="title"/>
          </p:nvPr>
        </p:nvSpPr>
        <p:spPr/>
        <p:txBody>
          <a:bodyPr/>
          <a:lstStyle/>
          <a:p>
            <a:r>
              <a:rPr lang="en-US" altLang="ja-JP"/>
              <a:t>Nội dung #1: Phần nén - compression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40E612-8387-4E23-BEB3-9502F91CD8C4}"/>
                  </a:ext>
                </a:extLst>
              </p:cNvPr>
              <p:cNvSpPr>
                <a:spLocks noGrp="1"/>
              </p:cNvSpPr>
              <p:nvPr>
                <p:ph idx="1"/>
              </p:nvPr>
            </p:nvSpPr>
            <p:spPr>
              <a:xfrm>
                <a:off x="251520" y="1341018"/>
                <a:ext cx="8640960" cy="4824536"/>
              </a:xfrm>
            </p:spPr>
            <p:txBody>
              <a:bodyPr/>
              <a:lstStyle/>
              <a:p>
                <a:pPr lvl="1"/>
                <a:r>
                  <a:rPr lang="en-US"/>
                  <a:t> Khi </a:t>
                </a:r>
                <a14:m>
                  <m:oMath xmlns:m="http://schemas.openxmlformats.org/officeDocument/2006/math">
                    <m:acc>
                      <m:accPr>
                        <m:chr m:val="̂"/>
                        <m:ctrlPr>
                          <a:rPr lang="en-GB"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&lt;</m:t>
                    </m:r>
                    <m:sSup>
                      <m:sSupPr>
                        <m:ctrlPr>
                          <a:rPr lang="en-GB" i="1" smtClean="0">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2</m:t>
                        </m:r>
                      </m:e>
                      <m:sup>
                        <m:r>
                          <a:rPr lang="en-US" b="0" i="1" smtClean="0">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𝑀</m:t>
                        </m:r>
                        <m:r>
                          <a:rPr lang="en-US" b="0" i="1" smtClean="0">
                            <a:latin typeface="Cambria Math" panose="02040503050406030204" pitchFamily="18" charset="0"/>
                            <a:sym typeface="Wingdings" panose="05000000000000000000" pitchFamily="2" charset="2"/>
                          </a:rPr>
                          <m:t>−1)</m:t>
                        </m:r>
                      </m:sup>
                    </m:sSup>
                  </m:oMath>
                </a14:m>
                <a:r>
                  <a:rPr lang="en-GB"/>
                  <a:t> thì xác suất xảy ra e dương nhiều hơn, lỗi dự đoán có thể được ánh xạ qua:</a:t>
                </a:r>
              </a:p>
              <a:p>
                <a:pPr marL="457200" lvl="1" indent="0">
                  <a:buNone/>
                </a:pPr>
                <a:r>
                  <a:rPr lang="en-GB"/>
                  <a:t>e’ = </a:t>
                </a:r>
                <a14:m>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m:rPr>
                                <m:sty m:val="p"/>
                              </m:rPr>
                              <a:rPr lang="en-US" b="0" i="0" smtClean="0">
                                <a:latin typeface="Cambria Math" panose="02040503050406030204" pitchFamily="18" charset="0"/>
                              </a:rPr>
                              <m:t>min</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r>
                                  <a:rPr lang="en-US" b="0" i="0"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𝑝𝑜𝑠𝑠𝑖𝑏𝑙𝑒</m:t>
                                    </m:r>
                                    <m:r>
                                      <a:rPr lang="en-US" b="0" i="1" smtClean="0">
                                        <a:latin typeface="Cambria Math" panose="02040503050406030204" pitchFamily="18" charset="0"/>
                                      </a:rPr>
                                      <m:t>,</m:t>
                                    </m:r>
                                    <m:r>
                                      <a:rPr lang="en-US" b="0" i="1" smtClean="0">
                                        <a:latin typeface="Cambria Math" panose="02040503050406030204" pitchFamily="18" charset="0"/>
                                      </a:rPr>
                                      <m:t>𝑚𝑖𝑛</m:t>
                                    </m:r>
                                    <m:r>
                                      <a:rPr lang="en-US" b="0" i="1" smtClean="0">
                                        <a:latin typeface="Cambria Math" panose="02040503050406030204" pitchFamily="18" charset="0"/>
                                      </a:rPr>
                                      <m:t> </m:t>
                                    </m:r>
                                  </m:sub>
                                </m:sSub>
                              </m:e>
                            </m:d>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e</m:t>
                            </m:r>
                            <m:r>
                              <a:rPr lang="en-US" b="0" i="1" smtClean="0">
                                <a:latin typeface="Cambria Math" panose="02040503050406030204" pitchFamily="18" charset="0"/>
                              </a:rPr>
                              <m:t>&gt;0</m:t>
                            </m:r>
                          </m:e>
                          <m:e>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b="0" i="0" smtClean="0">
                                    <a:latin typeface="Cambria Math" panose="02040503050406030204" pitchFamily="18" charset="0"/>
                                  </a:rPr>
                                  <m:t>−</m:t>
                                </m:r>
                                <m:r>
                                  <m:rPr>
                                    <m:sty m:val="p"/>
                                  </m:rPr>
                                  <a:rPr lang="en-US">
                                    <a:latin typeface="Cambria Math" panose="02040503050406030204" pitchFamily="18" charset="0"/>
                                  </a:rPr>
                                  <m:t>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𝑝𝑜𝑠𝑠𝑖𝑏𝑙𝑒</m:t>
                                    </m:r>
                                    <m:r>
                                      <a:rPr lang="en-US" i="1">
                                        <a:latin typeface="Cambria Math" panose="02040503050406030204" pitchFamily="18" charset="0"/>
                                      </a:rPr>
                                      <m:t>,</m:t>
                                    </m:r>
                                    <m:r>
                                      <a:rPr lang="en-US" i="1">
                                        <a:latin typeface="Cambria Math" panose="02040503050406030204" pitchFamily="18" charset="0"/>
                                      </a:rPr>
                                      <m:t>𝑚𝑎𝑥</m:t>
                                    </m:r>
                                    <m:r>
                                      <a:rPr lang="en-US" i="1">
                                        <a:latin typeface="Cambria Math" panose="02040503050406030204" pitchFamily="18" charset="0"/>
                                      </a:rPr>
                                      <m:t> </m:t>
                                    </m:r>
                                  </m:sub>
                                </m:sSub>
                              </m:e>
                            </m:d>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𝑒</m:t>
                                </m:r>
                              </m:e>
                            </m:d>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&lt;0</m:t>
                            </m:r>
                          </m:e>
                        </m:eqArr>
                      </m:e>
                    </m:d>
                  </m:oMath>
                </a14:m>
                <a:endParaRPr lang="en-GB"/>
              </a:p>
              <a:p>
                <a:pPr lvl="1"/>
                <a:r>
                  <a:rPr lang="en-GB"/>
                  <a:t> Khi </a:t>
                </a:r>
                <a14:m>
                  <m:oMath xmlns:m="http://schemas.openxmlformats.org/officeDocument/2006/math">
                    <m:acc>
                      <m:accPr>
                        <m:chr m:val="̂"/>
                        <m:ctrlPr>
                          <a:rPr lang="en-GB" i="1" smtClean="0">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&gt;</m:t>
                    </m:r>
                    <m:sSup>
                      <m:sSupPr>
                        <m:ctrlPr>
                          <a:rPr lang="en-GB" i="1" smtClean="0">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2</m:t>
                        </m:r>
                      </m:e>
                      <m:sup>
                        <m:r>
                          <a:rPr lang="en-US" b="0" i="1" smtClean="0">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𝑀</m:t>
                        </m:r>
                        <m:r>
                          <a:rPr lang="en-US" b="0" i="1" smtClean="0">
                            <a:latin typeface="Cambria Math" panose="02040503050406030204" pitchFamily="18" charset="0"/>
                            <a:sym typeface="Wingdings" panose="05000000000000000000" pitchFamily="2" charset="2"/>
                          </a:rPr>
                          <m:t>−1)</m:t>
                        </m:r>
                      </m:sup>
                    </m:sSup>
                  </m:oMath>
                </a14:m>
                <a:r>
                  <a:rPr lang="en-GB"/>
                  <a:t>, e được ánh xạ qua:</a:t>
                </a:r>
              </a:p>
              <a:p>
                <a:pPr marL="457200" lvl="1" indent="0">
                  <a:buNone/>
                </a:pPr>
                <a:r>
                  <a:rPr lang="en-GB"/>
                  <a:t>e’ = </a:t>
                </a:r>
                <a14:m>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m:rPr>
                                <m:sty m:val="p"/>
                              </m:rPr>
                              <a:rPr lang="en-US" b="0" i="0" smtClean="0">
                                <a:latin typeface="Cambria Math" panose="02040503050406030204" pitchFamily="18" charset="0"/>
                              </a:rPr>
                              <m:t>min</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𝑝𝑜𝑠𝑠𝑖𝑏𝑙𝑒</m:t>
                                    </m:r>
                                    <m:r>
                                      <a:rPr lang="en-US" b="0" i="1" smtClean="0">
                                        <a:latin typeface="Cambria Math" panose="02040503050406030204" pitchFamily="18" charset="0"/>
                                      </a:rPr>
                                      <m:t>,</m:t>
                                    </m:r>
                                    <m:r>
                                      <a:rPr lang="en-US" b="0" i="1" smtClean="0">
                                        <a:latin typeface="Cambria Math" panose="02040503050406030204" pitchFamily="18" charset="0"/>
                                      </a:rPr>
                                      <m:t>𝑚𝑖𝑛</m:t>
                                    </m:r>
                                    <m:r>
                                      <a:rPr lang="en-US" b="0" i="1" smtClean="0">
                                        <a:latin typeface="Cambria Math" panose="02040503050406030204" pitchFamily="18" charset="0"/>
                                      </a:rPr>
                                      <m:t> </m:t>
                                    </m:r>
                                  </m:sub>
                                </m:sSub>
                              </m:e>
                            </m:d>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e</m:t>
                            </m:r>
                            <m:r>
                              <a:rPr lang="en-US" b="0" i="1" smtClean="0">
                                <a:latin typeface="Cambria Math" panose="02040503050406030204" pitchFamily="18" charset="0"/>
                              </a:rPr>
                              <m:t>&gt;0</m:t>
                            </m:r>
                          </m:e>
                          <m:e>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b="0" i="0" smtClean="0">
                                    <a:latin typeface="Cambria Math" panose="02040503050406030204" pitchFamily="18" charset="0"/>
                                  </a:rPr>
                                  <m:t>−</m:t>
                                </m:r>
                                <m:r>
                                  <m:rPr>
                                    <m:sty m:val="p"/>
                                  </m:rPr>
                                  <a:rPr lang="en-US">
                                    <a:latin typeface="Cambria Math" panose="02040503050406030204" pitchFamily="18" charset="0"/>
                                  </a:rPr>
                                  <m:t>e</m:t>
                                </m:r>
                                <m:r>
                                  <a:rPr lang="en-US" b="0" i="0" smtClean="0">
                                    <a:latin typeface="Cambria Math" panose="02040503050406030204" pitchFamily="18" charset="0"/>
                                  </a:rPr>
                                  <m:t>−1</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𝑝𝑜𝑠𝑠𝑖𝑏𝑙𝑒</m:t>
                                    </m:r>
                                    <m:r>
                                      <a:rPr lang="en-US" i="1">
                                        <a:latin typeface="Cambria Math" panose="02040503050406030204" pitchFamily="18" charset="0"/>
                                      </a:rPr>
                                      <m:t>,</m:t>
                                    </m:r>
                                    <m:r>
                                      <a:rPr lang="en-US" i="1">
                                        <a:latin typeface="Cambria Math" panose="02040503050406030204" pitchFamily="18" charset="0"/>
                                      </a:rPr>
                                      <m:t>𝑚𝑎𝑥</m:t>
                                    </m:r>
                                    <m:r>
                                      <a:rPr lang="en-US" i="1">
                                        <a:latin typeface="Cambria Math" panose="02040503050406030204" pitchFamily="18" charset="0"/>
                                      </a:rPr>
                                      <m:t> </m:t>
                                    </m:r>
                                  </m:sub>
                                </m:sSub>
                              </m:e>
                            </m:d>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𝑒</m:t>
                                </m:r>
                              </m:e>
                            </m:d>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&lt;0</m:t>
                            </m:r>
                          </m:e>
                        </m:eqArr>
                      </m:e>
                    </m:d>
                  </m:oMath>
                </a14:m>
                <a:endParaRPr lang="vi-VN"/>
              </a:p>
              <a:p>
                <a:pPr marL="457200" lvl="1" indent="0">
                  <a:buNone/>
                </a:pPr>
                <a:endParaRPr lang="en-GB"/>
              </a:p>
            </p:txBody>
          </p:sp>
        </mc:Choice>
        <mc:Fallback xmlns="">
          <p:sp>
            <p:nvSpPr>
              <p:cNvPr id="3" name="Content Placeholder 2">
                <a:extLst>
                  <a:ext uri="{FF2B5EF4-FFF2-40B4-BE49-F238E27FC236}">
                    <a16:creationId xmlns:a16="http://schemas.microsoft.com/office/drawing/2014/main" id="{6340E612-8387-4E23-BEB3-9502F91CD8C4}"/>
                  </a:ext>
                </a:extLst>
              </p:cNvPr>
              <p:cNvSpPr>
                <a:spLocks noGrp="1" noRot="1" noChangeAspect="1" noMove="1" noResize="1" noEditPoints="1" noAdjustHandles="1" noChangeArrowheads="1" noChangeShapeType="1" noTextEdit="1"/>
              </p:cNvSpPr>
              <p:nvPr>
                <p:ph idx="1"/>
              </p:nvPr>
            </p:nvSpPr>
            <p:spPr>
              <a:xfrm>
                <a:off x="251520" y="1341018"/>
                <a:ext cx="8640960" cy="4824536"/>
              </a:xfrm>
              <a:blipFill>
                <a:blip r:embed="rId3"/>
                <a:stretch>
                  <a:fillRect t="-632" r="-564"/>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AB3194B8-8E74-458B-8F30-C0FEED10770E}"/>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82098FCE-36FB-4760-A9B7-181D221A273A}"/>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8C38CC55-448F-468E-8B7B-409F0A51BF09}"/>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spTree>
    <p:extLst>
      <p:ext uri="{BB962C8B-B14F-4D97-AF65-F5344CB8AC3E}">
        <p14:creationId xmlns:p14="http://schemas.microsoft.com/office/powerpoint/2010/main" val="69422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BE13-9AC4-40BC-8B35-9C39403D4986}"/>
              </a:ext>
            </a:extLst>
          </p:cNvPr>
          <p:cNvSpPr>
            <a:spLocks noGrp="1"/>
          </p:cNvSpPr>
          <p:nvPr>
            <p:ph type="title"/>
          </p:nvPr>
        </p:nvSpPr>
        <p:spPr>
          <a:xfrm>
            <a:off x="1318320" y="575370"/>
            <a:ext cx="7354887" cy="693390"/>
          </a:xfrm>
        </p:spPr>
        <p:txBody>
          <a:bodyPr/>
          <a:lstStyle/>
          <a:p>
            <a:r>
              <a:rPr lang="en-US" altLang="ja-JP" kern="0" err="1"/>
              <a:t>Nội</a:t>
            </a:r>
            <a:r>
              <a:rPr lang="en-US" altLang="ja-JP" kern="0"/>
              <a:t> dung #1: </a:t>
            </a:r>
            <a:r>
              <a:rPr lang="en-US" altLang="ja-JP" kern="0" err="1"/>
              <a:t>Phần</a:t>
            </a:r>
            <a:r>
              <a:rPr lang="en-US" altLang="ja-JP" kern="0"/>
              <a:t> </a:t>
            </a:r>
            <a:r>
              <a:rPr lang="en-US" altLang="ja-JP" kern="0" err="1"/>
              <a:t>nén</a:t>
            </a:r>
            <a:r>
              <a:rPr lang="en-US" altLang="ja-JP" kern="0"/>
              <a:t> - compression</a:t>
            </a:r>
            <a:br>
              <a:rPr lang="ja-JP" altLang="en-US" kern="0"/>
            </a:br>
            <a:endParaRPr lang="en-GB"/>
          </a:p>
        </p:txBody>
      </p:sp>
      <p:sp>
        <p:nvSpPr>
          <p:cNvPr id="3" name="Content Placeholder 2">
            <a:extLst>
              <a:ext uri="{FF2B5EF4-FFF2-40B4-BE49-F238E27FC236}">
                <a16:creationId xmlns:a16="http://schemas.microsoft.com/office/drawing/2014/main" id="{8CA776D5-B49F-48EF-B571-C7D3F2716D37}"/>
              </a:ext>
            </a:extLst>
          </p:cNvPr>
          <p:cNvSpPr>
            <a:spLocks noGrp="1"/>
          </p:cNvSpPr>
          <p:nvPr>
            <p:ph idx="1"/>
          </p:nvPr>
        </p:nvSpPr>
        <p:spPr/>
        <p:txBody>
          <a:bodyPr/>
          <a:lstStyle/>
          <a:p>
            <a:pPr lvl="1"/>
            <a:r>
              <a:rPr lang="en-US"/>
              <a:t> </a:t>
            </a:r>
            <a:r>
              <a:rPr lang="en-US" err="1"/>
              <a:t>Mã</a:t>
            </a:r>
            <a:r>
              <a:rPr lang="en-US"/>
              <a:t> </a:t>
            </a:r>
            <a:r>
              <a:rPr lang="en-US" err="1"/>
              <a:t>hóa</a:t>
            </a:r>
            <a:r>
              <a:rPr lang="en-US"/>
              <a:t> Golomb</a:t>
            </a:r>
          </a:p>
          <a:p>
            <a:pPr lvl="2"/>
            <a:r>
              <a:rPr lang="en-US"/>
              <a:t> </a:t>
            </a:r>
            <a:r>
              <a:rPr lang="en-US" err="1"/>
              <a:t>Là</a:t>
            </a:r>
            <a:r>
              <a:rPr lang="en-US"/>
              <a:t> </a:t>
            </a:r>
            <a:r>
              <a:rPr lang="en-US" err="1"/>
              <a:t>một</a:t>
            </a:r>
            <a:r>
              <a:rPr lang="en-US"/>
              <a:t> </a:t>
            </a:r>
            <a:r>
              <a:rPr lang="en-US" err="1"/>
              <a:t>phương</a:t>
            </a:r>
            <a:r>
              <a:rPr lang="en-US"/>
              <a:t> </a:t>
            </a:r>
            <a:r>
              <a:rPr lang="en-US" err="1"/>
              <a:t>pháp</a:t>
            </a:r>
            <a:r>
              <a:rPr lang="en-US"/>
              <a:t> </a:t>
            </a:r>
            <a:r>
              <a:rPr lang="en-US" err="1"/>
              <a:t>nén</a:t>
            </a:r>
            <a:r>
              <a:rPr lang="en-US"/>
              <a:t> </a:t>
            </a:r>
            <a:r>
              <a:rPr lang="en-US" err="1"/>
              <a:t>dữ</a:t>
            </a:r>
            <a:r>
              <a:rPr lang="en-US"/>
              <a:t> </a:t>
            </a:r>
            <a:r>
              <a:rPr lang="en-US" err="1"/>
              <a:t>liệu</a:t>
            </a:r>
            <a:r>
              <a:rPr lang="en-US"/>
              <a:t> </a:t>
            </a:r>
            <a:r>
              <a:rPr lang="en-US" err="1"/>
              <a:t>không</a:t>
            </a:r>
            <a:r>
              <a:rPr lang="en-US"/>
              <a:t> </a:t>
            </a:r>
            <a:r>
              <a:rPr lang="en-US" err="1"/>
              <a:t>mất</a:t>
            </a:r>
            <a:r>
              <a:rPr lang="en-US"/>
              <a:t> </a:t>
            </a:r>
            <a:r>
              <a:rPr lang="en-US" err="1"/>
              <a:t>mát</a:t>
            </a:r>
            <a:r>
              <a:rPr lang="en-US"/>
              <a:t>.</a:t>
            </a:r>
          </a:p>
          <a:p>
            <a:pPr lvl="2"/>
            <a:r>
              <a:rPr lang="en-US"/>
              <a:t> </a:t>
            </a:r>
            <a:r>
              <a:rPr lang="en-US" err="1"/>
              <a:t>Sử</a:t>
            </a:r>
            <a:r>
              <a:rPr lang="en-US"/>
              <a:t> </a:t>
            </a:r>
            <a:r>
              <a:rPr lang="en-US" err="1"/>
              <a:t>dụng</a:t>
            </a:r>
            <a:r>
              <a:rPr lang="en-US"/>
              <a:t> </a:t>
            </a:r>
            <a:r>
              <a:rPr lang="en-US" err="1"/>
              <a:t>để</a:t>
            </a:r>
            <a:r>
              <a:rPr lang="en-US"/>
              <a:t> </a:t>
            </a:r>
            <a:r>
              <a:rPr lang="en-US" err="1"/>
              <a:t>mã</a:t>
            </a:r>
            <a:r>
              <a:rPr lang="en-US"/>
              <a:t> </a:t>
            </a:r>
            <a:r>
              <a:rPr lang="en-US" err="1"/>
              <a:t>hóa</a:t>
            </a:r>
            <a:r>
              <a:rPr lang="en-US"/>
              <a:t> </a:t>
            </a:r>
            <a:r>
              <a:rPr lang="en-US" err="1"/>
              <a:t>ánh</a:t>
            </a:r>
            <a:r>
              <a:rPr lang="en-US"/>
              <a:t> </a:t>
            </a:r>
            <a:r>
              <a:rPr lang="en-US" err="1"/>
              <a:t>xạ</a:t>
            </a:r>
            <a:r>
              <a:rPr lang="en-US"/>
              <a:t> </a:t>
            </a:r>
            <a:r>
              <a:rPr lang="en-US" err="1"/>
              <a:t>độ</a:t>
            </a:r>
            <a:r>
              <a:rPr lang="en-US"/>
              <a:t> </a:t>
            </a:r>
            <a:r>
              <a:rPr lang="en-US" err="1"/>
              <a:t>lỗi</a:t>
            </a:r>
            <a:r>
              <a:rPr lang="en-US"/>
              <a:t>.</a:t>
            </a:r>
          </a:p>
          <a:p>
            <a:pPr lvl="2"/>
            <a:r>
              <a:rPr lang="en-US"/>
              <a:t> </a:t>
            </a:r>
            <a:r>
              <a:rPr lang="en-US" err="1"/>
              <a:t>Bảng</a:t>
            </a:r>
            <a:r>
              <a:rPr lang="en-US"/>
              <a:t> </a:t>
            </a:r>
            <a:r>
              <a:rPr lang="en-US" err="1"/>
              <a:t>mã</a:t>
            </a:r>
            <a:r>
              <a:rPr lang="en-US"/>
              <a:t> hóa</a:t>
            </a:r>
          </a:p>
          <a:p>
            <a:pPr lvl="2"/>
            <a:endParaRPr lang="en-US"/>
          </a:p>
          <a:p>
            <a:pPr lvl="2"/>
            <a:endParaRPr lang="en-GB"/>
          </a:p>
        </p:txBody>
      </p:sp>
      <p:sp>
        <p:nvSpPr>
          <p:cNvPr id="4" name="Date Placeholder 3">
            <a:extLst>
              <a:ext uri="{FF2B5EF4-FFF2-40B4-BE49-F238E27FC236}">
                <a16:creationId xmlns:a16="http://schemas.microsoft.com/office/drawing/2014/main" id="{DB2625B8-F38C-48DD-838F-BA1011F28AC1}"/>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81229641-BC9C-4A86-9E22-683981F7E88F}"/>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5B42EAE5-C36A-48A6-9B5C-654B42CF186A}"/>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pic>
        <p:nvPicPr>
          <p:cNvPr id="9" name="Picture 8">
            <a:extLst>
              <a:ext uri="{FF2B5EF4-FFF2-40B4-BE49-F238E27FC236}">
                <a16:creationId xmlns:a16="http://schemas.microsoft.com/office/drawing/2014/main" id="{47C6F044-401E-494F-929C-713E55B265FA}"/>
              </a:ext>
            </a:extLst>
          </p:cNvPr>
          <p:cNvPicPr>
            <a:picLocks noChangeAspect="1"/>
          </p:cNvPicPr>
          <p:nvPr/>
        </p:nvPicPr>
        <p:blipFill>
          <a:blip r:embed="rId2"/>
          <a:stretch>
            <a:fillRect/>
          </a:stretch>
        </p:blipFill>
        <p:spPr>
          <a:xfrm>
            <a:off x="1318320" y="3113893"/>
            <a:ext cx="2276793" cy="3019846"/>
          </a:xfrm>
          <a:prstGeom prst="rect">
            <a:avLst/>
          </a:prstGeom>
        </p:spPr>
      </p:pic>
    </p:spTree>
    <p:extLst>
      <p:ext uri="{BB962C8B-B14F-4D97-AF65-F5344CB8AC3E}">
        <p14:creationId xmlns:p14="http://schemas.microsoft.com/office/powerpoint/2010/main" val="288859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18320" y="575370"/>
            <a:ext cx="7354887" cy="693390"/>
          </a:xfrm>
        </p:spPr>
        <p:txBody>
          <a:bodyPr/>
          <a:lstStyle/>
          <a:p>
            <a:r>
              <a:rPr lang="en-US" altLang="ja-JP" kern="0" err="1"/>
              <a:t>Nội</a:t>
            </a:r>
            <a:r>
              <a:rPr lang="en-US" altLang="ja-JP" kern="0"/>
              <a:t> dung #1: </a:t>
            </a:r>
            <a:r>
              <a:rPr lang="en-US" altLang="ja-JP" kern="0" err="1"/>
              <a:t>Phần</a:t>
            </a:r>
            <a:r>
              <a:rPr lang="en-US" altLang="ja-JP" kern="0"/>
              <a:t> </a:t>
            </a:r>
            <a:r>
              <a:rPr lang="en-US" altLang="ja-JP" kern="0" err="1"/>
              <a:t>nén</a:t>
            </a:r>
            <a:r>
              <a:rPr lang="en-US" altLang="ja-JP" kern="0"/>
              <a:t> - compression</a:t>
            </a:r>
            <a:br>
              <a:rPr lang="ja-JP" altLang="en-US" kern="0"/>
            </a:br>
            <a:endParaRPr kumimoji="1" lang="ja-JP" altLang="en-US"/>
          </a:p>
        </p:txBody>
      </p:sp>
      <p:sp>
        <p:nvSpPr>
          <p:cNvPr id="3" name="コンテンツ プレースホルダー 2"/>
          <p:cNvSpPr>
            <a:spLocks noGrp="1"/>
          </p:cNvSpPr>
          <p:nvPr>
            <p:ph idx="1"/>
          </p:nvPr>
        </p:nvSpPr>
        <p:spPr/>
        <p:txBody>
          <a:bodyPr/>
          <a:lstStyle/>
          <a:p>
            <a:r>
              <a:rPr kumimoji="1" lang="ja-JP" altLang="en-US"/>
              <a:t> </a:t>
            </a:r>
            <a:r>
              <a:rPr kumimoji="1" lang="en-US" altLang="ja-JP"/>
              <a:t>1.3 Inter-prediction</a:t>
            </a:r>
          </a:p>
          <a:p>
            <a:pPr lvl="1"/>
            <a:r>
              <a:rPr kumimoji="1" lang="en-US" altLang="ja-JP"/>
              <a:t> </a:t>
            </a:r>
            <a:r>
              <a:rPr kumimoji="1" lang="en-US" altLang="ja-JP" err="1"/>
              <a:t>Sử</a:t>
            </a:r>
            <a:r>
              <a:rPr kumimoji="1" lang="en-US" altLang="ja-JP"/>
              <a:t> </a:t>
            </a:r>
            <a:r>
              <a:rPr kumimoji="1" lang="en-US" altLang="ja-JP" err="1"/>
              <a:t>dụng</a:t>
            </a:r>
            <a:r>
              <a:rPr kumimoji="1" lang="en-US" altLang="ja-JP"/>
              <a:t> </a:t>
            </a:r>
            <a:r>
              <a:rPr kumimoji="1" lang="en-US" altLang="ja-JP" err="1"/>
              <a:t>trong</a:t>
            </a:r>
            <a:r>
              <a:rPr kumimoji="1" lang="en-US" altLang="ja-JP"/>
              <a:t> </a:t>
            </a:r>
            <a:r>
              <a:rPr kumimoji="1" lang="en-US" altLang="ja-JP" err="1"/>
              <a:t>trường</a:t>
            </a:r>
            <a:r>
              <a:rPr kumimoji="1" lang="en-US" altLang="ja-JP"/>
              <a:t> </a:t>
            </a:r>
            <a:r>
              <a:rPr kumimoji="1" lang="en-US" altLang="ja-JP" err="1"/>
              <a:t>hợp</a:t>
            </a:r>
            <a:r>
              <a:rPr kumimoji="1" lang="en-US" altLang="ja-JP"/>
              <a:t> </a:t>
            </a:r>
            <a:r>
              <a:rPr kumimoji="1" lang="en-US" altLang="ja-JP" err="1"/>
              <a:t>ngữ</a:t>
            </a:r>
            <a:r>
              <a:rPr kumimoji="1" lang="en-US" altLang="ja-JP"/>
              <a:t> </a:t>
            </a:r>
            <a:r>
              <a:rPr kumimoji="1" lang="en-US" altLang="ja-JP" err="1"/>
              <a:t>cảnh</a:t>
            </a:r>
            <a:r>
              <a:rPr kumimoji="1" lang="en-US" altLang="ja-JP"/>
              <a:t> </a:t>
            </a:r>
            <a:r>
              <a:rPr kumimoji="1" lang="en-US" altLang="ja-JP" err="1"/>
              <a:t>không</a:t>
            </a:r>
            <a:r>
              <a:rPr kumimoji="1" lang="en-US" altLang="ja-JP"/>
              <a:t> </a:t>
            </a:r>
            <a:r>
              <a:rPr kumimoji="1" lang="en-US" altLang="ja-JP" err="1"/>
              <a:t>đồng</a:t>
            </a:r>
            <a:r>
              <a:rPr kumimoji="1" lang="en-US" altLang="ja-JP"/>
              <a:t> </a:t>
            </a:r>
            <a:r>
              <a:rPr kumimoji="1" lang="en-US" altLang="ja-JP" err="1"/>
              <a:t>nhất</a:t>
            </a:r>
            <a:r>
              <a:rPr kumimoji="1" lang="en-US" altLang="ja-JP"/>
              <a:t> </a:t>
            </a:r>
            <a:r>
              <a:rPr kumimoji="1" lang="en-US" altLang="ja-JP" err="1"/>
              <a:t>và</a:t>
            </a:r>
            <a:r>
              <a:rPr kumimoji="1" lang="en-US" altLang="ja-JP"/>
              <a:t> </a:t>
            </a:r>
            <a:r>
              <a:rPr kumimoji="1" lang="en-US" altLang="ja-JP" err="1"/>
              <a:t>các</a:t>
            </a:r>
            <a:r>
              <a:rPr kumimoji="1" lang="en-US" altLang="ja-JP"/>
              <a:t> pixel </a:t>
            </a:r>
            <a:r>
              <a:rPr kumimoji="1" lang="en-US" altLang="ja-JP" err="1"/>
              <a:t>tại</a:t>
            </a:r>
            <a:r>
              <a:rPr kumimoji="1" lang="en-US" altLang="ja-JP"/>
              <a:t> </a:t>
            </a:r>
            <a:r>
              <a:rPr kumimoji="1" lang="en-US" altLang="ja-JP" err="1"/>
              <a:t>các</a:t>
            </a:r>
            <a:r>
              <a:rPr kumimoji="1" lang="en-US" altLang="ja-JP"/>
              <a:t> </a:t>
            </a:r>
            <a:r>
              <a:rPr kumimoji="1" lang="en-US" altLang="ja-JP" err="1"/>
              <a:t>vị</a:t>
            </a:r>
            <a:r>
              <a:rPr kumimoji="1" lang="en-US" altLang="ja-JP"/>
              <a:t> </a:t>
            </a:r>
            <a:r>
              <a:rPr kumimoji="1" lang="en-US" altLang="ja-JP" err="1"/>
              <a:t>trí</a:t>
            </a:r>
            <a:r>
              <a:rPr kumimoji="1" lang="en-US" altLang="ja-JP"/>
              <a:t> </a:t>
            </a:r>
            <a:r>
              <a:rPr kumimoji="1" lang="en-US" altLang="ja-JP" err="1"/>
              <a:t>ảnh</a:t>
            </a:r>
            <a:r>
              <a:rPr kumimoji="1" lang="en-US" altLang="ja-JP"/>
              <a:t> con </a:t>
            </a:r>
            <a:r>
              <a:rPr kumimoji="1" lang="en-US" altLang="ja-JP" err="1"/>
              <a:t>từ</a:t>
            </a:r>
            <a:r>
              <a:rPr kumimoji="1" lang="en-US" altLang="ja-JP"/>
              <a:t> 2 </a:t>
            </a:r>
            <a:r>
              <a:rPr kumimoji="1" lang="en-US" altLang="ja-JP" err="1"/>
              <a:t>đến</a:t>
            </a:r>
            <a:r>
              <a:rPr kumimoji="1" lang="en-US" altLang="ja-JP"/>
              <a:t> 9.</a:t>
            </a:r>
          </a:p>
          <a:p>
            <a:pPr lvl="1"/>
            <a:r>
              <a:rPr lang="en-US" altLang="ja-JP"/>
              <a:t> </a:t>
            </a:r>
            <a:r>
              <a:rPr lang="en-US" altLang="ja-JP" err="1"/>
              <a:t>Giả</a:t>
            </a:r>
            <a:r>
              <a:rPr lang="en-US" altLang="ja-JP"/>
              <a:t> </a:t>
            </a:r>
            <a:r>
              <a:rPr lang="en-US" altLang="ja-JP" err="1"/>
              <a:t>sử</a:t>
            </a:r>
            <a:r>
              <a:rPr lang="en-US" altLang="ja-JP"/>
              <a:t> ta </a:t>
            </a:r>
            <a:r>
              <a:rPr lang="en-US" altLang="ja-JP" err="1"/>
              <a:t>muốn</a:t>
            </a:r>
            <a:r>
              <a:rPr lang="en-US" altLang="ja-JP"/>
              <a:t> </a:t>
            </a:r>
            <a:r>
              <a:rPr lang="en-US" altLang="ja-JP" err="1"/>
              <a:t>nén</a:t>
            </a:r>
            <a:r>
              <a:rPr lang="en-US" altLang="ja-JP"/>
              <a:t> </a:t>
            </a:r>
            <a:r>
              <a:rPr lang="en-US" altLang="ja-JP" err="1"/>
              <a:t>ảnh</a:t>
            </a:r>
            <a:r>
              <a:rPr lang="en-US" altLang="ja-JP"/>
              <a:t> con </a:t>
            </a:r>
            <a:r>
              <a:rPr lang="en-US" altLang="ja-JP" err="1"/>
              <a:t>thứ</a:t>
            </a:r>
            <a:r>
              <a:rPr lang="en-US" altLang="ja-JP"/>
              <a:t> </a:t>
            </a:r>
            <a:r>
              <a:rPr lang="en-US" altLang="ja-JP" err="1"/>
              <a:t>i</a:t>
            </a:r>
            <a:r>
              <a:rPr lang="en-US" altLang="ja-JP"/>
              <a:t> (</a:t>
            </a:r>
            <a:r>
              <a:rPr lang="en-US" altLang="ja-JP" err="1"/>
              <a:t>i</a:t>
            </a:r>
            <a:r>
              <a:rPr lang="en-US" altLang="ja-JP"/>
              <a:t>&gt;=2), </a:t>
            </a:r>
            <a:r>
              <a:rPr lang="en-US" altLang="ja-JP" err="1"/>
              <a:t>chúng</a:t>
            </a:r>
            <a:r>
              <a:rPr lang="en-US" altLang="ja-JP"/>
              <a:t> ta </a:t>
            </a:r>
            <a:r>
              <a:rPr lang="en-US" altLang="ja-JP" err="1"/>
              <a:t>dự</a:t>
            </a:r>
            <a:r>
              <a:rPr lang="en-US" altLang="ja-JP"/>
              <a:t> </a:t>
            </a:r>
            <a:r>
              <a:rPr lang="en-US" altLang="ja-JP" err="1"/>
              <a:t>đoán</a:t>
            </a:r>
            <a:r>
              <a:rPr lang="en-US" altLang="ja-JP"/>
              <a:t> </a:t>
            </a:r>
            <a:r>
              <a:rPr lang="en-US" altLang="ja-JP" err="1"/>
              <a:t>bằng</a:t>
            </a:r>
            <a:r>
              <a:rPr lang="en-US" altLang="ja-JP"/>
              <a:t> </a:t>
            </a:r>
            <a:r>
              <a:rPr lang="en-US" altLang="ja-JP" err="1"/>
              <a:t>cách</a:t>
            </a:r>
            <a:r>
              <a:rPr lang="en-US" altLang="ja-JP"/>
              <a:t> </a:t>
            </a:r>
            <a:r>
              <a:rPr lang="en-US" altLang="ja-JP" err="1"/>
              <a:t>sử</a:t>
            </a:r>
            <a:r>
              <a:rPr lang="en-US" altLang="ja-JP"/>
              <a:t> </a:t>
            </a:r>
            <a:r>
              <a:rPr lang="en-US" altLang="ja-JP" err="1"/>
              <a:t>dụng</a:t>
            </a:r>
            <a:r>
              <a:rPr lang="en-US" altLang="ja-JP"/>
              <a:t> </a:t>
            </a:r>
            <a:r>
              <a:rPr lang="en-US" altLang="ja-JP" err="1"/>
              <a:t>các</a:t>
            </a:r>
            <a:r>
              <a:rPr lang="en-US" altLang="ja-JP"/>
              <a:t> </a:t>
            </a:r>
            <a:r>
              <a:rPr lang="en-US" altLang="ja-JP" err="1"/>
              <a:t>trang</a:t>
            </a:r>
            <a:r>
              <a:rPr lang="en-US" altLang="ja-JP"/>
              <a:t> con </a:t>
            </a:r>
            <a:r>
              <a:rPr lang="en-US" altLang="ja-JP" err="1"/>
              <a:t>từ</a:t>
            </a:r>
            <a:r>
              <a:rPr lang="en-US" altLang="ja-JP"/>
              <a:t> 1 </a:t>
            </a:r>
            <a:r>
              <a:rPr lang="en-US" altLang="ja-JP" err="1"/>
              <a:t>đến</a:t>
            </a:r>
            <a:r>
              <a:rPr lang="en-US" altLang="ja-JP"/>
              <a:t> i-1, </a:t>
            </a:r>
            <a:r>
              <a:rPr lang="en-US" altLang="ja-JP" err="1"/>
              <a:t>các</a:t>
            </a:r>
            <a:r>
              <a:rPr lang="en-US" altLang="ja-JP"/>
              <a:t> </a:t>
            </a:r>
            <a:r>
              <a:rPr lang="en-US" altLang="ja-JP" err="1"/>
              <a:t>trang</a:t>
            </a:r>
            <a:r>
              <a:rPr lang="en-US" altLang="ja-JP"/>
              <a:t> con </a:t>
            </a:r>
            <a:r>
              <a:rPr lang="en-US" altLang="ja-JP" err="1"/>
              <a:t>đã</a:t>
            </a:r>
            <a:r>
              <a:rPr lang="en-US" altLang="ja-JP"/>
              <a:t> </a:t>
            </a:r>
            <a:r>
              <a:rPr lang="en-US" altLang="ja-JP" err="1"/>
              <a:t>được</a:t>
            </a:r>
            <a:r>
              <a:rPr lang="en-US" altLang="ja-JP"/>
              <a:t> </a:t>
            </a:r>
            <a:r>
              <a:rPr lang="en-US" altLang="ja-JP" err="1"/>
              <a:t>mã</a:t>
            </a:r>
            <a:r>
              <a:rPr lang="en-US" altLang="ja-JP"/>
              <a:t> </a:t>
            </a:r>
            <a:r>
              <a:rPr lang="en-US" altLang="ja-JP" err="1"/>
              <a:t>hóa</a:t>
            </a:r>
            <a:r>
              <a:rPr lang="en-US" altLang="ja-JP"/>
              <a:t> </a:t>
            </a:r>
            <a:r>
              <a:rPr lang="en-US" altLang="ja-JP" err="1"/>
              <a:t>trong</a:t>
            </a:r>
            <a:r>
              <a:rPr lang="en-US" altLang="ja-JP"/>
              <a:t> </a:t>
            </a:r>
            <a:r>
              <a:rPr lang="en-US" altLang="ja-JP" err="1"/>
              <a:t>quá</a:t>
            </a:r>
            <a:r>
              <a:rPr lang="en-US" altLang="ja-JP"/>
              <a:t> </a:t>
            </a:r>
            <a:r>
              <a:rPr lang="en-US" altLang="ja-JP" err="1"/>
              <a:t>tình</a:t>
            </a:r>
            <a:r>
              <a:rPr lang="en-US" altLang="ja-JP"/>
              <a:t> </a:t>
            </a:r>
            <a:r>
              <a:rPr lang="en-US" altLang="ja-JP" err="1"/>
              <a:t>nén</a:t>
            </a:r>
            <a:r>
              <a:rPr lang="en-US" altLang="ja-JP"/>
              <a:t> </a:t>
            </a:r>
            <a:r>
              <a:rPr lang="en-US" altLang="ja-JP" err="1"/>
              <a:t>tuần</a:t>
            </a:r>
            <a:r>
              <a:rPr lang="en-US" altLang="ja-JP"/>
              <a:t> </a:t>
            </a:r>
            <a:r>
              <a:rPr lang="en-US" altLang="ja-JP" err="1"/>
              <a:t>tự</a:t>
            </a:r>
            <a:r>
              <a:rPr lang="en-US" altLang="ja-JP"/>
              <a:t>.</a:t>
            </a:r>
          </a:p>
          <a:p>
            <a:pPr lvl="1"/>
            <a:r>
              <a:rPr kumimoji="1" lang="en-US" altLang="ja-JP"/>
              <a:t> </a:t>
            </a:r>
            <a:r>
              <a:rPr kumimoji="1" lang="en-US" altLang="ja-JP" err="1"/>
              <a:t>Tính</a:t>
            </a:r>
            <a:r>
              <a:rPr kumimoji="1" lang="en-US" altLang="ja-JP"/>
              <a:t> </a:t>
            </a:r>
            <a:r>
              <a:rPr kumimoji="1" lang="en-US" altLang="ja-JP" err="1"/>
              <a:t>phạm</a:t>
            </a:r>
            <a:r>
              <a:rPr kumimoji="1" lang="en-US" altLang="ja-JP"/>
              <a:t> vi </a:t>
            </a:r>
            <a:r>
              <a:rPr kumimoji="1" lang="en-US" altLang="ja-JP" err="1"/>
              <a:t>không</a:t>
            </a:r>
            <a:r>
              <a:rPr lang="en-US" altLang="ja-JP"/>
              <a:t> </a:t>
            </a:r>
            <a:r>
              <a:rPr lang="en-US" altLang="ja-JP" err="1"/>
              <a:t>chắc</a:t>
            </a:r>
            <a:r>
              <a:rPr lang="en-US" altLang="ja-JP"/>
              <a:t> </a:t>
            </a:r>
            <a:r>
              <a:rPr lang="en-US" altLang="ja-JP" err="1"/>
              <a:t>chắn</a:t>
            </a:r>
            <a:r>
              <a:rPr lang="en-US" altLang="ja-JP"/>
              <a:t> </a:t>
            </a:r>
            <a:r>
              <a:rPr lang="en-US" altLang="ja-JP" err="1"/>
              <a:t>của</a:t>
            </a:r>
            <a:r>
              <a:rPr lang="en-US" altLang="ja-JP"/>
              <a:t> </a:t>
            </a:r>
            <a:r>
              <a:rPr lang="en-US" altLang="ja-JP" err="1"/>
              <a:t>các</a:t>
            </a:r>
            <a:r>
              <a:rPr lang="en-US" altLang="ja-JP"/>
              <a:t> </a:t>
            </a:r>
            <a:r>
              <a:rPr lang="en-US" altLang="ja-JP" err="1"/>
              <a:t>hình</a:t>
            </a:r>
            <a:r>
              <a:rPr lang="en-US" altLang="ja-JP"/>
              <a:t> </a:t>
            </a:r>
            <a:r>
              <a:rPr lang="en-US" altLang="ja-JP" err="1"/>
              <a:t>ảnh</a:t>
            </a:r>
            <a:r>
              <a:rPr lang="en-US" altLang="ja-JP"/>
              <a:t> con </a:t>
            </a:r>
            <a:r>
              <a:rPr lang="en-US" altLang="ja-JP" err="1"/>
              <a:t>thứ</a:t>
            </a:r>
            <a:r>
              <a:rPr lang="en-US" altLang="ja-JP"/>
              <a:t> </a:t>
            </a:r>
            <a:r>
              <a:rPr lang="en-US" altLang="ja-JP" err="1"/>
              <a:t>i</a:t>
            </a:r>
            <a:r>
              <a:rPr lang="en-US" altLang="ja-JP"/>
              <a:t> ( 1</a:t>
            </a:r>
            <a:r>
              <a:rPr lang="en-US" altLang="ja-JP">
                <a:sym typeface="Wingdings" panose="05000000000000000000" pitchFamily="2" charset="2"/>
              </a:rPr>
              <a:t> i-1) </a:t>
            </a:r>
            <a:r>
              <a:rPr lang="en-US" altLang="ja-JP" err="1">
                <a:sym typeface="Wingdings" panose="05000000000000000000" pitchFamily="2" charset="2"/>
              </a:rPr>
              <a:t>theo</a:t>
            </a:r>
            <a:r>
              <a:rPr lang="en-US" altLang="ja-JP">
                <a:sym typeface="Wingdings" panose="05000000000000000000" pitchFamily="2" charset="2"/>
              </a:rPr>
              <a:t> </a:t>
            </a:r>
            <a:r>
              <a:rPr lang="en-US" altLang="ja-JP" err="1">
                <a:sym typeface="Wingdings" panose="05000000000000000000" pitchFamily="2" charset="2"/>
              </a:rPr>
              <a:t>công</a:t>
            </a:r>
            <a:r>
              <a:rPr lang="en-US" altLang="ja-JP">
                <a:sym typeface="Wingdings" panose="05000000000000000000" pitchFamily="2" charset="2"/>
              </a:rPr>
              <a:t> </a:t>
            </a:r>
            <a:r>
              <a:rPr lang="en-US" altLang="ja-JP" err="1">
                <a:sym typeface="Wingdings" panose="05000000000000000000" pitchFamily="2" charset="2"/>
              </a:rPr>
              <a:t>thức</a:t>
            </a:r>
            <a:r>
              <a:rPr lang="en-US" altLang="ja-JP">
                <a:sym typeface="Wingdings" panose="05000000000000000000" pitchFamily="2" charset="2"/>
              </a:rPr>
              <a:t>:</a:t>
            </a:r>
          </a:p>
          <a:p>
            <a:pPr lvl="2"/>
            <a:r>
              <a:rPr kumimoji="1" lang="en-US" altLang="ja-JP">
                <a:sym typeface="Wingdings" panose="05000000000000000000" pitchFamily="2" charset="2"/>
              </a:rPr>
              <a:t> Ui = </a:t>
            </a:r>
            <a:r>
              <a:rPr lang="en-US" altLang="ja-JP">
                <a:sym typeface="Wingdings" panose="05000000000000000000" pitchFamily="2" charset="2"/>
              </a:rPr>
              <a:t>[</a:t>
            </a:r>
            <a:r>
              <a:rPr kumimoji="1" lang="en-US" altLang="ja-JP">
                <a:sym typeface="Wingdings" panose="05000000000000000000" pitchFamily="2" charset="2"/>
              </a:rPr>
              <a:t>Li – </a:t>
            </a:r>
            <a:r>
              <a:rPr lang="el-GR" b="0" u="none" strike="noStrike">
                <a:solidFill>
                  <a:srgbClr val="000000"/>
                </a:solidFill>
                <a:effectLst/>
                <a:latin typeface="Times New Roman" panose="02020603050405020304" pitchFamily="18" charset="0"/>
              </a:rPr>
              <a:t>δ</a:t>
            </a:r>
            <a:r>
              <a:rPr lang="en-GB">
                <a:solidFill>
                  <a:srgbClr val="000000"/>
                </a:solidFill>
              </a:rPr>
              <a:t>i</a:t>
            </a:r>
            <a:r>
              <a:rPr lang="en-GB" b="0" u="none" strike="noStrike">
                <a:solidFill>
                  <a:srgbClr val="000000"/>
                </a:solidFill>
                <a:effectLst/>
                <a:latin typeface="Times New Roman" panose="02020603050405020304" pitchFamily="18" charset="0"/>
              </a:rPr>
              <a:t>, </a:t>
            </a:r>
            <a:r>
              <a:rPr kumimoji="1" lang="en-US" altLang="ja-JP">
                <a:sym typeface="Wingdings" panose="05000000000000000000" pitchFamily="2" charset="2"/>
              </a:rPr>
              <a:t>Li - </a:t>
            </a:r>
            <a:r>
              <a:rPr lang="el-GR" b="0" u="none" strike="noStrike">
                <a:solidFill>
                  <a:srgbClr val="000000"/>
                </a:solidFill>
                <a:effectLst/>
                <a:latin typeface="Times New Roman" panose="02020603050405020304" pitchFamily="18" charset="0"/>
              </a:rPr>
              <a:t>δ</a:t>
            </a:r>
            <a:r>
              <a:rPr lang="en-GB">
                <a:solidFill>
                  <a:srgbClr val="000000"/>
                </a:solidFill>
              </a:rPr>
              <a:t>i</a:t>
            </a:r>
            <a:r>
              <a:rPr lang="en-GB" b="0" u="none" strike="noStrike">
                <a:solidFill>
                  <a:srgbClr val="000000"/>
                </a:solidFill>
                <a:effectLst/>
                <a:latin typeface="Times New Roman" panose="02020603050405020304" pitchFamily="18" charset="0"/>
              </a:rPr>
              <a:t> + </a:t>
            </a:r>
            <a:r>
              <a:rPr lang="en-GB" b="0" i="0" u="none" strike="noStrike">
                <a:solidFill>
                  <a:srgbClr val="000000"/>
                </a:solidFill>
                <a:effectLst/>
                <a:latin typeface="Times New Roman" panose="02020603050405020304" pitchFamily="18" charset="0"/>
              </a:rPr>
              <a:t>∆].</a:t>
            </a:r>
          </a:p>
        </p:txBody>
      </p:sp>
      <p:sp>
        <p:nvSpPr>
          <p:cNvPr id="4" name="日付プレースホルダー 3"/>
          <p:cNvSpPr>
            <a:spLocks noGrp="1"/>
          </p:cNvSpPr>
          <p:nvPr>
            <p:ph type="dt" sz="half" idx="10"/>
          </p:nvPr>
        </p:nvSpPr>
        <p:spPr/>
        <p:txBody>
          <a:bodyPr/>
          <a:lstStyle/>
          <a:p>
            <a:fld id="{0723A3BC-25B7-4121-AA1E-FA761AC10884}"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24934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D757-9BC3-4CB7-8CC4-BAD771D11AF1}"/>
              </a:ext>
            </a:extLst>
          </p:cNvPr>
          <p:cNvSpPr>
            <a:spLocks noGrp="1"/>
          </p:cNvSpPr>
          <p:nvPr>
            <p:ph type="title"/>
          </p:nvPr>
        </p:nvSpPr>
        <p:spPr>
          <a:xfrm>
            <a:off x="1325814" y="575370"/>
            <a:ext cx="7354887" cy="693390"/>
          </a:xfrm>
        </p:spPr>
        <p:txBody>
          <a:bodyPr/>
          <a:lstStyle/>
          <a:p>
            <a:r>
              <a:rPr lang="en-US" altLang="ja-JP" kern="0" err="1"/>
              <a:t>Nội</a:t>
            </a:r>
            <a:r>
              <a:rPr lang="en-US" altLang="ja-JP" kern="0"/>
              <a:t> dung #1: </a:t>
            </a:r>
            <a:r>
              <a:rPr lang="en-US" altLang="ja-JP" kern="0" err="1"/>
              <a:t>Phần</a:t>
            </a:r>
            <a:r>
              <a:rPr lang="en-US" altLang="ja-JP" kern="0"/>
              <a:t> </a:t>
            </a:r>
            <a:r>
              <a:rPr lang="en-US" altLang="ja-JP" kern="0" err="1"/>
              <a:t>nén</a:t>
            </a:r>
            <a:r>
              <a:rPr lang="en-US" altLang="ja-JP" kern="0"/>
              <a:t> - compression</a:t>
            </a:r>
            <a:br>
              <a:rPr lang="ja-JP" altLang="en-US" kern="0"/>
            </a:br>
            <a:endParaRPr lang="en-GB"/>
          </a:p>
        </p:txBody>
      </p:sp>
      <p:sp>
        <p:nvSpPr>
          <p:cNvPr id="3" name="Content Placeholder 2">
            <a:extLst>
              <a:ext uri="{FF2B5EF4-FFF2-40B4-BE49-F238E27FC236}">
                <a16:creationId xmlns:a16="http://schemas.microsoft.com/office/drawing/2014/main" id="{931EC3BA-BF46-4760-8C2F-CB201EE7E40F}"/>
              </a:ext>
            </a:extLst>
          </p:cNvPr>
          <p:cNvSpPr>
            <a:spLocks noGrp="1"/>
          </p:cNvSpPr>
          <p:nvPr>
            <p:ph idx="1"/>
          </p:nvPr>
        </p:nvSpPr>
        <p:spPr/>
        <p:txBody>
          <a:bodyPr/>
          <a:lstStyle/>
          <a:p>
            <a:pPr lvl="1"/>
            <a:r>
              <a:rPr kumimoji="1" lang="ja-JP" altLang="en-US"/>
              <a:t> </a:t>
            </a:r>
            <a:r>
              <a:rPr kumimoji="1" lang="en-US" altLang="ja-JP"/>
              <a:t>Sau </a:t>
            </a:r>
            <a:r>
              <a:rPr kumimoji="1" lang="en-US" altLang="ja-JP" err="1"/>
              <a:t>đó</a:t>
            </a:r>
            <a:r>
              <a:rPr kumimoji="1" lang="en-US" altLang="ja-JP"/>
              <a:t> ta </a:t>
            </a:r>
            <a:r>
              <a:rPr kumimoji="1" lang="en-US" altLang="ja-JP" err="1"/>
              <a:t>tìm</a:t>
            </a:r>
            <a:r>
              <a:rPr kumimoji="1" lang="en-US" altLang="ja-JP"/>
              <a:t> </a:t>
            </a:r>
            <a:r>
              <a:rPr kumimoji="1" lang="en-US" altLang="ja-JP" err="1"/>
              <a:t>được</a:t>
            </a:r>
            <a:r>
              <a:rPr kumimoji="1" lang="en-US" altLang="ja-JP"/>
              <a:t> </a:t>
            </a:r>
            <a:r>
              <a:rPr kumimoji="1" lang="en-US" altLang="ja-JP" err="1"/>
              <a:t>vùng</a:t>
            </a:r>
            <a:r>
              <a:rPr kumimoji="1" lang="en-US" altLang="ja-JP"/>
              <a:t> </a:t>
            </a:r>
            <a:r>
              <a:rPr kumimoji="1" lang="en-US" altLang="ja-JP" err="1"/>
              <a:t>đo</a:t>
            </a:r>
            <a:r>
              <a:rPr kumimoji="1" lang="en-US" altLang="ja-JP"/>
              <a:t> </a:t>
            </a:r>
            <a:r>
              <a:rPr kumimoji="1" lang="en-US" altLang="ja-JP" err="1"/>
              <a:t>lường</a:t>
            </a:r>
            <a:r>
              <a:rPr kumimoji="1" lang="en-US" altLang="ja-JP"/>
              <a:t> </a:t>
            </a:r>
            <a:r>
              <a:rPr kumimoji="1" lang="en-US" altLang="ja-JP" err="1"/>
              <a:t>không</a:t>
            </a:r>
            <a:r>
              <a:rPr kumimoji="1" lang="en-US" altLang="ja-JP"/>
              <a:t> </a:t>
            </a:r>
            <a:r>
              <a:rPr kumimoji="1" lang="en-US" altLang="ja-JP" err="1"/>
              <a:t>chắc</a:t>
            </a:r>
            <a:r>
              <a:rPr kumimoji="1" lang="en-US" altLang="ja-JP"/>
              <a:t> </a:t>
            </a:r>
            <a:r>
              <a:rPr kumimoji="1" lang="en-US" altLang="ja-JP" err="1"/>
              <a:t>chắn</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kumimoji="1" lang="ja-JP" altLang="en-US"/>
          </a:p>
          <a:p>
            <a:pPr lvl="1"/>
            <a:r>
              <a:rPr lang="en-GB"/>
              <a:t> </a:t>
            </a:r>
            <a:r>
              <a:rPr lang="en-GB" err="1"/>
              <a:t>Giá</a:t>
            </a:r>
            <a:r>
              <a:rPr lang="en-GB"/>
              <a:t> </a:t>
            </a:r>
            <a:r>
              <a:rPr lang="en-GB" err="1"/>
              <a:t>trị</a:t>
            </a:r>
            <a:r>
              <a:rPr lang="en-GB"/>
              <a:t> </a:t>
            </a:r>
            <a:r>
              <a:rPr lang="en-GB" err="1"/>
              <a:t>dự</a:t>
            </a:r>
            <a:r>
              <a:rPr lang="en-GB"/>
              <a:t> </a:t>
            </a:r>
            <a:r>
              <a:rPr lang="en-GB" err="1"/>
              <a:t>đoán</a:t>
            </a:r>
            <a:r>
              <a:rPr lang="en-GB"/>
              <a:t> </a:t>
            </a:r>
            <a:r>
              <a:rPr lang="en-GB" err="1"/>
              <a:t>của</a:t>
            </a:r>
            <a:r>
              <a:rPr lang="en-GB"/>
              <a:t> pixel </a:t>
            </a:r>
            <a:r>
              <a:rPr lang="en-GB" err="1"/>
              <a:t>thứ</a:t>
            </a:r>
            <a:r>
              <a:rPr lang="en-GB"/>
              <a:t> </a:t>
            </a:r>
            <a:r>
              <a:rPr lang="en-GB" err="1"/>
              <a:t>i</a:t>
            </a:r>
            <a:r>
              <a:rPr lang="en-GB"/>
              <a:t> </a:t>
            </a:r>
            <a:r>
              <a:rPr lang="en-GB" err="1"/>
              <a:t>sẽ</a:t>
            </a:r>
            <a:r>
              <a:rPr lang="en-GB"/>
              <a:t> </a:t>
            </a:r>
            <a:r>
              <a:rPr lang="en-GB" err="1"/>
              <a:t>là</a:t>
            </a:r>
            <a:r>
              <a:rPr lang="en-GB"/>
              <a:t> </a:t>
            </a:r>
            <a:r>
              <a:rPr lang="en-GB" err="1"/>
              <a:t>trung</a:t>
            </a:r>
            <a:r>
              <a:rPr lang="en-GB"/>
              <a:t> </a:t>
            </a:r>
            <a:r>
              <a:rPr lang="en-GB" err="1"/>
              <a:t>bình</a:t>
            </a:r>
            <a:r>
              <a:rPr lang="en-GB"/>
              <a:t> </a:t>
            </a:r>
            <a:r>
              <a:rPr lang="en-GB" err="1"/>
              <a:t>cộng</a:t>
            </a:r>
            <a:r>
              <a:rPr lang="en-GB"/>
              <a:t> </a:t>
            </a:r>
            <a:r>
              <a:rPr lang="en-GB" err="1"/>
              <a:t>của</a:t>
            </a:r>
            <a:r>
              <a:rPr lang="en-GB"/>
              <a:t> </a:t>
            </a:r>
            <a:r>
              <a:rPr lang="en-GB" err="1"/>
              <a:t>vùng</a:t>
            </a:r>
            <a:r>
              <a:rPr lang="en-GB"/>
              <a:t> </a:t>
            </a:r>
            <a:r>
              <a:rPr lang="en-GB" err="1"/>
              <a:t>đo</a:t>
            </a:r>
            <a:r>
              <a:rPr lang="en-GB"/>
              <a:t> </a:t>
            </a:r>
            <a:r>
              <a:rPr lang="en-GB" err="1"/>
              <a:t>lường</a:t>
            </a:r>
            <a:r>
              <a:rPr lang="en-GB"/>
              <a:t> </a:t>
            </a:r>
            <a:r>
              <a:rPr lang="en-GB" err="1"/>
              <a:t>không</a:t>
            </a:r>
            <a:r>
              <a:rPr lang="en-GB"/>
              <a:t> </a:t>
            </a:r>
            <a:r>
              <a:rPr lang="en-GB" err="1"/>
              <a:t>chắc</a:t>
            </a:r>
            <a:r>
              <a:rPr lang="en-GB"/>
              <a:t> </a:t>
            </a:r>
            <a:r>
              <a:rPr lang="en-GB" err="1"/>
              <a:t>chắn</a:t>
            </a:r>
            <a:r>
              <a:rPr lang="en-GB"/>
              <a:t>, </a:t>
            </a:r>
            <a:r>
              <a:rPr lang="en-GB" err="1"/>
              <a:t>sau</a:t>
            </a:r>
            <a:r>
              <a:rPr lang="en-GB"/>
              <a:t> </a:t>
            </a:r>
            <a:r>
              <a:rPr lang="en-GB" err="1"/>
              <a:t>đó</a:t>
            </a:r>
            <a:r>
              <a:rPr lang="en-GB"/>
              <a:t> </a:t>
            </a:r>
            <a:r>
              <a:rPr lang="en-GB" err="1"/>
              <a:t>lượng</a:t>
            </a:r>
            <a:r>
              <a:rPr lang="en-GB"/>
              <a:t> </a:t>
            </a:r>
            <a:r>
              <a:rPr lang="en-GB" err="1"/>
              <a:t>tử</a:t>
            </a:r>
            <a:r>
              <a:rPr lang="en-GB"/>
              <a:t> </a:t>
            </a:r>
            <a:r>
              <a:rPr lang="en-GB" err="1"/>
              <a:t>hóa</a:t>
            </a:r>
            <a:r>
              <a:rPr lang="en-GB"/>
              <a:t> </a:t>
            </a:r>
            <a:r>
              <a:rPr lang="en-GB" err="1"/>
              <a:t>về</a:t>
            </a:r>
            <a:r>
              <a:rPr lang="en-GB"/>
              <a:t> 3 bit.</a:t>
            </a:r>
          </a:p>
          <a:p>
            <a:pPr lvl="1"/>
            <a:r>
              <a:rPr lang="en-GB"/>
              <a:t> </a:t>
            </a:r>
            <a:r>
              <a:rPr lang="en-GB" err="1"/>
              <a:t>Tiếp</a:t>
            </a:r>
            <a:r>
              <a:rPr lang="en-GB"/>
              <a:t> </a:t>
            </a:r>
            <a:r>
              <a:rPr lang="en-GB" err="1"/>
              <a:t>theo</a:t>
            </a:r>
            <a:r>
              <a:rPr lang="en-GB"/>
              <a:t> ta </a:t>
            </a:r>
            <a:r>
              <a:rPr lang="en-GB" err="1"/>
              <a:t>tìm</a:t>
            </a:r>
            <a:r>
              <a:rPr lang="en-GB"/>
              <a:t> </a:t>
            </a:r>
            <a:r>
              <a:rPr lang="en-GB" err="1"/>
              <a:t>độ</a:t>
            </a:r>
            <a:r>
              <a:rPr lang="en-GB"/>
              <a:t> </a:t>
            </a:r>
            <a:r>
              <a:rPr lang="en-GB" err="1"/>
              <a:t>lỗi</a:t>
            </a:r>
            <a:r>
              <a:rPr lang="en-GB"/>
              <a:t> </a:t>
            </a:r>
            <a:r>
              <a:rPr lang="en-GB" err="1"/>
              <a:t>và</a:t>
            </a:r>
            <a:r>
              <a:rPr lang="en-GB"/>
              <a:t> </a:t>
            </a:r>
            <a:r>
              <a:rPr lang="en-GB" err="1"/>
              <a:t>ánh</a:t>
            </a:r>
            <a:r>
              <a:rPr lang="en-GB"/>
              <a:t> </a:t>
            </a:r>
            <a:r>
              <a:rPr lang="en-GB" err="1"/>
              <a:t>xạ</a:t>
            </a:r>
            <a:r>
              <a:rPr lang="en-GB"/>
              <a:t> </a:t>
            </a:r>
            <a:r>
              <a:rPr lang="en-GB" err="1"/>
              <a:t>độ</a:t>
            </a:r>
            <a:r>
              <a:rPr lang="en-GB"/>
              <a:t> </a:t>
            </a:r>
            <a:r>
              <a:rPr lang="en-GB" err="1"/>
              <a:t>lỗi</a:t>
            </a:r>
            <a:r>
              <a:rPr lang="en-GB"/>
              <a:t> </a:t>
            </a:r>
            <a:r>
              <a:rPr lang="en-GB" err="1"/>
              <a:t>như</a:t>
            </a:r>
            <a:r>
              <a:rPr lang="en-GB"/>
              <a:t> </a:t>
            </a:r>
            <a:r>
              <a:rPr lang="en-GB" err="1"/>
              <a:t>dự</a:t>
            </a:r>
            <a:r>
              <a:rPr lang="en-GB"/>
              <a:t> </a:t>
            </a:r>
            <a:r>
              <a:rPr lang="en-GB" err="1"/>
              <a:t>đoán</a:t>
            </a:r>
            <a:r>
              <a:rPr lang="en-GB"/>
              <a:t> </a:t>
            </a:r>
            <a:r>
              <a:rPr lang="en-GB" err="1"/>
              <a:t>nội</a:t>
            </a:r>
            <a:r>
              <a:rPr lang="en-GB"/>
              <a:t> </a:t>
            </a:r>
            <a:r>
              <a:rPr lang="en-GB" err="1"/>
              <a:t>bộ</a:t>
            </a:r>
            <a:r>
              <a:rPr lang="en-GB"/>
              <a:t>.</a:t>
            </a:r>
          </a:p>
        </p:txBody>
      </p:sp>
      <p:sp>
        <p:nvSpPr>
          <p:cNvPr id="4" name="Date Placeholder 3">
            <a:extLst>
              <a:ext uri="{FF2B5EF4-FFF2-40B4-BE49-F238E27FC236}">
                <a16:creationId xmlns:a16="http://schemas.microsoft.com/office/drawing/2014/main" id="{B53C061D-9511-4802-AE8D-690BA88FF060}"/>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2C6FA5DE-0B6B-4AFA-A8C3-0402483D0852}"/>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82548629-ECCB-4B2C-9E17-BF68351C5BDE}"/>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pic>
        <p:nvPicPr>
          <p:cNvPr id="8" name="Picture 7">
            <a:extLst>
              <a:ext uri="{FF2B5EF4-FFF2-40B4-BE49-F238E27FC236}">
                <a16:creationId xmlns:a16="http://schemas.microsoft.com/office/drawing/2014/main" id="{C333CAB4-7233-4847-A0E6-94DE4CF714EF}"/>
              </a:ext>
            </a:extLst>
          </p:cNvPr>
          <p:cNvPicPr>
            <a:picLocks noChangeAspect="1"/>
          </p:cNvPicPr>
          <p:nvPr/>
        </p:nvPicPr>
        <p:blipFill>
          <a:blip r:embed="rId2"/>
          <a:stretch>
            <a:fillRect/>
          </a:stretch>
        </p:blipFill>
        <p:spPr>
          <a:xfrm>
            <a:off x="1187624" y="1975442"/>
            <a:ext cx="4007506" cy="2907115"/>
          </a:xfrm>
          <a:prstGeom prst="rect">
            <a:avLst/>
          </a:prstGeom>
        </p:spPr>
      </p:pic>
    </p:spTree>
    <p:extLst>
      <p:ext uri="{BB962C8B-B14F-4D97-AF65-F5344CB8AC3E}">
        <p14:creationId xmlns:p14="http://schemas.microsoft.com/office/powerpoint/2010/main" val="335888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BCC6-E90F-4774-894B-4BBBBB83E9A8}"/>
              </a:ext>
            </a:extLst>
          </p:cNvPr>
          <p:cNvSpPr>
            <a:spLocks noGrp="1"/>
          </p:cNvSpPr>
          <p:nvPr>
            <p:ph type="title"/>
          </p:nvPr>
        </p:nvSpPr>
        <p:spPr>
          <a:xfrm>
            <a:off x="1318320" y="575370"/>
            <a:ext cx="7354887" cy="693390"/>
          </a:xfrm>
        </p:spPr>
        <p:txBody>
          <a:bodyPr/>
          <a:lstStyle/>
          <a:p>
            <a:r>
              <a:rPr lang="en-US" altLang="ja-JP" kern="0" err="1"/>
              <a:t>Nội</a:t>
            </a:r>
            <a:r>
              <a:rPr lang="en-US" altLang="ja-JP" kern="0"/>
              <a:t> dung #1: </a:t>
            </a:r>
            <a:r>
              <a:rPr lang="en-US" altLang="ja-JP" kern="0" err="1"/>
              <a:t>Phần</a:t>
            </a:r>
            <a:r>
              <a:rPr lang="en-US" altLang="ja-JP" kern="0"/>
              <a:t> </a:t>
            </a:r>
            <a:r>
              <a:rPr lang="en-US" altLang="ja-JP" kern="0" err="1"/>
              <a:t>nén</a:t>
            </a:r>
            <a:r>
              <a:rPr lang="en-US" altLang="ja-JP" kern="0"/>
              <a:t> - compression</a:t>
            </a:r>
            <a:br>
              <a:rPr lang="ja-JP" altLang="en-US" kern="0"/>
            </a:br>
            <a:endParaRPr lang="en-GB"/>
          </a:p>
        </p:txBody>
      </p:sp>
      <p:sp>
        <p:nvSpPr>
          <p:cNvPr id="3" name="Content Placeholder 2">
            <a:extLst>
              <a:ext uri="{FF2B5EF4-FFF2-40B4-BE49-F238E27FC236}">
                <a16:creationId xmlns:a16="http://schemas.microsoft.com/office/drawing/2014/main" id="{8DA1D889-2CAE-43FC-A580-1AD8473E05CB}"/>
              </a:ext>
            </a:extLst>
          </p:cNvPr>
          <p:cNvSpPr>
            <a:spLocks noGrp="1"/>
          </p:cNvSpPr>
          <p:nvPr>
            <p:ph idx="1"/>
          </p:nvPr>
        </p:nvSpPr>
        <p:spPr/>
        <p:txBody>
          <a:bodyPr/>
          <a:lstStyle/>
          <a:p>
            <a:pPr lvl="1"/>
            <a:r>
              <a:rPr lang="en-US"/>
              <a:t> Run-length encoding</a:t>
            </a:r>
          </a:p>
          <a:p>
            <a:pPr lvl="2"/>
            <a:r>
              <a:rPr lang="en-US"/>
              <a:t> </a:t>
            </a:r>
            <a:r>
              <a:rPr lang="en-US" err="1"/>
              <a:t>Phương</a:t>
            </a:r>
            <a:r>
              <a:rPr lang="en-US"/>
              <a:t>  </a:t>
            </a:r>
            <a:r>
              <a:rPr lang="en-US" err="1"/>
              <a:t>pháp</a:t>
            </a:r>
            <a:r>
              <a:rPr lang="en-US"/>
              <a:t> </a:t>
            </a:r>
            <a:r>
              <a:rPr lang="en-US" err="1"/>
              <a:t>nén</a:t>
            </a:r>
            <a:r>
              <a:rPr lang="en-US"/>
              <a:t> </a:t>
            </a:r>
            <a:r>
              <a:rPr lang="en-US" err="1"/>
              <a:t>dữ</a:t>
            </a:r>
            <a:r>
              <a:rPr lang="en-US"/>
              <a:t> </a:t>
            </a:r>
            <a:r>
              <a:rPr lang="en-US" err="1"/>
              <a:t>liệu</a:t>
            </a:r>
            <a:r>
              <a:rPr lang="en-US"/>
              <a:t> </a:t>
            </a:r>
            <a:r>
              <a:rPr lang="en-US" err="1"/>
              <a:t>không</a:t>
            </a:r>
            <a:r>
              <a:rPr lang="en-US"/>
              <a:t> </a:t>
            </a:r>
            <a:r>
              <a:rPr lang="en-US" err="1"/>
              <a:t>mất</a:t>
            </a:r>
            <a:r>
              <a:rPr lang="en-US"/>
              <a:t> </a:t>
            </a:r>
            <a:r>
              <a:rPr lang="en-US" err="1"/>
              <a:t>mát</a:t>
            </a:r>
            <a:r>
              <a:rPr lang="en-US"/>
              <a:t>.</a:t>
            </a:r>
          </a:p>
          <a:p>
            <a:pPr lvl="2"/>
            <a:r>
              <a:rPr lang="en-US"/>
              <a:t> </a:t>
            </a:r>
            <a:r>
              <a:rPr lang="en-US" err="1"/>
              <a:t>Ví</a:t>
            </a:r>
            <a:r>
              <a:rPr lang="en-US"/>
              <a:t> </a:t>
            </a:r>
            <a:r>
              <a:rPr lang="en-US" err="1"/>
              <a:t>dụ</a:t>
            </a:r>
            <a:r>
              <a:rPr lang="en-US"/>
              <a:t>:</a:t>
            </a:r>
          </a:p>
          <a:p>
            <a:pPr marL="914400" lvl="2" indent="0">
              <a:buNone/>
            </a:pPr>
            <a:r>
              <a:rPr lang="vi-VN"/>
              <a:t>    </a:t>
            </a:r>
            <a:r>
              <a:rPr lang="en-GB"/>
              <a:t>Ta </a:t>
            </a:r>
            <a:r>
              <a:rPr lang="en-GB" err="1"/>
              <a:t>có</a:t>
            </a:r>
            <a:r>
              <a:rPr lang="en-GB"/>
              <a:t> </a:t>
            </a:r>
            <a:r>
              <a:rPr lang="en-GB" err="1"/>
              <a:t>ch</a:t>
            </a:r>
            <a:r>
              <a:rPr lang="vi-VN"/>
              <a:t>uỗi: aaaaaaabbbbbbbbbccccc</a:t>
            </a:r>
          </a:p>
          <a:p>
            <a:pPr marL="914400" lvl="2" indent="0">
              <a:buNone/>
            </a:pPr>
            <a:r>
              <a:rPr lang="vi-VN"/>
              <a:t>    Sau khi mã hóa run-length ta được chuỗi mới: 7a9b5c.</a:t>
            </a:r>
          </a:p>
          <a:p>
            <a:pPr lvl="2"/>
            <a:r>
              <a:rPr lang="vi-VN"/>
              <a:t> Run0—length trong nén ảnh: sử dụng khi ngữ cảnh đồng nhất và pixel đang xét có giá trị gần bằng với pixel lân cận nó. Khi đó pixel đang xét sẽ được mã hóa bằng bit 1.</a:t>
            </a:r>
            <a:endParaRPr lang="en-GB"/>
          </a:p>
        </p:txBody>
      </p:sp>
      <p:sp>
        <p:nvSpPr>
          <p:cNvPr id="4" name="Date Placeholder 3">
            <a:extLst>
              <a:ext uri="{FF2B5EF4-FFF2-40B4-BE49-F238E27FC236}">
                <a16:creationId xmlns:a16="http://schemas.microsoft.com/office/drawing/2014/main" id="{3717927C-A982-48AB-A911-A4D493C720C4}"/>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0F6382D1-8925-4868-B059-B61CF47EF32C}"/>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48D040F1-F641-437F-AAAB-596F66B526AF}"/>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spTree>
    <p:extLst>
      <p:ext uri="{BB962C8B-B14F-4D97-AF65-F5344CB8AC3E}">
        <p14:creationId xmlns:p14="http://schemas.microsoft.com/office/powerpoint/2010/main" val="185536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4435-898C-4CC5-BA83-AA0C51FB9393}"/>
              </a:ext>
            </a:extLst>
          </p:cNvPr>
          <p:cNvSpPr>
            <a:spLocks noGrp="1"/>
          </p:cNvSpPr>
          <p:nvPr>
            <p:ph type="title"/>
          </p:nvPr>
        </p:nvSpPr>
        <p:spPr>
          <a:xfrm>
            <a:off x="1331913" y="287338"/>
            <a:ext cx="7560567" cy="693390"/>
          </a:xfrm>
        </p:spPr>
        <p:txBody>
          <a:bodyPr/>
          <a:lstStyle/>
          <a:p>
            <a:r>
              <a:rPr lang="en-US" altLang="ja-JP"/>
              <a:t>Nội dung #2: Phần giải nén - decompression</a:t>
            </a:r>
            <a:endParaRPr lang="en-GB"/>
          </a:p>
        </p:txBody>
      </p:sp>
      <p:sp>
        <p:nvSpPr>
          <p:cNvPr id="4" name="Date Placeholder 3">
            <a:extLst>
              <a:ext uri="{FF2B5EF4-FFF2-40B4-BE49-F238E27FC236}">
                <a16:creationId xmlns:a16="http://schemas.microsoft.com/office/drawing/2014/main" id="{8A2819D3-54EB-422C-BF65-FF5BC80FD7B1}"/>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63B15A74-F2FA-460D-856F-D3ABCA09281C}"/>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8CC9869C-E150-4A67-A6F0-F61728E36F71}"/>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sp>
        <p:nvSpPr>
          <p:cNvPr id="10" name="Content Placeholder 9">
            <a:extLst>
              <a:ext uri="{FF2B5EF4-FFF2-40B4-BE49-F238E27FC236}">
                <a16:creationId xmlns:a16="http://schemas.microsoft.com/office/drawing/2014/main" id="{DE578797-3E2C-4D67-9089-02C5EB36909F}"/>
              </a:ext>
            </a:extLst>
          </p:cNvPr>
          <p:cNvSpPr>
            <a:spLocks noGrp="1"/>
          </p:cNvSpPr>
          <p:nvPr>
            <p:ph idx="1"/>
          </p:nvPr>
        </p:nvSpPr>
        <p:spPr/>
        <p:txBody>
          <a:bodyPr/>
          <a:lstStyle/>
          <a:p>
            <a:r>
              <a:rPr lang="en-US"/>
              <a:t>Tổng quan</a:t>
            </a:r>
          </a:p>
          <a:p>
            <a:endParaRPr lang="en-GB"/>
          </a:p>
        </p:txBody>
      </p:sp>
      <p:pic>
        <p:nvPicPr>
          <p:cNvPr id="11" name="Content Placeholder 7">
            <a:extLst>
              <a:ext uri="{FF2B5EF4-FFF2-40B4-BE49-F238E27FC236}">
                <a16:creationId xmlns:a16="http://schemas.microsoft.com/office/drawing/2014/main" id="{A80B7972-3642-4DA4-A527-249ECB292DBF}"/>
              </a:ext>
            </a:extLst>
          </p:cNvPr>
          <p:cNvPicPr>
            <a:picLocks noChangeAspect="1"/>
          </p:cNvPicPr>
          <p:nvPr/>
        </p:nvPicPr>
        <p:blipFill>
          <a:blip r:embed="rId2"/>
          <a:stretch>
            <a:fillRect/>
          </a:stretch>
        </p:blipFill>
        <p:spPr bwMode="auto">
          <a:xfrm>
            <a:off x="31374" y="2574214"/>
            <a:ext cx="9112625" cy="2637865"/>
          </a:xfrm>
          <a:prstGeom prst="rect">
            <a:avLst/>
          </a:prstGeom>
          <a:noFill/>
          <a:ln w="9525">
            <a:noFill/>
            <a:miter lim="800000"/>
            <a:headEnd/>
            <a:tailEnd/>
          </a:ln>
          <a:effectLst/>
        </p:spPr>
      </p:pic>
    </p:spTree>
    <p:extLst>
      <p:ext uri="{BB962C8B-B14F-4D97-AF65-F5344CB8AC3E}">
        <p14:creationId xmlns:p14="http://schemas.microsoft.com/office/powerpoint/2010/main" val="246039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D753-D775-4348-AF7D-2EB09562B59F}"/>
              </a:ext>
            </a:extLst>
          </p:cNvPr>
          <p:cNvSpPr>
            <a:spLocks noGrp="1"/>
          </p:cNvSpPr>
          <p:nvPr>
            <p:ph type="title"/>
          </p:nvPr>
        </p:nvSpPr>
        <p:spPr>
          <a:xfrm>
            <a:off x="1331913" y="287338"/>
            <a:ext cx="7560567" cy="693390"/>
          </a:xfrm>
        </p:spPr>
        <p:txBody>
          <a:bodyPr/>
          <a:lstStyle/>
          <a:p>
            <a:r>
              <a:rPr lang="en-US" altLang="ja-JP" err="1"/>
              <a:t>Nội</a:t>
            </a:r>
            <a:r>
              <a:rPr lang="en-US" altLang="ja-JP"/>
              <a:t> dung #2: </a:t>
            </a:r>
            <a:r>
              <a:rPr lang="en-US" altLang="ja-JP" err="1"/>
              <a:t>Phần</a:t>
            </a:r>
            <a:r>
              <a:rPr lang="en-US" altLang="ja-JP"/>
              <a:t> </a:t>
            </a:r>
            <a:r>
              <a:rPr lang="en-US" altLang="ja-JP" err="1"/>
              <a:t>giải</a:t>
            </a:r>
            <a:r>
              <a:rPr lang="en-US" altLang="ja-JP"/>
              <a:t> </a:t>
            </a:r>
            <a:r>
              <a:rPr lang="en-US" altLang="ja-JP" err="1"/>
              <a:t>nén</a:t>
            </a:r>
            <a:r>
              <a:rPr lang="en-US" altLang="ja-JP"/>
              <a:t> - decompression</a:t>
            </a:r>
            <a:endParaRPr lang="en-GB"/>
          </a:p>
        </p:txBody>
      </p:sp>
      <p:sp>
        <p:nvSpPr>
          <p:cNvPr id="3" name="Content Placeholder 2">
            <a:extLst>
              <a:ext uri="{FF2B5EF4-FFF2-40B4-BE49-F238E27FC236}">
                <a16:creationId xmlns:a16="http://schemas.microsoft.com/office/drawing/2014/main" id="{9B293B6A-A889-4981-9C8D-56CB2C528E13}"/>
              </a:ext>
            </a:extLst>
          </p:cNvPr>
          <p:cNvSpPr>
            <a:spLocks noGrp="1"/>
          </p:cNvSpPr>
          <p:nvPr>
            <p:ph idx="1"/>
          </p:nvPr>
        </p:nvSpPr>
        <p:spPr/>
        <p:txBody>
          <a:bodyPr/>
          <a:lstStyle/>
          <a:p>
            <a:r>
              <a:rPr lang="vi-VN"/>
              <a:t>2.1 Giải mã dự đoán nội bộ(intra-prediction)</a:t>
            </a:r>
          </a:p>
          <a:p>
            <a:pPr lvl="1"/>
            <a:r>
              <a:rPr lang="vi-VN"/>
              <a:t> Trường hợp ngữ cảnh không đồng nhất và pixel đang xét tại vị trí số 1 của hình ảnh con.</a:t>
            </a:r>
          </a:p>
          <a:p>
            <a:pPr lvl="1"/>
            <a:r>
              <a:rPr lang="vi-VN"/>
              <a:t> Dự đoán X tương tự như nén.</a:t>
            </a:r>
          </a:p>
          <a:p>
            <a:pPr lvl="1"/>
            <a:r>
              <a:rPr lang="vi-VN"/>
              <a:t> Từ chuỗi bit nhị phân ta tính được ánh xạ độ lỗi.</a:t>
            </a:r>
          </a:p>
          <a:p>
            <a:pPr lvl="1"/>
            <a:r>
              <a:rPr lang="vi-VN"/>
              <a:t> Sau đó tính độ lỗi sẽ tìm được giá trị pixel ban đầu.</a:t>
            </a:r>
          </a:p>
          <a:p>
            <a:pPr lvl="1"/>
            <a:endParaRPr lang="en-GB"/>
          </a:p>
        </p:txBody>
      </p:sp>
      <p:sp>
        <p:nvSpPr>
          <p:cNvPr id="4" name="Date Placeholder 3">
            <a:extLst>
              <a:ext uri="{FF2B5EF4-FFF2-40B4-BE49-F238E27FC236}">
                <a16:creationId xmlns:a16="http://schemas.microsoft.com/office/drawing/2014/main" id="{54C31604-BBBB-4B2A-8ACD-B1A8783FB700}"/>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60F9ED7B-06BD-4593-806C-5C4E84F80E90}"/>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26A66FB3-B9F5-4DC2-ADBD-1FABD78E842F}"/>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spTree>
    <p:extLst>
      <p:ext uri="{BB962C8B-B14F-4D97-AF65-F5344CB8AC3E}">
        <p14:creationId xmlns:p14="http://schemas.microsoft.com/office/powerpoint/2010/main" val="276538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A4FE-1B58-4CC1-8634-AE8BB2BC462F}"/>
              </a:ext>
            </a:extLst>
          </p:cNvPr>
          <p:cNvSpPr>
            <a:spLocks noGrp="1"/>
          </p:cNvSpPr>
          <p:nvPr>
            <p:ph type="title"/>
          </p:nvPr>
        </p:nvSpPr>
        <p:spPr>
          <a:xfrm>
            <a:off x="1331913" y="287338"/>
            <a:ext cx="7560567" cy="693390"/>
          </a:xfrm>
        </p:spPr>
        <p:txBody>
          <a:bodyPr/>
          <a:lstStyle/>
          <a:p>
            <a:r>
              <a:rPr lang="en-US" altLang="ja-JP"/>
              <a:t>Nội dung #2: Phần giải nén - decompression</a:t>
            </a:r>
            <a:endParaRPr lang="en-GB"/>
          </a:p>
        </p:txBody>
      </p:sp>
      <p:sp>
        <p:nvSpPr>
          <p:cNvPr id="3" name="Content Placeholder 2">
            <a:extLst>
              <a:ext uri="{FF2B5EF4-FFF2-40B4-BE49-F238E27FC236}">
                <a16:creationId xmlns:a16="http://schemas.microsoft.com/office/drawing/2014/main" id="{E08C77B2-B192-4612-8EC1-E7C45ED4DDE0}"/>
              </a:ext>
            </a:extLst>
          </p:cNvPr>
          <p:cNvSpPr>
            <a:spLocks noGrp="1"/>
          </p:cNvSpPr>
          <p:nvPr>
            <p:ph idx="1"/>
          </p:nvPr>
        </p:nvSpPr>
        <p:spPr/>
        <p:txBody>
          <a:bodyPr/>
          <a:lstStyle/>
          <a:p>
            <a:r>
              <a:rPr lang="vi-VN"/>
              <a:t>2.2 Giải mã dự đoán liên(inter-prediction)</a:t>
            </a:r>
          </a:p>
          <a:p>
            <a:pPr lvl="1"/>
            <a:r>
              <a:rPr lang="vi-VN"/>
              <a:t> Tìm predict_X</a:t>
            </a:r>
            <a:r>
              <a:rPr lang="en-US"/>
              <a:t>.</a:t>
            </a:r>
            <a:endParaRPr lang="vi-VN"/>
          </a:p>
          <a:p>
            <a:r>
              <a:rPr lang="vi-VN"/>
              <a:t>2.3 Giải mã Microshift</a:t>
            </a:r>
          </a:p>
          <a:p>
            <a:pPr lvl="1"/>
            <a:r>
              <a:rPr lang="vi-VN"/>
              <a:t> Chuyển 3bit </a:t>
            </a:r>
            <a:r>
              <a:rPr lang="vi-VN">
                <a:sym typeface="Wingdings" panose="05000000000000000000" pitchFamily="2" charset="2"/>
              </a:rPr>
              <a:t> 8bit.</a:t>
            </a:r>
          </a:p>
          <a:p>
            <a:r>
              <a:rPr lang="vi-VN">
                <a:sym typeface="Wingdings" panose="05000000000000000000" pitchFamily="2" charset="2"/>
              </a:rPr>
              <a:t>2.4 Xử lý ảnh răng cưa và nhiễu</a:t>
            </a:r>
          </a:p>
          <a:p>
            <a:pPr lvl="1"/>
            <a:r>
              <a:rPr lang="vi-VN">
                <a:sym typeface="Wingdings" panose="05000000000000000000" pitchFamily="2" charset="2"/>
              </a:rPr>
              <a:t> Đang tìm hiểu.</a:t>
            </a:r>
            <a:endParaRPr lang="en-GB"/>
          </a:p>
        </p:txBody>
      </p:sp>
      <p:sp>
        <p:nvSpPr>
          <p:cNvPr id="4" name="Date Placeholder 3">
            <a:extLst>
              <a:ext uri="{FF2B5EF4-FFF2-40B4-BE49-F238E27FC236}">
                <a16:creationId xmlns:a16="http://schemas.microsoft.com/office/drawing/2014/main" id="{CD26581C-34AD-4E3E-A451-4DB2265A9862}"/>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417DDE10-0A4D-4B13-94FC-D03FFB957C5A}"/>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7F826CF9-B200-45BC-935B-511B021EB527}"/>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spTree>
    <p:extLst>
      <p:ext uri="{BB962C8B-B14F-4D97-AF65-F5344CB8AC3E}">
        <p14:creationId xmlns:p14="http://schemas.microsoft.com/office/powerpoint/2010/main" val="35380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t>Kết</a:t>
            </a:r>
            <a:r>
              <a:rPr lang="en-US" altLang="ja-JP"/>
              <a:t> </a:t>
            </a:r>
            <a:r>
              <a:rPr lang="en-US" altLang="ja-JP" err="1"/>
              <a:t>luận</a:t>
            </a:r>
            <a:r>
              <a:rPr lang="en-US" altLang="ja-JP"/>
              <a:t> </a:t>
            </a:r>
            <a:r>
              <a:rPr lang="en-US" altLang="ja-JP" err="1"/>
              <a:t>và</a:t>
            </a:r>
            <a:r>
              <a:rPr lang="en-US" altLang="ja-JP"/>
              <a:t> </a:t>
            </a:r>
            <a:r>
              <a:rPr lang="en-US" altLang="ja-JP" err="1"/>
              <a:t>Công</a:t>
            </a:r>
            <a:r>
              <a:rPr lang="en-US" altLang="ja-JP"/>
              <a:t> </a:t>
            </a:r>
            <a:r>
              <a:rPr lang="en-US" altLang="ja-JP" err="1"/>
              <a:t>việc</a:t>
            </a:r>
            <a:r>
              <a:rPr lang="en-US" altLang="ja-JP"/>
              <a:t> </a:t>
            </a:r>
            <a:r>
              <a:rPr lang="en-US" altLang="ja-JP" err="1"/>
              <a:t>tiếp</a:t>
            </a:r>
            <a:r>
              <a:rPr lang="en-US" altLang="ja-JP"/>
              <a:t> </a:t>
            </a:r>
            <a:r>
              <a:rPr lang="en-US" altLang="ja-JP" err="1"/>
              <a:t>theo</a:t>
            </a:r>
            <a:endParaRPr kumimoji="1" lang="ja-JP" altLang="en-US"/>
          </a:p>
        </p:txBody>
      </p:sp>
      <p:sp>
        <p:nvSpPr>
          <p:cNvPr id="3" name="コンテンツ プレースホルダ 2"/>
          <p:cNvSpPr>
            <a:spLocks noGrp="1"/>
          </p:cNvSpPr>
          <p:nvPr>
            <p:ph idx="1"/>
          </p:nvPr>
        </p:nvSpPr>
        <p:spPr/>
        <p:txBody>
          <a:bodyPr/>
          <a:lstStyle/>
          <a:p>
            <a:r>
              <a:rPr lang="en-US" altLang="ja-JP" err="1"/>
              <a:t>Kết</a:t>
            </a:r>
            <a:r>
              <a:rPr lang="en-US" altLang="ja-JP"/>
              <a:t> </a:t>
            </a:r>
            <a:r>
              <a:rPr lang="en-US" altLang="ja-JP" err="1"/>
              <a:t>luận</a:t>
            </a:r>
            <a:endParaRPr lang="en-US" altLang="ja-JP"/>
          </a:p>
          <a:p>
            <a:pPr>
              <a:buNone/>
            </a:pPr>
            <a:r>
              <a:rPr kumimoji="1" lang="en-US" altLang="ja-JP"/>
              <a:t>	Nhóm đã tìm hiểu sơ lược về bài toán nhưng còn nhiều điểm chưa hiểu rõ cũng như các thuật toán.</a:t>
            </a:r>
          </a:p>
          <a:p>
            <a:r>
              <a:rPr lang="en-US" altLang="ja-JP" err="1"/>
              <a:t>Công</a:t>
            </a:r>
            <a:r>
              <a:rPr lang="en-US" altLang="ja-JP"/>
              <a:t> </a:t>
            </a:r>
            <a:r>
              <a:rPr lang="en-US" altLang="ja-JP" err="1"/>
              <a:t>việc</a:t>
            </a:r>
            <a:r>
              <a:rPr lang="en-US" altLang="ja-JP"/>
              <a:t> </a:t>
            </a:r>
            <a:r>
              <a:rPr lang="en-US" altLang="ja-JP" err="1"/>
              <a:t>tiếp</a:t>
            </a:r>
            <a:r>
              <a:rPr lang="en-US" altLang="ja-JP"/>
              <a:t> theo</a:t>
            </a:r>
          </a:p>
          <a:p>
            <a:pPr marL="0" indent="0">
              <a:buNone/>
            </a:pPr>
            <a:r>
              <a:rPr lang="en-US" altLang="ja-JP"/>
              <a:t>    Tìm hiểu sâu về các thuật toán để tìm ra điểm có thể cải    </a:t>
            </a:r>
          </a:p>
          <a:p>
            <a:pPr marL="0" indent="0">
              <a:buNone/>
            </a:pPr>
            <a:r>
              <a:rPr kumimoji="1" lang="en-US" altLang="ja-JP"/>
              <a:t>    tiến so với bài báo.</a:t>
            </a:r>
            <a:endParaRPr kumimoji="1" lang="ja-JP" altLang="en-US"/>
          </a:p>
        </p:txBody>
      </p:sp>
      <p:sp>
        <p:nvSpPr>
          <p:cNvPr id="4" name="日付プレースホルダ 3"/>
          <p:cNvSpPr>
            <a:spLocks noGrp="1"/>
          </p:cNvSpPr>
          <p:nvPr>
            <p:ph type="dt" sz="half" idx="10"/>
          </p:nvPr>
        </p:nvSpPr>
        <p:spPr/>
        <p:txBody>
          <a:bodyPr/>
          <a:lstStyle/>
          <a:p>
            <a:fld id="{F8C19EA0-6759-496D-B5EF-39EB4759E697}"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136094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t>Hỏi</a:t>
            </a:r>
            <a:r>
              <a:rPr lang="en-US" altLang="ja-JP"/>
              <a:t> </a:t>
            </a:r>
            <a:r>
              <a:rPr lang="en-US" altLang="ja-JP" err="1"/>
              <a:t>và</a:t>
            </a:r>
            <a:r>
              <a:rPr lang="en-US" altLang="ja-JP"/>
              <a:t> </a:t>
            </a:r>
            <a:r>
              <a:rPr lang="en-US" altLang="ja-JP" err="1"/>
              <a:t>Trả</a:t>
            </a:r>
            <a:r>
              <a:rPr lang="en-US" altLang="ja-JP"/>
              <a:t> </a:t>
            </a:r>
            <a:r>
              <a:rPr lang="en-US" altLang="ja-JP" err="1"/>
              <a:t>lời</a:t>
            </a:r>
            <a:endParaRPr kumimoji="1" lang="ja-JP" altLang="en-US"/>
          </a:p>
        </p:txBody>
      </p:sp>
      <p:sp>
        <p:nvSpPr>
          <p:cNvPr id="3" name="コンテンツ プレースホルダ 2"/>
          <p:cNvSpPr>
            <a:spLocks noGrp="1"/>
          </p:cNvSpPr>
          <p:nvPr>
            <p:ph idx="1"/>
          </p:nvPr>
        </p:nvSpPr>
        <p:spPr/>
        <p:txBody>
          <a:bodyPr/>
          <a:lstStyle/>
          <a:p>
            <a:r>
              <a:rPr kumimoji="1" lang="en-US" altLang="ja-JP" err="1"/>
              <a:t>Kết</a:t>
            </a:r>
            <a:r>
              <a:rPr kumimoji="1" lang="en-US" altLang="ja-JP"/>
              <a:t> </a:t>
            </a:r>
            <a:r>
              <a:rPr kumimoji="1" lang="en-US" altLang="ja-JP" err="1"/>
              <a:t>thúc</a:t>
            </a:r>
            <a:r>
              <a:rPr kumimoji="1" lang="en-US" altLang="ja-JP"/>
              <a:t> </a:t>
            </a:r>
            <a:r>
              <a:rPr kumimoji="1" lang="en-US" altLang="ja-JP" err="1"/>
              <a:t>đồ</a:t>
            </a:r>
            <a:r>
              <a:rPr kumimoji="1" lang="en-US" altLang="ja-JP"/>
              <a:t> </a:t>
            </a:r>
            <a:r>
              <a:rPr kumimoji="1" lang="en-US" altLang="ja-JP" err="1"/>
              <a:t>án</a:t>
            </a:r>
            <a:r>
              <a:rPr kumimoji="1" lang="en-US" altLang="ja-JP"/>
              <a:t> 1 </a:t>
            </a:r>
            <a:r>
              <a:rPr kumimoji="1" lang="en-US" altLang="ja-JP" err="1"/>
              <a:t>là</a:t>
            </a:r>
            <a:r>
              <a:rPr kumimoji="1" lang="en-US" altLang="ja-JP"/>
              <a:t> </a:t>
            </a:r>
            <a:r>
              <a:rPr kumimoji="1" lang="en-US" altLang="ja-JP" err="1"/>
              <a:t>làm</a:t>
            </a:r>
            <a:r>
              <a:rPr kumimoji="1" lang="en-US" altLang="ja-JP"/>
              <a:t> </a:t>
            </a:r>
            <a:r>
              <a:rPr kumimoji="1" lang="en-US" altLang="ja-JP" err="1"/>
              <a:t>được</a:t>
            </a:r>
            <a:r>
              <a:rPr kumimoji="1" lang="en-US" altLang="ja-JP"/>
              <a:t> </a:t>
            </a:r>
            <a:r>
              <a:rPr kumimoji="1" lang="en-US" altLang="ja-JP" err="1"/>
              <a:t>sản</a:t>
            </a:r>
            <a:r>
              <a:rPr kumimoji="1" lang="en-US" altLang="ja-JP"/>
              <a:t> </a:t>
            </a:r>
            <a:r>
              <a:rPr kumimoji="1" lang="en-US" altLang="ja-JP" err="1"/>
              <a:t>phẩm</a:t>
            </a:r>
            <a:r>
              <a:rPr kumimoji="1" lang="en-US" altLang="ja-JP"/>
              <a:t> </a:t>
            </a:r>
            <a:r>
              <a:rPr kumimoji="1" lang="en-US" altLang="ja-JP" err="1"/>
              <a:t>gì</a:t>
            </a:r>
            <a:r>
              <a:rPr kumimoji="1" lang="en-US" altLang="ja-JP"/>
              <a:t>(</a:t>
            </a:r>
            <a:r>
              <a:rPr kumimoji="1" lang="en-US" altLang="ja-JP" err="1"/>
              <a:t>mô</a:t>
            </a:r>
            <a:r>
              <a:rPr kumimoji="1" lang="en-US" altLang="ja-JP"/>
              <a:t> </a:t>
            </a:r>
            <a:r>
              <a:rPr kumimoji="1" lang="en-US" altLang="ja-JP" err="1"/>
              <a:t>phỏng</a:t>
            </a:r>
            <a:r>
              <a:rPr lang="en-US" altLang="ja-JP"/>
              <a:t> </a:t>
            </a:r>
            <a:r>
              <a:rPr kumimoji="1" lang="en-US" altLang="ja-JP"/>
              <a:t>hay </a:t>
            </a:r>
            <a:r>
              <a:rPr kumimoji="1" lang="en-US" altLang="ja-JP" err="1"/>
              <a:t>tích</a:t>
            </a:r>
            <a:r>
              <a:rPr kumimoji="1" lang="en-US" altLang="ja-JP"/>
              <a:t> </a:t>
            </a:r>
            <a:r>
              <a:rPr kumimoji="1" lang="en-US" altLang="ja-JP" err="1"/>
              <a:t>hợp</a:t>
            </a:r>
            <a:r>
              <a:rPr kumimoji="1" lang="en-US" altLang="ja-JP"/>
              <a:t> </a:t>
            </a:r>
            <a:r>
              <a:rPr kumimoji="1" lang="en-US" altLang="ja-JP" err="1"/>
              <a:t>trên</a:t>
            </a:r>
            <a:r>
              <a:rPr kumimoji="1" lang="en-US" altLang="ja-JP"/>
              <a:t> FPGA hay </a:t>
            </a:r>
            <a:r>
              <a:rPr kumimoji="1" lang="en-US" altLang="ja-JP" err="1"/>
              <a:t>tạo</a:t>
            </a:r>
            <a:r>
              <a:rPr kumimoji="1" lang="en-US" altLang="ja-JP"/>
              <a:t> ra </a:t>
            </a:r>
            <a:r>
              <a:rPr kumimoji="1" lang="en-US" altLang="ja-JP" err="1"/>
              <a:t>phần</a:t>
            </a:r>
            <a:r>
              <a:rPr kumimoji="1" lang="en-US" altLang="ja-JP"/>
              <a:t> </a:t>
            </a:r>
            <a:r>
              <a:rPr kumimoji="1" lang="en-US" altLang="ja-JP" err="1"/>
              <a:t>cứng</a:t>
            </a:r>
            <a:r>
              <a:rPr kumimoji="1" lang="en-US" altLang="ja-JP"/>
              <a:t> </a:t>
            </a:r>
            <a:r>
              <a:rPr kumimoji="1" lang="en-US" altLang="ja-JP" err="1"/>
              <a:t>luôn</a:t>
            </a:r>
            <a:r>
              <a:rPr kumimoji="1" lang="en-US" altLang="ja-JP"/>
              <a:t>)</a:t>
            </a:r>
            <a:r>
              <a:rPr lang="en-US" altLang="ja-JP"/>
              <a:t>?</a:t>
            </a:r>
            <a:endParaRPr kumimoji="1" lang="en-US" altLang="ja-JP"/>
          </a:p>
          <a:p>
            <a:r>
              <a:rPr lang="en-US" altLang="ja-JP" err="1"/>
              <a:t>Phạm</a:t>
            </a:r>
            <a:r>
              <a:rPr lang="en-US" altLang="ja-JP"/>
              <a:t> vi </a:t>
            </a:r>
            <a:r>
              <a:rPr lang="en-US" altLang="ja-JP" err="1"/>
              <a:t>đề</a:t>
            </a:r>
            <a:r>
              <a:rPr lang="en-US" altLang="ja-JP"/>
              <a:t> </a:t>
            </a:r>
            <a:r>
              <a:rPr lang="en-US" altLang="ja-JP" err="1"/>
              <a:t>tài</a:t>
            </a:r>
            <a:r>
              <a:rPr lang="en-US" altLang="ja-JP"/>
              <a:t>: </a:t>
            </a:r>
            <a:r>
              <a:rPr lang="en-US" altLang="ja-JP" err="1"/>
              <a:t>Có</a:t>
            </a:r>
            <a:r>
              <a:rPr lang="en-US" altLang="ja-JP"/>
              <a:t> </a:t>
            </a:r>
            <a:r>
              <a:rPr lang="en-US" altLang="ja-JP" err="1"/>
              <a:t>phải</a:t>
            </a:r>
            <a:r>
              <a:rPr lang="en-US" altLang="ja-JP"/>
              <a:t> </a:t>
            </a:r>
            <a:r>
              <a:rPr lang="en-US" altLang="ja-JP" err="1"/>
              <a:t>làm</a:t>
            </a:r>
            <a:r>
              <a:rPr lang="en-US" altLang="ja-JP"/>
              <a:t> </a:t>
            </a:r>
            <a:r>
              <a:rPr lang="en-US" altLang="ja-JP" err="1"/>
              <a:t>đối</a:t>
            </a:r>
            <a:r>
              <a:rPr lang="en-US" altLang="ja-JP"/>
              <a:t> </a:t>
            </a:r>
            <a:r>
              <a:rPr lang="en-US" altLang="ja-JP" err="1"/>
              <a:t>với</a:t>
            </a:r>
            <a:r>
              <a:rPr lang="en-US" altLang="ja-JP"/>
              <a:t> </a:t>
            </a:r>
            <a:r>
              <a:rPr lang="en-US" altLang="ja-JP" err="1"/>
              <a:t>ảnh</a:t>
            </a:r>
            <a:r>
              <a:rPr lang="en-US" altLang="ja-JP"/>
              <a:t> </a:t>
            </a:r>
            <a:r>
              <a:rPr lang="en-US" altLang="ja-JP" err="1"/>
              <a:t>màu</a:t>
            </a:r>
            <a:r>
              <a:rPr lang="en-US" altLang="ja-JP"/>
              <a:t> không (do </a:t>
            </a:r>
            <a:r>
              <a:rPr lang="en-US" altLang="ja-JP" err="1"/>
              <a:t>trong</a:t>
            </a:r>
            <a:r>
              <a:rPr lang="en-US" altLang="ja-JP"/>
              <a:t> code </a:t>
            </a:r>
            <a:r>
              <a:rPr lang="en-US" altLang="ja-JP" err="1"/>
              <a:t>này</a:t>
            </a:r>
            <a:r>
              <a:rPr lang="en-US" altLang="ja-JP"/>
              <a:t> </a:t>
            </a:r>
            <a:r>
              <a:rPr lang="en-US" altLang="ja-JP" err="1"/>
              <a:t>tác</a:t>
            </a:r>
            <a:r>
              <a:rPr lang="en-US" altLang="ja-JP"/>
              <a:t> </a:t>
            </a:r>
            <a:r>
              <a:rPr lang="en-US" altLang="ja-JP" err="1"/>
              <a:t>giả</a:t>
            </a:r>
            <a:r>
              <a:rPr lang="en-US" altLang="ja-JP"/>
              <a:t> </a:t>
            </a:r>
            <a:r>
              <a:rPr lang="en-US" altLang="ja-JP" err="1"/>
              <a:t>dùng</a:t>
            </a:r>
            <a:r>
              <a:rPr lang="en-US" altLang="ja-JP"/>
              <a:t> </a:t>
            </a:r>
            <a:r>
              <a:rPr lang="en-US" altLang="ja-JP" err="1"/>
              <a:t>đối</a:t>
            </a:r>
            <a:r>
              <a:rPr lang="en-US" altLang="ja-JP"/>
              <a:t> </a:t>
            </a:r>
            <a:r>
              <a:rPr lang="en-US" altLang="ja-JP" err="1"/>
              <a:t>với</a:t>
            </a:r>
            <a:r>
              <a:rPr lang="en-US" altLang="ja-JP"/>
              <a:t> </a:t>
            </a:r>
            <a:r>
              <a:rPr lang="en-US" altLang="ja-JP" err="1"/>
              <a:t>ảnh</a:t>
            </a:r>
            <a:r>
              <a:rPr lang="en-US" altLang="ja-JP"/>
              <a:t> </a:t>
            </a:r>
            <a:r>
              <a:rPr lang="en-US" altLang="ja-JP" err="1"/>
              <a:t>xám</a:t>
            </a:r>
            <a:r>
              <a:rPr lang="en-US" altLang="ja-JP"/>
              <a:t>)?</a:t>
            </a:r>
          </a:p>
          <a:p>
            <a:r>
              <a:rPr lang="en-US" altLang="ja-JP" err="1"/>
              <a:t>Từ</a:t>
            </a:r>
            <a:r>
              <a:rPr lang="en-US" altLang="ja-JP"/>
              <a:t> </a:t>
            </a:r>
            <a:r>
              <a:rPr lang="en-US" altLang="ja-JP" err="1"/>
              <a:t>phạm</a:t>
            </a:r>
            <a:r>
              <a:rPr lang="en-US" altLang="ja-JP"/>
              <a:t> vi </a:t>
            </a:r>
            <a:r>
              <a:rPr lang="en-US" altLang="ja-JP" err="1"/>
              <a:t>đề</a:t>
            </a:r>
            <a:r>
              <a:rPr lang="en-US" altLang="ja-JP"/>
              <a:t> </a:t>
            </a:r>
            <a:r>
              <a:rPr lang="en-US" altLang="ja-JP" err="1"/>
              <a:t>tài</a:t>
            </a:r>
            <a:r>
              <a:rPr lang="en-US" altLang="ja-JP"/>
              <a:t> </a:t>
            </a:r>
            <a:r>
              <a:rPr lang="en-US" altLang="ja-JP">
                <a:sym typeface="Wingdings" panose="05000000000000000000" pitchFamily="2" charset="2"/>
              </a:rPr>
              <a:t> </a:t>
            </a:r>
            <a:r>
              <a:rPr lang="en-US" altLang="ja-JP" err="1">
                <a:sym typeface="Wingdings" panose="05000000000000000000" pitchFamily="2" charset="2"/>
              </a:rPr>
              <a:t>đặt</a:t>
            </a:r>
            <a:r>
              <a:rPr lang="en-US" altLang="ja-JP">
                <a:sym typeface="Wingdings" panose="05000000000000000000" pitchFamily="2" charset="2"/>
              </a:rPr>
              <a:t> ra </a:t>
            </a:r>
            <a:r>
              <a:rPr lang="en-US" altLang="ja-JP" err="1">
                <a:sym typeface="Wingdings" panose="05000000000000000000" pitchFamily="2" charset="2"/>
              </a:rPr>
              <a:t>kế</a:t>
            </a:r>
            <a:r>
              <a:rPr lang="en-US" altLang="ja-JP">
                <a:sym typeface="Wingdings" panose="05000000000000000000" pitchFamily="2" charset="2"/>
              </a:rPr>
              <a:t> </a:t>
            </a:r>
            <a:r>
              <a:rPr lang="en-US" altLang="ja-JP" err="1">
                <a:sym typeface="Wingdings" panose="05000000000000000000" pitchFamily="2" charset="2"/>
              </a:rPr>
              <a:t>hoạch</a:t>
            </a:r>
            <a:r>
              <a:rPr lang="en-US" altLang="ja-JP">
                <a:sym typeface="Wingdings" panose="05000000000000000000" pitchFamily="2" charset="2"/>
              </a:rPr>
              <a:t> </a:t>
            </a:r>
            <a:r>
              <a:rPr lang="en-US" altLang="ja-JP" err="1">
                <a:sym typeface="Wingdings" panose="05000000000000000000" pitchFamily="2" charset="2"/>
              </a:rPr>
              <a:t>nghiên</a:t>
            </a:r>
            <a:r>
              <a:rPr lang="en-US" altLang="ja-JP">
                <a:sym typeface="Wingdings" panose="05000000000000000000" pitchFamily="2" charset="2"/>
              </a:rPr>
              <a:t> </a:t>
            </a:r>
            <a:r>
              <a:rPr lang="en-US" altLang="ja-JP" err="1">
                <a:sym typeface="Wingdings" panose="05000000000000000000" pitchFamily="2" charset="2"/>
              </a:rPr>
              <a:t>cứu</a:t>
            </a:r>
            <a:r>
              <a:rPr lang="en-US" altLang="ja-JP">
                <a:sym typeface="Wingdings" panose="05000000000000000000" pitchFamily="2" charset="2"/>
              </a:rPr>
              <a:t>.</a:t>
            </a:r>
            <a:endParaRPr lang="en-US" altLang="ja-JP"/>
          </a:p>
          <a:p>
            <a:r>
              <a:rPr kumimoji="1" lang="en-US" altLang="ja-JP" err="1"/>
              <a:t>Cần</a:t>
            </a:r>
            <a:r>
              <a:rPr kumimoji="1" lang="en-US" altLang="ja-JP"/>
              <a:t> </a:t>
            </a:r>
            <a:r>
              <a:rPr kumimoji="1" lang="en-US" altLang="ja-JP" err="1"/>
              <a:t>những</a:t>
            </a:r>
            <a:r>
              <a:rPr kumimoji="1" lang="en-US" altLang="ja-JP"/>
              <a:t> </a:t>
            </a:r>
            <a:r>
              <a:rPr kumimoji="1" lang="en-US" altLang="ja-JP" err="1"/>
              <a:t>tiến</a:t>
            </a:r>
            <a:r>
              <a:rPr kumimoji="1" lang="en-US" altLang="ja-JP"/>
              <a:t> </a:t>
            </a:r>
            <a:r>
              <a:rPr kumimoji="1" lang="en-US" altLang="ja-JP" err="1"/>
              <a:t>độ</a:t>
            </a:r>
            <a:r>
              <a:rPr kumimoji="1" lang="en-US" altLang="ja-JP"/>
              <a:t> chi </a:t>
            </a:r>
            <a:r>
              <a:rPr kumimoji="1" lang="en-US" altLang="ja-JP" err="1"/>
              <a:t>tiết</a:t>
            </a:r>
            <a:r>
              <a:rPr kumimoji="1" lang="en-US" altLang="ja-JP"/>
              <a:t> </a:t>
            </a:r>
            <a:r>
              <a:rPr kumimoji="1" lang="en-US" altLang="ja-JP" err="1"/>
              <a:t>nào</a:t>
            </a:r>
            <a:r>
              <a:rPr kumimoji="1" lang="en-US" altLang="ja-JP"/>
              <a:t>?</a:t>
            </a:r>
          </a:p>
          <a:p>
            <a:r>
              <a:rPr lang="en-US" altLang="ja-JP"/>
              <a:t>Ảnh bị nhiễu và răng cưa xuất phát từ đâu( răng cưa là mất bit hay..)</a:t>
            </a:r>
            <a:endParaRPr kumimoji="1" lang="en-US" altLang="ja-JP"/>
          </a:p>
          <a:p>
            <a:r>
              <a:rPr lang="en-US" altLang="ja-JP" err="1"/>
              <a:t>Cách</a:t>
            </a:r>
            <a:r>
              <a:rPr lang="en-US" altLang="ja-JP"/>
              <a:t> </a:t>
            </a:r>
            <a:r>
              <a:rPr lang="en-US" altLang="ja-JP" err="1"/>
              <a:t>dán</a:t>
            </a:r>
            <a:r>
              <a:rPr lang="en-US" altLang="ja-JP"/>
              <a:t> </a:t>
            </a:r>
            <a:r>
              <a:rPr lang="en-US" altLang="ja-JP" err="1"/>
              <a:t>ảnh</a:t>
            </a:r>
            <a:r>
              <a:rPr lang="en-US" altLang="ja-JP"/>
              <a:t> </a:t>
            </a:r>
            <a:r>
              <a:rPr lang="en-US" altLang="ja-JP" err="1"/>
              <a:t>lên</a:t>
            </a:r>
            <a:r>
              <a:rPr lang="en-US" altLang="ja-JP"/>
              <a:t> file PDF</a:t>
            </a:r>
            <a:endParaRPr kumimoji="1" lang="en-US" altLang="ja-JP"/>
          </a:p>
          <a:p>
            <a:endParaRPr lang="en-US" altLang="ja-JP"/>
          </a:p>
          <a:p>
            <a:pPr marL="0" indent="0">
              <a:buNone/>
            </a:pPr>
            <a:endParaRPr lang="en-US" altLang="ja-JP"/>
          </a:p>
          <a:p>
            <a:endParaRPr kumimoji="1" lang="ja-JP" altLang="en-US"/>
          </a:p>
        </p:txBody>
      </p:sp>
      <p:sp>
        <p:nvSpPr>
          <p:cNvPr id="4" name="日付プレースホルダ 3"/>
          <p:cNvSpPr>
            <a:spLocks noGrp="1"/>
          </p:cNvSpPr>
          <p:nvPr>
            <p:ph type="dt" sz="half" idx="10"/>
          </p:nvPr>
        </p:nvSpPr>
        <p:spPr/>
        <p:txBody>
          <a:bodyPr/>
          <a:lstStyle/>
          <a:p>
            <a:fld id="{8AE3ECD1-8934-43DA-8A6A-AF72F27E61EF}"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99042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t>Tổng</a:t>
            </a:r>
            <a:r>
              <a:rPr lang="en-US" altLang="ja-JP"/>
              <a:t> </a:t>
            </a:r>
            <a:r>
              <a:rPr lang="en-US" altLang="ja-JP" err="1"/>
              <a:t>quan</a:t>
            </a:r>
            <a:r>
              <a:rPr lang="en-US" altLang="ja-JP"/>
              <a:t> </a:t>
            </a:r>
            <a:r>
              <a:rPr lang="en-US" altLang="ja-JP" err="1"/>
              <a:t>nội</a:t>
            </a:r>
            <a:r>
              <a:rPr lang="en-US" altLang="ja-JP"/>
              <a:t> dung </a:t>
            </a:r>
            <a:r>
              <a:rPr lang="en-US" altLang="ja-JP" err="1"/>
              <a:t>các</a:t>
            </a:r>
            <a:r>
              <a:rPr lang="en-US" altLang="ja-JP"/>
              <a:t> </a:t>
            </a:r>
            <a:r>
              <a:rPr lang="en-US" altLang="ja-JP" err="1"/>
              <a:t>bài</a:t>
            </a:r>
            <a:r>
              <a:rPr lang="en-US" altLang="ja-JP"/>
              <a:t> </a:t>
            </a:r>
            <a:r>
              <a:rPr lang="en-US" altLang="ja-JP" err="1"/>
              <a:t>báo</a:t>
            </a:r>
            <a:r>
              <a:rPr lang="en-US" altLang="ja-JP"/>
              <a:t> </a:t>
            </a:r>
            <a:r>
              <a:rPr lang="en-US" altLang="ja-JP" err="1"/>
              <a:t>cáo</a:t>
            </a:r>
            <a:r>
              <a:rPr lang="en-US" altLang="ja-JP"/>
              <a:t> </a:t>
            </a:r>
            <a:endParaRPr kumimoji="1" lang="ja-JP" altLang="en-US"/>
          </a:p>
        </p:txBody>
      </p:sp>
      <p:sp>
        <p:nvSpPr>
          <p:cNvPr id="3" name="コンテンツ プレースホルダー 2"/>
          <p:cNvSpPr>
            <a:spLocks noGrp="1"/>
          </p:cNvSpPr>
          <p:nvPr>
            <p:ph idx="1"/>
          </p:nvPr>
        </p:nvSpPr>
        <p:spPr/>
        <p:txBody>
          <a:bodyPr/>
          <a:lstStyle/>
          <a:p>
            <a:r>
              <a:rPr lang="en-US" altLang="ja-JP" err="1"/>
              <a:t>Báo</a:t>
            </a:r>
            <a:r>
              <a:rPr lang="en-US" altLang="ja-JP"/>
              <a:t> </a:t>
            </a:r>
            <a:r>
              <a:rPr lang="en-US" altLang="ja-JP" err="1"/>
              <a:t>cáo</a:t>
            </a:r>
            <a:r>
              <a:rPr lang="en-US" altLang="ja-JP"/>
              <a:t> #1(báo </a:t>
            </a:r>
            <a:r>
              <a:rPr lang="en-US" altLang="ja-JP" err="1"/>
              <a:t>cáo</a:t>
            </a:r>
            <a:r>
              <a:rPr lang="en-US" altLang="ja-JP"/>
              <a:t> </a:t>
            </a:r>
            <a:r>
              <a:rPr lang="en-US" altLang="ja-JP" err="1"/>
              <a:t>tuần</a:t>
            </a:r>
            <a:r>
              <a:rPr lang="en-US" altLang="ja-JP"/>
              <a:t> </a:t>
            </a:r>
            <a:r>
              <a:rPr lang="en-US" altLang="ja-JP" err="1"/>
              <a:t>này</a:t>
            </a:r>
            <a:r>
              <a:rPr lang="en-US" altLang="ja-JP"/>
              <a:t>): </a:t>
            </a:r>
          </a:p>
          <a:p>
            <a:pPr lvl="1"/>
            <a:r>
              <a:rPr lang="en-US" altLang="ja-JP"/>
              <a:t> Tiến </a:t>
            </a:r>
            <a:r>
              <a:rPr lang="en-US" altLang="ja-JP" err="1"/>
              <a:t>độ</a:t>
            </a:r>
            <a:r>
              <a:rPr lang="en-US" altLang="ja-JP"/>
              <a:t> </a:t>
            </a:r>
            <a:r>
              <a:rPr lang="en-US" altLang="ja-JP" err="1"/>
              <a:t>tìm</a:t>
            </a:r>
            <a:r>
              <a:rPr lang="en-US" altLang="ja-JP"/>
              <a:t> </a:t>
            </a:r>
            <a:r>
              <a:rPr lang="en-US" altLang="ja-JP" err="1"/>
              <a:t>hiểu</a:t>
            </a:r>
            <a:r>
              <a:rPr lang="en-US" altLang="ja-JP"/>
              <a:t> paper: “</a:t>
            </a:r>
            <a:r>
              <a:rPr lang="en-GB"/>
              <a:t>Microshift: An Efficient Image Compression Algorithm for Hardware [1]”</a:t>
            </a:r>
            <a:r>
              <a:rPr lang="en-US"/>
              <a:t>.</a:t>
            </a:r>
          </a:p>
          <a:p>
            <a:pPr lvl="1"/>
            <a:r>
              <a:rPr lang="en-US" altLang="ja-JP"/>
              <a:t> Code </a:t>
            </a:r>
            <a:r>
              <a:rPr lang="en-US" altLang="ja-JP" err="1"/>
              <a:t>matlab</a:t>
            </a:r>
            <a:r>
              <a:rPr lang="en-US" altLang="ja-JP"/>
              <a:t> </a:t>
            </a:r>
            <a:r>
              <a:rPr lang="en-US" altLang="ja-JP" err="1"/>
              <a:t>theo</a:t>
            </a:r>
            <a:r>
              <a:rPr lang="en-US" altLang="ja-JP"/>
              <a:t> paper đó (sẽ báo cáo xuyên suốt và song song khi báo cáo paper).</a:t>
            </a:r>
          </a:p>
          <a:p>
            <a:pPr marL="0" indent="0">
              <a:buNone/>
            </a:pPr>
            <a:endParaRPr lang="en-US" altLang="ja-JP"/>
          </a:p>
        </p:txBody>
      </p:sp>
      <p:sp>
        <p:nvSpPr>
          <p:cNvPr id="4" name="日付プレースホルダー 3"/>
          <p:cNvSpPr>
            <a:spLocks noGrp="1"/>
          </p:cNvSpPr>
          <p:nvPr>
            <p:ph type="dt" sz="half" idx="10"/>
          </p:nvPr>
        </p:nvSpPr>
        <p:spPr/>
        <p:txBody>
          <a:bodyPr/>
          <a:lstStyle/>
          <a:p>
            <a:fld id="{17001283-2891-4892-A158-9A4FB0AFBB87}"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350719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Appendix</a:t>
            </a:r>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
        <p:nvSpPr>
          <p:cNvPr id="4" name="日付プレースホルダ 3"/>
          <p:cNvSpPr>
            <a:spLocks noGrp="1"/>
          </p:cNvSpPr>
          <p:nvPr>
            <p:ph type="dt" sz="half" idx="10"/>
          </p:nvPr>
        </p:nvSpPr>
        <p:spPr/>
        <p:txBody>
          <a:bodyPr/>
          <a:lstStyle/>
          <a:p>
            <a:fld id="{25E7AC73-2AD1-4D08-8231-9802F0C21D38}"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t>Tài</a:t>
            </a:r>
            <a:r>
              <a:rPr lang="en-US" altLang="ja-JP"/>
              <a:t> </a:t>
            </a:r>
            <a:r>
              <a:rPr lang="en-US" altLang="ja-JP" err="1"/>
              <a:t>liệu</a:t>
            </a:r>
            <a:r>
              <a:rPr lang="en-US" altLang="ja-JP"/>
              <a:t> </a:t>
            </a:r>
            <a:r>
              <a:rPr lang="en-US" altLang="ja-JP" err="1"/>
              <a:t>tham</a:t>
            </a:r>
            <a:r>
              <a:rPr lang="en-US" altLang="ja-JP"/>
              <a:t> </a:t>
            </a:r>
            <a:r>
              <a:rPr lang="en-US" altLang="ja-JP" err="1"/>
              <a:t>khảo</a:t>
            </a:r>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
        <p:nvSpPr>
          <p:cNvPr id="4" name="日付プレースホルダ 3"/>
          <p:cNvSpPr>
            <a:spLocks noGrp="1"/>
          </p:cNvSpPr>
          <p:nvPr>
            <p:ph type="dt" sz="half" idx="10"/>
          </p:nvPr>
        </p:nvSpPr>
        <p:spPr/>
        <p:txBody>
          <a:bodyPr/>
          <a:lstStyle/>
          <a:p>
            <a:fld id="{482A7345-FEFB-4F3D-81AA-DEC4818431CB}"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Tổng quan đề tài nghiên cứu</a:t>
            </a:r>
            <a:endParaRPr kumimoji="1" lang="ja-JP" altLang="en-US"/>
          </a:p>
        </p:txBody>
      </p:sp>
      <p:sp>
        <p:nvSpPr>
          <p:cNvPr id="3" name="コンテンツ プレースホルダー 2"/>
          <p:cNvSpPr>
            <a:spLocks noGrp="1"/>
          </p:cNvSpPr>
          <p:nvPr>
            <p:ph idx="1"/>
          </p:nvPr>
        </p:nvSpPr>
        <p:spPr>
          <a:xfrm>
            <a:off x="251520" y="1412776"/>
            <a:ext cx="8640960" cy="4824536"/>
          </a:xfrm>
        </p:spPr>
        <p:txBody>
          <a:bodyPr/>
          <a:lstStyle/>
          <a:p>
            <a:r>
              <a:rPr kumimoji="1" lang="en-US" altLang="ja-JP" err="1"/>
              <a:t>Giới</a:t>
            </a:r>
            <a:r>
              <a:rPr kumimoji="1" lang="en-US" altLang="ja-JP"/>
              <a:t> </a:t>
            </a:r>
            <a:r>
              <a:rPr kumimoji="1" lang="en-US" altLang="ja-JP" err="1"/>
              <a:t>thiệu</a:t>
            </a:r>
            <a:r>
              <a:rPr kumimoji="1" lang="en-US" altLang="ja-JP"/>
              <a:t> </a:t>
            </a:r>
            <a:r>
              <a:rPr kumimoji="1" lang="en-US" altLang="ja-JP" err="1"/>
              <a:t>tổng</a:t>
            </a:r>
            <a:r>
              <a:rPr kumimoji="1" lang="en-US" altLang="ja-JP"/>
              <a:t> </a:t>
            </a:r>
            <a:r>
              <a:rPr kumimoji="1" lang="en-US" altLang="ja-JP" err="1"/>
              <a:t>quan</a:t>
            </a:r>
            <a:r>
              <a:rPr kumimoji="1" lang="en-US" altLang="ja-JP"/>
              <a:t> </a:t>
            </a:r>
            <a:r>
              <a:rPr kumimoji="1" lang="en-US" altLang="ja-JP" err="1"/>
              <a:t>về</a:t>
            </a:r>
            <a:r>
              <a:rPr kumimoji="1" lang="en-US" altLang="ja-JP"/>
              <a:t> </a:t>
            </a:r>
            <a:r>
              <a:rPr kumimoji="1" lang="en-US" altLang="ja-JP" err="1"/>
              <a:t>đề</a:t>
            </a:r>
            <a:r>
              <a:rPr kumimoji="1" lang="en-US" altLang="ja-JP"/>
              <a:t> </a:t>
            </a:r>
            <a:r>
              <a:rPr kumimoji="1" lang="en-US" altLang="ja-JP" err="1"/>
              <a:t>tài</a:t>
            </a:r>
            <a:endParaRPr kumimoji="1" lang="en-US" altLang="ja-JP"/>
          </a:p>
          <a:p>
            <a:pPr lvl="1"/>
            <a:r>
              <a:rPr lang="en-US" altLang="ja-JP"/>
              <a:t> Đây </a:t>
            </a:r>
            <a:r>
              <a:rPr lang="en-US" altLang="ja-JP" err="1"/>
              <a:t>là</a:t>
            </a:r>
            <a:r>
              <a:rPr lang="en-US" altLang="ja-JP"/>
              <a:t> </a:t>
            </a:r>
            <a:r>
              <a:rPr lang="en-US" altLang="ja-JP" err="1"/>
              <a:t>giải</a:t>
            </a:r>
            <a:r>
              <a:rPr lang="en-US" altLang="ja-JP"/>
              <a:t> </a:t>
            </a:r>
            <a:r>
              <a:rPr lang="en-US" altLang="ja-JP" err="1"/>
              <a:t>thuật</a:t>
            </a:r>
            <a:r>
              <a:rPr lang="en-US" altLang="ja-JP"/>
              <a:t> </a:t>
            </a:r>
            <a:r>
              <a:rPr lang="en-US" altLang="ja-JP" err="1"/>
              <a:t>nén</a:t>
            </a:r>
            <a:r>
              <a:rPr lang="en-US" altLang="ja-JP"/>
              <a:t> </a:t>
            </a:r>
            <a:r>
              <a:rPr lang="en-US" altLang="ja-JP" err="1"/>
              <a:t>ảnh</a:t>
            </a:r>
            <a:r>
              <a:rPr lang="en-US" altLang="ja-JP"/>
              <a:t> </a:t>
            </a:r>
            <a:r>
              <a:rPr lang="en-US" altLang="ja-JP" err="1"/>
              <a:t>theo</a:t>
            </a:r>
            <a:r>
              <a:rPr lang="en-US" altLang="ja-JP"/>
              <a:t> </a:t>
            </a:r>
            <a:r>
              <a:rPr lang="en-US" altLang="ja-JP" err="1"/>
              <a:t>phương</a:t>
            </a:r>
            <a:r>
              <a:rPr lang="en-US" altLang="ja-JP"/>
              <a:t> pháp </a:t>
            </a:r>
            <a:r>
              <a:rPr lang="en-US" altLang="ja-JP" err="1"/>
              <a:t>phần</a:t>
            </a:r>
            <a:r>
              <a:rPr lang="en-US" altLang="ja-JP"/>
              <a:t> </a:t>
            </a:r>
            <a:r>
              <a:rPr lang="en-US" altLang="ja-JP" err="1"/>
              <a:t>cứng</a:t>
            </a:r>
            <a:r>
              <a:rPr lang="en-US" altLang="ja-JP"/>
              <a:t>, </a:t>
            </a:r>
            <a:r>
              <a:rPr lang="en-US" altLang="ja-JP" err="1"/>
              <a:t>lượng</a:t>
            </a:r>
            <a:r>
              <a:rPr lang="en-US" altLang="ja-JP"/>
              <a:t> </a:t>
            </a:r>
            <a:r>
              <a:rPr lang="en-US" altLang="ja-JP" err="1"/>
              <a:t>tử</a:t>
            </a:r>
            <a:r>
              <a:rPr lang="en-US" altLang="ja-JP"/>
              <a:t> </a:t>
            </a:r>
            <a:r>
              <a:rPr lang="en-US" altLang="ja-JP" err="1"/>
              <a:t>hóa</a:t>
            </a:r>
            <a:r>
              <a:rPr lang="en-US" altLang="ja-JP"/>
              <a:t> </a:t>
            </a:r>
            <a:r>
              <a:rPr lang="en-US" altLang="ja-JP" err="1"/>
              <a:t>từng</a:t>
            </a:r>
            <a:r>
              <a:rPr lang="en-US" altLang="ja-JP"/>
              <a:t> bit </a:t>
            </a:r>
            <a:r>
              <a:rPr lang="en-US" altLang="ja-JP" err="1"/>
              <a:t>và</a:t>
            </a:r>
            <a:r>
              <a:rPr lang="en-US" altLang="ja-JP"/>
              <a:t> </a:t>
            </a:r>
            <a:r>
              <a:rPr lang="en-US" altLang="ja-JP" err="1"/>
              <a:t>nén</a:t>
            </a:r>
            <a:r>
              <a:rPr lang="en-US" altLang="ja-JP"/>
              <a:t> </a:t>
            </a:r>
            <a:r>
              <a:rPr lang="en-US" altLang="ja-JP" err="1"/>
              <a:t>sâu</a:t>
            </a:r>
            <a:r>
              <a:rPr lang="en-US" altLang="ja-JP"/>
              <a:t>, </a:t>
            </a:r>
            <a:r>
              <a:rPr lang="en-US" altLang="ja-JP" err="1"/>
              <a:t>khi</a:t>
            </a:r>
            <a:r>
              <a:rPr lang="en-US" altLang="ja-JP"/>
              <a:t> </a:t>
            </a:r>
            <a:r>
              <a:rPr lang="en-US" altLang="ja-JP" err="1"/>
              <a:t>giải</a:t>
            </a:r>
            <a:r>
              <a:rPr lang="en-US" altLang="ja-JP"/>
              <a:t> </a:t>
            </a:r>
            <a:r>
              <a:rPr lang="en-US" altLang="ja-JP" err="1"/>
              <a:t>nén</a:t>
            </a:r>
            <a:r>
              <a:rPr lang="en-US" altLang="ja-JP"/>
              <a:t> </a:t>
            </a:r>
            <a:r>
              <a:rPr lang="en-US" altLang="ja-JP" err="1"/>
              <a:t>thì</a:t>
            </a:r>
            <a:r>
              <a:rPr lang="en-US" altLang="ja-JP"/>
              <a:t> </a:t>
            </a:r>
            <a:r>
              <a:rPr lang="en-US" altLang="ja-JP" err="1"/>
              <a:t>từng</a:t>
            </a:r>
            <a:r>
              <a:rPr lang="en-US" altLang="ja-JP"/>
              <a:t> bit </a:t>
            </a:r>
            <a:r>
              <a:rPr lang="en-US" altLang="ja-JP" err="1"/>
              <a:t>được</a:t>
            </a:r>
            <a:r>
              <a:rPr lang="en-US" altLang="ja-JP"/>
              <a:t> </a:t>
            </a:r>
            <a:r>
              <a:rPr lang="en-US" altLang="ja-JP" err="1"/>
              <a:t>khôi</a:t>
            </a:r>
            <a:r>
              <a:rPr lang="en-US" altLang="ja-JP"/>
              <a:t> </a:t>
            </a:r>
            <a:r>
              <a:rPr lang="en-US" altLang="ja-JP" err="1"/>
              <a:t>phục</a:t>
            </a:r>
            <a:r>
              <a:rPr lang="en-US" altLang="ja-JP"/>
              <a:t> </a:t>
            </a:r>
            <a:r>
              <a:rPr lang="en-US" altLang="ja-JP" err="1"/>
              <a:t>bằng</a:t>
            </a:r>
            <a:r>
              <a:rPr lang="en-US" altLang="ja-JP"/>
              <a:t> </a:t>
            </a:r>
            <a:r>
              <a:rPr lang="en-US" altLang="ja-JP" err="1"/>
              <a:t>việc</a:t>
            </a:r>
            <a:r>
              <a:rPr lang="en-US" altLang="ja-JP"/>
              <a:t> </a:t>
            </a:r>
            <a:r>
              <a:rPr lang="en-US" altLang="ja-JP" err="1"/>
              <a:t>khai</a:t>
            </a:r>
            <a:r>
              <a:rPr lang="en-US" altLang="ja-JP"/>
              <a:t> </a:t>
            </a:r>
            <a:r>
              <a:rPr lang="en-US" altLang="ja-JP" err="1"/>
              <a:t>thác</a:t>
            </a:r>
            <a:r>
              <a:rPr lang="en-US" altLang="ja-JP"/>
              <a:t> </a:t>
            </a:r>
            <a:r>
              <a:rPr lang="en-US" altLang="ja-JP" err="1"/>
              <a:t>sự</a:t>
            </a:r>
            <a:r>
              <a:rPr lang="en-US" altLang="ja-JP"/>
              <a:t> </a:t>
            </a:r>
            <a:r>
              <a:rPr lang="en-US" altLang="ja-JP" err="1"/>
              <a:t>tương</a:t>
            </a:r>
            <a:r>
              <a:rPr lang="en-US" altLang="ja-JP"/>
              <a:t> </a:t>
            </a:r>
            <a:r>
              <a:rPr lang="en-US" altLang="ja-JP" err="1"/>
              <a:t>quan</a:t>
            </a:r>
            <a:r>
              <a:rPr lang="en-US" altLang="ja-JP"/>
              <a:t> </a:t>
            </a:r>
            <a:r>
              <a:rPr lang="en-US" altLang="ja-JP" err="1"/>
              <a:t>của</a:t>
            </a:r>
            <a:r>
              <a:rPr lang="en-US" altLang="ja-JP"/>
              <a:t> </a:t>
            </a:r>
            <a:r>
              <a:rPr lang="en-US" altLang="ja-JP" err="1"/>
              <a:t>hình</a:t>
            </a:r>
            <a:r>
              <a:rPr lang="en-US" altLang="ja-JP"/>
              <a:t> </a:t>
            </a:r>
            <a:r>
              <a:rPr lang="en-US" altLang="ja-JP" err="1"/>
              <a:t>ảnh</a:t>
            </a:r>
            <a:r>
              <a:rPr lang="en-US" altLang="ja-JP"/>
              <a:t> </a:t>
            </a:r>
            <a:r>
              <a:rPr lang="en-US" altLang="ja-JP" err="1"/>
              <a:t>tự</a:t>
            </a:r>
            <a:r>
              <a:rPr lang="en-US" altLang="ja-JP"/>
              <a:t> </a:t>
            </a:r>
            <a:r>
              <a:rPr lang="en-US" altLang="ja-JP" err="1"/>
              <a:t>nhiên</a:t>
            </a:r>
            <a:r>
              <a:rPr lang="en-US" altLang="ja-JP"/>
              <a:t>.</a:t>
            </a:r>
          </a:p>
          <a:p>
            <a:pPr lvl="1"/>
            <a:r>
              <a:rPr lang="en-US" altLang="ja-JP"/>
              <a:t> Giải thuật nén với hiệu suất 1.25 bit/1 pixel( 8 bit). Cường độ tín hiệu trên nhiễu( PSNR) là 33.16dB và cấu trúc tương tự(SSIM) tới 0.902.</a:t>
            </a:r>
          </a:p>
          <a:p>
            <a:pPr lvl="1"/>
            <a:r>
              <a:rPr kumimoji="1" lang="en-US" altLang="ja-JP"/>
              <a:t> Kiến trúc này tiêu hao năng lượng đạt 19.7 pW/pixel-frame</a:t>
            </a:r>
          </a:p>
          <a:p>
            <a:pPr lvl="1"/>
            <a:r>
              <a:rPr lang="en-US" altLang="ja-JP"/>
              <a:t> Kiến trúc phần cứng được đề xuất thực hiện trên FPGA với độ phức tạp về phần cứng thấp và hiệu quả năng lượng cao.</a:t>
            </a:r>
            <a:r>
              <a:rPr kumimoji="1" lang="en-US" altLang="ja-JP"/>
              <a:t> </a:t>
            </a:r>
          </a:p>
          <a:p>
            <a:pPr lvl="1"/>
            <a:r>
              <a:rPr kumimoji="1" lang="en-US" altLang="ja-JP"/>
              <a:t> Bài </a:t>
            </a:r>
            <a:r>
              <a:rPr kumimoji="1" lang="en-US" altLang="ja-JP" err="1"/>
              <a:t>báo</a:t>
            </a:r>
            <a:r>
              <a:rPr kumimoji="1" lang="en-US" altLang="ja-JP"/>
              <a:t> </a:t>
            </a:r>
            <a:r>
              <a:rPr kumimoji="1" lang="en-US" altLang="ja-JP" err="1"/>
              <a:t>này</a:t>
            </a:r>
            <a:r>
              <a:rPr kumimoji="1" lang="en-US" altLang="ja-JP"/>
              <a:t> </a:t>
            </a:r>
            <a:r>
              <a:rPr kumimoji="1" lang="en-US" altLang="ja-JP" err="1"/>
              <a:t>tập</a:t>
            </a:r>
            <a:r>
              <a:rPr kumimoji="1" lang="en-US" altLang="ja-JP"/>
              <a:t> </a:t>
            </a:r>
            <a:r>
              <a:rPr kumimoji="1" lang="en-US" altLang="ja-JP" err="1"/>
              <a:t>trung</a:t>
            </a:r>
            <a:r>
              <a:rPr lang="en-US" altLang="ja-JP"/>
              <a:t> </a:t>
            </a:r>
            <a:r>
              <a:rPr lang="en-US" altLang="ja-JP" err="1"/>
              <a:t>nén</a:t>
            </a:r>
            <a:r>
              <a:rPr lang="en-US" altLang="ja-JP"/>
              <a:t> </a:t>
            </a:r>
            <a:r>
              <a:rPr lang="en-US" altLang="ja-JP" err="1"/>
              <a:t>ảnh</a:t>
            </a:r>
            <a:r>
              <a:rPr lang="en-US" altLang="ja-JP"/>
              <a:t> </a:t>
            </a:r>
            <a:r>
              <a:rPr lang="en-US" altLang="ja-JP" err="1"/>
              <a:t>xám</a:t>
            </a:r>
            <a:r>
              <a:rPr lang="en-US" altLang="ja-JP"/>
              <a:t>(grayscales) </a:t>
            </a:r>
            <a:r>
              <a:rPr lang="en-US" altLang="ja-JP" err="1"/>
              <a:t>có</a:t>
            </a:r>
            <a:r>
              <a:rPr lang="en-US" altLang="ja-JP"/>
              <a:t> </a:t>
            </a:r>
            <a:r>
              <a:rPr lang="en-US" altLang="ja-JP" err="1"/>
              <a:t>thể</a:t>
            </a:r>
            <a:r>
              <a:rPr lang="en-US" altLang="ja-JP"/>
              <a:t> </a:t>
            </a:r>
            <a:r>
              <a:rPr lang="en-US" altLang="ja-JP" err="1"/>
              <a:t>mở</a:t>
            </a:r>
            <a:r>
              <a:rPr lang="en-US" altLang="ja-JP"/>
              <a:t> </a:t>
            </a:r>
            <a:r>
              <a:rPr lang="en-US" altLang="ja-JP" err="1"/>
              <a:t>rộng</a:t>
            </a:r>
            <a:r>
              <a:rPr lang="en-US" altLang="ja-JP"/>
              <a:t> ra </a:t>
            </a:r>
            <a:r>
              <a:rPr lang="en-US" altLang="ja-JP" err="1"/>
              <a:t>ảnh</a:t>
            </a:r>
            <a:r>
              <a:rPr lang="en-US" altLang="ja-JP"/>
              <a:t> </a:t>
            </a:r>
            <a:r>
              <a:rPr lang="en-US" altLang="ja-JP" err="1"/>
              <a:t>màu</a:t>
            </a:r>
            <a:r>
              <a:rPr lang="en-US" altLang="ja-JP"/>
              <a:t>.</a:t>
            </a:r>
            <a:endParaRPr kumimoji="1" lang="en-US" altLang="ja-JP"/>
          </a:p>
          <a:p>
            <a:endParaRPr lang="en-US" altLang="ja-JP"/>
          </a:p>
          <a:p>
            <a:endParaRPr kumimoji="1" lang="ja-JP" altLang="en-US"/>
          </a:p>
        </p:txBody>
      </p:sp>
      <p:sp>
        <p:nvSpPr>
          <p:cNvPr id="4" name="日付プレースホルダー 3"/>
          <p:cNvSpPr>
            <a:spLocks noGrp="1"/>
          </p:cNvSpPr>
          <p:nvPr>
            <p:ph type="dt" sz="half" idx="10"/>
          </p:nvPr>
        </p:nvSpPr>
        <p:spPr/>
        <p:txBody>
          <a:bodyPr/>
          <a:lstStyle/>
          <a:p>
            <a:fld id="{11D720DF-3541-4867-BF29-5C342075694F}"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280198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F39C-1D57-45A0-A2AB-9620BC41131F}"/>
              </a:ext>
            </a:extLst>
          </p:cNvPr>
          <p:cNvSpPr>
            <a:spLocks noGrp="1"/>
          </p:cNvSpPr>
          <p:nvPr>
            <p:ph type="title"/>
          </p:nvPr>
        </p:nvSpPr>
        <p:spPr/>
        <p:txBody>
          <a:bodyPr/>
          <a:lstStyle/>
          <a:p>
            <a:r>
              <a:rPr lang="en-US" altLang="ja-JP"/>
              <a:t>Tổng quan đề tài nghiên cứu</a:t>
            </a:r>
            <a:endParaRPr lang="en-GB"/>
          </a:p>
        </p:txBody>
      </p:sp>
      <p:sp>
        <p:nvSpPr>
          <p:cNvPr id="3" name="Content Placeholder 2">
            <a:extLst>
              <a:ext uri="{FF2B5EF4-FFF2-40B4-BE49-F238E27FC236}">
                <a16:creationId xmlns:a16="http://schemas.microsoft.com/office/drawing/2014/main" id="{27EDACE0-D9CE-4BFA-ACA6-A8CBE4E1587A}"/>
              </a:ext>
            </a:extLst>
          </p:cNvPr>
          <p:cNvSpPr>
            <a:spLocks noGrp="1"/>
          </p:cNvSpPr>
          <p:nvPr>
            <p:ph idx="1"/>
          </p:nvPr>
        </p:nvSpPr>
        <p:spPr/>
        <p:txBody>
          <a:bodyPr/>
          <a:lstStyle/>
          <a:p>
            <a:r>
              <a:rPr lang="en-US" altLang="ja-JP"/>
              <a:t>Mục </a:t>
            </a:r>
            <a:r>
              <a:rPr lang="en-US" altLang="ja-JP" err="1"/>
              <a:t>tiêu</a:t>
            </a:r>
            <a:r>
              <a:rPr lang="en-US" altLang="ja-JP"/>
              <a:t> </a:t>
            </a:r>
            <a:r>
              <a:rPr lang="en-US" altLang="ja-JP" err="1"/>
              <a:t>đề</a:t>
            </a:r>
            <a:r>
              <a:rPr lang="en-US" altLang="ja-JP"/>
              <a:t> </a:t>
            </a:r>
            <a:r>
              <a:rPr lang="en-US" altLang="ja-JP" err="1"/>
              <a:t>tài</a:t>
            </a:r>
            <a:endParaRPr lang="en-US" altLang="ja-JP"/>
          </a:p>
          <a:p>
            <a:pPr lvl="1"/>
            <a:r>
              <a:rPr lang="en-US" altLang="ja-JP"/>
              <a:t> Thiết </a:t>
            </a:r>
            <a:r>
              <a:rPr lang="en-US" altLang="ja-JP" err="1"/>
              <a:t>kế</a:t>
            </a:r>
            <a:r>
              <a:rPr lang="en-US" altLang="ja-JP"/>
              <a:t> </a:t>
            </a:r>
            <a:r>
              <a:rPr lang="en-US" altLang="ja-JP" err="1"/>
              <a:t>mạch</a:t>
            </a:r>
            <a:r>
              <a:rPr lang="en-US" altLang="ja-JP"/>
              <a:t> </a:t>
            </a:r>
            <a:r>
              <a:rPr lang="en-US" altLang="ja-JP" err="1"/>
              <a:t>và</a:t>
            </a:r>
            <a:r>
              <a:rPr lang="en-US" altLang="ja-JP"/>
              <a:t> </a:t>
            </a:r>
            <a:r>
              <a:rPr lang="en-US" altLang="ja-JP" err="1"/>
              <a:t>tạo</a:t>
            </a:r>
            <a:r>
              <a:rPr lang="en-US" altLang="ja-JP"/>
              <a:t> ra </a:t>
            </a:r>
            <a:r>
              <a:rPr lang="en-US" altLang="ja-JP" err="1"/>
              <a:t>phần</a:t>
            </a:r>
            <a:r>
              <a:rPr lang="en-US" altLang="ja-JP"/>
              <a:t> </a:t>
            </a:r>
            <a:r>
              <a:rPr lang="en-US" altLang="ja-JP" err="1"/>
              <a:t>cứng</a:t>
            </a:r>
            <a:r>
              <a:rPr lang="en-US" altLang="ja-JP"/>
              <a:t> </a:t>
            </a:r>
            <a:r>
              <a:rPr lang="en-US" altLang="ja-JP" err="1"/>
              <a:t>dựa</a:t>
            </a:r>
            <a:r>
              <a:rPr lang="en-US" altLang="ja-JP"/>
              <a:t> </a:t>
            </a:r>
            <a:r>
              <a:rPr lang="en-US" altLang="ja-JP" err="1"/>
              <a:t>những</a:t>
            </a:r>
            <a:r>
              <a:rPr lang="en-US" altLang="ja-JP"/>
              <a:t> </a:t>
            </a:r>
            <a:r>
              <a:rPr lang="en-US" altLang="ja-JP" err="1"/>
              <a:t>nghiên</a:t>
            </a:r>
            <a:r>
              <a:rPr lang="en-US" altLang="ja-JP"/>
              <a:t> </a:t>
            </a:r>
            <a:r>
              <a:rPr lang="en-US" altLang="ja-JP" err="1"/>
              <a:t>cứu</a:t>
            </a:r>
            <a:r>
              <a:rPr lang="en-US" altLang="ja-JP"/>
              <a:t> </a:t>
            </a:r>
            <a:r>
              <a:rPr lang="en-US" altLang="ja-JP" err="1"/>
              <a:t>có</a:t>
            </a:r>
            <a:r>
              <a:rPr lang="en-US" altLang="ja-JP"/>
              <a:t> </a:t>
            </a:r>
            <a:r>
              <a:rPr lang="en-US" altLang="ja-JP" err="1"/>
              <a:t>sẵn</a:t>
            </a:r>
            <a:r>
              <a:rPr lang="en-US" altLang="ja-JP"/>
              <a:t> </a:t>
            </a:r>
            <a:r>
              <a:rPr lang="en-US" altLang="ja-JP" err="1"/>
              <a:t>và</a:t>
            </a:r>
            <a:r>
              <a:rPr lang="en-US" altLang="ja-JP"/>
              <a:t> </a:t>
            </a:r>
            <a:r>
              <a:rPr lang="en-US" altLang="ja-JP" err="1"/>
              <a:t>tìm</a:t>
            </a:r>
            <a:r>
              <a:rPr lang="en-US" altLang="ja-JP"/>
              <a:t> </a:t>
            </a:r>
            <a:r>
              <a:rPr lang="en-US" altLang="ja-JP" err="1"/>
              <a:t>cách</a:t>
            </a:r>
            <a:r>
              <a:rPr lang="en-US" altLang="ja-JP"/>
              <a:t> </a:t>
            </a:r>
            <a:r>
              <a:rPr lang="en-US" altLang="ja-JP" err="1"/>
              <a:t>thức</a:t>
            </a:r>
            <a:r>
              <a:rPr lang="en-US" altLang="ja-JP"/>
              <a:t> </a:t>
            </a:r>
            <a:r>
              <a:rPr lang="en-US" altLang="ja-JP" err="1"/>
              <a:t>để</a:t>
            </a:r>
            <a:r>
              <a:rPr lang="en-US" altLang="ja-JP"/>
              <a:t> </a:t>
            </a:r>
            <a:r>
              <a:rPr lang="en-US" altLang="ja-JP" err="1"/>
              <a:t>tối</a:t>
            </a:r>
            <a:r>
              <a:rPr lang="en-US" altLang="ja-JP"/>
              <a:t> </a:t>
            </a:r>
            <a:r>
              <a:rPr lang="en-US" altLang="ja-JP" err="1"/>
              <a:t>ưu</a:t>
            </a:r>
            <a:r>
              <a:rPr lang="en-US" altLang="ja-JP"/>
              <a:t> </a:t>
            </a:r>
            <a:r>
              <a:rPr lang="en-US" altLang="ja-JP" err="1"/>
              <a:t>hơn</a:t>
            </a:r>
            <a:r>
              <a:rPr lang="en-US" altLang="ja-JP"/>
              <a:t>.</a:t>
            </a:r>
          </a:p>
          <a:p>
            <a:endParaRPr lang="en-GB"/>
          </a:p>
        </p:txBody>
      </p:sp>
      <p:sp>
        <p:nvSpPr>
          <p:cNvPr id="4" name="Date Placeholder 3">
            <a:extLst>
              <a:ext uri="{FF2B5EF4-FFF2-40B4-BE49-F238E27FC236}">
                <a16:creationId xmlns:a16="http://schemas.microsoft.com/office/drawing/2014/main" id="{E838C91C-682A-4EDE-BEF2-DB390F81C05B}"/>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FE0276B3-6F09-481D-B90A-05FC4220695D}"/>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A0DCB253-EFF6-417C-ACAE-42F279E707C5}"/>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pic>
        <p:nvPicPr>
          <p:cNvPr id="8" name="Picture 7" descr="A close-up of a circuit board&#10;&#10;Description automatically generated with medium confidence">
            <a:extLst>
              <a:ext uri="{FF2B5EF4-FFF2-40B4-BE49-F238E27FC236}">
                <a16:creationId xmlns:a16="http://schemas.microsoft.com/office/drawing/2014/main" id="{53EC7112-DA86-4AF9-A34C-CFC8D59110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431656"/>
            <a:ext cx="5076056" cy="2701690"/>
          </a:xfrm>
          <a:prstGeom prst="rect">
            <a:avLst/>
          </a:prstGeom>
        </p:spPr>
      </p:pic>
    </p:spTree>
    <p:extLst>
      <p:ext uri="{BB962C8B-B14F-4D97-AF65-F5344CB8AC3E}">
        <p14:creationId xmlns:p14="http://schemas.microsoft.com/office/powerpoint/2010/main" val="70560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t>Nội</a:t>
            </a:r>
            <a:r>
              <a:rPr lang="en-US" altLang="ja-JP"/>
              <a:t> dung </a:t>
            </a:r>
            <a:r>
              <a:rPr lang="en-US" altLang="ja-JP" err="1"/>
              <a:t>báo</a:t>
            </a:r>
            <a:r>
              <a:rPr lang="en-US" altLang="ja-JP"/>
              <a:t> </a:t>
            </a:r>
            <a:r>
              <a:rPr lang="en-US" altLang="ja-JP" err="1"/>
              <a:t>cáo</a:t>
            </a:r>
            <a:r>
              <a:rPr lang="en-US" altLang="ja-JP"/>
              <a:t> </a:t>
            </a:r>
            <a:r>
              <a:rPr lang="en-US" altLang="ja-JP" err="1"/>
              <a:t>hôm</a:t>
            </a:r>
            <a:r>
              <a:rPr lang="en-US" altLang="ja-JP"/>
              <a:t> nay</a:t>
            </a:r>
            <a:endParaRPr kumimoji="1" lang="ja-JP" altLang="en-US"/>
          </a:p>
        </p:txBody>
      </p:sp>
      <p:sp>
        <p:nvSpPr>
          <p:cNvPr id="3" name="コンテンツ プレースホルダー 2"/>
          <p:cNvSpPr>
            <a:spLocks noGrp="1"/>
          </p:cNvSpPr>
          <p:nvPr>
            <p:ph idx="1"/>
          </p:nvPr>
        </p:nvSpPr>
        <p:spPr/>
        <p:txBody>
          <a:bodyPr/>
          <a:lstStyle/>
          <a:p>
            <a:r>
              <a:rPr kumimoji="1" lang="en-US" altLang="ja-JP" err="1"/>
              <a:t>Nội</a:t>
            </a:r>
            <a:r>
              <a:rPr kumimoji="1" lang="en-US" altLang="ja-JP"/>
              <a:t> dung #1: </a:t>
            </a:r>
            <a:r>
              <a:rPr lang="en-US" altLang="ja-JP" err="1"/>
              <a:t>Phần</a:t>
            </a:r>
            <a:r>
              <a:rPr lang="en-US" altLang="ja-JP"/>
              <a:t> </a:t>
            </a:r>
            <a:r>
              <a:rPr lang="en-US" altLang="ja-JP" err="1"/>
              <a:t>nén</a:t>
            </a:r>
            <a:r>
              <a:rPr lang="en-US" altLang="ja-JP"/>
              <a:t> ( compression).</a:t>
            </a:r>
            <a:endParaRPr kumimoji="1" lang="en-US" altLang="ja-JP"/>
          </a:p>
          <a:p>
            <a:r>
              <a:rPr lang="en-US" altLang="ja-JP" err="1"/>
              <a:t>Nội</a:t>
            </a:r>
            <a:r>
              <a:rPr lang="en-US" altLang="ja-JP"/>
              <a:t> dung #2: </a:t>
            </a:r>
            <a:r>
              <a:rPr lang="en-US" altLang="ja-JP" err="1"/>
              <a:t>Phần</a:t>
            </a:r>
            <a:r>
              <a:rPr lang="en-US" altLang="ja-JP"/>
              <a:t> </a:t>
            </a:r>
            <a:r>
              <a:rPr lang="en-US" altLang="ja-JP" err="1"/>
              <a:t>giải</a:t>
            </a:r>
            <a:r>
              <a:rPr lang="en-US" altLang="ja-JP"/>
              <a:t> </a:t>
            </a:r>
            <a:r>
              <a:rPr lang="en-US" altLang="ja-JP" err="1"/>
              <a:t>nén</a:t>
            </a:r>
            <a:r>
              <a:rPr lang="en-US" altLang="ja-JP"/>
              <a:t> ( decompression).</a:t>
            </a:r>
          </a:p>
        </p:txBody>
      </p:sp>
      <p:sp>
        <p:nvSpPr>
          <p:cNvPr id="4" name="日付プレースホルダー 3"/>
          <p:cNvSpPr>
            <a:spLocks noGrp="1"/>
          </p:cNvSpPr>
          <p:nvPr>
            <p:ph type="dt" sz="half" idx="10"/>
          </p:nvPr>
        </p:nvSpPr>
        <p:spPr/>
        <p:txBody>
          <a:bodyPr/>
          <a:lstStyle/>
          <a:p>
            <a:fld id="{C479F110-A84B-4123-8FB7-EF8D25F4A0AF}"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252078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913" y="287338"/>
            <a:ext cx="7354887" cy="693390"/>
          </a:xfrm>
        </p:spPr>
        <p:txBody>
          <a:bodyPr wrap="square" anchor="ctr">
            <a:normAutofit/>
          </a:bodyPr>
          <a:lstStyle/>
          <a:p>
            <a:r>
              <a:rPr lang="en-US" altLang="ja-JP" err="1"/>
              <a:t>Nội</a:t>
            </a:r>
            <a:r>
              <a:rPr lang="en-US" altLang="ja-JP"/>
              <a:t> dung #1: </a:t>
            </a:r>
            <a:r>
              <a:rPr lang="en-US" altLang="ja-JP" err="1"/>
              <a:t>Phần</a:t>
            </a:r>
            <a:r>
              <a:rPr lang="en-US" altLang="ja-JP"/>
              <a:t> </a:t>
            </a:r>
            <a:r>
              <a:rPr lang="en-US" altLang="ja-JP" err="1"/>
              <a:t>nén</a:t>
            </a:r>
            <a:r>
              <a:rPr lang="en-US" altLang="ja-JP"/>
              <a:t> - compression</a:t>
            </a:r>
            <a:endParaRPr kumimoji="1" lang="ja-JP" altLang="en-US"/>
          </a:p>
        </p:txBody>
      </p:sp>
      <p:sp>
        <p:nvSpPr>
          <p:cNvPr id="4" name="日付プレースホルダー 3"/>
          <p:cNvSpPr>
            <a:spLocks noGrp="1"/>
          </p:cNvSpPr>
          <p:nvPr>
            <p:ph type="dt" sz="half" idx="10"/>
          </p:nvPr>
        </p:nvSpPr>
        <p:spPr>
          <a:xfrm>
            <a:off x="251520" y="6525344"/>
            <a:ext cx="2133600" cy="288206"/>
          </a:xfrm>
        </p:spPr>
        <p:txBody>
          <a:bodyPr wrap="square" anchor="t">
            <a:normAutofit/>
          </a:bodyPr>
          <a:lstStyle/>
          <a:p>
            <a:pPr>
              <a:spcAft>
                <a:spcPts val="600"/>
              </a:spcAft>
            </a:pPr>
            <a:fld id="{8DDB7F75-1913-4B50-A563-504D763B4EEA}" type="datetime1">
              <a:rPr kumimoji="1" lang="en-US" altLang="ja-JP" smtClean="0"/>
              <a:pPr>
                <a:spcAft>
                  <a:spcPts val="600"/>
                </a:spcAft>
              </a:pPr>
              <a:t>4/9/2021</a:t>
            </a:fld>
            <a:endParaRPr kumimoji="1" lang="ja-JP" altLang="en-US"/>
          </a:p>
        </p:txBody>
      </p:sp>
      <p:sp>
        <p:nvSpPr>
          <p:cNvPr id="6" name="スライド番号プレースホルダー 5"/>
          <p:cNvSpPr>
            <a:spLocks noGrp="1"/>
          </p:cNvSpPr>
          <p:nvPr>
            <p:ph type="sldNum" sz="quarter" idx="12"/>
          </p:nvPr>
        </p:nvSpPr>
        <p:spPr>
          <a:xfrm>
            <a:off x="7139880" y="6524625"/>
            <a:ext cx="1752600" cy="288925"/>
          </a:xfrm>
        </p:spPr>
        <p:txBody>
          <a:bodyPr wrap="square" anchor="t">
            <a:normAutofit/>
          </a:bodyPr>
          <a:lstStyle/>
          <a:p>
            <a:pPr>
              <a:spcAft>
                <a:spcPts val="600"/>
              </a:spcAft>
            </a:pPr>
            <a:fld id="{800C8475-47C1-49C9-BEE5-594F8CF4D71F}" type="slidenum">
              <a:rPr kumimoji="1" lang="ja-JP" altLang="en-US" smtClean="0"/>
              <a:pPr>
                <a:spcAft>
                  <a:spcPts val="600"/>
                </a:spcAft>
              </a:pPr>
              <a:t>6</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wrap="square" anchor="t">
            <a:normAutofit/>
          </a:bodyPr>
          <a:lstStyle/>
          <a:p>
            <a:pPr>
              <a:spcAft>
                <a:spcPts val="600"/>
              </a:spcAft>
            </a:pPr>
            <a:r>
              <a:rPr kumimoji="1" lang="en-US" altLang="ja-JP"/>
              <a:t>Copyrights 2016 UIT-CE DSP R&amp;D Group . All Rights Reserved.</a:t>
            </a:r>
            <a:endParaRPr kumimoji="1" lang="ja-JP" altLang="en-US"/>
          </a:p>
        </p:txBody>
      </p:sp>
      <p:sp>
        <p:nvSpPr>
          <p:cNvPr id="18" name="Content Placeholder 17">
            <a:extLst>
              <a:ext uri="{FF2B5EF4-FFF2-40B4-BE49-F238E27FC236}">
                <a16:creationId xmlns:a16="http://schemas.microsoft.com/office/drawing/2014/main" id="{23E923D7-C8A1-4142-A9CE-5BB50FE0E99B}"/>
              </a:ext>
            </a:extLst>
          </p:cNvPr>
          <p:cNvSpPr>
            <a:spLocks noGrp="1"/>
          </p:cNvSpPr>
          <p:nvPr>
            <p:ph idx="1"/>
          </p:nvPr>
        </p:nvSpPr>
        <p:spPr/>
        <p:txBody>
          <a:bodyPr/>
          <a:lstStyle/>
          <a:p>
            <a:r>
              <a:rPr lang="en-US" err="1"/>
              <a:t>Tổng</a:t>
            </a:r>
            <a:r>
              <a:rPr lang="en-US"/>
              <a:t> </a:t>
            </a:r>
            <a:r>
              <a:rPr lang="en-US" err="1"/>
              <a:t>quan</a:t>
            </a:r>
            <a:endParaRPr lang="en-US"/>
          </a:p>
          <a:p>
            <a:pPr marL="0" indent="0">
              <a:buNone/>
            </a:pPr>
            <a:endParaRPr lang="en-GB"/>
          </a:p>
        </p:txBody>
      </p:sp>
      <p:pic>
        <p:nvPicPr>
          <p:cNvPr id="7" name="Picture 6">
            <a:extLst>
              <a:ext uri="{FF2B5EF4-FFF2-40B4-BE49-F238E27FC236}">
                <a16:creationId xmlns:a16="http://schemas.microsoft.com/office/drawing/2014/main" id="{5357101F-7E45-475D-B451-225F93A4FE97}"/>
              </a:ext>
            </a:extLst>
          </p:cNvPr>
          <p:cNvPicPr>
            <a:picLocks noChangeAspect="1"/>
          </p:cNvPicPr>
          <p:nvPr/>
        </p:nvPicPr>
        <p:blipFill>
          <a:blip r:embed="rId2"/>
          <a:stretch>
            <a:fillRect/>
          </a:stretch>
        </p:blipFill>
        <p:spPr>
          <a:xfrm>
            <a:off x="374348" y="2409777"/>
            <a:ext cx="8687877" cy="2830533"/>
          </a:xfrm>
          <a:prstGeom prst="rect">
            <a:avLst/>
          </a:prstGeom>
        </p:spPr>
      </p:pic>
    </p:spTree>
    <p:extLst>
      <p:ext uri="{BB962C8B-B14F-4D97-AF65-F5344CB8AC3E}">
        <p14:creationId xmlns:p14="http://schemas.microsoft.com/office/powerpoint/2010/main" val="144088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E16A-B536-468B-AD71-8479ABB13457}"/>
              </a:ext>
            </a:extLst>
          </p:cNvPr>
          <p:cNvSpPr>
            <a:spLocks noGrp="1"/>
          </p:cNvSpPr>
          <p:nvPr>
            <p:ph type="title"/>
          </p:nvPr>
        </p:nvSpPr>
        <p:spPr/>
        <p:txBody>
          <a:bodyPr/>
          <a:lstStyle/>
          <a:p>
            <a:r>
              <a:rPr lang="en-US"/>
              <a:t> </a:t>
            </a:r>
            <a:endParaRPr lang="en-GB"/>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2D69CC-E032-4362-B964-92B60A5194BE}"/>
                  </a:ext>
                </a:extLst>
              </p:cNvPr>
              <p:cNvSpPr>
                <a:spLocks noGrp="1"/>
              </p:cNvSpPr>
              <p:nvPr>
                <p:ph idx="1"/>
              </p:nvPr>
            </p:nvSpPr>
            <p:spPr/>
            <p:txBody>
              <a:bodyPr/>
              <a:lstStyle/>
              <a:p>
                <a:r>
                  <a:rPr lang="en-US"/>
                  <a:t>1.1 </a:t>
                </a:r>
                <a:r>
                  <a:rPr lang="en-US" err="1"/>
                  <a:t>Lượng</a:t>
                </a:r>
                <a:r>
                  <a:rPr lang="en-US"/>
                  <a:t> </a:t>
                </a:r>
                <a:r>
                  <a:rPr lang="en-US" err="1"/>
                  <a:t>tử</a:t>
                </a:r>
                <a:r>
                  <a:rPr lang="en-US"/>
                  <a:t> </a:t>
                </a:r>
                <a:r>
                  <a:rPr lang="en-US" err="1"/>
                  <a:t>hóa</a:t>
                </a:r>
                <a:endParaRPr lang="en-US"/>
              </a:p>
              <a:p>
                <a:pPr lvl="1"/>
                <a:r>
                  <a:rPr lang="vi-VN"/>
                  <a:t> </a:t>
                </a:r>
                <a:r>
                  <a:rPr lang="en-US"/>
                  <a:t>Lượng </a:t>
                </a:r>
                <a:r>
                  <a:rPr lang="en-US" err="1"/>
                  <a:t>tử</a:t>
                </a:r>
                <a:r>
                  <a:rPr lang="en-US"/>
                  <a:t> </a:t>
                </a:r>
                <a:r>
                  <a:rPr lang="en-US" err="1"/>
                  <a:t>hóa</a:t>
                </a:r>
                <a:r>
                  <a:rPr lang="en-US"/>
                  <a:t> </a:t>
                </a:r>
                <a:r>
                  <a:rPr lang="en-US" err="1"/>
                  <a:t>là</a:t>
                </a:r>
                <a:r>
                  <a:rPr lang="en-US"/>
                  <a:t> </a:t>
                </a:r>
                <a:r>
                  <a:rPr lang="en-US" err="1"/>
                  <a:t>quá</a:t>
                </a:r>
                <a:r>
                  <a:rPr lang="en-US"/>
                  <a:t> </a:t>
                </a:r>
                <a:r>
                  <a:rPr lang="en-US" err="1"/>
                  <a:t>trình</a:t>
                </a:r>
                <a:r>
                  <a:rPr lang="en-US"/>
                  <a:t> </a:t>
                </a:r>
                <a:r>
                  <a:rPr lang="en-US" err="1"/>
                  <a:t>sử</a:t>
                </a:r>
                <a:r>
                  <a:rPr lang="en-US"/>
                  <a:t> </a:t>
                </a:r>
                <a:r>
                  <a:rPr lang="en-US" err="1"/>
                  <a:t>dụng</a:t>
                </a:r>
                <a:r>
                  <a:rPr lang="en-US"/>
                  <a:t> </a:t>
                </a:r>
                <a:r>
                  <a:rPr lang="en-US" err="1"/>
                  <a:t>ít</a:t>
                </a:r>
                <a:r>
                  <a:rPr lang="en-US"/>
                  <a:t> bit </a:t>
                </a:r>
                <a:r>
                  <a:rPr lang="en-US" err="1"/>
                  <a:t>hơn</a:t>
                </a:r>
                <a:r>
                  <a:rPr lang="en-US"/>
                  <a:t> ban </a:t>
                </a:r>
                <a:r>
                  <a:rPr lang="en-US" err="1"/>
                  <a:t>đầu</a:t>
                </a:r>
                <a:r>
                  <a:rPr lang="en-US"/>
                  <a:t> </a:t>
                </a:r>
                <a:r>
                  <a:rPr lang="en-US" err="1"/>
                  <a:t>để</a:t>
                </a:r>
                <a:r>
                  <a:rPr lang="en-US"/>
                  <a:t> </a:t>
                </a:r>
                <a:r>
                  <a:rPr lang="en-US" err="1"/>
                  <a:t>đại</a:t>
                </a:r>
                <a:r>
                  <a:rPr lang="en-US"/>
                  <a:t> </a:t>
                </a:r>
                <a:r>
                  <a:rPr lang="en-US" err="1"/>
                  <a:t>diện</a:t>
                </a:r>
                <a:r>
                  <a:rPr lang="en-US"/>
                  <a:t> </a:t>
                </a:r>
                <a:r>
                  <a:rPr lang="en-US" err="1"/>
                  <a:t>cho</a:t>
                </a:r>
                <a:r>
                  <a:rPr lang="en-US"/>
                  <a:t> </a:t>
                </a:r>
                <a:r>
                  <a:rPr lang="en-US" err="1"/>
                  <a:t>mỗi</a:t>
                </a:r>
                <a:r>
                  <a:rPr lang="en-US"/>
                  <a:t> pixel (</a:t>
                </a:r>
                <a:r>
                  <a:rPr lang="en-US" err="1"/>
                  <a:t>đây</a:t>
                </a:r>
                <a:r>
                  <a:rPr lang="en-US"/>
                  <a:t> </a:t>
                </a:r>
                <a:r>
                  <a:rPr lang="en-US" err="1"/>
                  <a:t>là</a:t>
                </a:r>
                <a:r>
                  <a:rPr lang="en-US"/>
                  <a:t> </a:t>
                </a:r>
                <a:r>
                  <a:rPr lang="en-US" err="1"/>
                  <a:t>phương</a:t>
                </a:r>
                <a:r>
                  <a:rPr lang="en-US"/>
                  <a:t> pháp </a:t>
                </a:r>
                <a:r>
                  <a:rPr lang="en-US" err="1"/>
                  <a:t>nén</a:t>
                </a:r>
                <a:r>
                  <a:rPr lang="en-US"/>
                  <a:t> </a:t>
                </a:r>
                <a:r>
                  <a:rPr lang="en-US" err="1"/>
                  <a:t>mất</a:t>
                </a:r>
                <a:r>
                  <a:rPr lang="en-US"/>
                  <a:t> </a:t>
                </a:r>
                <a:r>
                  <a:rPr lang="en-US" err="1"/>
                  <a:t>mát</a:t>
                </a:r>
                <a:r>
                  <a:rPr lang="en-US"/>
                  <a:t>).</a:t>
                </a:r>
              </a:p>
              <a:p>
                <a:pPr lvl="1"/>
                <a:r>
                  <a:rPr lang="vi-VN"/>
                  <a:t> </a:t>
                </a:r>
                <a:r>
                  <a:rPr lang="en-US"/>
                  <a:t>Chọn </a:t>
                </a:r>
                <a:r>
                  <a:rPr lang="en-US" err="1"/>
                  <a:t>mức</a:t>
                </a:r>
                <a:r>
                  <a:rPr lang="en-US"/>
                  <a:t> </a:t>
                </a:r>
                <a:r>
                  <a:rPr lang="en-US" err="1"/>
                  <a:t>lượng</a:t>
                </a:r>
                <a:r>
                  <a:rPr lang="en-US"/>
                  <a:t> </a:t>
                </a:r>
                <a:r>
                  <a:rPr lang="en-US" err="1"/>
                  <a:t>tử</a:t>
                </a:r>
                <a:r>
                  <a:rPr lang="en-US"/>
                  <a:t> </a:t>
                </a:r>
                <a:r>
                  <a:rPr lang="en-US" err="1"/>
                  <a:t>bằng</a:t>
                </a:r>
                <a:r>
                  <a:rPr lang="en-US"/>
                  <a:t> 3(M =3): </a:t>
                </a:r>
                <a:r>
                  <a:rPr lang="en-US" err="1"/>
                  <a:t>chuyển</a:t>
                </a:r>
                <a:r>
                  <a:rPr lang="en-US"/>
                  <a:t> pixel </a:t>
                </a:r>
                <a:r>
                  <a:rPr lang="en-US" err="1"/>
                  <a:t>được</a:t>
                </a:r>
                <a:r>
                  <a:rPr lang="en-US"/>
                  <a:t> </a:t>
                </a:r>
                <a:r>
                  <a:rPr lang="en-US" err="1"/>
                  <a:t>đại</a:t>
                </a:r>
                <a:r>
                  <a:rPr lang="en-US"/>
                  <a:t> </a:t>
                </a:r>
                <a:r>
                  <a:rPr lang="en-US" err="1"/>
                  <a:t>diện</a:t>
                </a:r>
                <a:r>
                  <a:rPr lang="en-US"/>
                  <a:t> </a:t>
                </a:r>
                <a:r>
                  <a:rPr lang="en-US" err="1"/>
                  <a:t>từ</a:t>
                </a:r>
                <a:r>
                  <a:rPr lang="en-US"/>
                  <a:t> 8 bit sang 3 bit (dịch phải 5 bit).</a:t>
                </a:r>
              </a:p>
              <a:p>
                <a:pPr lvl="1"/>
                <a:r>
                  <a:rPr lang="vi-VN"/>
                  <a:t> </a:t>
                </a:r>
                <a:r>
                  <a:rPr lang="en-US"/>
                  <a:t>Chọn </a:t>
                </a:r>
                <a:r>
                  <a:rPr lang="en-US" err="1"/>
                  <a:t>mô</a:t>
                </a:r>
                <a:r>
                  <a:rPr lang="en-US"/>
                  <a:t> </a:t>
                </a:r>
                <a:r>
                  <a:rPr lang="en-US" err="1"/>
                  <a:t>hình</a:t>
                </a:r>
                <a:r>
                  <a:rPr lang="en-US"/>
                  <a:t> </a:t>
                </a:r>
                <a:r>
                  <a:rPr lang="en-US" err="1"/>
                  <a:t>dịch</a:t>
                </a:r>
                <a:r>
                  <a:rPr lang="en-US"/>
                  <a:t> </a:t>
                </a:r>
                <a:r>
                  <a:rPr lang="en-US" err="1"/>
                  <a:t>chuyển</a:t>
                </a:r>
                <a:r>
                  <a:rPr lang="en-US"/>
                  <a:t> vi </a:t>
                </a:r>
                <a:r>
                  <a:rPr lang="en-US" err="1"/>
                  <a:t>mô</a:t>
                </a:r>
                <a:r>
                  <a:rPr lang="en-US"/>
                  <a:t> </a:t>
                </a:r>
                <a:r>
                  <a:rPr lang="en-US" err="1"/>
                  <a:t>có</a:t>
                </a:r>
                <a:r>
                  <a:rPr lang="en-US"/>
                  <a:t> </a:t>
                </a:r>
                <a:r>
                  <a:rPr lang="en-US" err="1"/>
                  <a:t>kích</a:t>
                </a:r>
                <a:r>
                  <a:rPr lang="en-US"/>
                  <a:t> </a:t>
                </a:r>
                <a:r>
                  <a:rPr lang="en-US" err="1"/>
                  <a:t>thước</a:t>
                </a:r>
                <a:r>
                  <a:rPr lang="en-US"/>
                  <a:t> </a:t>
                </a:r>
                <a:r>
                  <a:rPr lang="en-US" err="1"/>
                  <a:t>NxN</a:t>
                </a:r>
                <a:r>
                  <a:rPr lang="en-US"/>
                  <a:t>.</a:t>
                </a:r>
              </a:p>
              <a:p>
                <a:pPr marL="457200" lvl="1" indent="0">
                  <a:buNone/>
                </a:pPr>
                <a:r>
                  <a:rPr lang="en-US"/>
                  <a:t>    </a:t>
                </a:r>
                <a:r>
                  <a:rPr lang="el-GR"/>
                  <a:t>δ</a:t>
                </a:r>
                <a:r>
                  <a:rPr lang="en-GB"/>
                  <a:t>t = round( </a:t>
                </a:r>
                <a14:m>
                  <m:oMath xmlns:m="http://schemas.openxmlformats.org/officeDocument/2006/math">
                    <m:f>
                      <m:fPr>
                        <m:ctrlPr>
                          <a:rPr lang="en-GB" b="1" i="1" smtClean="0">
                            <a:latin typeface="Cambria Math" panose="02040503050406030204" pitchFamily="18" charset="0"/>
                          </a:rPr>
                        </m:ctrlPr>
                      </m:fPr>
                      <m:num>
                        <m:r>
                          <a:rPr lang="en-US" b="1" i="0" smtClean="0">
                            <a:latin typeface="Cambria Math" panose="02040503050406030204" pitchFamily="18" charset="0"/>
                          </a:rPr>
                          <m:t>𝐭</m:t>
                        </m:r>
                      </m:num>
                      <m:den>
                        <m:sSup>
                          <m:sSupPr>
                            <m:ctrlPr>
                              <a:rPr lang="en-US" b="1" i="1" smtClean="0">
                                <a:latin typeface="Cambria Math" panose="02040503050406030204" pitchFamily="18" charset="0"/>
                              </a:rPr>
                            </m:ctrlPr>
                          </m:sSupPr>
                          <m:e>
                            <m:r>
                              <a:rPr lang="en-US" b="1" i="0" smtClean="0">
                                <a:latin typeface="Cambria Math" panose="02040503050406030204" pitchFamily="18" charset="0"/>
                              </a:rPr>
                              <m:t>𝐍</m:t>
                            </m:r>
                          </m:e>
                          <m:sup>
                            <m:r>
                              <a:rPr lang="en-US" b="1" i="0" smtClean="0">
                                <a:latin typeface="Cambria Math" panose="02040503050406030204" pitchFamily="18" charset="0"/>
                              </a:rPr>
                              <m:t>𝟐</m:t>
                            </m:r>
                          </m:sup>
                        </m:sSup>
                      </m:den>
                    </m:f>
                  </m:oMath>
                </a14:m>
                <a:r>
                  <a:rPr lang="en-GB" b="1"/>
                  <a:t>∆</a:t>
                </a:r>
                <a:r>
                  <a:rPr lang="en-GB"/>
                  <a:t>). ( </a:t>
                </a:r>
                <a:r>
                  <a:rPr lang="en-GB" err="1"/>
                  <a:t>với</a:t>
                </a:r>
                <a:r>
                  <a:rPr lang="en-GB"/>
                  <a:t> </a:t>
                </a:r>
                <a:r>
                  <a:rPr lang="en-GB" b="1"/>
                  <a:t>∆ </a:t>
                </a:r>
                <a:r>
                  <a:rPr lang="en-GB"/>
                  <a:t>=32</a:t>
                </a:r>
                <a:r>
                  <a:rPr lang="en-US"/>
                  <a:t>, N = 3). [2]</a:t>
                </a:r>
              </a:p>
              <a:p>
                <a:pPr marL="457200" lvl="1" indent="0">
                  <a:buNone/>
                </a:pPr>
                <a:r>
                  <a:rPr lang="en-US">
                    <a:sym typeface="Wingdings" panose="05000000000000000000" pitchFamily="2" charset="2"/>
                  </a:rPr>
                  <a:t>     Giá </a:t>
                </a:r>
                <a:r>
                  <a:rPr lang="en-US" err="1">
                    <a:sym typeface="Wingdings" panose="05000000000000000000" pitchFamily="2" charset="2"/>
                  </a:rPr>
                  <a:t>trị</a:t>
                </a:r>
                <a:r>
                  <a:rPr lang="en-US">
                    <a:sym typeface="Wingdings" panose="05000000000000000000" pitchFamily="2" charset="2"/>
                  </a:rPr>
                  <a:t> </a:t>
                </a:r>
                <a:r>
                  <a:rPr lang="en-US" err="1">
                    <a:sym typeface="Wingdings" panose="05000000000000000000" pitchFamily="2" charset="2"/>
                  </a:rPr>
                  <a:t>của</a:t>
                </a:r>
                <a:r>
                  <a:rPr lang="en-US">
                    <a:sym typeface="Wingdings" panose="05000000000000000000" pitchFamily="2" charset="2"/>
                  </a:rPr>
                  <a:t> ma </a:t>
                </a:r>
                <a:r>
                  <a:rPr lang="en-US" err="1">
                    <a:sym typeface="Wingdings" panose="05000000000000000000" pitchFamily="2" charset="2"/>
                  </a:rPr>
                  <a:t>trận</a:t>
                </a:r>
                <a:r>
                  <a:rPr lang="en-US">
                    <a:sym typeface="Wingdings" panose="05000000000000000000" pitchFamily="2" charset="2"/>
                  </a:rPr>
                  <a:t> </a:t>
                </a:r>
                <a:r>
                  <a:rPr lang="en-US" err="1">
                    <a:sym typeface="Wingdings" panose="05000000000000000000" pitchFamily="2" charset="2"/>
                  </a:rPr>
                  <a:t>dịch</a:t>
                </a:r>
                <a:r>
                  <a:rPr lang="en-US">
                    <a:sym typeface="Wingdings" panose="05000000000000000000" pitchFamily="2" charset="2"/>
                  </a:rPr>
                  <a:t> </a:t>
                </a:r>
                <a:r>
                  <a:rPr lang="en-US" err="1">
                    <a:sym typeface="Wingdings" panose="05000000000000000000" pitchFamily="2" charset="2"/>
                  </a:rPr>
                  <a:t>chuyển</a:t>
                </a:r>
                <a:r>
                  <a:rPr lang="en-US">
                    <a:sym typeface="Wingdings" panose="05000000000000000000" pitchFamily="2" charset="2"/>
                  </a:rPr>
                  <a:t> vi </a:t>
                </a:r>
                <a:r>
                  <a:rPr lang="en-US" err="1">
                    <a:sym typeface="Wingdings" panose="05000000000000000000" pitchFamily="2" charset="2"/>
                  </a:rPr>
                  <a:t>mô</a:t>
                </a:r>
                <a:r>
                  <a:rPr lang="en-US">
                    <a:sym typeface="Wingdings" panose="05000000000000000000" pitchFamily="2" charset="2"/>
                  </a:rPr>
                  <a:t>: </a:t>
                </a:r>
                <a:r>
                  <a:rPr lang="en-US" err="1">
                    <a:sym typeface="Wingdings" panose="05000000000000000000" pitchFamily="2" charset="2"/>
                  </a:rPr>
                  <a:t>là</a:t>
                </a:r>
                <a:r>
                  <a:rPr lang="en-US">
                    <a:sym typeface="Wingdings" panose="05000000000000000000" pitchFamily="2" charset="2"/>
                  </a:rPr>
                  <a:t> ma </a:t>
                </a:r>
                <a:r>
                  <a:rPr lang="en-US" err="1">
                    <a:sym typeface="Wingdings" panose="05000000000000000000" pitchFamily="2" charset="2"/>
                  </a:rPr>
                  <a:t>trận</a:t>
                </a:r>
                <a:r>
                  <a:rPr lang="en-US">
                    <a:sym typeface="Wingdings" panose="05000000000000000000" pitchFamily="2" charset="2"/>
                  </a:rPr>
                  <a:t> pattern.</a:t>
                </a:r>
              </a:p>
              <a:p>
                <a:pPr lvl="1"/>
                <a:r>
                  <a:rPr lang="en-US">
                    <a:sym typeface="Wingdings" panose="05000000000000000000" pitchFamily="2" charset="2"/>
                  </a:rPr>
                  <a:t> </a:t>
                </a:r>
                <a:r>
                  <a:rPr lang="en-US" err="1">
                    <a:sym typeface="Wingdings" panose="05000000000000000000" pitchFamily="2" charset="2"/>
                  </a:rPr>
                  <a:t>Công</a:t>
                </a:r>
                <a:r>
                  <a:rPr lang="en-US">
                    <a:sym typeface="Wingdings" panose="05000000000000000000" pitchFamily="2" charset="2"/>
                  </a:rPr>
                  <a:t> </a:t>
                </a:r>
                <a:r>
                  <a:rPr lang="en-US" err="1">
                    <a:sym typeface="Wingdings" panose="05000000000000000000" pitchFamily="2" charset="2"/>
                  </a:rPr>
                  <a:t>thức</a:t>
                </a:r>
                <a:r>
                  <a:rPr lang="en-US">
                    <a:sym typeface="Wingdings" panose="05000000000000000000" pitchFamily="2" charset="2"/>
                  </a:rPr>
                  <a:t> </a:t>
                </a:r>
                <a:r>
                  <a:rPr lang="en-US" err="1">
                    <a:sym typeface="Wingdings" panose="05000000000000000000" pitchFamily="2" charset="2"/>
                  </a:rPr>
                  <a:t>lượng</a:t>
                </a:r>
                <a:r>
                  <a:rPr lang="en-US">
                    <a:sym typeface="Wingdings" panose="05000000000000000000" pitchFamily="2" charset="2"/>
                  </a:rPr>
                  <a:t> </a:t>
                </a:r>
                <a:r>
                  <a:rPr lang="en-US" err="1">
                    <a:sym typeface="Wingdings" panose="05000000000000000000" pitchFamily="2" charset="2"/>
                  </a:rPr>
                  <a:t>tử</a:t>
                </a:r>
                <a:r>
                  <a:rPr lang="en-US">
                    <a:sym typeface="Wingdings" panose="05000000000000000000" pitchFamily="2" charset="2"/>
                  </a:rPr>
                  <a:t> </a:t>
                </a:r>
                <a:r>
                  <a:rPr lang="en-US" err="1">
                    <a:sym typeface="Wingdings" panose="05000000000000000000" pitchFamily="2" charset="2"/>
                  </a:rPr>
                  <a:t>hóa</a:t>
                </a:r>
                <a:r>
                  <a:rPr lang="en-US">
                    <a:sym typeface="Wingdings" panose="05000000000000000000" pitchFamily="2" charset="2"/>
                  </a:rPr>
                  <a:t> </a:t>
                </a:r>
              </a:p>
            </p:txBody>
          </p:sp>
        </mc:Choice>
        <mc:Fallback>
          <p:sp>
            <p:nvSpPr>
              <p:cNvPr id="3" name="Content Placeholder 2">
                <a:extLst>
                  <a:ext uri="{FF2B5EF4-FFF2-40B4-BE49-F238E27FC236}">
                    <a16:creationId xmlns:a16="http://schemas.microsoft.com/office/drawing/2014/main" id="{E92D69CC-E032-4362-B964-92B60A5194BE}"/>
                  </a:ext>
                </a:extLst>
              </p:cNvPr>
              <p:cNvSpPr>
                <a:spLocks noGrp="1" noRot="1" noChangeAspect="1" noMove="1" noResize="1" noEditPoints="1" noAdjustHandles="1" noChangeArrowheads="1" noChangeShapeType="1" noTextEdit="1"/>
              </p:cNvSpPr>
              <p:nvPr>
                <p:ph idx="1"/>
              </p:nvPr>
            </p:nvSpPr>
            <p:spPr>
              <a:blipFill>
                <a:blip r:embed="rId3"/>
                <a:stretch>
                  <a:fillRect l="-1199" t="-1391" r="-705"/>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02D1BB2B-3C43-4677-ADAE-AA230D757A65}"/>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A58D602F-78BB-4169-B58E-F2E8E1825FA2}"/>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F892EBCF-478A-40FA-ADF7-C81FFDA67812}"/>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sp>
        <p:nvSpPr>
          <p:cNvPr id="11" name="タイトル 1">
            <a:extLst>
              <a:ext uri="{FF2B5EF4-FFF2-40B4-BE49-F238E27FC236}">
                <a16:creationId xmlns:a16="http://schemas.microsoft.com/office/drawing/2014/main" id="{A5B1BD3C-733E-49D8-BE80-0EBEA3C67C8F}"/>
              </a:ext>
            </a:extLst>
          </p:cNvPr>
          <p:cNvSpPr txBox="1">
            <a:spLocks/>
          </p:cNvSpPr>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ja-JP" kern="0" err="1"/>
              <a:t>Nội</a:t>
            </a:r>
            <a:r>
              <a:rPr lang="en-US" altLang="ja-JP" kern="0"/>
              <a:t> dung #1: </a:t>
            </a:r>
            <a:r>
              <a:rPr lang="en-US" altLang="ja-JP" kern="0" err="1"/>
              <a:t>Phần</a:t>
            </a:r>
            <a:r>
              <a:rPr lang="en-US" altLang="ja-JP" kern="0"/>
              <a:t> </a:t>
            </a:r>
            <a:r>
              <a:rPr lang="en-US" altLang="ja-JP" kern="0" err="1"/>
              <a:t>nén</a:t>
            </a:r>
            <a:r>
              <a:rPr lang="en-US" altLang="ja-JP" kern="0"/>
              <a:t> - compression</a:t>
            </a:r>
            <a:endParaRPr lang="ja-JP" altLang="en-US" kern="0"/>
          </a:p>
        </p:txBody>
      </p:sp>
      <p:pic>
        <p:nvPicPr>
          <p:cNvPr id="14" name="Picture 13">
            <a:extLst>
              <a:ext uri="{FF2B5EF4-FFF2-40B4-BE49-F238E27FC236}">
                <a16:creationId xmlns:a16="http://schemas.microsoft.com/office/drawing/2014/main" id="{CA6DFBE4-6F43-4142-A42E-FBF510A37330}"/>
              </a:ext>
            </a:extLst>
          </p:cNvPr>
          <p:cNvPicPr>
            <a:picLocks noChangeAspect="1"/>
          </p:cNvPicPr>
          <p:nvPr/>
        </p:nvPicPr>
        <p:blipFill>
          <a:blip r:embed="rId4"/>
          <a:stretch>
            <a:fillRect/>
          </a:stretch>
        </p:blipFill>
        <p:spPr>
          <a:xfrm>
            <a:off x="899592" y="5445224"/>
            <a:ext cx="3248478" cy="457264"/>
          </a:xfrm>
          <a:prstGeom prst="rect">
            <a:avLst/>
          </a:prstGeom>
        </p:spPr>
      </p:pic>
      <p:pic>
        <p:nvPicPr>
          <p:cNvPr id="15" name="Picture 14">
            <a:extLst>
              <a:ext uri="{FF2B5EF4-FFF2-40B4-BE49-F238E27FC236}">
                <a16:creationId xmlns:a16="http://schemas.microsoft.com/office/drawing/2014/main" id="{828CA255-CF9B-4374-AB94-AFE3B045F367}"/>
              </a:ext>
            </a:extLst>
          </p:cNvPr>
          <p:cNvPicPr>
            <a:picLocks noChangeAspect="1"/>
          </p:cNvPicPr>
          <p:nvPr/>
        </p:nvPicPr>
        <p:blipFill>
          <a:blip r:embed="rId5"/>
          <a:stretch>
            <a:fillRect/>
          </a:stretch>
        </p:blipFill>
        <p:spPr>
          <a:xfrm>
            <a:off x="6660232" y="5159964"/>
            <a:ext cx="1774456" cy="1077348"/>
          </a:xfrm>
          <a:prstGeom prst="rect">
            <a:avLst/>
          </a:prstGeom>
        </p:spPr>
      </p:pic>
    </p:spTree>
    <p:extLst>
      <p:ext uri="{BB962C8B-B14F-4D97-AF65-F5344CB8AC3E}">
        <p14:creationId xmlns:p14="http://schemas.microsoft.com/office/powerpoint/2010/main" val="5662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AE5AB615-CE80-4FE3-ADB2-E3FAA37345C9}"/>
              </a:ext>
            </a:extLst>
          </p:cNvPr>
          <p:cNvSpPr>
            <a:spLocks noGrp="1"/>
          </p:cNvSpPr>
          <p:nvPr>
            <p:ph type="title"/>
          </p:nvPr>
        </p:nvSpPr>
        <p:spPr>
          <a:xfrm>
            <a:off x="1331913" y="287338"/>
            <a:ext cx="7354887" cy="693390"/>
          </a:xfrm>
        </p:spPr>
        <p:txBody>
          <a:bodyPr wrap="square" anchor="ctr">
            <a:normAutofit/>
          </a:bodyPr>
          <a:lstStyle/>
          <a:p>
            <a:r>
              <a:rPr lang="en-US" altLang="ja-JP" err="1"/>
              <a:t>Nội</a:t>
            </a:r>
            <a:r>
              <a:rPr lang="en-US" altLang="ja-JP"/>
              <a:t> dung #1: </a:t>
            </a:r>
            <a:r>
              <a:rPr lang="en-US" altLang="ja-JP" err="1"/>
              <a:t>Phần</a:t>
            </a:r>
            <a:r>
              <a:rPr lang="en-US" altLang="ja-JP"/>
              <a:t> </a:t>
            </a:r>
            <a:r>
              <a:rPr lang="en-US" altLang="ja-JP" err="1"/>
              <a:t>nén</a:t>
            </a:r>
            <a:r>
              <a:rPr lang="en-US" altLang="ja-JP"/>
              <a:t> - compression</a:t>
            </a:r>
            <a:endParaRPr kumimoji="1" lang="ja-JP" altLang="en-US"/>
          </a:p>
        </p:txBody>
      </p:sp>
      <p:sp>
        <p:nvSpPr>
          <p:cNvPr id="13" name="Content Placeholder 2">
            <a:extLst>
              <a:ext uri="{FF2B5EF4-FFF2-40B4-BE49-F238E27FC236}">
                <a16:creationId xmlns:a16="http://schemas.microsoft.com/office/drawing/2014/main" id="{12EB631C-F46C-47A8-9364-4A7705AE15FF}"/>
              </a:ext>
            </a:extLst>
          </p:cNvPr>
          <p:cNvSpPr>
            <a:spLocks noGrp="1"/>
          </p:cNvSpPr>
          <p:nvPr>
            <p:ph sz="half" idx="1"/>
          </p:nvPr>
        </p:nvSpPr>
        <p:spPr>
          <a:xfrm>
            <a:off x="251520" y="1628799"/>
            <a:ext cx="4038600" cy="4525963"/>
          </a:xfrm>
        </p:spPr>
        <p:txBody>
          <a:bodyPr/>
          <a:lstStyle/>
          <a:p>
            <a:pPr lvl="1"/>
            <a:r>
              <a:rPr lang="en-US"/>
              <a:t> Bảng biểu thị các thông số CR1, CR2, PSNR, BPP khi thử nghiệm các cặp M và N khác nhau trên mỗi bức ảnh.</a:t>
            </a:r>
          </a:p>
        </p:txBody>
      </p:sp>
      <p:sp>
        <p:nvSpPr>
          <p:cNvPr id="4" name="Date Placeholder 3">
            <a:extLst>
              <a:ext uri="{FF2B5EF4-FFF2-40B4-BE49-F238E27FC236}">
                <a16:creationId xmlns:a16="http://schemas.microsoft.com/office/drawing/2014/main" id="{9048B59B-BB78-4A16-9367-5754B95D9F1B}"/>
              </a:ext>
            </a:extLst>
          </p:cNvPr>
          <p:cNvSpPr>
            <a:spLocks noGrp="1"/>
          </p:cNvSpPr>
          <p:nvPr>
            <p:ph type="dt" sz="half" idx="10"/>
          </p:nvPr>
        </p:nvSpPr>
        <p:spPr>
          <a:xfrm>
            <a:off x="251520" y="6525344"/>
            <a:ext cx="2133600" cy="288206"/>
          </a:xfrm>
        </p:spPr>
        <p:txBody>
          <a:bodyPr wrap="square" anchor="t">
            <a:normAutofit/>
          </a:bodyPr>
          <a:lstStyle/>
          <a:p>
            <a:pPr>
              <a:spcAft>
                <a:spcPts val="600"/>
              </a:spcAft>
            </a:pPr>
            <a:fld id="{F6719820-391C-4251-8067-8FC855675E59}" type="datetime1">
              <a:rPr kumimoji="1" lang="en-US" altLang="ja-JP" smtClean="0"/>
              <a:pPr>
                <a:spcAft>
                  <a:spcPts val="600"/>
                </a:spcAft>
              </a:pPr>
              <a:t>4/9/2021</a:t>
            </a:fld>
            <a:endParaRPr kumimoji="1" lang="ja-JP" altLang="en-US"/>
          </a:p>
        </p:txBody>
      </p:sp>
      <p:sp>
        <p:nvSpPr>
          <p:cNvPr id="5" name="Slide Number Placeholder 4">
            <a:extLst>
              <a:ext uri="{FF2B5EF4-FFF2-40B4-BE49-F238E27FC236}">
                <a16:creationId xmlns:a16="http://schemas.microsoft.com/office/drawing/2014/main" id="{BD98BC3E-2904-4C08-90F2-29934763686F}"/>
              </a:ext>
            </a:extLst>
          </p:cNvPr>
          <p:cNvSpPr>
            <a:spLocks noGrp="1"/>
          </p:cNvSpPr>
          <p:nvPr>
            <p:ph type="sldNum" sz="quarter" idx="12"/>
          </p:nvPr>
        </p:nvSpPr>
        <p:spPr>
          <a:xfrm>
            <a:off x="7139880" y="6524625"/>
            <a:ext cx="1752600" cy="288925"/>
          </a:xfrm>
        </p:spPr>
        <p:txBody>
          <a:bodyPr wrap="square" anchor="t">
            <a:normAutofit/>
          </a:bodyPr>
          <a:lstStyle/>
          <a:p>
            <a:pPr>
              <a:spcAft>
                <a:spcPts val="600"/>
              </a:spcAft>
            </a:pPr>
            <a:fld id="{800C8475-47C1-49C9-BEE5-594F8CF4D71F}" type="slidenum">
              <a:rPr kumimoji="1" lang="ja-JP" altLang="en-US" smtClean="0"/>
              <a:pPr>
                <a:spcAft>
                  <a:spcPts val="600"/>
                </a:spcAft>
              </a:pPr>
              <a:t>8</a:t>
            </a:fld>
            <a:endParaRPr kumimoji="1" lang="ja-JP" altLang="en-US"/>
          </a:p>
        </p:txBody>
      </p:sp>
      <p:pic>
        <p:nvPicPr>
          <p:cNvPr id="7" name="Content Placeholder 6">
            <a:extLst>
              <a:ext uri="{FF2B5EF4-FFF2-40B4-BE49-F238E27FC236}">
                <a16:creationId xmlns:a16="http://schemas.microsoft.com/office/drawing/2014/main" id="{DEF9AA3E-E412-46FE-B1EC-63B62DE47492}"/>
              </a:ext>
            </a:extLst>
          </p:cNvPr>
          <p:cNvPicPr>
            <a:picLocks noGrp="1" noChangeAspect="1"/>
          </p:cNvPicPr>
          <p:nvPr>
            <p:ph sz="half" idx="13"/>
          </p:nvPr>
        </p:nvPicPr>
        <p:blipFill>
          <a:blip r:embed="rId3"/>
          <a:stretch>
            <a:fillRect/>
          </a:stretch>
        </p:blipFill>
        <p:spPr>
          <a:xfrm>
            <a:off x="4930094" y="1628800"/>
            <a:ext cx="3598140" cy="4525963"/>
          </a:xfrm>
          <a:prstGeom prst="rect">
            <a:avLst/>
          </a:prstGeom>
          <a:noFill/>
        </p:spPr>
      </p:pic>
      <p:sp>
        <p:nvSpPr>
          <p:cNvPr id="6" name="Footer Placeholder 5">
            <a:extLst>
              <a:ext uri="{FF2B5EF4-FFF2-40B4-BE49-F238E27FC236}">
                <a16:creationId xmlns:a16="http://schemas.microsoft.com/office/drawing/2014/main" id="{14A41AED-844D-40DC-B947-5759236CFA04}"/>
              </a:ext>
            </a:extLst>
          </p:cNvPr>
          <p:cNvSpPr>
            <a:spLocks noGrp="1"/>
          </p:cNvSpPr>
          <p:nvPr>
            <p:ph type="ftr" sz="quarter" idx="11"/>
          </p:nvPr>
        </p:nvSpPr>
        <p:spPr>
          <a:xfrm>
            <a:off x="1762101" y="6524625"/>
            <a:ext cx="5618212" cy="288925"/>
          </a:xfrm>
        </p:spPr>
        <p:txBody>
          <a:bodyPr wrap="square" anchor="t">
            <a:normAutofit/>
          </a:bodyPr>
          <a:lstStyle/>
          <a:p>
            <a:pPr>
              <a:spcAft>
                <a:spcPts val="600"/>
              </a:spcAft>
            </a:pPr>
            <a:r>
              <a:rPr kumimoji="1" lang="en-US" altLang="ja-JP"/>
              <a:t>Copyrights 2016 UIT-CE DSP R&amp;D Group . All Rights Reserved.</a:t>
            </a:r>
            <a:endParaRPr kumimoji="1" lang="ja-JP" altLang="en-US"/>
          </a:p>
        </p:txBody>
      </p:sp>
    </p:spTree>
    <p:extLst>
      <p:ext uri="{BB962C8B-B14F-4D97-AF65-F5344CB8AC3E}">
        <p14:creationId xmlns:p14="http://schemas.microsoft.com/office/powerpoint/2010/main" val="61551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830E-6D87-4BB1-9455-8C819F683A88}"/>
              </a:ext>
            </a:extLst>
          </p:cNvPr>
          <p:cNvSpPr>
            <a:spLocks noGrp="1"/>
          </p:cNvSpPr>
          <p:nvPr>
            <p:ph type="title"/>
          </p:nvPr>
        </p:nvSpPr>
        <p:spPr/>
        <p:txBody>
          <a:bodyPr/>
          <a:lstStyle/>
          <a:p>
            <a:r>
              <a:rPr lang="en-US" altLang="ja-JP" err="1"/>
              <a:t>Nội</a:t>
            </a:r>
            <a:r>
              <a:rPr lang="en-US" altLang="ja-JP"/>
              <a:t> dung #1: </a:t>
            </a:r>
            <a:r>
              <a:rPr lang="en-US" altLang="ja-JP" err="1"/>
              <a:t>Phần</a:t>
            </a:r>
            <a:r>
              <a:rPr lang="en-US" altLang="ja-JP"/>
              <a:t> </a:t>
            </a:r>
            <a:r>
              <a:rPr lang="en-US" altLang="ja-JP" err="1"/>
              <a:t>nén</a:t>
            </a:r>
            <a:r>
              <a:rPr lang="en-US" altLang="ja-JP"/>
              <a:t> - compression</a:t>
            </a:r>
            <a:endParaRPr lang="en-GB"/>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C0BA7E-2442-4492-84DA-B3B1DE2202B3}"/>
                  </a:ext>
                </a:extLst>
              </p:cNvPr>
              <p:cNvSpPr>
                <a:spLocks noGrp="1"/>
              </p:cNvSpPr>
              <p:nvPr>
                <p:ph idx="1"/>
              </p:nvPr>
            </p:nvSpPr>
            <p:spPr/>
            <p:txBody>
              <a:bodyPr/>
              <a:lstStyle/>
              <a:p>
                <a:r>
                  <a:rPr lang="en-US"/>
                  <a:t>1.2 </a:t>
                </a:r>
                <a:r>
                  <a:rPr lang="en-US" err="1"/>
                  <a:t>Dự</a:t>
                </a:r>
                <a:r>
                  <a:rPr lang="en-US"/>
                  <a:t> </a:t>
                </a:r>
                <a:r>
                  <a:rPr lang="en-US" err="1"/>
                  <a:t>đoán</a:t>
                </a:r>
                <a:r>
                  <a:rPr lang="en-US"/>
                  <a:t> </a:t>
                </a:r>
                <a:r>
                  <a:rPr lang="en-US" err="1"/>
                  <a:t>nội</a:t>
                </a:r>
                <a:r>
                  <a:rPr lang="en-US"/>
                  <a:t> </a:t>
                </a:r>
                <a:r>
                  <a:rPr lang="en-US" err="1"/>
                  <a:t>bộ</a:t>
                </a:r>
                <a:r>
                  <a:rPr lang="en-US"/>
                  <a:t> (Intra-prediction)</a:t>
                </a:r>
              </a:p>
              <a:p>
                <a:pPr lvl="1"/>
                <a:r>
                  <a:rPr lang="vi-VN"/>
                  <a:t> </a:t>
                </a:r>
                <a:r>
                  <a:rPr lang="en-GB" err="1"/>
                  <a:t>Được</a:t>
                </a:r>
                <a:r>
                  <a:rPr lang="en-GB"/>
                  <a:t> </a:t>
                </a:r>
                <a:r>
                  <a:rPr lang="en-GB" err="1"/>
                  <a:t>thực</a:t>
                </a:r>
                <a:r>
                  <a:rPr lang="en-GB"/>
                  <a:t> </a:t>
                </a:r>
                <a:r>
                  <a:rPr lang="en-GB" err="1"/>
                  <a:t>hiện</a:t>
                </a:r>
                <a:r>
                  <a:rPr lang="en-GB"/>
                  <a:t> </a:t>
                </a:r>
                <a:r>
                  <a:rPr lang="en-GB" err="1"/>
                  <a:t>khi</a:t>
                </a:r>
                <a:r>
                  <a:rPr lang="en-GB"/>
                  <a:t> </a:t>
                </a:r>
                <a:r>
                  <a:rPr lang="en-GB" err="1"/>
                  <a:t>các</a:t>
                </a:r>
                <a:r>
                  <a:rPr lang="en-GB"/>
                  <a:t> pixel </a:t>
                </a:r>
                <a:r>
                  <a:rPr lang="en-GB" err="1"/>
                  <a:t>lân</a:t>
                </a:r>
                <a:r>
                  <a:rPr lang="en-GB"/>
                  <a:t> </a:t>
                </a:r>
                <a:r>
                  <a:rPr lang="en-GB" err="1"/>
                  <a:t>cận</a:t>
                </a:r>
                <a:r>
                  <a:rPr lang="en-GB"/>
                  <a:t> không </a:t>
                </a:r>
                <a:r>
                  <a:rPr lang="en-GB" err="1"/>
                  <a:t>giống</a:t>
                </a:r>
                <a:r>
                  <a:rPr lang="en-GB"/>
                  <a:t> </a:t>
                </a:r>
                <a:r>
                  <a:rPr lang="en-GB" err="1"/>
                  <a:t>nhau</a:t>
                </a:r>
                <a:r>
                  <a:rPr lang="en-GB"/>
                  <a:t> (</a:t>
                </a:r>
                <a:r>
                  <a:rPr lang="en-GB" err="1"/>
                  <a:t>ngữ</a:t>
                </a:r>
                <a:r>
                  <a:rPr lang="en-GB"/>
                  <a:t> </a:t>
                </a:r>
                <a:r>
                  <a:rPr lang="en-GB" err="1"/>
                  <a:t>cảnh</a:t>
                </a:r>
                <a:r>
                  <a:rPr lang="en-GB"/>
                  <a:t> không </a:t>
                </a:r>
                <a:r>
                  <a:rPr lang="en-GB" err="1"/>
                  <a:t>đồng</a:t>
                </a:r>
                <a:r>
                  <a:rPr lang="en-GB"/>
                  <a:t> </a:t>
                </a:r>
                <a:r>
                  <a:rPr lang="en-GB" err="1"/>
                  <a:t>nhất</a:t>
                </a:r>
                <a:r>
                  <a:rPr lang="en-GB"/>
                  <a:t>). </a:t>
                </a:r>
                <a:r>
                  <a:rPr lang="en-GB" err="1"/>
                  <a:t>Ví</a:t>
                </a:r>
                <a:r>
                  <a:rPr lang="en-GB"/>
                  <a:t> </a:t>
                </a:r>
                <a:r>
                  <a:rPr lang="en-GB" err="1"/>
                  <a:t>dụ</a:t>
                </a:r>
                <a:r>
                  <a:rPr lang="en-GB"/>
                  <a:t>: </a:t>
                </a:r>
                <a:r>
                  <a:rPr lang="en-GB" err="1"/>
                  <a:t>xét</a:t>
                </a:r>
                <a:r>
                  <a:rPr lang="en-GB"/>
                  <a:t> pixel X, </a:t>
                </a:r>
                <a:r>
                  <a:rPr lang="en-GB" err="1"/>
                  <a:t>các</a:t>
                </a:r>
                <a:r>
                  <a:rPr lang="en-GB"/>
                  <a:t> pixel C, A, D, B không </a:t>
                </a:r>
                <a:r>
                  <a:rPr lang="en-GB" err="1"/>
                  <a:t>bằng</a:t>
                </a:r>
                <a:r>
                  <a:rPr lang="en-GB"/>
                  <a:t> </a:t>
                </a:r>
                <a:r>
                  <a:rPr lang="en-GB" err="1"/>
                  <a:t>nhau</a:t>
                </a:r>
                <a:r>
                  <a:rPr lang="en-GB"/>
                  <a:t>. </a:t>
                </a:r>
              </a:p>
              <a:p>
                <a:pPr lvl="1"/>
                <a:r>
                  <a:rPr lang="en-GB"/>
                  <a:t> </a:t>
                </a:r>
                <a:r>
                  <a:rPr lang="vi-VN"/>
                  <a:t>Nếu X là vị trí thứ nhất của ảnh con</a:t>
                </a:r>
                <a:r>
                  <a:rPr lang="en-US"/>
                  <a:t>:</a:t>
                </a:r>
                <a:endParaRPr lang="en-GB"/>
              </a:p>
              <a:p>
                <a:pPr marL="457200" lvl="1" indent="0">
                  <a:buNone/>
                </a:pPr>
                <a:r>
                  <a:rPr lang="en-GB">
                    <a:solidFill>
                      <a:srgbClr val="836967"/>
                    </a:solidFill>
                  </a:rPr>
                  <a:t>     </a:t>
                </a:r>
                <a14:m>
                  <m:oMath xmlns:m="http://schemas.openxmlformats.org/officeDocument/2006/math">
                    <m:acc>
                      <m:accPr>
                        <m:chr m:val="̂"/>
                        <m:ctrlPr>
                          <a:rPr lang="en-GB" i="1" smtClean="0">
                            <a:solidFill>
                              <a:srgbClr val="836967"/>
                            </a:solidFill>
                            <a:latin typeface="Cambria Math" panose="02040503050406030204" pitchFamily="18" charset="0"/>
                          </a:rPr>
                        </m:ctrlPr>
                      </m:accPr>
                      <m:e>
                        <m:r>
                          <m:rPr>
                            <m:nor/>
                          </m:rPr>
                          <a:rPr lang="en-GB"/>
                          <m:t>X</m:t>
                        </m:r>
                      </m:e>
                    </m:acc>
                  </m:oMath>
                </a14:m>
                <a:r>
                  <a:rPr lang="en-GB"/>
                  <a:t> = B + D(l) </a:t>
                </a:r>
              </a:p>
              <a:p>
                <a:pPr lvl="1"/>
                <a:r>
                  <a:rPr lang="en-GB"/>
                  <a:t> Tính độ lỗi e = X – </a:t>
                </a:r>
                <a14:m>
                  <m:oMath xmlns:m="http://schemas.openxmlformats.org/officeDocument/2006/math">
                    <m:acc>
                      <m:accPr>
                        <m:chr m:val="̂"/>
                        <m:ctrlPr>
                          <a:rPr lang="en-GB" i="1" smtClean="0">
                            <a:solidFill>
                              <a:srgbClr val="836967"/>
                            </a:solidFill>
                            <a:latin typeface="Cambria Math" panose="02040503050406030204" pitchFamily="18" charset="0"/>
                          </a:rPr>
                        </m:ctrlPr>
                      </m:accPr>
                      <m:e>
                        <m:r>
                          <m:rPr>
                            <m:nor/>
                          </m:rPr>
                          <a:rPr lang="en-GB"/>
                          <m:t>X</m:t>
                        </m:r>
                      </m:e>
                    </m:acc>
                  </m:oMath>
                </a14:m>
                <a:endParaRPr lang="en-GB"/>
              </a:p>
              <a:p>
                <a:pPr lvl="1"/>
                <a:r>
                  <a:rPr lang="en-GB"/>
                  <a:t> Vì X được đại diện bởi M bit </a:t>
                </a:r>
                <a:r>
                  <a:rPr lang="en-GB">
                    <a:sym typeface="Wingdings" panose="05000000000000000000" pitchFamily="2" charset="2"/>
                  </a:rPr>
                  <a:t> có giá trị [0, </a:t>
                </a:r>
                <a14:m>
                  <m:oMath xmlns:m="http://schemas.openxmlformats.org/officeDocument/2006/math">
                    <m:sSup>
                      <m:sSupPr>
                        <m:ctrlPr>
                          <a:rPr lang="en-GB"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2</m:t>
                        </m:r>
                      </m:e>
                      <m:sup>
                        <m:r>
                          <a:rPr lang="en-US" b="0" i="1" smtClean="0">
                            <a:latin typeface="Cambria Math" panose="02040503050406030204" pitchFamily="18" charset="0"/>
                            <a:sym typeface="Wingdings" panose="05000000000000000000" pitchFamily="2" charset="2"/>
                          </a:rPr>
                          <m:t>𝑀</m:t>
                        </m:r>
                      </m:sup>
                    </m:sSup>
                  </m:oMath>
                </a14:m>
                <a:r>
                  <a:rPr lang="en-GB"/>
                  <a:t> -1]  nên lỗi e có </a:t>
                </a:r>
                <a14:m>
                  <m:oMath xmlns:m="http://schemas.openxmlformats.org/officeDocument/2006/math">
                    <m:sSup>
                      <m:sSupPr>
                        <m:ctrlPr>
                          <a:rPr lang="en-GB"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2</m:t>
                        </m:r>
                      </m:e>
                      <m:sup>
                        <m:r>
                          <a:rPr lang="en-US" i="1">
                            <a:latin typeface="Cambria Math" panose="02040503050406030204" pitchFamily="18" charset="0"/>
                            <a:sym typeface="Wingdings" panose="05000000000000000000" pitchFamily="2" charset="2"/>
                          </a:rPr>
                          <m:t>𝑀</m:t>
                        </m:r>
                      </m:sup>
                    </m:sSup>
                  </m:oMath>
                </a14:m>
                <a:r>
                  <a:rPr lang="en-GB"/>
                  <a:t>  khả năng,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𝑝𝑜𝑠𝑠𝑖𝑏𝑙𝑒</m:t>
                        </m:r>
                      </m:sub>
                    </m:sSub>
                  </m:oMath>
                </a14:m>
                <a:r>
                  <a:rPr lang="en-GB"/>
                  <a:t> = { -</a:t>
                </a:r>
                <a14:m>
                  <m:oMath xmlns:m="http://schemas.openxmlformats.org/officeDocument/2006/math">
                    <m:acc>
                      <m:accPr>
                        <m:chr m:val="̂"/>
                        <m:ctrlPr>
                          <a:rPr lang="en-GB" i="1" smtClean="0">
                            <a:latin typeface="Cambria Math" panose="02040503050406030204" pitchFamily="18" charset="0"/>
                          </a:rPr>
                        </m:ctrlPr>
                      </m:accPr>
                      <m:e>
                        <m:r>
                          <a:rPr lang="en-US" b="0" i="1" smtClean="0">
                            <a:latin typeface="Cambria Math" panose="02040503050406030204" pitchFamily="18" charset="0"/>
                          </a:rPr>
                          <m:t>𝑋</m:t>
                        </m:r>
                      </m:e>
                    </m:acc>
                    <m:r>
                      <a:rPr lang="en-US" b="0" i="0" smtClean="0">
                        <a:latin typeface="Cambria Math" panose="02040503050406030204" pitchFamily="18" charset="0"/>
                      </a:rPr>
                      <m:t>,</m:t>
                    </m:r>
                  </m:oMath>
                </a14:m>
                <a:r>
                  <a:rPr lang="en-GB"/>
                  <a:t> 1-</a:t>
                </a:r>
                <a14:m>
                  <m:oMath xmlns:m="http://schemas.openxmlformats.org/officeDocument/2006/math">
                    <m:acc>
                      <m:accPr>
                        <m:chr m:val="̂"/>
                        <m:ctrlPr>
                          <a:rPr lang="en-GB" i="1">
                            <a:latin typeface="Cambria Math" panose="02040503050406030204" pitchFamily="18" charset="0"/>
                          </a:rPr>
                        </m:ctrlPr>
                      </m:accPr>
                      <m:e>
                        <m:r>
                          <a:rPr lang="en-US" i="1">
                            <a:latin typeface="Cambria Math" panose="02040503050406030204" pitchFamily="18" charset="0"/>
                          </a:rPr>
                          <m:t>𝑋</m:t>
                        </m:r>
                      </m:e>
                    </m:acc>
                  </m:oMath>
                </a14:m>
                <a:r>
                  <a:rPr lang="en-GB" i="1"/>
                  <a:t>, ..,</a:t>
                </a:r>
                <a:r>
                  <a:rPr lang="en-GB">
                    <a:sym typeface="Wingdings" panose="05000000000000000000" pitchFamily="2" charset="2"/>
                  </a:rPr>
                  <a:t> </a:t>
                </a:r>
                <a14:m>
                  <m:oMath xmlns:m="http://schemas.openxmlformats.org/officeDocument/2006/math">
                    <m:sSup>
                      <m:sSupPr>
                        <m:ctrlPr>
                          <a:rPr lang="en-GB"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2</m:t>
                        </m:r>
                      </m:e>
                      <m:sup>
                        <m:r>
                          <a:rPr lang="en-US" i="1">
                            <a:latin typeface="Cambria Math" panose="02040503050406030204" pitchFamily="18" charset="0"/>
                            <a:sym typeface="Wingdings" panose="05000000000000000000" pitchFamily="2" charset="2"/>
                          </a:rPr>
                          <m:t>𝑀</m:t>
                        </m:r>
                      </m:sup>
                    </m:sSup>
                  </m:oMath>
                </a14:m>
                <a:r>
                  <a:rPr lang="en-GB"/>
                  <a:t> -1- </a:t>
                </a:r>
                <a14:m>
                  <m:oMath xmlns:m="http://schemas.openxmlformats.org/officeDocument/2006/math">
                    <m:acc>
                      <m:accPr>
                        <m:chr m:val="̂"/>
                        <m:ctrlPr>
                          <a:rPr lang="en-GB"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oMath>
                </a14:m>
                <a:endParaRPr lang="en-GB" i="1"/>
              </a:p>
              <a:p>
                <a:pPr lvl="1"/>
                <a:r>
                  <a:rPr lang="en-GB" i="1"/>
                  <a:t> </a:t>
                </a:r>
                <a:r>
                  <a:rPr lang="en-GB"/>
                  <a:t>Cho mỗi </a:t>
                </a:r>
                <a14:m>
                  <m:oMath xmlns:m="http://schemas.openxmlformats.org/officeDocument/2006/math">
                    <m:acc>
                      <m:accPr>
                        <m:chr m:val="̂"/>
                        <m:ctrlPr>
                          <a:rPr lang="en-GB" i="1" smtClean="0">
                            <a:latin typeface="Cambria Math" panose="02040503050406030204" pitchFamily="18" charset="0"/>
                          </a:rPr>
                        </m:ctrlPr>
                      </m:accPr>
                      <m:e>
                        <m:r>
                          <a:rPr lang="en-US" b="0" i="1" smtClean="0">
                            <a:latin typeface="Cambria Math" panose="02040503050406030204" pitchFamily="18" charset="0"/>
                          </a:rPr>
                          <m:t>𝑋</m:t>
                        </m:r>
                      </m:e>
                    </m:acc>
                  </m:oMath>
                </a14:m>
                <a:r>
                  <a:rPr lang="en-GB"/>
                  <a:t>, lỗi dự đoán có thể được ánh xạ tới các số tự nhiên từ 0 tới </a:t>
                </a:r>
                <a14:m>
                  <m:oMath xmlns:m="http://schemas.openxmlformats.org/officeDocument/2006/math">
                    <m:sSup>
                      <m:sSupPr>
                        <m:ctrlPr>
                          <a:rPr lang="en-GB"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2</m:t>
                        </m:r>
                      </m:e>
                      <m:sup>
                        <m:r>
                          <a:rPr lang="en-US" i="1">
                            <a:latin typeface="Cambria Math" panose="02040503050406030204" pitchFamily="18" charset="0"/>
                            <a:sym typeface="Wingdings" panose="05000000000000000000" pitchFamily="2" charset="2"/>
                          </a:rPr>
                          <m:t>𝑀</m:t>
                        </m:r>
                      </m:sup>
                    </m:sSup>
                  </m:oMath>
                </a14:m>
                <a:r>
                  <a:rPr lang="en-GB"/>
                  <a:t> -1</a:t>
                </a:r>
              </a:p>
            </p:txBody>
          </p:sp>
        </mc:Choice>
        <mc:Fallback>
          <p:sp>
            <p:nvSpPr>
              <p:cNvPr id="3" name="Content Placeholder 2">
                <a:extLst>
                  <a:ext uri="{FF2B5EF4-FFF2-40B4-BE49-F238E27FC236}">
                    <a16:creationId xmlns:a16="http://schemas.microsoft.com/office/drawing/2014/main" id="{01C0BA7E-2442-4492-84DA-B3B1DE2202B3}"/>
                  </a:ext>
                </a:extLst>
              </p:cNvPr>
              <p:cNvSpPr>
                <a:spLocks noGrp="1" noRot="1" noChangeAspect="1" noMove="1" noResize="1" noEditPoints="1" noAdjustHandles="1" noChangeArrowheads="1" noChangeShapeType="1" noTextEdit="1"/>
              </p:cNvSpPr>
              <p:nvPr>
                <p:ph idx="1"/>
              </p:nvPr>
            </p:nvSpPr>
            <p:spPr>
              <a:blipFill>
                <a:blip r:embed="rId2"/>
                <a:stretch>
                  <a:fillRect l="-1199" t="-1391" r="-1410"/>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2F2A92BD-6688-4CF5-A7AA-57F8318225DB}"/>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A321BB64-393D-44FB-9EE7-A8095706B91D}"/>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AF193301-76C7-4A66-91F6-35386E69A1AC}"/>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a:p>
        </p:txBody>
      </p:sp>
      <p:pic>
        <p:nvPicPr>
          <p:cNvPr id="8" name="Picture 7">
            <a:extLst>
              <a:ext uri="{FF2B5EF4-FFF2-40B4-BE49-F238E27FC236}">
                <a16:creationId xmlns:a16="http://schemas.microsoft.com/office/drawing/2014/main" id="{EFC7DBB1-02F3-4337-ACC9-9265E901F84A}"/>
              </a:ext>
            </a:extLst>
          </p:cNvPr>
          <p:cNvPicPr>
            <a:picLocks noChangeAspect="1"/>
          </p:cNvPicPr>
          <p:nvPr/>
        </p:nvPicPr>
        <p:blipFill>
          <a:blip r:embed="rId3"/>
          <a:stretch>
            <a:fillRect/>
          </a:stretch>
        </p:blipFill>
        <p:spPr>
          <a:xfrm>
            <a:off x="5951748" y="2732160"/>
            <a:ext cx="2277852" cy="1774532"/>
          </a:xfrm>
          <a:prstGeom prst="rect">
            <a:avLst/>
          </a:prstGeom>
        </p:spPr>
      </p:pic>
    </p:spTree>
    <p:extLst>
      <p:ext uri="{BB962C8B-B14F-4D97-AF65-F5344CB8AC3E}">
        <p14:creationId xmlns:p14="http://schemas.microsoft.com/office/powerpoint/2010/main" val="287185176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dsp</Template>
  <TotalTime>669</TotalTime>
  <Words>1858</Words>
  <Application>Microsoft Office PowerPoint</Application>
  <PresentationFormat>On-screen Show (4:3)</PresentationFormat>
  <Paragraphs>187</Paragraphs>
  <Slides>21</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Times New Roman</vt:lpstr>
      <vt:lpstr>Wingdings</vt:lpstr>
      <vt:lpstr>dsp</vt:lpstr>
      <vt:lpstr>IMAGE COMPRESSION FOR HARDWARE Nghiên cứu, tìm hiểu sâu về đề tài và code</vt:lpstr>
      <vt:lpstr>Tổng quan nội dung các bài báo cáo </vt:lpstr>
      <vt:lpstr>Tổng quan đề tài nghiên cứu</vt:lpstr>
      <vt:lpstr>Tổng quan đề tài nghiên cứu</vt:lpstr>
      <vt:lpstr>Nội dung báo cáo hôm nay</vt:lpstr>
      <vt:lpstr>Nội dung #1: Phần nén - compression</vt:lpstr>
      <vt:lpstr> </vt:lpstr>
      <vt:lpstr>Nội dung #1: Phần nén - compression</vt:lpstr>
      <vt:lpstr>Nội dung #1: Phần nén - compression</vt:lpstr>
      <vt:lpstr>Nội dung #1: Phần nén - compression</vt:lpstr>
      <vt:lpstr>Nội dung #1: Phần nén - compression </vt:lpstr>
      <vt:lpstr>Nội dung #1: Phần nén - compression </vt:lpstr>
      <vt:lpstr>Nội dung #1: Phần nén - compression </vt:lpstr>
      <vt:lpstr>Nội dung #1: Phần nén - compression </vt:lpstr>
      <vt:lpstr>Nội dung #2: Phần giải nén - decompression</vt:lpstr>
      <vt:lpstr>Nội dung #2: Phần giải nén - decompression</vt:lpstr>
      <vt:lpstr>Nội dung #2: Phần giải nén - decompression</vt:lpstr>
      <vt:lpstr>Kết luận và Công việc tiếp theo</vt:lpstr>
      <vt:lpstr>Hỏi và Trả lời</vt:lpstr>
      <vt:lpstr>Appendix</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Reina</dc:creator>
  <cp:lastModifiedBy>Vũ Đức Thế</cp:lastModifiedBy>
  <cp:revision>39</cp:revision>
  <dcterms:created xsi:type="dcterms:W3CDTF">2015-03-02T05:45:06Z</dcterms:created>
  <dcterms:modified xsi:type="dcterms:W3CDTF">2021-04-09T03:24:13Z</dcterms:modified>
</cp:coreProperties>
</file>