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2" r:id="rId2"/>
    <p:sldId id="304" r:id="rId3"/>
    <p:sldId id="299" r:id="rId4"/>
    <p:sldId id="300" r:id="rId5"/>
    <p:sldId id="305" r:id="rId6"/>
    <p:sldId id="301" r:id="rId7"/>
    <p:sldId id="302" r:id="rId8"/>
    <p:sldId id="303" r:id="rId9"/>
    <p:sldId id="296" r:id="rId10"/>
    <p:sldId id="290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4"/>
            <p14:sldId id="299"/>
            <p14:sldId id="300"/>
            <p14:sldId id="305"/>
            <p14:sldId id="301"/>
            <p14:sldId id="302"/>
            <p14:sldId id="303"/>
            <p14:sldId id="296"/>
            <p14:sldId id="290"/>
          </p14:sldIdLst>
        </p14:section>
        <p14:section name="APPENDIX" id="{3A880D53-E80C-42F7-A8D3-6C5C22BCAA7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 autoAdjust="0"/>
  </p:normalViewPr>
  <p:slideViewPr>
    <p:cSldViewPr>
      <p:cViewPr varScale="1">
        <p:scale>
          <a:sx n="79" d="100"/>
          <a:sy n="79" d="100"/>
        </p:scale>
        <p:origin x="108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2021/4/22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2021/4/22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900A-2FBA-487B-B5FA-15596B1DF2A0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6E1FD1-775D-4DB9-BC47-3BF10517596F}"/>
              </a:ext>
            </a:extLst>
          </p:cNvPr>
          <p:cNvGrpSpPr/>
          <p:nvPr userDrawn="1"/>
        </p:nvGrpSpPr>
        <p:grpSpPr>
          <a:xfrm>
            <a:off x="0" y="0"/>
            <a:ext cx="1955520" cy="1601434"/>
            <a:chOff x="0" y="0"/>
            <a:chExt cx="1955520" cy="1601434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20024" cy="15617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9C301F-DC1E-4BCE-A45D-B4F957D868A3}"/>
                </a:ext>
              </a:extLst>
            </p:cNvPr>
            <p:cNvSpPr txBox="1"/>
            <p:nvPr userDrawn="1"/>
          </p:nvSpPr>
          <p:spPr>
            <a:xfrm>
              <a:off x="0" y="1293657"/>
              <a:ext cx="19555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  DSP R&amp;D GROUP 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719820-391C-4251-8067-8FC855675E59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CF2B-1951-4517-88B4-ECDAD9261426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72605-B19B-466C-B1BB-1819DE5FC6DF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03BB8-B7BB-4FCA-869B-42B486B5FDC2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EB6CBE-AF84-47DC-8C7E-5F32550F4674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D34AA5-10F0-43A2-A05C-260D6147AF4F}"/>
              </a:ext>
            </a:extLst>
          </p:cNvPr>
          <p:cNvGrpSpPr/>
          <p:nvPr userDrawn="1"/>
        </p:nvGrpSpPr>
        <p:grpSpPr>
          <a:xfrm>
            <a:off x="0" y="-361"/>
            <a:ext cx="1368165" cy="1125105"/>
            <a:chOff x="0" y="-361"/>
            <a:chExt cx="1368165" cy="1125105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61"/>
              <a:ext cx="1368165" cy="111283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B86B98-BC45-4251-A010-223DD357EEAA}"/>
                </a:ext>
              </a:extLst>
            </p:cNvPr>
            <p:cNvSpPr txBox="1"/>
            <p:nvPr userDrawn="1"/>
          </p:nvSpPr>
          <p:spPr>
            <a:xfrm>
              <a:off x="0" y="878523"/>
              <a:ext cx="136816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  DSP R&amp;D GROUP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007" y="1926307"/>
            <a:ext cx="7772400" cy="1470025"/>
          </a:xfrm>
        </p:spPr>
        <p:txBody>
          <a:bodyPr/>
          <a:lstStyle/>
          <a:p>
            <a:r>
              <a:rPr lang="en-US" altLang="ja-JP" sz="4000" b="1"/>
              <a:t>IMAGE COMPRESSION FOR HARDWARE </a:t>
            </a:r>
            <a:br>
              <a:rPr lang="en-US" altLang="ja-JP" sz="4400" b="1"/>
            </a:br>
            <a:r>
              <a:rPr lang="en-US" altLang="ja-JP" b="1"/>
              <a:t>Báo cáo giữa kỳ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8FB76D99-46DF-4B51-8581-2BD53446B36A}" type="datetime1">
              <a:rPr kumimoji="1" lang="en-US" altLang="ja-JP" smtClean="0"/>
              <a:t>4/22/2021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26FBB542-ACB7-4C39-870E-0641E93C4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624" y="3717032"/>
            <a:ext cx="7016824" cy="1752600"/>
          </a:xfrm>
        </p:spPr>
        <p:txBody>
          <a:bodyPr/>
          <a:lstStyle/>
          <a:p>
            <a:r>
              <a:rPr lang="en-US" altLang="ja-JP"/>
              <a:t> 08/04/2021</a:t>
            </a:r>
          </a:p>
          <a:p>
            <a:r>
              <a:rPr lang="en-US" altLang="ja-JP"/>
              <a:t>GVHD: Lâm Đức Khải</a:t>
            </a:r>
          </a:p>
          <a:p>
            <a:r>
              <a:rPr lang="en-US" altLang="ja-JP"/>
              <a:t>        Vũ Đức Thế              MSSV:18521423</a:t>
            </a:r>
          </a:p>
          <a:p>
            <a:r>
              <a:rPr lang="en-US" altLang="ja-JP"/>
              <a:t>        </a:t>
            </a:r>
            <a:r>
              <a:rPr lang="en-US" altLang="ja-JP" err="1"/>
              <a:t>Trần</a:t>
            </a:r>
            <a:r>
              <a:rPr lang="en-US" altLang="ja-JP"/>
              <a:t> </a:t>
            </a:r>
            <a:r>
              <a:rPr lang="en-US" altLang="ja-JP" err="1"/>
              <a:t>Tiến</a:t>
            </a:r>
            <a:r>
              <a:rPr lang="en-US" altLang="ja-JP"/>
              <a:t> </a:t>
            </a:r>
            <a:r>
              <a:rPr lang="en-US" altLang="ja-JP" err="1"/>
              <a:t>Đạt</a:t>
            </a:r>
            <a:r>
              <a:rPr lang="en-US" altLang="ja-JP"/>
              <a:t>	           MSSV:18520591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7. Danh sách các bài báo, đề tài liên quan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/>
              <a:t>[1] </a:t>
            </a:r>
            <a:r>
              <a:rPr lang="en-GB" sz="1800"/>
              <a:t>Microshift: An Efficient Image Compression Algorithm for Hardware</a:t>
            </a:r>
          </a:p>
          <a:p>
            <a:pPr marL="0" indent="0">
              <a:buNone/>
            </a:pPr>
            <a:r>
              <a:rPr kumimoji="1" lang="en-US" altLang="ja-JP" sz="1800"/>
              <a:t>[2] </a:t>
            </a:r>
            <a:r>
              <a:rPr lang="en-GB" sz="1800"/>
              <a:t>Compressive acquisition CMOS image sensor: from the algorithm to hardware implementation</a:t>
            </a:r>
          </a:p>
          <a:p>
            <a:pPr marL="0" indent="0">
              <a:buNone/>
            </a:pPr>
            <a:r>
              <a:rPr kumimoji="1" lang="en-GB" altLang="ja-JP" sz="1800"/>
              <a:t>[3]</a:t>
            </a:r>
            <a:r>
              <a:rPr lang="en-GB" sz="1800"/>
              <a:t> A CMOS image sensor with onchip image compression based on predictive boundary adaptation and memoryless QTD algorithm</a:t>
            </a:r>
          </a:p>
          <a:p>
            <a:pPr marL="0" indent="0">
              <a:buNone/>
            </a:pPr>
            <a:r>
              <a:rPr kumimoji="1" lang="en-GB" altLang="ja-JP" sz="1800"/>
              <a:t>[4]</a:t>
            </a:r>
            <a:r>
              <a:rPr lang="en-GB" sz="1800"/>
              <a:t> A 12 pJ/pixel analogto-information converter based 816× 640 pixel CMOS image sensor</a:t>
            </a:r>
          </a:p>
          <a:p>
            <a:pPr marL="0" indent="0">
              <a:buNone/>
            </a:pPr>
            <a:r>
              <a:rPr kumimoji="1" lang="en-GB" altLang="ja-JP" sz="1800"/>
              <a:t>[5] </a:t>
            </a:r>
            <a:r>
              <a:rPr lang="en-GB" sz="1800"/>
              <a:t>CMOS image sensor with per-column Σ∆ adc and programmable compressed sensing</a:t>
            </a:r>
          </a:p>
          <a:p>
            <a:pPr marL="0" indent="0">
              <a:buNone/>
            </a:pPr>
            <a:r>
              <a:rPr lang="en-GB" sz="1800"/>
              <a:t>[6] Matia: a programmable 80 µW/frame CMOS block matrix transform imager architecture</a:t>
            </a:r>
          </a:p>
          <a:p>
            <a:pPr marL="0" indent="0">
              <a:buNone/>
            </a:pPr>
            <a:r>
              <a:rPr lang="en-GB" sz="1800"/>
              <a:t>[7] A CMOS imager with focal plane compression using predictive coding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10-A84B-4123-8FB7-EF8D25F4A0AF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3B51-3496-4138-800A-CED102F3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08" y="273993"/>
            <a:ext cx="7354887" cy="693390"/>
          </a:xfrm>
        </p:spPr>
        <p:txBody>
          <a:bodyPr/>
          <a:lstStyle/>
          <a:p>
            <a:r>
              <a:rPr lang="en-US"/>
              <a:t>Nội dung báo cáo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0637-0ED6-4F92-BEDC-9F3BF3F6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Tổng quan đề tài</a:t>
            </a:r>
          </a:p>
          <a:p>
            <a:r>
              <a:rPr lang="en-US"/>
              <a:t> Đề tài, bài báo liên quan</a:t>
            </a:r>
          </a:p>
          <a:p>
            <a:r>
              <a:rPr lang="en-US"/>
              <a:t> Mục tiêu đề tài</a:t>
            </a:r>
          </a:p>
          <a:p>
            <a:r>
              <a:rPr lang="en-US"/>
              <a:t> Phương pháp đề xuất</a:t>
            </a:r>
          </a:p>
          <a:p>
            <a:r>
              <a:rPr lang="en-US"/>
              <a:t> Kết quả đến thời điểm hiện tại</a:t>
            </a:r>
          </a:p>
          <a:p>
            <a:r>
              <a:rPr lang="en-US"/>
              <a:t> Kế hoạch chi tiết theo từng tháng</a:t>
            </a:r>
          </a:p>
          <a:p>
            <a:r>
              <a:rPr lang="en-US"/>
              <a:t> Danh sách các bài báo, đề tài liên quan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ABCB-AF54-404B-B8F9-6F96B32E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9820-391C-4251-8067-8FC855675E59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24B51-3A26-474A-AF56-CB191AB9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1096-D176-4EF9-99BD-5C5F9D4F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 Tổng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 Nén ảnh là phương pháp nén dữ liệu bằng cách mã hóa hình ảnh gốc bằng số bit ít hơn ban đầu. </a:t>
            </a:r>
            <a:r>
              <a:rPr kumimoji="1" lang="en-US" altLang="ja-JP"/>
              <a:t>Mục tiêu của nén hình ảnh là giảm sự dư thừa khi lưu trữ hoặc truyền dư liệu của hình ảnh.</a:t>
            </a:r>
          </a:p>
          <a:p>
            <a:r>
              <a:rPr lang="en-US" altLang="ja-JP"/>
              <a:t> Đã có nhiều phương pháp nén bằng phần cứng nhưng không hiệu quả về mặt năng lượng và tỉ lệ nén cũng như cường độ tín hiệu trên nhiễu.</a:t>
            </a:r>
          </a:p>
          <a:p>
            <a:r>
              <a:rPr kumimoji="1" lang="en-US" altLang="ja-JP"/>
              <a:t> Hiệu suất của nén ảnh phụ thuộc vào nhiều thông số PSNR, SSIM, CR, … .</a:t>
            </a:r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DF-3541-4867-BF29-5C342075694F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64C2-D29E-4C97-8C3A-E71FF1CD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Đề tài, bài báo liên quan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67D7-6506-4564-A618-7CEE5600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9820-391C-4251-8067-8FC855675E59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F16D4-1BC0-495D-8947-762D5AE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B8CF-C335-4264-8865-33CB6568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CEEB545-3792-4F6E-BBBC-B8429ED7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sánh đặc điểm, các thông số.</a:t>
            </a:r>
          </a:p>
          <a:p>
            <a:pPr marL="0" indent="0">
              <a:buNone/>
            </a:pPr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BE8EA6-67F8-4FFC-BFEF-788C5DA1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3" y="1916832"/>
            <a:ext cx="881451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7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C452-E8B0-4BA2-9965-18EE0BA6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Đề tài, bài báo liên quan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93D6-54C1-4976-8465-ACBB9BB5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Tồn tại các hạn chế</a:t>
            </a:r>
          </a:p>
          <a:p>
            <a:pPr lvl="1"/>
            <a:r>
              <a:rPr lang="en-US"/>
              <a:t> Chưa xử lý với ảnh RGB(đang xử lý Grayscales).</a:t>
            </a:r>
          </a:p>
          <a:p>
            <a:pPr lvl="1"/>
            <a:r>
              <a:rPr lang="en-US"/>
              <a:t> Không xử lý hết răng cưa và nhiễu.</a:t>
            </a:r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D94C-0E5E-4762-915C-431111B6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9820-391C-4251-8067-8FC855675E59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7FFA6-C7B4-4A65-A59D-96FE8F37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624C4-6C47-4342-A41A-99D1BAC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878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62A-DEB3-4162-9E52-B075C3F0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Mục tiêu đề tài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5440-4754-40B0-9AFC-B2023633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hiểu về các giải thuật nén ảnh.</a:t>
            </a:r>
          </a:p>
          <a:p>
            <a:r>
              <a:rPr lang="en-US"/>
              <a:t>Mô phỏng matlab để tìm ra các phương pháp tối ưu.</a:t>
            </a:r>
          </a:p>
          <a:p>
            <a:r>
              <a:rPr lang="en-US"/>
              <a:t>Hiện thực, tối ưu hóa tốc độ cho phần cứng ít nhất phải đạt được ở mức PSNR = 33.2db; BPP = 1,2;   Thoughput =1200 Mp/s; Technology = 18 um;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31AE-E82D-4947-BC88-CF9D40C4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9820-391C-4251-8067-8FC855675E59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BA2D2-61E4-409E-9FB7-35DB10AF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693D-BA25-4006-9225-5391A644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16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C595-048D-4D72-A23C-170AA75A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Phương pháp đề xuất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2249-E2E2-42E6-9262-334BAF03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Nén </a:t>
            </a:r>
          </a:p>
          <a:p>
            <a:pPr lvl="1"/>
            <a:r>
              <a:rPr lang="en-US"/>
              <a:t> Nén mất mát: Microshift</a:t>
            </a:r>
          </a:p>
          <a:p>
            <a:pPr lvl="1"/>
            <a:r>
              <a:rPr lang="en-US"/>
              <a:t> Nén không mất mát</a:t>
            </a:r>
          </a:p>
          <a:p>
            <a:pPr lvl="2"/>
            <a:r>
              <a:rPr lang="en-US"/>
              <a:t>Inter-prediction</a:t>
            </a:r>
          </a:p>
          <a:p>
            <a:pPr lvl="2"/>
            <a:r>
              <a:rPr lang="en-US"/>
              <a:t>Intra-prediction</a:t>
            </a:r>
          </a:p>
          <a:p>
            <a:pPr lvl="2"/>
            <a:r>
              <a:rPr lang="en-US"/>
              <a:t>Runlength- encoding</a:t>
            </a:r>
          </a:p>
          <a:p>
            <a:pPr lvl="2"/>
            <a:r>
              <a:rPr lang="en-US"/>
              <a:t>Bolomb-codes</a:t>
            </a:r>
          </a:p>
          <a:p>
            <a:r>
              <a:rPr lang="en-US"/>
              <a:t> Giải nén</a:t>
            </a:r>
          </a:p>
          <a:p>
            <a:pPr lvl="1"/>
            <a:r>
              <a:rPr lang="en-US"/>
              <a:t> Fast-decompression</a:t>
            </a:r>
          </a:p>
          <a:p>
            <a:pPr lvl="1"/>
            <a:r>
              <a:rPr lang="en-US"/>
              <a:t> MRF-decompression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0B2E-6D99-4E48-99BA-4C924C32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9820-391C-4251-8067-8FC855675E59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E735-2097-4D6A-BD8B-624B56D8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B060-E3B2-4C76-A747-18296FE9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347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3406-4550-4281-9BC1-EF3963DF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Kết quả đến thời điểm hiện tại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097-3FC1-4F42-B200-FB9A57FE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Đã đọc bài báo[1].</a:t>
            </a:r>
          </a:p>
          <a:p>
            <a:r>
              <a:rPr lang="en-US"/>
              <a:t> Nghiên cứu những phương pháp khác và so sánh, tổng hợp ra phương pháp khác.</a:t>
            </a:r>
          </a:p>
          <a:p>
            <a:r>
              <a:rPr lang="en-US"/>
              <a:t> Đã nghiên cứu phần nén ảnh.</a:t>
            </a:r>
          </a:p>
          <a:p>
            <a:r>
              <a:rPr lang="en-US"/>
              <a:t> Đang nghiên cứu phần giải nén và xử lý ảnh sau khi giải nén.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67F5-5EB3-41A2-B60D-DC091C79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9820-391C-4251-8067-8FC855675E59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535E-2F32-433D-B1F9-3A6AFFB9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91D35-8FBC-4361-A070-3392D0C7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354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6. Kế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cứu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trù</a:t>
            </a:r>
            <a:r>
              <a:rPr kumimoji="1" lang="en-US" altLang="ja-JP" dirty="0"/>
              <a:t> ban </a:t>
            </a:r>
            <a:r>
              <a:rPr kumimoji="1" lang="en-US" altLang="ja-JP" dirty="0" err="1"/>
              <a:t>đầu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/>
              <a:t>Giản </a:t>
            </a:r>
            <a:r>
              <a:rPr lang="en-US" altLang="ja-JP" dirty="0" err="1"/>
              <a:t>đồ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err="1"/>
              <a:t>thời</a:t>
            </a:r>
            <a:r>
              <a:rPr lang="en-US" altLang="ja-JP"/>
              <a:t> gian </a:t>
            </a:r>
          </a:p>
          <a:p>
            <a:pPr marL="457200" lvl="1" indent="0">
              <a:buNone/>
            </a:pPr>
            <a:endParaRPr lang="en-US" altLang="ja-JP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1F00-0826-4322-9C68-72A3DD2B9B56}" type="datetime1">
              <a:rPr kumimoji="1" lang="en-US" altLang="ja-JP" smtClean="0"/>
              <a:t>4/22/2021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DSP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5095A-C0B3-4F9F-B34A-74686CC3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492896"/>
            <a:ext cx="8429239" cy="19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3350</TotalTime>
  <Words>695</Words>
  <Application>Microsoft Office PowerPoint</Application>
  <PresentationFormat>On-screen Show (4:3)</PresentationFormat>
  <Paragraphs>84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dsp</vt:lpstr>
      <vt:lpstr>IMAGE COMPRESSION FOR HARDWARE  Báo cáo giữa kỳ</vt:lpstr>
      <vt:lpstr>Nội dung báo cáo</vt:lpstr>
      <vt:lpstr>1. Tổng quan đề tài nghiên cứu</vt:lpstr>
      <vt:lpstr>2. Đề tài, bài báo liên quan</vt:lpstr>
      <vt:lpstr>2. Đề tài, bài báo liên quan</vt:lpstr>
      <vt:lpstr>3. Mục tiêu đề tài</vt:lpstr>
      <vt:lpstr>4. Phương pháp đề xuất</vt:lpstr>
      <vt:lpstr>5. Kết quả đến thời điểm hiện tại</vt:lpstr>
      <vt:lpstr>6. Kế hoạch nghiên cứu</vt:lpstr>
      <vt:lpstr>7. Danh sách các bài báo, đề tài liên quan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Vũ Đức Thế</cp:lastModifiedBy>
  <cp:revision>208</cp:revision>
  <dcterms:created xsi:type="dcterms:W3CDTF">2015-03-02T05:45:06Z</dcterms:created>
  <dcterms:modified xsi:type="dcterms:W3CDTF">2021-04-22T03:50:41Z</dcterms:modified>
</cp:coreProperties>
</file>