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2" r:id="rId2"/>
    <p:sldId id="289" r:id="rId3"/>
    <p:sldId id="299" r:id="rId4"/>
    <p:sldId id="300" r:id="rId5"/>
    <p:sldId id="296" r:id="rId6"/>
    <p:sldId id="290" r:id="rId7"/>
    <p:sldId id="303" r:id="rId8"/>
    <p:sldId id="301" r:id="rId9"/>
    <p:sldId id="302" r:id="rId10"/>
    <p:sldId id="297" r:id="rId11"/>
    <p:sldId id="298" r:id="rId12"/>
    <p:sldId id="304" r:id="rId13"/>
    <p:sldId id="305" r:id="rId14"/>
    <p:sldId id="306" r:id="rId15"/>
    <p:sldId id="307" r:id="rId16"/>
    <p:sldId id="308" r:id="rId17"/>
    <p:sldId id="309" r:id="rId18"/>
    <p:sldId id="291" r:id="rId19"/>
    <p:sldId id="292" r:id="rId20"/>
    <p:sldId id="272"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262"/>
            <p14:sldId id="289"/>
            <p14:sldId id="299"/>
            <p14:sldId id="300"/>
            <p14:sldId id="296"/>
            <p14:sldId id="290"/>
            <p14:sldId id="303"/>
            <p14:sldId id="301"/>
            <p14:sldId id="302"/>
            <p14:sldId id="297"/>
            <p14:sldId id="298"/>
            <p14:sldId id="304"/>
            <p14:sldId id="305"/>
            <p14:sldId id="306"/>
            <p14:sldId id="307"/>
            <p14:sldId id="308"/>
            <p14:sldId id="309"/>
            <p14:sldId id="291"/>
            <p14:sldId id="292"/>
          </p14:sldIdLst>
        </p14:section>
        <p14:section name="APPENDIX" id="{3A880D53-E80C-42F7-A8D3-6C5C22BCAA7D}">
          <p14:sldIdLst>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0" autoAdjust="0"/>
  </p:normalViewPr>
  <p:slideViewPr>
    <p:cSldViewPr>
      <p:cViewPr varScale="1">
        <p:scale>
          <a:sx n="115" d="100"/>
          <a:sy n="115" d="100"/>
        </p:scale>
        <p:origin x="1494" y="108"/>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2021/4/9</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2021/4/9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3AFA900A-2FBA-487B-B5FA-15596B1DF2A0}" type="datetime1">
              <a:rPr kumimoji="1" lang="en-US" altLang="ja-JP" smtClean="0"/>
              <a:t>4/9/2021</a:t>
            </a:fld>
            <a:endParaRPr kumimoji="1" lang="ja-JP" altLang="en-US"/>
          </a:p>
        </p:txBody>
      </p:sp>
      <p:sp>
        <p:nvSpPr>
          <p:cNvPr id="4" name="Footer Placeholder 3"/>
          <p:cNvSpPr>
            <a:spLocks noGrp="1"/>
          </p:cNvSpPr>
          <p:nvPr>
            <p:ph type="ftr" sz="quarter" idx="11"/>
          </p:nvPr>
        </p:nvSpPr>
        <p:spPr/>
        <p:txBody>
          <a:bodyPr/>
          <a:lstStyle/>
          <a:p>
            <a:r>
              <a:rPr kumimoji="1" lang="en-US" altLang="ja-JP" dirty="0"/>
              <a:t>Copyrights 2016 UIT-CE DSP R&amp;D Group .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grpSp>
        <p:nvGrpSpPr>
          <p:cNvPr id="7" name="Group 6">
            <a:extLst>
              <a:ext uri="{FF2B5EF4-FFF2-40B4-BE49-F238E27FC236}">
                <a16:creationId xmlns:a16="http://schemas.microsoft.com/office/drawing/2014/main" id="{336E1FD1-775D-4DB9-BC47-3BF10517596F}"/>
              </a:ext>
            </a:extLst>
          </p:cNvPr>
          <p:cNvGrpSpPr/>
          <p:nvPr userDrawn="1"/>
        </p:nvGrpSpPr>
        <p:grpSpPr>
          <a:xfrm>
            <a:off x="0" y="0"/>
            <a:ext cx="1955520" cy="1601434"/>
            <a:chOff x="0" y="0"/>
            <a:chExt cx="1955520" cy="1601434"/>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024" cy="1561710"/>
            </a:xfrm>
            <a:prstGeom prst="rect">
              <a:avLst/>
            </a:prstGeom>
          </p:spPr>
        </p:pic>
        <p:sp>
          <p:nvSpPr>
            <p:cNvPr id="6" name="TextBox 5">
              <a:extLst>
                <a:ext uri="{FF2B5EF4-FFF2-40B4-BE49-F238E27FC236}">
                  <a16:creationId xmlns:a16="http://schemas.microsoft.com/office/drawing/2014/main" id="{4C9C301F-DC1E-4BCE-A45D-B4F957D868A3}"/>
                </a:ext>
              </a:extLst>
            </p:cNvPr>
            <p:cNvSpPr txBox="1"/>
            <p:nvPr userDrawn="1"/>
          </p:nvSpPr>
          <p:spPr>
            <a:xfrm>
              <a:off x="0" y="1293657"/>
              <a:ext cx="1955520" cy="307777"/>
            </a:xfrm>
            <a:prstGeom prst="rect">
              <a:avLst/>
            </a:prstGeom>
            <a:solidFill>
              <a:schemeClr val="bg1"/>
            </a:solidFill>
          </p:spPr>
          <p:txBody>
            <a:bodyPr wrap="square" rtlCol="0">
              <a:spAutoFit/>
            </a:bodyPr>
            <a:lstStyle/>
            <a:p>
              <a:r>
                <a:rPr lang="en-US" sz="1400" b="1" dirty="0"/>
                <a:t>   DSP R&amp;D GROUP </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6719820-391C-4251-8067-8FC855675E59}" type="datetime1">
              <a:rPr kumimoji="1" lang="en-US" altLang="ja-JP" smtClean="0"/>
              <a:t>4/9/2021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dirty="0"/>
              <a:t>Copyrights 2016 UIT-CE DSP R&amp;D Group .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054CF2B-1951-4517-88B4-ECDAD9261426}" type="datetime1">
              <a:rPr kumimoji="1" lang="en-US" altLang="ja-JP" smtClean="0"/>
              <a:t>4/9/2021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dirty="0"/>
              <a:t>Copyrights 2016 UIT-CE DSP R&amp;D Group .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1F972605-B19B-466C-B1BB-1819DE5FC6DF}" type="datetime1">
              <a:rPr kumimoji="1" lang="en-US" altLang="ja-JP" smtClean="0"/>
              <a:t>4/9/2021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dirty="0"/>
              <a:t>Copyrights 2016 UIT-CE DSP R&amp;D Group .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38503BB8-B7BB-4FCA-869B-42B486B5FDC2}" type="datetime1">
              <a:rPr kumimoji="1" lang="en-US" altLang="ja-JP" smtClean="0"/>
              <a:t>4/9/2021</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dirty="0"/>
              <a:t>Copyrights 2016 UIT-CE DSP R&amp;D Group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AEEB6CBE-AF84-47DC-8C7E-5F32550F4674}" type="datetime1">
              <a:rPr kumimoji="1" lang="en-US" altLang="ja-JP" smtClean="0"/>
              <a:t>4/9/2021</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dirty="0"/>
              <a:t>Copyrights 2016 UIT-CE DSP R&amp;D Group .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grpSp>
        <p:nvGrpSpPr>
          <p:cNvPr id="2" name="Group 1">
            <a:extLst>
              <a:ext uri="{FF2B5EF4-FFF2-40B4-BE49-F238E27FC236}">
                <a16:creationId xmlns:a16="http://schemas.microsoft.com/office/drawing/2014/main" id="{D2D34AA5-10F0-43A2-A05C-260D6147AF4F}"/>
              </a:ext>
            </a:extLst>
          </p:cNvPr>
          <p:cNvGrpSpPr/>
          <p:nvPr userDrawn="1"/>
        </p:nvGrpSpPr>
        <p:grpSpPr>
          <a:xfrm>
            <a:off x="0" y="-361"/>
            <a:ext cx="1368165" cy="1125105"/>
            <a:chOff x="0" y="-361"/>
            <a:chExt cx="1368165" cy="1125105"/>
          </a:xfrm>
        </p:grpSpPr>
        <p:pic>
          <p:nvPicPr>
            <p:cNvPr id="11" name="Picture 1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361"/>
              <a:ext cx="1368165" cy="1112839"/>
            </a:xfrm>
            <a:prstGeom prst="rect">
              <a:avLst/>
            </a:prstGeom>
          </p:spPr>
        </p:pic>
        <p:sp>
          <p:nvSpPr>
            <p:cNvPr id="12" name="TextBox 11">
              <a:extLst>
                <a:ext uri="{FF2B5EF4-FFF2-40B4-BE49-F238E27FC236}">
                  <a16:creationId xmlns:a16="http://schemas.microsoft.com/office/drawing/2014/main" id="{EDB86B98-BC45-4251-A010-223DD357EEAA}"/>
                </a:ext>
              </a:extLst>
            </p:cNvPr>
            <p:cNvSpPr txBox="1"/>
            <p:nvPr userDrawn="1"/>
          </p:nvSpPr>
          <p:spPr>
            <a:xfrm>
              <a:off x="0" y="878523"/>
              <a:ext cx="1368165" cy="246221"/>
            </a:xfrm>
            <a:prstGeom prst="rect">
              <a:avLst/>
            </a:prstGeom>
            <a:solidFill>
              <a:schemeClr val="bg1"/>
            </a:solidFill>
          </p:spPr>
          <p:txBody>
            <a:bodyPr wrap="square" rtlCol="0">
              <a:spAutoFit/>
            </a:bodyPr>
            <a:lstStyle/>
            <a:p>
              <a:r>
                <a:rPr lang="en-US" sz="1000" b="1" dirty="0"/>
                <a:t>  DSP R&amp;D GROUP </a:t>
              </a: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zhangmozhe/microshift_comp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007" y="1958975"/>
            <a:ext cx="7772400" cy="1470025"/>
          </a:xfrm>
        </p:spPr>
        <p:txBody>
          <a:bodyPr/>
          <a:lstStyle/>
          <a:p>
            <a:r>
              <a:rPr lang="en-US" altLang="ja-JP" sz="4000" b="1"/>
              <a:t>IMAGE COMPRESION FOR HARDWARE</a:t>
            </a:r>
            <a:br>
              <a:rPr lang="en-US" altLang="ja-JP" sz="4400" b="1"/>
            </a:br>
            <a:r>
              <a:rPr lang="en-US" altLang="ja-JP" b="1"/>
              <a:t>Thử nghiệm các phương pháp nén và trình bày phần Decompression</a:t>
            </a:r>
            <a:endParaRPr kumimoji="1" lang="ja-JP" altLang="en-US" dirty="0"/>
          </a:p>
        </p:txBody>
      </p:sp>
      <p:sp>
        <p:nvSpPr>
          <p:cNvPr id="4" name="日付プレースホルダ 3"/>
          <p:cNvSpPr>
            <a:spLocks noGrp="1"/>
          </p:cNvSpPr>
          <p:nvPr>
            <p:ph type="dt" sz="half" idx="10"/>
          </p:nvPr>
        </p:nvSpPr>
        <p:spPr>
          <a:xfrm>
            <a:off x="251520" y="6525344"/>
            <a:ext cx="2133600" cy="288206"/>
          </a:xfrm>
        </p:spPr>
        <p:txBody>
          <a:bodyPr/>
          <a:lstStyle/>
          <a:p>
            <a:fld id="{8FB76D99-46DF-4B51-8581-2BD53446B36A}" type="datetime1">
              <a:rPr kumimoji="1" lang="en-US" altLang="ja-JP" smtClean="0"/>
              <a:t>4/9/2021</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
        <p:nvSpPr>
          <p:cNvPr id="9" name="サブタイトル 2">
            <a:extLst>
              <a:ext uri="{FF2B5EF4-FFF2-40B4-BE49-F238E27FC236}">
                <a16:creationId xmlns:a16="http://schemas.microsoft.com/office/drawing/2014/main" id="{C92A8189-C5B9-4FCE-AAD3-3D34DE4F015E}"/>
              </a:ext>
            </a:extLst>
          </p:cNvPr>
          <p:cNvSpPr>
            <a:spLocks noGrp="1"/>
          </p:cNvSpPr>
          <p:nvPr>
            <p:ph type="subTitle" idx="1"/>
          </p:nvPr>
        </p:nvSpPr>
        <p:spPr>
          <a:xfrm>
            <a:off x="1187624" y="3789040"/>
            <a:ext cx="7016824" cy="1752600"/>
          </a:xfrm>
        </p:spPr>
        <p:txBody>
          <a:bodyPr/>
          <a:lstStyle/>
          <a:p>
            <a:r>
              <a:rPr lang="en-US" altLang="ja-JP"/>
              <a:t> 09/04/2021</a:t>
            </a:r>
          </a:p>
          <a:p>
            <a:endParaRPr lang="en-US" altLang="ja-JP"/>
          </a:p>
          <a:p>
            <a:r>
              <a:rPr lang="en-US" altLang="ja-JP" err="1"/>
              <a:t>Tên</a:t>
            </a:r>
            <a:r>
              <a:rPr lang="en-US" altLang="ja-JP"/>
              <a:t>: Vũ Đức Thế              MSSV:18521423</a:t>
            </a:r>
          </a:p>
          <a:p>
            <a:r>
              <a:rPr lang="en-US" altLang="ja-JP"/>
              <a:t>        </a:t>
            </a:r>
            <a:r>
              <a:rPr lang="en-US" altLang="ja-JP" err="1"/>
              <a:t>Trần</a:t>
            </a:r>
            <a:r>
              <a:rPr lang="en-US" altLang="ja-JP"/>
              <a:t> </a:t>
            </a:r>
            <a:r>
              <a:rPr lang="en-US" altLang="ja-JP" err="1"/>
              <a:t>Tiến</a:t>
            </a:r>
            <a:r>
              <a:rPr lang="en-US" altLang="ja-JP"/>
              <a:t> </a:t>
            </a:r>
            <a:r>
              <a:rPr lang="en-US" altLang="ja-JP" err="1"/>
              <a:t>Đạt</a:t>
            </a:r>
            <a:r>
              <a:rPr lang="en-US" altLang="ja-JP"/>
              <a:t>	                       18520591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913" y="287338"/>
            <a:ext cx="7812087" cy="693390"/>
          </a:xfrm>
        </p:spPr>
        <p:txBody>
          <a:bodyPr/>
          <a:lstStyle/>
          <a:p>
            <a:r>
              <a:rPr lang="en-US" altLang="ja-JP" dirty="0" err="1"/>
              <a:t>Nội</a:t>
            </a:r>
            <a:r>
              <a:rPr lang="en-US" altLang="ja-JP" dirty="0"/>
              <a:t> dung #</a:t>
            </a:r>
            <a:r>
              <a:rPr lang="en-US" altLang="ja-JP"/>
              <a:t>2: Phần giải nén-Decompression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 </a:t>
            </a:r>
            <a:r>
              <a:rPr kumimoji="1" lang="en-US" altLang="ja-JP"/>
              <a:t>2.1 Tổng quan</a:t>
            </a:r>
          </a:p>
          <a:p>
            <a:pPr marL="0" indent="0">
              <a:buNone/>
            </a:pPr>
            <a:endParaRPr kumimoji="1" lang="ja-JP" altLang="en-US"/>
          </a:p>
        </p:txBody>
      </p:sp>
      <p:sp>
        <p:nvSpPr>
          <p:cNvPr id="4" name="日付プレースホルダー 3"/>
          <p:cNvSpPr>
            <a:spLocks noGrp="1"/>
          </p:cNvSpPr>
          <p:nvPr>
            <p:ph type="dt" sz="half" idx="10"/>
          </p:nvPr>
        </p:nvSpPr>
        <p:spPr/>
        <p:txBody>
          <a:bodyPr/>
          <a:lstStyle/>
          <a:p>
            <a:fld id="{0723A3BC-25B7-4121-AA1E-FA761AC10884}"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pic>
        <p:nvPicPr>
          <p:cNvPr id="8" name="Picture 7">
            <a:extLst>
              <a:ext uri="{FF2B5EF4-FFF2-40B4-BE49-F238E27FC236}">
                <a16:creationId xmlns:a16="http://schemas.microsoft.com/office/drawing/2014/main" id="{552FFB10-C7AF-4CD2-8470-3FAB524C11ED}"/>
              </a:ext>
            </a:extLst>
          </p:cNvPr>
          <p:cNvPicPr>
            <a:picLocks noChangeAspect="1"/>
          </p:cNvPicPr>
          <p:nvPr/>
        </p:nvPicPr>
        <p:blipFill>
          <a:blip r:embed="rId2"/>
          <a:stretch>
            <a:fillRect/>
          </a:stretch>
        </p:blipFill>
        <p:spPr>
          <a:xfrm>
            <a:off x="203446" y="2204864"/>
            <a:ext cx="8924463" cy="3024336"/>
          </a:xfrm>
          <a:prstGeom prst="rect">
            <a:avLst/>
          </a:prstGeom>
        </p:spPr>
      </p:pic>
    </p:spTree>
    <p:extLst>
      <p:ext uri="{BB962C8B-B14F-4D97-AF65-F5344CB8AC3E}">
        <p14:creationId xmlns:p14="http://schemas.microsoft.com/office/powerpoint/2010/main" val="24934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913" y="287338"/>
            <a:ext cx="7812087" cy="693390"/>
          </a:xfrm>
        </p:spPr>
        <p:txBody>
          <a:bodyPr/>
          <a:lstStyle/>
          <a:p>
            <a:r>
              <a:rPr lang="en-US" altLang="ja-JP" dirty="0" err="1"/>
              <a:t>Nội</a:t>
            </a:r>
            <a:r>
              <a:rPr lang="en-US" altLang="ja-JP" dirty="0"/>
              <a:t> </a:t>
            </a:r>
            <a:r>
              <a:rPr lang="en-US" altLang="ja-JP"/>
              <a:t>dung #2: Phần giải nén-Decompression</a:t>
            </a:r>
            <a:endParaRPr kumimoji="1" lang="ja-JP" altLang="en-US" dirty="0"/>
          </a:p>
        </p:txBody>
      </p:sp>
      <p:sp>
        <p:nvSpPr>
          <p:cNvPr id="3" name="コンテンツ プレースホルダー 2"/>
          <p:cNvSpPr>
            <a:spLocks noGrp="1"/>
          </p:cNvSpPr>
          <p:nvPr>
            <p:ph idx="1"/>
          </p:nvPr>
        </p:nvSpPr>
        <p:spPr>
          <a:xfrm>
            <a:off x="251520" y="1412775"/>
            <a:ext cx="8640960" cy="5111849"/>
          </a:xfrm>
        </p:spPr>
        <p:txBody>
          <a:bodyPr/>
          <a:lstStyle/>
          <a:p>
            <a:r>
              <a:rPr lang="en-US" altLang="ja-JP"/>
              <a:t>2.1 Tổng quan phần giải nén</a:t>
            </a:r>
            <a:endParaRPr kumimoji="1" lang="en-US" altLang="ja-JP"/>
          </a:p>
          <a:p>
            <a:pPr lvl="1"/>
            <a:r>
              <a:rPr kumimoji="1" lang="ja-JP" altLang="en-US"/>
              <a:t> </a:t>
            </a:r>
            <a:r>
              <a:rPr kumimoji="1" lang="en-US" altLang="ja-JP"/>
              <a:t>Phần giải nén theo vị trí từ 1 đến 9 của ảnh con</a:t>
            </a:r>
          </a:p>
          <a:p>
            <a:pPr lvl="2"/>
            <a:r>
              <a:rPr lang="en-US" altLang="ja-JP"/>
              <a:t> Giải nén không mất mát</a:t>
            </a:r>
          </a:p>
          <a:p>
            <a:pPr lvl="3"/>
            <a:r>
              <a:rPr kumimoji="1" lang="en-US" altLang="ja-JP"/>
              <a:t> Intra-prediction(2.2)</a:t>
            </a:r>
          </a:p>
          <a:p>
            <a:pPr lvl="3"/>
            <a:r>
              <a:rPr lang="en-US" altLang="ja-JP"/>
              <a:t> Inter-prediction(2.3)</a:t>
            </a:r>
          </a:p>
          <a:p>
            <a:pPr lvl="3"/>
            <a:r>
              <a:rPr kumimoji="1" lang="en-US" altLang="ja-JP"/>
              <a:t> </a:t>
            </a:r>
            <a:r>
              <a:rPr lang="en-US" altLang="ja-JP"/>
              <a:t>Run-length decoding(2.4)</a:t>
            </a:r>
          </a:p>
          <a:p>
            <a:pPr lvl="3"/>
            <a:r>
              <a:rPr kumimoji="1" lang="en-US" altLang="ja-JP"/>
              <a:t> Golomb decoding(2.5)</a:t>
            </a:r>
          </a:p>
          <a:p>
            <a:pPr lvl="2"/>
            <a:r>
              <a:rPr lang="en-US" altLang="ja-JP"/>
              <a:t> Giải nén mất mát</a:t>
            </a:r>
          </a:p>
          <a:p>
            <a:pPr lvl="3"/>
            <a:r>
              <a:rPr lang="en-US" altLang="ja-JP"/>
              <a:t> Microshift decompression(2.6)</a:t>
            </a:r>
          </a:p>
          <a:p>
            <a:pPr lvl="1"/>
            <a:r>
              <a:rPr lang="en-US" altLang="ja-JP"/>
              <a:t> Phần xử lý ảnh sau khi giải nén </a:t>
            </a:r>
          </a:p>
          <a:p>
            <a:pPr lvl="2"/>
            <a:r>
              <a:rPr lang="en-US" altLang="ja-JP"/>
              <a:t> Heuristic(2.7)</a:t>
            </a:r>
          </a:p>
          <a:p>
            <a:pPr lvl="2"/>
            <a:r>
              <a:rPr lang="en-US" altLang="ja-JP"/>
              <a:t> FAST(2.8)</a:t>
            </a:r>
          </a:p>
          <a:p>
            <a:pPr lvl="2"/>
            <a:r>
              <a:rPr lang="en-US" altLang="ja-JP"/>
              <a:t> MRF(2.9)</a:t>
            </a:r>
          </a:p>
        </p:txBody>
      </p:sp>
      <p:sp>
        <p:nvSpPr>
          <p:cNvPr id="4" name="日付プレースホルダー 3"/>
          <p:cNvSpPr>
            <a:spLocks noGrp="1"/>
          </p:cNvSpPr>
          <p:nvPr>
            <p:ph type="dt" sz="half" idx="10"/>
          </p:nvPr>
        </p:nvSpPr>
        <p:spPr/>
        <p:txBody>
          <a:bodyPr/>
          <a:lstStyle/>
          <a:p>
            <a:fld id="{551B61DF-DA5F-4EE3-B78A-FC46CAE25AB6}"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80840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1A31-7C14-4AC9-B03D-B69AB57D587E}"/>
              </a:ext>
            </a:extLst>
          </p:cNvPr>
          <p:cNvSpPr>
            <a:spLocks noGrp="1"/>
          </p:cNvSpPr>
          <p:nvPr>
            <p:ph type="title"/>
          </p:nvPr>
        </p:nvSpPr>
        <p:spPr/>
        <p:txBody>
          <a:bodyPr/>
          <a:lstStyle/>
          <a:p>
            <a:r>
              <a:rPr lang="en-US" altLang="ja-JP"/>
              <a:t>Nội dung #2: Phần giải nén-Decompression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67ABB-5F9E-4D60-B32A-3E6BAD89B97B}"/>
                  </a:ext>
                </a:extLst>
              </p:cNvPr>
              <p:cNvSpPr>
                <a:spLocks noGrp="1"/>
              </p:cNvSpPr>
              <p:nvPr>
                <p:ph idx="1"/>
              </p:nvPr>
            </p:nvSpPr>
            <p:spPr/>
            <p:txBody>
              <a:bodyPr/>
              <a:lstStyle/>
              <a:p>
                <a:r>
                  <a:rPr lang="en-US"/>
                  <a:t>2.2 Intra-prediction</a:t>
                </a:r>
              </a:p>
              <a:p>
                <a:pPr lvl="1"/>
                <a:r>
                  <a:rPr lang="en-US"/>
                  <a:t> Trường hợp ngữ cảnh không đồng nhất và pixel đang xét tại vị trí số 1 của hình ảnh con.</a:t>
                </a:r>
              </a:p>
              <a:p>
                <a:pPr lvl="1"/>
                <a:r>
                  <a:rPr lang="en-US"/>
                  <a:t> Dự đoán X theo công thức:</a:t>
                </a:r>
              </a:p>
              <a:p>
                <a:pPr lvl="2"/>
                <a:r>
                  <a:rPr lang="en-US"/>
                  <a:t> </a:t>
                </a:r>
                <a14:m>
                  <m:oMath xmlns:m="http://schemas.openxmlformats.org/officeDocument/2006/math">
                    <m:acc>
                      <m:accPr>
                        <m:chr m:val="̂"/>
                        <m:ctrlPr>
                          <a:rPr lang="en-GB" i="1" smtClean="0">
                            <a:solidFill>
                              <a:srgbClr val="836967"/>
                            </a:solidFill>
                            <a:latin typeface="Cambria Math" panose="02040503050406030204" pitchFamily="18" charset="0"/>
                          </a:rPr>
                        </m:ctrlPr>
                      </m:accPr>
                      <m:e>
                        <m:r>
                          <m:rPr>
                            <m:nor/>
                          </m:rPr>
                          <a:rPr lang="en-GB"/>
                          <m:t>X</m:t>
                        </m:r>
                      </m:e>
                    </m:acc>
                  </m:oMath>
                </a14:m>
                <a:r>
                  <a:rPr lang="en-GB"/>
                  <a:t> = B + D(l)</a:t>
                </a:r>
              </a:p>
              <a:p>
                <a:pPr lvl="1"/>
                <a:r>
                  <a:rPr lang="en-GB"/>
                  <a:t> Từ chuỗi bit nhị phân ta tính được e’ (ánh xạ độ lỗi), từ đó ta tính được e (công thức tính e ở slide tiếp theo).</a:t>
                </a:r>
              </a:p>
              <a:p>
                <a:pPr lvl="1"/>
                <a:r>
                  <a:rPr lang="en-GB"/>
                  <a:t> Từ e ta tính được X theo </a:t>
                </a:r>
                <a14:m>
                  <m:oMath xmlns:m="http://schemas.openxmlformats.org/officeDocument/2006/math">
                    <m:acc>
                      <m:accPr>
                        <m:chr m:val="̂"/>
                        <m:ctrlPr>
                          <a:rPr kumimoji="1" lang="en-GB" b="0" i="1" u="none" strike="noStrike" kern="0" cap="none" spc="0" normalizeH="0" baseline="0" noProof="0" smtClean="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oMath>
                </a14:m>
                <a:r>
                  <a:rPr kumimoji="1" lang="en-GB" b="0" i="0" u="none" strike="noStrike" kern="0" cap="none" spc="0" normalizeH="0" baseline="0" noProof="0">
                    <a:ln>
                      <a:noFill/>
                    </a:ln>
                    <a:solidFill>
                      <a:prstClr val="black"/>
                    </a:solidFill>
                    <a:effectLst/>
                    <a:uLnTx/>
                    <a:uFillTx/>
                    <a:ea typeface="ＭＳ Ｐゴシック"/>
                  </a:rPr>
                  <a:t> </a:t>
                </a:r>
              </a:p>
              <a:p>
                <a:pPr marL="457200" lvl="1" indent="0">
                  <a:buNone/>
                </a:pPr>
                <a:r>
                  <a:rPr lang="en-GB">
                    <a:solidFill>
                      <a:prstClr val="black"/>
                    </a:solidFill>
                    <a:ea typeface="ＭＳ Ｐゴシック"/>
                  </a:rPr>
                  <a:t>    X = </a:t>
                </a:r>
                <a14:m>
                  <m:oMath xmlns:m="http://schemas.openxmlformats.org/officeDocument/2006/math">
                    <m:acc>
                      <m:accPr>
                        <m:chr m:val="̂"/>
                        <m:ctrlPr>
                          <a:rPr kumimoji="1" lang="en-GB" b="0" i="1" u="none" strike="noStrike" kern="0" cap="none" spc="0" normalizeH="0" baseline="0" noProof="0" smtClean="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oMath>
                </a14:m>
                <a:r>
                  <a:rPr kumimoji="1" lang="en-GB" b="0" i="0" u="none" strike="noStrike" kern="0" cap="none" spc="0" normalizeH="0" baseline="0" noProof="0">
                    <a:ln>
                      <a:noFill/>
                    </a:ln>
                    <a:solidFill>
                      <a:prstClr val="black"/>
                    </a:solidFill>
                    <a:effectLst/>
                    <a:uLnTx/>
                    <a:uFillTx/>
                    <a:ea typeface="ＭＳ Ｐゴシック"/>
                  </a:rPr>
                  <a:t> + e</a:t>
                </a:r>
              </a:p>
              <a:p>
                <a:pPr marL="457200" lvl="1" indent="0">
                  <a:buNone/>
                </a:pPr>
                <a:endParaRPr lang="en-GB"/>
              </a:p>
            </p:txBody>
          </p:sp>
        </mc:Choice>
        <mc:Fallback xmlns="">
          <p:sp>
            <p:nvSpPr>
              <p:cNvPr id="3" name="Content Placeholder 2">
                <a:extLst>
                  <a:ext uri="{FF2B5EF4-FFF2-40B4-BE49-F238E27FC236}">
                    <a16:creationId xmlns:a16="http://schemas.microsoft.com/office/drawing/2014/main" id="{F8D67ABB-5F9E-4D60-B32A-3E6BAD89B97B}"/>
                  </a:ext>
                </a:extLst>
              </p:cNvPr>
              <p:cNvSpPr>
                <a:spLocks noGrp="1" noRot="1" noChangeAspect="1" noMove="1" noResize="1" noEditPoints="1" noAdjustHandles="1" noChangeArrowheads="1" noChangeShapeType="1" noTextEdit="1"/>
              </p:cNvSpPr>
              <p:nvPr>
                <p:ph idx="1"/>
              </p:nvPr>
            </p:nvSpPr>
            <p:spPr>
              <a:blipFill>
                <a:blip r:embed="rId2"/>
                <a:stretch>
                  <a:fillRect l="-1199" t="-1391"/>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D11DA6D4-F148-4675-837E-E82A72520641}"/>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94353D32-4294-47A5-B8B7-4980D6052DFE}"/>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FAB01F00-0980-4281-B87C-A3107A6CDAC6}"/>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spTree>
    <p:extLst>
      <p:ext uri="{BB962C8B-B14F-4D97-AF65-F5344CB8AC3E}">
        <p14:creationId xmlns:p14="http://schemas.microsoft.com/office/powerpoint/2010/main" val="315170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7FAE-B458-4038-9AD1-40261C1DF84C}"/>
              </a:ext>
            </a:extLst>
          </p:cNvPr>
          <p:cNvSpPr>
            <a:spLocks noGrp="1"/>
          </p:cNvSpPr>
          <p:nvPr>
            <p:ph type="title"/>
          </p:nvPr>
        </p:nvSpPr>
        <p:spPr/>
        <p:txBody>
          <a:bodyPr/>
          <a:lstStyle/>
          <a:p>
            <a:r>
              <a:rPr kumimoji="1" lang="en-US" altLang="ja-JP" sz="3200" b="0" i="0" u="none" strike="noStrike" kern="0" cap="none" spc="0" normalizeH="0" baseline="0" noProof="0">
                <a:ln>
                  <a:noFill/>
                </a:ln>
                <a:solidFill>
                  <a:srgbClr val="3366CC"/>
                </a:solidFill>
                <a:effectLst/>
                <a:uLnTx/>
                <a:uFillTx/>
                <a:latin typeface="Times New Roman" pitchFamily="18" charset="0"/>
                <a:ea typeface="ＭＳ Ｐゴシック"/>
                <a:cs typeface="Times New Roman" pitchFamily="18" charset="0"/>
              </a:rPr>
              <a:t>Nội dung #2: Phần giải nén-Decompression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59F4D-28AE-4267-A51D-AAB804A77145}"/>
                  </a:ext>
                </a:extLst>
              </p:cNvPr>
              <p:cNvSpPr>
                <a:spLocks noGrp="1"/>
              </p:cNvSpPr>
              <p:nvPr>
                <p:ph idx="1"/>
              </p:nvPr>
            </p:nvSpPr>
            <p:spPr>
              <a:xfrm>
                <a:off x="251520" y="1412775"/>
                <a:ext cx="8640960" cy="5111849"/>
              </a:xfrm>
            </p:spPr>
            <p:txBody>
              <a:bodyPr/>
              <a:lstStyle/>
              <a:p>
                <a:pPr lvl="1"/>
                <a:r>
                  <a:rPr lang="en-US"/>
                  <a:t> Công thức tính e (ngược lại so với tính e’ phần nén)</a:t>
                </a:r>
              </a:p>
              <a:p>
                <a:pPr lvl="2"/>
                <a:r>
                  <a:rPr lang="en-US"/>
                  <a:t> Trường hợp </a:t>
                </a:r>
                <a14:m>
                  <m:oMath xmlns:m="http://schemas.openxmlformats.org/officeDocument/2006/math">
                    <m:acc>
                      <m:accPr>
                        <m:chr m:val="̂"/>
                        <m:ctrlPr>
                          <a:rPr kumimoji="1" lang="en-GB" b="0" i="1" u="none" strike="noStrike" kern="0" cap="none" spc="0" normalizeH="0" baseline="0" noProof="0" smtClean="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oMath>
                </a14:m>
                <a:r>
                  <a:rPr kumimoji="1" lang="en-GB" b="0" i="0" u="none" strike="noStrike" kern="0" cap="none" spc="0" normalizeH="0" baseline="0" noProof="0">
                    <a:ln>
                      <a:noFill/>
                    </a:ln>
                    <a:solidFill>
                      <a:prstClr val="black"/>
                    </a:solidFill>
                    <a:effectLst/>
                    <a:uLnTx/>
                    <a:uFillTx/>
                    <a:ea typeface="ＭＳ Ｐゴシック"/>
                  </a:rPr>
                  <a:t> &lt;4 </a:t>
                </a:r>
              </a:p>
              <a:p>
                <a:pPr marL="457200" lvl="1" indent="0">
                  <a:buNone/>
                  <a:defRPr/>
                </a:pPr>
                <a:r>
                  <a:rPr kumimoji="1" lang="en-GB" sz="2000" b="0" i="0" u="none" strike="noStrike" kern="0" cap="none" spc="0" normalizeH="0" baseline="0" noProof="0">
                    <a:ln>
                      <a:noFill/>
                    </a:ln>
                    <a:solidFill>
                      <a:prstClr val="black"/>
                    </a:solidFill>
                    <a:effectLst/>
                    <a:uLnTx/>
                    <a:uFillTx/>
                    <a:ea typeface="ＭＳ Ｐゴシック"/>
                  </a:rPr>
                  <a:t>        e = </a:t>
                </a:r>
                <a14:m>
                  <m:oMath xmlns:m="http://schemas.openxmlformats.org/officeDocument/2006/math">
                    <m:d>
                      <m:dPr>
                        <m:begChr m:val="{"/>
                        <m:endChr m:val=""/>
                        <m:ctrlPr>
                          <a:rPr kumimoji="1" lang="en-GB" sz="20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1" lang="en-GB" sz="2000" b="0" i="1" u="none" strike="noStrike" kern="0" cap="none" spc="0" normalizeH="0" baseline="0" noProof="0" smtClean="0">
                                <a:ln>
                                  <a:noFill/>
                                </a:ln>
                                <a:solidFill>
                                  <a:prstClr val="black"/>
                                </a:solidFill>
                                <a:effectLst/>
                                <a:uLnTx/>
                                <a:uFillTx/>
                                <a:latin typeface="Cambria Math" panose="02040503050406030204" pitchFamily="18" charset="0"/>
                              </a:rPr>
                            </m:ctrlPr>
                          </m:eqArrPr>
                          <m:e>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𝑒</m:t>
                                </m:r>
                              </m:e>
                              <m:sup>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min</m:t>
                            </m:r>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i="1">
                                <a:solidFill>
                                  <a:prstClr val="black"/>
                                </a:solidFill>
                                <a:latin typeface="Cambria Math" panose="02040503050406030204" pitchFamily="18" charset="0"/>
                              </a:rPr>
                              <m:t>,7−</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i="1">
                                <a:solidFill>
                                  <a:prstClr val="black"/>
                                </a:solidFill>
                                <a:latin typeface="Cambria Math" panose="02040503050406030204" pitchFamily="18" charset="0"/>
                              </a:rPr>
                              <m:t>)</m:t>
                            </m:r>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for</m:t>
                            </m:r>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&gt;2∗</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min</m:t>
                            </m:r>
                            <m: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b="0" i="1" smtClean="0">
                                <a:solidFill>
                                  <a:prstClr val="black"/>
                                </a:solidFill>
                                <a:latin typeface="Cambria Math" panose="02040503050406030204" pitchFamily="18" charset="0"/>
                              </a:rPr>
                              <m:t>,7−</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b="0" i="1" smtClean="0">
                                <a:solidFill>
                                  <a:prstClr val="black"/>
                                </a:solidFill>
                                <a:latin typeface="Cambria Math" panose="02040503050406030204" pitchFamily="18" charset="0"/>
                              </a:rPr>
                              <m:t>)</m:t>
                            </m:r>
                          </m:e>
                          <m:e>
                            <m:d>
                              <m:dPr>
                                <m:begChr m:val="{"/>
                                <m:endChr m:val=""/>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ceil</m:t>
                                    </m:r>
                                    <m:d>
                                      <m:d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f>
                                          <m:f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t>
                                                </m:r>
                                              </m:sup>
                                            </m:sSup>
                                          </m:num>
                                          <m:den>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2</m:t>
                                            </m:r>
                                          </m:den>
                                        </m:f>
                                      </m:e>
                                    </m:d>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ch</m:t>
                                    </m:r>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ẵ</m:t>
                                    </m:r>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n</m:t>
                                    </m:r>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e>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ceil</m:t>
                                    </m:r>
                                    <m:d>
                                      <m:d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f>
                                          <m:f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m:t>
                                                </m:r>
                                              </m:sup>
                                            </m:sSup>
                                          </m:num>
                                          <m:den>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2</m:t>
                                            </m:r>
                                          </m:den>
                                        </m:f>
                                      </m:e>
                                    </m:d>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 </m:t>
                                        </m:r>
                                      </m:sup>
                                    </m:sSup>
                                    <m:r>
                                      <m:rPr>
                                        <m:sty m:val="p"/>
                                      </m:rP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l</m:t>
                                    </m:r>
                                    <m:r>
                                      <a:rPr kumimoji="1" lang="en-US" sz="2000" b="0" i="0" u="none" strike="noStrike" kern="0" cap="none" spc="0" normalizeH="0" baseline="0" noProof="0" smtClean="0">
                                        <a:ln>
                                          <a:noFill/>
                                        </a:ln>
                                        <a:solidFill>
                                          <a:prstClr val="black"/>
                                        </a:solidFill>
                                        <a:effectLst/>
                                        <a:uLnTx/>
                                        <a:uFillTx/>
                                        <a:latin typeface="Cambria Math" panose="02040503050406030204" pitchFamily="18" charset="0"/>
                                      </a:rPr>
                                      <m:t>ẻ</m:t>
                                    </m:r>
                                  </m:e>
                                </m:eqArr>
                              </m:e>
                            </m:d>
                            <m:r>
                              <m:rPr>
                                <m:sty m:val="p"/>
                              </m:rPr>
                              <a:rPr lang="en-US" sz="2000">
                                <a:solidFill>
                                  <a:prstClr val="black"/>
                                </a:solidFill>
                                <a:latin typeface="Cambria Math" panose="02040503050406030204" pitchFamily="18" charset="0"/>
                              </a:rPr>
                              <m:t>for</m:t>
                            </m:r>
                            <m:r>
                              <a:rPr lang="en-US" sz="2000">
                                <a:solidFill>
                                  <a:prstClr val="black"/>
                                </a:solidFill>
                                <a:latin typeface="Cambria Math" panose="02040503050406030204" pitchFamily="18" charset="0"/>
                              </a:rPr>
                              <m:t> </m:t>
                            </m:r>
                            <m:sSup>
                              <m:sSupPr>
                                <m:ctrlPr>
                                  <a:rPr lang="en-US" sz="2000" i="1">
                                    <a:solidFill>
                                      <a:prstClr val="black"/>
                                    </a:solidFill>
                                    <a:latin typeface="Cambria Math" panose="02040503050406030204" pitchFamily="18" charset="0"/>
                                  </a:rPr>
                                </m:ctrlPr>
                              </m:sSupPr>
                              <m:e>
                                <m:r>
                                  <m:rPr>
                                    <m:sty m:val="p"/>
                                  </m:rPr>
                                  <a:rPr lang="en-US" sz="2000">
                                    <a:solidFill>
                                      <a:prstClr val="black"/>
                                    </a:solidFill>
                                    <a:latin typeface="Cambria Math" panose="02040503050406030204" pitchFamily="18" charset="0"/>
                                  </a:rPr>
                                  <m:t>e</m:t>
                                </m:r>
                              </m:e>
                              <m:sup>
                                <m:r>
                                  <a:rPr lang="en-US" sz="2000">
                                    <a:solidFill>
                                      <a:prstClr val="black"/>
                                    </a:solidFill>
                                    <a:latin typeface="Cambria Math" panose="02040503050406030204" pitchFamily="18" charset="0"/>
                                  </a:rPr>
                                  <m:t>′</m:t>
                                </m:r>
                              </m:sup>
                            </m:sSup>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2∗</m:t>
                            </m:r>
                            <m:r>
                              <m:rPr>
                                <m:sty m:val="p"/>
                              </m:rPr>
                              <a:rPr lang="en-US" sz="2000">
                                <a:solidFill>
                                  <a:prstClr val="black"/>
                                </a:solidFill>
                                <a:latin typeface="Cambria Math" panose="02040503050406030204" pitchFamily="18" charset="0"/>
                              </a:rPr>
                              <m:t>min</m:t>
                            </m:r>
                            <m:r>
                              <a:rPr lang="en-US" sz="2000" i="1">
                                <a:solidFill>
                                  <a:prstClr val="black"/>
                                </a:solidFill>
                                <a:latin typeface="Cambria Math" panose="02040503050406030204" pitchFamily="18" charset="0"/>
                              </a:rPr>
                              <m:t>⁡(</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i="1">
                                <a:solidFill>
                                  <a:prstClr val="black"/>
                                </a:solidFill>
                                <a:latin typeface="Cambria Math" panose="02040503050406030204" pitchFamily="18" charset="0"/>
                              </a:rPr>
                              <m:t>,7−</m:t>
                            </m:r>
                            <m:acc>
                              <m:accPr>
                                <m:chr m:val="̂"/>
                                <m:ctrlPr>
                                  <a:rPr lang="en-GB" sz="2000" i="1">
                                    <a:solidFill>
                                      <a:srgbClr val="836967"/>
                                    </a:solidFill>
                                    <a:latin typeface="Cambria Math" panose="02040503050406030204" pitchFamily="18" charset="0"/>
                                  </a:rPr>
                                </m:ctrlPr>
                              </m:accPr>
                              <m:e>
                                <m:r>
                                  <m:rPr>
                                    <m:nor/>
                                  </m:rPr>
                                  <a:rPr lang="en-GB" sz="2000">
                                    <a:solidFill>
                                      <a:prstClr val="black"/>
                                    </a:solidFill>
                                  </a:rPr>
                                  <m:t>X</m:t>
                                </m:r>
                              </m:e>
                            </m:acc>
                            <m:r>
                              <a:rPr lang="en-US" sz="2000" i="1">
                                <a:solidFill>
                                  <a:prstClr val="black"/>
                                </a:solidFill>
                                <a:latin typeface="Cambria Math" panose="02040503050406030204" pitchFamily="18" charset="0"/>
                              </a:rPr>
                              <m:t>)</m:t>
                            </m:r>
                          </m:e>
                        </m:eqArr>
                      </m:e>
                    </m:d>
                  </m:oMath>
                </a14:m>
                <a:endParaRPr kumimoji="1" lang="en-GB" sz="2000" b="0" i="0" u="none" strike="noStrike" kern="0" cap="none" spc="0" normalizeH="0" baseline="0" noProof="0">
                  <a:ln>
                    <a:noFill/>
                  </a:ln>
                  <a:solidFill>
                    <a:prstClr val="black"/>
                  </a:solidFill>
                  <a:effectLst/>
                  <a:uLnTx/>
                  <a:uFillTx/>
                  <a:ea typeface="ＭＳ Ｐゴシック"/>
                </a:endParaRPr>
              </a:p>
              <a:p>
                <a:pPr marL="1143000" marR="0" lvl="2" indent="-228600" algn="l" defTabSz="914400" rtl="0" eaLnBrk="1" fontAlgn="base" latinLnBrk="0" hangingPunct="1">
                  <a:lnSpc>
                    <a:spcPct val="100000"/>
                  </a:lnSpc>
                  <a:spcBef>
                    <a:spcPct val="20000"/>
                  </a:spcBef>
                  <a:spcAft>
                    <a:spcPct val="0"/>
                  </a:spcAft>
                  <a:buClr>
                    <a:srgbClr val="003399"/>
                  </a:buClr>
                  <a:buSzTx/>
                  <a:buFont typeface="Wingdings" pitchFamily="2" charset="2"/>
                  <a:buChar char="n"/>
                  <a:tabLst/>
                  <a:defRPr/>
                </a:pPr>
                <a:r>
                  <a:rPr kumimoji="1" lang="en-US"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Trường hợp </a:t>
                </a:r>
                <a14:m>
                  <m:oMath xmlns:m="http://schemas.openxmlformats.org/officeDocument/2006/math">
                    <m:acc>
                      <m:accPr>
                        <m:chr m:val="̂"/>
                        <m:ctrlPr>
                          <a:rPr kumimoji="1" lang="en-GB" sz="2000" b="0" i="1" u="none" strike="noStrike" kern="0" cap="none" spc="0" normalizeH="0" baseline="0" noProof="0" smtClean="0">
                            <a:ln>
                              <a:noFill/>
                            </a:ln>
                            <a:solidFill>
                              <a:srgbClr val="836967"/>
                            </a:solidFill>
                            <a:effectLst/>
                            <a:uLnTx/>
                            <a:uFillTx/>
                            <a:latin typeface="Cambria Math" panose="02040503050406030204" pitchFamily="18" charset="0"/>
                          </a:rPr>
                        </m:ctrlPr>
                      </m:accPr>
                      <m:e>
                        <m:r>
                          <m:rPr>
                            <m:nor/>
                          </m:rPr>
                          <a:rPr kumimoji="1" lang="en-GB"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m:t>X</m:t>
                        </m:r>
                      </m:e>
                    </m:acc>
                  </m:oMath>
                </a14:m>
                <a:r>
                  <a:rPr kumimoji="1" lang="en-GB"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&gt;=4</a:t>
                </a:r>
              </a:p>
              <a:p>
                <a:pPr marL="914400" lvl="2" indent="0">
                  <a:buNone/>
                  <a:defRPr/>
                </a:pPr>
                <a:r>
                  <a:rPr kumimoji="1" lang="en-GB"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e = </a:t>
                </a:r>
                <a14:m>
                  <m:oMath xmlns:m="http://schemas.openxmlformats.org/officeDocument/2006/math">
                    <m:d>
                      <m:dPr>
                        <m:begChr m:val="{"/>
                        <m:endChr m:val=""/>
                        <m:ctrlPr>
                          <a:rPr kumimoji="1" lang="en-GB"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1" lang="en-GB" b="0" i="1" u="none" strike="noStrike" kern="0" cap="none" spc="0" normalizeH="0" baseline="0" noProof="0" smtClean="0">
                                <a:ln>
                                  <a:noFill/>
                                </a:ln>
                                <a:solidFill>
                                  <a:prstClr val="black"/>
                                </a:solidFill>
                                <a:effectLst/>
                                <a:uLnTx/>
                                <a:uFillTx/>
                                <a:latin typeface="Cambria Math" panose="02040503050406030204" pitchFamily="18" charset="0"/>
                              </a:rPr>
                            </m:ctrlPr>
                          </m:eqArrPr>
                          <m:e>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𝑒</m:t>
                                </m:r>
                              </m:e>
                              <m:sup>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func>
                              <m:func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funcPr>
                              <m:fNa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min</m:t>
                                </m:r>
                              </m:fName>
                              <m:e>
                                <m:d>
                                  <m:d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r>
                                      <a:rPr kumimoji="1" lang="en-US" b="0" i="1" u="none" strike="noStrike" kern="0" cap="none" spc="0" normalizeH="0" baseline="0" noProof="0">
                                        <a:ln>
                                          <a:noFill/>
                                        </a:ln>
                                        <a:solidFill>
                                          <a:prstClr val="black"/>
                                        </a:solidFill>
                                        <a:effectLst/>
                                        <a:uLnTx/>
                                        <a:uFillTx/>
                                        <a:latin typeface="Cambria Math" panose="02040503050406030204" pitchFamily="18" charset="0"/>
                                      </a:rPr>
                                      <m:t>,7−</m:t>
                                    </m:r>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e>
                                </m:d>
                              </m:e>
                            </m:func>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  </m:t>
                            </m:r>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for</m:t>
                            </m:r>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&gt;2∗</m:t>
                            </m:r>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min</m:t>
                            </m:r>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,7−</m:t>
                            </m:r>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e>
                          <m:e>
                            <m:d>
                              <m:dPr>
                                <m:begChr m:val="{"/>
                                <m:endChr m:val=""/>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eqArr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ceil</m:t>
                                    </m:r>
                                    <m:d>
                                      <m:d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dPr>
                                      <m:e>
                                        <m:f>
                                          <m:f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fPr>
                                          <m:num>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t>
                                                </m:r>
                                              </m:sup>
                                            </m:sSup>
                                          </m:num>
                                          <m:den>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2</m:t>
                                            </m:r>
                                          </m:den>
                                        </m:f>
                                      </m:e>
                                    </m:d>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ch</m:t>
                                    </m:r>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ẵ</m:t>
                                    </m:r>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n</m:t>
                                    </m:r>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e>
                                  <m:e>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ceil</m:t>
                                    </m:r>
                                    <m:d>
                                      <m:d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dPr>
                                      <m:e>
                                        <m:f>
                                          <m:f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fPr>
                                          <m:num>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m:t>
                                                </m:r>
                                              </m:sup>
                                            </m:sSup>
                                          </m:num>
                                          <m:den>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2</m:t>
                                            </m:r>
                                          </m:den>
                                        </m:f>
                                      </m:e>
                                    </m:d>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sSup>
                                      <m:sSupPr>
                                        <m:ctrlP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 </m:t>
                                        </m:r>
                                      </m:sup>
                                    </m:sSup>
                                    <m:r>
                                      <m:rPr>
                                        <m:sty m:val="p"/>
                                      </m:rP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l</m:t>
                                    </m:r>
                                    <m:r>
                                      <a:rPr kumimoji="1" lang="en-US" b="0" i="0" u="none" strike="noStrike" kern="0" cap="none" spc="0" normalizeH="0" baseline="0" noProof="0" smtClean="0">
                                        <a:ln>
                                          <a:noFill/>
                                        </a:ln>
                                        <a:solidFill>
                                          <a:prstClr val="black"/>
                                        </a:solidFill>
                                        <a:effectLst/>
                                        <a:uLnTx/>
                                        <a:uFillTx/>
                                        <a:latin typeface="Cambria Math" panose="02040503050406030204" pitchFamily="18" charset="0"/>
                                      </a:rPr>
                                      <m:t>ẻ</m:t>
                                    </m:r>
                                  </m:e>
                                </m:eqArr>
                              </m:e>
                            </m:d>
                            <m:r>
                              <m:rPr>
                                <m:sty m:val="p"/>
                              </m:rPr>
                              <a:rPr kumimoji="1" lang="en-US" b="0" i="0" u="none" strike="noStrike" kern="0" cap="none" spc="0" normalizeH="0" baseline="0" noProof="0">
                                <a:ln>
                                  <a:noFill/>
                                </a:ln>
                                <a:solidFill>
                                  <a:prstClr val="black"/>
                                </a:solidFill>
                                <a:effectLst/>
                                <a:uLnTx/>
                                <a:uFillTx/>
                                <a:latin typeface="Cambria Math" panose="02040503050406030204" pitchFamily="18" charset="0"/>
                              </a:rPr>
                              <m:t>for</m:t>
                            </m:r>
                            <m:r>
                              <a:rPr kumimoji="1" lang="en-US" b="0" i="0" u="none" strike="noStrike" kern="0" cap="none" spc="0" normalizeH="0" baseline="0" noProof="0">
                                <a:ln>
                                  <a:noFill/>
                                </a:ln>
                                <a:solidFill>
                                  <a:prstClr val="black"/>
                                </a:solidFill>
                                <a:effectLst/>
                                <a:uLnTx/>
                                <a:uFillTx/>
                                <a:latin typeface="Cambria Math" panose="02040503050406030204" pitchFamily="18" charset="0"/>
                              </a:rPr>
                              <m:t> </m:t>
                            </m:r>
                            <m:sSup>
                              <m:sSupPr>
                                <m:ctrlPr>
                                  <a:rPr kumimoji="1" lang="en-US" b="0" i="1" u="none" strike="noStrike" kern="0" cap="none" spc="0" normalizeH="0" baseline="0" noProof="0">
                                    <a:ln>
                                      <a:noFill/>
                                    </a:ln>
                                    <a:solidFill>
                                      <a:prstClr val="black"/>
                                    </a:solidFill>
                                    <a:effectLst/>
                                    <a:uLnTx/>
                                    <a:uFillTx/>
                                    <a:latin typeface="Cambria Math" panose="02040503050406030204" pitchFamily="18" charset="0"/>
                                  </a:rPr>
                                </m:ctrlPr>
                              </m:sSupPr>
                              <m:e>
                                <m:r>
                                  <m:rPr>
                                    <m:sty m:val="p"/>
                                  </m:rPr>
                                  <a:rPr kumimoji="1" lang="en-US" b="0" i="0" u="none" strike="noStrike" kern="0" cap="none" spc="0" normalizeH="0" baseline="0" noProof="0">
                                    <a:ln>
                                      <a:noFill/>
                                    </a:ln>
                                    <a:solidFill>
                                      <a:prstClr val="black"/>
                                    </a:solidFill>
                                    <a:effectLst/>
                                    <a:uLnTx/>
                                    <a:uFillTx/>
                                    <a:latin typeface="Cambria Math" panose="02040503050406030204" pitchFamily="18" charset="0"/>
                                  </a:rPr>
                                  <m:t>e</m:t>
                                </m:r>
                              </m:e>
                              <m:sup>
                                <m:r>
                                  <a:rPr kumimoji="1" lang="en-US" b="0" i="0" u="none" strike="noStrike" kern="0" cap="none" spc="0" normalizeH="0" baseline="0" noProof="0">
                                    <a:ln>
                                      <a:noFill/>
                                    </a:ln>
                                    <a:solidFill>
                                      <a:prstClr val="black"/>
                                    </a:solidFill>
                                    <a:effectLst/>
                                    <a:uLnTx/>
                                    <a:uFillTx/>
                                    <a:latin typeface="Cambria Math" panose="02040503050406030204" pitchFamily="18" charset="0"/>
                                  </a:rPr>
                                  <m:t>′</m:t>
                                </m:r>
                              </m:sup>
                            </m:sSup>
                            <m:r>
                              <a:rPr kumimoji="1" lang="en-US" b="0"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b="0" i="1" u="none" strike="noStrike" kern="0" cap="none" spc="0" normalizeH="0" baseline="0" noProof="0">
                                <a:ln>
                                  <a:noFill/>
                                </a:ln>
                                <a:solidFill>
                                  <a:prstClr val="black"/>
                                </a:solidFill>
                                <a:effectLst/>
                                <a:uLnTx/>
                                <a:uFillTx/>
                                <a:latin typeface="Cambria Math" panose="02040503050406030204" pitchFamily="18" charset="0"/>
                              </a:rPr>
                              <m:t>2∗</m:t>
                            </m:r>
                            <m:r>
                              <m:rPr>
                                <m:sty m:val="p"/>
                              </m:rPr>
                              <a:rPr kumimoji="1" lang="en-US" b="0" i="0" u="none" strike="noStrike" kern="0" cap="none" spc="0" normalizeH="0" baseline="0" noProof="0">
                                <a:ln>
                                  <a:noFill/>
                                </a:ln>
                                <a:solidFill>
                                  <a:prstClr val="black"/>
                                </a:solidFill>
                                <a:effectLst/>
                                <a:uLnTx/>
                                <a:uFillTx/>
                                <a:latin typeface="Cambria Math" panose="02040503050406030204" pitchFamily="18" charset="0"/>
                              </a:rPr>
                              <m:t>min</m:t>
                            </m:r>
                            <m:r>
                              <a:rPr kumimoji="1" lang="en-US" b="0" i="1" u="none" strike="noStrike" kern="0" cap="none" spc="0" normalizeH="0" baseline="0" noProof="0">
                                <a:ln>
                                  <a:noFill/>
                                </a:ln>
                                <a:solidFill>
                                  <a:prstClr val="black"/>
                                </a:solidFill>
                                <a:effectLst/>
                                <a:uLnTx/>
                                <a:uFillTx/>
                                <a:latin typeface="Cambria Math" panose="02040503050406030204" pitchFamily="18" charset="0"/>
                              </a:rPr>
                              <m:t>⁡(</m:t>
                            </m:r>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r>
                              <a:rPr kumimoji="1" lang="en-US" b="0" i="1" u="none" strike="noStrike" kern="0" cap="none" spc="0" normalizeH="0" baseline="0" noProof="0">
                                <a:ln>
                                  <a:noFill/>
                                </a:ln>
                                <a:solidFill>
                                  <a:prstClr val="black"/>
                                </a:solidFill>
                                <a:effectLst/>
                                <a:uLnTx/>
                                <a:uFillTx/>
                                <a:latin typeface="Cambria Math" panose="02040503050406030204" pitchFamily="18" charset="0"/>
                              </a:rPr>
                              <m:t>,7−</m:t>
                            </m:r>
                            <m:acc>
                              <m:accPr>
                                <m:chr m:val="̂"/>
                                <m:ctrlPr>
                                  <a:rPr kumimoji="1" lang="en-GB" b="0" i="1" u="none" strike="noStrike" kern="0" cap="none" spc="0" normalizeH="0" baseline="0" noProof="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r>
                              <a:rPr kumimoji="1" lang="en-US" b="0" i="1" u="none" strike="noStrike" kern="0" cap="none" spc="0" normalizeH="0" baseline="0" noProof="0">
                                <a:ln>
                                  <a:noFill/>
                                </a:ln>
                                <a:solidFill>
                                  <a:prstClr val="black"/>
                                </a:solidFill>
                                <a:effectLst/>
                                <a:uLnTx/>
                                <a:uFillTx/>
                                <a:latin typeface="Cambria Math" panose="02040503050406030204" pitchFamily="18" charset="0"/>
                              </a:rPr>
                              <m:t>)</m:t>
                            </m:r>
                          </m:e>
                        </m:eqArr>
                      </m:e>
                    </m:d>
                  </m:oMath>
                </a14:m>
                <a:endParaRPr kumimoji="1" lang="en-GB" b="0" i="0" u="none" strike="noStrike" kern="0" cap="none" spc="0" normalizeH="0" baseline="0" noProof="0">
                  <a:ln>
                    <a:noFill/>
                  </a:ln>
                  <a:solidFill>
                    <a:prstClr val="black"/>
                  </a:solidFill>
                  <a:effectLst/>
                  <a:uLnTx/>
                  <a:uFillTx/>
                  <a:ea typeface="ＭＳ Ｐゴシック"/>
                </a:endParaRPr>
              </a:p>
              <a:p>
                <a:pPr lvl="2"/>
                <a:endParaRPr kumimoji="1" lang="en-GB" b="0" i="0" u="none" strike="noStrike" kern="0" cap="none" spc="0" normalizeH="0" baseline="0" noProof="0">
                  <a:ln>
                    <a:noFill/>
                  </a:ln>
                  <a:solidFill>
                    <a:prstClr val="black"/>
                  </a:solidFill>
                  <a:effectLst/>
                  <a:uLnTx/>
                  <a:uFillTx/>
                  <a:ea typeface="ＭＳ Ｐゴシック"/>
                </a:endParaRPr>
              </a:p>
            </p:txBody>
          </p:sp>
        </mc:Choice>
        <mc:Fallback xmlns="">
          <p:sp>
            <p:nvSpPr>
              <p:cNvPr id="3" name="Content Placeholder 2">
                <a:extLst>
                  <a:ext uri="{FF2B5EF4-FFF2-40B4-BE49-F238E27FC236}">
                    <a16:creationId xmlns:a16="http://schemas.microsoft.com/office/drawing/2014/main" id="{A6A59F4D-28AE-4267-A51D-AAB804A77145}"/>
                  </a:ext>
                </a:extLst>
              </p:cNvPr>
              <p:cNvSpPr>
                <a:spLocks noGrp="1" noRot="1" noChangeAspect="1" noMove="1" noResize="1" noEditPoints="1" noAdjustHandles="1" noChangeArrowheads="1" noChangeShapeType="1" noTextEdit="1"/>
              </p:cNvSpPr>
              <p:nvPr>
                <p:ph idx="1"/>
              </p:nvPr>
            </p:nvSpPr>
            <p:spPr>
              <a:xfrm>
                <a:off x="251520" y="1412775"/>
                <a:ext cx="8640960" cy="5111849"/>
              </a:xfrm>
              <a:blipFill>
                <a:blip r:embed="rId2"/>
                <a:stretch>
                  <a:fillRect t="-955"/>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822182AF-F0CE-4D2B-856A-6D6D8AE179D0}"/>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03BE2088-6E2A-4C6A-B3AA-E214D805647D}"/>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5EE254AD-CBE7-4BF7-9AFB-F8314C78DFA5}"/>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spTree>
    <p:extLst>
      <p:ext uri="{BB962C8B-B14F-4D97-AF65-F5344CB8AC3E}">
        <p14:creationId xmlns:p14="http://schemas.microsoft.com/office/powerpoint/2010/main" val="458769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FA48-0153-4478-8FAF-5940B70CA811}"/>
              </a:ext>
            </a:extLst>
          </p:cNvPr>
          <p:cNvSpPr>
            <a:spLocks noGrp="1"/>
          </p:cNvSpPr>
          <p:nvPr>
            <p:ph type="title"/>
          </p:nvPr>
        </p:nvSpPr>
        <p:spPr/>
        <p:txBody>
          <a:bodyPr/>
          <a:lstStyle/>
          <a:p>
            <a:r>
              <a:rPr kumimoji="1" lang="en-US" altLang="ja-JP" sz="3200" b="0" i="0" u="none" strike="noStrike" kern="0" cap="none" spc="0" normalizeH="0" baseline="0" noProof="0">
                <a:ln>
                  <a:noFill/>
                </a:ln>
                <a:solidFill>
                  <a:srgbClr val="3366CC"/>
                </a:solidFill>
                <a:effectLst/>
                <a:uLnTx/>
                <a:uFillTx/>
                <a:latin typeface="Times New Roman" pitchFamily="18" charset="0"/>
                <a:ea typeface="ＭＳ Ｐゴシック"/>
                <a:cs typeface="Times New Roman" pitchFamily="18" charset="0"/>
              </a:rPr>
              <a:t>Nội dung #2: Phần giải nén-Decompression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851A3A-DA4C-4A05-92D7-7682DDA64D0D}"/>
                  </a:ext>
                </a:extLst>
              </p:cNvPr>
              <p:cNvSpPr>
                <a:spLocks noGrp="1"/>
              </p:cNvSpPr>
              <p:nvPr>
                <p:ph idx="1"/>
              </p:nvPr>
            </p:nvSpPr>
            <p:spPr/>
            <p:txBody>
              <a:bodyPr/>
              <a:lstStyle/>
              <a:p>
                <a:r>
                  <a:rPr lang="en-US"/>
                  <a:t> 2.3 Inter-prediction</a:t>
                </a: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itchFamily="2" charset="2"/>
                  <a:buChar char="p"/>
                  <a:tabLst/>
                  <a:defRPr/>
                </a:pPr>
                <a:r>
                  <a:rPr lang="en-US"/>
                  <a:t> </a:t>
                </a:r>
                <a:r>
                  <a:rPr kumimoji="1" lang="en-US" altLang="ja-JP" sz="24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Sử dụng trong trường hợp ngữ cảnh không đồng nhất và các pixel tại các vị trí ảnh con từ 2 đến 9.</a:t>
                </a: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itchFamily="2" charset="2"/>
                  <a:buChar char="p"/>
                  <a:tabLst/>
                  <a:defRPr/>
                </a:pPr>
                <a:r>
                  <a:rPr kumimoji="1" lang="en-US" altLang="ja-JP" sz="24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Giả sử ta muốn nén ảnh con thứ i (i&gt;=2), chúng ta dự đoán bằng cách sử dụng các trang con từ 1 đến i-1, các trang con đã được mã hóa trong quá tình nén tuần tự.</a:t>
                </a: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itchFamily="2" charset="2"/>
                  <a:buChar char="p"/>
                  <a:tabLst/>
                  <a:defRPr/>
                </a:pPr>
                <a:r>
                  <a:rPr kumimoji="1" lang="en-US" altLang="ja-JP" sz="24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Tính phạm vi không chắc chắn của các hình ảnh con thứ i ( 1</a:t>
                </a:r>
                <a:r>
                  <a:rPr kumimoji="1" lang="en-US" altLang="ja-JP" sz="24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sym typeface="Wingdings" panose="05000000000000000000" pitchFamily="2" charset="2"/>
                  </a:rPr>
                  <a:t> i-1) theo công thức:</a:t>
                </a:r>
              </a:p>
              <a:p>
                <a:pPr marL="1143000" marR="0" lvl="2" indent="-228600" algn="l" defTabSz="914400" rtl="0" eaLnBrk="1" fontAlgn="base" latinLnBrk="0" hangingPunct="1">
                  <a:lnSpc>
                    <a:spcPct val="100000"/>
                  </a:lnSpc>
                  <a:spcBef>
                    <a:spcPct val="20000"/>
                  </a:spcBef>
                  <a:spcAft>
                    <a:spcPct val="0"/>
                  </a:spcAft>
                  <a:buClr>
                    <a:srgbClr val="003399"/>
                  </a:buClr>
                  <a:buSzTx/>
                  <a:buFont typeface="Wingdings" pitchFamily="2" charset="2"/>
                  <a:buChar char="n"/>
                  <a:tabLst/>
                  <a:defRPr/>
                </a:pPr>
                <a:r>
                  <a:rPr kumimoji="1" lang="en-US" altLang="ja-JP"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sym typeface="Wingdings" panose="05000000000000000000" pitchFamily="2" charset="2"/>
                  </a:rPr>
                  <a:t> Ui = [Li – </a:t>
                </a:r>
                <a:r>
                  <a:rPr kumimoji="1" lang="el-GR" sz="20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a:cs typeface="Times New Roman" pitchFamily="18" charset="0"/>
                  </a:rPr>
                  <a:t>δ</a:t>
                </a:r>
                <a:r>
                  <a:rPr kumimoji="1" lang="en-GB" sz="2000" b="0" i="0" u="none" strike="noStrike" kern="0" cap="none" spc="0" normalizeH="0" baseline="0" noProof="0">
                    <a:ln>
                      <a:noFill/>
                    </a:ln>
                    <a:solidFill>
                      <a:srgbClr val="000000"/>
                    </a:solidFill>
                    <a:effectLst/>
                    <a:uLnTx/>
                    <a:uFillTx/>
                    <a:latin typeface="Times New Roman" pitchFamily="18" charset="0"/>
                    <a:ea typeface="ＭＳ Ｐゴシック"/>
                    <a:cs typeface="Times New Roman" pitchFamily="18" charset="0"/>
                  </a:rPr>
                  <a:t>i, </a:t>
                </a:r>
                <a:r>
                  <a:rPr kumimoji="1" lang="en-US" altLang="ja-JP"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sym typeface="Wingdings" panose="05000000000000000000" pitchFamily="2" charset="2"/>
                  </a:rPr>
                  <a:t>Li - </a:t>
                </a:r>
                <a:r>
                  <a:rPr kumimoji="1" lang="el-GR" sz="20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a:cs typeface="Times New Roman" pitchFamily="18" charset="0"/>
                  </a:rPr>
                  <a:t>δ</a:t>
                </a:r>
                <a:r>
                  <a:rPr kumimoji="1" lang="en-GB" sz="2000" b="0" i="0" u="none" strike="noStrike" kern="0" cap="none" spc="0" normalizeH="0" baseline="0" noProof="0">
                    <a:ln>
                      <a:noFill/>
                    </a:ln>
                    <a:solidFill>
                      <a:srgbClr val="000000"/>
                    </a:solidFill>
                    <a:effectLst/>
                    <a:uLnTx/>
                    <a:uFillTx/>
                    <a:latin typeface="Times New Roman" pitchFamily="18" charset="0"/>
                    <a:ea typeface="ＭＳ Ｐゴシック"/>
                    <a:cs typeface="Times New Roman" pitchFamily="18" charset="0"/>
                  </a:rPr>
                  <a:t>i + ∆].</a:t>
                </a:r>
              </a:p>
              <a:p>
                <a:pPr lvl="1"/>
                <a:r>
                  <a:rPr lang="en-GB"/>
                  <a:t> Ta tính được </a:t>
                </a:r>
                <a14:m>
                  <m:oMath xmlns:m="http://schemas.openxmlformats.org/officeDocument/2006/math">
                    <m:acc>
                      <m:accPr>
                        <m:chr m:val="̂"/>
                        <m:ctrlPr>
                          <a:rPr kumimoji="1" lang="en-GB" b="0" i="1" u="none" strike="noStrike" kern="0" cap="none" spc="0" normalizeH="0" baseline="0" noProof="0" smtClean="0">
                            <a:ln>
                              <a:noFill/>
                            </a:ln>
                            <a:solidFill>
                              <a:srgbClr val="836967"/>
                            </a:solidFill>
                            <a:effectLst/>
                            <a:uLnTx/>
                            <a:uFillTx/>
                            <a:latin typeface="Cambria Math" panose="02040503050406030204" pitchFamily="18" charset="0"/>
                          </a:rPr>
                        </m:ctrlPr>
                      </m:accPr>
                      <m:e>
                        <m:r>
                          <m:rPr>
                            <m:nor/>
                          </m:rPr>
                          <a:rPr kumimoji="1" lang="en-GB" b="0" i="0" u="none" strike="noStrike" kern="0" cap="none" spc="0" normalizeH="0" baseline="0" noProof="0">
                            <a:ln>
                              <a:noFill/>
                            </a:ln>
                            <a:solidFill>
                              <a:prstClr val="black"/>
                            </a:solidFill>
                            <a:effectLst/>
                            <a:uLnTx/>
                            <a:uFillTx/>
                            <a:ea typeface="ＭＳ Ｐゴシック"/>
                          </a:rPr>
                          <m:t>X</m:t>
                        </m:r>
                      </m:e>
                    </m:acc>
                  </m:oMath>
                </a14:m>
                <a:r>
                  <a:rPr lang="en-GB"/>
                  <a:t> bằng trung bình cộng của vùng không chắc chắn đó.</a:t>
                </a:r>
              </a:p>
              <a:p>
                <a:pPr lvl="1"/>
                <a:r>
                  <a:rPr lang="en-GB"/>
                  <a:t> Ta tiếp tục tính X theo độ lỗi e như phần 2.2.</a:t>
                </a:r>
              </a:p>
            </p:txBody>
          </p:sp>
        </mc:Choice>
        <mc:Fallback xmlns="">
          <p:sp>
            <p:nvSpPr>
              <p:cNvPr id="3" name="Content Placeholder 2">
                <a:extLst>
                  <a:ext uri="{FF2B5EF4-FFF2-40B4-BE49-F238E27FC236}">
                    <a16:creationId xmlns:a16="http://schemas.microsoft.com/office/drawing/2014/main" id="{39851A3A-DA4C-4A05-92D7-7682DDA64D0D}"/>
                  </a:ext>
                </a:extLst>
              </p:cNvPr>
              <p:cNvSpPr>
                <a:spLocks noGrp="1" noRot="1" noChangeAspect="1" noMove="1" noResize="1" noEditPoints="1" noAdjustHandles="1" noChangeArrowheads="1" noChangeShapeType="1" noTextEdit="1"/>
              </p:cNvSpPr>
              <p:nvPr>
                <p:ph idx="1"/>
              </p:nvPr>
            </p:nvSpPr>
            <p:spPr>
              <a:blipFill>
                <a:blip r:embed="rId2"/>
                <a:stretch>
                  <a:fillRect l="-1199" t="-1391" r="-564" b="-4930"/>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2C6F3908-15CC-4CBF-A086-E8C389B8E5ED}"/>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2B0AB55C-E52C-413C-8932-0782D0590BCD}"/>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1D754AA5-9A97-4685-9BE4-637380449F5C}"/>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spTree>
    <p:extLst>
      <p:ext uri="{BB962C8B-B14F-4D97-AF65-F5344CB8AC3E}">
        <p14:creationId xmlns:p14="http://schemas.microsoft.com/office/powerpoint/2010/main" val="330329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992-2BE4-44F2-91A0-C439044C49B6}"/>
              </a:ext>
            </a:extLst>
          </p:cNvPr>
          <p:cNvSpPr>
            <a:spLocks noGrp="1"/>
          </p:cNvSpPr>
          <p:nvPr>
            <p:ph type="title"/>
          </p:nvPr>
        </p:nvSpPr>
        <p:spPr/>
        <p:txBody>
          <a:bodyPr/>
          <a:lstStyle/>
          <a:p>
            <a:r>
              <a:rPr kumimoji="1" lang="en-US" altLang="ja-JP" sz="3200" b="0" i="0" u="none" strike="noStrike" kern="0" cap="none" spc="0" normalizeH="0" baseline="0" noProof="0">
                <a:ln>
                  <a:noFill/>
                </a:ln>
                <a:solidFill>
                  <a:srgbClr val="3366CC"/>
                </a:solidFill>
                <a:effectLst/>
                <a:uLnTx/>
                <a:uFillTx/>
                <a:latin typeface="Times New Roman" pitchFamily="18" charset="0"/>
                <a:ea typeface="ＭＳ Ｐゴシック"/>
                <a:cs typeface="Times New Roman" pitchFamily="18" charset="0"/>
              </a:rPr>
              <a:t>Nội dung #2: Phần giải nén-Decompression</a:t>
            </a:r>
            <a:endParaRPr lang="en-GB"/>
          </a:p>
        </p:txBody>
      </p:sp>
      <p:sp>
        <p:nvSpPr>
          <p:cNvPr id="3" name="Content Placeholder 2">
            <a:extLst>
              <a:ext uri="{FF2B5EF4-FFF2-40B4-BE49-F238E27FC236}">
                <a16:creationId xmlns:a16="http://schemas.microsoft.com/office/drawing/2014/main" id="{40E549BE-F31C-46DF-8832-B80E1EC2F4EC}"/>
              </a:ext>
            </a:extLst>
          </p:cNvPr>
          <p:cNvSpPr>
            <a:spLocks noGrp="1"/>
          </p:cNvSpPr>
          <p:nvPr>
            <p:ph idx="1"/>
          </p:nvPr>
        </p:nvSpPr>
        <p:spPr/>
        <p:txBody>
          <a:bodyPr/>
          <a:lstStyle/>
          <a:p>
            <a:r>
              <a:rPr lang="en-US"/>
              <a:t>2.4 Run-length decoding</a:t>
            </a:r>
          </a:p>
          <a:p>
            <a:pPr lvl="1"/>
            <a:r>
              <a:rPr lang="en-GB"/>
              <a:t>	Như đã có ở báo cáo tuần trước</a:t>
            </a:r>
          </a:p>
          <a:p>
            <a:pPr marL="1143000" marR="0" lvl="2" indent="-228600" algn="l" defTabSz="914400" rtl="0" eaLnBrk="1" fontAlgn="base" latinLnBrk="0" hangingPunct="1">
              <a:lnSpc>
                <a:spcPct val="100000"/>
              </a:lnSpc>
              <a:spcBef>
                <a:spcPct val="20000"/>
              </a:spcBef>
              <a:spcAft>
                <a:spcPct val="0"/>
              </a:spcAft>
              <a:buClr>
                <a:srgbClr val="003399"/>
              </a:buClr>
              <a:buSzTx/>
              <a:buFont typeface="Wingdings" pitchFamily="2" charset="2"/>
              <a:buChar char="n"/>
              <a:tabLst/>
              <a:defRPr/>
            </a:pPr>
            <a:r>
              <a:rPr kumimoji="1" lang="en-US"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Ví dụ ta</a:t>
            </a:r>
            <a:r>
              <a:rPr kumimoji="1" lang="en-GB"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có ch</a:t>
            </a:r>
            <a:r>
              <a:rPr kumimoji="1" lang="vi-VN"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uỗi: aaaaaaabbbbbbbbbccccc</a:t>
            </a:r>
          </a:p>
          <a:p>
            <a:pPr marL="914400" marR="0" lvl="2" indent="0" algn="l" defTabSz="914400" rtl="0" eaLnBrk="1" fontAlgn="base" latinLnBrk="0" hangingPunct="1">
              <a:lnSpc>
                <a:spcPct val="100000"/>
              </a:lnSpc>
              <a:spcBef>
                <a:spcPct val="20000"/>
              </a:spcBef>
              <a:spcAft>
                <a:spcPct val="0"/>
              </a:spcAft>
              <a:buClr>
                <a:srgbClr val="003399"/>
              </a:buClr>
              <a:buSzTx/>
              <a:buFont typeface="Wingdings" pitchFamily="2" charset="2"/>
              <a:buNone/>
              <a:tabLst/>
              <a:defRPr/>
            </a:pPr>
            <a:r>
              <a:rPr kumimoji="1" lang="vi-VN"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Sau khi mã hóa run-length ta được chuỗi mới: 7a9b5c.</a:t>
            </a:r>
            <a:endParaRPr kumimoji="1" lang="en-GB" sz="20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a:p>
            <a:pPr lvl="1">
              <a:defRPr/>
            </a:pPr>
            <a:r>
              <a:rPr kumimoji="1" lang="en-GB"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Chúng ta thực hiện giải mã ngược lại để ra chuỗi ban đầu.</a:t>
            </a:r>
          </a:p>
          <a:p>
            <a:pPr>
              <a:defRPr/>
            </a:pPr>
            <a:r>
              <a:rPr lang="en-GB">
                <a:solidFill>
                  <a:prstClr val="black"/>
                </a:solidFill>
                <a:ea typeface="ＭＳ Ｐゴシック"/>
              </a:rPr>
              <a:t>2.5 Golomb decoding</a:t>
            </a:r>
          </a:p>
          <a:p>
            <a:pPr lvl="1">
              <a:defRPr/>
            </a:pPr>
            <a:r>
              <a:rPr kumimoji="1" lang="en-GB"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 Giải mã ngược lại so với phần mã hóa </a:t>
            </a:r>
          </a:p>
          <a:p>
            <a:pPr marL="457200" lvl="1" indent="0">
              <a:buNone/>
              <a:defRPr/>
            </a:pPr>
            <a:r>
              <a:rPr lang="en-GB">
                <a:solidFill>
                  <a:prstClr val="black"/>
                </a:solidFill>
                <a:ea typeface="ＭＳ Ｐゴシック"/>
              </a:rPr>
              <a:t>     trong bảng.</a:t>
            </a:r>
            <a:endParaRPr kumimoji="1" lang="en-GB"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4" name="Date Placeholder 3">
            <a:extLst>
              <a:ext uri="{FF2B5EF4-FFF2-40B4-BE49-F238E27FC236}">
                <a16:creationId xmlns:a16="http://schemas.microsoft.com/office/drawing/2014/main" id="{253ADBE7-6589-4BC7-A767-4FFF68286612}"/>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FE6F3A49-5351-4A12-981B-F582D7FBDE4B}"/>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923A8C3E-7DDA-4581-AA79-8381A6F2774F}"/>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8" name="Picture 7">
            <a:extLst>
              <a:ext uri="{FF2B5EF4-FFF2-40B4-BE49-F238E27FC236}">
                <a16:creationId xmlns:a16="http://schemas.microsoft.com/office/drawing/2014/main" id="{03789274-B6E1-46CB-BB2F-5AA28B59F74E}"/>
              </a:ext>
            </a:extLst>
          </p:cNvPr>
          <p:cNvPicPr>
            <a:picLocks noChangeAspect="1"/>
          </p:cNvPicPr>
          <p:nvPr/>
        </p:nvPicPr>
        <p:blipFill>
          <a:blip r:embed="rId2"/>
          <a:stretch>
            <a:fillRect/>
          </a:stretch>
        </p:blipFill>
        <p:spPr>
          <a:xfrm>
            <a:off x="6436809" y="3684664"/>
            <a:ext cx="2141170" cy="2839961"/>
          </a:xfrm>
          <a:prstGeom prst="rect">
            <a:avLst/>
          </a:prstGeom>
        </p:spPr>
      </p:pic>
    </p:spTree>
    <p:extLst>
      <p:ext uri="{BB962C8B-B14F-4D97-AF65-F5344CB8AC3E}">
        <p14:creationId xmlns:p14="http://schemas.microsoft.com/office/powerpoint/2010/main" val="276401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9ED6-F20C-4BD9-BA4C-455EEAFE26CA}"/>
              </a:ext>
            </a:extLst>
          </p:cNvPr>
          <p:cNvSpPr>
            <a:spLocks noGrp="1"/>
          </p:cNvSpPr>
          <p:nvPr>
            <p:ph type="title"/>
          </p:nvPr>
        </p:nvSpPr>
        <p:spPr/>
        <p:txBody>
          <a:bodyPr/>
          <a:lstStyle/>
          <a:p>
            <a:r>
              <a:rPr kumimoji="1" lang="en-US" altLang="ja-JP" sz="3200" b="0" i="0" u="none" strike="noStrike" kern="0" cap="none" spc="0" normalizeH="0" baseline="0" noProof="0">
                <a:ln>
                  <a:noFill/>
                </a:ln>
                <a:solidFill>
                  <a:srgbClr val="3366CC"/>
                </a:solidFill>
                <a:effectLst/>
                <a:uLnTx/>
                <a:uFillTx/>
                <a:latin typeface="Times New Roman" pitchFamily="18" charset="0"/>
                <a:ea typeface="ＭＳ Ｐゴシック"/>
                <a:cs typeface="Times New Roman" pitchFamily="18" charset="0"/>
              </a:rPr>
              <a:t>Nội dung #2: Phần giải nén-Decompression</a:t>
            </a:r>
            <a:endParaRPr lang="en-GB"/>
          </a:p>
        </p:txBody>
      </p:sp>
      <p:sp>
        <p:nvSpPr>
          <p:cNvPr id="3" name="Content Placeholder 2">
            <a:extLst>
              <a:ext uri="{FF2B5EF4-FFF2-40B4-BE49-F238E27FC236}">
                <a16:creationId xmlns:a16="http://schemas.microsoft.com/office/drawing/2014/main" id="{E576B8A0-BB94-403C-B2E0-34AE0A455494}"/>
              </a:ext>
            </a:extLst>
          </p:cNvPr>
          <p:cNvSpPr>
            <a:spLocks noGrp="1"/>
          </p:cNvSpPr>
          <p:nvPr>
            <p:ph idx="1"/>
          </p:nvPr>
        </p:nvSpPr>
        <p:spPr>
          <a:xfrm>
            <a:off x="251520" y="1340049"/>
            <a:ext cx="8640960" cy="4824536"/>
          </a:xfrm>
        </p:spPr>
        <p:txBody>
          <a:bodyPr/>
          <a:lstStyle/>
          <a:p>
            <a:r>
              <a:rPr lang="en-US"/>
              <a:t>2.6 </a:t>
            </a:r>
            <a:r>
              <a:rPr kumimoji="1" lang="en-US" altLang="ja-JP" sz="2800" b="0" i="0" u="none" strike="noStrike" kern="0" cap="none" spc="0" normalizeH="0" baseline="0" noProof="0">
                <a:ln>
                  <a:noFill/>
                </a:ln>
                <a:solidFill>
                  <a:prstClr val="black"/>
                </a:solidFill>
                <a:effectLst/>
                <a:uLnTx/>
                <a:uFillTx/>
                <a:latin typeface="Times New Roman" pitchFamily="18" charset="0"/>
                <a:ea typeface="ＭＳ Ｐゴシック"/>
                <a:cs typeface="Times New Roman" pitchFamily="18" charset="0"/>
              </a:rPr>
              <a:t>Microshift decompression</a:t>
            </a:r>
          </a:p>
          <a:p>
            <a:pPr lvl="1"/>
            <a:r>
              <a:rPr lang="en-US">
                <a:solidFill>
                  <a:prstClr val="black"/>
                </a:solidFill>
                <a:ea typeface="ＭＳ Ｐゴシック"/>
              </a:rPr>
              <a:t> Sau khi thực hiện công việc giải nén không mất mát, ta được ma trận 3 bit. </a:t>
            </a:r>
          </a:p>
          <a:p>
            <a:pPr lvl="1"/>
            <a:r>
              <a:rPr lang="en-US">
                <a:solidFill>
                  <a:prstClr val="black"/>
                </a:solidFill>
                <a:ea typeface="ＭＳ Ｐゴシック"/>
              </a:rPr>
              <a:t> Từ ma trận 3 bit, ta shift left 5 bit ra ma trận 8 bit.</a:t>
            </a:r>
          </a:p>
          <a:p>
            <a:pPr marL="0" indent="0">
              <a:buNone/>
            </a:pPr>
            <a:r>
              <a:rPr lang="en-US">
                <a:solidFill>
                  <a:prstClr val="black"/>
                </a:solidFill>
                <a:ea typeface="ＭＳ Ｐゴシック"/>
              </a:rPr>
              <a:t> Ta được ảnh theo ma trận 8 bit và tiến hành công  đoạn xử lý ảnh sau khi giải nén (làm mềm, xử lý răng cưa).</a:t>
            </a:r>
          </a:p>
          <a:p>
            <a:r>
              <a:rPr lang="en-US">
                <a:solidFill>
                  <a:prstClr val="black"/>
                </a:solidFill>
                <a:ea typeface="ＭＳ Ｐゴシック"/>
              </a:rPr>
              <a:t>2.7 Heuristic </a:t>
            </a:r>
          </a:p>
          <a:p>
            <a:pPr lvl="1"/>
            <a:r>
              <a:rPr lang="en-US">
                <a:solidFill>
                  <a:prstClr val="black"/>
                </a:solidFill>
                <a:ea typeface="ＭＳ Ｐゴシック"/>
              </a:rPr>
              <a:t> Xét tất cả các pixel lân cận, tìm vùng không chắc chắn cho pixel đang xét.</a:t>
            </a:r>
          </a:p>
          <a:p>
            <a:pPr lvl="1"/>
            <a:r>
              <a:rPr lang="en-US">
                <a:solidFill>
                  <a:prstClr val="black"/>
                </a:solidFill>
                <a:ea typeface="ＭＳ Ｐゴシック"/>
              </a:rPr>
              <a:t> Giá trị của pixel mới bằng trung bình cộng của vùng lân cận.</a:t>
            </a:r>
          </a:p>
          <a:p>
            <a:pPr marL="457200" lvl="1" indent="0">
              <a:buNone/>
            </a:pPr>
            <a:r>
              <a:rPr lang="en-US">
                <a:solidFill>
                  <a:prstClr val="black"/>
                </a:solidFill>
                <a:ea typeface="ＭＳ Ｐゴシック"/>
                <a:sym typeface="Wingdings" panose="05000000000000000000" pitchFamily="2" charset="2"/>
              </a:rPr>
              <a:t> Tùy vùng lân cận để có thể lấy giá trị chính xác của pixel nhưng giá trị lấy được là rất nhỏ - không sát với pixel ban đầu.</a:t>
            </a:r>
            <a:endParaRPr lang="en-US">
              <a:solidFill>
                <a:prstClr val="black"/>
              </a:solidFill>
              <a:ea typeface="ＭＳ Ｐゴシック"/>
            </a:endParaRPr>
          </a:p>
        </p:txBody>
      </p:sp>
      <p:sp>
        <p:nvSpPr>
          <p:cNvPr id="4" name="Date Placeholder 3">
            <a:extLst>
              <a:ext uri="{FF2B5EF4-FFF2-40B4-BE49-F238E27FC236}">
                <a16:creationId xmlns:a16="http://schemas.microsoft.com/office/drawing/2014/main" id="{2B55CF22-0DCB-47BA-9322-057404CC39D2}"/>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4145B1D6-5D59-43DD-B9AF-23DC64EF8D94}"/>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5102AAE8-429F-498C-9F66-F7B6F4CEFC1A}"/>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spTree>
    <p:extLst>
      <p:ext uri="{BB962C8B-B14F-4D97-AF65-F5344CB8AC3E}">
        <p14:creationId xmlns:p14="http://schemas.microsoft.com/office/powerpoint/2010/main" val="229167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D4A3-AA25-4899-A9A4-3F1E1A8E500A}"/>
              </a:ext>
            </a:extLst>
          </p:cNvPr>
          <p:cNvSpPr>
            <a:spLocks noGrp="1"/>
          </p:cNvSpPr>
          <p:nvPr>
            <p:ph type="title"/>
          </p:nvPr>
        </p:nvSpPr>
        <p:spPr/>
        <p:txBody>
          <a:bodyPr/>
          <a:lstStyle/>
          <a:p>
            <a:r>
              <a:rPr kumimoji="1" lang="en-US" altLang="ja-JP" sz="3200" b="0" i="0" u="none" strike="noStrike" kern="0" cap="none" spc="0" normalizeH="0" baseline="0" noProof="0">
                <a:ln>
                  <a:noFill/>
                </a:ln>
                <a:solidFill>
                  <a:srgbClr val="3366CC"/>
                </a:solidFill>
                <a:effectLst/>
                <a:uLnTx/>
                <a:uFillTx/>
                <a:latin typeface="Times New Roman" pitchFamily="18" charset="0"/>
                <a:ea typeface="ＭＳ Ｐゴシック"/>
                <a:cs typeface="Times New Roman" pitchFamily="18" charset="0"/>
              </a:rPr>
              <a:t>Nội dung #2: Phần giải nén-Decompression</a:t>
            </a:r>
            <a:endParaRPr lang="en-GB"/>
          </a:p>
        </p:txBody>
      </p:sp>
      <p:sp>
        <p:nvSpPr>
          <p:cNvPr id="3" name="Content Placeholder 2">
            <a:extLst>
              <a:ext uri="{FF2B5EF4-FFF2-40B4-BE49-F238E27FC236}">
                <a16:creationId xmlns:a16="http://schemas.microsoft.com/office/drawing/2014/main" id="{D07A7E64-8BB1-4774-81B2-A80F95E73D6E}"/>
              </a:ext>
            </a:extLst>
          </p:cNvPr>
          <p:cNvSpPr>
            <a:spLocks noGrp="1"/>
          </p:cNvSpPr>
          <p:nvPr>
            <p:ph idx="1"/>
          </p:nvPr>
        </p:nvSpPr>
        <p:spPr/>
        <p:txBody>
          <a:bodyPr/>
          <a:lstStyle/>
          <a:p>
            <a:r>
              <a:rPr lang="en-US"/>
              <a:t>2.8 FAST &amp; 2.9 MRF</a:t>
            </a:r>
            <a:endParaRPr lang="en-GB"/>
          </a:p>
        </p:txBody>
      </p:sp>
      <p:sp>
        <p:nvSpPr>
          <p:cNvPr id="4" name="Date Placeholder 3">
            <a:extLst>
              <a:ext uri="{FF2B5EF4-FFF2-40B4-BE49-F238E27FC236}">
                <a16:creationId xmlns:a16="http://schemas.microsoft.com/office/drawing/2014/main" id="{6839D4CD-94E0-4C4E-8F54-5CE03139E1E2}"/>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6F7C0CD6-4613-4A9D-9F4A-34A0B21472C3}"/>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D271D1F6-3743-4102-B091-804AEC60BB39}"/>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7" name="Picture 6">
            <a:extLst>
              <a:ext uri="{FF2B5EF4-FFF2-40B4-BE49-F238E27FC236}">
                <a16:creationId xmlns:a16="http://schemas.microsoft.com/office/drawing/2014/main" id="{58B615B7-0B96-4754-922A-4CE6BC8B81EA}"/>
              </a:ext>
            </a:extLst>
          </p:cNvPr>
          <p:cNvPicPr>
            <a:picLocks noChangeAspect="1"/>
          </p:cNvPicPr>
          <p:nvPr/>
        </p:nvPicPr>
        <p:blipFill>
          <a:blip r:embed="rId2"/>
          <a:stretch>
            <a:fillRect/>
          </a:stretch>
        </p:blipFill>
        <p:spPr>
          <a:xfrm>
            <a:off x="0" y="1978266"/>
            <a:ext cx="9144000" cy="4809744"/>
          </a:xfrm>
          <a:prstGeom prst="rect">
            <a:avLst/>
          </a:prstGeom>
        </p:spPr>
      </p:pic>
    </p:spTree>
    <p:extLst>
      <p:ext uri="{BB962C8B-B14F-4D97-AF65-F5344CB8AC3E}">
        <p14:creationId xmlns:p14="http://schemas.microsoft.com/office/powerpoint/2010/main" val="387790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Kết</a:t>
            </a:r>
            <a:r>
              <a:rPr lang="en-US" altLang="ja-JP" dirty="0"/>
              <a:t> </a:t>
            </a:r>
            <a:r>
              <a:rPr lang="en-US" altLang="ja-JP" dirty="0" err="1"/>
              <a:t>luận</a:t>
            </a:r>
            <a:r>
              <a:rPr lang="en-US" altLang="ja-JP" dirty="0"/>
              <a:t> </a:t>
            </a:r>
            <a:r>
              <a:rPr lang="en-US" altLang="ja-JP" dirty="0" err="1"/>
              <a:t>và</a:t>
            </a:r>
            <a:r>
              <a:rPr lang="en-US" altLang="ja-JP" dirty="0"/>
              <a:t> </a:t>
            </a:r>
            <a:r>
              <a:rPr lang="en-US" altLang="ja-JP" dirty="0" err="1"/>
              <a:t>Công</a:t>
            </a:r>
            <a:r>
              <a:rPr lang="en-US" altLang="ja-JP" dirty="0"/>
              <a:t> </a:t>
            </a:r>
            <a:r>
              <a:rPr lang="en-US" altLang="ja-JP" dirty="0" err="1"/>
              <a:t>việc</a:t>
            </a:r>
            <a:r>
              <a:rPr lang="en-US" altLang="ja-JP" dirty="0"/>
              <a:t> </a:t>
            </a:r>
            <a:r>
              <a:rPr lang="en-US" altLang="ja-JP" dirty="0" err="1"/>
              <a:t>tiếp</a:t>
            </a:r>
            <a:r>
              <a:rPr lang="en-US" altLang="ja-JP" dirty="0"/>
              <a:t> </a:t>
            </a:r>
            <a:r>
              <a:rPr lang="en-US" altLang="ja-JP" dirty="0" err="1"/>
              <a:t>theo</a:t>
            </a:r>
            <a:endParaRPr kumimoji="1" lang="ja-JP" altLang="en-US" dirty="0"/>
          </a:p>
        </p:txBody>
      </p:sp>
      <p:sp>
        <p:nvSpPr>
          <p:cNvPr id="3" name="コンテンツ プレースホルダ 2"/>
          <p:cNvSpPr>
            <a:spLocks noGrp="1"/>
          </p:cNvSpPr>
          <p:nvPr>
            <p:ph idx="1"/>
          </p:nvPr>
        </p:nvSpPr>
        <p:spPr/>
        <p:txBody>
          <a:bodyPr/>
          <a:lstStyle/>
          <a:p>
            <a:r>
              <a:rPr lang="en-US" altLang="ja-JP" dirty="0" err="1"/>
              <a:t>Kết</a:t>
            </a:r>
            <a:r>
              <a:rPr lang="en-US" altLang="ja-JP" dirty="0"/>
              <a:t> </a:t>
            </a:r>
            <a:r>
              <a:rPr lang="en-US" altLang="ja-JP" dirty="0" err="1"/>
              <a:t>luận</a:t>
            </a:r>
            <a:endParaRPr lang="en-US" altLang="ja-JP" dirty="0"/>
          </a:p>
          <a:p>
            <a:pPr lvl="1"/>
            <a:r>
              <a:rPr lang="en-US" altLang="ja-JP"/>
              <a:t> Tuần này đã tìm được phương pháp nén tốt nhất.</a:t>
            </a:r>
          </a:p>
          <a:p>
            <a:pPr lvl="1"/>
            <a:r>
              <a:rPr kumimoji="1" lang="en-US" altLang="ja-JP"/>
              <a:t> Tìm hiểu xong phần giải nén mất mát và không mất mát.</a:t>
            </a:r>
            <a:endParaRPr kumimoji="1" lang="en-US" altLang="ja-JP" dirty="0"/>
          </a:p>
          <a:p>
            <a:r>
              <a:rPr lang="en-US" altLang="ja-JP" dirty="0" err="1"/>
              <a:t>Công</a:t>
            </a:r>
            <a:r>
              <a:rPr lang="en-US" altLang="ja-JP" dirty="0"/>
              <a:t> </a:t>
            </a:r>
            <a:r>
              <a:rPr lang="en-US" altLang="ja-JP" dirty="0" err="1"/>
              <a:t>việc</a:t>
            </a:r>
            <a:r>
              <a:rPr lang="en-US" altLang="ja-JP" dirty="0"/>
              <a:t> </a:t>
            </a:r>
            <a:r>
              <a:rPr lang="en-US" altLang="ja-JP" err="1"/>
              <a:t>tiếp</a:t>
            </a:r>
            <a:r>
              <a:rPr lang="en-US" altLang="ja-JP"/>
              <a:t> theo</a:t>
            </a:r>
          </a:p>
          <a:p>
            <a:pPr lvl="1"/>
            <a:r>
              <a:rPr kumimoji="1" lang="en-US" altLang="ja-JP"/>
              <a:t> T</a:t>
            </a:r>
            <a:r>
              <a:rPr lang="en-US" altLang="ja-JP"/>
              <a:t>ìm hiểu phần xử lý ảnh sau khi giải nén.</a:t>
            </a:r>
          </a:p>
          <a:p>
            <a:pPr marL="457200" lvl="1" indent="0">
              <a:buNone/>
            </a:pPr>
            <a:endParaRPr kumimoji="1" lang="ja-JP" altLang="en-US" dirty="0"/>
          </a:p>
        </p:txBody>
      </p:sp>
      <p:sp>
        <p:nvSpPr>
          <p:cNvPr id="4" name="日付プレースホルダ 3"/>
          <p:cNvSpPr>
            <a:spLocks noGrp="1"/>
          </p:cNvSpPr>
          <p:nvPr>
            <p:ph type="dt" sz="half" idx="10"/>
          </p:nvPr>
        </p:nvSpPr>
        <p:spPr/>
        <p:txBody>
          <a:bodyPr/>
          <a:lstStyle/>
          <a:p>
            <a:fld id="{F8C19EA0-6759-496D-B5EF-39EB4759E697}"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136094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Hỏi</a:t>
            </a:r>
            <a:r>
              <a:rPr lang="en-US" altLang="ja-JP" dirty="0"/>
              <a:t> </a:t>
            </a:r>
            <a:r>
              <a:rPr lang="en-US" altLang="ja-JP" dirty="0" err="1"/>
              <a:t>và</a:t>
            </a:r>
            <a:r>
              <a:rPr lang="en-US" altLang="ja-JP" dirty="0"/>
              <a:t> </a:t>
            </a:r>
            <a:r>
              <a:rPr lang="en-US" altLang="ja-JP" dirty="0" err="1"/>
              <a:t>Trả</a:t>
            </a:r>
            <a:r>
              <a:rPr lang="en-US" altLang="ja-JP" dirty="0"/>
              <a:t> </a:t>
            </a:r>
            <a:r>
              <a:rPr lang="en-US" altLang="ja-JP" dirty="0" err="1"/>
              <a:t>lời</a:t>
            </a:r>
            <a:endParaRPr kumimoji="1" lang="ja-JP" altLang="en-US" dirty="0"/>
          </a:p>
        </p:txBody>
      </p:sp>
      <p:sp>
        <p:nvSpPr>
          <p:cNvPr id="3" name="コンテンツ プレースホルダ 2"/>
          <p:cNvSpPr>
            <a:spLocks noGrp="1"/>
          </p:cNvSpPr>
          <p:nvPr>
            <p:ph idx="1"/>
          </p:nvPr>
        </p:nvSpPr>
        <p:spPr/>
        <p:txBody>
          <a:bodyPr/>
          <a:lstStyle/>
          <a:p>
            <a:pPr marL="0" indent="0">
              <a:buNone/>
            </a:pPr>
            <a:r>
              <a:rPr lang="en-US" altLang="ja-JP"/>
              <a:t>vv</a:t>
            </a:r>
            <a:endParaRPr kumimoji="1" lang="ja-JP" altLang="en-US" dirty="0"/>
          </a:p>
        </p:txBody>
      </p:sp>
      <p:sp>
        <p:nvSpPr>
          <p:cNvPr id="4" name="日付プレースホルダ 3"/>
          <p:cNvSpPr>
            <a:spLocks noGrp="1"/>
          </p:cNvSpPr>
          <p:nvPr>
            <p:ph type="dt" sz="half" idx="10"/>
          </p:nvPr>
        </p:nvSpPr>
        <p:spPr/>
        <p:txBody>
          <a:bodyPr/>
          <a:lstStyle/>
          <a:p>
            <a:fld id="{8AE3ECD1-8934-43DA-8A6A-AF72F27E61EF}"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9904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Tổng</a:t>
            </a:r>
            <a:r>
              <a:rPr lang="en-US" altLang="ja-JP" dirty="0"/>
              <a:t> </a:t>
            </a:r>
            <a:r>
              <a:rPr lang="en-US" altLang="ja-JP" dirty="0" err="1"/>
              <a:t>quan</a:t>
            </a:r>
            <a:r>
              <a:rPr lang="en-US" altLang="ja-JP" dirty="0"/>
              <a:t> </a:t>
            </a:r>
            <a:r>
              <a:rPr lang="en-US" altLang="ja-JP" dirty="0" err="1"/>
              <a:t>nội</a:t>
            </a:r>
            <a:r>
              <a:rPr lang="en-US" altLang="ja-JP" dirty="0"/>
              <a:t> dung </a:t>
            </a:r>
            <a:r>
              <a:rPr lang="en-US" altLang="ja-JP" dirty="0" err="1"/>
              <a:t>các</a:t>
            </a:r>
            <a:r>
              <a:rPr lang="en-US" altLang="ja-JP" dirty="0"/>
              <a:t> </a:t>
            </a:r>
            <a:r>
              <a:rPr lang="en-US" altLang="ja-JP" dirty="0" err="1"/>
              <a:t>bài</a:t>
            </a:r>
            <a:r>
              <a:rPr lang="en-US" altLang="ja-JP" dirty="0"/>
              <a:t> </a:t>
            </a:r>
            <a:r>
              <a:rPr lang="en-US" altLang="ja-JP" dirty="0" err="1"/>
              <a:t>báo</a:t>
            </a:r>
            <a:r>
              <a:rPr lang="en-US" altLang="ja-JP" dirty="0"/>
              <a:t> </a:t>
            </a:r>
            <a:r>
              <a:rPr lang="en-US" altLang="ja-JP" dirty="0" err="1"/>
              <a:t>cáo</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Báo</a:t>
            </a:r>
            <a:r>
              <a:rPr lang="en-US" altLang="ja-JP" dirty="0"/>
              <a:t> </a:t>
            </a:r>
            <a:r>
              <a:rPr lang="en-US" altLang="ja-JP" dirty="0" err="1"/>
              <a:t>cáo</a:t>
            </a:r>
            <a:r>
              <a:rPr lang="en-US" altLang="ja-JP" dirty="0"/>
              <a:t> #1</a:t>
            </a:r>
            <a:r>
              <a:rPr lang="en-US" altLang="ja-JP"/>
              <a:t>: Tiến độ tìm hiểu paper, code matlab.</a:t>
            </a:r>
          </a:p>
          <a:p>
            <a:r>
              <a:rPr lang="en-US" altLang="ja-JP"/>
              <a:t>Báo cáo #2: (báo cáo tuần này) Thử nghiệm các phương pháp nén được đề xuất trong bài báo, báo cáo phần giải nén.</a:t>
            </a:r>
          </a:p>
          <a:p>
            <a:pPr marL="0" indent="0">
              <a:buNone/>
            </a:pPr>
            <a:endParaRPr lang="en-US" altLang="ja-JP" dirty="0"/>
          </a:p>
        </p:txBody>
      </p:sp>
      <p:sp>
        <p:nvSpPr>
          <p:cNvPr id="4" name="日付プレースホルダー 3"/>
          <p:cNvSpPr>
            <a:spLocks noGrp="1"/>
          </p:cNvSpPr>
          <p:nvPr>
            <p:ph type="dt" sz="half" idx="10"/>
          </p:nvPr>
        </p:nvSpPr>
        <p:spPr/>
        <p:txBody>
          <a:bodyPr/>
          <a:lstStyle/>
          <a:p>
            <a:fld id="{17001283-2891-4892-A158-9A4FB0AFBB87}"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350719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Tài</a:t>
            </a:r>
            <a:r>
              <a:rPr lang="en-US" altLang="ja-JP" dirty="0"/>
              <a:t> </a:t>
            </a:r>
            <a:r>
              <a:rPr lang="en-US" altLang="ja-JP" dirty="0" err="1"/>
              <a:t>liệu</a:t>
            </a:r>
            <a:r>
              <a:rPr lang="en-US" altLang="ja-JP" dirty="0"/>
              <a:t> </a:t>
            </a:r>
            <a:r>
              <a:rPr lang="en-US" altLang="ja-JP" dirty="0" err="1"/>
              <a:t>tham</a:t>
            </a:r>
            <a:r>
              <a:rPr lang="en-US" altLang="ja-JP" dirty="0"/>
              <a:t> </a:t>
            </a:r>
            <a:r>
              <a:rPr lang="en-US" altLang="ja-JP" dirty="0" err="1"/>
              <a:t>khảo</a:t>
            </a:r>
            <a:endParaRPr kumimoji="1" lang="ja-JP" altLang="en-US" dirty="0"/>
          </a:p>
        </p:txBody>
      </p:sp>
      <p:sp>
        <p:nvSpPr>
          <p:cNvPr id="3" name="コンテンツ プレースホルダ 2"/>
          <p:cNvSpPr>
            <a:spLocks noGrp="1"/>
          </p:cNvSpPr>
          <p:nvPr>
            <p:ph idx="1"/>
          </p:nvPr>
        </p:nvSpPr>
        <p:spPr/>
        <p:txBody>
          <a:bodyPr/>
          <a:lstStyle/>
          <a:p>
            <a:r>
              <a:rPr lang="en-GB"/>
              <a:t>Microshift: An Efficient Image Compression Algorithm for Hardware Bo Zhang, Student Member, IEEE, Pedro V. Sander, Chi-Ying Tsui, Senior Member, IEEE, and Amine Bermak, Fellow, IEEE</a:t>
            </a:r>
          </a:p>
          <a:p>
            <a:pPr marL="0" indent="0">
              <a:buNone/>
            </a:pPr>
            <a:r>
              <a:rPr kumimoji="1" lang="en-GB" altLang="ja-JP">
                <a:hlinkClick r:id="rId2"/>
              </a:rPr>
              <a:t> https://github.com/zhangmozhe/microshift_compression</a:t>
            </a:r>
            <a:endParaRPr kumimoji="1" lang="en-GB" altLang="ja-JP"/>
          </a:p>
          <a:p>
            <a:pPr marL="0" indent="0">
              <a:buNone/>
            </a:pPr>
            <a:endParaRPr kumimoji="1" lang="ja-JP" altLang="en-US"/>
          </a:p>
        </p:txBody>
      </p:sp>
      <p:sp>
        <p:nvSpPr>
          <p:cNvPr id="4" name="日付プレースホルダ 3"/>
          <p:cNvSpPr>
            <a:spLocks noGrp="1"/>
          </p:cNvSpPr>
          <p:nvPr>
            <p:ph type="dt" sz="half" idx="10"/>
          </p:nvPr>
        </p:nvSpPr>
        <p:spPr/>
        <p:txBody>
          <a:bodyPr/>
          <a:lstStyle/>
          <a:p>
            <a:fld id="{482A7345-FEFB-4F3D-81AA-DEC4818431CB}"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Tổng</a:t>
            </a:r>
            <a:r>
              <a:rPr lang="en-US" altLang="ja-JP" dirty="0"/>
              <a:t> </a:t>
            </a:r>
            <a:r>
              <a:rPr lang="en-US" altLang="ja-JP" dirty="0" err="1"/>
              <a:t>quan</a:t>
            </a:r>
            <a:r>
              <a:rPr lang="en-US" altLang="ja-JP" dirty="0"/>
              <a:t> </a:t>
            </a:r>
            <a:r>
              <a:rPr lang="en-US" altLang="ja-JP" dirty="0" err="1"/>
              <a:t>đề</a:t>
            </a:r>
            <a:r>
              <a:rPr lang="en-US" altLang="ja-JP" dirty="0"/>
              <a:t> </a:t>
            </a:r>
            <a:r>
              <a:rPr lang="en-US" altLang="ja-JP" dirty="0" err="1"/>
              <a:t>tài</a:t>
            </a:r>
            <a:r>
              <a:rPr lang="en-US" altLang="ja-JP" dirty="0"/>
              <a:t> </a:t>
            </a:r>
            <a:r>
              <a:rPr lang="en-US" altLang="ja-JP" dirty="0" err="1"/>
              <a:t>nghiên</a:t>
            </a:r>
            <a:r>
              <a:rPr lang="en-US" altLang="ja-JP" dirty="0"/>
              <a:t> </a:t>
            </a:r>
            <a:r>
              <a:rPr lang="en-US" altLang="ja-JP" dirty="0" err="1"/>
              <a:t>cứu</a:t>
            </a:r>
            <a:endParaRPr kumimoji="1" lang="ja-JP" altLang="en-US" dirty="0"/>
          </a:p>
        </p:txBody>
      </p:sp>
      <p:sp>
        <p:nvSpPr>
          <p:cNvPr id="3" name="コンテンツ プレースホルダー 2"/>
          <p:cNvSpPr>
            <a:spLocks noGrp="1"/>
          </p:cNvSpPr>
          <p:nvPr>
            <p:ph idx="1"/>
          </p:nvPr>
        </p:nvSpPr>
        <p:spPr/>
        <p:txBody>
          <a:bodyPr/>
          <a:lstStyle/>
          <a:p>
            <a:r>
              <a:rPr kumimoji="1" lang="en-US" altLang="ja-JP"/>
              <a:t>Giới thiệu tổng quan về đề tài</a:t>
            </a:r>
          </a:p>
          <a:p>
            <a:pPr lvl="1"/>
            <a:r>
              <a:rPr lang="en-US" altLang="ja-JP"/>
              <a:t> Đây là giải thuật nén ảnh theo phương pháp phần cứng, lượng tử hóa từng bit và nén sâu, khi giải nén thì từng bit được khôi phục bằng việc khai thác sự tương quan của hình ảnh tự nhiên.</a:t>
            </a:r>
          </a:p>
          <a:p>
            <a:pPr lvl="1"/>
            <a:r>
              <a:rPr lang="en-US" altLang="ja-JP"/>
              <a:t> Giải thuật nén với hiệu suất 1.25 bit/1 pixel( 8 bit). Cường độ tín hiệu trên nhiễu( PSNR) là 33.16dB và cấu trúc tương tự(SSIM) tới 0.902.</a:t>
            </a:r>
          </a:p>
          <a:p>
            <a:pPr lvl="1"/>
            <a:r>
              <a:rPr kumimoji="1" lang="en-US" altLang="ja-JP"/>
              <a:t> Kiến trúc này tiêu hao năng lượng đạt 19.7 pW/pixel-frame</a:t>
            </a:r>
          </a:p>
          <a:p>
            <a:pPr lvl="1"/>
            <a:r>
              <a:rPr lang="en-US" altLang="ja-JP"/>
              <a:t> Kiến trúc phần cứng được đề xuất thực hiện trên FPGA với độ phức tạp về phần cứng thấp và hiệu quả năng lượng cao.</a:t>
            </a:r>
            <a:r>
              <a:rPr kumimoji="1" lang="en-US" altLang="ja-JP"/>
              <a:t> </a:t>
            </a:r>
          </a:p>
          <a:p>
            <a:pPr lvl="1"/>
            <a:r>
              <a:rPr kumimoji="1" lang="en-US" altLang="ja-JP"/>
              <a:t> Bài báo này tập trung</a:t>
            </a:r>
            <a:r>
              <a:rPr lang="en-US" altLang="ja-JP"/>
              <a:t> nén ảnh xám(grayscales) có thể mở rộng ra ảnh màu.</a:t>
            </a:r>
            <a:endParaRPr kumimoji="1" lang="en-US" altLang="ja-JP"/>
          </a:p>
          <a:p>
            <a:pPr marL="0" indent="0">
              <a:buNone/>
            </a:pPr>
            <a:endParaRPr kumimoji="1" lang="en-US" altLang="ja-JP" dirty="0"/>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11D720DF-3541-4867-BF29-5C342075694F}"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28019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043F-23C3-494C-A285-41D3DA74E359}"/>
              </a:ext>
            </a:extLst>
          </p:cNvPr>
          <p:cNvSpPr>
            <a:spLocks noGrp="1"/>
          </p:cNvSpPr>
          <p:nvPr>
            <p:ph type="title"/>
          </p:nvPr>
        </p:nvSpPr>
        <p:spPr/>
        <p:txBody>
          <a:bodyPr/>
          <a:lstStyle/>
          <a:p>
            <a:r>
              <a:rPr lang="en-US"/>
              <a:t>Tổng quan đề tài nghiên cứu</a:t>
            </a:r>
            <a:endParaRPr lang="en-GB"/>
          </a:p>
        </p:txBody>
      </p:sp>
      <p:sp>
        <p:nvSpPr>
          <p:cNvPr id="3" name="Content Placeholder 2">
            <a:extLst>
              <a:ext uri="{FF2B5EF4-FFF2-40B4-BE49-F238E27FC236}">
                <a16:creationId xmlns:a16="http://schemas.microsoft.com/office/drawing/2014/main" id="{23C2C495-26C4-4DC7-951A-A12C7C0FAFC5}"/>
              </a:ext>
            </a:extLst>
          </p:cNvPr>
          <p:cNvSpPr>
            <a:spLocks noGrp="1"/>
          </p:cNvSpPr>
          <p:nvPr>
            <p:ph idx="1"/>
          </p:nvPr>
        </p:nvSpPr>
        <p:spPr/>
        <p:txBody>
          <a:bodyPr/>
          <a:lstStyle/>
          <a:p>
            <a:r>
              <a:rPr lang="en-US"/>
              <a:t>Mục tiêu đề tài</a:t>
            </a:r>
          </a:p>
          <a:p>
            <a:pPr marL="457200" lvl="1" indent="0">
              <a:buNone/>
            </a:pPr>
            <a:r>
              <a:rPr lang="en-US" sz="2000"/>
              <a:t>Nghiên cứu, phát triển và giảm thiểu hạn chế của phương pháp nén ảnh dựa trên những gì bài báo đã có, mô phỏng bằng phần mềm matlab.</a:t>
            </a:r>
          </a:p>
          <a:p>
            <a:pPr marL="457200" lvl="1" indent="0">
              <a:buNone/>
            </a:pPr>
            <a:endParaRPr lang="en-US"/>
          </a:p>
          <a:p>
            <a:pPr lvl="1"/>
            <a:endParaRPr lang="en-US"/>
          </a:p>
        </p:txBody>
      </p:sp>
      <p:sp>
        <p:nvSpPr>
          <p:cNvPr id="4" name="Date Placeholder 3">
            <a:extLst>
              <a:ext uri="{FF2B5EF4-FFF2-40B4-BE49-F238E27FC236}">
                <a16:creationId xmlns:a16="http://schemas.microsoft.com/office/drawing/2014/main" id="{7F4892EC-B685-494A-8EED-FBE3D383A96C}"/>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3D316EBC-CC1D-4647-84A4-65CD54511B3C}"/>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B9057B13-A2B8-40EB-8603-E61889B65E5C}"/>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12" name="Picture 11">
            <a:extLst>
              <a:ext uri="{FF2B5EF4-FFF2-40B4-BE49-F238E27FC236}">
                <a16:creationId xmlns:a16="http://schemas.microsoft.com/office/drawing/2014/main" id="{D0D20A32-981D-403A-93EC-FA362A874BFD}"/>
              </a:ext>
            </a:extLst>
          </p:cNvPr>
          <p:cNvPicPr>
            <a:picLocks noChangeAspect="1"/>
          </p:cNvPicPr>
          <p:nvPr/>
        </p:nvPicPr>
        <p:blipFill>
          <a:blip r:embed="rId2"/>
          <a:stretch>
            <a:fillRect/>
          </a:stretch>
        </p:blipFill>
        <p:spPr>
          <a:xfrm>
            <a:off x="831781" y="2549376"/>
            <a:ext cx="7478851" cy="4035102"/>
          </a:xfrm>
          <a:prstGeom prst="rect">
            <a:avLst/>
          </a:prstGeom>
        </p:spPr>
      </p:pic>
      <p:sp>
        <p:nvSpPr>
          <p:cNvPr id="13" name="TextBox 12">
            <a:extLst>
              <a:ext uri="{FF2B5EF4-FFF2-40B4-BE49-F238E27FC236}">
                <a16:creationId xmlns:a16="http://schemas.microsoft.com/office/drawing/2014/main" id="{56567120-902C-4F5E-93C7-D2A516DF1C7C}"/>
              </a:ext>
            </a:extLst>
          </p:cNvPr>
          <p:cNvSpPr txBox="1"/>
          <p:nvPr/>
        </p:nvSpPr>
        <p:spPr>
          <a:xfrm>
            <a:off x="8251130" y="2636912"/>
            <a:ext cx="857374" cy="1569660"/>
          </a:xfrm>
          <a:prstGeom prst="rect">
            <a:avLst/>
          </a:prstGeom>
          <a:noFill/>
        </p:spPr>
        <p:txBody>
          <a:bodyPr wrap="square" rtlCol="0">
            <a:spAutoFit/>
          </a:bodyPr>
          <a:lstStyle/>
          <a:p>
            <a:r>
              <a:rPr lang="en-US" sz="1200"/>
              <a:t>Hình bên mô tả kết quả khi thực hiện mô phỏng matlab bằng code có sẵn.</a:t>
            </a:r>
            <a:endParaRPr lang="en-GB" sz="1200"/>
          </a:p>
        </p:txBody>
      </p:sp>
      <p:sp>
        <p:nvSpPr>
          <p:cNvPr id="14" name="TextBox 13">
            <a:extLst>
              <a:ext uri="{FF2B5EF4-FFF2-40B4-BE49-F238E27FC236}">
                <a16:creationId xmlns:a16="http://schemas.microsoft.com/office/drawing/2014/main" id="{B66B8091-6AA5-4CB4-96DD-F5C79B04538D}"/>
              </a:ext>
            </a:extLst>
          </p:cNvPr>
          <p:cNvSpPr txBox="1"/>
          <p:nvPr/>
        </p:nvSpPr>
        <p:spPr>
          <a:xfrm>
            <a:off x="4644008" y="2996952"/>
            <a:ext cx="72008" cy="369332"/>
          </a:xfrm>
          <a:prstGeom prst="rect">
            <a:avLst/>
          </a:prstGeom>
          <a:noFill/>
        </p:spPr>
        <p:txBody>
          <a:bodyPr wrap="square" rtlCol="0">
            <a:spAutoFit/>
          </a:bodyPr>
          <a:lstStyle/>
          <a:p>
            <a:endParaRPr lang="en-GB"/>
          </a:p>
        </p:txBody>
      </p:sp>
    </p:spTree>
    <p:extLst>
      <p:ext uri="{BB962C8B-B14F-4D97-AF65-F5344CB8AC3E}">
        <p14:creationId xmlns:p14="http://schemas.microsoft.com/office/powerpoint/2010/main" val="15809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Kế</a:t>
            </a:r>
            <a:r>
              <a:rPr lang="en-US" altLang="ja-JP" dirty="0"/>
              <a:t> </a:t>
            </a:r>
            <a:r>
              <a:rPr lang="en-US" altLang="ja-JP" dirty="0" err="1"/>
              <a:t>hoạch</a:t>
            </a:r>
            <a:r>
              <a:rPr lang="en-US" altLang="ja-JP" dirty="0"/>
              <a:t> </a:t>
            </a:r>
            <a:r>
              <a:rPr lang="en-US" altLang="ja-JP" dirty="0" err="1"/>
              <a:t>nghiên</a:t>
            </a:r>
            <a:r>
              <a:rPr lang="en-US" altLang="ja-JP" dirty="0"/>
              <a:t> </a:t>
            </a:r>
            <a:r>
              <a:rPr lang="en-US" altLang="ja-JP" dirty="0" err="1"/>
              <a:t>cứu</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a:t>Kế</a:t>
            </a:r>
            <a:r>
              <a:rPr kumimoji="1" lang="en-US" altLang="ja-JP" dirty="0"/>
              <a:t> </a:t>
            </a:r>
            <a:r>
              <a:rPr kumimoji="1" lang="en-US" altLang="ja-JP" dirty="0" err="1"/>
              <a:t>hoạch</a:t>
            </a:r>
            <a:r>
              <a:rPr kumimoji="1" lang="en-US" altLang="ja-JP" dirty="0"/>
              <a:t> </a:t>
            </a:r>
            <a:r>
              <a:rPr kumimoji="1" lang="en-US" altLang="ja-JP" dirty="0" err="1"/>
              <a:t>nghiên</a:t>
            </a:r>
            <a:r>
              <a:rPr kumimoji="1" lang="en-US" altLang="ja-JP" dirty="0"/>
              <a:t> </a:t>
            </a:r>
            <a:r>
              <a:rPr kumimoji="1" lang="en-US" altLang="ja-JP" dirty="0" err="1"/>
              <a:t>cứu</a:t>
            </a:r>
            <a:r>
              <a:rPr kumimoji="1" lang="en-US" altLang="ja-JP" dirty="0"/>
              <a:t> </a:t>
            </a:r>
            <a:r>
              <a:rPr kumimoji="1" lang="en-US" altLang="ja-JP" dirty="0" err="1"/>
              <a:t>dự</a:t>
            </a:r>
            <a:r>
              <a:rPr kumimoji="1" lang="en-US" altLang="ja-JP" dirty="0"/>
              <a:t> </a:t>
            </a:r>
            <a:r>
              <a:rPr kumimoji="1" lang="en-US" altLang="ja-JP" dirty="0" err="1"/>
              <a:t>trù</a:t>
            </a:r>
            <a:r>
              <a:rPr kumimoji="1" lang="en-US" altLang="ja-JP" dirty="0"/>
              <a:t> ban </a:t>
            </a:r>
            <a:r>
              <a:rPr kumimoji="1" lang="en-US" altLang="ja-JP" dirty="0" err="1"/>
              <a:t>đầu</a:t>
            </a:r>
            <a:endParaRPr kumimoji="1" lang="en-US" altLang="ja-JP" dirty="0"/>
          </a:p>
          <a:p>
            <a:pPr lvl="1"/>
            <a:r>
              <a:rPr lang="en-US" altLang="ja-JP"/>
              <a:t>Giản </a:t>
            </a:r>
            <a:r>
              <a:rPr lang="en-US" altLang="ja-JP" dirty="0" err="1"/>
              <a:t>đồ</a:t>
            </a:r>
            <a:r>
              <a:rPr lang="en-US" altLang="ja-JP" dirty="0"/>
              <a:t> </a:t>
            </a:r>
            <a:r>
              <a:rPr lang="en-US" altLang="ja-JP" dirty="0" err="1"/>
              <a:t>kế</a:t>
            </a:r>
            <a:r>
              <a:rPr lang="en-US" altLang="ja-JP" dirty="0"/>
              <a:t> </a:t>
            </a:r>
            <a:r>
              <a:rPr lang="en-US" altLang="ja-JP" dirty="0" err="1"/>
              <a:t>hoạch</a:t>
            </a:r>
            <a:r>
              <a:rPr lang="en-US" altLang="ja-JP" dirty="0"/>
              <a:t> </a:t>
            </a:r>
            <a:r>
              <a:rPr lang="en-US" altLang="ja-JP" dirty="0" err="1"/>
              <a:t>theo</a:t>
            </a:r>
            <a:r>
              <a:rPr lang="en-US" altLang="ja-JP" dirty="0"/>
              <a:t> </a:t>
            </a:r>
            <a:r>
              <a:rPr lang="en-US" altLang="ja-JP" err="1"/>
              <a:t>thời</a:t>
            </a:r>
            <a:r>
              <a:rPr lang="en-US" altLang="ja-JP"/>
              <a:t> gian</a:t>
            </a:r>
          </a:p>
          <a:p>
            <a:pPr marL="457200" lvl="1" indent="0">
              <a:buNone/>
            </a:pPr>
            <a:endParaRPr kumimoji="1" lang="en-US" altLang="ja-JP" dirty="0"/>
          </a:p>
          <a:p>
            <a:endParaRPr lang="en-US" altLang="ja-JP" dirty="0"/>
          </a:p>
          <a:p>
            <a:endParaRPr kumimoji="1" lang="en-US" altLang="ja-JP" dirty="0"/>
          </a:p>
          <a:p>
            <a:r>
              <a:rPr lang="en-US" altLang="ja-JP" dirty="0" err="1"/>
              <a:t>Tiến</a:t>
            </a:r>
            <a:r>
              <a:rPr lang="en-US" altLang="ja-JP" dirty="0"/>
              <a:t> </a:t>
            </a:r>
            <a:r>
              <a:rPr lang="en-US" altLang="ja-JP" dirty="0" err="1"/>
              <a:t>độ</a:t>
            </a:r>
            <a:r>
              <a:rPr lang="en-US" altLang="ja-JP" dirty="0"/>
              <a:t> </a:t>
            </a:r>
            <a:r>
              <a:rPr lang="en-US" altLang="ja-JP" dirty="0" err="1"/>
              <a:t>nghiên</a:t>
            </a:r>
            <a:r>
              <a:rPr lang="en-US" altLang="ja-JP" dirty="0"/>
              <a:t> </a:t>
            </a:r>
            <a:r>
              <a:rPr lang="en-US" altLang="ja-JP" dirty="0" err="1"/>
              <a:t>cứu</a:t>
            </a:r>
            <a:r>
              <a:rPr lang="en-US" altLang="ja-JP" dirty="0"/>
              <a:t> </a:t>
            </a:r>
            <a:r>
              <a:rPr lang="en-US" altLang="ja-JP" dirty="0" err="1"/>
              <a:t>thực</a:t>
            </a:r>
            <a:r>
              <a:rPr lang="en-US" altLang="ja-JP" dirty="0"/>
              <a:t> </a:t>
            </a:r>
            <a:r>
              <a:rPr lang="en-US" altLang="ja-JP" dirty="0" err="1"/>
              <a:t>sự</a:t>
            </a:r>
            <a:endParaRPr lang="en-US" altLang="ja-JP" dirty="0"/>
          </a:p>
          <a:p>
            <a:pPr lvl="1"/>
            <a:r>
              <a:rPr lang="en-US" altLang="ja-JP"/>
              <a:t> Giản </a:t>
            </a:r>
            <a:r>
              <a:rPr lang="en-US" altLang="ja-JP" dirty="0" err="1"/>
              <a:t>đồ</a:t>
            </a:r>
            <a:r>
              <a:rPr lang="en-US" altLang="ja-JP" dirty="0"/>
              <a:t> </a:t>
            </a:r>
            <a:r>
              <a:rPr lang="en-US" altLang="ja-JP" dirty="0" err="1"/>
              <a:t>tiến</a:t>
            </a:r>
            <a:r>
              <a:rPr lang="en-US" altLang="ja-JP" dirty="0"/>
              <a:t> </a:t>
            </a:r>
            <a:r>
              <a:rPr lang="en-US" altLang="ja-JP" dirty="0" err="1"/>
              <a:t>độ</a:t>
            </a:r>
            <a:r>
              <a:rPr lang="en-US" altLang="ja-JP" dirty="0"/>
              <a:t> </a:t>
            </a:r>
            <a:r>
              <a:rPr lang="en-US" altLang="ja-JP" dirty="0" err="1"/>
              <a:t>theo</a:t>
            </a:r>
            <a:r>
              <a:rPr lang="en-US" altLang="ja-JP" dirty="0"/>
              <a:t> </a:t>
            </a:r>
            <a:r>
              <a:rPr lang="en-US" altLang="ja-JP" err="1"/>
              <a:t>thời</a:t>
            </a:r>
            <a:r>
              <a:rPr lang="en-US" altLang="ja-JP"/>
              <a:t> gian</a:t>
            </a:r>
          </a:p>
          <a:p>
            <a:pPr marL="457200" lvl="1" indent="0">
              <a:buNone/>
            </a:pPr>
            <a:endParaRPr kumimoji="1" lang="ja-JP" altLang="en-US" dirty="0"/>
          </a:p>
        </p:txBody>
      </p:sp>
      <p:sp>
        <p:nvSpPr>
          <p:cNvPr id="4" name="日付プレースホルダ 3"/>
          <p:cNvSpPr>
            <a:spLocks noGrp="1"/>
          </p:cNvSpPr>
          <p:nvPr>
            <p:ph type="dt" sz="half" idx="10"/>
          </p:nvPr>
        </p:nvSpPr>
        <p:spPr/>
        <p:txBody>
          <a:bodyPr/>
          <a:lstStyle/>
          <a:p>
            <a:fld id="{0B4F1F00-0826-4322-9C68-72A3DD2B9B56}" type="datetime1">
              <a:rPr kumimoji="1" lang="en-US" altLang="ja-JP" smtClean="0"/>
              <a:t>4/9/2021</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pic>
        <p:nvPicPr>
          <p:cNvPr id="14" name="Picture 13">
            <a:extLst>
              <a:ext uri="{FF2B5EF4-FFF2-40B4-BE49-F238E27FC236}">
                <a16:creationId xmlns:a16="http://schemas.microsoft.com/office/drawing/2014/main" id="{7D865951-09BB-4B1E-8DAD-FDE7ADFB1862}"/>
              </a:ext>
            </a:extLst>
          </p:cNvPr>
          <p:cNvPicPr>
            <a:picLocks noChangeAspect="1"/>
          </p:cNvPicPr>
          <p:nvPr/>
        </p:nvPicPr>
        <p:blipFill>
          <a:blip r:embed="rId2"/>
          <a:stretch>
            <a:fillRect/>
          </a:stretch>
        </p:blipFill>
        <p:spPr>
          <a:xfrm>
            <a:off x="827585" y="2321804"/>
            <a:ext cx="6120679" cy="1599009"/>
          </a:xfrm>
          <a:prstGeom prst="rect">
            <a:avLst/>
          </a:prstGeom>
        </p:spPr>
      </p:pic>
      <p:pic>
        <p:nvPicPr>
          <p:cNvPr id="16" name="Picture 15">
            <a:extLst>
              <a:ext uri="{FF2B5EF4-FFF2-40B4-BE49-F238E27FC236}">
                <a16:creationId xmlns:a16="http://schemas.microsoft.com/office/drawing/2014/main" id="{D12565C4-037E-4DCF-B410-98930CC2EAB3}"/>
              </a:ext>
            </a:extLst>
          </p:cNvPr>
          <p:cNvPicPr>
            <a:picLocks noChangeAspect="1"/>
          </p:cNvPicPr>
          <p:nvPr/>
        </p:nvPicPr>
        <p:blipFill>
          <a:blip r:embed="rId3"/>
          <a:stretch>
            <a:fillRect/>
          </a:stretch>
        </p:blipFill>
        <p:spPr>
          <a:xfrm>
            <a:off x="838064" y="4769650"/>
            <a:ext cx="6120678" cy="1610959"/>
          </a:xfrm>
          <a:prstGeom prst="rect">
            <a:avLst/>
          </a:prstGeom>
        </p:spPr>
      </p:pic>
    </p:spTree>
    <p:extLst>
      <p:ext uri="{BB962C8B-B14F-4D97-AF65-F5344CB8AC3E}">
        <p14:creationId xmlns:p14="http://schemas.microsoft.com/office/powerpoint/2010/main" val="14214564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Nội</a:t>
            </a:r>
            <a:r>
              <a:rPr lang="en-US" altLang="ja-JP" dirty="0"/>
              <a:t> dung </a:t>
            </a:r>
            <a:r>
              <a:rPr lang="en-US" altLang="ja-JP" dirty="0" err="1"/>
              <a:t>báo</a:t>
            </a:r>
            <a:r>
              <a:rPr lang="en-US" altLang="ja-JP" dirty="0"/>
              <a:t> </a:t>
            </a:r>
            <a:r>
              <a:rPr lang="en-US" altLang="ja-JP" dirty="0" err="1"/>
              <a:t>cáo</a:t>
            </a:r>
            <a:r>
              <a:rPr lang="en-US" altLang="ja-JP" dirty="0"/>
              <a:t> </a:t>
            </a:r>
            <a:r>
              <a:rPr lang="en-US" altLang="ja-JP" dirty="0" err="1"/>
              <a:t>hôm</a:t>
            </a:r>
            <a:r>
              <a:rPr lang="en-US" altLang="ja-JP" dirty="0"/>
              <a:t> nay</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Nội</a:t>
            </a:r>
            <a:r>
              <a:rPr kumimoji="1" lang="en-US" altLang="ja-JP" dirty="0"/>
              <a:t> dung #1</a:t>
            </a:r>
            <a:r>
              <a:rPr kumimoji="1" lang="en-US" altLang="ja-JP"/>
              <a:t>: </a:t>
            </a:r>
            <a:r>
              <a:rPr lang="en-US" altLang="ja-JP"/>
              <a:t>So sánh các phương pháp </a:t>
            </a:r>
            <a:r>
              <a:rPr kumimoji="1" lang="en-US" altLang="ja-JP"/>
              <a:t>nén.</a:t>
            </a:r>
            <a:endParaRPr kumimoji="1" lang="en-US" altLang="ja-JP" dirty="0"/>
          </a:p>
          <a:p>
            <a:r>
              <a:rPr lang="en-US" altLang="ja-JP" dirty="0" err="1"/>
              <a:t>Nội</a:t>
            </a:r>
            <a:r>
              <a:rPr lang="en-US" altLang="ja-JP" dirty="0"/>
              <a:t> dung #2</a:t>
            </a:r>
            <a:r>
              <a:rPr lang="en-US" altLang="ja-JP"/>
              <a:t>: Báo cáo phần giải nén – Decompression.</a:t>
            </a:r>
            <a:endParaRPr kumimoji="1"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C479F110-A84B-4123-8FB7-EF8D25F4A0AF}" type="datetime1">
              <a:rPr kumimoji="1" lang="en-US" altLang="ja-JP" smtClean="0"/>
              <a:t>4/9/2021</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2016 UIT-CE DSP R&amp;D Group .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25207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3EDB-8E48-4EB5-A0BC-6BE243B42865}"/>
              </a:ext>
            </a:extLst>
          </p:cNvPr>
          <p:cNvSpPr>
            <a:spLocks noGrp="1"/>
          </p:cNvSpPr>
          <p:nvPr>
            <p:ph type="title"/>
          </p:nvPr>
        </p:nvSpPr>
        <p:spPr/>
        <p:txBody>
          <a:bodyPr/>
          <a:lstStyle/>
          <a:p>
            <a:r>
              <a:rPr lang="en-US"/>
              <a:t>Nội dung #1: So sánh các phương pháp nén</a:t>
            </a:r>
            <a:endParaRPr lang="en-GB"/>
          </a:p>
        </p:txBody>
      </p:sp>
      <p:sp>
        <p:nvSpPr>
          <p:cNvPr id="3" name="Content Placeholder 2">
            <a:extLst>
              <a:ext uri="{FF2B5EF4-FFF2-40B4-BE49-F238E27FC236}">
                <a16:creationId xmlns:a16="http://schemas.microsoft.com/office/drawing/2014/main" id="{62775866-0FC3-404D-B8DA-C2BF6F59628F}"/>
              </a:ext>
            </a:extLst>
          </p:cNvPr>
          <p:cNvSpPr>
            <a:spLocks noGrp="1"/>
          </p:cNvSpPr>
          <p:nvPr>
            <p:ph idx="1"/>
          </p:nvPr>
        </p:nvSpPr>
        <p:spPr/>
        <p:txBody>
          <a:bodyPr/>
          <a:lstStyle/>
          <a:p>
            <a:r>
              <a:rPr lang="en-US"/>
              <a:t>1.1 Tổng quan</a:t>
            </a:r>
          </a:p>
          <a:p>
            <a:pPr marL="0" indent="0">
              <a:buNone/>
            </a:pPr>
            <a:endParaRPr lang="en-GB"/>
          </a:p>
        </p:txBody>
      </p:sp>
      <p:sp>
        <p:nvSpPr>
          <p:cNvPr id="4" name="Date Placeholder 3">
            <a:extLst>
              <a:ext uri="{FF2B5EF4-FFF2-40B4-BE49-F238E27FC236}">
                <a16:creationId xmlns:a16="http://schemas.microsoft.com/office/drawing/2014/main" id="{F9C160B2-47BC-4D2F-90F5-09B3C4EA341A}"/>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D0C8DD71-85CC-4431-AAF0-DB6D182E6C6F}"/>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37D2ABFB-8E18-4E58-866A-B2D2D17A13FD}"/>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8" name="Picture 7">
            <a:extLst>
              <a:ext uri="{FF2B5EF4-FFF2-40B4-BE49-F238E27FC236}">
                <a16:creationId xmlns:a16="http://schemas.microsoft.com/office/drawing/2014/main" id="{AA42540F-6C4F-41D2-A5B1-F47236994E4F}"/>
              </a:ext>
            </a:extLst>
          </p:cNvPr>
          <p:cNvPicPr>
            <a:picLocks noChangeAspect="1"/>
          </p:cNvPicPr>
          <p:nvPr/>
        </p:nvPicPr>
        <p:blipFill>
          <a:blip r:embed="rId2"/>
          <a:stretch>
            <a:fillRect/>
          </a:stretch>
        </p:blipFill>
        <p:spPr>
          <a:xfrm>
            <a:off x="0" y="2343047"/>
            <a:ext cx="9144000" cy="2963993"/>
          </a:xfrm>
          <a:prstGeom prst="rect">
            <a:avLst/>
          </a:prstGeom>
        </p:spPr>
      </p:pic>
    </p:spTree>
    <p:extLst>
      <p:ext uri="{BB962C8B-B14F-4D97-AF65-F5344CB8AC3E}">
        <p14:creationId xmlns:p14="http://schemas.microsoft.com/office/powerpoint/2010/main" val="3641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0AFD-3B38-4D48-A0AA-83552B38A996}"/>
              </a:ext>
            </a:extLst>
          </p:cNvPr>
          <p:cNvSpPr>
            <a:spLocks noGrp="1"/>
          </p:cNvSpPr>
          <p:nvPr>
            <p:ph type="title"/>
          </p:nvPr>
        </p:nvSpPr>
        <p:spPr/>
        <p:txBody>
          <a:bodyPr/>
          <a:lstStyle/>
          <a:p>
            <a:r>
              <a:rPr lang="en-US"/>
              <a:t>Nội dung #1: So sánh các phương pháp nén</a:t>
            </a:r>
            <a:endParaRPr lang="en-GB"/>
          </a:p>
        </p:txBody>
      </p:sp>
      <p:pic>
        <p:nvPicPr>
          <p:cNvPr id="8" name="Content Placeholder 7">
            <a:extLst>
              <a:ext uri="{FF2B5EF4-FFF2-40B4-BE49-F238E27FC236}">
                <a16:creationId xmlns:a16="http://schemas.microsoft.com/office/drawing/2014/main" id="{36B00317-BF0B-4270-B7D5-BDF55207E685}"/>
              </a:ext>
            </a:extLst>
          </p:cNvPr>
          <p:cNvPicPr>
            <a:picLocks noGrp="1" noChangeAspect="1"/>
          </p:cNvPicPr>
          <p:nvPr>
            <p:ph idx="1"/>
          </p:nvPr>
        </p:nvPicPr>
        <p:blipFill>
          <a:blip r:embed="rId2"/>
          <a:stretch>
            <a:fillRect/>
          </a:stretch>
        </p:blipFill>
        <p:spPr>
          <a:xfrm>
            <a:off x="241149" y="1324775"/>
            <a:ext cx="8642350" cy="3688401"/>
          </a:xfrm>
        </p:spPr>
      </p:pic>
      <p:sp>
        <p:nvSpPr>
          <p:cNvPr id="4" name="Date Placeholder 3">
            <a:extLst>
              <a:ext uri="{FF2B5EF4-FFF2-40B4-BE49-F238E27FC236}">
                <a16:creationId xmlns:a16="http://schemas.microsoft.com/office/drawing/2014/main" id="{4405EBF5-4494-4525-908C-759C030A0190}"/>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B81FF629-808D-4447-B635-C87B2373906A}"/>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C0786DDB-C18B-4A66-9063-4E498DB6EE24}"/>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10" name="Picture 9">
            <a:extLst>
              <a:ext uri="{FF2B5EF4-FFF2-40B4-BE49-F238E27FC236}">
                <a16:creationId xmlns:a16="http://schemas.microsoft.com/office/drawing/2014/main" id="{30702607-ECAC-4227-B846-8EC7B20EEBDC}"/>
              </a:ext>
            </a:extLst>
          </p:cNvPr>
          <p:cNvPicPr>
            <a:picLocks noChangeAspect="1"/>
          </p:cNvPicPr>
          <p:nvPr/>
        </p:nvPicPr>
        <p:blipFill>
          <a:blip r:embed="rId3"/>
          <a:stretch>
            <a:fillRect/>
          </a:stretch>
        </p:blipFill>
        <p:spPr>
          <a:xfrm>
            <a:off x="241149" y="5142637"/>
            <a:ext cx="3456384" cy="1251809"/>
          </a:xfrm>
          <a:prstGeom prst="rect">
            <a:avLst/>
          </a:prstGeom>
        </p:spPr>
      </p:pic>
    </p:spTree>
    <p:extLst>
      <p:ext uri="{BB962C8B-B14F-4D97-AF65-F5344CB8AC3E}">
        <p14:creationId xmlns:p14="http://schemas.microsoft.com/office/powerpoint/2010/main" val="299842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081E-2B13-4255-B7D1-336631F866CB}"/>
              </a:ext>
            </a:extLst>
          </p:cNvPr>
          <p:cNvSpPr>
            <a:spLocks noGrp="1"/>
          </p:cNvSpPr>
          <p:nvPr>
            <p:ph type="title"/>
          </p:nvPr>
        </p:nvSpPr>
        <p:spPr/>
        <p:txBody>
          <a:bodyPr/>
          <a:lstStyle/>
          <a:p>
            <a:r>
              <a:rPr lang="en-US"/>
              <a:t>Nội dung #1: So sánh các phương pháp nén</a:t>
            </a:r>
            <a:endParaRPr lang="en-GB"/>
          </a:p>
        </p:txBody>
      </p:sp>
      <p:sp>
        <p:nvSpPr>
          <p:cNvPr id="3" name="Content Placeholder 2">
            <a:extLst>
              <a:ext uri="{FF2B5EF4-FFF2-40B4-BE49-F238E27FC236}">
                <a16:creationId xmlns:a16="http://schemas.microsoft.com/office/drawing/2014/main" id="{B5B608D0-3E6C-4B9F-AB03-D74174B0E1FF}"/>
              </a:ext>
            </a:extLst>
          </p:cNvPr>
          <p:cNvSpPr>
            <a:spLocks noGrp="1"/>
          </p:cNvSpPr>
          <p:nvPr>
            <p:ph idx="1"/>
          </p:nvPr>
        </p:nvSpPr>
        <p:spPr/>
        <p:txBody>
          <a:bodyPr/>
          <a:lstStyle/>
          <a:p>
            <a:r>
              <a:rPr lang="en-US"/>
              <a:t> 1.2 Nhận xét</a:t>
            </a:r>
          </a:p>
          <a:p>
            <a:pPr lvl="1"/>
            <a:r>
              <a:rPr lang="en-US"/>
              <a:t> Phương pháp nén inter tốt nhất về tỉ lệ nén nhưng không có cơ sở dựa vào để giải nén.</a:t>
            </a:r>
          </a:p>
          <a:p>
            <a:pPr lvl="1"/>
            <a:r>
              <a:rPr lang="en-US"/>
              <a:t> Inter-intra(matlab) cao hơn 2 phương pháp còn lại và có thể giải nén.</a:t>
            </a:r>
          </a:p>
          <a:p>
            <a:pPr lvl="1"/>
            <a:r>
              <a:rPr lang="en-US"/>
              <a:t> Hai phương pháp còn lại có thể giải nén nhưng tỉ lệ nén thấp.</a:t>
            </a:r>
          </a:p>
          <a:p>
            <a:endParaRPr lang="en-US"/>
          </a:p>
          <a:p>
            <a:endParaRPr lang="en-GB"/>
          </a:p>
        </p:txBody>
      </p:sp>
      <p:sp>
        <p:nvSpPr>
          <p:cNvPr id="4" name="Date Placeholder 3">
            <a:extLst>
              <a:ext uri="{FF2B5EF4-FFF2-40B4-BE49-F238E27FC236}">
                <a16:creationId xmlns:a16="http://schemas.microsoft.com/office/drawing/2014/main" id="{B343AF9B-8AD2-42FE-B9C6-B07B0DBED139}"/>
              </a:ext>
            </a:extLst>
          </p:cNvPr>
          <p:cNvSpPr>
            <a:spLocks noGrp="1"/>
          </p:cNvSpPr>
          <p:nvPr>
            <p:ph type="dt" sz="half" idx="10"/>
          </p:nvPr>
        </p:nvSpPr>
        <p:spPr/>
        <p:txBody>
          <a:bodyPr/>
          <a:lstStyle/>
          <a:p>
            <a:fld id="{F6719820-391C-4251-8067-8FC855675E59}" type="datetime1">
              <a:rPr kumimoji="1" lang="en-US" altLang="ja-JP" smtClean="0"/>
              <a:t>4/9/2021</a:t>
            </a:fld>
            <a:endParaRPr kumimoji="1" lang="ja-JP" altLang="en-US"/>
          </a:p>
        </p:txBody>
      </p:sp>
      <p:sp>
        <p:nvSpPr>
          <p:cNvPr id="5" name="Slide Number Placeholder 4">
            <a:extLst>
              <a:ext uri="{FF2B5EF4-FFF2-40B4-BE49-F238E27FC236}">
                <a16:creationId xmlns:a16="http://schemas.microsoft.com/office/drawing/2014/main" id="{88519E40-BA08-4C41-B909-B3EFEF56FEEF}"/>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83F762BC-5612-461A-A8A4-92AFB89D4AE8}"/>
              </a:ext>
            </a:extLst>
          </p:cNvPr>
          <p:cNvSpPr>
            <a:spLocks noGrp="1"/>
          </p:cNvSpPr>
          <p:nvPr>
            <p:ph type="ftr" sz="quarter" idx="11"/>
          </p:nvPr>
        </p:nvSpPr>
        <p:spPr/>
        <p:txBody>
          <a:bodyPr/>
          <a:lstStyle/>
          <a:p>
            <a:r>
              <a:rPr kumimoji="1" lang="en-US" altLang="ja-JP"/>
              <a:t>Copyrights 2016 UIT-CE DSP R&amp;D Group . All Rights Reserved.</a:t>
            </a:r>
            <a:endParaRPr kumimoji="1" lang="ja-JP" altLang="en-US" dirty="0"/>
          </a:p>
        </p:txBody>
      </p:sp>
      <p:pic>
        <p:nvPicPr>
          <p:cNvPr id="7" name="Picture 6">
            <a:extLst>
              <a:ext uri="{FF2B5EF4-FFF2-40B4-BE49-F238E27FC236}">
                <a16:creationId xmlns:a16="http://schemas.microsoft.com/office/drawing/2014/main" id="{3FB962FA-AA21-4789-89FE-D29AA37EC72B}"/>
              </a:ext>
            </a:extLst>
          </p:cNvPr>
          <p:cNvPicPr>
            <a:picLocks noChangeAspect="1"/>
          </p:cNvPicPr>
          <p:nvPr/>
        </p:nvPicPr>
        <p:blipFill>
          <a:blip r:embed="rId2"/>
          <a:stretch>
            <a:fillRect/>
          </a:stretch>
        </p:blipFill>
        <p:spPr>
          <a:xfrm>
            <a:off x="847072" y="3946370"/>
            <a:ext cx="7776864" cy="2624292"/>
          </a:xfrm>
          <a:prstGeom prst="rect">
            <a:avLst/>
          </a:prstGeom>
        </p:spPr>
      </p:pic>
    </p:spTree>
    <p:extLst>
      <p:ext uri="{BB962C8B-B14F-4D97-AF65-F5344CB8AC3E}">
        <p14:creationId xmlns:p14="http://schemas.microsoft.com/office/powerpoint/2010/main" val="289467200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dsp</Template>
  <TotalTime>3424</TotalTime>
  <Words>1494</Words>
  <Application>Microsoft Office PowerPoint</Application>
  <PresentationFormat>On-screen Show (4:3)</PresentationFormat>
  <Paragraphs>169</Paragraphs>
  <Slides>20</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Cambria Math</vt:lpstr>
      <vt:lpstr>Times New Roman</vt:lpstr>
      <vt:lpstr>Wingdings</vt:lpstr>
      <vt:lpstr>dsp</vt:lpstr>
      <vt:lpstr>IMAGE COMPRESION FOR HARDWARE Thử nghiệm các phương pháp nén và trình bày phần Decompression</vt:lpstr>
      <vt:lpstr>Tổng quan nội dung các bài báo cáo </vt:lpstr>
      <vt:lpstr>Tổng quan đề tài nghiên cứu</vt:lpstr>
      <vt:lpstr>Tổng quan đề tài nghiên cứu</vt:lpstr>
      <vt:lpstr>Kế hoạch nghiên cứu</vt:lpstr>
      <vt:lpstr>Nội dung báo cáo hôm nay</vt:lpstr>
      <vt:lpstr>Nội dung #1: So sánh các phương pháp nén</vt:lpstr>
      <vt:lpstr>Nội dung #1: So sánh các phương pháp nén</vt:lpstr>
      <vt:lpstr>Nội dung #1: So sánh các phương pháp nén</vt:lpstr>
      <vt:lpstr>Nội dung #2: Phần giải nén-Decompression</vt:lpstr>
      <vt:lpstr>Nội dung #2: Phần giải nén-Decompression</vt:lpstr>
      <vt:lpstr>Nội dung #2: Phần giải nén-Decompression</vt:lpstr>
      <vt:lpstr>Nội dung #2: Phần giải nén-Decompression</vt:lpstr>
      <vt:lpstr>Nội dung #2: Phần giải nén-Decompression</vt:lpstr>
      <vt:lpstr>Nội dung #2: Phần giải nén-Decompression</vt:lpstr>
      <vt:lpstr>Nội dung #2: Phần giải nén-Decompression</vt:lpstr>
      <vt:lpstr>Nội dung #2: Phần giải nén-Decompression</vt:lpstr>
      <vt:lpstr>Kết luận và Công việc tiếp theo</vt:lpstr>
      <vt:lpstr>Hỏi và Trả lời</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Reina</dc:creator>
  <cp:lastModifiedBy>Vũ Đức Thế</cp:lastModifiedBy>
  <cp:revision>218</cp:revision>
  <dcterms:created xsi:type="dcterms:W3CDTF">2015-03-02T05:45:06Z</dcterms:created>
  <dcterms:modified xsi:type="dcterms:W3CDTF">2021-04-09T13:05:08Z</dcterms:modified>
</cp:coreProperties>
</file>