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76" r:id="rId3"/>
    <p:sldId id="258" r:id="rId4"/>
    <p:sldId id="260" r:id="rId5"/>
    <p:sldId id="261" r:id="rId6"/>
    <p:sldId id="262" r:id="rId7"/>
    <p:sldId id="268" r:id="rId8"/>
    <p:sldId id="269" r:id="rId9"/>
    <p:sldId id="263" r:id="rId10"/>
    <p:sldId id="275" r:id="rId11"/>
    <p:sldId id="270" r:id="rId12"/>
    <p:sldId id="272" r:id="rId13"/>
    <p:sldId id="273" r:id="rId14"/>
    <p:sldId id="274" r:id="rId15"/>
    <p:sldId id="271" r:id="rId16"/>
    <p:sldId id="267"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Lf5mfRtKJ1dyBg1+5vgMZS5I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Inker" userId="914cfe56261b45b4" providerId="LiveId" clId="{CE549E85-0942-4623-BC65-5095CA8A39AE}"/>
    <pc:docChg chg="addSld delSld">
      <pc:chgData name="The Inker" userId="914cfe56261b45b4" providerId="LiveId" clId="{CE549E85-0942-4623-BC65-5095CA8A39AE}" dt="2021-04-23T18:26:21.407" v="1" actId="2696"/>
      <pc:docMkLst>
        <pc:docMk/>
      </pc:docMkLst>
      <pc:sldChg chg="new del">
        <pc:chgData name="The Inker" userId="914cfe56261b45b4" providerId="LiveId" clId="{CE549E85-0942-4623-BC65-5095CA8A39AE}" dt="2021-04-23T18:26:21.407" v="1" actId="2696"/>
        <pc:sldMkLst>
          <pc:docMk/>
          <pc:sldMk cId="77318882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79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37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061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
        <p:cNvGrpSpPr/>
        <p:nvPr/>
      </p:nvGrpSpPr>
      <p:grpSpPr>
        <a:xfrm>
          <a:off x="0" y="0"/>
          <a:ext cx="0" cy="0"/>
          <a:chOff x="0" y="0"/>
          <a:chExt cx="0" cy="0"/>
        </a:xfrm>
      </p:grpSpPr>
      <p:pic>
        <p:nvPicPr>
          <p:cNvPr id="20" name="Google Shape;20;p14" descr="OFDM"/>
          <p:cNvPicPr preferRelativeResize="0"/>
          <p:nvPr/>
        </p:nvPicPr>
        <p:blipFill rotWithShape="1">
          <a:blip r:embed="rId2">
            <a:alphaModFix/>
          </a:blip>
          <a:srcRect/>
          <a:stretch/>
        </p:blipFill>
        <p:spPr>
          <a:xfrm>
            <a:off x="0" y="4654550"/>
            <a:ext cx="9144000" cy="1485900"/>
          </a:xfrm>
          <a:prstGeom prst="rect">
            <a:avLst/>
          </a:prstGeom>
          <a:noFill/>
          <a:ln>
            <a:noFill/>
          </a:ln>
        </p:spPr>
      </p:pic>
      <p:sp>
        <p:nvSpPr>
          <p:cNvPr id="21" name="Google Shape;21;p14"/>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p:nvPr/>
        </p:nvSpPr>
        <p:spPr>
          <a:xfrm flipH="1">
            <a:off x="0" y="4652963"/>
            <a:ext cx="9144000" cy="1560512"/>
          </a:xfrm>
          <a:prstGeom prst="rect">
            <a:avLst/>
          </a:pr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 name="Google Shape;23;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4" name="Google Shape;24;p14"/>
          <p:cNvPicPr preferRelativeResize="0"/>
          <p:nvPr/>
        </p:nvPicPr>
        <p:blipFill rotWithShape="1">
          <a:blip r:embed="rId3">
            <a:alphaModFix/>
          </a:blip>
          <a:srcRect/>
          <a:stretch/>
        </p:blipFill>
        <p:spPr>
          <a:xfrm>
            <a:off x="0" y="0"/>
            <a:ext cx="1920024" cy="1561710"/>
          </a:xfrm>
          <a:prstGeom prst="rect">
            <a:avLst/>
          </a:prstGeom>
          <a:noFill/>
          <a:ln>
            <a:noFill/>
          </a:ln>
        </p:spPr>
      </p:pic>
      <p:sp>
        <p:nvSpPr>
          <p:cNvPr id="25" name="Google Shape;25;p1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a:lvl1pPr>
            <a:lvl2pPr marL="914400" lvl="1" indent="-381000" algn="l">
              <a:spcBef>
                <a:spcPts val="480"/>
              </a:spcBef>
              <a:spcAft>
                <a:spcPts val="0"/>
              </a:spcAft>
              <a:buSzPts val="2400"/>
              <a:buChar char="🞐"/>
              <a:defRPr/>
            </a:lvl2pPr>
            <a:lvl3pPr marL="1371600" lvl="2" indent="-355600" algn="l">
              <a:spcBef>
                <a:spcPts val="400"/>
              </a:spcBef>
              <a:spcAft>
                <a:spcPts val="0"/>
              </a:spcAft>
              <a:buSzPts val="20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1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1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2" name="Google Shape;42;p1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1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468313" y="1628775"/>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8" name="Google Shape;48;p1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8"/>
          <p:cNvSpPr txBox="1">
            <a:spLocks noGrp="1"/>
          </p:cNvSpPr>
          <p:nvPr>
            <p:ph type="body" idx="2"/>
          </p:nvPr>
        </p:nvSpPr>
        <p:spPr>
          <a:xfrm>
            <a:off x="4709864" y="16288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1" name="Google Shape;51;p1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descr="OFDM"/>
          <p:cNvPicPr preferRelativeResize="0"/>
          <p:nvPr/>
        </p:nvPicPr>
        <p:blipFill rotWithShape="1">
          <a:blip r:embed="rId7">
            <a:alphaModFix/>
          </a:blip>
          <a:srcRect/>
          <a:stretch/>
        </p:blipFill>
        <p:spPr>
          <a:xfrm>
            <a:off x="179388" y="84138"/>
            <a:ext cx="7983537" cy="1296987"/>
          </a:xfrm>
          <a:prstGeom prst="rect">
            <a:avLst/>
          </a:prstGeom>
          <a:noFill/>
          <a:ln>
            <a:noFill/>
          </a:ln>
        </p:spPr>
      </p:pic>
      <p:sp>
        <p:nvSpPr>
          <p:cNvPr id="11" name="Google Shape;11;p13"/>
          <p:cNvSpPr/>
          <p:nvPr/>
        </p:nvSpPr>
        <p:spPr>
          <a:xfrm>
            <a:off x="0" y="44450"/>
            <a:ext cx="8640763" cy="1296988"/>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 name="Google Shape;12;p1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3366CC"/>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Google Shape;13;p1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3399"/>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1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b="0" u="none">
                <a:solidFill>
                  <a:schemeClr val="dk1"/>
                </a:solidFill>
                <a:latin typeface="Times New Roman"/>
                <a:ea typeface="Times New Roman"/>
                <a:cs typeface="Times New Roman"/>
                <a:sym typeface="Times New Roman"/>
              </a:defRPr>
            </a:lvl1pPr>
            <a:lvl2pPr marL="0" marR="0" lvl="1" indent="0" algn="r" rtl="0">
              <a:spcBef>
                <a:spcPts val="0"/>
              </a:spcBef>
              <a:buNone/>
              <a:defRPr sz="1000" b="0" u="none">
                <a:solidFill>
                  <a:schemeClr val="dk1"/>
                </a:solidFill>
                <a:latin typeface="Times New Roman"/>
                <a:ea typeface="Times New Roman"/>
                <a:cs typeface="Times New Roman"/>
                <a:sym typeface="Times New Roman"/>
              </a:defRPr>
            </a:lvl2pPr>
            <a:lvl3pPr marL="0" marR="0" lvl="2" indent="0" algn="r" rtl="0">
              <a:spcBef>
                <a:spcPts val="0"/>
              </a:spcBef>
              <a:buNone/>
              <a:defRPr sz="1000" b="0" u="none">
                <a:solidFill>
                  <a:schemeClr val="dk1"/>
                </a:solidFill>
                <a:latin typeface="Times New Roman"/>
                <a:ea typeface="Times New Roman"/>
                <a:cs typeface="Times New Roman"/>
                <a:sym typeface="Times New Roman"/>
              </a:defRPr>
            </a:lvl3pPr>
            <a:lvl4pPr marL="0" marR="0" lvl="3" indent="0" algn="r" rtl="0">
              <a:spcBef>
                <a:spcPts val="0"/>
              </a:spcBef>
              <a:buNone/>
              <a:defRPr sz="1000" b="0" u="none">
                <a:solidFill>
                  <a:schemeClr val="dk1"/>
                </a:solidFill>
                <a:latin typeface="Times New Roman"/>
                <a:ea typeface="Times New Roman"/>
                <a:cs typeface="Times New Roman"/>
                <a:sym typeface="Times New Roman"/>
              </a:defRPr>
            </a:lvl4pPr>
            <a:lvl5pPr marL="0" marR="0" lvl="4" indent="0" algn="r" rtl="0">
              <a:spcBef>
                <a:spcPts val="0"/>
              </a:spcBef>
              <a:buNone/>
              <a:defRPr sz="1000" b="0" u="none">
                <a:solidFill>
                  <a:schemeClr val="dk1"/>
                </a:solidFill>
                <a:latin typeface="Times New Roman"/>
                <a:ea typeface="Times New Roman"/>
                <a:cs typeface="Times New Roman"/>
                <a:sym typeface="Times New Roman"/>
              </a:defRPr>
            </a:lvl5pPr>
            <a:lvl6pPr marL="0" marR="0" lvl="5" indent="0" algn="r" rtl="0">
              <a:spcBef>
                <a:spcPts val="0"/>
              </a:spcBef>
              <a:buNone/>
              <a:defRPr sz="1000" b="0" u="none">
                <a:solidFill>
                  <a:schemeClr val="dk1"/>
                </a:solidFill>
                <a:latin typeface="Times New Roman"/>
                <a:ea typeface="Times New Roman"/>
                <a:cs typeface="Times New Roman"/>
                <a:sym typeface="Times New Roman"/>
              </a:defRPr>
            </a:lvl6pPr>
            <a:lvl7pPr marL="0" marR="0" lvl="6" indent="0" algn="r" rtl="0">
              <a:spcBef>
                <a:spcPts val="0"/>
              </a:spcBef>
              <a:buNone/>
              <a:defRPr sz="1000" b="0" u="none">
                <a:solidFill>
                  <a:schemeClr val="dk1"/>
                </a:solidFill>
                <a:latin typeface="Times New Roman"/>
                <a:ea typeface="Times New Roman"/>
                <a:cs typeface="Times New Roman"/>
                <a:sym typeface="Times New Roman"/>
              </a:defRPr>
            </a:lvl7pPr>
            <a:lvl8pPr marL="0" marR="0" lvl="7" indent="0" algn="r" rtl="0">
              <a:spcBef>
                <a:spcPts val="0"/>
              </a:spcBef>
              <a:buNone/>
              <a:defRPr sz="1000" b="0" u="none">
                <a:solidFill>
                  <a:schemeClr val="dk1"/>
                </a:solidFill>
                <a:latin typeface="Times New Roman"/>
                <a:ea typeface="Times New Roman"/>
                <a:cs typeface="Times New Roman"/>
                <a:sym typeface="Times New Roman"/>
              </a:defRPr>
            </a:lvl8pPr>
            <a:lvl9pPr marL="0" marR="0" lvl="8" indent="0" algn="r" rtl="0">
              <a:spcBef>
                <a:spcPts val="0"/>
              </a:spcBef>
              <a:buNone/>
              <a:defRPr sz="1000"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3"/>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Google Shape;18;p13"/>
          <p:cNvPicPr preferRelativeResize="0"/>
          <p:nvPr/>
        </p:nvPicPr>
        <p:blipFill rotWithShape="1">
          <a:blip r:embed="rId8">
            <a:alphaModFix/>
          </a:blip>
          <a:srcRect/>
          <a:stretch/>
        </p:blipFill>
        <p:spPr>
          <a:xfrm>
            <a:off x="0" y="-361"/>
            <a:ext cx="1368165" cy="111283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t>DIGIT RECOGNIZER </a:t>
            </a:r>
            <a:br>
              <a:rPr lang="en-US" sz="4000" b="1" dirty="0"/>
            </a:br>
            <a:r>
              <a:rPr lang="en-US" sz="4000" b="1" dirty="0"/>
              <a:t>WITH VGG16</a:t>
            </a:r>
            <a:endParaRPr lang="en-US" dirty="0"/>
          </a:p>
        </p:txBody>
      </p:sp>
      <p:sp>
        <p:nvSpPr>
          <p:cNvPr id="57" name="Google Shape;57;p1"/>
          <p:cNvSpPr txBox="1">
            <a:spLocks noGrp="1"/>
          </p:cNvSpPr>
          <p:nvPr>
            <p:ph type="subTitle" idx="1"/>
          </p:nvPr>
        </p:nvSpPr>
        <p:spPr>
          <a:xfrm>
            <a:off x="1371600" y="3886200"/>
            <a:ext cx="6400800" cy="57926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800"/>
              <a:buFont typeface="Noto Sans Symbols"/>
              <a:buNone/>
            </a:pPr>
            <a:r>
              <a:rPr lang="en-US" dirty="0"/>
              <a:t> 24/04/2021</a:t>
            </a:r>
            <a:endParaRPr dirty="0"/>
          </a:p>
        </p:txBody>
      </p:sp>
      <p:sp>
        <p:nvSpPr>
          <p:cNvPr id="58" name="Google Shape;58;p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59" name="Google Shape;59;p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60" name="Google Shape;60;p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2" name="TextBox 1">
            <a:extLst>
              <a:ext uri="{FF2B5EF4-FFF2-40B4-BE49-F238E27FC236}">
                <a16:creationId xmlns:a16="http://schemas.microsoft.com/office/drawing/2014/main" id="{5932220C-035F-4F36-BF01-59DA91ADF6BD}"/>
              </a:ext>
            </a:extLst>
          </p:cNvPr>
          <p:cNvSpPr txBox="1"/>
          <p:nvPr/>
        </p:nvSpPr>
        <p:spPr>
          <a:xfrm>
            <a:off x="251520" y="4838330"/>
            <a:ext cx="410148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SVTH:			MSSV:</a:t>
            </a:r>
          </a:p>
          <a:p>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Xuân</a:t>
            </a:r>
            <a:r>
              <a:rPr lang="en-US" sz="2000" dirty="0">
                <a:latin typeface="Times New Roman" panose="02020603050405020304" pitchFamily="18" charset="0"/>
                <a:cs typeface="Times New Roman" panose="02020603050405020304" pitchFamily="18" charset="0"/>
              </a:rPr>
              <a:t> Min		18521086</a:t>
            </a:r>
          </a:p>
          <a:p>
            <a:r>
              <a:rPr lang="en-US" sz="2000" dirty="0">
                <a:latin typeface="Times New Roman" panose="02020603050405020304" pitchFamily="18" charset="0"/>
                <a:cs typeface="Times New Roman" panose="02020603050405020304" pitchFamily="18" charset="0"/>
              </a:rPr>
              <a:t>Trần Văn Khoa		18520940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err="1"/>
              <a:t>MaxPooling</a:t>
            </a:r>
            <a:endParaRPr dirty="0"/>
          </a:p>
        </p:txBody>
      </p:sp>
      <p:sp>
        <p:nvSpPr>
          <p:cNvPr id="122" name="Google Shape;122;p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635000" lvl="0" indent="-457200" rtl="0">
              <a:spcBef>
                <a:spcPts val="0"/>
              </a:spcBef>
              <a:spcAft>
                <a:spcPts val="0"/>
              </a:spcAft>
              <a:buSzPts val="2800"/>
              <a:buFont typeface="Wingdings" panose="05000000000000000000" pitchFamily="2" charset="2"/>
              <a:buChar char="§"/>
            </a:pPr>
            <a:r>
              <a:rPr lang="en-US" sz="2400" dirty="0"/>
              <a:t>Size Filter = (2, 2)</a:t>
            </a:r>
          </a:p>
          <a:p>
            <a:pPr marL="635000" lvl="0" indent="-457200" rtl="0">
              <a:spcBef>
                <a:spcPts val="0"/>
              </a:spcBef>
              <a:spcAft>
                <a:spcPts val="0"/>
              </a:spcAft>
              <a:buSzPts val="2800"/>
              <a:buFont typeface="Wingdings" panose="05000000000000000000" pitchFamily="2" charset="2"/>
              <a:buChar char="§"/>
            </a:pPr>
            <a:r>
              <a:rPr lang="en-US" sz="2400" dirty="0"/>
              <a:t>Stride = (2, 2)</a:t>
            </a:r>
          </a:p>
          <a:p>
            <a:pPr marL="635000" lvl="0" indent="-457200" rtl="0">
              <a:spcBef>
                <a:spcPts val="0"/>
              </a:spcBef>
              <a:spcAft>
                <a:spcPts val="0"/>
              </a:spcAft>
              <a:buSzPts val="2800"/>
              <a:buFont typeface="Wingdings" panose="05000000000000000000" pitchFamily="2" charset="2"/>
              <a:buChar char="§"/>
            </a:pPr>
            <a:r>
              <a:rPr lang="en-US" sz="2400" dirty="0"/>
              <a:t>Padding = 0</a:t>
            </a:r>
            <a:endParaRPr sz="2400" dirty="0"/>
          </a:p>
        </p:txBody>
      </p:sp>
      <p:sp>
        <p:nvSpPr>
          <p:cNvPr id="123" name="Google Shape;123;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24" name="Google Shape;124;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25" name="Google Shape;125;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7" name="Rectangle 6">
            <a:extLst>
              <a:ext uri="{FF2B5EF4-FFF2-40B4-BE49-F238E27FC236}">
                <a16:creationId xmlns:a16="http://schemas.microsoft.com/office/drawing/2014/main" id="{8BB49757-5975-4EB5-A340-FA9B551E2F0C}"/>
              </a:ext>
            </a:extLst>
          </p:cNvPr>
          <p:cNvSpPr/>
          <p:nvPr/>
        </p:nvSpPr>
        <p:spPr>
          <a:xfrm>
            <a:off x="5906000" y="346336"/>
            <a:ext cx="545175" cy="57539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30C260C-5ADB-43E7-BA48-B07DAE0EDAA0}"/>
              </a:ext>
            </a:extLst>
          </p:cNvPr>
          <p:cNvPicPr>
            <a:picLocks noChangeAspect="1"/>
          </p:cNvPicPr>
          <p:nvPr/>
        </p:nvPicPr>
        <p:blipFill>
          <a:blip r:embed="rId3"/>
          <a:stretch>
            <a:fillRect/>
          </a:stretch>
        </p:blipFill>
        <p:spPr>
          <a:xfrm>
            <a:off x="442751" y="2591828"/>
            <a:ext cx="4128456" cy="3105988"/>
          </a:xfrm>
          <a:prstGeom prst="rect">
            <a:avLst/>
          </a:prstGeom>
        </p:spPr>
      </p:pic>
      <p:pic>
        <p:nvPicPr>
          <p:cNvPr id="5" name="Picture 4">
            <a:extLst>
              <a:ext uri="{FF2B5EF4-FFF2-40B4-BE49-F238E27FC236}">
                <a16:creationId xmlns:a16="http://schemas.microsoft.com/office/drawing/2014/main" id="{09BC2993-56E4-4DDC-AA6A-5EA7F034920A}"/>
              </a:ext>
            </a:extLst>
          </p:cNvPr>
          <p:cNvPicPr>
            <a:picLocks noChangeAspect="1"/>
          </p:cNvPicPr>
          <p:nvPr/>
        </p:nvPicPr>
        <p:blipFill>
          <a:blip r:embed="rId4"/>
          <a:stretch>
            <a:fillRect/>
          </a:stretch>
        </p:blipFill>
        <p:spPr>
          <a:xfrm>
            <a:off x="6547250" y="3369620"/>
            <a:ext cx="2060825" cy="1550404"/>
          </a:xfrm>
          <a:prstGeom prst="rect">
            <a:avLst/>
          </a:prstGeom>
        </p:spPr>
      </p:pic>
      <p:sp>
        <p:nvSpPr>
          <p:cNvPr id="9" name="Arrow: Right 8">
            <a:extLst>
              <a:ext uri="{FF2B5EF4-FFF2-40B4-BE49-F238E27FC236}">
                <a16:creationId xmlns:a16="http://schemas.microsoft.com/office/drawing/2014/main" id="{B859D15F-C20F-4B66-A671-3DA6D145E82F}"/>
              </a:ext>
            </a:extLst>
          </p:cNvPr>
          <p:cNvSpPr/>
          <p:nvPr/>
        </p:nvSpPr>
        <p:spPr>
          <a:xfrm>
            <a:off x="4933732" y="3929938"/>
            <a:ext cx="1344167" cy="42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6C4876-118F-4D40-B16C-6C99BE7C4753}"/>
              </a:ext>
            </a:extLst>
          </p:cNvPr>
          <p:cNvSpPr txBox="1"/>
          <p:nvPr/>
        </p:nvSpPr>
        <p:spPr>
          <a:xfrm>
            <a:off x="1112519" y="5814562"/>
            <a:ext cx="27889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Size Image = (a, b)</a:t>
            </a:r>
          </a:p>
        </p:txBody>
      </p:sp>
      <p:sp>
        <p:nvSpPr>
          <p:cNvPr id="17" name="TextBox 16">
            <a:extLst>
              <a:ext uri="{FF2B5EF4-FFF2-40B4-BE49-F238E27FC236}">
                <a16:creationId xmlns:a16="http://schemas.microsoft.com/office/drawing/2014/main" id="{2D789073-F62F-4B61-9B87-F096264292AA}"/>
              </a:ext>
            </a:extLst>
          </p:cNvPr>
          <p:cNvSpPr txBox="1"/>
          <p:nvPr/>
        </p:nvSpPr>
        <p:spPr>
          <a:xfrm>
            <a:off x="6071616" y="4920024"/>
            <a:ext cx="301209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Size Image = (a/2, b/2)</a:t>
            </a:r>
          </a:p>
        </p:txBody>
      </p:sp>
    </p:spTree>
    <p:extLst>
      <p:ext uri="{BB962C8B-B14F-4D97-AF65-F5344CB8AC3E}">
        <p14:creationId xmlns:p14="http://schemas.microsoft.com/office/powerpoint/2010/main" val="11597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3121-C424-4FC4-8A08-3844A9659B05}"/>
              </a:ext>
            </a:extLst>
          </p:cNvPr>
          <p:cNvSpPr>
            <a:spLocks noGrp="1"/>
          </p:cNvSpPr>
          <p:nvPr>
            <p:ph type="title"/>
          </p:nvPr>
        </p:nvSpPr>
        <p:spPr/>
        <p:txBody>
          <a:bodyPr/>
          <a:lstStyle/>
          <a:p>
            <a:pPr algn="r"/>
            <a:r>
              <a:rPr lang="en-US" dirty="0" err="1"/>
              <a:t>Lớp</a:t>
            </a:r>
            <a:r>
              <a:rPr lang="en-US" dirty="0"/>
              <a:t> Dense</a:t>
            </a:r>
          </a:p>
        </p:txBody>
      </p:sp>
      <p:sp>
        <p:nvSpPr>
          <p:cNvPr id="3" name="Text Placeholder 2">
            <a:extLst>
              <a:ext uri="{FF2B5EF4-FFF2-40B4-BE49-F238E27FC236}">
                <a16:creationId xmlns:a16="http://schemas.microsoft.com/office/drawing/2014/main" id="{B39793B9-1679-4E55-ABDB-019B7628AD5F}"/>
              </a:ext>
            </a:extLst>
          </p:cNvPr>
          <p:cNvSpPr>
            <a:spLocks noGrp="1"/>
          </p:cNvSpPr>
          <p:nvPr>
            <p:ph type="body" idx="1"/>
          </p:nvPr>
        </p:nvSpPr>
        <p:spPr>
          <a:xfrm>
            <a:off x="4446219" y="1439409"/>
            <a:ext cx="4240581" cy="4824536"/>
          </a:xfrm>
        </p:spPr>
        <p:txBody>
          <a:bodyPr/>
          <a:lstStyle/>
          <a:p>
            <a:pPr algn="just"/>
            <a:r>
              <a:rPr lang="en-US" sz="2400" dirty="0"/>
              <a:t>Hay </a:t>
            </a:r>
            <a:r>
              <a:rPr lang="en-US" sz="2400" dirty="0" err="1"/>
              <a:t>còn</a:t>
            </a:r>
            <a:r>
              <a:rPr lang="en-US" sz="2400" dirty="0"/>
              <a:t> </a:t>
            </a:r>
            <a:r>
              <a:rPr lang="en-US" sz="2400" dirty="0" err="1"/>
              <a:t>gọi</a:t>
            </a:r>
            <a:r>
              <a:rPr lang="en-US" sz="2400" dirty="0"/>
              <a:t> Fully Connected Layer, </a:t>
            </a:r>
            <a:r>
              <a:rPr lang="vi-VN" sz="2400" dirty="0"/>
              <a:t>thường d</a:t>
            </a:r>
            <a:r>
              <a:rPr lang="en-US" sz="2400" dirty="0"/>
              <a:t>ù</a:t>
            </a:r>
            <a:r>
              <a:rPr lang="vi-VN" sz="2400" dirty="0"/>
              <a:t>ng trong mục đích để phân loại ảnh và để dữ liệu dữ đoán có thể hiểu được</a:t>
            </a:r>
            <a:r>
              <a:rPr lang="en-US" sz="2400" dirty="0"/>
              <a:t>. </a:t>
            </a:r>
          </a:p>
          <a:p>
            <a:pPr algn="just"/>
            <a:r>
              <a:rPr lang="vi-VN" sz="2400" dirty="0"/>
              <a:t>Đầu vào của lớp sẽ được “làm phẳng” thành ma trận một chiều, tất cả các nốt của ma trận sẽ được nhân với một trọng số để tạo ra một nốt đầu ra.</a:t>
            </a:r>
            <a:endParaRPr lang="en-US" sz="2400" dirty="0"/>
          </a:p>
        </p:txBody>
      </p:sp>
      <p:sp>
        <p:nvSpPr>
          <p:cNvPr id="4" name="Slide Number Placeholder 3">
            <a:extLst>
              <a:ext uri="{FF2B5EF4-FFF2-40B4-BE49-F238E27FC236}">
                <a16:creationId xmlns:a16="http://schemas.microsoft.com/office/drawing/2014/main" id="{2BF0CD03-F2D5-4330-A85B-5BE5D4AD4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7" name="Rectangle 6">
            <a:extLst>
              <a:ext uri="{FF2B5EF4-FFF2-40B4-BE49-F238E27FC236}">
                <a16:creationId xmlns:a16="http://schemas.microsoft.com/office/drawing/2014/main" id="{BC80E4EA-D07F-45A9-BDC5-A20B2A2CF42A}"/>
              </a:ext>
            </a:extLst>
          </p:cNvPr>
          <p:cNvSpPr/>
          <p:nvPr/>
        </p:nvSpPr>
        <p:spPr>
          <a:xfrm>
            <a:off x="6074676" y="346336"/>
            <a:ext cx="545175" cy="575394"/>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4. Fully Connected Deep Networks - TensorFlow for Deep Learning [Book]">
            <a:extLst>
              <a:ext uri="{FF2B5EF4-FFF2-40B4-BE49-F238E27FC236}">
                <a16:creationId xmlns:a16="http://schemas.microsoft.com/office/drawing/2014/main" id="{78D80EDF-CB66-43E8-8F15-A1F7B28B7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91" y="1620328"/>
            <a:ext cx="3793658" cy="406867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23;p8">
            <a:extLst>
              <a:ext uri="{FF2B5EF4-FFF2-40B4-BE49-F238E27FC236}">
                <a16:creationId xmlns:a16="http://schemas.microsoft.com/office/drawing/2014/main" id="{F2683929-23AC-49CD-B41D-4D29406175B2}"/>
              </a:ext>
            </a:extLst>
          </p:cNvPr>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9" name="Google Shape;124;p8">
            <a:extLst>
              <a:ext uri="{FF2B5EF4-FFF2-40B4-BE49-F238E27FC236}">
                <a16:creationId xmlns:a16="http://schemas.microsoft.com/office/drawing/2014/main" id="{B8438E71-CEB7-4626-8C51-ECB102C8AA38}"/>
              </a:ext>
            </a:extLst>
          </p:cNvPr>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Tree>
    <p:extLst>
      <p:ext uri="{BB962C8B-B14F-4D97-AF65-F5344CB8AC3E}">
        <p14:creationId xmlns:p14="http://schemas.microsoft.com/office/powerpoint/2010/main" val="115734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C4F3-FCF7-4EF3-A7DC-2B8595E83432}"/>
              </a:ext>
            </a:extLst>
          </p:cNvPr>
          <p:cNvSpPr>
            <a:spLocks noGrp="1"/>
          </p:cNvSpPr>
          <p:nvPr>
            <p:ph type="title"/>
          </p:nvPr>
        </p:nvSpPr>
        <p:spPr/>
        <p:txBody>
          <a:bodyPr/>
          <a:lstStyle/>
          <a:p>
            <a:pPr algn="r"/>
            <a:r>
              <a:rPr lang="en-US" dirty="0" err="1"/>
              <a:t>Hàm</a:t>
            </a:r>
            <a:r>
              <a:rPr lang="en-US" dirty="0"/>
              <a:t> </a:t>
            </a:r>
            <a:r>
              <a:rPr lang="en-US" dirty="0" err="1"/>
              <a:t>Softmax</a:t>
            </a:r>
            <a:endParaRPr lang="en-US" dirty="0"/>
          </a:p>
        </p:txBody>
      </p:sp>
      <p:sp>
        <p:nvSpPr>
          <p:cNvPr id="3" name="Text Placeholder 2">
            <a:extLst>
              <a:ext uri="{FF2B5EF4-FFF2-40B4-BE49-F238E27FC236}">
                <a16:creationId xmlns:a16="http://schemas.microsoft.com/office/drawing/2014/main" id="{D4173139-1615-4A12-84D9-36535F22620C}"/>
              </a:ext>
            </a:extLst>
          </p:cNvPr>
          <p:cNvSpPr>
            <a:spLocks noGrp="1"/>
          </p:cNvSpPr>
          <p:nvPr>
            <p:ph type="body" idx="1"/>
          </p:nvPr>
        </p:nvSpPr>
        <p:spPr/>
        <p:txBody>
          <a:bodyPr/>
          <a:lstStyle/>
          <a:p>
            <a:pPr algn="just"/>
            <a:r>
              <a:rPr lang="vi-VN" sz="2400" dirty="0"/>
              <a:t>Hàm kích hoạt Softmax</a:t>
            </a:r>
            <a:r>
              <a:rPr lang="en-US" sz="2400" dirty="0"/>
              <a:t> </a:t>
            </a:r>
            <a:r>
              <a:rPr lang="en-US" sz="2400" dirty="0" err="1"/>
              <a:t>được</a:t>
            </a:r>
            <a:r>
              <a:rPr lang="en-US" sz="2400" dirty="0"/>
              <a:t> </a:t>
            </a:r>
            <a:r>
              <a:rPr lang="en-US" sz="2400" dirty="0" err="1"/>
              <a:t>xem</a:t>
            </a:r>
            <a:r>
              <a:rPr lang="en-US" sz="2400" dirty="0"/>
              <a:t> </a:t>
            </a:r>
            <a:r>
              <a:rPr lang="en-US" sz="2400" dirty="0" err="1"/>
              <a:t>như</a:t>
            </a:r>
            <a:r>
              <a:rPr lang="en-US" sz="2400" dirty="0"/>
              <a:t> </a:t>
            </a:r>
            <a:r>
              <a:rPr lang="en-US" sz="2400" dirty="0" err="1"/>
              <a:t>một</a:t>
            </a:r>
            <a:r>
              <a:rPr lang="en-US" sz="2400" dirty="0"/>
              <a:t> </a:t>
            </a:r>
            <a:r>
              <a:rPr lang="en-US" sz="2400" dirty="0" err="1"/>
              <a:t>hàm</a:t>
            </a:r>
            <a:r>
              <a:rPr lang="en-US" sz="2400" dirty="0"/>
              <a:t> </a:t>
            </a:r>
            <a:r>
              <a:rPr lang="en-US" sz="2400" dirty="0" err="1"/>
              <a:t>đồng</a:t>
            </a:r>
            <a:r>
              <a:rPr lang="en-US" sz="2400" dirty="0"/>
              <a:t> </a:t>
            </a:r>
            <a:r>
              <a:rPr lang="en-US" sz="2400" dirty="0" err="1"/>
              <a:t>biến</a:t>
            </a:r>
            <a:r>
              <a:rPr lang="en-US" sz="2400" dirty="0"/>
              <a:t>, </a:t>
            </a:r>
            <a:r>
              <a:rPr lang="en-US" sz="2400" dirty="0" err="1"/>
              <a:t>th</a:t>
            </a:r>
            <a:r>
              <a:rPr lang="vi-VN" sz="2400" dirty="0"/>
              <a:t>ường được dùng sau khi thực hiện </a:t>
            </a:r>
            <a:r>
              <a:rPr lang="en-US" sz="2400" dirty="0"/>
              <a:t>Dense</a:t>
            </a:r>
            <a:r>
              <a:rPr lang="vi-VN" sz="2400" dirty="0"/>
              <a:t> Layer, mục đích để giá trị</a:t>
            </a:r>
            <a:r>
              <a:rPr lang="en-US" sz="2400" dirty="0"/>
              <a:t> </a:t>
            </a:r>
            <a:r>
              <a:rPr lang="en-US" sz="2400" dirty="0" err="1"/>
              <a:t>đầu</a:t>
            </a:r>
            <a:r>
              <a:rPr lang="en-US" sz="2400" dirty="0"/>
              <a:t> ra</a:t>
            </a:r>
            <a:r>
              <a:rPr lang="vi-VN" sz="2400" dirty="0"/>
              <a:t> được chuẩn hoá dưới dạng xác suất</a:t>
            </a:r>
            <a:r>
              <a:rPr lang="en-US" sz="2400" dirty="0"/>
              <a:t>, </a:t>
            </a:r>
            <a:r>
              <a:rPr lang="en-US" sz="2400" dirty="0" err="1"/>
              <a:t>thuận</a:t>
            </a:r>
            <a:r>
              <a:rPr lang="en-US" sz="2400" dirty="0"/>
              <a:t> </a:t>
            </a:r>
            <a:r>
              <a:rPr lang="en-US" sz="2400" dirty="0" err="1"/>
              <a:t>tiện</a:t>
            </a:r>
            <a:r>
              <a:rPr lang="en-US" sz="2400" dirty="0"/>
              <a:t> </a:t>
            </a:r>
            <a:r>
              <a:rPr lang="en-US" sz="2400" dirty="0" err="1"/>
              <a:t>cho</a:t>
            </a:r>
            <a:r>
              <a:rPr lang="en-US" sz="2400" dirty="0"/>
              <a:t> </a:t>
            </a:r>
            <a:r>
              <a:rPr lang="en-US" sz="2400" dirty="0" err="1"/>
              <a:t>việc</a:t>
            </a:r>
            <a:r>
              <a:rPr lang="en-US" sz="2400" dirty="0"/>
              <a:t> </a:t>
            </a:r>
            <a:r>
              <a:rPr lang="en-US" sz="2400" dirty="0" err="1"/>
              <a:t>phân</a:t>
            </a:r>
            <a:r>
              <a:rPr lang="en-US" sz="2400" dirty="0"/>
              <a:t> </a:t>
            </a:r>
            <a:r>
              <a:rPr lang="en-US" sz="2400" dirty="0" err="1"/>
              <a:t>loại</a:t>
            </a:r>
            <a:r>
              <a:rPr lang="en-US" sz="2400" dirty="0"/>
              <a:t>.</a:t>
            </a:r>
          </a:p>
        </p:txBody>
      </p:sp>
      <p:sp>
        <p:nvSpPr>
          <p:cNvPr id="4" name="Slide Number Placeholder 3">
            <a:extLst>
              <a:ext uri="{FF2B5EF4-FFF2-40B4-BE49-F238E27FC236}">
                <a16:creationId xmlns:a16="http://schemas.microsoft.com/office/drawing/2014/main" id="{3C01CBB9-6004-429B-B9E6-942EC81F2D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146" name="Picture 2" descr="Tìm hiểu về Softmax Activation Function - Nero's Blog">
            <a:extLst>
              <a:ext uri="{FF2B5EF4-FFF2-40B4-BE49-F238E27FC236}">
                <a16:creationId xmlns:a16="http://schemas.microsoft.com/office/drawing/2014/main" id="{D410C037-A3F2-4A8A-8FF7-28F823560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6602"/>
            <a:ext cx="5063870" cy="273071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0DD80D22-AA42-455A-A0C3-64982B1FD9D6}"/>
              </a:ext>
            </a:extLst>
          </p:cNvPr>
          <p:cNvSpPr/>
          <p:nvPr/>
        </p:nvSpPr>
        <p:spPr>
          <a:xfrm>
            <a:off x="5578321" y="374295"/>
            <a:ext cx="627170" cy="627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S</a:t>
            </a:r>
          </a:p>
        </p:txBody>
      </p:sp>
      <p:pic>
        <p:nvPicPr>
          <p:cNvPr id="6150" name="Picture 6" descr="Machine Learning cơ bản">
            <a:extLst>
              <a:ext uri="{FF2B5EF4-FFF2-40B4-BE49-F238E27FC236}">
                <a16:creationId xmlns:a16="http://schemas.microsoft.com/office/drawing/2014/main" id="{1FF1FC8D-AF36-486F-B7B5-284B0B00D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064" y="3132087"/>
            <a:ext cx="4107416" cy="300283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23;p8">
            <a:extLst>
              <a:ext uri="{FF2B5EF4-FFF2-40B4-BE49-F238E27FC236}">
                <a16:creationId xmlns:a16="http://schemas.microsoft.com/office/drawing/2014/main" id="{F142676B-398F-4B39-ABFF-A8D0E6988816}"/>
              </a:ext>
            </a:extLst>
          </p:cNvPr>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0" name="Google Shape;124;p8">
            <a:extLst>
              <a:ext uri="{FF2B5EF4-FFF2-40B4-BE49-F238E27FC236}">
                <a16:creationId xmlns:a16="http://schemas.microsoft.com/office/drawing/2014/main" id="{CEDB5F8E-E090-496A-9C63-C56D0DD72E3C}"/>
              </a:ext>
            </a:extLst>
          </p:cNvPr>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Tree>
    <p:extLst>
      <p:ext uri="{BB962C8B-B14F-4D97-AF65-F5344CB8AC3E}">
        <p14:creationId xmlns:p14="http://schemas.microsoft.com/office/powerpoint/2010/main" val="42341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F31D-C690-4920-914D-1AAFFE61FB66}"/>
              </a:ext>
            </a:extLst>
          </p:cNvPr>
          <p:cNvSpPr>
            <a:spLocks noGrp="1"/>
          </p:cNvSpPr>
          <p:nvPr>
            <p:ph type="title"/>
          </p:nvPr>
        </p:nvSpPr>
        <p:spPr/>
        <p:txBody>
          <a:bodyPr/>
          <a:lstStyle/>
          <a:p>
            <a:pPr algn="r"/>
            <a:r>
              <a:rPr lang="en-US" dirty="0" err="1"/>
              <a:t>Hàm</a:t>
            </a:r>
            <a:r>
              <a:rPr lang="en-US" dirty="0"/>
              <a:t> </a:t>
            </a:r>
            <a:r>
              <a:rPr lang="en-US" dirty="0" err="1"/>
              <a:t>ReLU</a:t>
            </a:r>
            <a:endParaRPr lang="en-US" dirty="0"/>
          </a:p>
        </p:txBody>
      </p:sp>
      <p:sp>
        <p:nvSpPr>
          <p:cNvPr id="3" name="Text Placeholder 2">
            <a:extLst>
              <a:ext uri="{FF2B5EF4-FFF2-40B4-BE49-F238E27FC236}">
                <a16:creationId xmlns:a16="http://schemas.microsoft.com/office/drawing/2014/main" id="{917BC062-B531-43C2-AC32-478705384B6F}"/>
              </a:ext>
            </a:extLst>
          </p:cNvPr>
          <p:cNvSpPr>
            <a:spLocks noGrp="1"/>
          </p:cNvSpPr>
          <p:nvPr>
            <p:ph type="body" idx="1"/>
          </p:nvPr>
        </p:nvSpPr>
        <p:spPr>
          <a:xfrm>
            <a:off x="251520" y="1412776"/>
            <a:ext cx="8235532" cy="4824536"/>
          </a:xfrm>
        </p:spPr>
        <p:txBody>
          <a:bodyPr/>
          <a:lstStyle/>
          <a:p>
            <a:pPr algn="just"/>
            <a:r>
              <a:rPr lang="vi-VN" sz="2400" dirty="0"/>
              <a:t>ReLU, đầy đủ là Rectified Linear Unit, loại bỏ các giá trị âm bằng cách đặt nó về 0, làm tăng các đặc trưng phi tuyến tính của mạng tổng thể mà không ảnh hưởng trực tiếp đến lớp tích chập</a:t>
            </a:r>
            <a:r>
              <a:rPr lang="en-US" sz="2400" dirty="0"/>
              <a:t>.</a:t>
            </a:r>
          </a:p>
          <a:p>
            <a:pPr marL="50800" indent="0" algn="just">
              <a:buNone/>
            </a:pPr>
            <a:endParaRPr lang="en-US" sz="2400" dirty="0"/>
          </a:p>
        </p:txBody>
      </p:sp>
      <p:sp>
        <p:nvSpPr>
          <p:cNvPr id="4" name="Slide Number Placeholder 3">
            <a:extLst>
              <a:ext uri="{FF2B5EF4-FFF2-40B4-BE49-F238E27FC236}">
                <a16:creationId xmlns:a16="http://schemas.microsoft.com/office/drawing/2014/main" id="{FD236091-DE68-48B5-8B2A-708A9235FF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Oval 5">
            <a:extLst>
              <a:ext uri="{FF2B5EF4-FFF2-40B4-BE49-F238E27FC236}">
                <a16:creationId xmlns:a16="http://schemas.microsoft.com/office/drawing/2014/main" id="{38FD41BC-1065-4635-A11E-94845A23B9A7}"/>
              </a:ext>
            </a:extLst>
          </p:cNvPr>
          <p:cNvSpPr/>
          <p:nvPr/>
        </p:nvSpPr>
        <p:spPr>
          <a:xfrm>
            <a:off x="5929490" y="320448"/>
            <a:ext cx="627170" cy="627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R</a:t>
            </a:r>
          </a:p>
        </p:txBody>
      </p:sp>
      <p:pic>
        <p:nvPicPr>
          <p:cNvPr id="7" name="Picture 2" descr="Activation Functions for Deep Learning | by Mehmet Toprak | Medium">
            <a:extLst>
              <a:ext uri="{FF2B5EF4-FFF2-40B4-BE49-F238E27FC236}">
                <a16:creationId xmlns:a16="http://schemas.microsoft.com/office/drawing/2014/main" id="{A689A6F9-B42E-46F2-B767-4304FE320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20" y="3055573"/>
            <a:ext cx="5388824" cy="28978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276C3B3D-18D7-4EC3-864E-32302D8FD41A}"/>
              </a:ext>
            </a:extLst>
          </p:cNvPr>
          <p:cNvSpPr txBox="1">
            <a:spLocks/>
          </p:cNvSpPr>
          <p:nvPr/>
        </p:nvSpPr>
        <p:spPr>
          <a:xfrm>
            <a:off x="251520" y="3825044"/>
            <a:ext cx="3885474" cy="11962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003399"/>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100000"/>
              </a:lnSpc>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100000"/>
              </a:lnSpc>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100000"/>
              </a:lnSpc>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100000"/>
              </a:lnSpc>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100000"/>
              </a:lnSpc>
              <a:spcBef>
                <a:spcPts val="360"/>
              </a:spcBef>
              <a:spcAft>
                <a:spcPts val="0"/>
              </a:spcAft>
              <a:buClr>
                <a:srgbClr val="003399"/>
              </a:buClr>
              <a:buSzPts val="18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100000"/>
              </a:lnSpc>
              <a:spcBef>
                <a:spcPts val="360"/>
              </a:spcBef>
              <a:spcAft>
                <a:spcPts val="0"/>
              </a:spcAft>
              <a:buClr>
                <a:srgbClr val="003399"/>
              </a:buClr>
              <a:buSzPts val="18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100000"/>
              </a:lnSpc>
              <a:spcBef>
                <a:spcPts val="360"/>
              </a:spcBef>
              <a:spcAft>
                <a:spcPts val="0"/>
              </a:spcAft>
              <a:buClr>
                <a:srgbClr val="003399"/>
              </a:buClr>
              <a:buSzPts val="18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100000"/>
              </a:lnSpc>
              <a:spcBef>
                <a:spcPts val="360"/>
              </a:spcBef>
              <a:spcAft>
                <a:spcPts val="0"/>
              </a:spcAft>
              <a:buClr>
                <a:srgbClr val="003399"/>
              </a:buClr>
              <a:buSzPts val="18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pPr algn="just"/>
            <a:r>
              <a:rPr lang="en-US" sz="2400" dirty="0" err="1"/>
              <a:t>Công</a:t>
            </a:r>
            <a:r>
              <a:rPr lang="en-US" sz="2400" dirty="0"/>
              <a:t> </a:t>
            </a:r>
            <a:r>
              <a:rPr lang="en-US" sz="2400" dirty="0" err="1"/>
              <a:t>thức</a:t>
            </a:r>
            <a:r>
              <a:rPr lang="en-US" sz="2400" dirty="0"/>
              <a:t> </a:t>
            </a:r>
            <a:r>
              <a:rPr lang="en-US" sz="2400" dirty="0" err="1"/>
              <a:t>hàm</a:t>
            </a:r>
            <a:r>
              <a:rPr lang="en-US" sz="2400" dirty="0"/>
              <a:t> </a:t>
            </a:r>
            <a:r>
              <a:rPr lang="en-US" sz="2400" dirty="0" err="1"/>
              <a:t>ReLU</a:t>
            </a:r>
            <a:r>
              <a:rPr lang="en-US" sz="2400" dirty="0"/>
              <a:t>:</a:t>
            </a:r>
          </a:p>
          <a:p>
            <a:pPr lvl="1" algn="just">
              <a:buFont typeface="Wingdings" panose="05000000000000000000" pitchFamily="2" charset="2"/>
              <a:buChar char="§"/>
            </a:pPr>
            <a:r>
              <a:rPr lang="en-US" dirty="0"/>
              <a:t>f(x) = max(0, x)</a:t>
            </a:r>
          </a:p>
          <a:p>
            <a:pPr algn="just"/>
            <a:endParaRPr lang="en-US" sz="2400" dirty="0"/>
          </a:p>
        </p:txBody>
      </p:sp>
      <p:sp>
        <p:nvSpPr>
          <p:cNvPr id="11" name="Google Shape;123;p8">
            <a:extLst>
              <a:ext uri="{FF2B5EF4-FFF2-40B4-BE49-F238E27FC236}">
                <a16:creationId xmlns:a16="http://schemas.microsoft.com/office/drawing/2014/main" id="{DE03B940-9E1E-4861-9214-6108106DF7D7}"/>
              </a:ext>
            </a:extLst>
          </p:cNvPr>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2" name="Google Shape;124;p8">
            <a:extLst>
              <a:ext uri="{FF2B5EF4-FFF2-40B4-BE49-F238E27FC236}">
                <a16:creationId xmlns:a16="http://schemas.microsoft.com/office/drawing/2014/main" id="{CDD492CA-6DFE-4DF0-A4D8-ACF486AE2377}"/>
              </a:ext>
            </a:extLst>
          </p:cNvPr>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Tree>
    <p:extLst>
      <p:ext uri="{BB962C8B-B14F-4D97-AF65-F5344CB8AC3E}">
        <p14:creationId xmlns:p14="http://schemas.microsoft.com/office/powerpoint/2010/main" val="388442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0FEA-C929-4732-B378-3B91EC4EB9A6}"/>
              </a:ext>
            </a:extLst>
          </p:cNvPr>
          <p:cNvSpPr>
            <a:spLocks noGrp="1"/>
          </p:cNvSpPr>
          <p:nvPr>
            <p:ph type="title"/>
          </p:nvPr>
        </p:nvSpPr>
        <p:spPr/>
        <p:txBody>
          <a:bodyPr/>
          <a:lstStyle/>
          <a:p>
            <a:pPr algn="r"/>
            <a:r>
              <a:rPr lang="en-US" dirty="0" err="1"/>
              <a:t>Hàm</a:t>
            </a:r>
            <a:r>
              <a:rPr lang="en-US" dirty="0"/>
              <a:t> Loss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D2C573C-2A51-4835-B795-02223B52ABB1}"/>
                  </a:ext>
                </a:extLst>
              </p:cNvPr>
              <p:cNvSpPr>
                <a:spLocks noGrp="1"/>
              </p:cNvSpPr>
              <p:nvPr>
                <p:ph type="body" idx="1"/>
              </p:nvPr>
            </p:nvSpPr>
            <p:spPr>
              <a:xfrm>
                <a:off x="251519" y="1412776"/>
                <a:ext cx="3920986" cy="4824536"/>
              </a:xfrm>
            </p:spPr>
            <p:txBody>
              <a:bodyPr/>
              <a:lstStyle/>
              <a:p>
                <a:pPr marL="0" marR="0" algn="just">
                  <a:lnSpc>
                    <a:spcPct val="107000"/>
                  </a:lnSpc>
                  <a:spcBef>
                    <a:spcPts val="0"/>
                  </a:spcBef>
                  <a:spcAft>
                    <a:spcPts val="800"/>
                  </a:spcAft>
                </a:pPr>
                <a:r>
                  <a:rPr lang="en-US" sz="2100" dirty="0">
                    <a:solidFill>
                      <a:schemeClr val="tx1"/>
                    </a:solidFill>
                    <a:effectLst/>
                    <a:latin typeface="Times New Roman" panose="02020603050405020304" pitchFamily="18" charset="0"/>
                    <a:ea typeface="Raleway"/>
                    <a:cs typeface="Times New Roman" panose="02020603050405020304" pitchFamily="18" charset="0"/>
                  </a:rPr>
                  <a:t>Khi model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dự</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đoán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14:m>
                  <m:oMath xmlns:m="http://schemas.openxmlformats.org/officeDocument/2006/math">
                    <m:sSub>
                      <m:sSubPr>
                        <m:ctrlPr>
                          <a:rPr lang="en-US" sz="2100" i="1">
                            <a:solidFill>
                              <a:schemeClr val="tx1"/>
                            </a:solidFill>
                            <a:effectLst/>
                            <a:latin typeface="Cambria Math" panose="02040503050406030204" pitchFamily="18" charset="0"/>
                            <a:ea typeface="SimSun" panose="02010600030101010101" pitchFamily="2" charset="-122"/>
                            <a:cs typeface="Raleway"/>
                          </a:rPr>
                        </m:ctrlPr>
                      </m:sSubPr>
                      <m:e>
                        <m:acc>
                          <m:accPr>
                            <m:chr m:val="̂"/>
                            <m:ctrlPr>
                              <a:rPr lang="en-US" sz="2100" i="1">
                                <a:solidFill>
                                  <a:schemeClr val="tx1"/>
                                </a:solidFill>
                                <a:effectLst/>
                                <a:latin typeface="Cambria Math" panose="02040503050406030204" pitchFamily="18" charset="0"/>
                                <a:ea typeface="SimSun" panose="02010600030101010101" pitchFamily="2" charset="-122"/>
                                <a:cs typeface="Raleway"/>
                              </a:rPr>
                            </m:ctrlPr>
                          </m:accPr>
                          <m:e>
                            <m:r>
                              <a:rPr lang="en-US" sz="2100" i="1">
                                <a:solidFill>
                                  <a:schemeClr val="tx1"/>
                                </a:solidFill>
                                <a:effectLst/>
                                <a:latin typeface="Cambria Math" panose="02040503050406030204" pitchFamily="18" charset="0"/>
                                <a:ea typeface="SimSun" panose="02010600030101010101" pitchFamily="2" charset="-122"/>
                                <a:cs typeface="Raleway"/>
                              </a:rPr>
                              <m:t>𝑦</m:t>
                            </m:r>
                          </m:e>
                        </m:acc>
                      </m:e>
                      <m:sub>
                        <m:r>
                          <a:rPr lang="en-US" sz="2100" i="1">
                            <a:solidFill>
                              <a:schemeClr val="tx1"/>
                            </a:solidFill>
                            <a:effectLst/>
                            <a:latin typeface="Cambria Math" panose="02040503050406030204" pitchFamily="18" charset="0"/>
                            <a:ea typeface="SimSun" panose="02010600030101010101" pitchFamily="2" charset="-122"/>
                            <a:cs typeface="Raleway"/>
                          </a:rPr>
                          <m:t>𝑖</m:t>
                        </m:r>
                      </m:sub>
                    </m:sSub>
                  </m:oMath>
                </a14:m>
                <a:r>
                  <a:rPr lang="en-US" sz="2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gần</a:t>
                </a:r>
                <a:r>
                  <a:rPr lang="en-US" sz="2100" dirty="0">
                    <a:solidFill>
                      <a:schemeClr val="tx1"/>
                    </a:solidFill>
                    <a:effectLst/>
                    <a:latin typeface="Times New Roman" panose="02020603050405020304" pitchFamily="18" charset="0"/>
                    <a:ea typeface="Raleway"/>
                    <a:cs typeface="Times New Roman" panose="02020603050405020304" pitchFamily="18" charset="0"/>
                  </a:rPr>
                  <a:t> 1,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tức</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dự</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đoán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gần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với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thật</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14:m>
                  <m:oMath xmlns:m="http://schemas.openxmlformats.org/officeDocument/2006/math">
                    <m:sSub>
                      <m:sSubPr>
                        <m:ctrlPr>
                          <a:rPr lang="en-US" sz="2100" i="1">
                            <a:solidFill>
                              <a:schemeClr val="tx1"/>
                            </a:solidFill>
                            <a:effectLst/>
                            <a:latin typeface="Cambria Math" panose="02040503050406030204" pitchFamily="18" charset="0"/>
                            <a:ea typeface="SimSun" panose="02010600030101010101" pitchFamily="2" charset="-122"/>
                            <a:cs typeface="Raleway"/>
                          </a:rPr>
                        </m:ctrlPr>
                      </m:sSubPr>
                      <m:e>
                        <m:r>
                          <a:rPr lang="en-US" sz="2100" i="1">
                            <a:solidFill>
                              <a:schemeClr val="tx1"/>
                            </a:solidFill>
                            <a:effectLst/>
                            <a:latin typeface="Cambria Math" panose="02040503050406030204" pitchFamily="18" charset="0"/>
                            <a:ea typeface="SimSun" panose="02010600030101010101" pitchFamily="2" charset="-122"/>
                            <a:cs typeface="Raleway"/>
                          </a:rPr>
                          <m:t>𝑦</m:t>
                        </m:r>
                      </m:e>
                      <m:sub>
                        <m:r>
                          <a:rPr lang="en-US" sz="2100" i="1">
                            <a:solidFill>
                              <a:schemeClr val="tx1"/>
                            </a:solidFill>
                            <a:effectLst/>
                            <a:latin typeface="Cambria Math" panose="02040503050406030204" pitchFamily="18" charset="0"/>
                            <a:ea typeface="SimSun" panose="02010600030101010101" pitchFamily="2" charset="-122"/>
                            <a:cs typeface="Raleway"/>
                          </a:rPr>
                          <m:t>𝑖</m:t>
                        </m:r>
                      </m:sub>
                    </m:sSub>
                  </m:oMath>
                </a14:m>
                <a:r>
                  <a:rPr lang="en-US" sz="21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thì</a:t>
                </a:r>
                <a:r>
                  <a:rPr lang="en-US" sz="2100" dirty="0">
                    <a:solidFill>
                      <a:schemeClr val="tx1"/>
                    </a:solidFill>
                    <a:effectLst/>
                    <a:latin typeface="Times New Roman" panose="02020603050405020304" pitchFamily="18" charset="0"/>
                    <a:ea typeface="Raleway"/>
                    <a:cs typeface="Times New Roman" panose="02020603050405020304" pitchFamily="18" charset="0"/>
                  </a:rPr>
                  <a:t> 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nhỏ</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xấp</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xỉ</a:t>
                </a:r>
                <a:r>
                  <a:rPr lang="en-US" sz="2100" dirty="0">
                    <a:solidFill>
                      <a:schemeClr val="tx1"/>
                    </a:solidFill>
                    <a:effectLst/>
                    <a:latin typeface="Times New Roman" panose="02020603050405020304" pitchFamily="18" charset="0"/>
                    <a:ea typeface="Raleway"/>
                    <a:cs typeface="Times New Roman" panose="02020603050405020304" pitchFamily="18" charset="0"/>
                  </a:rPr>
                  <a:t> 0.</a:t>
                </a:r>
              </a:p>
              <a:p>
                <a:pPr marL="0" marR="0" algn="just">
                  <a:lnSpc>
                    <a:spcPct val="107000"/>
                  </a:lnSpc>
                  <a:spcBef>
                    <a:spcPts val="0"/>
                  </a:spcBef>
                  <a:spcAft>
                    <a:spcPts val="800"/>
                  </a:spcAft>
                </a:pPr>
                <a:r>
                  <a:rPr lang="en-US" sz="2100" dirty="0" err="1">
                    <a:solidFill>
                      <a:schemeClr val="tx1"/>
                    </a:solidFill>
                    <a:effectLst/>
                    <a:latin typeface="Times New Roman" panose="02020603050405020304" pitchFamily="18" charset="0"/>
                    <a:ea typeface="Raleway"/>
                    <a:cs typeface="Times New Roman" panose="02020603050405020304" pitchFamily="18" charset="0"/>
                  </a:rPr>
                  <a:t>Hàm</a:t>
                </a:r>
                <a:r>
                  <a:rPr lang="en-US" sz="2100" dirty="0">
                    <a:solidFill>
                      <a:schemeClr val="tx1"/>
                    </a:solidFill>
                    <a:effectLst/>
                    <a:latin typeface="Times New Roman" panose="02020603050405020304" pitchFamily="18" charset="0"/>
                    <a:ea typeface="Raleway"/>
                    <a:cs typeface="Times New Roman" panose="02020603050405020304" pitchFamily="18" charset="0"/>
                  </a:rPr>
                  <a:t> 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nhỏ</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khi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model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dự</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đoán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gần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với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thật</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và</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rất</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lớn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khi</a:t>
                </a:r>
                <a:r>
                  <a:rPr lang="en-US" sz="2100" dirty="0">
                    <a:solidFill>
                      <a:schemeClr val="tx1"/>
                    </a:solidFill>
                    <a:effectLst/>
                    <a:latin typeface="Times New Roman" panose="02020603050405020304" pitchFamily="18" charset="0"/>
                    <a:ea typeface="Raleway"/>
                    <a:cs typeface="Times New Roman" panose="02020603050405020304" pitchFamily="18" charset="0"/>
                  </a:rPr>
                  <a:t> model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dự</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đoán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sai</a:t>
                </a:r>
                <a:r>
                  <a:rPr lang="en-US" sz="2100" dirty="0">
                    <a:solidFill>
                      <a:schemeClr val="tx1"/>
                    </a:solidFill>
                    <a:effectLst/>
                    <a:latin typeface="Times New Roman" panose="02020603050405020304" pitchFamily="18" charset="0"/>
                    <a:ea typeface="Raleway"/>
                    <a:cs typeface="Times New Roman" panose="02020603050405020304" pitchFamily="18" charset="0"/>
                  </a:rPr>
                  <a:t>, hay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nói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cách</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khác</a:t>
                </a:r>
                <a:r>
                  <a:rPr lang="en-US" sz="2100" dirty="0">
                    <a:solidFill>
                      <a:schemeClr val="tx1"/>
                    </a:solidFill>
                    <a:effectLst/>
                    <a:latin typeface="Times New Roman" panose="02020603050405020304" pitchFamily="18" charset="0"/>
                    <a:ea typeface="Raleway"/>
                    <a:cs typeface="Times New Roman" panose="02020603050405020304" pitchFamily="18" charset="0"/>
                  </a:rPr>
                  <a:t> 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càng</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nhỏ</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thì</a:t>
                </a:r>
                <a:r>
                  <a:rPr lang="en-US" sz="2100" dirty="0">
                    <a:solidFill>
                      <a:schemeClr val="tx1"/>
                    </a:solidFill>
                    <a:effectLst/>
                    <a:latin typeface="Times New Roman" panose="02020603050405020304" pitchFamily="18" charset="0"/>
                    <a:ea typeface="Raleway"/>
                    <a:cs typeface="Times New Roman" panose="02020603050405020304" pitchFamily="18" charset="0"/>
                  </a:rPr>
                  <a:t> model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dự</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đoán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càng</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gần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với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thật</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p>
              <a:p>
                <a:pPr marL="0" marR="0" algn="just">
                  <a:lnSpc>
                    <a:spcPct val="107000"/>
                  </a:lnSpc>
                  <a:spcBef>
                    <a:spcPts val="0"/>
                  </a:spcBef>
                  <a:spcAft>
                    <a:spcPts val="800"/>
                  </a:spcAft>
                </a:pPr>
                <a:r>
                  <a:rPr lang="en-US" sz="2100" dirty="0" err="1">
                    <a:solidFill>
                      <a:schemeClr val="tx1"/>
                    </a:solidFill>
                    <a:effectLst/>
                    <a:latin typeface="Times New Roman" panose="02020603050405020304" pitchFamily="18" charset="0"/>
                    <a:ea typeface="Raleway"/>
                    <a:cs typeface="Times New Roman" panose="02020603050405020304" pitchFamily="18" charset="0"/>
                  </a:rPr>
                  <a:t>Bài</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toán</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tìm</a:t>
                </a:r>
                <a:r>
                  <a:rPr lang="en-US" sz="2100" dirty="0">
                    <a:solidFill>
                      <a:schemeClr val="tx1"/>
                    </a:solidFill>
                    <a:effectLst/>
                    <a:latin typeface="Times New Roman" panose="02020603050405020304" pitchFamily="18" charset="0"/>
                    <a:ea typeface="Raleway"/>
                    <a:cs typeface="Times New Roman" panose="02020603050405020304" pitchFamily="18" charset="0"/>
                  </a:rPr>
                  <a:t> model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trở</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thành</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tìm</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giá</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trị</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nhỏ</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nhất</a:t>
                </a:r>
                <a:r>
                  <a:rPr lang="en-US" sz="2100" dirty="0">
                    <a:solidFill>
                      <a:schemeClr val="tx1"/>
                    </a:solidFill>
                    <a:effectLst/>
                    <a:latin typeface="Times New Roman" panose="02020603050405020304" pitchFamily="18" charset="0"/>
                    <a:ea typeface="Raleway"/>
                    <a:cs typeface="Times New Roman" panose="02020603050405020304" pitchFamily="18" charset="0"/>
                  </a:rPr>
                  <a:t> </a:t>
                </a:r>
                <a:r>
                  <a:rPr lang="en-US" sz="2100" dirty="0" err="1">
                    <a:solidFill>
                      <a:schemeClr val="tx1"/>
                    </a:solidFill>
                    <a:effectLst/>
                    <a:latin typeface="Times New Roman" panose="02020603050405020304" pitchFamily="18" charset="0"/>
                    <a:ea typeface="Raleway"/>
                    <a:cs typeface="Times New Roman" panose="02020603050405020304" pitchFamily="18" charset="0"/>
                  </a:rPr>
                  <a:t>của</a:t>
                </a:r>
                <a:r>
                  <a:rPr lang="en-US" sz="2100" dirty="0">
                    <a:solidFill>
                      <a:schemeClr val="tx1"/>
                    </a:solidFill>
                    <a:effectLst/>
                    <a:latin typeface="Times New Roman" panose="02020603050405020304" pitchFamily="18" charset="0"/>
                    <a:ea typeface="Raleway"/>
                    <a:cs typeface="Times New Roman" panose="02020603050405020304" pitchFamily="18" charset="0"/>
                  </a:rPr>
                  <a:t> L.</a:t>
                </a:r>
                <a:endParaRPr lang="en-US" sz="2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Hàm</a:t>
                </a:r>
                <a:r>
                  <a:rPr lang="en-US" sz="2100" dirty="0">
                    <a:solidFill>
                      <a:schemeClr val="tx1"/>
                    </a:solidFill>
                    <a:latin typeface="Times New Roman" panose="02020603050405020304" pitchFamily="18" charset="0"/>
                    <a:cs typeface="Times New Roman" panose="02020603050405020304" pitchFamily="18" charset="0"/>
                  </a:rPr>
                  <a:t> loss function </a:t>
                </a:r>
                <a:r>
                  <a:rPr lang="en-US" sz="2100" dirty="0" err="1">
                    <a:solidFill>
                      <a:schemeClr val="tx1"/>
                    </a:solidFill>
                    <a:latin typeface="Times New Roman" panose="02020603050405020304" pitchFamily="18" charset="0"/>
                    <a:cs typeface="Times New Roman" panose="02020603050405020304" pitchFamily="18" charset="0"/>
                  </a:rPr>
                  <a:t>định</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nghĩa</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như</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trên</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trong</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keras</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gọi</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là</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categorical_crossentropy</a:t>
                </a:r>
                <a:r>
                  <a:rPr lang="en-US" sz="2100" dirty="0">
                    <a:solidFill>
                      <a:schemeClr val="tx1"/>
                    </a:solidFill>
                    <a:latin typeface="Times New Roman" panose="02020603050405020304" pitchFamily="18" charset="0"/>
                    <a:cs typeface="Times New Roman" panose="02020603050405020304" pitchFamily="18" charset="0"/>
                  </a:rPr>
                  <a:t>“</a:t>
                </a:r>
              </a:p>
            </p:txBody>
          </p:sp>
        </mc:Choice>
        <mc:Fallback>
          <p:sp>
            <p:nvSpPr>
              <p:cNvPr id="3" name="Text Placeholder 2">
                <a:extLst>
                  <a:ext uri="{FF2B5EF4-FFF2-40B4-BE49-F238E27FC236}">
                    <a16:creationId xmlns:a16="http://schemas.microsoft.com/office/drawing/2014/main" id="{2D2C573C-2A51-4835-B795-02223B52ABB1}"/>
                  </a:ext>
                </a:extLst>
              </p:cNvPr>
              <p:cNvSpPr>
                <a:spLocks noGrp="1" noRot="1" noChangeAspect="1" noMove="1" noResize="1" noEditPoints="1" noAdjustHandles="1" noChangeArrowheads="1" noChangeShapeType="1" noTextEdit="1"/>
              </p:cNvSpPr>
              <p:nvPr>
                <p:ph type="body" idx="1"/>
              </p:nvPr>
            </p:nvSpPr>
            <p:spPr>
              <a:xfrm>
                <a:off x="251519" y="1412776"/>
                <a:ext cx="3920986" cy="4824536"/>
              </a:xfrm>
              <a:blipFill>
                <a:blip r:embed="rId2"/>
                <a:stretch>
                  <a:fillRect l="-2799" t="-2528" r="-1866" b="-32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304F251-032D-4EBF-98F3-CB58DB4690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Oval 5">
            <a:extLst>
              <a:ext uri="{FF2B5EF4-FFF2-40B4-BE49-F238E27FC236}">
                <a16:creationId xmlns:a16="http://schemas.microsoft.com/office/drawing/2014/main" id="{54E6D72F-DED9-409B-8A1D-C70C57701EF6}"/>
              </a:ext>
            </a:extLst>
          </p:cNvPr>
          <p:cNvSpPr/>
          <p:nvPr/>
        </p:nvSpPr>
        <p:spPr>
          <a:xfrm>
            <a:off x="6133677" y="307103"/>
            <a:ext cx="627170" cy="62717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E992422-EDB6-4BB4-A08D-69ECE94DB371}"/>
                  </a:ext>
                </a:extLst>
              </p:cNvPr>
              <p:cNvSpPr txBox="1"/>
              <p:nvPr/>
            </p:nvSpPr>
            <p:spPr>
              <a:xfrm>
                <a:off x="5194004" y="1554174"/>
                <a:ext cx="2506516" cy="932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r>
                        <a:rPr lang="en-US" sz="2000" i="0">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=0</m:t>
                          </m:r>
                        </m:sub>
                        <m:sup>
                          <m:r>
                            <a:rPr lang="en-US" sz="2000" i="1">
                              <a:latin typeface="Cambria Math" panose="02040503050406030204" pitchFamily="18" charset="0"/>
                            </a:rPr>
                            <m:t>𝑛</m:t>
                          </m:r>
                        </m:sup>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0">
                              <a:latin typeface="Cambria Math" panose="02040503050406030204" pitchFamily="18" charset="0"/>
                            </a:rPr>
                            <m:t>∗</m:t>
                          </m:r>
                          <m:r>
                            <a:rPr lang="en-US" sz="2000" i="1">
                              <a:latin typeface="Cambria Math" panose="02040503050406030204" pitchFamily="18" charset="0"/>
                            </a:rPr>
                            <m:t>𝑙𝑜𝑔</m:t>
                          </m:r>
                          <m:d>
                            <m:dPr>
                              <m:ctrlPr>
                                <a:rPr lang="en-US" sz="2000" i="1">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acc>
                                    <m:accPr>
                                      <m:chr m:val="̂"/>
                                      <m:ctrlPr>
                                        <a:rPr lang="en-US" sz="2000" i="1">
                                          <a:solidFill>
                                            <a:srgbClr val="836967"/>
                                          </a:solidFill>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e>
                          </m:d>
                        </m:e>
                      </m:nary>
                    </m:oMath>
                  </m:oMathPara>
                </a14:m>
                <a:endParaRPr lang="en-US" sz="2000" dirty="0"/>
              </a:p>
            </p:txBody>
          </p:sp>
        </mc:Choice>
        <mc:Fallback>
          <p:sp>
            <p:nvSpPr>
              <p:cNvPr id="8" name="TextBox 7">
                <a:extLst>
                  <a:ext uri="{FF2B5EF4-FFF2-40B4-BE49-F238E27FC236}">
                    <a16:creationId xmlns:a16="http://schemas.microsoft.com/office/drawing/2014/main" id="{6E992422-EDB6-4BB4-A08D-69ECE94DB371}"/>
                  </a:ext>
                </a:extLst>
              </p:cNvPr>
              <p:cNvSpPr txBox="1">
                <a:spLocks noRot="1" noChangeAspect="1" noMove="1" noResize="1" noEditPoints="1" noAdjustHandles="1" noChangeArrowheads="1" noChangeShapeType="1" noTextEdit="1"/>
              </p:cNvSpPr>
              <p:nvPr/>
            </p:nvSpPr>
            <p:spPr>
              <a:xfrm>
                <a:off x="5194004" y="1554174"/>
                <a:ext cx="2506516" cy="932884"/>
              </a:xfrm>
              <a:prstGeom prst="rect">
                <a:avLst/>
              </a:prstGeom>
              <a:blipFill>
                <a:blip r:embed="rId3"/>
                <a:stretch>
                  <a:fillRect/>
                </a:stretch>
              </a:blipFill>
            </p:spPr>
            <p:txBody>
              <a:bodyPr/>
              <a:lstStyle/>
              <a:p>
                <a:r>
                  <a:rPr lang="en-US">
                    <a:noFill/>
                  </a:rPr>
                  <a:t> </a:t>
                </a:r>
              </a:p>
            </p:txBody>
          </p:sp>
        </mc:Fallback>
      </mc:AlternateContent>
      <p:pic>
        <p:nvPicPr>
          <p:cNvPr id="9" name="Picture 8" descr="IMG_256">
            <a:extLst>
              <a:ext uri="{FF2B5EF4-FFF2-40B4-BE49-F238E27FC236}">
                <a16:creationId xmlns:a16="http://schemas.microsoft.com/office/drawing/2014/main" id="{2355610C-ADF9-4B34-8328-A002679C8554}"/>
              </a:ext>
            </a:extLst>
          </p:cNvPr>
          <p:cNvPicPr/>
          <p:nvPr/>
        </p:nvPicPr>
        <p:blipFill>
          <a:blip r:embed="rId4"/>
          <a:stretch>
            <a:fillRect/>
          </a:stretch>
        </p:blipFill>
        <p:spPr>
          <a:xfrm>
            <a:off x="4272629" y="2663826"/>
            <a:ext cx="4514755" cy="3587179"/>
          </a:xfrm>
          <a:prstGeom prst="rect">
            <a:avLst/>
          </a:prstGeom>
          <a:noFill/>
          <a:ln w="9525">
            <a:noFill/>
          </a:ln>
        </p:spPr>
      </p:pic>
      <p:sp>
        <p:nvSpPr>
          <p:cNvPr id="10" name="Google Shape;123;p8">
            <a:extLst>
              <a:ext uri="{FF2B5EF4-FFF2-40B4-BE49-F238E27FC236}">
                <a16:creationId xmlns:a16="http://schemas.microsoft.com/office/drawing/2014/main" id="{3E458917-4E73-415E-B1CF-AEDDE8EAA7F8}"/>
              </a:ext>
            </a:extLst>
          </p:cNvPr>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1" name="Google Shape;124;p8">
            <a:extLst>
              <a:ext uri="{FF2B5EF4-FFF2-40B4-BE49-F238E27FC236}">
                <a16:creationId xmlns:a16="http://schemas.microsoft.com/office/drawing/2014/main" id="{DD301E53-52F3-467A-A29A-A0A3C73506D1}"/>
              </a:ext>
            </a:extLst>
          </p:cNvPr>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Tree>
    <p:extLst>
      <p:ext uri="{BB962C8B-B14F-4D97-AF65-F5344CB8AC3E}">
        <p14:creationId xmlns:p14="http://schemas.microsoft.com/office/powerpoint/2010/main" val="323173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E701-0D31-46A3-98B8-B404975BD9E8}"/>
              </a:ext>
            </a:extLst>
          </p:cNvPr>
          <p:cNvSpPr>
            <a:spLocks noGrp="1"/>
          </p:cNvSpPr>
          <p:nvPr>
            <p:ph type="title"/>
          </p:nvPr>
        </p:nvSpPr>
        <p:spPr/>
        <p:txBody>
          <a:bodyPr/>
          <a:lstStyle/>
          <a:p>
            <a:pPr algn="r"/>
            <a:r>
              <a:rPr lang="en-US" dirty="0"/>
              <a:t>Total Params</a:t>
            </a:r>
          </a:p>
        </p:txBody>
      </p:sp>
      <p:sp>
        <p:nvSpPr>
          <p:cNvPr id="3" name="Text Placeholder 2">
            <a:extLst>
              <a:ext uri="{FF2B5EF4-FFF2-40B4-BE49-F238E27FC236}">
                <a16:creationId xmlns:a16="http://schemas.microsoft.com/office/drawing/2014/main" id="{A5AA5554-0575-4CA7-A67D-2C4E51D131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441C1F-EA7D-438E-B50E-3ECD9D2BC4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pSp>
        <p:nvGrpSpPr>
          <p:cNvPr id="9" name="Group 8">
            <a:extLst>
              <a:ext uri="{FF2B5EF4-FFF2-40B4-BE49-F238E27FC236}">
                <a16:creationId xmlns:a16="http://schemas.microsoft.com/office/drawing/2014/main" id="{0E6518BA-EED8-4B29-8594-60CD5BF0ED00}"/>
              </a:ext>
            </a:extLst>
          </p:cNvPr>
          <p:cNvGrpSpPr/>
          <p:nvPr/>
        </p:nvGrpSpPr>
        <p:grpSpPr>
          <a:xfrm>
            <a:off x="0" y="1361665"/>
            <a:ext cx="8803704" cy="5162960"/>
            <a:chOff x="0" y="1456993"/>
            <a:chExt cx="8803704" cy="5162960"/>
          </a:xfrm>
        </p:grpSpPr>
        <p:pic>
          <p:nvPicPr>
            <p:cNvPr id="8" name="Picture 7">
              <a:extLst>
                <a:ext uri="{FF2B5EF4-FFF2-40B4-BE49-F238E27FC236}">
                  <a16:creationId xmlns:a16="http://schemas.microsoft.com/office/drawing/2014/main" id="{25D78D42-C48A-487B-B6F6-E6B4765DA04A}"/>
                </a:ext>
              </a:extLst>
            </p:cNvPr>
            <p:cNvPicPr>
              <a:picLocks noChangeAspect="1"/>
            </p:cNvPicPr>
            <p:nvPr/>
          </p:nvPicPr>
          <p:blipFill>
            <a:blip r:embed="rId2"/>
            <a:stretch>
              <a:fillRect/>
            </a:stretch>
          </p:blipFill>
          <p:spPr>
            <a:xfrm>
              <a:off x="4182414" y="2620437"/>
              <a:ext cx="4621290" cy="3999516"/>
            </a:xfrm>
            <a:prstGeom prst="rect">
              <a:avLst/>
            </a:prstGeom>
          </p:spPr>
        </p:pic>
        <p:pic>
          <p:nvPicPr>
            <p:cNvPr id="6" name="Picture 5">
              <a:extLst>
                <a:ext uri="{FF2B5EF4-FFF2-40B4-BE49-F238E27FC236}">
                  <a16:creationId xmlns:a16="http://schemas.microsoft.com/office/drawing/2014/main" id="{934F2114-11E6-407B-A280-3593FC0F7D8F}"/>
                </a:ext>
              </a:extLst>
            </p:cNvPr>
            <p:cNvPicPr>
              <a:picLocks noChangeAspect="1"/>
            </p:cNvPicPr>
            <p:nvPr/>
          </p:nvPicPr>
          <p:blipFill>
            <a:blip r:embed="rId3"/>
            <a:stretch>
              <a:fillRect/>
            </a:stretch>
          </p:blipFill>
          <p:spPr>
            <a:xfrm>
              <a:off x="0" y="1456993"/>
              <a:ext cx="4530395" cy="3944014"/>
            </a:xfrm>
            <a:prstGeom prst="rect">
              <a:avLst/>
            </a:prstGeom>
          </p:spPr>
        </p:pic>
      </p:grpSp>
      <p:sp>
        <p:nvSpPr>
          <p:cNvPr id="10" name="Google Shape;123;p8">
            <a:extLst>
              <a:ext uri="{FF2B5EF4-FFF2-40B4-BE49-F238E27FC236}">
                <a16:creationId xmlns:a16="http://schemas.microsoft.com/office/drawing/2014/main" id="{E24E5872-6AE4-4BC5-AE6E-CBD8C7E8A4AE}"/>
              </a:ext>
            </a:extLst>
          </p:cNvPr>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1" name="Google Shape;124;p8">
            <a:extLst>
              <a:ext uri="{FF2B5EF4-FFF2-40B4-BE49-F238E27FC236}">
                <a16:creationId xmlns:a16="http://schemas.microsoft.com/office/drawing/2014/main" id="{F77B4815-A50D-4987-A5C8-1C439050E2D0}"/>
              </a:ext>
            </a:extLst>
          </p:cNvPr>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Tree>
    <p:extLst>
      <p:ext uri="{BB962C8B-B14F-4D97-AF65-F5344CB8AC3E}">
        <p14:creationId xmlns:p14="http://schemas.microsoft.com/office/powerpoint/2010/main" val="7102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Tài liệu tham khảo</a:t>
            </a:r>
            <a:endParaRPr/>
          </a:p>
        </p:txBody>
      </p:sp>
      <p:sp>
        <p:nvSpPr>
          <p:cNvPr id="159" name="Google Shape;159;p1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SzPts val="2800"/>
              <a:buNone/>
            </a:pPr>
            <a:r>
              <a:rPr lang="en-US" sz="1800" dirty="0"/>
              <a:t>[1] T. M. T. P. V. M. N. V. H. T. V. C. Huynh Vinh </a:t>
            </a:r>
            <a:r>
              <a:rPr lang="en-US" sz="1800" dirty="0" err="1"/>
              <a:t>Phu</a:t>
            </a:r>
            <a:r>
              <a:rPr lang="en-US" sz="1800" dirty="0"/>
              <a:t>, "Design and Implementation of Configurable Convolutional Neural Network on FPGA," in 2019 6th NAFOSTED Conference on Information and Computer Science (NICS), Hanoi, Vietnam, 2019.</a:t>
            </a:r>
          </a:p>
          <a:p>
            <a:pPr marL="342900" indent="-165100">
              <a:spcBef>
                <a:spcPts val="0"/>
              </a:spcBef>
              <a:buNone/>
            </a:pPr>
            <a:r>
              <a:rPr lang="en-US" sz="1800" dirty="0"/>
              <a:t>[2] V. H. </a:t>
            </a:r>
            <a:r>
              <a:rPr lang="en-US" sz="1800" dirty="0" err="1"/>
              <a:t>Tiep</a:t>
            </a:r>
            <a:r>
              <a:rPr lang="en-US" sz="1800" dirty="0"/>
              <a:t>, "Machine Learning </a:t>
            </a:r>
            <a:r>
              <a:rPr lang="en-US" sz="1800" dirty="0" err="1"/>
              <a:t>Cơ</a:t>
            </a:r>
            <a:r>
              <a:rPr lang="en-US" sz="1800" dirty="0"/>
              <a:t> </a:t>
            </a:r>
            <a:r>
              <a:rPr lang="en-US" sz="1800" dirty="0" err="1"/>
              <a:t>bản</a:t>
            </a:r>
            <a:r>
              <a:rPr lang="en-US" sz="1800" dirty="0"/>
              <a:t>," [Online]. Available: https://machinelearningcoban.com/.</a:t>
            </a:r>
          </a:p>
          <a:p>
            <a:pPr marL="342900" lvl="0" indent="-165100" algn="l" rtl="0">
              <a:spcBef>
                <a:spcPts val="0"/>
              </a:spcBef>
              <a:spcAft>
                <a:spcPts val="0"/>
              </a:spcAft>
              <a:buSzPts val="2800"/>
              <a:buNone/>
            </a:pPr>
            <a:r>
              <a:rPr lang="en-US" sz="1800" dirty="0"/>
              <a:t>[3] </a:t>
            </a:r>
            <a:r>
              <a:rPr lang="vi-VN" sz="1800" dirty="0"/>
              <a:t>P. D. Khanh, “Convolutional Neural Network - P1,” [</a:t>
            </a:r>
            <a:r>
              <a:rPr lang="en-US" sz="1800" dirty="0"/>
              <a:t>Online</a:t>
            </a:r>
            <a:r>
              <a:rPr lang="vi-VN" sz="1800" dirty="0"/>
              <a:t>]. Available: https://www.kaggle.com/phamdinhkhanh/convolutional-neural-network-p1.</a:t>
            </a:r>
            <a:endParaRPr lang="en-US" sz="1800" dirty="0"/>
          </a:p>
          <a:p>
            <a:pPr marL="342900" lvl="0" indent="-165100" algn="l" rtl="0">
              <a:spcBef>
                <a:spcPts val="0"/>
              </a:spcBef>
              <a:spcAft>
                <a:spcPts val="0"/>
              </a:spcAft>
              <a:buSzPts val="2800"/>
              <a:buNone/>
            </a:pPr>
            <a:r>
              <a:rPr lang="en-US" sz="1800" dirty="0"/>
              <a:t>[4] A. Nassar, "Digit Recognizer with VGG16," [Online]. Available: https://github.com/AhmdNassar/Digit-Recognizer-VGG16.</a:t>
            </a:r>
          </a:p>
          <a:p>
            <a:pPr marL="342900" lvl="0" indent="-165100" algn="l" rtl="0">
              <a:spcBef>
                <a:spcPts val="0"/>
              </a:spcBef>
              <a:spcAft>
                <a:spcPts val="0"/>
              </a:spcAft>
              <a:buSzPts val="2800"/>
              <a:buNone/>
            </a:pPr>
            <a:r>
              <a:rPr lang="en-US" sz="1800" dirty="0"/>
              <a:t>[5] R. Karim, "Illustrated: 10 CNN Architectures," 29 6 2019. [Online]. Available: https://towardsdatascience.com/illustrated-10-cnn-architectures-95d78ace614d#e4b1.</a:t>
            </a:r>
          </a:p>
        </p:txBody>
      </p:sp>
      <p:sp>
        <p:nvSpPr>
          <p:cNvPr id="160" name="Google Shape;160;p1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61" name="Google Shape;161;p1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62" name="Google Shape;162;p1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534B-D31B-477D-8100-2389C5A8FFE7}"/>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đề</a:t>
            </a:r>
            <a:r>
              <a:rPr lang="en-US" dirty="0"/>
              <a:t> </a:t>
            </a:r>
            <a:r>
              <a:rPr lang="en-US" dirty="0" err="1"/>
              <a:t>tài</a:t>
            </a:r>
            <a:r>
              <a:rPr lang="en-US" dirty="0"/>
              <a:t> </a:t>
            </a:r>
            <a:r>
              <a:rPr lang="en-US" dirty="0" err="1"/>
              <a:t>nghiên</a:t>
            </a:r>
            <a:r>
              <a:rPr lang="en-US" dirty="0"/>
              <a:t> </a:t>
            </a:r>
            <a:r>
              <a:rPr lang="en-US" dirty="0" err="1"/>
              <a:t>cứu</a:t>
            </a:r>
            <a:endParaRPr lang="en-US" dirty="0"/>
          </a:p>
        </p:txBody>
      </p:sp>
      <p:sp>
        <p:nvSpPr>
          <p:cNvPr id="3" name="Text Placeholder 2">
            <a:extLst>
              <a:ext uri="{FF2B5EF4-FFF2-40B4-BE49-F238E27FC236}">
                <a16:creationId xmlns:a16="http://schemas.microsoft.com/office/drawing/2014/main" id="{4E97C88D-FEFF-4166-971E-DEA9FF4D26DC}"/>
              </a:ext>
            </a:extLst>
          </p:cNvPr>
          <p:cNvSpPr>
            <a:spLocks noGrp="1"/>
          </p:cNvSpPr>
          <p:nvPr>
            <p:ph type="body" idx="1"/>
          </p:nvPr>
        </p:nvSpPr>
        <p:spPr/>
        <p:txBody>
          <a:bodyPr/>
          <a:lstStyle/>
          <a:p>
            <a:pPr marL="342900" lvl="0" indent="-342900" algn="just" rtl="0">
              <a:spcBef>
                <a:spcPts val="0"/>
              </a:spcBef>
              <a:spcAft>
                <a:spcPts val="0"/>
              </a:spcAft>
              <a:buSzPts val="2800"/>
              <a:buChar char="■"/>
            </a:pPr>
            <a:r>
              <a:rPr lang="en-US" sz="2400" dirty="0" err="1"/>
              <a:t>Giới</a:t>
            </a:r>
            <a:r>
              <a:rPr lang="en-US" sz="2400" dirty="0"/>
              <a:t> </a:t>
            </a:r>
            <a:r>
              <a:rPr lang="en-US" sz="2400" dirty="0" err="1"/>
              <a:t>thiệu</a:t>
            </a:r>
            <a:r>
              <a:rPr lang="en-US" sz="2400" dirty="0"/>
              <a:t> </a:t>
            </a:r>
            <a:r>
              <a:rPr lang="en-US" sz="2400" dirty="0" err="1"/>
              <a:t>tổng</a:t>
            </a:r>
            <a:r>
              <a:rPr lang="en-US" sz="2400" dirty="0"/>
              <a:t> </a:t>
            </a:r>
            <a:r>
              <a:rPr lang="en-US" sz="2400" dirty="0" err="1"/>
              <a:t>quan</a:t>
            </a:r>
            <a:r>
              <a:rPr lang="en-US" sz="2400" dirty="0"/>
              <a:t> </a:t>
            </a:r>
            <a:r>
              <a:rPr lang="en-US" sz="2400" dirty="0" err="1"/>
              <a:t>về</a:t>
            </a:r>
            <a:r>
              <a:rPr lang="en-US" sz="2400" dirty="0"/>
              <a:t> </a:t>
            </a:r>
            <a:r>
              <a:rPr lang="en-US" sz="2400" dirty="0" err="1"/>
              <a:t>đề</a:t>
            </a:r>
            <a:r>
              <a:rPr lang="en-US" sz="2400" dirty="0"/>
              <a:t> </a:t>
            </a:r>
            <a:r>
              <a:rPr lang="en-US" sz="2400" dirty="0" err="1"/>
              <a:t>tài</a:t>
            </a:r>
            <a:endParaRPr lang="en-US" sz="2400" dirty="0"/>
          </a:p>
          <a:p>
            <a:pPr marL="800100" lvl="1" indent="-342900" algn="just" rtl="0">
              <a:spcBef>
                <a:spcPts val="480"/>
              </a:spcBef>
              <a:spcAft>
                <a:spcPts val="0"/>
              </a:spcAft>
              <a:buSzPts val="2400"/>
              <a:buFont typeface="Wingdings" panose="05000000000000000000" pitchFamily="2" charset="2"/>
              <a:buChar char="q"/>
            </a:pPr>
            <a:r>
              <a:rPr lang="en-US" sz="2000" dirty="0"/>
              <a:t>CNN(Convolutional Neural Network – </a:t>
            </a:r>
            <a:r>
              <a:rPr lang="en-US" sz="2000" dirty="0" err="1"/>
              <a:t>mạng</a:t>
            </a:r>
            <a:r>
              <a:rPr lang="en-US" sz="2000" dirty="0"/>
              <a:t> </a:t>
            </a:r>
            <a:r>
              <a:rPr lang="en-US" sz="2000" dirty="0" err="1"/>
              <a:t>nơ</a:t>
            </a:r>
            <a:r>
              <a:rPr lang="en-US" sz="2000" dirty="0"/>
              <a:t> </a:t>
            </a:r>
            <a:r>
              <a:rPr lang="en-US" sz="2000" dirty="0" err="1"/>
              <a:t>ron</a:t>
            </a:r>
            <a:r>
              <a:rPr lang="en-US" sz="2000" dirty="0"/>
              <a:t> </a:t>
            </a:r>
            <a:r>
              <a:rPr lang="en-US" sz="2000" dirty="0" err="1"/>
              <a:t>tích</a:t>
            </a:r>
            <a:r>
              <a:rPr lang="en-US" sz="2000" dirty="0"/>
              <a:t> </a:t>
            </a:r>
            <a:r>
              <a:rPr lang="en-US" sz="2000" dirty="0" err="1"/>
              <a:t>chập</a:t>
            </a:r>
            <a:r>
              <a:rPr lang="en-US" sz="2000" dirty="0"/>
              <a:t>) </a:t>
            </a:r>
            <a:r>
              <a:rPr lang="en-US" sz="2000" dirty="0" err="1"/>
              <a:t>ngày</a:t>
            </a:r>
            <a:r>
              <a:rPr lang="en-US" sz="2000" dirty="0"/>
              <a:t> </a:t>
            </a:r>
            <a:r>
              <a:rPr lang="en-US" sz="2000" dirty="0" err="1"/>
              <a:t>càng</a:t>
            </a:r>
            <a:r>
              <a:rPr lang="en-US" sz="2000" dirty="0"/>
              <a:t> </a:t>
            </a:r>
            <a:r>
              <a:rPr lang="en-US" sz="2000" dirty="0" err="1"/>
              <a:t>phổ</a:t>
            </a:r>
            <a:r>
              <a:rPr lang="en-US" sz="2000" dirty="0"/>
              <a:t> </a:t>
            </a:r>
            <a:r>
              <a:rPr lang="en-US" sz="2000" dirty="0" err="1"/>
              <a:t>biến</a:t>
            </a:r>
            <a:r>
              <a:rPr lang="en-US" sz="2000" dirty="0"/>
              <a:t> </a:t>
            </a:r>
            <a:r>
              <a:rPr lang="en-US" sz="2000" dirty="0" err="1"/>
              <a:t>trong</a:t>
            </a:r>
            <a:r>
              <a:rPr lang="en-US" sz="2000" dirty="0"/>
              <a:t> </a:t>
            </a:r>
            <a:r>
              <a:rPr lang="en-US" sz="2000" dirty="0" err="1"/>
              <a:t>việc</a:t>
            </a:r>
            <a:r>
              <a:rPr lang="en-US" sz="2000" dirty="0"/>
              <a:t> </a:t>
            </a:r>
            <a:r>
              <a:rPr lang="en-US" sz="2000" dirty="0" err="1"/>
              <a:t>giải</a:t>
            </a:r>
            <a:r>
              <a:rPr lang="en-US" sz="2000" dirty="0"/>
              <a:t> </a:t>
            </a:r>
            <a:r>
              <a:rPr lang="en-US" sz="2000" dirty="0" err="1"/>
              <a:t>quyết</a:t>
            </a:r>
            <a:r>
              <a:rPr lang="en-US" sz="2000" dirty="0"/>
              <a:t> </a:t>
            </a:r>
            <a:r>
              <a:rPr lang="en-US" sz="2000" dirty="0" err="1"/>
              <a:t>các</a:t>
            </a:r>
            <a:r>
              <a:rPr lang="en-US" sz="2000" dirty="0"/>
              <a:t> </a:t>
            </a:r>
            <a:r>
              <a:rPr lang="en-US" sz="2000" dirty="0" err="1"/>
              <a:t>bài</a:t>
            </a:r>
            <a:r>
              <a:rPr lang="en-US" sz="2000" dirty="0"/>
              <a:t> </a:t>
            </a:r>
            <a:r>
              <a:rPr lang="en-US" sz="2000" dirty="0" err="1"/>
              <a:t>toán</a:t>
            </a:r>
            <a:r>
              <a:rPr lang="en-US" sz="2000" dirty="0"/>
              <a:t> </a:t>
            </a:r>
            <a:r>
              <a:rPr lang="en-US" sz="2000" dirty="0" err="1"/>
              <a:t>xây</a:t>
            </a:r>
            <a:r>
              <a:rPr lang="en-US" sz="2000" dirty="0"/>
              <a:t> </a:t>
            </a:r>
            <a:r>
              <a:rPr lang="en-US" sz="2000" dirty="0" err="1"/>
              <a:t>dựng</a:t>
            </a:r>
            <a:r>
              <a:rPr lang="en-US" sz="2000" dirty="0"/>
              <a:t> </a:t>
            </a:r>
            <a:r>
              <a:rPr lang="en-US" sz="2000" dirty="0" err="1"/>
              <a:t>các</a:t>
            </a:r>
            <a:r>
              <a:rPr lang="en-US" sz="2000" dirty="0"/>
              <a:t> </a:t>
            </a:r>
            <a:r>
              <a:rPr lang="en-US" sz="2000" dirty="0" err="1"/>
              <a:t>hệ</a:t>
            </a:r>
            <a:r>
              <a:rPr lang="en-US" sz="2000" dirty="0"/>
              <a:t> </a:t>
            </a:r>
            <a:r>
              <a:rPr lang="en-US" sz="2000" dirty="0" err="1"/>
              <a:t>thống</a:t>
            </a:r>
            <a:r>
              <a:rPr lang="en-US" sz="2000" dirty="0"/>
              <a:t> </a:t>
            </a:r>
            <a:r>
              <a:rPr lang="en-US" sz="2000" dirty="0" err="1"/>
              <a:t>thông</a:t>
            </a:r>
            <a:r>
              <a:rPr lang="en-US" sz="2000" dirty="0"/>
              <a:t> </a:t>
            </a:r>
            <a:r>
              <a:rPr lang="en-US" sz="2000" dirty="0" err="1"/>
              <a:t>minh</a:t>
            </a:r>
            <a:r>
              <a:rPr lang="en-US" sz="2000" dirty="0"/>
              <a:t> </a:t>
            </a:r>
            <a:r>
              <a:rPr lang="en-US" sz="2000" dirty="0" err="1"/>
              <a:t>với</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cao</a:t>
            </a:r>
            <a:r>
              <a:rPr lang="en-US" sz="2000" dirty="0"/>
              <a:t>.</a:t>
            </a:r>
          </a:p>
          <a:p>
            <a:pPr marL="800100" lvl="1" indent="-342900" algn="just" rtl="0">
              <a:spcBef>
                <a:spcPts val="480"/>
              </a:spcBef>
              <a:spcAft>
                <a:spcPts val="0"/>
              </a:spcAft>
              <a:buSzPts val="2400"/>
              <a:buFont typeface="Wingdings" panose="05000000000000000000" pitchFamily="2" charset="2"/>
              <a:buChar char="q"/>
            </a:pPr>
            <a:r>
              <a:rPr lang="en-US" sz="2000" dirty="0" err="1"/>
              <a:t>Giảm</a:t>
            </a:r>
            <a:r>
              <a:rPr lang="en-US" sz="2000" dirty="0"/>
              <a:t> </a:t>
            </a:r>
            <a:r>
              <a:rPr lang="en-US" sz="2000" dirty="0" err="1"/>
              <a:t>việc</a:t>
            </a:r>
            <a:r>
              <a:rPr lang="en-US" sz="2000" dirty="0"/>
              <a:t> </a:t>
            </a:r>
            <a:r>
              <a:rPr lang="en-US" sz="2000" dirty="0" err="1"/>
              <a:t>tắc</a:t>
            </a:r>
            <a:r>
              <a:rPr lang="en-US" sz="2000" dirty="0"/>
              <a:t> </a:t>
            </a:r>
            <a:r>
              <a:rPr lang="en-US" sz="2000" dirty="0" err="1"/>
              <a:t>nghẽn</a:t>
            </a:r>
            <a:r>
              <a:rPr lang="en-US" sz="2000" dirty="0"/>
              <a:t> </a:t>
            </a:r>
            <a:r>
              <a:rPr lang="en-US" sz="2000" dirty="0" err="1"/>
              <a:t>cho</a:t>
            </a:r>
            <a:r>
              <a:rPr lang="en-US" sz="2000" dirty="0"/>
              <a:t> server </a:t>
            </a:r>
            <a:r>
              <a:rPr lang="en-US" sz="2000" dirty="0" err="1"/>
              <a:t>bằng</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end-devices </a:t>
            </a:r>
            <a:r>
              <a:rPr lang="en-US" sz="2000" dirty="0" err="1"/>
              <a:t>là</a:t>
            </a:r>
            <a:r>
              <a:rPr lang="en-US" sz="2000" dirty="0"/>
              <a:t> </a:t>
            </a:r>
            <a:r>
              <a:rPr lang="en-US" sz="2000" dirty="0" err="1"/>
              <a:t>điều</a:t>
            </a:r>
            <a:r>
              <a:rPr lang="en-US" sz="2000" dirty="0"/>
              <a:t> </a:t>
            </a:r>
            <a:r>
              <a:rPr lang="en-US" sz="2000" dirty="0" err="1"/>
              <a:t>cần</a:t>
            </a:r>
            <a:r>
              <a:rPr lang="en-US" sz="2000" dirty="0"/>
              <a:t> </a:t>
            </a:r>
            <a:r>
              <a:rPr lang="en-US" sz="2000" dirty="0" err="1"/>
              <a:t>thiết</a:t>
            </a:r>
            <a:r>
              <a:rPr lang="en-US" sz="2000" dirty="0"/>
              <a:t>.</a:t>
            </a:r>
          </a:p>
          <a:p>
            <a:pPr marL="800100" lvl="1" indent="-342900" algn="just" rtl="0">
              <a:spcBef>
                <a:spcPts val="480"/>
              </a:spcBef>
              <a:spcAft>
                <a:spcPts val="0"/>
              </a:spcAft>
              <a:buSzPts val="2400"/>
              <a:buFont typeface="Wingdings" panose="05000000000000000000" pitchFamily="2" charset="2"/>
              <a:buChar char="q"/>
            </a:pPr>
            <a:r>
              <a:rPr lang="en-US" sz="2000" dirty="0" err="1"/>
              <a:t>Kiến</a:t>
            </a:r>
            <a:r>
              <a:rPr lang="en-US" sz="2000" dirty="0"/>
              <a:t> </a:t>
            </a:r>
            <a:r>
              <a:rPr lang="en-US" sz="2000" dirty="0" err="1"/>
              <a:t>trúc</a:t>
            </a:r>
            <a:r>
              <a:rPr lang="en-US" sz="2000" dirty="0"/>
              <a:t> VGG16 </a:t>
            </a:r>
            <a:r>
              <a:rPr lang="en-US" sz="2000" dirty="0" err="1"/>
              <a:t>được</a:t>
            </a:r>
            <a:r>
              <a:rPr lang="en-US" sz="2000" dirty="0"/>
              <a:t> </a:t>
            </a:r>
            <a:r>
              <a:rPr lang="en-US" sz="2000" dirty="0" err="1"/>
              <a:t>đề</a:t>
            </a:r>
            <a:r>
              <a:rPr lang="en-US" sz="2000" dirty="0"/>
              <a:t> </a:t>
            </a:r>
            <a:r>
              <a:rPr lang="en-US" sz="2000" dirty="0" err="1"/>
              <a:t>xuất</a:t>
            </a:r>
            <a:r>
              <a:rPr lang="en-US" sz="2000" dirty="0"/>
              <a:t> </a:t>
            </a:r>
            <a:r>
              <a:rPr lang="en-US" sz="2000" dirty="0" err="1"/>
              <a:t>bởi</a:t>
            </a:r>
            <a:r>
              <a:rPr lang="en-US" sz="2000" dirty="0"/>
              <a:t> K. </a:t>
            </a:r>
            <a:r>
              <a:rPr lang="en-US" sz="2000" dirty="0" err="1"/>
              <a:t>Simonyan</a:t>
            </a:r>
            <a:r>
              <a:rPr lang="en-US" sz="2000" dirty="0"/>
              <a:t> </a:t>
            </a:r>
            <a:r>
              <a:rPr lang="en-US" sz="2000" dirty="0" err="1"/>
              <a:t>và</a:t>
            </a:r>
            <a:r>
              <a:rPr lang="en-US" sz="2000" dirty="0"/>
              <a:t> A. Zisserman </a:t>
            </a:r>
            <a:r>
              <a:rPr lang="en-US" sz="2000" dirty="0" err="1"/>
              <a:t>từ</a:t>
            </a:r>
            <a:r>
              <a:rPr lang="en-US" sz="2000" dirty="0"/>
              <a:t> </a:t>
            </a:r>
            <a:r>
              <a:rPr lang="en-US" sz="2000" dirty="0" err="1"/>
              <a:t>Đại</a:t>
            </a:r>
            <a:r>
              <a:rPr lang="en-US" sz="2000" dirty="0"/>
              <a:t> </a:t>
            </a:r>
            <a:r>
              <a:rPr lang="en-US" sz="2000" dirty="0" err="1"/>
              <a:t>học</a:t>
            </a:r>
            <a:r>
              <a:rPr lang="en-US" sz="2000" dirty="0"/>
              <a:t> Oxford qua </a:t>
            </a:r>
            <a:r>
              <a:rPr lang="en-US" sz="2000" dirty="0" err="1"/>
              <a:t>bài</a:t>
            </a:r>
            <a:r>
              <a:rPr lang="en-US" sz="2000" dirty="0"/>
              <a:t> </a:t>
            </a:r>
            <a:r>
              <a:rPr lang="en-US" sz="2000" dirty="0" err="1"/>
              <a:t>báo</a:t>
            </a:r>
            <a:r>
              <a:rPr lang="en-US" sz="2000" dirty="0"/>
              <a:t> “Very Deep Convolutional Networks for Large-Scale Image Recognition”. </a:t>
            </a:r>
            <a:r>
              <a:rPr lang="en-US" sz="2000" dirty="0" err="1"/>
              <a:t>Đạt</a:t>
            </a:r>
            <a:r>
              <a:rPr lang="en-US" sz="2000" dirty="0"/>
              <a:t> Accuracy 97.2% </a:t>
            </a:r>
            <a:r>
              <a:rPr lang="en-US" sz="2000" dirty="0" err="1"/>
              <a:t>trong</a:t>
            </a:r>
            <a:r>
              <a:rPr lang="en-US" sz="2000" dirty="0"/>
              <a:t> </a:t>
            </a:r>
            <a:r>
              <a:rPr lang="en-US" sz="2000" dirty="0" err="1"/>
              <a:t>bài</a:t>
            </a:r>
            <a:r>
              <a:rPr lang="en-US" sz="2000" dirty="0"/>
              <a:t> </a:t>
            </a:r>
            <a:r>
              <a:rPr lang="en-US" sz="2000" dirty="0" err="1"/>
              <a:t>đánh</a:t>
            </a:r>
            <a:r>
              <a:rPr lang="en-US" sz="2000" dirty="0"/>
              <a:t> </a:t>
            </a:r>
            <a:r>
              <a:rPr lang="en-US" sz="2000" dirty="0" err="1"/>
              <a:t>giá</a:t>
            </a:r>
            <a:r>
              <a:rPr lang="en-US" sz="2000" dirty="0"/>
              <a:t> top 5 </a:t>
            </a:r>
            <a:r>
              <a:rPr lang="en-US" sz="2000" dirty="0" err="1"/>
              <a:t>của</a:t>
            </a:r>
            <a:r>
              <a:rPr lang="en-US" sz="2000" dirty="0"/>
              <a:t> ImageNet. </a:t>
            </a:r>
            <a:r>
              <a:rPr lang="vi-VN" sz="2000" dirty="0"/>
              <a:t>Đây là một trong những mô hình nổi tiếng được nộp cho </a:t>
            </a:r>
            <a:r>
              <a:rPr lang="en-US" sz="2000" dirty="0" err="1"/>
              <a:t>vào</a:t>
            </a:r>
            <a:r>
              <a:rPr lang="en-US" sz="2000" dirty="0"/>
              <a:t> </a:t>
            </a:r>
            <a:r>
              <a:rPr lang="en-US" sz="2000" dirty="0" err="1"/>
              <a:t>năm</a:t>
            </a:r>
            <a:r>
              <a:rPr lang="en-US" sz="2000" dirty="0"/>
              <a:t> </a:t>
            </a:r>
            <a:r>
              <a:rPr lang="vi-VN" sz="2000" dirty="0"/>
              <a:t>ILSVRC-2014.</a:t>
            </a:r>
            <a:endParaRPr lang="en-US" sz="2000" dirty="0"/>
          </a:p>
        </p:txBody>
      </p:sp>
      <p:sp>
        <p:nvSpPr>
          <p:cNvPr id="4" name="Slide Number Placeholder 3">
            <a:extLst>
              <a:ext uri="{FF2B5EF4-FFF2-40B4-BE49-F238E27FC236}">
                <a16:creationId xmlns:a16="http://schemas.microsoft.com/office/drawing/2014/main" id="{D8098253-8962-4A37-9C2F-A1F4838AAC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81580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a:t>Tổng</a:t>
            </a:r>
            <a:r>
              <a:rPr lang="en-US" dirty="0"/>
              <a:t> </a:t>
            </a:r>
            <a:r>
              <a:rPr lang="en-US" dirty="0" err="1"/>
              <a:t>quan</a:t>
            </a:r>
            <a:r>
              <a:rPr lang="en-US" dirty="0"/>
              <a:t> </a:t>
            </a:r>
            <a:r>
              <a:rPr lang="en-US" dirty="0" err="1"/>
              <a:t>đề</a:t>
            </a:r>
            <a:r>
              <a:rPr lang="en-US" dirty="0"/>
              <a:t> </a:t>
            </a:r>
            <a:r>
              <a:rPr lang="en-US" dirty="0" err="1"/>
              <a:t>tài</a:t>
            </a:r>
            <a:r>
              <a:rPr lang="en-US" dirty="0"/>
              <a:t> </a:t>
            </a:r>
            <a:r>
              <a:rPr lang="en-US" dirty="0" err="1"/>
              <a:t>nghiên</a:t>
            </a:r>
            <a:r>
              <a:rPr lang="en-US" dirty="0"/>
              <a:t> </a:t>
            </a:r>
            <a:r>
              <a:rPr lang="en-US" dirty="0" err="1"/>
              <a:t>cứu</a:t>
            </a:r>
            <a:endParaRPr dirty="0"/>
          </a:p>
        </p:txBody>
      </p:sp>
      <p:sp>
        <p:nvSpPr>
          <p:cNvPr id="75" name="Google Shape;75;p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SzPts val="2800"/>
              <a:buChar char="■"/>
            </a:pP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sz="2000" dirty="0"/>
          </a:p>
          <a:p>
            <a:pPr marL="800100" lvl="1" indent="-342900">
              <a:buFont typeface="Wingdings" panose="05000000000000000000" pitchFamily="2" charset="2"/>
              <a:buChar char="q"/>
            </a:pP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mạng</a:t>
            </a:r>
            <a:r>
              <a:rPr lang="en-US" dirty="0"/>
              <a:t> CNN </a:t>
            </a:r>
            <a:r>
              <a:rPr lang="en-US" dirty="0" err="1"/>
              <a:t>trên</a:t>
            </a:r>
            <a:r>
              <a:rPr lang="en-US" dirty="0"/>
              <a:t> </a:t>
            </a:r>
            <a:r>
              <a:rPr lang="en-US" dirty="0" err="1"/>
              <a:t>phần</a:t>
            </a:r>
            <a:r>
              <a:rPr lang="en-US" dirty="0"/>
              <a:t> </a:t>
            </a:r>
            <a:r>
              <a:rPr lang="en-US" dirty="0" err="1"/>
              <a:t>cứng</a:t>
            </a:r>
            <a:r>
              <a:rPr lang="en-US" dirty="0"/>
              <a:t>.</a:t>
            </a:r>
          </a:p>
          <a:p>
            <a:pPr marL="800100" lvl="1" indent="-342900" algn="l" rtl="0">
              <a:spcBef>
                <a:spcPts val="480"/>
              </a:spcBef>
              <a:spcAft>
                <a:spcPts val="0"/>
              </a:spcAft>
              <a:buSzPts val="2400"/>
              <a:buFont typeface="Wingdings" panose="05000000000000000000" pitchFamily="2" charset="2"/>
              <a:buChar char="q"/>
            </a:pPr>
            <a:r>
              <a:rPr lang="en-US" dirty="0"/>
              <a:t> </a:t>
            </a:r>
            <a:r>
              <a:rPr lang="en-US" dirty="0" err="1"/>
              <a:t>Hiện</a:t>
            </a:r>
            <a:r>
              <a:rPr lang="en-US" dirty="0"/>
              <a:t> </a:t>
            </a:r>
            <a:r>
              <a:rPr lang="en-US" dirty="0" err="1"/>
              <a:t>thực</a:t>
            </a:r>
            <a:r>
              <a:rPr lang="en-US" dirty="0"/>
              <a:t> </a:t>
            </a:r>
            <a:r>
              <a:rPr lang="en-US" dirty="0" err="1"/>
              <a:t>mạng</a:t>
            </a:r>
            <a:r>
              <a:rPr lang="en-US" dirty="0"/>
              <a:t> VGG16 </a:t>
            </a:r>
            <a:r>
              <a:rPr lang="en-US" dirty="0" err="1"/>
              <a:t>trên</a:t>
            </a:r>
            <a:r>
              <a:rPr lang="en-US" dirty="0"/>
              <a:t> FBGA </a:t>
            </a:r>
            <a:r>
              <a:rPr lang="en-US" dirty="0" err="1"/>
              <a:t>để</a:t>
            </a:r>
            <a:r>
              <a:rPr lang="en-US" dirty="0"/>
              <a:t> </a:t>
            </a:r>
            <a:r>
              <a:rPr lang="en-US" dirty="0" err="1"/>
              <a:t>nhận</a:t>
            </a:r>
            <a:r>
              <a:rPr lang="en-US" dirty="0"/>
              <a:t> </a:t>
            </a:r>
            <a:r>
              <a:rPr lang="en-US" dirty="0" err="1"/>
              <a:t>diện</a:t>
            </a:r>
            <a:r>
              <a:rPr lang="en-US" dirty="0"/>
              <a:t> </a:t>
            </a:r>
            <a:r>
              <a:rPr lang="en-US" dirty="0" err="1"/>
              <a:t>chữ</a:t>
            </a:r>
            <a:r>
              <a:rPr lang="en-US" dirty="0"/>
              <a:t> </a:t>
            </a:r>
            <a:r>
              <a:rPr lang="en-US" dirty="0" err="1"/>
              <a:t>số</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trên</a:t>
            </a:r>
            <a:r>
              <a:rPr lang="en-US" dirty="0"/>
              <a:t> 90%</a:t>
            </a:r>
          </a:p>
          <a:p>
            <a:pPr marL="342900" lvl="0" indent="-165100" algn="l" rtl="0">
              <a:spcBef>
                <a:spcPts val="560"/>
              </a:spcBef>
              <a:spcAft>
                <a:spcPts val="0"/>
              </a:spcAft>
              <a:buSzPts val="2800"/>
              <a:buNone/>
            </a:pPr>
            <a:endParaRPr dirty="0"/>
          </a:p>
          <a:p>
            <a:pPr marL="342900" lvl="0" indent="-165100" algn="l" rtl="0">
              <a:spcBef>
                <a:spcPts val="560"/>
              </a:spcBef>
              <a:spcAft>
                <a:spcPts val="0"/>
              </a:spcAft>
              <a:buSzPts val="2800"/>
              <a:buNone/>
            </a:pPr>
            <a:endParaRPr dirty="0"/>
          </a:p>
        </p:txBody>
      </p:sp>
      <p:sp>
        <p:nvSpPr>
          <p:cNvPr id="76" name="Google Shape;76;p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77" name="Google Shape;77;p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78" name="Google Shape;78;p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dirty="0"/>
          </a:p>
        </p:txBody>
      </p:sp>
      <p:grpSp>
        <p:nvGrpSpPr>
          <p:cNvPr id="7" name="Group 6">
            <a:extLst>
              <a:ext uri="{FF2B5EF4-FFF2-40B4-BE49-F238E27FC236}">
                <a16:creationId xmlns:a16="http://schemas.microsoft.com/office/drawing/2014/main" id="{794771E6-0790-46D1-95BE-FEBEDE93B7C0}"/>
              </a:ext>
            </a:extLst>
          </p:cNvPr>
          <p:cNvGrpSpPr/>
          <p:nvPr/>
        </p:nvGrpSpPr>
        <p:grpSpPr>
          <a:xfrm>
            <a:off x="759388" y="3637804"/>
            <a:ext cx="7625223" cy="2599508"/>
            <a:chOff x="944997" y="4098246"/>
            <a:chExt cx="7252419" cy="2472416"/>
          </a:xfrm>
        </p:grpSpPr>
        <p:pic>
          <p:nvPicPr>
            <p:cNvPr id="1026" name="Picture 2" descr="A quick introduction to CNN layers | by Kudiyar (Cody) Orazymbetov |  LinkedIn">
              <a:extLst>
                <a:ext uri="{FF2B5EF4-FFF2-40B4-BE49-F238E27FC236}">
                  <a16:creationId xmlns:a16="http://schemas.microsoft.com/office/drawing/2014/main" id="{15D6E646-35C1-44EB-A010-E2A220658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97" y="4098246"/>
              <a:ext cx="7252419" cy="24724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978FCB-47B6-486D-A4BE-05AD3E73DB2C}"/>
                </a:ext>
              </a:extLst>
            </p:cNvPr>
            <p:cNvPicPr>
              <a:picLocks noChangeAspect="1"/>
            </p:cNvPicPr>
            <p:nvPr/>
          </p:nvPicPr>
          <p:blipFill>
            <a:blip r:embed="rId4"/>
            <a:stretch>
              <a:fillRect/>
            </a:stretch>
          </p:blipFill>
          <p:spPr>
            <a:xfrm>
              <a:off x="1282808" y="4405682"/>
              <a:ext cx="1181100" cy="1171575"/>
            </a:xfrm>
            <a:prstGeom prst="rect">
              <a:avLst/>
            </a:prstGeom>
          </p:spPr>
        </p:pic>
        <p:sp>
          <p:nvSpPr>
            <p:cNvPr id="4" name="Rectangle 3">
              <a:extLst>
                <a:ext uri="{FF2B5EF4-FFF2-40B4-BE49-F238E27FC236}">
                  <a16:creationId xmlns:a16="http://schemas.microsoft.com/office/drawing/2014/main" id="{8A79029B-3A91-483D-903B-5EBF8D8DF5EA}"/>
                </a:ext>
              </a:extLst>
            </p:cNvPr>
            <p:cNvSpPr/>
            <p:nvPr/>
          </p:nvSpPr>
          <p:spPr>
            <a:xfrm>
              <a:off x="7261934" y="4405682"/>
              <a:ext cx="599258" cy="299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3ADDA5-1CEA-4818-93DE-F346406301CC}"/>
                </a:ext>
              </a:extLst>
            </p:cNvPr>
            <p:cNvSpPr/>
            <p:nvPr/>
          </p:nvSpPr>
          <p:spPr>
            <a:xfrm>
              <a:off x="7719889" y="4824265"/>
              <a:ext cx="282606" cy="4518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a:t>Nội</a:t>
            </a:r>
            <a:r>
              <a:rPr lang="en-US" dirty="0"/>
              <a:t> dung </a:t>
            </a:r>
            <a:r>
              <a:rPr lang="en-US" dirty="0" err="1"/>
              <a:t>báo</a:t>
            </a:r>
            <a:r>
              <a:rPr lang="en-US" dirty="0"/>
              <a:t> </a:t>
            </a:r>
            <a:r>
              <a:rPr lang="en-US" dirty="0" err="1"/>
              <a:t>cáo</a:t>
            </a:r>
            <a:endParaRPr dirty="0"/>
          </a:p>
        </p:txBody>
      </p:sp>
      <p:sp>
        <p:nvSpPr>
          <p:cNvPr id="95" name="Google Shape;95;p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err="1"/>
              <a:t>Kiến</a:t>
            </a:r>
            <a:r>
              <a:rPr lang="en-US" dirty="0"/>
              <a:t> </a:t>
            </a:r>
            <a:r>
              <a:rPr lang="en-US" dirty="0" err="1"/>
              <a:t>trúc</a:t>
            </a:r>
            <a:r>
              <a:rPr lang="en-US" dirty="0"/>
              <a:t> </a:t>
            </a:r>
            <a:r>
              <a:rPr lang="en-US" dirty="0" err="1"/>
              <a:t>mạng</a:t>
            </a:r>
            <a:r>
              <a:rPr lang="en-US" dirty="0"/>
              <a:t> VGG16</a:t>
            </a:r>
            <a:endParaRPr dirty="0"/>
          </a:p>
          <a:p>
            <a:pPr marL="342900" lvl="0" indent="-342900" algn="l" rtl="0">
              <a:spcBef>
                <a:spcPts val="560"/>
              </a:spcBef>
              <a:spcAft>
                <a:spcPts val="0"/>
              </a:spcAft>
              <a:buSzPts val="2800"/>
              <a:buChar char="■"/>
            </a:pPr>
            <a:r>
              <a:rPr lang="en-US" dirty="0" err="1"/>
              <a:t>Các</a:t>
            </a:r>
            <a:r>
              <a:rPr lang="en-US" dirty="0"/>
              <a:t> </a:t>
            </a:r>
            <a:r>
              <a:rPr lang="en-US" dirty="0" err="1"/>
              <a:t>lớp</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mạng</a:t>
            </a:r>
            <a:endParaRPr lang="en-US" dirty="0"/>
          </a:p>
          <a:p>
            <a:pPr marL="800100" lvl="1" indent="-342900">
              <a:spcBef>
                <a:spcPts val="560"/>
              </a:spcBef>
              <a:buSzPts val="2800"/>
              <a:buFont typeface="Wingdings" panose="05000000000000000000" pitchFamily="2" charset="2"/>
              <a:buChar char="§"/>
            </a:pPr>
            <a:r>
              <a:rPr lang="en-US" dirty="0" err="1"/>
              <a:t>Lớp</a:t>
            </a:r>
            <a:r>
              <a:rPr lang="en-US" dirty="0"/>
              <a:t> Convolution</a:t>
            </a:r>
          </a:p>
          <a:p>
            <a:pPr marL="800100" lvl="1" indent="-342900">
              <a:spcBef>
                <a:spcPts val="560"/>
              </a:spcBef>
              <a:buSzPts val="2800"/>
              <a:buFont typeface="Wingdings" panose="05000000000000000000" pitchFamily="2" charset="2"/>
              <a:buChar char="§"/>
            </a:pPr>
            <a:r>
              <a:rPr lang="en-US" dirty="0" err="1"/>
              <a:t>Lớp</a:t>
            </a:r>
            <a:r>
              <a:rPr lang="en-US" dirty="0"/>
              <a:t> Pooling</a:t>
            </a:r>
          </a:p>
          <a:p>
            <a:pPr marL="800100" lvl="1" indent="-342900">
              <a:spcBef>
                <a:spcPts val="560"/>
              </a:spcBef>
              <a:buSzPts val="2800"/>
              <a:buFont typeface="Wingdings" panose="05000000000000000000" pitchFamily="2" charset="2"/>
              <a:buChar char="§"/>
            </a:pPr>
            <a:r>
              <a:rPr lang="en-US" dirty="0" err="1"/>
              <a:t>Lớp</a:t>
            </a:r>
            <a:r>
              <a:rPr lang="en-US" dirty="0"/>
              <a:t> Dense</a:t>
            </a:r>
          </a:p>
          <a:p>
            <a:pPr marL="800100" lvl="1" indent="-342900">
              <a:spcBef>
                <a:spcPts val="560"/>
              </a:spcBef>
              <a:buSzPts val="2800"/>
              <a:buFont typeface="Wingdings" panose="05000000000000000000" pitchFamily="2" charset="2"/>
              <a:buChar char="§"/>
            </a:pPr>
            <a:r>
              <a:rPr lang="en-US" dirty="0" err="1"/>
              <a:t>Hàm</a:t>
            </a:r>
            <a:r>
              <a:rPr lang="en-US" dirty="0"/>
              <a:t> </a:t>
            </a:r>
            <a:r>
              <a:rPr lang="en-US" dirty="0" err="1"/>
              <a:t>ReLU</a:t>
            </a:r>
            <a:endParaRPr lang="en-US" dirty="0"/>
          </a:p>
          <a:p>
            <a:pPr marL="800100" lvl="1" indent="-342900">
              <a:spcBef>
                <a:spcPts val="560"/>
              </a:spcBef>
              <a:buSzPts val="2800"/>
              <a:buFont typeface="Wingdings" panose="05000000000000000000" pitchFamily="2" charset="2"/>
              <a:buChar char="§"/>
            </a:pPr>
            <a:r>
              <a:rPr lang="en-US" dirty="0" err="1"/>
              <a:t>Hàm</a:t>
            </a:r>
            <a:r>
              <a:rPr lang="en-US" dirty="0"/>
              <a:t> </a:t>
            </a:r>
            <a:r>
              <a:rPr lang="en-US" dirty="0" err="1"/>
              <a:t>Softmax</a:t>
            </a:r>
            <a:r>
              <a:rPr lang="en-US" dirty="0"/>
              <a:t> </a:t>
            </a:r>
          </a:p>
          <a:p>
            <a:pPr marL="800100" lvl="1" indent="-342900">
              <a:spcBef>
                <a:spcPts val="560"/>
              </a:spcBef>
              <a:buSzPts val="2800"/>
              <a:buFont typeface="Wingdings" panose="05000000000000000000" pitchFamily="2" charset="2"/>
              <a:buChar char="§"/>
            </a:pPr>
            <a:r>
              <a:rPr lang="en-US" dirty="0" err="1"/>
              <a:t>Hàm</a:t>
            </a:r>
            <a:r>
              <a:rPr lang="en-US" dirty="0"/>
              <a:t> Loss</a:t>
            </a:r>
            <a:endParaRPr dirty="0"/>
          </a:p>
          <a:p>
            <a:pPr lvl="1" indent="-457200">
              <a:spcBef>
                <a:spcPts val="560"/>
              </a:spcBef>
              <a:buSzPts val="2800"/>
              <a:buFont typeface="Wingdings" panose="05000000000000000000" pitchFamily="2" charset="2"/>
              <a:buChar char="§"/>
            </a:pPr>
            <a:endParaRPr dirty="0"/>
          </a:p>
          <a:p>
            <a:pPr marL="342900" lvl="0" indent="-165100" algn="l" rtl="0">
              <a:spcBef>
                <a:spcPts val="560"/>
              </a:spcBef>
              <a:spcAft>
                <a:spcPts val="0"/>
              </a:spcAft>
              <a:buSzPts val="2800"/>
              <a:buNone/>
            </a:pPr>
            <a:endParaRPr dirty="0"/>
          </a:p>
        </p:txBody>
      </p:sp>
      <p:sp>
        <p:nvSpPr>
          <p:cNvPr id="96" name="Google Shape;96;p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97" name="Google Shape;97;p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98" name="Google Shape;98;p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a:t>Kiến</a:t>
            </a:r>
            <a:r>
              <a:rPr lang="en-US" dirty="0"/>
              <a:t> </a:t>
            </a:r>
            <a:r>
              <a:rPr lang="en-US" dirty="0" err="1"/>
              <a:t>trúc</a:t>
            </a:r>
            <a:r>
              <a:rPr lang="en-US" dirty="0"/>
              <a:t> </a:t>
            </a:r>
            <a:r>
              <a:rPr lang="en-US" dirty="0" err="1"/>
              <a:t>mạng</a:t>
            </a:r>
            <a:r>
              <a:rPr lang="en-US" dirty="0"/>
              <a:t> VGG16</a:t>
            </a:r>
            <a:endParaRPr dirty="0"/>
          </a:p>
        </p:txBody>
      </p:sp>
      <p:sp>
        <p:nvSpPr>
          <p:cNvPr id="105" name="Google Shape;105;p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06" name="Google Shape;106;p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07" name="Google Shape;107;p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7" name="Group 6">
            <a:extLst>
              <a:ext uri="{FF2B5EF4-FFF2-40B4-BE49-F238E27FC236}">
                <a16:creationId xmlns:a16="http://schemas.microsoft.com/office/drawing/2014/main" id="{3DDF523B-36A6-497C-B934-723E432B784A}"/>
              </a:ext>
            </a:extLst>
          </p:cNvPr>
          <p:cNvGrpSpPr/>
          <p:nvPr/>
        </p:nvGrpSpPr>
        <p:grpSpPr>
          <a:xfrm>
            <a:off x="20277" y="1110307"/>
            <a:ext cx="9198453" cy="4578527"/>
            <a:chOff x="145746" y="943806"/>
            <a:chExt cx="11283554" cy="5616385"/>
          </a:xfrm>
        </p:grpSpPr>
        <p:sp>
          <p:nvSpPr>
            <p:cNvPr id="8" name="Rectangle 7">
              <a:extLst>
                <a:ext uri="{FF2B5EF4-FFF2-40B4-BE49-F238E27FC236}">
                  <a16:creationId xmlns:a16="http://schemas.microsoft.com/office/drawing/2014/main" id="{17D720F4-6E15-448C-8C49-860275D076A5}"/>
                </a:ext>
              </a:extLst>
            </p:cNvPr>
            <p:cNvSpPr/>
            <p:nvPr/>
          </p:nvSpPr>
          <p:spPr>
            <a:xfrm>
              <a:off x="1170774" y="1726251"/>
              <a:ext cx="307648" cy="4690183"/>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837424-EA6F-40A3-BCE6-526D27974C81}"/>
                </a:ext>
              </a:extLst>
            </p:cNvPr>
            <p:cNvSpPr/>
            <p:nvPr/>
          </p:nvSpPr>
          <p:spPr>
            <a:xfrm>
              <a:off x="1534045" y="1726251"/>
              <a:ext cx="307648" cy="4690183"/>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7C887C-0372-4AC3-A601-4DCDF0B3DF67}"/>
                </a:ext>
              </a:extLst>
            </p:cNvPr>
            <p:cNvSpPr/>
            <p:nvPr/>
          </p:nvSpPr>
          <p:spPr>
            <a:xfrm>
              <a:off x="2657653" y="2127903"/>
              <a:ext cx="307648" cy="3886879"/>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795198-A5FA-4B0E-923E-E9D75A7A8BF4}"/>
                </a:ext>
              </a:extLst>
            </p:cNvPr>
            <p:cNvSpPr/>
            <p:nvPr/>
          </p:nvSpPr>
          <p:spPr>
            <a:xfrm>
              <a:off x="3020924" y="2126711"/>
              <a:ext cx="307648" cy="3903721"/>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F352F7-CEE3-4E5E-A15D-945AA43630B8}"/>
                </a:ext>
              </a:extLst>
            </p:cNvPr>
            <p:cNvSpPr/>
            <p:nvPr/>
          </p:nvSpPr>
          <p:spPr>
            <a:xfrm>
              <a:off x="4514229" y="2607875"/>
              <a:ext cx="307648" cy="2946842"/>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AE6A1-ABD5-4205-92EA-18D3BEFD691B}"/>
                </a:ext>
              </a:extLst>
            </p:cNvPr>
            <p:cNvSpPr/>
            <p:nvPr/>
          </p:nvSpPr>
          <p:spPr>
            <a:xfrm>
              <a:off x="4135291" y="2607875"/>
              <a:ext cx="307648" cy="2946842"/>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E465B1-19BE-49E0-B6EA-C9292E71F4C9}"/>
                </a:ext>
              </a:extLst>
            </p:cNvPr>
            <p:cNvSpPr/>
            <p:nvPr/>
          </p:nvSpPr>
          <p:spPr>
            <a:xfrm>
              <a:off x="4885334" y="2607875"/>
              <a:ext cx="307648" cy="2946842"/>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EB6337-DF11-4A8A-83FD-3B04902581CD}"/>
                </a:ext>
              </a:extLst>
            </p:cNvPr>
            <p:cNvSpPr/>
            <p:nvPr/>
          </p:nvSpPr>
          <p:spPr>
            <a:xfrm>
              <a:off x="6335693" y="2969698"/>
              <a:ext cx="307648" cy="2220449"/>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64704A-D04D-4286-B3C3-F4042ED2D867}"/>
                </a:ext>
              </a:extLst>
            </p:cNvPr>
            <p:cNvSpPr/>
            <p:nvPr/>
          </p:nvSpPr>
          <p:spPr>
            <a:xfrm>
              <a:off x="5956755" y="2969698"/>
              <a:ext cx="307648" cy="2220449"/>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DFE2875-CB9A-437E-816C-8AB9A185C4EC}"/>
                </a:ext>
              </a:extLst>
            </p:cNvPr>
            <p:cNvSpPr/>
            <p:nvPr/>
          </p:nvSpPr>
          <p:spPr>
            <a:xfrm>
              <a:off x="6706798" y="2969698"/>
              <a:ext cx="307648" cy="2220449"/>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58C5A2-EE10-40BB-A440-024F7014408C}"/>
                </a:ext>
              </a:extLst>
            </p:cNvPr>
            <p:cNvSpPr/>
            <p:nvPr/>
          </p:nvSpPr>
          <p:spPr>
            <a:xfrm>
              <a:off x="8153714" y="3131428"/>
              <a:ext cx="307648" cy="1894285"/>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D1EB54-5C60-4751-A234-7E0762A2BACF}"/>
                </a:ext>
              </a:extLst>
            </p:cNvPr>
            <p:cNvSpPr/>
            <p:nvPr/>
          </p:nvSpPr>
          <p:spPr>
            <a:xfrm>
              <a:off x="7774775" y="3131428"/>
              <a:ext cx="307648" cy="1894285"/>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4F7C02-9B4C-4661-8CC0-D3F9D2948471}"/>
                </a:ext>
              </a:extLst>
            </p:cNvPr>
            <p:cNvSpPr/>
            <p:nvPr/>
          </p:nvSpPr>
          <p:spPr>
            <a:xfrm>
              <a:off x="8524818" y="3131428"/>
              <a:ext cx="307648" cy="1894285"/>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4B090DB-4C70-4AFA-93C9-58872885DD02}"/>
                </a:ext>
              </a:extLst>
            </p:cNvPr>
            <p:cNvSpPr/>
            <p:nvPr/>
          </p:nvSpPr>
          <p:spPr>
            <a:xfrm>
              <a:off x="1917669" y="1726250"/>
              <a:ext cx="307648" cy="469018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FDE38D8-34E5-4CC9-B57F-C40A5DB3812A}"/>
                </a:ext>
              </a:extLst>
            </p:cNvPr>
            <p:cNvSpPr/>
            <p:nvPr/>
          </p:nvSpPr>
          <p:spPr>
            <a:xfrm>
              <a:off x="3396472" y="2126710"/>
              <a:ext cx="307648" cy="390372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EB58A6-869F-423F-B9F8-F188496965DD}"/>
                </a:ext>
              </a:extLst>
            </p:cNvPr>
            <p:cNvSpPr/>
            <p:nvPr/>
          </p:nvSpPr>
          <p:spPr>
            <a:xfrm>
              <a:off x="5251968" y="2607875"/>
              <a:ext cx="307648" cy="2946842"/>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1322F0D-F8AA-4EE2-B37B-14566F2C56D4}"/>
                </a:ext>
              </a:extLst>
            </p:cNvPr>
            <p:cNvSpPr/>
            <p:nvPr/>
          </p:nvSpPr>
          <p:spPr>
            <a:xfrm>
              <a:off x="7067596" y="2969698"/>
              <a:ext cx="307648" cy="2220449"/>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5D3953-988D-4506-B3F6-52DC52ABE538}"/>
                </a:ext>
              </a:extLst>
            </p:cNvPr>
            <p:cNvSpPr/>
            <p:nvPr/>
          </p:nvSpPr>
          <p:spPr>
            <a:xfrm>
              <a:off x="8918113" y="3131427"/>
              <a:ext cx="307648" cy="189428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B93DA50-60A4-46FD-A0BA-0FF5299032EA}"/>
                </a:ext>
              </a:extLst>
            </p:cNvPr>
            <p:cNvSpPr/>
            <p:nvPr/>
          </p:nvSpPr>
          <p:spPr>
            <a:xfrm>
              <a:off x="9686682" y="1607546"/>
              <a:ext cx="307648" cy="495264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839653-3A8D-4E19-BF44-45B201ACE690}"/>
                </a:ext>
              </a:extLst>
            </p:cNvPr>
            <p:cNvSpPr/>
            <p:nvPr/>
          </p:nvSpPr>
          <p:spPr>
            <a:xfrm>
              <a:off x="10049953" y="1607546"/>
              <a:ext cx="307648" cy="495264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7E957E-F512-434E-B95D-8A2EBCD36F2B}"/>
                </a:ext>
              </a:extLst>
            </p:cNvPr>
            <p:cNvSpPr/>
            <p:nvPr/>
          </p:nvSpPr>
          <p:spPr>
            <a:xfrm>
              <a:off x="10680381" y="2142360"/>
              <a:ext cx="307648" cy="3903721"/>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37AC0E7-123B-4B52-9456-3DED1B872606}"/>
                </a:ext>
              </a:extLst>
            </p:cNvPr>
            <p:cNvCxnSpPr>
              <a:stCxn id="21" idx="3"/>
              <a:endCxn id="10" idx="1"/>
            </p:cNvCxnSpPr>
            <p:nvPr/>
          </p:nvCxnSpPr>
          <p:spPr>
            <a:xfrm>
              <a:off x="2225317" y="4071342"/>
              <a:ext cx="4323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5E02F7-646F-421A-A11A-A3B8780E6C23}"/>
                </a:ext>
              </a:extLst>
            </p:cNvPr>
            <p:cNvCxnSpPr>
              <a:stCxn id="22" idx="3"/>
              <a:endCxn id="13" idx="1"/>
            </p:cNvCxnSpPr>
            <p:nvPr/>
          </p:nvCxnSpPr>
          <p:spPr>
            <a:xfrm>
              <a:off x="3704120" y="4078571"/>
              <a:ext cx="431171" cy="2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83B416-1C55-4396-B1CF-0C8F4AB40239}"/>
                </a:ext>
              </a:extLst>
            </p:cNvPr>
            <p:cNvCxnSpPr>
              <a:stCxn id="23" idx="3"/>
              <a:endCxn id="16" idx="1"/>
            </p:cNvCxnSpPr>
            <p:nvPr/>
          </p:nvCxnSpPr>
          <p:spPr>
            <a:xfrm flipV="1">
              <a:off x="5559616" y="4079923"/>
              <a:ext cx="397139" cy="13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F381FFE-D371-4A3D-975C-FC7AA1CBFE3D}"/>
                </a:ext>
              </a:extLst>
            </p:cNvPr>
            <p:cNvCxnSpPr>
              <a:stCxn id="24" idx="3"/>
              <a:endCxn id="19" idx="1"/>
            </p:cNvCxnSpPr>
            <p:nvPr/>
          </p:nvCxnSpPr>
          <p:spPr>
            <a:xfrm flipV="1">
              <a:off x="7375244" y="4078571"/>
              <a:ext cx="399531" cy="1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8E54CEA-CFCF-47F9-9FB0-230637CC8DF8}"/>
                </a:ext>
              </a:extLst>
            </p:cNvPr>
            <p:cNvCxnSpPr>
              <a:cxnSpLocks/>
              <a:stCxn id="25" idx="3"/>
              <a:endCxn id="26" idx="1"/>
            </p:cNvCxnSpPr>
            <p:nvPr/>
          </p:nvCxnSpPr>
          <p:spPr>
            <a:xfrm>
              <a:off x="9225761" y="4078570"/>
              <a:ext cx="460921" cy="52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F7CFC50-3051-4611-91A6-82769F206EC4}"/>
                </a:ext>
              </a:extLst>
            </p:cNvPr>
            <p:cNvCxnSpPr>
              <a:cxnSpLocks/>
              <a:stCxn id="27" idx="3"/>
              <a:endCxn id="28" idx="1"/>
            </p:cNvCxnSpPr>
            <p:nvPr/>
          </p:nvCxnSpPr>
          <p:spPr>
            <a:xfrm>
              <a:off x="10357601" y="4083869"/>
              <a:ext cx="322780" cy="10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9BE9515-3881-43F4-82FF-32DB5686A770}"/>
                </a:ext>
              </a:extLst>
            </p:cNvPr>
            <p:cNvSpPr/>
            <p:nvPr/>
          </p:nvSpPr>
          <p:spPr>
            <a:xfrm>
              <a:off x="502861" y="1726249"/>
              <a:ext cx="307648" cy="4690183"/>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C11CCAF-7F75-4993-B16F-21FC46AB1FAC}"/>
                </a:ext>
              </a:extLst>
            </p:cNvPr>
            <p:cNvCxnSpPr>
              <a:stCxn id="35" idx="3"/>
              <a:endCxn id="8" idx="1"/>
            </p:cNvCxnSpPr>
            <p:nvPr/>
          </p:nvCxnSpPr>
          <p:spPr>
            <a:xfrm>
              <a:off x="810509" y="4071341"/>
              <a:ext cx="360265" cy="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ED51008-CCEC-4F0A-A749-CFFD346FDCBE}"/>
                </a:ext>
              </a:extLst>
            </p:cNvPr>
            <p:cNvSpPr txBox="1"/>
            <p:nvPr/>
          </p:nvSpPr>
          <p:spPr>
            <a:xfrm>
              <a:off x="959867" y="1077071"/>
              <a:ext cx="172342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Conv1: 2 layers</a:t>
              </a:r>
            </a:p>
            <a:p>
              <a:r>
                <a:rPr lang="en-US" dirty="0">
                  <a:latin typeface="Times New Roman" panose="02020603050405020304" pitchFamily="18" charset="0"/>
                  <a:cs typeface="Times New Roman" panose="02020603050405020304" pitchFamily="18" charset="0"/>
                </a:rPr>
                <a:t>64 filters 3x3</a:t>
              </a:r>
            </a:p>
          </p:txBody>
        </p:sp>
        <p:sp>
          <p:nvSpPr>
            <p:cNvPr id="38" name="TextBox 37">
              <a:extLst>
                <a:ext uri="{FF2B5EF4-FFF2-40B4-BE49-F238E27FC236}">
                  <a16:creationId xmlns:a16="http://schemas.microsoft.com/office/drawing/2014/main" id="{4C67BA65-7656-4E0D-8257-9AC146E48ECC}"/>
                </a:ext>
              </a:extLst>
            </p:cNvPr>
            <p:cNvSpPr txBox="1"/>
            <p:nvPr/>
          </p:nvSpPr>
          <p:spPr>
            <a:xfrm>
              <a:off x="2419405" y="1400236"/>
              <a:ext cx="16489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Conv2: 2 layers</a:t>
              </a:r>
            </a:p>
            <a:p>
              <a:r>
                <a:rPr lang="en-US" dirty="0">
                  <a:latin typeface="Times New Roman" panose="02020603050405020304" pitchFamily="18" charset="0"/>
                  <a:cs typeface="Times New Roman" panose="02020603050405020304" pitchFamily="18" charset="0"/>
                </a:rPr>
                <a:t>128 filters 3x3</a:t>
              </a:r>
            </a:p>
          </p:txBody>
        </p:sp>
        <p:sp>
          <p:nvSpPr>
            <p:cNvPr id="39" name="TextBox 38">
              <a:extLst>
                <a:ext uri="{FF2B5EF4-FFF2-40B4-BE49-F238E27FC236}">
                  <a16:creationId xmlns:a16="http://schemas.microsoft.com/office/drawing/2014/main" id="{3695826E-5420-4840-B891-A3318115935E}"/>
                </a:ext>
              </a:extLst>
            </p:cNvPr>
            <p:cNvSpPr txBox="1"/>
            <p:nvPr/>
          </p:nvSpPr>
          <p:spPr>
            <a:xfrm>
              <a:off x="3891025" y="1958819"/>
              <a:ext cx="16489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Conv3: 3 layers</a:t>
              </a:r>
            </a:p>
            <a:p>
              <a:r>
                <a:rPr lang="en-US" dirty="0">
                  <a:latin typeface="Times New Roman" panose="02020603050405020304" pitchFamily="18" charset="0"/>
                  <a:cs typeface="Times New Roman" panose="02020603050405020304" pitchFamily="18" charset="0"/>
                </a:rPr>
                <a:t>256 filters 3x3</a:t>
              </a:r>
            </a:p>
          </p:txBody>
        </p:sp>
        <p:sp>
          <p:nvSpPr>
            <p:cNvPr id="40" name="TextBox 39">
              <a:extLst>
                <a:ext uri="{FF2B5EF4-FFF2-40B4-BE49-F238E27FC236}">
                  <a16:creationId xmlns:a16="http://schemas.microsoft.com/office/drawing/2014/main" id="{E9CB86E7-1DB9-4070-B57E-CB01D02BEF7B}"/>
                </a:ext>
              </a:extLst>
            </p:cNvPr>
            <p:cNvSpPr txBox="1"/>
            <p:nvPr/>
          </p:nvSpPr>
          <p:spPr>
            <a:xfrm>
              <a:off x="5818303" y="2281984"/>
              <a:ext cx="16489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Conv3: 3 layers</a:t>
              </a:r>
            </a:p>
            <a:p>
              <a:r>
                <a:rPr lang="en-US" dirty="0">
                  <a:latin typeface="Times New Roman" panose="02020603050405020304" pitchFamily="18" charset="0"/>
                  <a:cs typeface="Times New Roman" panose="02020603050405020304" pitchFamily="18" charset="0"/>
                </a:rPr>
                <a:t>512 filters 3x3</a:t>
              </a:r>
            </a:p>
          </p:txBody>
        </p:sp>
        <p:sp>
          <p:nvSpPr>
            <p:cNvPr id="41" name="Oval 40">
              <a:extLst>
                <a:ext uri="{FF2B5EF4-FFF2-40B4-BE49-F238E27FC236}">
                  <a16:creationId xmlns:a16="http://schemas.microsoft.com/office/drawing/2014/main" id="{2CEB8DD6-E56B-477D-BDAE-47161D4014FC}"/>
                </a:ext>
              </a:extLst>
            </p:cNvPr>
            <p:cNvSpPr/>
            <p:nvPr/>
          </p:nvSpPr>
          <p:spPr>
            <a:xfrm>
              <a:off x="1105456" y="2046567"/>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2" name="Oval 41">
              <a:extLst>
                <a:ext uri="{FF2B5EF4-FFF2-40B4-BE49-F238E27FC236}">
                  <a16:creationId xmlns:a16="http://schemas.microsoft.com/office/drawing/2014/main" id="{65BB652F-367E-43FA-A506-E51E72F70247}"/>
                </a:ext>
              </a:extLst>
            </p:cNvPr>
            <p:cNvSpPr/>
            <p:nvPr/>
          </p:nvSpPr>
          <p:spPr>
            <a:xfrm>
              <a:off x="1483040" y="2049265"/>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3" name="Oval 42">
              <a:extLst>
                <a:ext uri="{FF2B5EF4-FFF2-40B4-BE49-F238E27FC236}">
                  <a16:creationId xmlns:a16="http://schemas.microsoft.com/office/drawing/2014/main" id="{8B1D8758-19A2-4550-B563-E5B9480A386A}"/>
                </a:ext>
              </a:extLst>
            </p:cNvPr>
            <p:cNvSpPr/>
            <p:nvPr/>
          </p:nvSpPr>
          <p:spPr>
            <a:xfrm>
              <a:off x="2607585" y="2441985"/>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4" name="Oval 43">
              <a:extLst>
                <a:ext uri="{FF2B5EF4-FFF2-40B4-BE49-F238E27FC236}">
                  <a16:creationId xmlns:a16="http://schemas.microsoft.com/office/drawing/2014/main" id="{966AEF85-5171-4192-B0B3-C9FA8A6EA0E2}"/>
                </a:ext>
              </a:extLst>
            </p:cNvPr>
            <p:cNvSpPr/>
            <p:nvPr/>
          </p:nvSpPr>
          <p:spPr>
            <a:xfrm>
              <a:off x="2976357" y="2441985"/>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5" name="Oval 44">
              <a:extLst>
                <a:ext uri="{FF2B5EF4-FFF2-40B4-BE49-F238E27FC236}">
                  <a16:creationId xmlns:a16="http://schemas.microsoft.com/office/drawing/2014/main" id="{40455C32-979A-4673-8B67-73E84098CFAF}"/>
                </a:ext>
              </a:extLst>
            </p:cNvPr>
            <p:cNvSpPr/>
            <p:nvPr/>
          </p:nvSpPr>
          <p:spPr>
            <a:xfrm>
              <a:off x="4093816" y="292378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6" name="Oval 45">
              <a:extLst>
                <a:ext uri="{FF2B5EF4-FFF2-40B4-BE49-F238E27FC236}">
                  <a16:creationId xmlns:a16="http://schemas.microsoft.com/office/drawing/2014/main" id="{B54EC6E8-B72E-485C-BF52-D0B753414A48}"/>
                </a:ext>
              </a:extLst>
            </p:cNvPr>
            <p:cNvSpPr/>
            <p:nvPr/>
          </p:nvSpPr>
          <p:spPr>
            <a:xfrm>
              <a:off x="4471528" y="292378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7" name="Oval 46">
              <a:extLst>
                <a:ext uri="{FF2B5EF4-FFF2-40B4-BE49-F238E27FC236}">
                  <a16:creationId xmlns:a16="http://schemas.microsoft.com/office/drawing/2014/main" id="{CB1F2253-5C13-4DAB-B775-96BDB908ABD8}"/>
                </a:ext>
              </a:extLst>
            </p:cNvPr>
            <p:cNvSpPr/>
            <p:nvPr/>
          </p:nvSpPr>
          <p:spPr>
            <a:xfrm>
              <a:off x="4838629" y="292378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8" name="Oval 47">
              <a:extLst>
                <a:ext uri="{FF2B5EF4-FFF2-40B4-BE49-F238E27FC236}">
                  <a16:creationId xmlns:a16="http://schemas.microsoft.com/office/drawing/2014/main" id="{B934E752-5D90-4BB2-BFF3-6EFA414D4318}"/>
                </a:ext>
              </a:extLst>
            </p:cNvPr>
            <p:cNvSpPr/>
            <p:nvPr/>
          </p:nvSpPr>
          <p:spPr>
            <a:xfrm>
              <a:off x="5915280" y="320274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49" name="Oval 48">
              <a:extLst>
                <a:ext uri="{FF2B5EF4-FFF2-40B4-BE49-F238E27FC236}">
                  <a16:creationId xmlns:a16="http://schemas.microsoft.com/office/drawing/2014/main" id="{EEF270CC-1BDC-4364-8372-277FD363C6FF}"/>
                </a:ext>
              </a:extLst>
            </p:cNvPr>
            <p:cNvSpPr/>
            <p:nvPr/>
          </p:nvSpPr>
          <p:spPr>
            <a:xfrm>
              <a:off x="6290935" y="320274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0" name="Oval 49">
              <a:extLst>
                <a:ext uri="{FF2B5EF4-FFF2-40B4-BE49-F238E27FC236}">
                  <a16:creationId xmlns:a16="http://schemas.microsoft.com/office/drawing/2014/main" id="{67AB1347-7B72-4441-B054-2084C2FD173A}"/>
                </a:ext>
              </a:extLst>
            </p:cNvPr>
            <p:cNvSpPr/>
            <p:nvPr/>
          </p:nvSpPr>
          <p:spPr>
            <a:xfrm>
              <a:off x="6668903" y="3202743"/>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1" name="TextBox 50">
              <a:extLst>
                <a:ext uri="{FF2B5EF4-FFF2-40B4-BE49-F238E27FC236}">
                  <a16:creationId xmlns:a16="http://schemas.microsoft.com/office/drawing/2014/main" id="{BE77D6F4-74A3-4094-95C2-62C79E0450C6}"/>
                </a:ext>
              </a:extLst>
            </p:cNvPr>
            <p:cNvSpPr txBox="1"/>
            <p:nvPr/>
          </p:nvSpPr>
          <p:spPr>
            <a:xfrm>
              <a:off x="9285822" y="943806"/>
              <a:ext cx="214347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Fully Connected:</a:t>
              </a:r>
            </a:p>
            <a:p>
              <a:r>
                <a:rPr lang="en-US" dirty="0">
                  <a:latin typeface="Times New Roman" panose="02020603050405020304" pitchFamily="18" charset="0"/>
                  <a:cs typeface="Times New Roman" panose="02020603050405020304" pitchFamily="18" charset="0"/>
                </a:rPr>
                <a:t>2 layers, 100 node</a:t>
              </a:r>
            </a:p>
          </p:txBody>
        </p:sp>
        <p:sp>
          <p:nvSpPr>
            <p:cNvPr id="52" name="TextBox 51">
              <a:extLst>
                <a:ext uri="{FF2B5EF4-FFF2-40B4-BE49-F238E27FC236}">
                  <a16:creationId xmlns:a16="http://schemas.microsoft.com/office/drawing/2014/main" id="{1086BE73-ADF6-40B1-B683-83A5A3689C8C}"/>
                </a:ext>
              </a:extLst>
            </p:cNvPr>
            <p:cNvSpPr txBox="1"/>
            <p:nvPr/>
          </p:nvSpPr>
          <p:spPr>
            <a:xfrm>
              <a:off x="7636898" y="2405072"/>
              <a:ext cx="16489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Conv4: 3 layers</a:t>
              </a:r>
            </a:p>
            <a:p>
              <a:r>
                <a:rPr lang="en-US" dirty="0">
                  <a:latin typeface="Times New Roman" panose="02020603050405020304" pitchFamily="18" charset="0"/>
                  <a:cs typeface="Times New Roman" panose="02020603050405020304" pitchFamily="18" charset="0"/>
                </a:rPr>
                <a:t>512 filters 3x3</a:t>
              </a:r>
            </a:p>
          </p:txBody>
        </p:sp>
        <p:sp>
          <p:nvSpPr>
            <p:cNvPr id="53" name="Oval 52">
              <a:extLst>
                <a:ext uri="{FF2B5EF4-FFF2-40B4-BE49-F238E27FC236}">
                  <a16:creationId xmlns:a16="http://schemas.microsoft.com/office/drawing/2014/main" id="{75F7136E-1F5F-4AC1-8F53-08278A67239F}"/>
                </a:ext>
              </a:extLst>
            </p:cNvPr>
            <p:cNvSpPr/>
            <p:nvPr/>
          </p:nvSpPr>
          <p:spPr>
            <a:xfrm>
              <a:off x="7720143" y="3381601"/>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4" name="Oval 53">
              <a:extLst>
                <a:ext uri="{FF2B5EF4-FFF2-40B4-BE49-F238E27FC236}">
                  <a16:creationId xmlns:a16="http://schemas.microsoft.com/office/drawing/2014/main" id="{2061F708-5B70-48C5-8D39-CAA23F4C76D4}"/>
                </a:ext>
              </a:extLst>
            </p:cNvPr>
            <p:cNvSpPr/>
            <p:nvPr/>
          </p:nvSpPr>
          <p:spPr>
            <a:xfrm>
              <a:off x="8095798" y="3381601"/>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5" name="Oval 54">
              <a:extLst>
                <a:ext uri="{FF2B5EF4-FFF2-40B4-BE49-F238E27FC236}">
                  <a16:creationId xmlns:a16="http://schemas.microsoft.com/office/drawing/2014/main" id="{11317A54-3B4E-4FD8-B289-8DAE1B0A0F73}"/>
                </a:ext>
              </a:extLst>
            </p:cNvPr>
            <p:cNvSpPr/>
            <p:nvPr/>
          </p:nvSpPr>
          <p:spPr>
            <a:xfrm>
              <a:off x="8473766" y="3381601"/>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6" name="Oval 55">
              <a:extLst>
                <a:ext uri="{FF2B5EF4-FFF2-40B4-BE49-F238E27FC236}">
                  <a16:creationId xmlns:a16="http://schemas.microsoft.com/office/drawing/2014/main" id="{36573EBB-6C6A-403B-B90D-D4269EE6DB2F}"/>
                </a:ext>
              </a:extLst>
            </p:cNvPr>
            <p:cNvSpPr/>
            <p:nvPr/>
          </p:nvSpPr>
          <p:spPr>
            <a:xfrm>
              <a:off x="9622301" y="1804909"/>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7" name="Oval 56">
              <a:extLst>
                <a:ext uri="{FF2B5EF4-FFF2-40B4-BE49-F238E27FC236}">
                  <a16:creationId xmlns:a16="http://schemas.microsoft.com/office/drawing/2014/main" id="{0BA076F9-4E4E-4E8D-BDB1-6026B3A5859B}"/>
                </a:ext>
              </a:extLst>
            </p:cNvPr>
            <p:cNvSpPr/>
            <p:nvPr/>
          </p:nvSpPr>
          <p:spPr>
            <a:xfrm>
              <a:off x="9999885" y="1807607"/>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58" name="Oval 57">
              <a:extLst>
                <a:ext uri="{FF2B5EF4-FFF2-40B4-BE49-F238E27FC236}">
                  <a16:creationId xmlns:a16="http://schemas.microsoft.com/office/drawing/2014/main" id="{748AB189-E1C6-4F84-B9CA-4733D523B71D}"/>
                </a:ext>
              </a:extLst>
            </p:cNvPr>
            <p:cNvSpPr/>
            <p:nvPr/>
          </p:nvSpPr>
          <p:spPr>
            <a:xfrm>
              <a:off x="10630313" y="2441985"/>
              <a:ext cx="357716" cy="3577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a:t>
              </a:r>
            </a:p>
          </p:txBody>
        </p:sp>
        <p:sp>
          <p:nvSpPr>
            <p:cNvPr id="59" name="TextBox 58">
              <a:extLst>
                <a:ext uri="{FF2B5EF4-FFF2-40B4-BE49-F238E27FC236}">
                  <a16:creationId xmlns:a16="http://schemas.microsoft.com/office/drawing/2014/main" id="{C528AF49-647A-4D66-8A75-6C529741B154}"/>
                </a:ext>
              </a:extLst>
            </p:cNvPr>
            <p:cNvSpPr txBox="1"/>
            <p:nvPr/>
          </p:nvSpPr>
          <p:spPr>
            <a:xfrm rot="16200000">
              <a:off x="10633276" y="3886673"/>
              <a:ext cx="9857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 class</a:t>
              </a:r>
            </a:p>
          </p:txBody>
        </p:sp>
        <p:sp>
          <p:nvSpPr>
            <p:cNvPr id="60" name="TextBox 59">
              <a:extLst>
                <a:ext uri="{FF2B5EF4-FFF2-40B4-BE49-F238E27FC236}">
                  <a16:creationId xmlns:a16="http://schemas.microsoft.com/office/drawing/2014/main" id="{105F7BBA-552D-4917-9678-69EB6661D262}"/>
                </a:ext>
              </a:extLst>
            </p:cNvPr>
            <p:cNvSpPr txBox="1"/>
            <p:nvPr/>
          </p:nvSpPr>
          <p:spPr>
            <a:xfrm rot="16200000">
              <a:off x="-663165" y="3732694"/>
              <a:ext cx="19871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Layer: 28x28</a:t>
              </a:r>
            </a:p>
          </p:txBody>
        </p:sp>
      </p:grpSp>
      <p:grpSp>
        <p:nvGrpSpPr>
          <p:cNvPr id="3" name="Group 2">
            <a:extLst>
              <a:ext uri="{FF2B5EF4-FFF2-40B4-BE49-F238E27FC236}">
                <a16:creationId xmlns:a16="http://schemas.microsoft.com/office/drawing/2014/main" id="{8EF765D3-90CD-4FC6-986E-F924B72E69D7}"/>
              </a:ext>
            </a:extLst>
          </p:cNvPr>
          <p:cNvGrpSpPr/>
          <p:nvPr/>
        </p:nvGrpSpPr>
        <p:grpSpPr>
          <a:xfrm>
            <a:off x="2515525" y="5514871"/>
            <a:ext cx="1191376" cy="357716"/>
            <a:chOff x="590731" y="5941258"/>
            <a:chExt cx="1191376" cy="357716"/>
          </a:xfrm>
        </p:grpSpPr>
        <p:sp>
          <p:nvSpPr>
            <p:cNvPr id="61" name="Oval 60">
              <a:extLst>
                <a:ext uri="{FF2B5EF4-FFF2-40B4-BE49-F238E27FC236}">
                  <a16:creationId xmlns:a16="http://schemas.microsoft.com/office/drawing/2014/main" id="{3077609B-2745-4EB5-BA7F-DD1192CC1B3D}"/>
                </a:ext>
              </a:extLst>
            </p:cNvPr>
            <p:cNvSpPr/>
            <p:nvPr/>
          </p:nvSpPr>
          <p:spPr>
            <a:xfrm>
              <a:off x="590731" y="5941258"/>
              <a:ext cx="357716" cy="357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p>
          </p:txBody>
        </p:sp>
        <p:sp>
          <p:nvSpPr>
            <p:cNvPr id="2" name="TextBox 1">
              <a:extLst>
                <a:ext uri="{FF2B5EF4-FFF2-40B4-BE49-F238E27FC236}">
                  <a16:creationId xmlns:a16="http://schemas.microsoft.com/office/drawing/2014/main" id="{7688976B-347E-43F5-8B59-C7F441CDCDF7}"/>
                </a:ext>
              </a:extLst>
            </p:cNvPr>
            <p:cNvSpPr txBox="1"/>
            <p:nvPr/>
          </p:nvSpPr>
          <p:spPr>
            <a:xfrm>
              <a:off x="1002577" y="5971715"/>
              <a:ext cx="779530" cy="308176"/>
            </a:xfrm>
            <a:prstGeom prst="rect">
              <a:avLst/>
            </a:prstGeom>
            <a:noFill/>
          </p:spPr>
          <p:txBody>
            <a:bodyPr wrap="squar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ReLU</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DA7D0C74-EF4B-487B-A172-B2F0713CA314}"/>
              </a:ext>
            </a:extLst>
          </p:cNvPr>
          <p:cNvGrpSpPr/>
          <p:nvPr/>
        </p:nvGrpSpPr>
        <p:grpSpPr>
          <a:xfrm>
            <a:off x="2515525" y="5995586"/>
            <a:ext cx="1310404" cy="366058"/>
            <a:chOff x="2535552" y="5944659"/>
            <a:chExt cx="1310404" cy="366058"/>
          </a:xfrm>
        </p:grpSpPr>
        <p:sp>
          <p:nvSpPr>
            <p:cNvPr id="62" name="Oval 61">
              <a:extLst>
                <a:ext uri="{FF2B5EF4-FFF2-40B4-BE49-F238E27FC236}">
                  <a16:creationId xmlns:a16="http://schemas.microsoft.com/office/drawing/2014/main" id="{7240B6DD-5795-4184-96E7-D42AA1284F57}"/>
                </a:ext>
              </a:extLst>
            </p:cNvPr>
            <p:cNvSpPr/>
            <p:nvPr/>
          </p:nvSpPr>
          <p:spPr>
            <a:xfrm>
              <a:off x="2535552" y="5953001"/>
              <a:ext cx="357716" cy="3577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a:t>
              </a:r>
            </a:p>
          </p:txBody>
        </p:sp>
        <p:sp>
          <p:nvSpPr>
            <p:cNvPr id="65" name="TextBox 64">
              <a:extLst>
                <a:ext uri="{FF2B5EF4-FFF2-40B4-BE49-F238E27FC236}">
                  <a16:creationId xmlns:a16="http://schemas.microsoft.com/office/drawing/2014/main" id="{77D65586-C1CD-4384-A4FC-971238A1D65B}"/>
                </a:ext>
              </a:extLst>
            </p:cNvPr>
            <p:cNvSpPr txBox="1"/>
            <p:nvPr/>
          </p:nvSpPr>
          <p:spPr>
            <a:xfrm>
              <a:off x="2943265" y="5944659"/>
              <a:ext cx="902691" cy="307777"/>
            </a:xfrm>
            <a:prstGeom prst="rect">
              <a:avLst/>
            </a:prstGeom>
            <a:noFill/>
          </p:spPr>
          <p:txBody>
            <a:bodyPr wrap="squar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Softmax</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74" name="Group 73">
            <a:extLst>
              <a:ext uri="{FF2B5EF4-FFF2-40B4-BE49-F238E27FC236}">
                <a16:creationId xmlns:a16="http://schemas.microsoft.com/office/drawing/2014/main" id="{F675CEE7-14D7-4960-B869-3C06E9C56FDA}"/>
              </a:ext>
            </a:extLst>
          </p:cNvPr>
          <p:cNvGrpSpPr/>
          <p:nvPr/>
        </p:nvGrpSpPr>
        <p:grpSpPr>
          <a:xfrm>
            <a:off x="4249002" y="5522515"/>
            <a:ext cx="1428571" cy="320207"/>
            <a:chOff x="4249002" y="5522515"/>
            <a:chExt cx="1428571" cy="320207"/>
          </a:xfrm>
        </p:grpSpPr>
        <p:sp>
          <p:nvSpPr>
            <p:cNvPr id="5" name="Rectangle 4">
              <a:extLst>
                <a:ext uri="{FF2B5EF4-FFF2-40B4-BE49-F238E27FC236}">
                  <a16:creationId xmlns:a16="http://schemas.microsoft.com/office/drawing/2014/main" id="{37772E60-E2C1-46CB-9D6A-BEFCFE05847C}"/>
                </a:ext>
              </a:extLst>
            </p:cNvPr>
            <p:cNvSpPr/>
            <p:nvPr/>
          </p:nvSpPr>
          <p:spPr>
            <a:xfrm>
              <a:off x="4249002" y="5534945"/>
              <a:ext cx="291613" cy="307777"/>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D1C6B064-EF81-4292-9C17-0F433D35D12D}"/>
                </a:ext>
              </a:extLst>
            </p:cNvPr>
            <p:cNvSpPr txBox="1"/>
            <p:nvPr/>
          </p:nvSpPr>
          <p:spPr>
            <a:xfrm>
              <a:off x="4563466" y="5522515"/>
              <a:ext cx="1114107" cy="307777"/>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Convolution</a:t>
              </a:r>
            </a:p>
          </p:txBody>
        </p:sp>
      </p:grpSp>
      <p:grpSp>
        <p:nvGrpSpPr>
          <p:cNvPr id="67" name="Group 66">
            <a:extLst>
              <a:ext uri="{FF2B5EF4-FFF2-40B4-BE49-F238E27FC236}">
                <a16:creationId xmlns:a16="http://schemas.microsoft.com/office/drawing/2014/main" id="{66DC9737-98CE-4B15-932D-ED1E5D1C3E30}"/>
              </a:ext>
            </a:extLst>
          </p:cNvPr>
          <p:cNvGrpSpPr/>
          <p:nvPr/>
        </p:nvGrpSpPr>
        <p:grpSpPr>
          <a:xfrm>
            <a:off x="4251131" y="6131859"/>
            <a:ext cx="1565162" cy="310877"/>
            <a:chOff x="4251131" y="6131859"/>
            <a:chExt cx="1411898" cy="310877"/>
          </a:xfrm>
        </p:grpSpPr>
        <p:sp>
          <p:nvSpPr>
            <p:cNvPr id="68" name="Rectangle 67">
              <a:extLst>
                <a:ext uri="{FF2B5EF4-FFF2-40B4-BE49-F238E27FC236}">
                  <a16:creationId xmlns:a16="http://schemas.microsoft.com/office/drawing/2014/main" id="{F25F5491-D11F-4A20-AD50-547FA1571CD0}"/>
                </a:ext>
              </a:extLst>
            </p:cNvPr>
            <p:cNvSpPr/>
            <p:nvPr/>
          </p:nvSpPr>
          <p:spPr>
            <a:xfrm>
              <a:off x="4251131" y="6131859"/>
              <a:ext cx="291613" cy="30777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D0470C69-EC13-4737-BB1E-48B9E7CC6AC1}"/>
                </a:ext>
              </a:extLst>
            </p:cNvPr>
            <p:cNvSpPr txBox="1"/>
            <p:nvPr/>
          </p:nvSpPr>
          <p:spPr>
            <a:xfrm>
              <a:off x="4571206" y="6134959"/>
              <a:ext cx="1091823" cy="307777"/>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Pooling</a:t>
              </a:r>
            </a:p>
          </p:txBody>
        </p:sp>
      </p:grpSp>
      <p:grpSp>
        <p:nvGrpSpPr>
          <p:cNvPr id="64" name="Group 63">
            <a:extLst>
              <a:ext uri="{FF2B5EF4-FFF2-40B4-BE49-F238E27FC236}">
                <a16:creationId xmlns:a16="http://schemas.microsoft.com/office/drawing/2014/main" id="{1B26DC11-78B4-471D-9C9C-1043FE608B21}"/>
              </a:ext>
            </a:extLst>
          </p:cNvPr>
          <p:cNvGrpSpPr/>
          <p:nvPr/>
        </p:nvGrpSpPr>
        <p:grpSpPr>
          <a:xfrm>
            <a:off x="5816293" y="5532794"/>
            <a:ext cx="1856440" cy="314614"/>
            <a:chOff x="5816293" y="5532794"/>
            <a:chExt cx="1856440" cy="314614"/>
          </a:xfrm>
        </p:grpSpPr>
        <p:sp>
          <p:nvSpPr>
            <p:cNvPr id="69" name="Rectangle 68">
              <a:extLst>
                <a:ext uri="{FF2B5EF4-FFF2-40B4-BE49-F238E27FC236}">
                  <a16:creationId xmlns:a16="http://schemas.microsoft.com/office/drawing/2014/main" id="{E579FB4D-5349-434D-B3FF-4057C3C6A216}"/>
                </a:ext>
              </a:extLst>
            </p:cNvPr>
            <p:cNvSpPr/>
            <p:nvPr/>
          </p:nvSpPr>
          <p:spPr>
            <a:xfrm>
              <a:off x="5816293" y="5539631"/>
              <a:ext cx="291613" cy="30777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03504E1-24B0-44DA-BB73-1ECB8C62A2D4}"/>
                </a:ext>
              </a:extLst>
            </p:cNvPr>
            <p:cNvSpPr txBox="1"/>
            <p:nvPr/>
          </p:nvSpPr>
          <p:spPr>
            <a:xfrm>
              <a:off x="6137421" y="5532794"/>
              <a:ext cx="1535312" cy="307777"/>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Dense Layer</a:t>
              </a:r>
            </a:p>
          </p:txBody>
        </p:sp>
      </p:grpSp>
      <p:sp>
        <p:nvSpPr>
          <p:cNvPr id="6" name="TextBox 5">
            <a:extLst>
              <a:ext uri="{FF2B5EF4-FFF2-40B4-BE49-F238E27FC236}">
                <a16:creationId xmlns:a16="http://schemas.microsoft.com/office/drawing/2014/main" id="{6358ECC2-83D2-49B4-884A-F9E9C07BA98D}"/>
              </a:ext>
            </a:extLst>
          </p:cNvPr>
          <p:cNvSpPr txBox="1"/>
          <p:nvPr/>
        </p:nvSpPr>
        <p:spPr>
          <a:xfrm>
            <a:off x="6239529" y="6003928"/>
            <a:ext cx="1182856" cy="307777"/>
          </a:xfrm>
          <a:prstGeom prst="rect">
            <a:avLst/>
          </a:prstGeom>
          <a:noFill/>
        </p:spPr>
        <p:txBody>
          <a:bodyPr wrap="square" rtlCol="0">
            <a:spAutoFit/>
          </a:bodyPr>
          <a:lstStyle/>
          <a:p>
            <a:endParaRPr lang="en-US" dirty="0"/>
          </a:p>
        </p:txBody>
      </p:sp>
      <p:grpSp>
        <p:nvGrpSpPr>
          <p:cNvPr id="66" name="Group 65">
            <a:extLst>
              <a:ext uri="{FF2B5EF4-FFF2-40B4-BE49-F238E27FC236}">
                <a16:creationId xmlns:a16="http://schemas.microsoft.com/office/drawing/2014/main" id="{9D437F90-0463-45F4-8379-B6B6F8448DAA}"/>
              </a:ext>
            </a:extLst>
          </p:cNvPr>
          <p:cNvGrpSpPr/>
          <p:nvPr/>
        </p:nvGrpSpPr>
        <p:grpSpPr>
          <a:xfrm>
            <a:off x="5816293" y="6118210"/>
            <a:ext cx="1655055" cy="318156"/>
            <a:chOff x="5816293" y="6118210"/>
            <a:chExt cx="1655055" cy="318156"/>
          </a:xfrm>
        </p:grpSpPr>
        <p:sp>
          <p:nvSpPr>
            <p:cNvPr id="70" name="Rectangle 69">
              <a:extLst>
                <a:ext uri="{FF2B5EF4-FFF2-40B4-BE49-F238E27FC236}">
                  <a16:creationId xmlns:a16="http://schemas.microsoft.com/office/drawing/2014/main" id="{DA8B8D04-0F09-46DB-B8F1-2DBFACD693A9}"/>
                </a:ext>
              </a:extLst>
            </p:cNvPr>
            <p:cNvSpPr/>
            <p:nvPr/>
          </p:nvSpPr>
          <p:spPr>
            <a:xfrm>
              <a:off x="5816293" y="6128589"/>
              <a:ext cx="291613" cy="307777"/>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00C9C21-CF5C-4C4B-BD4F-663E60D32AE1}"/>
                </a:ext>
              </a:extLst>
            </p:cNvPr>
            <p:cNvSpPr txBox="1"/>
            <p:nvPr/>
          </p:nvSpPr>
          <p:spPr>
            <a:xfrm>
              <a:off x="6132763" y="6118210"/>
              <a:ext cx="1338585"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 name="Picture 8" descr="Keras Conv2D and Convolutional Layers - PyImageSearch">
            <a:extLst>
              <a:ext uri="{FF2B5EF4-FFF2-40B4-BE49-F238E27FC236}">
                <a16:creationId xmlns:a16="http://schemas.microsoft.com/office/drawing/2014/main" id="{81042D8C-A6BA-43A2-93F3-66D58AE43E5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1001" y="3059498"/>
            <a:ext cx="7022326" cy="3511164"/>
          </a:xfrm>
          <a:prstGeom prst="rect">
            <a:avLst/>
          </a:prstGeom>
          <a:noFill/>
          <a:extLst>
            <a:ext uri="{909E8E84-426E-40DD-AFC4-6F175D3DCCD1}">
              <a14:hiddenFill xmlns:a14="http://schemas.microsoft.com/office/drawing/2010/main">
                <a:solidFill>
                  <a:srgbClr val="FFFFFF"/>
                </a:solidFill>
              </a14:hiddenFill>
            </a:ext>
          </a:extLst>
        </p:spPr>
      </p:pic>
      <p:sp>
        <p:nvSpPr>
          <p:cNvPr id="112" name="Google Shape;112;p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err="1"/>
              <a:t>Lớp</a:t>
            </a:r>
            <a:r>
              <a:rPr lang="en-US" dirty="0"/>
              <a:t> </a:t>
            </a:r>
            <a:r>
              <a:rPr lang="en-US" dirty="0" err="1"/>
              <a:t>tích</a:t>
            </a:r>
            <a:r>
              <a:rPr lang="en-US" dirty="0"/>
              <a:t> </a:t>
            </a:r>
            <a:r>
              <a:rPr lang="en-US" dirty="0" err="1"/>
              <a:t>chập</a:t>
            </a:r>
            <a:r>
              <a:rPr lang="en-US" dirty="0"/>
              <a:t> - Convolution</a:t>
            </a:r>
            <a:endParaRPr dirty="0"/>
          </a:p>
        </p:txBody>
      </p:sp>
      <p:sp>
        <p:nvSpPr>
          <p:cNvPr id="113" name="Google Shape;113;p7"/>
          <p:cNvSpPr txBox="1">
            <a:spLocks noGrp="1"/>
          </p:cNvSpPr>
          <p:nvPr>
            <p:ph type="body" idx="1"/>
          </p:nvPr>
        </p:nvSpPr>
        <p:spPr>
          <a:xfrm>
            <a:off x="251520" y="1412776"/>
            <a:ext cx="8191144" cy="4824536"/>
          </a:xfrm>
          <a:prstGeom prst="rect">
            <a:avLst/>
          </a:prstGeom>
          <a:noFill/>
          <a:ln>
            <a:noFill/>
          </a:ln>
        </p:spPr>
        <p:txBody>
          <a:bodyPr spcFirstLastPara="1" wrap="square" lIns="91425" tIns="45700" rIns="91425" bIns="45700" anchor="t" anchorCtr="0">
            <a:noAutofit/>
          </a:bodyPr>
          <a:lstStyle/>
          <a:p>
            <a:pPr marL="520700" indent="-342900" algn="just">
              <a:spcBef>
                <a:spcPts val="0"/>
              </a:spcBef>
              <a:buFont typeface="Wingdings" panose="05000000000000000000" pitchFamily="2" charset="2"/>
              <a:buChar char="§"/>
            </a:pPr>
            <a:r>
              <a:rPr lang="vi-VN" sz="2400" b="0" i="0" dirty="0">
                <a:effectLst/>
                <a:latin typeface="+mj-lt"/>
              </a:rPr>
              <a:t>Tích chập là một khái niệm trong xử lý tín hiệu số nhằm biến đổi thông tin đầu vào thông qua một phép tích chập với bộ lọc để trả về đầu ra là một tín hiệu mới. Tín hiệu này sẽ làm giảm những đặc trưng mà bộ lọc không quan tâm và chỉ giữ những đặc trưng chính</a:t>
            </a:r>
            <a:r>
              <a:rPr lang="en-US" sz="2400" b="0" i="0" dirty="0">
                <a:effectLst/>
                <a:latin typeface="+mj-lt"/>
              </a:rPr>
              <a:t>.</a:t>
            </a:r>
            <a:endParaRPr lang="en-US" sz="2400" dirty="0">
              <a:latin typeface="+mj-lt"/>
            </a:endParaRPr>
          </a:p>
          <a:p>
            <a:pPr marL="635000" lvl="0" indent="-457200" algn="just" rtl="0">
              <a:spcBef>
                <a:spcPts val="0"/>
              </a:spcBef>
              <a:spcAft>
                <a:spcPts val="0"/>
              </a:spcAft>
              <a:buSzPts val="2800"/>
              <a:buFont typeface="Wingdings" panose="05000000000000000000" pitchFamily="2" charset="2"/>
              <a:buChar char="§"/>
            </a:pPr>
            <a:endParaRPr sz="2400" dirty="0"/>
          </a:p>
        </p:txBody>
      </p:sp>
      <p:sp>
        <p:nvSpPr>
          <p:cNvPr id="114" name="Google Shape;114;p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15" name="Google Shape;115;p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16" name="Google Shape;116;p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0" name="Rectangle 9">
            <a:extLst>
              <a:ext uri="{FF2B5EF4-FFF2-40B4-BE49-F238E27FC236}">
                <a16:creationId xmlns:a16="http://schemas.microsoft.com/office/drawing/2014/main" id="{017F132C-D9AB-4699-B77C-26EA0608327F}"/>
              </a:ext>
            </a:extLst>
          </p:cNvPr>
          <p:cNvSpPr/>
          <p:nvPr/>
        </p:nvSpPr>
        <p:spPr>
          <a:xfrm>
            <a:off x="3196763" y="350667"/>
            <a:ext cx="545175" cy="575394"/>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err="1"/>
              <a:t>Lớp</a:t>
            </a:r>
            <a:r>
              <a:rPr lang="en-US" dirty="0"/>
              <a:t> </a:t>
            </a:r>
            <a:r>
              <a:rPr lang="en-US" dirty="0" err="1"/>
              <a:t>tích</a:t>
            </a:r>
            <a:r>
              <a:rPr lang="en-US" dirty="0"/>
              <a:t> </a:t>
            </a:r>
            <a:r>
              <a:rPr lang="en-US" dirty="0" err="1"/>
              <a:t>chập</a:t>
            </a:r>
            <a:r>
              <a:rPr lang="en-US" dirty="0"/>
              <a:t> - Convolution</a:t>
            </a:r>
            <a:endParaRPr dirty="0"/>
          </a:p>
        </p:txBody>
      </p:sp>
      <p:sp>
        <p:nvSpPr>
          <p:cNvPr id="113" name="Google Shape;113;p7"/>
          <p:cNvSpPr txBox="1">
            <a:spLocks noGrp="1"/>
          </p:cNvSpPr>
          <p:nvPr>
            <p:ph type="body" idx="1"/>
          </p:nvPr>
        </p:nvSpPr>
        <p:spPr>
          <a:xfrm>
            <a:off x="251520" y="1412776"/>
            <a:ext cx="8191144" cy="4824536"/>
          </a:xfrm>
          <a:prstGeom prst="rect">
            <a:avLst/>
          </a:prstGeom>
          <a:noFill/>
          <a:ln>
            <a:noFill/>
          </a:ln>
        </p:spPr>
        <p:txBody>
          <a:bodyPr spcFirstLastPara="1" wrap="square" lIns="91425" tIns="45700" rIns="91425" bIns="45700" anchor="t" anchorCtr="0">
            <a:noAutofit/>
          </a:bodyPr>
          <a:lstStyle/>
          <a:p>
            <a:r>
              <a:rPr lang="en-US" sz="2400" dirty="0"/>
              <a:t>Stride = 1</a:t>
            </a:r>
          </a:p>
          <a:p>
            <a:r>
              <a:rPr lang="en-US" sz="2400" dirty="0"/>
              <a:t>Padding = 0</a:t>
            </a:r>
          </a:p>
          <a:p>
            <a:pPr marL="635000" lvl="0" indent="-457200" algn="just" rtl="0">
              <a:spcBef>
                <a:spcPts val="0"/>
              </a:spcBef>
              <a:spcAft>
                <a:spcPts val="0"/>
              </a:spcAft>
              <a:buSzPts val="2800"/>
              <a:buFont typeface="Wingdings" panose="05000000000000000000" pitchFamily="2" charset="2"/>
              <a:buChar char="§"/>
            </a:pPr>
            <a:endParaRPr sz="2400" dirty="0"/>
          </a:p>
        </p:txBody>
      </p:sp>
      <p:sp>
        <p:nvSpPr>
          <p:cNvPr id="114" name="Google Shape;114;p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15" name="Google Shape;115;p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16" name="Google Shape;116;p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0" name="Rectangle 9">
            <a:extLst>
              <a:ext uri="{FF2B5EF4-FFF2-40B4-BE49-F238E27FC236}">
                <a16:creationId xmlns:a16="http://schemas.microsoft.com/office/drawing/2014/main" id="{017F132C-D9AB-4699-B77C-26EA0608327F}"/>
              </a:ext>
            </a:extLst>
          </p:cNvPr>
          <p:cNvSpPr/>
          <p:nvPr/>
        </p:nvSpPr>
        <p:spPr>
          <a:xfrm>
            <a:off x="3223396" y="346336"/>
            <a:ext cx="545175" cy="575394"/>
          </a:xfrm>
          <a:prstGeom prst="rect">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FAFE637-C203-4E43-BF2A-D234BFC439D7}"/>
              </a:ext>
            </a:extLst>
          </p:cNvPr>
          <p:cNvPicPr>
            <a:picLocks noChangeAspect="1"/>
          </p:cNvPicPr>
          <p:nvPr/>
        </p:nvPicPr>
        <p:blipFill>
          <a:blip r:embed="rId3"/>
          <a:stretch>
            <a:fillRect/>
          </a:stretch>
        </p:blipFill>
        <p:spPr>
          <a:xfrm>
            <a:off x="251520" y="3212560"/>
            <a:ext cx="3947495" cy="2960621"/>
          </a:xfrm>
          <a:prstGeom prst="rect">
            <a:avLst/>
          </a:prstGeom>
        </p:spPr>
      </p:pic>
      <p:pic>
        <p:nvPicPr>
          <p:cNvPr id="5" name="Picture 4">
            <a:extLst>
              <a:ext uri="{FF2B5EF4-FFF2-40B4-BE49-F238E27FC236}">
                <a16:creationId xmlns:a16="http://schemas.microsoft.com/office/drawing/2014/main" id="{5FF40801-84FC-47FD-A837-9149FCF02593}"/>
              </a:ext>
            </a:extLst>
          </p:cNvPr>
          <p:cNvPicPr>
            <a:picLocks noChangeAspect="1"/>
          </p:cNvPicPr>
          <p:nvPr/>
        </p:nvPicPr>
        <p:blipFill>
          <a:blip r:embed="rId4"/>
          <a:stretch>
            <a:fillRect/>
          </a:stretch>
        </p:blipFill>
        <p:spPr>
          <a:xfrm>
            <a:off x="4528177" y="3212559"/>
            <a:ext cx="3951598" cy="2960621"/>
          </a:xfrm>
          <a:prstGeom prst="rect">
            <a:avLst/>
          </a:prstGeom>
        </p:spPr>
      </p:pic>
      <p:graphicFrame>
        <p:nvGraphicFramePr>
          <p:cNvPr id="6" name="Table 6">
            <a:extLst>
              <a:ext uri="{FF2B5EF4-FFF2-40B4-BE49-F238E27FC236}">
                <a16:creationId xmlns:a16="http://schemas.microsoft.com/office/drawing/2014/main" id="{00A3356C-8D2A-485B-B42B-C6BF8D54F184}"/>
              </a:ext>
            </a:extLst>
          </p:cNvPr>
          <p:cNvGraphicFramePr>
            <a:graphicFrameLocks noGrp="1"/>
          </p:cNvGraphicFramePr>
          <p:nvPr>
            <p:extLst>
              <p:ext uri="{D42A27DB-BD31-4B8C-83A1-F6EECF244321}">
                <p14:modId xmlns:p14="http://schemas.microsoft.com/office/powerpoint/2010/main" val="1694071974"/>
              </p:ext>
            </p:extLst>
          </p:nvPr>
        </p:nvGraphicFramePr>
        <p:xfrm>
          <a:off x="3435740" y="1391789"/>
          <a:ext cx="1822704" cy="1756641"/>
        </p:xfrm>
        <a:graphic>
          <a:graphicData uri="http://schemas.openxmlformats.org/drawingml/2006/table">
            <a:tbl>
              <a:tblPr firstRow="1" bandRow="1">
                <a:tableStyleId>{5C22544A-7EE6-4342-B048-85BDC9FD1C3A}</a:tableStyleId>
              </a:tblPr>
              <a:tblGrid>
                <a:gridCol w="607568">
                  <a:extLst>
                    <a:ext uri="{9D8B030D-6E8A-4147-A177-3AD203B41FA5}">
                      <a16:colId xmlns:a16="http://schemas.microsoft.com/office/drawing/2014/main" val="18836261"/>
                    </a:ext>
                  </a:extLst>
                </a:gridCol>
                <a:gridCol w="607568">
                  <a:extLst>
                    <a:ext uri="{9D8B030D-6E8A-4147-A177-3AD203B41FA5}">
                      <a16:colId xmlns:a16="http://schemas.microsoft.com/office/drawing/2014/main" val="1854828166"/>
                    </a:ext>
                  </a:extLst>
                </a:gridCol>
                <a:gridCol w="607568">
                  <a:extLst>
                    <a:ext uri="{9D8B030D-6E8A-4147-A177-3AD203B41FA5}">
                      <a16:colId xmlns:a16="http://schemas.microsoft.com/office/drawing/2014/main" val="4090004289"/>
                    </a:ext>
                  </a:extLst>
                </a:gridCol>
              </a:tblGrid>
              <a:tr h="585547">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extLst>
                  <a:ext uri="{0D108BD9-81ED-4DB2-BD59-A6C34878D82A}">
                    <a16:rowId xmlns:a16="http://schemas.microsoft.com/office/drawing/2014/main" val="1015316662"/>
                  </a:ext>
                </a:extLst>
              </a:tr>
              <a:tr h="585547">
                <a:tc>
                  <a:txBody>
                    <a:bodyPr/>
                    <a:lstStyle/>
                    <a:p>
                      <a:r>
                        <a:rPr lang="en-US" sz="2400" b="1" dirty="0">
                          <a:solidFill>
                            <a:schemeClr val="tx1"/>
                          </a:solidFill>
                          <a:latin typeface="Times New Roman" panose="02020603050405020304" pitchFamily="18" charset="0"/>
                          <a:cs typeface="Times New Roman" panose="02020603050405020304" pitchFamily="18" charset="0"/>
                        </a:rPr>
                        <a:t>0</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0</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0</a:t>
                      </a:r>
                    </a:p>
                  </a:txBody>
                  <a:tcPr marL="89197" marR="89197" marT="44599" marB="44599" anchor="ctr" anchorCtr="1">
                    <a:solidFill>
                      <a:schemeClr val="bg2">
                        <a:lumMod val="20000"/>
                        <a:lumOff val="80000"/>
                      </a:schemeClr>
                    </a:solidFill>
                  </a:tcPr>
                </a:tc>
                <a:extLst>
                  <a:ext uri="{0D108BD9-81ED-4DB2-BD59-A6C34878D82A}">
                    <a16:rowId xmlns:a16="http://schemas.microsoft.com/office/drawing/2014/main" val="2198457093"/>
                  </a:ext>
                </a:extLst>
              </a:tr>
              <a:tr h="585547">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-1</a:t>
                      </a:r>
                    </a:p>
                  </a:txBody>
                  <a:tcPr marL="89197" marR="89197" marT="44599" marB="44599" anchor="ctr" anchorCtr="1">
                    <a:solidFill>
                      <a:schemeClr val="bg2">
                        <a:lumMod val="20000"/>
                        <a:lumOff val="80000"/>
                      </a:schemeClr>
                    </a:solidFill>
                  </a:tcPr>
                </a:tc>
                <a:extLst>
                  <a:ext uri="{0D108BD9-81ED-4DB2-BD59-A6C34878D82A}">
                    <a16:rowId xmlns:a16="http://schemas.microsoft.com/office/drawing/2014/main" val="60452982"/>
                  </a:ext>
                </a:extLst>
              </a:tr>
            </a:tbl>
          </a:graphicData>
        </a:graphic>
      </p:graphicFrame>
      <p:cxnSp>
        <p:nvCxnSpPr>
          <p:cNvPr id="8" name="Connector: Curved 7">
            <a:extLst>
              <a:ext uri="{FF2B5EF4-FFF2-40B4-BE49-F238E27FC236}">
                <a16:creationId xmlns:a16="http://schemas.microsoft.com/office/drawing/2014/main" id="{86AD21E2-96B5-45F8-BDF3-623C4D856FBB}"/>
              </a:ext>
            </a:extLst>
          </p:cNvPr>
          <p:cNvCxnSpPr>
            <a:stCxn id="3" idx="0"/>
            <a:endCxn id="6" idx="1"/>
          </p:cNvCxnSpPr>
          <p:nvPr/>
        </p:nvCxnSpPr>
        <p:spPr>
          <a:xfrm rot="5400000" flipH="1" flipV="1">
            <a:off x="2359279" y="2136099"/>
            <a:ext cx="942451" cy="1210472"/>
          </a:xfrm>
          <a:prstGeom prst="curved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7AF8AE0-CEE6-4DAB-97DA-0AC9A5939CA4}"/>
              </a:ext>
            </a:extLst>
          </p:cNvPr>
          <p:cNvCxnSpPr>
            <a:cxnSpLocks/>
            <a:stCxn id="6" idx="3"/>
            <a:endCxn id="5" idx="0"/>
          </p:cNvCxnSpPr>
          <p:nvPr/>
        </p:nvCxnSpPr>
        <p:spPr>
          <a:xfrm>
            <a:off x="5258444" y="2270109"/>
            <a:ext cx="1245532" cy="942450"/>
          </a:xfrm>
          <a:prstGeom prst="curvedConnector2">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81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4098" name="Picture 2" descr="Architecture and Training Of Convolutional Neural Networks (7 points): |  LaptrinhX">
            <a:extLst>
              <a:ext uri="{FF2B5EF4-FFF2-40B4-BE49-F238E27FC236}">
                <a16:creationId xmlns:a16="http://schemas.microsoft.com/office/drawing/2014/main" id="{EB5993F8-2DFF-4892-9EAE-E67435A9D96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935052"/>
            <a:ext cx="6974130" cy="3922948"/>
          </a:xfrm>
          <a:prstGeom prst="rect">
            <a:avLst/>
          </a:prstGeom>
          <a:noFill/>
          <a:extLst>
            <a:ext uri="{909E8E84-426E-40DD-AFC4-6F175D3DCCD1}">
              <a14:hiddenFill xmlns:a14="http://schemas.microsoft.com/office/drawing/2010/main">
                <a:solidFill>
                  <a:srgbClr val="FFFFFF"/>
                </a:solidFill>
              </a14:hiddenFill>
            </a:ext>
          </a:extLst>
        </p:spPr>
      </p:pic>
      <p:sp>
        <p:nvSpPr>
          <p:cNvPr id="121" name="Google Shape;121;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err="1"/>
              <a:t>Lớp</a:t>
            </a:r>
            <a:r>
              <a:rPr lang="en-US" dirty="0"/>
              <a:t> </a:t>
            </a:r>
            <a:r>
              <a:rPr lang="en-US" dirty="0" err="1"/>
              <a:t>tổng</a:t>
            </a:r>
            <a:r>
              <a:rPr lang="en-US" dirty="0"/>
              <a:t> </a:t>
            </a:r>
            <a:r>
              <a:rPr lang="en-US" dirty="0" err="1"/>
              <a:t>hợp</a:t>
            </a:r>
            <a:r>
              <a:rPr lang="en-US" dirty="0"/>
              <a:t> - Pooling</a:t>
            </a:r>
            <a:endParaRPr dirty="0"/>
          </a:p>
        </p:txBody>
      </p:sp>
      <p:sp>
        <p:nvSpPr>
          <p:cNvPr id="122" name="Google Shape;122;p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635000" lvl="0" indent="-457200" algn="just" rtl="0">
              <a:spcBef>
                <a:spcPts val="0"/>
              </a:spcBef>
              <a:spcAft>
                <a:spcPts val="0"/>
              </a:spcAft>
              <a:buSzPts val="2800"/>
              <a:buFont typeface="Wingdings" panose="05000000000000000000" pitchFamily="2" charset="2"/>
              <a:buChar char="§"/>
            </a:pPr>
            <a:r>
              <a:rPr lang="vi-VN" sz="2400" dirty="0"/>
              <a:t>Lớp tổng hợp chịu trách nhiệm giảm kích thước không gian của đặc trưng sau khi tích chập. Nhờ đó, lớp tổng hợp giúp giảm số lượng tính toán của dữ liệu. Hơn nữa, lớp này rất hữu ích trong việc lọc ra những đặc trưng “trội”, giúp cho model được huấn luyện tốt và dễ hơn</a:t>
            </a:r>
            <a:r>
              <a:rPr lang="en-US" sz="2400" dirty="0"/>
              <a:t>.</a:t>
            </a:r>
            <a:endParaRPr sz="2400" dirty="0"/>
          </a:p>
        </p:txBody>
      </p:sp>
      <p:sp>
        <p:nvSpPr>
          <p:cNvPr id="123" name="Google Shape;123;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24" name="Google Shape;124;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25" name="Google Shape;125;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7" name="Rectangle 6">
            <a:extLst>
              <a:ext uri="{FF2B5EF4-FFF2-40B4-BE49-F238E27FC236}">
                <a16:creationId xmlns:a16="http://schemas.microsoft.com/office/drawing/2014/main" id="{8BB49757-5975-4EB5-A340-FA9B551E2F0C}"/>
              </a:ext>
            </a:extLst>
          </p:cNvPr>
          <p:cNvSpPr/>
          <p:nvPr/>
        </p:nvSpPr>
        <p:spPr>
          <a:xfrm>
            <a:off x="4026032" y="346336"/>
            <a:ext cx="545175" cy="57539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73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2050" name="Picture 2" descr="Classifying Skin Lesions with Convolutional Neural Networks | LaptrinhX">
            <a:extLst>
              <a:ext uri="{FF2B5EF4-FFF2-40B4-BE49-F238E27FC236}">
                <a16:creationId xmlns:a16="http://schemas.microsoft.com/office/drawing/2014/main" id="{4FDA2B4B-D2B3-45A0-BAEE-8DD4709C104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77375" y="3870362"/>
            <a:ext cx="4776603" cy="2366950"/>
          </a:xfrm>
          <a:prstGeom prst="rect">
            <a:avLst/>
          </a:prstGeom>
          <a:noFill/>
          <a:extLst>
            <a:ext uri="{909E8E84-426E-40DD-AFC4-6F175D3DCCD1}">
              <a14:hiddenFill xmlns:a14="http://schemas.microsoft.com/office/drawing/2010/main">
                <a:solidFill>
                  <a:srgbClr val="FFFFFF"/>
                </a:solidFill>
              </a14:hiddenFill>
            </a:ext>
          </a:extLst>
        </p:spPr>
      </p:pic>
      <p:sp>
        <p:nvSpPr>
          <p:cNvPr id="121" name="Google Shape;121;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err="1"/>
              <a:t>MaxPooling</a:t>
            </a:r>
            <a:endParaRPr dirty="0"/>
          </a:p>
        </p:txBody>
      </p:sp>
      <p:sp>
        <p:nvSpPr>
          <p:cNvPr id="122" name="Google Shape;122;p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635000" lvl="0" indent="-457200" algn="just" rtl="0">
              <a:spcBef>
                <a:spcPts val="0"/>
              </a:spcBef>
              <a:spcAft>
                <a:spcPts val="0"/>
              </a:spcAft>
              <a:buSzPts val="2800"/>
              <a:buFont typeface="Wingdings" panose="05000000000000000000" pitchFamily="2" charset="2"/>
              <a:buChar char="§"/>
            </a:pPr>
            <a:r>
              <a:rPr lang="en-US" sz="2400" dirty="0"/>
              <a:t>Max Pooling </a:t>
            </a:r>
            <a:r>
              <a:rPr lang="en-US" sz="2400" dirty="0" err="1"/>
              <a:t>là</a:t>
            </a:r>
            <a:r>
              <a:rPr lang="en-US" sz="2400" dirty="0"/>
              <a:t> </a:t>
            </a:r>
            <a:r>
              <a:rPr lang="en-US" sz="2400" dirty="0" err="1"/>
              <a:t>một</a:t>
            </a:r>
            <a:r>
              <a:rPr lang="en-US" sz="2400" dirty="0"/>
              <a:t> </a:t>
            </a:r>
            <a:r>
              <a:rPr lang="en-US" sz="2400" dirty="0" err="1"/>
              <a:t>trong</a:t>
            </a:r>
            <a:r>
              <a:rPr lang="en-US" sz="2400" dirty="0"/>
              <a:t> </a:t>
            </a:r>
            <a:r>
              <a:rPr lang="en-US" sz="2400" dirty="0" err="1"/>
              <a:t>những</a:t>
            </a:r>
            <a:r>
              <a:rPr lang="en-US" sz="2400" dirty="0"/>
              <a:t> </a:t>
            </a:r>
            <a:r>
              <a:rPr lang="en-US" sz="2400" dirty="0" err="1"/>
              <a:t>loại</a:t>
            </a:r>
            <a:r>
              <a:rPr lang="en-US" sz="2400" dirty="0"/>
              <a:t> Pooling </a:t>
            </a:r>
            <a:r>
              <a:rPr lang="en-US" sz="2400" dirty="0" err="1"/>
              <a:t>thông</a:t>
            </a:r>
            <a:r>
              <a:rPr lang="en-US" sz="2400" dirty="0"/>
              <a:t> </a:t>
            </a:r>
            <a:r>
              <a:rPr lang="en-US" sz="2400" dirty="0" err="1"/>
              <a:t>dụng</a:t>
            </a:r>
            <a:r>
              <a:rPr lang="en-US" sz="2400" dirty="0"/>
              <a:t> </a:t>
            </a:r>
            <a:r>
              <a:rPr lang="en-US" sz="2400" dirty="0" err="1"/>
              <a:t>thường</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bằng</a:t>
            </a:r>
            <a:r>
              <a:rPr lang="en-US" sz="2400" dirty="0"/>
              <a:t> </a:t>
            </a:r>
            <a:r>
              <a:rPr lang="en-US" sz="2400" dirty="0" err="1"/>
              <a:t>cách</a:t>
            </a:r>
            <a:r>
              <a:rPr lang="en-US" sz="2400" dirty="0"/>
              <a:t> </a:t>
            </a:r>
            <a:r>
              <a:rPr lang="en-US" sz="2400" dirty="0" err="1"/>
              <a:t>chọn</a:t>
            </a:r>
            <a:r>
              <a:rPr lang="en-US" sz="2400" dirty="0"/>
              <a:t> </a:t>
            </a:r>
            <a:r>
              <a:rPr lang="en-US" sz="2400" dirty="0" err="1"/>
              <a:t>giá</a:t>
            </a:r>
            <a:r>
              <a:rPr lang="en-US" sz="2400" dirty="0"/>
              <a:t> </a:t>
            </a:r>
            <a:r>
              <a:rPr lang="en-US" sz="2400" dirty="0" err="1"/>
              <a:t>trị</a:t>
            </a:r>
            <a:r>
              <a:rPr lang="en-US" sz="2400" dirty="0"/>
              <a:t> </a:t>
            </a:r>
            <a:r>
              <a:rPr lang="en-US" sz="2400" dirty="0" err="1"/>
              <a:t>lớn</a:t>
            </a:r>
            <a:r>
              <a:rPr lang="en-US" sz="2400" dirty="0"/>
              <a:t> </a:t>
            </a:r>
            <a:r>
              <a:rPr lang="en-US" sz="2400" dirty="0" err="1"/>
              <a:t>nhất</a:t>
            </a:r>
            <a:r>
              <a:rPr lang="en-US" sz="2400" dirty="0"/>
              <a:t> </a:t>
            </a:r>
            <a:r>
              <a:rPr lang="en-US" sz="2400" dirty="0" err="1"/>
              <a:t>từ</a:t>
            </a:r>
            <a:r>
              <a:rPr lang="en-US" sz="2400" dirty="0"/>
              <a:t> ma </a:t>
            </a:r>
            <a:r>
              <a:rPr lang="en-US" sz="2400" dirty="0" err="1"/>
              <a:t>trận</a:t>
            </a:r>
            <a:r>
              <a:rPr lang="en-US" sz="2400" dirty="0"/>
              <a:t> </a:t>
            </a:r>
            <a:r>
              <a:rPr lang="en-US" sz="2400" dirty="0" err="1"/>
              <a:t>đối</a:t>
            </a:r>
            <a:r>
              <a:rPr lang="en-US" sz="2400" dirty="0"/>
              <a:t> </a:t>
            </a:r>
            <a:r>
              <a:rPr lang="en-US" sz="2400" dirty="0" err="1"/>
              <a:t>tượng</a:t>
            </a:r>
            <a:r>
              <a:rPr lang="en-US" sz="2400" dirty="0"/>
              <a:t> </a:t>
            </a:r>
            <a:r>
              <a:rPr lang="en-US" sz="2400" dirty="0" err="1"/>
              <a:t>để</a:t>
            </a:r>
            <a:r>
              <a:rPr lang="en-US" sz="2400" dirty="0"/>
              <a:t> </a:t>
            </a:r>
            <a:r>
              <a:rPr lang="en-US" sz="2400" dirty="0" err="1"/>
              <a:t>rút</a:t>
            </a:r>
            <a:r>
              <a:rPr lang="en-US" sz="2400" dirty="0"/>
              <a:t> </a:t>
            </a:r>
            <a:r>
              <a:rPr lang="en-US" sz="2400" dirty="0" err="1"/>
              <a:t>trích</a:t>
            </a:r>
            <a:r>
              <a:rPr lang="en-US" sz="2400" dirty="0"/>
              <a:t>.</a:t>
            </a:r>
          </a:p>
          <a:p>
            <a:pPr marL="635000" lvl="0" indent="-457200" algn="just" rtl="0">
              <a:spcBef>
                <a:spcPts val="0"/>
              </a:spcBef>
              <a:spcAft>
                <a:spcPts val="0"/>
              </a:spcAft>
              <a:buSzPts val="2800"/>
              <a:buFont typeface="Wingdings" panose="05000000000000000000" pitchFamily="2" charset="2"/>
              <a:buChar char="§"/>
            </a:pPr>
            <a:endParaRPr lang="en-US" sz="2400" dirty="0"/>
          </a:p>
          <a:p>
            <a:pPr marL="635000" lvl="0" indent="-457200" algn="just" rtl="0">
              <a:spcBef>
                <a:spcPts val="0"/>
              </a:spcBef>
              <a:spcAft>
                <a:spcPts val="0"/>
              </a:spcAft>
              <a:buSzPts val="2800"/>
              <a:buFont typeface="Wingdings" panose="05000000000000000000" pitchFamily="2" charset="2"/>
              <a:buChar char="§"/>
            </a:pPr>
            <a:r>
              <a:rPr lang="en-US" sz="2400" dirty="0"/>
              <a:t> Max Pooling </a:t>
            </a:r>
            <a:r>
              <a:rPr lang="en-US" sz="2400" dirty="0" err="1"/>
              <a:t>với</a:t>
            </a:r>
            <a:r>
              <a:rPr lang="en-US" sz="2400" dirty="0"/>
              <a:t> stride = 2 </a:t>
            </a:r>
            <a:r>
              <a:rPr lang="en-US" sz="2400" dirty="0" err="1"/>
              <a:t>và</a:t>
            </a:r>
            <a:r>
              <a:rPr lang="en-US" sz="2400" dirty="0"/>
              <a:t> paddle = 0</a:t>
            </a:r>
            <a:endParaRPr sz="2400" dirty="0"/>
          </a:p>
        </p:txBody>
      </p:sp>
      <p:sp>
        <p:nvSpPr>
          <p:cNvPr id="123" name="Google Shape;123;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9/15/2016</a:t>
            </a:r>
            <a:endParaRPr/>
          </a:p>
        </p:txBody>
      </p:sp>
      <p:sp>
        <p:nvSpPr>
          <p:cNvPr id="124" name="Google Shape;124;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Wireless Communication R&amp;D Group . All Rights Reserved.</a:t>
            </a:r>
            <a:endParaRPr/>
          </a:p>
        </p:txBody>
      </p:sp>
      <p:sp>
        <p:nvSpPr>
          <p:cNvPr id="125" name="Google Shape;125;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7" name="Rectangle 6">
            <a:extLst>
              <a:ext uri="{FF2B5EF4-FFF2-40B4-BE49-F238E27FC236}">
                <a16:creationId xmlns:a16="http://schemas.microsoft.com/office/drawing/2014/main" id="{8BB49757-5975-4EB5-A340-FA9B551E2F0C}"/>
              </a:ext>
            </a:extLst>
          </p:cNvPr>
          <p:cNvSpPr/>
          <p:nvPr/>
        </p:nvSpPr>
        <p:spPr>
          <a:xfrm>
            <a:off x="5906000" y="346336"/>
            <a:ext cx="545175" cy="57539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1250</Words>
  <Application>Microsoft Office PowerPoint</Application>
  <PresentationFormat>On-screen Show (4:3)</PresentationFormat>
  <Paragraphs>159</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Noto Sans Symbols</vt:lpstr>
      <vt:lpstr>Times New Roman</vt:lpstr>
      <vt:lpstr>Wingdings</vt:lpstr>
      <vt:lpstr>dsp</vt:lpstr>
      <vt:lpstr>DIGIT RECOGNIZER  WITH VGG16</vt:lpstr>
      <vt:lpstr>Tổng quan đề tài nghiên cứu</vt:lpstr>
      <vt:lpstr>Tổng quan đề tài nghiên cứu</vt:lpstr>
      <vt:lpstr>Nội dung báo cáo</vt:lpstr>
      <vt:lpstr>Kiến trúc mạng VGG16</vt:lpstr>
      <vt:lpstr>Lớp tích chập - Convolution</vt:lpstr>
      <vt:lpstr>Lớp tích chập - Convolution</vt:lpstr>
      <vt:lpstr>Lớp tổng hợp - Pooling</vt:lpstr>
      <vt:lpstr>MaxPooling</vt:lpstr>
      <vt:lpstr>MaxPooling</vt:lpstr>
      <vt:lpstr>Lớp Dense</vt:lpstr>
      <vt:lpstr>Hàm Softmax</vt:lpstr>
      <vt:lpstr>Hàm ReLU</vt:lpstr>
      <vt:lpstr>Hàm Loss</vt:lpstr>
      <vt:lpstr>Total Params</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RECOGNIZER  WITH VGG16</dc:title>
  <dc:creator>Reina</dc:creator>
  <cp:lastModifiedBy>The Inker</cp:lastModifiedBy>
  <cp:revision>29</cp:revision>
  <dcterms:created xsi:type="dcterms:W3CDTF">2015-03-02T05:45:06Z</dcterms:created>
  <dcterms:modified xsi:type="dcterms:W3CDTF">2021-04-23T18:26:24Z</dcterms:modified>
</cp:coreProperties>
</file>