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8" r:id="rId5"/>
    <p:sldId id="284" r:id="rId6"/>
    <p:sldId id="282" r:id="rId7"/>
    <p:sldId id="287" r:id="rId8"/>
    <p:sldId id="269" r:id="rId9"/>
    <p:sldId id="270" r:id="rId10"/>
    <p:sldId id="285" r:id="rId11"/>
    <p:sldId id="273" r:id="rId12"/>
    <p:sldId id="271" r:id="rId13"/>
    <p:sldId id="283" r:id="rId14"/>
    <p:sldId id="276" r:id="rId15"/>
    <p:sldId id="286" r:id="rId16"/>
    <p:sldId id="265" r:id="rId17"/>
    <p:sldId id="267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hLf5mfRtKJ1dyBg1+5vgMZS5If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0863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670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3103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5465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8281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0308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7345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1603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6355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6633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0887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タイトル スライド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14" descr="OFDM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654550"/>
            <a:ext cx="91440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4"/>
          <p:cNvSpPr txBox="1">
            <a:spLocks noGrp="1"/>
          </p:cNvSpPr>
          <p:nvPr>
            <p:ph type="ctrTitle"/>
          </p:nvPr>
        </p:nvSpPr>
        <p:spPr>
          <a:xfrm>
            <a:off x="684213" y="2133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/>
          <p:nvPr/>
        </p:nvSpPr>
        <p:spPr>
          <a:xfrm flipH="1">
            <a:off x="0" y="4652963"/>
            <a:ext cx="9144000" cy="1560512"/>
          </a:xfrm>
          <a:prstGeom prst="rect">
            <a:avLst/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🞐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🞐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pic>
        <p:nvPicPr>
          <p:cNvPr id="24" name="Google Shape;2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920024" cy="156171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4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251520" y="1412776"/>
            <a:ext cx="8640960" cy="482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■"/>
              <a:defRPr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🞐"/>
              <a:defRPr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🞐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>
  <p:cSld name="2 つのコンテンツ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1"/>
          </p:nvPr>
        </p:nvSpPr>
        <p:spPr>
          <a:xfrm>
            <a:off x="468313" y="162877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🞐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🞐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2"/>
          </p:nvPr>
        </p:nvSpPr>
        <p:spPr>
          <a:xfrm>
            <a:off x="4709864" y="16288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🞐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🞐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3" descr="OFDM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9388" y="84138"/>
            <a:ext cx="7983537" cy="12969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3"/>
          <p:cNvSpPr/>
          <p:nvPr/>
        </p:nvSpPr>
        <p:spPr>
          <a:xfrm>
            <a:off x="0" y="44450"/>
            <a:ext cx="8640763" cy="1296988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body" idx="1"/>
          </p:nvPr>
        </p:nvSpPr>
        <p:spPr>
          <a:xfrm>
            <a:off x="251520" y="1412776"/>
            <a:ext cx="8640960" cy="482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2400"/>
              <a:buFont typeface="Noto Sans Symbols"/>
              <a:buChar char="🞐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Noto Sans Symbols"/>
              <a:buChar char="🞐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3"/>
          <p:cNvCxnSpPr/>
          <p:nvPr/>
        </p:nvCxnSpPr>
        <p:spPr>
          <a:xfrm>
            <a:off x="144463" y="1123680"/>
            <a:ext cx="8496300" cy="0"/>
          </a:xfrm>
          <a:prstGeom prst="straightConnector1">
            <a:avLst/>
          </a:prstGeom>
          <a:noFill/>
          <a:ln w="9525" cap="flat" cmpd="sng">
            <a:solidFill>
              <a:srgbClr val="3366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" name="Google Shape;18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-361"/>
            <a:ext cx="1368165" cy="111283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ctrTitle"/>
          </p:nvPr>
        </p:nvSpPr>
        <p:spPr>
          <a:xfrm>
            <a:off x="1318320" y="1900158"/>
            <a:ext cx="6897318" cy="191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4400" b="1" dirty="0" err="1"/>
              <a:t>Phân</a:t>
            </a:r>
            <a:r>
              <a:rPr lang="en-US" sz="4400" b="1" dirty="0"/>
              <a:t> </a:t>
            </a:r>
            <a:r>
              <a:rPr lang="en-US" sz="4400" b="1" dirty="0" err="1"/>
              <a:t>loại</a:t>
            </a:r>
            <a:r>
              <a:rPr lang="en-US" sz="4400" b="1" dirty="0"/>
              <a:t> </a:t>
            </a:r>
            <a:r>
              <a:rPr lang="en-US" sz="4400" b="1" dirty="0" err="1"/>
              <a:t>hình</a:t>
            </a:r>
            <a:r>
              <a:rPr lang="en-US" sz="4400" b="1" dirty="0"/>
              <a:t> </a:t>
            </a:r>
            <a:r>
              <a:rPr lang="en-US" sz="4400" b="1" dirty="0" err="1"/>
              <a:t>ảnh</a:t>
            </a:r>
            <a:r>
              <a:rPr lang="en-US" sz="4400" b="1" dirty="0"/>
              <a:t> </a:t>
            </a:r>
            <a:r>
              <a:rPr lang="en-US" sz="4400" b="1" dirty="0" err="1"/>
              <a:t>sử</a:t>
            </a:r>
            <a:r>
              <a:rPr lang="en-US" sz="4400" b="1" dirty="0"/>
              <a:t> </a:t>
            </a:r>
            <a:r>
              <a:rPr lang="en-US" sz="4400" b="1" dirty="0" err="1"/>
              <a:t>dụng</a:t>
            </a:r>
            <a:r>
              <a:rPr lang="en-US" sz="4400" b="1" dirty="0"/>
              <a:t> </a:t>
            </a:r>
            <a:r>
              <a:rPr lang="en-US" sz="4400" b="1" dirty="0" err="1"/>
              <a:t>mạng</a:t>
            </a:r>
            <a:r>
              <a:rPr lang="en-US" sz="4400" b="1" dirty="0"/>
              <a:t> </a:t>
            </a:r>
            <a:r>
              <a:rPr lang="en-US" sz="4400" b="1" dirty="0" err="1"/>
              <a:t>nơ-ron</a:t>
            </a:r>
            <a:r>
              <a:rPr lang="en-US" sz="4400" b="1" dirty="0"/>
              <a:t> </a:t>
            </a:r>
            <a:r>
              <a:rPr lang="en-US" sz="4400" b="1" dirty="0" err="1"/>
              <a:t>tích</a:t>
            </a:r>
            <a:r>
              <a:rPr lang="en-US" sz="4400" b="1" dirty="0"/>
              <a:t> </a:t>
            </a:r>
            <a:r>
              <a:rPr lang="en-US" sz="4400" b="1" dirty="0" err="1"/>
              <a:t>chập</a:t>
            </a:r>
            <a:br>
              <a:rPr lang="en-US" sz="4400" b="1" dirty="0"/>
            </a:br>
            <a:r>
              <a:rPr lang="vi-VN" sz="4400" b="1" dirty="0"/>
              <a:t>(VGG16)</a:t>
            </a:r>
            <a:endParaRPr sz="4400" dirty="0"/>
          </a:p>
        </p:txBody>
      </p:sp>
      <p:sp>
        <p:nvSpPr>
          <p:cNvPr id="57" name="Google Shape;57;p1"/>
          <p:cNvSpPr txBox="1">
            <a:spLocks noGrp="1"/>
          </p:cNvSpPr>
          <p:nvPr>
            <p:ph type="subTitle" idx="1"/>
          </p:nvPr>
        </p:nvSpPr>
        <p:spPr>
          <a:xfrm>
            <a:off x="3591650" y="5998623"/>
            <a:ext cx="1957526" cy="526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dirty="0"/>
              <a:t> 24/04/2021</a:t>
            </a:r>
            <a:endParaRPr dirty="0"/>
          </a:p>
        </p:txBody>
      </p:sp>
      <p:sp>
        <p:nvSpPr>
          <p:cNvPr id="58" name="Google Shape;58;p1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9/15/2016</a:t>
            </a:r>
            <a:endParaRPr/>
          </a:p>
        </p:txBody>
      </p:sp>
      <p:sp>
        <p:nvSpPr>
          <p:cNvPr id="59" name="Google Shape;59;p1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2016 UIT-CE Wireless Communication R&amp;D Group . All Rights Reserved.</a:t>
            </a:r>
            <a:endParaRPr/>
          </a:p>
        </p:txBody>
      </p:sp>
      <p:sp>
        <p:nvSpPr>
          <p:cNvPr id="60" name="Google Shape;60;p1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8" name="Google Shape;57;p1">
            <a:extLst>
              <a:ext uri="{FF2B5EF4-FFF2-40B4-BE49-F238E27FC236}">
                <a16:creationId xmlns:a16="http://schemas.microsoft.com/office/drawing/2014/main" id="{0C9A6F6B-C957-426E-8BB1-ABC074CB8752}"/>
              </a:ext>
            </a:extLst>
          </p:cNvPr>
          <p:cNvSpPr txBox="1">
            <a:spLocks/>
          </p:cNvSpPr>
          <p:nvPr/>
        </p:nvSpPr>
        <p:spPr>
          <a:xfrm>
            <a:off x="2376320" y="4268894"/>
            <a:ext cx="4388177" cy="977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Noto Sans Symbols"/>
              <a:buChar char="🞐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Noto Sans Symbols"/>
              <a:buChar char="🞐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indent="0" algn="l"/>
            <a:r>
              <a:rPr lang="vi-VN" sz="2000" dirty="0"/>
              <a:t>SVTH:  </a:t>
            </a:r>
            <a:r>
              <a:rPr lang="vi-VN" sz="2000" dirty="0" err="1"/>
              <a:t>Nguyễn</a:t>
            </a:r>
            <a:r>
              <a:rPr lang="vi-VN" sz="2000" dirty="0"/>
              <a:t> </a:t>
            </a:r>
            <a:r>
              <a:rPr lang="vi-VN" sz="2000" dirty="0" err="1"/>
              <a:t>Tiến</a:t>
            </a:r>
            <a:r>
              <a:rPr lang="vi-VN" sz="2000" dirty="0"/>
              <a:t> </a:t>
            </a:r>
            <a:r>
              <a:rPr lang="vi-VN" sz="2000" dirty="0" err="1"/>
              <a:t>Luận</a:t>
            </a:r>
            <a:r>
              <a:rPr lang="vi-VN" sz="2000" dirty="0"/>
              <a:t> -</a:t>
            </a:r>
            <a:r>
              <a:rPr lang="vi-VN" sz="2400" dirty="0"/>
              <a:t>18521065</a:t>
            </a:r>
          </a:p>
          <a:p>
            <a:pPr marL="0" indent="0" algn="l"/>
            <a:r>
              <a:rPr lang="vi-VN" sz="2000" dirty="0"/>
              <a:t>	Phạm Công Thịnh - 18521449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7833AEC7-F4CE-4270-8741-2F4D76C7FDDA}"/>
              </a:ext>
            </a:extLst>
          </p:cNvPr>
          <p:cNvSpPr txBox="1"/>
          <p:nvPr/>
        </p:nvSpPr>
        <p:spPr>
          <a:xfrm>
            <a:off x="2732405" y="3964090"/>
            <a:ext cx="3676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Cương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DBA8F-05F4-4795-A603-7C3CC2036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30FEE-AE45-4C8B-AC4B-247A9ACD6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train: 372 </a:t>
            </a:r>
            <a:r>
              <a:rPr lang="en-US" dirty="0" err="1"/>
              <a:t>ảnh</a:t>
            </a:r>
            <a:r>
              <a:rPr lang="en-US" dirty="0"/>
              <a:t> car , 372 </a:t>
            </a:r>
            <a:r>
              <a:rPr lang="en-US" dirty="0" err="1"/>
              <a:t>ảnh</a:t>
            </a:r>
            <a:r>
              <a:rPr lang="en-US" dirty="0"/>
              <a:t> moto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test: 144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hỗn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 = 0.483221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Loss = 0.693595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train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train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B9EE1-9A52-4124-A8BB-AC333D4153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59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D70E388D-0239-4DF5-B1A0-AB200D548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479247" y="2162968"/>
            <a:ext cx="6585019" cy="253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Google Shape;74;p3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 rtl="0">
              <a:spcBef>
                <a:spcPts val="560"/>
              </a:spcBef>
              <a:spcAft>
                <a:spcPts val="0"/>
              </a:spcAft>
              <a:buSzPts val="2800"/>
            </a:pP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(1/8)</a:t>
            </a:r>
          </a:p>
        </p:txBody>
      </p:sp>
      <p:sp>
        <p:nvSpPr>
          <p:cNvPr id="76" name="Google Shape;76;p3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9/15/2016</a:t>
            </a:r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2016 UIT-CE Wireless Communication R&amp;D Group . All Rights Reserved.</a:t>
            </a:r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1" name="Google Shape;84;p4">
            <a:extLst>
              <a:ext uri="{FF2B5EF4-FFF2-40B4-BE49-F238E27FC236}">
                <a16:creationId xmlns:a16="http://schemas.microsoft.com/office/drawing/2014/main" id="{E28E8602-5318-45E3-8D76-97BB87EB6A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1520" y="1252263"/>
            <a:ext cx="6009656" cy="5139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VGG16</a:t>
            </a:r>
            <a:endParaRPr lang="vi-VN" dirty="0"/>
          </a:p>
          <a:p>
            <a:pPr marL="800100" lvl="1" indent="-3429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vi-VN" sz="2000" dirty="0" err="1"/>
              <a:t>Convolutional</a:t>
            </a:r>
            <a:r>
              <a:rPr lang="vi-VN" sz="2000" dirty="0"/>
              <a:t> </a:t>
            </a:r>
            <a:r>
              <a:rPr lang="vi-VN" sz="2000" dirty="0" err="1"/>
              <a:t>layer</a:t>
            </a:r>
            <a:r>
              <a:rPr lang="vi-VN" sz="2000" dirty="0"/>
              <a:t>: </a:t>
            </a:r>
            <a:r>
              <a:rPr lang="vi-VN" sz="2000" dirty="0" err="1"/>
              <a:t>kích</a:t>
            </a:r>
            <a:r>
              <a:rPr lang="vi-VN" sz="2000" dirty="0"/>
              <a:t> </a:t>
            </a:r>
            <a:r>
              <a:rPr lang="vi-VN" sz="2000" dirty="0" err="1"/>
              <a:t>thước</a:t>
            </a:r>
            <a:r>
              <a:rPr lang="vi-VN" sz="2000" dirty="0"/>
              <a:t> 3x3 </a:t>
            </a:r>
            <a:r>
              <a:rPr lang="vi-VN" sz="2000" dirty="0" err="1"/>
              <a:t>với</a:t>
            </a:r>
            <a:r>
              <a:rPr lang="vi-VN" sz="2000" dirty="0"/>
              <a:t> </a:t>
            </a:r>
            <a:r>
              <a:rPr lang="vi-VN" sz="2000" dirty="0" err="1"/>
              <a:t>stride</a:t>
            </a:r>
            <a:r>
              <a:rPr lang="vi-VN" sz="2000" dirty="0"/>
              <a:t>=1  </a:t>
            </a:r>
            <a:r>
              <a:rPr lang="vi-VN" sz="2000" dirty="0" err="1"/>
              <a:t>và</a:t>
            </a:r>
            <a:r>
              <a:rPr lang="vi-VN" sz="2000" dirty="0"/>
              <a:t> </a:t>
            </a:r>
            <a:r>
              <a:rPr lang="vi-VN" sz="2000" dirty="0" err="1"/>
              <a:t>padding</a:t>
            </a:r>
            <a:r>
              <a:rPr lang="vi-VN" sz="2000" dirty="0"/>
              <a:t>=1 </a:t>
            </a:r>
            <a:r>
              <a:rPr lang="vi-VN" sz="2000" dirty="0" err="1"/>
              <a:t>để</a:t>
            </a:r>
            <a:r>
              <a:rPr lang="vi-VN" sz="2000" dirty="0"/>
              <a:t> cho </a:t>
            </a:r>
            <a:r>
              <a:rPr lang="vi-VN" sz="2000" dirty="0" err="1"/>
              <a:t>output</a:t>
            </a:r>
            <a:r>
              <a:rPr lang="vi-VN" sz="2000" dirty="0"/>
              <a:t> </a:t>
            </a:r>
            <a:r>
              <a:rPr lang="vi-VN" sz="2000" dirty="0" err="1"/>
              <a:t>cùng</a:t>
            </a:r>
            <a:r>
              <a:rPr lang="vi-VN" sz="2000" dirty="0"/>
              <a:t> </a:t>
            </a:r>
            <a:r>
              <a:rPr lang="vi-VN" sz="2000" dirty="0" err="1"/>
              <a:t>width</a:t>
            </a:r>
            <a:r>
              <a:rPr lang="vi-VN" sz="2000" dirty="0"/>
              <a:t> </a:t>
            </a:r>
            <a:r>
              <a:rPr lang="vi-VN" sz="2000" dirty="0" err="1"/>
              <a:t>và</a:t>
            </a:r>
            <a:r>
              <a:rPr lang="vi-VN" sz="2000" dirty="0"/>
              <a:t> </a:t>
            </a:r>
            <a:r>
              <a:rPr lang="vi-VN" sz="2000" dirty="0" err="1"/>
              <a:t>height</a:t>
            </a:r>
            <a:r>
              <a:rPr lang="vi-VN" sz="2000" dirty="0"/>
              <a:t> </a:t>
            </a:r>
            <a:r>
              <a:rPr lang="vi-VN" sz="2000" dirty="0" err="1"/>
              <a:t>với</a:t>
            </a:r>
            <a:r>
              <a:rPr lang="vi-VN" sz="2000" dirty="0"/>
              <a:t> </a:t>
            </a:r>
            <a:r>
              <a:rPr lang="vi-VN" sz="2000" dirty="0" err="1"/>
              <a:t>input</a:t>
            </a:r>
            <a:r>
              <a:rPr lang="vi-VN" sz="2000" dirty="0"/>
              <a:t>.</a:t>
            </a:r>
          </a:p>
          <a:p>
            <a:pPr marL="800100" lvl="1" indent="-3429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vi-VN" sz="2000" dirty="0" err="1"/>
              <a:t>Pool</a:t>
            </a:r>
            <a:r>
              <a:rPr lang="vi-VN" sz="2000" dirty="0"/>
              <a:t>/2 : </a:t>
            </a:r>
            <a:r>
              <a:rPr lang="vi-VN" sz="2000" dirty="0" err="1"/>
              <a:t>max</a:t>
            </a:r>
            <a:r>
              <a:rPr lang="vi-VN" sz="2000" dirty="0"/>
              <a:t> </a:t>
            </a:r>
            <a:r>
              <a:rPr lang="vi-VN" sz="2000" dirty="0" err="1"/>
              <a:t>pooling</a:t>
            </a:r>
            <a:r>
              <a:rPr lang="vi-VN" sz="2000" dirty="0"/>
              <a:t> </a:t>
            </a:r>
            <a:r>
              <a:rPr lang="vi-VN" sz="2000" dirty="0" err="1"/>
              <a:t>layer</a:t>
            </a:r>
            <a:r>
              <a:rPr lang="vi-VN" sz="2000" dirty="0"/>
              <a:t> </a:t>
            </a:r>
            <a:r>
              <a:rPr lang="vi-VN" sz="2000" dirty="0" err="1"/>
              <a:t>với</a:t>
            </a:r>
            <a:r>
              <a:rPr lang="vi-VN" sz="2000" dirty="0"/>
              <a:t> </a:t>
            </a:r>
            <a:r>
              <a:rPr lang="vi-VN" sz="2000" dirty="0" err="1"/>
              <a:t>kích</a:t>
            </a:r>
            <a:r>
              <a:rPr lang="vi-VN" sz="2000" dirty="0"/>
              <a:t> </a:t>
            </a:r>
            <a:r>
              <a:rPr lang="vi-VN" sz="2000" dirty="0" err="1"/>
              <a:t>thước</a:t>
            </a:r>
            <a:r>
              <a:rPr lang="vi-VN" sz="2000" dirty="0"/>
              <a:t> 2x2 </a:t>
            </a:r>
            <a:r>
              <a:rPr lang="vi-VN" sz="2000" dirty="0" err="1"/>
              <a:t>với</a:t>
            </a:r>
            <a:r>
              <a:rPr lang="vi-VN" sz="2000" dirty="0"/>
              <a:t> </a:t>
            </a:r>
            <a:r>
              <a:rPr lang="vi-VN" sz="2000" dirty="0" err="1"/>
              <a:t>stride</a:t>
            </a:r>
            <a:r>
              <a:rPr lang="vi-VN" sz="2000" dirty="0"/>
              <a:t>=2, </a:t>
            </a:r>
            <a:r>
              <a:rPr lang="vi-VN" sz="2000" dirty="0" err="1"/>
              <a:t>padding</a:t>
            </a:r>
            <a:r>
              <a:rPr lang="vi-VN" sz="2000" dirty="0"/>
              <a:t>=0</a:t>
            </a:r>
          </a:p>
          <a:p>
            <a:pPr marL="800100" lvl="1" indent="-3429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vi-VN" sz="2000" dirty="0"/>
              <a:t>3x3 </a:t>
            </a:r>
            <a:r>
              <a:rPr lang="vi-VN" sz="2000" dirty="0" err="1"/>
              <a:t>conv</a:t>
            </a:r>
            <a:r>
              <a:rPr lang="vi-VN" sz="2000" dirty="0"/>
              <a:t>, 64: </a:t>
            </a:r>
            <a:r>
              <a:rPr lang="vi-VN" sz="2000" dirty="0" err="1"/>
              <a:t>thì</a:t>
            </a:r>
            <a:r>
              <a:rPr lang="vi-VN" sz="2000" dirty="0"/>
              <a:t> 64 </a:t>
            </a:r>
            <a:r>
              <a:rPr lang="vi-VN" sz="2000" dirty="0" err="1"/>
              <a:t>là</a:t>
            </a:r>
            <a:r>
              <a:rPr lang="vi-VN" sz="2000" dirty="0"/>
              <a:t> </a:t>
            </a:r>
            <a:r>
              <a:rPr lang="vi-VN" sz="2000" dirty="0" err="1"/>
              <a:t>số</a:t>
            </a:r>
            <a:r>
              <a:rPr lang="vi-VN" sz="2000" dirty="0"/>
              <a:t> </a:t>
            </a:r>
            <a:r>
              <a:rPr lang="vi-VN" sz="2000" dirty="0" err="1"/>
              <a:t>kernel</a:t>
            </a:r>
            <a:r>
              <a:rPr lang="vi-VN" sz="2000" dirty="0"/>
              <a:t> </a:t>
            </a:r>
            <a:r>
              <a:rPr lang="vi-VN" sz="2000" dirty="0" err="1"/>
              <a:t>áp</a:t>
            </a:r>
            <a:r>
              <a:rPr lang="vi-VN" sz="2000" dirty="0"/>
              <a:t> </a:t>
            </a:r>
            <a:r>
              <a:rPr lang="vi-VN" sz="2000" dirty="0" err="1"/>
              <a:t>dụng</a:t>
            </a:r>
            <a:r>
              <a:rPr lang="vi-VN" sz="2000" dirty="0"/>
              <a:t> trong </a:t>
            </a:r>
            <a:r>
              <a:rPr lang="vi-VN" sz="2000" dirty="0" err="1"/>
              <a:t>layer</a:t>
            </a:r>
            <a:r>
              <a:rPr lang="vi-VN" sz="2000" dirty="0"/>
              <a:t> </a:t>
            </a:r>
            <a:r>
              <a:rPr lang="vi-VN" sz="2000" dirty="0" err="1"/>
              <a:t>đấy</a:t>
            </a:r>
            <a:r>
              <a:rPr lang="vi-VN" sz="2000" dirty="0"/>
              <a:t>, hay </a:t>
            </a:r>
            <a:r>
              <a:rPr lang="vi-VN" sz="2000" dirty="0" err="1"/>
              <a:t>depth</a:t>
            </a:r>
            <a:r>
              <a:rPr lang="vi-VN" sz="2000" dirty="0"/>
              <a:t> </a:t>
            </a:r>
            <a:r>
              <a:rPr lang="vi-VN" sz="2000" dirty="0" err="1"/>
              <a:t>của</a:t>
            </a:r>
            <a:r>
              <a:rPr lang="vi-VN" sz="2000" dirty="0"/>
              <a:t> </a:t>
            </a:r>
            <a:r>
              <a:rPr lang="vi-VN" sz="2000" dirty="0" err="1"/>
              <a:t>output</a:t>
            </a:r>
            <a:r>
              <a:rPr lang="vi-VN" sz="2000" dirty="0"/>
              <a:t> </a:t>
            </a:r>
            <a:r>
              <a:rPr lang="vi-VN" sz="2000" dirty="0" err="1"/>
              <a:t>của</a:t>
            </a:r>
            <a:r>
              <a:rPr lang="vi-VN" sz="2000" dirty="0"/>
              <a:t> </a:t>
            </a:r>
            <a:r>
              <a:rPr lang="vi-VN" sz="2000" dirty="0" err="1"/>
              <a:t>layer</a:t>
            </a:r>
            <a:r>
              <a:rPr lang="vi-VN" sz="2000" dirty="0"/>
              <a:t> </a:t>
            </a:r>
            <a:r>
              <a:rPr lang="vi-VN" sz="2000" dirty="0" err="1"/>
              <a:t>đấy</a:t>
            </a:r>
            <a:r>
              <a:rPr lang="vi-VN" sz="2000" dirty="0"/>
              <a:t>.</a:t>
            </a:r>
          </a:p>
          <a:p>
            <a:pPr marL="800100" lvl="1" indent="-3429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vi-VN" sz="2000" dirty="0" err="1"/>
              <a:t>Càng</a:t>
            </a:r>
            <a:r>
              <a:rPr lang="vi-VN" sz="2000" dirty="0"/>
              <a:t> </a:t>
            </a:r>
            <a:r>
              <a:rPr lang="vi-VN" sz="2000" dirty="0" err="1"/>
              <a:t>các</a:t>
            </a:r>
            <a:r>
              <a:rPr lang="vi-VN" sz="2000" dirty="0"/>
              <a:t> </a:t>
            </a:r>
            <a:r>
              <a:rPr lang="vi-VN" sz="2000" dirty="0" err="1"/>
              <a:t>convolutional</a:t>
            </a:r>
            <a:r>
              <a:rPr lang="vi-VN" sz="2000" dirty="0"/>
              <a:t> </a:t>
            </a:r>
            <a:r>
              <a:rPr lang="vi-VN" sz="2000" dirty="0" err="1"/>
              <a:t>layer</a:t>
            </a:r>
            <a:r>
              <a:rPr lang="vi-VN" sz="2000" dirty="0"/>
              <a:t> sau </a:t>
            </a:r>
            <a:r>
              <a:rPr lang="vi-VN" sz="2000" dirty="0" err="1"/>
              <a:t>thì</a:t>
            </a:r>
            <a:r>
              <a:rPr lang="vi-VN" sz="2000" dirty="0"/>
              <a:t> </a:t>
            </a:r>
            <a:r>
              <a:rPr lang="vi-VN" sz="2000" dirty="0" err="1"/>
              <a:t>kích</a:t>
            </a:r>
            <a:r>
              <a:rPr lang="vi-VN" sz="2000" dirty="0"/>
              <a:t> </a:t>
            </a:r>
            <a:r>
              <a:rPr lang="vi-VN" sz="2000" dirty="0" err="1"/>
              <a:t>thước</a:t>
            </a:r>
            <a:r>
              <a:rPr lang="vi-VN" sz="2000" dirty="0"/>
              <a:t> </a:t>
            </a:r>
            <a:r>
              <a:rPr lang="vi-VN" sz="2000" dirty="0" err="1"/>
              <a:t>width</a:t>
            </a:r>
            <a:r>
              <a:rPr lang="vi-VN" sz="2000" dirty="0"/>
              <a:t>, </a:t>
            </a:r>
            <a:r>
              <a:rPr lang="vi-VN" sz="2000" dirty="0" err="1"/>
              <a:t>height</a:t>
            </a:r>
            <a:r>
              <a:rPr lang="vi-VN" sz="2000" dirty="0"/>
              <a:t> </a:t>
            </a:r>
            <a:r>
              <a:rPr lang="vi-VN" sz="2000" dirty="0" err="1"/>
              <a:t>càng</a:t>
            </a:r>
            <a:r>
              <a:rPr lang="vi-VN" sz="2000" dirty="0"/>
              <a:t> </a:t>
            </a:r>
            <a:r>
              <a:rPr lang="vi-VN" sz="2000" dirty="0" err="1"/>
              <a:t>giảm</a:t>
            </a:r>
            <a:r>
              <a:rPr lang="vi-VN" sz="2000" dirty="0"/>
              <a:t> nhưng </a:t>
            </a:r>
            <a:r>
              <a:rPr lang="vi-VN" sz="2000" dirty="0" err="1"/>
              <a:t>depth</a:t>
            </a:r>
            <a:r>
              <a:rPr lang="vi-VN" sz="2000" dirty="0"/>
              <a:t> </a:t>
            </a:r>
            <a:r>
              <a:rPr lang="vi-VN" sz="2000" dirty="0" err="1"/>
              <a:t>càng</a:t>
            </a:r>
            <a:r>
              <a:rPr lang="vi-VN" sz="2000" dirty="0"/>
              <a:t> tăng.</a:t>
            </a:r>
          </a:p>
          <a:p>
            <a:pPr marL="800100" lvl="1" indent="-3429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vi-VN" sz="2000" dirty="0"/>
              <a:t>Sau </a:t>
            </a:r>
            <a:r>
              <a:rPr lang="vi-VN" sz="2000" dirty="0" err="1"/>
              <a:t>khá</a:t>
            </a:r>
            <a:r>
              <a:rPr lang="vi-VN" sz="2000" dirty="0"/>
              <a:t> </a:t>
            </a:r>
            <a:r>
              <a:rPr lang="vi-VN" sz="2000" dirty="0" err="1"/>
              <a:t>nhiều</a:t>
            </a:r>
            <a:r>
              <a:rPr lang="vi-VN" sz="2000" dirty="0"/>
              <a:t> </a:t>
            </a:r>
            <a:r>
              <a:rPr lang="vi-VN" sz="2000" dirty="0" err="1"/>
              <a:t>convolutional</a:t>
            </a:r>
            <a:r>
              <a:rPr lang="vi-VN" sz="2000" dirty="0"/>
              <a:t> </a:t>
            </a:r>
            <a:r>
              <a:rPr lang="vi-VN" sz="2000" dirty="0" err="1"/>
              <a:t>layer</a:t>
            </a:r>
            <a:r>
              <a:rPr lang="vi-VN" sz="2000" dirty="0"/>
              <a:t> </a:t>
            </a:r>
            <a:r>
              <a:rPr lang="vi-VN" sz="2000" dirty="0" err="1"/>
              <a:t>và</a:t>
            </a:r>
            <a:r>
              <a:rPr lang="vi-VN" sz="2000" dirty="0"/>
              <a:t> </a:t>
            </a:r>
            <a:r>
              <a:rPr lang="vi-VN" sz="2000" dirty="0" err="1"/>
              <a:t>pooling</a:t>
            </a:r>
            <a:r>
              <a:rPr lang="vi-VN" sz="2000" dirty="0"/>
              <a:t> </a:t>
            </a:r>
            <a:r>
              <a:rPr lang="vi-VN" sz="2000" dirty="0" err="1"/>
              <a:t>layer</a:t>
            </a:r>
            <a:r>
              <a:rPr lang="vi-VN" sz="2000" dirty="0"/>
              <a:t> </a:t>
            </a:r>
            <a:r>
              <a:rPr lang="vi-VN" sz="2000" dirty="0" err="1"/>
              <a:t>thì</a:t>
            </a:r>
            <a:r>
              <a:rPr lang="vi-VN" sz="2000" dirty="0"/>
              <a:t> </a:t>
            </a:r>
            <a:r>
              <a:rPr lang="vi-VN" sz="2000" dirty="0" err="1"/>
              <a:t>dữ</a:t>
            </a:r>
            <a:r>
              <a:rPr lang="vi-VN" sz="2000" dirty="0"/>
              <a:t> </a:t>
            </a:r>
            <a:r>
              <a:rPr lang="vi-VN" sz="2000" dirty="0" err="1"/>
              <a:t>liệu</a:t>
            </a:r>
            <a:r>
              <a:rPr lang="vi-VN" sz="2000" dirty="0"/>
              <a:t> </a:t>
            </a:r>
            <a:r>
              <a:rPr lang="vi-VN" sz="2000" dirty="0" err="1"/>
              <a:t>được</a:t>
            </a:r>
            <a:r>
              <a:rPr lang="vi-VN" sz="2000" dirty="0"/>
              <a:t> </a:t>
            </a:r>
            <a:r>
              <a:rPr lang="vi-VN" sz="2000" dirty="0" err="1"/>
              <a:t>flatten</a:t>
            </a:r>
            <a:r>
              <a:rPr lang="vi-VN" sz="2000" dirty="0"/>
              <a:t> </a:t>
            </a:r>
            <a:r>
              <a:rPr lang="vi-VN" sz="2000" dirty="0" err="1"/>
              <a:t>và</a:t>
            </a:r>
            <a:r>
              <a:rPr lang="vi-VN" sz="2000" dirty="0"/>
              <a:t> cho </a:t>
            </a:r>
            <a:r>
              <a:rPr lang="vi-VN" sz="2000" dirty="0" err="1"/>
              <a:t>vào</a:t>
            </a:r>
            <a:r>
              <a:rPr lang="vi-VN" sz="2000" dirty="0"/>
              <a:t> </a:t>
            </a:r>
            <a:r>
              <a:rPr lang="vi-VN" sz="2000" dirty="0" err="1"/>
              <a:t>fully</a:t>
            </a:r>
            <a:r>
              <a:rPr lang="vi-VN" sz="2000" dirty="0"/>
              <a:t> </a:t>
            </a:r>
            <a:r>
              <a:rPr lang="vi-VN" sz="2000" dirty="0" err="1"/>
              <a:t>connected</a:t>
            </a:r>
            <a:r>
              <a:rPr lang="vi-VN" sz="2000" dirty="0"/>
              <a:t> </a:t>
            </a:r>
            <a:r>
              <a:rPr lang="vi-VN" sz="2000" dirty="0" err="1"/>
              <a:t>layer</a:t>
            </a:r>
            <a:r>
              <a:rPr lang="vi-VN" sz="2000" dirty="0"/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endParaRPr lang="en-US"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0761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 rtl="0">
              <a:spcBef>
                <a:spcPts val="560"/>
              </a:spcBef>
              <a:spcAft>
                <a:spcPts val="0"/>
              </a:spcAft>
              <a:buSzPts val="2800"/>
            </a:pP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(2/)</a:t>
            </a:r>
          </a:p>
        </p:txBody>
      </p:sp>
      <p:sp>
        <p:nvSpPr>
          <p:cNvPr id="76" name="Google Shape;76;p3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9/15/2016</a:t>
            </a:r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2016 UIT-CE Wireless Communication R&amp;D Group . All Rights Reserved.</a:t>
            </a:r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954A0C0-BBBC-470E-AA92-E8D7539821C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10" y="1791940"/>
            <a:ext cx="8503380" cy="477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84;p4">
            <a:extLst>
              <a:ext uri="{FF2B5EF4-FFF2-40B4-BE49-F238E27FC236}">
                <a16:creationId xmlns:a16="http://schemas.microsoft.com/office/drawing/2014/main" id="{E28E8602-5318-45E3-8D76-97BB87EB6A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1520" y="1252263"/>
            <a:ext cx="8640960" cy="593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en-US" dirty="0"/>
              <a:t>Convolutional layer</a:t>
            </a: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9566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ình ảnh 8">
            <a:extLst>
              <a:ext uri="{FF2B5EF4-FFF2-40B4-BE49-F238E27FC236}">
                <a16:creationId xmlns:a16="http://schemas.microsoft.com/office/drawing/2014/main" id="{CFC8152F-50C4-44CE-BECC-294368C938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67"/>
          <a:stretch/>
        </p:blipFill>
        <p:spPr>
          <a:xfrm>
            <a:off x="4143760" y="2845047"/>
            <a:ext cx="4924425" cy="3725615"/>
          </a:xfrm>
          <a:prstGeom prst="rect">
            <a:avLst/>
          </a:prstGeom>
        </p:spPr>
      </p:pic>
      <p:sp>
        <p:nvSpPr>
          <p:cNvPr id="74" name="Google Shape;74;p3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 rtl="0">
              <a:spcBef>
                <a:spcPts val="560"/>
              </a:spcBef>
              <a:spcAft>
                <a:spcPts val="0"/>
              </a:spcAft>
              <a:buSzPts val="2800"/>
            </a:pP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(2/)</a:t>
            </a:r>
          </a:p>
        </p:txBody>
      </p:sp>
      <p:sp>
        <p:nvSpPr>
          <p:cNvPr id="76" name="Google Shape;76;p3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9/15/2016</a:t>
            </a:r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2016 UIT-CE Wireless Communication R&amp;D Group . All Rights Reserved.</a:t>
            </a:r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1" name="Google Shape;84;p4">
            <a:extLst>
              <a:ext uri="{FF2B5EF4-FFF2-40B4-BE49-F238E27FC236}">
                <a16:creationId xmlns:a16="http://schemas.microsoft.com/office/drawing/2014/main" id="{E28E8602-5318-45E3-8D76-97BB87EB6A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1520" y="1252263"/>
            <a:ext cx="8640960" cy="593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en-US" dirty="0"/>
              <a:t>Convolutional layer</a:t>
            </a: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6CE8D3BC-8996-4EEB-888A-02475BD5E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760" y="1778457"/>
            <a:ext cx="5618212" cy="2624405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36970796-555C-457A-AEF4-E6390A9F68F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42" t="21614" r="3153" b="8612"/>
          <a:stretch/>
        </p:blipFill>
        <p:spPr>
          <a:xfrm>
            <a:off x="75815" y="4820913"/>
            <a:ext cx="4143760" cy="156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79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 rtl="0">
              <a:spcBef>
                <a:spcPts val="560"/>
              </a:spcBef>
              <a:spcAft>
                <a:spcPts val="0"/>
              </a:spcAft>
              <a:buSzPts val="2800"/>
            </a:pP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(2/)</a:t>
            </a:r>
          </a:p>
        </p:txBody>
      </p:sp>
      <p:sp>
        <p:nvSpPr>
          <p:cNvPr id="76" name="Google Shape;76;p3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9/15/2016</a:t>
            </a:r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2016 UIT-CE Wireless Communication R&amp;D Group . All Rights Reserved.</a:t>
            </a:r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1" name="Google Shape;84;p4">
            <a:extLst>
              <a:ext uri="{FF2B5EF4-FFF2-40B4-BE49-F238E27FC236}">
                <a16:creationId xmlns:a16="http://schemas.microsoft.com/office/drawing/2014/main" id="{E28E8602-5318-45E3-8D76-97BB87EB6A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7821" y="2878544"/>
            <a:ext cx="8640960" cy="593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en-US" dirty="0"/>
              <a:t>Pooling layer</a:t>
            </a: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7" name="Google Shape;84;p4">
            <a:extLst>
              <a:ext uri="{FF2B5EF4-FFF2-40B4-BE49-F238E27FC236}">
                <a16:creationId xmlns:a16="http://schemas.microsoft.com/office/drawing/2014/main" id="{13F5C10B-7F8D-4375-9192-93E04BC44756}"/>
              </a:ext>
            </a:extLst>
          </p:cNvPr>
          <p:cNvSpPr txBox="1">
            <a:spLocks/>
          </p:cNvSpPr>
          <p:nvPr/>
        </p:nvSpPr>
        <p:spPr>
          <a:xfrm>
            <a:off x="122040" y="1302519"/>
            <a:ext cx="4526160" cy="1564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2400"/>
              <a:buFont typeface="Noto Sans Symbols"/>
              <a:buChar char="🞐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Noto Sans Symbols"/>
              <a:buChar char="🞐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342900" indent="-342900">
              <a:spcBef>
                <a:spcPts val="0"/>
              </a:spcBef>
            </a:pPr>
            <a:r>
              <a:rPr lang="en-US" dirty="0" err="1"/>
              <a:t>ReLU</a:t>
            </a:r>
            <a:r>
              <a:rPr lang="en-US" dirty="0"/>
              <a:t> Activation</a:t>
            </a:r>
          </a:p>
          <a:p>
            <a:pPr lvl="1" indent="-4572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/>
              <a:t>Mux2-1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= Pixel[31]</a:t>
            </a:r>
          </a:p>
          <a:p>
            <a:pPr lvl="1" indent="-4572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32’b0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= 1 Pixel[31:0]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= 0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FCCA85E8-44BF-44C0-9DC5-70DEF9A82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597" y="1157692"/>
            <a:ext cx="3675184" cy="1846555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4D485FA5-9713-48FB-B37E-52FDC822F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93228"/>
            <a:ext cx="5729042" cy="2196565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953E3B1F-355B-4E0C-92A6-556FAAA446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857" y="3461337"/>
            <a:ext cx="4296739" cy="1032456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1C486A74-E00D-48ED-974C-A49C92B22D0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065" r="3723" b="12479"/>
          <a:stretch/>
        </p:blipFill>
        <p:spPr>
          <a:xfrm>
            <a:off x="6284863" y="4049590"/>
            <a:ext cx="2859137" cy="2286766"/>
          </a:xfrm>
          <a:prstGeom prst="rect">
            <a:avLst/>
          </a:prstGeom>
        </p:spPr>
      </p:pic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F5F5C4F1-85C8-44FF-B528-F149AE46B34E}"/>
              </a:ext>
            </a:extLst>
          </p:cNvPr>
          <p:cNvSpPr/>
          <p:nvPr/>
        </p:nvSpPr>
        <p:spPr>
          <a:xfrm>
            <a:off x="2530136" y="5035079"/>
            <a:ext cx="701336" cy="88440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Mũi tên: Cong 16">
            <a:extLst>
              <a:ext uri="{FF2B5EF4-FFF2-40B4-BE49-F238E27FC236}">
                <a16:creationId xmlns:a16="http://schemas.microsoft.com/office/drawing/2014/main" id="{5D792E85-3156-4C1B-9D03-75E09818E5E4}"/>
              </a:ext>
            </a:extLst>
          </p:cNvPr>
          <p:cNvSpPr/>
          <p:nvPr/>
        </p:nvSpPr>
        <p:spPr>
          <a:xfrm>
            <a:off x="2964615" y="4798712"/>
            <a:ext cx="3320248" cy="206702"/>
          </a:xfrm>
          <a:prstGeom prst="bentArrow">
            <a:avLst>
              <a:gd name="adj1" fmla="val 10254"/>
              <a:gd name="adj2" fmla="val 32373"/>
              <a:gd name="adj3" fmla="val 50000"/>
              <a:gd name="adj4" fmla="val 72754"/>
            </a:avLst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547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 rtl="0">
              <a:spcBef>
                <a:spcPts val="560"/>
              </a:spcBef>
              <a:spcAft>
                <a:spcPts val="0"/>
              </a:spcAft>
              <a:buSzPts val="2800"/>
            </a:pP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(2/)</a:t>
            </a:r>
          </a:p>
        </p:txBody>
      </p:sp>
      <p:sp>
        <p:nvSpPr>
          <p:cNvPr id="76" name="Google Shape;76;p3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9/15/2016</a:t>
            </a:r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2016 UIT-CE Wireless Communication R&amp;D Group . All Rights Reserved.</a:t>
            </a:r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7" name="Google Shape;84;p4">
            <a:extLst>
              <a:ext uri="{FF2B5EF4-FFF2-40B4-BE49-F238E27FC236}">
                <a16:creationId xmlns:a16="http://schemas.microsoft.com/office/drawing/2014/main" id="{13F5C10B-7F8D-4375-9192-93E04BC44756}"/>
              </a:ext>
            </a:extLst>
          </p:cNvPr>
          <p:cNvSpPr txBox="1">
            <a:spLocks/>
          </p:cNvSpPr>
          <p:nvPr/>
        </p:nvSpPr>
        <p:spPr>
          <a:xfrm>
            <a:off x="251520" y="1302519"/>
            <a:ext cx="8040224" cy="58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2400"/>
              <a:buFont typeface="Noto Sans Symbols"/>
              <a:buChar char="🞐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Noto Sans Symbols"/>
              <a:buChar char="🞐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342900" indent="-342900">
              <a:spcBef>
                <a:spcPts val="0"/>
              </a:spcBef>
            </a:pPr>
            <a:r>
              <a:rPr lang="en-US" dirty="0"/>
              <a:t>Fully Connected Layer</a:t>
            </a: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CF4CC242-3C2B-4DBF-A676-87475E01CD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57"/>
          <a:stretch/>
        </p:blipFill>
        <p:spPr>
          <a:xfrm>
            <a:off x="99118" y="2025079"/>
            <a:ext cx="5386066" cy="2807842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74A00BCC-2860-4395-88C2-C14CD4752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108757"/>
            <a:ext cx="4572000" cy="244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903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Hỏi và Trả lời</a:t>
            </a:r>
            <a:endParaRPr/>
          </a:p>
        </p:txBody>
      </p:sp>
      <p:sp>
        <p:nvSpPr>
          <p:cNvPr id="141" name="Google Shape;141;p10"/>
          <p:cNvSpPr txBox="1">
            <a:spLocks noGrp="1"/>
          </p:cNvSpPr>
          <p:nvPr>
            <p:ph type="body" idx="1"/>
          </p:nvPr>
        </p:nvSpPr>
        <p:spPr>
          <a:xfrm>
            <a:off x="251520" y="1412776"/>
            <a:ext cx="8640960" cy="482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en-US"/>
              <a:t>Ghi chú những câu hỏi và trả lời</a:t>
            </a:r>
            <a:endParaRPr/>
          </a:p>
        </p:txBody>
      </p:sp>
      <p:sp>
        <p:nvSpPr>
          <p:cNvPr id="142" name="Google Shape;142;p10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9/15/2016</a:t>
            </a:r>
            <a:endParaRPr/>
          </a:p>
        </p:txBody>
      </p:sp>
      <p:sp>
        <p:nvSpPr>
          <p:cNvPr id="143" name="Google Shape;143;p10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2016 UIT-CE Wireless Communication R&amp;D Group . All Rights Reserved.</a:t>
            </a:r>
            <a:endParaRPr/>
          </a:p>
        </p:txBody>
      </p:sp>
      <p:sp>
        <p:nvSpPr>
          <p:cNvPr id="144" name="Google Shape;144;p10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Tài liệu tham khảo</a:t>
            </a: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9/15/2016</a:t>
            </a:r>
            <a:endParaRPr/>
          </a:p>
        </p:txBody>
      </p:sp>
      <p:sp>
        <p:nvSpPr>
          <p:cNvPr id="161" name="Google Shape;161;p12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2016 UIT-CE Wireless Communication R&amp;D Group . All Rights Reserved.</a:t>
            </a:r>
            <a:endParaRPr/>
          </a:p>
        </p:txBody>
      </p:sp>
      <p:sp>
        <p:nvSpPr>
          <p:cNvPr id="162" name="Google Shape;162;p12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0301B87-4E05-41A9-8492-696BDBC1E6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2000" i="1" dirty="0" err="1"/>
              <a:t>Convolutional</a:t>
            </a:r>
            <a:r>
              <a:rPr lang="vi-VN" sz="2000" i="1" dirty="0"/>
              <a:t> </a:t>
            </a:r>
            <a:r>
              <a:rPr lang="vi-VN" sz="2000" i="1" dirty="0" err="1"/>
              <a:t>neural</a:t>
            </a:r>
            <a:r>
              <a:rPr lang="vi-VN" sz="2000" i="1" dirty="0"/>
              <a:t> </a:t>
            </a:r>
            <a:r>
              <a:rPr lang="vi-VN" sz="2000" i="1" dirty="0" err="1"/>
              <a:t>network</a:t>
            </a:r>
            <a:r>
              <a:rPr lang="vi-VN" sz="2000" i="1" dirty="0"/>
              <a:t>, Nttuan8, 30,3,2019.</a:t>
            </a:r>
          </a:p>
          <a:p>
            <a:r>
              <a:rPr lang="vi-VN" sz="2000" b="0" i="1" dirty="0" err="1">
                <a:solidFill>
                  <a:srgbClr val="000000"/>
                </a:solidFill>
                <a:effectLst/>
                <a:latin typeface="+mj-lt"/>
              </a:rPr>
              <a:t>Design</a:t>
            </a:r>
            <a:r>
              <a:rPr lang="vi-VN" sz="2000" b="0" i="1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2000" b="0" i="1" dirty="0" err="1">
                <a:solidFill>
                  <a:srgbClr val="000000"/>
                </a:solidFill>
                <a:effectLst/>
                <a:latin typeface="+mj-lt"/>
              </a:rPr>
              <a:t>and</a:t>
            </a:r>
            <a:r>
              <a:rPr lang="vi-VN" sz="2000" b="0" i="1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2000" b="0" i="1" dirty="0" err="1">
                <a:solidFill>
                  <a:srgbClr val="000000"/>
                </a:solidFill>
                <a:effectLst/>
                <a:latin typeface="+mj-lt"/>
              </a:rPr>
              <a:t>Implementation</a:t>
            </a:r>
            <a:r>
              <a:rPr lang="vi-VN" sz="2000" b="0" i="1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2000" b="0" i="1" dirty="0" err="1">
                <a:solidFill>
                  <a:srgbClr val="000000"/>
                </a:solidFill>
                <a:effectLst/>
                <a:latin typeface="+mj-lt"/>
              </a:rPr>
              <a:t>of</a:t>
            </a:r>
            <a:r>
              <a:rPr lang="vi-VN" sz="2000" b="0" i="1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2000" b="0" i="1" dirty="0" err="1">
                <a:solidFill>
                  <a:srgbClr val="000000"/>
                </a:solidFill>
                <a:effectLst/>
                <a:latin typeface="+mj-lt"/>
              </a:rPr>
              <a:t>Configurable</a:t>
            </a:r>
            <a:r>
              <a:rPr lang="vi-VN" sz="2000" i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000" b="0" i="1" dirty="0" err="1">
                <a:solidFill>
                  <a:srgbClr val="000000"/>
                </a:solidFill>
                <a:effectLst/>
                <a:latin typeface="+mj-lt"/>
              </a:rPr>
              <a:t>Convolutional</a:t>
            </a:r>
            <a:r>
              <a:rPr lang="vi-VN" sz="2000" b="0" i="1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2000" b="0" i="1" dirty="0" err="1">
                <a:solidFill>
                  <a:srgbClr val="000000"/>
                </a:solidFill>
                <a:effectLst/>
                <a:latin typeface="+mj-lt"/>
              </a:rPr>
              <a:t>Neural</a:t>
            </a:r>
            <a:r>
              <a:rPr lang="vi-VN" sz="2000" b="0" i="1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2000" b="0" i="1" dirty="0" err="1">
                <a:solidFill>
                  <a:srgbClr val="000000"/>
                </a:solidFill>
                <a:effectLst/>
                <a:latin typeface="+mj-lt"/>
              </a:rPr>
              <a:t>Network</a:t>
            </a:r>
            <a:r>
              <a:rPr lang="vi-VN" sz="2000" b="0" i="1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2000" b="0" i="1" dirty="0" err="1">
                <a:solidFill>
                  <a:srgbClr val="000000"/>
                </a:solidFill>
                <a:effectLst/>
                <a:latin typeface="+mj-lt"/>
              </a:rPr>
              <a:t>on</a:t>
            </a:r>
            <a:r>
              <a:rPr lang="vi-VN" sz="2000" b="0" i="1" dirty="0">
                <a:solidFill>
                  <a:srgbClr val="000000"/>
                </a:solidFill>
                <a:effectLst/>
                <a:latin typeface="+mj-lt"/>
              </a:rPr>
              <a:t> FPGA, Huynh Vinh Phu, Tran Minh Tan, Phan Van Men, </a:t>
            </a:r>
            <a:r>
              <a:rPr lang="vi-VN" sz="2000" b="0" i="1" dirty="0" err="1">
                <a:solidFill>
                  <a:srgbClr val="000000"/>
                </a:solidFill>
                <a:effectLst/>
                <a:latin typeface="+mj-lt"/>
              </a:rPr>
              <a:t>Nguyen</a:t>
            </a:r>
            <a:r>
              <a:rPr lang="vi-VN" sz="2000" b="0" i="1" dirty="0">
                <a:solidFill>
                  <a:srgbClr val="000000"/>
                </a:solidFill>
                <a:effectLst/>
                <a:latin typeface="+mj-lt"/>
              </a:rPr>
              <a:t> Van </a:t>
            </a:r>
            <a:r>
              <a:rPr lang="vi-VN" sz="2000" b="0" i="1" dirty="0" err="1">
                <a:solidFill>
                  <a:srgbClr val="000000"/>
                </a:solidFill>
                <a:effectLst/>
                <a:latin typeface="+mj-lt"/>
              </a:rPr>
              <a:t>Hieu</a:t>
            </a:r>
            <a:r>
              <a:rPr lang="vi-VN" sz="2000" b="0" i="1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vi-VN" sz="2000" b="0" i="1" dirty="0" err="1">
                <a:solidFill>
                  <a:srgbClr val="000000"/>
                </a:solidFill>
                <a:effectLst/>
                <a:latin typeface="+mj-lt"/>
              </a:rPr>
              <a:t>Truong</a:t>
            </a:r>
            <a:r>
              <a:rPr lang="vi-VN" sz="2000" i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000" b="0" i="1" dirty="0">
                <a:solidFill>
                  <a:srgbClr val="000000"/>
                </a:solidFill>
                <a:effectLst/>
                <a:latin typeface="+mj-lt"/>
              </a:rPr>
              <a:t>Van </a:t>
            </a:r>
            <a:r>
              <a:rPr lang="vi-VN" sz="2000" b="0" i="1" dirty="0" err="1">
                <a:solidFill>
                  <a:srgbClr val="000000"/>
                </a:solidFill>
                <a:effectLst/>
                <a:latin typeface="+mj-lt"/>
              </a:rPr>
              <a:t>Cuong</a:t>
            </a:r>
            <a:r>
              <a:rPr lang="vi-VN" sz="2000" i="1" dirty="0">
                <a:latin typeface="+mj-lt"/>
              </a:rPr>
              <a:t> </a:t>
            </a:r>
            <a:endParaRPr lang="vi-VN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67" name="Google Shape;67;p2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9/15/2016</a:t>
            </a:r>
            <a:endParaRPr/>
          </a:p>
        </p:txBody>
      </p:sp>
      <p:sp>
        <p:nvSpPr>
          <p:cNvPr id="68" name="Google Shape;68;p2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2016 UIT-CE Wireless Communication R&amp;D Group . All Rights Reserved.</a:t>
            </a:r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1" name="Google Shape;95;p5">
            <a:extLst>
              <a:ext uri="{FF2B5EF4-FFF2-40B4-BE49-F238E27FC236}">
                <a16:creationId xmlns:a16="http://schemas.microsoft.com/office/drawing/2014/main" id="{387A618E-02D7-42BD-AB1E-4B15823697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0727" y="1340049"/>
            <a:ext cx="8640960" cy="482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■"/>
            </a:pP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cứu</a:t>
            </a:r>
            <a:endParaRPr lang="en-US"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■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endParaRPr lang="en-US" dirty="0"/>
          </a:p>
          <a:p>
            <a:pPr lvl="1" indent="-457200">
              <a:spcBef>
                <a:spcPts val="56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Convolutional Neural Network</a:t>
            </a:r>
          </a:p>
          <a:p>
            <a:pPr lvl="1" indent="-457200">
              <a:spcBef>
                <a:spcPts val="56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Image Classification</a:t>
            </a:r>
          </a:p>
          <a:p>
            <a:pPr lvl="1" indent="-457200">
              <a:spcBef>
                <a:spcPts val="56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VGG16</a:t>
            </a: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■"/>
            </a:pP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pPr marL="342900" indent="-342900"/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endParaRPr lang="en-US"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■"/>
            </a:pP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en-US"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endParaRPr dirty="0"/>
          </a:p>
        </p:txBody>
      </p:sp>
      <p:sp>
        <p:nvSpPr>
          <p:cNvPr id="75" name="Google Shape;75;p3"/>
          <p:cNvSpPr txBox="1">
            <a:spLocks noGrp="1"/>
          </p:cNvSpPr>
          <p:nvPr>
            <p:ph type="body" idx="1"/>
          </p:nvPr>
        </p:nvSpPr>
        <p:spPr>
          <a:xfrm>
            <a:off x="250727" y="1358221"/>
            <a:ext cx="8640960" cy="516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dirty="0"/>
          </a:p>
          <a:p>
            <a:pPr marL="800100" lvl="1" indent="-342900" algn="l" rtl="0">
              <a:spcBef>
                <a:spcPts val="48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giác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endParaRPr lang="en-US" dirty="0"/>
          </a:p>
          <a:p>
            <a:pPr marL="800100" lvl="1" indent="-342900" algn="l" rtl="0">
              <a:spcBef>
                <a:spcPts val="48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CNN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nay</a:t>
            </a:r>
          </a:p>
          <a:p>
            <a:pPr marL="800100" lvl="1" indent="-342900" algn="l" rtl="0">
              <a:spcBef>
                <a:spcPts val="48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IP core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floating point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kit FPGA</a:t>
            </a: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■"/>
            </a:pP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pPr marL="800100" lvl="1" indent="-342900">
              <a:spcBef>
                <a:spcPts val="56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CNN,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VGG16</a:t>
            </a:r>
            <a:endParaRPr dirty="0"/>
          </a:p>
          <a:p>
            <a:pPr marL="800100" lvl="1" indent="-342900" algn="l" rtl="0">
              <a:spcBef>
                <a:spcPts val="48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oto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đạp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&gt;90%</a:t>
            </a:r>
          </a:p>
          <a:p>
            <a:pPr marL="800100" lvl="1" indent="-342900" algn="l" rtl="0">
              <a:spcBef>
                <a:spcPts val="48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dirty="0"/>
              <a:t>S</a:t>
            </a:r>
            <a:r>
              <a:rPr lang="vi-VN" dirty="0"/>
              <a:t>ử </a:t>
            </a:r>
            <a:r>
              <a:rPr lang="vi-VN" dirty="0" err="1"/>
              <a:t>dụng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Verilog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IP </a:t>
            </a:r>
            <a:r>
              <a:rPr lang="vi-VN" dirty="0" err="1"/>
              <a:t>Core</a:t>
            </a:r>
            <a:r>
              <a:rPr lang="vi-VN" dirty="0"/>
              <a:t> </a:t>
            </a:r>
            <a:r>
              <a:rPr lang="vi-VN" dirty="0" err="1"/>
              <a:t>dễ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hình</a:t>
            </a:r>
            <a:endParaRPr lang="en-US" dirty="0"/>
          </a:p>
          <a:p>
            <a:pPr marL="800100" lvl="1" indent="-342900" algn="l" rtl="0">
              <a:spcBef>
                <a:spcPts val="48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FPGA</a:t>
            </a:r>
            <a:endParaRPr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76" name="Google Shape;76;p3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9/15/2016</a:t>
            </a:r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2016 UIT-CE Wireless Communication R&amp;D Group . All Rights Reserved.</a:t>
            </a:r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 rtl="0">
              <a:spcBef>
                <a:spcPts val="560"/>
              </a:spcBef>
              <a:spcAft>
                <a:spcPts val="0"/>
              </a:spcAft>
              <a:buSzPts val="2800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(1/5)</a:t>
            </a:r>
          </a:p>
        </p:txBody>
      </p:sp>
      <p:sp>
        <p:nvSpPr>
          <p:cNvPr id="75" name="Google Shape;75;p3"/>
          <p:cNvSpPr txBox="1">
            <a:spLocks noGrp="1"/>
          </p:cNvSpPr>
          <p:nvPr>
            <p:ph type="body" idx="1"/>
          </p:nvPr>
        </p:nvSpPr>
        <p:spPr>
          <a:xfrm>
            <a:off x="0" y="1396978"/>
            <a:ext cx="9055223" cy="5272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vi-VN" dirty="0" err="1">
                <a:latin typeface="+mj-lt"/>
              </a:rPr>
              <a:t>Convolutional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Neural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Network</a:t>
            </a:r>
            <a:r>
              <a:rPr lang="vi-VN" dirty="0">
                <a:latin typeface="+mj-lt"/>
              </a:rPr>
              <a:t>?</a:t>
            </a:r>
          </a:p>
          <a:p>
            <a:pPr marL="800100" lvl="1" indent="-3429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vi-VN" dirty="0" err="1">
                <a:latin typeface="+mj-lt"/>
              </a:rPr>
              <a:t>Convolutional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Neural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Network</a:t>
            </a:r>
            <a:r>
              <a:rPr lang="vi-VN" dirty="0">
                <a:latin typeface="+mj-lt"/>
              </a:rPr>
              <a:t> (</a:t>
            </a:r>
            <a:r>
              <a:rPr lang="vi-VN" dirty="0" err="1">
                <a:latin typeface="+mj-lt"/>
              </a:rPr>
              <a:t>CNNs</a:t>
            </a:r>
            <a:r>
              <a:rPr lang="vi-VN" dirty="0">
                <a:latin typeface="+mj-lt"/>
              </a:rPr>
              <a:t> – </a:t>
            </a:r>
            <a:r>
              <a:rPr lang="vi-VN" dirty="0" err="1">
                <a:latin typeface="+mj-lt"/>
              </a:rPr>
              <a:t>Mạng</a:t>
            </a:r>
            <a:r>
              <a:rPr lang="vi-VN" dirty="0">
                <a:latin typeface="+mj-lt"/>
              </a:rPr>
              <a:t> nơ-</a:t>
            </a:r>
            <a:r>
              <a:rPr lang="vi-VN" dirty="0" err="1">
                <a:latin typeface="+mj-lt"/>
              </a:rPr>
              <a:t>ron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tích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chập</a:t>
            </a:r>
            <a:r>
              <a:rPr lang="vi-VN" dirty="0">
                <a:latin typeface="+mj-lt"/>
              </a:rPr>
              <a:t>) </a:t>
            </a:r>
            <a:r>
              <a:rPr lang="vi-VN" dirty="0" err="1">
                <a:latin typeface="+mj-lt"/>
              </a:rPr>
              <a:t>là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một</a:t>
            </a:r>
            <a:r>
              <a:rPr lang="vi-VN" dirty="0">
                <a:latin typeface="+mj-lt"/>
              </a:rPr>
              <a:t> trong </a:t>
            </a:r>
            <a:r>
              <a:rPr lang="vi-VN" dirty="0" err="1">
                <a:latin typeface="+mj-lt"/>
              </a:rPr>
              <a:t>những</a:t>
            </a:r>
            <a:r>
              <a:rPr lang="vi-VN" dirty="0">
                <a:latin typeface="+mj-lt"/>
              </a:rPr>
              <a:t> mô </a:t>
            </a:r>
            <a:r>
              <a:rPr lang="vi-VN" dirty="0" err="1">
                <a:latin typeface="+mj-lt"/>
              </a:rPr>
              <a:t>hình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Deep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Learning</a:t>
            </a:r>
            <a:r>
              <a:rPr lang="vi-VN" dirty="0">
                <a:latin typeface="+mj-lt"/>
              </a:rPr>
              <a:t> tiên </a:t>
            </a:r>
            <a:r>
              <a:rPr lang="vi-VN" dirty="0" err="1">
                <a:latin typeface="+mj-lt"/>
              </a:rPr>
              <a:t>tiến</a:t>
            </a:r>
            <a:r>
              <a:rPr lang="vi-VN" dirty="0">
                <a:latin typeface="+mj-lt"/>
              </a:rPr>
              <a:t>. </a:t>
            </a:r>
            <a:r>
              <a:rPr lang="vi-VN" dirty="0" err="1">
                <a:latin typeface="+mj-lt"/>
              </a:rPr>
              <a:t>Nó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giúp</a:t>
            </a:r>
            <a:r>
              <a:rPr lang="vi-VN" dirty="0">
                <a:latin typeface="+mj-lt"/>
              </a:rPr>
              <a:t> cho </a:t>
            </a:r>
            <a:r>
              <a:rPr lang="vi-VN" dirty="0" err="1">
                <a:latin typeface="+mj-lt"/>
              </a:rPr>
              <a:t>chúng</a:t>
            </a:r>
            <a:r>
              <a:rPr lang="vi-VN" dirty="0">
                <a:latin typeface="+mj-lt"/>
              </a:rPr>
              <a:t> ta xây </a:t>
            </a:r>
            <a:r>
              <a:rPr lang="vi-VN" dirty="0" err="1">
                <a:latin typeface="+mj-lt"/>
              </a:rPr>
              <a:t>dựng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được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những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hệ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thống</a:t>
            </a:r>
            <a:r>
              <a:rPr lang="vi-VN" dirty="0">
                <a:latin typeface="+mj-lt"/>
              </a:rPr>
              <a:t> thông minh </a:t>
            </a:r>
            <a:r>
              <a:rPr lang="vi-VN" dirty="0" err="1">
                <a:latin typeface="+mj-lt"/>
              </a:rPr>
              <a:t>với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độ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chính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xác</a:t>
            </a:r>
            <a:r>
              <a:rPr lang="vi-VN" dirty="0">
                <a:latin typeface="+mj-lt"/>
              </a:rPr>
              <a:t> cao như </a:t>
            </a:r>
            <a:r>
              <a:rPr lang="vi-VN" dirty="0" err="1">
                <a:latin typeface="+mj-lt"/>
              </a:rPr>
              <a:t>hiện</a:t>
            </a:r>
            <a:r>
              <a:rPr lang="vi-VN" dirty="0">
                <a:latin typeface="+mj-lt"/>
              </a:rPr>
              <a:t> nay.</a:t>
            </a:r>
          </a:p>
          <a:p>
            <a:pPr marL="800100" lvl="1" indent="-3429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vi-VN" dirty="0" err="1">
                <a:latin typeface="+mj-lt"/>
              </a:rPr>
              <a:t>Convolutional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là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một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cửa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sổ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trượt</a:t>
            </a:r>
            <a:r>
              <a:rPr lang="vi-VN" dirty="0">
                <a:latin typeface="+mj-lt"/>
              </a:rPr>
              <a:t> </a:t>
            </a:r>
          </a:p>
          <a:p>
            <a:pPr marL="457200" lvl="1" indent="0">
              <a:spcBef>
                <a:spcPts val="0"/>
              </a:spcBef>
              <a:buSzPts val="2800"/>
              <a:buNone/>
            </a:pPr>
            <a:r>
              <a:rPr lang="vi-VN" dirty="0">
                <a:latin typeface="+mj-lt"/>
              </a:rPr>
              <a:t>(</a:t>
            </a:r>
            <a:r>
              <a:rPr lang="vi-VN" dirty="0" err="1">
                <a:latin typeface="+mj-lt"/>
              </a:rPr>
              <a:t>Sliding</a:t>
            </a:r>
            <a:r>
              <a:rPr lang="vi-VN" dirty="0">
                <a:latin typeface="+mj-lt"/>
              </a:rPr>
              <a:t> Windows) trên </a:t>
            </a:r>
            <a:r>
              <a:rPr lang="vi-VN" dirty="0" err="1">
                <a:latin typeface="+mj-lt"/>
              </a:rPr>
              <a:t>một</a:t>
            </a:r>
            <a:r>
              <a:rPr lang="vi-VN" dirty="0">
                <a:latin typeface="+mj-lt"/>
              </a:rPr>
              <a:t> ma </a:t>
            </a:r>
            <a:r>
              <a:rPr lang="vi-VN" dirty="0" err="1">
                <a:latin typeface="+mj-lt"/>
              </a:rPr>
              <a:t>trận</a:t>
            </a:r>
            <a:r>
              <a:rPr lang="vi-VN" dirty="0">
                <a:latin typeface="+mj-lt"/>
              </a:rPr>
              <a:t>:</a:t>
            </a:r>
          </a:p>
          <a:p>
            <a:pPr marL="800100" lvl="1" indent="-342900" algn="just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vi-VN" dirty="0" err="1">
                <a:latin typeface="+mj-lt"/>
              </a:rPr>
              <a:t>Mạng</a:t>
            </a:r>
            <a:r>
              <a:rPr lang="vi-VN" dirty="0">
                <a:latin typeface="+mj-lt"/>
              </a:rPr>
              <a:t> CNN </a:t>
            </a:r>
            <a:r>
              <a:rPr lang="vi-VN" dirty="0" err="1">
                <a:latin typeface="+mj-lt"/>
              </a:rPr>
              <a:t>là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một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tập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hợp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các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lớp</a:t>
            </a:r>
            <a:r>
              <a:rPr lang="vi-VN" dirty="0">
                <a:latin typeface="+mj-lt"/>
              </a:rPr>
              <a:t> </a:t>
            </a:r>
          </a:p>
          <a:p>
            <a:pPr marL="457200" lvl="1" indent="0" algn="just">
              <a:spcBef>
                <a:spcPts val="0"/>
              </a:spcBef>
              <a:buSzPts val="2800"/>
              <a:buNone/>
            </a:pPr>
            <a:r>
              <a:rPr lang="vi-VN" dirty="0" err="1">
                <a:latin typeface="+mj-lt"/>
              </a:rPr>
              <a:t>Convolution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chồng</a:t>
            </a:r>
            <a:r>
              <a:rPr lang="vi-VN" dirty="0">
                <a:latin typeface="+mj-lt"/>
              </a:rPr>
              <a:t> lên nhau </a:t>
            </a:r>
            <a:r>
              <a:rPr lang="vi-VN" dirty="0" err="1">
                <a:latin typeface="+mj-lt"/>
              </a:rPr>
              <a:t>và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sử</a:t>
            </a:r>
            <a:r>
              <a:rPr lang="vi-VN" dirty="0">
                <a:latin typeface="+mj-lt"/>
              </a:rPr>
              <a:t> </a:t>
            </a:r>
          </a:p>
          <a:p>
            <a:pPr marL="457200" lvl="1" indent="0" algn="just">
              <a:spcBef>
                <a:spcPts val="0"/>
              </a:spcBef>
              <a:buSzPts val="2800"/>
              <a:buNone/>
            </a:pPr>
            <a:r>
              <a:rPr lang="vi-VN" dirty="0" err="1">
                <a:latin typeface="+mj-lt"/>
              </a:rPr>
              <a:t>dụng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các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hàm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nonlinear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activation</a:t>
            </a:r>
            <a:r>
              <a:rPr lang="vi-VN" dirty="0">
                <a:latin typeface="+mj-lt"/>
              </a:rPr>
              <a:t> </a:t>
            </a:r>
          </a:p>
          <a:p>
            <a:pPr marL="457200" lvl="1" indent="0" algn="just">
              <a:spcBef>
                <a:spcPts val="0"/>
              </a:spcBef>
              <a:buSzPts val="2800"/>
              <a:buNone/>
            </a:pPr>
            <a:r>
              <a:rPr lang="vi-VN" dirty="0">
                <a:latin typeface="+mj-lt"/>
              </a:rPr>
              <a:t>như </a:t>
            </a:r>
            <a:r>
              <a:rPr lang="vi-VN" dirty="0" err="1">
                <a:latin typeface="+mj-lt"/>
              </a:rPr>
              <a:t>ReLU</a:t>
            </a:r>
            <a:r>
              <a:rPr lang="vi-VN" dirty="0">
                <a:latin typeface="+mj-lt"/>
              </a:rPr>
              <a:t>, </a:t>
            </a:r>
            <a:r>
              <a:rPr lang="vi-VN" dirty="0" err="1">
                <a:latin typeface="+mj-lt"/>
              </a:rPr>
              <a:t>các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pooling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và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fully</a:t>
            </a:r>
            <a:r>
              <a:rPr lang="vi-VN" dirty="0">
                <a:latin typeface="+mj-lt"/>
              </a:rPr>
              <a:t> </a:t>
            </a:r>
          </a:p>
          <a:p>
            <a:pPr marL="457200" lvl="1" indent="0" algn="just">
              <a:spcBef>
                <a:spcPts val="0"/>
              </a:spcBef>
              <a:buSzPts val="2800"/>
              <a:buNone/>
            </a:pPr>
            <a:r>
              <a:rPr lang="vi-VN" dirty="0" err="1">
                <a:latin typeface="+mj-lt"/>
              </a:rPr>
              <a:t>connected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để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kích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hoạt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các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trọng</a:t>
            </a:r>
            <a:r>
              <a:rPr lang="vi-VN" dirty="0">
                <a:latin typeface="+mj-lt"/>
              </a:rPr>
              <a:t> </a:t>
            </a:r>
          </a:p>
          <a:p>
            <a:pPr marL="457200" lvl="1" indent="0" algn="just">
              <a:spcBef>
                <a:spcPts val="0"/>
              </a:spcBef>
              <a:buSzPts val="2800"/>
              <a:buNone/>
            </a:pPr>
            <a:r>
              <a:rPr lang="vi-VN" dirty="0" err="1">
                <a:latin typeface="+mj-lt"/>
              </a:rPr>
              <a:t>số</a:t>
            </a:r>
            <a:r>
              <a:rPr lang="vi-VN" dirty="0">
                <a:latin typeface="+mj-lt"/>
              </a:rPr>
              <a:t> trong </a:t>
            </a:r>
            <a:r>
              <a:rPr lang="vi-VN" dirty="0" err="1">
                <a:latin typeface="+mj-lt"/>
              </a:rPr>
              <a:t>các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node</a:t>
            </a:r>
            <a:r>
              <a:rPr lang="vi-VN" dirty="0">
                <a:latin typeface="+mj-lt"/>
              </a:rPr>
              <a:t>.</a:t>
            </a:r>
          </a:p>
        </p:txBody>
      </p:sp>
      <p:sp>
        <p:nvSpPr>
          <p:cNvPr id="76" name="Google Shape;76;p3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9/15/2016</a:t>
            </a:r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Copyrights 2016 UIT-CE Wireless Communication R&amp;D Group . All Rights Reserved.</a:t>
            </a:r>
            <a:endParaRPr dirty="0"/>
          </a:p>
        </p:txBody>
      </p:sp>
      <p:sp>
        <p:nvSpPr>
          <p:cNvPr id="78" name="Google Shape;78;p3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B8E0DE-7715-47A4-A8FF-9BB0637F183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172" y="3101132"/>
            <a:ext cx="3949051" cy="288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944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 rtl="0">
              <a:spcBef>
                <a:spcPts val="560"/>
              </a:spcBef>
              <a:spcAft>
                <a:spcPts val="0"/>
              </a:spcAft>
              <a:buSzPts val="2800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(2/5)</a:t>
            </a:r>
          </a:p>
        </p:txBody>
      </p:sp>
      <p:sp>
        <p:nvSpPr>
          <p:cNvPr id="75" name="Google Shape;75;p3"/>
          <p:cNvSpPr txBox="1">
            <a:spLocks noGrp="1"/>
          </p:cNvSpPr>
          <p:nvPr>
            <p:ph type="body" idx="1"/>
          </p:nvPr>
        </p:nvSpPr>
        <p:spPr>
          <a:xfrm>
            <a:off x="0" y="1298553"/>
            <a:ext cx="5627712" cy="5272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vi-VN" dirty="0" err="1">
                <a:latin typeface="+mj-lt"/>
              </a:rPr>
              <a:t>Convolutional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layer</a:t>
            </a:r>
            <a:r>
              <a:rPr lang="vi-VN" dirty="0">
                <a:latin typeface="+mj-lt"/>
              </a:rPr>
              <a:t> – </a:t>
            </a:r>
            <a:r>
              <a:rPr lang="vi-VN" dirty="0" err="1">
                <a:latin typeface="+mj-lt"/>
              </a:rPr>
              <a:t>lớp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tích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chập</a:t>
            </a:r>
            <a:endParaRPr lang="vi-VN" dirty="0">
              <a:latin typeface="+mj-lt"/>
            </a:endParaRPr>
          </a:p>
          <a:p>
            <a:pPr marL="800100" lvl="1" indent="-342900" algn="just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vi-VN" sz="2400" dirty="0" err="1"/>
              <a:t>Kích</a:t>
            </a:r>
            <a:r>
              <a:rPr lang="vi-VN" sz="2400" dirty="0"/>
              <a:t> </a:t>
            </a:r>
            <a:r>
              <a:rPr lang="vi-VN" sz="2400" dirty="0" err="1"/>
              <a:t>thước</a:t>
            </a:r>
            <a:r>
              <a:rPr lang="vi-VN" sz="2400" dirty="0"/>
              <a:t> 3x3 </a:t>
            </a:r>
            <a:r>
              <a:rPr lang="vi-VN" sz="2400" dirty="0" err="1"/>
              <a:t>với</a:t>
            </a:r>
            <a:r>
              <a:rPr lang="vi-VN" sz="2400" dirty="0"/>
              <a:t> </a:t>
            </a:r>
            <a:r>
              <a:rPr lang="vi-VN" sz="2400" dirty="0" err="1"/>
              <a:t>stride</a:t>
            </a:r>
            <a:r>
              <a:rPr lang="vi-VN" sz="2400" dirty="0"/>
              <a:t>=1  </a:t>
            </a:r>
            <a:r>
              <a:rPr lang="vi-VN" sz="2400" dirty="0" err="1"/>
              <a:t>và</a:t>
            </a:r>
            <a:r>
              <a:rPr lang="vi-VN" sz="2400" dirty="0"/>
              <a:t> </a:t>
            </a:r>
            <a:r>
              <a:rPr lang="vi-VN" sz="2400" dirty="0" err="1"/>
              <a:t>padding</a:t>
            </a:r>
            <a:r>
              <a:rPr lang="vi-VN" sz="2400" dirty="0"/>
              <a:t>=1 </a:t>
            </a:r>
            <a:r>
              <a:rPr lang="vi-VN" sz="2400" dirty="0" err="1"/>
              <a:t>để</a:t>
            </a:r>
            <a:r>
              <a:rPr lang="vi-VN" sz="2400" dirty="0"/>
              <a:t> cho </a:t>
            </a:r>
            <a:r>
              <a:rPr lang="vi-VN" sz="2400" dirty="0" err="1"/>
              <a:t>output</a:t>
            </a:r>
            <a:r>
              <a:rPr lang="vi-VN" sz="2400" dirty="0"/>
              <a:t> </a:t>
            </a:r>
            <a:r>
              <a:rPr lang="vi-VN" sz="2400" dirty="0" err="1"/>
              <a:t>cùng</a:t>
            </a:r>
            <a:r>
              <a:rPr lang="vi-VN" sz="2400" dirty="0"/>
              <a:t> </a:t>
            </a:r>
            <a:r>
              <a:rPr lang="vi-VN" sz="2400" dirty="0" err="1"/>
              <a:t>width</a:t>
            </a:r>
            <a:r>
              <a:rPr lang="vi-VN" sz="2400" dirty="0"/>
              <a:t> </a:t>
            </a:r>
            <a:r>
              <a:rPr lang="vi-VN" sz="2400" dirty="0" err="1"/>
              <a:t>và</a:t>
            </a:r>
            <a:r>
              <a:rPr lang="vi-VN" sz="2400" dirty="0"/>
              <a:t> </a:t>
            </a:r>
            <a:r>
              <a:rPr lang="vi-VN" sz="2400" dirty="0" err="1"/>
              <a:t>height</a:t>
            </a:r>
            <a:r>
              <a:rPr lang="vi-VN" sz="2400" dirty="0"/>
              <a:t> </a:t>
            </a:r>
            <a:r>
              <a:rPr lang="vi-VN" sz="2400" dirty="0" err="1"/>
              <a:t>với</a:t>
            </a:r>
            <a:r>
              <a:rPr lang="vi-VN" sz="2400" dirty="0"/>
              <a:t> </a:t>
            </a:r>
            <a:r>
              <a:rPr lang="vi-VN" sz="2400" dirty="0" err="1"/>
              <a:t>input</a:t>
            </a:r>
            <a:r>
              <a:rPr lang="vi-VN" sz="2400" dirty="0"/>
              <a:t>.</a:t>
            </a:r>
          </a:p>
          <a:p>
            <a:pPr marL="800100" lvl="1" indent="-342900" algn="just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vi-VN" dirty="0" err="1"/>
              <a:t>Đ</a:t>
            </a:r>
            <a:r>
              <a:rPr lang="vi-VN" sz="2400" dirty="0" err="1"/>
              <a:t>ầu</a:t>
            </a:r>
            <a:r>
              <a:rPr lang="vi-VN" sz="2400" dirty="0"/>
              <a:t> </a:t>
            </a:r>
            <a:r>
              <a:rPr lang="vi-VN" sz="2400" dirty="0" err="1"/>
              <a:t>vào</a:t>
            </a:r>
            <a:r>
              <a:rPr lang="vi-VN" sz="2400" dirty="0"/>
              <a:t> </a:t>
            </a:r>
            <a:r>
              <a:rPr lang="vi-VN" sz="2400" dirty="0" err="1"/>
              <a:t>là</a:t>
            </a:r>
            <a:r>
              <a:rPr lang="vi-VN" sz="2400" dirty="0"/>
              <a:t> </a:t>
            </a:r>
            <a:r>
              <a:rPr lang="vi-VN" sz="2400" dirty="0" err="1"/>
              <a:t>một</a:t>
            </a:r>
            <a:r>
              <a:rPr lang="vi-VN" sz="2400" dirty="0"/>
              <a:t> </a:t>
            </a:r>
            <a:r>
              <a:rPr lang="vi-VN" sz="2400" dirty="0" err="1"/>
              <a:t>tensor</a:t>
            </a:r>
            <a:r>
              <a:rPr lang="vi-VN" sz="2400" dirty="0"/>
              <a:t> </a:t>
            </a:r>
            <a:r>
              <a:rPr lang="vi-VN" sz="2400" dirty="0" err="1"/>
              <a:t>với</a:t>
            </a:r>
            <a:r>
              <a:rPr lang="vi-VN" sz="2400" dirty="0"/>
              <a:t> </a:t>
            </a:r>
            <a:r>
              <a:rPr lang="vi-VN" sz="2400" dirty="0" err="1"/>
              <a:t>kích</a:t>
            </a:r>
            <a:r>
              <a:rPr lang="vi-VN" sz="2400" dirty="0"/>
              <a:t> </a:t>
            </a:r>
            <a:r>
              <a:rPr lang="vi-VN" sz="2400" dirty="0" err="1"/>
              <a:t>thước</a:t>
            </a:r>
            <a:r>
              <a:rPr lang="vi-VN" sz="2400" dirty="0"/>
              <a:t>:</a:t>
            </a:r>
          </a:p>
          <a:p>
            <a:pPr marL="914400" lvl="2" indent="0" algn="just">
              <a:spcBef>
                <a:spcPts val="0"/>
              </a:spcBef>
              <a:buSzPts val="2800"/>
              <a:buNone/>
            </a:pPr>
            <a:r>
              <a:rPr lang="vi-VN" dirty="0"/>
              <a:t>(</a:t>
            </a:r>
            <a:r>
              <a:rPr lang="vi-VN" dirty="0" err="1"/>
              <a:t>width</a:t>
            </a:r>
            <a:r>
              <a:rPr lang="vi-VN" dirty="0"/>
              <a:t>) x (</a:t>
            </a:r>
            <a:r>
              <a:rPr lang="vi-VN" dirty="0" err="1"/>
              <a:t>height</a:t>
            </a:r>
            <a:r>
              <a:rPr lang="vi-VN" dirty="0"/>
              <a:t>) x (</a:t>
            </a:r>
            <a:r>
              <a:rPr lang="vi-VN" dirty="0" err="1"/>
              <a:t>depth</a:t>
            </a:r>
            <a:r>
              <a:rPr lang="vi-VN" dirty="0"/>
              <a:t>) x (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kernel</a:t>
            </a:r>
            <a:r>
              <a:rPr lang="vi-VN" dirty="0"/>
              <a:t>)</a:t>
            </a:r>
          </a:p>
          <a:p>
            <a:pPr marL="800100" lvl="1" indent="-342900" algn="just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vi-VN" sz="2400" dirty="0" err="1"/>
              <a:t>Kernel</a:t>
            </a:r>
            <a:r>
              <a:rPr lang="vi-VN" sz="2400" dirty="0"/>
              <a:t> </a:t>
            </a:r>
            <a:r>
              <a:rPr lang="vi-VN" sz="2400" dirty="0" err="1"/>
              <a:t>sẽ</a:t>
            </a:r>
            <a:r>
              <a:rPr lang="vi-VN" sz="2400" dirty="0"/>
              <a:t> </a:t>
            </a:r>
            <a:r>
              <a:rPr lang="vi-VN" sz="2400" dirty="0" err="1"/>
              <a:t>được</a:t>
            </a:r>
            <a:r>
              <a:rPr lang="vi-VN" sz="2400" dirty="0"/>
              <a:t> </a:t>
            </a:r>
            <a:r>
              <a:rPr lang="vi-VN" sz="2400" dirty="0" err="1"/>
              <a:t>trượt</a:t>
            </a:r>
            <a:r>
              <a:rPr lang="vi-VN" sz="2400" dirty="0"/>
              <a:t> qua </a:t>
            </a:r>
            <a:r>
              <a:rPr lang="vi-VN" sz="2400" dirty="0" err="1"/>
              <a:t>ảnh</a:t>
            </a:r>
            <a:r>
              <a:rPr lang="vi-VN" sz="2400" dirty="0"/>
              <a:t>, </a:t>
            </a:r>
            <a:r>
              <a:rPr lang="vi-VN" sz="2400" dirty="0" err="1"/>
              <a:t>với</a:t>
            </a:r>
            <a:r>
              <a:rPr lang="vi-VN" sz="2400" dirty="0"/>
              <a:t> </a:t>
            </a:r>
            <a:r>
              <a:rPr lang="vi-VN" sz="2400" dirty="0" err="1"/>
              <a:t>mỗi</a:t>
            </a:r>
            <a:r>
              <a:rPr lang="vi-VN" sz="2400" dirty="0"/>
              <a:t> </a:t>
            </a:r>
            <a:r>
              <a:rPr lang="vi-VN" sz="2400" dirty="0" err="1"/>
              <a:t>lần</a:t>
            </a:r>
            <a:r>
              <a:rPr lang="vi-VN" sz="2400" dirty="0"/>
              <a:t> </a:t>
            </a:r>
            <a:r>
              <a:rPr lang="vi-VN" sz="2400" dirty="0" err="1"/>
              <a:t>trượt</a:t>
            </a:r>
            <a:r>
              <a:rPr lang="vi-VN" sz="2400" dirty="0"/>
              <a:t> ta </a:t>
            </a:r>
            <a:r>
              <a:rPr lang="vi-VN" sz="2400" dirty="0" err="1"/>
              <a:t>sẽ</a:t>
            </a:r>
            <a:r>
              <a:rPr lang="vi-VN" sz="2400" dirty="0"/>
              <a:t> </a:t>
            </a:r>
            <a:r>
              <a:rPr lang="vi-VN" sz="2400" dirty="0" err="1"/>
              <a:t>tính</a:t>
            </a:r>
            <a:r>
              <a:rPr lang="vi-VN" sz="2400" dirty="0"/>
              <a:t> </a:t>
            </a:r>
            <a:r>
              <a:rPr lang="vi-VN" sz="2400" dirty="0" err="1"/>
              <a:t>kết</a:t>
            </a:r>
            <a:r>
              <a:rPr lang="vi-VN" sz="2400" dirty="0"/>
              <a:t> </a:t>
            </a:r>
            <a:r>
              <a:rPr lang="vi-VN" sz="2400" dirty="0" err="1"/>
              <a:t>quả</a:t>
            </a:r>
            <a:r>
              <a:rPr lang="vi-VN" sz="2400" dirty="0"/>
              <a:t> </a:t>
            </a:r>
            <a:r>
              <a:rPr lang="vi-VN" sz="2400" dirty="0" err="1"/>
              <a:t>tại</a:t>
            </a:r>
            <a:r>
              <a:rPr lang="vi-VN" sz="2400" dirty="0"/>
              <a:t> </a:t>
            </a:r>
            <a:r>
              <a:rPr lang="vi-VN" sz="2400" dirty="0" err="1"/>
              <a:t>vị</a:t>
            </a:r>
            <a:r>
              <a:rPr lang="vi-VN" sz="2400" dirty="0"/>
              <a:t> </a:t>
            </a:r>
            <a:r>
              <a:rPr lang="vi-VN" sz="2400" dirty="0" err="1"/>
              <a:t>trí</a:t>
            </a:r>
            <a:r>
              <a:rPr lang="vi-VN" sz="2400" dirty="0"/>
              <a:t> </a:t>
            </a:r>
            <a:r>
              <a:rPr lang="vi-VN" sz="2400" dirty="0" err="1"/>
              <a:t>đầu</a:t>
            </a:r>
            <a:r>
              <a:rPr lang="vi-VN" sz="2400" dirty="0"/>
              <a:t> ra. </a:t>
            </a:r>
          </a:p>
          <a:p>
            <a:pPr marL="800100" lvl="1" indent="-342900" algn="just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vi-VN" sz="2400" dirty="0" err="1"/>
              <a:t>Số</a:t>
            </a:r>
            <a:r>
              <a:rPr lang="vi-VN" sz="2400" dirty="0"/>
              <a:t> </a:t>
            </a:r>
            <a:r>
              <a:rPr lang="vi-VN" sz="2400" dirty="0" err="1"/>
              <a:t>bước</a:t>
            </a:r>
            <a:r>
              <a:rPr lang="vi-VN" sz="2400" dirty="0"/>
              <a:t>  </a:t>
            </a:r>
            <a:r>
              <a:rPr lang="vi-VN" dirty="0" err="1"/>
              <a:t>nhảy</a:t>
            </a:r>
            <a:r>
              <a:rPr lang="vi-VN" dirty="0"/>
              <a:t> </a:t>
            </a:r>
            <a:r>
              <a:rPr lang="vi-VN" sz="2400" dirty="0"/>
              <a:t>ở </a:t>
            </a:r>
            <a:r>
              <a:rPr lang="vi-VN" sz="2400" dirty="0" err="1"/>
              <a:t>mỗi</a:t>
            </a:r>
            <a:r>
              <a:rPr lang="vi-VN" sz="2400" dirty="0"/>
              <a:t> </a:t>
            </a:r>
            <a:r>
              <a:rPr lang="vi-VN" sz="2400" dirty="0" err="1"/>
              <a:t>lần</a:t>
            </a:r>
            <a:r>
              <a:rPr lang="vi-VN" sz="2400" dirty="0"/>
              <a:t> </a:t>
            </a:r>
            <a:r>
              <a:rPr lang="vi-VN" sz="2400" dirty="0" err="1"/>
              <a:t>trượt</a:t>
            </a:r>
            <a:r>
              <a:rPr lang="vi-VN" sz="2400" dirty="0"/>
              <a:t> </a:t>
            </a:r>
            <a:r>
              <a:rPr lang="vi-VN" sz="2400" dirty="0" err="1"/>
              <a:t>kernel</a:t>
            </a:r>
            <a:r>
              <a:rPr lang="vi-VN" sz="2400" dirty="0"/>
              <a:t> </a:t>
            </a:r>
            <a:r>
              <a:rPr lang="vi-VN" sz="2400" dirty="0" err="1"/>
              <a:t>được</a:t>
            </a:r>
            <a:r>
              <a:rPr lang="vi-VN" sz="2400" dirty="0"/>
              <a:t> </a:t>
            </a:r>
            <a:r>
              <a:rPr lang="vi-VN" sz="2400" dirty="0" err="1"/>
              <a:t>gọi</a:t>
            </a:r>
            <a:r>
              <a:rPr lang="vi-VN" sz="2400" dirty="0"/>
              <a:t> </a:t>
            </a:r>
            <a:r>
              <a:rPr lang="vi-VN" sz="2400" dirty="0" err="1"/>
              <a:t>là</a:t>
            </a:r>
            <a:r>
              <a:rPr lang="vi-VN" sz="2400" dirty="0"/>
              <a:t> </a:t>
            </a:r>
            <a:r>
              <a:rPr lang="vi-VN" dirty="0" err="1"/>
              <a:t>s</a:t>
            </a:r>
            <a:r>
              <a:rPr lang="vi-VN" sz="2400" dirty="0" err="1"/>
              <a:t>tride</a:t>
            </a:r>
            <a:r>
              <a:rPr lang="vi-VN" sz="2400" dirty="0"/>
              <a:t>, </a:t>
            </a:r>
            <a:r>
              <a:rPr lang="vi-VN" sz="2400" dirty="0" err="1"/>
              <a:t>còn</a:t>
            </a:r>
            <a:r>
              <a:rPr lang="vi-VN" sz="2400" dirty="0"/>
              <a:t> </a:t>
            </a:r>
            <a:r>
              <a:rPr lang="vi-VN" dirty="0" err="1"/>
              <a:t>p</a:t>
            </a:r>
            <a:r>
              <a:rPr lang="vi-VN" sz="2400" dirty="0" err="1"/>
              <a:t>adding</a:t>
            </a:r>
            <a:r>
              <a:rPr lang="vi-VN" sz="2400" dirty="0"/>
              <a:t> </a:t>
            </a:r>
            <a:r>
              <a:rPr lang="vi-VN" sz="2400" dirty="0" err="1"/>
              <a:t>là</a:t>
            </a:r>
            <a:r>
              <a:rPr lang="vi-VN" dirty="0"/>
              <a:t> </a:t>
            </a:r>
            <a:r>
              <a:rPr lang="vi-VN" dirty="0" err="1"/>
              <a:t>s</a:t>
            </a:r>
            <a:r>
              <a:rPr lang="vi-VN" dirty="0" err="1">
                <a:latin typeface="+mj-lt"/>
              </a:rPr>
              <a:t>ố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điểm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ảnh</a:t>
            </a:r>
            <a:r>
              <a:rPr lang="vi-VN" dirty="0">
                <a:latin typeface="+mj-lt"/>
              </a:rPr>
              <a:t> 0 </a:t>
            </a:r>
            <a:r>
              <a:rPr lang="vi-VN" dirty="0" err="1">
                <a:latin typeface="+mj-lt"/>
              </a:rPr>
              <a:t>được</a:t>
            </a:r>
            <a:r>
              <a:rPr lang="vi-VN" dirty="0">
                <a:latin typeface="+mj-lt"/>
              </a:rPr>
              <a:t> thêm </a:t>
            </a:r>
            <a:r>
              <a:rPr lang="vi-VN" dirty="0" err="1">
                <a:latin typeface="+mj-lt"/>
              </a:rPr>
              <a:t>vào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rìa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ảnh</a:t>
            </a:r>
            <a:endParaRPr lang="vi-VN" dirty="0">
              <a:latin typeface="+mj-lt"/>
            </a:endParaRPr>
          </a:p>
          <a:p>
            <a:pPr marL="800100" lvl="1" indent="-342900" algn="just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vi-VN" dirty="0">
                <a:latin typeface="+mj-lt"/>
              </a:rPr>
              <a:t>Sau khi </a:t>
            </a:r>
            <a:r>
              <a:rPr lang="vi-VN" dirty="0" err="1">
                <a:latin typeface="+mj-lt"/>
              </a:rPr>
              <a:t>tích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chập</a:t>
            </a:r>
            <a:r>
              <a:rPr lang="vi-VN" dirty="0">
                <a:latin typeface="+mj-lt"/>
              </a:rPr>
              <a:t>, </a:t>
            </a:r>
            <a:r>
              <a:rPr lang="vi-VN" dirty="0" err="1">
                <a:latin typeface="+mj-lt"/>
              </a:rPr>
              <a:t>kết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quả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của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lớp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này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sẽ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được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truyền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vào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lớp</a:t>
            </a:r>
            <a:r>
              <a:rPr lang="vi-VN" dirty="0">
                <a:latin typeface="+mj-lt"/>
              </a:rPr>
              <a:t> sau</a:t>
            </a:r>
          </a:p>
        </p:txBody>
      </p:sp>
      <p:sp>
        <p:nvSpPr>
          <p:cNvPr id="76" name="Google Shape;76;p3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9/15/2016</a:t>
            </a:r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Copyrights 2016 UIT-CE Wireless Communication R&amp;D Group . All Rights Reserved.</a:t>
            </a:r>
            <a:endParaRPr dirty="0"/>
          </a:p>
        </p:txBody>
      </p:sp>
      <p:sp>
        <p:nvSpPr>
          <p:cNvPr id="78" name="Google Shape;78;p3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9706EF5-2227-4A2F-B05F-FFAB5E69948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236" y="1669174"/>
            <a:ext cx="3210153" cy="234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EDF3945E-3F29-4DB2-846B-AF67FB7C7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236" y="4435988"/>
            <a:ext cx="3368764" cy="2050067"/>
          </a:xfrm>
          <a:prstGeom prst="rect">
            <a:avLst/>
          </a:prstGeom>
        </p:spPr>
      </p:pic>
      <p:sp>
        <p:nvSpPr>
          <p:cNvPr id="9" name="TextBox 5">
            <a:extLst>
              <a:ext uri="{FF2B5EF4-FFF2-40B4-BE49-F238E27FC236}">
                <a16:creationId xmlns:a16="http://schemas.microsoft.com/office/drawing/2014/main" id="{16514F55-9E4D-40E6-B227-671C51C9AE30}"/>
              </a:ext>
            </a:extLst>
          </p:cNvPr>
          <p:cNvSpPr txBox="1"/>
          <p:nvPr/>
        </p:nvSpPr>
        <p:spPr>
          <a:xfrm>
            <a:off x="6655475" y="152126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Stride = 1</a:t>
            </a:r>
            <a:r>
              <a:rPr kumimoji="1" lang="en-US" altLang="ja-JP" dirty="0"/>
              <a:t>	</a:t>
            </a:r>
            <a:endParaRPr lang="en-US" dirty="0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345CC29A-F0D4-4BA0-91DF-637D7846449B}"/>
              </a:ext>
            </a:extLst>
          </p:cNvPr>
          <p:cNvSpPr txBox="1"/>
          <p:nvPr/>
        </p:nvSpPr>
        <p:spPr>
          <a:xfrm>
            <a:off x="6655474" y="403178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Stride = 2</a:t>
            </a:r>
            <a:r>
              <a:rPr kumimoji="1" lang="en-US" altLang="ja-JP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96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 rtl="0">
              <a:spcBef>
                <a:spcPts val="560"/>
              </a:spcBef>
              <a:spcAft>
                <a:spcPts val="0"/>
              </a:spcAft>
              <a:buSzPts val="2800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(3/5)</a:t>
            </a:r>
          </a:p>
        </p:txBody>
      </p:sp>
      <p:sp>
        <p:nvSpPr>
          <p:cNvPr id="75" name="Google Shape;75;p3"/>
          <p:cNvSpPr txBox="1">
            <a:spLocks noGrp="1"/>
          </p:cNvSpPr>
          <p:nvPr>
            <p:ph type="body" idx="1"/>
          </p:nvPr>
        </p:nvSpPr>
        <p:spPr>
          <a:xfrm>
            <a:off x="0" y="1396978"/>
            <a:ext cx="9055223" cy="5272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vi-VN" dirty="0" err="1">
                <a:latin typeface="+mj-lt"/>
              </a:rPr>
              <a:t>Pooling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layer</a:t>
            </a:r>
            <a:r>
              <a:rPr lang="vi-VN" dirty="0">
                <a:latin typeface="+mj-lt"/>
              </a:rPr>
              <a:t> – </a:t>
            </a:r>
            <a:r>
              <a:rPr lang="vi-VN" dirty="0" err="1">
                <a:latin typeface="+mj-lt"/>
              </a:rPr>
              <a:t>lớp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tổng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hợp</a:t>
            </a:r>
            <a:endParaRPr lang="vi-VN" dirty="0">
              <a:latin typeface="+mj-lt"/>
            </a:endParaRPr>
          </a:p>
          <a:p>
            <a:pPr marL="800100" lvl="1" indent="-3429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vi-VN" dirty="0" err="1">
                <a:latin typeface="+mj-lt"/>
              </a:rPr>
              <a:t>Làm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giảm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kích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thước</a:t>
            </a:r>
            <a:r>
              <a:rPr lang="vi-VN" dirty="0">
                <a:latin typeface="+mj-lt"/>
              </a:rPr>
              <a:t> không gian </a:t>
            </a:r>
            <a:r>
              <a:rPr lang="vi-VN" b="0" i="0" dirty="0">
                <a:solidFill>
                  <a:schemeClr val="tx1"/>
                </a:solidFill>
                <a:effectLst/>
                <a:latin typeface="+mj-lt"/>
              </a:rPr>
              <a:t>nhưng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+mj-lt"/>
              </a:rPr>
              <a:t>vẫn</a:t>
            </a:r>
            <a:r>
              <a:rPr lang="vi-VN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+mj-lt"/>
              </a:rPr>
              <a:t>giữ</a:t>
            </a:r>
            <a:r>
              <a:rPr lang="vi-VN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+mj-lt"/>
              </a:rPr>
              <a:t>được</a:t>
            </a:r>
            <a:r>
              <a:rPr lang="vi-VN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+mj-lt"/>
              </a:rPr>
              <a:t>các</a:t>
            </a:r>
            <a:r>
              <a:rPr lang="vi-VN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+mj-lt"/>
              </a:rPr>
              <a:t>thuộc</a:t>
            </a:r>
            <a:r>
              <a:rPr lang="vi-VN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+mj-lt"/>
              </a:rPr>
              <a:t>tính</a:t>
            </a:r>
            <a:r>
              <a:rPr lang="vi-VN" b="0" i="0" dirty="0">
                <a:solidFill>
                  <a:schemeClr val="tx1"/>
                </a:solidFill>
                <a:effectLst/>
                <a:latin typeface="+mj-lt"/>
              </a:rPr>
              <a:t> quan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+mj-lt"/>
              </a:rPr>
              <a:t>trọng</a:t>
            </a:r>
            <a:r>
              <a:rPr lang="vi-VN" dirty="0">
                <a:latin typeface="+mj-lt"/>
              </a:rPr>
              <a:t>, </a:t>
            </a:r>
            <a:r>
              <a:rPr lang="vi-VN" dirty="0" err="1">
                <a:latin typeface="+mj-lt"/>
              </a:rPr>
              <a:t>giúp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giảm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số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lượng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tính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toán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của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dữ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liệu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và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giúp</a:t>
            </a:r>
            <a:r>
              <a:rPr lang="vi-VN" dirty="0">
                <a:latin typeface="+mj-lt"/>
              </a:rPr>
              <a:t> cho </a:t>
            </a:r>
            <a:r>
              <a:rPr lang="vi-VN" dirty="0" err="1">
                <a:latin typeface="+mj-lt"/>
              </a:rPr>
              <a:t>model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được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huấn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luyện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tốt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và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dễ</a:t>
            </a:r>
            <a:r>
              <a:rPr lang="vi-VN" dirty="0">
                <a:latin typeface="+mj-lt"/>
              </a:rPr>
              <a:t> hơn. </a:t>
            </a:r>
          </a:p>
          <a:p>
            <a:pPr marL="800100" lvl="1" indent="-3429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vi-VN" dirty="0">
                <a:latin typeface="+mj-lt"/>
              </a:rPr>
              <a:t>Theo </a:t>
            </a:r>
            <a:r>
              <a:rPr lang="vi-VN" dirty="0" err="1">
                <a:latin typeface="+mj-lt"/>
              </a:rPr>
              <a:t>kiến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trúc</a:t>
            </a:r>
            <a:r>
              <a:rPr lang="vi-VN" dirty="0">
                <a:latin typeface="+mj-lt"/>
              </a:rPr>
              <a:t> VGG16, </a:t>
            </a:r>
            <a:r>
              <a:rPr lang="vi-VN" dirty="0" err="1">
                <a:latin typeface="+mj-lt"/>
              </a:rPr>
              <a:t>lớp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này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có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size</a:t>
            </a:r>
            <a:r>
              <a:rPr lang="vi-VN" dirty="0">
                <a:latin typeface="+mj-lt"/>
              </a:rPr>
              <a:t>=2x2, </a:t>
            </a:r>
            <a:r>
              <a:rPr lang="vi-VN" dirty="0" err="1">
                <a:latin typeface="+mj-lt"/>
              </a:rPr>
              <a:t>strate</a:t>
            </a:r>
            <a:r>
              <a:rPr lang="vi-VN" dirty="0">
                <a:latin typeface="+mj-lt"/>
              </a:rPr>
              <a:t>=2 </a:t>
            </a:r>
            <a:r>
              <a:rPr lang="vi-VN" dirty="0" err="1">
                <a:latin typeface="+mj-lt"/>
              </a:rPr>
              <a:t>và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padding</a:t>
            </a:r>
            <a:r>
              <a:rPr lang="vi-VN" dirty="0">
                <a:latin typeface="+mj-lt"/>
              </a:rPr>
              <a:t>=0. </a:t>
            </a:r>
            <a:r>
              <a:rPr lang="vi-VN" dirty="0" err="1">
                <a:latin typeface="+mj-lt"/>
              </a:rPr>
              <a:t>Sử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dụng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hàm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max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pooling</a:t>
            </a:r>
            <a:r>
              <a:rPr lang="vi-VN" dirty="0">
                <a:latin typeface="+mj-lt"/>
              </a:rPr>
              <a:t> – </a:t>
            </a:r>
            <a:r>
              <a:rPr lang="vi-VN" dirty="0" err="1">
                <a:latin typeface="+mj-lt"/>
              </a:rPr>
              <a:t>trả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về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giá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trị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lớn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nhất</a:t>
            </a:r>
            <a:endParaRPr lang="vi-VN" dirty="0">
              <a:latin typeface="+mj-lt"/>
            </a:endParaRPr>
          </a:p>
          <a:p>
            <a:pPr marL="800100" lvl="1" indent="-3429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vi-VN" dirty="0">
              <a:latin typeface="+mj-lt"/>
            </a:endParaRPr>
          </a:p>
          <a:p>
            <a:pPr marL="800100" lvl="1" indent="-3429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vi-VN" dirty="0">
              <a:latin typeface="+mj-lt"/>
            </a:endParaRPr>
          </a:p>
        </p:txBody>
      </p:sp>
      <p:sp>
        <p:nvSpPr>
          <p:cNvPr id="76" name="Google Shape;76;p3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9/15/2016</a:t>
            </a:r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Copyrights 2016 UIT-CE Wireless Communication R&amp;D Group . All Rights Reserved.</a:t>
            </a:r>
            <a:endParaRPr dirty="0"/>
          </a:p>
        </p:txBody>
      </p:sp>
      <p:sp>
        <p:nvSpPr>
          <p:cNvPr id="78" name="Google Shape;78;p3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EE588E-4011-4911-9147-B1CF34CEC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73" y="3970805"/>
            <a:ext cx="4410075" cy="255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967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 rtl="0">
              <a:spcBef>
                <a:spcPts val="560"/>
              </a:spcBef>
              <a:spcAft>
                <a:spcPts val="0"/>
              </a:spcAft>
              <a:buSzPts val="2800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(4/5)</a:t>
            </a:r>
          </a:p>
        </p:txBody>
      </p:sp>
      <p:sp>
        <p:nvSpPr>
          <p:cNvPr id="75" name="Google Shape;75;p3"/>
          <p:cNvSpPr txBox="1">
            <a:spLocks noGrp="1"/>
          </p:cNvSpPr>
          <p:nvPr>
            <p:ph type="body" idx="1"/>
          </p:nvPr>
        </p:nvSpPr>
        <p:spPr>
          <a:xfrm>
            <a:off x="0" y="1396978"/>
            <a:ext cx="9144000" cy="3059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vi-VN" dirty="0" err="1">
                <a:latin typeface="+mj-lt"/>
              </a:rPr>
              <a:t>Fully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connected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layer</a:t>
            </a:r>
            <a:endParaRPr lang="vi-VN" dirty="0">
              <a:latin typeface="+mj-lt"/>
            </a:endParaRPr>
          </a:p>
          <a:p>
            <a:pPr marL="800100" lvl="1" indent="-3429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vi-VN" b="0" i="0" dirty="0" err="1">
                <a:solidFill>
                  <a:schemeClr val="tx1"/>
                </a:solidFill>
                <a:effectLst/>
                <a:latin typeface="+mj-lt"/>
              </a:rPr>
              <a:t>Dùng</a:t>
            </a:r>
            <a:r>
              <a:rPr lang="vi-VN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+mj-lt"/>
              </a:rPr>
              <a:t>các</a:t>
            </a:r>
            <a:r>
              <a:rPr lang="vi-VN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+mj-lt"/>
              </a:rPr>
              <a:t>fully</a:t>
            </a:r>
            <a:r>
              <a:rPr lang="vi-VN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+mj-lt"/>
              </a:rPr>
              <a:t>connected</a:t>
            </a:r>
            <a:r>
              <a:rPr lang="vi-VN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+mj-lt"/>
              </a:rPr>
              <a:t>layer</a:t>
            </a:r>
            <a:r>
              <a:rPr lang="vi-VN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+mj-lt"/>
              </a:rPr>
              <a:t>để</a:t>
            </a:r>
            <a:r>
              <a:rPr lang="vi-VN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+mj-lt"/>
              </a:rPr>
              <a:t>kết</a:t>
            </a:r>
            <a:r>
              <a:rPr lang="vi-VN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+mj-lt"/>
              </a:rPr>
              <a:t>hợp</a:t>
            </a:r>
            <a:r>
              <a:rPr lang="vi-VN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+mj-lt"/>
              </a:rPr>
              <a:t>các</a:t>
            </a:r>
            <a:r>
              <a:rPr lang="vi-VN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+mj-lt"/>
              </a:rPr>
              <a:t>đặc</a:t>
            </a:r>
            <a:r>
              <a:rPr lang="vi-VN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+mj-lt"/>
              </a:rPr>
              <a:t>điểm</a:t>
            </a:r>
            <a:r>
              <a:rPr lang="vi-VN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+mj-lt"/>
              </a:rPr>
              <a:t>của</a:t>
            </a:r>
            <a:r>
              <a:rPr lang="vi-VN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+mj-lt"/>
              </a:rPr>
              <a:t>ảnh</a:t>
            </a:r>
            <a:r>
              <a:rPr lang="vi-VN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+mj-lt"/>
              </a:rPr>
              <a:t>để</a:t>
            </a:r>
            <a:r>
              <a:rPr lang="vi-VN" b="0" i="0" dirty="0">
                <a:solidFill>
                  <a:schemeClr val="tx1"/>
                </a:solidFill>
                <a:effectLst/>
                <a:latin typeface="+mj-lt"/>
              </a:rPr>
              <a:t> ra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+mj-lt"/>
              </a:rPr>
              <a:t>được</a:t>
            </a:r>
            <a:r>
              <a:rPr lang="vi-VN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+mj-lt"/>
              </a:rPr>
              <a:t>output</a:t>
            </a:r>
            <a:r>
              <a:rPr lang="vi-VN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+mj-lt"/>
              </a:rPr>
              <a:t>của</a:t>
            </a:r>
            <a:r>
              <a:rPr lang="vi-VN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tx1"/>
                </a:solidFill>
                <a:effectLst/>
                <a:latin typeface="+mj-lt"/>
              </a:rPr>
              <a:t>model</a:t>
            </a:r>
            <a:r>
              <a:rPr lang="vi-VN" b="0" i="0" dirty="0"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800100" lvl="1" indent="-3429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vi-VN" dirty="0" err="1">
                <a:solidFill>
                  <a:schemeClr val="tx1"/>
                </a:solidFill>
                <a:latin typeface="+mj-lt"/>
              </a:rPr>
              <a:t>Với</a:t>
            </a:r>
            <a:r>
              <a:rPr lang="vi-VN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+mj-lt"/>
              </a:rPr>
              <a:t>đầu</a:t>
            </a:r>
            <a:r>
              <a:rPr lang="vi-VN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+mj-lt"/>
              </a:rPr>
              <a:t>vào</a:t>
            </a:r>
            <a:r>
              <a:rPr lang="vi-VN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i="1" dirty="0">
                <a:solidFill>
                  <a:schemeClr val="tx1"/>
                </a:solidFill>
                <a:latin typeface="+mj-lt"/>
              </a:rPr>
              <a:t>x </a:t>
            </a:r>
            <a:r>
              <a:rPr lang="vi-VN" dirty="0" err="1">
                <a:solidFill>
                  <a:schemeClr val="tx1"/>
                </a:solidFill>
                <a:latin typeface="+mj-lt"/>
              </a:rPr>
              <a:t>có</a:t>
            </a:r>
            <a:r>
              <a:rPr lang="vi-VN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+mj-lt"/>
              </a:rPr>
              <a:t>kích</a:t>
            </a:r>
            <a:r>
              <a:rPr lang="vi-VN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+mj-lt"/>
              </a:rPr>
              <a:t>thước</a:t>
            </a:r>
            <a:r>
              <a:rPr lang="vi-VN" dirty="0">
                <a:solidFill>
                  <a:schemeClr val="tx1"/>
                </a:solidFill>
                <a:latin typeface="+mj-lt"/>
              </a:rPr>
              <a:t> H x W </a:t>
            </a:r>
            <a:r>
              <a:rPr lang="vi-VN" dirty="0" err="1">
                <a:solidFill>
                  <a:schemeClr val="tx1"/>
                </a:solidFill>
                <a:latin typeface="+mj-lt"/>
              </a:rPr>
              <a:t>và</a:t>
            </a:r>
            <a:r>
              <a:rPr lang="vi-VN" dirty="0">
                <a:solidFill>
                  <a:schemeClr val="tx1"/>
                </a:solidFill>
                <a:latin typeface="+mj-lt"/>
              </a:rPr>
              <a:t> N </a:t>
            </a:r>
            <a:r>
              <a:rPr lang="vi-VN" dirty="0" err="1">
                <a:solidFill>
                  <a:schemeClr val="tx1"/>
                </a:solidFill>
                <a:latin typeface="+mj-lt"/>
              </a:rPr>
              <a:t>nốt</a:t>
            </a:r>
            <a:r>
              <a:rPr lang="vi-VN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+mj-lt"/>
              </a:rPr>
              <a:t>đầu</a:t>
            </a:r>
            <a:r>
              <a:rPr lang="vi-VN" dirty="0">
                <a:solidFill>
                  <a:schemeClr val="tx1"/>
                </a:solidFill>
                <a:latin typeface="+mj-lt"/>
              </a:rPr>
              <a:t> ra, </a:t>
            </a:r>
            <a:r>
              <a:rPr lang="vi-VN" dirty="0" err="1">
                <a:solidFill>
                  <a:schemeClr val="tx1"/>
                </a:solidFill>
                <a:latin typeface="+mj-lt"/>
              </a:rPr>
              <a:t>lớp</a:t>
            </a:r>
            <a:r>
              <a:rPr lang="vi-VN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+mj-lt"/>
              </a:rPr>
              <a:t>này</a:t>
            </a:r>
            <a:r>
              <a:rPr lang="vi-VN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+mj-lt"/>
              </a:rPr>
              <a:t>sẽ</a:t>
            </a:r>
            <a:r>
              <a:rPr lang="vi-VN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+mj-lt"/>
              </a:rPr>
              <a:t>làm</a:t>
            </a:r>
            <a:r>
              <a:rPr lang="vi-VN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+mj-lt"/>
              </a:rPr>
              <a:t>phẳng</a:t>
            </a:r>
            <a:r>
              <a:rPr lang="vi-VN" dirty="0">
                <a:solidFill>
                  <a:schemeClr val="tx1"/>
                </a:solidFill>
                <a:latin typeface="+mj-lt"/>
              </a:rPr>
              <a:t> (</a:t>
            </a:r>
            <a:r>
              <a:rPr lang="vi-VN" dirty="0" err="1">
                <a:solidFill>
                  <a:schemeClr val="tx1"/>
                </a:solidFill>
                <a:latin typeface="+mj-lt"/>
              </a:rPr>
              <a:t>flatten</a:t>
            </a:r>
            <a:r>
              <a:rPr lang="vi-VN" dirty="0">
                <a:solidFill>
                  <a:schemeClr val="tx1"/>
                </a:solidFill>
                <a:latin typeface="+mj-lt"/>
              </a:rPr>
              <a:t>) </a:t>
            </a:r>
            <a:r>
              <a:rPr lang="vi-VN" dirty="0" err="1">
                <a:solidFill>
                  <a:schemeClr val="tx1"/>
                </a:solidFill>
                <a:latin typeface="+mj-lt"/>
              </a:rPr>
              <a:t>đầu</a:t>
            </a:r>
            <a:r>
              <a:rPr lang="vi-VN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+mj-lt"/>
              </a:rPr>
              <a:t>vào</a:t>
            </a:r>
            <a:r>
              <a:rPr lang="vi-VN" dirty="0">
                <a:solidFill>
                  <a:schemeClr val="tx1"/>
                </a:solidFill>
                <a:latin typeface="+mj-lt"/>
              </a:rPr>
              <a:t>, </a:t>
            </a:r>
            <a:r>
              <a:rPr lang="vi-VN" dirty="0" err="1">
                <a:solidFill>
                  <a:schemeClr val="tx1"/>
                </a:solidFill>
                <a:latin typeface="+mj-lt"/>
              </a:rPr>
              <a:t>tạo</a:t>
            </a:r>
            <a:r>
              <a:rPr lang="vi-VN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+mj-lt"/>
              </a:rPr>
              <a:t>thành</a:t>
            </a:r>
            <a:r>
              <a:rPr lang="vi-VN" dirty="0">
                <a:solidFill>
                  <a:schemeClr val="tx1"/>
                </a:solidFill>
                <a:latin typeface="+mj-lt"/>
              </a:rPr>
              <a:t> ma </a:t>
            </a:r>
            <a:r>
              <a:rPr lang="vi-VN" dirty="0" err="1">
                <a:solidFill>
                  <a:schemeClr val="tx1"/>
                </a:solidFill>
                <a:latin typeface="+mj-lt"/>
              </a:rPr>
              <a:t>trận</a:t>
            </a:r>
            <a:r>
              <a:rPr lang="vi-VN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+mj-lt"/>
              </a:rPr>
              <a:t>một</a:t>
            </a:r>
            <a:r>
              <a:rPr lang="vi-VN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+mj-lt"/>
              </a:rPr>
              <a:t>chiều</a:t>
            </a:r>
            <a:r>
              <a:rPr lang="vi-VN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+mj-lt"/>
              </a:rPr>
              <a:t>và</a:t>
            </a:r>
            <a:r>
              <a:rPr lang="vi-VN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+mj-lt"/>
              </a:rPr>
              <a:t>thực</a:t>
            </a:r>
            <a:r>
              <a:rPr lang="vi-VN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+mj-lt"/>
              </a:rPr>
              <a:t>hiện</a:t>
            </a:r>
            <a:r>
              <a:rPr lang="vi-VN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+mj-lt"/>
              </a:rPr>
              <a:t>phép</a:t>
            </a:r>
            <a:r>
              <a:rPr lang="vi-VN" dirty="0">
                <a:solidFill>
                  <a:schemeClr val="tx1"/>
                </a:solidFill>
                <a:latin typeface="+mj-lt"/>
              </a:rPr>
              <a:t> nhân ma </a:t>
            </a:r>
            <a:r>
              <a:rPr lang="vi-VN" dirty="0" err="1">
                <a:solidFill>
                  <a:schemeClr val="tx1"/>
                </a:solidFill>
                <a:latin typeface="+mj-lt"/>
              </a:rPr>
              <a:t>trận</a:t>
            </a:r>
            <a:r>
              <a:rPr lang="vi-VN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+mj-lt"/>
              </a:rPr>
              <a:t>với</a:t>
            </a:r>
            <a:r>
              <a:rPr lang="vi-VN" dirty="0">
                <a:solidFill>
                  <a:schemeClr val="tx1"/>
                </a:solidFill>
                <a:latin typeface="+mj-lt"/>
              </a:rPr>
              <a:t> N ma </a:t>
            </a:r>
            <a:r>
              <a:rPr lang="vi-VN" dirty="0" err="1">
                <a:solidFill>
                  <a:schemeClr val="tx1"/>
                </a:solidFill>
                <a:latin typeface="+mj-lt"/>
              </a:rPr>
              <a:t>trận</a:t>
            </a:r>
            <a:r>
              <a:rPr lang="vi-VN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i="1" dirty="0">
                <a:solidFill>
                  <a:schemeClr val="tx1"/>
                </a:solidFill>
                <a:latin typeface="+mj-lt"/>
              </a:rPr>
              <a:t>w</a:t>
            </a:r>
            <a:r>
              <a:rPr lang="vi-VN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+mj-lt"/>
              </a:rPr>
              <a:t>một</a:t>
            </a:r>
            <a:r>
              <a:rPr lang="vi-VN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+mj-lt"/>
              </a:rPr>
              <a:t>chiều</a:t>
            </a:r>
            <a:r>
              <a:rPr lang="vi-VN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+mj-lt"/>
              </a:rPr>
              <a:t>có</a:t>
            </a:r>
            <a:r>
              <a:rPr lang="vi-VN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+mj-lt"/>
              </a:rPr>
              <a:t>kích</a:t>
            </a:r>
            <a:r>
              <a:rPr lang="vi-VN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+mj-lt"/>
              </a:rPr>
              <a:t>thước</a:t>
            </a:r>
            <a:r>
              <a:rPr lang="vi-VN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+mj-lt"/>
              </a:rPr>
              <a:t>bằng</a:t>
            </a:r>
            <a:r>
              <a:rPr lang="vi-VN" dirty="0">
                <a:solidFill>
                  <a:schemeClr val="tx1"/>
                </a:solidFill>
                <a:latin typeface="+mj-lt"/>
              </a:rPr>
              <a:t> H x W. </a:t>
            </a:r>
            <a:r>
              <a:rPr lang="vi-VN" dirty="0" err="1">
                <a:solidFill>
                  <a:schemeClr val="tx1"/>
                </a:solidFill>
                <a:latin typeface="+mj-lt"/>
              </a:rPr>
              <a:t>Từ</a:t>
            </a:r>
            <a:r>
              <a:rPr lang="vi-VN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+mj-lt"/>
              </a:rPr>
              <a:t>đó</a:t>
            </a:r>
            <a:r>
              <a:rPr lang="vi-VN" dirty="0">
                <a:solidFill>
                  <a:schemeClr val="tx1"/>
                </a:solidFill>
                <a:latin typeface="+mj-lt"/>
              </a:rPr>
              <a:t> ta thu </a:t>
            </a:r>
            <a:r>
              <a:rPr lang="vi-VN" dirty="0" err="1">
                <a:solidFill>
                  <a:schemeClr val="tx1"/>
                </a:solidFill>
                <a:latin typeface="+mj-lt"/>
              </a:rPr>
              <a:t>được</a:t>
            </a:r>
            <a:r>
              <a:rPr lang="vi-VN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+mj-lt"/>
              </a:rPr>
              <a:t>đầu</a:t>
            </a:r>
            <a:r>
              <a:rPr lang="vi-VN" dirty="0">
                <a:solidFill>
                  <a:schemeClr val="tx1"/>
                </a:solidFill>
                <a:latin typeface="+mj-lt"/>
              </a:rPr>
              <a:t> ra </a:t>
            </a:r>
            <a:r>
              <a:rPr lang="vi-VN" i="1" dirty="0">
                <a:solidFill>
                  <a:schemeClr val="tx1"/>
                </a:solidFill>
                <a:latin typeface="+mj-lt"/>
              </a:rPr>
              <a:t>y </a:t>
            </a:r>
            <a:r>
              <a:rPr lang="vi-VN" dirty="0">
                <a:solidFill>
                  <a:schemeClr val="tx1"/>
                </a:solidFill>
                <a:latin typeface="+mj-lt"/>
              </a:rPr>
              <a:t>như công </a:t>
            </a:r>
            <a:r>
              <a:rPr lang="vi-VN" dirty="0" err="1">
                <a:solidFill>
                  <a:schemeClr val="tx1"/>
                </a:solidFill>
                <a:latin typeface="+mj-lt"/>
              </a:rPr>
              <a:t>thức</a:t>
            </a:r>
            <a:endParaRPr lang="vi-VN" dirty="0">
              <a:solidFill>
                <a:schemeClr val="tx1"/>
              </a:solidFill>
              <a:latin typeface="+mj-lt"/>
            </a:endParaRPr>
          </a:p>
          <a:p>
            <a:pPr marL="800100" lvl="1" indent="-3429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vi-VN" dirty="0">
              <a:latin typeface="+mj-lt"/>
            </a:endParaRPr>
          </a:p>
        </p:txBody>
      </p:sp>
      <p:sp>
        <p:nvSpPr>
          <p:cNvPr id="76" name="Google Shape;76;p3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9/15/2016</a:t>
            </a:r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Copyrights 2016 UIT-CE Wireless Communication R&amp;D Group . All Rights Reserved.</a:t>
            </a:r>
            <a:endParaRPr dirty="0"/>
          </a:p>
        </p:txBody>
      </p:sp>
      <p:sp>
        <p:nvSpPr>
          <p:cNvPr id="78" name="Google Shape;78;p3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01BC7DC-E246-4255-8343-E21A2F14DF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1" t="22538" r="64785" b="26585"/>
          <a:stretch/>
        </p:blipFill>
        <p:spPr bwMode="auto">
          <a:xfrm>
            <a:off x="5897006" y="4611882"/>
            <a:ext cx="1242874" cy="122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19F0A18F-8F2E-4ACD-926B-B2EF2CB31D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44" r="10813"/>
          <a:stretch/>
        </p:blipFill>
        <p:spPr bwMode="auto">
          <a:xfrm>
            <a:off x="8287305" y="3911261"/>
            <a:ext cx="39949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283FDCEE-EA6E-4705-8D32-690A24F89A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10" t="29196" r="30229" b="50000"/>
          <a:stretch/>
        </p:blipFill>
        <p:spPr bwMode="auto">
          <a:xfrm>
            <a:off x="6911266" y="4772496"/>
            <a:ext cx="1376039" cy="49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Hình ảnh 3">
            <a:extLst>
              <a:ext uri="{FF2B5EF4-FFF2-40B4-BE49-F238E27FC236}">
                <a16:creationId xmlns:a16="http://schemas.microsoft.com/office/drawing/2014/main" id="{08F75B68-1B3F-48C5-A47B-68813488C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4945233"/>
            <a:ext cx="5075082" cy="43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05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 rtl="0">
              <a:spcBef>
                <a:spcPts val="560"/>
              </a:spcBef>
              <a:spcAft>
                <a:spcPts val="0"/>
              </a:spcAft>
              <a:buSzPts val="2800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(5/5)</a:t>
            </a:r>
          </a:p>
        </p:txBody>
      </p:sp>
      <p:sp>
        <p:nvSpPr>
          <p:cNvPr id="75" name="Google Shape;75;p3"/>
          <p:cNvSpPr txBox="1">
            <a:spLocks noGrp="1"/>
          </p:cNvSpPr>
          <p:nvPr>
            <p:ph type="body" idx="1"/>
          </p:nvPr>
        </p:nvSpPr>
        <p:spPr>
          <a:xfrm>
            <a:off x="0" y="1396978"/>
            <a:ext cx="9055223" cy="5272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en-US" dirty="0"/>
              <a:t>Image Classification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trong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</a:t>
            </a:r>
            <a:r>
              <a:rPr lang="vi-VN" dirty="0" err="1"/>
              <a:t>giác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khá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trong </a:t>
            </a:r>
            <a:r>
              <a:rPr lang="vi-VN" dirty="0" err="1"/>
              <a:t>cuộc</a:t>
            </a:r>
            <a:r>
              <a:rPr lang="vi-VN" dirty="0"/>
              <a:t> </a:t>
            </a:r>
            <a:r>
              <a:rPr lang="vi-VN" dirty="0" err="1"/>
              <a:t>sống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nay</a:t>
            </a: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en-US" dirty="0"/>
              <a:t>VGG16 (2014)</a:t>
            </a:r>
          </a:p>
          <a:p>
            <a:pPr marL="800100" lvl="1" indent="-3429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CNN </a:t>
            </a:r>
            <a:r>
              <a:rPr lang="en-US" dirty="0" err="1"/>
              <a:t>có</a:t>
            </a:r>
            <a:r>
              <a:rPr lang="en-US" dirty="0"/>
              <a:t> 138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 marL="800100" lvl="1" indent="-3429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vi-VN" dirty="0"/>
              <a:t>Bao </a:t>
            </a:r>
            <a:r>
              <a:rPr lang="vi-VN" dirty="0" err="1"/>
              <a:t>gồm</a:t>
            </a:r>
            <a:r>
              <a:rPr lang="vi-VN" dirty="0"/>
              <a:t> 13 </a:t>
            </a:r>
            <a:r>
              <a:rPr lang="vi-VN" dirty="0" err="1"/>
              <a:t>layer</a:t>
            </a:r>
            <a:r>
              <a:rPr lang="vi-VN" dirty="0"/>
              <a:t>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chập</a:t>
            </a:r>
            <a:r>
              <a:rPr lang="vi-VN" dirty="0"/>
              <a:t> 2 </a:t>
            </a:r>
            <a:r>
              <a:rPr lang="vi-VN" dirty="0" err="1"/>
              <a:t>chiều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3 </a:t>
            </a:r>
            <a:r>
              <a:rPr lang="vi-VN" dirty="0" err="1"/>
              <a:t>layer</a:t>
            </a:r>
            <a:r>
              <a:rPr lang="vi-VN" dirty="0"/>
              <a:t> </a:t>
            </a:r>
            <a:r>
              <a:rPr lang="vi-VN" dirty="0" err="1"/>
              <a:t>fully</a:t>
            </a:r>
            <a:r>
              <a:rPr lang="vi-VN" dirty="0"/>
              <a:t> </a:t>
            </a:r>
            <a:r>
              <a:rPr lang="vi-VN" dirty="0" err="1"/>
              <a:t>connected</a:t>
            </a:r>
            <a:endParaRPr lang="vi-VN" dirty="0"/>
          </a:p>
          <a:p>
            <a:pPr marL="800100" lvl="1" indent="-3429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vi-VN" dirty="0"/>
              <a:t>Sau khi </a:t>
            </a:r>
            <a:r>
              <a:rPr lang="vi-VN" dirty="0" err="1"/>
              <a:t>train</a:t>
            </a:r>
            <a:r>
              <a:rPr lang="vi-VN" dirty="0"/>
              <a:t> </a:t>
            </a:r>
            <a:r>
              <a:rPr lang="vi-VN" dirty="0" err="1"/>
              <a:t>bởi</a:t>
            </a:r>
            <a:r>
              <a:rPr lang="vi-VN" dirty="0"/>
              <a:t> </a:t>
            </a:r>
            <a:r>
              <a:rPr lang="vi-VN" dirty="0" err="1"/>
              <a:t>mạng</a:t>
            </a:r>
            <a:r>
              <a:rPr lang="vi-VN" dirty="0"/>
              <a:t> VGG16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đạt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92.7%</a:t>
            </a: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76" name="Google Shape;76;p3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9/15/2016</a:t>
            </a:r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2016 UIT-CE Wireless Communication R&amp;D Group . All Rights Reserved.</a:t>
            </a:r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A85CC3-B6F8-4076-BCC3-8E91955811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8" b="13423"/>
          <a:stretch/>
        </p:blipFill>
        <p:spPr bwMode="auto">
          <a:xfrm>
            <a:off x="-793" y="4888304"/>
            <a:ext cx="9144000" cy="133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885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 rtl="0">
              <a:spcBef>
                <a:spcPts val="560"/>
              </a:spcBef>
              <a:spcAft>
                <a:spcPts val="0"/>
              </a:spcAft>
              <a:buSzPts val="2800"/>
            </a:pP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(1/8)</a:t>
            </a:r>
          </a:p>
        </p:txBody>
      </p:sp>
      <p:sp>
        <p:nvSpPr>
          <p:cNvPr id="76" name="Google Shape;76;p3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9/15/2016</a:t>
            </a:r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2016 UIT-CE Wireless Communication R&amp;D Group . All Rights Reserved.</a:t>
            </a:r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1" name="Google Shape;84;p4">
            <a:extLst>
              <a:ext uri="{FF2B5EF4-FFF2-40B4-BE49-F238E27FC236}">
                <a16:creationId xmlns:a16="http://schemas.microsoft.com/office/drawing/2014/main" id="{E28E8602-5318-45E3-8D76-97BB87EB6A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1520" y="1252264"/>
            <a:ext cx="1692690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vi-VN" dirty="0" err="1"/>
              <a:t>Scipts</a:t>
            </a:r>
            <a:r>
              <a:rPr lang="vi-VN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vi-VN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endParaRPr lang="vi-VN" sz="20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endParaRPr lang="en-US"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816A4047-EE89-4E74-B434-8B112A1345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57"/>
          <a:stretch/>
        </p:blipFill>
        <p:spPr>
          <a:xfrm>
            <a:off x="1762102" y="1377668"/>
            <a:ext cx="5618211" cy="514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37639"/>
      </p:ext>
    </p:extLst>
  </p:cSld>
  <p:clrMapOvr>
    <a:masterClrMapping/>
  </p:clrMapOvr>
</p:sld>
</file>

<file path=ppt/theme/theme1.xml><?xml version="1.0" encoding="utf-8"?>
<a:theme xmlns:a="http://schemas.openxmlformats.org/drawingml/2006/main" name="dsp">
  <a:themeElements>
    <a:clrScheme name="ユーザー定義 5">
      <a:dk1>
        <a:srgbClr val="000000"/>
      </a:dk1>
      <a:lt1>
        <a:srgbClr val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1256</Words>
  <Application>Microsoft Office PowerPoint</Application>
  <PresentationFormat>Trình chiếu Trên màn hình (4:3)</PresentationFormat>
  <Paragraphs>146</Paragraphs>
  <Slides>17</Slides>
  <Notes>16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17</vt:i4>
      </vt:variant>
    </vt:vector>
  </HeadingPairs>
  <TitlesOfParts>
    <vt:vector size="23" baseType="lpstr">
      <vt:lpstr>Arial</vt:lpstr>
      <vt:lpstr>Calibri</vt:lpstr>
      <vt:lpstr>Noto Sans Symbols</vt:lpstr>
      <vt:lpstr>Times New Roman</vt:lpstr>
      <vt:lpstr>Wingdings</vt:lpstr>
      <vt:lpstr>dsp</vt:lpstr>
      <vt:lpstr>Phân loại hình ảnh sử dụng mạng nơ-ron tích chập (VGG16)</vt:lpstr>
      <vt:lpstr>Tổng quan nội dung báo cáo </vt:lpstr>
      <vt:lpstr>Tổng quan đề tài nghiên cứu</vt:lpstr>
      <vt:lpstr>Giới thiệu lý thuyết (1/5)</vt:lpstr>
      <vt:lpstr>Giới thiệu lý thuyết (2/5)</vt:lpstr>
      <vt:lpstr>Giới thiệu lý thuyết (3/5)</vt:lpstr>
      <vt:lpstr>Giới thiệu lý thuyết (4/5)</vt:lpstr>
      <vt:lpstr>Giới thiệu lý thuyết (5/5)</vt:lpstr>
      <vt:lpstr>Cấu trúc dự kiến thực hiện (1/8)</vt:lpstr>
      <vt:lpstr>Kết quả sau thử nghiệm trên python</vt:lpstr>
      <vt:lpstr>Cấu trúc dự kiến thực hiện (1/8)</vt:lpstr>
      <vt:lpstr>Cấu trúc dự kiến thực hiện (2/)</vt:lpstr>
      <vt:lpstr>Cấu trúc dự kiến thực hiện (2/)</vt:lpstr>
      <vt:lpstr>Cấu trúc dự kiến thực hiện (2/)</vt:lpstr>
      <vt:lpstr>Cấu trúc dự kiến thực hiện (2/)</vt:lpstr>
      <vt:lpstr>Hỏi và Trả lời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 USING CNN-VGG16</dc:title>
  <dc:creator>Reina</dc:creator>
  <cp:lastModifiedBy>Phạm Công Thịnh</cp:lastModifiedBy>
  <cp:revision>40</cp:revision>
  <dcterms:created xsi:type="dcterms:W3CDTF">2015-03-02T05:45:06Z</dcterms:created>
  <dcterms:modified xsi:type="dcterms:W3CDTF">2021-04-23T20:17:41Z</dcterms:modified>
</cp:coreProperties>
</file>