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34" r:id="rId3"/>
    <p:sldId id="495" r:id="rId4"/>
    <p:sldId id="501" r:id="rId5"/>
    <p:sldId id="502" r:id="rId6"/>
    <p:sldId id="503" r:id="rId7"/>
    <p:sldId id="517" r:id="rId8"/>
    <p:sldId id="505" r:id="rId9"/>
    <p:sldId id="504" r:id="rId10"/>
    <p:sldId id="506" r:id="rId11"/>
    <p:sldId id="507" r:id="rId12"/>
    <p:sldId id="497" r:id="rId13"/>
    <p:sldId id="498" r:id="rId14"/>
    <p:sldId id="499" r:id="rId15"/>
    <p:sldId id="500" r:id="rId16"/>
    <p:sldId id="508" r:id="rId17"/>
    <p:sldId id="510" r:id="rId18"/>
    <p:sldId id="519" r:id="rId19"/>
    <p:sldId id="518" r:id="rId20"/>
    <p:sldId id="520" r:id="rId21"/>
    <p:sldId id="521" r:id="rId22"/>
    <p:sldId id="522" r:id="rId23"/>
    <p:sldId id="523" r:id="rId24"/>
    <p:sldId id="524" r:id="rId25"/>
    <p:sldId id="525" r:id="rId26"/>
    <p:sldId id="509" r:id="rId27"/>
    <p:sldId id="513" r:id="rId28"/>
  </p:sldIdLst>
  <p:sldSz cx="9144000" cy="6858000" type="screen4x3"/>
  <p:notesSz cx="972312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66FF"/>
    <a:srgbClr val="F8F8F8"/>
    <a:srgbClr val="FFFFFF"/>
    <a:srgbClr val="C0C0C0"/>
    <a:srgbClr val="2FBFFF"/>
    <a:srgbClr val="1C1C1C"/>
    <a:srgbClr val="E36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76" autoAdjust="0"/>
  </p:normalViewPr>
  <p:slideViewPr>
    <p:cSldViewPr snapToGrid="0">
      <p:cViewPr varScale="1">
        <p:scale>
          <a:sx n="88" d="100"/>
          <a:sy n="8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5122B6D0-03B0-40E3-9CB1-F5C77F0854F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1FADD6E7-8BA2-49A4-8A36-2BAD7913D94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13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000">
                <a:solidFill>
                  <a:srgbClr val="F8F8F8"/>
                </a:solidFill>
                <a:ea typeface="宋体" panose="02010600030101010101" pitchFamily="2" charset="-122"/>
              </a:rPr>
              <a:t>www.themegallery.com</a:t>
            </a:r>
            <a:endParaRPr lang="en-US" altLang="zh-CN" sz="1000">
              <a:solidFill>
                <a:srgbClr val="F8F8F8"/>
              </a:solidFill>
              <a:ea typeface="宋体" panose="02010600030101010101" pitchFamily="2" charset="-122"/>
            </a:endParaRPr>
          </a:p>
        </p:txBody>
      </p:sp>
      <p:sp>
        <p:nvSpPr>
          <p:cNvPr id="436812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400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D23678B8-84AD-4556-B32A-1227575BC8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AEE7B-7A6A-4DEB-B0D3-51E221D5DA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42453-2919-4198-9BA6-367A225DEE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2BAF832A-0034-4742-B8C2-84650760C8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D6F1A-E6F8-42A9-A7BB-528328D923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46FED-0CA7-4DA4-A06B-0F7598ACA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5A94-6331-46B4-890A-99A0DD7D5F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0E34B-75FF-4C80-A3DC-265B4E1804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93EC4-CD69-4CA0-BB69-B70FF19068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D7C6F-C955-47CF-A793-C85FC82579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6683-343D-4A29-A51A-5BA85EC53F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EF1F4-5DAC-43AB-BE0F-872E5B7E54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11BEB94D-1108-40A1-9FC8-42A6204B23F6}" type="slidenum">
              <a:rPr lang="en-US" altLang="zh-CN"/>
            </a:fld>
            <a:endParaRPr lang="en-US" altLang="zh-CN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8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2296886" y="1463675"/>
            <a:ext cx="6632802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SqlToy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至简、至雅、至快的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ORM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框架</a:t>
            </a:r>
            <a:b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作者：陈仁飞</a:t>
            </a:r>
            <a:endParaRPr lang="en-US" altLang="zh-CN" sz="5400" dirty="0"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/>
          <p:nvPr/>
        </p:nvGrpSpPr>
        <p:grpSpPr bwMode="auto">
          <a:xfrm>
            <a:off x="5780088" y="54800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42420" name="Picture 52" descr="sphere_highlight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</p:spPr>
        </p:pic>
      </p:grpSp>
      <p:grpSp>
        <p:nvGrpSpPr>
          <p:cNvPr id="442421" name="Group 53"/>
          <p:cNvGrpSpPr/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42423" name="Picture 55" descr="sphere_highligh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851025" y="3505200"/>
            <a:ext cx="1911350" cy="18923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0" y="55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24" grpId="0" animBg="1"/>
      <p:bldP spid="4424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必杀</a:t>
            </a:r>
            <a:r>
              <a:rPr lang="zh-CN" altLang="en-US" sz="3200" dirty="0" smtClean="0">
                <a:ea typeface="宋体" panose="02010600030101010101" pitchFamily="2" charset="-122"/>
              </a:rPr>
              <a:t>技之一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立足之本极简</a:t>
            </a:r>
            <a:r>
              <a:rPr lang="en-US" altLang="zh-CN" sz="3200" dirty="0" err="1">
                <a:ea typeface="宋体" panose="02010600030101010101" pitchFamily="2" charset="-122"/>
              </a:rPr>
              <a:t>sql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5837" y="1654629"/>
            <a:ext cx="7745126" cy="4898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105837" y="1098096"/>
            <a:ext cx="6078734" cy="391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来一个说服力强的，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mybatis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还敢写吗？写了还能看吗？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SqlToy-ORM</a:t>
            </a:r>
            <a:r>
              <a:rPr lang="zh-CN" altLang="en-US" sz="3200" dirty="0">
                <a:ea typeface="宋体" panose="02010600030101010101" pitchFamily="2" charset="-122"/>
              </a:rPr>
              <a:t>必杀</a:t>
            </a:r>
            <a:r>
              <a:rPr lang="zh-CN" altLang="en-US" sz="3200" dirty="0" smtClean="0">
                <a:ea typeface="宋体" panose="02010600030101010101" pitchFamily="2" charset="-122"/>
              </a:rPr>
              <a:t>技之二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 smtClean="0">
                <a:ea typeface="宋体" panose="02010600030101010101" pitchFamily="2" charset="-122"/>
              </a:rPr>
              <a:t>快速分页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5687" y="1053632"/>
            <a:ext cx="7958137" cy="5571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 smtClean="0">
                <a:latin typeface="+mn-lt"/>
                <a:ea typeface="宋体" panose="02010600030101010101" pitchFamily="2" charset="-122"/>
              </a:rPr>
              <a:t>SqlToy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必杀技之一：快速分页</a:t>
            </a:r>
            <a:endParaRPr lang="en-US" altLang="zh-CN" kern="0" dirty="0" smtClean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 smtClean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kern="0" dirty="0" err="1" smtClean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fastPage</a:t>
            </a:r>
            <a:r>
              <a:rPr lang="en-US" altLang="zh-CN" kern="0" dirty="0" smtClean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即可实现先分页取出特定记录数再跟其它表进行关联查询，</a:t>
            </a:r>
            <a:endParaRPr lang="en-US" altLang="zh-CN" kern="0" dirty="0" smtClean="0">
              <a:solidFill>
                <a:srgbClr val="FF6699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 smtClean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巧妙的设计带来的是实实在在的效率提升</a:t>
            </a:r>
            <a:r>
              <a:rPr lang="en-US" altLang="zh-CN" kern="0" dirty="0" smtClean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!</a:t>
            </a:r>
            <a:endParaRPr lang="en-US" altLang="zh-CN" kern="0" dirty="0">
              <a:solidFill>
                <a:srgbClr val="FF6699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endParaRPr lang="zh-CN" altLang="en-US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55687" y="2300424"/>
            <a:ext cx="7384420" cy="33149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SqlToy-ORM</a:t>
            </a:r>
            <a:r>
              <a:rPr lang="zh-CN" altLang="en-US" sz="3200" dirty="0">
                <a:ea typeface="宋体" panose="02010600030101010101" pitchFamily="2" charset="-122"/>
              </a:rPr>
              <a:t>必杀</a:t>
            </a:r>
            <a:r>
              <a:rPr lang="zh-CN" altLang="en-US" sz="3200" dirty="0" smtClean="0">
                <a:ea typeface="宋体" panose="02010600030101010101" pitchFamily="2" charset="-122"/>
              </a:rPr>
              <a:t>技之三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 smtClean="0">
                <a:ea typeface="宋体" panose="02010600030101010101" pitchFamily="2" charset="-122"/>
              </a:rPr>
              <a:t>缓存翻译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5687" y="1042837"/>
            <a:ext cx="7958137" cy="5571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endParaRPr lang="zh-CN" altLang="en-US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6" name="图片 2" descr="image0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82" y="1060228"/>
            <a:ext cx="6086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80" y="4903322"/>
            <a:ext cx="6696744" cy="187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必杀技</a:t>
            </a:r>
            <a:r>
              <a:rPr lang="zh-CN" altLang="en-US" sz="3200" dirty="0" smtClean="0">
                <a:ea typeface="宋体" panose="02010600030101010101" pitchFamily="2" charset="-122"/>
              </a:rPr>
              <a:t>之四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 smtClean="0">
                <a:ea typeface="宋体" panose="02010600030101010101" pitchFamily="2" charset="-122"/>
              </a:rPr>
              <a:t>数据旋转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9329" y="933450"/>
            <a:ext cx="7958137" cy="49751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一个</a:t>
            </a:r>
            <a:r>
              <a:rPr lang="en-US" altLang="zh-CN" kern="0" dirty="0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&lt;pivot&gt; </a:t>
            </a:r>
            <a:r>
              <a:rPr lang="zh-CN" altLang="en-US" kern="0" dirty="0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设置就完成数据结果的行列转换，简单而又痛快，管它是什么数据库，无需会写那些高级的存储过程，拥有</a:t>
            </a:r>
            <a:r>
              <a:rPr lang="en-US" altLang="zh-CN" kern="0" dirty="0" err="1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sqltoy</a:t>
            </a:r>
            <a:r>
              <a:rPr lang="zh-CN" altLang="en-US" kern="0" dirty="0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这是不是变成了</a:t>
            </a:r>
            <a:r>
              <a:rPr lang="en-US" altLang="zh-CN" kern="0" dirty="0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1+1=2</a:t>
            </a:r>
            <a:r>
              <a:rPr lang="zh-CN" altLang="en-US" kern="0" dirty="0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这样的算术题了！要是</a:t>
            </a:r>
            <a:r>
              <a:rPr lang="en-US" altLang="zh-CN" kern="0" dirty="0" err="1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mybatis</a:t>
            </a:r>
            <a:r>
              <a:rPr lang="zh-CN" altLang="en-US" kern="0" dirty="0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altLang="zh-CN" kern="0" dirty="0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Hibernate</a:t>
            </a:r>
            <a:r>
              <a:rPr lang="zh-CN" altLang="en-US" kern="0" dirty="0" smtClean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，哦，天哪，该怎么办！</a:t>
            </a:r>
            <a:endParaRPr lang="zh-CN" altLang="en-US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98685" y="1801368"/>
            <a:ext cx="7872142" cy="29187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098685" y="4701644"/>
            <a:ext cx="7207117" cy="366467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如果只是简单的行转列</a:t>
            </a:r>
            <a:r>
              <a:rPr lang="en-US" altLang="zh-CN" sz="1400" dirty="0" smtClean="0"/>
              <a:t>&lt;pivot/&gt;</a:t>
            </a:r>
            <a:r>
              <a:rPr lang="zh-CN" altLang="en-US" sz="1400" dirty="0" smtClean="0"/>
              <a:t>就可以了，如果是更复杂的，如下可以定义分类参照</a:t>
            </a:r>
            <a:r>
              <a:rPr lang="en-US" altLang="zh-CN" sz="1400" dirty="0" err="1" smtClean="0"/>
              <a:t>sql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1683" y="5041151"/>
            <a:ext cx="7721477" cy="3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1683" y="5542785"/>
            <a:ext cx="7561905" cy="10954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必杀技</a:t>
            </a:r>
            <a:r>
              <a:rPr lang="zh-CN" altLang="en-US" sz="3200" dirty="0" smtClean="0">
                <a:ea typeface="宋体" panose="02010600030101010101" pitchFamily="2" charset="-122"/>
              </a:rPr>
              <a:t>之</a:t>
            </a:r>
            <a:r>
              <a:rPr lang="zh-CN" altLang="en-US" sz="3200" dirty="0">
                <a:ea typeface="宋体" panose="02010600030101010101" pitchFamily="2" charset="-122"/>
              </a:rPr>
              <a:t>五</a:t>
            </a:r>
            <a:r>
              <a:rPr lang="en-US" altLang="zh-CN" sz="3200" dirty="0" smtClean="0">
                <a:ea typeface="宋体" panose="02010600030101010101" pitchFamily="2" charset="-122"/>
              </a:rPr>
              <a:t>:link</a:t>
            </a:r>
            <a:r>
              <a:rPr lang="zh-CN" altLang="en-US" sz="3200" dirty="0" smtClean="0">
                <a:ea typeface="宋体" panose="02010600030101010101" pitchFamily="2" charset="-122"/>
              </a:rPr>
              <a:t>、汇总平均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5687" y="1044668"/>
            <a:ext cx="7958137" cy="5571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 smtClean="0"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kern="0" dirty="0" smtClean="0">
                <a:latin typeface="+mn-lt"/>
                <a:ea typeface="宋体" panose="02010600030101010101" pitchFamily="2" charset="-122"/>
              </a:rPr>
              <a:t>link: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破除不同数据库语法问题，可以直接将数据按指定的拼接符组成串</a:t>
            </a:r>
            <a:endParaRPr lang="en-US" altLang="zh-CN" kern="0" dirty="0" smtClean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 smtClean="0"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kern="0" dirty="0" smtClean="0">
                <a:latin typeface="+mn-lt"/>
                <a:ea typeface="宋体" panose="02010600030101010101" pitchFamily="2" charset="-122"/>
              </a:rPr>
              <a:t>summary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：提供汇总求平均等功能，而无需关心什么数据库</a:t>
            </a:r>
            <a:endParaRPr lang="en-US" altLang="zh-CN" kern="0" dirty="0" smtClean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当然</a:t>
            </a:r>
            <a:r>
              <a:rPr lang="en-US" altLang="zh-CN" kern="0" dirty="0" err="1" smtClean="0">
                <a:latin typeface="+mn-lt"/>
                <a:ea typeface="宋体" panose="02010600030101010101" pitchFamily="2" charset="-122"/>
              </a:rPr>
              <a:t>sqltoy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还有一些其它的优良特性，如树形数据查询，取随机记录等等</a:t>
            </a:r>
            <a:endParaRPr lang="en-US" altLang="zh-CN" kern="0" dirty="0" smtClean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endParaRPr lang="en-US" altLang="zh-CN" kern="0" dirty="0" smtClean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55687" y="2186107"/>
            <a:ext cx="7445385" cy="43361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 smtClean="0">
                <a:ea typeface="宋体" panose="02010600030101010101" pitchFamily="2" charset="-122"/>
              </a:rPr>
              <a:t>SqlToy</a:t>
            </a:r>
            <a:r>
              <a:rPr lang="zh-CN" altLang="en-US" sz="3200" dirty="0" smtClean="0">
                <a:ea typeface="宋体" panose="02010600030101010101" pitchFamily="2" charset="-122"/>
              </a:rPr>
              <a:t>小特点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 smtClean="0">
                <a:ea typeface="宋体" panose="02010600030101010101" pitchFamily="2" charset="-122"/>
              </a:rPr>
              <a:t>树形数据处理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66674" y="1020650"/>
            <a:ext cx="7958137" cy="11673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如何查询某个或某几个机构节点下面所有人的考勤信息？</a:t>
            </a:r>
            <a:endParaRPr lang="en-US" altLang="zh-CN" kern="0" dirty="0" smtClean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递归？你会写</a:t>
            </a:r>
            <a:r>
              <a:rPr lang="en-US" altLang="zh-CN" kern="0" dirty="0" smtClean="0">
                <a:latin typeface="+mn-lt"/>
                <a:ea typeface="宋体" panose="02010600030101010101" pitchFamily="2" charset="-122"/>
              </a:rPr>
              <a:t>oracle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的递归！好，那</a:t>
            </a:r>
            <a:r>
              <a:rPr lang="en-US" altLang="zh-CN" kern="0" dirty="0" smtClean="0">
                <a:latin typeface="+mn-lt"/>
                <a:ea typeface="宋体" panose="02010600030101010101" pitchFamily="2" charset="-122"/>
              </a:rPr>
              <a:t>db2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呢、</a:t>
            </a:r>
            <a:r>
              <a:rPr lang="en-US" altLang="zh-CN" kern="0" dirty="0" err="1" smtClean="0">
                <a:latin typeface="+mn-lt"/>
                <a:ea typeface="宋体" panose="02010600030101010101" pitchFamily="2" charset="-122"/>
              </a:rPr>
              <a:t>mysql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呢？</a:t>
            </a:r>
            <a:r>
              <a:rPr lang="en-US" altLang="zh-CN" kern="0" dirty="0" err="1" smtClean="0">
                <a:latin typeface="+mn-lt"/>
                <a:ea typeface="宋体" panose="02010600030101010101" pitchFamily="2" charset="-122"/>
              </a:rPr>
              <a:t>Sqlserver</a:t>
            </a:r>
            <a:r>
              <a:rPr lang="zh-CN" altLang="en-US" kern="0" dirty="0" smtClean="0">
                <a:latin typeface="+mn-lt"/>
                <a:ea typeface="宋体" panose="02010600030101010101" pitchFamily="2" charset="-122"/>
              </a:rPr>
              <a:t>呢？你都会吗？每次换数据库你都要改一次吗？产品是这么玩的吗？</a:t>
            </a:r>
            <a:endParaRPr lang="en-US" altLang="zh-CN" kern="0" dirty="0" smtClean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6499" y="1946725"/>
            <a:ext cx="8177326" cy="19744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6499" y="3931957"/>
            <a:ext cx="7304762" cy="2361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836499" y="6433457"/>
            <a:ext cx="7338672" cy="250372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说透了其实很简单，其实应了一句话：大道至简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 smtClean="0">
                <a:ea typeface="宋体" panose="02010600030101010101" pitchFamily="2" charset="-122"/>
              </a:rPr>
              <a:t>SqlToy</a:t>
            </a:r>
            <a:r>
              <a:rPr lang="zh-CN" altLang="en-US" sz="3200" dirty="0" smtClean="0">
                <a:ea typeface="宋体" panose="02010600030101010101" pitchFamily="2" charset="-122"/>
              </a:rPr>
              <a:t>小特点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 smtClean="0">
                <a:ea typeface="宋体" panose="02010600030101010101" pitchFamily="2" charset="-122"/>
              </a:rPr>
              <a:t>真正的防范</a:t>
            </a:r>
            <a:r>
              <a:rPr lang="en-US" altLang="zh-CN" sz="3200" dirty="0" err="1" smtClean="0">
                <a:ea typeface="宋体" panose="02010600030101010101" pitchFamily="2" charset="-122"/>
              </a:rPr>
              <a:t>sql</a:t>
            </a:r>
            <a:r>
              <a:rPr lang="zh-CN" altLang="en-US" sz="3200" dirty="0">
                <a:ea typeface="宋体" panose="02010600030101010101" pitchFamily="2" charset="-122"/>
              </a:rPr>
              <a:t>注入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5688" y="1110343"/>
            <a:ext cx="7816169" cy="5617027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不是大家理解的那种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拼接，所有的查询最终都是：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/>
              <a:t>Select </a:t>
            </a:r>
            <a:r>
              <a:rPr lang="zh-CN" altLang="en-US" dirty="0" smtClean="0"/>
              <a:t>* </a:t>
            </a:r>
            <a:r>
              <a:rPr lang="en-US" altLang="zh-CN" dirty="0" smtClean="0"/>
              <a:t>from table where name=? And status in (?,?)</a:t>
            </a:r>
            <a:r>
              <a:rPr lang="zh-CN" altLang="en-US" dirty="0" smtClean="0"/>
              <a:t>这种形态的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24969" y="1787981"/>
            <a:ext cx="4486160" cy="44195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557" y="1787981"/>
            <a:ext cx="4105412" cy="369025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>
            <a:off x="1055688" y="5758543"/>
            <a:ext cx="2035855" cy="6259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原始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117545" y="6154510"/>
            <a:ext cx="2035855" cy="6259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最终执行的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sql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 smtClean="0">
                <a:ea typeface="宋体" panose="02010600030101010101" pitchFamily="2" charset="-122"/>
              </a:rPr>
              <a:t>SqlToy-ORM:</a:t>
            </a:r>
            <a:r>
              <a:rPr lang="zh-CN" altLang="en-US" sz="3200" dirty="0" err="1" smtClean="0">
                <a:ea typeface="宋体" panose="02010600030101010101" pitchFamily="2" charset="-122"/>
              </a:rPr>
              <a:t>增删改查操作</a:t>
            </a:r>
            <a:endParaRPr lang="zh-CN" altLang="en-US" sz="3200" dirty="0" err="1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5845" y="945515"/>
            <a:ext cx="7816215" cy="579247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给大家的感觉只是查询比较牛，其实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Sqltoy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在对象的增删改查方面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也是非常有特色的。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新增：提供单对象和集合对象的保存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含级联保存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，同时提供个性化的反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调干预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永远只需一句话完成操作，简单且易于理解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1U2FE)PFHYUI4{MT)RJ~C8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8070" y="2060575"/>
            <a:ext cx="7095490" cy="1905000"/>
          </a:xfrm>
          <a:prstGeom prst="rect">
            <a:avLst/>
          </a:prstGeom>
        </p:spPr>
      </p:pic>
      <p:pic>
        <p:nvPicPr>
          <p:cNvPr id="3" name="图片 2" descr="6K$7YE%LIW)YR`]K2{RQ{]Y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79195" y="3960495"/>
            <a:ext cx="7457440" cy="2933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 smtClean="0">
                <a:ea typeface="宋体" panose="02010600030101010101" pitchFamily="2" charset="-122"/>
              </a:rPr>
              <a:t>SqlToy-ORM:</a:t>
            </a:r>
            <a:r>
              <a:rPr lang="zh-CN" altLang="en-US" sz="3200" dirty="0" err="1" smtClean="0">
                <a:ea typeface="宋体" panose="02010600030101010101" pitchFamily="2" charset="-122"/>
              </a:rPr>
              <a:t>增删改查操作：单记录修改</a:t>
            </a:r>
            <a:endParaRPr lang="zh-CN" altLang="en-US" sz="3200" dirty="0" err="1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35685" y="760095"/>
            <a:ext cx="7816215" cy="596646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修改：提供自动非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字段修改，强制字段修改，级联修改功能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{)D8S@FUZX5QE_57YHU`OU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37590" y="1308100"/>
            <a:ext cx="8016240" cy="54343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 smtClean="0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 smtClean="0">
                <a:ea typeface="宋体" panose="02010600030101010101" pitchFamily="2" charset="-122"/>
              </a:rPr>
              <a:t>增删改查操作：批量记录修改</a:t>
            </a:r>
            <a:endParaRPr lang="zh-CN" altLang="en-US" sz="2800" dirty="0" err="1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14730" y="825500"/>
            <a:ext cx="7816215" cy="568261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批量修改：你也是一句话就完成对象的批量修改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}2JSD}S{X2U})4_Y)6NBV}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27125" y="1303020"/>
            <a:ext cx="7346950" cy="54584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宋体" panose="02010600030101010101" pitchFamily="2" charset="-122"/>
              </a:rPr>
              <a:t>抓住一闪而过的灵感成就</a:t>
            </a:r>
            <a:r>
              <a:rPr lang="en-US" altLang="zh-CN" sz="3200" dirty="0" err="1" smtClean="0">
                <a:ea typeface="宋体" panose="02010600030101010101" pitchFamily="2" charset="-122"/>
              </a:rPr>
              <a:t>sqltoy-orm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36625" y="1056640"/>
            <a:ext cx="8044815" cy="56711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不是刻意而为，</a:t>
            </a:r>
            <a:r>
              <a:rPr lang="en-US" altLang="zh-CN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2008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年底，去杭州在阿里的同事那边玩，看了他们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的项目（那是候他们用</a:t>
            </a:r>
            <a:r>
              <a:rPr lang="en-US" altLang="zh-CN" dirty="0" err="1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ibatis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），突然触动了我的灵感，其实</a:t>
            </a:r>
            <a:r>
              <a:rPr lang="en-US" altLang="zh-CN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可以写的更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为优雅！从这开始有了</a:t>
            </a:r>
            <a:r>
              <a:rPr lang="en-US" altLang="zh-CN" dirty="0" err="1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的雏形。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2011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年一个银行的高并发项目，为了追求极致查询性能，因此“快速分页”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的概念从此产生。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2011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年另外一个银行的项目，因为缓存的大规模应用，也因为以往我们前端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标签大量使用</a:t>
            </a:r>
            <a:r>
              <a:rPr lang="en-US" altLang="zh-CN" dirty="0" err="1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keyName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形式的缓存翻译，看到大家写</a:t>
            </a:r>
            <a:r>
              <a:rPr lang="en-US" altLang="zh-CN" dirty="0" err="1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总要去关联数据字典、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员工表、机构表进行关联查询，突然之间又一个灵感产生，我们可以将缓存集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成在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框架中，从而不用进行关联查询。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2012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年，因为开发报表平台，因为报表经常需要进行数据旋转，而对我们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而言这些算法早就是现成的，突然就想，如果将之集成在</a:t>
            </a:r>
            <a:r>
              <a:rPr lang="en-US" altLang="zh-CN" dirty="0" err="1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框架中，岂不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是一下子弥补了不善于写存储过程的弱势了吗？相反还成为极大的亮点！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2013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年，大数据流行，分库、分表应用逐渐广泛，</a:t>
            </a:r>
            <a:r>
              <a:rPr lang="en-US" altLang="zh-CN" dirty="0" err="1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顺应时代集成了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分库、分表</a:t>
            </a:r>
            <a:r>
              <a:rPr lang="en-US" altLang="zh-CN" dirty="0" err="1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sharding</a:t>
            </a:r>
            <a:r>
              <a:rPr lang="zh-CN" altLang="en-US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功能。</a:t>
            </a:r>
            <a:endParaRPr lang="en-US" altLang="zh-CN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就这样一个一个的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发现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、总结、应用，到了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2013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年底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sqltoy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已经成为了一个完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整的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ORM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框架，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2014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年进行了一次根本性重构并在核心项目中应用。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而今天，我认为是该跟大家分享了，因为真的不忍心看着大家痛苦了！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 smtClean="0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 smtClean="0">
                <a:ea typeface="宋体" panose="02010600030101010101" pitchFamily="2" charset="-122"/>
              </a:rPr>
              <a:t>增删改查操作：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saveOrUpdate</a:t>
            </a:r>
            <a:endParaRPr lang="en-US" altLang="zh-CN" sz="2800" dirty="0" err="1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04570" y="749935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saveOrUpdate: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底层是基于不同数据库采用类似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merge into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语法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mysql   insert into ON DUPLICATE KEY UPDATE)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O%}$XC1ICZR(MCK6_UOE0Q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8075" y="1421765"/>
            <a:ext cx="6272530" cy="54603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 smtClean="0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 smtClean="0">
                <a:ea typeface="宋体" panose="02010600030101010101" pitchFamily="2" charset="-122"/>
              </a:rPr>
              <a:t>增删改查操作：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delete</a:t>
            </a:r>
            <a:endParaRPr lang="en-US" altLang="zh-CN" sz="2800" dirty="0" err="1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102995" y="969645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delete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：包含级联删除功能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会根据表的设计判断是否手动执行子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表删除语句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0LK0607~@SD~BQB)J5I3X$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85520" y="1602740"/>
            <a:ext cx="8044815" cy="4222115"/>
          </a:xfrm>
          <a:prstGeom prst="rect">
            <a:avLst/>
          </a:prstGeom>
        </p:spPr>
      </p:pic>
      <p:pic>
        <p:nvPicPr>
          <p:cNvPr id="5" name="图片 4" descr="WARNUWOD5Y5}Q$)KE$T`~2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53585" y="3138170"/>
            <a:ext cx="4171315" cy="2200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 smtClean="0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 smtClean="0">
                <a:ea typeface="宋体" panose="02010600030101010101" pitchFamily="2" charset="-122"/>
              </a:rPr>
              <a:t>增删改查操作：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load</a:t>
            </a:r>
            <a:endParaRPr lang="en-US" altLang="zh-CN" sz="2800" dirty="0" err="1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102995" y="969645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load: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提供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lock 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模式的对象获取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%KSBN4O{MNR4IMU%N6}~Y4X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5695" y="1587500"/>
            <a:ext cx="7656830" cy="46666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 smtClean="0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 smtClean="0">
                <a:ea typeface="宋体" panose="02010600030101010101" pitchFamily="2" charset="-122"/>
              </a:rPr>
              <a:t>增删改查操作：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loadAll</a:t>
            </a:r>
            <a:endParaRPr lang="en-US" altLang="zh-CN" sz="2800" dirty="0" err="1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102995" y="980440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loadAll: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提供高性能的批量级联加载功能，可不是傻傻的一个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循环，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基本上只执行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查询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9VC49W`4X~%0UONTDWRS_(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96645" y="1543685"/>
            <a:ext cx="7893685" cy="50196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 smtClean="0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 smtClean="0">
                <a:ea typeface="宋体" panose="02010600030101010101" pitchFamily="2" charset="-122"/>
              </a:rPr>
              <a:t>其他的点点滴滴</a:t>
            </a:r>
            <a:endParaRPr lang="zh-CN" altLang="en-US" sz="2800" dirty="0" err="1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9815" y="894080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SqlToy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还提供了大量的其它辅助功能，如存储过程调用、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执行、唯一性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查询等等功能，这里不作一一介绍。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 smtClean="0">
                <a:ea typeface="宋体" panose="02010600030101010101" pitchFamily="2" charset="-122"/>
              </a:rPr>
              <a:t>SqlToy</a:t>
            </a:r>
            <a:r>
              <a:rPr lang="zh-CN" altLang="en-US" sz="3200" dirty="0" smtClean="0">
                <a:ea typeface="宋体" panose="02010600030101010101" pitchFamily="2" charset="-122"/>
              </a:rPr>
              <a:t>快的秘诀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5688" y="1045029"/>
            <a:ext cx="7805283" cy="56496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之前说的快速分页、缓存翻译、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、树形结构处理等等，这些都体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现在查询效率的提升上。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增删、改操作如何快呢？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、比如：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saveOrUpdate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sqltoy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底层基于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merge into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只要一次数据库交互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（当然不同数据库不一定是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merge into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，如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则另外的方式）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update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操作，无需先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load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，也是一次性交互。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、提供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updateFetch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功能，查询锁定且立即修改，一次交互完成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或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LoadALL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这种查询相关的级联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是批量的查询，减少数据库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交互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37210" y="3100571"/>
            <a:ext cx="5123809" cy="29428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r>
              <a:rPr lang="en-US" altLang="zh-CN" sz="3600" kern="10">
                <a:ln w="2540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cs typeface="Arial" panose="020B0604020202020204" pitchFamily="34" charset="0"/>
              </a:rPr>
              <a:t>Thank You!</a:t>
            </a:r>
            <a:endParaRPr lang="zh-CN" altLang="en-US" sz="3600" kern="10">
              <a:ln w="2540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3A265E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prstShdw prst="shdw13" dist="53882" dir="2700000">
                  <a:srgbClr val="000000">
                    <a:alpha val="50000"/>
                  </a:srgbClr>
                </a:prstShdw>
              </a:effectLst>
              <a:cs typeface="Arial" panose="020B0604020202020204" pitchFamily="34" charset="0"/>
            </a:endParaRPr>
          </a:p>
        </p:txBody>
      </p:sp>
      <p:grpSp>
        <p:nvGrpSpPr>
          <p:cNvPr id="2" name="Group 512"/>
          <p:cNvGrpSpPr/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9707" name="Picture 514" descr="sphere_highligh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/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9705" name="Picture 517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1" grpId="0" animBg="1"/>
      <p:bldP spid="26118" grpId="0" animBg="1"/>
      <p:bldP spid="26119" grpId="0" animBg="1"/>
      <p:bldP spid="26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25220" y="1037590"/>
            <a:ext cx="7863840" cy="5495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743" y="117158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SqlToy</a:t>
            </a:r>
            <a:r>
              <a:rPr lang="zh-CN" altLang="en-US" sz="3200" dirty="0" smtClean="0">
                <a:ea typeface="宋体" panose="02010600030101010101" pitchFamily="2" charset="-122"/>
              </a:rPr>
              <a:t>的架构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283369" y="2437970"/>
            <a:ext cx="6585857" cy="319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DialectFactory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280285" y="1127760"/>
            <a:ext cx="2540635" cy="274320"/>
          </a:xfrm>
          <a:prstGeom prst="round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SqlToyCRUDService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284730" y="1598295"/>
            <a:ext cx="2536190" cy="239395"/>
          </a:xfrm>
          <a:prstGeom prst="round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SqlToyLazyDao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283460" y="1974215"/>
            <a:ext cx="6585585" cy="256540"/>
          </a:xfrm>
          <a:prstGeom prst="round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BaseDaoSupport\LinkDaoSupport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283369" y="3497130"/>
            <a:ext cx="6585857" cy="2939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SqlToyContext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303145" y="4013200"/>
            <a:ext cx="1525270" cy="506730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EntityManager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033520" y="4013200"/>
            <a:ext cx="1441450" cy="490855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ScriptLoader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530465" y="4013200"/>
            <a:ext cx="1270000" cy="467995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600" i="1" dirty="0"/>
              <a:t>Strategy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735955" y="4013200"/>
            <a:ext cx="1475105" cy="467995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/>
              <a:t>Manager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80285" y="4705985"/>
            <a:ext cx="1721485" cy="483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POJO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192905" y="4694555"/>
            <a:ext cx="172847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*.sql.xml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文件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191250" y="4694555"/>
            <a:ext cx="2609215" cy="494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283460" y="2821305"/>
            <a:ext cx="6585585" cy="557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617470" y="2923675"/>
            <a:ext cx="568960" cy="3536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DB2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3501390" y="2923675"/>
            <a:ext cx="532130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Oracle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348480" y="2923675"/>
            <a:ext cx="542925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5206365" y="2923675"/>
            <a:ext cx="800100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SqlServer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628255" y="2923675"/>
            <a:ext cx="1074420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Postgresq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  <a:endParaRPr lang="en-US" altLang="zh-CN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6321425" y="2923675"/>
            <a:ext cx="991870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Sybase IQ</a:t>
            </a:r>
            <a:endParaRPr lang="en-US" altLang="zh-CN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" name="下箭头 51"/>
          <p:cNvSpPr/>
          <p:nvPr/>
        </p:nvSpPr>
        <p:spPr bwMode="auto">
          <a:xfrm>
            <a:off x="5474836" y="2711575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57" name="下箭头 56"/>
          <p:cNvSpPr/>
          <p:nvPr/>
        </p:nvSpPr>
        <p:spPr bwMode="auto">
          <a:xfrm>
            <a:off x="7047788" y="33447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58" name="下箭头 57"/>
          <p:cNvSpPr/>
          <p:nvPr/>
        </p:nvSpPr>
        <p:spPr bwMode="auto">
          <a:xfrm>
            <a:off x="3604976" y="333189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59" name="下箭头 58"/>
          <p:cNvSpPr/>
          <p:nvPr/>
        </p:nvSpPr>
        <p:spPr bwMode="auto">
          <a:xfrm>
            <a:off x="2888298" y="37998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0" name="下箭头 59"/>
          <p:cNvSpPr/>
          <p:nvPr/>
        </p:nvSpPr>
        <p:spPr bwMode="auto">
          <a:xfrm>
            <a:off x="4559880" y="37998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1" name="下箭头 60"/>
          <p:cNvSpPr/>
          <p:nvPr/>
        </p:nvSpPr>
        <p:spPr bwMode="auto">
          <a:xfrm>
            <a:off x="6260997" y="37998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7889027" y="37998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3" name="下箭头 62"/>
          <p:cNvSpPr/>
          <p:nvPr/>
        </p:nvSpPr>
        <p:spPr bwMode="auto">
          <a:xfrm>
            <a:off x="6279208" y="4492464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4559880" y="448140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2871611" y="4492774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6" name="下箭头 65"/>
          <p:cNvSpPr/>
          <p:nvPr/>
        </p:nvSpPr>
        <p:spPr bwMode="auto">
          <a:xfrm>
            <a:off x="5474706" y="2230527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303145" y="5471160"/>
            <a:ext cx="4662805" cy="322580"/>
          </a:xfrm>
          <a:prstGeom prst="roundRect">
            <a:avLst/>
          </a:prstGeom>
          <a:solidFill>
            <a:srgbClr val="FF66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Quickvo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工具，产生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POJO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圆柱形 33"/>
          <p:cNvSpPr/>
          <p:nvPr/>
        </p:nvSpPr>
        <p:spPr bwMode="auto">
          <a:xfrm>
            <a:off x="3159760" y="6007100"/>
            <a:ext cx="1279525" cy="426085"/>
          </a:xfrm>
          <a:prstGeom prst="can">
            <a:avLst/>
          </a:prstGeom>
          <a:solidFill>
            <a:srgbClr val="969696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下箭头 68"/>
          <p:cNvSpPr/>
          <p:nvPr/>
        </p:nvSpPr>
        <p:spPr bwMode="auto">
          <a:xfrm>
            <a:off x="3604586" y="5793698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70" name="右箭头 69"/>
          <p:cNvSpPr/>
          <p:nvPr/>
        </p:nvSpPr>
        <p:spPr bwMode="auto">
          <a:xfrm rot="16020000">
            <a:off x="2973705" y="5184775"/>
            <a:ext cx="269240" cy="288925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263015" y="2924810"/>
            <a:ext cx="1126490" cy="352425"/>
          </a:xfrm>
          <a:prstGeom prst="homePlat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数据库方言</a:t>
            </a: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3366506" y="1837462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3401695" y="1393190"/>
            <a:ext cx="342900" cy="222250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321425" y="4775835"/>
            <a:ext cx="991870" cy="3536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EhcacheImpl</a:t>
            </a:r>
            <a:endParaRPr lang="en-US" altLang="zh-CN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7628255" y="4784090"/>
            <a:ext cx="991870" cy="3536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RedisImpl</a:t>
            </a:r>
            <a:endParaRPr lang="en-US" altLang="zh-CN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6279843" y="4481979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4560515" y="4481979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2872246" y="4481979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p>
            <a:pPr lvl="0" algn="ctr" defTabSz="914400">
              <a:buClrTx/>
              <a:buSzTx/>
              <a:buFontTx/>
            </a:pPr>
            <a:endParaRPr lang="zh-CN" altLang="en-US" sz="1800" smtClean="0">
              <a:ln>
                <a:noFill/>
              </a:ln>
              <a:effectLst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SqlToy</a:t>
            </a:r>
            <a:r>
              <a:rPr lang="zh-CN" altLang="en-US" sz="3200" dirty="0" smtClean="0">
                <a:ea typeface="宋体" panose="02010600030101010101" pitchFamily="2" charset="-122"/>
              </a:rPr>
              <a:t>特点概述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55688" y="1349828"/>
            <a:ext cx="7848826" cy="17743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跟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快速集成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2.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支持多种缓存框架，默认支持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ehcache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支持我们所能用到的数据库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:db2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oracle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sqlserver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Postgresql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informix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Sybase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ase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Sybase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iq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sqlite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跟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Hibernate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mybatis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一样有产生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VO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POJO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的工具，而且更实用</a:t>
            </a:r>
            <a:b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集成调用方便简单，一般继承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BaseDaoSupport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即可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剪去单角的矩形 2"/>
          <p:cNvSpPr/>
          <p:nvPr/>
        </p:nvSpPr>
        <p:spPr bwMode="auto">
          <a:xfrm>
            <a:off x="1033916" y="966108"/>
            <a:ext cx="1339169" cy="368980"/>
          </a:xfrm>
          <a:prstGeom prst="snip1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基本特点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剪去单角的矩形 8"/>
          <p:cNvSpPr/>
          <p:nvPr/>
        </p:nvSpPr>
        <p:spPr bwMode="auto">
          <a:xfrm>
            <a:off x="1055688" y="3211283"/>
            <a:ext cx="1339169" cy="368980"/>
          </a:xfrm>
          <a:prstGeom prst="snip1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特有特性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53987" y="3580263"/>
            <a:ext cx="7848826" cy="3157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独特的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拼写，极端简洁、清晰、可维护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开立新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门户的最强资本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独特的快速分页、快速取随机记录功能，让查询更快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另类的缓存翻译功能，让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更精炼、更纯净，效率更快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另辟蹊径的旋转功能，让任意开发者轻松完成大牛的活，逼格立马提升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!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巧妙的函数转换功能，让你的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可以在任意数据库下执行成为可能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自带的多层次汇总求平均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，让程序补足你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的弱点。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sharding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等分库、分表等高级特性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提供比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Hibernate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的增删改、级联等操作更高效、更贴切项目的用法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提供了您几乎所有可能用到的场景的功能封装，让分页、取随机记录、取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记录、判断是否唯一、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并修改、树形结构表的封装等等，让一切由架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构师干的活全普通化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SqlToy</a:t>
            </a:r>
            <a:r>
              <a:rPr lang="zh-CN" altLang="en-US" sz="3200" dirty="0" smtClean="0">
                <a:ea typeface="宋体" panose="02010600030101010101" pitchFamily="2" charset="-122"/>
              </a:rPr>
              <a:t>项目集成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 smtClean="0">
                <a:ea typeface="宋体" panose="02010600030101010101" pitchFamily="2" charset="-122"/>
              </a:rPr>
              <a:t>最简单的配置模式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图片 5" descr="QEZ{E87MPYGG6$[)FX7W`EU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4085" y="1939925"/>
            <a:ext cx="8105140" cy="3744595"/>
          </a:xfrm>
          <a:prstGeom prst="rect">
            <a:avLst/>
          </a:prstGeom>
        </p:spPr>
      </p:pic>
      <p:sp>
        <p:nvSpPr>
          <p:cNvPr id="7" name="剪去单角的矩形 6"/>
          <p:cNvSpPr/>
          <p:nvPr/>
        </p:nvSpPr>
        <p:spPr>
          <a:xfrm>
            <a:off x="1094105" y="1092200"/>
            <a:ext cx="3587115" cy="546735"/>
          </a:xfrm>
          <a:prstGeom prst="snip1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不会比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hibernate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mybatis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复杂吧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SqlToy</a:t>
            </a:r>
            <a:r>
              <a:rPr lang="zh-CN" altLang="en-US" sz="3200" dirty="0" smtClean="0">
                <a:ea typeface="宋体" panose="02010600030101010101" pitchFamily="2" charset="-122"/>
              </a:rPr>
              <a:t>项目集成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 smtClean="0">
                <a:ea typeface="宋体" panose="02010600030101010101" pitchFamily="2" charset="-122"/>
              </a:rPr>
              <a:t>功能全面的配置模式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2" descr="]OSI[~R_X$W3PNNC3V7}9[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32205" y="1048385"/>
            <a:ext cx="6047105" cy="56470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SqlToy</a:t>
            </a:r>
            <a:r>
              <a:rPr lang="zh-CN" altLang="en-US" sz="3200" dirty="0" smtClean="0">
                <a:ea typeface="宋体" panose="02010600030101010101" pitchFamily="2" charset="-122"/>
              </a:rPr>
              <a:t>项目集成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en-US" altLang="zh-CN" sz="3200" dirty="0" err="1" smtClean="0">
                <a:ea typeface="宋体" panose="02010600030101010101" pitchFamily="2" charset="-122"/>
              </a:rPr>
              <a:t>sql</a:t>
            </a:r>
            <a:r>
              <a:rPr lang="zh-CN" altLang="en-US" sz="3200" dirty="0" smtClean="0">
                <a:ea typeface="宋体" panose="02010600030101010101" pitchFamily="2" charset="-122"/>
              </a:rPr>
              <a:t>函数转换功能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122680" y="3257550"/>
            <a:ext cx="7075805" cy="123888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称之为：函数转换，比如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中用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，而在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中用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ifnull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 smtClean="0"/>
              <a:t>Sqltoy</a:t>
            </a:r>
            <a:r>
              <a:rPr lang="zh-CN" altLang="en-US" dirty="0" smtClean="0"/>
              <a:t>可以根据你的数据库类型将你的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自动进行函数转换，从而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实现跨数据库！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当然，此功能您可以自行扩展，只需实现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IFunction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接口即可。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 descr="CG8R(`%{FZ(3OE9WF8WA_4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30300" y="1082675"/>
            <a:ext cx="7343140" cy="2095500"/>
          </a:xfrm>
          <a:prstGeom prst="rect">
            <a:avLst/>
          </a:prstGeom>
        </p:spPr>
      </p:pic>
      <p:pic>
        <p:nvPicPr>
          <p:cNvPr id="5" name="图片 4" descr="6]13714O(I6I4`]O78$]]M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4604385"/>
            <a:ext cx="7689215" cy="19507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 err="1" smtClean="0">
                <a:ea typeface="宋体" panose="02010600030101010101" pitchFamily="2" charset="-122"/>
              </a:rPr>
              <a:t>QuickVO</a:t>
            </a:r>
            <a:r>
              <a:rPr lang="zh-CN" altLang="en-US" sz="3200" dirty="0" smtClean="0">
                <a:ea typeface="宋体" panose="02010600030101010101" pitchFamily="2" charset="-122"/>
              </a:rPr>
              <a:t>生产</a:t>
            </a:r>
            <a:r>
              <a:rPr lang="en-US" altLang="zh-CN" sz="3200" dirty="0" smtClean="0">
                <a:ea typeface="宋体" panose="02010600030101010101" pitchFamily="2" charset="-122"/>
              </a:rPr>
              <a:t>VO</a:t>
            </a:r>
            <a:r>
              <a:rPr lang="zh-CN" altLang="en-US" sz="3200" dirty="0" smtClean="0">
                <a:ea typeface="宋体" panose="02010600030101010101" pitchFamily="2" charset="-122"/>
              </a:rPr>
              <a:t>工具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 smtClean="0">
                <a:ea typeface="宋体" panose="02010600030101010101" pitchFamily="2" charset="-122"/>
              </a:rPr>
              <a:t>永远一键完事</a:t>
            </a:r>
            <a:r>
              <a:rPr lang="en-US" altLang="zh-CN" sz="3200" dirty="0" smtClean="0">
                <a:ea typeface="宋体" panose="02010600030101010101" pitchFamily="2" charset="-122"/>
              </a:rPr>
              <a:t>,</a:t>
            </a:r>
            <a:r>
              <a:rPr lang="zh-CN" altLang="en-US" sz="3200" dirty="0" smtClean="0">
                <a:ea typeface="宋体" panose="02010600030101010101" pitchFamily="2" charset="-122"/>
              </a:rPr>
              <a:t>够懒</a:t>
            </a:r>
            <a:r>
              <a:rPr lang="en-US" altLang="zh-CN" sz="3200" dirty="0" smtClean="0">
                <a:ea typeface="宋体" panose="02010600030101010101" pitchFamily="2" charset="-122"/>
              </a:rPr>
              <a:t>!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9605" y="4584086"/>
            <a:ext cx="5417667" cy="22739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00720" y="933450"/>
            <a:ext cx="5713105" cy="38999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893180" y="1032167"/>
            <a:ext cx="2407540" cy="23424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配置好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quickvo</a:t>
            </a:r>
            <a:r>
              <a:rPr lang="en-US" altLang="zh-CN" dirty="0" smtClean="0">
                <a:solidFill>
                  <a:srgbClr val="FF0000"/>
                </a:solidFill>
              </a:rPr>
              <a:t>.xml,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你永远不需要担心</a:t>
            </a:r>
            <a:r>
              <a:rPr lang="en-US" altLang="zh-CN" dirty="0" smtClean="0">
                <a:solidFill>
                  <a:srgbClr val="FF0000"/>
                </a:solidFill>
              </a:rPr>
              <a:t>VO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被覆盖，更不需要去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手工修改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（最忌讳的就是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Hibernate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，如果主键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Sequence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，每次生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成还得重新修改）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SqlToy-ORM</a:t>
            </a:r>
            <a:r>
              <a:rPr lang="zh-CN" altLang="en-US" sz="3200" dirty="0">
                <a:ea typeface="宋体" panose="02010600030101010101" pitchFamily="2" charset="-122"/>
              </a:rPr>
              <a:t>必</a:t>
            </a:r>
            <a:r>
              <a:rPr lang="zh-CN" altLang="en-US" sz="3200" dirty="0" smtClean="0">
                <a:ea typeface="宋体" panose="02010600030101010101" pitchFamily="2" charset="-122"/>
              </a:rPr>
              <a:t>杀技之一</a:t>
            </a:r>
            <a:r>
              <a:rPr lang="en-US" altLang="zh-CN" sz="3200" dirty="0" smtClean="0">
                <a:ea typeface="宋体" panose="02010600030101010101" pitchFamily="2" charset="-122"/>
              </a:rPr>
              <a:t>:</a:t>
            </a:r>
            <a:r>
              <a:rPr lang="zh-CN" altLang="en-US" sz="3200" dirty="0" smtClean="0">
                <a:ea typeface="宋体" panose="02010600030101010101" pitchFamily="2" charset="-122"/>
              </a:rPr>
              <a:t>立足之本极简</a:t>
            </a:r>
            <a:r>
              <a:rPr lang="en-US" altLang="zh-CN" sz="3200" dirty="0" err="1" smtClean="0">
                <a:ea typeface="宋体" panose="02010600030101010101" pitchFamily="2" charset="-122"/>
              </a:rPr>
              <a:t>sql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86644" y="1062492"/>
            <a:ext cx="7783512" cy="5124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比主流开源框架更简单的动态条件查询</a:t>
            </a:r>
            <a:endParaRPr lang="en-US" altLang="zh-CN" kern="0" dirty="0">
              <a:solidFill>
                <a:srgbClr val="FF6699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kern="0" dirty="0" err="1">
                <a:latin typeface="+mn-lt"/>
                <a:ea typeface="宋体" panose="02010600030101010101" pitchFamily="2" charset="-122"/>
              </a:rPr>
              <a:t>ibatis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实现（能直接看明白是什么</a:t>
            </a:r>
            <a:r>
              <a:rPr lang="en-US" altLang="zh-CN" kern="0" dirty="0" err="1">
                <a:latin typeface="+mn-lt"/>
                <a:ea typeface="宋体" panose="02010600030101010101" pitchFamily="2" charset="-122"/>
              </a:rPr>
              <a:t>sql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语句吗？）</a:t>
            </a:r>
            <a:endParaRPr lang="en-US" altLang="zh-CN" kern="0" dirty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endParaRPr lang="zh-CN" altLang="en-US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endParaRPr lang="zh-CN" altLang="en-US" sz="28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endParaRPr lang="en-US" altLang="zh-CN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endParaRPr lang="en-US" altLang="zh-CN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kern="0" dirty="0" err="1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sqltoy</a:t>
            </a: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实现（简洁明了</a:t>
            </a:r>
            <a:r>
              <a:rPr lang="zh-CN" altLang="en-US" kern="0" dirty="0" smtClean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）</a:t>
            </a:r>
            <a:r>
              <a:rPr lang="en-US" altLang="zh-CN" kern="0" dirty="0" smtClean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,</a:t>
            </a:r>
            <a:r>
              <a:rPr lang="zh-CN" altLang="en-US" kern="0" dirty="0" smtClean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天地之别</a:t>
            </a:r>
            <a:endParaRPr lang="en-US" altLang="zh-CN" kern="0" dirty="0">
              <a:solidFill>
                <a:srgbClr val="FF6699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endParaRPr lang="zh-CN" altLang="en-US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01775" y="1757363"/>
            <a:ext cx="3781425" cy="22574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8588" y="4400550"/>
            <a:ext cx="3667125" cy="1628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0</TotalTime>
  <Words>3316</Words>
  <Application>WPS 演示</Application>
  <PresentationFormat>全屏显示(4:3)</PresentationFormat>
  <Paragraphs>240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Verdana</vt:lpstr>
      <vt:lpstr>新宋体</vt:lpstr>
      <vt:lpstr>微软雅黑</vt:lpstr>
      <vt:lpstr>Arial Unicode MS</vt:lpstr>
      <vt:lpstr>Wingdings</vt:lpstr>
      <vt:lpstr>437TGp_bizpeople_light_ani</vt:lpstr>
      <vt:lpstr>SqlToy至简、至雅、至快的ORM框架               作者：陈仁飞</vt:lpstr>
      <vt:lpstr>抓住一闪而过的灵感成就sqltoy-orm</vt:lpstr>
      <vt:lpstr>SqlToy的架构</vt:lpstr>
      <vt:lpstr>SqlToy特点概述</vt:lpstr>
      <vt:lpstr>SqlToy项目集成:最简单的配置模式</vt:lpstr>
      <vt:lpstr>SqlToy项目集成:功能全面的配置模式</vt:lpstr>
      <vt:lpstr>SqlToy项目集成:sql函数转换功能</vt:lpstr>
      <vt:lpstr>QuickVO生产VO工具:永远一键完事,够懒!</vt:lpstr>
      <vt:lpstr>SqlToy-ORM必杀技之一:立足之本极简sql</vt:lpstr>
      <vt:lpstr>SqlToy必杀技之一:立足之本极简sql</vt:lpstr>
      <vt:lpstr>SqlToy-ORM必杀技之二:快速分页</vt:lpstr>
      <vt:lpstr>SqlToy-ORM必杀技之三:缓存翻译</vt:lpstr>
      <vt:lpstr>SqlToy必杀技之四:数据旋转</vt:lpstr>
      <vt:lpstr>SqlToy必杀技之五:link、汇总平均</vt:lpstr>
      <vt:lpstr>SqlToy小特点:树形数据处理</vt:lpstr>
      <vt:lpstr>SqlToy小特点:真正的防范sql注入</vt:lpstr>
      <vt:lpstr>SqlToy-ORM:增删改查操作</vt:lpstr>
      <vt:lpstr>SqlToy-ORM:增删改查操作：单记录修改</vt:lpstr>
      <vt:lpstr>SqlToy-ORM:增删改查操作：批量记录修改</vt:lpstr>
      <vt:lpstr>SqlToy-ORM:增删改查操作：saveOrUpdate</vt:lpstr>
      <vt:lpstr>SqlToy-ORM:增删改查操作：delete</vt:lpstr>
      <vt:lpstr>SqlToy-ORM:增删改查操作：load</vt:lpstr>
      <vt:lpstr>SqlToy-ORM:增删改查操作：loadAll</vt:lpstr>
      <vt:lpstr>SqlToy-ORM:其他的点点滴滴</vt:lpstr>
      <vt:lpstr>SqlToy快的秘诀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zhongxuchen</dc:creator>
  <cp:lastModifiedBy>zhongxuchen</cp:lastModifiedBy>
  <cp:revision>405</cp:revision>
  <dcterms:created xsi:type="dcterms:W3CDTF">2012-05-21T03:06:00Z</dcterms:created>
  <dcterms:modified xsi:type="dcterms:W3CDTF">2017-12-04T06:14:30Z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