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3"/>
  </p:normalViewPr>
  <p:slideViewPr>
    <p:cSldViewPr snapToGrid="0" snapToObjects="1">
      <p:cViewPr varScale="1">
        <p:scale>
          <a:sx n="102" d="100"/>
          <a:sy n="102" d="100"/>
        </p:scale>
        <p:origin x="19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Titelstijl van model bewerken</a:t>
            </a:r>
            <a:endParaRPr lang="en-GB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65F0-C16B-494D-83F9-A8B30A7BA3FE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01C5-791F-4B43-BB63-761496A66D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07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65F0-C16B-494D-83F9-A8B30A7BA3FE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01C5-791F-4B43-BB63-761496A66D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78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65F0-C16B-494D-83F9-A8B30A7BA3FE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01C5-791F-4B43-BB63-761496A66D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6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65F0-C16B-494D-83F9-A8B30A7BA3FE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01C5-791F-4B43-BB63-761496A66D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0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Titelstijl van model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65F0-C16B-494D-83F9-A8B30A7BA3FE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01C5-791F-4B43-BB63-761496A66D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6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65F0-C16B-494D-83F9-A8B30A7BA3FE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01C5-791F-4B43-BB63-761496A66D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92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65F0-C16B-494D-83F9-A8B30A7BA3FE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01C5-791F-4B43-BB63-761496A66D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30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65F0-C16B-494D-83F9-A8B30A7BA3FE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01C5-791F-4B43-BB63-761496A66D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65F0-C16B-494D-83F9-A8B30A7BA3FE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01C5-791F-4B43-BB63-761496A66D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51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65F0-C16B-494D-83F9-A8B30A7BA3FE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01C5-791F-4B43-BB63-761496A66D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08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65F0-C16B-494D-83F9-A8B30A7BA3FE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01C5-791F-4B43-BB63-761496A66D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98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765F0-C16B-494D-83F9-A8B30A7BA3FE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401C5-791F-4B43-BB63-761496A66D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27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/>
          <p:cNvSpPr/>
          <p:nvPr/>
        </p:nvSpPr>
        <p:spPr>
          <a:xfrm>
            <a:off x="1572985" y="2873043"/>
            <a:ext cx="975502" cy="10476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A A A A</a:t>
            </a: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A A A A</a:t>
            </a: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A A A 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Afgeronde rechthoek 4"/>
          <p:cNvSpPr/>
          <p:nvPr/>
        </p:nvSpPr>
        <p:spPr>
          <a:xfrm>
            <a:off x="2997336" y="2873043"/>
            <a:ext cx="975502" cy="10476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B050"/>
                </a:solidFill>
              </a:rPr>
              <a:t>B B B B</a:t>
            </a:r>
          </a:p>
          <a:p>
            <a:pPr algn="ctr"/>
            <a:r>
              <a:rPr lang="en-GB" dirty="0" smtClean="0">
                <a:solidFill>
                  <a:srgbClr val="00B050"/>
                </a:solidFill>
              </a:rPr>
              <a:t>B B B B</a:t>
            </a:r>
          </a:p>
          <a:p>
            <a:pPr algn="ctr"/>
            <a:r>
              <a:rPr lang="en-GB" dirty="0" smtClean="0">
                <a:solidFill>
                  <a:srgbClr val="00B050"/>
                </a:solidFill>
              </a:rPr>
              <a:t>B B B B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6" name="Afgeronde rechthoek 5"/>
          <p:cNvSpPr/>
          <p:nvPr/>
        </p:nvSpPr>
        <p:spPr>
          <a:xfrm>
            <a:off x="1572985" y="4215415"/>
            <a:ext cx="975502" cy="10476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A A A A</a:t>
            </a: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A A </a:t>
            </a:r>
            <a:r>
              <a:rPr lang="en-GB" dirty="0">
                <a:solidFill>
                  <a:srgbClr val="00B050"/>
                </a:solidFill>
              </a:rPr>
              <a:t>B</a:t>
            </a:r>
            <a:r>
              <a:rPr lang="en-GB" dirty="0" smtClean="0">
                <a:solidFill>
                  <a:srgbClr val="00B050"/>
                </a:solidFill>
              </a:rPr>
              <a:t> </a:t>
            </a:r>
            <a:r>
              <a:rPr lang="en-GB" dirty="0">
                <a:solidFill>
                  <a:srgbClr val="00B050"/>
                </a:solidFill>
              </a:rPr>
              <a:t>B</a:t>
            </a:r>
            <a:endParaRPr lang="en-GB" dirty="0" smtClean="0">
              <a:solidFill>
                <a:srgbClr val="00B050"/>
              </a:solidFill>
            </a:endParaRPr>
          </a:p>
          <a:p>
            <a:pPr algn="ctr"/>
            <a:r>
              <a:rPr lang="en-GB" dirty="0">
                <a:solidFill>
                  <a:srgbClr val="00B050"/>
                </a:solidFill>
              </a:rPr>
              <a:t>B</a:t>
            </a:r>
            <a:r>
              <a:rPr lang="en-GB" dirty="0" smtClean="0">
                <a:solidFill>
                  <a:srgbClr val="00B050"/>
                </a:solidFill>
              </a:rPr>
              <a:t> </a:t>
            </a:r>
            <a:r>
              <a:rPr lang="en-GB" dirty="0">
                <a:solidFill>
                  <a:srgbClr val="00B050"/>
                </a:solidFill>
              </a:rPr>
              <a:t>B</a:t>
            </a:r>
            <a:r>
              <a:rPr lang="en-GB" dirty="0" smtClean="0">
                <a:solidFill>
                  <a:srgbClr val="00B050"/>
                </a:solidFill>
              </a:rPr>
              <a:t> </a:t>
            </a:r>
            <a:r>
              <a:rPr lang="en-GB" dirty="0">
                <a:solidFill>
                  <a:srgbClr val="00B050"/>
                </a:solidFill>
              </a:rPr>
              <a:t>B</a:t>
            </a:r>
            <a:r>
              <a:rPr lang="en-GB" dirty="0" smtClean="0">
                <a:solidFill>
                  <a:srgbClr val="00B050"/>
                </a:solidFill>
              </a:rPr>
              <a:t> B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7" name="Afgeronde rechthoek 6"/>
          <p:cNvSpPr/>
          <p:nvPr/>
        </p:nvSpPr>
        <p:spPr>
          <a:xfrm>
            <a:off x="2997336" y="4215415"/>
            <a:ext cx="975502" cy="10476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A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A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A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A</a:t>
            </a:r>
            <a:endParaRPr lang="en-GB" dirty="0" smtClean="0">
              <a:solidFill>
                <a:srgbClr val="FF0000"/>
              </a:solidFill>
            </a:endParaRPr>
          </a:p>
          <a:p>
            <a:pPr algn="ctr"/>
            <a:r>
              <a:rPr lang="en-GB" dirty="0">
                <a:solidFill>
                  <a:srgbClr val="FF0000"/>
                </a:solidFill>
              </a:rPr>
              <a:t>A</a:t>
            </a:r>
            <a:r>
              <a:rPr lang="en-GB" dirty="0" smtClean="0">
                <a:solidFill>
                  <a:srgbClr val="FF0000"/>
                </a:solidFill>
              </a:rPr>
              <a:t> A </a:t>
            </a:r>
            <a:r>
              <a:rPr lang="en-GB" dirty="0" smtClean="0">
                <a:solidFill>
                  <a:srgbClr val="00B050"/>
                </a:solidFill>
              </a:rPr>
              <a:t>B B</a:t>
            </a:r>
          </a:p>
          <a:p>
            <a:pPr algn="ctr"/>
            <a:r>
              <a:rPr lang="en-GB" dirty="0" smtClean="0">
                <a:solidFill>
                  <a:srgbClr val="00B050"/>
                </a:solidFill>
              </a:rPr>
              <a:t>B B B B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4421687" y="2873043"/>
            <a:ext cx="265624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 smtClean="0"/>
              <a:t>F</a:t>
            </a:r>
            <a:r>
              <a:rPr lang="en-GB" baseline="-25000" dirty="0" err="1" smtClean="0"/>
              <a:t>st</a:t>
            </a:r>
            <a:r>
              <a:rPr lang="en-GB" dirty="0" smtClean="0"/>
              <a:t>=1.00</a:t>
            </a:r>
          </a:p>
          <a:p>
            <a:r>
              <a:rPr lang="en-GB" sz="1400" dirty="0" smtClean="0"/>
              <a:t>Variation b/w populations = 100%</a:t>
            </a:r>
          </a:p>
          <a:p>
            <a:r>
              <a:rPr lang="en-GB" sz="1400" dirty="0" smtClean="0"/>
              <a:t>Variation within populations = 0%</a:t>
            </a:r>
            <a:endParaRPr lang="en-GB" sz="1400" dirty="0"/>
          </a:p>
        </p:txBody>
      </p:sp>
      <p:sp>
        <p:nvSpPr>
          <p:cNvPr id="9" name="Tekstvak 8"/>
          <p:cNvSpPr txBox="1"/>
          <p:nvPr/>
        </p:nvSpPr>
        <p:spPr>
          <a:xfrm>
            <a:off x="4421687" y="4215415"/>
            <a:ext cx="28261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 smtClean="0"/>
              <a:t>F</a:t>
            </a:r>
            <a:r>
              <a:rPr lang="en-GB" baseline="-25000" dirty="0" err="1" smtClean="0"/>
              <a:t>st</a:t>
            </a:r>
            <a:r>
              <a:rPr lang="en-GB" dirty="0" smtClean="0"/>
              <a:t>=0.00</a:t>
            </a:r>
          </a:p>
          <a:p>
            <a:r>
              <a:rPr lang="en-GB" sz="1400" dirty="0" smtClean="0"/>
              <a:t>Variation b/w populations = 0%</a:t>
            </a:r>
          </a:p>
          <a:p>
            <a:r>
              <a:rPr lang="en-GB" sz="1400" dirty="0" smtClean="0"/>
              <a:t>Variation within populations = 100%</a:t>
            </a:r>
            <a:endParaRPr lang="en-GB" sz="1400" dirty="0"/>
          </a:p>
        </p:txBody>
      </p:sp>
      <p:sp>
        <p:nvSpPr>
          <p:cNvPr id="10" name="Afgeronde rechthoek 9"/>
          <p:cNvSpPr/>
          <p:nvPr/>
        </p:nvSpPr>
        <p:spPr>
          <a:xfrm>
            <a:off x="1572985" y="5557787"/>
            <a:ext cx="975502" cy="10476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A A A A</a:t>
            </a: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A A A A</a:t>
            </a:r>
          </a:p>
          <a:p>
            <a:pPr algn="ctr"/>
            <a:r>
              <a:rPr lang="en-GB" dirty="0">
                <a:solidFill>
                  <a:srgbClr val="00B050"/>
                </a:solidFill>
              </a:rPr>
              <a:t>B</a:t>
            </a:r>
            <a:r>
              <a:rPr lang="en-GB" dirty="0" smtClean="0">
                <a:solidFill>
                  <a:srgbClr val="00B050"/>
                </a:solidFill>
              </a:rPr>
              <a:t> </a:t>
            </a:r>
            <a:r>
              <a:rPr lang="en-GB" dirty="0">
                <a:solidFill>
                  <a:srgbClr val="00B050"/>
                </a:solidFill>
              </a:rPr>
              <a:t>B</a:t>
            </a:r>
            <a:r>
              <a:rPr lang="en-GB" dirty="0" smtClean="0">
                <a:solidFill>
                  <a:srgbClr val="00B050"/>
                </a:solidFill>
              </a:rPr>
              <a:t> </a:t>
            </a:r>
            <a:r>
              <a:rPr lang="en-GB" dirty="0">
                <a:solidFill>
                  <a:srgbClr val="00B050"/>
                </a:solidFill>
              </a:rPr>
              <a:t>B</a:t>
            </a:r>
            <a:r>
              <a:rPr lang="en-GB" dirty="0" smtClean="0">
                <a:solidFill>
                  <a:srgbClr val="00B050"/>
                </a:solidFill>
              </a:rPr>
              <a:t> B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1" name="Afgeronde rechthoek 10"/>
          <p:cNvSpPr/>
          <p:nvPr/>
        </p:nvSpPr>
        <p:spPr>
          <a:xfrm>
            <a:off x="2997336" y="5557787"/>
            <a:ext cx="975502" cy="10476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A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A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A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A</a:t>
            </a:r>
            <a:endParaRPr lang="en-GB" dirty="0" smtClean="0">
              <a:solidFill>
                <a:srgbClr val="FF0000"/>
              </a:solidFill>
            </a:endParaRPr>
          </a:p>
          <a:p>
            <a:pPr algn="ctr"/>
            <a:r>
              <a:rPr lang="en-GB" dirty="0" smtClean="0">
                <a:solidFill>
                  <a:srgbClr val="00B050"/>
                </a:solidFill>
              </a:rPr>
              <a:t>B B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rgbClr val="00B050"/>
                </a:solidFill>
              </a:rPr>
              <a:t>B B</a:t>
            </a:r>
          </a:p>
          <a:p>
            <a:pPr algn="ctr"/>
            <a:r>
              <a:rPr lang="en-GB" dirty="0" smtClean="0">
                <a:solidFill>
                  <a:srgbClr val="00B050"/>
                </a:solidFill>
              </a:rPr>
              <a:t>B B B B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4421687" y="5557787"/>
            <a:ext cx="273478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 smtClean="0"/>
              <a:t>F</a:t>
            </a:r>
            <a:r>
              <a:rPr lang="en-GB" baseline="-25000" dirty="0" err="1" smtClean="0"/>
              <a:t>st</a:t>
            </a:r>
            <a:r>
              <a:rPr lang="en-GB" dirty="0" smtClean="0"/>
              <a:t>=0.11</a:t>
            </a:r>
          </a:p>
          <a:p>
            <a:r>
              <a:rPr lang="en-GB" sz="1400" dirty="0" smtClean="0"/>
              <a:t>Variation b/w populations = 11%</a:t>
            </a:r>
          </a:p>
          <a:p>
            <a:r>
              <a:rPr lang="en-GB" sz="1400" dirty="0" smtClean="0"/>
              <a:t>Variation within populations = 89%</a:t>
            </a:r>
            <a:endParaRPr lang="en-GB" sz="1400" dirty="0"/>
          </a:p>
        </p:txBody>
      </p:sp>
      <p:sp>
        <p:nvSpPr>
          <p:cNvPr id="13" name="Tekstvak 12"/>
          <p:cNvSpPr txBox="1"/>
          <p:nvPr/>
        </p:nvSpPr>
        <p:spPr>
          <a:xfrm>
            <a:off x="1372569" y="2208943"/>
            <a:ext cx="136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Population 1</a:t>
            </a:r>
            <a:endParaRPr lang="en-GB"/>
          </a:p>
        </p:txBody>
      </p:sp>
      <p:sp>
        <p:nvSpPr>
          <p:cNvPr id="14" name="Tekstvak 13"/>
          <p:cNvSpPr txBox="1"/>
          <p:nvPr/>
        </p:nvSpPr>
        <p:spPr>
          <a:xfrm>
            <a:off x="2818841" y="2208943"/>
            <a:ext cx="136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Population 2</a:t>
            </a:r>
            <a:endParaRPr lang="en-GB" dirty="0"/>
          </a:p>
        </p:txBody>
      </p:sp>
      <p:sp>
        <p:nvSpPr>
          <p:cNvPr id="15" name="Tekstvak 14"/>
          <p:cNvSpPr txBox="1"/>
          <p:nvPr/>
        </p:nvSpPr>
        <p:spPr>
          <a:xfrm>
            <a:off x="330329" y="287304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Case 1</a:t>
            </a:r>
            <a:endParaRPr lang="en-GB"/>
          </a:p>
        </p:txBody>
      </p:sp>
      <p:sp>
        <p:nvSpPr>
          <p:cNvPr id="16" name="Tekstvak 15"/>
          <p:cNvSpPr txBox="1"/>
          <p:nvPr/>
        </p:nvSpPr>
        <p:spPr>
          <a:xfrm>
            <a:off x="330329" y="421541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Case 2</a:t>
            </a:r>
            <a:endParaRPr lang="en-GB"/>
          </a:p>
        </p:txBody>
      </p:sp>
      <p:sp>
        <p:nvSpPr>
          <p:cNvPr id="17" name="Tekstvak 16"/>
          <p:cNvSpPr txBox="1"/>
          <p:nvPr/>
        </p:nvSpPr>
        <p:spPr>
          <a:xfrm>
            <a:off x="330328" y="555778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Case 3</a:t>
            </a:r>
            <a:endParaRPr lang="en-GB" dirty="0"/>
          </a:p>
        </p:txBody>
      </p:sp>
      <p:sp>
        <p:nvSpPr>
          <p:cNvPr id="18" name="Tekstvak 17"/>
          <p:cNvSpPr txBox="1"/>
          <p:nvPr/>
        </p:nvSpPr>
        <p:spPr>
          <a:xfrm>
            <a:off x="7696694" y="3107419"/>
            <a:ext cx="41553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If p</a:t>
            </a:r>
            <a:r>
              <a:rPr lang="en-GB" baseline="-25000" dirty="0" smtClean="0"/>
              <a:t>i </a:t>
            </a:r>
            <a:r>
              <a:rPr lang="en-GB" dirty="0" smtClean="0"/>
              <a:t>is frequency of allele </a:t>
            </a:r>
            <a:r>
              <a:rPr lang="en-GB" i="1" dirty="0" err="1" smtClean="0"/>
              <a:t>i</a:t>
            </a:r>
            <a:r>
              <a:rPr lang="en-GB" dirty="0" smtClean="0"/>
              <a:t>, Heterozygosity </a:t>
            </a:r>
          </a:p>
          <a:p>
            <a:r>
              <a:rPr lang="en-GB" dirty="0" smtClean="0"/>
              <a:t>is calculated as: </a:t>
            </a:r>
          </a:p>
          <a:p>
            <a:r>
              <a:rPr lang="en-GB" i="1" dirty="0" smtClean="0"/>
              <a:t>	</a:t>
            </a:r>
          </a:p>
          <a:p>
            <a:r>
              <a:rPr lang="en-GB" i="1" dirty="0"/>
              <a:t>	</a:t>
            </a:r>
            <a:r>
              <a:rPr lang="en-GB" i="1" dirty="0" smtClean="0"/>
              <a:t>H </a:t>
            </a:r>
            <a:r>
              <a:rPr lang="en-GB" dirty="0" smtClean="0"/>
              <a:t>= 1 - 𝚺 p</a:t>
            </a:r>
            <a:r>
              <a:rPr lang="en-GB" baseline="-25000" dirty="0" smtClean="0"/>
              <a:t>i</a:t>
            </a:r>
            <a:r>
              <a:rPr lang="en-GB" baseline="30000" dirty="0" smtClean="0"/>
              <a:t>2</a:t>
            </a:r>
          </a:p>
          <a:p>
            <a:endParaRPr lang="en-GB" dirty="0" smtClean="0"/>
          </a:p>
          <a:p>
            <a:r>
              <a:rPr lang="en-GB" dirty="0" smtClean="0"/>
              <a:t>The extent to which variation is between </a:t>
            </a:r>
          </a:p>
          <a:p>
            <a:r>
              <a:rPr lang="en-GB" dirty="0" smtClean="0"/>
              <a:t>populations is then calculated as:</a:t>
            </a:r>
          </a:p>
          <a:p>
            <a:endParaRPr lang="en-GB" dirty="0"/>
          </a:p>
          <a:p>
            <a:r>
              <a:rPr lang="en-GB" i="1" dirty="0" smtClean="0"/>
              <a:t>	F</a:t>
            </a:r>
            <a:r>
              <a:rPr lang="en-GB" i="1" baseline="-25000" dirty="0" smtClean="0"/>
              <a:t>ST</a:t>
            </a:r>
            <a:r>
              <a:rPr lang="en-GB" i="1" dirty="0" smtClean="0"/>
              <a:t> = ( H</a:t>
            </a:r>
            <a:r>
              <a:rPr lang="en-GB" i="1" baseline="-25000" dirty="0" smtClean="0"/>
              <a:t>T</a:t>
            </a:r>
            <a:r>
              <a:rPr lang="en-GB" i="1" dirty="0" smtClean="0"/>
              <a:t> </a:t>
            </a:r>
            <a:r>
              <a:rPr lang="mr-IN" i="1" dirty="0" smtClean="0"/>
              <a:t>–</a:t>
            </a:r>
            <a:r>
              <a:rPr lang="en-GB" i="1" dirty="0" smtClean="0"/>
              <a:t> H</a:t>
            </a:r>
            <a:r>
              <a:rPr lang="en-GB" i="1" baseline="-25000" dirty="0" smtClean="0"/>
              <a:t>S</a:t>
            </a:r>
            <a:r>
              <a:rPr lang="en-GB" i="1" dirty="0" smtClean="0"/>
              <a:t> ) / H</a:t>
            </a:r>
            <a:r>
              <a:rPr lang="en-GB" i="1" baseline="-25000" dirty="0" smtClean="0"/>
              <a:t>T</a:t>
            </a:r>
            <a:r>
              <a:rPr lang="en-GB" i="1" dirty="0" smtClean="0"/>
              <a:t> </a:t>
            </a:r>
            <a:r>
              <a:rPr lang="en-GB" i="1" baseline="30000" dirty="0" smtClean="0"/>
              <a:t> </a:t>
            </a:r>
            <a:endParaRPr lang="en-GB" i="1" baseline="30000" dirty="0"/>
          </a:p>
        </p:txBody>
      </p:sp>
    </p:spTree>
    <p:extLst>
      <p:ext uri="{BB962C8B-B14F-4D97-AF65-F5344CB8AC3E}">
        <p14:creationId xmlns:p14="http://schemas.microsoft.com/office/powerpoint/2010/main" val="94448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134</Words>
  <Application>Microsoft Macintosh PowerPoint</Application>
  <PresentationFormat>Breedbeeld</PresentationFormat>
  <Paragraphs>41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Office-thema</vt:lpstr>
      <vt:lpstr>PowerPoint-presentatie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Rutger Vos</dc:creator>
  <cp:lastModifiedBy>Rutger Vos</cp:lastModifiedBy>
  <cp:revision>5</cp:revision>
  <dcterms:created xsi:type="dcterms:W3CDTF">2017-11-22T00:47:37Z</dcterms:created>
  <dcterms:modified xsi:type="dcterms:W3CDTF">2017-11-22T01:10:47Z</dcterms:modified>
</cp:coreProperties>
</file>