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9" r:id="rId2"/>
  </p:sldMasterIdLst>
  <p:notesMasterIdLst>
    <p:notesMasterId r:id="rId22"/>
  </p:notesMasterIdLst>
  <p:sldIdLst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5" r:id="rId20"/>
    <p:sldId id="28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492" autoAdjust="0"/>
  </p:normalViewPr>
  <p:slideViewPr>
    <p:cSldViewPr>
      <p:cViewPr varScale="1">
        <p:scale>
          <a:sx n="71" d="100"/>
          <a:sy n="71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909B-D4CB-4A16-AD29-54BCEF67BBDB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A3EB9-0DA2-4F9D-875A-373A57BA83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948" y="3040096"/>
            <a:ext cx="7772534" cy="12273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466" y="4401259"/>
            <a:ext cx="6401068" cy="1238183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 smtClean="0"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smtClean="0"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 smtClean="0"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646" y="274363"/>
            <a:ext cx="2057199" cy="58527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55" y="274363"/>
            <a:ext cx="6086774" cy="58527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635375" y="6524625"/>
            <a:ext cx="161925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132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132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635375" y="6524625"/>
            <a:ext cx="161925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33" y="2130599"/>
            <a:ext cx="7772534" cy="14693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66" y="3886095"/>
            <a:ext cx="6401068" cy="1752279"/>
          </a:xfrm>
        </p:spPr>
        <p:txBody>
          <a:bodyPr/>
          <a:lstStyle>
            <a:lvl1pPr marL="0" indent="0" algn="ctr">
              <a:buNone/>
              <a:defRPr/>
            </a:lvl1pPr>
            <a:lvl2pPr marL="276832" indent="0" algn="ctr">
              <a:buNone/>
              <a:defRPr/>
            </a:lvl2pPr>
            <a:lvl3pPr marL="553662" indent="0" algn="ctr">
              <a:buNone/>
              <a:defRPr/>
            </a:lvl3pPr>
            <a:lvl4pPr marL="830494" indent="0" algn="ctr">
              <a:buNone/>
              <a:defRPr/>
            </a:lvl4pPr>
            <a:lvl5pPr marL="1107326" indent="0" algn="ctr">
              <a:buNone/>
              <a:defRPr/>
            </a:lvl5pPr>
            <a:lvl6pPr marL="1384157" indent="0" algn="ctr">
              <a:buNone/>
              <a:defRPr/>
            </a:lvl6pPr>
            <a:lvl7pPr marL="1660988" indent="0" algn="ctr">
              <a:buNone/>
              <a:defRPr/>
            </a:lvl7pPr>
            <a:lvl8pPr marL="1937818" indent="0" algn="ctr">
              <a:buNone/>
              <a:defRPr/>
            </a:lvl8pPr>
            <a:lvl9pPr marL="221465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6973" y="74704"/>
            <a:ext cx="6285663" cy="631969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43" y="876758"/>
            <a:ext cx="8505114" cy="5031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443" y="901125"/>
            <a:ext cx="8505114" cy="92364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43" y="2019225"/>
            <a:ext cx="8505114" cy="388903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42" y="4406956"/>
            <a:ext cx="7772533" cy="136216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42" y="2906531"/>
            <a:ext cx="7772533" cy="1500422"/>
          </a:xfrm>
        </p:spPr>
        <p:txBody>
          <a:bodyPr anchor="b"/>
          <a:lstStyle>
            <a:lvl1pPr marL="0" indent="0">
              <a:buNone/>
              <a:defRPr sz="1200"/>
            </a:lvl1pPr>
            <a:lvl2pPr marL="276832" indent="0">
              <a:buNone/>
              <a:defRPr sz="1100"/>
            </a:lvl2pPr>
            <a:lvl3pPr marL="553662" indent="0">
              <a:buNone/>
              <a:defRPr sz="1000"/>
            </a:lvl3pPr>
            <a:lvl4pPr marL="830494" indent="0">
              <a:buNone/>
              <a:defRPr sz="800"/>
            </a:lvl4pPr>
            <a:lvl5pPr marL="1107326" indent="0">
              <a:buNone/>
              <a:defRPr sz="800"/>
            </a:lvl5pPr>
            <a:lvl6pPr marL="1384157" indent="0">
              <a:buNone/>
              <a:defRPr sz="800"/>
            </a:lvl6pPr>
            <a:lvl7pPr marL="1660988" indent="0">
              <a:buNone/>
              <a:defRPr sz="800"/>
            </a:lvl7pPr>
            <a:lvl8pPr marL="1937818" indent="0">
              <a:buNone/>
              <a:defRPr sz="800"/>
            </a:lvl8pPr>
            <a:lvl9pPr marL="221465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55" y="3138025"/>
            <a:ext cx="4072433" cy="298905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5305" y="3138025"/>
            <a:ext cx="4072432" cy="298905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74363"/>
            <a:ext cx="8229689" cy="11435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5" y="1534717"/>
            <a:ext cx="4040289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832" indent="0">
              <a:buNone/>
              <a:defRPr sz="1200" b="1"/>
            </a:lvl2pPr>
            <a:lvl3pPr marL="553662" indent="0">
              <a:buNone/>
              <a:defRPr sz="1100" b="1"/>
            </a:lvl3pPr>
            <a:lvl4pPr marL="830494" indent="0">
              <a:buNone/>
              <a:defRPr sz="1000" b="1"/>
            </a:lvl4pPr>
            <a:lvl5pPr marL="1107326" indent="0">
              <a:buNone/>
              <a:defRPr sz="1000" b="1"/>
            </a:lvl5pPr>
            <a:lvl6pPr marL="1384157" indent="0">
              <a:buNone/>
              <a:defRPr sz="1000" b="1"/>
            </a:lvl6pPr>
            <a:lvl7pPr marL="1660988" indent="0">
              <a:buNone/>
              <a:defRPr sz="1000" b="1"/>
            </a:lvl7pPr>
            <a:lvl8pPr marL="1937818" indent="0">
              <a:buNone/>
              <a:defRPr sz="1000" b="1"/>
            </a:lvl8pPr>
            <a:lvl9pPr marL="2214650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5" y="2174540"/>
            <a:ext cx="4040289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72" y="1534717"/>
            <a:ext cx="4042075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832" indent="0">
              <a:buNone/>
              <a:defRPr sz="1200" b="1"/>
            </a:lvl2pPr>
            <a:lvl3pPr marL="553662" indent="0">
              <a:buNone/>
              <a:defRPr sz="1100" b="1"/>
            </a:lvl3pPr>
            <a:lvl4pPr marL="830494" indent="0">
              <a:buNone/>
              <a:defRPr sz="1000" b="1"/>
            </a:lvl4pPr>
            <a:lvl5pPr marL="1107326" indent="0">
              <a:buNone/>
              <a:defRPr sz="1000" b="1"/>
            </a:lvl5pPr>
            <a:lvl6pPr marL="1384157" indent="0">
              <a:buNone/>
              <a:defRPr sz="1000" b="1"/>
            </a:lvl6pPr>
            <a:lvl7pPr marL="1660988" indent="0">
              <a:buNone/>
              <a:defRPr sz="1000" b="1"/>
            </a:lvl7pPr>
            <a:lvl8pPr marL="1937818" indent="0">
              <a:buNone/>
              <a:defRPr sz="1000" b="1"/>
            </a:lvl8pPr>
            <a:lvl9pPr marL="2214650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72" y="2174540"/>
            <a:ext cx="4042075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5" y="273292"/>
            <a:ext cx="3008118" cy="11617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99" y="273294"/>
            <a:ext cx="5111747" cy="585271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55" y="1435047"/>
            <a:ext cx="3008118" cy="4690961"/>
          </a:xfrm>
        </p:spPr>
        <p:txBody>
          <a:bodyPr/>
          <a:lstStyle>
            <a:lvl1pPr marL="0" indent="0">
              <a:buNone/>
              <a:defRPr sz="800"/>
            </a:lvl1pPr>
            <a:lvl2pPr marL="276832" indent="0">
              <a:buNone/>
              <a:defRPr sz="700"/>
            </a:lvl2pPr>
            <a:lvl3pPr marL="553662" indent="0">
              <a:buNone/>
              <a:defRPr sz="600"/>
            </a:lvl3pPr>
            <a:lvl4pPr marL="830494" indent="0">
              <a:buNone/>
              <a:defRPr sz="500"/>
            </a:lvl4pPr>
            <a:lvl5pPr marL="1107326" indent="0">
              <a:buNone/>
              <a:defRPr sz="500"/>
            </a:lvl5pPr>
            <a:lvl6pPr marL="1384157" indent="0">
              <a:buNone/>
              <a:defRPr sz="500"/>
            </a:lvl6pPr>
            <a:lvl7pPr marL="1660988" indent="0">
              <a:buNone/>
              <a:defRPr sz="500"/>
            </a:lvl7pPr>
            <a:lvl8pPr marL="1937818" indent="0">
              <a:buNone/>
              <a:defRPr sz="500"/>
            </a:lvl8pPr>
            <a:lvl9pPr marL="221465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15" y="4800281"/>
            <a:ext cx="5486757" cy="56694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15" y="613031"/>
            <a:ext cx="5486757" cy="4114371"/>
          </a:xfrm>
        </p:spPr>
        <p:txBody>
          <a:bodyPr/>
          <a:lstStyle>
            <a:lvl1pPr marL="0" indent="0">
              <a:buNone/>
              <a:defRPr sz="1900"/>
            </a:lvl1pPr>
            <a:lvl2pPr marL="276832" indent="0">
              <a:buNone/>
              <a:defRPr sz="1700"/>
            </a:lvl2pPr>
            <a:lvl3pPr marL="553662" indent="0">
              <a:buNone/>
              <a:defRPr sz="1500"/>
            </a:lvl3pPr>
            <a:lvl4pPr marL="830494" indent="0">
              <a:buNone/>
              <a:defRPr sz="1200"/>
            </a:lvl4pPr>
            <a:lvl5pPr marL="1107326" indent="0">
              <a:buNone/>
              <a:defRPr sz="1200"/>
            </a:lvl5pPr>
            <a:lvl6pPr marL="1384157" indent="0">
              <a:buNone/>
              <a:defRPr sz="1200"/>
            </a:lvl6pPr>
            <a:lvl7pPr marL="1660988" indent="0">
              <a:buNone/>
              <a:defRPr sz="1200"/>
            </a:lvl7pPr>
            <a:lvl8pPr marL="1937818" indent="0">
              <a:buNone/>
              <a:defRPr sz="1200"/>
            </a:lvl8pPr>
            <a:lvl9pPr marL="2214650" indent="0">
              <a:buNone/>
              <a:defRPr sz="1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15" y="5367225"/>
            <a:ext cx="5486757" cy="804869"/>
          </a:xfrm>
        </p:spPr>
        <p:txBody>
          <a:bodyPr/>
          <a:lstStyle>
            <a:lvl1pPr marL="0" indent="0">
              <a:buNone/>
              <a:defRPr sz="800"/>
            </a:lvl1pPr>
            <a:lvl2pPr marL="276832" indent="0">
              <a:buNone/>
              <a:defRPr sz="700"/>
            </a:lvl2pPr>
            <a:lvl3pPr marL="553662" indent="0">
              <a:buNone/>
              <a:defRPr sz="600"/>
            </a:lvl3pPr>
            <a:lvl4pPr marL="830494" indent="0">
              <a:buNone/>
              <a:defRPr sz="500"/>
            </a:lvl4pPr>
            <a:lvl5pPr marL="1107326" indent="0">
              <a:buNone/>
              <a:defRPr sz="500"/>
            </a:lvl5pPr>
            <a:lvl6pPr marL="1384157" indent="0">
              <a:buNone/>
              <a:defRPr sz="500"/>
            </a:lvl6pPr>
            <a:lvl7pPr marL="1660988" indent="0">
              <a:buNone/>
              <a:defRPr sz="500"/>
            </a:lvl7pPr>
            <a:lvl8pPr marL="1937818" indent="0">
              <a:buNone/>
              <a:defRPr sz="500"/>
            </a:lvl8pPr>
            <a:lvl9pPr marL="221465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6432" y="1485418"/>
            <a:ext cx="2081307" cy="4641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9833" y="1485418"/>
            <a:ext cx="6160883" cy="46416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42" y="4406954"/>
            <a:ext cx="7772533" cy="1362169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42" y="2906531"/>
            <a:ext cx="7772533" cy="1500422"/>
          </a:xfrm>
        </p:spPr>
        <p:txBody>
          <a:bodyPr anchor="b"/>
          <a:lstStyle>
            <a:lvl1pPr marL="0" indent="0">
              <a:buNone/>
              <a:defRPr sz="1200"/>
            </a:lvl1pPr>
            <a:lvl2pPr marL="276926" indent="0">
              <a:buNone/>
              <a:defRPr sz="1100"/>
            </a:lvl2pPr>
            <a:lvl3pPr marL="553852" indent="0">
              <a:buNone/>
              <a:defRPr sz="1000"/>
            </a:lvl3pPr>
            <a:lvl4pPr marL="830778" indent="0">
              <a:buNone/>
              <a:defRPr sz="800"/>
            </a:lvl4pPr>
            <a:lvl5pPr marL="1107704" indent="0">
              <a:buNone/>
              <a:defRPr sz="800"/>
            </a:lvl5pPr>
            <a:lvl6pPr marL="1384630" indent="0">
              <a:buNone/>
              <a:defRPr sz="800"/>
            </a:lvl6pPr>
            <a:lvl7pPr marL="1661556" indent="0">
              <a:buNone/>
              <a:defRPr sz="800"/>
            </a:lvl7pPr>
            <a:lvl8pPr marL="1938482" indent="0">
              <a:buNone/>
              <a:defRPr sz="800"/>
            </a:lvl8pPr>
            <a:lvl9pPr marL="221540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55" y="1600093"/>
            <a:ext cx="4071540" cy="452698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412" y="1600093"/>
            <a:ext cx="4072433" cy="452698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5" y="1534717"/>
            <a:ext cx="4040289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926" indent="0">
              <a:buNone/>
              <a:defRPr sz="1200" b="1"/>
            </a:lvl2pPr>
            <a:lvl3pPr marL="553852" indent="0">
              <a:buNone/>
              <a:defRPr sz="1100" b="1"/>
            </a:lvl3pPr>
            <a:lvl4pPr marL="830778" indent="0">
              <a:buNone/>
              <a:defRPr sz="1000" b="1"/>
            </a:lvl4pPr>
            <a:lvl5pPr marL="1107704" indent="0">
              <a:buNone/>
              <a:defRPr sz="1000" b="1"/>
            </a:lvl5pPr>
            <a:lvl6pPr marL="1384630" indent="0">
              <a:buNone/>
              <a:defRPr sz="1000" b="1"/>
            </a:lvl6pPr>
            <a:lvl7pPr marL="1661556" indent="0">
              <a:buNone/>
              <a:defRPr sz="1000" b="1"/>
            </a:lvl7pPr>
            <a:lvl8pPr marL="1938482" indent="0">
              <a:buNone/>
              <a:defRPr sz="1000" b="1"/>
            </a:lvl8pPr>
            <a:lvl9pPr marL="2215408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5" y="2174540"/>
            <a:ext cx="4040289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70" y="1534717"/>
            <a:ext cx="4042075" cy="63982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6926" indent="0">
              <a:buNone/>
              <a:defRPr sz="1200" b="1"/>
            </a:lvl2pPr>
            <a:lvl3pPr marL="553852" indent="0">
              <a:buNone/>
              <a:defRPr sz="1100" b="1"/>
            </a:lvl3pPr>
            <a:lvl4pPr marL="830778" indent="0">
              <a:buNone/>
              <a:defRPr sz="1000" b="1"/>
            </a:lvl4pPr>
            <a:lvl5pPr marL="1107704" indent="0">
              <a:buNone/>
              <a:defRPr sz="1000" b="1"/>
            </a:lvl5pPr>
            <a:lvl6pPr marL="1384630" indent="0">
              <a:buNone/>
              <a:defRPr sz="1000" b="1"/>
            </a:lvl6pPr>
            <a:lvl7pPr marL="1661556" indent="0">
              <a:buNone/>
              <a:defRPr sz="1000" b="1"/>
            </a:lvl7pPr>
            <a:lvl8pPr marL="1938482" indent="0">
              <a:buNone/>
              <a:defRPr sz="1000" b="1"/>
            </a:lvl8pPr>
            <a:lvl9pPr marL="2215408" indent="0">
              <a:buNone/>
              <a:defRPr sz="1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70" y="2174540"/>
            <a:ext cx="4042075" cy="395146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5" y="273292"/>
            <a:ext cx="3008118" cy="11617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98" y="273292"/>
            <a:ext cx="5111747" cy="585271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55" y="1435047"/>
            <a:ext cx="3008118" cy="4690961"/>
          </a:xfrm>
        </p:spPr>
        <p:txBody>
          <a:bodyPr/>
          <a:lstStyle>
            <a:lvl1pPr marL="0" indent="0">
              <a:buNone/>
              <a:defRPr sz="800"/>
            </a:lvl1pPr>
            <a:lvl2pPr marL="276926" indent="0">
              <a:buNone/>
              <a:defRPr sz="700"/>
            </a:lvl2pPr>
            <a:lvl3pPr marL="553852" indent="0">
              <a:buNone/>
              <a:defRPr sz="600"/>
            </a:lvl3pPr>
            <a:lvl4pPr marL="830778" indent="0">
              <a:buNone/>
              <a:defRPr sz="500"/>
            </a:lvl4pPr>
            <a:lvl5pPr marL="1107704" indent="0">
              <a:buNone/>
              <a:defRPr sz="500"/>
            </a:lvl5pPr>
            <a:lvl6pPr marL="1384630" indent="0">
              <a:buNone/>
              <a:defRPr sz="500"/>
            </a:lvl6pPr>
            <a:lvl7pPr marL="1661556" indent="0">
              <a:buNone/>
              <a:defRPr sz="500"/>
            </a:lvl7pPr>
            <a:lvl8pPr marL="1938482" indent="0">
              <a:buNone/>
              <a:defRPr sz="500"/>
            </a:lvl8pPr>
            <a:lvl9pPr marL="2215408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14" y="4800279"/>
            <a:ext cx="5486757" cy="56694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14" y="613030"/>
            <a:ext cx="5486757" cy="4114371"/>
          </a:xfrm>
        </p:spPr>
        <p:txBody>
          <a:bodyPr/>
          <a:lstStyle>
            <a:lvl1pPr marL="0" indent="0">
              <a:buNone/>
              <a:defRPr sz="1900"/>
            </a:lvl1pPr>
            <a:lvl2pPr marL="276926" indent="0">
              <a:buNone/>
              <a:defRPr sz="1700"/>
            </a:lvl2pPr>
            <a:lvl3pPr marL="553852" indent="0">
              <a:buNone/>
              <a:defRPr sz="1500"/>
            </a:lvl3pPr>
            <a:lvl4pPr marL="830778" indent="0">
              <a:buNone/>
              <a:defRPr sz="1200"/>
            </a:lvl4pPr>
            <a:lvl5pPr marL="1107704" indent="0">
              <a:buNone/>
              <a:defRPr sz="1200"/>
            </a:lvl5pPr>
            <a:lvl6pPr marL="1384630" indent="0">
              <a:buNone/>
              <a:defRPr sz="1200"/>
            </a:lvl6pPr>
            <a:lvl7pPr marL="1661556" indent="0">
              <a:buNone/>
              <a:defRPr sz="1200"/>
            </a:lvl7pPr>
            <a:lvl8pPr marL="1938482" indent="0">
              <a:buNone/>
              <a:defRPr sz="1200"/>
            </a:lvl8pPr>
            <a:lvl9pPr marL="2215408" indent="0">
              <a:buNone/>
              <a:defRPr sz="1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14" y="5367224"/>
            <a:ext cx="5486757" cy="804869"/>
          </a:xfrm>
        </p:spPr>
        <p:txBody>
          <a:bodyPr/>
          <a:lstStyle>
            <a:lvl1pPr marL="0" indent="0">
              <a:buNone/>
              <a:defRPr sz="800"/>
            </a:lvl1pPr>
            <a:lvl2pPr marL="276926" indent="0">
              <a:buNone/>
              <a:defRPr sz="700"/>
            </a:lvl2pPr>
            <a:lvl3pPr marL="553852" indent="0">
              <a:buNone/>
              <a:defRPr sz="600"/>
            </a:lvl3pPr>
            <a:lvl4pPr marL="830778" indent="0">
              <a:buNone/>
              <a:defRPr sz="500"/>
            </a:lvl4pPr>
            <a:lvl5pPr marL="1107704" indent="0">
              <a:buNone/>
              <a:defRPr sz="500"/>
            </a:lvl5pPr>
            <a:lvl6pPr marL="1384630" indent="0">
              <a:buNone/>
              <a:defRPr sz="500"/>
            </a:lvl6pPr>
            <a:lvl7pPr marL="1661556" indent="0">
              <a:buNone/>
              <a:defRPr sz="500"/>
            </a:lvl7pPr>
            <a:lvl8pPr marL="1938482" indent="0">
              <a:buNone/>
              <a:defRPr sz="500"/>
            </a:lvl8pPr>
            <a:lvl9pPr marL="2215408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56" y="274363"/>
            <a:ext cx="8229689" cy="1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56" y="1600093"/>
            <a:ext cx="8229689" cy="452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156" y="6246042"/>
            <a:ext cx="2133987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300" smtClean="0">
                <a:latin typeface="Arial" pitchFamily="34" charset="0"/>
                <a:ea typeface="宋体" pitchFamily="2" charset="-122"/>
              </a:defRPr>
            </a:lvl1pPr>
          </a:lstStyle>
          <a:p>
            <a:fld id="{97CE4C39-489C-422F-80BC-F2C4617C2141}" type="datetimeFigureOut">
              <a:rPr lang="zh-CN" altLang="en-US" smtClean="0"/>
              <a:pPr/>
              <a:t>2015/1/5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3" y="6246042"/>
            <a:ext cx="2895615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300" smtClean="0"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858" y="6246042"/>
            <a:ext cx="2133987" cy="47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Arial" pitchFamily="34" charset="0"/>
                <a:ea typeface="宋体" pitchFamily="2" charset="-122"/>
              </a:defRPr>
            </a:lvl1pPr>
          </a:lstStyle>
          <a:p>
            <a:fld id="{13F9F785-79F9-4AA4-B6AF-51E9CE328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276926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553852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830778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107704" algn="ctr" defTabSz="902895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465" indent="-338465" algn="l" defTabSz="902895" rtl="0" eaLnBrk="1" fontAlgn="base" hangingPunct="1">
        <a:spcBef>
          <a:spcPct val="20000"/>
        </a:spcBef>
        <a:spcAft>
          <a:spcPct val="0"/>
        </a:spcAft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33662" indent="-282695" algn="l" defTabSz="902895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27897" indent="-225002" algn="l" defTabSz="902895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  <a:ea typeface="+mn-ea"/>
        </a:defRPr>
      </a:lvl3pPr>
      <a:lvl4pPr marL="1579825" indent="-225964" algn="l" defTabSz="902895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30791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07717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584643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61569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38495" indent="-225964" algn="l" defTabSz="902895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6926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3852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0778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7704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4630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1556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8482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5408" algn="l" defTabSz="55385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9833" y="1485418"/>
            <a:ext cx="8229689" cy="1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1" tIns="45120" rIns="90241" bIns="451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56" y="3138025"/>
            <a:ext cx="8230582" cy="29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41" tIns="45120" rIns="90241" bIns="45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276879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553757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830636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107515" algn="ctr" defTabSz="902741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407" indent="-338407" algn="l" defTabSz="902741" rtl="0" eaLnBrk="1" fontAlgn="base" hangingPunct="1">
        <a:spcBef>
          <a:spcPct val="20000"/>
        </a:spcBef>
        <a:spcAft>
          <a:spcPct val="0"/>
        </a:spcAft>
        <a:buNone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33537" indent="-282647" algn="l" defTabSz="902741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27704" indent="-224964" algn="l" defTabSz="902741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  <a:ea typeface="+mn-ea"/>
        </a:defRPr>
      </a:lvl3pPr>
      <a:lvl4pPr marL="1579555" indent="-225925" algn="l" defTabSz="902741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30444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307322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584201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61080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37958" indent="-225925" algn="l" defTabSz="902741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6879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3757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0636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7515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4393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1272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8150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5029" algn="l" defTabSz="5537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772400" cy="81439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PHP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的基本语法</a:t>
            </a:r>
            <a:endParaRPr lang="zh-CN" altLang="en-US" kern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7584" y="4581128"/>
            <a:ext cx="6400800" cy="135732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比较运算符</a:t>
            </a:r>
          </a:p>
        </p:txBody>
      </p:sp>
      <p:graphicFrame>
        <p:nvGraphicFramePr>
          <p:cNvPr id="334950" name="Group 102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85" cy="5072097"/>
        </p:xfrm>
        <a:graphic>
          <a:graphicData uri="http://schemas.openxmlformats.org/drawingml/2006/table">
            <a:tbl>
              <a:tblPr/>
              <a:tblGrid>
                <a:gridCol w="958869"/>
                <a:gridCol w="1182278"/>
                <a:gridCol w="5107445"/>
                <a:gridCol w="1257293"/>
              </a:tblGrid>
              <a:tr h="442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532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&gt;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当左边大于右边时返回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$a&gt;$b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当左边小于右边时返回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&gt;=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当左边大于等于右边时返回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$a&gt;=$b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当左边小于等于右边时返回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两边操作数的值相等时返回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$a==$b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两边值相等并且类型相等返回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$a===$b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!=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两边值不等时返回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$a&lt;&gt;$b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$a!=$b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!==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非全等于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两边值与类型都相同时返回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$a!==$b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graphicFrame>
        <p:nvGraphicFramePr>
          <p:cNvPr id="337995" name="Group 75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25" cy="4502168"/>
        </p:xfrm>
        <a:graphic>
          <a:graphicData uri="http://schemas.openxmlformats.org/drawingml/2006/table">
            <a:tbl>
              <a:tblPr/>
              <a:tblGrid>
                <a:gridCol w="1182270"/>
                <a:gridCol w="1332297"/>
                <a:gridCol w="4437183"/>
                <a:gridCol w="1554075"/>
              </a:tblGrid>
              <a:tr h="53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示例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&amp;&amp;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当两边操作数都为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and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&amp;&amp; 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||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当两边操作数都为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or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|| 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not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或！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逻辑非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当操作数为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not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!$b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2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xor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逻辑异或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当两边操作数只有一个为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$b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位运算符</a:t>
            </a:r>
          </a:p>
        </p:txBody>
      </p:sp>
      <p:graphicFrame>
        <p:nvGraphicFramePr>
          <p:cNvPr id="339028" name="Group 84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24" cy="4643439"/>
        </p:xfrm>
        <a:graphic>
          <a:graphicData uri="http://schemas.openxmlformats.org/drawingml/2006/table">
            <a:tbl>
              <a:tblPr/>
              <a:tblGrid>
                <a:gridCol w="960492"/>
                <a:gridCol w="1183901"/>
                <a:gridCol w="5104147"/>
                <a:gridCol w="1257284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运算符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说明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示例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&amp;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只有参与运算的两位都为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时，运算结果才为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 &amp;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|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只有参与运算的两位都为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时，运算结果才为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 |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^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按位异或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只有参与运算的两位不同，运算结果才为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^$b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～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按位非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将用二进制表示的操作数中的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变成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变成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&lt;&lt;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左移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将左边的操作数在内存中的二进制数据右移右边操作数指定的位数，右边移空的部分补上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$a&lt;&lt;$b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&gt;&gt;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右移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将左边的操作数在内存中的二进制数据左移右边操作数指定的位数，左边移空的部分补上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$a&gt;&gt;$b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1.7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其他运算符</a:t>
            </a:r>
          </a:p>
        </p:txBody>
      </p:sp>
      <p:graphicFrame>
        <p:nvGraphicFramePr>
          <p:cNvPr id="336966" name="Group 70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54" cy="4929223"/>
        </p:xfrm>
        <a:graphic>
          <a:graphicData uri="http://schemas.openxmlformats.org/drawingml/2006/table">
            <a:tbl>
              <a:tblPr/>
              <a:tblGrid>
                <a:gridCol w="1552449"/>
                <a:gridCol w="4955768"/>
                <a:gridCol w="1997637"/>
              </a:tblGrid>
              <a:tr h="43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示例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? :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三元运算符，可以提供简单的逻辑判断。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$a&lt;$b?$c=1:$c=0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``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反引号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(` `)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是执行运算符，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PHP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将尝试将反引号中的内容作外壳命令来执行，并将其输入信息返回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$a=`ls -al`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@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错误控制运算符，当将其放置在一个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PHP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表达式之前，该表达式可能产生的任何错误信息都被忽略掉。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@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=&gt;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数组下标指定符号，通过此符号指定数组的键与值。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=&gt;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-&gt;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对象成员访问符号，访问对象中的成员属性或成员方法。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-&gt;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成员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instanceof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类型运算符，用来测定一个给定的对象是否来自指定的对象类。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instanceof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类名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1.8 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运算符的优先级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</a:t>
            </a:r>
            <a:r>
              <a:rPr lang="en-US" altLang="zh-CN" smtClean="0"/>
              <a:t>P173</a:t>
            </a:r>
            <a:r>
              <a:rPr lang="zh-CN" altLang="en-US" smtClean="0"/>
              <a:t>的表</a:t>
            </a:r>
            <a:r>
              <a:rPr lang="en-US" altLang="zh-CN" smtClean="0"/>
              <a:t>5-11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57233"/>
            <a:ext cx="8208963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表达式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 smtClean="0"/>
              <a:t>表达式是 </a:t>
            </a:r>
            <a:r>
              <a:rPr lang="en-US" altLang="zh-CN" sz="2400" b="0" dirty="0" smtClean="0"/>
              <a:t>PHP </a:t>
            </a:r>
            <a:r>
              <a:rPr lang="zh-CN" altLang="en-US" sz="2400" b="0" dirty="0" smtClean="0"/>
              <a:t>最重要的基石。在 </a:t>
            </a:r>
            <a:r>
              <a:rPr lang="en-US" altLang="zh-CN" sz="2400" b="0" dirty="0" smtClean="0"/>
              <a:t>PHP </a:t>
            </a:r>
            <a:r>
              <a:rPr lang="zh-CN" altLang="en-US" sz="2400" b="0" dirty="0" smtClean="0"/>
              <a:t>中，几乎所写的任何东西都是一个表达式。简单但却最精确的定义一个表达式的方式就是“任何有值的东西”。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最基本的表达式形式是常量和变量。当键入“</a:t>
            </a:r>
            <a:r>
              <a:rPr lang="en-US" altLang="zh-CN" sz="2400" b="0" dirty="0" smtClean="0"/>
              <a:t>$a = 5”</a:t>
            </a:r>
            <a:r>
              <a:rPr lang="zh-CN" altLang="en-US" sz="2400" b="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稍微复杂的表达式例子就是函数。 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其他还有运算符与操作数构成的也成表达式。如：比较表达式</a:t>
            </a:r>
            <a:r>
              <a:rPr lang="en-US" altLang="zh-CN" sz="2400" b="0" dirty="0" smtClean="0"/>
              <a:t>$a&gt;5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$a==5</a:t>
            </a:r>
            <a:r>
              <a:rPr lang="zh-CN" altLang="en-US" sz="2400" b="0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latin typeface="+mj-ea"/>
              </a:rPr>
              <a:t>3.1 </a:t>
            </a:r>
            <a:r>
              <a:rPr lang="zh-CN" altLang="en-US" sz="3000" dirty="0" smtClean="0">
                <a:latin typeface="+mj-ea"/>
              </a:rPr>
              <a:t>可变变量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有时候使用可变变量名是很方便的。就是说，一个可变变量获取了一个普通变量的值作为这个可变变量的变量名。 例如：</a:t>
            </a:r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>
            <a:off x="684213" y="2760680"/>
            <a:ext cx="7777162" cy="3097212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CDE9EB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&lt;?</a:t>
            </a:r>
            <a:r>
              <a:rPr lang="en-US" altLang="zh-CN" sz="2000" b="1" dirty="0" err="1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php</a:t>
            </a:r>
            <a:endParaRPr lang="en-US" altLang="zh-CN" sz="2000" b="1" dirty="0">
              <a:solidFill>
                <a:srgbClr val="C00000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$a = '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';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普通变量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$$a = ‘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world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’;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可变变量</a:t>
            </a: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/>
            </a:r>
            <a:b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</a:b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echo "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$a ${$a}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输出：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 world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echo 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"$a $hello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";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输出：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 world</a:t>
            </a:r>
            <a:endParaRPr lang="zh-CN" altLang="en-US" sz="2000" b="1" dirty="0">
              <a:solidFill>
                <a:srgbClr val="0099CC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latin typeface="+mj-ea"/>
              </a:rPr>
              <a:t>3.2 </a:t>
            </a:r>
            <a:r>
              <a:rPr lang="zh-CN" altLang="en-US" sz="3000" dirty="0" smtClean="0">
                <a:latin typeface="+mj-ea"/>
              </a:rPr>
              <a:t>变量的引用赋值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引用操作符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可以在关联赋值中使用，就像一个别名，使得变量都指向了内存的相同地址。</a:t>
            </a: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unset($a)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重置变量与内存的关联</a:t>
            </a:r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>
            <a:off x="684213" y="2565400"/>
            <a:ext cx="7632700" cy="2376488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CDE9EB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&lt;?</a:t>
            </a:r>
            <a:r>
              <a:rPr lang="en-US" altLang="zh-CN" sz="2000" b="1" dirty="0" err="1">
                <a:solidFill>
                  <a:srgbClr val="3333FF"/>
                </a:solidFill>
              </a:rPr>
              <a:t>php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	</a:t>
            </a:r>
            <a:r>
              <a:rPr lang="en-US" altLang="zh-CN" sz="2000" b="1" dirty="0">
                <a:solidFill>
                  <a:srgbClr val="009900"/>
                </a:solidFill>
              </a:rPr>
              <a:t>$a</a:t>
            </a:r>
            <a:r>
              <a:rPr lang="en-US" altLang="zh-CN" sz="2000" b="1" dirty="0"/>
              <a:t>=5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$b</a:t>
            </a:r>
            <a:r>
              <a:rPr lang="en-US" altLang="zh-CN" sz="2000" b="1" dirty="0"/>
              <a:t>=</a:t>
            </a:r>
            <a:r>
              <a:rPr lang="en-US" altLang="zh-CN" sz="2000" b="1" dirty="0">
                <a:solidFill>
                  <a:srgbClr val="FF00FF"/>
                </a:solidFill>
              </a:rPr>
              <a:t>&amp;</a:t>
            </a:r>
            <a:r>
              <a:rPr lang="en-US" altLang="zh-CN" sz="2000" b="1" dirty="0">
                <a:solidFill>
                  <a:srgbClr val="009900"/>
                </a:solidFill>
              </a:rPr>
              <a:t>$a;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输出</a:t>
            </a:r>
            <a:r>
              <a:rPr lang="en-US" altLang="zh-CN" sz="2000" b="1" dirty="0">
                <a:solidFill>
                  <a:srgbClr val="0099CC"/>
                </a:solidFill>
              </a:rPr>
              <a:t>5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$a</a:t>
            </a:r>
            <a:r>
              <a:rPr lang="en-US" altLang="zh-CN" sz="2000" b="1" dirty="0"/>
              <a:t>=7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输出</a:t>
            </a:r>
            <a:r>
              <a:rPr lang="en-US" altLang="zh-CN" sz="2000" b="1" dirty="0">
                <a:solidFill>
                  <a:srgbClr val="0099CC"/>
                </a:solidFill>
              </a:rPr>
              <a:t>7</a:t>
            </a:r>
          </a:p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itchFamily="2" charset="-122"/>
                <a:ea typeface="黑体" pitchFamily="2" charset="-122"/>
              </a:rPr>
              <a:t>总 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zh-CN" altLang="en-US" dirty="0" smtClean="0"/>
              <a:t>本章必须掌握的知识点：</a:t>
            </a:r>
            <a:endParaRPr lang="en-US" altLang="zh-CN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的运行原理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编写和运行</a:t>
            </a: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程序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变量的声明与应用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变量的数据库类型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常量的声明与应用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中的运算符号与表达式</a:t>
            </a:r>
            <a:endParaRPr lang="en-US" altLang="zh-CN" sz="2400" b="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</a:pPr>
            <a:r>
              <a:rPr lang="en-US" altLang="zh-CN" sz="2400" b="0" dirty="0" smtClean="0"/>
              <a:t>1. PHP</a:t>
            </a:r>
            <a:r>
              <a:rPr lang="zh-CN" altLang="en-US" sz="2400" b="0" dirty="0" smtClean="0"/>
              <a:t>在</a:t>
            </a:r>
            <a:r>
              <a:rPr lang="en-US" altLang="zh-CN" sz="2400" b="0" dirty="0" smtClean="0"/>
              <a:t>Web</a:t>
            </a:r>
            <a:r>
              <a:rPr lang="zh-CN" altLang="en-US" sz="2400" b="0" dirty="0" smtClean="0"/>
              <a:t>开发中的应用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2.</a:t>
            </a:r>
            <a:r>
              <a:rPr lang="zh-CN" altLang="en-US" sz="2400" b="0" dirty="0" smtClean="0"/>
              <a:t> 第一个</a:t>
            </a: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脚本程序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3. PHP</a:t>
            </a:r>
            <a:r>
              <a:rPr lang="zh-CN" altLang="en-US" sz="2400" b="0" dirty="0" smtClean="0"/>
              <a:t>语言标记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4. </a:t>
            </a:r>
            <a:r>
              <a:rPr lang="zh-CN" altLang="en-US" sz="2400" b="0" dirty="0" smtClean="0"/>
              <a:t>指令分割符“分号”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5. </a:t>
            </a:r>
            <a:r>
              <a:rPr lang="zh-CN" altLang="en-US" sz="2400" b="0" dirty="0" smtClean="0"/>
              <a:t>程序注释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6. </a:t>
            </a:r>
            <a:r>
              <a:rPr lang="zh-CN" altLang="en-US" sz="2400" b="0" dirty="0" smtClean="0"/>
              <a:t>在程序中使用空白符的处理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7. </a:t>
            </a:r>
            <a:r>
              <a:rPr lang="zh-CN" altLang="en-US" sz="2400" b="0" dirty="0" smtClean="0"/>
              <a:t>变量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8. </a:t>
            </a:r>
            <a:r>
              <a:rPr lang="zh-CN" altLang="en-US" sz="2400" b="0" dirty="0" smtClean="0"/>
              <a:t>变量的类型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9. </a:t>
            </a:r>
            <a:r>
              <a:rPr lang="zh-CN" altLang="en-US" sz="2400" b="0" dirty="0" smtClean="0"/>
              <a:t>数据类型之间相互转换</a:t>
            </a:r>
            <a:endParaRPr lang="en-US" altLang="zh-CN" sz="2400" b="0" dirty="0" smtClean="0"/>
          </a:p>
          <a:p>
            <a:pPr>
              <a:lnSpc>
                <a:spcPts val="3300"/>
              </a:lnSpc>
            </a:pPr>
            <a:r>
              <a:rPr lang="en-US" altLang="zh-CN" sz="2400" b="0" dirty="0" smtClean="0"/>
              <a:t>10.</a:t>
            </a:r>
            <a:r>
              <a:rPr lang="zh-CN" altLang="en-US" sz="2400" b="0" dirty="0" smtClean="0"/>
              <a:t>常量</a:t>
            </a:r>
            <a:endParaRPr lang="en-US" altLang="zh-CN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预习检查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中算术运算符？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中比较运算符？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中赋值运算符？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中逻辑运算符？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endParaRPr lang="en-US" altLang="zh-CN" sz="2400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中位运算符？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本章任务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b="0" dirty="0" smtClean="0"/>
              <a:t>1.  </a:t>
            </a:r>
            <a:r>
              <a:rPr lang="en-US" altLang="zh-CN" sz="2400" b="0" dirty="0" err="1" smtClean="0"/>
              <a:t>php</a:t>
            </a:r>
            <a:r>
              <a:rPr lang="zh-CN" altLang="en-US" sz="2400" b="0" dirty="0" smtClean="0"/>
              <a:t>中的运算符</a:t>
            </a:r>
            <a:endParaRPr lang="en-US" altLang="zh-CN" sz="2400" b="0" dirty="0" smtClean="0"/>
          </a:p>
          <a:p>
            <a:pPr>
              <a:lnSpc>
                <a:spcPct val="200000"/>
              </a:lnSpc>
            </a:pPr>
            <a:r>
              <a:rPr lang="en-US" altLang="zh-CN" sz="2400" b="0" dirty="0" smtClean="0"/>
              <a:t>2.  </a:t>
            </a:r>
            <a:r>
              <a:rPr lang="zh-CN" altLang="en-US" sz="2400" b="0" dirty="0" smtClean="0"/>
              <a:t>表达式</a:t>
            </a:r>
            <a:endParaRPr lang="en-US" altLang="zh-CN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ea"/>
              </a:rPr>
              <a:t>1. PHP</a:t>
            </a:r>
            <a:r>
              <a:rPr lang="zh-CN" altLang="en-US" dirty="0" smtClean="0">
                <a:latin typeface="+mj-ea"/>
              </a:rPr>
              <a:t>中的运算符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1.1  </a:t>
            </a:r>
            <a:r>
              <a:rPr lang="zh-CN" altLang="en-US" sz="2400" dirty="0" smtClean="0"/>
              <a:t>算数运算符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1.2  </a:t>
            </a:r>
            <a:r>
              <a:rPr lang="zh-CN" altLang="en-US" sz="2400" dirty="0" smtClean="0"/>
              <a:t>字符串运算符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1.3  </a:t>
            </a:r>
            <a:r>
              <a:rPr lang="zh-CN" altLang="en-US" sz="2400" dirty="0" smtClean="0"/>
              <a:t>赋值运算符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1.4  </a:t>
            </a:r>
            <a:r>
              <a:rPr lang="zh-CN" altLang="en-US" sz="2400" dirty="0" smtClean="0"/>
              <a:t>比较运算符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1.5  </a:t>
            </a:r>
            <a:r>
              <a:rPr lang="zh-CN" altLang="en-US" sz="2400" dirty="0" smtClean="0"/>
              <a:t>逻辑运算符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1.6  </a:t>
            </a:r>
            <a:r>
              <a:rPr lang="zh-CN" altLang="en-US" sz="2400" dirty="0" smtClean="0"/>
              <a:t>位运算符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1.7  </a:t>
            </a:r>
            <a:r>
              <a:rPr lang="zh-CN" altLang="en-US" sz="2400" dirty="0" smtClean="0"/>
              <a:t>其他运算符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1.8  </a:t>
            </a:r>
            <a:r>
              <a:rPr lang="zh-CN" altLang="en-US" sz="2400" dirty="0" smtClean="0"/>
              <a:t>运算符的优先级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zh-CN" altLang="en-US" sz="2400" b="0" dirty="0" smtClean="0"/>
              <a:t>运算符是可以通过给出的一或多个值（用编程行话来说，表达式）来产生另一个值（因而整个结构成为一个表达式）的东西。所以可以认为函数或任何会返回一个值（例如 </a:t>
            </a:r>
            <a:r>
              <a:rPr lang="en-US" altLang="zh-CN" sz="2400" b="0" dirty="0" smtClean="0"/>
              <a:t>print</a:t>
            </a:r>
            <a:r>
              <a:rPr lang="zh-CN" altLang="en-US" sz="2400" b="0" dirty="0" smtClean="0"/>
              <a:t>）的结构是运算符，而那些没有返回值的（例如 </a:t>
            </a:r>
            <a:r>
              <a:rPr lang="en-US" altLang="zh-CN" sz="2400" b="0" dirty="0" smtClean="0"/>
              <a:t>echo</a:t>
            </a:r>
            <a:r>
              <a:rPr lang="zh-CN" altLang="en-US" sz="2400" b="0" dirty="0" smtClean="0"/>
              <a:t>）是别的东西。 </a:t>
            </a:r>
          </a:p>
          <a:p>
            <a:pPr>
              <a:lnSpc>
                <a:spcPts val="3100"/>
              </a:lnSpc>
            </a:pPr>
            <a:r>
              <a:rPr lang="zh-CN" altLang="en-US" sz="2400" b="0" dirty="0" smtClean="0"/>
              <a:t>有三种类型的运算符：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一元运算符</a:t>
            </a:r>
            <a:r>
              <a:rPr lang="zh-CN" altLang="en-US" sz="2000" b="0" dirty="0" smtClean="0"/>
              <a:t>，只运算一个值，例如 </a:t>
            </a:r>
            <a:r>
              <a:rPr lang="en-US" altLang="zh-CN" sz="2000" b="0" dirty="0" smtClean="0"/>
              <a:t>!</a:t>
            </a:r>
            <a:r>
              <a:rPr lang="zh-CN" altLang="en-US" sz="2000" b="0" dirty="0" smtClean="0"/>
              <a:t>（取反运算符）或 </a:t>
            </a:r>
            <a:r>
              <a:rPr lang="en-US" altLang="zh-CN" sz="2000" b="0" dirty="0" smtClean="0"/>
              <a:t>++</a:t>
            </a:r>
            <a:r>
              <a:rPr lang="zh-CN" altLang="en-US" sz="2000" b="0" dirty="0" smtClean="0"/>
              <a:t>（加一运算符）。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二元运算符</a:t>
            </a:r>
            <a:r>
              <a:rPr lang="zh-CN" altLang="en-US" sz="2000" b="0" dirty="0" smtClean="0"/>
              <a:t>，有两个操作数，</a:t>
            </a:r>
            <a:r>
              <a:rPr lang="en-US" altLang="zh-CN" sz="2000" b="0" dirty="0" smtClean="0"/>
              <a:t>PHP</a:t>
            </a:r>
            <a:r>
              <a:rPr lang="zh-CN" altLang="en-US" sz="2000" b="0" dirty="0" smtClean="0"/>
              <a:t>支持的大多数运算符都是这种。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三元运算符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? :</a:t>
            </a:r>
            <a:r>
              <a:rPr lang="zh-CN" altLang="en-US" sz="2000" b="0" dirty="0" smtClean="0"/>
              <a:t>。它应该被用来根据一个表达式在另两个表达式中选择一个，而不是用来在两个语句或者程序路线中选择。把整个三元表达式放在扩号里是个很好的主意。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算数运算符</a:t>
            </a:r>
          </a:p>
        </p:txBody>
      </p:sp>
      <p:graphicFrame>
        <p:nvGraphicFramePr>
          <p:cNvPr id="327772" name="Group 92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55" cy="4857784"/>
        </p:xfrm>
        <a:graphic>
          <a:graphicData uri="http://schemas.openxmlformats.org/drawingml/2006/table">
            <a:tbl>
              <a:tblPr/>
              <a:tblGrid>
                <a:gridCol w="970609"/>
                <a:gridCol w="2880884"/>
                <a:gridCol w="2144784"/>
                <a:gridCol w="2509578"/>
              </a:tblGrid>
              <a:tr h="44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6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$a+$b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的和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减法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取负运算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$a-$b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的差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*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$a*$b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的积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/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$a/$b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的商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%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求余运算符（取模运算）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$a%$b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的余数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++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累加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$a++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++$a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的值加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--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递减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$a--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--$a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的值减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字符串运算符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有两个字符串运算符：</a:t>
            </a:r>
          </a:p>
          <a:p>
            <a:pPr lvl="1"/>
            <a:r>
              <a:rPr lang="zh-CN" altLang="en-US" sz="2400" b="0" dirty="0" smtClean="0"/>
              <a:t>第一个是连接运算符（</a:t>
            </a:r>
            <a:r>
              <a:rPr lang="zh-CN" altLang="en-US" sz="2400" b="0" dirty="0" smtClean="0">
                <a:latin typeface="Arial" charset="0"/>
              </a:rPr>
              <a:t>“</a:t>
            </a:r>
            <a:r>
              <a:rPr lang="en-US" altLang="zh-CN" sz="2400" b="0" dirty="0" smtClean="0"/>
              <a:t>.</a:t>
            </a:r>
            <a:r>
              <a:rPr lang="en-US" altLang="zh-CN" sz="2400" b="0" dirty="0" smtClean="0">
                <a:latin typeface="Arial" charset="0"/>
              </a:rPr>
              <a:t>”</a:t>
            </a:r>
            <a:r>
              <a:rPr lang="zh-CN" altLang="en-US" sz="2400" b="0" dirty="0" smtClean="0"/>
              <a:t>），它返回其左右参数连接后的字符串。</a:t>
            </a:r>
          </a:p>
          <a:p>
            <a:pPr lvl="1"/>
            <a:r>
              <a:rPr lang="zh-CN" altLang="en-US" sz="2400" b="0" dirty="0" smtClean="0"/>
              <a:t>第二个是连接赋值运算符（</a:t>
            </a:r>
            <a:r>
              <a:rPr lang="zh-CN" altLang="en-US" sz="2400" b="0" dirty="0" smtClean="0">
                <a:latin typeface="Arial" charset="0"/>
              </a:rPr>
              <a:t>“</a:t>
            </a:r>
            <a:r>
              <a:rPr lang="en-US" altLang="zh-CN" sz="2400" b="0" dirty="0" smtClean="0"/>
              <a:t>.=</a:t>
            </a:r>
            <a:r>
              <a:rPr lang="en-US" altLang="zh-CN" sz="2400" b="0" dirty="0" smtClean="0">
                <a:latin typeface="Arial" charset="0"/>
              </a:rPr>
              <a:t>”</a:t>
            </a:r>
            <a:r>
              <a:rPr lang="zh-CN" altLang="en-US" sz="2400" b="0" dirty="0" smtClean="0"/>
              <a:t>），它将右边参数附加到左边的参数后。</a:t>
            </a:r>
            <a:r>
              <a:rPr lang="zh-CN" altLang="en-US" b="0" dirty="0" smtClean="0"/>
              <a:t> 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00034" y="3429000"/>
            <a:ext cx="8137525" cy="2447925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&lt;?</a:t>
            </a:r>
            <a:r>
              <a:rPr lang="en-US" altLang="zh-CN" sz="2000" b="1" dirty="0" err="1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php</a:t>
            </a:r>
            <a:endParaRPr lang="en-US" altLang="zh-CN" sz="2000" b="1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$a = "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";</a:t>
            </a: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$b = $a . “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World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!”; 	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现在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$b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的值： 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 World!</a:t>
            </a:r>
          </a:p>
          <a:p>
            <a:endParaRPr lang="en-US" altLang="zh-CN" sz="2000" b="1" dirty="0">
              <a:solidFill>
                <a:srgbClr val="0099CC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$a = "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";</a:t>
            </a: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$a .= “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World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!”;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	</a:t>
            </a:r>
            <a:r>
              <a:rPr lang="en-US" altLang="zh-CN" sz="2000" b="1" dirty="0" smtClean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现在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$a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的值： 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 World!</a:t>
            </a:r>
            <a:endParaRPr lang="zh-CN" altLang="en-US" sz="2000" dirty="0">
              <a:solidFill>
                <a:srgbClr val="0099CC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赋值运算符</a:t>
            </a:r>
          </a:p>
        </p:txBody>
      </p:sp>
      <p:graphicFrame>
        <p:nvGraphicFramePr>
          <p:cNvPr id="332878" name="Group 78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505826" cy="3661395"/>
        </p:xfrm>
        <a:graphic>
          <a:graphicData uri="http://schemas.openxmlformats.org/drawingml/2006/table">
            <a:tbl>
              <a:tblPr/>
              <a:tblGrid>
                <a:gridCol w="911280"/>
                <a:gridCol w="4758723"/>
                <a:gridCol w="283582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将一个值或表达式的结果赋给变量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将变量与所赋的值相加后的结果赋给该变量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$x+=3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$x=$x+3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将变量与所赋的值相减后的结果赋给该变量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$x-=3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$x=$x-3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*=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将变量与所赋的值相乘后的结果赋给该变量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$x*=3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$x=$x*3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/=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将变量与所赋的值相除后的结果赋给该变量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$x/=3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$x=$x/3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%=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将变量与所赋的值求模后的结果赋给该变量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$x%=3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$x=$x%3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.=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将变量与所赋的值相连后的结果赋给该变量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$x.="H"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$x=$x."H"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944" y="980728"/>
            <a:ext cx="8291512" cy="1214438"/>
          </a:xfrm>
        </p:spPr>
        <p:txBody>
          <a:bodyPr/>
          <a:lstStyle/>
          <a:p>
            <a:r>
              <a:rPr lang="zh-CN" altLang="en-US" sz="2400" b="0" dirty="0" smtClean="0"/>
              <a:t>基本的赋值运算符是“</a:t>
            </a:r>
            <a:r>
              <a:rPr lang="en-US" altLang="zh-CN" sz="2400" b="0" dirty="0" smtClean="0"/>
              <a:t>=”</a:t>
            </a:r>
            <a:r>
              <a:rPr lang="zh-CN" altLang="en-US" sz="2400" b="0" dirty="0" smtClean="0"/>
              <a:t>。一开始可能会以为它是“等于”，其实不是的。它实际上意味着把右边表达式的值赋给左边的运算数。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兄弟连IT教育PPT母版-2015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2043</Words>
  <Application>Microsoft Office PowerPoint</Application>
  <PresentationFormat>全屏显示(4:3)</PresentationFormat>
  <Paragraphs>264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兄弟连IT教育PPT母版-2015</vt:lpstr>
      <vt:lpstr>默认设计模板_2</vt:lpstr>
      <vt:lpstr>PHP的基本语法</vt:lpstr>
      <vt:lpstr>回顾</vt:lpstr>
      <vt:lpstr>预习检查</vt:lpstr>
      <vt:lpstr>本章任务</vt:lpstr>
      <vt:lpstr>1. PHP中的运算符</vt:lpstr>
      <vt:lpstr>幻灯片 6</vt:lpstr>
      <vt:lpstr>1.1 算数运算符</vt:lpstr>
      <vt:lpstr>1.2 字符串运算符</vt:lpstr>
      <vt:lpstr>1.3 赋值运算符</vt:lpstr>
      <vt:lpstr>1.4 比较运算符</vt:lpstr>
      <vt:lpstr>1.5 逻辑运算符</vt:lpstr>
      <vt:lpstr>1.6 位运算符</vt:lpstr>
      <vt:lpstr>1.7 其他运算符</vt:lpstr>
      <vt:lpstr>1.8 运算符的优先级</vt:lpstr>
      <vt:lpstr>2.表达式</vt:lpstr>
      <vt:lpstr>3.1 可变变量</vt:lpstr>
      <vt:lpstr>3.2 变量的引用赋值</vt:lpstr>
      <vt:lpstr>总 结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70</cp:revision>
  <dcterms:modified xsi:type="dcterms:W3CDTF">2015-01-05T02:45:45Z</dcterms:modified>
</cp:coreProperties>
</file>