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6.jpe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7.jpeg" Type="http://schemas.openxmlformats.org/officeDocument/2006/relationships/image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2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2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20.png" Type="http://schemas.openxmlformats.org/officeDocument/2006/relationships/image"/><Relationship Id="rId4" Target="../media/image21.png" Type="http://schemas.openxmlformats.org/officeDocument/2006/relationships/image"/><Relationship Id="rId5" Target="../media/image22.jpeg" Type="http://schemas.openxmlformats.org/officeDocument/2006/relationships/image"/></Relationships>
</file>

<file path=ppt/slides/_rels/slide2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23.png" Type="http://schemas.openxmlformats.org/officeDocument/2006/relationships/image"/></Relationships>
</file>

<file path=ppt/slides/_rels/slide2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24.jpeg" Type="http://schemas.openxmlformats.org/officeDocument/2006/relationships/image"/></Relationships>
</file>

<file path=ppt/slides/_rels/slide2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25.png" Type="http://schemas.openxmlformats.org/officeDocument/2006/relationships/image"/><Relationship Id="rId4" Target="../media/image26.png" Type="http://schemas.openxmlformats.org/officeDocument/2006/relationships/image"/><Relationship Id="rId5" Target="../media/image27.jpeg" Type="http://schemas.openxmlformats.org/officeDocument/2006/relationships/image"/></Relationships>
</file>

<file path=ppt/slides/_rels/slide2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3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28.png" Type="http://schemas.openxmlformats.org/officeDocument/2006/relationships/image"/></Relationships>
</file>

<file path=ppt/slides/_rels/slide3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9.jpe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0.jpe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0" t="0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21277" y="1525651"/>
            <a:ext cx="7121571" cy="2085975"/>
          </a:xfrm>
          <a:prstGeom prst="rect">
            <a:avLst/>
          </a:prstGeom>
          <a:ln/>
        </p:spPr>
        <p:txBody>
          <a:bodyPr anchor="ctr" rtlCol="false" lIns="114300" rIns="114300" tIns="57150" bIns="57150" anchorCtr="false" vert="horz" wrap="square">
            <a:noAutofit/>
          </a:bodyPr>
          <a:lstStyle/>
          <a:p>
            <a:pPr>
              <a:lnSpc>
                <a:spcPct val="114999"/>
              </a:lnSpc>
            </a:pPr>
            <a:r>
              <a:rPr lang="en-US" b="true" sz="54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xomo币全面解析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40327" y="4885552"/>
            <a:ext cx="2800350" cy="504825"/>
          </a:xfrm>
          <a:prstGeom prst="rect">
            <a:avLst/>
          </a:prstGeom>
          <a:ln/>
        </p:spPr>
        <p:txBody>
          <a:bodyPr anchor="ctr" rtlCol="false" lIns="114300" rIns="114300" tIns="57150" bIns="57150" anchorCtr="false" vert="horz" wrap="square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25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汇报人：文小库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40327" y="5416866"/>
            <a:ext cx="3371850" cy="504825"/>
          </a:xfrm>
          <a:prstGeom prst="rect">
            <a:avLst/>
          </a:prstGeom>
          <a:ln/>
        </p:spPr>
        <p:txBody>
          <a:bodyPr anchor="ctr" rtlCol="false" lIns="114300" rIns="114300" tIns="57150" bIns="57150" anchorCtr="false" vert="horz" wrap="square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25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2024-06-28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0" t="0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60913" y="1312852"/>
            <a:ext cx="7804501" cy="762000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noAutofit/>
          </a:bodyPr>
          <a:lstStyle/>
          <a:p>
            <a:pPr>
              <a:lnSpc>
                <a:spcPct val="120000"/>
              </a:lnSpc>
            </a:pPr>
            <a:r>
              <a:rPr lang="en-US" b="true" sz="240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挖矿机制</a:t>
            </a:r>
          </a:p>
        </p:txBody>
      </p:sp>
      <p:cxnSp>
        <p:nvCxnSpPr>
          <p:cNvPr name="Connector 3" id="3"/>
          <p:cNvCxnSpPr/>
          <p:nvPr/>
        </p:nvCxnSpPr>
        <p:spPr>
          <a:xfrm>
            <a:off x="1197254" y="5988003"/>
            <a:ext cx="10998321" cy="0"/>
          </a:xfrm>
          <a:prstGeom prst="line">
            <a:avLst/>
          </a:prstGeom>
          <a:ln w="14288">
            <a:solidFill>
              <a:schemeClr val="accent1"/>
            </a:solidFill>
            <a:prstDash val="dash"/>
            <a:headEnd type="none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name="TextBox 4" id="4"/>
          <p:cNvSpPr txBox="true"/>
          <p:nvPr/>
        </p:nvSpPr>
        <p:spPr>
          <a:xfrm rot="0">
            <a:off x="3560913" y="1927072"/>
            <a:ext cx="7804501" cy="1203960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xomo币可能采用某种工作量证明（Proof of Work）或权益证明（Proof of Stake）等机制来确保网络的安全和币的发行。矿工通过解决数学难题或抵押一定数量的币来获得新区块的权利，并得到相应的奖励。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83473" y="3943665"/>
            <a:ext cx="7806355" cy="762000"/>
          </a:xfrm>
          <a:prstGeom prst="rect">
            <a:avLst/>
          </a:prstGeom>
          <a:ln/>
        </p:spPr>
        <p:txBody>
          <a:bodyPr anchor="b" rtlCol="false" lIns="123825" rIns="57150" tIns="123825" bIns="123825" anchorCtr="false" vert="horz" wrap="square">
            <a:noAutofit/>
          </a:bodyPr>
          <a:lstStyle/>
          <a:p>
            <a:pPr>
              <a:lnSpc>
                <a:spcPct val="120000"/>
              </a:lnSpc>
            </a:pPr>
            <a:r>
              <a:rPr lang="en-US" b="true" sz="240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奖励政策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83473" y="4571667"/>
            <a:ext cx="7806355" cy="1203960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为了激励矿工参与网络维护，xomo币可能会设定一定的奖励政策，如每挖出一个新区块，矿工将获得一定数量的xomo币作为奖励。这种奖励机制有助于保持网络的稳定性和安全性。</a:t>
            </a:r>
          </a:p>
        </p:txBody>
      </p:sp>
      <p:cxnSp>
        <p:nvCxnSpPr>
          <p:cNvPr name="Connector 7" id="7"/>
          <p:cNvCxnSpPr/>
          <p:nvPr/>
        </p:nvCxnSpPr>
        <p:spPr>
          <a:xfrm>
            <a:off x="3574694" y="3297546"/>
            <a:ext cx="8614217" cy="0"/>
          </a:xfrm>
          <a:prstGeom prst="line">
            <a:avLst/>
          </a:prstGeom>
          <a:ln w="14288">
            <a:solidFill>
              <a:schemeClr val="accent1"/>
            </a:solidFill>
            <a:prstDash val="dash"/>
            <a:headEnd type="none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name="TextBox 8" id="8"/>
          <p:cNvSpPr txBox="true"/>
          <p:nvPr/>
        </p:nvSpPr>
        <p:spPr>
          <a:xfrm rot="0">
            <a:off x="476023" y="265328"/>
            <a:ext cx="11239500" cy="914400"/>
          </a:xfrm>
          <a:prstGeom prst="rect">
            <a:avLst/>
          </a:prstGeom>
          <a:ln/>
        </p:spPr>
        <p:txBody>
          <a:bodyPr anchor="ctr" rtlCol="false" lIns="123825" rIns="57150" tIns="123825" bIns="123825" anchorCtr="false" vert="horz" wrap="square">
            <a:noAutofit/>
          </a:bodyPr>
          <a:lstStyle/>
          <a:p>
            <a:pPr>
              <a:lnSpc>
                <a:spcPct val="140000"/>
              </a:lnSpc>
            </a:pPr>
            <a:r>
              <a:rPr lang="en-US" b="true" sz="3000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xomo币发行机制及分配方式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0" t="0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>
            <a:alphaModFix amt="100000"/>
          </a:blip>
          <a:srcRect l="12500" r="12500"/>
          <a:stretch>
            <a:fillRect/>
          </a:stretch>
        </p:blipFill>
        <p:spPr>
          <a:xfrm rot="0">
            <a:off x="640619" y="1239230"/>
            <a:ext cx="3783578" cy="5044771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476023" y="265328"/>
            <a:ext cx="11239500" cy="914400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b="true" sz="3000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xomo币发行机制及分配方式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4195024" y="4787018"/>
            <a:ext cx="701468" cy="550104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name="AutoShape 5" id="5"/>
          <p:cNvSpPr/>
          <p:nvPr/>
        </p:nvSpPr>
        <p:spPr>
          <a:xfrm rot="0">
            <a:off x="4195024" y="3018088"/>
            <a:ext cx="701468" cy="550104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name="AutoShape 6" id="6"/>
          <p:cNvSpPr/>
          <p:nvPr/>
        </p:nvSpPr>
        <p:spPr>
          <a:xfrm rot="0">
            <a:off x="4195024" y="1237957"/>
            <a:ext cx="701468" cy="550104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name="TextBox 7" id="7"/>
          <p:cNvSpPr txBox="true"/>
          <p:nvPr/>
        </p:nvSpPr>
        <p:spPr>
          <a:xfrm rot="0">
            <a:off x="5259845" y="2945478"/>
            <a:ext cx="6286500" cy="695325"/>
          </a:xfrm>
          <a:prstGeom prst="rect">
            <a:avLst/>
          </a:prstGeom>
          <a:ln/>
        </p:spPr>
        <p:txBody>
          <a:bodyPr anchor="ctr" rtlCol="false" lIns="123825" rIns="57150" tIns="123825" bIns="123825" anchorCtr="false" vert="horz" wrap="square">
            <a:noAutofit/>
          </a:bodyPr>
          <a:lstStyle/>
          <a:p>
            <a:pPr>
              <a:lnSpc>
                <a:spcPct val="140000"/>
              </a:lnSpc>
            </a:pPr>
            <a:r>
              <a:rPr lang="en-US" b="true" sz="240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预售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259845" y="3472246"/>
            <a:ext cx="6124575" cy="1247775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在项目初期，为了筹集资金和发展项目，xomo币可能会进行预售。预售通常会给予购买者一定的优惠，并且可以帮助项目方提前回笼部分资金。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72199" y="4714408"/>
            <a:ext cx="6286500" cy="695325"/>
          </a:xfrm>
          <a:prstGeom prst="rect">
            <a:avLst/>
          </a:prstGeom>
          <a:ln/>
        </p:spPr>
        <p:txBody>
          <a:bodyPr anchor="ctr" rtlCol="false" lIns="123825" rIns="57150" tIns="123825" bIns="123825" anchorCtr="false" vert="horz" wrap="square">
            <a:noAutofit/>
          </a:bodyPr>
          <a:lstStyle/>
          <a:p>
            <a:pPr>
              <a:lnSpc>
                <a:spcPct val="140000"/>
              </a:lnSpc>
            </a:pPr>
            <a:r>
              <a:rPr lang="en-US" b="true" sz="240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空投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272199" y="5252378"/>
            <a:ext cx="6124575" cy="1247775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为了扩大用户基础和社区影响力，xomo币可能会采用空投的方式向社区成员免费分发一定数量的币。这种方式可以激励用户参与社区活动，提高项目的知名度。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72221" y="1165346"/>
            <a:ext cx="6286500" cy="695325"/>
          </a:xfrm>
          <a:prstGeom prst="rect">
            <a:avLst/>
          </a:prstGeom>
          <a:ln/>
        </p:spPr>
        <p:txBody>
          <a:bodyPr anchor="ctr" rtlCol="false" lIns="123825" rIns="57150" tIns="123825" bIns="123825" anchorCtr="false" vert="horz" wrap="square">
            <a:noAutofit/>
          </a:bodyPr>
          <a:lstStyle/>
          <a:p>
            <a:pPr>
              <a:lnSpc>
                <a:spcPct val="140000"/>
              </a:lnSpc>
            </a:pPr>
            <a:r>
              <a:rPr lang="en-US" b="true" sz="240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分配方式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272221" y="1692114"/>
            <a:ext cx="6124575" cy="1247775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预售、空投等策略剖析</a:t>
            </a:r>
          </a:p>
        </p:txBody>
      </p:sp>
      <p:sp>
        <p:nvSpPr>
          <p:cNvPr name="AutoShape 13" id="13"/>
          <p:cNvSpPr/>
          <p:nvPr/>
        </p:nvSpPr>
        <p:spPr>
          <a:xfrm rot="0">
            <a:off x="4629608" y="4787018"/>
            <a:ext cx="550104" cy="550104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name="AutoShape 14" id="14"/>
          <p:cNvSpPr/>
          <p:nvPr/>
        </p:nvSpPr>
        <p:spPr>
          <a:xfrm rot="0">
            <a:off x="3911804" y="4787018"/>
            <a:ext cx="550104" cy="550104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name="AutoShape 15" id="15"/>
          <p:cNvSpPr/>
          <p:nvPr/>
        </p:nvSpPr>
        <p:spPr>
          <a:xfrm rot="0">
            <a:off x="4629608" y="3018088"/>
            <a:ext cx="550104" cy="550104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name="AutoShape 16" id="16"/>
          <p:cNvSpPr/>
          <p:nvPr/>
        </p:nvSpPr>
        <p:spPr>
          <a:xfrm rot="0">
            <a:off x="3911804" y="3018088"/>
            <a:ext cx="550104" cy="550104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name="AutoShape 17" id="17"/>
          <p:cNvSpPr/>
          <p:nvPr/>
        </p:nvSpPr>
        <p:spPr>
          <a:xfrm rot="0">
            <a:off x="4629608" y="1237957"/>
            <a:ext cx="550104" cy="550104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name="AutoShape 18" id="18"/>
          <p:cNvSpPr/>
          <p:nvPr/>
        </p:nvSpPr>
        <p:spPr>
          <a:xfrm rot="0">
            <a:off x="3911804" y="1237957"/>
            <a:ext cx="550104" cy="550104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name="TextBox 19" id="19"/>
          <p:cNvSpPr txBox="true"/>
          <p:nvPr/>
        </p:nvSpPr>
        <p:spPr>
          <a:xfrm rot="0">
            <a:off x="4162763" y="4825850"/>
            <a:ext cx="765990" cy="472440"/>
          </a:xfrm>
          <a:prstGeom prst="rect">
            <a:avLst/>
          </a:prstGeom>
          <a:ln/>
        </p:spPr>
        <p:txBody>
          <a:bodyPr anchor="ctr" rtlCol="false" lIns="91440" rIns="91440" tIns="45720" bIns="45720" anchorCtr="true" vert="horz"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b="true" sz="2325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03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162763" y="3056920"/>
            <a:ext cx="765990" cy="472440"/>
          </a:xfrm>
          <a:prstGeom prst="rect">
            <a:avLst/>
          </a:prstGeom>
          <a:ln/>
        </p:spPr>
        <p:txBody>
          <a:bodyPr anchor="ctr" rtlCol="false" lIns="91440" rIns="91440" tIns="45720" bIns="45720" anchorCtr="true" vert="horz"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b="true" sz="2325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02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162763" y="1276789"/>
            <a:ext cx="765990" cy="472440"/>
          </a:xfrm>
          <a:prstGeom prst="rect">
            <a:avLst/>
          </a:prstGeom>
          <a:ln/>
        </p:spPr>
        <p:txBody>
          <a:bodyPr anchor="ctr" rtlCol="false" lIns="91440" rIns="91440" tIns="45720" bIns="45720" anchorCtr="true" vert="horz"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b="true" sz="2325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0" t="0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88511" y="2014308"/>
            <a:ext cx="2987778" cy="490334"/>
          </a:xfrm>
          <a:prstGeom prst="rect">
            <a:avLst/>
          </a:prstGeom>
          <a:ln/>
        </p:spPr>
        <p:txBody>
          <a:bodyPr anchor="b" rtlCol="false" lIns="66008" rIns="66008" tIns="33052" bIns="33052" anchorCtr="false" vert="horz"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b="true" sz="240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持币地址分布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265556" y="2589176"/>
            <a:ext cx="5429250" cy="1066632"/>
          </a:xfrm>
          <a:prstGeom prst="rect">
            <a:avLst/>
          </a:prstGeom>
          <a:ln/>
        </p:spPr>
        <p:txBody>
          <a:bodyPr anchor="t" rtlCol="false" lIns="66008" rIns="66008" tIns="33052" bIns="33052" anchorCtr="false" vert="horz" wrap="square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通过分析xomo币的持币地址分布，可以了解币的分散程度和社区参与度。一个健康的持币地址分布应该是相对均匀的，避免出现过度集中的情况。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732228" y="4509502"/>
            <a:ext cx="2987778" cy="490334"/>
          </a:xfrm>
          <a:prstGeom prst="rect">
            <a:avLst/>
          </a:prstGeom>
          <a:ln/>
        </p:spPr>
        <p:txBody>
          <a:bodyPr anchor="b" rtlCol="false" lIns="66008" rIns="66008" tIns="33052" bIns="33052" anchorCtr="false" vert="horz"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b="true" sz="240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交易量统计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76023" y="265328"/>
            <a:ext cx="11239500" cy="914400"/>
          </a:xfrm>
          <a:prstGeom prst="rect">
            <a:avLst/>
          </a:prstGeom>
          <a:ln/>
        </p:spPr>
        <p:txBody>
          <a:bodyPr anchor="ctr" rtlCol="false" lIns="123825" rIns="57150" tIns="123825" bIns="123825" anchorCtr="false" vert="horz" wrap="square">
            <a:noAutofit/>
          </a:bodyPr>
          <a:lstStyle/>
          <a:p>
            <a:pPr>
              <a:lnSpc>
                <a:spcPct val="140000"/>
              </a:lnSpc>
            </a:pPr>
            <a:r>
              <a:rPr lang="en-US" b="true" sz="3000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xomo币发行机制及分配方式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209273" y="5048803"/>
            <a:ext cx="5429250" cy="1066632"/>
          </a:xfrm>
          <a:prstGeom prst="rect">
            <a:avLst/>
          </a:prstGeom>
          <a:ln/>
        </p:spPr>
        <p:txBody>
          <a:bodyPr anchor="t" rtlCol="false" lIns="66008" rIns="66008" tIns="33052" bIns="33052" anchorCtr="false" vert="horz" wrap="square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交易量是衡量一个数字货币活跃度和市场接受度的重要指标。通过观察xomo币的交易量变化，可以判断其市场走势和投资者情绪。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65556" y="1929773"/>
            <a:ext cx="649757" cy="659403"/>
          </a:xfrm>
          <a:prstGeom prst="rect">
            <a:avLst/>
          </a:prstGeom>
          <a:ln/>
        </p:spPr>
        <p:txBody>
          <a:bodyPr anchor="ctr" rtlCol="false" lIns="66008" rIns="66008" tIns="33052" bIns="33052" anchorCtr="false" vert="horz" wrap="square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b="true" sz="240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209273" y="4435534"/>
            <a:ext cx="670891" cy="638269"/>
          </a:xfrm>
          <a:prstGeom prst="rect">
            <a:avLst/>
          </a:prstGeom>
          <a:ln/>
        </p:spPr>
        <p:txBody>
          <a:bodyPr anchor="ctr" rtlCol="false" lIns="66008" rIns="66008" tIns="33052" bIns="33052" anchorCtr="false" vert="horz" wrap="square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b="true" sz="240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02</a:t>
            </a:r>
          </a:p>
        </p:txBody>
      </p:sp>
      <p:sp>
        <p:nvSpPr>
          <p:cNvPr name="AutoShape 9" id="9"/>
          <p:cNvSpPr/>
          <p:nvPr/>
        </p:nvSpPr>
        <p:spPr>
          <a:xfrm rot="0">
            <a:off x="565061" y="2098842"/>
            <a:ext cx="1498612" cy="1498612"/>
          </a:xfrm>
          <a:prstGeom prst="ellipse">
            <a:avLst/>
          </a:prstGeom>
          <a:solidFill>
            <a:schemeClr val="lt2">
              <a:alpha val="100000"/>
            </a:schemeClr>
          </a:solidFill>
          <a:ln/>
        </p:spPr>
      </p:sp>
      <p:sp>
        <p:nvSpPr>
          <p:cNvPr name="Freeform 10" id="10"/>
          <p:cNvSpPr/>
          <p:nvPr/>
        </p:nvSpPr>
        <p:spPr>
          <a:xfrm rot="0">
            <a:off x="1028447" y="2543179"/>
            <a:ext cx="571839" cy="571839"/>
          </a:xfrm>
          <a:custGeom>
            <a:avLst/>
            <a:gdLst/>
            <a:ahLst/>
            <a:cxnLst/>
            <a:rect r="r" b="b" t="t" l="l"/>
            <a:pathLst>
              <a:path h="304800" w="304800">
                <a:moveTo>
                  <a:pt x="121920" y="28651"/>
                </a:moveTo>
                <a:lnTo>
                  <a:pt x="121920" y="0"/>
                </a:lnTo>
                <a:lnTo>
                  <a:pt x="152400" y="0"/>
                </a:lnTo>
                <a:lnTo>
                  <a:pt x="152400" y="243840"/>
                </a:lnTo>
                <a:lnTo>
                  <a:pt x="304800" y="243840"/>
                </a:lnTo>
                <a:lnTo>
                  <a:pt x="243840" y="304800"/>
                </a:lnTo>
                <a:lnTo>
                  <a:pt x="30480" y="304800"/>
                </a:lnTo>
                <a:lnTo>
                  <a:pt x="0" y="243840"/>
                </a:lnTo>
                <a:lnTo>
                  <a:pt x="121920" y="243840"/>
                </a:lnTo>
                <a:lnTo>
                  <a:pt x="121920" y="213360"/>
                </a:lnTo>
                <a:lnTo>
                  <a:pt x="0" y="213360"/>
                </a:lnTo>
                <a:lnTo>
                  <a:pt x="0" y="209398"/>
                </a:lnTo>
                <a:cubicBezTo>
                  <a:pt x="56940" y="163544"/>
                  <a:pt x="99498" y="101956"/>
                  <a:pt x="121234" y="31242"/>
                </a:cubicBezTo>
                <a:lnTo>
                  <a:pt x="121920" y="28651"/>
                </a:lnTo>
                <a:close/>
                <a:moveTo>
                  <a:pt x="304343" y="213360"/>
                </a:moveTo>
                <a:lnTo>
                  <a:pt x="152400" y="213360"/>
                </a:lnTo>
                <a:lnTo>
                  <a:pt x="152400" y="207874"/>
                </a:lnTo>
                <a:cubicBezTo>
                  <a:pt x="171650" y="179451"/>
                  <a:pt x="183137" y="144409"/>
                  <a:pt x="183137" y="106680"/>
                </a:cubicBezTo>
                <a:cubicBezTo>
                  <a:pt x="183137" y="68951"/>
                  <a:pt x="171660" y="33909"/>
                  <a:pt x="151990" y="4848"/>
                </a:cubicBezTo>
                <a:lnTo>
                  <a:pt x="152400" y="5486"/>
                </a:lnTo>
                <a:lnTo>
                  <a:pt x="152400" y="2438"/>
                </a:lnTo>
                <a:cubicBezTo>
                  <a:pt x="237877" y="37719"/>
                  <a:pt x="298180" y="117796"/>
                  <a:pt x="304305" y="212646"/>
                </a:cubicBezTo>
                <a:lnTo>
                  <a:pt x="304343" y="21336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  <p:sp>
        <p:nvSpPr>
          <p:cNvPr name="AutoShape 11" id="11"/>
          <p:cNvSpPr/>
          <p:nvPr/>
        </p:nvSpPr>
        <p:spPr>
          <a:xfrm rot="0">
            <a:off x="4230875" y="4583470"/>
            <a:ext cx="1498612" cy="1498612"/>
          </a:xfrm>
          <a:prstGeom prst="ellipse">
            <a:avLst/>
          </a:prstGeom>
          <a:solidFill>
            <a:schemeClr val="lt2">
              <a:alpha val="100000"/>
            </a:schemeClr>
          </a:solidFill>
          <a:ln/>
        </p:spPr>
      </p:sp>
      <p:sp>
        <p:nvSpPr>
          <p:cNvPr name="Freeform 12" id="12"/>
          <p:cNvSpPr/>
          <p:nvPr/>
        </p:nvSpPr>
        <p:spPr>
          <a:xfrm rot="0">
            <a:off x="4713980" y="5062314"/>
            <a:ext cx="532402" cy="502824"/>
          </a:xfrm>
          <a:custGeom>
            <a:avLst/>
            <a:gdLst/>
            <a:ahLst/>
            <a:cxnLst/>
            <a:rect r="r" b="b" t="t" l="l"/>
            <a:pathLst>
              <a:path h="304800" w="304800">
                <a:moveTo>
                  <a:pt x="0" y="91440"/>
                </a:moveTo>
                <a:lnTo>
                  <a:pt x="152400" y="0"/>
                </a:lnTo>
                <a:lnTo>
                  <a:pt x="304800" y="91440"/>
                </a:lnTo>
                <a:lnTo>
                  <a:pt x="304800" y="121920"/>
                </a:lnTo>
                <a:lnTo>
                  <a:pt x="0" y="121920"/>
                </a:lnTo>
                <a:lnTo>
                  <a:pt x="0" y="91440"/>
                </a:lnTo>
                <a:close/>
                <a:moveTo>
                  <a:pt x="0" y="274320"/>
                </a:moveTo>
                <a:lnTo>
                  <a:pt x="304800" y="27432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274320"/>
                </a:lnTo>
                <a:close/>
                <a:moveTo>
                  <a:pt x="30480" y="243840"/>
                </a:moveTo>
                <a:lnTo>
                  <a:pt x="274320" y="243840"/>
                </a:lnTo>
                <a:lnTo>
                  <a:pt x="274320" y="274320"/>
                </a:lnTo>
                <a:lnTo>
                  <a:pt x="30480" y="274320"/>
                </a:lnTo>
                <a:lnTo>
                  <a:pt x="30480" y="243840"/>
                </a:lnTo>
                <a:close/>
                <a:moveTo>
                  <a:pt x="30480" y="121920"/>
                </a:moveTo>
                <a:lnTo>
                  <a:pt x="91440" y="121920"/>
                </a:lnTo>
                <a:lnTo>
                  <a:pt x="91440" y="243840"/>
                </a:lnTo>
                <a:lnTo>
                  <a:pt x="30480" y="243840"/>
                </a:lnTo>
                <a:lnTo>
                  <a:pt x="30480" y="121920"/>
                </a:lnTo>
                <a:close/>
                <a:moveTo>
                  <a:pt x="121920" y="121920"/>
                </a:moveTo>
                <a:lnTo>
                  <a:pt x="182880" y="121920"/>
                </a:lnTo>
                <a:lnTo>
                  <a:pt x="182880" y="243840"/>
                </a:lnTo>
                <a:lnTo>
                  <a:pt x="121920" y="243840"/>
                </a:lnTo>
                <a:lnTo>
                  <a:pt x="121920" y="121920"/>
                </a:lnTo>
                <a:close/>
                <a:moveTo>
                  <a:pt x="213360" y="121920"/>
                </a:moveTo>
                <a:lnTo>
                  <a:pt x="274320" y="121920"/>
                </a:lnTo>
                <a:lnTo>
                  <a:pt x="274320" y="243840"/>
                </a:lnTo>
                <a:lnTo>
                  <a:pt x="213360" y="243840"/>
                </a:lnTo>
                <a:lnTo>
                  <a:pt x="213360" y="12192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0" t="0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>
            <a:alphaModFix amt="70000"/>
          </a:blip>
          <a:srcRect t="9252" b="9252"/>
          <a:stretch>
            <a:fillRect/>
          </a:stretch>
        </p:blipFill>
        <p:spPr>
          <a:xfrm rot="0">
            <a:off x="1056516" y="1883462"/>
            <a:ext cx="4901797" cy="3994800"/>
          </a:xfrm>
          <a:prstGeom prst="round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476023" y="265328"/>
            <a:ext cx="11239500" cy="914400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b="true" sz="3000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xomo币发行机制及分配方式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419847" y="2080558"/>
            <a:ext cx="4660646" cy="1436217"/>
          </a:xfrm>
          <a:prstGeom prst="rect">
            <a:avLst/>
          </a:prstGeom>
          <a:ln/>
        </p:spPr>
        <p:txBody>
          <a:bodyPr anchor="t" rtlCol="false" lIns="66008" rIns="66008" tIns="33052" bIns="33052" anchorCtr="false" vert="horz" wrap="square">
            <a:norm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请注意，由于我无法实时获取具体的数字货币信息，以上内容主要是基于一般数字货币的通行做法进行的推测和描述。如需了解xomo币的具体信息，请查阅其官方文档或咨询相关专业人士。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419847" y="4282417"/>
            <a:ext cx="4660646" cy="1436217"/>
          </a:xfrm>
          <a:prstGeom prst="rect">
            <a:avLst/>
          </a:prstGeom>
          <a:ln/>
        </p:spPr>
        <p:txBody>
          <a:bodyPr anchor="t" rtlCol="false" lIns="66008" rIns="66008" tIns="33052" bIns="33052" anchorCtr="false" vert="horz" wrap="square">
            <a:norm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另外需要强调的是，投资数字货币存在风险，请务必谨慎评估自己的风险承受能力和投资目标后再做决策。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0" t="0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907007" y="-112149"/>
            <a:ext cx="2051957" cy="1842306"/>
          </a:xfrm>
          <a:prstGeom prst="rect">
            <a:avLst/>
          </a:prstGeom>
          <a:ln/>
        </p:spPr>
        <p:txBody>
          <a:bodyPr anchor="b" rtlCol="false" lIns="114300" rIns="114300" tIns="57150" bIns="57150" anchorCtr="false" vert="horz" wrap="square">
            <a:normAutofit/>
          </a:bodyPr>
          <a:lstStyle/>
          <a:p>
            <a:pPr algn="r">
              <a:lnSpc>
                <a:spcPct val="120000"/>
              </a:lnSpc>
            </a:pPr>
            <a:r>
              <a:rPr lang="en-US" b="true" sz="6600">
                <a:solidFill>
                  <a:srgbClr val="A2FFFF">
                    <a:alpha val="100000"/>
                  </a:srgbClr>
                </a:solidFill>
                <a:highlight>
                  <a:srgbClr val="000000">
                    <a:alpha val="0"/>
                  </a:srgbClr>
                </a:highlight>
                <a:latin typeface="Microsoft Yahei"/>
                <a:ea typeface="Microsoft Yahei"/>
                <a:cs typeface="Microsoft Yahei"/>
              </a:rPr>
              <a:t>03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470902" y="-102387"/>
            <a:ext cx="3926719" cy="1842306"/>
          </a:xfrm>
          <a:prstGeom prst="rect">
            <a:avLst/>
          </a:prstGeom>
          <a:ln/>
        </p:spPr>
        <p:txBody>
          <a:bodyPr anchor="b" rtlCol="false" lIns="114300" rIns="114300" tIns="57150" bIns="57150" anchorCtr="false" vert="horz" wrap="square">
            <a:normAutofit/>
          </a:bodyPr>
          <a:lstStyle/>
          <a:p>
            <a:pPr algn="r">
              <a:lnSpc>
                <a:spcPct val="120000"/>
              </a:lnSpc>
            </a:pPr>
            <a:r>
              <a:rPr lang="en-US" b="true" sz="6600">
                <a:solidFill>
                  <a:srgbClr val="A2FFFF">
                    <a:alpha val="100000"/>
                  </a:srgbClr>
                </a:solidFill>
                <a:highlight>
                  <a:srgbClr val="000000">
                    <a:alpha val="0"/>
                  </a:srgbClr>
                </a:highlight>
                <a:latin typeface="Microsoft Yahei"/>
                <a:ea typeface="Microsoft Yahei"/>
                <a:cs typeface="Microsoft Yahei"/>
              </a:rPr>
              <a:t>PART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986130" y="1852017"/>
            <a:ext cx="8920950" cy="2326114"/>
          </a:xfrm>
          <a:prstGeom prst="rect">
            <a:avLst/>
          </a:prstGeom>
          <a:ln/>
        </p:spPr>
        <p:txBody>
          <a:bodyPr anchor="t" rtlCol="false" lIns="114300" rIns="114300" tIns="57150" bIns="57150" anchorCtr="false" vert="horz" wrap="square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b="true" sz="45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xomo币应用场景与价值体现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0" t="0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>
            <a:alphaModFix amt="100000"/>
          </a:blip>
          <a:srcRect t="15294" b="15294"/>
          <a:stretch>
            <a:fillRect/>
          </a:stretch>
        </p:blipFill>
        <p:spPr>
          <a:xfrm rot="0">
            <a:off x="6203747" y="1487175"/>
            <a:ext cx="5238701" cy="4637054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482606" y="1947878"/>
            <a:ext cx="4238625" cy="914400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xomo币可以在各大电商平台作为支付方式，为用户提供更多支付选择，同时降低交易成本。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82606" y="1370655"/>
            <a:ext cx="4219575" cy="738707"/>
          </a:xfrm>
          <a:prstGeom prst="rect">
            <a:avLst/>
          </a:prstGeom>
          <a:ln/>
        </p:spPr>
        <p:txBody>
          <a:bodyPr anchor="ctr" rtlCol="false" lIns="123825" rIns="57150" tIns="123825" bIns="123825" anchorCtr="false" vert="horz"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b="true" sz="240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电商平台支付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82606" y="3712973"/>
            <a:ext cx="4238625" cy="914400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通过xomo币进行线上购物支付，可以实现快速、安全的交易过程，提升用户购物体验。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82606" y="3116450"/>
            <a:ext cx="4219575" cy="736876"/>
          </a:xfrm>
          <a:prstGeom prst="rect">
            <a:avLst/>
          </a:prstGeom>
          <a:ln/>
        </p:spPr>
        <p:txBody>
          <a:bodyPr anchor="ctr" rtlCol="false" lIns="123825" rIns="57150" tIns="123825" bIns="123825" anchorCtr="false" vert="horz"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b="true" sz="240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快捷支付体验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82606" y="5377103"/>
            <a:ext cx="4238625" cy="914400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使用xomo币支付还可能参与电商平台的各类促销活动，享受更多优惠。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82606" y="4799881"/>
            <a:ext cx="4219575" cy="749453"/>
          </a:xfrm>
          <a:prstGeom prst="rect">
            <a:avLst/>
          </a:prstGeom>
          <a:ln/>
        </p:spPr>
        <p:txBody>
          <a:bodyPr anchor="ctr" rtlCol="false" lIns="123825" rIns="57150" tIns="123825" bIns="123825" anchorCtr="false" vert="horz"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b="true" sz="240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促销活动参与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76023" y="265328"/>
            <a:ext cx="11239500" cy="914400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b="true" sz="3000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线上购物支付功能实现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42238" y="1676264"/>
            <a:ext cx="849630" cy="481965"/>
          </a:xfrm>
          <a:prstGeom prst="rect">
            <a:avLst/>
          </a:prstGeom>
          <a:ln/>
        </p:spPr>
        <p:txBody>
          <a:bodyPr anchor="ctr" rtlCol="false" lIns="91440" rIns="91440" tIns="45720" bIns="45720" anchorCtr="true" vert="horz"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42238" y="3414840"/>
            <a:ext cx="849630" cy="481965"/>
          </a:xfrm>
          <a:prstGeom prst="rect">
            <a:avLst/>
          </a:prstGeom>
          <a:ln/>
        </p:spPr>
        <p:txBody>
          <a:bodyPr anchor="ctr" rtlCol="false" lIns="91440" rIns="91440" tIns="45720" bIns="45720" anchorCtr="true" vert="horz"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42238" y="5136121"/>
            <a:ext cx="849630" cy="481965"/>
          </a:xfrm>
          <a:prstGeom prst="rect">
            <a:avLst/>
          </a:prstGeom>
          <a:ln/>
        </p:spPr>
        <p:txBody>
          <a:bodyPr anchor="ctr" rtlCol="false" lIns="91440" rIns="91440" tIns="45720" bIns="45720" anchorCtr="true" vert="horz"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03</a:t>
            </a:r>
          </a:p>
        </p:txBody>
      </p:sp>
      <p:sp>
        <p:nvSpPr>
          <p:cNvPr name="AutoShape 13" id="13"/>
          <p:cNvSpPr/>
          <p:nvPr/>
        </p:nvSpPr>
        <p:spPr>
          <a:xfrm rot="0">
            <a:off x="647738" y="1597932"/>
            <a:ext cx="638629" cy="638629"/>
          </a:xfrm>
          <a:prstGeom prst="rect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name="AutoShape 14" id="14"/>
          <p:cNvSpPr/>
          <p:nvPr/>
        </p:nvSpPr>
        <p:spPr>
          <a:xfrm rot="0">
            <a:off x="647738" y="3327861"/>
            <a:ext cx="638629" cy="638629"/>
          </a:xfrm>
          <a:prstGeom prst="rect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name="AutoShape 15" id="15"/>
          <p:cNvSpPr/>
          <p:nvPr/>
        </p:nvSpPr>
        <p:spPr>
          <a:xfrm rot="0">
            <a:off x="647738" y="5057789"/>
            <a:ext cx="638629" cy="638629"/>
          </a:xfrm>
          <a:prstGeom prst="rect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0" t="0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>
            <a:alphaModFix amt="100000"/>
          </a:blip>
          <a:srcRect/>
          <a:stretch>
            <a:fillRect/>
          </a:stretch>
        </p:blipFill>
        <p:spPr>
          <a:xfrm rot="0">
            <a:off x="476023" y="1726817"/>
            <a:ext cx="4434841" cy="4434841"/>
          </a:xfrm>
          <a:prstGeom prst="round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562187" y="4881292"/>
            <a:ext cx="6000750" cy="711336"/>
          </a:xfrm>
          <a:prstGeom prst="rect">
            <a:avLst/>
          </a:prstGeom>
          <a:ln/>
        </p:spPr>
        <p:txBody>
          <a:bodyPr anchor="b" rtlCol="false" lIns="123825" rIns="57150" tIns="123825" bIns="123825" anchorCtr="false" vert="horz" wrap="square">
            <a:noAutofit/>
          </a:bodyPr>
          <a:lstStyle/>
          <a:p>
            <a:pPr>
              <a:lnSpc>
                <a:spcPct val="120000"/>
              </a:lnSpc>
            </a:pPr>
            <a:r>
              <a:rPr lang="en-US" b="true" sz="240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去中心化交易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267801" y="5523753"/>
            <a:ext cx="6477000" cy="914400"/>
          </a:xfrm>
          <a:prstGeom prst="rect">
            <a:avLst/>
          </a:prstGeom>
          <a:ln/>
        </p:spPr>
        <p:txBody>
          <a:bodyPr anchor="t" rtlCol="false" lIns="0" rIns="0" tIns="0" bIns="0" anchorCtr="false" vert="horz" wrap="square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xomo币可以用于去中心化的版权交易平台，降低交易成本，提高交易效率。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5267801" y="1835975"/>
            <a:ext cx="238125" cy="238125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name="TextBox 6" id="6"/>
          <p:cNvSpPr txBox="true"/>
          <p:nvPr/>
        </p:nvSpPr>
        <p:spPr>
          <a:xfrm rot="0">
            <a:off x="5562187" y="1621998"/>
            <a:ext cx="6000750" cy="666079"/>
          </a:xfrm>
          <a:prstGeom prst="rect">
            <a:avLst/>
          </a:prstGeom>
          <a:ln/>
        </p:spPr>
        <p:txBody>
          <a:bodyPr anchor="b" rtlCol="false" lIns="123825" rIns="57150" tIns="123825" bIns="123825" anchorCtr="false" vert="horz" wrap="square">
            <a:noAutofit/>
          </a:bodyPr>
          <a:lstStyle/>
          <a:p>
            <a:pPr>
              <a:lnSpc>
                <a:spcPct val="120000"/>
              </a:lnSpc>
            </a:pPr>
            <a:r>
              <a:rPr lang="en-US" b="true" sz="240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版权确权与追踪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267801" y="2234038"/>
            <a:ext cx="6477000" cy="914400"/>
          </a:xfrm>
          <a:prstGeom prst="rect">
            <a:avLst/>
          </a:prstGeom>
          <a:ln/>
        </p:spPr>
        <p:txBody>
          <a:bodyPr anchor="t" rtlCol="false" lIns="0" rIns="0" tIns="0" bIns="0" anchorCtr="false" vert="horz" wrap="square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xomo币可以用于数字版权的购买、转让和维权，通过区块链技术确保版权的真实性和可追溯性。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562187" y="3262274"/>
            <a:ext cx="6000750" cy="697555"/>
          </a:xfrm>
          <a:prstGeom prst="rect">
            <a:avLst/>
          </a:prstGeom>
          <a:ln/>
        </p:spPr>
        <p:txBody>
          <a:bodyPr anchor="b" rtlCol="false" lIns="123825" rIns="57150" tIns="123825" bIns="123825" anchorCtr="false" vert="horz" wrap="square">
            <a:noAutofit/>
          </a:bodyPr>
          <a:lstStyle/>
          <a:p>
            <a:pPr>
              <a:lnSpc>
                <a:spcPct val="120000"/>
              </a:lnSpc>
            </a:pPr>
            <a:r>
              <a:rPr lang="en-US" b="true" sz="240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创作者激励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67801" y="3896612"/>
            <a:ext cx="6477000" cy="914400"/>
          </a:xfrm>
          <a:prstGeom prst="rect">
            <a:avLst/>
          </a:prstGeom>
          <a:ln/>
        </p:spPr>
        <p:txBody>
          <a:bodyPr anchor="t" rtlCol="false" lIns="0" rIns="0" tIns="0" bIns="0" anchorCtr="false" vert="horz" wrap="square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通过xomo币，创作者可以获得更直接的经济回报，激励其创作更多优质内容。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76023" y="265328"/>
            <a:ext cx="11239500" cy="914400"/>
          </a:xfrm>
          <a:prstGeom prst="rect">
            <a:avLst/>
          </a:prstGeom>
          <a:ln/>
        </p:spPr>
        <p:txBody>
          <a:bodyPr anchor="ctr" rtlCol="false" lIns="123825" rIns="57150" tIns="123825" bIns="123825" anchorCtr="false" vert="horz" wrap="square">
            <a:noAutofit/>
          </a:bodyPr>
          <a:lstStyle/>
          <a:p>
            <a:pPr>
              <a:lnSpc>
                <a:spcPct val="140000"/>
              </a:lnSpc>
            </a:pPr>
            <a:r>
              <a:rPr lang="en-US" b="true" sz="3000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数字版权保护与交易应用</a:t>
            </a:r>
          </a:p>
        </p:txBody>
      </p:sp>
      <p:sp>
        <p:nvSpPr>
          <p:cNvPr name="AutoShape 11" id="11"/>
          <p:cNvSpPr/>
          <p:nvPr/>
        </p:nvSpPr>
        <p:spPr>
          <a:xfrm rot="0">
            <a:off x="5267801" y="3491989"/>
            <a:ext cx="238125" cy="238125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name="AutoShape 12" id="12"/>
          <p:cNvSpPr/>
          <p:nvPr/>
        </p:nvSpPr>
        <p:spPr>
          <a:xfrm rot="0">
            <a:off x="5267801" y="5117897"/>
            <a:ext cx="238125" cy="238125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0" t="0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rcRect l="16583" r="16583"/>
          <a:stretch>
            <a:fillRect/>
          </a:stretch>
        </p:blipFill>
        <p:spPr>
          <a:xfrm rot="0">
            <a:off x="4462463" y="2088071"/>
            <a:ext cx="3267075" cy="3267075"/>
          </a:xfrm>
          <a:prstGeom prst="ellipse">
            <a:avLst/>
          </a:prstGeom>
          <a:ln w="57150">
            <a:solidFill>
              <a:schemeClr val="accent1"/>
            </a:solidFill>
            <a:prstDash val="solid"/>
          </a:ln>
        </p:spPr>
      </p:pic>
      <p:sp>
        <p:nvSpPr>
          <p:cNvPr name="TextBox 3" id="3"/>
          <p:cNvSpPr txBox="true"/>
          <p:nvPr/>
        </p:nvSpPr>
        <p:spPr>
          <a:xfrm rot="0">
            <a:off x="539110" y="2972036"/>
            <a:ext cx="3314231" cy="647995"/>
          </a:xfrm>
          <a:prstGeom prst="rect">
            <a:avLst/>
          </a:prstGeom>
          <a:ln/>
        </p:spPr>
        <p:txBody>
          <a:bodyPr anchor="ctr" rtlCol="false" lIns="114300" rIns="114300" tIns="57150" bIns="57150" anchorCtr="false" vert="horz" wrap="square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b="true" sz="240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跨境支付便利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059848" y="1716027"/>
            <a:ext cx="3314231" cy="1580007"/>
          </a:xfrm>
          <a:prstGeom prst="rect">
            <a:avLst/>
          </a:prstGeom>
          <a:ln/>
        </p:spPr>
        <p:txBody>
          <a:bodyPr anchor="t" rtlCol="false" lIns="114300" rIns="114300" tIns="57150" bIns="57150" anchorCtr="false" vert="horz" wrap="square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使用xomo币进行跨境支付可以避免传统外汇交易中的汇率波动风险。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059848" y="1097369"/>
            <a:ext cx="3314231" cy="622955"/>
          </a:xfrm>
          <a:prstGeom prst="rect">
            <a:avLst/>
          </a:prstGeom>
          <a:ln/>
        </p:spPr>
        <p:txBody>
          <a:bodyPr anchor="ctr" rtlCol="false" lIns="114300" rIns="114300" tIns="57150" bIns="57150" anchorCtr="false" vert="horz" wrap="square">
            <a:noAutofit/>
          </a:bodyPr>
          <a:lstStyle/>
          <a:p>
            <a:pPr>
              <a:lnSpc>
                <a:spcPct val="96000"/>
              </a:lnSpc>
            </a:pPr>
            <a:r>
              <a:rPr lang="en-US" b="true" sz="240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汇率风险降低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059848" y="4019931"/>
            <a:ext cx="3314231" cy="547835"/>
          </a:xfrm>
          <a:prstGeom prst="rect">
            <a:avLst/>
          </a:prstGeom>
          <a:ln/>
        </p:spPr>
        <p:txBody>
          <a:bodyPr anchor="b" rtlCol="false" lIns="114300" rIns="114300" tIns="57150" bIns="57150" anchorCtr="false" vert="horz" wrap="square">
            <a:noAutofit/>
          </a:bodyPr>
          <a:lstStyle/>
          <a:p>
            <a:pPr>
              <a:lnSpc>
                <a:spcPct val="120000"/>
              </a:lnSpc>
            </a:pPr>
            <a:r>
              <a:rPr lang="en-US" b="true" sz="240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结算效率提升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059848" y="4565142"/>
            <a:ext cx="3314231" cy="1580007"/>
          </a:xfrm>
          <a:prstGeom prst="rect">
            <a:avLst/>
          </a:prstGeom>
          <a:ln/>
        </p:spPr>
        <p:txBody>
          <a:bodyPr anchor="t" rtlCol="false" lIns="114300" rIns="114300" tIns="57150" bIns="57150" anchorCtr="false" vert="horz" wrap="square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通过智能合约等技术手段，xomo币可以自动完成结算过程，提高结算效率。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39110" y="3620031"/>
            <a:ext cx="3314231" cy="1580007"/>
          </a:xfrm>
          <a:prstGeom prst="rect">
            <a:avLst/>
          </a:prstGeom>
          <a:ln/>
        </p:spPr>
        <p:txBody>
          <a:bodyPr anchor="t" rtlCol="false" lIns="114300" rIns="114300" tIns="57150" bIns="57150" anchorCtr="false" vert="horz" wrap="square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xomo币可以实现全球范围内的快速跨境支付，降低跨境交易的成本和时间成本。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76023" y="265328"/>
            <a:ext cx="11239500" cy="914400"/>
          </a:xfrm>
          <a:prstGeom prst="rect">
            <a:avLst/>
          </a:prstGeom>
          <a:ln/>
        </p:spPr>
        <p:txBody>
          <a:bodyPr anchor="ctr" rtlCol="false" lIns="123825" rIns="57150" tIns="123825" bIns="123825" anchorCtr="false" vert="horz" wrap="square">
            <a:noAutofit/>
          </a:bodyPr>
          <a:lstStyle/>
          <a:p>
            <a:pPr>
              <a:lnSpc>
                <a:spcPct val="140000"/>
              </a:lnSpc>
            </a:pPr>
            <a:r>
              <a:rPr lang="en-US" b="true" sz="3000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跨境支付和结算便利性探讨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0" t="0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731631" y="1742733"/>
            <a:ext cx="3798277" cy="3798277"/>
          </a:xfrm>
          <a:prstGeom prst="ellipse">
            <a:avLst/>
          </a:prstGeom>
          <a:solidFill>
            <a:schemeClr val="lt2">
              <a:alpha val="80000"/>
            </a:schemeClr>
          </a:solidFill>
          <a:ln/>
        </p:spPr>
      </p:sp>
      <p:sp>
        <p:nvSpPr>
          <p:cNvPr name="AutoShape 3" id="3"/>
          <p:cNvSpPr/>
          <p:nvPr/>
        </p:nvSpPr>
        <p:spPr>
          <a:xfrm rot="0">
            <a:off x="3059989" y="1383703"/>
            <a:ext cx="1133475" cy="1133475"/>
          </a:xfrm>
          <a:prstGeom prst="ellipse">
            <a:avLst/>
          </a:prstGeom>
          <a:solidFill>
            <a:schemeClr val="lt1">
              <a:alpha val="80000"/>
            </a:schemeClr>
          </a:solidFill>
          <a:ln/>
        </p:spPr>
      </p:sp>
      <p:sp>
        <p:nvSpPr>
          <p:cNvPr name="AutoShape 4" id="4"/>
          <p:cNvSpPr/>
          <p:nvPr/>
        </p:nvSpPr>
        <p:spPr>
          <a:xfrm rot="0">
            <a:off x="7662092" y="1742733"/>
            <a:ext cx="3798277" cy="3798277"/>
          </a:xfrm>
          <a:prstGeom prst="ellipse">
            <a:avLst/>
          </a:prstGeom>
          <a:solidFill>
            <a:schemeClr val="lt2">
              <a:alpha val="80000"/>
            </a:schemeClr>
          </a:solidFill>
          <a:ln/>
        </p:spPr>
      </p:sp>
      <p:sp>
        <p:nvSpPr>
          <p:cNvPr name="AutoShape 5" id="5"/>
          <p:cNvSpPr/>
          <p:nvPr/>
        </p:nvSpPr>
        <p:spPr>
          <a:xfrm rot="0">
            <a:off x="4196862" y="1742733"/>
            <a:ext cx="3798277" cy="3798277"/>
          </a:xfrm>
          <a:prstGeom prst="ellipse">
            <a:avLst/>
          </a:prstGeom>
          <a:solidFill>
            <a:schemeClr val="lt2">
              <a:alpha val="80000"/>
            </a:schemeClr>
          </a:solidFill>
          <a:ln/>
        </p:spPr>
      </p:sp>
      <p:sp>
        <p:nvSpPr>
          <p:cNvPr name="TextBox 6" id="6"/>
          <p:cNvSpPr txBox="true"/>
          <p:nvPr/>
        </p:nvSpPr>
        <p:spPr>
          <a:xfrm rot="0">
            <a:off x="1170411" y="2719841"/>
            <a:ext cx="2800350" cy="676275"/>
          </a:xfrm>
          <a:prstGeom prst="rect">
            <a:avLst/>
          </a:prstGeom>
          <a:ln/>
        </p:spPr>
        <p:txBody>
          <a:bodyPr anchor="b" rtlCol="false" lIns="123825" rIns="57150" tIns="123825" bIns="123825" anchorCtr="false" vert="horz" wrap="square">
            <a:noAutofit/>
          </a:bodyPr>
          <a:lstStyle/>
          <a:p>
            <a:pPr>
              <a:lnSpc>
                <a:spcPct val="120000"/>
              </a:lnSpc>
            </a:pPr>
            <a:r>
              <a:rPr lang="en-US" b="true" sz="240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预测市场参与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70411" y="3382542"/>
            <a:ext cx="2924175" cy="1247775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xomo币可以用于参与预测市场，对各类事件的结果进行投注和预测。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707422" y="2719841"/>
            <a:ext cx="2800350" cy="676275"/>
          </a:xfrm>
          <a:prstGeom prst="rect">
            <a:avLst/>
          </a:prstGeom>
          <a:ln/>
        </p:spPr>
        <p:txBody>
          <a:bodyPr anchor="b" rtlCol="false" lIns="123825" rIns="57150" tIns="123825" bIns="123825" anchorCtr="false" vert="horz" wrap="square">
            <a:noAutofit/>
          </a:bodyPr>
          <a:lstStyle/>
          <a:p>
            <a:pPr>
              <a:lnSpc>
                <a:spcPct val="120000"/>
              </a:lnSpc>
            </a:pPr>
            <a:r>
              <a:rPr lang="en-US" b="true" sz="240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金融衍生品交易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707422" y="3382542"/>
            <a:ext cx="2924175" cy="1247775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基于xomo币可以开发出多种金融衍生品，如期货、期权等，为用户提供更多投资选择。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226846" y="2719841"/>
            <a:ext cx="2800350" cy="676275"/>
          </a:xfrm>
          <a:prstGeom prst="rect">
            <a:avLst/>
          </a:prstGeom>
          <a:ln/>
        </p:spPr>
        <p:txBody>
          <a:bodyPr anchor="b" rtlCol="false" lIns="123825" rIns="57150" tIns="123825" bIns="123825" anchorCtr="false" vert="horz" wrap="square">
            <a:noAutofit/>
          </a:bodyPr>
          <a:lstStyle/>
          <a:p>
            <a:pPr>
              <a:lnSpc>
                <a:spcPct val="120000"/>
              </a:lnSpc>
            </a:pPr>
            <a:r>
              <a:rPr lang="en-US" b="true" sz="240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风险管理工具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226846" y="3382542"/>
            <a:ext cx="2924175" cy="1247775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通过金融衍生品的应用，用户可以利用xomo币进行风险管理，降低投资风险。</a:t>
            </a:r>
          </a:p>
        </p:txBody>
      </p:sp>
      <p:sp>
        <p:nvSpPr>
          <p:cNvPr name="AutoShape 12" id="12"/>
          <p:cNvSpPr/>
          <p:nvPr/>
        </p:nvSpPr>
        <p:spPr>
          <a:xfrm rot="0">
            <a:off x="3126664" y="1450378"/>
            <a:ext cx="1000125" cy="1000125"/>
          </a:xfrm>
          <a:prstGeom prst="ellipse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name="AutoShape 13" id="13"/>
          <p:cNvSpPr/>
          <p:nvPr/>
        </p:nvSpPr>
        <p:spPr>
          <a:xfrm rot="0">
            <a:off x="6801159" y="1383703"/>
            <a:ext cx="1133475" cy="1133475"/>
          </a:xfrm>
          <a:prstGeom prst="ellipse">
            <a:avLst/>
          </a:prstGeom>
          <a:solidFill>
            <a:schemeClr val="lt1">
              <a:alpha val="80000"/>
            </a:schemeClr>
          </a:solidFill>
          <a:ln/>
        </p:spPr>
      </p:sp>
      <p:sp>
        <p:nvSpPr>
          <p:cNvPr name="AutoShape 14" id="14"/>
          <p:cNvSpPr/>
          <p:nvPr/>
        </p:nvSpPr>
        <p:spPr>
          <a:xfrm rot="0">
            <a:off x="6867834" y="1450378"/>
            <a:ext cx="1000125" cy="1000125"/>
          </a:xfrm>
          <a:prstGeom prst="ellipse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name="AutoShape 15" id="15"/>
          <p:cNvSpPr/>
          <p:nvPr/>
        </p:nvSpPr>
        <p:spPr>
          <a:xfrm rot="0">
            <a:off x="10237651" y="1383703"/>
            <a:ext cx="1133475" cy="1133475"/>
          </a:xfrm>
          <a:prstGeom prst="ellipse">
            <a:avLst/>
          </a:prstGeom>
          <a:solidFill>
            <a:schemeClr val="lt1">
              <a:alpha val="80000"/>
            </a:schemeClr>
          </a:solidFill>
          <a:ln/>
        </p:spPr>
      </p:sp>
      <p:sp>
        <p:nvSpPr>
          <p:cNvPr name="AutoShape 16" id="16"/>
          <p:cNvSpPr/>
          <p:nvPr/>
        </p:nvSpPr>
        <p:spPr>
          <a:xfrm rot="0">
            <a:off x="10304326" y="1450378"/>
            <a:ext cx="1000125" cy="1000125"/>
          </a:xfrm>
          <a:prstGeom prst="ellipse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name="TextBox 17" id="17"/>
          <p:cNvSpPr txBox="true"/>
          <p:nvPr/>
        </p:nvSpPr>
        <p:spPr>
          <a:xfrm rot="0">
            <a:off x="10207807" y="1550012"/>
            <a:ext cx="1163319" cy="800856"/>
          </a:xfrm>
          <a:prstGeom prst="rect">
            <a:avLst/>
          </a:prstGeom>
          <a:ln/>
        </p:spPr>
        <p:txBody>
          <a:bodyPr anchor="ctr" rtlCol="false" lIns="123825" rIns="57150" tIns="123825" bIns="123825" anchorCtr="true" vert="horz" wrap="square"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true" sz="345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761790" y="1550012"/>
            <a:ext cx="1163319" cy="800856"/>
          </a:xfrm>
          <a:prstGeom prst="rect">
            <a:avLst/>
          </a:prstGeom>
          <a:ln/>
        </p:spPr>
        <p:txBody>
          <a:bodyPr anchor="ctr" rtlCol="false" lIns="123825" rIns="57150" tIns="123825" bIns="123825" anchorCtr="true" vert="horz" wrap="square"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true" sz="345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030145" y="1550012"/>
            <a:ext cx="1163319" cy="800856"/>
          </a:xfrm>
          <a:prstGeom prst="rect">
            <a:avLst/>
          </a:prstGeom>
          <a:ln/>
        </p:spPr>
        <p:txBody>
          <a:bodyPr anchor="ctr" rtlCol="false" lIns="123825" rIns="57150" tIns="123825" bIns="123825" anchorCtr="true" vert="horz" wrap="square"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b="true" sz="345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01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76023" y="265328"/>
            <a:ext cx="11239500" cy="914400"/>
          </a:xfrm>
          <a:prstGeom prst="rect">
            <a:avLst/>
          </a:prstGeom>
          <a:ln/>
        </p:spPr>
        <p:txBody>
          <a:bodyPr anchor="ctr" rtlCol="false" lIns="123825" rIns="57150" tIns="123825" bIns="123825" anchorCtr="false" vert="horz" wrap="square">
            <a:noAutofit/>
          </a:bodyPr>
          <a:lstStyle/>
          <a:p>
            <a:pPr>
              <a:lnSpc>
                <a:spcPct val="140000"/>
              </a:lnSpc>
            </a:pPr>
            <a:r>
              <a:rPr lang="en-US" b="true" sz="3000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预测市场及金融衍生品应用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0" t="0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907007" y="-112149"/>
            <a:ext cx="2051957" cy="1842306"/>
          </a:xfrm>
          <a:prstGeom prst="rect">
            <a:avLst/>
          </a:prstGeom>
          <a:ln/>
        </p:spPr>
        <p:txBody>
          <a:bodyPr anchor="b" rtlCol="false" lIns="114300" rIns="114300" tIns="57150" bIns="57150" anchorCtr="false" vert="horz" wrap="square">
            <a:normAutofit/>
          </a:bodyPr>
          <a:lstStyle/>
          <a:p>
            <a:pPr algn="r">
              <a:lnSpc>
                <a:spcPct val="120000"/>
              </a:lnSpc>
            </a:pPr>
            <a:r>
              <a:rPr lang="en-US" b="true" sz="6600">
                <a:solidFill>
                  <a:srgbClr val="A2FFFF">
                    <a:alpha val="100000"/>
                  </a:srgbClr>
                </a:solidFill>
                <a:highlight>
                  <a:srgbClr val="000000">
                    <a:alpha val="0"/>
                  </a:srgbClr>
                </a:highlight>
                <a:latin typeface="Microsoft Yahei"/>
                <a:ea typeface="Microsoft Yahei"/>
                <a:cs typeface="Microsoft Yahei"/>
              </a:rPr>
              <a:t>04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470902" y="-102387"/>
            <a:ext cx="3926719" cy="1842306"/>
          </a:xfrm>
          <a:prstGeom prst="rect">
            <a:avLst/>
          </a:prstGeom>
          <a:ln/>
        </p:spPr>
        <p:txBody>
          <a:bodyPr anchor="b" rtlCol="false" lIns="114300" rIns="114300" tIns="57150" bIns="57150" anchorCtr="false" vert="horz" wrap="square">
            <a:normAutofit/>
          </a:bodyPr>
          <a:lstStyle/>
          <a:p>
            <a:pPr algn="r">
              <a:lnSpc>
                <a:spcPct val="120000"/>
              </a:lnSpc>
            </a:pPr>
            <a:r>
              <a:rPr lang="en-US" b="true" sz="6600">
                <a:solidFill>
                  <a:srgbClr val="A2FFFF">
                    <a:alpha val="100000"/>
                  </a:srgbClr>
                </a:solidFill>
                <a:highlight>
                  <a:srgbClr val="000000">
                    <a:alpha val="0"/>
                  </a:srgbClr>
                </a:highlight>
                <a:latin typeface="Microsoft Yahei"/>
                <a:ea typeface="Microsoft Yahei"/>
                <a:cs typeface="Microsoft Yahei"/>
              </a:rPr>
              <a:t>PART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986130" y="1852017"/>
            <a:ext cx="8920950" cy="2326114"/>
          </a:xfrm>
          <a:prstGeom prst="rect">
            <a:avLst/>
          </a:prstGeom>
          <a:ln/>
        </p:spPr>
        <p:txBody>
          <a:bodyPr anchor="t" rtlCol="false" lIns="114300" rIns="114300" tIns="57150" bIns="57150" anchorCtr="false" vert="horz" wrap="square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b="true" sz="45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xomo币投资策略与风险控制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0" t="0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0">
            <a:off x="0" y="0"/>
            <a:ext cx="12192000" cy="6858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218658" y="969872"/>
            <a:ext cx="6733634" cy="5121354"/>
          </a:xfrm>
          <a:prstGeom prst="rect">
            <a:avLst/>
          </a:prstGeom>
          <a:ln/>
        </p:spPr>
        <p:txBody>
          <a:bodyPr anchor="ctr" rtlCol="false" lIns="91440" rIns="91440" tIns="45720" bIns="45720" anchorCtr="false" vert="horz" wrap="square">
            <a:noAutofit/>
          </a:bodyPr>
          <a:lstStyle/>
          <a:p>
            <a:pPr lvl="0" indent="-203200" marL="203200" algn="l">
              <a:lnSpc>
                <a:spcPct val="140000"/>
              </a:lnSpc>
              <a:spcBef>
                <a:spcPts val="375"/>
              </a:spcBef>
              <a:buFont typeface="Arial"/>
              <a:buChar char="•"/>
            </a:pPr>
            <a:r>
              <a:rPr lang="en-US" sz="24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xomo币基本概念与特点</a:t>
            </a:r>
          </a:p>
          <a:p>
            <a:pPr lvl="0" indent="-203200" marL="203200" algn="l">
              <a:lnSpc>
                <a:spcPct val="140000"/>
              </a:lnSpc>
              <a:spcBef>
                <a:spcPts val="375"/>
              </a:spcBef>
              <a:buFont typeface="Arial"/>
              <a:buChar char="•"/>
            </a:pPr>
            <a:r>
              <a:rPr lang="en-US" sz="24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xomo币发行机制及分配方式</a:t>
            </a:r>
          </a:p>
          <a:p>
            <a:pPr lvl="0" indent="-203200" marL="203200" algn="l">
              <a:lnSpc>
                <a:spcPct val="140000"/>
              </a:lnSpc>
              <a:spcBef>
                <a:spcPts val="375"/>
              </a:spcBef>
              <a:buFont typeface="Arial"/>
              <a:buChar char="•"/>
            </a:pPr>
            <a:r>
              <a:rPr lang="en-US" sz="24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xomo币应用场景与价值体现</a:t>
            </a:r>
          </a:p>
          <a:p>
            <a:pPr lvl="0" indent="-203200" marL="203200" algn="l">
              <a:lnSpc>
                <a:spcPct val="140000"/>
              </a:lnSpc>
              <a:spcBef>
                <a:spcPts val="375"/>
              </a:spcBef>
              <a:buFont typeface="Arial"/>
              <a:buChar char="•"/>
            </a:pPr>
            <a:r>
              <a:rPr lang="en-US" sz="24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xomo币投资策略与风险控制</a:t>
            </a:r>
          </a:p>
          <a:p>
            <a:pPr lvl="0" indent="-203200" marL="203200" algn="l">
              <a:lnSpc>
                <a:spcPct val="140000"/>
              </a:lnSpc>
              <a:spcBef>
                <a:spcPts val="375"/>
              </a:spcBef>
              <a:buFont typeface="Arial"/>
              <a:buChar char="•"/>
            </a:pPr>
            <a:r>
              <a:rPr lang="en-US" sz="24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xomo币技术安全与合规性问题</a:t>
            </a:r>
          </a:p>
          <a:p>
            <a:pPr lvl="0" indent="-203200" marL="203200" algn="l">
              <a:lnSpc>
                <a:spcPct val="140000"/>
              </a:lnSpc>
              <a:spcBef>
                <a:spcPts val="375"/>
              </a:spcBef>
              <a:buFont typeface="Arial"/>
              <a:buChar char="•"/>
            </a:pPr>
            <a:r>
              <a:rPr lang="en-US" sz="24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xomo币社区建设与生态发展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-97435"/>
            <a:ext cx="9411839" cy="1680832"/>
          </a:xfrm>
          <a:prstGeom prst="rect">
            <a:avLst/>
          </a:prstGeom>
          <a:ln/>
        </p:spPr>
        <p:txBody>
          <a:bodyPr anchor="ctr" rtlCol="false" lIns="114300" rIns="114300" tIns="57150" bIns="57150" anchorCtr="false" vert="horz"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b="true" sz="9600">
                <a:solidFill>
                  <a:srgbClr val="FFFFFF">
                    <a:alpha val="8627"/>
                    <a:alpha val="9000"/>
                  </a:srgbClr>
                </a:solidFill>
                <a:latin typeface="Microsoft Yahei"/>
                <a:ea typeface="Microsoft Yahei"/>
                <a:cs typeface="Microsoft Yahei"/>
              </a:rPr>
              <a:t>CATALOGUE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68281" y="742980"/>
            <a:ext cx="3679714" cy="977265"/>
          </a:xfrm>
          <a:prstGeom prst="rect">
            <a:avLst/>
          </a:prstGeom>
          <a:ln/>
        </p:spPr>
        <p:txBody>
          <a:bodyPr anchor="ctr" rtlCol="false" lIns="91440" rIns="91440" tIns="45720" bIns="45720" anchorCtr="false" vert="horz" wrap="square">
            <a:normAutofit/>
          </a:bodyPr>
          <a:lstStyle/>
          <a:p>
            <a:pPr algn="l">
              <a:lnSpc>
                <a:spcPct val="100000"/>
              </a:lnSpc>
              <a:spcBef>
                <a:spcPts val="375"/>
              </a:spcBef>
            </a:pPr>
            <a:r>
              <a:rPr lang="en-US" b="true" sz="5400">
                <a:solidFill>
                  <a:srgbClr val="A2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目  录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0" t="0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4963" y="2034175"/>
            <a:ext cx="5829300" cy="781050"/>
          </a:xfrm>
          <a:prstGeom prst="rect">
            <a:avLst/>
          </a:prstGeom>
          <a:ln/>
        </p:spPr>
        <p:txBody>
          <a:bodyPr anchor="t" rtlCol="false" lIns="114300" rIns="114300" tIns="57150" bIns="57150" anchorCtr="false" vert="horz" wrap="square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评估xomo币背后的项目团队、技术实力、应用场景等，以确定其长期价值。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54963" y="1575832"/>
            <a:ext cx="5829300" cy="400050"/>
          </a:xfrm>
          <a:prstGeom prst="rect">
            <a:avLst/>
          </a:prstGeom>
          <a:ln/>
        </p:spPr>
        <p:txBody>
          <a:bodyPr anchor="ctr" rtlCol="false" lIns="114300" rIns="114300" tIns="57150" bIns="57150" anchorCtr="false" vert="horz" wrap="square">
            <a:noAutofit/>
          </a:bodyPr>
          <a:lstStyle/>
          <a:p>
            <a:pPr>
              <a:lnSpc>
                <a:spcPct val="77000"/>
              </a:lnSpc>
            </a:pPr>
            <a:r>
              <a:rPr lang="en-US" b="true" sz="200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基本面分析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54963" y="3530045"/>
            <a:ext cx="5829300" cy="781050"/>
          </a:xfrm>
          <a:prstGeom prst="rect">
            <a:avLst/>
          </a:prstGeom>
          <a:ln/>
        </p:spPr>
        <p:txBody>
          <a:bodyPr anchor="t" rtlCol="false" lIns="114300" rIns="114300" tIns="57150" bIns="57150" anchorCtr="false" vert="horz" wrap="square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观察社区热度、交易量、持币地址数量等，以判断市场对xomo币的认可度和未来走势。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54963" y="3071702"/>
            <a:ext cx="5829300" cy="400050"/>
          </a:xfrm>
          <a:prstGeom prst="rect">
            <a:avLst/>
          </a:prstGeom>
          <a:ln/>
        </p:spPr>
        <p:txBody>
          <a:bodyPr anchor="ctr" rtlCol="false" lIns="114300" rIns="114300" tIns="57150" bIns="57150" anchorCtr="false" vert="horz" wrap="square">
            <a:noAutofit/>
          </a:bodyPr>
          <a:lstStyle/>
          <a:p>
            <a:pPr>
              <a:lnSpc>
                <a:spcPct val="77000"/>
              </a:lnSpc>
            </a:pPr>
            <a:r>
              <a:rPr lang="en-US" b="true" sz="200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市场情绪分析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54963" y="5118981"/>
            <a:ext cx="5829300" cy="781050"/>
          </a:xfrm>
          <a:prstGeom prst="rect">
            <a:avLst/>
          </a:prstGeom>
          <a:ln/>
        </p:spPr>
        <p:txBody>
          <a:bodyPr anchor="t" rtlCol="false" lIns="114300" rIns="114300" tIns="57150" bIns="57150" anchorCtr="false" vert="horz" wrap="square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考虑全球及所在国家的经济环境、政策法规对加密货币市场的影响。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54963" y="4660638"/>
            <a:ext cx="5829300" cy="400050"/>
          </a:xfrm>
          <a:prstGeom prst="rect">
            <a:avLst/>
          </a:prstGeom>
          <a:ln/>
        </p:spPr>
        <p:txBody>
          <a:bodyPr anchor="ctr" rtlCol="false" lIns="114300" rIns="114300" tIns="57150" bIns="57150" anchorCtr="false" vert="horz" wrap="square">
            <a:noAutofit/>
          </a:bodyPr>
          <a:lstStyle/>
          <a:p>
            <a:pPr>
              <a:lnSpc>
                <a:spcPct val="77000"/>
              </a:lnSpc>
            </a:pPr>
            <a:r>
              <a:rPr lang="en-US" b="true" sz="200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宏观经济环境分析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rcRect l="13958" r="13958" t="0"/>
          <a:stretch>
            <a:fillRect/>
          </a:stretch>
        </p:blipFill>
        <p:spPr>
          <a:xfrm rot="0">
            <a:off x="6738931" y="1450035"/>
            <a:ext cx="4792980" cy="4792980"/>
          </a:xfrm>
          <a:prstGeom prst="ellipse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476023" y="265328"/>
            <a:ext cx="11239500" cy="914400"/>
          </a:xfrm>
          <a:prstGeom prst="rect">
            <a:avLst/>
          </a:prstGeom>
          <a:ln/>
        </p:spPr>
        <p:txBody>
          <a:bodyPr anchor="ctr" rtlCol="false" lIns="123825" rIns="57150" tIns="123825" bIns="123825" anchorCtr="false" vert="horz" wrap="square">
            <a:noAutofit/>
          </a:bodyPr>
          <a:lstStyle/>
          <a:p>
            <a:pPr>
              <a:lnSpc>
                <a:spcPct val="140000"/>
              </a:lnSpc>
            </a:pPr>
            <a:r>
              <a:rPr lang="en-US" b="true" sz="3000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投资价值分析及预测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0" t="0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0">
            <a:off x="552651" y="1629738"/>
            <a:ext cx="4219249" cy="4219249"/>
          </a:xfrm>
          <a:prstGeom prst="ellipse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316538" y="1567945"/>
            <a:ext cx="6096000" cy="400050"/>
          </a:xfrm>
          <a:prstGeom prst="rect">
            <a:avLst/>
          </a:prstGeom>
          <a:ln/>
        </p:spPr>
        <p:txBody>
          <a:bodyPr anchor="b" rtlCol="false" lIns="114300" rIns="114300" tIns="57150" bIns="57150" anchorCtr="false" vert="horz" wrap="square">
            <a:noAutofit/>
          </a:bodyPr>
          <a:lstStyle/>
          <a:p>
            <a:pPr>
              <a:lnSpc>
                <a:spcPct val="77000"/>
              </a:lnSpc>
              <a:spcBef>
                <a:spcPts val="450"/>
              </a:spcBef>
            </a:pPr>
            <a:r>
              <a:rPr lang="en-US" b="true" sz="240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技术风险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316538" y="2054291"/>
            <a:ext cx="6096000" cy="852311"/>
          </a:xfrm>
          <a:prstGeom prst="rect">
            <a:avLst/>
          </a:prstGeom>
          <a:ln/>
        </p:spPr>
        <p:txBody>
          <a:bodyPr anchor="t" rtlCol="false" lIns="114300" rIns="114300" tIns="57150" bIns="57150" anchorCtr="false" vert="horz" wrap="square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评估xomo币所采用的技术是否成熟、安全，是否存在潜在的漏洞或隐患。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344099" y="3218179"/>
            <a:ext cx="6096000" cy="400050"/>
          </a:xfrm>
          <a:prstGeom prst="rect">
            <a:avLst/>
          </a:prstGeom>
          <a:ln/>
        </p:spPr>
        <p:txBody>
          <a:bodyPr anchor="b" rtlCol="false" lIns="114300" rIns="114300" tIns="57150" bIns="57150" anchorCtr="false" vert="horz" wrap="square">
            <a:noAutofit/>
          </a:bodyPr>
          <a:lstStyle/>
          <a:p>
            <a:pPr>
              <a:lnSpc>
                <a:spcPct val="77000"/>
              </a:lnSpc>
              <a:spcBef>
                <a:spcPts val="450"/>
              </a:spcBef>
            </a:pPr>
            <a:r>
              <a:rPr lang="en-US" b="true" sz="240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市场风险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344099" y="3704525"/>
            <a:ext cx="6096000" cy="852311"/>
          </a:xfrm>
          <a:prstGeom prst="rect">
            <a:avLst/>
          </a:prstGeom>
          <a:ln/>
        </p:spPr>
        <p:txBody>
          <a:bodyPr anchor="t" rtlCol="false" lIns="114300" rIns="114300" tIns="57150" bIns="57150" anchorCtr="false" vert="horz" wrap="square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分析市场波动对xomo币价格的影响，以及新竞争者出现对市场份额的威胁。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371661" y="4868412"/>
            <a:ext cx="6096000" cy="400050"/>
          </a:xfrm>
          <a:prstGeom prst="rect">
            <a:avLst/>
          </a:prstGeom>
          <a:ln/>
        </p:spPr>
        <p:txBody>
          <a:bodyPr anchor="b" rtlCol="false" lIns="114300" rIns="114300" tIns="57150" bIns="57150" anchorCtr="false" vert="horz" wrap="square">
            <a:noAutofit/>
          </a:bodyPr>
          <a:lstStyle/>
          <a:p>
            <a:pPr>
              <a:lnSpc>
                <a:spcPct val="77000"/>
              </a:lnSpc>
              <a:spcBef>
                <a:spcPts val="450"/>
              </a:spcBef>
            </a:pPr>
            <a:r>
              <a:rPr lang="en-US" b="true" sz="240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监管风险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371661" y="5354759"/>
            <a:ext cx="6096000" cy="852311"/>
          </a:xfrm>
          <a:prstGeom prst="rect">
            <a:avLst/>
          </a:prstGeom>
          <a:ln/>
        </p:spPr>
        <p:txBody>
          <a:bodyPr anchor="t" rtlCol="false" lIns="114300" rIns="114300" tIns="57150" bIns="57150" anchorCtr="false" vert="horz" wrap="square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关注各国政府对加密货币的监管态度和政策变化，以及可能对xomo币产生的影响。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76023" y="265328"/>
            <a:ext cx="11239500" cy="914400"/>
          </a:xfrm>
          <a:prstGeom prst="rect">
            <a:avLst/>
          </a:prstGeom>
          <a:ln/>
        </p:spPr>
        <p:txBody>
          <a:bodyPr anchor="ctr" rtlCol="false" lIns="123825" rIns="57150" tIns="123825" bIns="123825" anchorCtr="false" vert="horz" wrap="square">
            <a:noAutofit/>
          </a:bodyPr>
          <a:lstStyle/>
          <a:p>
            <a:pPr>
              <a:lnSpc>
                <a:spcPct val="140000"/>
              </a:lnSpc>
            </a:pPr>
            <a:r>
              <a:rPr lang="en-US" b="true" sz="3000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风险点识别和评估方法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0" t="0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602741" y="1342506"/>
            <a:ext cx="6612160" cy="1685627"/>
          </a:xfrm>
          <a:prstGeom prst="roundRect">
            <a:avLst>
              <a:gd fmla="val 9080" name="adj"/>
            </a:avLst>
          </a:prstGeom>
          <a:solidFill>
            <a:schemeClr val="lt2">
              <a:alpha val="80000"/>
            </a:schemeClr>
          </a:solidFill>
          <a:ln/>
        </p:spPr>
      </p:sp>
      <p:sp>
        <p:nvSpPr>
          <p:cNvPr name="TextBox 3" id="3"/>
          <p:cNvSpPr txBox="true"/>
          <p:nvPr/>
        </p:nvSpPr>
        <p:spPr>
          <a:xfrm rot="0">
            <a:off x="749955" y="1680495"/>
            <a:ext cx="1143000" cy="1104900"/>
          </a:xfrm>
          <a:prstGeom prst="rect">
            <a:avLst/>
          </a:prstGeom>
          <a:ln/>
        </p:spPr>
        <p:txBody>
          <a:bodyPr anchor="ctr" rtlCol="false" lIns="114300" rIns="114300" tIns="57150" bIns="57150" anchorCtr="true" vert="horz" wrap="square">
            <a:noAutofit/>
          </a:bodyPr>
          <a:lstStyle/>
          <a:p>
            <a:pPr algn="ctr">
              <a:lnSpc>
                <a:spcPct val="120000"/>
              </a:lnSpc>
              <a:spcBef>
                <a:spcPts val="450"/>
              </a:spcBef>
            </a:pPr>
            <a:r>
              <a:rPr lang="en-US" b="true" sz="5175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01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892955" y="1485066"/>
            <a:ext cx="3493916" cy="579431"/>
          </a:xfrm>
          <a:prstGeom prst="rect">
            <a:avLst/>
          </a:prstGeom>
          <a:ln/>
        </p:spPr>
        <p:txBody>
          <a:bodyPr anchor="b" rtlCol="false" lIns="114300" rIns="114300" tIns="57150" bIns="57150" anchorCtr="false" vert="horz"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b="true" sz="24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分散投资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892955" y="2045448"/>
            <a:ext cx="4995999" cy="818289"/>
          </a:xfrm>
          <a:prstGeom prst="rect">
            <a:avLst/>
          </a:prstGeom>
          <a:ln/>
        </p:spPr>
        <p:txBody>
          <a:bodyPr anchor="t" rtlCol="false" lIns="114300" rIns="114300" tIns="57150" bIns="57150" anchorCtr="false" vert="horz" wrap="square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将资金分散投资于多种加密货币，以降低单一资产的风险。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76023" y="265328"/>
            <a:ext cx="11239500" cy="914400"/>
          </a:xfrm>
          <a:prstGeom prst="rect">
            <a:avLst/>
          </a:prstGeom>
          <a:ln/>
        </p:spPr>
        <p:txBody>
          <a:bodyPr anchor="ctr" rtlCol="false" lIns="123825" rIns="57150" tIns="123825" bIns="123825" anchorCtr="false" vert="horz" wrap="square">
            <a:noAutofit/>
          </a:bodyPr>
          <a:lstStyle/>
          <a:p>
            <a:pPr>
              <a:lnSpc>
                <a:spcPct val="140000"/>
              </a:lnSpc>
            </a:pPr>
            <a:r>
              <a:rPr lang="en-US" b="true" sz="3000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风险控制措施建议</a:t>
            </a:r>
          </a:p>
        </p:txBody>
      </p:sp>
      <p:sp>
        <p:nvSpPr>
          <p:cNvPr name="AutoShape 7" id="7"/>
          <p:cNvSpPr/>
          <p:nvPr/>
        </p:nvSpPr>
        <p:spPr>
          <a:xfrm rot="0">
            <a:off x="2531819" y="3172991"/>
            <a:ext cx="6612160" cy="1685627"/>
          </a:xfrm>
          <a:prstGeom prst="roundRect">
            <a:avLst>
              <a:gd fmla="val 9080" name="adj"/>
            </a:avLst>
          </a:prstGeom>
          <a:solidFill>
            <a:schemeClr val="lt2">
              <a:alpha val="80000"/>
            </a:schemeClr>
          </a:solidFill>
          <a:ln/>
        </p:spPr>
      </p:sp>
      <p:sp>
        <p:nvSpPr>
          <p:cNvPr name="TextBox 8" id="8"/>
          <p:cNvSpPr txBox="true"/>
          <p:nvPr/>
        </p:nvSpPr>
        <p:spPr>
          <a:xfrm rot="0">
            <a:off x="2679034" y="3510980"/>
            <a:ext cx="1143000" cy="1104900"/>
          </a:xfrm>
          <a:prstGeom prst="rect">
            <a:avLst/>
          </a:prstGeom>
          <a:ln/>
        </p:spPr>
        <p:txBody>
          <a:bodyPr anchor="ctr" rtlCol="false" lIns="114300" rIns="114300" tIns="57150" bIns="57150" anchorCtr="true" vert="horz" wrap="square">
            <a:noAutofit/>
          </a:bodyPr>
          <a:lstStyle/>
          <a:p>
            <a:pPr algn="ctr">
              <a:lnSpc>
                <a:spcPct val="120000"/>
              </a:lnSpc>
              <a:spcBef>
                <a:spcPts val="450"/>
              </a:spcBef>
            </a:pPr>
            <a:r>
              <a:rPr lang="en-US" b="true" sz="5175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822034" y="3315552"/>
            <a:ext cx="3493916" cy="579431"/>
          </a:xfrm>
          <a:prstGeom prst="rect">
            <a:avLst/>
          </a:prstGeom>
          <a:ln/>
        </p:spPr>
        <p:txBody>
          <a:bodyPr anchor="b" rtlCol="false" lIns="114300" rIns="114300" tIns="57150" bIns="57150" anchorCtr="false" vert="horz"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b="true" sz="24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定期评估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822034" y="3875933"/>
            <a:ext cx="4995999" cy="818289"/>
          </a:xfrm>
          <a:prstGeom prst="rect">
            <a:avLst/>
          </a:prstGeom>
          <a:ln/>
        </p:spPr>
        <p:txBody>
          <a:bodyPr anchor="t" rtlCol="false" lIns="114300" rIns="114300" tIns="57150" bIns="57150" anchorCtr="false" vert="horz" wrap="square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定期对投资组合进行评估和调整，以确保投资策略与市场环境相匹配。</a:t>
            </a:r>
          </a:p>
        </p:txBody>
      </p:sp>
      <p:sp>
        <p:nvSpPr>
          <p:cNvPr name="AutoShape 11" id="11"/>
          <p:cNvSpPr/>
          <p:nvPr/>
        </p:nvSpPr>
        <p:spPr>
          <a:xfrm rot="0">
            <a:off x="4914425" y="4983758"/>
            <a:ext cx="6612160" cy="1685627"/>
          </a:xfrm>
          <a:prstGeom prst="roundRect">
            <a:avLst>
              <a:gd fmla="val 9080" name="adj"/>
            </a:avLst>
          </a:prstGeom>
          <a:solidFill>
            <a:schemeClr val="lt2">
              <a:alpha val="80000"/>
            </a:schemeClr>
          </a:solidFill>
          <a:ln/>
        </p:spPr>
      </p:sp>
      <p:sp>
        <p:nvSpPr>
          <p:cNvPr name="TextBox 12" id="12"/>
          <p:cNvSpPr txBox="true"/>
          <p:nvPr/>
        </p:nvSpPr>
        <p:spPr>
          <a:xfrm rot="0">
            <a:off x="5061639" y="5321747"/>
            <a:ext cx="1143000" cy="1104900"/>
          </a:xfrm>
          <a:prstGeom prst="rect">
            <a:avLst/>
          </a:prstGeom>
          <a:ln/>
        </p:spPr>
        <p:txBody>
          <a:bodyPr anchor="ctr" rtlCol="false" lIns="114300" rIns="114300" tIns="57150" bIns="57150" anchorCtr="true" vert="horz" wrap="square">
            <a:noAutofit/>
          </a:bodyPr>
          <a:lstStyle/>
          <a:p>
            <a:pPr algn="ctr">
              <a:lnSpc>
                <a:spcPct val="120000"/>
              </a:lnSpc>
              <a:spcBef>
                <a:spcPts val="450"/>
              </a:spcBef>
            </a:pPr>
            <a:r>
              <a:rPr lang="en-US" b="true" sz="5175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03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204639" y="5126318"/>
            <a:ext cx="3493916" cy="579431"/>
          </a:xfrm>
          <a:prstGeom prst="rect">
            <a:avLst/>
          </a:prstGeom>
          <a:ln/>
        </p:spPr>
        <p:txBody>
          <a:bodyPr anchor="b" rtlCol="false" lIns="114300" rIns="114300" tIns="57150" bIns="57150" anchorCtr="false" vert="horz" wrap="square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b="true" sz="24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谨慎追涨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204639" y="5686700"/>
            <a:ext cx="4995999" cy="818289"/>
          </a:xfrm>
          <a:prstGeom prst="rect">
            <a:avLst/>
          </a:prstGeom>
          <a:ln/>
        </p:spPr>
        <p:txBody>
          <a:bodyPr anchor="t" rtlCol="false" lIns="114300" rIns="114300" tIns="57150" bIns="57150" anchorCtr="false" vert="horz" wrap="square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避免在价格暴涨时盲目追涨，要有风险意识，合理控制仓位。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0" t="0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>
            <a:alphaModFix amt="100000"/>
          </a:blip>
          <a:srcRect l="12500" r="12500"/>
          <a:stretch>
            <a:fillRect/>
          </a:stretch>
        </p:blipFill>
        <p:spPr>
          <a:xfrm rot="0">
            <a:off x="615557" y="1293101"/>
            <a:ext cx="3938035" cy="5250714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4232060" y="1718638"/>
            <a:ext cx="7211308" cy="4522346"/>
          </a:xfrm>
          <a:prstGeom prst="roundRect">
            <a:avLst>
              <a:gd fmla="val 4504" name="adj"/>
            </a:avLst>
          </a:prstGeom>
          <a:solidFill>
            <a:srgbClr val="FFFFFF">
              <a:alpha val="100000"/>
            </a:srgbClr>
          </a:solidFill>
          <a:ln/>
          <a:effectLst>
            <a:outerShdw dir="0" blurRad="381000" dist="0">
              <a:srgbClr val="000000">
                <a:alpha val="7000"/>
              </a:srgbClr>
            </a:outerShdw>
          </a:effectLst>
        </p:spPr>
      </p:sp>
      <p:sp>
        <p:nvSpPr>
          <p:cNvPr name="TextBox 4" id="4"/>
          <p:cNvSpPr txBox="true"/>
          <p:nvPr/>
        </p:nvSpPr>
        <p:spPr>
          <a:xfrm rot="0">
            <a:off x="4599214" y="2711090"/>
            <a:ext cx="6477000" cy="1257743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适合对xomo币有充分信心，看重其长期价值的投资者。通过长期持有，可以忽略短期市场波动，降低交易成本。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599214" y="2143575"/>
            <a:ext cx="6477000" cy="645267"/>
          </a:xfrm>
          <a:prstGeom prst="rect">
            <a:avLst/>
          </a:prstGeom>
          <a:ln/>
        </p:spPr>
        <p:txBody>
          <a:bodyPr anchor="b" rtlCol="false" lIns="123825" rIns="57150" tIns="123825" bIns="123825" anchorCtr="false" vert="horz" wrap="square">
            <a:noAutofit/>
          </a:bodyPr>
          <a:lstStyle/>
          <a:p>
            <a:pPr>
              <a:lnSpc>
                <a:spcPct val="120000"/>
              </a:lnSpc>
            </a:pPr>
            <a:r>
              <a:rPr lang="en-US" b="true" sz="240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长期持有策略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599214" y="4589063"/>
            <a:ext cx="6477000" cy="1271524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适合有一定市场经验，善于把握市场机会的投资者。通过短期交易，可以在价格波动中寻求利润，但需要较高的交易技巧和风险控制能力。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599214" y="4153214"/>
            <a:ext cx="6477000" cy="645267"/>
          </a:xfrm>
          <a:prstGeom prst="rect">
            <a:avLst/>
          </a:prstGeom>
          <a:ln/>
        </p:spPr>
        <p:txBody>
          <a:bodyPr anchor="b" rtlCol="false" lIns="123825" rIns="57150" tIns="123825" bIns="123825" anchorCtr="false" vert="horz" wrap="square">
            <a:noAutofit/>
          </a:bodyPr>
          <a:lstStyle/>
          <a:p>
            <a:pPr>
              <a:lnSpc>
                <a:spcPct val="120000"/>
              </a:lnSpc>
            </a:pPr>
            <a:r>
              <a:rPr lang="en-US" b="true" sz="240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短期交易策略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76023" y="265328"/>
            <a:ext cx="11239500" cy="914400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b="true" sz="3000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长期持有还是短期交易策略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0" t="0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907007" y="-112149"/>
            <a:ext cx="2051957" cy="1842306"/>
          </a:xfrm>
          <a:prstGeom prst="rect">
            <a:avLst/>
          </a:prstGeom>
          <a:ln/>
        </p:spPr>
        <p:txBody>
          <a:bodyPr anchor="b" rtlCol="false" lIns="114300" rIns="114300" tIns="57150" bIns="57150" anchorCtr="false" vert="horz" wrap="square">
            <a:normAutofit/>
          </a:bodyPr>
          <a:lstStyle/>
          <a:p>
            <a:pPr algn="r">
              <a:lnSpc>
                <a:spcPct val="120000"/>
              </a:lnSpc>
            </a:pPr>
            <a:r>
              <a:rPr lang="en-US" b="true" sz="6600">
                <a:solidFill>
                  <a:srgbClr val="A2FFFF">
                    <a:alpha val="100000"/>
                  </a:srgbClr>
                </a:solidFill>
                <a:highlight>
                  <a:srgbClr val="000000">
                    <a:alpha val="0"/>
                  </a:srgbClr>
                </a:highlight>
                <a:latin typeface="Microsoft Yahei"/>
                <a:ea typeface="Microsoft Yahei"/>
                <a:cs typeface="Microsoft Yahei"/>
              </a:rPr>
              <a:t>05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470902" y="-102387"/>
            <a:ext cx="3926719" cy="1842306"/>
          </a:xfrm>
          <a:prstGeom prst="rect">
            <a:avLst/>
          </a:prstGeom>
          <a:ln/>
        </p:spPr>
        <p:txBody>
          <a:bodyPr anchor="b" rtlCol="false" lIns="114300" rIns="114300" tIns="57150" bIns="57150" anchorCtr="false" vert="horz" wrap="square">
            <a:normAutofit/>
          </a:bodyPr>
          <a:lstStyle/>
          <a:p>
            <a:pPr algn="r">
              <a:lnSpc>
                <a:spcPct val="120000"/>
              </a:lnSpc>
            </a:pPr>
            <a:r>
              <a:rPr lang="en-US" b="true" sz="6600">
                <a:solidFill>
                  <a:srgbClr val="A2FFFF">
                    <a:alpha val="100000"/>
                  </a:srgbClr>
                </a:solidFill>
                <a:highlight>
                  <a:srgbClr val="000000">
                    <a:alpha val="0"/>
                  </a:srgbClr>
                </a:highlight>
                <a:latin typeface="Microsoft Yahei"/>
                <a:ea typeface="Microsoft Yahei"/>
                <a:cs typeface="Microsoft Yahei"/>
              </a:rPr>
              <a:t>PART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986130" y="1852017"/>
            <a:ext cx="8920950" cy="2326114"/>
          </a:xfrm>
          <a:prstGeom prst="rect">
            <a:avLst/>
          </a:prstGeom>
          <a:ln/>
        </p:spPr>
        <p:txBody>
          <a:bodyPr anchor="t" rtlCol="false" lIns="114300" rIns="114300" tIns="57150" bIns="57150" anchorCtr="false" vert="horz" wrap="square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b="true" sz="45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xomo币技术安全与合规性问题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0" t="0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790963" y="4865981"/>
            <a:ext cx="8794488" cy="1552714"/>
          </a:xfrm>
          <a:prstGeom prst="roundRect">
            <a:avLst>
              <a:gd fmla="val 10215" name="adj"/>
            </a:avLst>
          </a:prstGeom>
          <a:gradFill>
            <a:gsLst>
              <a:gs pos="0">
                <a:schemeClr val="lt2">
                  <a:alpha val="100000"/>
                </a:schemeClr>
              </a:gs>
              <a:gs pos="100000">
                <a:schemeClr val="lt1">
                  <a:alpha val="100000"/>
                </a:schemeClr>
              </a:gs>
            </a:gsLst>
            <a:lin ang="0"/>
          </a:gradFill>
          <a:ln/>
        </p:spPr>
      </p:sp>
      <p:sp>
        <p:nvSpPr>
          <p:cNvPr name="AutoShape 3" id="3"/>
          <p:cNvSpPr/>
          <p:nvPr/>
        </p:nvSpPr>
        <p:spPr>
          <a:xfrm rot="0">
            <a:off x="1790963" y="3207207"/>
            <a:ext cx="8794488" cy="1552714"/>
          </a:xfrm>
          <a:prstGeom prst="roundRect">
            <a:avLst>
              <a:gd fmla="val 10215" name="adj"/>
            </a:avLst>
          </a:prstGeom>
          <a:gradFill>
            <a:gsLst>
              <a:gs pos="100000">
                <a:schemeClr val="lt2">
                  <a:alpha val="100000"/>
                </a:schemeClr>
              </a:gs>
              <a:gs pos="0">
                <a:schemeClr val="lt1">
                  <a:alpha val="100000"/>
                </a:schemeClr>
              </a:gs>
            </a:gsLst>
            <a:lin ang="0"/>
          </a:gradFill>
          <a:ln/>
        </p:spPr>
      </p:sp>
      <p:sp>
        <p:nvSpPr>
          <p:cNvPr name="AutoShape 4" id="4"/>
          <p:cNvSpPr/>
          <p:nvPr/>
        </p:nvSpPr>
        <p:spPr>
          <a:xfrm rot="0">
            <a:off x="1790963" y="1548433"/>
            <a:ext cx="8794488" cy="1552714"/>
          </a:xfrm>
          <a:prstGeom prst="roundRect">
            <a:avLst>
              <a:gd fmla="val 10215" name="adj"/>
            </a:avLst>
          </a:prstGeom>
          <a:gradFill>
            <a:gsLst>
              <a:gs pos="0">
                <a:schemeClr val="lt2">
                  <a:alpha val="100000"/>
                </a:schemeClr>
              </a:gs>
              <a:gs pos="100000">
                <a:schemeClr val="lt1">
                  <a:alpha val="100000"/>
                </a:schemeClr>
              </a:gs>
            </a:gsLst>
            <a:lin ang="0"/>
          </a:gradFill>
          <a:ln/>
        </p:spPr>
      </p:sp>
      <p:sp>
        <p:nvSpPr>
          <p:cNvPr name="TextBox 5" id="5"/>
          <p:cNvSpPr txBox="true"/>
          <p:nvPr/>
        </p:nvSpPr>
        <p:spPr>
          <a:xfrm rot="0">
            <a:off x="2578232" y="1926766"/>
            <a:ext cx="7219950" cy="796048"/>
          </a:xfrm>
          <a:prstGeom prst="rect">
            <a:avLst/>
          </a:prstGeom>
          <a:ln/>
        </p:spPr>
        <p:txBody>
          <a:bodyPr anchor="t" rtlCol="false" lIns="114300" rIns="114300" tIns="57150" bIns="57150" anchorCtr="false" vert="horz" wrap="square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xomo币采用了先进的加密算法，确保交易过程中的数据安全性和完整性。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578232" y="3596789"/>
            <a:ext cx="7219950" cy="781050"/>
          </a:xfrm>
          <a:prstGeom prst="rect">
            <a:avLst/>
          </a:prstGeom>
          <a:ln/>
        </p:spPr>
        <p:txBody>
          <a:bodyPr anchor="t" rtlCol="false" lIns="114300" rIns="114300" tIns="57150" bIns="57150" anchorCtr="false" vert="horz" wrap="square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通过使用去中心化的区块链技术，xomo币的交易记录和发行数量都是公开、透明和不可篡改的，这大大增强了交易的可信度和安全性。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0">
            <a:off x="1156979" y="1688990"/>
            <a:ext cx="1267968" cy="1267968"/>
          </a:xfrm>
          <a:prstGeom prst="ellipse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rcRect t="18140" b="18140"/>
          <a:stretch>
            <a:fillRect/>
          </a:stretch>
        </p:blipFill>
        <p:spPr>
          <a:xfrm rot="0">
            <a:off x="9882165" y="3348672"/>
            <a:ext cx="1267968" cy="1267968"/>
          </a:xfrm>
          <a:prstGeom prst="ellipse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476023" y="265328"/>
            <a:ext cx="11239500" cy="914400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b="true" sz="3000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加密技术保障交易安全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578232" y="5251813"/>
            <a:ext cx="7219950" cy="781050"/>
          </a:xfrm>
          <a:prstGeom prst="rect">
            <a:avLst/>
          </a:prstGeom>
          <a:ln/>
        </p:spPr>
        <p:txBody>
          <a:bodyPr anchor="t" rtlCol="false" lIns="114300" rIns="114300" tIns="57150" bIns="57150" anchorCtr="false" vert="horz" wrap="square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xomo币的交易验证机制可以有效防止双重支付和欺诈行为，保障用户的资产安全。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0">
            <a:off x="1156979" y="5008354"/>
            <a:ext cx="1267968" cy="1267968"/>
          </a:xfrm>
          <a:prstGeom prst="ellipse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0" t="0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>
            <a:alphaModFix amt="100000"/>
          </a:blip>
          <a:srcRect t="5014" b="5014"/>
          <a:stretch>
            <a:fillRect/>
          </a:stretch>
        </p:blipFill>
        <p:spPr>
          <a:xfrm rot="0" flipH="false">
            <a:off x="6591755" y="1559288"/>
            <a:ext cx="4993629" cy="4492828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rot="0">
            <a:off x="585516" y="1557734"/>
            <a:ext cx="1143000" cy="1143000"/>
          </a:xfrm>
          <a:custGeom>
            <a:avLst/>
            <a:gdLst/>
            <a:ahLst/>
            <a:cxnLst/>
            <a:rect r="r" b="b" t="t" l="l"/>
            <a:pathLst>
              <a:path h="1073360" w="1181062">
                <a:moveTo>
                  <a:pt x="0" y="0"/>
                </a:moveTo>
                <a:lnTo>
                  <a:pt x="1046892" y="0"/>
                </a:lnTo>
                <a:quadBezTo>
                  <a:pt x="1181062" y="0"/>
                  <a:pt x="1181062" y="134170"/>
                </a:quadBezTo>
                <a:lnTo>
                  <a:pt x="1181062" y="1073360"/>
                </a:lnTo>
                <a:lnTo>
                  <a:pt x="134170" y="1073360"/>
                </a:lnTo>
                <a:quadBezTo>
                  <a:pt x="0" y="1073360"/>
                  <a:pt x="0" y="939190"/>
                </a:quadBez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name="TextBox 4" id="4"/>
          <p:cNvSpPr txBox="true"/>
          <p:nvPr/>
        </p:nvSpPr>
        <p:spPr>
          <a:xfrm rot="0">
            <a:off x="599803" y="1495821"/>
            <a:ext cx="1114425" cy="1266825"/>
          </a:xfrm>
          <a:prstGeom prst="rect">
            <a:avLst/>
          </a:prstGeom>
          <a:ln/>
        </p:spPr>
        <p:txBody>
          <a:bodyPr anchor="t" rtlCol="false" lIns="95250" rIns="47625" tIns="95250" bIns="95250" anchorCtr="false"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true" sz="450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1</a:t>
            </a:r>
          </a:p>
        </p:txBody>
      </p:sp>
      <p:sp>
        <p:nvSpPr>
          <p:cNvPr name="Freeform 5" id="5"/>
          <p:cNvSpPr/>
          <p:nvPr/>
        </p:nvSpPr>
        <p:spPr>
          <a:xfrm rot="0">
            <a:off x="585516" y="3259964"/>
            <a:ext cx="1143000" cy="1143000"/>
          </a:xfrm>
          <a:custGeom>
            <a:avLst/>
            <a:gdLst/>
            <a:ahLst/>
            <a:cxnLst/>
            <a:rect r="r" b="b" t="t" l="l"/>
            <a:pathLst>
              <a:path h="1073360" w="1181062">
                <a:moveTo>
                  <a:pt x="0" y="0"/>
                </a:moveTo>
                <a:lnTo>
                  <a:pt x="1046892" y="0"/>
                </a:lnTo>
                <a:quadBezTo>
                  <a:pt x="1181062" y="0"/>
                  <a:pt x="1181062" y="134170"/>
                </a:quadBezTo>
                <a:lnTo>
                  <a:pt x="1181062" y="1073360"/>
                </a:lnTo>
                <a:lnTo>
                  <a:pt x="134170" y="1073360"/>
                </a:lnTo>
                <a:quadBezTo>
                  <a:pt x="0" y="1073360"/>
                  <a:pt x="0" y="939190"/>
                </a:quadBez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name="TextBox 6" id="6"/>
          <p:cNvSpPr txBox="true"/>
          <p:nvPr/>
        </p:nvSpPr>
        <p:spPr>
          <a:xfrm rot="0">
            <a:off x="599803" y="3198051"/>
            <a:ext cx="1114425" cy="1266825"/>
          </a:xfrm>
          <a:prstGeom prst="rect">
            <a:avLst/>
          </a:prstGeom>
          <a:ln/>
        </p:spPr>
        <p:txBody>
          <a:bodyPr anchor="t" rtlCol="false" lIns="95250" rIns="47625" tIns="95250" bIns="95250" anchorCtr="false"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true" sz="450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2</a:t>
            </a:r>
          </a:p>
        </p:txBody>
      </p:sp>
      <p:sp>
        <p:nvSpPr>
          <p:cNvPr name="Freeform 7" id="7"/>
          <p:cNvSpPr/>
          <p:nvPr/>
        </p:nvSpPr>
        <p:spPr>
          <a:xfrm rot="0">
            <a:off x="585516" y="4965242"/>
            <a:ext cx="1143000" cy="1143000"/>
          </a:xfrm>
          <a:custGeom>
            <a:avLst/>
            <a:gdLst/>
            <a:ahLst/>
            <a:cxnLst/>
            <a:rect r="r" b="b" t="t" l="l"/>
            <a:pathLst>
              <a:path h="1073360" w="1181062">
                <a:moveTo>
                  <a:pt x="0" y="0"/>
                </a:moveTo>
                <a:lnTo>
                  <a:pt x="1046892" y="0"/>
                </a:lnTo>
                <a:quadBezTo>
                  <a:pt x="1181062" y="0"/>
                  <a:pt x="1181062" y="134170"/>
                </a:quadBezTo>
                <a:lnTo>
                  <a:pt x="1181062" y="1073360"/>
                </a:lnTo>
                <a:lnTo>
                  <a:pt x="134170" y="1073360"/>
                </a:lnTo>
                <a:quadBezTo>
                  <a:pt x="0" y="1073360"/>
                  <a:pt x="0" y="939190"/>
                </a:quadBez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name="TextBox 8" id="8"/>
          <p:cNvSpPr txBox="true"/>
          <p:nvPr/>
        </p:nvSpPr>
        <p:spPr>
          <a:xfrm rot="0">
            <a:off x="646157" y="4903330"/>
            <a:ext cx="1019175" cy="1266825"/>
          </a:xfrm>
          <a:prstGeom prst="rect">
            <a:avLst/>
          </a:prstGeom>
          <a:ln/>
        </p:spPr>
        <p:txBody>
          <a:bodyPr anchor="t" rtlCol="false" lIns="95250" rIns="47625" tIns="95250" bIns="95250" anchorCtr="false"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true" sz="450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34210" y="1442283"/>
            <a:ext cx="4235703" cy="1373901"/>
          </a:xfrm>
          <a:prstGeom prst="rect">
            <a:avLst/>
          </a:prstGeom>
          <a:ln/>
        </p:spPr>
        <p:txBody>
          <a:bodyPr anchor="ctr" rtlCol="false" lIns="95250" rIns="47625" tIns="95250" bIns="95250" anchorCtr="false" vert="horz" wrap="square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xomo币的交易可以保持匿名性，保护用户的隐私安全。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34210" y="3144514"/>
            <a:ext cx="4235703" cy="1373901"/>
          </a:xfrm>
          <a:prstGeom prst="rect">
            <a:avLst/>
          </a:prstGeom>
          <a:ln/>
        </p:spPr>
        <p:txBody>
          <a:bodyPr anchor="ctr" rtlCol="false" lIns="95250" rIns="47625" tIns="95250" bIns="95250" anchorCtr="false" vert="horz" wrap="square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在收集和使用用户信息时，xomo币遵循数据最小化原则，并且只用于必要的目的，如改进AI的功能或提供服务等。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34210" y="4849792"/>
            <a:ext cx="4235703" cy="1373901"/>
          </a:xfrm>
          <a:prstGeom prst="rect">
            <a:avLst/>
          </a:prstGeom>
          <a:ln/>
        </p:spPr>
        <p:txBody>
          <a:bodyPr anchor="ctr" rtlCol="false" lIns="95250" rIns="47625" tIns="95250" bIns="95250" anchorCtr="false" vert="horz" wrap="square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xomo币将确保用户的个人信息安全，采取严格的安全措施，如加密存储和访问控制，以防止信息泄露和滥用。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76023" y="265328"/>
            <a:ext cx="11239500" cy="914400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b="true" sz="3000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隐私保护政策解读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0" t="0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rcRect l="16748" r="16748"/>
          <a:stretch>
            <a:fillRect/>
          </a:stretch>
        </p:blipFill>
        <p:spPr>
          <a:xfrm rot="0">
            <a:off x="860953" y="1542574"/>
            <a:ext cx="4453160" cy="445316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6087484" y="1796670"/>
            <a:ext cx="792249" cy="792480"/>
          </a:xfrm>
          <a:prstGeom prst="roundRect">
            <a:avLst>
              <a:gd fmla="val 0" name="adj"/>
            </a:avLst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name="TextBox 4" id="4"/>
          <p:cNvSpPr txBox="true"/>
          <p:nvPr/>
        </p:nvSpPr>
        <p:spPr>
          <a:xfrm rot="0">
            <a:off x="476023" y="265328"/>
            <a:ext cx="11239500" cy="914400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b="true" sz="3000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法律法规遵循情况说明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090047" y="4897609"/>
            <a:ext cx="4090957" cy="1085116"/>
          </a:xfrm>
          <a:prstGeom prst="rect">
            <a:avLst/>
          </a:prstGeom>
          <a:ln/>
        </p:spPr>
        <p:txBody>
          <a:bodyPr anchor="t" rtlCol="false" lIns="66008" rIns="66008" tIns="33052" bIns="33052" anchorCtr="false" vert="horz" wrap="square">
            <a:norm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在不同国家和地区，xomo币将根据当地法律法规的要求进行相应的调整，以确保合法运营和用户权益的保障。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090047" y="3226597"/>
            <a:ext cx="4090957" cy="1085116"/>
          </a:xfrm>
          <a:prstGeom prst="rect">
            <a:avLst/>
          </a:prstGeom>
          <a:ln/>
        </p:spPr>
        <p:txBody>
          <a:bodyPr anchor="t" rtlCol="false" lIns="66008" rIns="66008" tIns="33052" bIns="33052" anchorCtr="false" vert="horz" wrap="square">
            <a:norm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xomo币将积极配合监管机构的要求，进行必要的申报和披露，以确保合规运营。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090047" y="1681297"/>
            <a:ext cx="4090957" cy="1085116"/>
          </a:xfrm>
          <a:prstGeom prst="rect">
            <a:avLst/>
          </a:prstGeom>
          <a:ln/>
        </p:spPr>
        <p:txBody>
          <a:bodyPr anchor="t" rtlCol="false" lIns="66008" rIns="66008" tIns="33052" bIns="33052" anchorCtr="false" vert="horz" wrap="square">
            <a:norm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xomo币致力于遵守所有适用的法律法规，包括与数字货币相关的支付、税收和反洗钱等方面的规定。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087484" y="1796670"/>
            <a:ext cx="792249" cy="792480"/>
          </a:xfrm>
          <a:prstGeom prst="rect">
            <a:avLst/>
          </a:prstGeom>
          <a:ln/>
        </p:spPr>
        <p:txBody>
          <a:bodyPr anchor="ctr" rtlCol="false" lIns="66008" rIns="66008" tIns="33052" bIns="33052" anchorCtr="true" vert="horz" wrap="square">
            <a:normAutofit/>
          </a:bodyPr>
          <a:lstStyle/>
          <a:p>
            <a:pPr algn="ctr">
              <a:lnSpc>
                <a:spcPct val="140000"/>
              </a:lnSpc>
            </a:pPr>
            <a:r>
              <a:rPr lang="en-US" b="true" sz="2975">
                <a:solidFill>
                  <a:srgbClr val="FDFE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01</a:t>
            </a:r>
          </a:p>
        </p:txBody>
      </p:sp>
      <p:sp>
        <p:nvSpPr>
          <p:cNvPr name="AutoShape 9" id="9"/>
          <p:cNvSpPr/>
          <p:nvPr/>
        </p:nvSpPr>
        <p:spPr>
          <a:xfrm rot="0">
            <a:off x="6087484" y="3325585"/>
            <a:ext cx="792249" cy="792480"/>
          </a:xfrm>
          <a:prstGeom prst="roundRect">
            <a:avLst>
              <a:gd fmla="val 0" name="adj"/>
            </a:avLst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name="TextBox 10" id="10"/>
          <p:cNvSpPr txBox="true"/>
          <p:nvPr/>
        </p:nvSpPr>
        <p:spPr>
          <a:xfrm rot="0">
            <a:off x="6087484" y="3325585"/>
            <a:ext cx="792249" cy="792480"/>
          </a:xfrm>
          <a:prstGeom prst="rect">
            <a:avLst/>
          </a:prstGeom>
          <a:ln/>
        </p:spPr>
        <p:txBody>
          <a:bodyPr anchor="ctr" rtlCol="false" lIns="66008" rIns="66008" tIns="33052" bIns="33052" anchorCtr="true" vert="horz" wrap="square">
            <a:normAutofit/>
          </a:bodyPr>
          <a:lstStyle/>
          <a:p>
            <a:pPr algn="ctr">
              <a:lnSpc>
                <a:spcPct val="140000"/>
              </a:lnSpc>
            </a:pPr>
            <a:r>
              <a:rPr lang="en-US" b="true" sz="2975">
                <a:solidFill>
                  <a:srgbClr val="FDFE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02</a:t>
            </a:r>
          </a:p>
        </p:txBody>
      </p:sp>
      <p:sp>
        <p:nvSpPr>
          <p:cNvPr name="AutoShape 11" id="11"/>
          <p:cNvSpPr/>
          <p:nvPr/>
        </p:nvSpPr>
        <p:spPr>
          <a:xfrm rot="0">
            <a:off x="6087484" y="5022575"/>
            <a:ext cx="792249" cy="792480"/>
          </a:xfrm>
          <a:prstGeom prst="roundRect">
            <a:avLst>
              <a:gd fmla="val 0" name="adj"/>
            </a:avLst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name="TextBox 12" id="12"/>
          <p:cNvSpPr txBox="true"/>
          <p:nvPr/>
        </p:nvSpPr>
        <p:spPr>
          <a:xfrm rot="0">
            <a:off x="6087484" y="5022575"/>
            <a:ext cx="792249" cy="792480"/>
          </a:xfrm>
          <a:prstGeom prst="rect">
            <a:avLst/>
          </a:prstGeom>
          <a:ln/>
        </p:spPr>
        <p:txBody>
          <a:bodyPr anchor="t" rtlCol="false" lIns="66008" rIns="66008" tIns="33052" bIns="33052" anchorCtr="true" vert="horz" wrap="square">
            <a:normAutofit/>
          </a:bodyPr>
          <a:lstStyle/>
          <a:p>
            <a:pPr algn="ctr">
              <a:lnSpc>
                <a:spcPct val="140000"/>
              </a:lnSpc>
            </a:pPr>
            <a:r>
              <a:rPr lang="en-US" b="true" sz="2975">
                <a:solidFill>
                  <a:srgbClr val="FDFE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03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0" t="0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name="Connector 2" id="2"/>
          <p:cNvCxnSpPr/>
          <p:nvPr/>
        </p:nvCxnSpPr>
        <p:spPr>
          <a:xfrm>
            <a:off x="930560" y="4451659"/>
            <a:ext cx="10213108" cy="0"/>
          </a:xfrm>
          <a:prstGeom prst="line">
            <a:avLst/>
          </a:prstGeom>
          <a:ln w="9525">
            <a:solidFill>
              <a:schemeClr val="dk1"/>
            </a:solidFill>
            <a:prstDash val="dash"/>
            <a:headEnd type="none"/>
            <a:tailEnd type="none"/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name="AutoShape 3" id="3"/>
          <p:cNvSpPr/>
          <p:nvPr/>
        </p:nvSpPr>
        <p:spPr>
          <a:xfrm rot="0">
            <a:off x="2201086" y="4356409"/>
            <a:ext cx="190500" cy="190500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name="AutoShape 4" id="4"/>
          <p:cNvSpPr/>
          <p:nvPr/>
        </p:nvSpPr>
        <p:spPr>
          <a:xfrm rot="0">
            <a:off x="6000750" y="4356409"/>
            <a:ext cx="190500" cy="190500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name="TextBox 5" id="5"/>
          <p:cNvSpPr txBox="true"/>
          <p:nvPr/>
        </p:nvSpPr>
        <p:spPr>
          <a:xfrm rot="0">
            <a:off x="7964749" y="4690831"/>
            <a:ext cx="3486590" cy="1580007"/>
          </a:xfrm>
          <a:prstGeom prst="rect">
            <a:avLst/>
          </a:prstGeom>
          <a:ln/>
        </p:spPr>
        <p:txBody>
          <a:bodyPr anchor="t" rtlCol="false" lIns="114300" rIns="114300" tIns="57150" bIns="57150" anchorCtr="true" vert="horz" wrap="square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xomo币将建立完善的内部控制制度和风险管理体系，提高员工对反洗钱和反恐怖融资的认识和意识，确保平台的合规运营和用户资产的安全。</a:t>
            </a:r>
          </a:p>
        </p:txBody>
      </p:sp>
      <p:sp>
        <p:nvSpPr>
          <p:cNvPr name="AutoShape 6" id="6"/>
          <p:cNvSpPr/>
          <p:nvPr/>
        </p:nvSpPr>
        <p:spPr>
          <a:xfrm rot="0">
            <a:off x="9612793" y="4356409"/>
            <a:ext cx="190500" cy="190500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name="TextBox 7" id="7"/>
          <p:cNvSpPr txBox="true"/>
          <p:nvPr/>
        </p:nvSpPr>
        <p:spPr>
          <a:xfrm rot="0">
            <a:off x="689125" y="4690831"/>
            <a:ext cx="3486590" cy="1580007"/>
          </a:xfrm>
          <a:prstGeom prst="rect">
            <a:avLst/>
          </a:prstGeom>
          <a:ln/>
        </p:spPr>
        <p:txBody>
          <a:bodyPr anchor="t" rtlCol="false" lIns="114300" rIns="114300" tIns="57150" bIns="57150" anchorCtr="true" vert="horz" wrap="square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xomo币将采取严格的反洗钱措施，对用户身份进行验证和监测，以防止不法分子利用平台进行非法资金转移。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352705" y="4690831"/>
            <a:ext cx="3486590" cy="1580007"/>
          </a:xfrm>
          <a:prstGeom prst="rect">
            <a:avLst/>
          </a:prstGeom>
          <a:ln/>
        </p:spPr>
        <p:txBody>
          <a:bodyPr anchor="t" rtlCol="false" lIns="114300" rIns="114300" tIns="57150" bIns="57150" anchorCtr="true" vert="horz" wrap="square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为了打击恐怖主义融资活动，xomo币将配合相关机构进行资金核查和追踪，确保平台不被用于恐怖主义活动。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rcRect t="7589" b="7589"/>
          <a:stretch>
            <a:fillRect/>
          </a:stretch>
        </p:blipFill>
        <p:spPr>
          <a:xfrm rot="0">
            <a:off x="4389120" y="1734262"/>
            <a:ext cx="3413760" cy="2316480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476023" y="265328"/>
            <a:ext cx="11239500" cy="914400"/>
          </a:xfrm>
          <a:prstGeom prst="rect">
            <a:avLst/>
          </a:prstGeom>
          <a:ln/>
        </p:spPr>
        <p:txBody>
          <a:bodyPr anchor="ctr" rtlCol="false" lIns="123825" rIns="57150" tIns="123825" bIns="123825" anchorCtr="false" vert="horz" wrap="square">
            <a:noAutofit/>
          </a:bodyPr>
          <a:lstStyle/>
          <a:p>
            <a:pPr>
              <a:lnSpc>
                <a:spcPct val="140000"/>
              </a:lnSpc>
            </a:pPr>
            <a:r>
              <a:rPr lang="en-US" b="true" sz="3000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反洗钱和反恐怖融资措施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4"/>
          <a:srcRect t="23096" b="23096"/>
          <a:stretch>
            <a:fillRect/>
          </a:stretch>
        </p:blipFill>
        <p:spPr>
          <a:xfrm rot="0">
            <a:off x="762903" y="1734262"/>
            <a:ext cx="3413760" cy="231648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5"/>
          <a:srcRect l="8553" r="8553"/>
          <a:stretch>
            <a:fillRect/>
          </a:stretch>
        </p:blipFill>
        <p:spPr>
          <a:xfrm rot="0">
            <a:off x="8001163" y="1734262"/>
            <a:ext cx="3413760" cy="231648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0" t="0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907007" y="-112149"/>
            <a:ext cx="2051957" cy="1842306"/>
          </a:xfrm>
          <a:prstGeom prst="rect">
            <a:avLst/>
          </a:prstGeom>
          <a:ln/>
        </p:spPr>
        <p:txBody>
          <a:bodyPr anchor="b" rtlCol="false" lIns="114300" rIns="114300" tIns="57150" bIns="57150" anchorCtr="false" vert="horz" wrap="square">
            <a:normAutofit/>
          </a:bodyPr>
          <a:lstStyle/>
          <a:p>
            <a:pPr algn="r">
              <a:lnSpc>
                <a:spcPct val="120000"/>
              </a:lnSpc>
            </a:pPr>
            <a:r>
              <a:rPr lang="en-US" b="true" sz="6600">
                <a:solidFill>
                  <a:srgbClr val="A2FFFF">
                    <a:alpha val="100000"/>
                  </a:srgbClr>
                </a:solidFill>
                <a:highlight>
                  <a:srgbClr val="000000">
                    <a:alpha val="0"/>
                  </a:srgbClr>
                </a:highlight>
                <a:latin typeface="Microsoft Yahei"/>
                <a:ea typeface="Microsoft Yahei"/>
                <a:cs typeface="Microsoft Yahei"/>
              </a:rPr>
              <a:t>06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470902" y="-102387"/>
            <a:ext cx="3926719" cy="1842306"/>
          </a:xfrm>
          <a:prstGeom prst="rect">
            <a:avLst/>
          </a:prstGeom>
          <a:ln/>
        </p:spPr>
        <p:txBody>
          <a:bodyPr anchor="b" rtlCol="false" lIns="114300" rIns="114300" tIns="57150" bIns="57150" anchorCtr="false" vert="horz" wrap="square">
            <a:normAutofit/>
          </a:bodyPr>
          <a:lstStyle/>
          <a:p>
            <a:pPr algn="r">
              <a:lnSpc>
                <a:spcPct val="120000"/>
              </a:lnSpc>
            </a:pPr>
            <a:r>
              <a:rPr lang="en-US" b="true" sz="6600">
                <a:solidFill>
                  <a:srgbClr val="A2FFFF">
                    <a:alpha val="100000"/>
                  </a:srgbClr>
                </a:solidFill>
                <a:highlight>
                  <a:srgbClr val="000000">
                    <a:alpha val="0"/>
                  </a:srgbClr>
                </a:highlight>
                <a:latin typeface="Microsoft Yahei"/>
                <a:ea typeface="Microsoft Yahei"/>
                <a:cs typeface="Microsoft Yahei"/>
              </a:rPr>
              <a:t>PART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986130" y="1852017"/>
            <a:ext cx="8920950" cy="2326114"/>
          </a:xfrm>
          <a:prstGeom prst="rect">
            <a:avLst/>
          </a:prstGeom>
          <a:ln/>
        </p:spPr>
        <p:txBody>
          <a:bodyPr anchor="t" rtlCol="false" lIns="114300" rIns="114300" tIns="57150" bIns="57150" anchorCtr="false" vert="horz" wrap="square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b="true" sz="45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xomo币社区建设与生态发展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0" t="0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907007" y="-112149"/>
            <a:ext cx="2051957" cy="1842306"/>
          </a:xfrm>
          <a:prstGeom prst="rect">
            <a:avLst/>
          </a:prstGeom>
          <a:ln/>
        </p:spPr>
        <p:txBody>
          <a:bodyPr anchor="b" rtlCol="false" lIns="114300" rIns="114300" tIns="57150" bIns="57150" anchorCtr="false" vert="horz" wrap="square">
            <a:normAutofit/>
          </a:bodyPr>
          <a:lstStyle/>
          <a:p>
            <a:pPr algn="r">
              <a:lnSpc>
                <a:spcPct val="120000"/>
              </a:lnSpc>
            </a:pPr>
            <a:r>
              <a:rPr lang="en-US" b="true" sz="6600">
                <a:solidFill>
                  <a:srgbClr val="A2FFFF">
                    <a:alpha val="100000"/>
                  </a:srgbClr>
                </a:solidFill>
                <a:highlight>
                  <a:srgbClr val="000000">
                    <a:alpha val="0"/>
                  </a:srgbClr>
                </a:highlight>
                <a:latin typeface="Microsoft Yahei"/>
                <a:ea typeface="Microsoft Yahei"/>
                <a:cs typeface="Microsoft Yahei"/>
              </a:rPr>
              <a:t>01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470902" y="-102387"/>
            <a:ext cx="3926719" cy="1842306"/>
          </a:xfrm>
          <a:prstGeom prst="rect">
            <a:avLst/>
          </a:prstGeom>
          <a:ln/>
        </p:spPr>
        <p:txBody>
          <a:bodyPr anchor="b" rtlCol="false" lIns="114300" rIns="114300" tIns="57150" bIns="57150" anchorCtr="false" vert="horz" wrap="square">
            <a:normAutofit/>
          </a:bodyPr>
          <a:lstStyle/>
          <a:p>
            <a:pPr algn="r">
              <a:lnSpc>
                <a:spcPct val="120000"/>
              </a:lnSpc>
            </a:pPr>
            <a:r>
              <a:rPr lang="en-US" b="true" sz="6600">
                <a:solidFill>
                  <a:srgbClr val="A2FFFF">
                    <a:alpha val="100000"/>
                  </a:srgbClr>
                </a:solidFill>
                <a:highlight>
                  <a:srgbClr val="000000">
                    <a:alpha val="0"/>
                  </a:srgbClr>
                </a:highlight>
                <a:latin typeface="Microsoft Yahei"/>
                <a:ea typeface="Microsoft Yahei"/>
                <a:cs typeface="Microsoft Yahei"/>
              </a:rPr>
              <a:t>PART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986130" y="1852017"/>
            <a:ext cx="8920950" cy="2326114"/>
          </a:xfrm>
          <a:prstGeom prst="rect">
            <a:avLst/>
          </a:prstGeom>
          <a:ln/>
        </p:spPr>
        <p:txBody>
          <a:bodyPr anchor="t" rtlCol="false" lIns="114300" rIns="114300" tIns="57150" bIns="57150" anchorCtr="false" vert="horz" wrap="square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b="true" sz="45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xomo币基本概念与特点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0" t="0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6023" y="265328"/>
            <a:ext cx="11239500" cy="914400"/>
          </a:xfrm>
          <a:prstGeom prst="rect">
            <a:avLst/>
          </a:prstGeom>
          <a:ln/>
        </p:spPr>
        <p:txBody>
          <a:bodyPr anchor="ctr" rtlCol="false" lIns="123825" rIns="57150" tIns="123825" bIns="123825" anchorCtr="false" vert="horz" wrap="square">
            <a:noAutofit/>
          </a:bodyPr>
          <a:lstStyle/>
          <a:p>
            <a:pPr>
              <a:lnSpc>
                <a:spcPct val="140000"/>
              </a:lnSpc>
            </a:pPr>
            <a:r>
              <a:rPr lang="en-US" b="true" sz="3000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官方社交媒体渠道介绍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1043632" y="1558004"/>
            <a:ext cx="8572780" cy="1513522"/>
          </a:xfrm>
          <a:prstGeom prst="roundRect">
            <a:avLst>
              <a:gd fmla="val 16667" name="adj"/>
            </a:avLst>
          </a:prstGeom>
          <a:solidFill>
            <a:schemeClr val="lt2">
              <a:alpha val="80000"/>
            </a:schemeClr>
          </a:solidFill>
          <a:ln/>
        </p:spPr>
      </p:sp>
      <p:sp>
        <p:nvSpPr>
          <p:cNvPr name="AutoShape 4" id="4"/>
          <p:cNvSpPr/>
          <p:nvPr/>
        </p:nvSpPr>
        <p:spPr>
          <a:xfrm rot="1800000">
            <a:off x="644958" y="1963388"/>
            <a:ext cx="808893" cy="701803"/>
          </a:xfrm>
          <a:prstGeom prst="hexagon">
            <a:avLst>
              <a:gd fmla="val 28663" name="adj"/>
              <a:gd fmla="val 115470" name="vf"/>
            </a:avLst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name="AutoShape 5" id="5"/>
          <p:cNvSpPr/>
          <p:nvPr/>
        </p:nvSpPr>
        <p:spPr>
          <a:xfrm rot="0">
            <a:off x="519875" y="1983537"/>
            <a:ext cx="1059059" cy="661505"/>
          </a:xfrm>
          <a:prstGeom prst="rect">
            <a:avLst/>
          </a:prstGeom>
          <a:noFill/>
          <a:ln/>
        </p:spPr>
        <p:txBody>
          <a:bodyPr anchor="ctr" rtlCol="false" tIns="47625" lIns="95250" bIns="47625" rIns="95250" anchorCtr="true" vert="horz" wrap="square">
            <a:noAutofit/>
          </a:bodyPr>
          <a:lstStyle/>
          <a:p>
            <a:pPr algn="ctr">
              <a:spcBef>
                <a:spcPts val="375"/>
              </a:spcBef>
              <a:defRPr/>
            </a:pPr>
            <a:r>
              <a:rPr lang="en-US" sz="27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01</a:t>
            </a:r>
            <a:endParaRPr lang="en-US" sz="1100"/>
          </a:p>
        </p:txBody>
      </p:sp>
      <p:sp>
        <p:nvSpPr>
          <p:cNvPr name="TextBox 6" id="6"/>
          <p:cNvSpPr txBox="true"/>
          <p:nvPr/>
        </p:nvSpPr>
        <p:spPr>
          <a:xfrm rot="0">
            <a:off x="1839654" y="2145030"/>
            <a:ext cx="7409867" cy="868915"/>
          </a:xfrm>
          <a:prstGeom prst="rect">
            <a:avLst/>
          </a:prstGeom>
          <a:ln/>
        </p:spPr>
        <p:txBody>
          <a:bodyPr anchor="t" rtlCol="false" lIns="0" rIns="0" tIns="0" bIns="0" anchorCtr="false" vert="horz" wrap="square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提供xomo币的最新动态、技术文档、市场分析报告等，是获取xomo币信息的权威渠道。</a:t>
            </a:r>
          </a:p>
        </p:txBody>
      </p:sp>
      <p:sp>
        <p:nvSpPr>
          <p:cNvPr name="AutoShape 7" id="7"/>
          <p:cNvSpPr/>
          <p:nvPr/>
        </p:nvSpPr>
        <p:spPr>
          <a:xfrm rot="0">
            <a:off x="2159565" y="3291252"/>
            <a:ext cx="8572780" cy="1513522"/>
          </a:xfrm>
          <a:prstGeom prst="roundRect">
            <a:avLst>
              <a:gd fmla="val 16667" name="adj"/>
            </a:avLst>
          </a:prstGeom>
          <a:solidFill>
            <a:schemeClr val="lt2">
              <a:alpha val="80000"/>
            </a:schemeClr>
          </a:solidFill>
          <a:ln/>
        </p:spPr>
      </p:sp>
      <p:sp>
        <p:nvSpPr>
          <p:cNvPr name="TextBox 8" id="8"/>
          <p:cNvSpPr txBox="true"/>
          <p:nvPr/>
        </p:nvSpPr>
        <p:spPr>
          <a:xfrm rot="0">
            <a:off x="3011101" y="3888105"/>
            <a:ext cx="7409867" cy="868915"/>
          </a:xfrm>
          <a:prstGeom prst="rect">
            <a:avLst/>
          </a:prstGeom>
          <a:ln/>
        </p:spPr>
        <p:txBody>
          <a:bodyPr anchor="t" rtlCol="false" lIns="0" rIns="0" tIns="0" bIns="0" anchorCtr="false" vert="horz" wrap="square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包括Twitter、Facebook、Instagram等，实时更新xomo币的新闻、活动、市场动态等，方便社区成员及时获取信息并参与互动。</a:t>
            </a:r>
          </a:p>
        </p:txBody>
      </p:sp>
      <p:sp>
        <p:nvSpPr>
          <p:cNvPr name="AutoShape 9" id="9"/>
          <p:cNvSpPr/>
          <p:nvPr/>
        </p:nvSpPr>
        <p:spPr>
          <a:xfrm rot="0">
            <a:off x="3275499" y="4988243"/>
            <a:ext cx="8572780" cy="1513522"/>
          </a:xfrm>
          <a:prstGeom prst="roundRect">
            <a:avLst>
              <a:gd fmla="val 16667" name="adj"/>
            </a:avLst>
          </a:prstGeom>
          <a:solidFill>
            <a:schemeClr val="lt2">
              <a:alpha val="80000"/>
            </a:schemeClr>
          </a:solidFill>
          <a:ln/>
        </p:spPr>
      </p:sp>
      <p:sp>
        <p:nvSpPr>
          <p:cNvPr name="TextBox 10" id="10"/>
          <p:cNvSpPr txBox="true"/>
          <p:nvPr/>
        </p:nvSpPr>
        <p:spPr>
          <a:xfrm rot="0">
            <a:off x="4071520" y="5572125"/>
            <a:ext cx="7409867" cy="868915"/>
          </a:xfrm>
          <a:prstGeom prst="rect">
            <a:avLst/>
          </a:prstGeom>
          <a:ln/>
        </p:spPr>
        <p:txBody>
          <a:bodyPr anchor="t" rtlCol="false" lIns="0" rIns="0" tIns="0" bIns="0" anchorCtr="false" vert="horz" wrap="square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为xomo币的爱好者提供一个交流的平台，分享投资心得、市场动态，官方也会在此发布重要公告。</a:t>
            </a:r>
          </a:p>
        </p:txBody>
      </p:sp>
      <p:sp>
        <p:nvSpPr>
          <p:cNvPr name="AutoShape 11" id="11"/>
          <p:cNvSpPr/>
          <p:nvPr/>
        </p:nvSpPr>
        <p:spPr>
          <a:xfrm rot="1800000">
            <a:off x="1730824" y="3697112"/>
            <a:ext cx="808893" cy="701803"/>
          </a:xfrm>
          <a:prstGeom prst="hexagon">
            <a:avLst>
              <a:gd fmla="val 28663" name="adj"/>
              <a:gd fmla="val 115470" name="vf"/>
            </a:avLst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name="AutoShape 12" id="12"/>
          <p:cNvSpPr/>
          <p:nvPr/>
        </p:nvSpPr>
        <p:spPr>
          <a:xfrm rot="0">
            <a:off x="1605741" y="3717260"/>
            <a:ext cx="1059059" cy="661505"/>
          </a:xfrm>
          <a:prstGeom prst="rect">
            <a:avLst/>
          </a:prstGeom>
          <a:noFill/>
          <a:ln/>
        </p:spPr>
        <p:txBody>
          <a:bodyPr anchor="ctr" rtlCol="false" tIns="47625" lIns="95250" bIns="47625" rIns="95250" anchorCtr="true" vert="horz" wrap="square">
            <a:noAutofit/>
          </a:bodyPr>
          <a:lstStyle/>
          <a:p>
            <a:pPr algn="ctr">
              <a:spcBef>
                <a:spcPts val="375"/>
              </a:spcBef>
              <a:defRPr/>
            </a:pPr>
            <a:r>
              <a:rPr lang="en-US" sz="27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02</a:t>
            </a:r>
            <a:endParaRPr lang="en-US" sz="1100"/>
          </a:p>
        </p:txBody>
      </p:sp>
      <p:sp>
        <p:nvSpPr>
          <p:cNvPr name="AutoShape 13" id="13"/>
          <p:cNvSpPr/>
          <p:nvPr/>
        </p:nvSpPr>
        <p:spPr>
          <a:xfrm rot="1800000">
            <a:off x="2866220" y="5394102"/>
            <a:ext cx="808893" cy="701803"/>
          </a:xfrm>
          <a:prstGeom prst="hexagon">
            <a:avLst>
              <a:gd fmla="val 28663" name="adj"/>
              <a:gd fmla="val 115470" name="vf"/>
            </a:avLst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name="AutoShape 14" id="14"/>
          <p:cNvSpPr/>
          <p:nvPr/>
        </p:nvSpPr>
        <p:spPr>
          <a:xfrm rot="0">
            <a:off x="2741137" y="5414251"/>
            <a:ext cx="1059059" cy="661505"/>
          </a:xfrm>
          <a:prstGeom prst="rect">
            <a:avLst/>
          </a:prstGeom>
          <a:noFill/>
          <a:ln/>
        </p:spPr>
        <p:txBody>
          <a:bodyPr anchor="ctr" rtlCol="false" tIns="47625" lIns="95250" bIns="47625" rIns="95250" anchorCtr="true" vert="horz" wrap="square">
            <a:noAutofit/>
          </a:bodyPr>
          <a:lstStyle/>
          <a:p>
            <a:pPr algn="ctr">
              <a:spcBef>
                <a:spcPts val="375"/>
              </a:spcBef>
              <a:defRPr/>
            </a:pPr>
            <a:r>
              <a:rPr lang="en-US" sz="27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03</a:t>
            </a:r>
            <a:endParaRPr lang="en-US" sz="1100"/>
          </a:p>
        </p:txBody>
      </p:sp>
      <p:sp>
        <p:nvSpPr>
          <p:cNvPr name="TextBox 15" id="15"/>
          <p:cNvSpPr txBox="true"/>
          <p:nvPr/>
        </p:nvSpPr>
        <p:spPr>
          <a:xfrm rot="0">
            <a:off x="1835843" y="1723773"/>
            <a:ext cx="3143250" cy="342900"/>
          </a:xfrm>
          <a:prstGeom prst="rect">
            <a:avLst/>
          </a:prstGeom>
          <a:ln/>
        </p:spPr>
        <p:txBody>
          <a:bodyPr anchor="ctr" rtlCol="false" lIns="0" rIns="0" tIns="0" bIns="0" anchorCtr="false" vert="horz" wrap="square">
            <a:noAutofit/>
          </a:bodyPr>
          <a:lstStyle/>
          <a:p>
            <a:pPr>
              <a:lnSpc>
                <a:spcPct val="100000"/>
              </a:lnSpc>
              <a:spcBef>
                <a:spcPts val="375"/>
              </a:spcBef>
            </a:pPr>
            <a:r>
              <a:rPr lang="en-US" b="true" sz="210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官方网站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011101" y="3465700"/>
            <a:ext cx="3143250" cy="342900"/>
          </a:xfrm>
          <a:prstGeom prst="rect">
            <a:avLst/>
          </a:prstGeom>
          <a:ln/>
        </p:spPr>
        <p:txBody>
          <a:bodyPr anchor="ctr" rtlCol="false" lIns="0" rIns="0" tIns="0" bIns="0" anchorCtr="false" vert="horz" wrap="square">
            <a:noAutofit/>
          </a:bodyPr>
          <a:lstStyle/>
          <a:p>
            <a:pPr>
              <a:lnSpc>
                <a:spcPct val="100000"/>
              </a:lnSpc>
              <a:spcBef>
                <a:spcPts val="375"/>
              </a:spcBef>
            </a:pPr>
            <a:r>
              <a:rPr lang="en-US" b="true" sz="210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社交媒体账号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071520" y="5174021"/>
            <a:ext cx="3143250" cy="342900"/>
          </a:xfrm>
          <a:prstGeom prst="rect">
            <a:avLst/>
          </a:prstGeom>
          <a:ln/>
        </p:spPr>
        <p:txBody>
          <a:bodyPr anchor="ctr" rtlCol="false" lIns="0" rIns="0" tIns="0" bIns="0" anchorCtr="false" vert="horz" wrap="square">
            <a:noAutofit/>
          </a:bodyPr>
          <a:lstStyle/>
          <a:p>
            <a:pPr>
              <a:lnSpc>
                <a:spcPct val="100000"/>
              </a:lnSpc>
              <a:spcBef>
                <a:spcPts val="375"/>
              </a:spcBef>
            </a:pPr>
            <a:r>
              <a:rPr lang="en-US" b="true" sz="210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Telegram群组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0" t="0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rot="0">
            <a:off x="4819333" y="3720618"/>
            <a:ext cx="2167467" cy="2120348"/>
          </a:xfrm>
          <a:custGeom>
            <a:avLst/>
            <a:gdLst/>
            <a:ahLst/>
            <a:cxnLst/>
            <a:rect r="r" b="b" t="t" l="l"/>
            <a:pathLst>
              <a:path h="1905000" w="1905000">
                <a:moveTo>
                  <a:pt x="0" y="0"/>
                </a:moveTo>
                <a:lnTo>
                  <a:pt x="952500" y="1647825"/>
                </a:lnTo>
                <a:lnTo>
                  <a:pt x="1905000" y="0"/>
                </a:lnTo>
                <a:close/>
              </a:path>
            </a:pathLst>
          </a:custGeom>
          <a:solidFill>
            <a:schemeClr val="accent1">
              <a:alpha val="24000"/>
            </a:schemeClr>
          </a:solidFill>
          <a:ln/>
        </p:spPr>
      </p:sp>
      <p:sp>
        <p:nvSpPr>
          <p:cNvPr name="AutoShape 3" id="3"/>
          <p:cNvSpPr/>
          <p:nvPr/>
        </p:nvSpPr>
        <p:spPr>
          <a:xfrm rot="0">
            <a:off x="6056764" y="3865013"/>
            <a:ext cx="2167467" cy="1826280"/>
          </a:xfrm>
          <a:prstGeom prst="triangl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name="AutoShape 4" id="4"/>
          <p:cNvSpPr/>
          <p:nvPr/>
        </p:nvSpPr>
        <p:spPr>
          <a:xfrm rot="0">
            <a:off x="3583984" y="3865013"/>
            <a:ext cx="2167467" cy="1826280"/>
          </a:xfrm>
          <a:prstGeom prst="triangl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name="AutoShape 5" id="5"/>
          <p:cNvSpPr/>
          <p:nvPr/>
        </p:nvSpPr>
        <p:spPr>
          <a:xfrm rot="0">
            <a:off x="4819333" y="1711093"/>
            <a:ext cx="2167467" cy="1826280"/>
          </a:xfrm>
          <a:prstGeom prst="triangl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name="Freeform 6" id="6"/>
          <p:cNvSpPr/>
          <p:nvPr/>
        </p:nvSpPr>
        <p:spPr>
          <a:xfrm rot="0">
            <a:off x="5550854" y="3017181"/>
            <a:ext cx="704427" cy="520192"/>
          </a:xfrm>
          <a:custGeom>
            <a:avLst/>
            <a:gdLst/>
            <a:ahLst/>
            <a:cxnLst/>
            <a:rect r="r" b="b" t="t" l="l"/>
            <a:pathLst>
              <a:path h="1905000" w="1905000">
                <a:moveTo>
                  <a:pt x="952500" y="0"/>
                </a:moveTo>
                <a:lnTo>
                  <a:pt x="0" y="952500"/>
                </a:lnTo>
                <a:lnTo>
                  <a:pt x="476250" y="952500"/>
                </a:lnTo>
                <a:lnTo>
                  <a:pt x="476250" y="1905000"/>
                </a:lnTo>
                <a:lnTo>
                  <a:pt x="1428750" y="1905000"/>
                </a:lnTo>
                <a:lnTo>
                  <a:pt x="1428750" y="952500"/>
                </a:lnTo>
                <a:lnTo>
                  <a:pt x="1905000" y="952500"/>
                </a:lnTo>
                <a:lnTo>
                  <a:pt x="952500" y="0"/>
                </a:lnTo>
                <a:close/>
              </a:path>
            </a:pathLst>
          </a:custGeom>
          <a:solidFill>
            <a:schemeClr val="lt1">
              <a:alpha val="100000"/>
            </a:schemeClr>
          </a:solidFill>
          <a:ln/>
        </p:spPr>
      </p:sp>
      <p:sp>
        <p:nvSpPr>
          <p:cNvPr name="Freeform 7" id="7"/>
          <p:cNvSpPr/>
          <p:nvPr/>
        </p:nvSpPr>
        <p:spPr>
          <a:xfrm rot="7259206">
            <a:off x="6451177" y="4674355"/>
            <a:ext cx="704427" cy="520192"/>
          </a:xfrm>
          <a:custGeom>
            <a:avLst/>
            <a:gdLst/>
            <a:ahLst/>
            <a:cxnLst/>
            <a:rect r="r" b="b" t="t" l="l"/>
            <a:pathLst>
              <a:path h="1905000" w="1905000">
                <a:moveTo>
                  <a:pt x="952500" y="0"/>
                </a:moveTo>
                <a:lnTo>
                  <a:pt x="0" y="952500"/>
                </a:lnTo>
                <a:lnTo>
                  <a:pt x="476250" y="952500"/>
                </a:lnTo>
                <a:lnTo>
                  <a:pt x="476250" y="1905000"/>
                </a:lnTo>
                <a:lnTo>
                  <a:pt x="1428750" y="1905000"/>
                </a:lnTo>
                <a:lnTo>
                  <a:pt x="1428750" y="952500"/>
                </a:lnTo>
                <a:lnTo>
                  <a:pt x="1905000" y="952500"/>
                </a:lnTo>
                <a:lnTo>
                  <a:pt x="952500" y="0"/>
                </a:lnTo>
                <a:close/>
              </a:path>
            </a:pathLst>
          </a:custGeom>
          <a:solidFill>
            <a:schemeClr val="lt1">
              <a:alpha val="100000"/>
            </a:schemeClr>
          </a:solidFill>
          <a:ln/>
        </p:spPr>
      </p:sp>
      <p:sp>
        <p:nvSpPr>
          <p:cNvPr name="Freeform 8" id="8"/>
          <p:cNvSpPr/>
          <p:nvPr/>
        </p:nvSpPr>
        <p:spPr>
          <a:xfrm rot="-7221168">
            <a:off x="4654295" y="4664343"/>
            <a:ext cx="704427" cy="520192"/>
          </a:xfrm>
          <a:custGeom>
            <a:avLst/>
            <a:gdLst/>
            <a:ahLst/>
            <a:cxnLst/>
            <a:rect r="r" b="b" t="t" l="l"/>
            <a:pathLst>
              <a:path h="1905000" w="1905000">
                <a:moveTo>
                  <a:pt x="952500" y="0"/>
                </a:moveTo>
                <a:lnTo>
                  <a:pt x="0" y="952500"/>
                </a:lnTo>
                <a:lnTo>
                  <a:pt x="476250" y="952500"/>
                </a:lnTo>
                <a:lnTo>
                  <a:pt x="476250" y="1905000"/>
                </a:lnTo>
                <a:lnTo>
                  <a:pt x="1428750" y="1905000"/>
                </a:lnTo>
                <a:lnTo>
                  <a:pt x="1428750" y="952500"/>
                </a:lnTo>
                <a:lnTo>
                  <a:pt x="1905000" y="952500"/>
                </a:lnTo>
                <a:lnTo>
                  <a:pt x="952500" y="0"/>
                </a:lnTo>
                <a:close/>
              </a:path>
            </a:pathLst>
          </a:custGeom>
          <a:solidFill>
            <a:schemeClr val="lt1">
              <a:alpha val="100000"/>
            </a:schemeClr>
          </a:solidFill>
          <a:ln/>
        </p:spPr>
      </p:sp>
      <p:sp>
        <p:nvSpPr>
          <p:cNvPr name="TextBox 9" id="9"/>
          <p:cNvSpPr txBox="true"/>
          <p:nvPr/>
        </p:nvSpPr>
        <p:spPr>
          <a:xfrm rot="0">
            <a:off x="7051447" y="1512420"/>
            <a:ext cx="3905250" cy="704850"/>
          </a:xfrm>
          <a:prstGeom prst="rect">
            <a:avLst/>
          </a:prstGeom>
          <a:ln/>
        </p:spPr>
        <p:txBody>
          <a:bodyPr anchor="b" rtlCol="false" lIns="123825" rIns="57150" tIns="123825" bIns="123825" anchorCtr="false" vert="horz" wrap="square">
            <a:noAutofit/>
          </a:bodyPr>
          <a:lstStyle/>
          <a:p>
            <a:pPr>
              <a:lnSpc>
                <a:spcPct val="120000"/>
              </a:lnSpc>
            </a:pPr>
            <a:r>
              <a:rPr lang="en-US" b="true" sz="240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空投福利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051447" y="2015490"/>
            <a:ext cx="3486150" cy="1211905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为感谢社区成员的支持，会不定期进行空投活动，赠送一定数量的xomo币作为奖励。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367663" y="3984485"/>
            <a:ext cx="3486150" cy="704850"/>
          </a:xfrm>
          <a:prstGeom prst="rect">
            <a:avLst/>
          </a:prstGeom>
          <a:ln/>
        </p:spPr>
        <p:txBody>
          <a:bodyPr anchor="b" rtlCol="false" lIns="123825" rIns="57150" tIns="123825" bIns="123825" anchorCtr="false" vert="horz" wrap="square">
            <a:noAutofit/>
          </a:bodyPr>
          <a:lstStyle/>
          <a:p>
            <a:pPr>
              <a:lnSpc>
                <a:spcPct val="120000"/>
              </a:lnSpc>
            </a:pPr>
            <a:r>
              <a:rPr lang="en-US" b="true" sz="240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邀请奖励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367663" y="4482277"/>
            <a:ext cx="3486150" cy="1198124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社区成员邀请新用户加入并完成一定任务后，可获得相应的邀请奖励，促进社区裂变式增长。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76073" y="2606043"/>
            <a:ext cx="3486150" cy="704850"/>
          </a:xfrm>
          <a:prstGeom prst="rect">
            <a:avLst/>
          </a:prstGeom>
          <a:ln/>
        </p:spPr>
        <p:txBody>
          <a:bodyPr anchor="b" rtlCol="false" lIns="123825" rIns="57150" tIns="123825" bIns="123825" anchorCtr="false" vert="horz" wrap="square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b="true" sz="240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线上活动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76073" y="3214235"/>
            <a:ext cx="3486150" cy="1209675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定期举办各类线上活动，如交易大赛、征文比赛等，鼓励社区成员积极参与，提高社区活跃度。</a:t>
            </a:r>
          </a:p>
        </p:txBody>
      </p:sp>
      <p:sp>
        <p:nvSpPr>
          <p:cNvPr name="Freeform 15" id="15"/>
          <p:cNvSpPr/>
          <p:nvPr/>
        </p:nvSpPr>
        <p:spPr>
          <a:xfrm rot="0">
            <a:off x="5593478" y="3999944"/>
            <a:ext cx="661803" cy="661803"/>
          </a:xfrm>
          <a:custGeom>
            <a:avLst/>
            <a:gdLst/>
            <a:ahLst/>
            <a:cxnLst/>
            <a:rect r="r" b="b" t="t" l="l"/>
            <a:pathLst>
              <a:path h="304800" w="304800">
                <a:moveTo>
                  <a:pt x="0" y="209550"/>
                </a:moveTo>
                <a:lnTo>
                  <a:pt x="152410" y="247650"/>
                </a:lnTo>
                <a:lnTo>
                  <a:pt x="304800" y="209550"/>
                </a:lnTo>
                <a:lnTo>
                  <a:pt x="304800" y="247650"/>
                </a:lnTo>
                <a:lnTo>
                  <a:pt x="152410" y="285750"/>
                </a:lnTo>
                <a:lnTo>
                  <a:pt x="0" y="247650"/>
                </a:lnTo>
                <a:close/>
                <a:moveTo>
                  <a:pt x="0" y="133350"/>
                </a:moveTo>
                <a:lnTo>
                  <a:pt x="152410" y="171450"/>
                </a:lnTo>
                <a:lnTo>
                  <a:pt x="304800" y="133350"/>
                </a:lnTo>
                <a:lnTo>
                  <a:pt x="304800" y="171450"/>
                </a:lnTo>
                <a:lnTo>
                  <a:pt x="152410" y="209550"/>
                </a:lnTo>
                <a:lnTo>
                  <a:pt x="0" y="171450"/>
                </a:lnTo>
                <a:close/>
                <a:moveTo>
                  <a:pt x="0" y="57150"/>
                </a:moveTo>
                <a:lnTo>
                  <a:pt x="152410" y="19050"/>
                </a:lnTo>
                <a:lnTo>
                  <a:pt x="304800" y="57150"/>
                </a:lnTo>
                <a:lnTo>
                  <a:pt x="304800" y="95250"/>
                </a:lnTo>
                <a:lnTo>
                  <a:pt x="152410" y="133350"/>
                </a:lnTo>
                <a:lnTo>
                  <a:pt x="0" y="9525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  <p:sp>
        <p:nvSpPr>
          <p:cNvPr name="TextBox 16" id="16"/>
          <p:cNvSpPr txBox="true"/>
          <p:nvPr/>
        </p:nvSpPr>
        <p:spPr>
          <a:xfrm rot="0">
            <a:off x="476023" y="265328"/>
            <a:ext cx="11239500" cy="914400"/>
          </a:xfrm>
          <a:prstGeom prst="rect">
            <a:avLst/>
          </a:prstGeom>
          <a:ln/>
        </p:spPr>
        <p:txBody>
          <a:bodyPr anchor="ctr" rtlCol="false" lIns="123825" rIns="57150" tIns="123825" bIns="123825" anchorCtr="false" vert="horz" wrap="square">
            <a:noAutofit/>
          </a:bodyPr>
          <a:lstStyle/>
          <a:p>
            <a:pPr>
              <a:lnSpc>
                <a:spcPct val="140000"/>
              </a:lnSpc>
            </a:pPr>
            <a:r>
              <a:rPr lang="en-US" b="true" sz="3000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社区活动及福利政策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0" t="0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rcRect t="4719" b="4719"/>
          <a:stretch>
            <a:fillRect/>
          </a:stretch>
        </p:blipFill>
        <p:spPr>
          <a:xfrm rot="0">
            <a:off x="601455" y="1456971"/>
            <a:ext cx="5140490" cy="465535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6007772" y="1924848"/>
            <a:ext cx="5064406" cy="898324"/>
          </a:xfrm>
          <a:prstGeom prst="rect">
            <a:avLst/>
          </a:prstGeom>
          <a:ln/>
        </p:spPr>
        <p:txBody>
          <a:bodyPr anchor="t" rtlCol="false" lIns="114300" rIns="114300" tIns="57150" bIns="57150" anchorCtr="false" vert="horz" wrap="square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与多家知名交易所达成战略合作，提供xomo币的交易服务，扩大市场影响力。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007772" y="1456971"/>
            <a:ext cx="5064406" cy="449970"/>
          </a:xfrm>
          <a:prstGeom prst="rect">
            <a:avLst/>
          </a:prstGeom>
          <a:ln/>
        </p:spPr>
        <p:txBody>
          <a:bodyPr anchor="b" rtlCol="false" lIns="114300" rIns="114300" tIns="57150" bIns="57150" anchorCtr="false" vert="horz" wrap="square">
            <a:noAutofit/>
          </a:bodyPr>
          <a:lstStyle/>
          <a:p>
            <a:pPr>
              <a:lnSpc>
                <a:spcPct val="77000"/>
              </a:lnSpc>
            </a:pPr>
            <a:r>
              <a:rPr lang="en-US" b="true" sz="240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交易所合作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007772" y="3539953"/>
            <a:ext cx="5064406" cy="884543"/>
          </a:xfrm>
          <a:prstGeom prst="rect">
            <a:avLst/>
          </a:prstGeom>
          <a:ln/>
        </p:spPr>
        <p:txBody>
          <a:bodyPr anchor="t" rtlCol="false" lIns="114300" rIns="114300" tIns="57150" bIns="57150" anchorCtr="false" vert="horz" wrap="square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与多个主流数字货币钱包合作，支持xomo币的存储和转账功能，提高用户使用的便捷性。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007772" y="3122433"/>
            <a:ext cx="5064406" cy="436189"/>
          </a:xfrm>
          <a:prstGeom prst="rect">
            <a:avLst/>
          </a:prstGeom>
          <a:ln/>
        </p:spPr>
        <p:txBody>
          <a:bodyPr anchor="b" rtlCol="false" lIns="114300" rIns="114300" tIns="57150" bIns="57150" anchorCtr="false" vert="horz" wrap="square">
            <a:noAutofit/>
          </a:bodyPr>
          <a:lstStyle/>
          <a:p>
            <a:pPr>
              <a:lnSpc>
                <a:spcPct val="77000"/>
              </a:lnSpc>
            </a:pPr>
            <a:r>
              <a:rPr lang="en-US" b="true" sz="240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钱包支持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007772" y="5213997"/>
            <a:ext cx="5064406" cy="898324"/>
          </a:xfrm>
          <a:prstGeom prst="rect">
            <a:avLst/>
          </a:prstGeom>
          <a:ln/>
        </p:spPr>
        <p:txBody>
          <a:bodyPr anchor="t" rtlCol="false" lIns="114300" rIns="114300" tIns="57150" bIns="57150" anchorCtr="false" vert="horz" wrap="square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积极寻求与实体企业的合作机会，推动xomo币在更多场景的应用和落地。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007772" y="4768434"/>
            <a:ext cx="5064406" cy="422408"/>
          </a:xfrm>
          <a:prstGeom prst="rect">
            <a:avLst/>
          </a:prstGeom>
          <a:ln/>
        </p:spPr>
        <p:txBody>
          <a:bodyPr anchor="b" rtlCol="false" lIns="114300" rIns="114300" tIns="57150" bIns="57150" anchorCtr="false" vert="horz" wrap="square">
            <a:noAutofit/>
          </a:bodyPr>
          <a:lstStyle/>
          <a:p>
            <a:pPr>
              <a:lnSpc>
                <a:spcPct val="77000"/>
              </a:lnSpc>
            </a:pPr>
            <a:r>
              <a:rPr lang="en-US" b="true" sz="240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实体企业合作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76023" y="265328"/>
            <a:ext cx="11239500" cy="914400"/>
          </a:xfrm>
          <a:prstGeom prst="rect">
            <a:avLst/>
          </a:prstGeom>
          <a:ln/>
        </p:spPr>
        <p:txBody>
          <a:bodyPr anchor="ctr" rtlCol="false" lIns="123825" rIns="57150" tIns="123825" bIns="123825" anchorCtr="false" vert="horz" wrap="square">
            <a:noAutofit/>
          </a:bodyPr>
          <a:lstStyle/>
          <a:p>
            <a:pPr>
              <a:lnSpc>
                <a:spcPct val="140000"/>
              </a:lnSpc>
            </a:pPr>
            <a:r>
              <a:rPr lang="en-US" b="true" sz="3000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合作伙伴和生态企业展示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0" t="0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680750" y="2292691"/>
            <a:ext cx="3456116" cy="3055762"/>
          </a:xfrm>
          <a:prstGeom prst="roundRect">
            <a:avLst>
              <a:gd fmla="val 7847" name="adj"/>
            </a:avLst>
          </a:prstGeom>
          <a:noFill/>
          <a:ln w="12668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anchor="ctr" rtlCol="false" anchorCtr="false" vert="horz"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  <a:defRPr/>
            </a:pPr>
            <a:endParaRPr lang="en-US" sz="1100"/>
          </a:p>
        </p:txBody>
      </p:sp>
      <p:sp>
        <p:nvSpPr>
          <p:cNvPr name="TextBox 3" id="3"/>
          <p:cNvSpPr txBox="true"/>
          <p:nvPr/>
        </p:nvSpPr>
        <p:spPr>
          <a:xfrm rot="0">
            <a:off x="896485" y="3041962"/>
            <a:ext cx="3024645" cy="579431"/>
          </a:xfrm>
          <a:prstGeom prst="rect">
            <a:avLst/>
          </a:prstGeom>
          <a:ln/>
        </p:spPr>
        <p:txBody>
          <a:bodyPr anchor="ctr" rtlCol="false" lIns="114300" rIns="114300" tIns="57150" bIns="57150" anchorCtr="true" vert="horz"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b="true" sz="240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技术升级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27670" y="3659493"/>
            <a:ext cx="2962275" cy="1504606"/>
          </a:xfrm>
          <a:prstGeom prst="rect">
            <a:avLst/>
          </a:prstGeom>
          <a:ln/>
        </p:spPr>
        <p:txBody>
          <a:bodyPr anchor="t" rtlCol="false" lIns="114300" rIns="114300" tIns="57150" bIns="57150" anchorCtr="true" vert="horz" wrap="square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持续优化xomo币的技术架构，提高交易速度和安全性，降低交易成本。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4453900" y="2292691"/>
            <a:ext cx="3456116" cy="3055762"/>
          </a:xfrm>
          <a:prstGeom prst="roundRect">
            <a:avLst>
              <a:gd fmla="val 7847" name="adj"/>
            </a:avLst>
          </a:prstGeom>
          <a:noFill/>
          <a:ln w="12668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anchor="ctr" rtlCol="false" anchorCtr="false" vert="horz"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  <a:defRPr/>
            </a:pPr>
            <a:endParaRPr lang="en-US" sz="1100"/>
          </a:p>
        </p:txBody>
      </p:sp>
      <p:sp>
        <p:nvSpPr>
          <p:cNvPr name="TextBox 6" id="6"/>
          <p:cNvSpPr txBox="true"/>
          <p:nvPr/>
        </p:nvSpPr>
        <p:spPr>
          <a:xfrm rot="0">
            <a:off x="4669635" y="3041962"/>
            <a:ext cx="3024645" cy="579431"/>
          </a:xfrm>
          <a:prstGeom prst="rect">
            <a:avLst/>
          </a:prstGeom>
          <a:ln/>
        </p:spPr>
        <p:txBody>
          <a:bodyPr anchor="ctr" rtlCol="false" lIns="114300" rIns="114300" tIns="57150" bIns="57150" anchorCtr="true" vert="horz"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b="true" sz="240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市场拓展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700820" y="3659493"/>
            <a:ext cx="2962275" cy="1504606"/>
          </a:xfrm>
          <a:prstGeom prst="rect">
            <a:avLst/>
          </a:prstGeom>
          <a:ln/>
        </p:spPr>
        <p:txBody>
          <a:bodyPr anchor="t" rtlCol="false" lIns="114300" rIns="114300" tIns="57150" bIns="57150" anchorCtr="true" vert="horz" wrap="square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加大市场推广力度，扩大xomo币的知名度和影响力，吸引更多用户加入社区。</a:t>
            </a:r>
          </a:p>
        </p:txBody>
      </p:sp>
      <p:sp>
        <p:nvSpPr>
          <p:cNvPr name="AutoShape 8" id="8"/>
          <p:cNvSpPr/>
          <p:nvPr/>
        </p:nvSpPr>
        <p:spPr>
          <a:xfrm rot="0">
            <a:off x="8227050" y="2292691"/>
            <a:ext cx="3456116" cy="3055762"/>
          </a:xfrm>
          <a:prstGeom prst="roundRect">
            <a:avLst>
              <a:gd fmla="val 7847" name="adj"/>
            </a:avLst>
          </a:prstGeom>
          <a:noFill/>
          <a:ln w="12668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anchor="ctr" rtlCol="false" anchorCtr="false" vert="horz"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  <a:defRPr/>
            </a:pPr>
            <a:endParaRPr lang="en-US" sz="1100"/>
          </a:p>
        </p:txBody>
      </p:sp>
      <p:sp>
        <p:nvSpPr>
          <p:cNvPr name="TextBox 9" id="9"/>
          <p:cNvSpPr txBox="true"/>
          <p:nvPr/>
        </p:nvSpPr>
        <p:spPr>
          <a:xfrm rot="0">
            <a:off x="8442785" y="3041962"/>
            <a:ext cx="3024645" cy="579431"/>
          </a:xfrm>
          <a:prstGeom prst="rect">
            <a:avLst/>
          </a:prstGeom>
          <a:ln/>
        </p:spPr>
        <p:txBody>
          <a:bodyPr anchor="ctr" rtlCol="false" lIns="114300" rIns="114300" tIns="57150" bIns="57150" anchorCtr="true" vert="horz"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b="true" sz="240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生态建设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473970" y="3659493"/>
            <a:ext cx="2962275" cy="1504606"/>
          </a:xfrm>
          <a:prstGeom prst="rect">
            <a:avLst/>
          </a:prstGeom>
          <a:ln/>
        </p:spPr>
        <p:txBody>
          <a:bodyPr anchor="t" rtlCol="false" lIns="114300" rIns="114300" tIns="57150" bIns="57150" anchorCtr="true" vert="horz" wrap="square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积极推动与其他项目、企业的合作，共同打造一个繁荣的xomo币生态体系，为用户提供更多便利和价值。</a:t>
            </a:r>
          </a:p>
        </p:txBody>
      </p:sp>
      <p:sp>
        <p:nvSpPr>
          <p:cNvPr name="AutoShape 11" id="11"/>
          <p:cNvSpPr/>
          <p:nvPr/>
        </p:nvSpPr>
        <p:spPr>
          <a:xfrm rot="0">
            <a:off x="5841518" y="2282031"/>
            <a:ext cx="638629" cy="638629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name="TextBox 12" id="12"/>
          <p:cNvSpPr txBox="true"/>
          <p:nvPr/>
        </p:nvSpPr>
        <p:spPr>
          <a:xfrm rot="0">
            <a:off x="5735359" y="2369887"/>
            <a:ext cx="849630" cy="481965"/>
          </a:xfrm>
          <a:prstGeom prst="rect">
            <a:avLst/>
          </a:prstGeom>
          <a:ln/>
        </p:spPr>
        <p:txBody>
          <a:bodyPr anchor="ctr" rtlCol="false" lIns="91440" rIns="91440" tIns="45720" bIns="45720" anchorCtr="true" vert="horz"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b="true" sz="24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02</a:t>
            </a:r>
          </a:p>
        </p:txBody>
      </p:sp>
      <p:sp>
        <p:nvSpPr>
          <p:cNvPr name="AutoShape 13" id="13"/>
          <p:cNvSpPr/>
          <p:nvPr/>
        </p:nvSpPr>
        <p:spPr>
          <a:xfrm rot="0">
            <a:off x="9674377" y="2282031"/>
            <a:ext cx="638629" cy="638629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name="TextBox 14" id="14"/>
          <p:cNvSpPr txBox="true"/>
          <p:nvPr/>
        </p:nvSpPr>
        <p:spPr>
          <a:xfrm rot="0">
            <a:off x="9568217" y="2369887"/>
            <a:ext cx="849630" cy="481965"/>
          </a:xfrm>
          <a:prstGeom prst="rect">
            <a:avLst/>
          </a:prstGeom>
          <a:ln/>
        </p:spPr>
        <p:txBody>
          <a:bodyPr anchor="ctr" rtlCol="false" lIns="91440" rIns="91440" tIns="45720" bIns="45720" anchorCtr="true" vert="horz"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b="true" sz="24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03</a:t>
            </a:r>
          </a:p>
        </p:txBody>
      </p:sp>
      <p:sp>
        <p:nvSpPr>
          <p:cNvPr name="AutoShape 15" id="15"/>
          <p:cNvSpPr/>
          <p:nvPr/>
        </p:nvSpPr>
        <p:spPr>
          <a:xfrm rot="0">
            <a:off x="2096436" y="2282031"/>
            <a:ext cx="638629" cy="638629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name="TextBox 16" id="16"/>
          <p:cNvSpPr txBox="true"/>
          <p:nvPr/>
        </p:nvSpPr>
        <p:spPr>
          <a:xfrm rot="0">
            <a:off x="1990276" y="2369887"/>
            <a:ext cx="849630" cy="481965"/>
          </a:xfrm>
          <a:prstGeom prst="rect">
            <a:avLst/>
          </a:prstGeom>
          <a:ln/>
        </p:spPr>
        <p:txBody>
          <a:bodyPr anchor="ctr" rtlCol="false" lIns="91440" rIns="91440" tIns="45720" bIns="45720" anchorCtr="true" vert="horz"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b="true" sz="24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01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76023" y="265328"/>
            <a:ext cx="11239500" cy="914400"/>
          </a:xfrm>
          <a:prstGeom prst="rect">
            <a:avLst/>
          </a:prstGeom>
          <a:ln/>
        </p:spPr>
        <p:txBody>
          <a:bodyPr anchor="ctr" rtlCol="false" lIns="123825" rIns="57150" tIns="123825" bIns="123825" anchorCtr="false" vert="horz" wrap="square">
            <a:noAutofit/>
          </a:bodyPr>
          <a:lstStyle/>
          <a:p>
            <a:pPr>
              <a:lnSpc>
                <a:spcPct val="140000"/>
              </a:lnSpc>
            </a:pPr>
            <a:r>
              <a:rPr lang="en-US" b="true" sz="3000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未来发展规划与目标设定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0" t="0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09531" y="3667364"/>
            <a:ext cx="6962775" cy="514350"/>
          </a:xfrm>
          <a:prstGeom prst="rect">
            <a:avLst/>
          </a:prstGeom>
          <a:ln/>
        </p:spPr>
        <p:txBody>
          <a:bodyPr anchor="ctr" rtlCol="false" lIns="114300" rIns="114300" tIns="57150" bIns="57150" anchorCtr="false" vert="horz"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1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感谢您的观看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09531" y="2290224"/>
            <a:ext cx="7439025" cy="1266825"/>
          </a:xfrm>
          <a:prstGeom prst="rect">
            <a:avLst/>
          </a:prstGeom>
          <a:ln/>
        </p:spPr>
        <p:txBody>
          <a:bodyPr anchor="ctr" rtlCol="false" lIns="114300" rIns="114300" tIns="57150" bIns="57150" anchorCtr="false" vert="horz" wrap="square">
            <a:spAutoFit/>
          </a:bodyPr>
          <a:lstStyle/>
          <a:p>
            <a:pPr algn="l">
              <a:lnSpc>
                <a:spcPct val="56000"/>
              </a:lnSpc>
            </a:pPr>
            <a:r>
              <a:rPr lang="en-US" b="true" sz="9000">
                <a:solidFill>
                  <a:srgbClr val="A2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THANKS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0" t="0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751642" y="4006380"/>
            <a:ext cx="7813795" cy="1827334"/>
          </a:xfrm>
          <a:prstGeom prst="roundRect">
            <a:avLst>
              <a:gd fmla="val 16667" name="adj"/>
            </a:avLst>
          </a:prstGeom>
          <a:solidFill>
            <a:schemeClr val="lt2">
              <a:alpha val="80000"/>
            </a:schemeClr>
          </a:solidFill>
          <a:ln/>
        </p:spPr>
      </p:sp>
      <p:sp>
        <p:nvSpPr>
          <p:cNvPr name="AutoShape 3" id="3"/>
          <p:cNvSpPr/>
          <p:nvPr/>
        </p:nvSpPr>
        <p:spPr>
          <a:xfrm rot="0">
            <a:off x="751642" y="1920540"/>
            <a:ext cx="7813795" cy="1827334"/>
          </a:xfrm>
          <a:prstGeom prst="roundRect">
            <a:avLst>
              <a:gd fmla="val 16667" name="adj"/>
            </a:avLst>
          </a:prstGeom>
          <a:solidFill>
            <a:schemeClr val="lt2">
              <a:alpha val="80000"/>
            </a:schemeClr>
          </a:solidFill>
          <a:ln/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alphaModFix amt="100000"/>
          </a:blip>
          <a:srcRect l="12500" r="12500"/>
          <a:stretch>
            <a:fillRect/>
          </a:stretch>
        </p:blipFill>
        <p:spPr>
          <a:xfrm rot="0">
            <a:off x="7804006" y="1329783"/>
            <a:ext cx="3831201" cy="5108268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30579" y="2089154"/>
            <a:ext cx="6238875" cy="637972"/>
          </a:xfrm>
          <a:prstGeom prst="rect">
            <a:avLst/>
          </a:prstGeom>
          <a:ln/>
        </p:spPr>
        <p:txBody>
          <a:bodyPr anchor="ctr" rtlCol="false" lIns="123825" rIns="57150" tIns="123825" bIns="123825" anchorCtr="false" vert="horz" wrap="square">
            <a:noAutofit/>
          </a:bodyPr>
          <a:lstStyle/>
          <a:p>
            <a:pPr>
              <a:lnSpc>
                <a:spcPct val="120000"/>
              </a:lnSpc>
            </a:pPr>
            <a:r>
              <a:rPr lang="en-US" b="true" sz="240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定义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30579" y="2610429"/>
            <a:ext cx="6238875" cy="950067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xomo币是一种基于区块链技术的数字货币，旨在提供更安全、高效和便捷的交易方式。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30579" y="4183053"/>
            <a:ext cx="6238875" cy="637972"/>
          </a:xfrm>
          <a:prstGeom prst="rect">
            <a:avLst/>
          </a:prstGeom>
          <a:ln/>
        </p:spPr>
        <p:txBody>
          <a:bodyPr anchor="ctr" rtlCol="false" lIns="123825" rIns="57150" tIns="123825" bIns="123825" anchorCtr="false" vert="horz" wrap="square">
            <a:noAutofit/>
          </a:bodyPr>
          <a:lstStyle/>
          <a:p>
            <a:pPr>
              <a:lnSpc>
                <a:spcPct val="120000"/>
              </a:lnSpc>
            </a:pPr>
            <a:r>
              <a:rPr lang="en-US" b="true" sz="240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起源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30579" y="4712439"/>
            <a:ext cx="6238875" cy="936429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xomo币起源于对现行金融体系不足之处的反思，以及对数字货币和区块链技术的深入研究和发展。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76023" y="265328"/>
            <a:ext cx="11239500" cy="914400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b="true" sz="3000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xomo币定义及起源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0" t="0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rcRect l="29061" r="29061"/>
          <a:stretch>
            <a:fillRect/>
          </a:stretch>
        </p:blipFill>
        <p:spPr>
          <a:xfrm rot="0">
            <a:off x="875314" y="2169726"/>
            <a:ext cx="2050689" cy="3916435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32546" r="32546"/>
          <a:stretch>
            <a:fillRect/>
          </a:stretch>
        </p:blipFill>
        <p:spPr>
          <a:xfrm rot="0">
            <a:off x="5430979" y="2169726"/>
            <a:ext cx="2050689" cy="3916435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/>
          <a:srcRect l="23819" r="23819"/>
          <a:stretch>
            <a:fillRect/>
          </a:stretch>
        </p:blipFill>
        <p:spPr>
          <a:xfrm rot="0">
            <a:off x="3153146" y="1697364"/>
            <a:ext cx="2050689" cy="3916435"/>
          </a:xfrm>
          <a:prstGeom prst="rect">
            <a:avLst/>
          </a:prstGeom>
        </p:spPr>
      </p:pic>
      <p:sp>
        <p:nvSpPr>
          <p:cNvPr name="AutoShape 5" id="5"/>
          <p:cNvSpPr/>
          <p:nvPr/>
        </p:nvSpPr>
        <p:spPr>
          <a:xfrm rot="0">
            <a:off x="7851998" y="2723144"/>
            <a:ext cx="3834950" cy="1465716"/>
          </a:xfrm>
          <a:prstGeom prst="rect">
            <a:avLst/>
          </a:prstGeom>
          <a:noFill/>
          <a:ln/>
        </p:spPr>
        <p:txBody>
          <a:bodyPr anchor="t" rtlCol="false" tIns="45720" lIns="91440" bIns="45720" rIns="91440" anchorCtr="false" vert="horz" wrap="square">
            <a:noAutofit/>
          </a:bodyPr>
          <a:lstStyle/>
          <a:p>
            <a:pPr algn="l">
              <a:lnSpc>
                <a:spcPct val="140000"/>
              </a:lnSpc>
              <a:defRPr/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xomo币依托于区块链技术，实现了去中心化、分布式、不可篡改的数据存储与传输。</a:t>
            </a:r>
            <a:endParaRPr lang="en-US" sz="1100"/>
          </a:p>
        </p:txBody>
      </p:sp>
      <p:sp>
        <p:nvSpPr>
          <p:cNvPr name="AutoShape 6" id="6"/>
          <p:cNvSpPr/>
          <p:nvPr/>
        </p:nvSpPr>
        <p:spPr>
          <a:xfrm rot="0">
            <a:off x="7851998" y="2087040"/>
            <a:ext cx="3606165" cy="575781"/>
          </a:xfrm>
          <a:prstGeom prst="rect">
            <a:avLst/>
          </a:prstGeom>
          <a:noFill/>
          <a:ln/>
        </p:spPr>
        <p:txBody>
          <a:bodyPr anchor="b" rtlCol="false" tIns="45720" lIns="91440" bIns="45720" rIns="91440" anchorCtr="false" vert="horz" wrap="square">
            <a:norm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b="true" sz="240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区块链技术基础</a:t>
            </a:r>
            <a:endParaRPr lang="en-US" sz="1100"/>
          </a:p>
        </p:txBody>
      </p:sp>
      <p:sp>
        <p:nvSpPr>
          <p:cNvPr name="AutoShape 7" id="7"/>
          <p:cNvSpPr/>
          <p:nvPr/>
        </p:nvSpPr>
        <p:spPr>
          <a:xfrm rot="0">
            <a:off x="7851998" y="4826443"/>
            <a:ext cx="3834950" cy="1451935"/>
          </a:xfrm>
          <a:prstGeom prst="rect">
            <a:avLst/>
          </a:prstGeom>
          <a:noFill/>
          <a:ln/>
        </p:spPr>
        <p:txBody>
          <a:bodyPr anchor="t" rtlCol="false" tIns="45720" lIns="91440" bIns="45720" rIns="91440" anchorCtr="false" vert="horz" wrap="square">
            <a:noAutofit/>
          </a:bodyPr>
          <a:lstStyle/>
          <a:p>
            <a:pPr algn="l">
              <a:lnSpc>
                <a:spcPct val="140000"/>
              </a:lnSpc>
              <a:defRPr/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通过区块链技术，xomo币的交易记录和发行数量都是公开、透明和不可篡改的，确保了交易的安全性和可信度。</a:t>
            </a:r>
            <a:endParaRPr lang="en-US" sz="1100"/>
          </a:p>
        </p:txBody>
      </p:sp>
      <p:sp>
        <p:nvSpPr>
          <p:cNvPr name="AutoShape 8" id="8"/>
          <p:cNvSpPr/>
          <p:nvPr/>
        </p:nvSpPr>
        <p:spPr>
          <a:xfrm rot="0">
            <a:off x="7851998" y="4125420"/>
            <a:ext cx="3606329" cy="640699"/>
          </a:xfrm>
          <a:prstGeom prst="rect">
            <a:avLst/>
          </a:prstGeom>
          <a:noFill/>
          <a:ln/>
        </p:spPr>
        <p:txBody>
          <a:bodyPr anchor="b" rtlCol="false" tIns="45720" lIns="91440" bIns="45720" rIns="91440" anchorCtr="false" vert="horz" wrap="square">
            <a:no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b="true" sz="240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交易透明与安全</a:t>
            </a:r>
            <a:endParaRPr lang="en-US" sz="1100"/>
          </a:p>
        </p:txBody>
      </p:sp>
      <p:sp>
        <p:nvSpPr>
          <p:cNvPr name="TextBox 9" id="9"/>
          <p:cNvSpPr txBox="true"/>
          <p:nvPr/>
        </p:nvSpPr>
        <p:spPr>
          <a:xfrm rot="0">
            <a:off x="476023" y="265328"/>
            <a:ext cx="11239500" cy="914400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b="true" sz="3000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xomo币与区块链技术关系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0" t="0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>
            <a:alphaModFix amt="100000"/>
          </a:blip>
          <a:srcRect/>
          <a:stretch>
            <a:fillRect/>
          </a:stretch>
        </p:blipFill>
        <p:spPr>
          <a:xfrm rot="0">
            <a:off x="425795" y="2384018"/>
            <a:ext cx="3415971" cy="3415971"/>
          </a:xfrm>
          <a:prstGeom prst="ellipse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476023" y="265328"/>
            <a:ext cx="11239500" cy="914400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b="true" sz="3000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xomo币独特性和优势分析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4113475" y="1643082"/>
            <a:ext cx="3657600" cy="2219857"/>
          </a:xfrm>
          <a:prstGeom prst="roundRect">
            <a:avLst>
              <a:gd fmla="val 16667" name="adj"/>
            </a:avLst>
          </a:prstGeom>
          <a:solidFill>
            <a:schemeClr val="lt2">
              <a:alpha val="100000"/>
            </a:schemeClr>
          </a:solidFill>
          <a:ln/>
        </p:spPr>
      </p:sp>
      <p:sp>
        <p:nvSpPr>
          <p:cNvPr name="TextBox 5" id="5"/>
          <p:cNvSpPr txBox="true"/>
          <p:nvPr/>
        </p:nvSpPr>
        <p:spPr>
          <a:xfrm rot="0">
            <a:off x="4312581" y="1893684"/>
            <a:ext cx="3251104" cy="490334"/>
          </a:xfrm>
          <a:prstGeom prst="rect">
            <a:avLst/>
          </a:prstGeom>
          <a:ln/>
        </p:spPr>
        <p:txBody>
          <a:bodyPr anchor="ctr" rtlCol="false" lIns="66008" rIns="66008" tIns="33052" bIns="33052" anchorCtr="true" vert="horz"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b="true" sz="200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去中心化特性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312581" y="2463837"/>
            <a:ext cx="3251104" cy="1055857"/>
          </a:xfrm>
          <a:prstGeom prst="rect">
            <a:avLst/>
          </a:prstGeom>
          <a:ln/>
        </p:spPr>
        <p:txBody>
          <a:bodyPr anchor="t" rtlCol="false" lIns="66008" rIns="66008" tIns="33052" bIns="33052" anchorCtr="true" vert="horz" wrap="square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xomo币采用去中心化的设计，没有中央机构或政府控制，这让交易更加自由和安全。</a:t>
            </a:r>
          </a:p>
        </p:txBody>
      </p:sp>
      <p:sp>
        <p:nvSpPr>
          <p:cNvPr name="AutoShape 7" id="7"/>
          <p:cNvSpPr/>
          <p:nvPr/>
        </p:nvSpPr>
        <p:spPr>
          <a:xfrm rot="0">
            <a:off x="8070842" y="1650556"/>
            <a:ext cx="3657600" cy="2219857"/>
          </a:xfrm>
          <a:prstGeom prst="roundRect">
            <a:avLst>
              <a:gd fmla="val 16667" name="adj"/>
            </a:avLst>
          </a:prstGeom>
          <a:solidFill>
            <a:schemeClr val="lt2">
              <a:alpha val="100000"/>
            </a:schemeClr>
          </a:solidFill>
          <a:ln/>
        </p:spPr>
      </p:sp>
      <p:sp>
        <p:nvSpPr>
          <p:cNvPr name="TextBox 8" id="8"/>
          <p:cNvSpPr txBox="true"/>
          <p:nvPr/>
        </p:nvSpPr>
        <p:spPr>
          <a:xfrm rot="0">
            <a:off x="8269948" y="1901159"/>
            <a:ext cx="3251104" cy="490334"/>
          </a:xfrm>
          <a:prstGeom prst="rect">
            <a:avLst/>
          </a:prstGeom>
          <a:ln/>
        </p:spPr>
        <p:txBody>
          <a:bodyPr anchor="ctr" rtlCol="false" lIns="66008" rIns="66008" tIns="33052" bIns="33052" anchorCtr="true" vert="horz"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b="true" sz="200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高度匿名性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269948" y="2471312"/>
            <a:ext cx="3251104" cy="1055857"/>
          </a:xfrm>
          <a:prstGeom prst="rect">
            <a:avLst/>
          </a:prstGeom>
          <a:ln/>
        </p:spPr>
        <p:txBody>
          <a:bodyPr anchor="t" rtlCol="false" lIns="66008" rIns="66008" tIns="33052" bIns="33052" anchorCtr="true" vert="horz" wrap="square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xomo币交易可以保持高度匿名，保护用户隐私，同时防止交易被追踪和监控。</a:t>
            </a:r>
          </a:p>
        </p:txBody>
      </p:sp>
      <p:sp>
        <p:nvSpPr>
          <p:cNvPr name="AutoShape 10" id="10"/>
          <p:cNvSpPr/>
          <p:nvPr/>
        </p:nvSpPr>
        <p:spPr>
          <a:xfrm rot="0">
            <a:off x="4120950" y="4294709"/>
            <a:ext cx="3657600" cy="2219857"/>
          </a:xfrm>
          <a:prstGeom prst="roundRect">
            <a:avLst>
              <a:gd fmla="val 16667" name="adj"/>
            </a:avLst>
          </a:prstGeom>
          <a:solidFill>
            <a:schemeClr val="lt2">
              <a:alpha val="100000"/>
            </a:schemeClr>
          </a:solidFill>
          <a:ln/>
        </p:spPr>
      </p:sp>
      <p:sp>
        <p:nvSpPr>
          <p:cNvPr name="TextBox 11" id="11"/>
          <p:cNvSpPr txBox="true"/>
          <p:nvPr/>
        </p:nvSpPr>
        <p:spPr>
          <a:xfrm rot="0">
            <a:off x="4320056" y="4545312"/>
            <a:ext cx="3251104" cy="490334"/>
          </a:xfrm>
          <a:prstGeom prst="rect">
            <a:avLst/>
          </a:prstGeom>
          <a:ln/>
        </p:spPr>
        <p:txBody>
          <a:bodyPr anchor="ctr" rtlCol="false" lIns="66008" rIns="66008" tIns="33052" bIns="33052" anchorCtr="true" vert="horz"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b="true" sz="200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快速与低成本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320056" y="5115465"/>
            <a:ext cx="3251104" cy="1055857"/>
          </a:xfrm>
          <a:prstGeom prst="rect">
            <a:avLst/>
          </a:prstGeom>
          <a:ln/>
        </p:spPr>
        <p:txBody>
          <a:bodyPr anchor="t" rtlCol="false" lIns="66008" rIns="66008" tIns="33052" bIns="33052" anchorCtr="true" vert="horz" wrap="square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xomo币的交易速度快捷，且交易成本低廉，非常适合跨境支付和小额交易场景。</a:t>
            </a:r>
          </a:p>
        </p:txBody>
      </p:sp>
      <p:sp>
        <p:nvSpPr>
          <p:cNvPr name="AutoShape 13" id="13"/>
          <p:cNvSpPr/>
          <p:nvPr/>
        </p:nvSpPr>
        <p:spPr>
          <a:xfrm rot="0">
            <a:off x="8078316" y="4302184"/>
            <a:ext cx="3657600" cy="2219857"/>
          </a:xfrm>
          <a:prstGeom prst="roundRect">
            <a:avLst>
              <a:gd fmla="val 16667" name="adj"/>
            </a:avLst>
          </a:prstGeom>
          <a:solidFill>
            <a:schemeClr val="lt2">
              <a:alpha val="100000"/>
            </a:schemeClr>
          </a:solidFill>
          <a:ln/>
        </p:spPr>
      </p:sp>
      <p:sp>
        <p:nvSpPr>
          <p:cNvPr name="TextBox 14" id="14"/>
          <p:cNvSpPr txBox="true"/>
          <p:nvPr/>
        </p:nvSpPr>
        <p:spPr>
          <a:xfrm rot="0">
            <a:off x="8277423" y="4552787"/>
            <a:ext cx="3251104" cy="490334"/>
          </a:xfrm>
          <a:prstGeom prst="rect">
            <a:avLst/>
          </a:prstGeom>
          <a:ln/>
        </p:spPr>
        <p:txBody>
          <a:bodyPr anchor="ctr" rtlCol="false" lIns="66008" rIns="66008" tIns="33052" bIns="33052" anchorCtr="true" vert="horz"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b="true" sz="200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广泛的接受度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277423" y="5122940"/>
            <a:ext cx="3251104" cy="1055857"/>
          </a:xfrm>
          <a:prstGeom prst="rect">
            <a:avLst/>
          </a:prstGeom>
          <a:ln/>
        </p:spPr>
        <p:txBody>
          <a:bodyPr anchor="t" rtlCol="false" lIns="66008" rIns="66008" tIns="33052" bIns="33052" anchorCtr="true" vert="horz" wrap="square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随着数字货币的普及，越来越多的商家开始接受xomo币作为支付方式，扩大了其使用范围。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0" t="0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rcRect l="13003" r="13003"/>
          <a:stretch>
            <a:fillRect/>
          </a:stretch>
        </p:blipFill>
        <p:spPr>
          <a:xfrm rot="0">
            <a:off x="7007707" y="1744635"/>
            <a:ext cx="4750584" cy="4285329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476023" y="265328"/>
            <a:ext cx="11239500" cy="914400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b="true" sz="3000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市场定位与前景展望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3729746" y="1769675"/>
            <a:ext cx="3031629" cy="4285329"/>
          </a:xfrm>
          <a:prstGeom prst="roundRect">
            <a:avLst>
              <a:gd fmla="val 0" name="adj"/>
            </a:avLst>
          </a:prstGeom>
          <a:solidFill>
            <a:schemeClr val="lt2">
              <a:alpha val="80000"/>
            </a:schemeClr>
          </a:solidFill>
          <a:ln/>
        </p:spPr>
      </p:sp>
      <p:sp>
        <p:nvSpPr>
          <p:cNvPr name="TextBox 5" id="5"/>
          <p:cNvSpPr txBox="true"/>
          <p:nvPr/>
        </p:nvSpPr>
        <p:spPr>
          <a:xfrm rot="0">
            <a:off x="3923235" y="2035795"/>
            <a:ext cx="2644651" cy="649939"/>
          </a:xfrm>
          <a:prstGeom prst="rect">
            <a:avLst/>
          </a:prstGeom>
          <a:ln/>
        </p:spPr>
        <p:txBody>
          <a:bodyPr anchor="ctr" rtlCol="false" lIns="66008" rIns="66008" tIns="33052" bIns="33052" anchorCtr="true" vert="horz"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b="true" sz="24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前景展望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923235" y="2757859"/>
            <a:ext cx="2644651" cy="2924764"/>
          </a:xfrm>
          <a:prstGeom prst="rect">
            <a:avLst/>
          </a:prstGeom>
          <a:ln/>
        </p:spPr>
        <p:txBody>
          <a:bodyPr anchor="t" rtlCol="false" lIns="66008" rIns="66008" tIns="33052" bIns="33052" anchorCtr="true" vert="horz" wrap="square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75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随着区块链技术的不断发展和数字货币市场的日益成熟，xomo币有望在未来成为主流的数字货币之一，并在全球范围内得到更广泛的应用和认可。同时，xomo币还将不断探索新的应用场景，如跨境支付、数字身份验证、供应链管理等领域，为社会带来更多的便利和价值。</a:t>
            </a:r>
          </a:p>
        </p:txBody>
      </p:sp>
      <p:sp>
        <p:nvSpPr>
          <p:cNvPr name="AutoShape 7" id="7"/>
          <p:cNvSpPr/>
          <p:nvPr/>
        </p:nvSpPr>
        <p:spPr>
          <a:xfrm rot="0">
            <a:off x="556553" y="1764765"/>
            <a:ext cx="3031629" cy="4285329"/>
          </a:xfrm>
          <a:prstGeom prst="roundRect">
            <a:avLst>
              <a:gd fmla="val 0" name="adj"/>
            </a:avLst>
          </a:prstGeom>
          <a:solidFill>
            <a:schemeClr val="lt2">
              <a:alpha val="80000"/>
            </a:schemeClr>
          </a:solidFill>
          <a:ln/>
        </p:spPr>
      </p:sp>
      <p:sp>
        <p:nvSpPr>
          <p:cNvPr name="TextBox 8" id="8"/>
          <p:cNvSpPr txBox="true"/>
          <p:nvPr/>
        </p:nvSpPr>
        <p:spPr>
          <a:xfrm rot="0">
            <a:off x="750042" y="2035795"/>
            <a:ext cx="2644651" cy="649939"/>
          </a:xfrm>
          <a:prstGeom prst="rect">
            <a:avLst/>
          </a:prstGeom>
          <a:ln/>
        </p:spPr>
        <p:txBody>
          <a:bodyPr anchor="ctr" rtlCol="false" lIns="66008" rIns="66008" tIns="33052" bIns="33052" anchorCtr="true" vert="horz"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b="true" sz="24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市场定位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50042" y="2752949"/>
            <a:ext cx="2644651" cy="2924764"/>
          </a:xfrm>
          <a:prstGeom prst="rect">
            <a:avLst/>
          </a:prstGeom>
          <a:ln/>
        </p:spPr>
        <p:txBody>
          <a:bodyPr anchor="t" rtlCol="false" lIns="66008" rIns="66008" tIns="33052" bIns="33052" anchorCtr="true" vert="horz" wrap="square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75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xomo币定位于成为一种全球通用的数字货币，为用户提供便捷、安全的交易体验，并推动金融体系的创新与变革。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0" t="0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907007" y="-112149"/>
            <a:ext cx="2051957" cy="1842306"/>
          </a:xfrm>
          <a:prstGeom prst="rect">
            <a:avLst/>
          </a:prstGeom>
          <a:ln/>
        </p:spPr>
        <p:txBody>
          <a:bodyPr anchor="b" rtlCol="false" lIns="114300" rIns="114300" tIns="57150" bIns="57150" anchorCtr="false" vert="horz" wrap="square">
            <a:normAutofit/>
          </a:bodyPr>
          <a:lstStyle/>
          <a:p>
            <a:pPr algn="r">
              <a:lnSpc>
                <a:spcPct val="120000"/>
              </a:lnSpc>
            </a:pPr>
            <a:r>
              <a:rPr lang="en-US" b="true" sz="6600">
                <a:solidFill>
                  <a:srgbClr val="A2FFFF">
                    <a:alpha val="100000"/>
                  </a:srgbClr>
                </a:solidFill>
                <a:highlight>
                  <a:srgbClr val="000000">
                    <a:alpha val="0"/>
                  </a:srgbClr>
                </a:highlight>
                <a:latin typeface="Microsoft Yahei"/>
                <a:ea typeface="Microsoft Yahei"/>
                <a:cs typeface="Microsoft Yahei"/>
              </a:rPr>
              <a:t>02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470902" y="-102387"/>
            <a:ext cx="3926719" cy="1842306"/>
          </a:xfrm>
          <a:prstGeom prst="rect">
            <a:avLst/>
          </a:prstGeom>
          <a:ln/>
        </p:spPr>
        <p:txBody>
          <a:bodyPr anchor="b" rtlCol="false" lIns="114300" rIns="114300" tIns="57150" bIns="57150" anchorCtr="false" vert="horz" wrap="square">
            <a:normAutofit/>
          </a:bodyPr>
          <a:lstStyle/>
          <a:p>
            <a:pPr algn="r">
              <a:lnSpc>
                <a:spcPct val="120000"/>
              </a:lnSpc>
            </a:pPr>
            <a:r>
              <a:rPr lang="en-US" b="true" sz="6600">
                <a:solidFill>
                  <a:srgbClr val="A2FFFF">
                    <a:alpha val="100000"/>
                  </a:srgbClr>
                </a:solidFill>
                <a:highlight>
                  <a:srgbClr val="000000">
                    <a:alpha val="0"/>
                  </a:srgbClr>
                </a:highlight>
                <a:latin typeface="Microsoft Yahei"/>
                <a:ea typeface="Microsoft Yahei"/>
                <a:cs typeface="Microsoft Yahei"/>
              </a:rPr>
              <a:t>PART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986130" y="1852017"/>
            <a:ext cx="8920950" cy="2326114"/>
          </a:xfrm>
          <a:prstGeom prst="rect">
            <a:avLst/>
          </a:prstGeom>
          <a:ln/>
        </p:spPr>
        <p:txBody>
          <a:bodyPr anchor="t" rtlCol="false" lIns="114300" rIns="114300" tIns="57150" bIns="57150" anchorCtr="false" vert="horz" wrap="square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b="true" sz="4500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xomo币发行机制及分配方式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 dpi="0" rotWithShape="true">
          <a:blip r:embed="rId2">
            <a:alphaModFix amt="100000"/>
          </a:blip>
          <a:srcRect/>
          <a:stretch>
            <a:fillRect b="0" t="0" l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89593" y="1595455"/>
            <a:ext cx="6734175" cy="771853"/>
          </a:xfrm>
          <a:prstGeom prst="rect">
            <a:avLst/>
          </a:prstGeom>
          <a:ln/>
        </p:spPr>
        <p:txBody>
          <a:bodyPr anchor="b" rtlCol="false" lIns="123825" rIns="57150" tIns="123825" bIns="123825" anchorCtr="false" vert="horz" wrap="square">
            <a:noAutofit/>
          </a:bodyPr>
          <a:lstStyle/>
          <a:p>
            <a:pPr>
              <a:lnSpc>
                <a:spcPct val="120000"/>
              </a:lnSpc>
            </a:pPr>
            <a:r>
              <a:rPr lang="en-US" b="true" sz="240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发行总量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89593" y="2246047"/>
            <a:ext cx="6810375" cy="1323975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xomo币的发行总量是固定的，这一数量是在项目初期就已经设定好的，确保了币值的稀缺性。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89593" y="4139505"/>
            <a:ext cx="6734175" cy="759000"/>
          </a:xfrm>
          <a:prstGeom prst="rect">
            <a:avLst/>
          </a:prstGeom>
          <a:ln/>
        </p:spPr>
        <p:txBody>
          <a:bodyPr anchor="b" rtlCol="false" lIns="123825" rIns="57150" tIns="123825" bIns="123825" anchorCtr="false" vert="horz" wrap="square">
            <a:noAutofit/>
          </a:bodyPr>
          <a:lstStyle/>
          <a:p>
            <a:pPr>
              <a:lnSpc>
                <a:spcPct val="120000"/>
              </a:lnSpc>
            </a:pPr>
            <a:r>
              <a:rPr lang="en-US" b="true" sz="240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流通量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89593" y="4798345"/>
            <a:ext cx="6810375" cy="1323975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随着时间的推移，根据项目的进展和市场需求，xomo币的流通量会逐渐增加，直至达到最大供应量。流通量的增加是通过挖矿、预售释放以及可能的空投等方式实现。</a:t>
            </a:r>
          </a:p>
        </p:txBody>
      </p:sp>
      <p:cxnSp>
        <p:nvCxnSpPr>
          <p:cNvPr name="Connector 6" id="6"/>
          <p:cNvCxnSpPr/>
          <p:nvPr/>
        </p:nvCxnSpPr>
        <p:spPr>
          <a:xfrm>
            <a:off x="756268" y="6181746"/>
            <a:ext cx="7784538" cy="0"/>
          </a:xfrm>
          <a:prstGeom prst="line">
            <a:avLst/>
          </a:prstGeom>
          <a:ln w="14288">
            <a:solidFill>
              <a:schemeClr val="accent1"/>
            </a:solidFill>
            <a:prstDash val="dash"/>
            <a:headEnd type="none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name="Picture 7" id="7"/>
          <p:cNvPicPr>
            <a:picLocks noChangeAspect="true"/>
          </p:cNvPicPr>
          <p:nvPr/>
        </p:nvPicPr>
        <p:blipFill>
          <a:blip r:embed="rId3">
            <a:alphaModFix amt="100000"/>
          </a:blip>
          <a:srcRect l="12482" r="12482"/>
          <a:stretch>
            <a:fillRect/>
          </a:stretch>
        </p:blipFill>
        <p:spPr>
          <a:xfrm rot="0">
            <a:off x="7803289" y="1299241"/>
            <a:ext cx="3679824" cy="4906431"/>
          </a:xfrm>
          <a:prstGeom prst="rect">
            <a:avLst/>
          </a:prstGeom>
        </p:spPr>
      </p:pic>
      <p:cxnSp>
        <p:nvCxnSpPr>
          <p:cNvPr name="Connector 8" id="8"/>
          <p:cNvCxnSpPr/>
          <p:nvPr/>
        </p:nvCxnSpPr>
        <p:spPr>
          <a:xfrm>
            <a:off x="756268" y="3856089"/>
            <a:ext cx="7083417" cy="0"/>
          </a:xfrm>
          <a:prstGeom prst="line">
            <a:avLst/>
          </a:prstGeom>
          <a:ln w="14288">
            <a:solidFill>
              <a:schemeClr val="accent1"/>
            </a:solidFill>
            <a:prstDash val="dash"/>
            <a:headEnd type="none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name="TextBox 9" id="9"/>
          <p:cNvSpPr txBox="true"/>
          <p:nvPr/>
        </p:nvSpPr>
        <p:spPr>
          <a:xfrm rot="0">
            <a:off x="476023" y="265328"/>
            <a:ext cx="11239500" cy="914400"/>
          </a:xfrm>
          <a:prstGeom prst="rect">
            <a:avLst/>
          </a:prstGeom>
          <a:ln/>
        </p:spPr>
        <p:txBody>
          <a:bodyPr anchor="t" rtlCol="false" lIns="123825" rIns="57150" tIns="123825" bIns="123825" anchorCtr="false" vert="horz"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b="true" sz="3000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xomo币发行机制及分配方式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FFFFFF"/>
      </a:dk1>
      <a:lt1>
        <a:srgbClr val="080C31"/>
      </a:lt1>
      <a:dk2>
        <a:srgbClr val="A2FFFF"/>
      </a:dk2>
      <a:lt2>
        <a:srgbClr val="292C4E"/>
      </a:lt2>
      <a:accent1>
        <a:srgbClr val="4374DF"/>
      </a:accent1>
      <a:accent2>
        <a:srgbClr val="4374DF"/>
      </a:accent2>
      <a:accent3>
        <a:srgbClr val="6A99CD"/>
      </a:accent3>
      <a:accent4>
        <a:srgbClr val="213C75"/>
      </a:accent4>
      <a:accent5>
        <a:srgbClr val="3D73BA"/>
      </a:accent5>
      <a:accent6>
        <a:srgbClr val="5888D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