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sldIdLst>
    <p:sldId id="257" r:id="rId2"/>
    <p:sldId id="271" r:id="rId3"/>
    <p:sldId id="272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13168-7CEF-4A67-A385-DEFCFE18B53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EC4BF-BA49-4D53-A755-68E0BFE6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7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文本占位符 17410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410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36026"/>
      </p:ext>
    </p:extLst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48574"/>
      </p:ext>
    </p:extLst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67361"/>
      </p:ext>
    </p:extLst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27479"/>
      </p:ext>
    </p:extLst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FA75A6-5F2A-4490-9BDF-04E5E72322DD}"/>
              </a:ext>
            </a:extLst>
          </p:cNvPr>
          <p:cNvSpPr txBox="1"/>
          <p:nvPr userDrawn="1"/>
        </p:nvSpPr>
        <p:spPr>
          <a:xfrm>
            <a:off x="4433455" y="443345"/>
            <a:ext cx="471054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2060"/>
                </a:solidFill>
                <a:ea typeface="黑体" pitchFamily="49" charset="-122"/>
              </a:rPr>
              <a:t>北京盛邦升华信息技术有限公司</a:t>
            </a:r>
            <a:endParaRPr lang="zh-CN" altLang="en-US" sz="2400">
              <a:solidFill>
                <a:srgbClr val="002060"/>
              </a:solidFill>
              <a:latin typeface="微软雅黑" pitchFamily="34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86018"/>
      </p:ext>
    </p:extLst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25150"/>
      </p:ext>
    </p:extLst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44869"/>
      </p:ext>
    </p:extLst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10972"/>
      </p:ext>
    </p:extLst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11959"/>
      </p:ext>
    </p:extLst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22130"/>
      </p:ext>
    </p:extLst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8832"/>
      </p:ext>
    </p:extLst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32054"/>
      </p:ext>
    </p:extLst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82C2EE50-8148-4567-B11E-3DE769AD021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9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push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lvl="2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lvl="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lvl="4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FCC8F024-9650-4258-8E3C-50E0ED930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057" y="123629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1D8B1A-3623-4FCD-9AB6-9F53DB113336}"/>
              </a:ext>
            </a:extLst>
          </p:cNvPr>
          <p:cNvSpPr txBox="1"/>
          <p:nvPr/>
        </p:nvSpPr>
        <p:spPr>
          <a:xfrm>
            <a:off x="2113615" y="4233637"/>
            <a:ext cx="6880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第一章  认识</a:t>
            </a:r>
            <a:r>
              <a:rPr lang="en-US" altLang="zh-CN" sz="400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jQuery </a:t>
            </a:r>
            <a:endParaRPr lang="zh-CN" altLang="en-US" sz="4000">
              <a:solidFill>
                <a:schemeClr val="accent1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1314383"/>
      </p:ext>
    </p:extLst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72A2-12D4-4307-97D4-E01C05BF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08" y="569628"/>
            <a:ext cx="8229600" cy="1259174"/>
          </a:xfrm>
        </p:spPr>
        <p:txBody>
          <a:bodyPr/>
          <a:lstStyle/>
          <a:p>
            <a:pPr algn="l"/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三、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选择器</a:t>
            </a:r>
            <a:br>
              <a:rPr lang="en-US" altLang="zh-CN"/>
            </a:b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E18A5-250B-49D8-92C9-B5B2B704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3634"/>
            <a:ext cx="8229600" cy="1600916"/>
          </a:xfrm>
        </p:spPr>
        <p:txBody>
          <a:bodyPr/>
          <a:lstStyle/>
          <a:p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选择器完全继承了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css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的风格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选择器的写法与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css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选择器的写十分相似：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F4BA0F-A4B3-4271-8208-9911D0A6F08F}"/>
              </a:ext>
            </a:extLst>
          </p:cNvPr>
          <p:cNvSpPr txBox="1"/>
          <p:nvPr/>
        </p:nvSpPr>
        <p:spPr>
          <a:xfrm>
            <a:off x="607100" y="3888433"/>
            <a:ext cx="485681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Css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选择器找到元素后是添加样式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C430FA-5978-43F2-A9CF-BD567181A15E}"/>
              </a:ext>
            </a:extLst>
          </p:cNvPr>
          <p:cNvSpPr txBox="1"/>
          <p:nvPr/>
        </p:nvSpPr>
        <p:spPr>
          <a:xfrm>
            <a:off x="607100" y="4553981"/>
            <a:ext cx="514162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选择器找到元素后是添加行为</a:t>
            </a:r>
          </a:p>
        </p:txBody>
      </p:sp>
    </p:spTree>
    <p:extLst>
      <p:ext uri="{BB962C8B-B14F-4D97-AF65-F5344CB8AC3E}">
        <p14:creationId xmlns:p14="http://schemas.microsoft.com/office/powerpoint/2010/main" val="3021191983"/>
      </p:ext>
    </p:extLst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B9909-832C-4B37-9EBE-C8F2EF9D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0197"/>
            <a:ext cx="8229600" cy="1143000"/>
          </a:xfrm>
        </p:spPr>
        <p:txBody>
          <a:bodyPr/>
          <a:lstStyle/>
          <a:p>
            <a:pPr algn="l"/>
            <a:r>
              <a:rPr lang="en-US" altLang="zh-CN" sz="4000">
                <a:solidFill>
                  <a:schemeClr val="accent1">
                    <a:lumMod val="25000"/>
                  </a:schemeClr>
                </a:solidFill>
              </a:rPr>
              <a:t>3.1 </a:t>
            </a:r>
            <a:r>
              <a:rPr lang="zh-CN" altLang="en-US" sz="4000">
                <a:solidFill>
                  <a:schemeClr val="accent1">
                    <a:lumMod val="25000"/>
                  </a:schemeClr>
                </a:solidFill>
              </a:rPr>
              <a:t>举例</a:t>
            </a:r>
            <a:r>
              <a:rPr lang="en-US" altLang="zh-CN" sz="4000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 sz="4000">
                <a:solidFill>
                  <a:schemeClr val="accent1">
                    <a:lumMod val="25000"/>
                  </a:schemeClr>
                </a:solidFill>
              </a:rPr>
              <a:t>选择器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76195A5-3A76-4E7C-A61A-887C5C261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80" y="1918742"/>
            <a:ext cx="5991304" cy="2743200"/>
          </a:xfrm>
          <a:prstGeom prst="rect">
            <a:avLst/>
          </a:prstGeom>
        </p:spPr>
      </p:pic>
      <p:sp>
        <p:nvSpPr>
          <p:cNvPr id="8" name="箭头: 上 7">
            <a:extLst>
              <a:ext uri="{FF2B5EF4-FFF2-40B4-BE49-F238E27FC236}">
                <a16:creationId xmlns:a16="http://schemas.microsoft.com/office/drawing/2014/main" id="{A8382EFB-8ACC-4D7B-95A9-549DBB599D41}"/>
              </a:ext>
            </a:extLst>
          </p:cNvPr>
          <p:cNvSpPr/>
          <p:nvPr/>
        </p:nvSpPr>
        <p:spPr>
          <a:xfrm>
            <a:off x="2158583" y="3822492"/>
            <a:ext cx="394691" cy="119921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4BA7B1-6EA0-4070-8DC2-56F8D2A5CC38}"/>
              </a:ext>
            </a:extLst>
          </p:cNvPr>
          <p:cNvSpPr/>
          <p:nvPr/>
        </p:nvSpPr>
        <p:spPr>
          <a:xfrm>
            <a:off x="739281" y="5153287"/>
            <a:ext cx="1813994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选取</a:t>
            </a:r>
            <a:r>
              <a:rPr lang="en-US" altLang="zh-CN"/>
              <a:t>div</a:t>
            </a:r>
            <a:r>
              <a:rPr lang="zh-CN" altLang="en-US"/>
              <a:t>元素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5607E1BC-CF2B-456F-AA2C-DF422D3E6ADB}"/>
              </a:ext>
            </a:extLst>
          </p:cNvPr>
          <p:cNvSpPr/>
          <p:nvPr/>
        </p:nvSpPr>
        <p:spPr>
          <a:xfrm>
            <a:off x="2952386" y="3822492"/>
            <a:ext cx="385997" cy="119921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A46AE1-398C-4939-A5CB-275802491C44}"/>
              </a:ext>
            </a:extLst>
          </p:cNvPr>
          <p:cNvSpPr/>
          <p:nvPr/>
        </p:nvSpPr>
        <p:spPr>
          <a:xfrm>
            <a:off x="2820532" y="5153287"/>
            <a:ext cx="380512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改变该元素的</a:t>
            </a:r>
            <a:r>
              <a:rPr lang="en-US" altLang="zh-CN"/>
              <a:t>css</a:t>
            </a:r>
            <a:r>
              <a:rPr lang="zh-CN" altLang="en-US"/>
              <a:t>样式</a:t>
            </a:r>
          </a:p>
        </p:txBody>
      </p:sp>
    </p:spTree>
    <p:extLst>
      <p:ext uri="{BB962C8B-B14F-4D97-AF65-F5344CB8AC3E}">
        <p14:creationId xmlns:p14="http://schemas.microsoft.com/office/powerpoint/2010/main" val="2930529055"/>
      </p:ext>
    </p:extLst>
  </p:cSld>
  <p:clrMapOvr>
    <a:masterClrMapping/>
  </p:clrMapOvr>
  <p:transition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84238-9FDE-4A7E-9055-9196E36A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25" y="790314"/>
            <a:ext cx="8229600" cy="1143000"/>
          </a:xfrm>
        </p:spPr>
        <p:txBody>
          <a:bodyPr/>
          <a:lstStyle/>
          <a:p>
            <a:pPr algn="l"/>
            <a:r>
              <a:rPr lang="en-US" altLang="zh-CN" sz="4000">
                <a:solidFill>
                  <a:schemeClr val="accent1">
                    <a:lumMod val="25000"/>
                  </a:schemeClr>
                </a:solidFill>
              </a:rPr>
              <a:t>3.2 jquery</a:t>
            </a:r>
            <a:r>
              <a:rPr lang="zh-CN" altLang="en-US" sz="4000">
                <a:solidFill>
                  <a:schemeClr val="accent1">
                    <a:lumMod val="25000"/>
                  </a:schemeClr>
                </a:solidFill>
              </a:rPr>
              <a:t>选择器的分类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E0E1815-C38C-4D44-A53C-CC5039B17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58778"/>
              </p:ext>
            </p:extLst>
          </p:nvPr>
        </p:nvGraphicFramePr>
        <p:xfrm>
          <a:off x="419725" y="2164146"/>
          <a:ext cx="8229600" cy="47251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344428858"/>
                    </a:ext>
                  </a:extLst>
                </a:gridCol>
                <a:gridCol w="2023672">
                  <a:extLst>
                    <a:ext uri="{9D8B030D-6E8A-4147-A177-3AD203B41FA5}">
                      <a16:colId xmlns:a16="http://schemas.microsoft.com/office/drawing/2014/main" val="3053563446"/>
                    </a:ext>
                  </a:extLst>
                </a:gridCol>
                <a:gridCol w="1499017">
                  <a:extLst>
                    <a:ext uri="{9D8B030D-6E8A-4147-A177-3AD203B41FA5}">
                      <a16:colId xmlns:a16="http://schemas.microsoft.com/office/drawing/2014/main" val="1641616310"/>
                    </a:ext>
                  </a:extLst>
                </a:gridCol>
                <a:gridCol w="3207895">
                  <a:extLst>
                    <a:ext uri="{9D8B030D-6E8A-4147-A177-3AD203B41FA5}">
                      <a16:colId xmlns:a16="http://schemas.microsoft.com/office/drawing/2014/main" val="3894733686"/>
                    </a:ext>
                  </a:extLst>
                </a:gridCol>
              </a:tblGrid>
              <a:tr h="701399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37551"/>
                  </a:ext>
                </a:extLst>
              </a:tr>
              <a:tr h="70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#id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根据给定的</a:t>
                      </a:r>
                      <a:r>
                        <a:rPr lang="en-US" altLang="zh-CN" sz="2000"/>
                        <a:t>id</a:t>
                      </a:r>
                      <a:r>
                        <a:rPr lang="zh-CN" altLang="en-US" sz="2000"/>
                        <a:t>匹配一个元素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单个元素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$(“#test”)</a:t>
                      </a:r>
                      <a:r>
                        <a:rPr lang="zh-CN" altLang="en-US" sz="2000"/>
                        <a:t>选择</a:t>
                      </a:r>
                      <a:r>
                        <a:rPr lang="en-US" altLang="zh-CN" sz="2000"/>
                        <a:t>id</a:t>
                      </a:r>
                      <a:r>
                        <a:rPr lang="zh-CN" altLang="en-US" sz="2000"/>
                        <a:t>为</a:t>
                      </a:r>
                      <a:r>
                        <a:rPr lang="en-US" altLang="zh-CN" sz="2000"/>
                        <a:t>test</a:t>
                      </a:r>
                      <a:r>
                        <a:rPr lang="zh-CN" altLang="en-US" sz="2000"/>
                        <a:t>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637"/>
                  </a:ext>
                </a:extLst>
              </a:tr>
              <a:tr h="70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.class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2000"/>
                        <a:t>根据给定的类名匹配元素</a:t>
                      </a:r>
                    </a:p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$(“.test”)</a:t>
                      </a:r>
                      <a:r>
                        <a:rPr lang="zh-CN" altLang="en-US" sz="2000"/>
                        <a:t>选取所有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为</a:t>
                      </a:r>
                      <a:r>
                        <a:rPr lang="en-US" altLang="zh-CN" sz="2000"/>
                        <a:t>test</a:t>
                      </a:r>
                      <a:r>
                        <a:rPr lang="zh-CN" altLang="en-US" sz="2000"/>
                        <a:t>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46652"/>
                  </a:ext>
                </a:extLst>
              </a:tr>
              <a:tr h="70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element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2000"/>
                        <a:t>根据给定的元素匹配元素</a:t>
                      </a:r>
                    </a:p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2000"/>
                        <a:t>集合元素</a:t>
                      </a:r>
                    </a:p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$(“p”)</a:t>
                      </a:r>
                      <a:r>
                        <a:rPr lang="zh-CN" altLang="en-US" sz="2000"/>
                        <a:t>选取所有的</a:t>
                      </a:r>
                      <a:r>
                        <a:rPr lang="en-US" altLang="zh-CN" sz="2000"/>
                        <a:t>&lt;p&gt;</a:t>
                      </a:r>
                      <a:r>
                        <a:rPr lang="zh-CN" altLang="en-US" sz="200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7161"/>
                  </a:ext>
                </a:extLst>
              </a:tr>
              <a:tr h="70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Selector1,</a:t>
                      </a:r>
                    </a:p>
                    <a:p>
                      <a:pPr algn="ctr"/>
                      <a:r>
                        <a:rPr lang="en-US" altLang="zh-CN" sz="1800"/>
                        <a:t>selector2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将每一个选择器匹配到的元素合并后一起返回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2000"/>
                        <a:t>集合元素</a:t>
                      </a:r>
                    </a:p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$(“div,span,p.myClass”)</a:t>
                      </a:r>
                      <a:r>
                        <a:rPr lang="zh-CN" altLang="en-US" sz="2000"/>
                        <a:t>选取所有</a:t>
                      </a:r>
                      <a:r>
                        <a:rPr lang="en-US" altLang="zh-CN" sz="2000"/>
                        <a:t>&lt;div&gt;,&lt;span&gt;</a:t>
                      </a:r>
                      <a:r>
                        <a:rPr lang="zh-CN" altLang="en-US" sz="2000"/>
                        <a:t>和拥有</a:t>
                      </a:r>
                      <a:r>
                        <a:rPr lang="en-US" altLang="zh-CN" sz="2000"/>
                        <a:t>class</a:t>
                      </a:r>
                      <a:r>
                        <a:rPr lang="zh-CN" altLang="en-US" sz="2000"/>
                        <a:t>为</a:t>
                      </a:r>
                      <a:r>
                        <a:rPr lang="en-US" altLang="zh-CN" sz="2000"/>
                        <a:t>myClass</a:t>
                      </a:r>
                      <a:r>
                        <a:rPr lang="zh-CN" altLang="en-US" sz="2000"/>
                        <a:t>的</a:t>
                      </a:r>
                      <a:r>
                        <a:rPr lang="en-US" altLang="zh-CN" sz="2000"/>
                        <a:t>&lt;p&gt;</a:t>
                      </a:r>
                      <a:r>
                        <a:rPr lang="zh-CN" altLang="en-US" sz="2000"/>
                        <a:t>标签的一组元素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9413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0302A05-9F78-4853-8855-077E4F9DCE9C}"/>
              </a:ext>
            </a:extLst>
          </p:cNvPr>
          <p:cNvSpPr txBox="1"/>
          <p:nvPr/>
        </p:nvSpPr>
        <p:spPr>
          <a:xfrm>
            <a:off x="2983043" y="1702481"/>
            <a:ext cx="310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基本选择器</a:t>
            </a:r>
          </a:p>
        </p:txBody>
      </p:sp>
    </p:spTree>
    <p:extLst>
      <p:ext uri="{BB962C8B-B14F-4D97-AF65-F5344CB8AC3E}">
        <p14:creationId xmlns:p14="http://schemas.microsoft.com/office/powerpoint/2010/main" val="862955844"/>
      </p:ext>
    </p:extLst>
  </p:cSld>
  <p:clrMapOvr>
    <a:masterClrMapping/>
  </p:clrMapOvr>
  <p:transition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AE8041-73E0-43A9-8E0F-F4BDA1F66019}"/>
              </a:ext>
            </a:extLst>
          </p:cNvPr>
          <p:cNvSpPr txBox="1"/>
          <p:nvPr/>
        </p:nvSpPr>
        <p:spPr>
          <a:xfrm>
            <a:off x="3245370" y="1049311"/>
            <a:ext cx="265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层次选择器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10BB48A-424B-4699-8CE3-8BA70B64A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00763"/>
              </p:ext>
            </p:extLst>
          </p:nvPr>
        </p:nvGraphicFramePr>
        <p:xfrm>
          <a:off x="254832" y="1678898"/>
          <a:ext cx="8529404" cy="5112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2351">
                  <a:extLst>
                    <a:ext uri="{9D8B030D-6E8A-4147-A177-3AD203B41FA5}">
                      <a16:colId xmlns:a16="http://schemas.microsoft.com/office/drawing/2014/main" val="3574411953"/>
                    </a:ext>
                  </a:extLst>
                </a:gridCol>
                <a:gridCol w="2132351">
                  <a:extLst>
                    <a:ext uri="{9D8B030D-6E8A-4147-A177-3AD203B41FA5}">
                      <a16:colId xmlns:a16="http://schemas.microsoft.com/office/drawing/2014/main" val="4022525985"/>
                    </a:ext>
                  </a:extLst>
                </a:gridCol>
                <a:gridCol w="2132351">
                  <a:extLst>
                    <a:ext uri="{9D8B030D-6E8A-4147-A177-3AD203B41FA5}">
                      <a16:colId xmlns:a16="http://schemas.microsoft.com/office/drawing/2014/main" val="3881422162"/>
                    </a:ext>
                  </a:extLst>
                </a:gridCol>
                <a:gridCol w="2132351">
                  <a:extLst>
                    <a:ext uri="{9D8B030D-6E8A-4147-A177-3AD203B41FA5}">
                      <a16:colId xmlns:a16="http://schemas.microsoft.com/office/drawing/2014/main" val="616111551"/>
                    </a:ext>
                  </a:extLst>
                </a:gridCol>
              </a:tblGrid>
              <a:tr h="1180476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26326"/>
                  </a:ext>
                </a:extLst>
              </a:tr>
              <a:tr h="1180476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$(“ancestor desecond”)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选取</a:t>
                      </a:r>
                      <a:r>
                        <a:rPr lang="en-US" altLang="zh-CN"/>
                        <a:t>ancestor</a:t>
                      </a:r>
                      <a:r>
                        <a:rPr lang="zh-CN" altLang="en-US"/>
                        <a:t>元素里的所有</a:t>
                      </a:r>
                      <a:r>
                        <a:rPr lang="en-US" altLang="zh-CN"/>
                        <a:t>desecond(</a:t>
                      </a:r>
                      <a:r>
                        <a:rPr lang="zh-CN" altLang="en-US"/>
                        <a:t>后代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$(“div p”)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64093"/>
                  </a:ext>
                </a:extLst>
              </a:tr>
              <a:tr h="1180476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$(“parent&gt;child”)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选取</a:t>
                      </a:r>
                      <a:r>
                        <a:rPr lang="en-US" altLang="zh-CN"/>
                        <a:t>parent</a:t>
                      </a:r>
                      <a:r>
                        <a:rPr lang="zh-CN" altLang="en-US"/>
                        <a:t>元素下的</a:t>
                      </a:r>
                      <a:r>
                        <a:rPr lang="en-US" altLang="zh-CN"/>
                        <a:t>child(</a:t>
                      </a:r>
                      <a:r>
                        <a:rPr lang="zh-CN" altLang="en-US"/>
                        <a:t>子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$(“div&gt;p”)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62103"/>
                  </a:ext>
                </a:extLst>
              </a:tr>
              <a:tr h="1180476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$(“prev~siblings”)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选取</a:t>
                      </a:r>
                      <a:r>
                        <a:rPr lang="en-US" altLang="zh-CN"/>
                        <a:t>prev</a:t>
                      </a:r>
                      <a:r>
                        <a:rPr lang="zh-CN" altLang="en-US"/>
                        <a:t>元素后的所有</a:t>
                      </a:r>
                      <a:r>
                        <a:rPr lang="en-US" altLang="zh-CN"/>
                        <a:t>siblings</a:t>
                      </a:r>
                      <a:r>
                        <a:rPr lang="zh-CN" altLang="en-US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集合元素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$(“#two~div”)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2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92072"/>
      </p:ext>
    </p:extLst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DDE2-13D9-4242-AC84-DF2404D9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89" y="970197"/>
            <a:ext cx="8229600" cy="1143000"/>
          </a:xfrm>
        </p:spPr>
        <p:txBody>
          <a:bodyPr/>
          <a:lstStyle/>
          <a:p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27051-2C26-42F5-B5E2-08B16115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1" y="2623280"/>
            <a:ext cx="8229600" cy="2473376"/>
          </a:xfrm>
        </p:spPr>
        <p:txBody>
          <a:bodyPr/>
          <a:lstStyle/>
          <a:p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什么是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以及与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javaScript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的关系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编写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代码前的准备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选择器的种类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简单的编写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970571430"/>
      </p:ext>
    </p:extLst>
  </p:cSld>
  <p:clrMapOvr>
    <a:masterClrMapping/>
  </p:clrMapOvr>
  <p:transition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5124" name="图片 90114" descr="盛邦升华职业教育二维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rgbClr val="002060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 dirty="0">
              <a:solidFill>
                <a:srgbClr val="002060"/>
              </a:solidFill>
              <a:latin typeface="微软雅黑" pitchFamily="34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321501"/>
      </p:ext>
    </p:extLst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704850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本章节必教、必会、必考的技能点</a:t>
            </a:r>
            <a:endParaRPr lang="en-US" altLang="zh-CN" sz="180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66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FF0066"/>
              </a:solidFill>
              <a:latin typeface="微软雅黑" pitchFamily="34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378001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002060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002060"/>
              </a:solidFill>
              <a:latin typeface="微软雅黑" pitchFamily="34" charset="-122"/>
              <a:ea typeface="黑体" pitchFamily="49" charset="-122"/>
            </a:endParaRPr>
          </a:p>
        </p:txBody>
      </p:sp>
      <p:grpSp>
        <p:nvGrpSpPr>
          <p:cNvPr id="4099" name="组合 48"/>
          <p:cNvGrpSpPr>
            <a:grpSpLocks/>
          </p:cNvGrpSpPr>
          <p:nvPr/>
        </p:nvGrpSpPr>
        <p:grpSpPr bwMode="auto">
          <a:xfrm>
            <a:off x="2417763" y="1695450"/>
            <a:ext cx="4910137" cy="560388"/>
            <a:chOff x="0" y="0"/>
            <a:chExt cx="3619555" cy="412624"/>
          </a:xfrm>
        </p:grpSpPr>
        <p:sp>
          <p:nvSpPr>
            <p:cNvPr id="45" name="圆角矩形 72"/>
            <p:cNvSpPr>
              <a:spLocks noChangeArrowheads="1"/>
            </p:cNvSpPr>
            <p:nvPr/>
          </p:nvSpPr>
          <p:spPr bwMode="auto">
            <a:xfrm>
              <a:off x="0" y="0"/>
              <a:ext cx="3619555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6" name="矩形 73"/>
            <p:cNvSpPr>
              <a:spLocks noChangeArrowheads="1"/>
            </p:cNvSpPr>
            <p:nvPr/>
          </p:nvSpPr>
          <p:spPr bwMode="auto">
            <a:xfrm>
              <a:off x="603844" y="68966"/>
              <a:ext cx="1112187" cy="2946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1" ker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jQuery</a:t>
              </a:r>
              <a:r>
                <a:rPr lang="zh-CN" altLang="en-US" sz="2000" b="1" ker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概述</a:t>
              </a:r>
              <a:endParaRPr lang="zh-CN" altLang="en-US" sz="2000" b="1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100" name="组合 74"/>
          <p:cNvGrpSpPr>
            <a:grpSpLocks/>
          </p:cNvGrpSpPr>
          <p:nvPr/>
        </p:nvGrpSpPr>
        <p:grpSpPr bwMode="auto">
          <a:xfrm>
            <a:off x="2417763" y="2579688"/>
            <a:ext cx="4910137" cy="560387"/>
            <a:chOff x="0" y="0"/>
            <a:chExt cx="3619554" cy="412624"/>
          </a:xfrm>
        </p:grpSpPr>
        <p:sp>
          <p:nvSpPr>
            <p:cNvPr id="48" name="圆角矩形 75"/>
            <p:cNvSpPr>
              <a:spLocks noChangeArrowheads="1"/>
            </p:cNvSpPr>
            <p:nvPr/>
          </p:nvSpPr>
          <p:spPr bwMode="auto">
            <a:xfrm>
              <a:off x="0" y="0"/>
              <a:ext cx="3619554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矩形 76"/>
            <p:cNvSpPr>
              <a:spLocks noChangeArrowheads="1"/>
            </p:cNvSpPr>
            <p:nvPr/>
          </p:nvSpPr>
          <p:spPr bwMode="auto">
            <a:xfrm>
              <a:off x="608525" y="70134"/>
              <a:ext cx="1301254" cy="29460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1" ker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jQuery</a:t>
              </a:r>
              <a:r>
                <a:rPr lang="zh-CN" altLang="en-US" sz="2000" b="1" ker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选择器</a:t>
              </a:r>
              <a:endParaRPr lang="zh-CN" altLang="en-US" sz="2000" b="1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101" name="组合 77"/>
          <p:cNvGrpSpPr>
            <a:grpSpLocks/>
          </p:cNvGrpSpPr>
          <p:nvPr/>
        </p:nvGrpSpPr>
        <p:grpSpPr bwMode="auto">
          <a:xfrm>
            <a:off x="2417763" y="4287838"/>
            <a:ext cx="4910137" cy="560387"/>
            <a:chOff x="0" y="0"/>
            <a:chExt cx="3619554" cy="412624"/>
          </a:xfrm>
        </p:grpSpPr>
        <p:sp>
          <p:nvSpPr>
            <p:cNvPr id="51" name="圆角矩形 78"/>
            <p:cNvSpPr>
              <a:spLocks noChangeArrowheads="1"/>
            </p:cNvSpPr>
            <p:nvPr/>
          </p:nvSpPr>
          <p:spPr bwMode="auto">
            <a:xfrm>
              <a:off x="0" y="0"/>
              <a:ext cx="3619554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矩形 79"/>
            <p:cNvSpPr>
              <a:spLocks noChangeArrowheads="1"/>
            </p:cNvSpPr>
            <p:nvPr/>
          </p:nvSpPr>
          <p:spPr bwMode="auto">
            <a:xfrm>
              <a:off x="608525" y="70134"/>
              <a:ext cx="892396" cy="29460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绑定事件</a:t>
              </a:r>
              <a:endParaRPr lang="zh-CN" altLang="en-US" sz="2000" b="1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102" name="组合 80"/>
          <p:cNvGrpSpPr>
            <a:grpSpLocks/>
          </p:cNvGrpSpPr>
          <p:nvPr/>
        </p:nvGrpSpPr>
        <p:grpSpPr bwMode="auto">
          <a:xfrm>
            <a:off x="2417763" y="3424238"/>
            <a:ext cx="4910137" cy="560387"/>
            <a:chOff x="0" y="0"/>
            <a:chExt cx="3619554" cy="412624"/>
          </a:xfrm>
        </p:grpSpPr>
        <p:sp>
          <p:nvSpPr>
            <p:cNvPr id="54" name="圆角矩形 81"/>
            <p:cNvSpPr>
              <a:spLocks noChangeArrowheads="1"/>
            </p:cNvSpPr>
            <p:nvPr/>
          </p:nvSpPr>
          <p:spPr bwMode="auto">
            <a:xfrm>
              <a:off x="0" y="0"/>
              <a:ext cx="3619554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5" name="矩形 82"/>
            <p:cNvSpPr>
              <a:spLocks noChangeArrowheads="1"/>
            </p:cNvSpPr>
            <p:nvPr/>
          </p:nvSpPr>
          <p:spPr bwMode="auto">
            <a:xfrm>
              <a:off x="608525" y="70134"/>
              <a:ext cx="1459597" cy="29460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属性和样式操作</a:t>
              </a:r>
              <a:endParaRPr lang="zh-CN" altLang="en-US" sz="2000" b="1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56" name="圆角矩形 10"/>
          <p:cNvSpPr>
            <a:spLocks noChangeArrowheads="1"/>
          </p:cNvSpPr>
          <p:nvPr/>
        </p:nvSpPr>
        <p:spPr bwMode="auto">
          <a:xfrm>
            <a:off x="1747838" y="1695450"/>
            <a:ext cx="1031875" cy="560388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B0F0">
                  <a:lumMod val="75000"/>
                </a:srgbClr>
              </a:gs>
              <a:gs pos="64000">
                <a:srgbClr val="00B0F0">
                  <a:lumMod val="60000"/>
                  <a:lumOff val="40000"/>
                </a:srgbClr>
              </a:gs>
              <a:gs pos="100000">
                <a:srgbClr val="00B0F0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1.</a:t>
            </a:r>
            <a:endParaRPr lang="zh-CN" altLang="en-US" sz="2000" b="1" kern="0" dirty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1747838" y="2579688"/>
            <a:ext cx="1031875" cy="560387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84B4">
                  <a:lumMod val="75000"/>
                </a:srgbClr>
              </a:gs>
              <a:gs pos="64000">
                <a:srgbClr val="0084B4">
                  <a:lumMod val="60000"/>
                  <a:lumOff val="40000"/>
                </a:srgbClr>
              </a:gs>
              <a:gs pos="100000">
                <a:srgbClr val="0084B4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2.</a:t>
            </a:r>
            <a:endParaRPr lang="zh-CN" altLang="en-US" sz="2000" b="1" kern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8" name="圆角矩形 10"/>
          <p:cNvSpPr>
            <a:spLocks noChangeArrowheads="1"/>
          </p:cNvSpPr>
          <p:nvPr/>
        </p:nvSpPr>
        <p:spPr bwMode="auto">
          <a:xfrm>
            <a:off x="1747838" y="4287838"/>
            <a:ext cx="1031875" cy="560387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84B4">
                  <a:lumMod val="75000"/>
                </a:srgbClr>
              </a:gs>
              <a:gs pos="64000">
                <a:srgbClr val="0084B4">
                  <a:lumMod val="60000"/>
                  <a:lumOff val="40000"/>
                </a:srgbClr>
              </a:gs>
              <a:gs pos="100000">
                <a:srgbClr val="0084B4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4.</a:t>
            </a:r>
            <a:endParaRPr lang="zh-CN" altLang="en-US" sz="2000" b="1" kern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9" name="圆角矩形 10"/>
          <p:cNvSpPr>
            <a:spLocks noChangeArrowheads="1"/>
          </p:cNvSpPr>
          <p:nvPr/>
        </p:nvSpPr>
        <p:spPr bwMode="auto">
          <a:xfrm>
            <a:off x="1747838" y="3424238"/>
            <a:ext cx="1031875" cy="560387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B0F0">
                  <a:lumMod val="75000"/>
                </a:srgbClr>
              </a:gs>
              <a:gs pos="64000">
                <a:srgbClr val="00B0F0">
                  <a:lumMod val="60000"/>
                  <a:lumOff val="40000"/>
                </a:srgbClr>
              </a:gs>
              <a:gs pos="100000">
                <a:srgbClr val="00B0F0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3.</a:t>
            </a:r>
            <a:endParaRPr lang="zh-CN" altLang="en-US" sz="2000" b="1" kern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974036"/>
      </p:ext>
    </p:extLst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A7F54-5456-4518-AC60-21248B4E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78" y="850275"/>
            <a:ext cx="8229600" cy="114300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一、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的概述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8BADB-D003-49D0-9501-BEC5FB16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78" y="1798820"/>
            <a:ext cx="8229600" cy="4342333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1.1 javaScript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和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javaScript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库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25D350AA-223A-44BA-8B8B-AB5642807B18}"/>
              </a:ext>
            </a:extLst>
          </p:cNvPr>
          <p:cNvSpPr/>
          <p:nvPr/>
        </p:nvSpPr>
        <p:spPr>
          <a:xfrm>
            <a:off x="659567" y="2653258"/>
            <a:ext cx="2578308" cy="1678898"/>
          </a:xfrm>
          <a:prstGeom prst="cloud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javaScript</a:t>
            </a:r>
            <a:endParaRPr lang="zh-CN" altLang="en-US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97A02D17-3945-4EB1-8390-78CC92E22F25}"/>
              </a:ext>
            </a:extLst>
          </p:cNvPr>
          <p:cNvSpPr/>
          <p:nvPr/>
        </p:nvSpPr>
        <p:spPr>
          <a:xfrm>
            <a:off x="4986729" y="2497456"/>
            <a:ext cx="2980544" cy="1678898"/>
          </a:xfrm>
          <a:prstGeom prst="cloud">
            <a:avLst/>
          </a:prstGeom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javaScript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4ACAD9-0F6A-47CF-A743-FB316891894A}"/>
              </a:ext>
            </a:extLst>
          </p:cNvPr>
          <p:cNvSpPr txBox="1"/>
          <p:nvPr/>
        </p:nvSpPr>
        <p:spPr>
          <a:xfrm>
            <a:off x="766997" y="4391974"/>
            <a:ext cx="2308485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Netscape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公司开发一种脚本语言</a:t>
            </a:r>
          </a:p>
        </p:txBody>
      </p:sp>
      <p:sp>
        <p:nvSpPr>
          <p:cNvPr id="7" name="减号 6">
            <a:extLst>
              <a:ext uri="{FF2B5EF4-FFF2-40B4-BE49-F238E27FC236}">
                <a16:creationId xmlns:a16="http://schemas.microsoft.com/office/drawing/2014/main" id="{729E0C9D-E82B-45EC-B4D8-EFA306F52621}"/>
              </a:ext>
            </a:extLst>
          </p:cNvPr>
          <p:cNvSpPr/>
          <p:nvPr/>
        </p:nvSpPr>
        <p:spPr>
          <a:xfrm>
            <a:off x="3182911" y="965525"/>
            <a:ext cx="1858783" cy="3952589"/>
          </a:xfrm>
          <a:prstGeom prst="mathMin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为了简化</a:t>
            </a:r>
            <a:r>
              <a:rPr lang="en-US" altLang="zh-CN" sz="2000"/>
              <a:t>javaScript</a:t>
            </a:r>
            <a:r>
              <a:rPr lang="zh-CN" altLang="en-US" sz="2000"/>
              <a:t>的开发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C78DD4-063E-41D2-A90E-308AD29DC242}"/>
              </a:ext>
            </a:extLst>
          </p:cNvPr>
          <p:cNvSpPr/>
          <p:nvPr/>
        </p:nvSpPr>
        <p:spPr>
          <a:xfrm>
            <a:off x="3237875" y="3492707"/>
            <a:ext cx="18778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5423"/>
      </p:ext>
    </p:extLst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0E327-7238-4B17-9399-FB6F06C4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08" y="670394"/>
            <a:ext cx="8229600" cy="1143000"/>
          </a:xfrm>
        </p:spPr>
        <p:txBody>
          <a:bodyPr/>
          <a:lstStyle/>
          <a:p>
            <a:pPr algn="l"/>
            <a:r>
              <a:rPr lang="en-US" altLang="zh-CN" sz="4000">
                <a:solidFill>
                  <a:schemeClr val="accent1">
                    <a:lumMod val="25000"/>
                  </a:schemeClr>
                </a:solidFill>
              </a:rPr>
              <a:t>1.2javaScript</a:t>
            </a:r>
            <a:r>
              <a:rPr lang="zh-CN" altLang="en-US" sz="4000">
                <a:solidFill>
                  <a:schemeClr val="accent1">
                    <a:lumMod val="25000"/>
                  </a:schemeClr>
                </a:solidFill>
              </a:rPr>
              <a:t>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E11D4A-2016-4845-B887-48DDCF4E2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56" y="2306396"/>
            <a:ext cx="2687533" cy="1095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2DB6CF-61B3-44F4-B56D-0A28DB92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734" y="4489862"/>
            <a:ext cx="2257425" cy="6257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BAB97A-96D7-4BDD-932B-72727BB21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26" y="2398943"/>
            <a:ext cx="2683552" cy="8737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55BC50-546C-42B6-BB81-C0D21E8DB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26" y="4288367"/>
            <a:ext cx="2752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66131"/>
      </p:ext>
    </p:extLst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5236-308C-4F7A-9030-AA384B9E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48" y="1000177"/>
            <a:ext cx="8229600" cy="873593"/>
          </a:xfrm>
        </p:spPr>
        <p:txBody>
          <a:bodyPr/>
          <a:lstStyle/>
          <a:p>
            <a:pPr algn="l"/>
            <a:r>
              <a:rPr lang="en-US" altLang="zh-CN" sz="4000">
                <a:solidFill>
                  <a:schemeClr val="accent1">
                    <a:lumMod val="25000"/>
                  </a:schemeClr>
                </a:solidFill>
              </a:rPr>
              <a:t>1.3  jQuery</a:t>
            </a:r>
            <a:r>
              <a:rPr lang="zh-CN" altLang="en-US" sz="4000">
                <a:solidFill>
                  <a:schemeClr val="accent1">
                    <a:lumMod val="25000"/>
                  </a:schemeClr>
                </a:solidFill>
              </a:rPr>
              <a:t>的简介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40BE1-5BD4-4FD8-B692-99CF3C02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90" y="2338465"/>
            <a:ext cx="8229600" cy="4252393"/>
          </a:xfrm>
        </p:spPr>
        <p:txBody>
          <a:bodyPr/>
          <a:lstStyle/>
          <a:p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是一个编写好的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javaScript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功能库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,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是由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john Resig 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创建于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2006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年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月的开源项目。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理念：写得少，做的多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优势：轻量级、强大的选择器、可靠的事件处理机制、链式操作、出色的浏览器兼容性、开源的、丰富的插件支持易扩展、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75617"/>
      </p:ext>
    </p:extLst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F157B-5845-460E-821B-FC82837E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8" y="940217"/>
            <a:ext cx="8229600" cy="114300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二、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代码的编写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32A7B-AA99-4D92-9B4F-DDB692ED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732"/>
            <a:ext cx="8229600" cy="4192432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2.1 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配置</a:t>
            </a:r>
            <a:r>
              <a:rPr lang="en-US" altLang="zh-CN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>
                <a:solidFill>
                  <a:schemeClr val="accent1">
                    <a:lumMod val="25000"/>
                  </a:schemeClr>
                </a:solidFill>
              </a:rPr>
              <a:t>环境</a:t>
            </a:r>
            <a:endParaRPr lang="en-US" altLang="zh-CN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做为一个</a:t>
            </a: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</a:rPr>
              <a:t>javaScript</a:t>
            </a:r>
          </a:p>
          <a:p>
            <a:pPr marL="0" indent="0">
              <a:buNone/>
            </a:pP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的库编写前我们要到</a:t>
            </a: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官网</a:t>
            </a: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  <a:hlinkClick r:id="rId2"/>
              </a:rPr>
              <a:t>http://jquery.com/</a:t>
            </a: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  <a:hlinkClick r:id="rId2"/>
              </a:rPr>
              <a:t> </a:t>
            </a: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如图下载</a:t>
            </a: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库文件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C4B1E4-CC6B-42F2-9CAF-3001A82C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85" y="2464361"/>
            <a:ext cx="4065697" cy="32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74379"/>
      </p:ext>
    </p:extLst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ECE08-A0E7-40A9-9F7A-313F3F51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50276"/>
            <a:ext cx="6640643" cy="1143000"/>
          </a:xfrm>
        </p:spPr>
        <p:txBody>
          <a:bodyPr/>
          <a:lstStyle/>
          <a:p>
            <a:pPr algn="l"/>
            <a:r>
              <a:rPr lang="en-US" altLang="zh-CN" sz="4000">
                <a:solidFill>
                  <a:schemeClr val="accent1">
                    <a:lumMod val="25000"/>
                  </a:schemeClr>
                </a:solidFill>
              </a:rPr>
              <a:t>2.2 jQuery</a:t>
            </a:r>
            <a:r>
              <a:rPr lang="zh-CN" altLang="en-US" sz="4000">
                <a:solidFill>
                  <a:schemeClr val="accent1">
                    <a:lumMod val="25000"/>
                  </a:schemeClr>
                </a:solidFill>
              </a:rPr>
              <a:t>库的文件类型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D6F51D-461A-41FE-A318-D819799F4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674230"/>
              </p:ext>
            </p:extLst>
          </p:nvPr>
        </p:nvGraphicFramePr>
        <p:xfrm>
          <a:off x="457199" y="2773388"/>
          <a:ext cx="822960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6138">
                  <a:extLst>
                    <a:ext uri="{9D8B030D-6E8A-4147-A177-3AD203B41FA5}">
                      <a16:colId xmlns:a16="http://schemas.microsoft.com/office/drawing/2014/main" val="1132853425"/>
                    </a:ext>
                  </a:extLst>
                </a:gridCol>
                <a:gridCol w="1558977">
                  <a:extLst>
                    <a:ext uri="{9D8B030D-6E8A-4147-A177-3AD203B41FA5}">
                      <a16:colId xmlns:a16="http://schemas.microsoft.com/office/drawing/2014/main" val="139565853"/>
                    </a:ext>
                  </a:extLst>
                </a:gridCol>
                <a:gridCol w="4594485">
                  <a:extLst>
                    <a:ext uri="{9D8B030D-6E8A-4147-A177-3AD203B41FA5}">
                      <a16:colId xmlns:a16="http://schemas.microsoft.com/office/drawing/2014/main" val="866922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4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Jquery.js</a:t>
                      </a:r>
                    </a:p>
                    <a:p>
                      <a:pPr algn="ctr"/>
                      <a:r>
                        <a:rPr lang="en-US" altLang="zh-CN"/>
                        <a:t>(</a:t>
                      </a:r>
                      <a:r>
                        <a:rPr lang="zh-CN" altLang="en-US"/>
                        <a:t>开发版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约</a:t>
                      </a:r>
                      <a:r>
                        <a:rPr lang="en-US" altLang="zh-CN"/>
                        <a:t>229KB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完整无压缩版本，主要用于测试、学习和开发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6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Jquery.min.js</a:t>
                      </a:r>
                    </a:p>
                    <a:p>
                      <a:pPr algn="ctr"/>
                      <a:r>
                        <a:rPr lang="en-US" altLang="zh-CN"/>
                        <a:t>(</a:t>
                      </a:r>
                      <a:r>
                        <a:rPr lang="zh-CN" altLang="en-US"/>
                        <a:t>生产版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约</a:t>
                      </a:r>
                      <a:r>
                        <a:rPr lang="en-US" altLang="zh-CN"/>
                        <a:t>31KB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经过工具压缩或经过服务器</a:t>
                      </a:r>
                      <a:r>
                        <a:rPr lang="en-US" altLang="zh-CN"/>
                        <a:t>Gzip</a:t>
                      </a:r>
                      <a:r>
                        <a:rPr lang="zh-CN" altLang="en-US"/>
                        <a:t>压缩主要应用于产品和项目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7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907013"/>
      </p:ext>
    </p:extLst>
  </p:cSld>
  <p:clrMapOvr>
    <a:masterClrMapping/>
  </p:clrMapOvr>
  <p:transition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6E8CE-79EC-4F77-A0F6-A32123A2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79" y="1015168"/>
            <a:ext cx="8229600" cy="528820"/>
          </a:xfrm>
        </p:spPr>
        <p:txBody>
          <a:bodyPr/>
          <a:lstStyle/>
          <a:p>
            <a:pPr algn="l"/>
            <a:r>
              <a:rPr lang="en-US" altLang="zh-CN" sz="4000">
                <a:solidFill>
                  <a:schemeClr val="accent1">
                    <a:lumMod val="25000"/>
                  </a:schemeClr>
                </a:solidFill>
              </a:rPr>
              <a:t>2.3 </a:t>
            </a:r>
            <a:r>
              <a:rPr lang="zh-CN" altLang="en-US" sz="4000">
                <a:solidFill>
                  <a:schemeClr val="accent1">
                    <a:lumMod val="25000"/>
                  </a:schemeClr>
                </a:solidFill>
              </a:rPr>
              <a:t>在页面中引入</a:t>
            </a:r>
            <a:r>
              <a:rPr lang="en-US" altLang="zh-CN" sz="4000">
                <a:solidFill>
                  <a:schemeClr val="accent1">
                    <a:lumMod val="25000"/>
                  </a:schemeClr>
                </a:solidFill>
              </a:rPr>
              <a:t>jQuery</a:t>
            </a:r>
            <a:endParaRPr lang="zh-CN" altLang="en-US" sz="400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4B237-B5F7-449C-B957-DB0DC2D7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8898"/>
            <a:ext cx="8229600" cy="4447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</a:rPr>
              <a:t>Jquery</a:t>
            </a: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不需要安装，把下载好的文件放到网页的一个公共位置，想要在</a:t>
            </a: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</a:rPr>
              <a:t>HTML</a:t>
            </a: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中使用</a:t>
            </a: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</a:rPr>
              <a:t>jquey</a:t>
            </a: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时如下图：</a:t>
            </a: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代码执行顺序从上往下</a:t>
            </a: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为了缓解浏览器加载的压</a:t>
            </a: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力，通常把</a:t>
            </a: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</a:rPr>
              <a:t>js</a:t>
            </a: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引用放到</a:t>
            </a: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accent1">
                    <a:lumMod val="25000"/>
                  </a:schemeClr>
                </a:solidFill>
              </a:rPr>
              <a:t>&lt;body&gt;</a:t>
            </a: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元素中页面内容的</a:t>
            </a: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accent1">
                    <a:lumMod val="25000"/>
                  </a:schemeClr>
                </a:solidFill>
              </a:rPr>
              <a:t>后面。</a:t>
            </a:r>
            <a:endParaRPr lang="en-US" altLang="zh-CN" sz="2800">
              <a:solidFill>
                <a:schemeClr val="accent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8D1136-7FFF-4249-B587-0045331D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06058"/>
            <a:ext cx="4266341" cy="2162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5E04EA-4F7A-4C0C-BAEC-D7F15883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53312"/>
            <a:ext cx="4407108" cy="24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90123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教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教案</Template>
  <TotalTime>153</TotalTime>
  <Words>600</Words>
  <Application>Microsoft Office PowerPoint</Application>
  <PresentationFormat>全屏显示(4:3)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黑体</vt:lpstr>
      <vt:lpstr>宋体</vt:lpstr>
      <vt:lpstr>微软雅黑</vt:lpstr>
      <vt:lpstr>Arial</vt:lpstr>
      <vt:lpstr>Arial Black</vt:lpstr>
      <vt:lpstr>Calibri</vt:lpstr>
      <vt:lpstr>Wingdings</vt:lpstr>
      <vt:lpstr>教案</vt:lpstr>
      <vt:lpstr>PowerPoint 演示文稿</vt:lpstr>
      <vt:lpstr>PowerPoint 演示文稿</vt:lpstr>
      <vt:lpstr>PowerPoint 演示文稿</vt:lpstr>
      <vt:lpstr>一、jQuery的概述</vt:lpstr>
      <vt:lpstr>1.2javaScript库</vt:lpstr>
      <vt:lpstr>1.3  jQuery的简介</vt:lpstr>
      <vt:lpstr>二、jQuery代码的编写</vt:lpstr>
      <vt:lpstr>2.2 jQuery库的文件类型</vt:lpstr>
      <vt:lpstr>2.3 在页面中引入jQuery</vt:lpstr>
      <vt:lpstr>   三、jQuery 选择器  </vt:lpstr>
      <vt:lpstr>3.1 举例jquery选择器</vt:lpstr>
      <vt:lpstr>3.2 jquery选择器的分类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gong ruoxi</dc:creator>
  <cp:lastModifiedBy>gong ruoxi</cp:lastModifiedBy>
  <cp:revision>81</cp:revision>
  <dcterms:created xsi:type="dcterms:W3CDTF">2017-07-02T06:01:41Z</dcterms:created>
  <dcterms:modified xsi:type="dcterms:W3CDTF">2017-07-18T07:38:50Z</dcterms:modified>
</cp:coreProperties>
</file>