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967" r:id="rId3"/>
    <p:sldId id="1016" r:id="rId4"/>
    <p:sldId id="1017" r:id="rId5"/>
    <p:sldId id="1015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6">
          <p15:clr>
            <a:srgbClr val="A4A3A4"/>
          </p15:clr>
        </p15:guide>
        <p15:guide id="2" pos="29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F6"/>
    <a:srgbClr val="003894"/>
    <a:srgbClr val="0099FF"/>
    <a:srgbClr val="6699FF"/>
    <a:srgbClr val="003B94"/>
    <a:srgbClr val="0066FF"/>
    <a:srgbClr val="99CC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482" y="66"/>
      </p:cViewPr>
      <p:guideLst>
        <p:guide orient="horz" pos="2086"/>
        <p:guide pos="29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773B8F-87E0-4ED0-978F-00A2296813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4097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171" name="文本占位符 409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文本占位符 174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740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9219" name="文本占位符 17410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zh-CN" altLang="en-US" sz="1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AB52F-7BCF-4FA3-8E8F-99B9F5F6B3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1731C-7DE5-4FCA-A646-8CE7BC908F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70000"/>
            <a:ext cx="2057400" cy="485616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0"/>
            <a:ext cx="6052930" cy="485616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34551-3F1A-41CB-BBBD-4E9C90D77B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70000"/>
            <a:ext cx="8229600" cy="48561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320CB-C58E-43C0-A3C0-4FF21A4BB9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45614-2567-43AB-85B3-DA47CF26E0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7E312-199C-4E0B-A645-8CFB808DAC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693988"/>
            <a:ext cx="4032504" cy="34321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AE734-E3B2-47C8-A22C-1F8A4E1884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15E03-6248-4856-B5DD-C1172E0346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7B282-435D-4B57-BFCB-DE3A88FE19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6B529-5E2D-4575-98AF-FE59358C79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71470-B026-423C-AC21-73E98DB1B6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7FE80-5DA7-498D-9F0F-074E1FDBB4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270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2693988"/>
            <a:ext cx="82296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buFont typeface="Arial" panose="020B0604020202020204" pitchFamily="34" charset="0"/>
              <a:buNone/>
              <a:defRPr sz="14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ED64BA4-6C18-4766-9E89-1C39A3F10A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0" name="Picture 6" descr="盛邦升华职业教育VI手册-2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57200" y="274638"/>
            <a:ext cx="18034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 flipV="1">
            <a:off x="238125" y="898525"/>
            <a:ext cx="8634413" cy="0"/>
          </a:xfrm>
          <a:prstGeom prst="line">
            <a:avLst/>
          </a:prstGeom>
          <a:noFill/>
          <a:ln w="28575">
            <a:solidFill>
              <a:srgbClr val="003894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push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6176" y="1115103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2"/>
          <p:cNvSpPr txBox="1">
            <a:spLocks noChangeArrowheads="1"/>
          </p:cNvSpPr>
          <p:nvPr/>
        </p:nvSpPr>
        <p:spPr bwMode="auto">
          <a:xfrm>
            <a:off x="5767388" y="5672138"/>
            <a:ext cx="244951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altLang="zh-CN" sz="2000" b="1">
              <a:solidFill>
                <a:srgbClr val="003894"/>
              </a:solidFill>
              <a:ea typeface="微软雅黑" pitchFamily="34" charset="-122"/>
            </a:endParaRPr>
          </a:p>
          <a:p>
            <a:pPr algn="ctr"/>
            <a:r>
              <a:rPr lang="en-US" altLang="zh-CN" sz="2000" b="1">
                <a:solidFill>
                  <a:srgbClr val="003894"/>
                </a:solidFill>
                <a:ea typeface="微软雅黑" pitchFamily="34" charset="-122"/>
              </a:rPr>
              <a:t>   </a:t>
            </a:r>
          </a:p>
        </p:txBody>
      </p:sp>
      <p:sp>
        <p:nvSpPr>
          <p:cNvPr id="5126" name="Rectangle 2"/>
          <p:cNvSpPr>
            <a:spLocks noGrp="1" noChangeArrowheads="1"/>
          </p:cNvSpPr>
          <p:nvPr/>
        </p:nvSpPr>
        <p:spPr bwMode="auto">
          <a:xfrm>
            <a:off x="4818063" y="523875"/>
            <a:ext cx="4213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66"/>
                </a:solidFill>
                <a:ea typeface="黑体" pitchFamily="49" charset="-122"/>
              </a:rPr>
              <a:t>北京盛邦升华信息技术有限公司</a:t>
            </a:r>
            <a:endParaRPr lang="zh-CN" altLang="en-US" sz="2200">
              <a:solidFill>
                <a:srgbClr val="FF0066"/>
              </a:solidFill>
              <a:latin typeface="微软雅黑" pitchFamily="34" charset="-122"/>
              <a:ea typeface="黑体" pitchFamily="49" charset="-122"/>
            </a:endParaRPr>
          </a:p>
        </p:txBody>
      </p:sp>
      <p:sp>
        <p:nvSpPr>
          <p:cNvPr id="2059" name="Rectangle 2"/>
          <p:cNvSpPr>
            <a:spLocks noChangeArrowheads="1"/>
          </p:cNvSpPr>
          <p:nvPr/>
        </p:nvSpPr>
        <p:spPr bwMode="auto">
          <a:xfrm>
            <a:off x="2035488" y="3911368"/>
            <a:ext cx="6256364" cy="1831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zh-CN" altLang="en-US" sz="3200" b="1" i="1" dirty="0">
                <a:solidFill>
                  <a:srgbClr val="0038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第一</a:t>
            </a:r>
            <a:r>
              <a:rPr lang="zh-CN" altLang="en-US" sz="3200" b="1" i="1">
                <a:solidFill>
                  <a:srgbClr val="0038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章：认识 </a:t>
            </a:r>
            <a:r>
              <a:rPr lang="en-US" altLang="zh-CN" sz="3200" b="1" i="1">
                <a:solidFill>
                  <a:srgbClr val="0038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rPr>
              <a:t>jQuery</a:t>
            </a:r>
            <a:endParaRPr lang="zh-CN" altLang="en-US" sz="3200" b="1" i="1" dirty="0">
              <a:solidFill>
                <a:srgbClr val="003894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itchFamily="34" charset="-122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4"/>
          <p:cNvSpPr>
            <a:spLocks noChangeArrowheads="1"/>
          </p:cNvSpPr>
          <p:nvPr/>
        </p:nvSpPr>
        <p:spPr bwMode="auto">
          <a:xfrm>
            <a:off x="704850" y="2509838"/>
            <a:ext cx="7820025" cy="1114425"/>
          </a:xfrm>
          <a:prstGeom prst="rect">
            <a:avLst/>
          </a:prstGeom>
          <a:solidFill>
            <a:srgbClr val="003894"/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just"/>
            <a:r>
              <a:rPr lang="zh-CN" altLang="en-US" sz="3600" b="1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本章节必教、必会、必考的技能点</a:t>
            </a:r>
            <a:endParaRPr lang="en-US" altLang="zh-CN" sz="1800">
              <a:solidFill>
                <a:srgbClr val="FFFFFF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4818063" y="523875"/>
            <a:ext cx="4213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66"/>
                </a:solidFill>
                <a:ea typeface="黑体" pitchFamily="49" charset="-122"/>
              </a:rPr>
              <a:t>北京盛邦升华信息技术有限公司</a:t>
            </a:r>
            <a:endParaRPr lang="zh-CN" altLang="en-US" sz="2200">
              <a:solidFill>
                <a:srgbClr val="FF0066"/>
              </a:solidFill>
              <a:latin typeface="微软雅黑" pitchFamily="34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/>
        </p:nvSpPr>
        <p:spPr bwMode="auto">
          <a:xfrm>
            <a:off x="4818063" y="523875"/>
            <a:ext cx="4213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002060"/>
                </a:solidFill>
                <a:ea typeface="黑体" pitchFamily="49" charset="-122"/>
              </a:rPr>
              <a:t>北京盛邦升华信息技术有限公司</a:t>
            </a:r>
            <a:endParaRPr lang="zh-CN" altLang="en-US" sz="2200">
              <a:solidFill>
                <a:srgbClr val="002060"/>
              </a:solidFill>
              <a:latin typeface="微软雅黑" pitchFamily="34" charset="-122"/>
              <a:ea typeface="黑体" pitchFamily="49" charset="-122"/>
            </a:endParaRPr>
          </a:p>
        </p:txBody>
      </p:sp>
      <p:grpSp>
        <p:nvGrpSpPr>
          <p:cNvPr id="4099" name="组合 48"/>
          <p:cNvGrpSpPr>
            <a:grpSpLocks/>
          </p:cNvGrpSpPr>
          <p:nvPr/>
        </p:nvGrpSpPr>
        <p:grpSpPr bwMode="auto">
          <a:xfrm>
            <a:off x="2417763" y="1695450"/>
            <a:ext cx="4910137" cy="560388"/>
            <a:chOff x="0" y="0"/>
            <a:chExt cx="3619555" cy="412624"/>
          </a:xfrm>
        </p:grpSpPr>
        <p:sp>
          <p:nvSpPr>
            <p:cNvPr id="45" name="圆角矩形 72"/>
            <p:cNvSpPr>
              <a:spLocks noChangeArrowheads="1"/>
            </p:cNvSpPr>
            <p:nvPr/>
          </p:nvSpPr>
          <p:spPr bwMode="auto">
            <a:xfrm>
              <a:off x="0" y="0"/>
              <a:ext cx="3619555" cy="412624"/>
            </a:xfrm>
            <a:prstGeom prst="roundRect">
              <a:avLst>
                <a:gd name="adj" fmla="val 16667"/>
              </a:avLst>
            </a:prstGeom>
            <a:solidFill>
              <a:srgbClr val="004FA2"/>
            </a:solidFill>
            <a:ln>
              <a:noFill/>
            </a:ln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sz="2000" b="1" kern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6" name="矩形 73"/>
            <p:cNvSpPr>
              <a:spLocks noChangeArrowheads="1"/>
            </p:cNvSpPr>
            <p:nvPr/>
          </p:nvSpPr>
          <p:spPr bwMode="auto">
            <a:xfrm>
              <a:off x="603844" y="68966"/>
              <a:ext cx="1008200" cy="29460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zh-CN" sz="2000" b="1" kern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Index</a:t>
              </a:r>
              <a:r>
                <a:rPr lang="zh-CN" altLang="en-US" sz="2000" b="1" kern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方法</a:t>
              </a:r>
              <a:endParaRPr lang="zh-CN" altLang="en-US" sz="2000" b="1" kern="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4100" name="组合 74"/>
          <p:cNvGrpSpPr>
            <a:grpSpLocks/>
          </p:cNvGrpSpPr>
          <p:nvPr/>
        </p:nvGrpSpPr>
        <p:grpSpPr bwMode="auto">
          <a:xfrm>
            <a:off x="2417763" y="2579688"/>
            <a:ext cx="4910137" cy="560387"/>
            <a:chOff x="0" y="0"/>
            <a:chExt cx="3619554" cy="412624"/>
          </a:xfrm>
        </p:grpSpPr>
        <p:sp>
          <p:nvSpPr>
            <p:cNvPr id="48" name="圆角矩形 75"/>
            <p:cNvSpPr>
              <a:spLocks noChangeArrowheads="1"/>
            </p:cNvSpPr>
            <p:nvPr/>
          </p:nvSpPr>
          <p:spPr bwMode="auto">
            <a:xfrm>
              <a:off x="0" y="0"/>
              <a:ext cx="3619554" cy="412624"/>
            </a:xfrm>
            <a:prstGeom prst="roundRect">
              <a:avLst>
                <a:gd name="adj" fmla="val 16667"/>
              </a:avLst>
            </a:prstGeom>
            <a:solidFill>
              <a:srgbClr val="004FA2"/>
            </a:solidFill>
            <a:ln>
              <a:noFill/>
            </a:ln>
            <a:ex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zh-CN" sz="2000" b="1" kern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9" name="矩形 76"/>
            <p:cNvSpPr>
              <a:spLocks noChangeArrowheads="1"/>
            </p:cNvSpPr>
            <p:nvPr/>
          </p:nvSpPr>
          <p:spPr bwMode="auto">
            <a:xfrm>
              <a:off x="608525" y="70134"/>
              <a:ext cx="2026799" cy="29460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kern="0">
                  <a:solidFill>
                    <a:prstClr val="white"/>
                  </a:solidFill>
                  <a:latin typeface="Arial"/>
                  <a:ea typeface="微软雅黑"/>
                  <a:cs typeface="+mn-ea"/>
                  <a:sym typeface="+mn-lt"/>
                </a:rPr>
                <a:t>点击数字列表切换图片</a:t>
              </a:r>
              <a:endParaRPr lang="zh-CN" altLang="en-US" sz="2000" b="1" kern="0" dirty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55" name="矩形 82"/>
          <p:cNvSpPr>
            <a:spLocks noChangeArrowheads="1"/>
          </p:cNvSpPr>
          <p:nvPr/>
        </p:nvSpPr>
        <p:spPr bwMode="auto">
          <a:xfrm>
            <a:off x="3243263" y="3519487"/>
            <a:ext cx="2052165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kern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Jquery</a:t>
            </a:r>
            <a:r>
              <a:rPr lang="zh-CN" altLang="en-US" sz="2000" b="1" kern="0">
                <a:solidFill>
                  <a:prstClr val="white"/>
                </a:solidFill>
                <a:latin typeface="Arial"/>
                <a:ea typeface="微软雅黑"/>
                <a:cs typeface="+mn-ea"/>
                <a:sym typeface="+mn-lt"/>
              </a:rPr>
              <a:t>码的编写</a:t>
            </a:r>
            <a:endParaRPr lang="zh-CN" altLang="en-US" sz="2000" b="1" kern="0" dirty="0">
              <a:solidFill>
                <a:prstClr val="white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6" name="圆角矩形 10"/>
          <p:cNvSpPr>
            <a:spLocks noChangeArrowheads="1"/>
          </p:cNvSpPr>
          <p:nvPr/>
        </p:nvSpPr>
        <p:spPr bwMode="auto">
          <a:xfrm>
            <a:off x="1747838" y="1695450"/>
            <a:ext cx="1031875" cy="560388"/>
          </a:xfrm>
          <a:custGeom>
            <a:avLst/>
            <a:gdLst>
              <a:gd name="T0" fmla="*/ 0 w 760508"/>
              <a:gd name="T1" fmla="*/ 0 h 412624"/>
              <a:gd name="T2" fmla="*/ 760508 w 760508"/>
              <a:gd name="T3" fmla="*/ 412624 h 412624"/>
            </a:gdLst>
            <a:ahLst/>
            <a:cxnLst/>
            <a:rect l="T0" t="T1" r="T2" b="T3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gradFill rotWithShape="1">
            <a:gsLst>
              <a:gs pos="0">
                <a:srgbClr val="00B0F0">
                  <a:lumMod val="75000"/>
                </a:srgbClr>
              </a:gs>
              <a:gs pos="64000">
                <a:srgbClr val="00B0F0">
                  <a:lumMod val="60000"/>
                  <a:lumOff val="40000"/>
                </a:srgbClr>
              </a:gs>
              <a:gs pos="100000">
                <a:srgbClr val="00B0F0">
                  <a:lumMod val="40000"/>
                  <a:lumOff val="60000"/>
                </a:srgbClr>
              </a:gs>
            </a:gsLst>
            <a:lin ang="16200000" scaled="1"/>
          </a:gradFill>
          <a:ln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kern="0" dirty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rPr>
              <a:t>1.</a:t>
            </a:r>
            <a:endParaRPr lang="zh-CN" altLang="en-US" sz="2000" b="1" kern="0" dirty="0">
              <a:solidFill>
                <a:srgbClr val="FFFFFF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  <p:sp>
        <p:nvSpPr>
          <p:cNvPr id="57" name="圆角矩形 10"/>
          <p:cNvSpPr>
            <a:spLocks noChangeArrowheads="1"/>
          </p:cNvSpPr>
          <p:nvPr/>
        </p:nvSpPr>
        <p:spPr bwMode="auto">
          <a:xfrm>
            <a:off x="1747838" y="2579688"/>
            <a:ext cx="1031875" cy="560387"/>
          </a:xfrm>
          <a:custGeom>
            <a:avLst/>
            <a:gdLst>
              <a:gd name="T0" fmla="*/ 0 w 760508"/>
              <a:gd name="T1" fmla="*/ 0 h 412624"/>
              <a:gd name="T2" fmla="*/ 760508 w 760508"/>
              <a:gd name="T3" fmla="*/ 412624 h 412624"/>
            </a:gdLst>
            <a:ahLst/>
            <a:cxnLst/>
            <a:rect l="T0" t="T1" r="T2" b="T3"/>
            <a:pathLst>
              <a:path w="760508" h="412624">
                <a:moveTo>
                  <a:pt x="68772" y="0"/>
                </a:moveTo>
                <a:lnTo>
                  <a:pt x="322746" y="0"/>
                </a:lnTo>
                <a:lnTo>
                  <a:pt x="397990" y="0"/>
                </a:lnTo>
                <a:lnTo>
                  <a:pt x="554196" y="0"/>
                </a:lnTo>
                <a:lnTo>
                  <a:pt x="760508" y="206312"/>
                </a:lnTo>
                <a:lnTo>
                  <a:pt x="554196" y="412624"/>
                </a:lnTo>
                <a:lnTo>
                  <a:pt x="397990" y="412624"/>
                </a:lnTo>
                <a:lnTo>
                  <a:pt x="322746" y="412624"/>
                </a:lnTo>
                <a:lnTo>
                  <a:pt x="68772" y="412624"/>
                </a:lnTo>
                <a:cubicBezTo>
                  <a:pt x="30790" y="412624"/>
                  <a:pt x="0" y="381834"/>
                  <a:pt x="0" y="343852"/>
                </a:cubicBezTo>
                <a:lnTo>
                  <a:pt x="0" y="68772"/>
                </a:lnTo>
                <a:cubicBezTo>
                  <a:pt x="0" y="30790"/>
                  <a:pt x="30790" y="0"/>
                  <a:pt x="68772" y="0"/>
                </a:cubicBezTo>
                <a:close/>
              </a:path>
            </a:pathLst>
          </a:custGeom>
          <a:gradFill rotWithShape="1">
            <a:gsLst>
              <a:gs pos="0">
                <a:srgbClr val="0084B4">
                  <a:lumMod val="75000"/>
                </a:srgbClr>
              </a:gs>
              <a:gs pos="64000">
                <a:srgbClr val="0084B4">
                  <a:lumMod val="60000"/>
                  <a:lumOff val="40000"/>
                </a:srgbClr>
              </a:gs>
              <a:gs pos="100000">
                <a:srgbClr val="0084B4">
                  <a:lumMod val="40000"/>
                  <a:lumOff val="60000"/>
                </a:srgbClr>
              </a:gs>
            </a:gsLst>
            <a:lin ang="16200000" scaled="1"/>
          </a:gradFill>
          <a:ln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2000" b="1" kern="0">
                <a:solidFill>
                  <a:srgbClr val="FFFFFF"/>
                </a:solidFill>
                <a:latin typeface="Arial"/>
                <a:ea typeface="微软雅黑"/>
                <a:cs typeface="+mn-ea"/>
                <a:sym typeface="+mn-lt"/>
              </a:rPr>
              <a:t>2.</a:t>
            </a:r>
            <a:endParaRPr lang="zh-CN" altLang="en-US" sz="2000" b="1" kern="0">
              <a:solidFill>
                <a:srgbClr val="FFFFFF"/>
              </a:solidFill>
              <a:latin typeface="Arial"/>
              <a:ea typeface="微软雅黑"/>
              <a:cs typeface="+mn-ea"/>
              <a:sym typeface="+mn-lt"/>
            </a:endParaRPr>
          </a:p>
        </p:txBody>
      </p:sp>
    </p:spTree>
  </p:cSld>
  <p:clrMapOvr>
    <a:masterClrMapping/>
  </p:clrMapOvr>
  <p:transition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592636"/>
      </p:ext>
    </p:extLst>
  </p:cSld>
  <p:clrMapOvr>
    <a:masterClrMapping/>
  </p:clrMapOvr>
  <p:transition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6038" y="1176338"/>
            <a:ext cx="66389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矩形 4"/>
          <p:cNvSpPr>
            <a:spLocks noChangeArrowheads="1"/>
          </p:cNvSpPr>
          <p:nvPr/>
        </p:nvSpPr>
        <p:spPr bwMode="auto">
          <a:xfrm>
            <a:off x="2378075" y="5445125"/>
            <a:ext cx="5576888" cy="812800"/>
          </a:xfrm>
          <a:prstGeom prst="rect">
            <a:avLst/>
          </a:prstGeom>
          <a:solidFill>
            <a:srgbClr val="003894">
              <a:alpha val="69019"/>
            </a:srgbClr>
          </a:solidFill>
          <a:ln w="9525">
            <a:noFill/>
            <a:miter lim="800000"/>
            <a:headEnd/>
            <a:tailEnd/>
          </a:ln>
        </p:spPr>
        <p:txBody>
          <a:bodyPr lIns="360045" tIns="46990" rIns="90170" bIns="46990" anchor="ctr"/>
          <a:lstStyle/>
          <a:p>
            <a:pPr algn="ctr"/>
            <a:r>
              <a:rPr lang="zh-CN" altLang="en-US" sz="3600" b="1">
                <a:solidFill>
                  <a:srgbClr val="FFFFFF"/>
                </a:solidFill>
                <a:latin typeface="Arial Black" pitchFamily="34" charset="0"/>
                <a:ea typeface="微软雅黑" pitchFamily="34" charset="-122"/>
              </a:rPr>
              <a:t>谢谢，我们一直在努力！</a:t>
            </a:r>
          </a:p>
        </p:txBody>
      </p:sp>
      <p:pic>
        <p:nvPicPr>
          <p:cNvPr id="5124" name="图片 90114" descr="盛邦升华职业教育二维码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6038" y="5319713"/>
            <a:ext cx="938212" cy="93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文本框 90115"/>
          <p:cNvSpPr txBox="1">
            <a:spLocks noChangeArrowheads="1"/>
          </p:cNvSpPr>
          <p:nvPr/>
        </p:nvSpPr>
        <p:spPr bwMode="auto">
          <a:xfrm>
            <a:off x="2378075" y="4652963"/>
            <a:ext cx="586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网站：</a:t>
            </a:r>
            <a:r>
              <a:rPr lang="en-US" altLang="zh-CN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www.ss-vet.com</a:t>
            </a:r>
            <a:r>
              <a:rPr lang="zh-CN" altLang="en-US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</a:rPr>
              <a:t> 微信号：ss-vet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4818063" y="523875"/>
            <a:ext cx="4213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170" tIns="46990" rIns="90170" bIns="4699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>
                <a:solidFill>
                  <a:srgbClr val="FF0066"/>
                </a:solidFill>
                <a:ea typeface="黑体" pitchFamily="49" charset="-122"/>
              </a:rPr>
              <a:t>北京盛邦升华信息技术有限公司</a:t>
            </a:r>
            <a:endParaRPr lang="zh-CN" altLang="en-US" sz="2200">
              <a:solidFill>
                <a:srgbClr val="FF0066"/>
              </a:solidFill>
              <a:latin typeface="微软雅黑" pitchFamily="34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Pages>0</Pages>
  <Words>74</Words>
  <Characters>0</Characters>
  <Application>Microsoft Office PowerPoint</Application>
  <DocSecurity>0</DocSecurity>
  <PresentationFormat>全屏显示(4:3)</PresentationFormat>
  <Lines>0</Lines>
  <Paragraphs>15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黑体</vt:lpstr>
      <vt:lpstr>宋体</vt:lpstr>
      <vt:lpstr>微软雅黑</vt:lpstr>
      <vt:lpstr>Arial</vt:lpstr>
      <vt:lpstr>Arial Black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gong ruoxi</cp:lastModifiedBy>
  <cp:revision>417</cp:revision>
  <dcterms:created xsi:type="dcterms:W3CDTF">2013-01-25T01:44:32Z</dcterms:created>
  <dcterms:modified xsi:type="dcterms:W3CDTF">2017-07-18T11:41:37Z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