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5.xml" ContentType="application/vnd.openxmlformats-officedocument.themeOverr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967" r:id="rId3"/>
    <p:sldId id="1016" r:id="rId4"/>
    <p:sldId id="1017" r:id="rId5"/>
    <p:sldId id="1018" r:id="rId6"/>
    <p:sldId id="1015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2F6"/>
    <a:srgbClr val="003894"/>
    <a:srgbClr val="0099FF"/>
    <a:srgbClr val="6699FF"/>
    <a:srgbClr val="003B94"/>
    <a:srgbClr val="0066FF"/>
    <a:srgbClr val="99CCFF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9" d="100"/>
          <a:sy n="59" d="100"/>
        </p:scale>
        <p:origin x="-3114" y="-1134"/>
      </p:cViewPr>
      <p:guideLst>
        <p:guide orient="horz" pos="2086"/>
        <p:guide pos="29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26675" cy="7372667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148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C773B8F-87E0-4ED0-978F-00A2296813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4097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7171" name="文本占位符 409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z="100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195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z="100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219" name="文本占位符 17410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endParaRPr lang="zh-CN" altLang="en-US" sz="100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195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z="100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195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z="100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8AB52F-7BCF-4FA3-8E8F-99B9F5F6B3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1731C-7DE5-4FCA-A646-8CE7BC908F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70000"/>
            <a:ext cx="2057400" cy="4856163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70000"/>
            <a:ext cx="6052930" cy="4856163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34551-3F1A-41CB-BBBD-4E9C90D77B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70000"/>
            <a:ext cx="8229600" cy="48561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Rectangle 5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320CB-C58E-43C0-A3C0-4FF21A4BB9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45614-2567-43AB-85B3-DA47CF26E0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7E312-199C-4E0B-A645-8CFB808DAC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693988"/>
            <a:ext cx="4032504" cy="34321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2693988"/>
            <a:ext cx="4032504" cy="34321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AE734-E3B2-47C8-A22C-1F8A4E1884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5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8" name="Rectangle 6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15E03-6248-4856-B5DD-C1172E0346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5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7B282-435D-4B57-BFCB-DE3A88FE19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6B529-5E2D-4575-98AF-FE59358C79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71470-B026-423C-AC21-73E98DB1B6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7FE80-5DA7-498D-9F0F-074E1FDBB4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270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2693988"/>
            <a:ext cx="8229600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29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ED64BA4-6C18-4766-9E89-1C39A3F10A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0" name="Picture 6" descr="盛邦升华职业教育VI手册-2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57200" y="274638"/>
            <a:ext cx="18034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Line 7"/>
          <p:cNvSpPr>
            <a:spLocks noChangeShapeType="1"/>
          </p:cNvSpPr>
          <p:nvPr/>
        </p:nvSpPr>
        <p:spPr bwMode="auto">
          <a:xfrm flipV="1">
            <a:off x="238125" y="898525"/>
            <a:ext cx="8634413" cy="0"/>
          </a:xfrm>
          <a:prstGeom prst="line">
            <a:avLst/>
          </a:prstGeom>
          <a:noFill/>
          <a:ln w="28575">
            <a:solidFill>
              <a:srgbClr val="003894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push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宋体" charset="0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宋体" charset="0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宋体" charset="0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6038" y="1176338"/>
            <a:ext cx="66389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 txBox="1">
            <a:spLocks noChangeArrowheads="1"/>
          </p:cNvSpPr>
          <p:nvPr/>
        </p:nvSpPr>
        <p:spPr bwMode="auto">
          <a:xfrm>
            <a:off x="5767388" y="5672138"/>
            <a:ext cx="24495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zh-CN" sz="2000" b="1">
              <a:solidFill>
                <a:srgbClr val="003894"/>
              </a:solidFill>
              <a:ea typeface="微软雅黑" pitchFamily="34" charset="-122"/>
            </a:endParaRPr>
          </a:p>
          <a:p>
            <a:pPr algn="ctr"/>
            <a:r>
              <a:rPr lang="en-US" altLang="zh-CN" sz="2000" b="1">
                <a:solidFill>
                  <a:srgbClr val="003894"/>
                </a:solidFill>
                <a:ea typeface="微软雅黑" pitchFamily="34" charset="-122"/>
              </a:rPr>
              <a:t>   </a:t>
            </a:r>
          </a:p>
        </p:txBody>
      </p:sp>
      <p:sp>
        <p:nvSpPr>
          <p:cNvPr id="5126" name="Rectangle 2"/>
          <p:cNvSpPr>
            <a:spLocks noGrp="1" noChangeArrowheads="1"/>
          </p:cNvSpPr>
          <p:nvPr/>
        </p:nvSpPr>
        <p:spPr bwMode="auto">
          <a:xfrm>
            <a:off x="4818063" y="523875"/>
            <a:ext cx="42132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66"/>
                </a:solidFill>
                <a:ea typeface="黑体" pitchFamily="49" charset="-122"/>
              </a:rPr>
              <a:t>北京盛邦升华信息技术有限公司</a:t>
            </a:r>
            <a:endParaRPr lang="zh-CN" altLang="en-US" sz="2200">
              <a:solidFill>
                <a:srgbClr val="FF0066"/>
              </a:solidFill>
              <a:latin typeface="微软雅黑" pitchFamily="34" charset="-122"/>
              <a:ea typeface="黑体" pitchFamily="49" charset="-122"/>
            </a:endParaRPr>
          </a:p>
        </p:txBody>
      </p:sp>
      <p:sp>
        <p:nvSpPr>
          <p:cNvPr id="2059" name="Rectangle 2"/>
          <p:cNvSpPr>
            <a:spLocks noChangeArrowheads="1"/>
          </p:cNvSpPr>
          <p:nvPr/>
        </p:nvSpPr>
        <p:spPr bwMode="auto">
          <a:xfrm>
            <a:off x="1838325" y="3779838"/>
            <a:ext cx="7134225" cy="1831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zh-CN" altLang="en-US" sz="3200" b="1" i="1" dirty="0">
                <a:solidFill>
                  <a:srgbClr val="0038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第一章：</a:t>
            </a:r>
            <a:r>
              <a:rPr lang="en-US" altLang="zh-CN" sz="3200" b="1" i="1" dirty="0">
                <a:solidFill>
                  <a:srgbClr val="0038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JavaScript</a:t>
            </a:r>
            <a:r>
              <a:rPr lang="zh-CN" altLang="en-US" sz="3200" b="1" i="1" dirty="0">
                <a:solidFill>
                  <a:srgbClr val="0038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概述</a:t>
            </a:r>
            <a:r>
              <a:rPr lang="en-US" altLang="zh-CN" sz="900" b="1" i="1" dirty="0">
                <a:solidFill>
                  <a:srgbClr val="0038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/>
            </a:r>
            <a:br>
              <a:rPr lang="en-US" altLang="zh-CN" sz="900" b="1" i="1" dirty="0">
                <a:solidFill>
                  <a:srgbClr val="0038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</a:br>
            <a:r>
              <a:rPr lang="en-US" altLang="zh-CN" sz="4800" b="1" i="1" dirty="0">
                <a:solidFill>
                  <a:srgbClr val="0038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       </a:t>
            </a:r>
            <a:r>
              <a:rPr lang="en-US" altLang="zh-CN" sz="3200" b="1" i="1" dirty="0">
                <a:solidFill>
                  <a:srgbClr val="0038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—JavaScript</a:t>
            </a:r>
            <a:r>
              <a:rPr lang="zh-CN" altLang="en-US" sz="3200" b="1" i="1" dirty="0">
                <a:solidFill>
                  <a:srgbClr val="0038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程序设计基础科目</a:t>
            </a: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4"/>
          <p:cNvSpPr>
            <a:spLocks noChangeArrowheads="1"/>
          </p:cNvSpPr>
          <p:nvPr/>
        </p:nvSpPr>
        <p:spPr bwMode="auto">
          <a:xfrm>
            <a:off x="704850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360045" tIns="46990" rIns="90170" bIns="46990" anchor="ctr"/>
          <a:lstStyle/>
          <a:p>
            <a:pPr algn="just"/>
            <a:r>
              <a:rPr lang="zh-CN" altLang="en-US" sz="3600" b="1">
                <a:solidFill>
                  <a:srgbClr val="FFFFFF"/>
                </a:solidFill>
                <a:latin typeface="Arial Black" pitchFamily="34" charset="0"/>
                <a:ea typeface="微软雅黑" pitchFamily="34" charset="-122"/>
              </a:rPr>
              <a:t>本章节必教、必会、必考的技能点</a:t>
            </a:r>
            <a:endParaRPr lang="en-US" altLang="zh-CN" sz="1800">
              <a:solidFill>
                <a:srgbClr val="FFFFFF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4818063" y="523875"/>
            <a:ext cx="42132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66"/>
                </a:solidFill>
                <a:ea typeface="黑体" pitchFamily="49" charset="-122"/>
              </a:rPr>
              <a:t>北京盛邦升华信息技术有限公司</a:t>
            </a:r>
            <a:endParaRPr lang="zh-CN" altLang="en-US" sz="2200">
              <a:solidFill>
                <a:srgbClr val="FF0066"/>
              </a:solidFill>
              <a:latin typeface="微软雅黑" pitchFamily="34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/>
        </p:nvSpPr>
        <p:spPr bwMode="auto">
          <a:xfrm>
            <a:off x="4818063" y="523875"/>
            <a:ext cx="42132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002060"/>
                </a:solidFill>
                <a:ea typeface="黑体" pitchFamily="49" charset="-122"/>
              </a:rPr>
              <a:t>北京盛邦升华信息技术有限公司</a:t>
            </a:r>
            <a:endParaRPr lang="zh-CN" altLang="en-US" sz="2200">
              <a:solidFill>
                <a:srgbClr val="002060"/>
              </a:solidFill>
              <a:latin typeface="微软雅黑" pitchFamily="34" charset="-122"/>
              <a:ea typeface="黑体" pitchFamily="49" charset="-122"/>
            </a:endParaRPr>
          </a:p>
        </p:txBody>
      </p:sp>
      <p:grpSp>
        <p:nvGrpSpPr>
          <p:cNvPr id="4099" name="组合 48"/>
          <p:cNvGrpSpPr>
            <a:grpSpLocks/>
          </p:cNvGrpSpPr>
          <p:nvPr/>
        </p:nvGrpSpPr>
        <p:grpSpPr bwMode="auto">
          <a:xfrm>
            <a:off x="2417763" y="1695450"/>
            <a:ext cx="4910137" cy="560388"/>
            <a:chOff x="0" y="0"/>
            <a:chExt cx="3619555" cy="412624"/>
          </a:xfrm>
        </p:grpSpPr>
        <p:sp>
          <p:nvSpPr>
            <p:cNvPr id="45" name="圆角矩形 72"/>
            <p:cNvSpPr>
              <a:spLocks noChangeArrowheads="1"/>
            </p:cNvSpPr>
            <p:nvPr/>
          </p:nvSpPr>
          <p:spPr bwMode="auto">
            <a:xfrm>
              <a:off x="0" y="0"/>
              <a:ext cx="3619555" cy="412624"/>
            </a:xfrm>
            <a:prstGeom prst="roundRect">
              <a:avLst>
                <a:gd name="adj" fmla="val 16667"/>
              </a:avLst>
            </a:prstGeom>
            <a:solidFill>
              <a:srgbClr val="004FA2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zh-CN" sz="2000" b="1" kern="0">
                <a:solidFill>
                  <a:srgbClr val="FFFFFF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6" name="矩形 73"/>
            <p:cNvSpPr>
              <a:spLocks noChangeArrowheads="1"/>
            </p:cNvSpPr>
            <p:nvPr/>
          </p:nvSpPr>
          <p:spPr bwMode="auto">
            <a:xfrm>
              <a:off x="603844" y="68966"/>
              <a:ext cx="1848981" cy="294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2000" b="1" kern="0" dirty="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rPr>
                <a:t>JavaScript</a:t>
              </a:r>
              <a:r>
                <a:rPr lang="zh-CN" altLang="en-US" sz="2000" b="1" kern="0" dirty="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rPr>
                <a:t>案例展示</a:t>
              </a:r>
            </a:p>
          </p:txBody>
        </p:sp>
      </p:grpSp>
      <p:grpSp>
        <p:nvGrpSpPr>
          <p:cNvPr id="4100" name="组合 74"/>
          <p:cNvGrpSpPr>
            <a:grpSpLocks/>
          </p:cNvGrpSpPr>
          <p:nvPr/>
        </p:nvGrpSpPr>
        <p:grpSpPr bwMode="auto">
          <a:xfrm>
            <a:off x="2417763" y="2579688"/>
            <a:ext cx="4910137" cy="560387"/>
            <a:chOff x="0" y="0"/>
            <a:chExt cx="3619554" cy="412624"/>
          </a:xfrm>
        </p:grpSpPr>
        <p:sp>
          <p:nvSpPr>
            <p:cNvPr id="48" name="圆角矩形 75"/>
            <p:cNvSpPr>
              <a:spLocks noChangeArrowheads="1"/>
            </p:cNvSpPr>
            <p:nvPr/>
          </p:nvSpPr>
          <p:spPr bwMode="auto">
            <a:xfrm>
              <a:off x="0" y="0"/>
              <a:ext cx="3619554" cy="412624"/>
            </a:xfrm>
            <a:prstGeom prst="roundRect">
              <a:avLst>
                <a:gd name="adj" fmla="val 16667"/>
              </a:avLst>
            </a:prstGeom>
            <a:solidFill>
              <a:srgbClr val="004FA2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zh-CN" sz="2000" b="1" kern="0">
                <a:solidFill>
                  <a:srgbClr val="FFFFFF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9" name="矩形 76"/>
            <p:cNvSpPr>
              <a:spLocks noChangeArrowheads="1"/>
            </p:cNvSpPr>
            <p:nvPr/>
          </p:nvSpPr>
          <p:spPr bwMode="auto">
            <a:xfrm>
              <a:off x="608525" y="70134"/>
              <a:ext cx="1847810" cy="294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2000" b="1" kern="0" dirty="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rPr>
                <a:t>JavaScript</a:t>
              </a:r>
              <a:r>
                <a:rPr lang="zh-CN" altLang="en-US" sz="2000" b="1" kern="0" dirty="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rPr>
                <a:t>语言概述</a:t>
              </a:r>
            </a:p>
          </p:txBody>
        </p:sp>
      </p:grpSp>
      <p:grpSp>
        <p:nvGrpSpPr>
          <p:cNvPr id="4101" name="组合 77"/>
          <p:cNvGrpSpPr>
            <a:grpSpLocks/>
          </p:cNvGrpSpPr>
          <p:nvPr/>
        </p:nvGrpSpPr>
        <p:grpSpPr bwMode="auto">
          <a:xfrm>
            <a:off x="2417763" y="4287838"/>
            <a:ext cx="4910137" cy="560387"/>
            <a:chOff x="0" y="0"/>
            <a:chExt cx="3619554" cy="412624"/>
          </a:xfrm>
        </p:grpSpPr>
        <p:sp>
          <p:nvSpPr>
            <p:cNvPr id="51" name="圆角矩形 78"/>
            <p:cNvSpPr>
              <a:spLocks noChangeArrowheads="1"/>
            </p:cNvSpPr>
            <p:nvPr/>
          </p:nvSpPr>
          <p:spPr bwMode="auto">
            <a:xfrm>
              <a:off x="0" y="0"/>
              <a:ext cx="3619554" cy="412624"/>
            </a:xfrm>
            <a:prstGeom prst="roundRect">
              <a:avLst>
                <a:gd name="adj" fmla="val 16667"/>
              </a:avLst>
            </a:prstGeom>
            <a:solidFill>
              <a:srgbClr val="004FA2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zh-CN" sz="2000" b="1" kern="0">
                <a:solidFill>
                  <a:srgbClr val="FFFFFF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2" name="矩形 79"/>
            <p:cNvSpPr>
              <a:spLocks noChangeArrowheads="1"/>
            </p:cNvSpPr>
            <p:nvPr/>
          </p:nvSpPr>
          <p:spPr bwMode="auto">
            <a:xfrm>
              <a:off x="608525" y="70134"/>
              <a:ext cx="2163775" cy="294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2000" b="1" kern="0" dirty="0" err="1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rPr>
                <a:t>JavaScrip</a:t>
              </a:r>
              <a:r>
                <a:rPr lang="zh-CN" altLang="en-US" sz="2000" b="1" kern="0" dirty="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rPr>
                <a:t>语言发展简史</a:t>
              </a:r>
            </a:p>
          </p:txBody>
        </p:sp>
      </p:grpSp>
      <p:grpSp>
        <p:nvGrpSpPr>
          <p:cNvPr id="4102" name="组合 80"/>
          <p:cNvGrpSpPr>
            <a:grpSpLocks/>
          </p:cNvGrpSpPr>
          <p:nvPr/>
        </p:nvGrpSpPr>
        <p:grpSpPr bwMode="auto">
          <a:xfrm>
            <a:off x="2417763" y="3424238"/>
            <a:ext cx="4910137" cy="560387"/>
            <a:chOff x="0" y="0"/>
            <a:chExt cx="3619554" cy="412624"/>
          </a:xfrm>
        </p:grpSpPr>
        <p:sp>
          <p:nvSpPr>
            <p:cNvPr id="54" name="圆角矩形 81"/>
            <p:cNvSpPr>
              <a:spLocks noChangeArrowheads="1"/>
            </p:cNvSpPr>
            <p:nvPr/>
          </p:nvSpPr>
          <p:spPr bwMode="auto">
            <a:xfrm>
              <a:off x="0" y="0"/>
              <a:ext cx="3619554" cy="412624"/>
            </a:xfrm>
            <a:prstGeom prst="roundRect">
              <a:avLst>
                <a:gd name="adj" fmla="val 16667"/>
              </a:avLst>
            </a:prstGeom>
            <a:solidFill>
              <a:srgbClr val="004FA2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zh-CN" sz="2000" b="1" kern="0">
                <a:solidFill>
                  <a:srgbClr val="FFFFFF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5" name="矩形 82"/>
            <p:cNvSpPr>
              <a:spLocks noChangeArrowheads="1"/>
            </p:cNvSpPr>
            <p:nvPr/>
          </p:nvSpPr>
          <p:spPr bwMode="auto">
            <a:xfrm>
              <a:off x="608525" y="70134"/>
              <a:ext cx="2026857" cy="294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kern="0" dirty="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rPr>
                <a:t>如何学习一门编程语言</a:t>
              </a:r>
            </a:p>
          </p:txBody>
        </p:sp>
      </p:grpSp>
      <p:sp>
        <p:nvSpPr>
          <p:cNvPr id="56" name="圆角矩形 10"/>
          <p:cNvSpPr>
            <a:spLocks noChangeArrowheads="1"/>
          </p:cNvSpPr>
          <p:nvPr/>
        </p:nvSpPr>
        <p:spPr bwMode="auto">
          <a:xfrm>
            <a:off x="1747838" y="1695450"/>
            <a:ext cx="1031875" cy="560388"/>
          </a:xfrm>
          <a:custGeom>
            <a:avLst/>
            <a:gdLst>
              <a:gd name="T0" fmla="*/ 0 w 760508"/>
              <a:gd name="T1" fmla="*/ 0 h 412624"/>
              <a:gd name="T2" fmla="*/ 760508 w 760508"/>
              <a:gd name="T3" fmla="*/ 412624 h 412624"/>
            </a:gdLst>
            <a:ahLst/>
            <a:cxnLst/>
            <a:rect l="T0" t="T1" r="T2" b="T3"/>
            <a:pathLst>
              <a:path w="760508" h="412624">
                <a:moveTo>
                  <a:pt x="68772" y="0"/>
                </a:moveTo>
                <a:lnTo>
                  <a:pt x="322746" y="0"/>
                </a:lnTo>
                <a:lnTo>
                  <a:pt x="397990" y="0"/>
                </a:lnTo>
                <a:lnTo>
                  <a:pt x="554196" y="0"/>
                </a:lnTo>
                <a:lnTo>
                  <a:pt x="760508" y="206312"/>
                </a:lnTo>
                <a:lnTo>
                  <a:pt x="554196" y="412624"/>
                </a:lnTo>
                <a:lnTo>
                  <a:pt x="397990" y="412624"/>
                </a:lnTo>
                <a:lnTo>
                  <a:pt x="322746" y="412624"/>
                </a:lnTo>
                <a:lnTo>
                  <a:pt x="68772" y="412624"/>
                </a:lnTo>
                <a:cubicBezTo>
                  <a:pt x="30790" y="412624"/>
                  <a:pt x="0" y="381834"/>
                  <a:pt x="0" y="343852"/>
                </a:cubicBezTo>
                <a:lnTo>
                  <a:pt x="0" y="68772"/>
                </a:lnTo>
                <a:cubicBezTo>
                  <a:pt x="0" y="30790"/>
                  <a:pt x="30790" y="0"/>
                  <a:pt x="68772" y="0"/>
                </a:cubicBezTo>
                <a:close/>
              </a:path>
            </a:pathLst>
          </a:custGeom>
          <a:gradFill rotWithShape="1">
            <a:gsLst>
              <a:gs pos="0">
                <a:srgbClr val="00B0F0">
                  <a:lumMod val="75000"/>
                </a:srgbClr>
              </a:gs>
              <a:gs pos="64000">
                <a:srgbClr val="00B0F0">
                  <a:lumMod val="60000"/>
                  <a:lumOff val="40000"/>
                </a:srgbClr>
              </a:gs>
              <a:gs pos="100000">
                <a:srgbClr val="00B0F0">
                  <a:lumMod val="40000"/>
                  <a:lumOff val="60000"/>
                </a:srgbClr>
              </a:gs>
            </a:gsLst>
            <a:lin ang="16200000" scaled="1"/>
          </a:gradFill>
          <a:ln>
            <a:noFill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1" kern="0" dirty="0">
                <a:solidFill>
                  <a:srgbClr val="FFFFFF"/>
                </a:solidFill>
                <a:latin typeface="Arial"/>
                <a:ea typeface="微软雅黑"/>
                <a:cs typeface="+mn-ea"/>
                <a:sym typeface="+mn-lt"/>
              </a:rPr>
              <a:t>1.</a:t>
            </a:r>
            <a:endParaRPr lang="zh-CN" altLang="en-US" sz="2000" b="1" kern="0" dirty="0">
              <a:solidFill>
                <a:srgbClr val="FFFFFF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57" name="圆角矩形 10"/>
          <p:cNvSpPr>
            <a:spLocks noChangeArrowheads="1"/>
          </p:cNvSpPr>
          <p:nvPr/>
        </p:nvSpPr>
        <p:spPr bwMode="auto">
          <a:xfrm>
            <a:off x="1747838" y="2579688"/>
            <a:ext cx="1031875" cy="560387"/>
          </a:xfrm>
          <a:custGeom>
            <a:avLst/>
            <a:gdLst>
              <a:gd name="T0" fmla="*/ 0 w 760508"/>
              <a:gd name="T1" fmla="*/ 0 h 412624"/>
              <a:gd name="T2" fmla="*/ 760508 w 760508"/>
              <a:gd name="T3" fmla="*/ 412624 h 412624"/>
            </a:gdLst>
            <a:ahLst/>
            <a:cxnLst/>
            <a:rect l="T0" t="T1" r="T2" b="T3"/>
            <a:pathLst>
              <a:path w="760508" h="412624">
                <a:moveTo>
                  <a:pt x="68772" y="0"/>
                </a:moveTo>
                <a:lnTo>
                  <a:pt x="322746" y="0"/>
                </a:lnTo>
                <a:lnTo>
                  <a:pt x="397990" y="0"/>
                </a:lnTo>
                <a:lnTo>
                  <a:pt x="554196" y="0"/>
                </a:lnTo>
                <a:lnTo>
                  <a:pt x="760508" y="206312"/>
                </a:lnTo>
                <a:lnTo>
                  <a:pt x="554196" y="412624"/>
                </a:lnTo>
                <a:lnTo>
                  <a:pt x="397990" y="412624"/>
                </a:lnTo>
                <a:lnTo>
                  <a:pt x="322746" y="412624"/>
                </a:lnTo>
                <a:lnTo>
                  <a:pt x="68772" y="412624"/>
                </a:lnTo>
                <a:cubicBezTo>
                  <a:pt x="30790" y="412624"/>
                  <a:pt x="0" y="381834"/>
                  <a:pt x="0" y="343852"/>
                </a:cubicBezTo>
                <a:lnTo>
                  <a:pt x="0" y="68772"/>
                </a:lnTo>
                <a:cubicBezTo>
                  <a:pt x="0" y="30790"/>
                  <a:pt x="30790" y="0"/>
                  <a:pt x="68772" y="0"/>
                </a:cubicBezTo>
                <a:close/>
              </a:path>
            </a:pathLst>
          </a:custGeom>
          <a:gradFill rotWithShape="1">
            <a:gsLst>
              <a:gs pos="0">
                <a:srgbClr val="0084B4">
                  <a:lumMod val="75000"/>
                </a:srgbClr>
              </a:gs>
              <a:gs pos="64000">
                <a:srgbClr val="0084B4">
                  <a:lumMod val="60000"/>
                  <a:lumOff val="40000"/>
                </a:srgbClr>
              </a:gs>
              <a:gs pos="100000">
                <a:srgbClr val="0084B4">
                  <a:lumMod val="40000"/>
                  <a:lumOff val="60000"/>
                </a:srgbClr>
              </a:gs>
            </a:gsLst>
            <a:lin ang="16200000" scaled="1"/>
          </a:gradFill>
          <a:ln>
            <a:noFill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1" kern="0">
                <a:solidFill>
                  <a:srgbClr val="FFFFFF"/>
                </a:solidFill>
                <a:latin typeface="Arial"/>
                <a:ea typeface="微软雅黑"/>
                <a:cs typeface="+mn-ea"/>
                <a:sym typeface="+mn-lt"/>
              </a:rPr>
              <a:t>2.</a:t>
            </a:r>
            <a:endParaRPr lang="zh-CN" altLang="en-US" sz="2000" b="1" kern="0">
              <a:solidFill>
                <a:srgbClr val="FFFFFF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58" name="圆角矩形 10"/>
          <p:cNvSpPr>
            <a:spLocks noChangeArrowheads="1"/>
          </p:cNvSpPr>
          <p:nvPr/>
        </p:nvSpPr>
        <p:spPr bwMode="auto">
          <a:xfrm>
            <a:off x="1747838" y="4287838"/>
            <a:ext cx="1031875" cy="560387"/>
          </a:xfrm>
          <a:custGeom>
            <a:avLst/>
            <a:gdLst>
              <a:gd name="T0" fmla="*/ 0 w 760508"/>
              <a:gd name="T1" fmla="*/ 0 h 412624"/>
              <a:gd name="T2" fmla="*/ 760508 w 760508"/>
              <a:gd name="T3" fmla="*/ 412624 h 412624"/>
            </a:gdLst>
            <a:ahLst/>
            <a:cxnLst/>
            <a:rect l="T0" t="T1" r="T2" b="T3"/>
            <a:pathLst>
              <a:path w="760508" h="412624">
                <a:moveTo>
                  <a:pt x="68772" y="0"/>
                </a:moveTo>
                <a:lnTo>
                  <a:pt x="322746" y="0"/>
                </a:lnTo>
                <a:lnTo>
                  <a:pt x="397990" y="0"/>
                </a:lnTo>
                <a:lnTo>
                  <a:pt x="554196" y="0"/>
                </a:lnTo>
                <a:lnTo>
                  <a:pt x="760508" y="206312"/>
                </a:lnTo>
                <a:lnTo>
                  <a:pt x="554196" y="412624"/>
                </a:lnTo>
                <a:lnTo>
                  <a:pt x="397990" y="412624"/>
                </a:lnTo>
                <a:lnTo>
                  <a:pt x="322746" y="412624"/>
                </a:lnTo>
                <a:lnTo>
                  <a:pt x="68772" y="412624"/>
                </a:lnTo>
                <a:cubicBezTo>
                  <a:pt x="30790" y="412624"/>
                  <a:pt x="0" y="381834"/>
                  <a:pt x="0" y="343852"/>
                </a:cubicBezTo>
                <a:lnTo>
                  <a:pt x="0" y="68772"/>
                </a:lnTo>
                <a:cubicBezTo>
                  <a:pt x="0" y="30790"/>
                  <a:pt x="30790" y="0"/>
                  <a:pt x="68772" y="0"/>
                </a:cubicBezTo>
                <a:close/>
              </a:path>
            </a:pathLst>
          </a:custGeom>
          <a:gradFill rotWithShape="1">
            <a:gsLst>
              <a:gs pos="0">
                <a:srgbClr val="0084B4">
                  <a:lumMod val="75000"/>
                </a:srgbClr>
              </a:gs>
              <a:gs pos="64000">
                <a:srgbClr val="0084B4">
                  <a:lumMod val="60000"/>
                  <a:lumOff val="40000"/>
                </a:srgbClr>
              </a:gs>
              <a:gs pos="100000">
                <a:srgbClr val="0084B4">
                  <a:lumMod val="40000"/>
                  <a:lumOff val="60000"/>
                </a:srgbClr>
              </a:gs>
            </a:gsLst>
            <a:lin ang="16200000" scaled="1"/>
          </a:gradFill>
          <a:ln>
            <a:noFill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1" kern="0">
                <a:solidFill>
                  <a:srgbClr val="FFFFFF"/>
                </a:solidFill>
                <a:latin typeface="Arial"/>
                <a:ea typeface="微软雅黑"/>
                <a:cs typeface="+mn-ea"/>
                <a:sym typeface="+mn-lt"/>
              </a:rPr>
              <a:t>4.</a:t>
            </a:r>
            <a:endParaRPr lang="zh-CN" altLang="en-US" sz="2000" b="1" kern="0">
              <a:solidFill>
                <a:srgbClr val="FFFFFF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59" name="圆角矩形 10"/>
          <p:cNvSpPr>
            <a:spLocks noChangeArrowheads="1"/>
          </p:cNvSpPr>
          <p:nvPr/>
        </p:nvSpPr>
        <p:spPr bwMode="auto">
          <a:xfrm>
            <a:off x="1747838" y="3424238"/>
            <a:ext cx="1031875" cy="560387"/>
          </a:xfrm>
          <a:custGeom>
            <a:avLst/>
            <a:gdLst>
              <a:gd name="T0" fmla="*/ 0 w 760508"/>
              <a:gd name="T1" fmla="*/ 0 h 412624"/>
              <a:gd name="T2" fmla="*/ 760508 w 760508"/>
              <a:gd name="T3" fmla="*/ 412624 h 412624"/>
            </a:gdLst>
            <a:ahLst/>
            <a:cxnLst/>
            <a:rect l="T0" t="T1" r="T2" b="T3"/>
            <a:pathLst>
              <a:path w="760508" h="412624">
                <a:moveTo>
                  <a:pt x="68772" y="0"/>
                </a:moveTo>
                <a:lnTo>
                  <a:pt x="322746" y="0"/>
                </a:lnTo>
                <a:lnTo>
                  <a:pt x="397990" y="0"/>
                </a:lnTo>
                <a:lnTo>
                  <a:pt x="554196" y="0"/>
                </a:lnTo>
                <a:lnTo>
                  <a:pt x="760508" y="206312"/>
                </a:lnTo>
                <a:lnTo>
                  <a:pt x="554196" y="412624"/>
                </a:lnTo>
                <a:lnTo>
                  <a:pt x="397990" y="412624"/>
                </a:lnTo>
                <a:lnTo>
                  <a:pt x="322746" y="412624"/>
                </a:lnTo>
                <a:lnTo>
                  <a:pt x="68772" y="412624"/>
                </a:lnTo>
                <a:cubicBezTo>
                  <a:pt x="30790" y="412624"/>
                  <a:pt x="0" y="381834"/>
                  <a:pt x="0" y="343852"/>
                </a:cubicBezTo>
                <a:lnTo>
                  <a:pt x="0" y="68772"/>
                </a:lnTo>
                <a:cubicBezTo>
                  <a:pt x="0" y="30790"/>
                  <a:pt x="30790" y="0"/>
                  <a:pt x="68772" y="0"/>
                </a:cubicBezTo>
                <a:close/>
              </a:path>
            </a:pathLst>
          </a:custGeom>
          <a:gradFill rotWithShape="1">
            <a:gsLst>
              <a:gs pos="0">
                <a:srgbClr val="00B0F0">
                  <a:lumMod val="75000"/>
                </a:srgbClr>
              </a:gs>
              <a:gs pos="64000">
                <a:srgbClr val="00B0F0">
                  <a:lumMod val="60000"/>
                  <a:lumOff val="40000"/>
                </a:srgbClr>
              </a:gs>
              <a:gs pos="100000">
                <a:srgbClr val="00B0F0">
                  <a:lumMod val="40000"/>
                  <a:lumOff val="60000"/>
                </a:srgbClr>
              </a:gs>
            </a:gsLst>
            <a:lin ang="16200000" scaled="1"/>
          </a:gradFill>
          <a:ln>
            <a:noFill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1" kern="0">
                <a:solidFill>
                  <a:srgbClr val="FFFFFF"/>
                </a:solidFill>
                <a:latin typeface="Arial"/>
                <a:ea typeface="微软雅黑"/>
                <a:cs typeface="+mn-ea"/>
                <a:sym typeface="+mn-lt"/>
              </a:rPr>
              <a:t>3.</a:t>
            </a:r>
            <a:endParaRPr lang="zh-CN" altLang="en-US" sz="2000" b="1" kern="0">
              <a:solidFill>
                <a:srgbClr val="FFFFFF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grpSp>
        <p:nvGrpSpPr>
          <p:cNvPr id="4107" name="组合 77"/>
          <p:cNvGrpSpPr>
            <a:grpSpLocks/>
          </p:cNvGrpSpPr>
          <p:nvPr/>
        </p:nvGrpSpPr>
        <p:grpSpPr bwMode="auto">
          <a:xfrm>
            <a:off x="2417763" y="5195888"/>
            <a:ext cx="4910137" cy="560387"/>
            <a:chOff x="0" y="0"/>
            <a:chExt cx="3619554" cy="412624"/>
          </a:xfrm>
        </p:grpSpPr>
        <p:sp>
          <p:nvSpPr>
            <p:cNvPr id="61" name="圆角矩形 78"/>
            <p:cNvSpPr>
              <a:spLocks noChangeArrowheads="1"/>
            </p:cNvSpPr>
            <p:nvPr/>
          </p:nvSpPr>
          <p:spPr bwMode="auto">
            <a:xfrm>
              <a:off x="0" y="0"/>
              <a:ext cx="3619554" cy="412624"/>
            </a:xfrm>
            <a:prstGeom prst="roundRect">
              <a:avLst>
                <a:gd name="adj" fmla="val 16667"/>
              </a:avLst>
            </a:prstGeom>
            <a:solidFill>
              <a:srgbClr val="004FA2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zh-CN" sz="2000" b="1" kern="0">
                <a:solidFill>
                  <a:srgbClr val="FFFFFF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2" name="矩形 79"/>
            <p:cNvSpPr>
              <a:spLocks noChangeArrowheads="1"/>
            </p:cNvSpPr>
            <p:nvPr/>
          </p:nvSpPr>
          <p:spPr bwMode="auto">
            <a:xfrm>
              <a:off x="608525" y="70134"/>
              <a:ext cx="2415377" cy="294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kern="0" dirty="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rPr>
                <a:t>编写第一个</a:t>
              </a:r>
              <a:r>
                <a:rPr lang="en-US" altLang="zh-CN" sz="2000" b="1" kern="0" dirty="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rPr>
                <a:t>JavaScript</a:t>
              </a:r>
              <a:r>
                <a:rPr lang="zh-CN" altLang="en-US" sz="2000" b="1" kern="0" dirty="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rPr>
                <a:t>程序</a:t>
              </a:r>
            </a:p>
          </p:txBody>
        </p:sp>
      </p:grpSp>
      <p:sp>
        <p:nvSpPr>
          <p:cNvPr id="63" name="圆角矩形 10"/>
          <p:cNvSpPr>
            <a:spLocks noChangeArrowheads="1"/>
          </p:cNvSpPr>
          <p:nvPr/>
        </p:nvSpPr>
        <p:spPr bwMode="auto">
          <a:xfrm>
            <a:off x="1747838" y="5195888"/>
            <a:ext cx="1031875" cy="560387"/>
          </a:xfrm>
          <a:custGeom>
            <a:avLst/>
            <a:gdLst>
              <a:gd name="T0" fmla="*/ 0 w 760508"/>
              <a:gd name="T1" fmla="*/ 0 h 412624"/>
              <a:gd name="T2" fmla="*/ 760508 w 760508"/>
              <a:gd name="T3" fmla="*/ 412624 h 412624"/>
            </a:gdLst>
            <a:ahLst/>
            <a:cxnLst/>
            <a:rect l="T0" t="T1" r="T2" b="T3"/>
            <a:pathLst>
              <a:path w="760508" h="412624">
                <a:moveTo>
                  <a:pt x="68772" y="0"/>
                </a:moveTo>
                <a:lnTo>
                  <a:pt x="322746" y="0"/>
                </a:lnTo>
                <a:lnTo>
                  <a:pt x="397990" y="0"/>
                </a:lnTo>
                <a:lnTo>
                  <a:pt x="554196" y="0"/>
                </a:lnTo>
                <a:lnTo>
                  <a:pt x="760508" y="206312"/>
                </a:lnTo>
                <a:lnTo>
                  <a:pt x="554196" y="412624"/>
                </a:lnTo>
                <a:lnTo>
                  <a:pt x="397990" y="412624"/>
                </a:lnTo>
                <a:lnTo>
                  <a:pt x="322746" y="412624"/>
                </a:lnTo>
                <a:lnTo>
                  <a:pt x="68772" y="412624"/>
                </a:lnTo>
                <a:cubicBezTo>
                  <a:pt x="30790" y="412624"/>
                  <a:pt x="0" y="381834"/>
                  <a:pt x="0" y="343852"/>
                </a:cubicBezTo>
                <a:lnTo>
                  <a:pt x="0" y="68772"/>
                </a:lnTo>
                <a:cubicBezTo>
                  <a:pt x="0" y="30790"/>
                  <a:pt x="30790" y="0"/>
                  <a:pt x="68772" y="0"/>
                </a:cubicBezTo>
                <a:close/>
              </a:path>
            </a:pathLst>
          </a:custGeom>
          <a:gradFill rotWithShape="1">
            <a:gsLst>
              <a:gs pos="0">
                <a:srgbClr val="0084B4">
                  <a:lumMod val="75000"/>
                </a:srgbClr>
              </a:gs>
              <a:gs pos="64000">
                <a:srgbClr val="0084B4">
                  <a:lumMod val="60000"/>
                  <a:lumOff val="40000"/>
                </a:srgbClr>
              </a:gs>
              <a:gs pos="100000">
                <a:srgbClr val="0084B4">
                  <a:lumMod val="40000"/>
                  <a:lumOff val="60000"/>
                </a:srgbClr>
              </a:gs>
            </a:gsLst>
            <a:lin ang="16200000" scaled="1"/>
          </a:gradFill>
          <a:ln>
            <a:noFill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1" kern="0" dirty="0">
                <a:solidFill>
                  <a:srgbClr val="FFFFFF"/>
                </a:solidFill>
                <a:latin typeface="Arial"/>
                <a:ea typeface="微软雅黑"/>
                <a:cs typeface="+mn-ea"/>
                <a:sym typeface="+mn-lt"/>
              </a:rPr>
              <a:t>5.</a:t>
            </a:r>
            <a:endParaRPr lang="zh-CN" altLang="en-US" sz="2000" b="1" kern="0" dirty="0">
              <a:solidFill>
                <a:srgbClr val="FFFFFF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4818063" y="523875"/>
            <a:ext cx="42132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 dirty="0">
                <a:solidFill>
                  <a:srgbClr val="002060"/>
                </a:solidFill>
                <a:ea typeface="黑体" pitchFamily="49" charset="-122"/>
              </a:rPr>
              <a:t>北京盛邦升华信息技术有限公司</a:t>
            </a:r>
            <a:endParaRPr lang="zh-CN" altLang="en-US" sz="2200" dirty="0">
              <a:solidFill>
                <a:srgbClr val="002060"/>
              </a:solidFill>
              <a:latin typeface="微软雅黑" pitchFamily="34" charset="-122"/>
              <a:ea typeface="黑体" pitchFamily="49" charset="-122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3" y="1108075"/>
            <a:ext cx="1957258" cy="675969"/>
            <a:chOff x="285752" y="263872"/>
            <a:chExt cx="1957258" cy="675969"/>
          </a:xfrm>
        </p:grpSpPr>
        <p:grpSp>
          <p:nvGrpSpPr>
            <p:cNvPr id="3" name="组合 3"/>
            <p:cNvGrpSpPr/>
            <p:nvPr/>
          </p:nvGrpSpPr>
          <p:grpSpPr>
            <a:xfrm flipH="1">
              <a:off x="285752" y="263872"/>
              <a:ext cx="1622998" cy="675969"/>
              <a:chOff x="3533691" y="533400"/>
              <a:chExt cx="1637425" cy="675969"/>
            </a:xfrm>
            <a:solidFill>
              <a:srgbClr val="EE1C39"/>
            </a:solidFill>
          </p:grpSpPr>
          <p:sp>
            <p:nvSpPr>
              <p:cNvPr id="14" name="矩形 13"/>
              <p:cNvSpPr/>
              <p:nvPr/>
            </p:nvSpPr>
            <p:spPr>
              <a:xfrm>
                <a:off x="3806724" y="533400"/>
                <a:ext cx="1364392" cy="675969"/>
              </a:xfrm>
              <a:prstGeom prst="rect">
                <a:avLst/>
              </a:prstGeom>
              <a:solidFill>
                <a:srgbClr val="00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3533691" y="533400"/>
                <a:ext cx="623734" cy="675969"/>
              </a:xfrm>
              <a:prstGeom prst="ellipse">
                <a:avLst/>
              </a:prstGeom>
              <a:solidFill>
                <a:srgbClr val="00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文本框 7"/>
            <p:cNvSpPr txBox="1"/>
            <p:nvPr/>
          </p:nvSpPr>
          <p:spPr>
            <a:xfrm>
              <a:off x="1100010" y="309468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3200" b="1" spc="300" dirty="0">
                <a:solidFill>
                  <a:schemeClr val="bg1"/>
                </a:solidFill>
                <a:latin typeface="Roboto" pitchFamily="2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957261" y="1153671"/>
            <a:ext cx="7559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教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师讲义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0623" y="2936384"/>
            <a:ext cx="42621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 一</a:t>
            </a:r>
            <a:r>
              <a:rPr lang="zh-CN" altLang="en-US" sz="16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般讲解一门语言都是从发展史开始讲，但学员对所学的内容不感兴趣，就不会对发展史感兴趣，所以课程首先展示案例。这样既能吸引学员，又能让学员在日后的学习更具目的</a:t>
            </a:r>
            <a:r>
              <a:rPr lang="zh-CN" altLang="en-US" sz="1600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性。</a:t>
            </a:r>
            <a:endParaRPr lang="zh-CN" altLang="en-US" sz="1600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4770" y="2164402"/>
            <a:ext cx="4106912" cy="5146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300" tIns="28150" rIns="56300" bIns="28150"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37140" y="2245683"/>
            <a:ext cx="3186220" cy="333849"/>
          </a:xfrm>
          <a:prstGeom prst="rect">
            <a:avLst/>
          </a:prstGeom>
          <a:noFill/>
        </p:spPr>
        <p:txBody>
          <a:bodyPr wrap="square" lIns="56300" tIns="28150" rIns="56300" bIns="28150" rtlCol="0">
            <a:sp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节：</a:t>
            </a:r>
            <a:r>
              <a:rPr lang="en-US" altLang="zh-CN" sz="1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案例展示</a:t>
            </a:r>
            <a:endParaRPr lang="en-US" altLang="zh-CN" sz="1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14082" y="2929192"/>
            <a:ext cx="42621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 通</a:t>
            </a:r>
            <a:r>
              <a:rPr lang="zh-CN" altLang="en-US" sz="16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过上一节的案例展示，学员仅仅知道了</a:t>
            </a:r>
            <a:r>
              <a:rPr lang="en-US" altLang="zh-CN" sz="16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JavaScript</a:t>
            </a:r>
            <a:r>
              <a:rPr lang="zh-CN" altLang="en-US" sz="16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能做什么，但是对“编程语言”的概念并不了解，本节的目标是通过一些列问题让学员知道什么是“编程语言”。</a:t>
            </a:r>
          </a:p>
        </p:txBody>
      </p:sp>
      <p:sp>
        <p:nvSpPr>
          <p:cNvPr id="20" name="矩形 19"/>
          <p:cNvSpPr/>
          <p:nvPr/>
        </p:nvSpPr>
        <p:spPr>
          <a:xfrm>
            <a:off x="4698229" y="2157210"/>
            <a:ext cx="4106912" cy="5146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300" tIns="28150" rIns="56300" bIns="28150"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163503" y="2248651"/>
            <a:ext cx="3360737" cy="333849"/>
          </a:xfrm>
          <a:prstGeom prst="rect">
            <a:avLst/>
          </a:prstGeom>
          <a:noFill/>
        </p:spPr>
        <p:txBody>
          <a:bodyPr wrap="square" lIns="56300" tIns="28150" rIns="56300" bIns="28150" rtlCol="0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第二节：</a:t>
            </a:r>
            <a:r>
              <a:rPr lang="en-US" altLang="zh-CN" sz="1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语言概述</a:t>
            </a:r>
            <a:endParaRPr lang="en-US" altLang="zh-CN" sz="1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4818063" y="523875"/>
            <a:ext cx="42132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 dirty="0">
                <a:solidFill>
                  <a:srgbClr val="002060"/>
                </a:solidFill>
                <a:ea typeface="黑体" pitchFamily="49" charset="-122"/>
              </a:rPr>
              <a:t>北京盛邦升华信息技术有限公司</a:t>
            </a:r>
            <a:endParaRPr lang="zh-CN" altLang="en-US" sz="2200" dirty="0">
              <a:solidFill>
                <a:srgbClr val="002060"/>
              </a:solidFill>
              <a:latin typeface="微软雅黑" pitchFamily="34" charset="-122"/>
              <a:ea typeface="黑体" pitchFamily="49" charset="-122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3" y="1108075"/>
            <a:ext cx="1957258" cy="675969"/>
            <a:chOff x="285752" y="263872"/>
            <a:chExt cx="1957258" cy="675969"/>
          </a:xfrm>
        </p:grpSpPr>
        <p:grpSp>
          <p:nvGrpSpPr>
            <p:cNvPr id="3" name="组合 3"/>
            <p:cNvGrpSpPr/>
            <p:nvPr/>
          </p:nvGrpSpPr>
          <p:grpSpPr>
            <a:xfrm flipH="1">
              <a:off x="285752" y="263872"/>
              <a:ext cx="1622998" cy="675969"/>
              <a:chOff x="3533691" y="533400"/>
              <a:chExt cx="1637425" cy="675969"/>
            </a:xfrm>
            <a:solidFill>
              <a:srgbClr val="EE1C39"/>
            </a:solidFill>
          </p:grpSpPr>
          <p:sp>
            <p:nvSpPr>
              <p:cNvPr id="14" name="矩形 13"/>
              <p:cNvSpPr/>
              <p:nvPr/>
            </p:nvSpPr>
            <p:spPr>
              <a:xfrm>
                <a:off x="3806724" y="533400"/>
                <a:ext cx="1364392" cy="675969"/>
              </a:xfrm>
              <a:prstGeom prst="rect">
                <a:avLst/>
              </a:prstGeom>
              <a:solidFill>
                <a:srgbClr val="00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3533691" y="533400"/>
                <a:ext cx="623734" cy="675969"/>
              </a:xfrm>
              <a:prstGeom prst="ellipse">
                <a:avLst/>
              </a:prstGeom>
              <a:solidFill>
                <a:srgbClr val="00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文本框 7"/>
            <p:cNvSpPr txBox="1"/>
            <p:nvPr/>
          </p:nvSpPr>
          <p:spPr>
            <a:xfrm>
              <a:off x="1100010" y="309468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3200" b="1" spc="300" dirty="0">
                <a:solidFill>
                  <a:schemeClr val="bg1"/>
                </a:solidFill>
                <a:latin typeface="Roboto" pitchFamily="2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957261" y="1153671"/>
            <a:ext cx="7559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教师讲义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0623" y="2936384"/>
            <a:ext cx="42621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600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 对</a:t>
            </a:r>
            <a:r>
              <a:rPr lang="zh-CN" altLang="en-US" sz="16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于英语水平差的学员来说，面对着满是英文字母的程序，确实会影响学习体验，但是教师可以通过鼓励将这种负面影响降到最低。</a:t>
            </a:r>
            <a:endParaRPr lang="en-US" altLang="zh-CN" sz="1600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 对于进阶的程序员来说，很多文档和解决方案都是用英文写的，英语水平差确实也会有一定的负面影响，但是这些需要让学员在日后的学习中慢慢体会，绝对不能让这些影响学员的学习兴趣。</a:t>
            </a:r>
          </a:p>
        </p:txBody>
      </p:sp>
      <p:sp>
        <p:nvSpPr>
          <p:cNvPr id="17" name="矩形 16"/>
          <p:cNvSpPr/>
          <p:nvPr/>
        </p:nvSpPr>
        <p:spPr>
          <a:xfrm>
            <a:off x="354770" y="2164402"/>
            <a:ext cx="4106912" cy="5146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300" tIns="28150" rIns="56300" bIns="28150"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35540" y="2245683"/>
            <a:ext cx="3411182" cy="333849"/>
          </a:xfrm>
          <a:prstGeom prst="rect">
            <a:avLst/>
          </a:prstGeom>
          <a:noFill/>
        </p:spPr>
        <p:txBody>
          <a:bodyPr wrap="square" lIns="56300" tIns="28150" rIns="56300" bIns="28150" rtlCol="0">
            <a:sp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节：如何学习一门编程语言</a:t>
            </a:r>
            <a:endParaRPr lang="en-US" altLang="zh-CN" sz="1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98229" y="2157210"/>
            <a:ext cx="4106912" cy="5146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300" tIns="28150" rIns="56300" bIns="28150"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275263" y="2248651"/>
            <a:ext cx="2994977" cy="333849"/>
          </a:xfrm>
          <a:prstGeom prst="rect">
            <a:avLst/>
          </a:prstGeom>
          <a:noFill/>
        </p:spPr>
        <p:txBody>
          <a:bodyPr wrap="square" lIns="56300" tIns="28150" rIns="56300" bIns="28150" rtlCol="0">
            <a:sp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节：</a:t>
            </a:r>
            <a:r>
              <a:rPr lang="en-US" altLang="zh-CN" sz="1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发展史</a:t>
            </a:r>
            <a:endParaRPr lang="en-US" altLang="zh-CN" sz="1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98229" y="3088784"/>
            <a:ext cx="42621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1600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 </a:t>
            </a:r>
            <a:r>
              <a:rPr lang="zh-CN" altLang="en-US" sz="1600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结合前端开发经验，可以谈谈浏览器的发展过程、浏览器厂商的竞争、</a:t>
            </a:r>
            <a:r>
              <a:rPr lang="en-US" altLang="zh-CN" sz="1600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IE</a:t>
            </a:r>
            <a:r>
              <a:rPr lang="zh-CN" altLang="en-US" sz="1600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浏览器的特立独行，一直到现在所有浏览器都逐渐趋于标准化，浏览器兼容问题越来越小。</a:t>
            </a:r>
            <a:endParaRPr lang="zh-CN" altLang="en-US" sz="1600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6038" y="1176338"/>
            <a:ext cx="66389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矩形 4"/>
          <p:cNvSpPr>
            <a:spLocks noChangeArrowheads="1"/>
          </p:cNvSpPr>
          <p:nvPr/>
        </p:nvSpPr>
        <p:spPr bwMode="auto">
          <a:xfrm>
            <a:off x="2378075" y="5445125"/>
            <a:ext cx="5576888" cy="812800"/>
          </a:xfrm>
          <a:prstGeom prst="rect">
            <a:avLst/>
          </a:prstGeom>
          <a:solidFill>
            <a:srgbClr val="003894">
              <a:alpha val="69019"/>
            </a:srgbClr>
          </a:solidFill>
          <a:ln w="9525">
            <a:noFill/>
            <a:miter lim="800000"/>
            <a:headEnd/>
            <a:tailEnd/>
          </a:ln>
        </p:spPr>
        <p:txBody>
          <a:bodyPr lIns="360045" tIns="46990" rIns="90170" bIns="46990" anchor="ctr"/>
          <a:lstStyle/>
          <a:p>
            <a:pPr algn="ctr"/>
            <a:r>
              <a:rPr lang="zh-CN" altLang="en-US" sz="3600" b="1">
                <a:solidFill>
                  <a:srgbClr val="FFFFFF"/>
                </a:solidFill>
                <a:latin typeface="Arial Black" pitchFamily="34" charset="0"/>
                <a:ea typeface="微软雅黑" pitchFamily="34" charset="-122"/>
              </a:rPr>
              <a:t>谢谢，我们一直在努力！</a:t>
            </a:r>
          </a:p>
        </p:txBody>
      </p:sp>
      <p:pic>
        <p:nvPicPr>
          <p:cNvPr id="5124" name="图片 90114" descr="盛邦升华职业教育二维码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6038" y="5319713"/>
            <a:ext cx="938212" cy="93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文本框 90115"/>
          <p:cNvSpPr txBox="1">
            <a:spLocks noChangeArrowheads="1"/>
          </p:cNvSpPr>
          <p:nvPr/>
        </p:nvSpPr>
        <p:spPr bwMode="auto">
          <a:xfrm>
            <a:off x="2378075" y="4652963"/>
            <a:ext cx="586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Calibri" pitchFamily="34" charset="0"/>
                <a:ea typeface="微软雅黑" pitchFamily="34" charset="-122"/>
              </a:rPr>
              <a:t>网站：</a:t>
            </a:r>
            <a:r>
              <a:rPr lang="en-US" altLang="zh-CN" b="1">
                <a:solidFill>
                  <a:srgbClr val="FF0000"/>
                </a:solidFill>
                <a:latin typeface="Calibri" pitchFamily="34" charset="0"/>
                <a:ea typeface="微软雅黑" pitchFamily="34" charset="-122"/>
              </a:rPr>
              <a:t>www.ss-vet.com</a:t>
            </a:r>
            <a:r>
              <a:rPr lang="zh-CN" altLang="en-US" b="1">
                <a:solidFill>
                  <a:srgbClr val="FF0000"/>
                </a:solidFill>
                <a:latin typeface="Calibri" pitchFamily="34" charset="0"/>
                <a:ea typeface="微软雅黑" pitchFamily="34" charset="-122"/>
              </a:rPr>
              <a:t> 微信号：ss-vet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/>
        </p:nvSpPr>
        <p:spPr bwMode="auto">
          <a:xfrm>
            <a:off x="4818063" y="523875"/>
            <a:ext cx="42132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66"/>
                </a:solidFill>
                <a:ea typeface="黑体" pitchFamily="49" charset="-122"/>
              </a:rPr>
              <a:t>北京盛邦升华信息技术有限公司</a:t>
            </a:r>
            <a:endParaRPr lang="zh-CN" altLang="en-US" sz="2200">
              <a:solidFill>
                <a:srgbClr val="FF0066"/>
              </a:solidFill>
              <a:latin typeface="微软雅黑" pitchFamily="34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Pages>0</Pages>
  <Words>587</Words>
  <Characters>0</Characters>
  <Application>Microsoft Office PowerPoint</Application>
  <DocSecurity>0</DocSecurity>
  <PresentationFormat>全屏显示(4:3)</PresentationFormat>
  <Lines>0</Lines>
  <Paragraphs>33</Paragraphs>
  <Slides>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401</cp:revision>
  <dcterms:created xsi:type="dcterms:W3CDTF">2013-01-25T01:44:32Z</dcterms:created>
  <dcterms:modified xsi:type="dcterms:W3CDTF">2017-06-22T10:38:14Z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