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1284" r:id="rId5"/>
    <p:sldId id="967" r:id="rId6"/>
    <p:sldId id="1337" r:id="rId7"/>
    <p:sldId id="1332" r:id="rId8"/>
    <p:sldId id="1352" r:id="rId9"/>
    <p:sldId id="1333" r:id="rId10"/>
    <p:sldId id="1343" r:id="rId11"/>
    <p:sldId id="1334" r:id="rId12"/>
    <p:sldId id="1353" r:id="rId13"/>
    <p:sldId id="1335" r:id="rId14"/>
    <p:sldId id="1354" r:id="rId15"/>
    <p:sldId id="1015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2F6"/>
    <a:srgbClr val="003894"/>
    <a:srgbClr val="0099FF"/>
    <a:srgbClr val="6699FF"/>
    <a:srgbClr val="003B94"/>
    <a:srgbClr val="0066FF"/>
    <a:srgbClr val="99CC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 snapToObjects="1">
      <p:cViewPr>
        <p:scale>
          <a:sx n="100" d="100"/>
          <a:sy n="100" d="100"/>
        </p:scale>
        <p:origin x="-298" y="1493"/>
      </p:cViewPr>
      <p:guideLst>
        <p:guide orient="horz" pos="2059"/>
        <p:guide pos="30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1998" cy="719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宋体" panose="02010600030101010101" pitchFamily="2" charset="-122"/>
              </a:defRPr>
            </a:lvl1pPr>
          </a:lstStyle>
          <a:p>
            <a:pPr>
              <a:defRPr/>
            </a:pPr>
          </a:p>
        </p:txBody>
      </p:sp>
      <p:sp>
        <p:nvSpPr>
          <p:cNvPr id="1434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A92249FB-3D36-44BB-96FB-86A179E309E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4097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文本占位符 409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我是盛邦升华的XXX，很高兴为大家做盛邦升华产品的介绍。下面是我的联系方式，欢迎大家和我联系。</a:t>
            </a:r>
            <a:endParaRPr lang="zh-CN" alt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  <a:endParaRPr lang="zh-CN" alt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  <a:endParaRPr lang="zh-CN" alt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  <a:endParaRPr lang="zh-CN" alt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  <a:endParaRPr lang="zh-CN" alt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  <a:endParaRPr lang="zh-CN" alt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B1ABED-F048-4FE8-A200-67F91778EB0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92A469-28C2-487D-987F-5692DAE6DD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70000"/>
            <a:ext cx="2057400" cy="48561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70000"/>
            <a:ext cx="6052930" cy="48561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DCA854-F937-4157-AEF6-498C8232E7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70000"/>
            <a:ext cx="8229600" cy="48561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127CA4-6C9B-4AD0-AC89-6FE15F6C93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EE7F36-FFF6-46E9-84EE-37F43705499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E4202C-3C0A-4A2C-BFD4-CA33332A52B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693988"/>
            <a:ext cx="4032504" cy="34321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2693988"/>
            <a:ext cx="4032504" cy="34321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80B25D-2425-47D1-A118-79777CBD629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8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DE9B37C-8A97-4730-9C28-3641A08A659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1ECB6F-F79A-4DDF-BECA-4DDD7311E55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CE6FC6-A05D-493F-90A1-ABA93EC5A81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069BA8-3A48-4481-846D-76ACDCDB095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750540-0E5A-48EC-AAC6-154E4F7DB56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27000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2693988"/>
            <a:ext cx="8229600" cy="3432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29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D3F0B80A-0D55-4CC0-8EC2-3A8A2E7330BE}" type="slidenum">
              <a:rPr lang="zh-CN" altLang="en-US"/>
            </a:fld>
            <a:endParaRPr lang="zh-CN" altLang="en-US"/>
          </a:p>
        </p:txBody>
      </p:sp>
      <p:pic>
        <p:nvPicPr>
          <p:cNvPr id="1030" name="Picture 6" descr="盛邦升华职业教育VI手册-2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57200" y="274638"/>
            <a:ext cx="18034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Line 7"/>
          <p:cNvSpPr>
            <a:spLocks noChangeShapeType="1"/>
          </p:cNvSpPr>
          <p:nvPr/>
        </p:nvSpPr>
        <p:spPr bwMode="auto">
          <a:xfrm flipV="1">
            <a:off x="238125" y="898525"/>
            <a:ext cx="8634413" cy="0"/>
          </a:xfrm>
          <a:prstGeom prst="line">
            <a:avLst/>
          </a:prstGeom>
          <a:noFill/>
          <a:ln w="28575">
            <a:solidFill>
              <a:srgbClr val="003894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push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jpe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0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16038" y="1176338"/>
            <a:ext cx="66389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2"/>
          <p:cNvSpPr>
            <a:spLocks noGrp="1" noChangeArrowheads="1"/>
          </p:cNvSpPr>
          <p:nvPr/>
        </p:nvSpPr>
        <p:spPr bwMode="auto">
          <a:xfrm>
            <a:off x="4156075" y="5111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2059" name="Rectangle 2"/>
          <p:cNvSpPr>
            <a:spLocks noChangeArrowheads="1"/>
          </p:cNvSpPr>
          <p:nvPr/>
        </p:nvSpPr>
        <p:spPr bwMode="auto">
          <a:xfrm>
            <a:off x="1228725" y="4551680"/>
            <a:ext cx="7134225" cy="933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2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第</a:t>
            </a:r>
            <a:r>
              <a:rPr lang="en-US" altLang="zh-CN" sz="32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03</a:t>
            </a:r>
            <a:r>
              <a:rPr lang="zh-CN" altLang="en-US" sz="32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章：基础语法、常量与数据类型</a:t>
            </a:r>
            <a:endParaRPr lang="zh-CN" altLang="en-US" sz="3200" b="1" i="1" noProof="1" smtClean="0">
              <a:solidFill>
                <a:srgbClr val="003894"/>
              </a:solidFill>
              <a:effectLst>
                <a:outerShdw blurRad="38100" dist="38100" dir="2700000">
                  <a:srgbClr val="C0C0C0"/>
                </a:outerShdw>
              </a:effectLst>
              <a:ea typeface="微软雅黑" panose="020B0503020204020204" pitchFamily="34" charset="-122"/>
              <a:cs typeface="+mn-ea"/>
              <a:sym typeface="+mn-ea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125143" y="2155666"/>
            <a:ext cx="6848180" cy="2795175"/>
          </a:xfrm>
          <a:prstGeom prst="roundRect">
            <a:avLst>
              <a:gd name="adj" fmla="val 996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334781" y="2365305"/>
            <a:ext cx="6428904" cy="2306020"/>
          </a:xfrm>
          <a:prstGeom prst="roundRect">
            <a:avLst>
              <a:gd name="adj" fmla="val 11474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TextBox 28"/>
          <p:cNvSpPr txBox="1"/>
          <p:nvPr/>
        </p:nvSpPr>
        <p:spPr>
          <a:xfrm>
            <a:off x="1552575" y="2905760"/>
            <a:ext cx="23660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lnSpc>
                <a:spcPct val="150000"/>
              </a:lnSpc>
              <a:defRPr/>
            </a:pP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强制类型转换</a:t>
            </a:r>
            <a:endParaRPr lang="zh-CN" altLang="en-US" sz="2400" b="1" kern="0" smtClean="0">
              <a:ln w="18415" cmpd="sng">
                <a:noFill/>
                <a:prstDash val="solid"/>
              </a:ln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5800">
              <a:lnSpc>
                <a:spcPct val="150000"/>
              </a:lnSpc>
              <a:defRPr/>
            </a:pP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自动类型转换</a:t>
            </a:r>
            <a:endParaRPr lang="en-US" altLang="zh-CN" sz="2400" b="1" kern="0" smtClean="0">
              <a:ln w="18415" cmpd="sng">
                <a:noFill/>
                <a:prstDash val="solid"/>
              </a:ln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9"/>
          <p:cNvSpPr txBox="1"/>
          <p:nvPr/>
        </p:nvSpPr>
        <p:spPr>
          <a:xfrm>
            <a:off x="4039870" y="2829560"/>
            <a:ext cx="3444240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ts val="2200"/>
              </a:lnSpc>
              <a:defRPr/>
            </a:pP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一、强制类型转换一</a:t>
            </a:r>
            <a:endParaRPr lang="zh-CN" altLang="en-US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endParaRPr lang="zh-CN" altLang="en-US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二、强制类型转换二</a:t>
            </a:r>
            <a:endParaRPr lang="zh-CN" altLang="en-US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endParaRPr lang="zh-CN" altLang="en-US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三、自动类型转换规律</a:t>
            </a:r>
            <a:endParaRPr lang="zh-CN" altLang="en-US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360045" tIns="46990" rIns="90170" bIns="46990" anchor="ctr"/>
          <a:lstStyle/>
          <a:p>
            <a:pPr algn="just"/>
            <a:r>
              <a:rPr lang="en-US" altLang="zh-CN" sz="3600" b="1" smtClean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php</a:t>
            </a:r>
            <a:r>
              <a:rPr lang="zh-CN" altLang="en-US" sz="3600" b="1" smtClean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常量的声明与用法</a:t>
            </a:r>
            <a:endParaRPr lang="en-US" altLang="zh-CN" sz="3600" b="1" smtClean="0">
              <a:solidFill>
                <a:srgbClr val="FFFFFF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4000" smtClean="0">
                <a:solidFill>
                  <a:srgbClr val="003894"/>
                </a:solidFill>
              </a:rPr>
              <a:t>05</a:t>
            </a:r>
            <a:endParaRPr lang="zh-CN" alt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125143" y="2155666"/>
            <a:ext cx="6848180" cy="2795175"/>
          </a:xfrm>
          <a:prstGeom prst="roundRect">
            <a:avLst>
              <a:gd name="adj" fmla="val 996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334781" y="2365305"/>
            <a:ext cx="6428904" cy="2306020"/>
          </a:xfrm>
          <a:prstGeom prst="roundRect">
            <a:avLst>
              <a:gd name="adj" fmla="val 11474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TextBox 28"/>
          <p:cNvSpPr txBox="1"/>
          <p:nvPr/>
        </p:nvSpPr>
        <p:spPr>
          <a:xfrm>
            <a:off x="1552575" y="3121660"/>
            <a:ext cx="1932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lnSpc>
                <a:spcPct val="150000"/>
              </a:lnSpc>
              <a:defRPr/>
            </a:pP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常量相关</a:t>
            </a:r>
            <a:endParaRPr lang="en-US" altLang="zh-CN" sz="2400" b="1" kern="0" smtClean="0">
              <a:ln w="18415" cmpd="sng">
                <a:noFill/>
                <a:prstDash val="solid"/>
              </a:ln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9"/>
          <p:cNvSpPr txBox="1"/>
          <p:nvPr/>
        </p:nvSpPr>
        <p:spPr>
          <a:xfrm>
            <a:off x="3815715" y="2918460"/>
            <a:ext cx="3668395" cy="121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ts val="2200"/>
              </a:lnSpc>
              <a:defRPr/>
            </a:pPr>
            <a:r>
              <a:rPr lang="en-US" altLang="zh-CN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、常量声明与获取</a:t>
            </a:r>
            <a:endParaRPr lang="zh-CN" altLang="en-US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constant()</a:t>
            </a: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用法</a:t>
            </a:r>
            <a:endParaRPr lang="zh-CN" altLang="en-US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、常见的系统预定义常量</a:t>
            </a:r>
            <a:endParaRPr lang="zh-CN" altLang="en-US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、实例：返回字串中的目录部分</a:t>
            </a:r>
            <a:endParaRPr lang="zh-CN" altLang="en-US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7" name="Picture 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16038" y="1176338"/>
            <a:ext cx="66389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738" name="矩形 4"/>
          <p:cNvSpPr>
            <a:spLocks noChangeArrowheads="1"/>
          </p:cNvSpPr>
          <p:nvPr/>
        </p:nvSpPr>
        <p:spPr bwMode="auto">
          <a:xfrm>
            <a:off x="2378075" y="5445125"/>
            <a:ext cx="5576888" cy="812800"/>
          </a:xfrm>
          <a:prstGeom prst="rect">
            <a:avLst/>
          </a:prstGeom>
          <a:solidFill>
            <a:srgbClr val="003894">
              <a:alpha val="69019"/>
            </a:srgbClr>
          </a:solidFill>
          <a:ln w="9525">
            <a:noFill/>
            <a:miter lim="800000"/>
          </a:ln>
        </p:spPr>
        <p:txBody>
          <a:bodyPr lIns="360045" tIns="46990" rIns="90170" bIns="46990" anchor="ctr"/>
          <a:lstStyle/>
          <a:p>
            <a:pPr algn="ctr"/>
            <a:r>
              <a:rPr lang="zh-CN" altLang="en-US" sz="3600" b="1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谢谢，我们一直在努力！</a:t>
            </a:r>
            <a:endParaRPr lang="zh-CN" altLang="en-US" sz="3600" b="1">
              <a:solidFill>
                <a:srgbClr val="FFFFFF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6739" name="图片 90114" descr="盛邦升华职业教育二维码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6038" y="5319713"/>
            <a:ext cx="938212" cy="93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740" name="文本框 90115"/>
          <p:cNvSpPr txBox="1">
            <a:spLocks noChangeArrowheads="1"/>
          </p:cNvSpPr>
          <p:nvPr/>
        </p:nvSpPr>
        <p:spPr bwMode="auto">
          <a:xfrm>
            <a:off x="2378075" y="4652963"/>
            <a:ext cx="58610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网站：</a:t>
            </a:r>
            <a:r>
              <a:rPr lang="en-US" altLang="zh-CN" b="1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www.ss-vet.com</a:t>
            </a:r>
            <a:r>
              <a:rPr lang="zh-CN" altLang="en-US" b="1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微信号：ss-vet</a:t>
            </a:r>
            <a:endParaRPr lang="zh-CN" altLang="en-US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5126" name="Rectangle 2"/>
          <p:cNvSpPr>
            <a:spLocks noGrp="1" noChangeArrowheads="1"/>
          </p:cNvSpPr>
          <p:nvPr/>
        </p:nvSpPr>
        <p:spPr bwMode="auto">
          <a:xfrm>
            <a:off x="4156075" y="539750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 txBox="1">
            <a:spLocks noChangeArrowheads="1"/>
          </p:cNvSpPr>
          <p:nvPr/>
        </p:nvSpPr>
        <p:spPr bwMode="auto">
          <a:xfrm>
            <a:off x="7658100" y="450850"/>
            <a:ext cx="1282700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目 录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pSp>
        <p:nvGrpSpPr>
          <p:cNvPr id="3" name="Group 38"/>
          <p:cNvGrpSpPr/>
          <p:nvPr/>
        </p:nvGrpSpPr>
        <p:grpSpPr bwMode="auto">
          <a:xfrm>
            <a:off x="3783013" y="868363"/>
            <a:ext cx="4457700" cy="1138237"/>
            <a:chOff x="2187" y="914"/>
            <a:chExt cx="3225" cy="718"/>
          </a:xfrm>
        </p:grpSpPr>
        <p:pic>
          <p:nvPicPr>
            <p:cNvPr id="3105" name="矩形 67"/>
            <p:cNvPicPr>
              <a:picLocks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2187" y="1110"/>
              <a:ext cx="3225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6" name="圆角矩形 6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33" y="914"/>
              <a:ext cx="599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7" name="TextBox 61"/>
            <p:cNvSpPr txBox="1">
              <a:spLocks noChangeArrowheads="1"/>
            </p:cNvSpPr>
            <p:nvPr/>
          </p:nvSpPr>
          <p:spPr bwMode="auto">
            <a:xfrm>
              <a:off x="2614" y="1094"/>
              <a:ext cx="239" cy="1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Group 43"/>
          <p:cNvGrpSpPr/>
          <p:nvPr/>
        </p:nvGrpSpPr>
        <p:grpSpPr bwMode="auto">
          <a:xfrm>
            <a:off x="3241675" y="1906588"/>
            <a:ext cx="4633913" cy="1163637"/>
            <a:chOff x="1876" y="1455"/>
            <a:chExt cx="3540" cy="734"/>
          </a:xfrm>
        </p:grpSpPr>
        <p:pic>
          <p:nvPicPr>
            <p:cNvPr id="3102" name="矩形 72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6" y="1667"/>
              <a:ext cx="3540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3" name="圆角矩形 7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10" y="1455"/>
              <a:ext cx="599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4" name="TextBox 61"/>
            <p:cNvSpPr txBox="1">
              <a:spLocks noChangeArrowheads="1"/>
            </p:cNvSpPr>
            <p:nvPr/>
          </p:nvSpPr>
          <p:spPr bwMode="auto">
            <a:xfrm>
              <a:off x="2293" y="1638"/>
              <a:ext cx="239" cy="1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77" name="TextBox 71"/>
          <p:cNvSpPr txBox="1">
            <a:spLocks noChangeArrowheads="1"/>
          </p:cNvSpPr>
          <p:nvPr/>
        </p:nvSpPr>
        <p:spPr bwMode="auto">
          <a:xfrm>
            <a:off x="3818242" y="2159000"/>
            <a:ext cx="3335033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000" b="1" smtClean="0">
                <a:ea typeface="黑体" panose="02010609060101010101" pitchFamily="49" charset="-122"/>
              </a:rPr>
              <a:t>php</a:t>
            </a:r>
            <a:r>
              <a:rPr lang="zh-CN" altLang="en-US" sz="2000" b="1" smtClean="0">
                <a:ea typeface="黑体" panose="02010609060101010101" pitchFamily="49" charset="-122"/>
              </a:rPr>
              <a:t>数据类型</a:t>
            </a:r>
            <a:endParaRPr lang="zh-CN" altLang="en-US" sz="2000" b="1">
              <a:ea typeface="黑体" panose="02010609060101010101" pitchFamily="49" charset="-122"/>
            </a:endParaRPr>
          </a:p>
        </p:txBody>
      </p:sp>
      <p:grpSp>
        <p:nvGrpSpPr>
          <p:cNvPr id="5" name="Group 48"/>
          <p:cNvGrpSpPr/>
          <p:nvPr/>
        </p:nvGrpSpPr>
        <p:grpSpPr bwMode="auto">
          <a:xfrm>
            <a:off x="2795588" y="2959100"/>
            <a:ext cx="4529137" cy="1173163"/>
            <a:chOff x="1553" y="2008"/>
            <a:chExt cx="3859" cy="738"/>
          </a:xfrm>
        </p:grpSpPr>
        <p:pic>
          <p:nvPicPr>
            <p:cNvPr id="3099" name="矩形 78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553" y="2223"/>
              <a:ext cx="385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0" name="圆角矩形 8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834" y="2008"/>
              <a:ext cx="599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1" name="TextBox 61"/>
            <p:cNvSpPr txBox="1">
              <a:spLocks noChangeArrowheads="1"/>
            </p:cNvSpPr>
            <p:nvPr/>
          </p:nvSpPr>
          <p:spPr bwMode="auto">
            <a:xfrm>
              <a:off x="2016" y="2189"/>
              <a:ext cx="239" cy="1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Group 52"/>
          <p:cNvGrpSpPr/>
          <p:nvPr/>
        </p:nvGrpSpPr>
        <p:grpSpPr bwMode="auto">
          <a:xfrm>
            <a:off x="2252663" y="4008438"/>
            <a:ext cx="4418012" cy="1157287"/>
            <a:chOff x="1211" y="2573"/>
            <a:chExt cx="4194" cy="729"/>
          </a:xfrm>
        </p:grpSpPr>
        <p:pic>
          <p:nvPicPr>
            <p:cNvPr id="3096" name="矩形 84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11" y="2780"/>
              <a:ext cx="4194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97" name="圆角矩形 87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499" y="2573"/>
              <a:ext cx="600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98" name="TextBox 61"/>
            <p:cNvSpPr txBox="1">
              <a:spLocks noChangeArrowheads="1"/>
            </p:cNvSpPr>
            <p:nvPr/>
          </p:nvSpPr>
          <p:spPr bwMode="auto">
            <a:xfrm>
              <a:off x="1663" y="2755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Group 56"/>
          <p:cNvGrpSpPr/>
          <p:nvPr/>
        </p:nvGrpSpPr>
        <p:grpSpPr bwMode="auto">
          <a:xfrm>
            <a:off x="1711325" y="5013325"/>
            <a:ext cx="4233863" cy="1155700"/>
            <a:chOff x="912" y="3130"/>
            <a:chExt cx="4512" cy="729"/>
          </a:xfrm>
        </p:grpSpPr>
        <p:pic>
          <p:nvPicPr>
            <p:cNvPr id="3093" name="矩形 90"/>
            <p:cNvPicPr>
              <a:picLocks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912" y="3333"/>
              <a:ext cx="4512" cy="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94" name="圆角矩形 93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208" y="3130"/>
              <a:ext cx="599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95" name="TextBox 61"/>
            <p:cNvSpPr txBox="1">
              <a:spLocks noChangeArrowheads="1"/>
            </p:cNvSpPr>
            <p:nvPr/>
          </p:nvSpPr>
          <p:spPr bwMode="auto">
            <a:xfrm>
              <a:off x="1342" y="3312"/>
              <a:ext cx="238" cy="1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81" name="TextBox 34"/>
          <p:cNvSpPr txBox="1">
            <a:spLocks noChangeArrowheads="1"/>
          </p:cNvSpPr>
          <p:nvPr/>
        </p:nvSpPr>
        <p:spPr bwMode="auto">
          <a:xfrm>
            <a:off x="4240213" y="2841625"/>
            <a:ext cx="271462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3200" i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2" name="TextBox 71"/>
          <p:cNvSpPr txBox="1">
            <a:spLocks noChangeArrowheads="1"/>
          </p:cNvSpPr>
          <p:nvPr/>
        </p:nvSpPr>
        <p:spPr bwMode="auto">
          <a:xfrm>
            <a:off x="2981624" y="4259263"/>
            <a:ext cx="3247726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 smtClean="0">
                <a:ea typeface="黑体" panose="02010609060101010101" pitchFamily="49" charset="-122"/>
                <a:sym typeface="宋体" panose="02010600030101010101" pitchFamily="2" charset="-122"/>
              </a:rPr>
              <a:t>强制转换与自动转换</a:t>
            </a:r>
            <a:endParaRPr lang="zh-CN" altLang="en-US" sz="2000" b="1">
              <a:ea typeface="黑体" panose="02010609060101010101" pitchFamily="49" charset="-122"/>
            </a:endParaRPr>
          </a:p>
        </p:txBody>
      </p:sp>
      <p:sp>
        <p:nvSpPr>
          <p:cNvPr id="3083" name="TextBox 71"/>
          <p:cNvSpPr txBox="1">
            <a:spLocks noChangeArrowheads="1"/>
          </p:cNvSpPr>
          <p:nvPr/>
        </p:nvSpPr>
        <p:spPr bwMode="auto">
          <a:xfrm>
            <a:off x="4487681" y="1103313"/>
            <a:ext cx="3133908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000" b="1" smtClean="0">
                <a:ea typeface="黑体" panose="02010609060101010101" pitchFamily="49" charset="-122"/>
              </a:rPr>
              <a:t>php</a:t>
            </a:r>
            <a:r>
              <a:rPr lang="zh-CN" altLang="en-US" sz="2000" b="1" smtClean="0">
                <a:ea typeface="黑体" panose="02010609060101010101" pitchFamily="49" charset="-122"/>
              </a:rPr>
              <a:t>基础语法</a:t>
            </a:r>
            <a:endParaRPr lang="zh-CN" altLang="en-US" sz="2000" b="1" smtClean="0">
              <a:ea typeface="黑体" panose="02010609060101010101" pitchFamily="49" charset="-122"/>
            </a:endParaRPr>
          </a:p>
        </p:txBody>
      </p:sp>
      <p:sp>
        <p:nvSpPr>
          <p:cNvPr id="3084" name="TextBox 71"/>
          <p:cNvSpPr txBox="1">
            <a:spLocks noChangeArrowheads="1"/>
          </p:cNvSpPr>
          <p:nvPr/>
        </p:nvSpPr>
        <p:spPr bwMode="auto">
          <a:xfrm>
            <a:off x="3619574" y="3209925"/>
            <a:ext cx="3335264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 smtClean="0">
                <a:ea typeface="黑体" panose="02010609060101010101" pitchFamily="49" charset="-122"/>
              </a:rPr>
              <a:t>三种检测方法的区别</a:t>
            </a:r>
            <a:endParaRPr lang="zh-CN" altLang="en-US" sz="2000" b="1">
              <a:ea typeface="黑体" panose="02010609060101010101" pitchFamily="49" charset="-122"/>
            </a:endParaRPr>
          </a:p>
        </p:txBody>
      </p:sp>
      <p:sp>
        <p:nvSpPr>
          <p:cNvPr id="3085" name="TextBox 71"/>
          <p:cNvSpPr txBox="1">
            <a:spLocks noChangeArrowheads="1"/>
          </p:cNvSpPr>
          <p:nvPr/>
        </p:nvSpPr>
        <p:spPr bwMode="auto">
          <a:xfrm>
            <a:off x="2508989" y="5294313"/>
            <a:ext cx="3072661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>
                <a:ea typeface="黑体" panose="02010609060101010101" pitchFamily="49" charset="-122"/>
              </a:rPr>
              <a:t>自定义常量与预定义常量</a:t>
            </a:r>
            <a:endParaRPr lang="zh-CN" altLang="en-US" sz="2000" b="1">
              <a:ea typeface="黑体" panose="02010609060101010101" pitchFamily="49" charset="-122"/>
            </a:endParaRPr>
          </a:p>
        </p:txBody>
      </p:sp>
      <p:pic>
        <p:nvPicPr>
          <p:cNvPr id="226341" name="Picture 37" descr="未标题-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36550" y="1412875"/>
            <a:ext cx="2281238" cy="273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331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78625" y="4795838"/>
            <a:ext cx="1589088" cy="158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360045" tIns="46990" rIns="90170" bIns="46990" anchor="ctr"/>
          <a:lstStyle/>
          <a:p>
            <a:pPr algn="just"/>
            <a:r>
              <a:rPr lang="en-US" altLang="zh-CN" sz="3600" b="1" smtClean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php</a:t>
            </a:r>
            <a:r>
              <a:rPr lang="zh-CN" altLang="en-US" sz="3600" b="1" smtClean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基础语法</a:t>
            </a:r>
            <a:endParaRPr lang="zh-CN" altLang="en-US" sz="3600" b="1" smtClean="0">
              <a:solidFill>
                <a:srgbClr val="FFFFFF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4000">
                <a:solidFill>
                  <a:srgbClr val="003894"/>
                </a:solidFill>
              </a:rPr>
              <a:t>01</a:t>
            </a:r>
            <a:endParaRPr lang="zh-CN" alt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125143" y="2155666"/>
            <a:ext cx="6848180" cy="2795175"/>
          </a:xfrm>
          <a:prstGeom prst="roundRect">
            <a:avLst>
              <a:gd name="adj" fmla="val 996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334781" y="2365305"/>
            <a:ext cx="6428904" cy="2306020"/>
          </a:xfrm>
          <a:prstGeom prst="roundRect">
            <a:avLst>
              <a:gd name="adj" fmla="val 11474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TextBox 28"/>
          <p:cNvSpPr txBox="1"/>
          <p:nvPr/>
        </p:nvSpPr>
        <p:spPr>
          <a:xfrm>
            <a:off x="1709175" y="3083689"/>
            <a:ext cx="151235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lnSpc>
                <a:spcPct val="150000"/>
              </a:lnSpc>
              <a:defRPr/>
            </a:pPr>
            <a:r>
              <a:rPr lang="en-US" altLang="zh-CN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en-US" altLang="zh-CN" sz="2400" b="1" kern="0" smtClean="0">
              <a:ln w="18415" cmpd="sng">
                <a:noFill/>
                <a:prstDash val="solid"/>
              </a:ln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9"/>
          <p:cNvSpPr txBox="1"/>
          <p:nvPr/>
        </p:nvSpPr>
        <p:spPr>
          <a:xfrm>
            <a:off x="3510168" y="2785110"/>
            <a:ext cx="4062900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、标记</a:t>
            </a:r>
            <a:endParaRPr lang="zh-CN" altLang="en-US" sz="1600" kern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、注释</a:t>
            </a:r>
            <a:endParaRPr lang="zh-CN" altLang="en-US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、单双引</a:t>
            </a:r>
            <a:endParaRPr lang="zh-CN" altLang="en-US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、连接</a:t>
            </a:r>
            <a:b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en-US" altLang="zh-CN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、界定符</a:t>
            </a:r>
            <a:endParaRPr lang="zh-CN" altLang="en-US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360045" tIns="46990" rIns="90170" bIns="46990" anchor="ctr"/>
          <a:lstStyle/>
          <a:p>
            <a:pPr algn="just"/>
            <a:r>
              <a:rPr lang="en-US" altLang="zh-CN" sz="3600" b="1" smtClean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php</a:t>
            </a:r>
            <a:r>
              <a:rPr lang="zh-CN" altLang="en-US" sz="3600" b="1" smtClean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数据类型</a:t>
            </a:r>
            <a:endParaRPr lang="zh-CN" altLang="en-US" sz="3600" b="1" smtClean="0">
              <a:solidFill>
                <a:srgbClr val="FFFFFF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4000" smtClean="0">
                <a:solidFill>
                  <a:srgbClr val="003894"/>
                </a:solidFill>
              </a:rPr>
              <a:t>02</a:t>
            </a:r>
            <a:endParaRPr lang="zh-CN" alt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125143" y="2155666"/>
            <a:ext cx="6848180" cy="2795175"/>
          </a:xfrm>
          <a:prstGeom prst="roundRect">
            <a:avLst>
              <a:gd name="adj" fmla="val 996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334781" y="2365305"/>
            <a:ext cx="6428904" cy="2306020"/>
          </a:xfrm>
          <a:prstGeom prst="roundRect">
            <a:avLst>
              <a:gd name="adj" fmla="val 11474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TextBox 28"/>
          <p:cNvSpPr txBox="1"/>
          <p:nvPr/>
        </p:nvSpPr>
        <p:spPr>
          <a:xfrm>
            <a:off x="1709175" y="2728089"/>
            <a:ext cx="151235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lnSpc>
                <a:spcPct val="150000"/>
              </a:lnSpc>
              <a:defRPr/>
            </a:pP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基本类型复合类型特殊类型</a:t>
            </a:r>
            <a:endParaRPr lang="en-US" altLang="zh-CN" sz="2400" b="1" kern="0" smtClean="0">
              <a:ln w="18415" cmpd="sng">
                <a:noFill/>
                <a:prstDash val="solid"/>
              </a:ln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9"/>
          <p:cNvSpPr txBox="1"/>
          <p:nvPr/>
        </p:nvSpPr>
        <p:spPr>
          <a:xfrm>
            <a:off x="3573668" y="2899410"/>
            <a:ext cx="4062900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、布尔型的输出显示</a:t>
            </a:r>
            <a:endParaRPr lang="en-US" altLang="zh-CN" sz="1600" kern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、布尔型为假的几种情况</a:t>
            </a:r>
            <a:endParaRPr lang="zh-CN" altLang="en-US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、简介数组与对象</a:t>
            </a:r>
            <a:endParaRPr lang="en-US" altLang="zh-CN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、两种数组声明方式与友好打印</a:t>
            </a:r>
            <a:endParaRPr lang="zh-CN" altLang="en-US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、资源类型</a:t>
            </a:r>
            <a:endParaRPr lang="zh-CN" altLang="en-US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360045" tIns="46990" rIns="90170" bIns="46990" anchor="ctr"/>
          <a:lstStyle/>
          <a:p>
            <a:pPr algn="just"/>
            <a:r>
              <a:rPr lang="zh-CN" altLang="en-US" sz="3600" b="1" smtClean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三种常用检测方式</a:t>
            </a:r>
            <a:endParaRPr lang="zh-CN" altLang="en-US" sz="3600" b="1" smtClean="0">
              <a:solidFill>
                <a:srgbClr val="FFFFFF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4000" smtClean="0">
                <a:solidFill>
                  <a:srgbClr val="003894"/>
                </a:solidFill>
              </a:rPr>
              <a:t>03</a:t>
            </a:r>
            <a:endParaRPr lang="zh-CN" alt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125143" y="2155666"/>
            <a:ext cx="6848180" cy="2795175"/>
          </a:xfrm>
          <a:prstGeom prst="roundRect">
            <a:avLst>
              <a:gd name="adj" fmla="val 996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334781" y="2365305"/>
            <a:ext cx="6428904" cy="2306020"/>
          </a:xfrm>
          <a:prstGeom prst="roundRect">
            <a:avLst>
              <a:gd name="adj" fmla="val 11474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TextBox 28"/>
          <p:cNvSpPr txBox="1"/>
          <p:nvPr/>
        </p:nvSpPr>
        <p:spPr>
          <a:xfrm>
            <a:off x="1709175" y="2626489"/>
            <a:ext cx="151235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lnSpc>
                <a:spcPct val="150000"/>
              </a:lnSpc>
              <a:defRPr/>
            </a:pPr>
            <a:r>
              <a:rPr lang="en-US" altLang="zh-CN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empty()</a:t>
            </a:r>
            <a:endParaRPr lang="en-US" altLang="zh-CN" sz="2400" b="1" kern="0" smtClean="0">
              <a:ln w="18415" cmpd="sng">
                <a:noFill/>
                <a:prstDash val="solid"/>
              </a:ln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5800">
              <a:lnSpc>
                <a:spcPct val="150000"/>
              </a:lnSpc>
              <a:defRPr/>
            </a:pPr>
            <a:r>
              <a:rPr lang="en-US" altLang="zh-CN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isset()</a:t>
            </a:r>
            <a:endParaRPr lang="en-US" altLang="zh-CN" sz="2400" b="1" kern="0" smtClean="0">
              <a:ln w="18415" cmpd="sng">
                <a:noFill/>
                <a:prstDash val="solid"/>
              </a:ln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5800">
              <a:lnSpc>
                <a:spcPct val="150000"/>
              </a:lnSpc>
              <a:defRPr/>
            </a:pPr>
            <a:r>
              <a:rPr lang="en-US" altLang="zh-CN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is_null()</a:t>
            </a:r>
            <a:endParaRPr lang="en-US" altLang="zh-CN" sz="2400" b="1" kern="0" smtClean="0">
              <a:ln w="18415" cmpd="sng">
                <a:noFill/>
                <a:prstDash val="solid"/>
              </a:ln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9"/>
          <p:cNvSpPr txBox="1"/>
          <p:nvPr/>
        </p:nvSpPr>
        <p:spPr>
          <a:xfrm>
            <a:off x="3700780" y="2893060"/>
            <a:ext cx="3286760" cy="121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ts val="2200"/>
              </a:lnSpc>
              <a:defRPr/>
            </a:pPr>
            <a:r>
              <a:rPr lang="en-US" altLang="zh-CN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null</a:t>
            </a: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是什么？</a:t>
            </a:r>
            <a:endParaRPr lang="zh-CN" altLang="en-US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、什么情况下为</a:t>
            </a:r>
            <a:r>
              <a:rPr lang="en-US" altLang="zh-CN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null</a:t>
            </a:r>
            <a:endParaRPr lang="en-US" altLang="zh-CN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、三个检测函数的区别</a:t>
            </a:r>
            <a:endParaRPr lang="en-US" altLang="zh-CN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、在表单提交中的实际应用</a:t>
            </a:r>
            <a:endParaRPr lang="zh-CN" altLang="en-US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360045" tIns="46990" rIns="90170" bIns="46990" anchor="ctr"/>
          <a:lstStyle/>
          <a:p>
            <a:pPr algn="just"/>
            <a:r>
              <a:rPr lang="en-US" altLang="zh-CN" sz="3600" b="1" smtClean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php</a:t>
            </a:r>
            <a:r>
              <a:rPr lang="zh-CN" altLang="en-US" sz="3600" b="1" smtClean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数据</a:t>
            </a:r>
            <a:r>
              <a:rPr lang="zh-CN" altLang="en-US" sz="3600" b="1" smtClean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类型转换</a:t>
            </a:r>
            <a:endParaRPr lang="en-US" altLang="zh-CN" sz="3600" b="1" smtClean="0">
              <a:solidFill>
                <a:srgbClr val="FFFFFF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4000" smtClean="0">
                <a:solidFill>
                  <a:srgbClr val="003894"/>
                </a:solidFill>
              </a:rPr>
              <a:t>04</a:t>
            </a:r>
            <a:endParaRPr lang="zh-CN" alt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</Words>
  <Application>WPS 演示</Application>
  <PresentationFormat>全屏显示(4:3)</PresentationFormat>
  <Paragraphs>112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黑体</vt:lpstr>
      <vt:lpstr>微软雅黑</vt:lpstr>
      <vt:lpstr>Arial Black</vt:lpstr>
      <vt:lpstr>Calibri</vt:lpstr>
      <vt:lpstr>幼圆</vt:lpstr>
      <vt:lpstr>Arial Unicode MS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1021</cp:revision>
  <dcterms:created xsi:type="dcterms:W3CDTF">2013-01-25T01:44:00Z</dcterms:created>
  <dcterms:modified xsi:type="dcterms:W3CDTF">2017-10-12T08:18:37Z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