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Override7.xml" ContentType="application/vnd.openxmlformats-officedocument.themeOverr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1284" r:id="rId3"/>
    <p:sldId id="967" r:id="rId4"/>
    <p:sldId id="1337" r:id="rId5"/>
    <p:sldId id="1338" r:id="rId6"/>
    <p:sldId id="1332" r:id="rId7"/>
    <p:sldId id="1340" r:id="rId8"/>
    <p:sldId id="1333" r:id="rId9"/>
    <p:sldId id="1342" r:id="rId10"/>
    <p:sldId id="1334" r:id="rId11"/>
    <p:sldId id="1343" r:id="rId12"/>
    <p:sldId id="1344" r:id="rId13"/>
    <p:sldId id="1335" r:id="rId14"/>
    <p:sldId id="1345" r:id="rId15"/>
    <p:sldId id="1346" r:id="rId16"/>
    <p:sldId id="1336" r:id="rId17"/>
    <p:sldId id="1348" r:id="rId18"/>
    <p:sldId id="1015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2F6"/>
    <a:srgbClr val="003894"/>
    <a:srgbClr val="0099FF"/>
    <a:srgbClr val="6699FF"/>
    <a:srgbClr val="003B94"/>
    <a:srgbClr val="0066FF"/>
    <a:srgbClr val="99CCFF"/>
    <a:srgbClr val="FF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 snapToObjects="1">
      <p:cViewPr>
        <p:scale>
          <a:sx n="100" d="100"/>
          <a:sy n="100" d="100"/>
        </p:scale>
        <p:origin x="-1932" y="-258"/>
      </p:cViewPr>
      <p:guideLst>
        <p:guide orient="horz" pos="2059"/>
        <p:guide pos="30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26675" cy="7372667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434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2249FB-3D36-44BB-96FB-86A179E309E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4097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文本占位符 4098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z="1000" smtClean="0">
                <a:latin typeface="微软雅黑" pitchFamily="34" charset="-122"/>
                <a:ea typeface="微软雅黑" pitchFamily="34" charset="-122"/>
              </a:rPr>
              <a:t>         我是盛邦升华的XXX，很高兴为大家做盛邦升华产品的介绍。下面是我的联系方式，欢迎大家和我联系。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z="1000" smtClean="0">
                <a:latin typeface="微软雅黑" pitchFamily="34" charset="-122"/>
                <a:ea typeface="微软雅黑" pitchFamily="34" charset="-122"/>
              </a:rPr>
              <a:t>       第二部分是产品定位，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z="1000" smtClean="0">
                <a:latin typeface="微软雅黑" pitchFamily="34" charset="-122"/>
                <a:ea typeface="微软雅黑" pitchFamily="34" charset="-122"/>
              </a:rPr>
              <a:t>       第二部分是产品定位，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z="1000" smtClean="0">
                <a:latin typeface="微软雅黑" pitchFamily="34" charset="-122"/>
                <a:ea typeface="微软雅黑" pitchFamily="34" charset="-122"/>
              </a:rPr>
              <a:t>       第二部分是产品定位，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z="1000" smtClean="0">
                <a:latin typeface="微软雅黑" pitchFamily="34" charset="-122"/>
                <a:ea typeface="微软雅黑" pitchFamily="34" charset="-122"/>
              </a:rPr>
              <a:t>       第二部分是产品定位，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z="1000" smtClean="0">
                <a:latin typeface="微软雅黑" pitchFamily="34" charset="-122"/>
                <a:ea typeface="微软雅黑" pitchFamily="34" charset="-122"/>
              </a:rPr>
              <a:t>       第二部分是产品定位，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z="1000" smtClean="0">
                <a:latin typeface="微软雅黑" pitchFamily="34" charset="-122"/>
                <a:ea typeface="微软雅黑" pitchFamily="34" charset="-122"/>
              </a:rPr>
              <a:t>       第二部分是产品定位，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B1ABED-F048-4FE8-A200-67F91778EB0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92A469-28C2-487D-987F-5692DAE6DDC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70000"/>
            <a:ext cx="2057400" cy="48561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70000"/>
            <a:ext cx="6052930" cy="48561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DCA854-F937-4157-AEF6-498C8232E73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70000"/>
            <a:ext cx="8229600" cy="48561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127CA4-6C9B-4AD0-AC89-6FE15F6C935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EE7F36-FFF6-46E9-84EE-37F43705499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E4202C-3C0A-4A2C-BFD4-CA33332A52B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693988"/>
            <a:ext cx="4032504" cy="34321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2693988"/>
            <a:ext cx="4032504" cy="34321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80B25D-2425-47D1-A118-79777CBD629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8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E9B37C-8A97-4730-9C28-3641A08A659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1ECB6F-F79A-4DDF-BECA-4DDD7311E55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CE6FC6-A05D-493F-90A1-ABA93EC5A81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069BA8-3A48-4481-846D-76ACDCDB095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750540-0E5A-48EC-AAC6-154E4F7DB56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270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2693988"/>
            <a:ext cx="8229600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29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3F0B80A-0D55-4CC0-8EC2-3A8A2E7330BE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1030" name="Picture 6" descr="盛邦升华职业教育VI手册-2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57200" y="274638"/>
            <a:ext cx="18034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Line 7"/>
          <p:cNvSpPr>
            <a:spLocks noChangeShapeType="1"/>
          </p:cNvSpPr>
          <p:nvPr/>
        </p:nvSpPr>
        <p:spPr bwMode="auto">
          <a:xfrm flipV="1">
            <a:off x="238125" y="898525"/>
            <a:ext cx="8634413" cy="0"/>
          </a:xfrm>
          <a:prstGeom prst="line">
            <a:avLst/>
          </a:prstGeom>
          <a:noFill/>
          <a:ln w="28575">
            <a:solidFill>
              <a:srgbClr val="003894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push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6038" y="1176338"/>
            <a:ext cx="66389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1916724" y="5611813"/>
            <a:ext cx="589963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 b="1">
                <a:solidFill>
                  <a:srgbClr val="003894"/>
                </a:solidFill>
                <a:ea typeface="微软雅黑" pitchFamily="34" charset="-122"/>
              </a:rPr>
              <a:t>  姓名</a:t>
            </a:r>
            <a:r>
              <a:rPr lang="zh-CN" altLang="en-US" sz="2000" b="1" smtClean="0">
                <a:solidFill>
                  <a:srgbClr val="003894"/>
                </a:solidFill>
                <a:ea typeface="微软雅黑" pitchFamily="34" charset="-122"/>
              </a:rPr>
              <a:t>：</a:t>
            </a:r>
            <a:r>
              <a:rPr lang="en-US" altLang="zh-CN" sz="2000" b="1" smtClean="0">
                <a:solidFill>
                  <a:srgbClr val="003894"/>
                </a:solidFill>
                <a:ea typeface="微软雅黑" pitchFamily="34" charset="-122"/>
              </a:rPr>
              <a:t>           </a:t>
            </a:r>
            <a:r>
              <a:rPr lang="zh-CN" altLang="en-US" sz="2000" b="1">
                <a:solidFill>
                  <a:srgbClr val="003894"/>
                </a:solidFill>
                <a:ea typeface="微软雅黑" pitchFamily="34" charset="-122"/>
              </a:rPr>
              <a:t>邮箱：</a:t>
            </a:r>
            <a:r>
              <a:rPr lang="en-US" altLang="zh-CN" sz="2000" b="1">
                <a:solidFill>
                  <a:srgbClr val="003894"/>
                </a:solidFill>
                <a:ea typeface="微软雅黑" pitchFamily="34" charset="-122"/>
              </a:rPr>
              <a:t> </a:t>
            </a:r>
            <a:r>
              <a:rPr lang="en-US" altLang="zh-CN" sz="2000" b="1" smtClean="0">
                <a:solidFill>
                  <a:srgbClr val="003894"/>
                </a:solidFill>
                <a:ea typeface="微软雅黑" pitchFamily="34" charset="-122"/>
              </a:rPr>
              <a:t> </a:t>
            </a:r>
            <a:endParaRPr lang="zh-CN" altLang="en-US" sz="2000" b="1">
              <a:solidFill>
                <a:srgbClr val="003894"/>
              </a:solidFill>
              <a:ea typeface="微软雅黑" pitchFamily="34" charset="-122"/>
            </a:endParaRPr>
          </a:p>
          <a:p>
            <a:pPr algn="ctr"/>
            <a:r>
              <a:rPr lang="en-US" altLang="zh-CN" sz="2000" b="1">
                <a:solidFill>
                  <a:srgbClr val="003894"/>
                </a:solidFill>
                <a:ea typeface="微软雅黑" pitchFamily="34" charset="-122"/>
              </a:rPr>
              <a:t>   </a:t>
            </a:r>
          </a:p>
        </p:txBody>
      </p:sp>
      <p:sp>
        <p:nvSpPr>
          <p:cNvPr id="5126" name="Rectangle 2"/>
          <p:cNvSpPr>
            <a:spLocks noGrp="1" noChangeArrowheads="1"/>
          </p:cNvSpPr>
          <p:nvPr/>
        </p:nvSpPr>
        <p:spPr bwMode="auto">
          <a:xfrm>
            <a:off x="4156075" y="5111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  <p:sp>
        <p:nvSpPr>
          <p:cNvPr id="2059" name="Rectangle 2"/>
          <p:cNvSpPr>
            <a:spLocks noChangeArrowheads="1"/>
          </p:cNvSpPr>
          <p:nvPr/>
        </p:nvSpPr>
        <p:spPr bwMode="auto">
          <a:xfrm>
            <a:off x="1304925" y="3779838"/>
            <a:ext cx="7134225" cy="1831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第</a:t>
            </a:r>
            <a:r>
              <a:rPr lang="en-US" altLang="zh-CN" sz="36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02</a:t>
            </a:r>
            <a:r>
              <a:rPr lang="zh-CN" altLang="en-US" sz="36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章：变量与数据类型</a:t>
            </a:r>
            <a:endParaRPr lang="zh-CN" altLang="en-US" sz="2800" b="1" i="1" noProof="1">
              <a:solidFill>
                <a:srgbClr val="003894"/>
              </a:solidFill>
              <a:effectLst>
                <a:outerShdw blurRad="38100" dist="38100" dir="2700000">
                  <a:srgbClr val="C0C0C0"/>
                </a:outerShdw>
              </a:effectLst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360045" tIns="46990" rIns="90170" bIns="46990" anchor="ctr"/>
          <a:lstStyle/>
          <a:p>
            <a:pPr algn="just"/>
            <a:r>
              <a:rPr lang="zh-CN" altLang="en-US" sz="3600" b="1" smtClean="0">
                <a:solidFill>
                  <a:srgbClr val="FFFFFF"/>
                </a:solidFill>
                <a:latin typeface="Arial Black" pitchFamily="34" charset="0"/>
                <a:ea typeface="微软雅黑" pitchFamily="34" charset="-122"/>
              </a:rPr>
              <a:t>数据类型</a:t>
            </a:r>
            <a:endParaRPr lang="en-US" altLang="zh-CN" sz="3600" b="1" smtClean="0">
              <a:solidFill>
                <a:srgbClr val="FFFFFF"/>
              </a:solidFill>
              <a:latin typeface="Arial Black" pitchFamily="34" charset="0"/>
              <a:ea typeface="微软雅黑" pitchFamily="34" charset="-122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itchFamily="2" charset="2"/>
              <a:buNone/>
            </a:pPr>
            <a:r>
              <a:rPr lang="en-US" altLang="zh-CN" sz="4000" smtClean="0">
                <a:solidFill>
                  <a:srgbClr val="003894"/>
                </a:solidFill>
              </a:rPr>
              <a:t>04</a:t>
            </a:r>
            <a:endParaRPr lang="zh-CN" alt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125143" y="2155666"/>
            <a:ext cx="6848180" cy="2795175"/>
          </a:xfrm>
          <a:prstGeom prst="roundRect">
            <a:avLst>
              <a:gd name="adj" fmla="val 996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334781" y="2365305"/>
            <a:ext cx="6428904" cy="2306020"/>
          </a:xfrm>
          <a:prstGeom prst="roundRect">
            <a:avLst>
              <a:gd name="adj" fmla="val 11474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TextBox 28"/>
          <p:cNvSpPr txBox="1"/>
          <p:nvPr/>
        </p:nvSpPr>
        <p:spPr>
          <a:xfrm>
            <a:off x="1709175" y="3185289"/>
            <a:ext cx="1512351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lnSpc>
                <a:spcPct val="150000"/>
              </a:lnSpc>
              <a:defRPr/>
            </a:pP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数据类型</a:t>
            </a:r>
            <a:endParaRPr lang="en-US" altLang="zh-CN" sz="2400" b="1" kern="0" smtClean="0">
              <a:ln w="18415" cmpd="sng">
                <a:noFill/>
                <a:prstDash val="solid"/>
              </a:ln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9"/>
          <p:cNvSpPr txBox="1"/>
          <p:nvPr/>
        </p:nvSpPr>
        <p:spPr>
          <a:xfrm>
            <a:off x="3421268" y="2753360"/>
            <a:ext cx="4062900" cy="1480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ts val="2200"/>
              </a:lnSpc>
              <a:defRPr/>
            </a:pP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在之前的学习中我们接触到了数值和字符串，他们的区别是数据类型不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同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。在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JavaScript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语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言中共有六种数据类型，分别是数字、字符串、布尔、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null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（空）、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undefined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（未定义），还有对象。</a:t>
            </a:r>
            <a:endParaRPr lang="en-US" altLang="zh-CN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85750" y="1397000"/>
          <a:ext cx="865187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975"/>
                <a:gridCol w="1857375"/>
                <a:gridCol w="508952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类型名称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数值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100</a:t>
                      </a:r>
                    </a:p>
                    <a:p>
                      <a:r>
                        <a:rPr lang="en-US" altLang="zh-CN" smtClean="0"/>
                        <a:t>3.14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不管是整数还是小数，都是数值型。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字符串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“hello”</a:t>
                      </a:r>
                    </a:p>
                    <a:p>
                      <a:r>
                        <a:rPr lang="en-US" altLang="zh-CN" smtClean="0"/>
                        <a:t>“100”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双引号或单引号中的值是字符串。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布尔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true</a:t>
                      </a:r>
                    </a:p>
                    <a:p>
                      <a:r>
                        <a:rPr lang="en-US" altLang="zh-CN" smtClean="0"/>
                        <a:t>false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布尔值只有两个值，代表真和假。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null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空值只有</a:t>
                      </a:r>
                      <a:r>
                        <a:rPr lang="en-US" altLang="zh-CN" smtClean="0"/>
                        <a:t>null</a:t>
                      </a:r>
                      <a:r>
                        <a:rPr lang="zh-CN" altLang="en-US" smtClean="0"/>
                        <a:t>一个值。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未定义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undefined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未定义值只有</a:t>
                      </a:r>
                      <a:r>
                        <a:rPr lang="en-US" altLang="zh-CN" smtClean="0"/>
                        <a:t>undefined</a:t>
                      </a:r>
                      <a:r>
                        <a:rPr lang="zh-CN" altLang="en-US" smtClean="0"/>
                        <a:t>一个值。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对象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{}</a:t>
                      </a:r>
                    </a:p>
                    <a:p>
                      <a:r>
                        <a:rPr lang="en-US" altLang="zh-CN" smtClean="0"/>
                        <a:t>[]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除了上述五种数据类型之外，其他的数据类型都是对象。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360045" tIns="46990" rIns="90170" bIns="46990" anchor="ctr"/>
          <a:lstStyle/>
          <a:p>
            <a:pPr algn="just"/>
            <a:r>
              <a:rPr lang="zh-CN" altLang="en-US" sz="3600" b="1" smtClean="0">
                <a:solidFill>
                  <a:srgbClr val="FFFFFF"/>
                </a:solidFill>
                <a:latin typeface="Arial Black" pitchFamily="34" charset="0"/>
                <a:ea typeface="微软雅黑" pitchFamily="34" charset="-122"/>
              </a:rPr>
              <a:t>四则运算</a:t>
            </a:r>
            <a:endParaRPr lang="en-US" altLang="zh-CN" sz="3600" b="1" smtClean="0">
              <a:solidFill>
                <a:srgbClr val="FFFFFF"/>
              </a:solidFill>
              <a:latin typeface="Arial Black" pitchFamily="34" charset="0"/>
              <a:ea typeface="微软雅黑" pitchFamily="34" charset="-122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itchFamily="2" charset="2"/>
              <a:buNone/>
            </a:pPr>
            <a:r>
              <a:rPr lang="en-US" altLang="zh-CN" sz="4000" smtClean="0">
                <a:solidFill>
                  <a:srgbClr val="003894"/>
                </a:solidFill>
              </a:rPr>
              <a:t>05</a:t>
            </a:r>
            <a:endParaRPr lang="zh-CN" alt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  <p:sp>
        <p:nvSpPr>
          <p:cNvPr id="7" name="矩形 6"/>
          <p:cNvSpPr/>
          <p:nvPr/>
        </p:nvSpPr>
        <p:spPr>
          <a:xfrm>
            <a:off x="270623" y="1812434"/>
            <a:ext cx="42621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在</a:t>
            </a:r>
            <a:r>
              <a:rPr lang="zh-CN" altLang="en-US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四</a:t>
            </a:r>
            <a:r>
              <a:rPr lang="zh-CN" altLang="en-US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则</a:t>
            </a:r>
            <a:r>
              <a:rPr lang="zh-CN" altLang="en-US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运</a:t>
            </a:r>
            <a:r>
              <a:rPr lang="zh-CN" altLang="en-US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算中，需</a:t>
            </a:r>
            <a:r>
              <a:rPr lang="zh-CN" altLang="en-US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要特别注意的，乘法在代码中用的是“*”，除法在代码中用的是“</a:t>
            </a:r>
            <a:r>
              <a:rPr lang="en-US" altLang="zh-CN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/”</a:t>
            </a:r>
            <a:r>
              <a:rPr lang="zh-CN" altLang="en-US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。我们将运算的结果分别赋值给了四个变量，并在控制台</a:t>
            </a:r>
            <a:r>
              <a:rPr lang="zh-CN" altLang="en-US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输</a:t>
            </a:r>
            <a:r>
              <a:rPr lang="zh-CN" altLang="en-US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出。</a:t>
            </a:r>
            <a:endParaRPr lang="zh-CN" altLang="en-US" sz="1600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4770" y="1164277"/>
            <a:ext cx="4106912" cy="5146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300" tIns="28150" rIns="56300" bIns="28150"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4770" y="1245558"/>
            <a:ext cx="4106912" cy="333849"/>
          </a:xfrm>
          <a:prstGeom prst="rect">
            <a:avLst/>
          </a:prstGeom>
          <a:noFill/>
        </p:spPr>
        <p:txBody>
          <a:bodyPr wrap="square" lIns="56300" tIns="28150" rIns="56300" bIns="28150" rtlCol="0">
            <a:spAutoFit/>
          </a:bodyPr>
          <a:lstStyle/>
          <a:p>
            <a:pPr algn="ctr"/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sz="1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32803" y="1164277"/>
            <a:ext cx="4106912" cy="5146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300" tIns="28150" rIns="56300" bIns="28150"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532803" y="1245558"/>
            <a:ext cx="4106912" cy="333849"/>
          </a:xfrm>
          <a:prstGeom prst="rect">
            <a:avLst/>
          </a:prstGeom>
          <a:noFill/>
        </p:spPr>
        <p:txBody>
          <a:bodyPr wrap="square" lIns="56300" tIns="28150" rIns="56300" bIns="28150" rtlCol="0">
            <a:spAutoFit/>
          </a:bodyPr>
          <a:lstStyle/>
          <a:p>
            <a:pPr algn="ctr"/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示例代码</a:t>
            </a:r>
            <a:endParaRPr lang="en-US" altLang="zh-CN" sz="1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Picture 2" descr="E:\盛邦升华\TeachingPlan\最新课程体系\课程内容\04-JavaScript基础\第02章：变量与数据类型\3-案例源码与素材\素材\四则运算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0332" y="1812434"/>
            <a:ext cx="2819400" cy="1933575"/>
          </a:xfrm>
          <a:prstGeom prst="rect">
            <a:avLst/>
          </a:prstGeom>
          <a:noFill/>
        </p:spPr>
      </p:pic>
      <p:pic>
        <p:nvPicPr>
          <p:cNvPr id="15" name="Picture 3" descr="E:\盛邦升华\TeachingPlan\最新课程体系\课程内容\04-JavaScript基础\第02章：变量与数据类型\3-案例源码与素材\素材\四则运算结果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99832" y="4124325"/>
            <a:ext cx="3009900" cy="1809750"/>
          </a:xfrm>
          <a:prstGeom prst="rect">
            <a:avLst/>
          </a:prstGeom>
          <a:noFill/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  <p:sp>
        <p:nvSpPr>
          <p:cNvPr id="8" name="矩形 7"/>
          <p:cNvSpPr/>
          <p:nvPr/>
        </p:nvSpPr>
        <p:spPr>
          <a:xfrm>
            <a:off x="270623" y="1812434"/>
            <a:ext cx="4262180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 我</a:t>
            </a:r>
            <a:r>
              <a:rPr lang="zh-CN" altLang="en-US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们可以直接用数字做四则运算，也可以将数字赋值给变量，再对变量进行运算操作，得到的结果和上一个案例</a:t>
            </a:r>
            <a:r>
              <a:rPr lang="zh-CN" altLang="en-US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相</a:t>
            </a:r>
            <a:r>
              <a:rPr lang="zh-CN" altLang="en-US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同。</a:t>
            </a:r>
            <a:endParaRPr lang="zh-CN" altLang="en-US" sz="1600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4770" y="1164277"/>
            <a:ext cx="4106912" cy="5146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300" tIns="28150" rIns="56300" bIns="28150"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4770" y="1245558"/>
            <a:ext cx="4106912" cy="333849"/>
          </a:xfrm>
          <a:prstGeom prst="rect">
            <a:avLst/>
          </a:prstGeom>
          <a:noFill/>
        </p:spPr>
        <p:txBody>
          <a:bodyPr wrap="square" lIns="56300" tIns="28150" rIns="56300" bIns="28150" rtlCol="0">
            <a:spAutoFit/>
          </a:bodyPr>
          <a:lstStyle/>
          <a:p>
            <a:pPr algn="ctr"/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sz="1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32803" y="1164277"/>
            <a:ext cx="4106912" cy="5146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300" tIns="28150" rIns="56300" bIns="28150"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532803" y="1245558"/>
            <a:ext cx="4106912" cy="333849"/>
          </a:xfrm>
          <a:prstGeom prst="rect">
            <a:avLst/>
          </a:prstGeom>
          <a:noFill/>
        </p:spPr>
        <p:txBody>
          <a:bodyPr wrap="square" lIns="56300" tIns="28150" rIns="56300" bIns="28150" rtlCol="0">
            <a:spAutoFit/>
          </a:bodyPr>
          <a:lstStyle/>
          <a:p>
            <a:pPr algn="ctr"/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示例代码</a:t>
            </a:r>
            <a:endParaRPr lang="en-US" altLang="zh-CN" sz="1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6" name="Picture 4" descr="E:\盛邦升华\TeachingPlan\最新课程体系\课程内容\04-JavaScript基础\第02章：变量与数据类型\3-案例源码与素材\素材\变量四则运算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812434"/>
            <a:ext cx="3552825" cy="2352675"/>
          </a:xfrm>
          <a:prstGeom prst="rect">
            <a:avLst/>
          </a:prstGeom>
          <a:noFill/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360045" tIns="46990" rIns="90170" bIns="46990" anchor="ctr"/>
          <a:lstStyle/>
          <a:p>
            <a:pPr algn="just"/>
            <a:r>
              <a:rPr lang="zh-CN" altLang="en-US" sz="3600" b="1" smtClean="0">
                <a:solidFill>
                  <a:srgbClr val="FFFFFF"/>
                </a:solidFill>
                <a:latin typeface="Arial Black" pitchFamily="34" charset="0"/>
                <a:ea typeface="微软雅黑" pitchFamily="34" charset="-122"/>
              </a:rPr>
              <a:t>字符串连接</a:t>
            </a:r>
            <a:endParaRPr lang="en-US" altLang="zh-CN" sz="3600" b="1" smtClean="0">
              <a:solidFill>
                <a:srgbClr val="FFFFFF"/>
              </a:solidFill>
              <a:latin typeface="Arial Black" pitchFamily="34" charset="0"/>
              <a:ea typeface="微软雅黑" pitchFamily="34" charset="-122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itchFamily="2" charset="2"/>
              <a:buNone/>
            </a:pPr>
            <a:r>
              <a:rPr lang="en-US" altLang="zh-CN" sz="4000" smtClean="0">
                <a:solidFill>
                  <a:srgbClr val="003894"/>
                </a:solidFill>
              </a:rPr>
              <a:t>06</a:t>
            </a:r>
            <a:endParaRPr lang="zh-CN" alt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  <p:sp>
        <p:nvSpPr>
          <p:cNvPr id="8" name="矩形 7"/>
          <p:cNvSpPr/>
          <p:nvPr/>
        </p:nvSpPr>
        <p:spPr>
          <a:xfrm>
            <a:off x="270623" y="1812434"/>
            <a:ext cx="42621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  这个例子又</a:t>
            </a:r>
            <a:r>
              <a:rPr lang="zh-CN" altLang="en-US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用到了“</a:t>
            </a:r>
            <a:r>
              <a:rPr lang="en-US" altLang="zh-CN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+”</a:t>
            </a:r>
            <a:r>
              <a:rPr lang="zh-CN" altLang="en-US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运算符，但是和之前不同，之前“</a:t>
            </a:r>
            <a:r>
              <a:rPr lang="en-US" altLang="zh-CN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+”</a:t>
            </a:r>
            <a:r>
              <a:rPr lang="zh-CN" altLang="en-US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左右两边是数值，可以通过“</a:t>
            </a:r>
            <a:r>
              <a:rPr lang="en-US" altLang="zh-CN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+”</a:t>
            </a:r>
            <a:r>
              <a:rPr lang="zh-CN" altLang="en-US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计算数值的结果，这个例子“</a:t>
            </a:r>
            <a:r>
              <a:rPr lang="en-US" altLang="zh-CN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+”</a:t>
            </a:r>
            <a:r>
              <a:rPr lang="zh-CN" altLang="en-US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两边是字符串，那么将会将两个字符串连接，然后赋值</a:t>
            </a:r>
            <a:r>
              <a:rPr lang="zh-CN" altLang="en-US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给</a:t>
            </a:r>
            <a:r>
              <a:rPr lang="en-US" altLang="zh-CN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str3</a:t>
            </a:r>
            <a:r>
              <a:rPr lang="zh-CN" altLang="en-US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。</a:t>
            </a:r>
            <a:endParaRPr lang="zh-CN" altLang="en-US" sz="1600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4770" y="1164277"/>
            <a:ext cx="4106912" cy="5146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300" tIns="28150" rIns="56300" bIns="28150"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4770" y="1245558"/>
            <a:ext cx="4106912" cy="333849"/>
          </a:xfrm>
          <a:prstGeom prst="rect">
            <a:avLst/>
          </a:prstGeom>
          <a:noFill/>
        </p:spPr>
        <p:txBody>
          <a:bodyPr wrap="square" lIns="56300" tIns="28150" rIns="56300" bIns="28150" rtlCol="0">
            <a:spAutoFit/>
          </a:bodyPr>
          <a:lstStyle/>
          <a:p>
            <a:pPr algn="ctr"/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sz="1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32803" y="1164277"/>
            <a:ext cx="4106912" cy="5146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300" tIns="28150" rIns="56300" bIns="28150"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532803" y="1245558"/>
            <a:ext cx="4106912" cy="333849"/>
          </a:xfrm>
          <a:prstGeom prst="rect">
            <a:avLst/>
          </a:prstGeom>
          <a:noFill/>
        </p:spPr>
        <p:txBody>
          <a:bodyPr wrap="square" lIns="56300" tIns="28150" rIns="56300" bIns="28150" rtlCol="0">
            <a:spAutoFit/>
          </a:bodyPr>
          <a:lstStyle/>
          <a:p>
            <a:pPr algn="ctr"/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示例代码</a:t>
            </a:r>
            <a:endParaRPr lang="en-US" altLang="zh-CN" sz="1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 descr="E:\盛邦升华\TeachingPlan\最新课程体系\课程内容\04-JavaScript基础\第02章：变量与数据类型\3-案例源码与素材\素材\字符串连接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6143" y="1914525"/>
            <a:ext cx="3086100" cy="1009650"/>
          </a:xfrm>
          <a:prstGeom prst="rect">
            <a:avLst/>
          </a:prstGeom>
          <a:noFill/>
        </p:spPr>
      </p:pic>
      <p:pic>
        <p:nvPicPr>
          <p:cNvPr id="4099" name="Picture 3" descr="E:\盛邦升华\TeachingPlan\最新课程体系\课程内容\04-JavaScript基础\第02章：变量与数据类型\3-案例源码与素材\素材\字符串连接结果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7093" y="3338621"/>
            <a:ext cx="3105150" cy="1019175"/>
          </a:xfrm>
          <a:prstGeom prst="rect">
            <a:avLst/>
          </a:prstGeom>
          <a:noFill/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6038" y="1176338"/>
            <a:ext cx="66389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738" name="矩形 4"/>
          <p:cNvSpPr>
            <a:spLocks noChangeArrowheads="1"/>
          </p:cNvSpPr>
          <p:nvPr/>
        </p:nvSpPr>
        <p:spPr bwMode="auto">
          <a:xfrm>
            <a:off x="2378075" y="5445125"/>
            <a:ext cx="5576888" cy="812800"/>
          </a:xfrm>
          <a:prstGeom prst="rect">
            <a:avLst/>
          </a:prstGeom>
          <a:solidFill>
            <a:srgbClr val="003894">
              <a:alpha val="69019"/>
            </a:srgbClr>
          </a:solidFill>
          <a:ln w="9525">
            <a:noFill/>
            <a:miter lim="800000"/>
            <a:headEnd/>
            <a:tailEnd/>
          </a:ln>
        </p:spPr>
        <p:txBody>
          <a:bodyPr lIns="360045" tIns="46990" rIns="90170" bIns="46990" anchor="ctr"/>
          <a:lstStyle/>
          <a:p>
            <a:pPr algn="ctr"/>
            <a:r>
              <a:rPr lang="zh-CN" altLang="en-US" sz="3600" b="1">
                <a:solidFill>
                  <a:srgbClr val="FFFFFF"/>
                </a:solidFill>
                <a:latin typeface="Arial Black" pitchFamily="34" charset="0"/>
                <a:ea typeface="微软雅黑" pitchFamily="34" charset="-122"/>
              </a:rPr>
              <a:t>谢谢，我们一直在努力！</a:t>
            </a:r>
          </a:p>
        </p:txBody>
      </p:sp>
      <p:pic>
        <p:nvPicPr>
          <p:cNvPr id="116739" name="图片 90114" descr="盛邦升华职业教育二维码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6038" y="5319713"/>
            <a:ext cx="938212" cy="93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740" name="文本框 90115"/>
          <p:cNvSpPr txBox="1">
            <a:spLocks noChangeArrowheads="1"/>
          </p:cNvSpPr>
          <p:nvPr/>
        </p:nvSpPr>
        <p:spPr bwMode="auto">
          <a:xfrm>
            <a:off x="2378075" y="4652963"/>
            <a:ext cx="586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Calibri" pitchFamily="34" charset="0"/>
                <a:ea typeface="微软雅黑" pitchFamily="34" charset="-122"/>
              </a:rPr>
              <a:t>网站：</a:t>
            </a:r>
            <a:r>
              <a:rPr lang="en-US" altLang="zh-CN" b="1">
                <a:solidFill>
                  <a:srgbClr val="FF0000"/>
                </a:solidFill>
                <a:latin typeface="Calibri" pitchFamily="34" charset="0"/>
                <a:ea typeface="微软雅黑" pitchFamily="34" charset="-122"/>
              </a:rPr>
              <a:t>www.ss-vet.com</a:t>
            </a:r>
            <a:r>
              <a:rPr lang="zh-CN" altLang="en-US" b="1">
                <a:solidFill>
                  <a:srgbClr val="FF0000"/>
                </a:solidFill>
                <a:latin typeface="Calibri" pitchFamily="34" charset="0"/>
                <a:ea typeface="微软雅黑" pitchFamily="34" charset="-122"/>
              </a:rPr>
              <a:t> 微信号：ss-vet</a:t>
            </a:r>
            <a:endParaRPr lang="zh-CN" altLang="en-US">
              <a:solidFill>
                <a:srgbClr val="FF0000"/>
              </a:solidFill>
              <a:ea typeface="微软雅黑" pitchFamily="34" charset="-122"/>
            </a:endParaRPr>
          </a:p>
        </p:txBody>
      </p:sp>
      <p:sp>
        <p:nvSpPr>
          <p:cNvPr id="5126" name="Rectangle 2"/>
          <p:cNvSpPr>
            <a:spLocks noGrp="1" noChangeArrowheads="1"/>
          </p:cNvSpPr>
          <p:nvPr/>
        </p:nvSpPr>
        <p:spPr bwMode="auto">
          <a:xfrm>
            <a:off x="4156075" y="539750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 txBox="1">
            <a:spLocks noChangeArrowheads="1"/>
          </p:cNvSpPr>
          <p:nvPr/>
        </p:nvSpPr>
        <p:spPr bwMode="auto">
          <a:xfrm>
            <a:off x="7658100" y="450850"/>
            <a:ext cx="12827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目 录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3783013" y="868363"/>
            <a:ext cx="4457700" cy="1138237"/>
            <a:chOff x="2187" y="914"/>
            <a:chExt cx="3225" cy="718"/>
          </a:xfrm>
        </p:grpSpPr>
        <p:pic>
          <p:nvPicPr>
            <p:cNvPr id="3105" name="矩形 67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87" y="1110"/>
              <a:ext cx="3225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6" name="圆角矩形 6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33" y="914"/>
              <a:ext cx="599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7" name="TextBox 61"/>
            <p:cNvSpPr txBox="1">
              <a:spLocks noChangeArrowheads="1"/>
            </p:cNvSpPr>
            <p:nvPr/>
          </p:nvSpPr>
          <p:spPr bwMode="auto">
            <a:xfrm>
              <a:off x="2614" y="1094"/>
              <a:ext cx="23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3241675" y="1716088"/>
            <a:ext cx="4633913" cy="1163637"/>
            <a:chOff x="1876" y="1455"/>
            <a:chExt cx="3540" cy="734"/>
          </a:xfrm>
        </p:grpSpPr>
        <p:pic>
          <p:nvPicPr>
            <p:cNvPr id="3102" name="矩形 72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76" y="1667"/>
              <a:ext cx="3540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3" name="圆角矩形 7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10" y="1455"/>
              <a:ext cx="599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4" name="TextBox 61"/>
            <p:cNvSpPr txBox="1">
              <a:spLocks noChangeArrowheads="1"/>
            </p:cNvSpPr>
            <p:nvPr/>
          </p:nvSpPr>
          <p:spPr bwMode="auto">
            <a:xfrm>
              <a:off x="2293" y="1638"/>
              <a:ext cx="23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77" name="TextBox 71"/>
          <p:cNvSpPr txBox="1">
            <a:spLocks noChangeArrowheads="1"/>
          </p:cNvSpPr>
          <p:nvPr/>
        </p:nvSpPr>
        <p:spPr bwMode="auto">
          <a:xfrm>
            <a:off x="4123042" y="2057400"/>
            <a:ext cx="3335033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 smtClean="0">
                <a:ea typeface="黑体" pitchFamily="49" charset="-122"/>
              </a:rPr>
              <a:t>变量的命名规范</a:t>
            </a:r>
            <a:endParaRPr lang="zh-CN" altLang="en-US" sz="2000" b="1">
              <a:ea typeface="黑体" pitchFamily="49" charset="-122"/>
            </a:endParaRPr>
          </a:p>
        </p:txBody>
      </p: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2795588" y="2590800"/>
            <a:ext cx="4529137" cy="1173163"/>
            <a:chOff x="1553" y="2008"/>
            <a:chExt cx="3859" cy="738"/>
          </a:xfrm>
        </p:grpSpPr>
        <p:pic>
          <p:nvPicPr>
            <p:cNvPr id="3099" name="矩形 78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553" y="2223"/>
              <a:ext cx="385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0" name="圆角矩形 8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834" y="2008"/>
              <a:ext cx="599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1" name="TextBox 61"/>
            <p:cNvSpPr txBox="1">
              <a:spLocks noChangeArrowheads="1"/>
            </p:cNvSpPr>
            <p:nvPr/>
          </p:nvSpPr>
          <p:spPr bwMode="auto">
            <a:xfrm>
              <a:off x="2016" y="2189"/>
              <a:ext cx="239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2252663" y="3475038"/>
            <a:ext cx="4418012" cy="1157287"/>
            <a:chOff x="1211" y="2573"/>
            <a:chExt cx="4194" cy="729"/>
          </a:xfrm>
        </p:grpSpPr>
        <p:pic>
          <p:nvPicPr>
            <p:cNvPr id="3096" name="矩形 84"/>
            <p:cNvPicPr>
              <a:picLocks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211" y="2780"/>
              <a:ext cx="4194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97" name="圆角矩形 87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499" y="2573"/>
              <a:ext cx="600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98" name="TextBox 61"/>
            <p:cNvSpPr txBox="1">
              <a:spLocks noChangeArrowheads="1"/>
            </p:cNvSpPr>
            <p:nvPr/>
          </p:nvSpPr>
          <p:spPr bwMode="auto">
            <a:xfrm>
              <a:off x="1663" y="2755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1711325" y="4378325"/>
            <a:ext cx="4233863" cy="1155700"/>
            <a:chOff x="912" y="3130"/>
            <a:chExt cx="4512" cy="729"/>
          </a:xfrm>
        </p:grpSpPr>
        <p:pic>
          <p:nvPicPr>
            <p:cNvPr id="3093" name="矩形 90"/>
            <p:cNvPicPr>
              <a:picLocks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912" y="3333"/>
              <a:ext cx="4512" cy="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94" name="圆角矩形 93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208" y="3130"/>
              <a:ext cx="599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95" name="TextBox 61"/>
            <p:cNvSpPr txBox="1">
              <a:spLocks noChangeArrowheads="1"/>
            </p:cNvSpPr>
            <p:nvPr/>
          </p:nvSpPr>
          <p:spPr bwMode="auto">
            <a:xfrm>
              <a:off x="1342" y="3312"/>
              <a:ext cx="23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81" name="TextBox 34"/>
          <p:cNvSpPr txBox="1">
            <a:spLocks noChangeArrowheads="1"/>
          </p:cNvSpPr>
          <p:nvPr/>
        </p:nvSpPr>
        <p:spPr bwMode="auto">
          <a:xfrm>
            <a:off x="4240213" y="2841625"/>
            <a:ext cx="2714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en-US" sz="3200" i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2" name="TextBox 71"/>
          <p:cNvSpPr txBox="1">
            <a:spLocks noChangeArrowheads="1"/>
          </p:cNvSpPr>
          <p:nvPr/>
        </p:nvSpPr>
        <p:spPr bwMode="auto">
          <a:xfrm>
            <a:off x="2981624" y="3789363"/>
            <a:ext cx="3247726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 smtClean="0">
                <a:ea typeface="黑体" pitchFamily="49" charset="-122"/>
                <a:sym typeface="宋体" pitchFamily="2" charset="-122"/>
              </a:rPr>
              <a:t>数据类型</a:t>
            </a:r>
            <a:endParaRPr lang="zh-CN" altLang="en-US" sz="2000" b="1">
              <a:ea typeface="黑体" pitchFamily="49" charset="-122"/>
            </a:endParaRPr>
          </a:p>
        </p:txBody>
      </p:sp>
      <p:sp>
        <p:nvSpPr>
          <p:cNvPr id="3083" name="TextBox 71"/>
          <p:cNvSpPr txBox="1">
            <a:spLocks noChangeArrowheads="1"/>
          </p:cNvSpPr>
          <p:nvPr/>
        </p:nvSpPr>
        <p:spPr bwMode="auto">
          <a:xfrm>
            <a:off x="4703581" y="1204913"/>
            <a:ext cx="313390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 smtClean="0">
                <a:ea typeface="黑体" pitchFamily="49" charset="-122"/>
              </a:rPr>
              <a:t>变量的基本概念</a:t>
            </a:r>
            <a:endParaRPr lang="zh-CN" altLang="en-US" sz="2000" b="1">
              <a:ea typeface="黑体" pitchFamily="49" charset="-122"/>
            </a:endParaRPr>
          </a:p>
        </p:txBody>
      </p:sp>
      <p:sp>
        <p:nvSpPr>
          <p:cNvPr id="3084" name="TextBox 71"/>
          <p:cNvSpPr txBox="1">
            <a:spLocks noChangeArrowheads="1"/>
          </p:cNvSpPr>
          <p:nvPr/>
        </p:nvSpPr>
        <p:spPr bwMode="auto">
          <a:xfrm>
            <a:off x="3619574" y="2943225"/>
            <a:ext cx="3335264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 smtClean="0">
                <a:ea typeface="黑体" pitchFamily="49" charset="-122"/>
              </a:rPr>
              <a:t>输出变量的值</a:t>
            </a:r>
            <a:endParaRPr lang="zh-CN" altLang="en-US" sz="2000" b="1">
              <a:ea typeface="黑体" pitchFamily="49" charset="-122"/>
            </a:endParaRPr>
          </a:p>
        </p:txBody>
      </p:sp>
      <p:sp>
        <p:nvSpPr>
          <p:cNvPr id="3085" name="TextBox 71"/>
          <p:cNvSpPr txBox="1">
            <a:spLocks noChangeArrowheads="1"/>
          </p:cNvSpPr>
          <p:nvPr/>
        </p:nvSpPr>
        <p:spPr bwMode="auto">
          <a:xfrm>
            <a:off x="2508989" y="4672013"/>
            <a:ext cx="3072661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>
                <a:ea typeface="黑体" pitchFamily="49" charset="-122"/>
              </a:rPr>
              <a:t>  </a:t>
            </a:r>
            <a:r>
              <a:rPr lang="zh-CN" altLang="en-US" sz="2000" b="1" smtClean="0">
                <a:ea typeface="黑体" pitchFamily="49" charset="-122"/>
              </a:rPr>
              <a:t>四则运算</a:t>
            </a:r>
            <a:endParaRPr lang="zh-CN" altLang="en-US" sz="2000" b="1">
              <a:ea typeface="黑体" pitchFamily="49" charset="-122"/>
            </a:endParaRPr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1192213" y="5310188"/>
            <a:ext cx="4114800" cy="1155700"/>
            <a:chOff x="912" y="3130"/>
            <a:chExt cx="4512" cy="729"/>
          </a:xfrm>
        </p:grpSpPr>
        <p:pic>
          <p:nvPicPr>
            <p:cNvPr id="3090" name="矩形 90"/>
            <p:cNvPicPr>
              <a:picLocks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912" y="3333"/>
              <a:ext cx="4512" cy="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91" name="圆角矩形 93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208" y="3130"/>
              <a:ext cx="599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92" name="TextBox 61"/>
            <p:cNvSpPr txBox="1">
              <a:spLocks noChangeArrowheads="1"/>
            </p:cNvSpPr>
            <p:nvPr/>
          </p:nvSpPr>
          <p:spPr bwMode="auto">
            <a:xfrm>
              <a:off x="1341" y="3312"/>
              <a:ext cx="23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</p:grpSp>
      <p:sp>
        <p:nvSpPr>
          <p:cNvPr id="3087" name="TextBox 71"/>
          <p:cNvSpPr txBox="1">
            <a:spLocks noChangeArrowheads="1"/>
          </p:cNvSpPr>
          <p:nvPr/>
        </p:nvSpPr>
        <p:spPr bwMode="auto">
          <a:xfrm>
            <a:off x="1989078" y="5599113"/>
            <a:ext cx="2961921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 smtClean="0">
                <a:ea typeface="黑体" pitchFamily="49" charset="-122"/>
              </a:rPr>
              <a:t>字符串连接</a:t>
            </a:r>
            <a:endParaRPr lang="zh-CN" altLang="en-US" sz="2000" b="1">
              <a:ea typeface="黑体" pitchFamily="49" charset="-122"/>
            </a:endParaRPr>
          </a:p>
        </p:txBody>
      </p:sp>
      <p:pic>
        <p:nvPicPr>
          <p:cNvPr id="226341" name="Picture 37" descr="未标题-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36550" y="1412875"/>
            <a:ext cx="2281238" cy="273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3316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78625" y="4795838"/>
            <a:ext cx="1589088" cy="158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360045" tIns="46990" rIns="90170" bIns="46990" anchor="ctr"/>
          <a:lstStyle/>
          <a:p>
            <a:pPr algn="just"/>
            <a:r>
              <a:rPr lang="zh-CN" altLang="en-US" sz="3600" b="1" smtClean="0">
                <a:solidFill>
                  <a:srgbClr val="FFFFFF"/>
                </a:solidFill>
                <a:latin typeface="Arial Black" pitchFamily="34" charset="0"/>
                <a:ea typeface="微软雅黑" pitchFamily="34" charset="-122"/>
              </a:rPr>
              <a:t>变量的基本概念</a:t>
            </a:r>
            <a:endParaRPr lang="en-US" altLang="zh-CN" sz="3600" b="1" smtClean="0">
              <a:solidFill>
                <a:srgbClr val="FFFFFF"/>
              </a:solidFill>
              <a:latin typeface="Arial Black" pitchFamily="34" charset="0"/>
              <a:ea typeface="微软雅黑" pitchFamily="34" charset="-122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itchFamily="2" charset="2"/>
              <a:buNone/>
            </a:pPr>
            <a:r>
              <a:rPr lang="en-US" altLang="zh-CN" sz="4000">
                <a:solidFill>
                  <a:srgbClr val="003894"/>
                </a:solidFill>
              </a:rPr>
              <a:t>01</a:t>
            </a:r>
            <a:endParaRPr lang="zh-CN" alt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125143" y="2155666"/>
            <a:ext cx="6848180" cy="2795175"/>
          </a:xfrm>
          <a:prstGeom prst="roundRect">
            <a:avLst>
              <a:gd name="adj" fmla="val 996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334781" y="2365305"/>
            <a:ext cx="6428904" cy="2306020"/>
          </a:xfrm>
          <a:prstGeom prst="roundRect">
            <a:avLst>
              <a:gd name="adj" fmla="val 11474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TextBox 28"/>
          <p:cNvSpPr txBox="1"/>
          <p:nvPr/>
        </p:nvSpPr>
        <p:spPr>
          <a:xfrm>
            <a:off x="1709175" y="2804289"/>
            <a:ext cx="1512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lnSpc>
                <a:spcPct val="150000"/>
              </a:lnSpc>
              <a:defRPr/>
            </a:pP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变量</a:t>
            </a:r>
            <a:endParaRPr lang="en-US" altLang="zh-CN" sz="2400" b="1" kern="0" smtClean="0">
              <a:ln w="18415" cmpd="sng">
                <a:noFill/>
                <a:prstDash val="solid"/>
              </a:ln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685800">
              <a:lnSpc>
                <a:spcPct val="150000"/>
              </a:lnSpc>
              <a:defRPr/>
            </a:pP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  <a:endParaRPr lang="en-US" altLang="zh-CN" sz="2400" b="1" kern="0" smtClean="0">
              <a:ln w="18415" cmpd="sng">
                <a:noFill/>
                <a:prstDash val="solid"/>
              </a:ln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9"/>
          <p:cNvSpPr txBox="1"/>
          <p:nvPr/>
        </p:nvSpPr>
        <p:spPr>
          <a:xfrm>
            <a:off x="3421268" y="2962910"/>
            <a:ext cx="4062900" cy="916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ts val="2200"/>
              </a:lnSpc>
              <a:defRPr/>
            </a:pP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变量是存储数据的容器；在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JavaScript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中，可以使用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var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声明一个变量，使用“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=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”（赋值运算符）可以给变量赋值。</a:t>
            </a:r>
            <a:endParaRPr lang="en-US" altLang="zh-CN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  <p:sp>
        <p:nvSpPr>
          <p:cNvPr id="8" name="矩形 7"/>
          <p:cNvSpPr/>
          <p:nvPr/>
        </p:nvSpPr>
        <p:spPr>
          <a:xfrm>
            <a:off x="270623" y="1812434"/>
            <a:ext cx="42621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 “</a:t>
            </a:r>
            <a:r>
              <a:rPr lang="en-US" altLang="zh-CN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=”</a:t>
            </a:r>
            <a:r>
              <a:rPr lang="zh-CN" altLang="en-US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在编程语言中不是等于的意思，而是赋值的意思，也就是把“</a:t>
            </a:r>
            <a:r>
              <a:rPr lang="en-US" altLang="zh-CN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=”</a:t>
            </a:r>
            <a:r>
              <a:rPr lang="zh-CN" altLang="en-US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右侧的数据赋值给左侧的变量；简单的说，就是把“</a:t>
            </a:r>
            <a:r>
              <a:rPr lang="en-US" altLang="zh-CN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=”</a:t>
            </a:r>
            <a:r>
              <a:rPr lang="zh-CN" altLang="en-US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右侧的值装到左侧的容器里。</a:t>
            </a:r>
          </a:p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 每行结尾的分号并不是必须写的，但是为了代码更加规范，我们要求每行代码的结尾都要</a:t>
            </a:r>
            <a:r>
              <a:rPr lang="zh-CN" altLang="en-US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写</a:t>
            </a:r>
            <a:r>
              <a:rPr lang="zh-CN" altLang="en-US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分号</a:t>
            </a:r>
            <a:r>
              <a:rPr lang="zh-CN" altLang="en-US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lang="zh-CN" altLang="en-US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用以表示本行结束（注意必须是英文半角的分号）。</a:t>
            </a:r>
            <a:endParaRPr lang="zh-CN" altLang="en-US" sz="1600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4770" y="1164277"/>
            <a:ext cx="4106912" cy="5146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300" tIns="28150" rIns="56300" bIns="28150"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4770" y="1245558"/>
            <a:ext cx="4106912" cy="333849"/>
          </a:xfrm>
          <a:prstGeom prst="rect">
            <a:avLst/>
          </a:prstGeom>
          <a:noFill/>
        </p:spPr>
        <p:txBody>
          <a:bodyPr wrap="square" lIns="56300" tIns="28150" rIns="56300" bIns="28150" rtlCol="0">
            <a:spAutoFit/>
          </a:bodyPr>
          <a:lstStyle/>
          <a:p>
            <a:pPr algn="ctr"/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sz="1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 descr="E:\盛邦升华\TeachingPlan\最新课程体系\课程内容\04-JavaScript基础\第02章：变量与数据类型\3-案例源码与素材\素材\变量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9688" y="2004525"/>
            <a:ext cx="3038475" cy="514350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>
            <a:off x="4532803" y="1164277"/>
            <a:ext cx="4106912" cy="5146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300" tIns="28150" rIns="56300" bIns="28150"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532803" y="1245558"/>
            <a:ext cx="4106912" cy="333849"/>
          </a:xfrm>
          <a:prstGeom prst="rect">
            <a:avLst/>
          </a:prstGeom>
          <a:noFill/>
        </p:spPr>
        <p:txBody>
          <a:bodyPr wrap="square" lIns="56300" tIns="28150" rIns="56300" bIns="28150" rtlCol="0">
            <a:spAutoFit/>
          </a:bodyPr>
          <a:lstStyle/>
          <a:p>
            <a:pPr algn="ctr"/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示例代码</a:t>
            </a:r>
            <a:endParaRPr lang="en-US" altLang="zh-CN" sz="1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360045" tIns="46990" rIns="90170" bIns="46990" anchor="ctr"/>
          <a:lstStyle/>
          <a:p>
            <a:pPr algn="just"/>
            <a:r>
              <a:rPr lang="zh-CN" altLang="en-US" sz="3600" b="1" smtClean="0">
                <a:solidFill>
                  <a:srgbClr val="FFFFFF"/>
                </a:solidFill>
                <a:latin typeface="Arial Black" pitchFamily="34" charset="0"/>
                <a:ea typeface="微软雅黑" pitchFamily="34" charset="-122"/>
              </a:rPr>
              <a:t>变量的命名规范</a:t>
            </a:r>
            <a:endParaRPr lang="en-US" altLang="zh-CN" sz="3600" b="1" smtClean="0">
              <a:solidFill>
                <a:srgbClr val="FFFFFF"/>
              </a:solidFill>
              <a:latin typeface="Arial Black" pitchFamily="34" charset="0"/>
              <a:ea typeface="微软雅黑" pitchFamily="34" charset="-122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itchFamily="2" charset="2"/>
              <a:buNone/>
            </a:pPr>
            <a:r>
              <a:rPr lang="en-US" altLang="zh-CN" sz="4000" smtClean="0">
                <a:solidFill>
                  <a:srgbClr val="003894"/>
                </a:solidFill>
              </a:rPr>
              <a:t>02</a:t>
            </a:r>
            <a:endParaRPr lang="zh-CN" alt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  <p:sp>
        <p:nvSpPr>
          <p:cNvPr id="8" name="矩形 7"/>
          <p:cNvSpPr/>
          <p:nvPr/>
        </p:nvSpPr>
        <p:spPr>
          <a:xfrm>
            <a:off x="270623" y="1812434"/>
            <a:ext cx="4262180" cy="3372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  变</a:t>
            </a:r>
            <a:r>
              <a:rPr lang="zh-CN" altLang="en-US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量名只能包括字母、数字、下划线和美元符号，切不能以数字开头。若以数字开头或包含其他特殊符号，系统会报错。</a:t>
            </a:r>
          </a:p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  变</a:t>
            </a:r>
            <a:r>
              <a:rPr lang="zh-CN" altLang="en-US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量首字母小写，且要有语义，如右图所示，年龄用</a:t>
            </a:r>
            <a:r>
              <a:rPr lang="en-US" altLang="zh-CN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age</a:t>
            </a:r>
            <a:r>
              <a:rPr lang="zh-CN" altLang="en-US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，价格用</a:t>
            </a:r>
            <a:r>
              <a:rPr lang="en-US" altLang="zh-CN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price</a:t>
            </a:r>
            <a:r>
              <a:rPr lang="zh-CN" altLang="en-US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，消息用</a:t>
            </a:r>
            <a:r>
              <a:rPr lang="en-US" altLang="zh-CN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message</a:t>
            </a:r>
            <a:r>
              <a:rPr lang="zh-CN" altLang="en-US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。随意命名变量虽然不会报错，但会严重影响代码的可读性。</a:t>
            </a:r>
          </a:p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  推</a:t>
            </a:r>
            <a:r>
              <a:rPr lang="zh-CN" altLang="en-US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荐使用驼峰命名，如果变量名由多个单词组成，则第二个单词开始首字母大写。</a:t>
            </a:r>
            <a:endParaRPr lang="zh-CN" altLang="en-US" sz="1600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4770" y="1164277"/>
            <a:ext cx="4106912" cy="5146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300" tIns="28150" rIns="56300" bIns="28150"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4770" y="1245558"/>
            <a:ext cx="4106912" cy="333849"/>
          </a:xfrm>
          <a:prstGeom prst="rect">
            <a:avLst/>
          </a:prstGeom>
          <a:noFill/>
        </p:spPr>
        <p:txBody>
          <a:bodyPr wrap="square" lIns="56300" tIns="28150" rIns="56300" bIns="28150" rtlCol="0">
            <a:spAutoFit/>
          </a:bodyPr>
          <a:lstStyle/>
          <a:p>
            <a:pPr algn="ctr"/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sz="1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32803" y="1164277"/>
            <a:ext cx="4106912" cy="5146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300" tIns="28150" rIns="56300" bIns="28150"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532803" y="1245558"/>
            <a:ext cx="4106912" cy="333849"/>
          </a:xfrm>
          <a:prstGeom prst="rect">
            <a:avLst/>
          </a:prstGeom>
          <a:noFill/>
        </p:spPr>
        <p:txBody>
          <a:bodyPr wrap="square" lIns="56300" tIns="28150" rIns="56300" bIns="28150" rtlCol="0">
            <a:spAutoFit/>
          </a:bodyPr>
          <a:lstStyle/>
          <a:p>
            <a:pPr algn="ctr"/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示例代码</a:t>
            </a:r>
            <a:endParaRPr lang="en-US" altLang="zh-CN" sz="1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 descr="E:\盛邦升华\TeachingPlan\最新课程体系\课程内容\04-JavaScript基础\第02章：变量与数据类型\3-案例源码与素材\素材\变量命名规范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1682" y="1943100"/>
            <a:ext cx="4381500" cy="3467100"/>
          </a:xfrm>
          <a:prstGeom prst="rect">
            <a:avLst/>
          </a:prstGeom>
          <a:noFill/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360045" tIns="46990" rIns="90170" bIns="46990" anchor="ctr"/>
          <a:lstStyle/>
          <a:p>
            <a:pPr algn="just"/>
            <a:r>
              <a:rPr lang="zh-CN" altLang="en-US" sz="3600" b="1" smtClean="0">
                <a:solidFill>
                  <a:srgbClr val="FFFFFF"/>
                </a:solidFill>
                <a:latin typeface="Arial Black" pitchFamily="34" charset="0"/>
                <a:ea typeface="微软雅黑" pitchFamily="34" charset="-122"/>
              </a:rPr>
              <a:t>输出变量的值</a:t>
            </a:r>
            <a:endParaRPr lang="en-US" altLang="zh-CN" sz="3600" b="1" smtClean="0">
              <a:solidFill>
                <a:srgbClr val="FFFFFF"/>
              </a:solidFill>
              <a:latin typeface="Arial Black" pitchFamily="34" charset="0"/>
              <a:ea typeface="微软雅黑" pitchFamily="34" charset="-122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itchFamily="2" charset="2"/>
              <a:buNone/>
            </a:pPr>
            <a:r>
              <a:rPr lang="en-US" altLang="zh-CN" sz="4000" smtClean="0">
                <a:solidFill>
                  <a:srgbClr val="003894"/>
                </a:solidFill>
              </a:rPr>
              <a:t>03</a:t>
            </a:r>
            <a:endParaRPr lang="zh-CN" alt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  <p:sp>
        <p:nvSpPr>
          <p:cNvPr id="8" name="矩形 7"/>
          <p:cNvSpPr/>
          <p:nvPr/>
        </p:nvSpPr>
        <p:spPr>
          <a:xfrm>
            <a:off x="270623" y="1812434"/>
            <a:ext cx="4262180" cy="2264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  通</a:t>
            </a:r>
            <a:r>
              <a:rPr lang="zh-CN" altLang="en-US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过</a:t>
            </a:r>
            <a:r>
              <a:rPr lang="en-US" altLang="zh-CN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var</a:t>
            </a:r>
            <a:r>
              <a:rPr lang="zh-CN" altLang="en-US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定义变量后，再次使用变量名，代表的就是变量中存储的值，我们可以通过</a:t>
            </a:r>
            <a:r>
              <a:rPr lang="en-US" altLang="zh-CN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console.log</a:t>
            </a:r>
            <a:r>
              <a:rPr lang="zh-CN" altLang="en-US" sz="160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将变量的值在控制台输出。注意：输出的数字在控制台是蓝色，输出的字符在控制台是黑色，那么在程序中，数字和字符有什么区别？这就是下一节要讲的数据类型。</a:t>
            </a:r>
            <a:endParaRPr lang="zh-CN" altLang="en-US" sz="1600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4770" y="1164277"/>
            <a:ext cx="4106912" cy="5146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300" tIns="28150" rIns="56300" bIns="28150"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4770" y="1245558"/>
            <a:ext cx="4106912" cy="333849"/>
          </a:xfrm>
          <a:prstGeom prst="rect">
            <a:avLst/>
          </a:prstGeom>
          <a:noFill/>
        </p:spPr>
        <p:txBody>
          <a:bodyPr wrap="square" lIns="56300" tIns="28150" rIns="56300" bIns="28150" rtlCol="0">
            <a:spAutoFit/>
          </a:bodyPr>
          <a:lstStyle/>
          <a:p>
            <a:pPr algn="ctr"/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sz="1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32803" y="1164277"/>
            <a:ext cx="4106912" cy="5146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300" tIns="28150" rIns="56300" bIns="28150"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532803" y="1245558"/>
            <a:ext cx="4106912" cy="333849"/>
          </a:xfrm>
          <a:prstGeom prst="rect">
            <a:avLst/>
          </a:prstGeom>
          <a:noFill/>
        </p:spPr>
        <p:txBody>
          <a:bodyPr wrap="square" lIns="56300" tIns="28150" rIns="56300" bIns="28150" rtlCol="0">
            <a:spAutoFit/>
          </a:bodyPr>
          <a:lstStyle/>
          <a:p>
            <a:pPr algn="ctr"/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示例代码</a:t>
            </a:r>
            <a:endParaRPr lang="en-US" altLang="zh-CN" sz="1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E:\盛邦升华\TeachingPlan\最新课程体系\课程内容\04-JavaScript基础\第02章：变量与数据类型\3-案例源码与素材\素材\输出变量值效果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1682" y="3631709"/>
            <a:ext cx="3143250" cy="1247775"/>
          </a:xfrm>
          <a:prstGeom prst="rect">
            <a:avLst/>
          </a:prstGeom>
          <a:noFill/>
        </p:spPr>
      </p:pic>
      <p:pic>
        <p:nvPicPr>
          <p:cNvPr id="2051" name="Picture 3" descr="E:\盛邦升华\TeachingPlan\最新课程体系\课程内容\04-JavaScript基础\第02章：变量与数据类型\3-案例源码与素材\素材\输出变量值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1682" y="1812434"/>
            <a:ext cx="3629025" cy="1638300"/>
          </a:xfrm>
          <a:prstGeom prst="rect">
            <a:avLst/>
          </a:prstGeom>
          <a:noFill/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</TotalTime>
  <Pages>0</Pages>
  <Words>1393</Words>
  <Characters>0</Characters>
  <Application>Microsoft Office PowerPoint</Application>
  <DocSecurity>0</DocSecurity>
  <PresentationFormat>全屏显示(4:3)</PresentationFormat>
  <Lines>0</Lines>
  <Paragraphs>105</Paragraphs>
  <Slides>18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dreamsummit</cp:lastModifiedBy>
  <cp:revision>969</cp:revision>
  <dcterms:created xsi:type="dcterms:W3CDTF">2013-01-25T01:44:32Z</dcterms:created>
  <dcterms:modified xsi:type="dcterms:W3CDTF">2017-09-08T14:50:51Z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