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1284" r:id="rId3"/>
    <p:sldId id="967" r:id="rId4"/>
    <p:sldId id="1337" r:id="rId5"/>
    <p:sldId id="1338" r:id="rId6"/>
    <p:sldId id="1332" r:id="rId7"/>
    <p:sldId id="1349" r:id="rId8"/>
    <p:sldId id="1333" r:id="rId9"/>
    <p:sldId id="1342" r:id="rId10"/>
    <p:sldId id="1015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F6"/>
    <a:srgbClr val="003894"/>
    <a:srgbClr val="0099FF"/>
    <a:srgbClr val="6699FF"/>
    <a:srgbClr val="003B94"/>
    <a:srgbClr val="0066FF"/>
    <a:srgbClr val="99CCFF"/>
    <a:srgbClr val="FF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>
        <p:scale>
          <a:sx n="100" d="100"/>
          <a:sy n="100" d="100"/>
        </p:scale>
        <p:origin x="-1932" y="-258"/>
      </p:cViewPr>
      <p:guideLst>
        <p:guide orient="horz" pos="2059"/>
        <p:guide pos="30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26675" cy="7372667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2249FB-3D36-44BB-96FB-86A179E309E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4097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文本占位符 4098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  我是盛邦升华的XXX，很高兴为大家做盛邦升华产品的介绍。下面是我的联系方式，欢迎大家和我联系。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B1ABED-F048-4FE8-A200-67F91778EB0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2A469-28C2-487D-987F-5692DAE6DDC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70000"/>
            <a:ext cx="2057400" cy="48561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0"/>
            <a:ext cx="6052930" cy="48561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DCA854-F937-4157-AEF6-498C8232E73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70000"/>
            <a:ext cx="8229600" cy="48561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127CA4-6C9B-4AD0-AC89-6FE15F6C935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EE7F36-FFF6-46E9-84EE-37F43705499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E4202C-3C0A-4A2C-BFD4-CA33332A52B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80B25D-2425-47D1-A118-79777CBD629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E9B37C-8A97-4730-9C28-3641A08A659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1ECB6F-F79A-4DDF-BECA-4DDD7311E55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CE6FC6-A05D-493F-90A1-ABA93EC5A81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069BA8-3A48-4481-846D-76ACDCDB095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750540-0E5A-48EC-AAC6-154E4F7DB56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270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2693988"/>
            <a:ext cx="82296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3F0B80A-0D55-4CC0-8EC2-3A8A2E7330BE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0" name="Picture 6" descr="盛邦升华职业教育VI手册-2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7200" y="274638"/>
            <a:ext cx="18034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238125" y="898525"/>
            <a:ext cx="8634413" cy="0"/>
          </a:xfrm>
          <a:prstGeom prst="line">
            <a:avLst/>
          </a:prstGeom>
          <a:noFill/>
          <a:ln w="28575">
            <a:solidFill>
              <a:srgbClr val="003894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push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1916724" y="5611813"/>
            <a:ext cx="58996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003894"/>
                </a:solidFill>
                <a:ea typeface="微软雅黑" pitchFamily="34" charset="-122"/>
              </a:rPr>
              <a:t>  姓名</a:t>
            </a:r>
            <a:r>
              <a:rPr lang="zh-CN" altLang="en-US" sz="2000" b="1" smtClean="0">
                <a:solidFill>
                  <a:srgbClr val="003894"/>
                </a:solidFill>
                <a:ea typeface="微软雅黑" pitchFamily="34" charset="-122"/>
              </a:rPr>
              <a:t>：</a:t>
            </a:r>
            <a:r>
              <a:rPr lang="en-US" altLang="zh-CN" sz="2000" b="1" smtClean="0">
                <a:solidFill>
                  <a:srgbClr val="003894"/>
                </a:solidFill>
                <a:ea typeface="微软雅黑" pitchFamily="34" charset="-122"/>
              </a:rPr>
              <a:t>           </a:t>
            </a:r>
            <a:r>
              <a:rPr lang="zh-CN" altLang="en-US" sz="2000" b="1">
                <a:solidFill>
                  <a:srgbClr val="003894"/>
                </a:solidFill>
                <a:ea typeface="微软雅黑" pitchFamily="34" charset="-122"/>
              </a:rPr>
              <a:t>邮箱：</a:t>
            </a:r>
            <a:r>
              <a:rPr lang="en-US" altLang="zh-CN" sz="2000" b="1">
                <a:solidFill>
                  <a:srgbClr val="003894"/>
                </a:solidFill>
                <a:ea typeface="微软雅黑" pitchFamily="34" charset="-122"/>
              </a:rPr>
              <a:t> </a:t>
            </a:r>
            <a:r>
              <a:rPr lang="en-US" altLang="zh-CN" sz="2000" b="1" smtClean="0">
                <a:solidFill>
                  <a:srgbClr val="003894"/>
                </a:solidFill>
                <a:ea typeface="微软雅黑" pitchFamily="34" charset="-122"/>
              </a:rPr>
              <a:t> </a:t>
            </a:r>
            <a:endParaRPr lang="zh-CN" altLang="en-US" sz="2000" b="1">
              <a:solidFill>
                <a:srgbClr val="003894"/>
              </a:solidFill>
              <a:ea typeface="微软雅黑" pitchFamily="34" charset="-122"/>
            </a:endParaRPr>
          </a:p>
          <a:p>
            <a:pPr algn="ctr"/>
            <a:r>
              <a:rPr lang="en-US" altLang="zh-CN" sz="2000" b="1">
                <a:solidFill>
                  <a:srgbClr val="003894"/>
                </a:solidFill>
                <a:ea typeface="微软雅黑" pitchFamily="34" charset="-122"/>
              </a:rPr>
              <a:t>   </a:t>
            </a:r>
          </a:p>
        </p:txBody>
      </p:sp>
      <p:sp>
        <p:nvSpPr>
          <p:cNvPr id="5126" name="Rectangle 2"/>
          <p:cNvSpPr>
            <a:spLocks noGrp="1" noChangeArrowheads="1"/>
          </p:cNvSpPr>
          <p:nvPr/>
        </p:nvSpPr>
        <p:spPr bwMode="auto">
          <a:xfrm>
            <a:off x="4156075" y="5111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  <p:sp>
        <p:nvSpPr>
          <p:cNvPr id="2059" name="Rectangle 2"/>
          <p:cNvSpPr>
            <a:spLocks noChangeArrowheads="1"/>
          </p:cNvSpPr>
          <p:nvPr/>
        </p:nvSpPr>
        <p:spPr bwMode="auto">
          <a:xfrm>
            <a:off x="1304925" y="3779838"/>
            <a:ext cx="7134225" cy="183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第</a:t>
            </a:r>
            <a:r>
              <a:rPr lang="en-US" altLang="zh-CN" sz="36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03</a:t>
            </a:r>
            <a:r>
              <a:rPr lang="zh-CN" altLang="en-US" sz="36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章：购物车（实训课）</a:t>
            </a:r>
            <a:endParaRPr lang="zh-CN" altLang="en-US" sz="2800" b="1" i="1" noProof="1">
              <a:solidFill>
                <a:srgbClr val="003894"/>
              </a:solidFill>
              <a:effectLst>
                <a:outerShdw blurRad="38100" dist="38100" dir="2700000">
                  <a:srgbClr val="C0C0C0"/>
                </a:outerShdw>
              </a:effectLst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38" name="矩形 4"/>
          <p:cNvSpPr>
            <a:spLocks noChangeArrowheads="1"/>
          </p:cNvSpPr>
          <p:nvPr/>
        </p:nvSpPr>
        <p:spPr bwMode="auto">
          <a:xfrm>
            <a:off x="2378075" y="5445125"/>
            <a:ext cx="5576888" cy="812800"/>
          </a:xfrm>
          <a:prstGeom prst="rect">
            <a:avLst/>
          </a:prstGeom>
          <a:solidFill>
            <a:srgbClr val="003894">
              <a:alpha val="69019"/>
            </a:srgbClr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ctr"/>
            <a:r>
              <a:rPr lang="zh-CN" altLang="en-US" sz="3600" b="1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谢谢，我们一直在努力！</a:t>
            </a:r>
          </a:p>
        </p:txBody>
      </p:sp>
      <p:pic>
        <p:nvPicPr>
          <p:cNvPr id="116739" name="图片 90114" descr="盛邦升华职业教育二维码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6038" y="5319713"/>
            <a:ext cx="938212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40" name="文本框 90115"/>
          <p:cNvSpPr txBox="1">
            <a:spLocks noChangeArrowheads="1"/>
          </p:cNvSpPr>
          <p:nvPr/>
        </p:nvSpPr>
        <p:spPr bwMode="auto">
          <a:xfrm>
            <a:off x="2378075" y="4652963"/>
            <a:ext cx="586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网站：</a:t>
            </a:r>
            <a:r>
              <a:rPr lang="en-US" altLang="zh-CN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www.ss-vet.com</a:t>
            </a:r>
            <a:r>
              <a:rPr lang="zh-CN" altLang="en-US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 微信号：ss-vet</a:t>
            </a:r>
            <a:endParaRPr lang="zh-CN" altLang="en-US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5126" name="Rectangle 2"/>
          <p:cNvSpPr>
            <a:spLocks noGrp="1" noChangeArrowheads="1"/>
          </p:cNvSpPr>
          <p:nvPr/>
        </p:nvSpPr>
        <p:spPr bwMode="auto">
          <a:xfrm>
            <a:off x="4156075" y="539750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 txBox="1">
            <a:spLocks noChangeArrowheads="1"/>
          </p:cNvSpPr>
          <p:nvPr/>
        </p:nvSpPr>
        <p:spPr bwMode="auto">
          <a:xfrm>
            <a:off x="7658100" y="450850"/>
            <a:ext cx="12827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目 录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200400" y="1794338"/>
            <a:ext cx="4457700" cy="1138237"/>
            <a:chOff x="2187" y="914"/>
            <a:chExt cx="3225" cy="718"/>
          </a:xfrm>
        </p:grpSpPr>
        <p:pic>
          <p:nvPicPr>
            <p:cNvPr id="3105" name="矩形 6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87" y="1110"/>
              <a:ext cx="3225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6" name="圆角矩形 6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33" y="914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7" name="TextBox 61"/>
            <p:cNvSpPr txBox="1">
              <a:spLocks noChangeArrowheads="1"/>
            </p:cNvSpPr>
            <p:nvPr/>
          </p:nvSpPr>
          <p:spPr bwMode="auto">
            <a:xfrm>
              <a:off x="2614" y="1094"/>
              <a:ext cx="23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2659062" y="2642063"/>
            <a:ext cx="4633913" cy="1163637"/>
            <a:chOff x="1876" y="1455"/>
            <a:chExt cx="3540" cy="734"/>
          </a:xfrm>
        </p:grpSpPr>
        <p:pic>
          <p:nvPicPr>
            <p:cNvPr id="3102" name="矩形 72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76" y="1667"/>
              <a:ext cx="3540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3" name="圆角矩形 7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10" y="1455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4" name="TextBox 61"/>
            <p:cNvSpPr txBox="1">
              <a:spLocks noChangeArrowheads="1"/>
            </p:cNvSpPr>
            <p:nvPr/>
          </p:nvSpPr>
          <p:spPr bwMode="auto">
            <a:xfrm>
              <a:off x="2293" y="1638"/>
              <a:ext cx="23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77" name="TextBox 71"/>
          <p:cNvSpPr txBox="1">
            <a:spLocks noChangeArrowheads="1"/>
          </p:cNvSpPr>
          <p:nvPr/>
        </p:nvSpPr>
        <p:spPr bwMode="auto">
          <a:xfrm>
            <a:off x="3540429" y="2983375"/>
            <a:ext cx="3335033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itchFamily="49" charset="-122"/>
              </a:rPr>
              <a:t>需求分析</a:t>
            </a:r>
            <a:endParaRPr lang="zh-CN" altLang="en-US" sz="2000" b="1">
              <a:ea typeface="黑体" pitchFamily="49" charset="-122"/>
            </a:endParaRP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2212975" y="3516775"/>
            <a:ext cx="4529137" cy="1173163"/>
            <a:chOff x="1553" y="2008"/>
            <a:chExt cx="3859" cy="738"/>
          </a:xfrm>
        </p:grpSpPr>
        <p:pic>
          <p:nvPicPr>
            <p:cNvPr id="3099" name="矩形 78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53" y="2223"/>
              <a:ext cx="385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0" name="圆角矩形 8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834" y="2008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1" name="TextBox 61"/>
            <p:cNvSpPr txBox="1">
              <a:spLocks noChangeArrowheads="1"/>
            </p:cNvSpPr>
            <p:nvPr/>
          </p:nvSpPr>
          <p:spPr bwMode="auto">
            <a:xfrm>
              <a:off x="2016" y="2189"/>
              <a:ext cx="239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81" name="TextBox 34"/>
          <p:cNvSpPr txBox="1">
            <a:spLocks noChangeArrowheads="1"/>
          </p:cNvSpPr>
          <p:nvPr/>
        </p:nvSpPr>
        <p:spPr bwMode="auto">
          <a:xfrm>
            <a:off x="3657600" y="3767600"/>
            <a:ext cx="2714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en-US" sz="3200" i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3" name="TextBox 71"/>
          <p:cNvSpPr txBox="1">
            <a:spLocks noChangeArrowheads="1"/>
          </p:cNvSpPr>
          <p:nvPr/>
        </p:nvSpPr>
        <p:spPr bwMode="auto">
          <a:xfrm>
            <a:off x="4120968" y="2130888"/>
            <a:ext cx="313390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itchFamily="49" charset="-122"/>
              </a:rPr>
              <a:t>功能展示</a:t>
            </a:r>
            <a:endParaRPr lang="zh-CN" altLang="en-US" sz="2000" b="1">
              <a:ea typeface="黑体" pitchFamily="49" charset="-122"/>
            </a:endParaRPr>
          </a:p>
        </p:txBody>
      </p:sp>
      <p:sp>
        <p:nvSpPr>
          <p:cNvPr id="3084" name="TextBox 71"/>
          <p:cNvSpPr txBox="1">
            <a:spLocks noChangeArrowheads="1"/>
          </p:cNvSpPr>
          <p:nvPr/>
        </p:nvSpPr>
        <p:spPr bwMode="auto">
          <a:xfrm>
            <a:off x="3036961" y="3869200"/>
            <a:ext cx="3335264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itchFamily="49" charset="-122"/>
              </a:rPr>
              <a:t>功能实现</a:t>
            </a:r>
            <a:endParaRPr lang="zh-CN" altLang="en-US" sz="2000" b="1">
              <a:ea typeface="黑体" pitchFamily="49" charset="-122"/>
            </a:endParaRPr>
          </a:p>
        </p:txBody>
      </p:sp>
      <p:pic>
        <p:nvPicPr>
          <p:cNvPr id="226341" name="Picture 37" descr="未标题-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6550" y="1412875"/>
            <a:ext cx="2281238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33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78625" y="4795838"/>
            <a:ext cx="1589088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功能展示</a:t>
            </a:r>
            <a:endParaRPr lang="en-US" altLang="zh-CN" sz="3600" b="1" smtClean="0">
              <a:solidFill>
                <a:srgbClr val="FFFFFF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itchFamily="2" charset="2"/>
              <a:buNone/>
            </a:pPr>
            <a:r>
              <a:rPr lang="en-US" altLang="zh-CN" sz="4000">
                <a:solidFill>
                  <a:srgbClr val="003894"/>
                </a:solidFill>
              </a:rPr>
              <a:t>01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" name="TextBox 28"/>
          <p:cNvSpPr txBox="1"/>
          <p:nvPr/>
        </p:nvSpPr>
        <p:spPr>
          <a:xfrm>
            <a:off x="1709175" y="2857321"/>
            <a:ext cx="1712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页面左侧为商品列表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29"/>
          <p:cNvSpPr txBox="1"/>
          <p:nvPr/>
        </p:nvSpPr>
        <p:spPr>
          <a:xfrm>
            <a:off x="3421268" y="2995106"/>
            <a:ext cx="40629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、商品有名称和单价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、可以设置购买数量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、可以添加到购物车</a:t>
            </a:r>
            <a:endParaRPr lang="en-US" altLang="zh-CN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1709175" y="2857321"/>
            <a:ext cx="1529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页面右边为购物车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3421268" y="2995106"/>
            <a:ext cx="40629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、可以修改商品数量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可以删除商品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、点击购买，弹出总价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需求分析</a:t>
            </a:r>
            <a:endParaRPr lang="en-US" altLang="zh-CN" sz="3600" b="1" smtClean="0">
              <a:solidFill>
                <a:srgbClr val="FFFFFF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02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1709175" y="2995106"/>
            <a:ext cx="152932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3421268" y="2995106"/>
            <a:ext cx="40629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确定数据格式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、确定商品列表字段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确定购物车表格字段</a:t>
            </a:r>
          </a:p>
          <a:p>
            <a:pPr defTabSz="685800">
              <a:lnSpc>
                <a:spcPts val="2200"/>
              </a:lnSpc>
              <a:defRPr/>
            </a:pPr>
            <a:endParaRPr lang="zh-CN" altLang="en-US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功能实现</a:t>
            </a:r>
            <a:endParaRPr lang="en-US" altLang="zh-CN" sz="3600" b="1" smtClean="0">
              <a:solidFill>
                <a:srgbClr val="FFFFFF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03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1709175" y="2995106"/>
            <a:ext cx="152932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功能实现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3421268" y="2995106"/>
            <a:ext cx="40629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、编写商品列表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、编写购物车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、计算总价</a:t>
            </a:r>
            <a:endParaRPr lang="zh-CN" altLang="en-US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</TotalTime>
  <Pages>0</Pages>
  <Words>413</Words>
  <Characters>0</Characters>
  <Application>Microsoft Office PowerPoint</Application>
  <DocSecurity>0</DocSecurity>
  <PresentationFormat>全屏显示(4:3)</PresentationFormat>
  <Lines>0</Lines>
  <Paragraphs>46</Paragraphs>
  <Slides>10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dreamsummit</cp:lastModifiedBy>
  <cp:revision>973</cp:revision>
  <dcterms:created xsi:type="dcterms:W3CDTF">2013-01-25T01:44:32Z</dcterms:created>
  <dcterms:modified xsi:type="dcterms:W3CDTF">2017-10-23T03:29:01Z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