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65" r:id="rId2"/>
    <p:sldId id="536" r:id="rId3"/>
    <p:sldId id="489" r:id="rId4"/>
    <p:sldId id="490" r:id="rId5"/>
    <p:sldId id="491" r:id="rId6"/>
    <p:sldId id="537" r:id="rId7"/>
    <p:sldId id="492" r:id="rId8"/>
    <p:sldId id="493" r:id="rId9"/>
    <p:sldId id="538" r:id="rId10"/>
    <p:sldId id="539" r:id="rId11"/>
    <p:sldId id="412" r:id="rId12"/>
  </p:sldIdLst>
  <p:sldSz cx="9144000" cy="6858000" type="screen4x3"/>
  <p:notesSz cx="6761163" cy="9942513"/>
  <p:custDataLst>
    <p:tags r:id="rId15"/>
  </p:custDataLst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83884"/>
    <a:srgbClr val="DE0000"/>
    <a:srgbClr val="D40000"/>
    <a:srgbClr val="12AD2B"/>
    <a:srgbClr val="00923F"/>
    <a:srgbClr val="339900"/>
    <a:srgbClr val="006BB9"/>
    <a:srgbClr val="0099E2"/>
    <a:srgbClr val="002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77" autoAdjust="0"/>
    <p:restoredTop sz="94667" autoAdjust="0"/>
  </p:normalViewPr>
  <p:slideViewPr>
    <p:cSldViewPr snapToObjects="1">
      <p:cViewPr>
        <p:scale>
          <a:sx n="100" d="100"/>
          <a:sy n="100" d="100"/>
        </p:scale>
        <p:origin x="-984" y="216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2" d="100"/>
          <a:sy n="62" d="100"/>
        </p:scale>
        <p:origin x="-2928" y="-84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467" cy="49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10" tIns="45655" rIns="91310" bIns="45655" numCol="1" anchor="t" anchorCtr="0" compatLnSpc="1">
            <a:prstTxWarp prst="textNoShape">
              <a:avLst/>
            </a:prstTxWarp>
          </a:bodyPr>
          <a:lstStyle>
            <a:lvl1pPr defTabSz="913538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123" y="0"/>
            <a:ext cx="2930467" cy="49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10" tIns="45655" rIns="91310" bIns="45655" numCol="1" anchor="t" anchorCtr="0" compatLnSpc="1">
            <a:prstTxWarp prst="textNoShape">
              <a:avLst/>
            </a:prstTxWarp>
          </a:bodyPr>
          <a:lstStyle>
            <a:lvl1pPr algn="r" defTabSz="913538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169"/>
            <a:ext cx="2930467" cy="49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10" tIns="45655" rIns="91310" bIns="45655" numCol="1" anchor="b" anchorCtr="0" compatLnSpc="1">
            <a:prstTxWarp prst="textNoShape">
              <a:avLst/>
            </a:prstTxWarp>
          </a:bodyPr>
          <a:lstStyle>
            <a:lvl1pPr defTabSz="913538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123" y="9443169"/>
            <a:ext cx="2930467" cy="49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10" tIns="45655" rIns="91310" bIns="45655" numCol="1" anchor="b" anchorCtr="0" compatLnSpc="1">
            <a:prstTxWarp prst="textNoShape">
              <a:avLst/>
            </a:prstTxWarp>
          </a:bodyPr>
          <a:lstStyle>
            <a:lvl1pPr algn="r" defTabSz="913538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fld id="{BF81F9A3-147D-494B-B009-21E52E109C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25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467" cy="49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05" tIns="45653" rIns="91305" bIns="45653" numCol="1" anchor="t" anchorCtr="0" compatLnSpc="1">
            <a:prstTxWarp prst="textNoShape">
              <a:avLst/>
            </a:prstTxWarp>
          </a:bodyPr>
          <a:lstStyle>
            <a:lvl1pPr defTabSz="913538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123" y="0"/>
            <a:ext cx="2930467" cy="49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05" tIns="45653" rIns="91305" bIns="45653" numCol="1" anchor="t" anchorCtr="0" compatLnSpc="1">
            <a:prstTxWarp prst="textNoShape">
              <a:avLst/>
            </a:prstTxWarp>
          </a:bodyPr>
          <a:lstStyle>
            <a:lvl1pPr algn="r" defTabSz="913538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5173" y="4723962"/>
            <a:ext cx="5410819" cy="4473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05" tIns="45653" rIns="91305" bIns="456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169"/>
            <a:ext cx="2930467" cy="49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05" tIns="45653" rIns="91305" bIns="45653" numCol="1" anchor="b" anchorCtr="0" compatLnSpc="1">
            <a:prstTxWarp prst="textNoShape">
              <a:avLst/>
            </a:prstTxWarp>
          </a:bodyPr>
          <a:lstStyle>
            <a:lvl1pPr defTabSz="913538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123" y="9443169"/>
            <a:ext cx="2930467" cy="49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05" tIns="45653" rIns="91305" bIns="45653" numCol="1" anchor="b" anchorCtr="0" compatLnSpc="1">
            <a:prstTxWarp prst="textNoShape">
              <a:avLst/>
            </a:prstTxWarp>
          </a:bodyPr>
          <a:lstStyle>
            <a:lvl1pPr algn="r" defTabSz="913538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fld id="{4C09E8AB-00C8-4B59-9B11-EFC95F032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3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‹#›</a:t>
            </a:r>
          </a:p>
        </p:txBody>
      </p:sp>
      <p:sp>
        <p:nvSpPr>
          <p:cNvPr id="36867" name="Text Box 2"/>
          <p:cNvSpPr txBox="1">
            <a:spLocks noGrp="1" noChangeArrowheads="1"/>
          </p:cNvSpPr>
          <p:nvPr/>
        </p:nvSpPr>
        <p:spPr bwMode="auto">
          <a:xfrm>
            <a:off x="3829148" y="9443549"/>
            <a:ext cx="2930421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68" tIns="45985" rIns="91968" bIns="45985" anchor="b"/>
          <a:lstStyle/>
          <a:p>
            <a:pPr algn="r"/>
            <a:r>
              <a:rPr lang="en-US" altLang="zh-CN"/>
              <a:t>6</a:t>
            </a:r>
          </a:p>
        </p:txBody>
      </p:sp>
      <p:sp>
        <p:nvSpPr>
          <p:cNvPr id="368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71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‹#›</a:t>
            </a:r>
          </a:p>
        </p:txBody>
      </p:sp>
      <p:sp>
        <p:nvSpPr>
          <p:cNvPr id="37891" name="Text Box 2"/>
          <p:cNvSpPr txBox="1">
            <a:spLocks noGrp="1" noChangeArrowheads="1"/>
          </p:cNvSpPr>
          <p:nvPr/>
        </p:nvSpPr>
        <p:spPr bwMode="auto">
          <a:xfrm>
            <a:off x="3829148" y="9443549"/>
            <a:ext cx="2930421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68" tIns="45985" rIns="91968" bIns="45985" anchor="b"/>
          <a:lstStyle/>
          <a:p>
            <a:pPr algn="r"/>
            <a:r>
              <a:rPr lang="en-US" altLang="zh-CN"/>
              <a:t>6</a:t>
            </a:r>
          </a:p>
        </p:txBody>
      </p:sp>
      <p:sp>
        <p:nvSpPr>
          <p:cNvPr id="378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25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 bwMode="auto">
          <a:xfrm>
            <a:off x="4" y="1772819"/>
            <a:ext cx="9143999" cy="2828807"/>
          </a:xfrm>
          <a:prstGeom prst="rect">
            <a:avLst/>
          </a:prstGeom>
          <a:solidFill>
            <a:srgbClr val="1838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1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539552" y="1980000"/>
            <a:ext cx="8077696" cy="720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1440" tIns="45720" rIns="91440" bIns="45720" anchor="ctr" anchorCtr="0"/>
          <a:lstStyle>
            <a:lvl1pPr algn="r" rtl="0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059832" y="2700000"/>
            <a:ext cx="5557416" cy="612000"/>
          </a:xfrm>
          <a:prstGeom prst="rect">
            <a:avLst/>
          </a:prstGeom>
        </p:spPr>
        <p:txBody>
          <a:bodyPr anchor="ctr" anchorCtr="0"/>
          <a:lstStyle>
            <a:lvl1pPr marL="0" indent="0" algn="r" defTabSz="881063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392000" y="3600000"/>
            <a:ext cx="4226400" cy="792088"/>
          </a:xfrm>
          <a:prstGeom prst="rect">
            <a:avLst/>
          </a:prstGeom>
        </p:spPr>
        <p:txBody>
          <a:bodyPr lIns="91440" tIns="45720" rIns="91440" bIns="45720"/>
          <a:lstStyle>
            <a:lvl1pPr marL="0" marR="0" indent="0" algn="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120000"/>
              <a:buFont typeface="Wingdings" pitchFamily="2" charset="2"/>
              <a:buNone/>
              <a:tabLst/>
              <a:defRPr lang="zh-CN" altLang="en-US" sz="16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4" y="4601624"/>
            <a:ext cx="9143999" cy="43200"/>
          </a:xfrm>
          <a:prstGeom prst="rect">
            <a:avLst/>
          </a:prstGeom>
          <a:solidFill>
            <a:srgbClr val="DE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4" name="Picture 2" descr="E:\工作文件\VI视觉识别\杂项素材\图形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54205"/>
            <a:ext cx="2592288" cy="2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6" descr="C:\Users\08735\Desktop\聚光科技LOGO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838" y="260648"/>
            <a:ext cx="1862506" cy="40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E:\工作文件\VI视觉识别\杂项素材\11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6" y="6401873"/>
            <a:ext cx="3600394" cy="30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083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，重点与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C09CF-B278-43B2-BEE5-AC3DB108F6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title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标题</a:t>
            </a:r>
            <a:endParaRPr lang="en-US" dirty="0" smtClean="0"/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itchFamily="2" charset="2"/>
              <a:buNone/>
              <a:tabLst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itchFamily="2" charset="2"/>
              <a:buNone/>
              <a:tabLst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872000"/>
            <a:ext cx="3960000" cy="3888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800" tIns="46800" rIns="46800" bIns="4680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872000"/>
            <a:ext cx="3960000" cy="3888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800" tIns="46800" rIns="468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171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版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6A23B-73E6-4DF5-9296-CE83C25FC8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title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标题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6343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 bwMode="auto">
          <a:xfrm>
            <a:off x="4" y="1772819"/>
            <a:ext cx="9143999" cy="2828807"/>
          </a:xfrm>
          <a:prstGeom prst="rect">
            <a:avLst/>
          </a:prstGeom>
          <a:solidFill>
            <a:srgbClr val="1838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4" y="4601624"/>
            <a:ext cx="9143999" cy="43200"/>
          </a:xfrm>
          <a:prstGeom prst="rect">
            <a:avLst/>
          </a:prstGeom>
          <a:solidFill>
            <a:srgbClr val="DE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3217863" y="2771724"/>
            <a:ext cx="2705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4800" i="1" spc="-100" dirty="0" smtClean="0">
                <a:solidFill>
                  <a:schemeClr val="bg1"/>
                </a:solidFill>
              </a:rPr>
              <a:t>谢  谢！</a:t>
            </a:r>
          </a:p>
        </p:txBody>
      </p:sp>
      <p:pic>
        <p:nvPicPr>
          <p:cNvPr id="7" name="Picture 4" descr="E:\工作文件\VI视觉识别\杂项素材\11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6" y="6401873"/>
            <a:ext cx="3600394" cy="30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664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203575" y="6619875"/>
            <a:ext cx="2735263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DFC3F-24B5-4A5D-B997-7A6CD0F14D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827348"/>
      </p:ext>
    </p:extLst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203575" y="6619875"/>
            <a:ext cx="2735263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6291E-9940-4084-A9B1-8ACE9B21D9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2071171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512000" y="1620000"/>
            <a:ext cx="6120000" cy="45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800" tIns="46800" rIns="468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title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标题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960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常规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204C4-C10A-499F-BC32-D93F3C262C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title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标题</a:t>
            </a:r>
            <a:endParaRPr lang="en-US" dirty="0" smtClean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0000" y="1008000"/>
            <a:ext cx="8424000" cy="55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800" tIns="46800" rIns="468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4847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008000"/>
            <a:ext cx="3960000" cy="55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800" tIns="46800" rIns="46800" bIns="4680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</p:txBody>
      </p:sp>
      <p:sp>
        <p:nvSpPr>
          <p:cNvPr id="18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008000"/>
            <a:ext cx="3960000" cy="55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800" tIns="46800" rIns="468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D33AB-5208-45B3-B4C4-C2D2F189FB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title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标题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7307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DC8EC-29BC-4800-89ED-51FDA2350B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itchFamily="2" charset="2"/>
              <a:buNone/>
              <a:tabLst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360000" y="1008000"/>
            <a:ext cx="8424000" cy="4752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800" tIns="46800" rIns="468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title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标题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2212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DC8EC-29BC-4800-89ED-51FDA2350B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itchFamily="2" charset="2"/>
              <a:buNone/>
              <a:tabLst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360000" y="1872000"/>
            <a:ext cx="8424000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800" tIns="46800" rIns="468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title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标题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99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与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DC8EC-29BC-4800-89ED-51FDA2350B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itchFamily="2" charset="2"/>
              <a:buNone/>
              <a:tabLst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itchFamily="2" charset="2"/>
              <a:buNone/>
              <a:tabLst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360000" y="1872000"/>
            <a:ext cx="8424000" cy="3888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800" tIns="46800" rIns="468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title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标题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6294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C09CF-B278-43B2-BEE5-AC3DB108F6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title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标题</a:t>
            </a:r>
            <a:endParaRPr lang="en-US" dirty="0" smtClean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itchFamily="2" charset="2"/>
              <a:buNone/>
              <a:tabLst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008000"/>
            <a:ext cx="3960000" cy="4752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800" tIns="46800" rIns="46800" bIns="4680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008000"/>
            <a:ext cx="3960000" cy="4752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800" tIns="46800" rIns="468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58572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重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C09CF-B278-43B2-BEE5-AC3DB108F6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title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标题</a:t>
            </a:r>
            <a:endParaRPr lang="en-US" dirty="0" smtClean="0"/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itchFamily="2" charset="2"/>
              <a:buNone/>
              <a:tabLst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872000"/>
            <a:ext cx="3960000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800" tIns="46800" rIns="46800" bIns="4680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872000"/>
            <a:ext cx="3960000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800" tIns="46800" rIns="468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4484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552000"/>
            <a:ext cx="46139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>
                <a:solidFill>
                  <a:srgbClr val="183884"/>
                </a:solidFill>
                <a:ea typeface="+mn-ea"/>
              </a:defRPr>
            </a:lvl1pPr>
          </a:lstStyle>
          <a:p>
            <a:pPr>
              <a:defRPr/>
            </a:pPr>
            <a:fld id="{D4FE18B1-0DDD-4E8B-8EAA-9840798265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Rectangle 29"/>
          <p:cNvSpPr>
            <a:spLocks noGrp="1" noChangeArrowheads="1"/>
          </p:cNvSpPr>
          <p:nvPr>
            <p:ph type="title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标题</a:t>
            </a:r>
            <a:endParaRPr lang="en-US" dirty="0" smtClean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008000"/>
            <a:ext cx="8424000" cy="55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800" tIns="46800" rIns="468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</p:txBody>
      </p:sp>
      <p:sp>
        <p:nvSpPr>
          <p:cNvPr id="2" name="矩形 1"/>
          <p:cNvSpPr/>
          <p:nvPr userDrawn="1"/>
        </p:nvSpPr>
        <p:spPr bwMode="auto">
          <a:xfrm>
            <a:off x="2" y="765849"/>
            <a:ext cx="388800" cy="24000"/>
          </a:xfrm>
          <a:custGeom>
            <a:avLst/>
            <a:gdLst>
              <a:gd name="connsiteX0" fmla="*/ 0 w 269777"/>
              <a:gd name="connsiteY0" fmla="*/ 0 h 18000"/>
              <a:gd name="connsiteX1" fmla="*/ 269777 w 269777"/>
              <a:gd name="connsiteY1" fmla="*/ 0 h 18000"/>
              <a:gd name="connsiteX2" fmla="*/ 269777 w 269777"/>
              <a:gd name="connsiteY2" fmla="*/ 18000 h 18000"/>
              <a:gd name="connsiteX3" fmla="*/ 0 w 269777"/>
              <a:gd name="connsiteY3" fmla="*/ 18000 h 18000"/>
              <a:gd name="connsiteX4" fmla="*/ 0 w 269777"/>
              <a:gd name="connsiteY4" fmla="*/ 0 h 18000"/>
              <a:gd name="connsiteX0" fmla="*/ 0 w 269777"/>
              <a:gd name="connsiteY0" fmla="*/ 0 h 18000"/>
              <a:gd name="connsiteX1" fmla="*/ 269777 w 269777"/>
              <a:gd name="connsiteY1" fmla="*/ 0 h 18000"/>
              <a:gd name="connsiteX2" fmla="*/ 253108 w 269777"/>
              <a:gd name="connsiteY2" fmla="*/ 18000 h 18000"/>
              <a:gd name="connsiteX3" fmla="*/ 0 w 269777"/>
              <a:gd name="connsiteY3" fmla="*/ 18000 h 18000"/>
              <a:gd name="connsiteX4" fmla="*/ 0 w 269777"/>
              <a:gd name="connsiteY4" fmla="*/ 0 h 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777" h="18000">
                <a:moveTo>
                  <a:pt x="0" y="0"/>
                </a:moveTo>
                <a:lnTo>
                  <a:pt x="269777" y="0"/>
                </a:lnTo>
                <a:lnTo>
                  <a:pt x="253108" y="180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DE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421168" y="765848"/>
            <a:ext cx="8730000" cy="24000"/>
          </a:xfrm>
          <a:custGeom>
            <a:avLst/>
            <a:gdLst>
              <a:gd name="connsiteX0" fmla="*/ 0 w 8845847"/>
              <a:gd name="connsiteY0" fmla="*/ 0 h 18000"/>
              <a:gd name="connsiteX1" fmla="*/ 8845847 w 8845847"/>
              <a:gd name="connsiteY1" fmla="*/ 0 h 18000"/>
              <a:gd name="connsiteX2" fmla="*/ 8845847 w 8845847"/>
              <a:gd name="connsiteY2" fmla="*/ 18000 h 18000"/>
              <a:gd name="connsiteX3" fmla="*/ 0 w 8845847"/>
              <a:gd name="connsiteY3" fmla="*/ 18000 h 18000"/>
              <a:gd name="connsiteX4" fmla="*/ 0 w 8845847"/>
              <a:gd name="connsiteY4" fmla="*/ 0 h 18000"/>
              <a:gd name="connsiteX0" fmla="*/ 14288 w 8860135"/>
              <a:gd name="connsiteY0" fmla="*/ 0 h 18000"/>
              <a:gd name="connsiteX1" fmla="*/ 8860135 w 8860135"/>
              <a:gd name="connsiteY1" fmla="*/ 0 h 18000"/>
              <a:gd name="connsiteX2" fmla="*/ 8860135 w 8860135"/>
              <a:gd name="connsiteY2" fmla="*/ 18000 h 18000"/>
              <a:gd name="connsiteX3" fmla="*/ 0 w 8860135"/>
              <a:gd name="connsiteY3" fmla="*/ 18000 h 18000"/>
              <a:gd name="connsiteX4" fmla="*/ 14288 w 8860135"/>
              <a:gd name="connsiteY4" fmla="*/ 0 h 18000"/>
              <a:gd name="connsiteX0" fmla="*/ 21523 w 8860135"/>
              <a:gd name="connsiteY0" fmla="*/ 0 h 18000"/>
              <a:gd name="connsiteX1" fmla="*/ 8860135 w 8860135"/>
              <a:gd name="connsiteY1" fmla="*/ 0 h 18000"/>
              <a:gd name="connsiteX2" fmla="*/ 8860135 w 8860135"/>
              <a:gd name="connsiteY2" fmla="*/ 18000 h 18000"/>
              <a:gd name="connsiteX3" fmla="*/ 0 w 8860135"/>
              <a:gd name="connsiteY3" fmla="*/ 18000 h 18000"/>
              <a:gd name="connsiteX4" fmla="*/ 21523 w 8860135"/>
              <a:gd name="connsiteY4" fmla="*/ 0 h 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0135" h="18000">
                <a:moveTo>
                  <a:pt x="21523" y="0"/>
                </a:moveTo>
                <a:lnTo>
                  <a:pt x="8860135" y="0"/>
                </a:lnTo>
                <a:lnTo>
                  <a:pt x="8860135" y="18000"/>
                </a:lnTo>
                <a:lnTo>
                  <a:pt x="0" y="18000"/>
                </a:lnTo>
                <a:lnTo>
                  <a:pt x="21523" y="0"/>
                </a:lnTo>
                <a:close/>
              </a:path>
            </a:pathLst>
          </a:custGeom>
          <a:solidFill>
            <a:srgbClr val="1838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8" name="Picture 2" descr="E:\工作文件\VI视觉识别\杂项素材\中文横版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811" y="244351"/>
            <a:ext cx="1256010" cy="28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1" r:id="rId2"/>
    <p:sldLayoutId id="2147483780" r:id="rId3"/>
    <p:sldLayoutId id="2147483781" r:id="rId4"/>
    <p:sldLayoutId id="2147483782" r:id="rId5"/>
    <p:sldLayoutId id="2147483803" r:id="rId6"/>
    <p:sldLayoutId id="2147483802" r:id="rId7"/>
    <p:sldLayoutId id="2147483783" r:id="rId8"/>
    <p:sldLayoutId id="2147483804" r:id="rId9"/>
    <p:sldLayoutId id="2147483805" r:id="rId10"/>
    <p:sldLayoutId id="2147483784" r:id="rId11"/>
    <p:sldLayoutId id="2147483798" r:id="rId12"/>
    <p:sldLayoutId id="2147483806" r:id="rId13"/>
    <p:sldLayoutId id="214748380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81063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83884"/>
          </a:solidFill>
          <a:latin typeface="+mj-lt"/>
          <a:ea typeface="+mj-ea"/>
          <a:cs typeface="+mj-cs"/>
        </a:defRPr>
      </a:lvl1pPr>
      <a:lvl2pPr algn="l" defTabSz="88106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微软雅黑" pitchFamily="34" charset="-122"/>
        </a:defRPr>
      </a:lvl2pPr>
      <a:lvl3pPr algn="l" defTabSz="88106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微软雅黑" pitchFamily="34" charset="-122"/>
        </a:defRPr>
      </a:lvl3pPr>
      <a:lvl4pPr algn="l" defTabSz="88106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微软雅黑" pitchFamily="34" charset="-122"/>
        </a:defRPr>
      </a:lvl4pPr>
      <a:lvl5pPr algn="l" defTabSz="88106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微软雅黑" pitchFamily="34" charset="-122"/>
        </a:defRPr>
      </a:lvl5pPr>
      <a:lvl6pPr marL="457200" algn="l" defTabSz="88106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l" defTabSz="88106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l" defTabSz="88106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l" defTabSz="88106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271463" indent="-271463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SzPct val="120000"/>
        <a:buFont typeface="Wingdings" pitchFamily="2" charset="2"/>
        <a:buChar char="§"/>
        <a:defRPr sz="1600" b="0">
          <a:solidFill>
            <a:srgbClr val="183884"/>
          </a:solidFill>
          <a:latin typeface="+mn-lt"/>
          <a:ea typeface="+mn-ea"/>
          <a:cs typeface="+mn-cs"/>
        </a:defRPr>
      </a:lvl1pPr>
      <a:lvl2pPr marL="625475" indent="-174625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SzPct val="140000"/>
        <a:buFont typeface="Times New Roman" pitchFamily="18" charset="0"/>
        <a:buChar char="-"/>
        <a:defRPr sz="1400" b="0">
          <a:solidFill>
            <a:srgbClr val="183884"/>
          </a:solidFill>
          <a:latin typeface="+mn-lt"/>
          <a:ea typeface="+mn-ea"/>
        </a:defRPr>
      </a:lvl2pPr>
      <a:lvl3pPr marL="987425" indent="-182563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Font typeface="Marlett" pitchFamily="2" charset="2"/>
        <a:buChar char="8"/>
        <a:defRPr sz="1400" b="0">
          <a:solidFill>
            <a:srgbClr val="183884"/>
          </a:solidFill>
          <a:latin typeface="+mn-lt"/>
          <a:ea typeface="+mn-ea"/>
        </a:defRPr>
      </a:lvl3pPr>
      <a:lvl4pPr marL="1349375" indent="-182563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SzPct val="110000"/>
        <a:buFont typeface="Arial" pitchFamily="34" charset="0"/>
        <a:buChar char="›"/>
        <a:defRPr sz="1400" b="0">
          <a:solidFill>
            <a:srgbClr val="183884"/>
          </a:solidFill>
          <a:latin typeface="+mn-lt"/>
          <a:ea typeface="+mn-ea"/>
        </a:defRPr>
      </a:lvl4pPr>
      <a:lvl5pPr marL="1817688" indent="0" algn="l" defTabSz="981075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183884"/>
        </a:buClr>
        <a:buSzPct val="95000"/>
        <a:buFontTx/>
        <a:buNone/>
        <a:defRPr sz="1400" b="0">
          <a:solidFill>
            <a:srgbClr val="183884"/>
          </a:solidFill>
          <a:latin typeface="+mn-lt"/>
          <a:ea typeface="+mn-ea"/>
        </a:defRPr>
      </a:lvl5pPr>
      <a:lvl6pPr marL="2274888" indent="0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Tx/>
        <a:buNone/>
        <a:defRPr sz="1600">
          <a:solidFill>
            <a:schemeClr val="tx1"/>
          </a:solidFill>
          <a:latin typeface="+mn-lt"/>
          <a:ea typeface="+mn-ea"/>
        </a:defRPr>
      </a:lvl6pPr>
      <a:lvl7pPr marL="2732088" indent="0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 typeface="Arial" charset="0"/>
        <a:buNone/>
        <a:defRPr sz="1600">
          <a:solidFill>
            <a:schemeClr val="tx1"/>
          </a:solidFill>
          <a:latin typeface="+mn-lt"/>
          <a:ea typeface="+mn-ea"/>
        </a:defRPr>
      </a:lvl7pPr>
      <a:lvl8pPr marL="3529013" indent="-339725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86213" indent="-339725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539552" y="1980000"/>
            <a:ext cx="8078848" cy="1304984"/>
          </a:xfrm>
        </p:spPr>
        <p:txBody>
          <a:bodyPr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水环境业务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板块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软件开发三部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新员工转正答辩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sz="quarter" idx="1"/>
          </p:nvPr>
        </p:nvSpPr>
        <p:spPr>
          <a:xfrm>
            <a:off x="4067944" y="3600000"/>
            <a:ext cx="4226400" cy="792088"/>
          </a:xfrm>
        </p:spPr>
        <p:txBody>
          <a:bodyPr/>
          <a:lstStyle/>
          <a:p>
            <a:pPr defTabSz="873125">
              <a:spcBef>
                <a:spcPct val="20000"/>
              </a:spcBef>
              <a:buClr>
                <a:srgbClr val="3366CC"/>
              </a:buClr>
              <a:buSzPct val="80000"/>
              <a:defRPr/>
            </a:pPr>
            <a:r>
              <a:rPr lang="en-US" altLang="zh-CN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                  </a:t>
            </a:r>
          </a:p>
        </p:txBody>
      </p:sp>
      <p:sp>
        <p:nvSpPr>
          <p:cNvPr id="9" name="矩形 8"/>
          <p:cNvSpPr/>
          <p:nvPr/>
        </p:nvSpPr>
        <p:spPr>
          <a:xfrm>
            <a:off x="4716016" y="3596072"/>
            <a:ext cx="4572000" cy="63402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873125">
              <a:spcBef>
                <a:spcPct val="20000"/>
              </a:spcBef>
              <a:buClr>
                <a:srgbClr val="3366CC"/>
              </a:buClr>
              <a:buSzPct val="80000"/>
              <a:defRPr/>
            </a:pPr>
            <a:r>
              <a:rPr lang="zh-CN" altLang="en-US" sz="1600" b="1" kern="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答辩</a:t>
            </a:r>
            <a:r>
              <a:rPr lang="zh-CN" altLang="en-US" sz="1600" b="1" kern="0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人</a:t>
            </a:r>
            <a:r>
              <a:rPr lang="en-US" altLang="zh-CN" sz="1600" b="1" kern="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600" b="1" kern="0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郝洋洋</a:t>
            </a:r>
            <a:r>
              <a:rPr lang="en-US" altLang="zh-CN" sz="1600" b="1" kern="0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endParaRPr lang="en-US" altLang="zh-CN" sz="1600" b="1" kern="0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873125">
              <a:spcBef>
                <a:spcPct val="20000"/>
              </a:spcBef>
              <a:buClr>
                <a:srgbClr val="3366CC"/>
              </a:buClr>
              <a:buSzPct val="80000"/>
              <a:defRPr/>
            </a:pPr>
            <a:r>
              <a:rPr lang="en-US" altLang="zh-CN" sz="1600" b="1" kern="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461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ChangeArrowheads="1"/>
          </p:cNvSpPr>
          <p:nvPr/>
        </p:nvSpPr>
        <p:spPr bwMode="auto">
          <a:xfrm>
            <a:off x="222250" y="908720"/>
            <a:ext cx="8707438" cy="2714625"/>
          </a:xfrm>
          <a:prstGeom prst="roundRect">
            <a:avLst>
              <a:gd name="adj" fmla="val 13745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宋体" pitchFamily="2" charset="-122"/>
              <a:ea typeface="+mn-ea"/>
              <a:sym typeface="CommonBullets"/>
            </a:endParaRPr>
          </a:p>
        </p:txBody>
      </p:sp>
      <p:sp>
        <p:nvSpPr>
          <p:cNvPr id="11267" name="AutoShape 9"/>
          <p:cNvSpPr>
            <a:spLocks noChangeArrowheads="1"/>
          </p:cNvSpPr>
          <p:nvPr/>
        </p:nvSpPr>
        <p:spPr bwMode="auto">
          <a:xfrm>
            <a:off x="285750" y="3857625"/>
            <a:ext cx="8643938" cy="2714625"/>
          </a:xfrm>
          <a:prstGeom prst="roundRect">
            <a:avLst>
              <a:gd name="adj" fmla="val 13745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宋体" pitchFamily="2" charset="-122"/>
              <a:ea typeface="+mn-ea"/>
              <a:sym typeface="CommonBullets"/>
            </a:endParaRPr>
          </a:p>
        </p:txBody>
      </p:sp>
      <p:sp>
        <p:nvSpPr>
          <p:cNvPr id="17414" name="矩形 12"/>
          <p:cNvSpPr>
            <a:spLocks noChangeArrowheads="1"/>
          </p:cNvSpPr>
          <p:nvPr/>
        </p:nvSpPr>
        <p:spPr bwMode="auto">
          <a:xfrm>
            <a:off x="285750" y="980728"/>
            <a:ext cx="8358188" cy="274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27025" indent="-327025" defTabSz="873125" eaLnBrk="0" hangingPunct="0">
              <a:lnSpc>
                <a:spcPct val="80000"/>
              </a:lnSpc>
              <a:spcBef>
                <a:spcPct val="20000"/>
              </a:spcBef>
              <a:buClr>
                <a:srgbClr val="3366CC"/>
              </a:buClr>
              <a:buSzPct val="80000"/>
              <a:buFont typeface="Wingdings" pitchFamily="2" charset="2"/>
              <a:buChar char="q"/>
              <a:defRPr/>
            </a:pPr>
            <a:r>
              <a:rPr lang="zh-CN" altLang="en-US" sz="1800" b="1" dirty="0">
                <a:solidFill>
                  <a:srgbClr val="000099"/>
                </a:solidFill>
                <a:latin typeface="+mn-ea"/>
                <a:ea typeface="+mn-ea"/>
              </a:rPr>
              <a:t>意见或发现的问题</a:t>
            </a:r>
            <a:r>
              <a:rPr lang="zh-CN" altLang="en-US" sz="1800" b="1" dirty="0" smtClean="0">
                <a:solidFill>
                  <a:srgbClr val="000099"/>
                </a:solidFill>
                <a:latin typeface="+mn-ea"/>
                <a:ea typeface="+mn-ea"/>
                <a:sym typeface="CommonBullets"/>
              </a:rPr>
              <a:t>：</a:t>
            </a:r>
            <a:endParaRPr lang="en-US" altLang="zh-CN" sz="1800" b="1" dirty="0" smtClean="0">
              <a:solidFill>
                <a:srgbClr val="000099"/>
              </a:solidFill>
              <a:latin typeface="+mn-ea"/>
              <a:ea typeface="+mn-ea"/>
              <a:sym typeface="CommonBullets"/>
            </a:endParaRPr>
          </a:p>
          <a:p>
            <a:pPr marL="327025" indent="-327025" defTabSz="873125" eaLnBrk="0" hangingPunct="0">
              <a:lnSpc>
                <a:spcPct val="80000"/>
              </a:lnSpc>
              <a:spcBef>
                <a:spcPct val="20000"/>
              </a:spcBef>
              <a:buClr>
                <a:srgbClr val="3366CC"/>
              </a:buClr>
              <a:buSzPct val="80000"/>
              <a:buFont typeface="Wingdings" pitchFamily="2" charset="2"/>
              <a:buChar char="q"/>
              <a:defRPr/>
            </a:pPr>
            <a:endParaRPr lang="en-US" altLang="zh-CN" sz="1800" b="1" dirty="0">
              <a:solidFill>
                <a:srgbClr val="000099"/>
              </a:solidFill>
              <a:latin typeface="+mn-ea"/>
              <a:ea typeface="+mn-ea"/>
              <a:sym typeface="CommonBullets"/>
            </a:endParaRPr>
          </a:p>
          <a:p>
            <a:pPr marL="327025" indent="-327025" defTabSz="873125" eaLnBrk="0" hangingPunct="0">
              <a:lnSpc>
                <a:spcPct val="80000"/>
              </a:lnSpc>
              <a:spcBef>
                <a:spcPct val="20000"/>
              </a:spcBef>
              <a:buClr>
                <a:srgbClr val="3366CC"/>
              </a:buClr>
              <a:buSzPct val="80000"/>
              <a:buFont typeface="Wingdings" pitchFamily="2" charset="2"/>
              <a:buChar char="q"/>
              <a:defRPr/>
            </a:pPr>
            <a:r>
              <a:rPr lang="zh-CN" altLang="en-U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不同工作组员工之间的沟通交流</a:t>
            </a:r>
            <a:r>
              <a:rPr lang="zh-CN" alt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较少</a:t>
            </a:r>
            <a:endParaRPr lang="en-US" altLang="zh-CN" sz="1600" i="1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sym typeface="CommonBullets"/>
            </a:endParaRPr>
          </a:p>
          <a:p>
            <a:pPr marL="327025" indent="-327025" defTabSz="873125" eaLnBrk="0" hangingPunct="0">
              <a:lnSpc>
                <a:spcPct val="80000"/>
              </a:lnSpc>
              <a:spcBef>
                <a:spcPct val="20000"/>
              </a:spcBef>
              <a:buClr>
                <a:srgbClr val="3366CC"/>
              </a:buClr>
              <a:buSzPct val="80000"/>
              <a:buFont typeface="Wingdings" pitchFamily="2" charset="2"/>
              <a:buChar char="q"/>
              <a:defRPr/>
            </a:pPr>
            <a:endParaRPr lang="en-US" altLang="zh-CN" sz="1600" i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sym typeface="CommonBullets"/>
            </a:endParaRPr>
          </a:p>
          <a:p>
            <a:pPr marL="327025" indent="-327025" defTabSz="873125" eaLnBrk="0" hangingPunct="0">
              <a:lnSpc>
                <a:spcPct val="80000"/>
              </a:lnSpc>
              <a:spcBef>
                <a:spcPct val="20000"/>
              </a:spcBef>
              <a:buClr>
                <a:srgbClr val="3366CC"/>
              </a:buClr>
              <a:buSzPct val="80000"/>
              <a:buFont typeface="Wingdings" pitchFamily="2" charset="2"/>
              <a:buChar char="q"/>
              <a:defRPr/>
            </a:pPr>
            <a:r>
              <a:rPr lang="zh-CN" altLang="en-U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部门的培训以及经验分享较少</a:t>
            </a:r>
            <a:endParaRPr lang="en-US" altLang="zh-CN" sz="1800" i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sym typeface="CommonBullets"/>
            </a:endParaRPr>
          </a:p>
          <a:p>
            <a:pPr lvl="1">
              <a:lnSpc>
                <a:spcPct val="150000"/>
              </a:lnSpc>
              <a:buSzPts val="2100"/>
              <a:defRPr/>
            </a:pPr>
            <a:endParaRPr lang="en-US" altLang="zh-CN" sz="1800" i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sym typeface="CommonBullets"/>
            </a:endParaRPr>
          </a:p>
          <a:p>
            <a:pPr lvl="1">
              <a:lnSpc>
                <a:spcPct val="150000"/>
              </a:lnSpc>
              <a:buSzPts val="2100"/>
              <a:defRPr/>
            </a:pPr>
            <a:endParaRPr lang="en-US" altLang="zh-CN" sz="1800" i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sym typeface="CommonBullets"/>
            </a:endParaRPr>
          </a:p>
          <a:p>
            <a:pPr lvl="1">
              <a:lnSpc>
                <a:spcPct val="150000"/>
              </a:lnSpc>
              <a:buSzPts val="2100"/>
              <a:defRPr/>
            </a:pPr>
            <a:endParaRPr lang="zh-CN" altLang="en-US" dirty="0">
              <a:sym typeface="CommonBullets"/>
            </a:endParaRPr>
          </a:p>
          <a:p>
            <a:pPr>
              <a:buFont typeface="Wingdings" pitchFamily="2" charset="2"/>
              <a:buChar char="Ø"/>
              <a:defRPr/>
            </a:pP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</p:txBody>
      </p:sp>
      <p:sp>
        <p:nvSpPr>
          <p:cNvPr id="17415" name="矩形 13"/>
          <p:cNvSpPr>
            <a:spLocks noChangeArrowheads="1"/>
          </p:cNvSpPr>
          <p:nvPr/>
        </p:nvSpPr>
        <p:spPr bwMode="auto">
          <a:xfrm>
            <a:off x="428625" y="3929063"/>
            <a:ext cx="8286750" cy="373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27025" indent="-327025" defTabSz="873125" eaLnBrk="0" hangingPunct="0">
              <a:lnSpc>
                <a:spcPct val="80000"/>
              </a:lnSpc>
              <a:spcBef>
                <a:spcPct val="20000"/>
              </a:spcBef>
              <a:buClr>
                <a:srgbClr val="3366CC"/>
              </a:buClr>
              <a:buSzPct val="80000"/>
              <a:buFont typeface="Wingdings" pitchFamily="2" charset="2"/>
              <a:buChar char="q"/>
              <a:defRPr/>
            </a:pPr>
            <a:r>
              <a:rPr lang="zh-CN" altLang="en-US" sz="1800" b="1" dirty="0">
                <a:solidFill>
                  <a:srgbClr val="000099"/>
                </a:solidFill>
                <a:latin typeface="+mn-ea"/>
                <a:ea typeface="+mn-ea"/>
              </a:rPr>
              <a:t>改进建议</a:t>
            </a:r>
            <a:r>
              <a:rPr lang="zh-CN" altLang="en-US" sz="1800" b="1" dirty="0" smtClean="0">
                <a:solidFill>
                  <a:srgbClr val="000099"/>
                </a:solidFill>
                <a:latin typeface="+mn-ea"/>
                <a:ea typeface="+mn-ea"/>
                <a:sym typeface="CommonBullets"/>
              </a:rPr>
              <a:t>：</a:t>
            </a:r>
            <a:endParaRPr lang="en-US" altLang="zh-CN" sz="1800" b="1" dirty="0" smtClean="0">
              <a:solidFill>
                <a:srgbClr val="000099"/>
              </a:solidFill>
              <a:latin typeface="+mn-ea"/>
              <a:ea typeface="+mn-ea"/>
              <a:sym typeface="CommonBullets"/>
            </a:endParaRPr>
          </a:p>
          <a:p>
            <a:pPr marL="327025" indent="-327025" defTabSz="873125" eaLnBrk="0" hangingPunct="0">
              <a:lnSpc>
                <a:spcPct val="80000"/>
              </a:lnSpc>
              <a:spcBef>
                <a:spcPct val="20000"/>
              </a:spcBef>
              <a:buClr>
                <a:srgbClr val="3366CC"/>
              </a:buClr>
              <a:buSzPct val="80000"/>
              <a:buFont typeface="Wingdings" pitchFamily="2" charset="2"/>
              <a:buChar char="q"/>
              <a:defRPr/>
            </a:pPr>
            <a:endParaRPr lang="en-US" altLang="zh-CN" sz="1800" b="1" dirty="0">
              <a:solidFill>
                <a:srgbClr val="000099"/>
              </a:solidFill>
              <a:latin typeface="+mn-ea"/>
              <a:ea typeface="+mn-ea"/>
              <a:sym typeface="CommonBullets"/>
            </a:endParaRPr>
          </a:p>
          <a:p>
            <a:pPr marL="327025" indent="-327025" defTabSz="873125" eaLnBrk="0" hangingPunct="0">
              <a:lnSpc>
                <a:spcPct val="80000"/>
              </a:lnSpc>
              <a:spcBef>
                <a:spcPct val="20000"/>
              </a:spcBef>
              <a:buClr>
                <a:srgbClr val="3366CC"/>
              </a:buClr>
              <a:buSzPct val="80000"/>
              <a:buFont typeface="Wingdings" pitchFamily="2" charset="2"/>
              <a:buChar char="q"/>
              <a:defRPr/>
            </a:pPr>
            <a:r>
              <a:rPr lang="zh-CN" altLang="en-US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可适当组织一些固定的业余活动，增加员工之间沟通交流的机会，提高团队合作的</a:t>
            </a:r>
            <a:r>
              <a:rPr lang="en-US" altLang="zh-CN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 </a:t>
            </a:r>
            <a:r>
              <a:rPr lang="zh-CN" altLang="en-US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精神</a:t>
            </a:r>
            <a:r>
              <a:rPr lang="zh-CN" altLang="en-US" sz="1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。</a:t>
            </a:r>
            <a:endParaRPr lang="en-US" altLang="zh-CN" sz="1800" i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sym typeface="CommonBullets"/>
            </a:endParaRPr>
          </a:p>
          <a:p>
            <a:pPr marL="327025" indent="-327025" defTabSz="873125" eaLnBrk="0" hangingPunct="0">
              <a:lnSpc>
                <a:spcPct val="80000"/>
              </a:lnSpc>
              <a:spcBef>
                <a:spcPct val="20000"/>
              </a:spcBef>
              <a:buClr>
                <a:srgbClr val="3366CC"/>
              </a:buClr>
              <a:buSzPct val="80000"/>
              <a:buFont typeface="Wingdings" pitchFamily="2" charset="2"/>
              <a:buChar char="q"/>
              <a:defRPr/>
            </a:pPr>
            <a:endParaRPr lang="en-US" altLang="zh-CN" sz="1800" i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sym typeface="CommonBullets"/>
            </a:endParaRPr>
          </a:p>
          <a:p>
            <a:pPr marL="327025" indent="-327025" defTabSz="873125" eaLnBrk="0" hangingPunct="0">
              <a:lnSpc>
                <a:spcPct val="80000"/>
              </a:lnSpc>
              <a:spcBef>
                <a:spcPct val="20000"/>
              </a:spcBef>
              <a:buClr>
                <a:srgbClr val="3366CC"/>
              </a:buClr>
              <a:buSzPct val="80000"/>
              <a:buFont typeface="Wingdings" pitchFamily="2" charset="2"/>
              <a:buChar char="q"/>
              <a:defRPr/>
            </a:pPr>
            <a:r>
              <a:rPr lang="zh-CN" altLang="en-US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不定期的组织部门内部培训或者经验交流等。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sym typeface="CommonBullets"/>
            </a:endParaRPr>
          </a:p>
          <a:p>
            <a:pPr marL="327025" lvl="1" indent="-327025" defTabSz="873125" eaLnBrk="0" hangingPunct="0">
              <a:lnSpc>
                <a:spcPct val="80000"/>
              </a:lnSpc>
              <a:spcBef>
                <a:spcPct val="20000"/>
              </a:spcBef>
              <a:buClr>
                <a:srgbClr val="3366CC"/>
              </a:buClr>
              <a:buSzPct val="80000"/>
              <a:defRPr/>
            </a:pPr>
            <a:endParaRPr lang="en-US" altLang="zh-CN" sz="1600" i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sym typeface="CommonBullets"/>
            </a:endParaRPr>
          </a:p>
          <a:p>
            <a:pPr marL="327025" indent="-327025" defTabSz="873125" eaLnBrk="0" hangingPunct="0">
              <a:lnSpc>
                <a:spcPct val="80000"/>
              </a:lnSpc>
              <a:spcBef>
                <a:spcPct val="20000"/>
              </a:spcBef>
              <a:buClr>
                <a:srgbClr val="3366CC"/>
              </a:buClr>
              <a:buSzPct val="80000"/>
              <a:buFont typeface="Wingdings" pitchFamily="2" charset="2"/>
              <a:buChar char="q"/>
              <a:defRPr/>
            </a:pPr>
            <a:endParaRPr lang="en-US" altLang="zh-CN" sz="2000" b="1" dirty="0">
              <a:solidFill>
                <a:srgbClr val="000099"/>
              </a:solidFill>
              <a:latin typeface="+mn-ea"/>
              <a:ea typeface="+mn-ea"/>
              <a:sym typeface="CommonBullets"/>
            </a:endParaRPr>
          </a:p>
          <a:p>
            <a:pPr marL="327025" indent="-327025" defTabSz="873125" eaLnBrk="0" hangingPunct="0">
              <a:lnSpc>
                <a:spcPct val="80000"/>
              </a:lnSpc>
              <a:spcBef>
                <a:spcPct val="20000"/>
              </a:spcBef>
              <a:buClr>
                <a:srgbClr val="3366CC"/>
              </a:buClr>
              <a:buSzPct val="80000"/>
              <a:buFont typeface="Wingdings" pitchFamily="2" charset="2"/>
              <a:buChar char="q"/>
              <a:defRPr/>
            </a:pPr>
            <a:endParaRPr lang="en-US" altLang="zh-CN" sz="2000" b="1" dirty="0">
              <a:solidFill>
                <a:srgbClr val="000099"/>
              </a:solidFill>
              <a:latin typeface="+mn-ea"/>
              <a:ea typeface="+mn-ea"/>
              <a:sym typeface="CommonBullets"/>
            </a:endParaRPr>
          </a:p>
          <a:p>
            <a:pPr marL="327025" indent="-327025" defTabSz="873125" eaLnBrk="0" hangingPunct="0">
              <a:lnSpc>
                <a:spcPct val="80000"/>
              </a:lnSpc>
              <a:spcBef>
                <a:spcPct val="20000"/>
              </a:spcBef>
              <a:buClr>
                <a:srgbClr val="3366CC"/>
              </a:buClr>
              <a:buSzPct val="80000"/>
              <a:defRPr/>
            </a:pPr>
            <a:endParaRPr lang="en-US" altLang="zh-CN" sz="2000" b="1" dirty="0">
              <a:solidFill>
                <a:srgbClr val="000099"/>
              </a:solidFill>
              <a:latin typeface="+mn-ea"/>
              <a:ea typeface="+mn-ea"/>
              <a:sym typeface="CommonBullets"/>
            </a:endParaRPr>
          </a:p>
          <a:p>
            <a:pPr marL="327025" indent="-327025" defTabSz="873125" eaLnBrk="0" hangingPunct="0">
              <a:lnSpc>
                <a:spcPct val="80000"/>
              </a:lnSpc>
              <a:spcBef>
                <a:spcPct val="20000"/>
              </a:spcBef>
              <a:buClr>
                <a:srgbClr val="3366CC"/>
              </a:buClr>
              <a:buSzPct val="80000"/>
              <a:buFont typeface="Wingdings" pitchFamily="2" charset="2"/>
              <a:buChar char="q"/>
              <a:defRPr/>
            </a:pP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>
              <a:defRPr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>
              <a:defRPr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188640"/>
            <a:ext cx="7777162" cy="568325"/>
          </a:xfrm>
        </p:spPr>
        <p:txBody>
          <a:bodyPr/>
          <a:lstStyle/>
          <a:p>
            <a:r>
              <a:rPr lang="zh-CN" altLang="en-US" dirty="0"/>
              <a:t>个人给部门的意见和建议</a:t>
            </a:r>
            <a:endParaRPr lang="zh-CN" altLang="en-US" i="0" dirty="0" smtClean="0"/>
          </a:p>
        </p:txBody>
      </p:sp>
      <p:sp>
        <p:nvSpPr>
          <p:cNvPr id="11271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DC8A5FE-177A-4FE6-B33B-CFEBF451B079}" type="slidenum">
              <a:rPr lang="en-US" altLang="zh-CN" smtClean="0">
                <a:latin typeface="Arial" charset="0"/>
              </a:rPr>
              <a:pPr/>
              <a:t>9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2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7918" y="2204864"/>
            <a:ext cx="8748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特别感谢导师和同事在工作和学习上给我的帮助</a:t>
            </a:r>
            <a:r>
              <a:rPr lang="zh-CN" altLang="en-US" sz="2400" dirty="0" smtClean="0">
                <a:solidFill>
                  <a:schemeClr val="bg1"/>
                </a:solidFill>
              </a:rPr>
              <a:t>！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9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3"/>
          <p:cNvSpPr>
            <a:spLocks noGrp="1"/>
          </p:cNvSpPr>
          <p:nvPr>
            <p:ph type="ftr" sz="quarter" idx="10"/>
          </p:nvPr>
        </p:nvSpPr>
        <p:spPr>
          <a:xfrm>
            <a:off x="7046913" y="6381750"/>
            <a:ext cx="2133600" cy="244475"/>
          </a:xfrm>
          <a:noFill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   </a:t>
            </a:r>
          </a:p>
          <a:p>
            <a:r>
              <a:rPr lang="en-US" altLang="zh-CN" smtClean="0">
                <a:latin typeface="Arial" charset="0"/>
              </a:rPr>
              <a:t>   </a:t>
            </a:r>
          </a:p>
        </p:txBody>
      </p:sp>
      <p:sp>
        <p:nvSpPr>
          <p:cNvPr id="4103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 smtClean="0"/>
              <a:t>个人简介</a:t>
            </a:r>
          </a:p>
        </p:txBody>
      </p:sp>
      <p:sp>
        <p:nvSpPr>
          <p:cNvPr id="4104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3210F8F-FDFA-41A3-A7A7-72DC1F8204F9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412875"/>
            <a:ext cx="828040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800" tIns="46800" rIns="46800" bIns="46800" numCol="1" anchor="t" anchorCtr="0" compatLnSpc="1">
            <a:prstTxWarp prst="textNoShape">
              <a:avLst/>
            </a:prstTxWarp>
          </a:bodyPr>
          <a:lstStyle>
            <a:lvl1pPr marL="271463" indent="-271463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20000"/>
              <a:buFont typeface="Wingdings" pitchFamily="2" charset="2"/>
              <a:buChar char="§"/>
              <a:defRPr sz="1600" b="0">
                <a:solidFill>
                  <a:srgbClr val="183884"/>
                </a:solidFill>
                <a:latin typeface="+mn-lt"/>
                <a:ea typeface="+mn-ea"/>
                <a:cs typeface="+mn-cs"/>
              </a:defRPr>
            </a:lvl1pPr>
            <a:lvl2pPr marL="625475" indent="-174625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40000"/>
              <a:buFont typeface="Times New Roman" pitchFamily="18" charset="0"/>
              <a:buChar char="-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2pPr>
            <a:lvl3pPr marL="987425" indent="-182563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Font typeface="Marlett" pitchFamily="2" charset="2"/>
              <a:buChar char="8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3pPr>
            <a:lvl4pPr marL="1349375" indent="-182563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10000"/>
              <a:buFont typeface="Arial" pitchFamily="34" charset="0"/>
              <a:buChar char="›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4pPr>
            <a:lvl5pPr marL="1817688" indent="0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95000"/>
              <a:buFontTx/>
              <a:buNone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5pPr>
            <a:lvl6pPr marL="2274888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732088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529013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86213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1800" b="1" kern="0" dirty="0">
                <a:solidFill>
                  <a:srgbClr val="000099"/>
                </a:solidFill>
                <a:latin typeface="+mn-ea"/>
              </a:rPr>
              <a:t>姓       名</a:t>
            </a:r>
            <a:r>
              <a:rPr lang="zh-CN" altLang="en-US" sz="1800" b="1" kern="0" dirty="0" smtClean="0">
                <a:solidFill>
                  <a:srgbClr val="000099"/>
                </a:solidFill>
                <a:latin typeface="+mn-ea"/>
              </a:rPr>
              <a:t>：郝洋洋</a:t>
            </a:r>
            <a:endParaRPr lang="zh-CN" altLang="en-US" sz="1800" b="1" kern="0" dirty="0">
              <a:solidFill>
                <a:srgbClr val="000099"/>
              </a:solidFill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1800" b="1" kern="0" dirty="0">
                <a:solidFill>
                  <a:srgbClr val="000099"/>
                </a:solidFill>
                <a:latin typeface="+mn-ea"/>
              </a:rPr>
              <a:t>毕业学校与专业</a:t>
            </a:r>
            <a:r>
              <a:rPr lang="zh-CN" altLang="en-US" sz="1800" b="1" kern="0" dirty="0" smtClean="0">
                <a:solidFill>
                  <a:srgbClr val="000099"/>
                </a:solidFill>
                <a:latin typeface="+mn-ea"/>
              </a:rPr>
              <a:t>：郑州工商学院</a:t>
            </a:r>
            <a:r>
              <a:rPr lang="en-US" altLang="zh-CN" sz="1800" b="1" kern="0" dirty="0" smtClean="0">
                <a:solidFill>
                  <a:srgbClr val="000099"/>
                </a:solidFill>
                <a:latin typeface="+mn-ea"/>
              </a:rPr>
              <a:t>(</a:t>
            </a:r>
            <a:r>
              <a:rPr lang="zh-CN" altLang="en-US" sz="1800" b="1" kern="0" dirty="0" smtClean="0">
                <a:solidFill>
                  <a:srgbClr val="000099"/>
                </a:solidFill>
                <a:latin typeface="+mn-ea"/>
              </a:rPr>
              <a:t>物流管理</a:t>
            </a:r>
            <a:r>
              <a:rPr lang="en-US" altLang="zh-CN" sz="1800" b="1" kern="0" dirty="0" smtClean="0">
                <a:solidFill>
                  <a:srgbClr val="000099"/>
                </a:solidFill>
                <a:latin typeface="+mn-ea"/>
              </a:rPr>
              <a:t>)</a:t>
            </a:r>
            <a:endParaRPr lang="zh-CN" altLang="en-US" sz="1800" b="1" kern="0" dirty="0">
              <a:solidFill>
                <a:srgbClr val="000099"/>
              </a:solidFill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1800" b="1" kern="0" dirty="0">
                <a:solidFill>
                  <a:srgbClr val="000099"/>
                </a:solidFill>
                <a:latin typeface="+mn-ea"/>
              </a:rPr>
              <a:t>入职日期</a:t>
            </a:r>
            <a:r>
              <a:rPr lang="zh-CN" altLang="en-US" sz="1800" b="1" kern="0" dirty="0" smtClean="0">
                <a:solidFill>
                  <a:srgbClr val="000099"/>
                </a:solidFill>
                <a:latin typeface="+mn-ea"/>
              </a:rPr>
              <a:t>：</a:t>
            </a:r>
            <a:r>
              <a:rPr lang="en-US" altLang="zh-CN" sz="1800" b="1" kern="0" dirty="0" smtClean="0">
                <a:solidFill>
                  <a:srgbClr val="000099"/>
                </a:solidFill>
                <a:latin typeface="+mn-ea"/>
              </a:rPr>
              <a:t>2019</a:t>
            </a:r>
            <a:r>
              <a:rPr lang="zh-CN" altLang="en-US" sz="1800" b="1" kern="0" dirty="0" smtClean="0">
                <a:solidFill>
                  <a:srgbClr val="000099"/>
                </a:solidFill>
                <a:latin typeface="+mn-ea"/>
              </a:rPr>
              <a:t>年</a:t>
            </a:r>
            <a:r>
              <a:rPr lang="en-US" altLang="zh-CN" sz="1800" b="1" kern="0" dirty="0" smtClean="0">
                <a:solidFill>
                  <a:srgbClr val="000099"/>
                </a:solidFill>
                <a:latin typeface="+mn-ea"/>
              </a:rPr>
              <a:t>4</a:t>
            </a:r>
            <a:r>
              <a:rPr lang="zh-CN" altLang="en-US" sz="1800" b="1" kern="0" dirty="0" smtClean="0">
                <a:solidFill>
                  <a:srgbClr val="000099"/>
                </a:solidFill>
                <a:latin typeface="+mn-ea"/>
              </a:rPr>
              <a:t>月</a:t>
            </a:r>
            <a:r>
              <a:rPr lang="en-US" altLang="zh-CN" sz="1800" b="1" kern="0" dirty="0" smtClean="0">
                <a:solidFill>
                  <a:srgbClr val="000099"/>
                </a:solidFill>
                <a:latin typeface="+mn-ea"/>
              </a:rPr>
              <a:t>24</a:t>
            </a:r>
            <a:r>
              <a:rPr lang="zh-CN" altLang="en-US" sz="1800" b="1" kern="0" dirty="0" smtClean="0">
                <a:solidFill>
                  <a:srgbClr val="000099"/>
                </a:solidFill>
                <a:latin typeface="+mn-ea"/>
              </a:rPr>
              <a:t>日</a:t>
            </a:r>
            <a:endParaRPr lang="zh-CN" altLang="en-US" sz="1800" b="1" kern="0" dirty="0">
              <a:solidFill>
                <a:srgbClr val="000099"/>
              </a:solidFill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1800" b="1" kern="0" dirty="0">
                <a:solidFill>
                  <a:srgbClr val="000099"/>
                </a:solidFill>
                <a:latin typeface="+mn-ea"/>
              </a:rPr>
              <a:t>岗       位</a:t>
            </a:r>
            <a:r>
              <a:rPr lang="zh-CN" altLang="en-US" sz="1800" b="1" kern="0" dirty="0" smtClean="0">
                <a:solidFill>
                  <a:srgbClr val="000099"/>
                </a:solidFill>
                <a:latin typeface="+mn-ea"/>
              </a:rPr>
              <a:t>：前端开发工程师</a:t>
            </a:r>
            <a:endParaRPr lang="zh-CN" altLang="en-US" sz="1800" b="1" kern="0" dirty="0">
              <a:solidFill>
                <a:srgbClr val="000099"/>
              </a:solidFill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1800" b="1" kern="0" dirty="0">
                <a:solidFill>
                  <a:srgbClr val="000099"/>
                </a:solidFill>
                <a:latin typeface="+mn-ea"/>
              </a:rPr>
              <a:t>导       师</a:t>
            </a:r>
            <a:r>
              <a:rPr lang="zh-CN" altLang="en-US" sz="1800" b="1" kern="0" dirty="0" smtClean="0">
                <a:solidFill>
                  <a:srgbClr val="000099"/>
                </a:solidFill>
                <a:latin typeface="+mn-ea"/>
              </a:rPr>
              <a:t>：陈李家</a:t>
            </a:r>
          </a:p>
          <a:p>
            <a:pPr>
              <a:lnSpc>
                <a:spcPct val="90000"/>
              </a:lnSpc>
            </a:pPr>
            <a:r>
              <a:rPr lang="zh-CN" altLang="en-US" sz="1800" b="1" kern="0" dirty="0" smtClean="0">
                <a:solidFill>
                  <a:srgbClr val="000099"/>
                </a:solidFill>
                <a:latin typeface="+mn-ea"/>
              </a:rPr>
              <a:t>入职前个人学习工作简历：</a:t>
            </a:r>
          </a:p>
          <a:p>
            <a:pPr lvl="1">
              <a:lnSpc>
                <a:spcPct val="90000"/>
              </a:lnSpc>
            </a:pPr>
            <a:r>
              <a:rPr lang="en-US" altLang="zh-CN" b="1" kern="0" dirty="0" err="1" smtClean="0">
                <a:solidFill>
                  <a:srgbClr val="000000"/>
                </a:solidFill>
              </a:rPr>
              <a:t>HTML,css,js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学习</a:t>
            </a:r>
            <a:r>
              <a:rPr lang="en-US" altLang="zh-CN" b="1" kern="0" dirty="0" smtClean="0">
                <a:solidFill>
                  <a:srgbClr val="000000"/>
                </a:solidFill>
              </a:rPr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zh-CN" b="1" kern="0" dirty="0" err="1" smtClean="0">
                <a:solidFill>
                  <a:srgbClr val="000000"/>
                </a:solidFill>
              </a:rPr>
              <a:t>Vue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学习</a:t>
            </a:r>
            <a:endParaRPr lang="en-US" altLang="zh-CN" b="1" kern="0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b="1" kern="0" dirty="0" err="1" smtClean="0">
                <a:solidFill>
                  <a:srgbClr val="000000"/>
                </a:solidFill>
              </a:rPr>
              <a:t>Nginx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学习</a:t>
            </a:r>
            <a:endParaRPr lang="en-US" altLang="zh-CN" b="1" kern="0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 kern="0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b="1" kern="0" dirty="0" smtClean="0">
                <a:solidFill>
                  <a:srgbClr val="000000"/>
                </a:solidFill>
              </a:rPr>
              <a:t>河南双微网络科技有限公司</a:t>
            </a:r>
            <a:endParaRPr lang="en-US" altLang="zh-CN" b="1" kern="0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b="1" kern="0" dirty="0" smtClean="0">
                <a:solidFill>
                  <a:srgbClr val="000000"/>
                </a:solidFill>
              </a:rPr>
              <a:t>方正国际</a:t>
            </a:r>
            <a:r>
              <a:rPr lang="en-US" altLang="zh-CN" b="1" kern="0" dirty="0" smtClean="0">
                <a:solidFill>
                  <a:srgbClr val="000000"/>
                </a:solidFill>
              </a:rPr>
              <a:t>(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郑州分公司</a:t>
            </a:r>
            <a:r>
              <a:rPr lang="en-US" altLang="zh-CN" b="1" kern="0" dirty="0" smtClean="0">
                <a:solidFill>
                  <a:srgbClr val="000000"/>
                </a:solidFill>
              </a:rPr>
              <a:t>)</a:t>
            </a:r>
            <a:endParaRPr lang="en-US" altLang="zh-CN" b="1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02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3"/>
          <p:cNvSpPr>
            <a:spLocks noGrp="1"/>
          </p:cNvSpPr>
          <p:nvPr>
            <p:ph type="ftr" sz="quarter" idx="10"/>
          </p:nvPr>
        </p:nvSpPr>
        <p:spPr>
          <a:xfrm>
            <a:off x="7046913" y="6381750"/>
            <a:ext cx="2133600" cy="244475"/>
          </a:xfrm>
          <a:noFill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   </a:t>
            </a:r>
          </a:p>
          <a:p>
            <a:r>
              <a:rPr lang="en-US" altLang="zh-CN" smtClean="0">
                <a:latin typeface="Arial" charset="0"/>
              </a:rPr>
              <a:t>   </a:t>
            </a:r>
          </a:p>
        </p:txBody>
      </p:sp>
      <p:sp>
        <p:nvSpPr>
          <p:cNvPr id="5125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试用期</a:t>
            </a:r>
            <a:r>
              <a:rPr lang="zh-CN" altLang="en-US" dirty="0" smtClean="0">
                <a:ea typeface="微软雅黑" panose="020B0503020204020204" pitchFamily="34" charset="-122"/>
              </a:rPr>
              <a:t>第一</a:t>
            </a:r>
            <a:r>
              <a:rPr lang="zh-CN" altLang="en-US" dirty="0">
                <a:ea typeface="微软雅黑" panose="020B0503020204020204" pitchFamily="34" charset="-122"/>
              </a:rPr>
              <a:t>阶段</a:t>
            </a:r>
            <a:r>
              <a:rPr lang="zh-CN" altLang="en-US" dirty="0" smtClean="0">
                <a:ea typeface="微软雅黑" panose="020B0503020204020204" pitchFamily="34" charset="-122"/>
              </a:rPr>
              <a:t>学习</a:t>
            </a:r>
            <a:r>
              <a:rPr lang="zh-CN" altLang="en-US" dirty="0">
                <a:ea typeface="微软雅黑" panose="020B0503020204020204" pitchFamily="34" charset="-122"/>
              </a:rPr>
              <a:t>和工作介绍</a:t>
            </a:r>
            <a:endParaRPr lang="zh-CN" altLang="en-US" i="0" dirty="0" smtClean="0"/>
          </a:p>
        </p:txBody>
      </p:sp>
      <p:sp>
        <p:nvSpPr>
          <p:cNvPr id="5127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022914F-AB4C-4D51-A500-D59193F44C74}" type="slidenum">
              <a:rPr lang="en-US" altLang="zh-CN" smtClean="0">
                <a:latin typeface="Arial" charset="0"/>
              </a:rPr>
              <a:pPr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68313" y="1412875"/>
            <a:ext cx="828040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800" tIns="46800" rIns="46800" bIns="46800" numCol="1" anchor="t" anchorCtr="0" compatLnSpc="1">
            <a:prstTxWarp prst="textNoShape">
              <a:avLst/>
            </a:prstTxWarp>
          </a:bodyPr>
          <a:lstStyle>
            <a:lvl1pPr marL="271463" indent="-271463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20000"/>
              <a:buFont typeface="Wingdings" pitchFamily="2" charset="2"/>
              <a:buChar char="§"/>
              <a:defRPr sz="1600" b="0">
                <a:solidFill>
                  <a:srgbClr val="183884"/>
                </a:solidFill>
                <a:latin typeface="+mn-lt"/>
                <a:ea typeface="+mn-ea"/>
                <a:cs typeface="+mn-cs"/>
              </a:defRPr>
            </a:lvl1pPr>
            <a:lvl2pPr marL="625475" indent="-174625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40000"/>
              <a:buFont typeface="Times New Roman" pitchFamily="18" charset="0"/>
              <a:buChar char="-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2pPr>
            <a:lvl3pPr marL="987425" indent="-182563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Font typeface="Marlett" pitchFamily="2" charset="2"/>
              <a:buChar char="8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3pPr>
            <a:lvl4pPr marL="1349375" indent="-182563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10000"/>
              <a:buFont typeface="Arial" pitchFamily="34" charset="0"/>
              <a:buChar char="›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4pPr>
            <a:lvl5pPr marL="1817688" indent="0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95000"/>
              <a:buFontTx/>
              <a:buNone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5pPr>
            <a:lvl6pPr marL="2274888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732088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529013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86213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27025" indent="-327025" defTabSz="873125" eaLnBrk="0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80000"/>
              <a:buFont typeface="Wingdings" pitchFamily="2" charset="2"/>
              <a:buChar char="q"/>
              <a:defRPr/>
            </a:pPr>
            <a:r>
              <a:rPr lang="zh-CN" altLang="en-US" sz="1800" b="1" kern="0" dirty="0">
                <a:solidFill>
                  <a:srgbClr val="000099"/>
                </a:solidFill>
                <a:latin typeface="+mn-ea"/>
              </a:rPr>
              <a:t>学习内容</a:t>
            </a:r>
          </a:p>
          <a:p>
            <a:pPr marL="893763" lvl="1" indent="-457200"/>
            <a:r>
              <a:rPr lang="zh-CN" altLang="en-US" b="1" kern="0" dirty="0" smtClean="0">
                <a:solidFill>
                  <a:srgbClr val="000000"/>
                </a:solidFill>
              </a:rPr>
              <a:t>规范</a:t>
            </a:r>
            <a:r>
              <a:rPr lang="en-US" altLang="zh-CN" b="1" kern="0" dirty="0" smtClean="0">
                <a:solidFill>
                  <a:srgbClr val="000000"/>
                </a:solidFill>
              </a:rPr>
              <a:t>:  vue-cli3.0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开发</a:t>
            </a:r>
            <a:r>
              <a:rPr lang="en-US" altLang="zh-CN" b="1" kern="0" dirty="0" err="1" smtClean="0">
                <a:solidFill>
                  <a:srgbClr val="000000"/>
                </a:solidFill>
              </a:rPr>
              <a:t>vue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项目规范</a:t>
            </a:r>
            <a:endParaRPr lang="en-US" altLang="zh-CN" b="1" kern="0" dirty="0" smtClean="0">
              <a:solidFill>
                <a:srgbClr val="000000"/>
              </a:solidFill>
            </a:endParaRPr>
          </a:p>
          <a:p>
            <a:pPr marL="893763" lvl="1" indent="-457200"/>
            <a:r>
              <a:rPr lang="zh-CN" altLang="en-US" b="1" kern="0" dirty="0" smtClean="0">
                <a:solidFill>
                  <a:srgbClr val="000000"/>
                </a:solidFill>
              </a:rPr>
              <a:t>流程：</a:t>
            </a:r>
            <a:endParaRPr lang="en-US" altLang="zh-CN" b="1" kern="0" dirty="0" smtClean="0">
              <a:solidFill>
                <a:srgbClr val="000000"/>
              </a:solidFill>
            </a:endParaRPr>
          </a:p>
          <a:p>
            <a:pPr marL="1255713" lvl="2" indent="-457200"/>
            <a:r>
              <a:rPr lang="en-US" altLang="zh-CN" b="1" kern="0" dirty="0" smtClean="0">
                <a:solidFill>
                  <a:srgbClr val="000000"/>
                </a:solidFill>
              </a:rPr>
              <a:t>1.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使用</a:t>
            </a:r>
            <a:r>
              <a:rPr lang="en-US" altLang="zh-CN" b="1" kern="0" dirty="0" err="1" smtClean="0">
                <a:solidFill>
                  <a:srgbClr val="000000"/>
                </a:solidFill>
              </a:rPr>
              <a:t>git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拉取线上项目代码</a:t>
            </a:r>
            <a:r>
              <a:rPr lang="en-US" altLang="zh-CN" b="1" kern="0" dirty="0" smtClean="0">
                <a:solidFill>
                  <a:srgbClr val="000000"/>
                </a:solidFill>
              </a:rPr>
              <a:t>; </a:t>
            </a:r>
          </a:p>
          <a:p>
            <a:pPr marL="1255713" lvl="2" indent="-457200"/>
            <a:r>
              <a:rPr lang="en-US" altLang="zh-CN" b="1" kern="0" dirty="0" smtClean="0">
                <a:solidFill>
                  <a:srgbClr val="000000"/>
                </a:solidFill>
              </a:rPr>
              <a:t>2.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从</a:t>
            </a:r>
            <a:r>
              <a:rPr lang="en-US" altLang="zh-CN" b="1" kern="0" dirty="0" smtClean="0">
                <a:solidFill>
                  <a:srgbClr val="000000"/>
                </a:solidFill>
              </a:rPr>
              <a:t>master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分支新建个人开发分支</a:t>
            </a:r>
            <a:r>
              <a:rPr lang="en-US" altLang="zh-CN" b="1" kern="0" dirty="0" smtClean="0">
                <a:solidFill>
                  <a:srgbClr val="000000"/>
                </a:solidFill>
              </a:rPr>
              <a:t>; </a:t>
            </a:r>
          </a:p>
          <a:p>
            <a:pPr marL="1255713" lvl="2" indent="-457200"/>
            <a:r>
              <a:rPr lang="en-US" altLang="zh-CN" b="1" kern="0" dirty="0" smtClean="0">
                <a:solidFill>
                  <a:srgbClr val="000000"/>
                </a:solidFill>
              </a:rPr>
              <a:t>3.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开发业务代码</a:t>
            </a:r>
            <a:r>
              <a:rPr lang="en-US" altLang="zh-CN" b="1" kern="0" dirty="0" smtClean="0">
                <a:solidFill>
                  <a:srgbClr val="000000"/>
                </a:solidFill>
              </a:rPr>
              <a:t>;</a:t>
            </a:r>
          </a:p>
          <a:p>
            <a:pPr marL="1255713" lvl="2" indent="-457200"/>
            <a:r>
              <a:rPr lang="en-US" altLang="zh-CN" b="1" kern="0" dirty="0" smtClean="0">
                <a:solidFill>
                  <a:srgbClr val="000000"/>
                </a:solidFill>
              </a:rPr>
              <a:t>4.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开发完成自测</a:t>
            </a:r>
            <a:r>
              <a:rPr lang="en-US" altLang="zh-CN" b="1" kern="0" dirty="0" smtClean="0">
                <a:solidFill>
                  <a:srgbClr val="000000"/>
                </a:solidFill>
              </a:rPr>
              <a:t>;</a:t>
            </a:r>
          </a:p>
          <a:p>
            <a:pPr marL="1255713" lvl="2" indent="-457200"/>
            <a:r>
              <a:rPr lang="en-US" altLang="zh-CN" b="1" kern="0" dirty="0" smtClean="0">
                <a:solidFill>
                  <a:srgbClr val="000000"/>
                </a:solidFill>
              </a:rPr>
              <a:t>5.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修改</a:t>
            </a:r>
            <a:r>
              <a:rPr lang="zh-CN" altLang="en-US" b="1" kern="0" dirty="0">
                <a:solidFill>
                  <a:srgbClr val="000000"/>
                </a:solidFill>
              </a:rPr>
              <a:t>测试</a:t>
            </a:r>
            <a:r>
              <a:rPr lang="en-US" altLang="zh-CN" b="1" kern="0" dirty="0">
                <a:solidFill>
                  <a:srgbClr val="000000"/>
                </a:solidFill>
              </a:rPr>
              <a:t>bug; </a:t>
            </a:r>
            <a:endParaRPr lang="en-US" altLang="zh-CN" b="1" kern="0" dirty="0" smtClean="0">
              <a:solidFill>
                <a:srgbClr val="000000"/>
              </a:solidFill>
            </a:endParaRPr>
          </a:p>
          <a:p>
            <a:pPr marL="1255713" lvl="2" indent="-457200"/>
            <a:r>
              <a:rPr lang="en-US" altLang="zh-CN" b="1" kern="0" dirty="0" smtClean="0">
                <a:solidFill>
                  <a:srgbClr val="000000"/>
                </a:solidFill>
              </a:rPr>
              <a:t>6.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发布上线</a:t>
            </a:r>
            <a:r>
              <a:rPr lang="en-US" altLang="zh-CN" b="1" kern="0" dirty="0" smtClean="0">
                <a:solidFill>
                  <a:srgbClr val="000000"/>
                </a:solidFill>
              </a:rPr>
              <a:t>.</a:t>
            </a:r>
            <a:endParaRPr lang="zh-CN" altLang="en-US" b="1" kern="0" dirty="0" smtClean="0">
              <a:solidFill>
                <a:srgbClr val="000000"/>
              </a:solidFill>
            </a:endParaRPr>
          </a:p>
          <a:p>
            <a:pPr marL="893763" lvl="1" indent="-457200"/>
            <a:r>
              <a:rPr lang="zh-CN" altLang="en-US" b="1" kern="0" dirty="0" smtClean="0">
                <a:solidFill>
                  <a:srgbClr val="000000"/>
                </a:solidFill>
              </a:rPr>
              <a:t>练习</a:t>
            </a:r>
            <a:r>
              <a:rPr lang="zh-CN" altLang="en-US" b="1" kern="0" dirty="0">
                <a:solidFill>
                  <a:srgbClr val="000000"/>
                </a:solidFill>
              </a:rPr>
              <a:t>：淇淅河环境监测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系统</a:t>
            </a:r>
          </a:p>
          <a:p>
            <a:pPr marL="327025" indent="-327025" defTabSz="873125" eaLnBrk="0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80000"/>
              <a:buFont typeface="Wingdings" pitchFamily="2" charset="2"/>
              <a:buChar char="q"/>
              <a:defRPr/>
            </a:pPr>
            <a:r>
              <a:rPr lang="zh-CN" altLang="en-US" sz="1800" b="1" kern="0" dirty="0">
                <a:solidFill>
                  <a:srgbClr val="000099"/>
                </a:solidFill>
                <a:latin typeface="+mn-ea"/>
              </a:rPr>
              <a:t>工作参与</a:t>
            </a:r>
          </a:p>
          <a:p>
            <a:pPr marL="893763" lvl="1" indent="-457200"/>
            <a:r>
              <a:rPr lang="zh-CN" altLang="en-US" b="1" kern="0" dirty="0" smtClean="0">
                <a:solidFill>
                  <a:srgbClr val="000000"/>
                </a:solidFill>
              </a:rPr>
              <a:t>项目</a:t>
            </a:r>
            <a:r>
              <a:rPr lang="en-US" altLang="zh-CN" b="1" kern="0" dirty="0" smtClean="0">
                <a:solidFill>
                  <a:srgbClr val="000000"/>
                </a:solidFill>
              </a:rPr>
              <a:t>1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：淇淅河环境监测系统</a:t>
            </a:r>
          </a:p>
          <a:p>
            <a:pPr marL="327025" indent="-327025" defTabSz="873125" eaLnBrk="0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80000"/>
              <a:buFont typeface="Wingdings" pitchFamily="2" charset="2"/>
              <a:buChar char="q"/>
              <a:defRPr/>
            </a:pPr>
            <a:r>
              <a:rPr lang="zh-CN" altLang="en-US" sz="1800" b="1" kern="0" dirty="0" smtClean="0">
                <a:solidFill>
                  <a:srgbClr val="000099"/>
                </a:solidFill>
                <a:latin typeface="+mn-ea"/>
              </a:rPr>
              <a:t>工作学习输出（文档数据等成果展示） </a:t>
            </a:r>
          </a:p>
          <a:p>
            <a:pPr marL="893763" lvl="1" indent="-457200">
              <a:buFont typeface="Wingdings" panose="05000000000000000000" pitchFamily="2" charset="2"/>
              <a:buAutoNum type="arabicPeriod"/>
            </a:pPr>
            <a:r>
              <a:rPr lang="zh-CN" altLang="en-US" b="1" kern="0" dirty="0" smtClean="0">
                <a:solidFill>
                  <a:srgbClr val="000000"/>
                </a:solidFill>
              </a:rPr>
              <a:t>淇</a:t>
            </a:r>
            <a:r>
              <a:rPr lang="zh-CN" altLang="en-US" b="1" kern="0" dirty="0">
                <a:solidFill>
                  <a:srgbClr val="000000"/>
                </a:solidFill>
              </a:rPr>
              <a:t>淅河环境监测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系统</a:t>
            </a:r>
            <a:endParaRPr lang="zh-CN" altLang="en-US" b="1" kern="0" dirty="0">
              <a:solidFill>
                <a:srgbClr val="000000"/>
              </a:solidFill>
            </a:endParaRPr>
          </a:p>
          <a:p>
            <a:pPr marL="893763" lvl="1" indent="-457200">
              <a:buFont typeface="Wingdings" panose="05000000000000000000" pitchFamily="2" charset="2"/>
              <a:buAutoNum type="arabicPeriod"/>
            </a:pPr>
            <a:endParaRPr lang="zh-CN" altLang="en-US" kern="0" dirty="0" smtClean="0"/>
          </a:p>
          <a:p>
            <a:pPr marL="436563" lvl="1" indent="0">
              <a:buNone/>
            </a:pPr>
            <a:endParaRPr lang="zh-CN" altLang="en-US" kern="0" dirty="0" smtClean="0"/>
          </a:p>
          <a:p>
            <a:pPr marL="893763" lvl="1" indent="-457200">
              <a:buFont typeface="Wingdings" panose="05000000000000000000" pitchFamily="2" charset="2"/>
              <a:buNone/>
            </a:pP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95509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61905" y="78582"/>
            <a:ext cx="8027987" cy="614362"/>
          </a:xfrm>
        </p:spPr>
        <p:txBody>
          <a:bodyPr/>
          <a:lstStyle/>
          <a:p>
            <a:r>
              <a:rPr lang="zh-CN" altLang="en-US" dirty="0"/>
              <a:t>试用期</a:t>
            </a:r>
            <a:r>
              <a:rPr lang="zh-CN" altLang="en-US" dirty="0" smtClean="0"/>
              <a:t>第二阶段学习</a:t>
            </a:r>
            <a:r>
              <a:rPr lang="zh-CN" altLang="en-US" dirty="0"/>
              <a:t>和工作介绍</a:t>
            </a:r>
            <a:endParaRPr lang="zh-CN" altLang="en-US" i="0" dirty="0" smtClean="0"/>
          </a:p>
        </p:txBody>
      </p:sp>
      <p:sp>
        <p:nvSpPr>
          <p:cNvPr id="6148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413EB67-4ECE-4C9E-945D-03AD281D6348}" type="slidenum">
              <a:rPr lang="en-US" altLang="zh-CN" smtClean="0">
                <a:latin typeface="Arial" charset="0"/>
              </a:rPr>
              <a:pPr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412875"/>
            <a:ext cx="8229600" cy="4530725"/>
          </a:xfrm>
          <a:prstGeom prst="rect">
            <a:avLst/>
          </a:prstGeom>
        </p:spPr>
        <p:txBody>
          <a:bodyPr/>
          <a:lstStyle>
            <a:lvl1pPr marL="271463" indent="-271463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20000"/>
              <a:buFont typeface="Wingdings" pitchFamily="2" charset="2"/>
              <a:buChar char="§"/>
              <a:defRPr sz="1600" b="0">
                <a:solidFill>
                  <a:srgbClr val="183884"/>
                </a:solidFill>
                <a:latin typeface="+mn-lt"/>
                <a:ea typeface="+mn-ea"/>
                <a:cs typeface="+mn-cs"/>
              </a:defRPr>
            </a:lvl1pPr>
            <a:lvl2pPr marL="625475" indent="-174625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40000"/>
              <a:buFont typeface="Times New Roman" pitchFamily="18" charset="0"/>
              <a:buChar char="-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2pPr>
            <a:lvl3pPr marL="987425" indent="-182563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Font typeface="Marlett" pitchFamily="2" charset="2"/>
              <a:buChar char="8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3pPr>
            <a:lvl4pPr marL="1349375" indent="-182563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10000"/>
              <a:buFont typeface="Arial" pitchFamily="34" charset="0"/>
              <a:buChar char="›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4pPr>
            <a:lvl5pPr marL="1817688" indent="0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95000"/>
              <a:buFontTx/>
              <a:buNone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5pPr>
            <a:lvl6pPr marL="2274888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732088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529013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86213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27025" indent="-327025" defTabSz="873125" eaLnBrk="0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80000"/>
              <a:buFont typeface="Wingdings" pitchFamily="2" charset="2"/>
              <a:buChar char="q"/>
              <a:defRPr/>
            </a:pPr>
            <a:r>
              <a:rPr lang="zh-CN" altLang="en-US" sz="1800" b="1" kern="0" dirty="0">
                <a:solidFill>
                  <a:srgbClr val="000099"/>
                </a:solidFill>
                <a:latin typeface="+mn-ea"/>
              </a:rPr>
              <a:t>学习内容</a:t>
            </a:r>
          </a:p>
          <a:p>
            <a:pPr lvl="1"/>
            <a:r>
              <a:rPr lang="zh-CN" altLang="en-US" b="1" kern="0" dirty="0" smtClean="0">
                <a:solidFill>
                  <a:srgbClr val="000000"/>
                </a:solidFill>
              </a:rPr>
              <a:t>规范：</a:t>
            </a:r>
            <a:r>
              <a:rPr lang="en-US" altLang="zh-CN" b="1" kern="0" dirty="0" err="1" smtClean="0">
                <a:solidFill>
                  <a:srgbClr val="000000"/>
                </a:solidFill>
              </a:rPr>
              <a:t>wenv</a:t>
            </a:r>
            <a:r>
              <a:rPr lang="en-US" altLang="zh-CN" b="1" kern="0" dirty="0" smtClean="0">
                <a:solidFill>
                  <a:srgbClr val="000000"/>
                </a:solidFill>
              </a:rPr>
              <a:t>/</a:t>
            </a:r>
            <a:r>
              <a:rPr lang="en-US" altLang="zh-CN" b="1" kern="0" dirty="0" err="1" smtClean="0">
                <a:solidFill>
                  <a:srgbClr val="000000"/>
                </a:solidFill>
              </a:rPr>
              <a:t>ui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组件库使用</a:t>
            </a:r>
            <a:r>
              <a:rPr lang="en-US" altLang="zh-CN" b="1" kern="0" dirty="0" smtClean="0">
                <a:solidFill>
                  <a:srgbClr val="000000"/>
                </a:solidFill>
              </a:rPr>
              <a:t>,</a:t>
            </a:r>
            <a:r>
              <a:rPr lang="en-US" altLang="zh-CN" b="1" kern="0" dirty="0" err="1" smtClean="0">
                <a:solidFill>
                  <a:srgbClr val="000000"/>
                </a:solidFill>
              </a:rPr>
              <a:t>echarts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图表使用</a:t>
            </a:r>
            <a:r>
              <a:rPr lang="en-US" altLang="zh-CN" b="1" kern="0" dirty="0" smtClean="0">
                <a:solidFill>
                  <a:srgbClr val="000000"/>
                </a:solidFill>
              </a:rPr>
              <a:t>,</a:t>
            </a:r>
            <a:r>
              <a:rPr lang="en-US" altLang="zh-CN" b="1" kern="0" dirty="0" err="1" smtClean="0">
                <a:solidFill>
                  <a:srgbClr val="000000"/>
                </a:solidFill>
              </a:rPr>
              <a:t>openlayers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地图使用</a:t>
            </a:r>
          </a:p>
          <a:p>
            <a:pPr lvl="1"/>
            <a:r>
              <a:rPr lang="zh-CN" altLang="en-US" b="1" kern="0" dirty="0" smtClean="0">
                <a:solidFill>
                  <a:srgbClr val="000000"/>
                </a:solidFill>
              </a:rPr>
              <a:t>流程：</a:t>
            </a:r>
            <a:endParaRPr lang="en-US" altLang="zh-CN" b="1" kern="0" dirty="0" smtClean="0">
              <a:solidFill>
                <a:srgbClr val="000000"/>
              </a:solidFill>
            </a:endParaRPr>
          </a:p>
          <a:p>
            <a:pPr lvl="2"/>
            <a:r>
              <a:rPr lang="en-US" altLang="zh-CN" b="1" kern="0" dirty="0" smtClean="0">
                <a:solidFill>
                  <a:srgbClr val="000000"/>
                </a:solidFill>
              </a:rPr>
              <a:t>1.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项目引入</a:t>
            </a:r>
            <a:r>
              <a:rPr lang="en-US" altLang="zh-CN" b="1" kern="0" dirty="0" err="1" smtClean="0">
                <a:solidFill>
                  <a:srgbClr val="000000"/>
                </a:solidFill>
              </a:rPr>
              <a:t>wenv</a:t>
            </a:r>
            <a:r>
              <a:rPr lang="en-US" altLang="zh-CN" b="1" kern="0" dirty="0" smtClean="0">
                <a:solidFill>
                  <a:srgbClr val="000000"/>
                </a:solidFill>
              </a:rPr>
              <a:t>/</a:t>
            </a:r>
            <a:r>
              <a:rPr lang="en-US" altLang="zh-CN" b="1" kern="0" dirty="0" err="1" smtClean="0">
                <a:solidFill>
                  <a:srgbClr val="000000"/>
                </a:solidFill>
              </a:rPr>
              <a:t>ui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组件</a:t>
            </a:r>
            <a:r>
              <a:rPr lang="en-US" altLang="zh-CN" b="1" kern="0" dirty="0" smtClean="0">
                <a:solidFill>
                  <a:srgbClr val="000000"/>
                </a:solidFill>
              </a:rPr>
              <a:t>,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传入对应属性或方法</a:t>
            </a:r>
            <a:r>
              <a:rPr lang="en-US" altLang="zh-CN" b="1" kern="0" dirty="0" smtClean="0">
                <a:solidFill>
                  <a:srgbClr val="000000"/>
                </a:solidFill>
              </a:rPr>
              <a:t>; </a:t>
            </a:r>
          </a:p>
          <a:p>
            <a:pPr lvl="2"/>
            <a:r>
              <a:rPr lang="en-US" altLang="zh-CN" b="1" kern="0" dirty="0" smtClean="0">
                <a:solidFill>
                  <a:srgbClr val="000000"/>
                </a:solidFill>
              </a:rPr>
              <a:t>2.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引入</a:t>
            </a:r>
            <a:r>
              <a:rPr lang="en-US" altLang="zh-CN" b="1" kern="0" dirty="0" err="1" smtClean="0">
                <a:solidFill>
                  <a:srgbClr val="000000"/>
                </a:solidFill>
              </a:rPr>
              <a:t>echarts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库</a:t>
            </a:r>
            <a:r>
              <a:rPr lang="en-US" altLang="zh-CN" b="1" kern="0" dirty="0" smtClean="0">
                <a:solidFill>
                  <a:srgbClr val="000000"/>
                </a:solidFill>
              </a:rPr>
              <a:t>,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在对应页面初始化</a:t>
            </a:r>
            <a:r>
              <a:rPr lang="en-US" altLang="zh-CN" b="1" kern="0" dirty="0" err="1" smtClean="0">
                <a:solidFill>
                  <a:srgbClr val="000000"/>
                </a:solidFill>
              </a:rPr>
              <a:t>echarts</a:t>
            </a:r>
            <a:r>
              <a:rPr lang="en-US" altLang="zh-CN" b="1" kern="0" dirty="0" smtClean="0">
                <a:solidFill>
                  <a:srgbClr val="000000"/>
                </a:solidFill>
              </a:rPr>
              <a:t>;</a:t>
            </a:r>
          </a:p>
          <a:p>
            <a:pPr lvl="2"/>
            <a:r>
              <a:rPr lang="en-US" altLang="zh-CN" b="1" kern="0" dirty="0" smtClean="0">
                <a:solidFill>
                  <a:srgbClr val="000000"/>
                </a:solidFill>
              </a:rPr>
              <a:t>3.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引入</a:t>
            </a:r>
            <a:r>
              <a:rPr lang="en-US" altLang="zh-CN" b="1" kern="0" dirty="0" err="1" smtClean="0">
                <a:solidFill>
                  <a:srgbClr val="000000"/>
                </a:solidFill>
              </a:rPr>
              <a:t>openlayers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库</a:t>
            </a:r>
            <a:r>
              <a:rPr lang="en-US" altLang="zh-CN" b="1" kern="0" dirty="0">
                <a:solidFill>
                  <a:srgbClr val="000000"/>
                </a:solidFill>
              </a:rPr>
              <a:t>,</a:t>
            </a:r>
            <a:r>
              <a:rPr lang="zh-CN" altLang="en-US" b="1" kern="0" dirty="0">
                <a:solidFill>
                  <a:srgbClr val="000000"/>
                </a:solidFill>
              </a:rPr>
              <a:t>在对应页面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初始化</a:t>
            </a:r>
            <a:r>
              <a:rPr lang="en-US" altLang="zh-CN" b="1" kern="0" dirty="0" err="1" smtClean="0">
                <a:solidFill>
                  <a:srgbClr val="000000"/>
                </a:solidFill>
              </a:rPr>
              <a:t>openlayers</a:t>
            </a:r>
            <a:endParaRPr lang="zh-CN" altLang="en-US" b="1" kern="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b="1" kern="0" dirty="0" smtClean="0">
                <a:solidFill>
                  <a:srgbClr val="000000"/>
                </a:solidFill>
              </a:rPr>
              <a:t>练习：淇淅河大数据看板</a:t>
            </a:r>
          </a:p>
          <a:p>
            <a:pPr marL="327025" indent="-327025" defTabSz="873125" eaLnBrk="0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80000"/>
              <a:buFont typeface="Wingdings" pitchFamily="2" charset="2"/>
              <a:buChar char="q"/>
              <a:defRPr/>
            </a:pPr>
            <a:r>
              <a:rPr lang="zh-CN" altLang="en-US" sz="1800" b="1" kern="0" dirty="0">
                <a:solidFill>
                  <a:srgbClr val="000099"/>
                </a:solidFill>
                <a:latin typeface="+mn-ea"/>
              </a:rPr>
              <a:t>工作参与</a:t>
            </a:r>
          </a:p>
          <a:p>
            <a:pPr lvl="1"/>
            <a:r>
              <a:rPr lang="zh-CN" altLang="en-US" b="1" kern="0" dirty="0" smtClean="0">
                <a:solidFill>
                  <a:srgbClr val="000000"/>
                </a:solidFill>
              </a:rPr>
              <a:t>项目</a:t>
            </a:r>
            <a:r>
              <a:rPr lang="en-US" altLang="zh-CN" b="1" kern="0" dirty="0" smtClean="0">
                <a:solidFill>
                  <a:srgbClr val="000000"/>
                </a:solidFill>
              </a:rPr>
              <a:t>1</a:t>
            </a:r>
            <a:r>
              <a:rPr lang="zh-CN" altLang="en-US" b="1" kern="0" dirty="0">
                <a:solidFill>
                  <a:srgbClr val="000000"/>
                </a:solidFill>
              </a:rPr>
              <a:t>：淇淅河大数据看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板</a:t>
            </a:r>
          </a:p>
          <a:p>
            <a:pPr lvl="1"/>
            <a:r>
              <a:rPr lang="zh-CN" altLang="en-US" b="1" kern="0" dirty="0" smtClean="0">
                <a:solidFill>
                  <a:srgbClr val="000000"/>
                </a:solidFill>
              </a:rPr>
              <a:t>项目</a:t>
            </a:r>
            <a:r>
              <a:rPr lang="en-US" altLang="zh-CN" b="1" kern="0" dirty="0" smtClean="0">
                <a:solidFill>
                  <a:srgbClr val="000000"/>
                </a:solidFill>
              </a:rPr>
              <a:t>2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：权限</a:t>
            </a:r>
            <a:r>
              <a:rPr lang="zh-CN" altLang="en-US" b="1" kern="0" dirty="0">
                <a:solidFill>
                  <a:srgbClr val="000000"/>
                </a:solidFill>
              </a:rPr>
              <a:t>管理系统</a:t>
            </a:r>
            <a:r>
              <a:rPr lang="zh-CN" altLang="en-US" kern="0" dirty="0" smtClean="0"/>
              <a:t>	         </a:t>
            </a:r>
          </a:p>
          <a:p>
            <a:pPr marL="327025" indent="-327025" defTabSz="873125" eaLnBrk="0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80000"/>
              <a:buFont typeface="Wingdings" pitchFamily="2" charset="2"/>
              <a:buChar char="q"/>
              <a:defRPr/>
            </a:pPr>
            <a:r>
              <a:rPr lang="zh-CN" altLang="en-US" sz="1800" b="1" kern="0" dirty="0">
                <a:solidFill>
                  <a:srgbClr val="000099"/>
                </a:solidFill>
                <a:latin typeface="+mn-ea"/>
              </a:rPr>
              <a:t>工作学习输出（文档数据等成果展示</a:t>
            </a:r>
            <a:r>
              <a:rPr lang="zh-CN" altLang="en-US" sz="1800" b="1" kern="0" dirty="0" smtClean="0">
                <a:solidFill>
                  <a:srgbClr val="000099"/>
                </a:solidFill>
                <a:latin typeface="+mn-ea"/>
              </a:rPr>
              <a:t>）</a:t>
            </a:r>
            <a:endParaRPr lang="en-US" altLang="zh-CN" b="1" kern="0" dirty="0" smtClean="0">
              <a:solidFill>
                <a:srgbClr val="000099"/>
              </a:solidFill>
              <a:latin typeface="+mn-ea"/>
            </a:endParaRPr>
          </a:p>
          <a:p>
            <a:pPr marL="681037" lvl="1" indent="-327025" defTabSz="873125" eaLnBrk="0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80000"/>
              <a:buFont typeface="Wingdings" pitchFamily="2" charset="2"/>
              <a:buChar char="q"/>
              <a:defRPr/>
            </a:pPr>
            <a:r>
              <a:rPr lang="en-US" altLang="zh-CN" b="1" kern="0" dirty="0" smtClean="0">
                <a:solidFill>
                  <a:srgbClr val="000099"/>
                </a:solidFill>
                <a:latin typeface="+mn-ea"/>
              </a:rPr>
              <a:t>1.</a:t>
            </a:r>
            <a:r>
              <a:rPr lang="zh-CN" altLang="en-US" b="1" kern="0" dirty="0">
                <a:solidFill>
                  <a:srgbClr val="000000"/>
                </a:solidFill>
              </a:rPr>
              <a:t>淇淅河大数据看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板</a:t>
            </a:r>
            <a:endParaRPr lang="en-US" altLang="zh-CN" b="1" kern="0" dirty="0">
              <a:solidFill>
                <a:srgbClr val="000000"/>
              </a:solidFill>
            </a:endParaRPr>
          </a:p>
          <a:p>
            <a:pPr marL="681037" lvl="1" indent="-327025" defTabSz="873125" eaLnBrk="0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80000"/>
              <a:buFont typeface="Wingdings" pitchFamily="2" charset="2"/>
              <a:buChar char="q"/>
              <a:defRPr/>
            </a:pPr>
            <a:r>
              <a:rPr lang="en-US" altLang="zh-CN" b="1" kern="0" dirty="0" smtClean="0">
                <a:solidFill>
                  <a:srgbClr val="000099"/>
                </a:solidFill>
                <a:latin typeface="+mn-ea"/>
              </a:rPr>
              <a:t>2.</a:t>
            </a:r>
            <a:r>
              <a:rPr lang="zh-CN" altLang="en-US" b="1" kern="0" dirty="0">
                <a:solidFill>
                  <a:srgbClr val="000000"/>
                </a:solidFill>
              </a:rPr>
              <a:t>权限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管理系统</a:t>
            </a:r>
            <a:endParaRPr lang="en-US" altLang="zh-CN" b="1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921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188640"/>
            <a:ext cx="8027987" cy="614362"/>
          </a:xfrm>
        </p:spPr>
        <p:txBody>
          <a:bodyPr/>
          <a:lstStyle/>
          <a:p>
            <a:r>
              <a:rPr lang="zh-CN" altLang="en-US" dirty="0"/>
              <a:t>试用期</a:t>
            </a:r>
            <a:r>
              <a:rPr lang="zh-CN" altLang="en-US" dirty="0" smtClean="0"/>
              <a:t>第三</a:t>
            </a:r>
            <a:r>
              <a:rPr lang="zh-CN" altLang="en-US" dirty="0"/>
              <a:t>阶段</a:t>
            </a:r>
            <a:r>
              <a:rPr lang="zh-CN" altLang="en-US" dirty="0" smtClean="0"/>
              <a:t>学习</a:t>
            </a:r>
            <a:r>
              <a:rPr lang="zh-CN" altLang="en-US" dirty="0"/>
              <a:t>和工作介绍</a:t>
            </a:r>
            <a:endParaRPr lang="zh-CN" altLang="en-US" i="0" dirty="0" smtClean="0"/>
          </a:p>
        </p:txBody>
      </p:sp>
      <p:sp>
        <p:nvSpPr>
          <p:cNvPr id="7228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147B3F3-AB46-4213-9C00-3A0E091360CE}" type="slidenum">
              <a:rPr lang="en-US" altLang="zh-CN" smtClean="0">
                <a:latin typeface="Arial" charset="0"/>
              </a:rPr>
              <a:pPr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8313" y="1371600"/>
            <a:ext cx="8280400" cy="4572000"/>
          </a:xfrm>
          <a:prstGeom prst="rect">
            <a:avLst/>
          </a:prstGeom>
        </p:spPr>
        <p:txBody>
          <a:bodyPr/>
          <a:lstStyle>
            <a:lvl1pPr marL="271463" indent="-271463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20000"/>
              <a:buFont typeface="Wingdings" pitchFamily="2" charset="2"/>
              <a:buChar char="§"/>
              <a:defRPr sz="1600" b="0">
                <a:solidFill>
                  <a:srgbClr val="183884"/>
                </a:solidFill>
                <a:latin typeface="+mn-lt"/>
                <a:ea typeface="+mn-ea"/>
                <a:cs typeface="+mn-cs"/>
              </a:defRPr>
            </a:lvl1pPr>
            <a:lvl2pPr marL="625475" indent="-174625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40000"/>
              <a:buFont typeface="Times New Roman" pitchFamily="18" charset="0"/>
              <a:buChar char="-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2pPr>
            <a:lvl3pPr marL="987425" indent="-182563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Font typeface="Marlett" pitchFamily="2" charset="2"/>
              <a:buChar char="8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3pPr>
            <a:lvl4pPr marL="1349375" indent="-182563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10000"/>
              <a:buFont typeface="Arial" pitchFamily="34" charset="0"/>
              <a:buChar char="›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4pPr>
            <a:lvl5pPr marL="1817688" indent="0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95000"/>
              <a:buFontTx/>
              <a:buNone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5pPr>
            <a:lvl6pPr marL="2274888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732088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529013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86213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27025" indent="-327025" defTabSz="873125" eaLnBrk="0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80000"/>
              <a:buFont typeface="Wingdings" pitchFamily="2" charset="2"/>
              <a:buChar char="q"/>
              <a:defRPr/>
            </a:pPr>
            <a:r>
              <a:rPr lang="zh-CN" altLang="en-US" sz="1800" b="1" kern="0" dirty="0">
                <a:solidFill>
                  <a:srgbClr val="000099"/>
                </a:solidFill>
                <a:latin typeface="+mn-ea"/>
              </a:rPr>
              <a:t>学习内容</a:t>
            </a:r>
          </a:p>
          <a:p>
            <a:pPr marL="817563" lvl="1" indent="-381000"/>
            <a:r>
              <a:rPr lang="zh-CN" altLang="en-US" b="1" kern="0" dirty="0" smtClean="0">
                <a:solidFill>
                  <a:srgbClr val="000000"/>
                </a:solidFill>
              </a:rPr>
              <a:t>规范：</a:t>
            </a:r>
            <a:r>
              <a:rPr lang="en-US" altLang="zh-CN" b="1" kern="0" dirty="0" err="1" smtClean="0">
                <a:solidFill>
                  <a:srgbClr val="000000"/>
                </a:solidFill>
              </a:rPr>
              <a:t>nginx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项目部署</a:t>
            </a:r>
            <a:r>
              <a:rPr lang="en-US" altLang="zh-CN" b="1" kern="0" dirty="0" smtClean="0">
                <a:solidFill>
                  <a:srgbClr val="000000"/>
                </a:solidFill>
              </a:rPr>
              <a:t>,</a:t>
            </a:r>
            <a:r>
              <a:rPr lang="en-US" altLang="zh-CN" b="1" kern="0" dirty="0" err="1" smtClean="0">
                <a:solidFill>
                  <a:srgbClr val="000000"/>
                </a:solidFill>
              </a:rPr>
              <a:t>jenkins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项目自动化构建</a:t>
            </a:r>
          </a:p>
          <a:p>
            <a:pPr marL="817563" lvl="1" indent="-381000"/>
            <a:r>
              <a:rPr lang="zh-CN" altLang="en-US" b="1" kern="0" dirty="0" smtClean="0">
                <a:solidFill>
                  <a:srgbClr val="000000"/>
                </a:solidFill>
              </a:rPr>
              <a:t>流程：</a:t>
            </a:r>
            <a:endParaRPr lang="en-US" altLang="zh-CN" b="1" kern="0" dirty="0" smtClean="0">
              <a:solidFill>
                <a:srgbClr val="000000"/>
              </a:solidFill>
            </a:endParaRPr>
          </a:p>
          <a:p>
            <a:pPr marL="1179513" lvl="2" indent="-381000"/>
            <a:r>
              <a:rPr lang="en-US" altLang="zh-CN" b="1" kern="0" dirty="0" smtClean="0">
                <a:solidFill>
                  <a:srgbClr val="000000"/>
                </a:solidFill>
              </a:rPr>
              <a:t>1.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本地项目</a:t>
            </a:r>
            <a:r>
              <a:rPr lang="en-US" altLang="zh-CN" b="1" kern="0" dirty="0" smtClean="0">
                <a:solidFill>
                  <a:srgbClr val="000000"/>
                </a:solidFill>
              </a:rPr>
              <a:t>build;</a:t>
            </a:r>
          </a:p>
          <a:p>
            <a:pPr marL="1179513" lvl="2" indent="-381000"/>
            <a:r>
              <a:rPr lang="en-US" altLang="zh-CN" b="1" kern="0" dirty="0" smtClean="0">
                <a:solidFill>
                  <a:srgbClr val="000000"/>
                </a:solidFill>
              </a:rPr>
              <a:t>2.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将整个</a:t>
            </a:r>
            <a:r>
              <a:rPr lang="en-US" altLang="zh-CN" b="1" kern="0" dirty="0" err="1" smtClean="0">
                <a:solidFill>
                  <a:srgbClr val="000000"/>
                </a:solidFill>
              </a:rPr>
              <a:t>dist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包</a:t>
            </a:r>
            <a:r>
              <a:rPr lang="en-US" altLang="zh-CN" b="1" kern="0" dirty="0" smtClean="0">
                <a:solidFill>
                  <a:srgbClr val="000000"/>
                </a:solidFill>
              </a:rPr>
              <a:t>copy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到</a:t>
            </a:r>
            <a:r>
              <a:rPr lang="en-US" altLang="zh-CN" b="1" kern="0" dirty="0" err="1" smtClean="0">
                <a:solidFill>
                  <a:srgbClr val="000000"/>
                </a:solidFill>
              </a:rPr>
              <a:t>nginx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的</a:t>
            </a:r>
            <a:r>
              <a:rPr lang="en-US" altLang="zh-CN" b="1" kern="0" dirty="0" smtClean="0">
                <a:solidFill>
                  <a:srgbClr val="000000"/>
                </a:solidFill>
              </a:rPr>
              <a:t>html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目录下</a:t>
            </a:r>
            <a:r>
              <a:rPr lang="en-US" altLang="zh-CN" b="1" kern="0" dirty="0" smtClean="0">
                <a:solidFill>
                  <a:srgbClr val="000000"/>
                </a:solidFill>
              </a:rPr>
              <a:t>;</a:t>
            </a:r>
          </a:p>
          <a:p>
            <a:pPr marL="1179513" lvl="2" indent="-381000"/>
            <a:r>
              <a:rPr lang="en-US" altLang="zh-CN" b="1" kern="0" dirty="0" smtClean="0">
                <a:solidFill>
                  <a:srgbClr val="000000"/>
                </a:solidFill>
              </a:rPr>
              <a:t>3.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修改</a:t>
            </a:r>
            <a:r>
              <a:rPr lang="en-US" altLang="zh-CN" b="1" kern="0" dirty="0" err="1" smtClean="0">
                <a:solidFill>
                  <a:srgbClr val="000000"/>
                </a:solidFill>
              </a:rPr>
              <a:t>nginx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配置文件</a:t>
            </a:r>
            <a:r>
              <a:rPr lang="en-US" altLang="zh-CN" b="1" kern="0" dirty="0" err="1" smtClean="0">
                <a:solidFill>
                  <a:srgbClr val="000000"/>
                </a:solidFill>
              </a:rPr>
              <a:t>conf</a:t>
            </a:r>
            <a:r>
              <a:rPr lang="en-US" altLang="zh-CN" b="1" kern="0" dirty="0" smtClean="0">
                <a:solidFill>
                  <a:srgbClr val="000000"/>
                </a:solidFill>
              </a:rPr>
              <a:t>,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并配置反向代理</a:t>
            </a:r>
          </a:p>
          <a:p>
            <a:pPr marL="817563" lvl="1" indent="-381000"/>
            <a:r>
              <a:rPr lang="zh-CN" altLang="en-US" b="1" kern="0" dirty="0" smtClean="0">
                <a:solidFill>
                  <a:srgbClr val="000000"/>
                </a:solidFill>
              </a:rPr>
              <a:t>练习</a:t>
            </a:r>
            <a:r>
              <a:rPr lang="zh-CN" altLang="en-US" b="1" kern="0" dirty="0">
                <a:solidFill>
                  <a:srgbClr val="000000"/>
                </a:solidFill>
              </a:rPr>
              <a:t>：闸站基础信息管理</a:t>
            </a:r>
            <a:endParaRPr lang="zh-CN" altLang="en-US" b="1" kern="0" dirty="0" smtClean="0">
              <a:solidFill>
                <a:srgbClr val="000000"/>
              </a:solidFill>
            </a:endParaRPr>
          </a:p>
          <a:p>
            <a:pPr marL="327025" indent="-327025" defTabSz="873125" eaLnBrk="0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80000"/>
              <a:buFont typeface="Wingdings" pitchFamily="2" charset="2"/>
              <a:buChar char="q"/>
              <a:defRPr/>
            </a:pPr>
            <a:r>
              <a:rPr lang="zh-CN" altLang="en-US" sz="1800" b="1" kern="0" dirty="0">
                <a:solidFill>
                  <a:srgbClr val="000099"/>
                </a:solidFill>
                <a:latin typeface="+mn-ea"/>
              </a:rPr>
              <a:t>工作参与</a:t>
            </a:r>
          </a:p>
          <a:p>
            <a:pPr marL="817563" lvl="1" indent="-381000"/>
            <a:r>
              <a:rPr lang="zh-CN" altLang="en-US" b="1" kern="0" dirty="0" smtClean="0">
                <a:solidFill>
                  <a:srgbClr val="000000"/>
                </a:solidFill>
              </a:rPr>
              <a:t>项目</a:t>
            </a:r>
            <a:r>
              <a:rPr lang="en-US" altLang="zh-CN" b="1" kern="0" dirty="0" smtClean="0">
                <a:solidFill>
                  <a:srgbClr val="000000"/>
                </a:solidFill>
              </a:rPr>
              <a:t>1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：河岸基础信息管理</a:t>
            </a:r>
          </a:p>
          <a:p>
            <a:pPr marL="817563" lvl="1" indent="-381000"/>
            <a:r>
              <a:rPr lang="zh-CN" altLang="en-US" b="1" kern="0" dirty="0" smtClean="0">
                <a:solidFill>
                  <a:srgbClr val="000000"/>
                </a:solidFill>
              </a:rPr>
              <a:t>项目</a:t>
            </a:r>
            <a:r>
              <a:rPr lang="en-US" altLang="zh-CN" b="1" kern="0" dirty="0" smtClean="0">
                <a:solidFill>
                  <a:srgbClr val="000000"/>
                </a:solidFill>
              </a:rPr>
              <a:t>2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：</a:t>
            </a:r>
            <a:r>
              <a:rPr lang="zh-CN" altLang="en-US" b="1" kern="0" dirty="0">
                <a:solidFill>
                  <a:srgbClr val="000000"/>
                </a:solidFill>
              </a:rPr>
              <a:t>闸</a:t>
            </a:r>
            <a:r>
              <a:rPr lang="zh-CN" altLang="en-US" b="1" kern="0" dirty="0" smtClean="0">
                <a:solidFill>
                  <a:srgbClr val="000000"/>
                </a:solidFill>
              </a:rPr>
              <a:t>站基础信息管理</a:t>
            </a:r>
            <a:r>
              <a:rPr lang="zh-CN" altLang="en-US" kern="0" dirty="0" smtClean="0"/>
              <a:t>		         </a:t>
            </a:r>
          </a:p>
          <a:p>
            <a:pPr marL="327025" indent="-327025" defTabSz="873125" eaLnBrk="0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80000"/>
              <a:buFont typeface="Wingdings" pitchFamily="2" charset="2"/>
              <a:buChar char="q"/>
              <a:defRPr/>
            </a:pPr>
            <a:r>
              <a:rPr lang="zh-CN" altLang="en-US" sz="1800" b="1" kern="0" dirty="0">
                <a:solidFill>
                  <a:srgbClr val="000099"/>
                </a:solidFill>
                <a:latin typeface="+mn-ea"/>
              </a:rPr>
              <a:t>工作学习输出（文档数据等成果展示</a:t>
            </a:r>
            <a:r>
              <a:rPr lang="zh-CN" altLang="en-US" sz="1800" b="1" kern="0" dirty="0" smtClean="0">
                <a:solidFill>
                  <a:srgbClr val="000099"/>
                </a:solidFill>
                <a:latin typeface="+mn-ea"/>
              </a:rPr>
              <a:t>）</a:t>
            </a:r>
            <a:endParaRPr lang="en-US" altLang="zh-CN" sz="1800" b="1" kern="0" dirty="0" smtClean="0">
              <a:solidFill>
                <a:srgbClr val="000099"/>
              </a:solidFill>
              <a:latin typeface="+mn-ea"/>
            </a:endParaRPr>
          </a:p>
          <a:p>
            <a:pPr marL="681037" lvl="1" indent="-327025" defTabSz="873125" eaLnBrk="0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80000"/>
              <a:buFont typeface="Wingdings" pitchFamily="2" charset="2"/>
              <a:buChar char="q"/>
              <a:defRPr/>
            </a:pPr>
            <a:r>
              <a:rPr lang="en-US" altLang="zh-CN" b="1" kern="0" dirty="0" smtClean="0">
                <a:solidFill>
                  <a:srgbClr val="000099"/>
                </a:solidFill>
                <a:latin typeface="+mn-ea"/>
              </a:rPr>
              <a:t>1.</a:t>
            </a:r>
            <a:r>
              <a:rPr lang="zh-CN" altLang="en-US" b="1" kern="0" dirty="0">
                <a:solidFill>
                  <a:srgbClr val="000000"/>
                </a:solidFill>
              </a:rPr>
              <a:t>河床基础信息管理</a:t>
            </a:r>
          </a:p>
          <a:p>
            <a:pPr marL="681037" lvl="1" indent="-327025" defTabSz="873125" eaLnBrk="0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80000"/>
              <a:buFont typeface="Wingdings" pitchFamily="2" charset="2"/>
              <a:buChar char="q"/>
              <a:defRPr/>
            </a:pPr>
            <a:r>
              <a:rPr lang="en-US" altLang="zh-CN" b="1" kern="0" dirty="0" smtClean="0">
                <a:solidFill>
                  <a:srgbClr val="000099"/>
                </a:solidFill>
                <a:latin typeface="+mn-ea"/>
              </a:rPr>
              <a:t>2.</a:t>
            </a:r>
            <a:r>
              <a:rPr lang="zh-CN" altLang="en-US" b="1" kern="0" dirty="0">
                <a:solidFill>
                  <a:srgbClr val="000000"/>
                </a:solidFill>
              </a:rPr>
              <a:t>闸站基础信息管理</a:t>
            </a:r>
            <a:r>
              <a:rPr lang="zh-CN" altLang="en-US" kern="0" dirty="0"/>
              <a:t>	</a:t>
            </a:r>
            <a:endParaRPr lang="en-US" altLang="zh-CN" b="1" kern="0" dirty="0">
              <a:solidFill>
                <a:srgbClr val="000099"/>
              </a:solidFill>
              <a:latin typeface="+mn-ea"/>
            </a:endParaRPr>
          </a:p>
          <a:p>
            <a:pPr marL="1077912" lvl="3" indent="0" defTabSz="873125" eaLnBrk="0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80000"/>
              <a:buNone/>
              <a:defRPr/>
            </a:pPr>
            <a:endParaRPr lang="en-US" altLang="zh-CN" b="1" kern="0" dirty="0" smtClean="0">
              <a:solidFill>
                <a:srgbClr val="00009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681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8C32781-DAF6-41E9-8F5A-A27B2C2FC175}" type="slidenum">
              <a:rPr lang="en-US" altLang="zh-CN" smtClean="0">
                <a:latin typeface="Arial" charset="0"/>
              </a:rPr>
              <a:pPr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57188" y="1000125"/>
            <a:ext cx="8280400" cy="5591175"/>
          </a:xfrm>
          <a:prstGeom prst="rect">
            <a:avLst/>
          </a:prstGeom>
        </p:spPr>
        <p:txBody>
          <a:bodyPr/>
          <a:lstStyle/>
          <a:p>
            <a:pPr marL="327025" indent="-327025" defTabSz="873125" eaLnBrk="0" hangingPunct="0">
              <a:spcBef>
                <a:spcPct val="20000"/>
              </a:spcBef>
              <a:buClr>
                <a:srgbClr val="3366CC"/>
              </a:buClr>
              <a:buSzPct val="80000"/>
              <a:buFont typeface="Wingdings" pitchFamily="2" charset="2"/>
              <a:buChar char="q"/>
              <a:defRPr/>
            </a:pPr>
            <a:endParaRPr lang="en-US" altLang="zh-CN" kern="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CommonBullets"/>
            </a:endParaRPr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179388" y="1000125"/>
            <a:ext cx="8659812" cy="5143500"/>
          </a:xfrm>
          <a:prstGeom prst="roundRect">
            <a:avLst>
              <a:gd name="adj" fmla="val 10889"/>
            </a:avLst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  <a:sym typeface="CommonBullet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5288" y="332656"/>
            <a:ext cx="777716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70" tIns="43635" rIns="87270" bIns="43635"/>
          <a:lstStyle/>
          <a:p>
            <a:pPr marL="327025" indent="-327025" defTabSz="881063">
              <a:buClr>
                <a:srgbClr val="3366CC"/>
              </a:buClr>
              <a:buSzPct val="80000"/>
              <a:defRPr/>
            </a:pPr>
            <a:r>
              <a:rPr lang="zh-CN" altLang="en-US" sz="2000" b="1" dirty="0">
                <a:solidFill>
                  <a:srgbClr val="183884"/>
                </a:solidFill>
                <a:latin typeface="+mj-lt"/>
                <a:ea typeface="+mj-ea"/>
                <a:cs typeface="+mj-cs"/>
              </a:rPr>
              <a:t>流程考核</a:t>
            </a:r>
            <a:endParaRPr lang="zh-CN" altLang="en-US" sz="2000" b="1" dirty="0">
              <a:solidFill>
                <a:srgbClr val="183884"/>
              </a:solidFill>
              <a:latin typeface="+mj-lt"/>
              <a:ea typeface="+mj-ea"/>
              <a:cs typeface="+mj-cs"/>
              <a:sym typeface="CommonBullet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8313" y="1412875"/>
            <a:ext cx="8280400" cy="4679950"/>
          </a:xfrm>
          <a:prstGeom prst="rect">
            <a:avLst/>
          </a:prstGeom>
        </p:spPr>
        <p:txBody>
          <a:bodyPr/>
          <a:lstStyle>
            <a:lvl1pPr marL="271463" indent="-271463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20000"/>
              <a:buFont typeface="Wingdings" pitchFamily="2" charset="2"/>
              <a:buChar char="§"/>
              <a:defRPr sz="1600" b="0">
                <a:solidFill>
                  <a:srgbClr val="183884"/>
                </a:solidFill>
                <a:latin typeface="+mn-lt"/>
                <a:ea typeface="+mn-ea"/>
                <a:cs typeface="+mn-cs"/>
              </a:defRPr>
            </a:lvl1pPr>
            <a:lvl2pPr marL="625475" indent="-174625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40000"/>
              <a:buFont typeface="Times New Roman" pitchFamily="18" charset="0"/>
              <a:buChar char="-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2pPr>
            <a:lvl3pPr marL="987425" indent="-182563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Font typeface="Marlett" pitchFamily="2" charset="2"/>
              <a:buChar char="8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3pPr>
            <a:lvl4pPr marL="1349375" indent="-182563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10000"/>
              <a:buFont typeface="Arial" pitchFamily="34" charset="0"/>
              <a:buChar char="›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4pPr>
            <a:lvl5pPr marL="1817688" indent="0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95000"/>
              <a:buFontTx/>
              <a:buNone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5pPr>
            <a:lvl6pPr marL="2274888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732088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529013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86213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27025" indent="-327025" defTabSz="873125" eaLnBrk="0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80000"/>
              <a:buFont typeface="Wingdings" pitchFamily="2" charset="2"/>
              <a:buChar char="q"/>
              <a:defRPr/>
            </a:pPr>
            <a:r>
              <a:rPr lang="zh-CN" altLang="en-US" sz="1800" b="1" kern="0" dirty="0">
                <a:solidFill>
                  <a:srgbClr val="000099"/>
                </a:solidFill>
                <a:latin typeface="+mn-ea"/>
              </a:rPr>
              <a:t>请列出与本岗位密切相关的流程名称，并在答辩时口头介绍各个流程：</a:t>
            </a:r>
          </a:p>
          <a:p>
            <a:pPr lvl="1">
              <a:spcBef>
                <a:spcPts val="600"/>
              </a:spcBef>
            </a:pPr>
            <a:r>
              <a:rPr lang="en-US" altLang="zh-CN" b="1" kern="0" dirty="0">
                <a:solidFill>
                  <a:srgbClr val="000000"/>
                </a:solidFill>
              </a:rPr>
              <a:t>1. </a:t>
            </a:r>
            <a:r>
              <a:rPr lang="zh-CN" altLang="en-US" b="1" kern="0" dirty="0">
                <a:solidFill>
                  <a:srgbClr val="000000"/>
                </a:solidFill>
              </a:rPr>
              <a:t>参与项目需求分析</a:t>
            </a:r>
            <a:r>
              <a:rPr lang="en-US" altLang="zh-CN" b="1" kern="0" dirty="0">
                <a:solidFill>
                  <a:srgbClr val="000000"/>
                </a:solidFill>
              </a:rPr>
              <a:t>, </a:t>
            </a:r>
            <a:r>
              <a:rPr lang="zh-CN" altLang="en-US" b="1" kern="0" dirty="0">
                <a:solidFill>
                  <a:srgbClr val="000000"/>
                </a:solidFill>
              </a:rPr>
              <a:t>研究项目技术细节，编写系统需求说明书及概要设计文档； </a:t>
            </a:r>
          </a:p>
          <a:p>
            <a:pPr lvl="1">
              <a:spcBef>
                <a:spcPts val="600"/>
              </a:spcBef>
            </a:pPr>
            <a:r>
              <a:rPr lang="en-US" altLang="zh-CN" b="1" kern="0" dirty="0">
                <a:solidFill>
                  <a:srgbClr val="000000"/>
                </a:solidFill>
              </a:rPr>
              <a:t>2. </a:t>
            </a:r>
            <a:r>
              <a:rPr lang="zh-CN" altLang="en-US" b="1" kern="0" dirty="0">
                <a:solidFill>
                  <a:srgbClr val="000000"/>
                </a:solidFill>
              </a:rPr>
              <a:t>针对相关的业务功能模块做技术预研，梳理技术难点和分析可行性； </a:t>
            </a:r>
          </a:p>
          <a:p>
            <a:pPr lvl="1">
              <a:spcBef>
                <a:spcPts val="600"/>
              </a:spcBef>
            </a:pPr>
            <a:r>
              <a:rPr lang="en-US" altLang="zh-CN" b="1" kern="0" dirty="0">
                <a:solidFill>
                  <a:srgbClr val="000000"/>
                </a:solidFill>
              </a:rPr>
              <a:t>3. </a:t>
            </a:r>
            <a:r>
              <a:rPr lang="zh-CN" altLang="en-US" b="1" kern="0" dirty="0">
                <a:solidFill>
                  <a:srgbClr val="000000"/>
                </a:solidFill>
              </a:rPr>
              <a:t>与</a:t>
            </a:r>
            <a:r>
              <a:rPr lang="en-US" altLang="zh-CN" b="1" kern="0" dirty="0">
                <a:solidFill>
                  <a:srgbClr val="000000"/>
                </a:solidFill>
              </a:rPr>
              <a:t>UI</a:t>
            </a:r>
            <a:r>
              <a:rPr lang="zh-CN" altLang="en-US" b="1" kern="0" dirty="0">
                <a:solidFill>
                  <a:srgbClr val="000000"/>
                </a:solidFill>
              </a:rPr>
              <a:t>设计师确认最终的系统原型，并搭业系统框架； </a:t>
            </a:r>
          </a:p>
          <a:p>
            <a:pPr lvl="1">
              <a:spcBef>
                <a:spcPts val="600"/>
              </a:spcBef>
            </a:pPr>
            <a:r>
              <a:rPr lang="en-US" altLang="zh-CN" b="1" kern="0" dirty="0">
                <a:solidFill>
                  <a:srgbClr val="000000"/>
                </a:solidFill>
              </a:rPr>
              <a:t>4. </a:t>
            </a:r>
            <a:r>
              <a:rPr lang="zh-CN" altLang="en-US" b="1" kern="0" dirty="0">
                <a:solidFill>
                  <a:srgbClr val="000000"/>
                </a:solidFill>
              </a:rPr>
              <a:t>开始业务功能模块编码，接口调试、系统功能完善；；</a:t>
            </a:r>
          </a:p>
          <a:p>
            <a:pPr lvl="1">
              <a:spcBef>
                <a:spcPts val="600"/>
              </a:spcBef>
            </a:pPr>
            <a:r>
              <a:rPr lang="en-US" altLang="zh-CN" b="1" kern="0" dirty="0">
                <a:solidFill>
                  <a:srgbClr val="000000"/>
                </a:solidFill>
              </a:rPr>
              <a:t>5. </a:t>
            </a:r>
            <a:r>
              <a:rPr lang="zh-CN" altLang="en-US" b="1" kern="0" dirty="0">
                <a:solidFill>
                  <a:srgbClr val="000000"/>
                </a:solidFill>
              </a:rPr>
              <a:t>测试系统相关功能模块，修复软件</a:t>
            </a:r>
            <a:r>
              <a:rPr lang="en-US" altLang="zh-CN" b="1" kern="0" dirty="0">
                <a:solidFill>
                  <a:srgbClr val="000000"/>
                </a:solidFill>
              </a:rPr>
              <a:t>BUG</a:t>
            </a:r>
            <a:r>
              <a:rPr lang="zh-CN" altLang="en-US" b="1" kern="0" dirty="0">
                <a:solidFill>
                  <a:srgbClr val="000000"/>
                </a:solidFill>
              </a:rPr>
              <a:t>，整理自测报告； </a:t>
            </a:r>
          </a:p>
          <a:p>
            <a:pPr lvl="1">
              <a:spcBef>
                <a:spcPts val="600"/>
              </a:spcBef>
            </a:pPr>
            <a:r>
              <a:rPr lang="en-US" altLang="zh-CN" b="1" kern="0" dirty="0">
                <a:solidFill>
                  <a:srgbClr val="000000"/>
                </a:solidFill>
              </a:rPr>
              <a:t>6. </a:t>
            </a:r>
            <a:r>
              <a:rPr lang="zh-CN" altLang="en-US" b="1" kern="0" dirty="0">
                <a:solidFill>
                  <a:srgbClr val="000000"/>
                </a:solidFill>
              </a:rPr>
              <a:t>系统交付给相关测试人员测试，整理测试报告，修复</a:t>
            </a:r>
            <a:r>
              <a:rPr lang="en-US" altLang="zh-CN" b="1" kern="0" dirty="0">
                <a:solidFill>
                  <a:srgbClr val="000000"/>
                </a:solidFill>
              </a:rPr>
              <a:t>BUG</a:t>
            </a:r>
            <a:r>
              <a:rPr lang="zh-CN" altLang="en-US" b="1" kern="0" dirty="0">
                <a:solidFill>
                  <a:srgbClr val="000000"/>
                </a:solidFill>
              </a:rPr>
              <a:t>； </a:t>
            </a:r>
          </a:p>
          <a:p>
            <a:pPr lvl="1">
              <a:spcBef>
                <a:spcPts val="600"/>
              </a:spcBef>
            </a:pPr>
            <a:r>
              <a:rPr lang="en-US" altLang="zh-CN" b="1" kern="0" dirty="0">
                <a:solidFill>
                  <a:srgbClr val="000000"/>
                </a:solidFill>
              </a:rPr>
              <a:t>7. </a:t>
            </a:r>
            <a:r>
              <a:rPr lang="zh-CN" altLang="en-US" b="1" kern="0" dirty="0">
                <a:solidFill>
                  <a:srgbClr val="000000"/>
                </a:solidFill>
              </a:rPr>
              <a:t>系统打包发布，交付使用。</a:t>
            </a:r>
            <a:endParaRPr lang="en-US" altLang="zh-CN" b="1" kern="0" dirty="0">
              <a:solidFill>
                <a:srgbClr val="000000"/>
              </a:solidFill>
            </a:endParaRPr>
          </a:p>
          <a:p>
            <a:pPr marL="327025" indent="-327025" defTabSz="873125" eaLnBrk="0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80000"/>
              <a:buFont typeface="Wingdings" pitchFamily="2" charset="2"/>
              <a:buChar char="q"/>
              <a:defRPr/>
            </a:pPr>
            <a:r>
              <a:rPr lang="zh-CN" altLang="en-US" sz="1800" b="1" kern="0" dirty="0" smtClean="0">
                <a:solidFill>
                  <a:srgbClr val="000099"/>
                </a:solidFill>
                <a:latin typeface="+mn-ea"/>
              </a:rPr>
              <a:t>由</a:t>
            </a:r>
            <a:r>
              <a:rPr lang="zh-CN" altLang="en-US" sz="1800" b="1" kern="0" dirty="0">
                <a:solidFill>
                  <a:srgbClr val="000099"/>
                </a:solidFill>
                <a:latin typeface="+mn-ea"/>
              </a:rPr>
              <a:t>导师或现场评审人指定新员工在白板上演示以上某个流程图，并由评审人提出点评意见。</a:t>
            </a:r>
          </a:p>
        </p:txBody>
      </p:sp>
    </p:spTree>
    <p:extLst>
      <p:ext uri="{BB962C8B-B14F-4D97-AF65-F5344CB8AC3E}">
        <p14:creationId xmlns:p14="http://schemas.microsoft.com/office/powerpoint/2010/main" val="3346336261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ChangeArrowheads="1"/>
          </p:cNvSpPr>
          <p:nvPr/>
        </p:nvSpPr>
        <p:spPr bwMode="auto">
          <a:xfrm>
            <a:off x="4752975" y="1571608"/>
            <a:ext cx="4000500" cy="5000625"/>
          </a:xfrm>
          <a:prstGeom prst="roundRect">
            <a:avLst>
              <a:gd name="adj" fmla="val 13745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宋体" pitchFamily="2" charset="-122"/>
              <a:sym typeface="CommonBullets"/>
            </a:endParaRPr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357188" y="1571608"/>
            <a:ext cx="4110037" cy="5000625"/>
          </a:xfrm>
          <a:prstGeom prst="roundRect">
            <a:avLst>
              <a:gd name="adj" fmla="val 13745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宋体" pitchFamily="2" charset="-122"/>
              <a:sym typeface="CommonBullets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935663" y="1571608"/>
            <a:ext cx="1340432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1800" b="1" u="sng" dirty="0">
                <a:solidFill>
                  <a:srgbClr val="000099"/>
                </a:solidFill>
                <a:latin typeface="+mn-ea"/>
                <a:ea typeface="+mn-ea"/>
              </a:rPr>
              <a:t>专业技能</a:t>
            </a:r>
            <a:r>
              <a:rPr lang="zh-CN" altLang="en-US" sz="1800" b="1" dirty="0" smtClean="0">
                <a:solidFill>
                  <a:srgbClr val="000099"/>
                </a:solidFill>
                <a:latin typeface="宋体" pitchFamily="2" charset="-122"/>
              </a:rPr>
              <a:t>：</a:t>
            </a:r>
            <a:endParaRPr lang="en-US" altLang="zh-CN" sz="1800" b="1" dirty="0">
              <a:solidFill>
                <a:srgbClr val="000099"/>
              </a:solidFill>
              <a:latin typeface="宋体" pitchFamily="2" charset="-122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477963" y="1558908"/>
            <a:ext cx="13660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 u="sng" dirty="0">
                <a:solidFill>
                  <a:srgbClr val="000099"/>
                </a:solidFill>
                <a:latin typeface="+mn-ea"/>
                <a:ea typeface="+mn-ea"/>
              </a:rPr>
              <a:t>业务素质</a:t>
            </a:r>
            <a:r>
              <a:rPr lang="zh-CN" altLang="en-US" sz="2000" b="1" dirty="0" smtClean="0">
                <a:solidFill>
                  <a:srgbClr val="000099"/>
                </a:solidFill>
                <a:latin typeface="宋体" pitchFamily="2" charset="-122"/>
              </a:rPr>
              <a:t>：</a:t>
            </a:r>
            <a:endParaRPr lang="en-US" altLang="zh-CN" sz="2000" b="1" dirty="0">
              <a:solidFill>
                <a:srgbClr val="000099"/>
              </a:solidFill>
              <a:latin typeface="宋体" pitchFamily="2" charset="-122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95288" y="2143108"/>
            <a:ext cx="3857625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2563" indent="-182563">
              <a:buFont typeface="Wingdings" pitchFamily="2" charset="2"/>
              <a:buChar char="Ø"/>
              <a:defRPr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1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.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具有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两年前端开发经验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2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.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具备业务需求分析能力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defRPr/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3.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具备良好的编程习惯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4.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具备文档编写能力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5.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具备良好的沟通协调能力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>
              <a:defRPr/>
            </a:pPr>
            <a:endParaRPr lang="en-US" altLang="zh-CN" sz="1400" b="1" i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sym typeface="CommonBullets"/>
            </a:endParaRPr>
          </a:p>
          <a:p>
            <a:pPr>
              <a:defRPr/>
            </a:pPr>
            <a:endParaRPr lang="en-US" altLang="zh-CN" sz="1400" b="1" i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sym typeface="CommonBullets"/>
            </a:endParaRPr>
          </a:p>
          <a:p>
            <a:pPr>
              <a:defRPr/>
            </a:pPr>
            <a:endParaRPr lang="en-US" altLang="zh-CN" sz="1400" b="1" i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sym typeface="CommonBullets"/>
            </a:endParaRPr>
          </a:p>
          <a:p>
            <a:pPr>
              <a:defRPr/>
            </a:pPr>
            <a:endParaRPr lang="en-US" altLang="zh-CN" sz="1400" b="1" i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sym typeface="CommonBullets"/>
            </a:endParaRPr>
          </a:p>
          <a:p>
            <a:pPr>
              <a:defRPr/>
            </a:pPr>
            <a:endParaRPr lang="en-US" altLang="zh-CN" sz="1400" b="1" i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sym typeface="CommonBullets"/>
            </a:endParaRPr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5143500" y="1928795"/>
            <a:ext cx="3786188" cy="640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2563" indent="-182563">
              <a:buFont typeface="Wingdings" pitchFamily="2" charset="2"/>
              <a:buChar char="Ø"/>
              <a:defRPr/>
            </a:pP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1.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使用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HTML,css,js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开发项目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defRPr/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2.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使用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Vue.js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开发项目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3.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使用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webpack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打包项目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3.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使用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eCharts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开发数据可视化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4.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使用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openlayers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开发地图图层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57188" y="121443"/>
            <a:ext cx="8027988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70" tIns="43635" rIns="87270" bIns="43635" anchor="ctr"/>
          <a:lstStyle/>
          <a:p>
            <a:pPr marL="327025" indent="-327025" defTabSz="881063">
              <a:buClr>
                <a:srgbClr val="3366CC"/>
              </a:buClr>
              <a:buSzPct val="80000"/>
              <a:defRPr/>
            </a:pPr>
            <a:r>
              <a:rPr lang="zh-CN" altLang="en-US" sz="2000" b="1" dirty="0">
                <a:solidFill>
                  <a:srgbClr val="183884"/>
                </a:solidFill>
                <a:latin typeface="+mj-lt"/>
                <a:ea typeface="+mj-ea"/>
                <a:cs typeface="+mj-cs"/>
              </a:rPr>
              <a:t>个人能力的总结</a:t>
            </a:r>
            <a:endParaRPr lang="en-US" altLang="zh-CN" sz="2000" b="1" dirty="0">
              <a:solidFill>
                <a:srgbClr val="183884"/>
              </a:solidFill>
              <a:latin typeface="+mj-lt"/>
              <a:ea typeface="+mj-ea"/>
              <a:cs typeface="+mj-cs"/>
              <a:sym typeface="CommonBullets"/>
            </a:endParaRPr>
          </a:p>
        </p:txBody>
      </p:sp>
      <p:sp>
        <p:nvSpPr>
          <p:cNvPr id="10251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0" y="6548420"/>
            <a:ext cx="539750" cy="238125"/>
          </a:xfrm>
          <a:noFill/>
        </p:spPr>
        <p:txBody>
          <a:bodyPr/>
          <a:lstStyle/>
          <a:p>
            <a:fld id="{4E814EF0-19B6-4470-BF69-A9E5B6D72537}" type="slidenum">
              <a:rPr lang="en-US" altLang="zh-CN" smtClean="0">
                <a:latin typeface="Arial" charset="0"/>
              </a:rPr>
              <a:pPr/>
              <a:t>6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0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ChangeArrowheads="1"/>
          </p:cNvSpPr>
          <p:nvPr/>
        </p:nvSpPr>
        <p:spPr bwMode="auto">
          <a:xfrm>
            <a:off x="4752975" y="1500170"/>
            <a:ext cx="4000500" cy="5000625"/>
          </a:xfrm>
          <a:prstGeom prst="roundRect">
            <a:avLst>
              <a:gd name="adj" fmla="val 13745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宋体" pitchFamily="2" charset="-122"/>
              <a:sym typeface="CommonBullets"/>
            </a:endParaRPr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357188" y="1500170"/>
            <a:ext cx="4110037" cy="5000625"/>
          </a:xfrm>
          <a:prstGeom prst="roundRect">
            <a:avLst>
              <a:gd name="adj" fmla="val 13745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宋体" pitchFamily="2" charset="-122"/>
              <a:sym typeface="CommonBullets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935663" y="1500170"/>
            <a:ext cx="1338828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1800" b="1" u="sng" dirty="0">
                <a:solidFill>
                  <a:srgbClr val="000099"/>
                </a:solidFill>
                <a:latin typeface="+mn-ea"/>
                <a:ea typeface="+mn-ea"/>
              </a:rPr>
              <a:t>专业方向</a:t>
            </a:r>
            <a:r>
              <a:rPr lang="zh-CN" altLang="en-US" sz="1800" b="1" dirty="0" smtClean="0">
                <a:solidFill>
                  <a:srgbClr val="000099"/>
                </a:solidFill>
                <a:latin typeface="+mn-ea"/>
                <a:ea typeface="+mn-ea"/>
              </a:rPr>
              <a:t>：</a:t>
            </a:r>
            <a:endParaRPr lang="en-US" altLang="zh-CN" sz="1800" b="1" dirty="0">
              <a:solidFill>
                <a:srgbClr val="000099"/>
              </a:solidFill>
              <a:latin typeface="+mn-ea"/>
              <a:ea typeface="+mn-ea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477963" y="1487470"/>
            <a:ext cx="13644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 u="sng" dirty="0">
                <a:solidFill>
                  <a:srgbClr val="000099"/>
                </a:solidFill>
                <a:latin typeface="+mn-ea"/>
                <a:ea typeface="+mn-ea"/>
              </a:rPr>
              <a:t>工作业务</a:t>
            </a:r>
            <a:r>
              <a:rPr lang="zh-CN" altLang="en-US" sz="2000" b="1" dirty="0" smtClean="0">
                <a:solidFill>
                  <a:srgbClr val="000099"/>
                </a:solidFill>
                <a:latin typeface="+mn-ea"/>
                <a:ea typeface="+mn-ea"/>
              </a:rPr>
              <a:t>：</a:t>
            </a:r>
            <a:endParaRPr lang="en-US" altLang="zh-CN" sz="2000" b="1" dirty="0">
              <a:solidFill>
                <a:srgbClr val="000099"/>
              </a:solidFill>
              <a:latin typeface="+mn-ea"/>
              <a:ea typeface="+mn-ea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95288" y="2071670"/>
            <a:ext cx="385762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2563" indent="-182563">
              <a:buFont typeface="Wingdings" pitchFamily="2" charset="2"/>
              <a:buChar char="Ø"/>
              <a:defRPr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1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.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水环境软件前端开发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>
              <a:defRPr/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defRPr/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>
              <a:defRPr/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>
              <a:defRPr/>
            </a:pPr>
            <a:endParaRPr lang="en-US" altLang="zh-CN" sz="1400" b="1" i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sym typeface="CommonBullets"/>
            </a:endParaRPr>
          </a:p>
          <a:p>
            <a:pPr>
              <a:defRPr/>
            </a:pPr>
            <a:endParaRPr lang="en-US" altLang="zh-CN" sz="1400" b="1" i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sym typeface="CommonBullets"/>
            </a:endParaRPr>
          </a:p>
          <a:p>
            <a:pPr>
              <a:defRPr/>
            </a:pPr>
            <a:endParaRPr lang="en-US" altLang="zh-CN" sz="1400" b="1" i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sym typeface="CommonBullets"/>
            </a:endParaRPr>
          </a:p>
          <a:p>
            <a:pPr>
              <a:defRPr/>
            </a:pPr>
            <a:endParaRPr lang="en-US" altLang="zh-CN" sz="1400" b="1" i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sym typeface="CommonBullets"/>
            </a:endParaRPr>
          </a:p>
          <a:p>
            <a:pPr>
              <a:defRPr/>
            </a:pPr>
            <a:endParaRPr lang="en-US" altLang="zh-CN" sz="1400" b="1" i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sym typeface="CommonBullets"/>
            </a:endParaRPr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5143500" y="2000250"/>
            <a:ext cx="3786188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2563" indent="-182563">
              <a:buFont typeface="Wingdings" pitchFamily="2" charset="2"/>
              <a:buChar char="Ø"/>
              <a:defRPr/>
            </a:pP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1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.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前端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开发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CommonBullets"/>
              </a:rPr>
              <a:t>工程师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defRPr/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>
              <a:defRPr/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>
              <a:defRPr/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 marL="182563" indent="-182563">
              <a:buFont typeface="Wingdings" pitchFamily="2" charset="2"/>
              <a:buChar char="Ø"/>
              <a:defRPr/>
            </a:pP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24338" y="121443"/>
            <a:ext cx="8027988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70" tIns="43635" rIns="87270" bIns="43635" anchor="ctr"/>
          <a:lstStyle/>
          <a:p>
            <a:pPr marL="327025" indent="-327025" defTabSz="881063">
              <a:buClr>
                <a:srgbClr val="3366CC"/>
              </a:buClr>
              <a:buSzPct val="80000"/>
              <a:defRPr/>
            </a:pPr>
            <a:r>
              <a:rPr lang="zh-CN" altLang="en-US" sz="2000" b="1" dirty="0">
                <a:solidFill>
                  <a:srgbClr val="183884"/>
                </a:solidFill>
                <a:latin typeface="+mj-lt"/>
                <a:ea typeface="+mj-ea"/>
                <a:cs typeface="+mj-cs"/>
              </a:rPr>
              <a:t>个人岗位（工作职责）定位</a:t>
            </a:r>
            <a:endParaRPr lang="en-US" altLang="zh-CN" sz="2000" b="1" dirty="0">
              <a:solidFill>
                <a:srgbClr val="183884"/>
              </a:solidFill>
              <a:latin typeface="+mj-lt"/>
              <a:ea typeface="+mj-ea"/>
              <a:cs typeface="+mj-cs"/>
              <a:sym typeface="CommonBullets"/>
            </a:endParaRPr>
          </a:p>
        </p:txBody>
      </p:sp>
      <p:sp>
        <p:nvSpPr>
          <p:cNvPr id="10251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0" y="6476982"/>
            <a:ext cx="539750" cy="238125"/>
          </a:xfrm>
          <a:noFill/>
        </p:spPr>
        <p:txBody>
          <a:bodyPr/>
          <a:lstStyle/>
          <a:p>
            <a:fld id="{4E814EF0-19B6-4470-BF69-A9E5B6D72537}" type="slidenum">
              <a:rPr lang="en-US" altLang="zh-CN" smtClean="0">
                <a:latin typeface="Arial" charset="0"/>
              </a:rPr>
              <a:pPr/>
              <a:t>7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261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ChangeArrowheads="1"/>
          </p:cNvSpPr>
          <p:nvPr/>
        </p:nvSpPr>
        <p:spPr bwMode="auto">
          <a:xfrm>
            <a:off x="222250" y="908720"/>
            <a:ext cx="8707438" cy="2714625"/>
          </a:xfrm>
          <a:prstGeom prst="roundRect">
            <a:avLst>
              <a:gd name="adj" fmla="val 13745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宋体" pitchFamily="2" charset="-122"/>
              <a:ea typeface="+mn-ea"/>
              <a:sym typeface="CommonBullets"/>
            </a:endParaRPr>
          </a:p>
        </p:txBody>
      </p:sp>
      <p:sp>
        <p:nvSpPr>
          <p:cNvPr id="10243" name="AutoShape 9"/>
          <p:cNvSpPr>
            <a:spLocks noChangeArrowheads="1"/>
          </p:cNvSpPr>
          <p:nvPr/>
        </p:nvSpPr>
        <p:spPr bwMode="auto">
          <a:xfrm>
            <a:off x="285750" y="3857625"/>
            <a:ext cx="8643938" cy="2714625"/>
          </a:xfrm>
          <a:prstGeom prst="roundRect">
            <a:avLst>
              <a:gd name="adj" fmla="val 13745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宋体" pitchFamily="2" charset="-122"/>
              <a:ea typeface="+mn-ea"/>
              <a:sym typeface="CommonBullets"/>
            </a:endParaRPr>
          </a:p>
        </p:txBody>
      </p:sp>
      <p:sp>
        <p:nvSpPr>
          <p:cNvPr id="17414" name="矩形 12"/>
          <p:cNvSpPr>
            <a:spLocks noChangeArrowheads="1"/>
          </p:cNvSpPr>
          <p:nvPr/>
        </p:nvSpPr>
        <p:spPr bwMode="auto">
          <a:xfrm>
            <a:off x="285750" y="1000125"/>
            <a:ext cx="8358188" cy="283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27025" indent="-327025" defTabSz="873125" eaLnBrk="0" hangingPunct="0">
              <a:lnSpc>
                <a:spcPct val="80000"/>
              </a:lnSpc>
              <a:spcBef>
                <a:spcPct val="20000"/>
              </a:spcBef>
              <a:buClr>
                <a:srgbClr val="3366CC"/>
              </a:buClr>
              <a:buSzPct val="80000"/>
              <a:buFont typeface="Wingdings" pitchFamily="2" charset="2"/>
              <a:buChar char="q"/>
              <a:defRPr/>
            </a:pPr>
            <a:r>
              <a:rPr lang="zh-CN" altLang="en-US" sz="1800" b="1" dirty="0" smtClean="0">
                <a:solidFill>
                  <a:srgbClr val="000099"/>
                </a:solidFill>
                <a:latin typeface="+mn-ea"/>
                <a:ea typeface="+mn-ea"/>
                <a:sym typeface="CommonBullets"/>
              </a:rPr>
              <a:t>不足：</a:t>
            </a:r>
            <a:endParaRPr lang="en-US" altLang="zh-CN" sz="1800" b="1" dirty="0">
              <a:solidFill>
                <a:srgbClr val="000099"/>
              </a:solidFill>
              <a:latin typeface="+mn-ea"/>
              <a:ea typeface="+mn-ea"/>
              <a:sym typeface="CommonBullets"/>
            </a:endParaRPr>
          </a:p>
          <a:p>
            <a:pPr lvl="1">
              <a:lnSpc>
                <a:spcPct val="150000"/>
              </a:lnSpc>
              <a:buSzPts val="2100"/>
              <a:defRPr/>
            </a:pPr>
            <a:r>
              <a:rPr lang="en-US" altLang="zh-CN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1.</a:t>
            </a:r>
            <a:r>
              <a:rPr lang="zh-CN" alt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知识面</a:t>
            </a:r>
            <a:r>
              <a:rPr lang="zh-CN" altLang="en-U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不够宽泛</a:t>
            </a:r>
            <a:r>
              <a:rPr lang="en-US" altLang="zh-CN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,</a:t>
            </a:r>
            <a:r>
              <a:rPr lang="zh-CN" alt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由于没有使用过</a:t>
            </a:r>
            <a:r>
              <a:rPr lang="en-US" altLang="zh-CN" sz="16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openlayer</a:t>
            </a:r>
            <a:r>
              <a:rPr lang="en-US" altLang="zh-CN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,</a:t>
            </a:r>
            <a:r>
              <a:rPr lang="zh-CN" alt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在开发到地图模块时</a:t>
            </a:r>
            <a:r>
              <a:rPr lang="en-US" altLang="zh-CN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,</a:t>
            </a:r>
            <a:r>
              <a:rPr lang="zh-CN" alt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碰到了诸多难题</a:t>
            </a:r>
            <a:r>
              <a:rPr lang="en-US" altLang="zh-CN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,</a:t>
            </a:r>
            <a:r>
              <a:rPr lang="zh-CN" alt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需要边学边用</a:t>
            </a:r>
            <a:r>
              <a:rPr lang="en-US" altLang="zh-CN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;</a:t>
            </a:r>
            <a:endParaRPr lang="en-US" altLang="zh-CN" sz="1600" i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sym typeface="CommonBullets"/>
            </a:endParaRPr>
          </a:p>
          <a:p>
            <a:pPr lvl="1">
              <a:lnSpc>
                <a:spcPct val="150000"/>
              </a:lnSpc>
              <a:buSzPts val="2100"/>
              <a:defRPr/>
            </a:pPr>
            <a:r>
              <a:rPr lang="en-US" altLang="zh-CN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2.</a:t>
            </a:r>
            <a:r>
              <a:rPr lang="zh-CN" altLang="en-U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主观意识</a:t>
            </a:r>
            <a:r>
              <a:rPr lang="zh-CN" alt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较强</a:t>
            </a:r>
            <a:r>
              <a:rPr lang="en-US" altLang="zh-CN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,</a:t>
            </a:r>
            <a:r>
              <a:rPr lang="zh-CN" alt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容易先入为主</a:t>
            </a:r>
            <a:r>
              <a:rPr lang="en-US" altLang="zh-CN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,</a:t>
            </a:r>
            <a:r>
              <a:rPr lang="zh-CN" altLang="en-U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可能对</a:t>
            </a:r>
            <a:r>
              <a:rPr lang="zh-CN" alt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产品的需求理解有所偏差</a:t>
            </a:r>
            <a:r>
              <a:rPr lang="en-US" altLang="zh-CN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;</a:t>
            </a:r>
          </a:p>
          <a:p>
            <a:pPr lvl="1">
              <a:lnSpc>
                <a:spcPct val="150000"/>
              </a:lnSpc>
              <a:buSzPts val="2100"/>
              <a:defRPr/>
            </a:pPr>
            <a:endParaRPr lang="en-US" altLang="zh-CN" sz="1800" i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sym typeface="CommonBullets"/>
            </a:endParaRPr>
          </a:p>
          <a:p>
            <a:pPr lvl="1">
              <a:lnSpc>
                <a:spcPct val="150000"/>
              </a:lnSpc>
              <a:buSzPts val="2100"/>
              <a:defRPr/>
            </a:pPr>
            <a:endParaRPr lang="en-US" altLang="zh-CN" sz="1800" i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sym typeface="CommonBullets"/>
            </a:endParaRPr>
          </a:p>
          <a:p>
            <a:pPr lvl="1">
              <a:lnSpc>
                <a:spcPct val="150000"/>
              </a:lnSpc>
              <a:buSzPts val="2100"/>
              <a:defRPr/>
            </a:pPr>
            <a:endParaRPr lang="zh-CN" altLang="en-US" dirty="0">
              <a:sym typeface="CommonBullets"/>
            </a:endParaRPr>
          </a:p>
          <a:p>
            <a:pPr>
              <a:buFont typeface="Wingdings" pitchFamily="2" charset="2"/>
              <a:buChar char="Ø"/>
              <a:defRPr/>
            </a:pP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</p:txBody>
      </p:sp>
      <p:sp>
        <p:nvSpPr>
          <p:cNvPr id="17415" name="矩形 13"/>
          <p:cNvSpPr>
            <a:spLocks noChangeArrowheads="1"/>
          </p:cNvSpPr>
          <p:nvPr/>
        </p:nvSpPr>
        <p:spPr bwMode="auto">
          <a:xfrm>
            <a:off x="428625" y="3929063"/>
            <a:ext cx="8286750" cy="285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27025" indent="-327025" defTabSz="873125" eaLnBrk="0" hangingPunct="0">
              <a:lnSpc>
                <a:spcPct val="80000"/>
              </a:lnSpc>
              <a:spcBef>
                <a:spcPct val="20000"/>
              </a:spcBef>
              <a:buClr>
                <a:srgbClr val="3366CC"/>
              </a:buClr>
              <a:buSzPct val="80000"/>
              <a:buFont typeface="Wingdings" pitchFamily="2" charset="2"/>
              <a:buChar char="q"/>
              <a:defRPr/>
            </a:pPr>
            <a:r>
              <a:rPr lang="zh-CN" altLang="en-US" sz="1800" b="1" dirty="0">
                <a:solidFill>
                  <a:srgbClr val="000099"/>
                </a:solidFill>
                <a:latin typeface="+mn-ea"/>
                <a:ea typeface="+mn-ea"/>
                <a:sym typeface="CommonBullets"/>
              </a:rPr>
              <a:t>反思</a:t>
            </a:r>
            <a:r>
              <a:rPr lang="zh-CN" altLang="en-US" sz="1800" b="1" dirty="0" smtClean="0">
                <a:solidFill>
                  <a:srgbClr val="000099"/>
                </a:solidFill>
                <a:latin typeface="+mn-ea"/>
                <a:ea typeface="+mn-ea"/>
                <a:sym typeface="CommonBullets"/>
              </a:rPr>
              <a:t>：</a:t>
            </a:r>
            <a:endParaRPr lang="en-US" altLang="zh-CN" sz="1800" b="1" dirty="0">
              <a:solidFill>
                <a:srgbClr val="000099"/>
              </a:solidFill>
              <a:latin typeface="+mn-ea"/>
              <a:ea typeface="+mn-ea"/>
              <a:sym typeface="CommonBullets"/>
            </a:endParaRPr>
          </a:p>
          <a:p>
            <a:pPr marL="327025" lvl="1" indent="-327025" defTabSz="873125" eaLnBrk="0" hangingPunct="0">
              <a:lnSpc>
                <a:spcPct val="80000"/>
              </a:lnSpc>
              <a:spcBef>
                <a:spcPct val="20000"/>
              </a:spcBef>
              <a:buClr>
                <a:srgbClr val="3366CC"/>
              </a:buClr>
              <a:buSzPct val="80000"/>
              <a:defRPr/>
            </a:pPr>
            <a:r>
              <a:rPr lang="en-US" altLang="zh-CN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  </a:t>
            </a:r>
            <a:r>
              <a:rPr lang="en-US" altLang="zh-CN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	1.</a:t>
            </a:r>
            <a:r>
              <a:rPr lang="zh-CN" alt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多看技术博客和文档</a:t>
            </a:r>
            <a:r>
              <a:rPr lang="en-US" altLang="zh-CN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,</a:t>
            </a:r>
            <a:r>
              <a:rPr lang="zh-CN" alt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拓宽知识面</a:t>
            </a:r>
            <a:r>
              <a:rPr lang="en-US" altLang="zh-CN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,</a:t>
            </a:r>
            <a:r>
              <a:rPr lang="zh-CN" alt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对每个技术点都要有比较全面的了解</a:t>
            </a:r>
            <a:r>
              <a:rPr lang="en-US" altLang="zh-CN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,</a:t>
            </a:r>
            <a:r>
              <a:rPr lang="zh-CN" alt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能够形成技术知识体系</a:t>
            </a:r>
            <a:endParaRPr lang="en-US" altLang="zh-CN" sz="1600" i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sym typeface="CommonBullets"/>
            </a:endParaRPr>
          </a:p>
          <a:p>
            <a:pPr marL="327025" lvl="1" indent="-327025" defTabSz="873125" eaLnBrk="0" hangingPunct="0">
              <a:lnSpc>
                <a:spcPct val="80000"/>
              </a:lnSpc>
              <a:spcBef>
                <a:spcPct val="20000"/>
              </a:spcBef>
              <a:buClr>
                <a:srgbClr val="3366CC"/>
              </a:buClr>
              <a:buSzPct val="80000"/>
              <a:defRPr/>
            </a:pPr>
            <a:r>
              <a:rPr lang="en-US" altLang="zh-CN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	2</a:t>
            </a:r>
            <a:r>
              <a:rPr lang="en-US" altLang="zh-CN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.</a:t>
            </a:r>
            <a:r>
              <a:rPr lang="zh-CN" altLang="en-U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需求出现问题和分歧</a:t>
            </a:r>
            <a:r>
              <a:rPr lang="en-US" altLang="zh-CN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,</a:t>
            </a:r>
            <a:r>
              <a:rPr lang="zh-CN" altLang="en-U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及时和产品沟通</a:t>
            </a:r>
            <a:r>
              <a:rPr lang="en-US" altLang="zh-CN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,</a:t>
            </a:r>
            <a:r>
              <a:rPr lang="zh-CN" altLang="en-U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CommonBullets"/>
              </a:rPr>
              <a:t>避免产生不必要的问题</a:t>
            </a:r>
            <a:endParaRPr lang="en-US" altLang="zh-CN" sz="1600" i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sym typeface="CommonBullets"/>
            </a:endParaRPr>
          </a:p>
          <a:p>
            <a:pPr marL="327025" lvl="1" indent="-327025" defTabSz="873125" eaLnBrk="0" hangingPunct="0">
              <a:lnSpc>
                <a:spcPct val="80000"/>
              </a:lnSpc>
              <a:spcBef>
                <a:spcPct val="20000"/>
              </a:spcBef>
              <a:buClr>
                <a:srgbClr val="3366CC"/>
              </a:buClr>
              <a:buSzPct val="80000"/>
              <a:defRPr/>
            </a:pPr>
            <a:endParaRPr lang="en-US" altLang="zh-CN" sz="2000" b="1" dirty="0" smtClean="0">
              <a:solidFill>
                <a:srgbClr val="000099"/>
              </a:solidFill>
              <a:latin typeface="+mn-ea"/>
              <a:ea typeface="+mn-ea"/>
              <a:sym typeface="CommonBullets"/>
            </a:endParaRPr>
          </a:p>
          <a:p>
            <a:pPr lvl="2" defTabSz="873125" eaLnBrk="0" hangingPunct="0">
              <a:lnSpc>
                <a:spcPct val="80000"/>
              </a:lnSpc>
              <a:spcBef>
                <a:spcPct val="20000"/>
              </a:spcBef>
              <a:buClr>
                <a:srgbClr val="3366CC"/>
              </a:buClr>
              <a:buSzPct val="80000"/>
              <a:defRPr/>
            </a:pPr>
            <a:endParaRPr lang="en-US" altLang="zh-CN" sz="2000" b="1" dirty="0" smtClean="0">
              <a:solidFill>
                <a:srgbClr val="000099"/>
              </a:solidFill>
              <a:latin typeface="+mn-ea"/>
              <a:ea typeface="+mn-ea"/>
              <a:sym typeface="CommonBullets"/>
            </a:endParaRPr>
          </a:p>
          <a:p>
            <a:pPr marL="327025" indent="-327025" defTabSz="873125" eaLnBrk="0" hangingPunct="0">
              <a:lnSpc>
                <a:spcPct val="80000"/>
              </a:lnSpc>
              <a:spcBef>
                <a:spcPct val="20000"/>
              </a:spcBef>
              <a:buClr>
                <a:srgbClr val="3366CC"/>
              </a:buClr>
              <a:buSzPct val="80000"/>
              <a:defRPr/>
            </a:pPr>
            <a:endParaRPr lang="en-US" altLang="zh-CN" sz="2000" b="1" dirty="0">
              <a:solidFill>
                <a:srgbClr val="000099"/>
              </a:solidFill>
              <a:latin typeface="+mn-ea"/>
              <a:ea typeface="+mn-ea"/>
              <a:sym typeface="CommonBullets"/>
            </a:endParaRPr>
          </a:p>
          <a:p>
            <a:pPr marL="327025" indent="-327025" defTabSz="873125" eaLnBrk="0" hangingPunct="0">
              <a:lnSpc>
                <a:spcPct val="80000"/>
              </a:lnSpc>
              <a:spcBef>
                <a:spcPct val="20000"/>
              </a:spcBef>
              <a:buClr>
                <a:srgbClr val="3366CC"/>
              </a:buClr>
              <a:buSzPct val="80000"/>
              <a:buFont typeface="Wingdings" pitchFamily="2" charset="2"/>
              <a:buChar char="q"/>
              <a:defRPr/>
            </a:pP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>
              <a:defRPr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  <a:p>
            <a:pPr>
              <a:defRPr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CommonBullets"/>
            </a:endParaRPr>
          </a:p>
        </p:txBody>
      </p:sp>
      <p:sp>
        <p:nvSpPr>
          <p:cNvPr id="10246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AF38BEC-4533-4ACC-B472-E26F36F14C7F}" type="slidenum">
              <a:rPr lang="en-US" altLang="zh-CN" smtClean="0">
                <a:latin typeface="Arial" charset="0"/>
              </a:rPr>
              <a:pPr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23528" y="116632"/>
            <a:ext cx="8027988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70" tIns="43635" rIns="87270" bIns="43635" anchor="ctr"/>
          <a:lstStyle/>
          <a:p>
            <a:pPr defTabSz="881063">
              <a:defRPr/>
            </a:pPr>
            <a:r>
              <a:rPr lang="zh-CN" altLang="en-US" sz="2000" b="1" dirty="0">
                <a:solidFill>
                  <a:srgbClr val="183884"/>
                </a:solidFill>
                <a:latin typeface="+mj-lt"/>
                <a:ea typeface="+mj-ea"/>
                <a:cs typeface="+mj-cs"/>
              </a:rPr>
              <a:t>工作中的不足与改进（请结合具体事例阐述）</a:t>
            </a:r>
          </a:p>
        </p:txBody>
      </p:sp>
    </p:spTree>
    <p:extLst>
      <p:ext uri="{BB962C8B-B14F-4D97-AF65-F5344CB8AC3E}">
        <p14:creationId xmlns:p14="http://schemas.microsoft.com/office/powerpoint/2010/main" val="406455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" val="Boston"/>
</p:tagLst>
</file>

<file path=ppt/theme/theme1.xml><?xml version="1.0" encoding="utf-8"?>
<a:theme xmlns:a="http://schemas.openxmlformats.org/drawingml/2006/main" name="母板3">
  <a:themeElements>
    <a:clrScheme name="050719_GMS_SlideDesignTemplate 1">
      <a:dk1>
        <a:srgbClr val="00279F"/>
      </a:dk1>
      <a:lt1>
        <a:srgbClr val="FFFFFF"/>
      </a:lt1>
      <a:dk2>
        <a:srgbClr val="FFFFFF"/>
      </a:dk2>
      <a:lt2>
        <a:srgbClr val="3399FF"/>
      </a:lt2>
      <a:accent1>
        <a:srgbClr val="66CC33"/>
      </a:accent1>
      <a:accent2>
        <a:srgbClr val="FD9900"/>
      </a:accent2>
      <a:accent3>
        <a:srgbClr val="FFFFFF"/>
      </a:accent3>
      <a:accent4>
        <a:srgbClr val="002087"/>
      </a:accent4>
      <a:accent5>
        <a:srgbClr val="B8E2AD"/>
      </a:accent5>
      <a:accent6>
        <a:srgbClr val="E58A00"/>
      </a:accent6>
      <a:hlink>
        <a:srgbClr val="339900"/>
      </a:hlink>
      <a:folHlink>
        <a:srgbClr val="CCCCCC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72000" bIns="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7200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algn="ctr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>
          <a:defRPr sz="2000" dirty="0" smtClean="0">
            <a:latin typeface="+mj-ea"/>
            <a:ea typeface="+mj-ea"/>
          </a:defRPr>
        </a:defPPr>
      </a:lstStyle>
    </a:txDef>
  </a:objectDefaults>
  <a:extraClrSchemeLst>
    <a:extraClrScheme>
      <a:clrScheme name="050719_GMS_SlideDesignTemplate 1">
        <a:dk1>
          <a:srgbClr val="00279F"/>
        </a:dk1>
        <a:lt1>
          <a:srgbClr val="FFFFFF"/>
        </a:lt1>
        <a:dk2>
          <a:srgbClr val="FFFFFF"/>
        </a:dk2>
        <a:lt2>
          <a:srgbClr val="3399FF"/>
        </a:lt2>
        <a:accent1>
          <a:srgbClr val="66CC33"/>
        </a:accent1>
        <a:accent2>
          <a:srgbClr val="FD9900"/>
        </a:accent2>
        <a:accent3>
          <a:srgbClr val="FFFFFF"/>
        </a:accent3>
        <a:accent4>
          <a:srgbClr val="002087"/>
        </a:accent4>
        <a:accent5>
          <a:srgbClr val="B8E2AD"/>
        </a:accent5>
        <a:accent6>
          <a:srgbClr val="E58A00"/>
        </a:accent6>
        <a:hlink>
          <a:srgbClr val="3399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050719_GMS_SlideDesignTemplate 1">
    <a:dk1>
      <a:srgbClr val="00279F"/>
    </a:dk1>
    <a:lt1>
      <a:srgbClr val="FFFFFF"/>
    </a:lt1>
    <a:dk2>
      <a:srgbClr val="FFFFFF"/>
    </a:dk2>
    <a:lt2>
      <a:srgbClr val="3399FF"/>
    </a:lt2>
    <a:accent1>
      <a:srgbClr val="66CC33"/>
    </a:accent1>
    <a:accent2>
      <a:srgbClr val="FD9900"/>
    </a:accent2>
    <a:accent3>
      <a:srgbClr val="FFFFFF"/>
    </a:accent3>
    <a:accent4>
      <a:srgbClr val="002087"/>
    </a:accent4>
    <a:accent5>
      <a:srgbClr val="B8E2AD"/>
    </a:accent5>
    <a:accent6>
      <a:srgbClr val="E58A00"/>
    </a:accent6>
    <a:hlink>
      <a:srgbClr val="339900"/>
    </a:hlink>
    <a:folHlink>
      <a:srgbClr val="CCCC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4736</TotalTime>
  <Words>754</Words>
  <Application>Microsoft Office PowerPoint</Application>
  <PresentationFormat>全屏显示(4:3)</PresentationFormat>
  <Paragraphs>210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母板3</vt:lpstr>
      <vt:lpstr>水环境业务板块-软件开发三部新员工转正答辩</vt:lpstr>
      <vt:lpstr>个人简介</vt:lpstr>
      <vt:lpstr>试用期第一阶段学习和工作介绍</vt:lpstr>
      <vt:lpstr>试用期第二阶段学习和工作介绍</vt:lpstr>
      <vt:lpstr>试用期第三阶段学习和工作介绍</vt:lpstr>
      <vt:lpstr>PowerPoint 演示文稿</vt:lpstr>
      <vt:lpstr>PowerPoint 演示文稿</vt:lpstr>
      <vt:lpstr>PowerPoint 演示文稿</vt:lpstr>
      <vt:lpstr>PowerPoint 演示文稿</vt:lpstr>
      <vt:lpstr>个人给部门的意见和建议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</dc:title>
  <dc:creator>郝洋洋</dc:creator>
  <cp:lastModifiedBy>AutoBVT</cp:lastModifiedBy>
  <cp:revision>371</cp:revision>
  <cp:lastPrinted>2016-12-27T09:15:38Z</cp:lastPrinted>
  <dcterms:created xsi:type="dcterms:W3CDTF">2014-11-07T06:33:50Z</dcterms:created>
  <dcterms:modified xsi:type="dcterms:W3CDTF">2019-09-18T07:30:41Z</dcterms:modified>
</cp:coreProperties>
</file>