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648" r:id="rId3"/>
    <p:sldId id="830" r:id="rId4"/>
    <p:sldId id="831" r:id="rId5"/>
    <p:sldId id="832" r:id="rId6"/>
    <p:sldId id="834" r:id="rId7"/>
    <p:sldId id="833" r:id="rId8"/>
    <p:sldId id="750" r:id="rId9"/>
    <p:sldId id="917" r:id="rId10"/>
    <p:sldId id="763" r:id="rId11"/>
    <p:sldId id="835" r:id="rId12"/>
    <p:sldId id="854" r:id="rId13"/>
    <p:sldId id="855" r:id="rId14"/>
    <p:sldId id="856" r:id="rId15"/>
    <p:sldId id="857" r:id="rId16"/>
    <p:sldId id="858" r:id="rId17"/>
    <p:sldId id="859" r:id="rId18"/>
    <p:sldId id="918" r:id="rId19"/>
    <p:sldId id="860" r:id="rId20"/>
    <p:sldId id="861" r:id="rId21"/>
    <p:sldId id="914" r:id="rId22"/>
    <p:sldId id="862" r:id="rId23"/>
    <p:sldId id="915" r:id="rId24"/>
    <p:sldId id="863" r:id="rId25"/>
    <p:sldId id="864" r:id="rId26"/>
    <p:sldId id="865" r:id="rId27"/>
    <p:sldId id="916" r:id="rId28"/>
    <p:sldId id="866" r:id="rId29"/>
    <p:sldId id="867" r:id="rId30"/>
    <p:sldId id="868" r:id="rId31"/>
    <p:sldId id="869" r:id="rId32"/>
    <p:sldId id="870" r:id="rId33"/>
    <p:sldId id="871" r:id="rId34"/>
    <p:sldId id="872" r:id="rId35"/>
    <p:sldId id="873" r:id="rId36"/>
    <p:sldId id="874" r:id="rId37"/>
    <p:sldId id="875" r:id="rId38"/>
    <p:sldId id="892" r:id="rId39"/>
    <p:sldId id="893" r:id="rId40"/>
    <p:sldId id="894" r:id="rId41"/>
    <p:sldId id="895" r:id="rId42"/>
    <p:sldId id="896" r:id="rId43"/>
    <p:sldId id="897" r:id="rId44"/>
    <p:sldId id="898" r:id="rId45"/>
    <p:sldId id="899" r:id="rId46"/>
    <p:sldId id="900" r:id="rId47"/>
    <p:sldId id="260" r:id="rId48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9096" autoAdjust="0"/>
  </p:normalViewPr>
  <p:slideViewPr>
    <p:cSldViewPr>
      <p:cViewPr>
        <p:scale>
          <a:sx n="80" d="100"/>
          <a:sy n="80" d="100"/>
        </p:scale>
        <p:origin x="-1416" y="-523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scala</a:t>
            </a:r>
            <a:r>
              <a:rPr lang="zh-CN" altLang="en-US" smtClean="0"/>
              <a:t>中没有接口，但是</a:t>
            </a:r>
            <a:r>
              <a:rPr lang="en-US" altLang="zh-CN" smtClean="0"/>
              <a:t>scala</a:t>
            </a:r>
            <a:r>
              <a:rPr lang="zh-CN" altLang="en-US" smtClean="0"/>
              <a:t>编译后的</a:t>
            </a:r>
            <a:r>
              <a:rPr lang="en-US" altLang="zh-CN" smtClean="0"/>
              <a:t>class</a:t>
            </a:r>
            <a:r>
              <a:rPr lang="zh-CN" altLang="en-US" smtClean="0"/>
              <a:t>有接口，因此为了和</a:t>
            </a:r>
            <a:r>
              <a:rPr lang="en-US" altLang="zh-CN" smtClean="0"/>
              <a:t>java</a:t>
            </a:r>
            <a:r>
              <a:rPr lang="zh-CN" altLang="en-US" smtClean="0"/>
              <a:t>语言的无缝结合，</a:t>
            </a:r>
            <a:endParaRPr lang="en-US" altLang="zh-CN" smtClean="0"/>
          </a:p>
          <a:p>
            <a:r>
              <a:rPr lang="en-US" altLang="zh-CN" smtClean="0"/>
              <a:t>scala</a:t>
            </a:r>
            <a:r>
              <a:rPr lang="zh-CN" altLang="en-US" smtClean="0"/>
              <a:t>的设计者使用 </a:t>
            </a:r>
            <a:r>
              <a:rPr lang="en-US" altLang="zh-CN" smtClean="0"/>
              <a:t>trait </a:t>
            </a:r>
            <a:r>
              <a:rPr lang="zh-CN" altLang="en-US" smtClean="0"/>
              <a:t>的来代替 接口的概念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+mn-ea"/>
                <a:cs typeface="Times New Roman" pitchFamily="18" charset="0"/>
              </a:rPr>
              <a:t>谈谈理解特质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? =&gt; </a:t>
            </a:r>
            <a:r>
              <a:rPr lang="zh-CN" altLang="en-US" sz="1200" smtClean="0">
                <a:latin typeface="+mn-ea"/>
                <a:cs typeface="Times New Roman" pitchFamily="18" charset="0"/>
              </a:rPr>
              <a:t>特质仍然是对单继承机制的补充</a:t>
            </a:r>
            <a:r>
              <a:rPr lang="en-US" altLang="zh-CN" sz="1200" smtClean="0">
                <a:latin typeface="+mn-ea"/>
                <a:cs typeface="Times New Roman" pitchFamily="18" charset="0"/>
              </a:rPr>
              <a:t>.</a:t>
            </a:r>
            <a:endParaRPr lang="zh-CN" altLang="en-US" sz="1200" smtClean="0">
              <a:latin typeface="+mn-ea"/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  val c = new C</a:t>
            </a:r>
          </a:p>
          <a:p>
            <a:r>
              <a:rPr lang="en-US" altLang="zh-CN" smtClean="0"/>
              <a:t>    val e = new E</a:t>
            </a:r>
          </a:p>
          <a:p>
            <a:r>
              <a:rPr lang="en-US" altLang="zh-CN" smtClean="0"/>
              <a:t>    c.getConnect("root", "123")</a:t>
            </a:r>
          </a:p>
          <a:p>
            <a:r>
              <a:rPr lang="en-US" altLang="zh-CN" smtClean="0"/>
              <a:t>    e.getConnect("root", "xxxx")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声明方法，抽象的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def getConnect(user: String, pwd: String): Unit</a:t>
            </a:r>
          </a:p>
          <a:p>
            <a:endParaRPr lang="en-US" altLang="zh-CN" smtClean="0"/>
          </a:p>
          <a:p>
            <a:r>
              <a:rPr lang="en-US" altLang="zh-CN" smtClean="0"/>
              <a:t>  //def test(n1:Int)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B extends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 extends A with trait1 {</a:t>
            </a:r>
          </a:p>
          <a:p>
            <a:r>
              <a:rPr lang="en-US" altLang="zh-CN" smtClean="0"/>
              <a:t>  override def getConnect(user: String, pwd: String): Unit = {</a:t>
            </a:r>
          </a:p>
          <a:p>
            <a:r>
              <a:rPr lang="en-US" altLang="zh-CN" smtClean="0"/>
              <a:t>    println("c</a:t>
            </a:r>
            <a:r>
              <a:rPr lang="zh-CN" altLang="en-US" smtClean="0"/>
              <a:t>连接</a:t>
            </a:r>
            <a:r>
              <a:rPr lang="en-US" altLang="zh-CN" smtClean="0"/>
              <a:t>mysql")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 extends D with trait1 {</a:t>
            </a:r>
          </a:p>
          <a:p>
            <a:r>
              <a:rPr lang="en-US" altLang="zh-CN" smtClean="0"/>
              <a:t>  def getConnect(user: String, pwd: String): Unit = {</a:t>
            </a:r>
          </a:p>
          <a:p>
            <a:r>
              <a:rPr lang="en-US" altLang="zh-CN" smtClean="0"/>
              <a:t>    println("e</a:t>
            </a:r>
            <a:r>
              <a:rPr lang="zh-CN" altLang="en-US" smtClean="0"/>
              <a:t>连接</a:t>
            </a:r>
            <a:r>
              <a:rPr lang="en-US" altLang="zh-CN" smtClean="0"/>
              <a:t>oracle")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F extends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 = new C()</a:t>
            </a:r>
          </a:p>
          <a:p>
            <a:r>
              <a:rPr lang="en-US" altLang="zh-CN" smtClean="0"/>
              <a:t>    println("res=" + c.sumOrsub(10, 20))</a:t>
            </a:r>
          </a:p>
          <a:p>
            <a:r>
              <a:rPr lang="en-US" altLang="zh-CN" smtClean="0"/>
              <a:t>    val e = new E()</a:t>
            </a:r>
          </a:p>
          <a:p>
            <a:r>
              <a:rPr lang="en-US" altLang="zh-CN" smtClean="0"/>
              <a:t>    println("res=" + e.sumOrsub(40, 20))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trait trait1 {</a:t>
            </a:r>
          </a:p>
          <a:p>
            <a:r>
              <a:rPr lang="en-US" altLang="zh-CN" smtClean="0"/>
              <a:t>  def sumOrsub(n1 : Int , n2 : Int) : Int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 extends A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+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D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E extends D with trait1{</a:t>
            </a:r>
          </a:p>
          <a:p>
            <a:r>
              <a:rPr lang="en-US" altLang="zh-CN" smtClean="0"/>
              <a:t>  def sumOrsub(n1 : Int , n2 : Int): Int = {</a:t>
            </a:r>
          </a:p>
          <a:p>
            <a:r>
              <a:rPr lang="en-US" altLang="zh-CN" smtClean="0"/>
              <a:t>    return n1 - n2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 extends D{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的案例随堂想一个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con = new Console()</a:t>
            </a:r>
          </a:p>
          <a:p>
            <a:r>
              <a:rPr lang="en-US" altLang="zh-CN" smtClean="0"/>
              <a:t>    con.log("</a:t>
            </a:r>
            <a:r>
              <a:rPr lang="zh-CN" altLang="en-US" smtClean="0"/>
              <a:t>日志 </a:t>
            </a:r>
            <a:r>
              <a:rPr lang="en-US" altLang="zh-CN" smtClean="0"/>
              <a:t>2018-11-11 11:11:11")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Logger {</a:t>
            </a:r>
          </a:p>
          <a:p>
            <a:r>
              <a:rPr lang="en-US" altLang="zh-CN" smtClean="0"/>
              <a:t>  def log(msg: String)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 1. class Console extends Logger with Cloneable with Serializable </a:t>
            </a:r>
            <a:r>
              <a:rPr lang="zh-CN" altLang="en-US" smtClean="0"/>
              <a:t>中的 </a:t>
            </a:r>
            <a:r>
              <a:rPr lang="en-US" altLang="zh-CN" smtClean="0"/>
              <a:t>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</a:p>
          <a:p>
            <a:r>
              <a:rPr lang="en-US" altLang="zh-CN" smtClean="0"/>
              <a:t>// 2. Serializable </a:t>
            </a:r>
            <a:r>
              <a:rPr lang="zh-CN" altLang="en-US" smtClean="0"/>
              <a:t>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 </a:t>
            </a:r>
            <a:r>
              <a:rPr lang="zh-CN" altLang="en-US" smtClean="0"/>
              <a:t>继承了 </a:t>
            </a:r>
            <a:r>
              <a:rPr lang="en-US" altLang="zh-CN" smtClean="0"/>
              <a:t>java.io.Serializable</a:t>
            </a:r>
            <a:r>
              <a:rPr lang="zh-CN" altLang="en-US" smtClean="0"/>
              <a:t>接口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看源码 </a:t>
            </a:r>
            <a:r>
              <a:rPr lang="en-US" altLang="zh-CN" smtClean="0"/>
              <a:t>trait Serializable extends Any with java.io.Serializable </a:t>
            </a:r>
          </a:p>
          <a:p>
            <a:r>
              <a:rPr lang="en-US" altLang="zh-CN" smtClean="0"/>
              <a:t>// 3. </a:t>
            </a:r>
            <a:r>
              <a:rPr lang="zh-CN" altLang="en-US" smtClean="0"/>
              <a:t>所以我们说所有的</a:t>
            </a:r>
            <a:r>
              <a:rPr lang="en-US" altLang="zh-CN" smtClean="0"/>
              <a:t>java</a:t>
            </a:r>
            <a:r>
              <a:rPr lang="zh-CN" altLang="en-US" smtClean="0"/>
              <a:t>接口都可以当做</a:t>
            </a:r>
            <a:r>
              <a:rPr lang="en-US" altLang="zh-CN" smtClean="0"/>
              <a:t>Scala</a:t>
            </a:r>
            <a:r>
              <a:rPr lang="zh-CN" altLang="en-US" smtClean="0"/>
              <a:t>特质使用，因为是间接继承的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class Console extends Logger with Cloneable with Serializable {</a:t>
            </a:r>
          </a:p>
          <a:p>
            <a:r>
              <a:rPr lang="en-US" altLang="zh-CN" smtClean="0"/>
              <a:t>  def log(msg: String) {</a:t>
            </a:r>
          </a:p>
          <a:p>
            <a:r>
              <a:rPr lang="en-US" altLang="zh-CN" smtClean="0"/>
              <a:t>    println(msg)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：和</a:t>
            </a:r>
            <a:r>
              <a:rPr lang="en-US" altLang="zh-CN" smtClean="0"/>
              <a:t>Java</a:t>
            </a:r>
            <a:r>
              <a:rPr lang="zh-CN" altLang="en-US" smtClean="0"/>
              <a:t>中的接口不太一样的是特质中的方法并不一定是抽象的，</a:t>
            </a:r>
            <a:endParaRPr lang="en-US" altLang="zh-CN" smtClean="0"/>
          </a:p>
          <a:p>
            <a:r>
              <a:rPr lang="zh-CN" altLang="en-US" smtClean="0"/>
              <a:t>也可以有非抽象方法</a:t>
            </a:r>
            <a:r>
              <a:rPr lang="en-US" altLang="zh-CN" smtClean="0"/>
              <a:t>(</a:t>
            </a:r>
            <a:r>
              <a:rPr lang="zh-CN" altLang="en-US" smtClean="0"/>
              <a:t>即：实现了的方法</a:t>
            </a:r>
            <a:r>
              <a:rPr lang="en-US" altLang="zh-CN" smtClean="0"/>
              <a:t>)</a:t>
            </a:r>
            <a:r>
              <a:rPr lang="zh-CN" altLang="en-US" smtClean="0"/>
              <a:t> 。</a:t>
            </a:r>
            <a:r>
              <a:rPr lang="zh-CN" altLang="en-US" b="1" smtClean="0"/>
              <a:t>实现了的方法的术语</a:t>
            </a:r>
            <a:r>
              <a:rPr lang="en-US" altLang="zh-CN" b="1" smtClean="0"/>
              <a:t>: </a:t>
            </a:r>
            <a:r>
              <a:rPr lang="zh-CN" altLang="en-US" b="1" smtClean="0"/>
              <a:t>默认实现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提示：在</a:t>
            </a:r>
            <a:r>
              <a:rPr lang="en-US" altLang="zh-CN" smtClean="0"/>
              <a:t>jdk1.8</a:t>
            </a:r>
            <a:r>
              <a:rPr lang="zh-CN" altLang="en-US" smtClean="0"/>
              <a:t>中接口也可以有默认实现，就是</a:t>
            </a:r>
            <a:r>
              <a:rPr lang="en-US" altLang="zh-CN" smtClean="0"/>
              <a:t>scala</a:t>
            </a:r>
            <a:r>
              <a:rPr lang="zh-CN" altLang="en-US" smtClean="0"/>
              <a:t>的</a:t>
            </a:r>
            <a:r>
              <a:rPr lang="en-US" altLang="zh-CN" smtClean="0"/>
              <a:t>trait</a:t>
            </a:r>
            <a:r>
              <a:rPr lang="zh-CN" altLang="en-US" baseline="0" smtClean="0"/>
              <a:t>的带来的特性。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com.atguigu.bigdata.scala.chapter05.section7</a:t>
            </a:r>
          </a:p>
          <a:p>
            <a:endParaRPr lang="en-US" altLang="zh-CN" smtClean="0"/>
          </a:p>
          <a:p>
            <a:r>
              <a:rPr lang="en-US" altLang="zh-CN" smtClean="0"/>
              <a:t>object Scala02_Trait2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mysql = new MySQL</a:t>
            </a:r>
          </a:p>
          <a:p>
            <a:endParaRPr lang="en-US" altLang="zh-CN" smtClean="0"/>
          </a:p>
          <a:p>
            <a:r>
              <a:rPr lang="en-US" altLang="zh-CN" smtClean="0"/>
              <a:t>        mysql.insert(2)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 {</a:t>
            </a:r>
          </a:p>
          <a:p>
            <a:r>
              <a:rPr lang="en-US" altLang="zh-CN" smtClean="0"/>
              <a:t>    def insert( id : Int ): Unit = {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保存数据</a:t>
            </a:r>
            <a:r>
              <a:rPr lang="en-US" altLang="zh-CN" smtClean="0"/>
              <a:t>="+id)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 extends Operate {</a:t>
            </a:r>
          </a:p>
          <a:p>
            <a:r>
              <a:rPr lang="en-US" altLang="zh-CN" smtClean="0"/>
              <a:t>    override  def insert( id : Int ): Unit = {</a:t>
            </a:r>
          </a:p>
          <a:p>
            <a:r>
              <a:rPr lang="en-US" altLang="zh-CN" smtClean="0"/>
              <a:t>        print("</a:t>
            </a:r>
            <a:r>
              <a:rPr lang="zh-CN" altLang="en-US" smtClean="0"/>
              <a:t>向数据库中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  super.insert(id)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 extends DB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的本质</a:t>
            </a:r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trait </a:t>
            </a:r>
            <a:r>
              <a:rPr lang="en-US" altLang="zh-CN" sz="1200" smtClean="0"/>
              <a:t>Operate3 {</a:t>
            </a:r>
            <a:br>
              <a:rPr lang="en-US" altLang="zh-CN" sz="1200" smtClean="0"/>
            </a:br>
            <a:r>
              <a:rPr lang="en-US" altLang="zh-CN" sz="1200" smtClean="0"/>
              <a:t> 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z="1200" smtClean="0"/>
              <a:t>}</a:t>
            </a:r>
            <a:endParaRPr lang="en-US" altLang="zh-CN" smtClean="0"/>
          </a:p>
          <a:p>
            <a:r>
              <a:rPr lang="en-US" altLang="zh-CN" smtClean="0"/>
              <a:t>val kk = new MySQL3 with Operate3</a:t>
            </a:r>
            <a:r>
              <a:rPr lang="en-US" altLang="zh-CN" baseline="0" smtClean="0"/>
              <a:t> </a:t>
            </a:r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等价</a:t>
            </a:r>
            <a:r>
              <a:rPr lang="en-US" altLang="zh-CN" baseline="0" smtClean="0"/>
              <a:t>: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kk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"yy"</a:t>
            </a:r>
            <a:r>
              <a:rPr lang="en-US" altLang="zh-CN" smtClean="0"/>
              <a:t>)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smtClean="0"/>
              <a:t>def </a:t>
            </a:r>
            <a:r>
              <a:rPr lang="en-US" altLang="zh-CN" sz="1200" smtClean="0"/>
              <a:t>insert( id : Int ): Unit = {</a:t>
            </a:r>
            <a:br>
              <a:rPr lang="en-US" altLang="zh-CN" sz="1200" smtClean="0"/>
            </a:br>
            <a:r>
              <a:rPr lang="en-US" altLang="zh-CN" sz="1200" smtClean="0"/>
              <a:t>    </a:t>
            </a:r>
            <a:r>
              <a:rPr lang="en-US" altLang="zh-CN" sz="1200" i="1" smtClean="0"/>
              <a:t>println</a:t>
            </a:r>
            <a:r>
              <a:rPr lang="en-US" altLang="zh-CN" sz="1200" smtClean="0"/>
              <a:t>(</a:t>
            </a:r>
            <a:r>
              <a:rPr lang="en-US" altLang="zh-CN" sz="1200" b="1" smtClean="0"/>
              <a:t>"</a:t>
            </a:r>
            <a:r>
              <a:rPr lang="zh-CN" altLang="en-US" sz="1200" b="1" smtClean="0"/>
              <a:t>插入数据 </a:t>
            </a:r>
            <a:r>
              <a:rPr lang="en-US" altLang="zh-CN" sz="1200" b="1" smtClean="0"/>
              <a:t>= " </a:t>
            </a:r>
            <a:r>
              <a:rPr lang="en-US" altLang="zh-CN" sz="1200" smtClean="0"/>
              <a:t>+ id)</a:t>
            </a:r>
            <a:br>
              <a:rPr lang="en-US" altLang="zh-CN" sz="1200" smtClean="0"/>
            </a:br>
            <a:r>
              <a:rPr lang="en-US" altLang="zh-CN" sz="1200" smtClean="0"/>
              <a:t>  }</a:t>
            </a:r>
            <a:br>
              <a:rPr lang="en-US" altLang="zh-CN" sz="1200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的说明：传统的</a:t>
            </a:r>
            <a:r>
              <a:rPr lang="en-US" altLang="zh-CN" smtClean="0"/>
              <a:t>oop</a:t>
            </a:r>
            <a:r>
              <a:rPr lang="zh-CN" altLang="en-US" smtClean="0"/>
              <a:t>语言，在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接口后，那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zh-CN" altLang="en-US" smtClean="0"/>
              <a:t>，也可以使用</a:t>
            </a:r>
            <a:r>
              <a:rPr lang="en-US" altLang="zh-CN" smtClean="0"/>
              <a:t>A</a:t>
            </a:r>
            <a:r>
              <a:rPr lang="zh-CN" altLang="en-US" smtClean="0"/>
              <a:t>类实现的</a:t>
            </a:r>
            <a:r>
              <a:rPr lang="en-US" altLang="zh-CN" smtClean="0"/>
              <a:t>I</a:t>
            </a:r>
            <a:r>
              <a:rPr lang="zh-CN" altLang="en-US" smtClean="0"/>
              <a:t>接口的方法。</a:t>
            </a:r>
            <a:endParaRPr lang="en-US" altLang="zh-CN" smtClean="0"/>
          </a:p>
          <a:p>
            <a:r>
              <a:rPr lang="zh-CN" altLang="en-US" smtClean="0"/>
              <a:t>会对继承关系有一定影响，我们称为入侵。动态混入就没有这样的问题，耦合性低。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注意：在</a:t>
            </a:r>
            <a:r>
              <a:rPr lang="en-US" altLang="zh-CN" smtClean="0"/>
              <a:t>java</a:t>
            </a:r>
            <a:r>
              <a:rPr lang="zh-CN" altLang="en-US" smtClean="0"/>
              <a:t>中，</a:t>
            </a:r>
            <a:r>
              <a:rPr lang="en-US" altLang="zh-CN" smtClean="0"/>
              <a:t>A</a:t>
            </a:r>
            <a:r>
              <a:rPr lang="zh-CN" altLang="en-US" smtClean="0"/>
              <a:t>类实现</a:t>
            </a:r>
            <a:r>
              <a:rPr lang="en-US" altLang="zh-CN" smtClean="0"/>
              <a:t>I</a:t>
            </a:r>
            <a:r>
              <a:rPr lang="zh-CN" altLang="en-US" smtClean="0"/>
              <a:t>接口，</a:t>
            </a:r>
            <a:r>
              <a:rPr lang="en-US" altLang="zh-CN" smtClean="0"/>
              <a:t>A</a:t>
            </a:r>
            <a:r>
              <a:rPr lang="zh-CN" altLang="en-US" smtClean="0"/>
              <a:t>类的子类</a:t>
            </a:r>
            <a:r>
              <a:rPr lang="en-US" altLang="zh-CN" smtClean="0"/>
              <a:t>B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是可以使用到实现的接口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的方法的，但是从概念上</a:t>
            </a:r>
            <a:endParaRPr lang="en-US" altLang="zh-CN" baseline="0" smtClean="0"/>
          </a:p>
          <a:p>
            <a:r>
              <a:rPr lang="zh-CN" altLang="en-US" baseline="0" smtClean="0"/>
              <a:t>讲，</a:t>
            </a:r>
            <a:r>
              <a:rPr lang="en-US" altLang="zh-CN" baseline="0" smtClean="0"/>
              <a:t>B</a:t>
            </a:r>
            <a:r>
              <a:rPr lang="zh-CN" altLang="en-US" baseline="0" smtClean="0"/>
              <a:t>类并没有实现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接口，只是因为多态传递的机制让人在使用的时候，感觉是实现了</a:t>
            </a:r>
            <a:r>
              <a:rPr lang="en-US" altLang="zh-CN" baseline="0" smtClean="0"/>
              <a:t>I</a:t>
            </a:r>
            <a:r>
              <a:rPr lang="zh-CN" altLang="en-US" baseline="0" smtClean="0"/>
              <a:t>接口。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可以看 提示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多态传递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com.atguigu.scala.trait01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Scala03_Trait3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给对象动态添加功能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在对象创建的时候可以动态混入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(mixed in)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特质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oracle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OracleDB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oracle.insert(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999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还可以直接对抽象类进行混入，创建对象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mysql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MySQL3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Operate3</a:t>
            </a:r>
            <a:br>
              <a:rPr lang="en-US" altLang="zh-CN" smtClean="0"/>
            </a:br>
            <a:r>
              <a:rPr lang="en-US" altLang="zh-CN" smtClean="0"/>
              <a:t>    mysql.insert(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 </a:t>
            </a:r>
            <a:r>
              <a:rPr lang="en-US" altLang="zh-CN" smtClean="0"/>
              <a:t>Operate3 {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insert( id : Int 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i="1" smtClean="0">
                <a:effectLst/>
              </a:rPr>
              <a:t>println</a:t>
            </a:r>
            <a:r>
              <a:rPr lang="en-US" altLang="zh-CN" smtClean="0"/>
              <a:t>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插入数据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" </a:t>
            </a:r>
            <a:r>
              <a:rPr lang="en-US" altLang="zh-CN" smtClean="0"/>
              <a:t>+ id)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OracleDB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</a:t>
            </a:r>
            <a:r>
              <a:rPr lang="en-US" altLang="zh-CN" smtClean="0"/>
              <a:t>MySQL3 {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的说明可以举例说明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mtClean="0"/>
              <a:t>val mysql = new MySQL3 with Operate3{</a:t>
            </a:r>
          </a:p>
          <a:p>
            <a:r>
              <a:rPr lang="en-US" altLang="zh-CN" smtClean="0"/>
              <a:t>override def sayok(): Unit = {</a:t>
            </a:r>
          </a:p>
          <a:p>
            <a:r>
              <a:rPr lang="en-US" altLang="zh-CN" smtClean="0"/>
              <a:t>println("xxxx")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使用面向对象解决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com.gg.mystatic;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TestStatic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Child("tom");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child1.joinGame();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Child("jack");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child2.joinGame();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child3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Child("mary");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child3.joinGame();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共有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Child.total);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Child{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静态变量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int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= 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Child(String name)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joinGame(){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out.println(this.name + 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加入游戏了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total++;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课堂练习：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创建对象的四种方式回顾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new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apply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匿名子类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动态混入</a:t>
            </a:r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i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方法的代码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mtClean="0"/>
              <a:t>package com.atguigu.chapter06.temp.single</a:t>
            </a:r>
          </a:p>
          <a:p>
            <a:endParaRPr lang="en-US" altLang="zh-CN" smtClean="0"/>
          </a:p>
          <a:p>
            <a:r>
              <a:rPr lang="en-US" altLang="zh-CN" smtClean="0"/>
              <a:t>object ScalaSingle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p = Person("tom")</a:t>
            </a:r>
          </a:p>
          <a:p>
            <a:r>
              <a:rPr lang="en-US" altLang="zh-CN" smtClean="0"/>
              <a:t>    val p2 = Person("jack")</a:t>
            </a:r>
          </a:p>
          <a:p>
            <a:r>
              <a:rPr lang="en-US" altLang="zh-CN" smtClean="0"/>
              <a:t>    println(p == p2)</a:t>
            </a:r>
          </a:p>
          <a:p>
            <a:r>
              <a:rPr lang="en-US" altLang="zh-CN" smtClean="0"/>
              <a:t>    println(p.name + "  " + p2.name)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Person(pName:String) {</a:t>
            </a:r>
          </a:p>
          <a:p>
            <a:r>
              <a:rPr lang="en-US" altLang="zh-CN" smtClean="0"/>
              <a:t>  var name = pName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Person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增加</a:t>
            </a:r>
            <a:r>
              <a:rPr lang="en-US" altLang="zh-CN" smtClean="0"/>
              <a:t>apply</a:t>
            </a:r>
            <a:r>
              <a:rPr lang="zh-CN" altLang="en-US" smtClean="0"/>
              <a:t>方法，构建伴生类实例  语法：伴生对象（）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apply(name:String): Person = {</a:t>
            </a:r>
          </a:p>
          <a:p>
            <a:r>
              <a:rPr lang="en-US" altLang="zh-CN" smtClean="0"/>
              <a:t>    println("apply")</a:t>
            </a:r>
          </a:p>
          <a:p>
            <a:r>
              <a:rPr lang="en-US" altLang="zh-CN" smtClean="0"/>
              <a:t>    new Person(name)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我写的代码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com.atguigu.chapter06.temp.traitpart</a:t>
            </a:r>
          </a:p>
          <a:p>
            <a:endParaRPr lang="en-US" altLang="zh-CN" smtClean="0"/>
          </a:p>
          <a:p>
            <a:r>
              <a:rPr lang="en-US" altLang="zh-CN" smtClean="0"/>
              <a:t>object TraitDemo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//    val mysql = new MySQL4 with DB4 with File4</a:t>
            </a:r>
          </a:p>
          <a:p>
            <a:r>
              <a:rPr lang="en-US" altLang="zh-CN" smtClean="0"/>
              <a:t>//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//Operate4</a:t>
            </a:r>
          </a:p>
          <a:p>
            <a:r>
              <a:rPr lang="en-US" altLang="zh-CN" smtClean="0"/>
              <a:t>    //Data4</a:t>
            </a:r>
          </a:p>
          <a:p>
            <a:r>
              <a:rPr lang="en-US" altLang="zh-CN" smtClean="0"/>
              <a:t>    //DB4</a:t>
            </a:r>
          </a:p>
          <a:p>
            <a:r>
              <a:rPr lang="en-US" altLang="zh-CN" smtClean="0"/>
              <a:t>    //File4</a:t>
            </a:r>
          </a:p>
          <a:p>
            <a:r>
              <a:rPr lang="en-US" altLang="zh-CN" smtClean="0"/>
              <a:t>    //1.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//3.</a:t>
            </a:r>
            <a:r>
              <a:rPr lang="zh-CN" altLang="en-US" smtClean="0"/>
              <a:t>插入数据 </a:t>
            </a:r>
            <a:r>
              <a:rPr lang="en-US" altLang="zh-CN" smtClean="0"/>
              <a:t>100</a:t>
            </a:r>
          </a:p>
          <a:p>
            <a:endParaRPr lang="en-US" altLang="zh-CN" smtClean="0"/>
          </a:p>
          <a:p>
            <a:r>
              <a:rPr lang="en-US" altLang="zh-CN" smtClean="0"/>
              <a:t>    val mysql = new MySQL4 with File4 with DB4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输出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//1.Operate4...</a:t>
            </a:r>
          </a:p>
          <a:p>
            <a:r>
              <a:rPr lang="en-US" altLang="zh-CN" smtClean="0"/>
              <a:t>    //2.Data4</a:t>
            </a:r>
          </a:p>
          <a:p>
            <a:r>
              <a:rPr lang="en-US" altLang="zh-CN" smtClean="0"/>
              <a:t>    //3.File4</a:t>
            </a:r>
          </a:p>
          <a:p>
            <a:r>
              <a:rPr lang="en-US" altLang="zh-CN" smtClean="0"/>
              <a:t>    //4.DB4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操作数据库</a:t>
            </a:r>
            <a:r>
              <a:rPr lang="en-US" altLang="zh-CN" smtClean="0"/>
              <a:t>...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向文件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插入数据 </a:t>
            </a:r>
            <a:r>
              <a:rPr lang="en-US" altLang="zh-CN" smtClean="0"/>
              <a:t>= 100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操作数据库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}}</a:t>
            </a:r>
          </a:p>
          <a:p>
            <a:r>
              <a:rPr lang="en-US" altLang="zh-CN" smtClean="0"/>
              <a:t>class MySQL4 {}</a:t>
            </a:r>
          </a:p>
          <a:p>
            <a:endParaRPr lang="en-US" altLang="zh-CN" smtClean="0"/>
          </a:p>
          <a:p>
            <a:r>
              <a:rPr lang="zh-CN" altLang="en-US" smtClean="0"/>
              <a:t>说明：关于叠加特质的细节在后面。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DB4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Scala04_Trait4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同时混入多个特质，称之为叠加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在叠加特质的时候，会首先从后面的特质开始执行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mysql = new MySQL4 with DB4 with File4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修改在测试一下。。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//val mysql = new MySQL4 with File4 with DB4</a:t>
            </a:r>
          </a:p>
          <a:p>
            <a:endParaRPr lang="en-US" altLang="zh-CN" smtClean="0"/>
          </a:p>
          <a:p>
            <a:r>
              <a:rPr lang="en-US" altLang="zh-CN" smtClean="0"/>
              <a:t>    // </a:t>
            </a:r>
            <a:r>
              <a:rPr lang="zh-CN" altLang="en-US" smtClean="0"/>
              <a:t>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zh-CN" altLang="en-US" smtClean="0"/>
              <a:t>向文件向数据库插入数据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mysql.insert(888)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Operate4 {</a:t>
            </a:r>
          </a:p>
          <a:p>
            <a:r>
              <a:rPr lang="en-US" altLang="zh-CN" smtClean="0"/>
              <a:t>  println("Operate4...")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Data4 extends Operate4 {</a:t>
            </a:r>
          </a:p>
          <a:p>
            <a:r>
              <a:rPr lang="en-US" altLang="zh-CN" smtClean="0"/>
              <a:t>  println("Data4")</a:t>
            </a:r>
          </a:p>
          <a:p>
            <a:r>
              <a:rPr lang="en-US" altLang="zh-CN" smtClean="0"/>
              <a:t>  override  def insert(id : Int):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插入数据 </a:t>
            </a:r>
            <a:r>
              <a:rPr lang="en-US" altLang="zh-CN" smtClean="0"/>
              <a:t>= " + 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DB4 extends Data4 {</a:t>
            </a:r>
          </a:p>
          <a:p>
            <a:r>
              <a:rPr lang="en-US" altLang="zh-CN" smtClean="0"/>
              <a:t>  println("DB4")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向数据库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//Scala</a:t>
            </a:r>
            <a:r>
              <a:rPr lang="zh-CN" altLang="en-US" smtClean="0"/>
              <a:t>中特质中如果调用</a:t>
            </a:r>
            <a:r>
              <a:rPr lang="en-US" altLang="zh-CN" smtClean="0"/>
              <a:t>super</a:t>
            </a:r>
            <a:r>
              <a:rPr lang="zh-CN" altLang="en-US" smtClean="0"/>
              <a:t>，并不是表示调用父特质的方法，而是向前面（左边）继续查找特质，如果找不到，才会去父特质查找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这里就是找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File4 extends  Data4 {</a:t>
            </a:r>
          </a:p>
          <a:p>
            <a:r>
              <a:rPr lang="en-US" altLang="zh-CN" smtClean="0"/>
              <a:t>  println("File4")</a:t>
            </a:r>
          </a:p>
          <a:p>
            <a:r>
              <a:rPr lang="en-US" altLang="zh-CN" smtClean="0"/>
              <a:t>  override def insert(id : Int): Unit = {</a:t>
            </a:r>
          </a:p>
          <a:p>
            <a:r>
              <a:rPr lang="en-US" altLang="zh-CN" smtClean="0"/>
              <a:t>    print("</a:t>
            </a:r>
            <a:r>
              <a:rPr lang="zh-CN" altLang="en-US" smtClean="0"/>
              <a:t>向文件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</a:t>
            </a:r>
            <a:r>
              <a:rPr lang="en-US" altLang="zh-CN" smtClean="0"/>
              <a:t>super[Data4].insert(id)</a:t>
            </a:r>
            <a:r>
              <a:rPr lang="zh-CN" altLang="en-US" smtClean="0"/>
              <a:t>，表示直接调用父特质</a:t>
            </a:r>
            <a:r>
              <a:rPr lang="en-US" altLang="zh-CN" smtClean="0"/>
              <a:t>Data4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</a:p>
          <a:p>
            <a:r>
              <a:rPr lang="en-US" altLang="zh-CN" smtClean="0"/>
              <a:t>    super[Data4].insert(id)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MySQL4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latin typeface="Arial" pitchFamily="34" charset="0"/>
                <a:cs typeface="Arial" pitchFamily="34" charset="0"/>
              </a:rPr>
              <a:t>叠加特质的课堂练习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要求：修改一下</a:t>
            </a:r>
            <a:r>
              <a:rPr lang="zh-CN" altLang="en-US" smtClean="0"/>
              <a:t>构建对象的混入多个特质的顺序，请学员说出输出结果</a:t>
            </a:r>
            <a:r>
              <a:rPr lang="en-US" altLang="zh-CN" smtClean="0"/>
              <a:t>.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r>
              <a:rPr lang="zh-CN" altLang="en-US" smtClean="0"/>
              <a:t>将构建对象改成：</a:t>
            </a:r>
            <a:endParaRPr lang="en-US" altLang="zh-CN" smtClean="0"/>
          </a:p>
          <a:p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mysql = new MySQL4 with File4 with DB4</a:t>
            </a:r>
          </a:p>
          <a:p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请学员回答输出结果是什么？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小结问题：</a:t>
            </a:r>
            <a:endParaRPr lang="en-US" altLang="zh-CN" smtClean="0"/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super.insert(id)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有问题，因为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Operate5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特质中的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insert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是抽象方法，这样调用会报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smtClean="0">
                <a:latin typeface="Arial" pitchFamily="34" charset="0"/>
                <a:cs typeface="Arial" pitchFamily="34" charset="0"/>
              </a:rPr>
              <a:t>报错信息：</a:t>
            </a:r>
            <a:endParaRPr lang="en-US" altLang="zh-CN" sz="120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Error:(21, 11) method insert in trait Operate5 is accessed from super. It may not be abstract unless it is overridden by a member declared `abstract' and `override'</a:t>
            </a:r>
          </a:p>
          <a:p>
            <a:r>
              <a:rPr lang="en-US" altLang="zh-CN" smtClean="0"/>
              <a:t>    super.insert(id)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的解决代码很简单，去掉即可</a:t>
            </a:r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的代码：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Scala05_Trait5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mysql = new MySQL5 with DB5 with File5</a:t>
            </a:r>
          </a:p>
          <a:p>
            <a:r>
              <a:rPr lang="en-US" altLang="zh-CN" smtClean="0"/>
              <a:t>    mysql.insert(100)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Operate5 {</a:t>
            </a:r>
          </a:p>
          <a:p>
            <a:r>
              <a:rPr lang="en-US" altLang="zh-CN" smtClean="0"/>
              <a:t>  def insert(id : Int)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File5 extends Operate5 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重写抽象方法的目的是为了明确</a:t>
            </a:r>
            <a:r>
              <a:rPr lang="en-US" altLang="zh-CN" smtClean="0"/>
              <a:t>super</a:t>
            </a:r>
            <a:r>
              <a:rPr lang="zh-CN" altLang="en-US" smtClean="0"/>
              <a:t>关键字的指向问题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重写抽象方法时需要考虑混入特质的顺序</a:t>
            </a:r>
            <a:r>
              <a:rPr lang="en-US" altLang="zh-CN" smtClean="0"/>
              <a:t>!!!</a:t>
            </a:r>
          </a:p>
          <a:p>
            <a:r>
              <a:rPr lang="en-US" altLang="zh-CN" smtClean="0"/>
              <a:t>  abstract override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将数据保存到文件中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当重写抽象方法后</a:t>
            </a:r>
            <a:r>
              <a:rPr lang="en-US" altLang="zh-CN" smtClean="0"/>
              <a:t>,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指向哪个特质的</a:t>
            </a:r>
            <a:r>
              <a:rPr lang="en-US" altLang="zh-CN" smtClean="0"/>
              <a:t>insert</a:t>
            </a:r>
            <a:r>
              <a:rPr lang="zh-CN" altLang="en-US" smtClean="0"/>
              <a:t>和混入的顺序有关了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当</a:t>
            </a:r>
            <a:r>
              <a:rPr lang="en-US" altLang="zh-CN" smtClean="0"/>
              <a:t>var mysql = new MySQL5 with DB5 with File5 </a:t>
            </a:r>
            <a:r>
              <a:rPr lang="zh-CN" altLang="en-US" smtClean="0"/>
              <a:t>时，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调用 </a:t>
            </a:r>
            <a:r>
              <a:rPr lang="en-US" altLang="zh-CN" smtClean="0"/>
              <a:t>mysql.insert , </a:t>
            </a:r>
            <a:r>
              <a:rPr lang="zh-CN" altLang="en-US" smtClean="0"/>
              <a:t>这个</a:t>
            </a:r>
            <a:r>
              <a:rPr lang="en-US" altLang="zh-CN" smtClean="0"/>
              <a:t>insert</a:t>
            </a:r>
            <a:r>
              <a:rPr lang="zh-CN" altLang="en-US" smtClean="0"/>
              <a:t>就指向 </a:t>
            </a:r>
            <a:r>
              <a:rPr lang="en-US" altLang="zh-CN" smtClean="0"/>
              <a:t>DB5</a:t>
            </a:r>
            <a:r>
              <a:rPr lang="zh-CN" altLang="en-US" smtClean="0"/>
              <a:t>的</a:t>
            </a:r>
            <a:r>
              <a:rPr lang="en-US" altLang="zh-CN" smtClean="0"/>
              <a:t>insert</a:t>
            </a:r>
            <a:r>
              <a:rPr lang="zh-CN" altLang="en-US" smtClean="0"/>
              <a:t>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super.insert(id)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DB5 extends  Operate5 {</a:t>
            </a:r>
          </a:p>
          <a:p>
            <a:r>
              <a:rPr lang="en-US" altLang="zh-CN" smtClean="0"/>
              <a:t>  def insert( id : Int 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将数据保存到数据库中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MySQL5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判断结果说明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//√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mysql3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编译时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File5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super.insert(id)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找不到实现的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mysql2.insert(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 smtClean="0"/>
              <a:t>mysql4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MySQL5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File5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smtClean="0"/>
              <a:t>DB5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×,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顺序错误，产生冲突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mysql4.insert(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smtClean="0"/>
              <a:t>)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var </a:t>
            </a:r>
            <a:r>
              <a:rPr lang="en-US" altLang="zh-CN" smtClean="0"/>
              <a:t>mysql4 = </a:t>
            </a:r>
            <a:r>
              <a:rPr lang="en-US" altLang="zh-CN" b="1" smtClean="0"/>
              <a:t>new </a:t>
            </a:r>
            <a:r>
              <a:rPr lang="en-US" altLang="zh-CN" smtClean="0"/>
              <a:t>MySQL5 </a:t>
            </a:r>
            <a:r>
              <a:rPr lang="en-US" altLang="zh-CN" b="1" smtClean="0"/>
              <a:t>with </a:t>
            </a:r>
            <a:r>
              <a:rPr lang="en-US" altLang="zh-CN" smtClean="0"/>
              <a:t>DB5 </a:t>
            </a:r>
            <a:r>
              <a:rPr lang="en-US" altLang="zh-CN" b="1" smtClean="0"/>
              <a:t>with </a:t>
            </a:r>
            <a:r>
              <a:rPr lang="en-US" altLang="zh-CN" smtClean="0"/>
              <a:t>File5</a:t>
            </a:r>
            <a:r>
              <a:rPr lang="en-US" altLang="zh-CN" i="1" smtClean="0"/>
              <a:t>//</a:t>
            </a:r>
            <a:r>
              <a:rPr lang="zh-CN" altLang="en-US" i="1" smtClean="0"/>
              <a:t>√</a:t>
            </a:r>
            <a:r>
              <a:rPr lang="en-US" altLang="zh-CN" i="1" smtClean="0"/>
              <a:t/>
            </a:r>
            <a:br>
              <a:rPr lang="en-US" altLang="zh-CN" i="1" smtClean="0"/>
            </a:br>
            <a:r>
              <a:rPr lang="en-US" altLang="zh-CN" smtClean="0"/>
              <a:t>mysql4.insert(100)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Scala06_Trait6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var mysql = new MySQL6 with DB6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通过反编译，可以看到 </a:t>
            </a:r>
            <a:r>
              <a:rPr lang="en-US" altLang="zh-CN" smtClean="0"/>
              <a:t>opertype</a:t>
            </a:r>
          </a:p>
          <a:p>
            <a:r>
              <a:rPr lang="en-US" altLang="zh-CN" smtClean="0"/>
              <a:t>    println(mysql.opertype)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Operate6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抽象的字段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opertype : String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抽象的方法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def insert()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DB6 extends  Operate6 {</a:t>
            </a:r>
          </a:p>
          <a:p>
            <a:r>
              <a:rPr lang="en-US" altLang="zh-CN" smtClean="0"/>
              <a:t>  var opertype : String = "insert"</a:t>
            </a:r>
          </a:p>
          <a:p>
            <a:endParaRPr lang="en-US" altLang="zh-CN" smtClean="0"/>
          </a:p>
          <a:p>
            <a:r>
              <a:rPr lang="en-US" altLang="zh-CN" smtClean="0"/>
              <a:t>  def insert():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MySQL6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反编译后的代码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scala.runtime.TraitSetter;</a:t>
            </a:r>
          </a:p>
          <a:p>
            <a:endParaRPr lang="en-US" altLang="zh-CN" smtClean="0"/>
          </a:p>
          <a:p>
            <a:r>
              <a:rPr lang="en-US" altLang="zh-CN" smtClean="0"/>
              <a:t>public final class Scala06_Trait6$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public static final  MODULE$;</a:t>
            </a:r>
          </a:p>
          <a:p>
            <a:endParaRPr lang="en-US" altLang="zh-CN" smtClean="0"/>
          </a:p>
          <a:p>
            <a:r>
              <a:rPr lang="en-US" altLang="zh-CN" smtClean="0"/>
              <a:t>  static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new ();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public void main(String[] args)</a:t>
            </a:r>
          </a:p>
          <a:p>
            <a:r>
              <a:rPr lang="en-US" altLang="zh-CN" smtClean="0"/>
              <a:t>  {</a:t>
            </a:r>
          </a:p>
          <a:p>
            <a:r>
              <a:rPr lang="en-US" altLang="zh-CN" smtClean="0"/>
              <a:t>    MySQL6 mysql = </a:t>
            </a:r>
            <a:r>
              <a:rPr lang="en-US" altLang="zh-CN" b="1" smtClean="0"/>
              <a:t>new MySQL6() </a:t>
            </a:r>
            <a:r>
              <a:rPr lang="en-US" altLang="zh-CN" smtClean="0"/>
              <a:t>{ private String opertype; //</a:t>
            </a:r>
            <a:r>
              <a:rPr lang="zh-CN" altLang="en-US" b="1" smtClean="0"/>
              <a:t>匿名子类中有了</a:t>
            </a:r>
            <a:r>
              <a:rPr lang="en-US" altLang="zh-CN" b="1" smtClean="0"/>
              <a:t>opertype</a:t>
            </a:r>
            <a:r>
              <a:rPr lang="zh-CN" altLang="en-US" b="1" smtClean="0"/>
              <a:t>字段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      public String opertype() { return this.opertype; } </a:t>
            </a:r>
          </a:p>
          <a:p>
            <a:r>
              <a:rPr lang="en-US" altLang="zh-CN" smtClean="0"/>
              <a:t>      @TraitSetter</a:t>
            </a:r>
          </a:p>
          <a:p>
            <a:r>
              <a:rPr lang="en-US" altLang="zh-CN" smtClean="0"/>
              <a:t>      public void opertype_$eq(String x$1) { this.opertype = x$1; } </a:t>
            </a:r>
          </a:p>
          <a:p>
            <a:r>
              <a:rPr lang="en-US" altLang="zh-CN" smtClean="0"/>
              <a:t>      public void insert() { DB6.class.insert(this); }</a:t>
            </a:r>
          </a:p>
          <a:p>
            <a:endParaRPr lang="en-US" altLang="zh-CN" smtClean="0"/>
          </a:p>
          <a:p>
            <a:r>
              <a:rPr lang="en-US" altLang="zh-CN" smtClean="0"/>
              <a:t>    };</a:t>
            </a:r>
          </a:p>
          <a:p>
            <a:r>
              <a:rPr lang="en-US" altLang="zh-CN" smtClean="0"/>
              <a:t>    Predef..MODULE$.println(((DB6)mysql).opertype());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private Scala06_Trait6$() {</a:t>
            </a:r>
          </a:p>
          <a:p>
            <a:r>
              <a:rPr lang="en-US" altLang="zh-CN" smtClean="0"/>
              <a:t>    MODULE$ = this;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println("ok~")</a:t>
            </a:r>
          </a:p>
          <a:p>
            <a:r>
              <a:rPr lang="en-US" altLang="zh-CN" smtClean="0"/>
              <a:t>    println(ScalaPerson.sex)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ScalaPerson {</a:t>
            </a:r>
          </a:p>
          <a:p>
            <a:r>
              <a:rPr lang="en-US" altLang="zh-CN" smtClean="0"/>
              <a:t>  var name : String = _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如果希望类中存在静态内容，可以使用</a:t>
            </a:r>
            <a:r>
              <a:rPr lang="en-US" altLang="zh-CN" smtClean="0"/>
              <a:t>scala</a:t>
            </a:r>
            <a:r>
              <a:rPr lang="zh-CN" altLang="en-US" smtClean="0"/>
              <a:t>中特有的伴生对象</a:t>
            </a:r>
          </a:p>
          <a:p>
            <a:r>
              <a:rPr lang="en-US" altLang="zh-CN" smtClean="0"/>
              <a:t>//    </a:t>
            </a:r>
            <a:r>
              <a:rPr lang="zh-CN" altLang="en-US" smtClean="0"/>
              <a:t>从技术的角度来讲，</a:t>
            </a:r>
            <a:r>
              <a:rPr lang="en-US" altLang="zh-CN" smtClean="0"/>
              <a:t>scala</a:t>
            </a:r>
            <a:r>
              <a:rPr lang="zh-CN" altLang="en-US" smtClean="0"/>
              <a:t>还是没有静态的内容，只不过将伴生对象又生成了一个新的类，实现属性</a:t>
            </a:r>
            <a:r>
              <a:rPr lang="en-US" altLang="zh-CN" smtClean="0"/>
              <a:t>get</a:t>
            </a:r>
            <a:r>
              <a:rPr lang="zh-CN" altLang="en-US" smtClean="0"/>
              <a:t>方法的调用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伴生对象的名称应该和类名相同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伴生类 </a:t>
            </a:r>
            <a:r>
              <a:rPr lang="en-US" altLang="zh-CN" smtClean="0"/>
              <a:t>&lt;==&gt; </a:t>
            </a:r>
            <a:r>
              <a:rPr lang="zh-CN" altLang="en-US" smtClean="0"/>
              <a:t>伴生对象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伴生对象中的属性或方法可以通过类名直接调用访问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伴生对象的声明应该和伴生类的声明在同一个源码文件中，但是如果没有伴生类，也就没有所谓的伴生对象了，所以放在哪里就无所谓了。</a:t>
            </a:r>
          </a:p>
          <a:p>
            <a:r>
              <a:rPr lang="en-US" altLang="zh-CN" smtClean="0"/>
              <a:t>object ScalaPerson {</a:t>
            </a:r>
          </a:p>
          <a:p>
            <a:r>
              <a:rPr lang="en-US" altLang="zh-CN" smtClean="0"/>
              <a:t>   var sex : Boolean = true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特质中的抽象字段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讲解</a:t>
            </a:r>
            <a:r>
              <a:rPr lang="en-US" altLang="zh-CN" sz="1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Scala07_Trait7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ff1 = new FF()</a:t>
            </a:r>
          </a:p>
          <a:p>
            <a:r>
              <a:rPr lang="en-US" altLang="zh-CN" smtClean="0"/>
              <a:t>    println(ff1)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//    F....</a:t>
            </a:r>
          </a:p>
          <a:p>
            <a:endParaRPr lang="en-US" altLang="zh-CN" smtClean="0"/>
          </a:p>
          <a:p>
            <a:r>
              <a:rPr lang="en-US" altLang="zh-CN" smtClean="0"/>
              <a:t>    println("--------------------------")</a:t>
            </a:r>
          </a:p>
          <a:p>
            <a:r>
              <a:rPr lang="en-US" altLang="zh-CN" smtClean="0"/>
              <a:t>    val ff2 = new KK() with CC with DD</a:t>
            </a:r>
          </a:p>
          <a:p>
            <a:r>
              <a:rPr lang="en-US" altLang="zh-CN" smtClean="0"/>
              <a:t>    println(ff2) //</a:t>
            </a:r>
            <a:r>
              <a:rPr lang="zh-CN" altLang="en-US" smtClean="0"/>
              <a:t>输出的内容如下：</a:t>
            </a:r>
          </a:p>
          <a:p>
            <a:r>
              <a:rPr lang="en-US" altLang="zh-CN" smtClean="0"/>
              <a:t>//    E...</a:t>
            </a:r>
          </a:p>
          <a:p>
            <a:r>
              <a:rPr lang="en-US" altLang="zh-CN" smtClean="0"/>
              <a:t>//    K....</a:t>
            </a:r>
          </a:p>
          <a:p>
            <a:r>
              <a:rPr lang="en-US" altLang="zh-CN" smtClean="0"/>
              <a:t>//    A...</a:t>
            </a:r>
          </a:p>
          <a:p>
            <a:r>
              <a:rPr lang="en-US" altLang="zh-CN" smtClean="0"/>
              <a:t>//    B....</a:t>
            </a:r>
          </a:p>
          <a:p>
            <a:r>
              <a:rPr lang="en-US" altLang="zh-CN" smtClean="0"/>
              <a:t>//    C....</a:t>
            </a:r>
          </a:p>
          <a:p>
            <a:r>
              <a:rPr lang="en-US" altLang="zh-CN" smtClean="0"/>
              <a:t>//    D....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AA {</a:t>
            </a:r>
          </a:p>
          <a:p>
            <a:r>
              <a:rPr lang="en-US" altLang="zh-CN" smtClean="0"/>
              <a:t>  println("A...")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BB extends  AA {</a:t>
            </a:r>
          </a:p>
          <a:p>
            <a:r>
              <a:rPr lang="en-US" altLang="zh-CN" smtClean="0"/>
              <a:t>  println("B....")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trait CC extends  BB {</a:t>
            </a:r>
          </a:p>
          <a:p>
            <a:r>
              <a:rPr lang="en-US" altLang="zh-CN" smtClean="0"/>
              <a:t>  println("C....")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trait DD extends  BB {</a:t>
            </a:r>
          </a:p>
          <a:p>
            <a:r>
              <a:rPr lang="en-US" altLang="zh-CN" smtClean="0"/>
              <a:t>  println("D....")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EE {</a:t>
            </a:r>
          </a:p>
          <a:p>
            <a:r>
              <a:rPr lang="en-US" altLang="zh-CN" smtClean="0"/>
              <a:t>  println("E...")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FF extends EE with CC with DD {</a:t>
            </a:r>
          </a:p>
          <a:p>
            <a:r>
              <a:rPr lang="en-US" altLang="zh-CN" smtClean="0"/>
              <a:t>  println("F....")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KK extends EE {</a:t>
            </a:r>
          </a:p>
          <a:p>
            <a:r>
              <a:rPr lang="en-US" altLang="zh-CN" smtClean="0"/>
              <a:t>  println("K....")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分析两种方式对构造顺序的影响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1</a:t>
            </a:r>
            <a:r>
              <a:rPr lang="zh-CN" altLang="en-US" sz="1200" smtClean="0"/>
              <a:t>种方式实际是构建类对象</a:t>
            </a:r>
            <a:r>
              <a:rPr lang="en-US" altLang="zh-CN" sz="1200" smtClean="0"/>
              <a:t>, </a:t>
            </a:r>
            <a:r>
              <a:rPr lang="zh-CN" altLang="en-US" sz="1200" smtClean="0"/>
              <a:t>在混入特质时，该对象还没有创建。（因此当前类的构造器会在最后调用）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zh-CN" altLang="en-US" sz="1200" smtClean="0"/>
              <a:t>第</a:t>
            </a:r>
            <a:r>
              <a:rPr lang="en-US" altLang="zh-CN" sz="1200" smtClean="0"/>
              <a:t>2</a:t>
            </a:r>
            <a:r>
              <a:rPr lang="zh-CN" altLang="en-US" sz="1200" smtClean="0"/>
              <a:t>种方式实际是构造匿名子类，可以理解成在混入特质时，对象已经创建了，因此在混入特质前，对象创建好了，那么当前类的超类构造器和当前类的构造器都已经调用了。</a:t>
            </a:r>
            <a:endParaRPr lang="en-US" altLang="zh-CN" sz="1200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Scala08_Trait8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println("ok~~")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//Exception </a:t>
            </a:r>
            <a:r>
              <a:rPr lang="zh-CN" altLang="en-US" smtClean="0"/>
              <a:t>就是 </a:t>
            </a:r>
            <a:r>
              <a:rPr lang="en-US" altLang="zh-CN" smtClean="0"/>
              <a:t>java.lang.Exception</a:t>
            </a:r>
          </a:p>
          <a:p>
            <a:r>
              <a:rPr lang="en-US" altLang="zh-CN" smtClean="0"/>
              <a:t>trait LoggedException extends Exception{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println(getMessage()) // </a:t>
            </a:r>
            <a:r>
              <a:rPr lang="zh-CN" altLang="en-US" smtClean="0"/>
              <a:t>方法来自于</a:t>
            </a:r>
            <a:r>
              <a:rPr lang="en-US" altLang="zh-CN" smtClean="0"/>
              <a:t>Exception</a:t>
            </a:r>
            <a:r>
              <a:rPr lang="zh-CN" altLang="en-US" smtClean="0"/>
              <a:t>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</a:t>
            </a:r>
          </a:p>
          <a:p>
            <a:r>
              <a:rPr lang="en-US" altLang="zh-CN" smtClean="0"/>
              <a:t>class UnhappyException extends LoggedException{</a:t>
            </a:r>
          </a:p>
          <a:p>
            <a:r>
              <a:rPr lang="en-US" altLang="zh-CN" smtClean="0"/>
              <a:t>  // UnhappyException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的子类了，所以可以重写方法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override def getMessage = "</a:t>
            </a:r>
            <a:r>
              <a:rPr lang="zh-CN" altLang="en-US" smtClean="0"/>
              <a:t>错误消息！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正确：因为 </a:t>
            </a:r>
            <a:r>
              <a:rPr lang="en-US" altLang="zh-CN" smtClean="0"/>
              <a:t>IndexOutOfBoundsException </a:t>
            </a:r>
            <a:r>
              <a:rPr lang="zh-CN" altLang="en-US" smtClean="0"/>
              <a:t>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UnhappyException2 extends IndexOutOfBoundsException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CCC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错误：因为 </a:t>
            </a:r>
            <a:r>
              <a:rPr lang="en-US" altLang="zh-CN" smtClean="0"/>
              <a:t>CCC </a:t>
            </a:r>
            <a:r>
              <a:rPr lang="zh-CN" altLang="en-US" smtClean="0"/>
              <a:t>不是 </a:t>
            </a:r>
            <a:r>
              <a:rPr lang="en-US" altLang="zh-CN" smtClean="0"/>
              <a:t>LoggedException</a:t>
            </a:r>
            <a:r>
              <a:rPr lang="zh-CN" altLang="en-US" smtClean="0"/>
              <a:t>特质的超类</a:t>
            </a:r>
            <a:r>
              <a:rPr lang="en-US" altLang="zh-CN" smtClean="0"/>
              <a:t>Excetion</a:t>
            </a:r>
            <a:r>
              <a:rPr lang="zh-CN" altLang="en-US" smtClean="0"/>
              <a:t>的子类</a:t>
            </a:r>
          </a:p>
          <a:p>
            <a:r>
              <a:rPr lang="en-US" altLang="zh-CN" smtClean="0"/>
              <a:t>class UnhappyException3 extends CCC with LoggedException{</a:t>
            </a:r>
          </a:p>
          <a:p>
            <a:r>
              <a:rPr lang="en-US" altLang="zh-CN" smtClean="0"/>
              <a:t>  override def getMessage = "</a:t>
            </a:r>
            <a:r>
              <a:rPr lang="zh-CN" altLang="en-US" smtClean="0"/>
              <a:t>错误信息！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应用案例：</a:t>
            </a:r>
            <a:endParaRPr lang="en-US" altLang="zh-CN" smtClean="0"/>
          </a:p>
          <a:p>
            <a:r>
              <a:rPr lang="en-US" altLang="zh-CN" smtClean="0"/>
              <a:t>package com.atguigu.scala.trait01</a:t>
            </a:r>
          </a:p>
          <a:p>
            <a:endParaRPr lang="en-US" altLang="zh-CN" smtClean="0"/>
          </a:p>
          <a:p>
            <a:r>
              <a:rPr lang="en-US" altLang="zh-CN" smtClean="0"/>
              <a:t>object Scala09_trait9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//Logger</a:t>
            </a:r>
            <a:r>
              <a:rPr lang="zh-CN" altLang="en-US" smtClean="0"/>
              <a:t>就是自身类型特质</a:t>
            </a:r>
          </a:p>
          <a:p>
            <a:r>
              <a:rPr lang="en-US" altLang="zh-CN" smtClean="0"/>
              <a:t>trait Logger{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明确告诉编译器，我就是</a:t>
            </a:r>
            <a:r>
              <a:rPr lang="en-US" altLang="zh-CN" smtClean="0"/>
              <a:t>Exception,</a:t>
            </a:r>
            <a:r>
              <a:rPr lang="zh-CN" altLang="en-US" smtClean="0"/>
              <a:t>如果没有这句话，下面的</a:t>
            </a:r>
            <a:r>
              <a:rPr lang="en-US" altLang="zh-CN" smtClean="0"/>
              <a:t>getMessage</a:t>
            </a:r>
            <a:r>
              <a:rPr lang="zh-CN" altLang="en-US" smtClean="0"/>
              <a:t>不能调用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this: Exception =&gt;</a:t>
            </a:r>
          </a:p>
          <a:p>
            <a:r>
              <a:rPr lang="en-US" altLang="zh-CN" smtClean="0"/>
              <a:t>  def log(): Unit ={</a:t>
            </a:r>
          </a:p>
          <a:p>
            <a:r>
              <a:rPr lang="en-US" altLang="zh-CN" smtClean="0"/>
              <a:t>    // </a:t>
            </a:r>
            <a:r>
              <a:rPr lang="zh-CN" altLang="en-US" smtClean="0"/>
              <a:t>既然我就是</a:t>
            </a:r>
            <a:r>
              <a:rPr lang="en-US" altLang="zh-CN" smtClean="0"/>
              <a:t>Exception, </a:t>
            </a:r>
            <a:r>
              <a:rPr lang="zh-CN" altLang="en-US" smtClean="0"/>
              <a:t>那么就可以调用其中的方法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println(getMessage)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下面会报错 </a:t>
            </a:r>
            <a:r>
              <a:rPr lang="en-US" altLang="zh-CN" smtClean="0"/>
              <a:t>llegal inheritance, self-type Console does not conform to Exception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r>
              <a:rPr lang="en-US" altLang="zh-CN" smtClean="0"/>
              <a:t>//1. Logger </a:t>
            </a:r>
            <a:r>
              <a:rPr lang="zh-CN" altLang="en-US" smtClean="0"/>
              <a:t>已经是</a:t>
            </a:r>
            <a:r>
              <a:rPr lang="en-US" altLang="zh-CN" smtClean="0"/>
              <a:t>Exception</a:t>
            </a:r>
            <a:r>
              <a:rPr lang="zh-CN" altLang="en-US" smtClean="0"/>
              <a:t>了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但是这里</a:t>
            </a:r>
            <a:r>
              <a:rPr lang="en-US" altLang="zh-CN" smtClean="0"/>
              <a:t>Console </a:t>
            </a:r>
            <a:r>
              <a:rPr lang="zh-CN" altLang="en-US" smtClean="0"/>
              <a:t>并没有说明是</a:t>
            </a:r>
            <a:r>
              <a:rPr lang="en-US" altLang="zh-CN" smtClean="0"/>
              <a:t>Excepton</a:t>
            </a:r>
            <a:r>
              <a:rPr lang="zh-CN" altLang="en-US" smtClean="0"/>
              <a:t>的子类，因此出现了</a:t>
            </a:r>
          </a:p>
          <a:p>
            <a:r>
              <a:rPr lang="en-US" altLang="zh-CN" smtClean="0"/>
              <a:t>// self-type Console does not conform to Exception</a:t>
            </a:r>
            <a:r>
              <a:rPr lang="zh-CN" altLang="en-US" smtClean="0"/>
              <a:t>，即自身类型的约束。</a:t>
            </a:r>
          </a:p>
          <a:p>
            <a:r>
              <a:rPr lang="en-US" altLang="zh-CN" smtClean="0"/>
              <a:t>//class Console extends  Logger { //</a:t>
            </a:r>
            <a:r>
              <a:rPr lang="zh-CN" altLang="en-US" smtClean="0"/>
              <a:t>错误</a:t>
            </a:r>
            <a:r>
              <a:rPr lang="en-US" altLang="zh-CN" smtClean="0"/>
              <a:t>×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如果我们需要混入</a:t>
            </a:r>
            <a:r>
              <a:rPr lang="en-US" altLang="zh-CN" smtClean="0"/>
              <a:t>Logger</a:t>
            </a:r>
            <a:r>
              <a:rPr lang="zh-CN" altLang="en-US" smtClean="0"/>
              <a:t>这种自身类型的特质，需要让该类也继承</a:t>
            </a:r>
            <a:r>
              <a:rPr lang="en-US" altLang="zh-CN" smtClean="0"/>
              <a:t>Excetion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这样</a:t>
            </a:r>
            <a:r>
              <a:rPr lang="en-US" altLang="zh-CN" smtClean="0"/>
              <a:t>Console </a:t>
            </a:r>
            <a:r>
              <a:rPr lang="zh-CN" altLang="en-US" smtClean="0"/>
              <a:t>才能混入</a:t>
            </a:r>
            <a:r>
              <a:rPr lang="en-US" altLang="zh-CN" smtClean="0"/>
              <a:t>Logger,</a:t>
            </a:r>
            <a:r>
              <a:rPr lang="zh-CN" altLang="en-US" smtClean="0"/>
              <a:t>保证都是</a:t>
            </a:r>
            <a:r>
              <a:rPr lang="en-US" altLang="zh-CN" smtClean="0"/>
              <a:t>Excetpion</a:t>
            </a:r>
            <a:r>
              <a:rPr lang="zh-CN" altLang="en-US" smtClean="0"/>
              <a:t>类型</a:t>
            </a:r>
          </a:p>
          <a:p>
            <a:endParaRPr lang="zh-CN" altLang="en-US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此处必须继承</a:t>
            </a:r>
            <a:r>
              <a:rPr lang="en-US" altLang="zh-CN" smtClean="0"/>
              <a:t>Exception</a:t>
            </a:r>
            <a:r>
              <a:rPr lang="zh-CN" altLang="en-US" smtClean="0"/>
              <a:t>类，否则无法混入</a:t>
            </a:r>
            <a:r>
              <a:rPr lang="en-US" altLang="zh-CN" smtClean="0"/>
              <a:t>logger</a:t>
            </a:r>
            <a:r>
              <a:rPr lang="zh-CN" altLang="en-US" smtClean="0"/>
              <a:t>特质</a:t>
            </a:r>
          </a:p>
          <a:p>
            <a:r>
              <a:rPr lang="en-US" altLang="zh-CN" smtClean="0"/>
              <a:t>class Console extends Exception with Logger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题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12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200" smtClean="0">
                <a:latin typeface="宋体" pitchFamily="2" charset="-122"/>
                <a:ea typeface="宋体" pitchFamily="2" charset="-122"/>
              </a:rPr>
              <a:t>类共有五大成员，请说明是哪五大成员：</a:t>
            </a:r>
            <a:endParaRPr kumimoji="1" lang="en-US" altLang="zh-CN" sz="12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mtClean="0"/>
          </a:p>
          <a:p>
            <a:r>
              <a:rPr lang="zh-CN" altLang="en-US" smtClean="0"/>
              <a:t>属性、方法、构造器、代码块和内部类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讲解</a:t>
            </a:r>
            <a:endParaRPr lang="en-US" altLang="zh-CN" b="1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成员内部类和静态内部类的说明：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 = 10;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C02{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这个类定义在成员位置上的，没有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修饰，称为成员内部类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 = 20;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hello(){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out.println("C hello...");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C03{ ////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这个类定义在成员位置上的，有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修饰，称为静态内部类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//</a:t>
            </a:r>
            <a:r>
              <a:rPr lang="zh-CN" altLang="en-US" smtClean="0"/>
              <a:t>局部内部类和匿名内部类的案例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A03{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say(){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D02{ //</a:t>
            </a:r>
            <a:r>
              <a:rPr lang="zh-CN" alt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这个就是定义在局部位置的，而且有类名，称为局部内部类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Thread(){};//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这个就是一个匿名内部了，但是有要求，需要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是一个类的子类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的说明</a:t>
            </a:r>
            <a:r>
              <a:rPr lang="en-US" altLang="zh-CN" smtClean="0"/>
              <a:t>:</a:t>
            </a:r>
          </a:p>
          <a:p>
            <a:r>
              <a:rPr lang="zh-CN" altLang="en-US" sz="1200" smtClean="0"/>
              <a:t>反编译看源码</a:t>
            </a:r>
            <a:r>
              <a:rPr lang="en-US" altLang="zh-CN" sz="1200" smtClean="0"/>
              <a:t>, </a:t>
            </a:r>
            <a:r>
              <a:rPr lang="zh-CN" altLang="en-US" sz="1200" smtClean="0"/>
              <a:t>可以看海 </a:t>
            </a:r>
            <a:r>
              <a:rPr lang="en-US" altLang="zh-CN" sz="1200" smtClean="0"/>
              <a:t>day02-04</a:t>
            </a:r>
            <a:r>
              <a:rPr lang="zh-CN" altLang="en-US" sz="1200" smtClean="0"/>
              <a:t>讲</a:t>
            </a:r>
            <a:r>
              <a:rPr lang="en-US" altLang="zh-CN" sz="1200" smtClean="0"/>
              <a:t>-48:50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中，但是如果没有伴生类，也就没有所谓的伴生对象了，所以放在哪里就无所谓了。也就是说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可以独立存在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同时存在一个文件中，那么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就是伴生对象，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就是伴生类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两者存在对应关系 伴生类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&lt;==&gt;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package com.atguigu.chapter02;</a:t>
            </a:r>
          </a:p>
          <a:p>
            <a:endParaRPr lang="en-US" altLang="zh-CN" smtClean="0"/>
          </a:p>
          <a:p>
            <a:r>
              <a:rPr lang="en-US" altLang="zh-CN" smtClean="0"/>
              <a:t>public class TestJavaClass {</a:t>
            </a:r>
          </a:p>
          <a:p>
            <a:endParaRPr lang="en-US" altLang="zh-CN" smtClean="0"/>
          </a:p>
          <a:p>
            <a:r>
              <a:rPr lang="en-US" altLang="zh-CN" smtClean="0"/>
              <a:t>    public static void main(String[] args) {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outer1 = new OuterClass();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创建一个外部类对象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OuterClass outer2 = new 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说明在</a:t>
            </a:r>
            <a:r>
              <a:rPr lang="en-US" altLang="zh-CN" smtClean="0"/>
              <a:t>Java</a:t>
            </a:r>
            <a:r>
              <a:rPr lang="zh-CN" altLang="en-US" smtClean="0"/>
              <a:t>中，将成员内部类当做一个属性，因此使用下面的方式来创建 </a:t>
            </a:r>
            <a:r>
              <a:rPr lang="en-US" altLang="zh-CN" smtClean="0"/>
              <a:t>outer1.new InnerClass().</a:t>
            </a:r>
          </a:p>
          <a:p>
            <a:r>
              <a:rPr lang="en-US" altLang="zh-CN" smtClean="0"/>
              <a:t>        OuterClass.InnerClass inner1 = outer1.new InnerClass();</a:t>
            </a:r>
          </a:p>
          <a:p>
            <a:r>
              <a:rPr lang="en-US" altLang="zh-CN" smtClean="0"/>
              <a:t>        OuterClass.InnerClass inner2 = outer2.new 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    //</a:t>
            </a:r>
            <a:r>
              <a:rPr lang="zh-CN" altLang="en-US" smtClean="0"/>
              <a:t>下面的方法调用说明在</a:t>
            </a:r>
            <a:r>
              <a:rPr lang="en-US" altLang="zh-CN" smtClean="0"/>
              <a:t>java</a:t>
            </a:r>
            <a:r>
              <a:rPr lang="zh-CN" altLang="en-US" smtClean="0"/>
              <a:t>中，内部类只和类型相关，也就是说</a:t>
            </a:r>
            <a:r>
              <a:rPr lang="en-US" altLang="zh-CN" smtClean="0"/>
              <a:t>,</a:t>
            </a:r>
            <a:r>
              <a:rPr lang="zh-CN" altLang="en-US" smtClean="0"/>
              <a:t>只要是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//OuterClass.InnerClass </a:t>
            </a:r>
            <a:r>
              <a:rPr lang="zh-CN" altLang="en-US" smtClean="0"/>
              <a:t>类型的对象就可以传给 形参 </a:t>
            </a:r>
            <a:r>
              <a:rPr lang="en-US" altLang="zh-CN" smtClean="0"/>
              <a:t>InnerClass ic</a:t>
            </a:r>
          </a:p>
          <a:p>
            <a:r>
              <a:rPr lang="en-US" altLang="zh-CN" smtClean="0"/>
              <a:t>        inner1.test(inner2);</a:t>
            </a:r>
          </a:p>
          <a:p>
            <a:r>
              <a:rPr lang="en-US" altLang="zh-CN" smtClean="0"/>
              <a:t>        inner2.test(inner1);</a:t>
            </a:r>
          </a:p>
          <a:p>
            <a:endParaRPr lang="en-US" altLang="zh-CN" smtClean="0"/>
          </a:p>
          <a:p>
            <a:r>
              <a:rPr lang="en-US" altLang="zh-CN" smtClean="0"/>
              <a:t>        // </a:t>
            </a:r>
            <a:r>
              <a:rPr lang="zh-CN" altLang="en-US" smtClean="0"/>
              <a:t>创建</a:t>
            </a:r>
            <a:r>
              <a:rPr lang="en-US" altLang="zh-CN" smtClean="0"/>
              <a:t>Java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 </a:t>
            </a:r>
            <a:r>
              <a:rPr lang="zh-CN" altLang="en-US" smtClean="0"/>
              <a:t>因为在</a:t>
            </a:r>
            <a:r>
              <a:rPr lang="en-US" altLang="zh-CN" smtClean="0"/>
              <a:t>java</a:t>
            </a:r>
            <a:r>
              <a:rPr lang="zh-CN" altLang="en-US" smtClean="0"/>
              <a:t>中静态内部类是和类相关的，使用 </a:t>
            </a:r>
            <a:r>
              <a:rPr lang="en-US" altLang="zh-CN" smtClean="0"/>
              <a:t>new OuterClass.StaticInnerClass()</a:t>
            </a:r>
          </a:p>
          <a:p>
            <a:r>
              <a:rPr lang="en-US" altLang="zh-CN" smtClean="0"/>
              <a:t>        OuterClass.StaticInnerClass staticInner = new OuterClass.StaticInnerClass();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OuterClass { //</a:t>
            </a:r>
            <a:r>
              <a:rPr lang="zh-CN" altLang="en-US" smtClean="0"/>
              <a:t>外部类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public void test( InnerClass ic ) {</a:t>
            </a:r>
          </a:p>
          <a:p>
            <a:r>
              <a:rPr lang="en-US" altLang="zh-CN" smtClean="0"/>
              <a:t>            System.out.println(ic);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static class 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访问方式：外部类名</a:t>
            </a:r>
            <a:r>
              <a:rPr lang="en-US" altLang="zh-CN" smtClean="0"/>
              <a:t>.this.</a:t>
            </a:r>
            <a:r>
              <a:rPr lang="zh-CN" altLang="en-US" smtClean="0"/>
              <a:t>属性名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怎么理解 </a:t>
            </a:r>
            <a:r>
              <a:rPr lang="en-US" altLang="zh-CN" smtClean="0"/>
              <a:t>ScalaOuterClass.this </a:t>
            </a:r>
            <a:r>
              <a:rPr lang="zh-CN" altLang="en-US" smtClean="0"/>
              <a:t>就相当于是 </a:t>
            </a:r>
            <a:r>
              <a:rPr lang="en-US" altLang="zh-CN" smtClean="0"/>
              <a:t>ScalaOuterClass </a:t>
            </a:r>
            <a:r>
              <a:rPr lang="zh-CN" altLang="en-US" smtClean="0"/>
              <a:t>这个外部类的一个实例</a:t>
            </a:r>
            <a:r>
              <a:rPr lang="en-US" altLang="zh-CN" smtClean="0"/>
              <a:t>,</a:t>
            </a:r>
          </a:p>
          <a:p>
            <a:r>
              <a:rPr lang="en-US" altLang="zh-CN" smtClean="0"/>
              <a:t>      // </a:t>
            </a:r>
            <a:r>
              <a:rPr lang="zh-CN" altLang="en-US" smtClean="0"/>
              <a:t>然后通过 </a:t>
            </a:r>
            <a:r>
              <a:rPr lang="en-US" altLang="zh-CN" smtClean="0"/>
              <a:t>ScalaOuterClass.this </a:t>
            </a:r>
            <a:r>
              <a:rPr lang="zh-CN" altLang="en-US" smtClean="0"/>
              <a:t>实例对象去访问 </a:t>
            </a:r>
            <a:r>
              <a:rPr lang="en-US" altLang="zh-CN" smtClean="0"/>
              <a:t>name </a:t>
            </a:r>
            <a:r>
              <a:rPr lang="zh-CN" altLang="en-US" smtClean="0"/>
              <a:t>属性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// </a:t>
            </a:r>
            <a:r>
              <a:rPr lang="zh-CN" altLang="en-US" smtClean="0"/>
              <a:t>只是这种写法比较特别，学习</a:t>
            </a:r>
            <a:r>
              <a:rPr lang="en-US" altLang="zh-CN" smtClean="0"/>
              <a:t>java</a:t>
            </a:r>
            <a:r>
              <a:rPr lang="zh-CN" altLang="en-US" smtClean="0"/>
              <a:t>的同学可能更容易理解 </a:t>
            </a:r>
            <a:r>
              <a:rPr lang="en-US" altLang="zh-CN" smtClean="0"/>
              <a:t>ScalaOuterClass.class </a:t>
            </a:r>
            <a:r>
              <a:rPr lang="zh-CN" altLang="en-US" smtClean="0"/>
              <a:t>的写法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endParaRPr lang="en-US" altLang="zh-CN" smtClean="0"/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创建静态内部类对象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staticInner = new ScalaOuterClass.ScalaStaticInnerClass()</a:t>
            </a:r>
          </a:p>
          <a:p>
            <a:r>
              <a:rPr lang="en-US" altLang="zh-CN" smtClean="0"/>
              <a:t>    println(staticInner)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调用成员内部类的方法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endParaRPr lang="en-US" altLang="zh-CN" smtClean="0"/>
          </a:p>
          <a:p>
            <a:r>
              <a:rPr lang="en-US" altLang="zh-CN" smtClean="0"/>
              <a:t>  myOuter =&gt;  //</a:t>
            </a:r>
            <a:r>
              <a:rPr lang="zh-CN" altLang="en-US" smtClean="0"/>
              <a:t>这样写，你可以理解成这样写，</a:t>
            </a:r>
            <a:r>
              <a:rPr lang="en-US" altLang="zh-CN" smtClean="0"/>
              <a:t>myOuter</a:t>
            </a:r>
            <a:r>
              <a:rPr lang="zh-CN" altLang="en-US" smtClean="0"/>
              <a:t>就是代表外部类的一个对象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info() = {</a:t>
            </a:r>
          </a:p>
          <a:p>
            <a:r>
              <a:rPr lang="en-US" altLang="zh-CN" smtClean="0"/>
              <a:t>      println("name = " + ScalaOuterClass.this.name</a:t>
            </a:r>
          </a:p>
          <a:p>
            <a:r>
              <a:rPr lang="en-US" altLang="zh-CN" smtClean="0"/>
              <a:t>        + " age =" + ScalaOuterClass.this.sal)</a:t>
            </a:r>
          </a:p>
          <a:p>
            <a:r>
              <a:rPr lang="en-US" altLang="zh-CN" smtClean="0"/>
              <a:t>      println("-----------------------------------")</a:t>
            </a:r>
          </a:p>
          <a:p>
            <a:r>
              <a:rPr lang="en-US" altLang="zh-CN" smtClean="0"/>
              <a:t>      println("name = " + </a:t>
            </a:r>
            <a:r>
              <a:rPr lang="en-US" altLang="zh-CN" b="1" smtClean="0"/>
              <a:t>myOuter.name</a:t>
            </a:r>
          </a:p>
          <a:p>
            <a:r>
              <a:rPr lang="en-US" altLang="zh-CN" smtClean="0"/>
              <a:t>        + " age =" + </a:t>
            </a:r>
            <a:r>
              <a:rPr lang="en-US" altLang="zh-CN" b="1" smtClean="0"/>
              <a:t>myOuter.sal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 </a:t>
            </a:r>
            <a:r>
              <a:rPr lang="zh-CN" altLang="en-US" smtClean="0"/>
              <a:t>当给外部指定别名时，需要将外部类的属性放到别名后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var name : String = "scott"</a:t>
            </a:r>
          </a:p>
          <a:p>
            <a:r>
              <a:rPr lang="en-US" altLang="zh-CN" smtClean="0"/>
              <a:t>  private var sal : Double = 1.2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com.atguigu.chapter02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Scala01_Class {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main(args: Array[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smtClean="0"/>
              <a:t>]): Unit =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outer1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outer2 : ScalaOuterClass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ScalaOuterClass();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Scala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创建内部类的方式和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不一样，将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关键字放置在前，使用  对象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内部类  的方式创建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inner1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outer1.ScalaInnerClass()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inner2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outer2.ScalaInnerClass()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创建静态内部类对象</a:t>
            </a:r>
            <a:endParaRPr lang="en-US" altLang="zh-CN" sz="120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ScalaOuterClass {</a:t>
            </a:r>
            <a:br>
              <a:rPr lang="en-US" altLang="zh-CN" smtClean="0"/>
            </a:br>
            <a:r>
              <a:rPr lang="en-US" altLang="zh-CN" smtClean="0"/>
              <a:t>  myOuter =&gt;</a:t>
            </a:r>
            <a:br>
              <a:rPr lang="en-US" altLang="zh-CN" smtClean="0"/>
            </a:br>
            <a:r>
              <a:rPr lang="en-US" altLang="zh-CN" smtClean="0"/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mtClean="0"/>
              <a:t>test( ic : ScalaInnerClass ) : Unit = {</a:t>
            </a:r>
            <a:br>
              <a:rPr lang="en-US" altLang="zh-CN" smtClean="0"/>
            </a:br>
            <a:r>
              <a:rPr lang="en-US" altLang="zh-CN" smtClean="0"/>
              <a:t>      System.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.println(ic);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smtClean="0"/>
              <a:t>ScalaOuterClass {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mtClean="0"/>
              <a:t>ScalaStaticInnerClass {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静态内部类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  <a:p>
            <a:r>
              <a:rPr kumimoji="1" lang="zh-CN" altLang="en-US" sz="1200" b="1" smtClean="0">
                <a:latin typeface="Arial" pitchFamily="34" charset="0"/>
                <a:cs typeface="Arial" pitchFamily="34" charset="0"/>
              </a:rPr>
              <a:t>对上面代码正确和错误的分析</a:t>
            </a:r>
            <a:endParaRPr lang="en-US" altLang="zh-CN" b="1" smtClean="0"/>
          </a:p>
          <a:p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说明下面调用</a:t>
            </a:r>
            <a:r>
              <a:rPr lang="en-US" altLang="zh-C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正确和错误的原因：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//1.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中的内部类从属于外部类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inner.test(inner2)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就可以，因为是按类型来匹配的。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//2 Scala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中内部类从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属于外部类的对象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zh-CN" alt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外部类的对象不一样，创建出来的内部类也不一样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，无法互换使用</a:t>
            </a:r>
            <a:endParaRPr lang="en-US" altLang="zh-CN" sz="120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//3.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比如你使用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看一下在</a:t>
            </a:r>
            <a:r>
              <a:rPr lang="en-US" altLang="zh-CN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inner1.test()</a:t>
            </a:r>
            <a:r>
              <a:rPr lang="zh-CN" alt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的形参上，它提示的类型是 </a:t>
            </a:r>
            <a:r>
              <a:rPr lang="en-US" altLang="zh-CN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outer1.</a:t>
            </a:r>
            <a:r>
              <a:rPr lang="en-US" altLang="zh-CN" b="1" smtClean="0"/>
              <a:t>ScalaOuterClass, </a:t>
            </a:r>
            <a:r>
              <a:rPr lang="zh-CN" altLang="en-US" b="1" smtClean="0"/>
              <a:t>而不是</a:t>
            </a:r>
            <a:r>
              <a:rPr lang="en-US" altLang="zh-CN" b="1" smtClean="0"/>
              <a:t>ScalaOuterClass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inner1.test(inner1)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ok 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mtClean="0"/>
              <a:t>inner1.test(inner2)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br>
              <a:rPr lang="zh-CN" altLang="en-U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最新：</a:t>
            </a:r>
            <a:endParaRPr lang="en-US" altLang="zh-CN" smtClean="0"/>
          </a:p>
          <a:p>
            <a:r>
              <a:rPr lang="en-US" altLang="zh-CN" smtClean="0"/>
              <a:t>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Scala01_Class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outer1 : ScalaOuterClass = new ScalaOuterClass();</a:t>
            </a:r>
          </a:p>
          <a:p>
            <a:r>
              <a:rPr lang="en-US" altLang="zh-CN" smtClean="0"/>
              <a:t>    val outer2 : ScalaOuterClass = new ScalaOuterClass();</a:t>
            </a:r>
          </a:p>
          <a:p>
            <a:r>
              <a:rPr lang="en-US" altLang="zh-CN" smtClean="0"/>
              <a:t>    // Scala</a:t>
            </a:r>
            <a:r>
              <a:rPr lang="zh-CN" altLang="en-US" smtClean="0"/>
              <a:t>创建内部类的方式和</a:t>
            </a:r>
            <a:r>
              <a:rPr lang="en-US" altLang="zh-CN" smtClean="0"/>
              <a:t>Java</a:t>
            </a:r>
            <a:r>
              <a:rPr lang="zh-CN" altLang="en-US" smtClean="0"/>
              <a:t>不一样，将</a:t>
            </a:r>
            <a:r>
              <a:rPr lang="en-US" altLang="zh-CN" smtClean="0"/>
              <a:t>new</a:t>
            </a:r>
            <a:r>
              <a:rPr lang="zh-CN" altLang="en-US" smtClean="0"/>
              <a:t>关键字放置在前，使用  对象</a:t>
            </a:r>
            <a:r>
              <a:rPr lang="en-US" altLang="zh-CN" smtClean="0"/>
              <a:t>.</a:t>
            </a:r>
            <a:r>
              <a:rPr lang="zh-CN" altLang="en-US" smtClean="0"/>
              <a:t>内部类  的方式创建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inner1 = new outer1.ScalaInnerClass()</a:t>
            </a:r>
          </a:p>
          <a:p>
            <a:r>
              <a:rPr lang="en-US" altLang="zh-CN" smtClean="0"/>
              <a:t>    val inner2 = new outer2.ScalaInnerClass()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这时 </a:t>
            </a:r>
            <a:r>
              <a:rPr lang="en-US" altLang="zh-CN" smtClean="0"/>
              <a:t>test2</a:t>
            </a:r>
            <a:r>
              <a:rPr lang="zh-CN" altLang="en-US" smtClean="0"/>
              <a:t>的形参类型是 </a:t>
            </a:r>
            <a:r>
              <a:rPr lang="en-US" altLang="zh-CN" smtClean="0"/>
              <a:t>ScalaOuterClass#ScalaInnerClass, </a:t>
            </a:r>
            <a:r>
              <a:rPr lang="zh-CN" altLang="en-US" smtClean="0"/>
              <a:t>和外部对象无关了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inner1.test2(inner1) //ok </a:t>
            </a:r>
          </a:p>
          <a:p>
            <a:r>
              <a:rPr lang="en-US" altLang="zh-CN" smtClean="0"/>
              <a:t>    inner1.test2(inner2) //ok</a:t>
            </a:r>
          </a:p>
          <a:p>
            <a:r>
              <a:rPr lang="en-US" altLang="zh-CN" smtClean="0"/>
              <a:t>    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ScalaOuterClass {</a:t>
            </a:r>
          </a:p>
          <a:p>
            <a:r>
              <a:rPr lang="en-US" altLang="zh-CN" smtClean="0"/>
              <a:t>  myOuter =&gt;</a:t>
            </a:r>
          </a:p>
          <a:p>
            <a:r>
              <a:rPr lang="en-US" altLang="zh-CN" smtClean="0"/>
              <a:t>  class ScalaInnerClass { //</a:t>
            </a:r>
            <a:r>
              <a:rPr lang="zh-CN" altLang="en-US" smtClean="0"/>
              <a:t>成员内部类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def test( ic : 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  ScalaOuterClass#ScalaInnerClass  </a:t>
            </a:r>
            <a:r>
              <a:rPr lang="zh-CN" altLang="en-US" smtClean="0"/>
              <a:t>就是类型投影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test2( ic : ScalaOuterClass#ScalaInnerClass ) : Unit = {</a:t>
            </a:r>
          </a:p>
          <a:p>
            <a:r>
              <a:rPr lang="en-US" altLang="zh-CN" smtClean="0"/>
              <a:t>      System.out.println(ic);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object ScalaOuterClass {  //</a:t>
            </a:r>
            <a:r>
              <a:rPr lang="zh-CN" altLang="en-US" smtClean="0"/>
              <a:t>伴生对象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ScalaStaticInnerClass { //</a:t>
            </a:r>
            <a:r>
              <a:rPr lang="zh-CN" altLang="en-US" smtClean="0"/>
              <a:t>静态内部类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的说明：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伴生对象的声明应该和伴生类的声明在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同一个源码文件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mtClean="0"/>
              <a:t>(</a:t>
            </a:r>
            <a:r>
              <a:rPr lang="zh-CN" altLang="en-US" smtClean="0"/>
              <a:t>如果不在同一个文件中会运行错误</a:t>
            </a:r>
            <a:r>
              <a:rPr lang="en-US" altLang="zh-CN" smtClean="0"/>
              <a:t>!)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但是如果没有伴生类，也就没有所谓的伴生对象了，所以放在哪里就无所谓了。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Error:(17, 8) Companions 'class ScalaPerson' and 'object ScalaPerson'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defined in same file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Found in C:\Users\Administrator\IdeaProjects\Hello\src\main\scala\com\atguigu\chapter02\Hello01.scala and C:\Users\Administrator\IdeaProjects\Hello\src\main\scala\com\atguigu\chapter02\Utils.scala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ScalaPerson {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7</a:t>
            </a:r>
            <a:r>
              <a:rPr lang="zh-CN" altLang="en-US" smtClean="0"/>
              <a:t>的案例，和简单，可以说下即可，或者课堂现场想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person.scala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伴生类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Person {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伴生对象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我的新的代码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com.atguigu.chapter06.temp.staticpro</a:t>
            </a:r>
          </a:p>
          <a:p>
            <a:endParaRPr lang="en-US" altLang="zh-CN" smtClean="0"/>
          </a:p>
          <a:p>
            <a:r>
              <a:rPr lang="en-US" altLang="zh-CN" smtClean="0"/>
              <a:t>object 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child1 = new Child("</a:t>
            </a:r>
            <a:r>
              <a:rPr lang="zh-CN" altLang="en-US" smtClean="0"/>
              <a:t>白骨精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child2 = new Child("</a:t>
            </a:r>
            <a:r>
              <a:rPr lang="zh-CN" altLang="en-US" smtClean="0"/>
              <a:t>蜘蛛精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val child3 = new Child("</a:t>
            </a:r>
            <a:r>
              <a:rPr lang="zh-CN" altLang="en-US" smtClean="0"/>
              <a:t>犀牛精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Child.joinGame(child1)</a:t>
            </a:r>
          </a:p>
          <a:p>
            <a:r>
              <a:rPr lang="en-US" altLang="zh-CN" smtClean="0"/>
              <a:t>    Child.joinGame(child2)</a:t>
            </a:r>
          </a:p>
          <a:p>
            <a:r>
              <a:rPr lang="en-US" altLang="zh-CN" smtClean="0"/>
              <a:t>    Child.joinGame(child3)</a:t>
            </a:r>
          </a:p>
          <a:p>
            <a:r>
              <a:rPr lang="en-US" altLang="zh-CN" smtClean="0"/>
              <a:t>    Child.showInfo()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Child(cName: String) {</a:t>
            </a:r>
          </a:p>
          <a:p>
            <a:r>
              <a:rPr lang="en-US" altLang="zh-CN" smtClean="0"/>
              <a:t>  var name:String = cName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var totalNum: Int = 0</a:t>
            </a:r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 </a:t>
            </a:r>
            <a:r>
              <a:rPr lang="zh-CN" altLang="en-US" smtClean="0"/>
              <a:t>加入游戏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totalNum += 1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printf("</a:t>
            </a:r>
            <a:r>
              <a:rPr lang="zh-CN" altLang="en-US" smtClean="0"/>
              <a:t>当前有</a:t>
            </a:r>
            <a:r>
              <a:rPr lang="en-US" altLang="zh-CN" smtClean="0"/>
              <a:t>%d</a:t>
            </a:r>
            <a:r>
              <a:rPr lang="zh-CN" altLang="en-US" smtClean="0"/>
              <a:t>个小孩完游戏</a:t>
            </a:r>
            <a:r>
              <a:rPr lang="en-US" altLang="zh-CN" smtClean="0"/>
              <a:t>\n", totalNum)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使用面向对象</a:t>
            </a:r>
            <a:r>
              <a:rPr lang="en-US" altLang="zh-CN" smtClean="0"/>
              <a:t>-</a:t>
            </a:r>
            <a:r>
              <a:rPr lang="zh-CN" altLang="en-US" smtClean="0"/>
              <a:t>伴生对象来解决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Hello01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var child1 = new Child()</a:t>
            </a:r>
          </a:p>
          <a:p>
            <a:r>
              <a:rPr lang="en-US" altLang="zh-CN" smtClean="0"/>
              <a:t>    child1.name = "terry"</a:t>
            </a:r>
          </a:p>
          <a:p>
            <a:r>
              <a:rPr lang="en-US" altLang="zh-CN" smtClean="0"/>
              <a:t>    Child.joinGame(child1)</a:t>
            </a:r>
          </a:p>
          <a:p>
            <a:endParaRPr lang="en-US" altLang="zh-CN" smtClean="0"/>
          </a:p>
          <a:p>
            <a:r>
              <a:rPr lang="en-US" altLang="zh-CN" smtClean="0"/>
              <a:t>    var child2 = new Child()</a:t>
            </a:r>
          </a:p>
          <a:p>
            <a:r>
              <a:rPr lang="en-US" altLang="zh-CN" smtClean="0"/>
              <a:t>    child2.name = "jack"</a:t>
            </a:r>
          </a:p>
          <a:p>
            <a:r>
              <a:rPr lang="en-US" altLang="zh-CN" smtClean="0"/>
              <a:t>    Child.joinGame(child2)</a:t>
            </a:r>
          </a:p>
          <a:p>
            <a:endParaRPr lang="en-US" altLang="zh-CN" smtClean="0"/>
          </a:p>
          <a:p>
            <a:r>
              <a:rPr lang="en-US" altLang="zh-CN" smtClean="0"/>
              <a:t>    var child3 = new Child()</a:t>
            </a:r>
          </a:p>
          <a:p>
            <a:r>
              <a:rPr lang="en-US" altLang="zh-CN" smtClean="0"/>
              <a:t>    child3.name = "mary"</a:t>
            </a:r>
          </a:p>
          <a:p>
            <a:r>
              <a:rPr lang="en-US" altLang="zh-CN" smtClean="0"/>
              <a:t>    Child.joinGame(child3)</a:t>
            </a:r>
          </a:p>
          <a:p>
            <a:endParaRPr lang="en-US" altLang="zh-CN" smtClean="0"/>
          </a:p>
          <a:p>
            <a:r>
              <a:rPr lang="en-US" altLang="zh-CN" smtClean="0"/>
              <a:t>    Child.showTotal()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Child {</a:t>
            </a:r>
          </a:p>
          <a:p>
            <a:r>
              <a:rPr lang="en-US" altLang="zh-CN" smtClean="0"/>
              <a:t>  var name: String = _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Child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静态变量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var total: Int = 0</a:t>
            </a:r>
          </a:p>
          <a:p>
            <a:endParaRPr lang="en-US" altLang="zh-CN" smtClean="0"/>
          </a:p>
          <a:p>
            <a:r>
              <a:rPr lang="en-US" altLang="zh-CN" smtClean="0"/>
              <a:t>  def joinGame(child: Child): Unit = {</a:t>
            </a:r>
          </a:p>
          <a:p>
            <a:r>
              <a:rPr lang="en-US" altLang="zh-CN" smtClean="0"/>
              <a:t>    println(child.name + "</a:t>
            </a:r>
            <a:r>
              <a:rPr lang="zh-CN" altLang="en-US" smtClean="0"/>
              <a:t>小朋友加入了游戏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total += 1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showTotal(): Unit = {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共有</a:t>
            </a:r>
            <a:r>
              <a:rPr lang="en-US" altLang="zh-CN" smtClean="0"/>
              <a:t>" + total + " </a:t>
            </a:r>
            <a:r>
              <a:rPr lang="zh-CN" altLang="en-US" smtClean="0"/>
              <a:t>个小朋友加入到游戏 </a:t>
            </a:r>
            <a:r>
              <a:rPr lang="en-US" altLang="zh-CN" smtClean="0"/>
              <a:t>..")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</a:t>
            </a:r>
            <a:r>
              <a:rPr lang="en-US" altLang="zh-CN" smtClean="0"/>
              <a:t>TestFork.java</a:t>
            </a:r>
          </a:p>
          <a:p>
            <a:r>
              <a:rPr lang="en-US" altLang="zh-CN" smtClean="0"/>
              <a:t>package exec1;</a:t>
            </a:r>
          </a:p>
          <a:p>
            <a:r>
              <a:rPr lang="en-US" altLang="zh-CN" smtClean="0"/>
              <a:t>/**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类中声明私有的静态属性</a:t>
            </a:r>
            <a:r>
              <a:rPr lang="en-US" altLang="zh-CN" smtClean="0"/>
              <a:t>currentNum</a:t>
            </a:r>
            <a:r>
              <a:rPr lang="zh-CN" altLang="en-US" smtClean="0"/>
              <a:t>，初始值为</a:t>
            </a:r>
            <a:r>
              <a:rPr lang="en-US" altLang="zh-CN" smtClean="0"/>
              <a:t>100000</a:t>
            </a:r>
            <a:r>
              <a:rPr lang="zh-CN" altLang="en-US" smtClean="0"/>
              <a:t>，作为衣服出厂的序列号起始值。</a:t>
            </a:r>
          </a:p>
          <a:p>
            <a:r>
              <a:rPr lang="zh-CN" altLang="en-US" smtClean="0"/>
              <a:t>声明公有的静态方法</a:t>
            </a:r>
            <a:r>
              <a:rPr lang="en-US" altLang="zh-CN" smtClean="0"/>
              <a:t>getNextNum</a:t>
            </a:r>
            <a:r>
              <a:rPr lang="zh-CN" altLang="en-US" smtClean="0"/>
              <a:t>，作为生成上衣唯一序列号的方法。每调用一次，将</a:t>
            </a:r>
            <a:r>
              <a:rPr lang="en-US" altLang="zh-CN" smtClean="0"/>
              <a:t>currentNum</a:t>
            </a:r>
            <a:r>
              <a:rPr lang="zh-CN" altLang="en-US" smtClean="0"/>
              <a:t>增加</a:t>
            </a:r>
            <a:r>
              <a:rPr lang="en-US" altLang="zh-CN" smtClean="0"/>
              <a:t>100</a:t>
            </a:r>
            <a:r>
              <a:rPr lang="zh-CN" altLang="en-US" smtClean="0"/>
              <a:t>，并作为返回值。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方法中，分两次调用</a:t>
            </a:r>
            <a:r>
              <a:rPr lang="en-US" altLang="zh-CN" smtClean="0"/>
              <a:t>getNextNum</a:t>
            </a:r>
            <a:r>
              <a:rPr lang="zh-CN" altLang="en-US" smtClean="0"/>
              <a:t>方法，获取序列号并打印输出。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类中声明</a:t>
            </a:r>
            <a:r>
              <a:rPr lang="en-US" altLang="zh-CN" smtClean="0"/>
              <a:t>serialNumber(</a:t>
            </a:r>
            <a:r>
              <a:rPr lang="zh-CN" altLang="en-US" smtClean="0"/>
              <a:t>序列号</a:t>
            </a:r>
            <a:r>
              <a:rPr lang="en-US" altLang="zh-CN" smtClean="0"/>
              <a:t>)</a:t>
            </a:r>
            <a:r>
              <a:rPr lang="zh-CN" altLang="en-US" smtClean="0"/>
              <a:t>属性，并提供对应的</a:t>
            </a:r>
            <a:r>
              <a:rPr lang="en-US" altLang="zh-CN" smtClean="0"/>
              <a:t>get</a:t>
            </a:r>
            <a:r>
              <a:rPr lang="zh-CN" altLang="en-US" smtClean="0"/>
              <a:t>方法；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Frock</a:t>
            </a:r>
            <a:r>
              <a:rPr lang="zh-CN" altLang="en-US" smtClean="0"/>
              <a:t>类的构造器中，通过调用</a:t>
            </a:r>
            <a:r>
              <a:rPr lang="en-US" altLang="zh-CN" smtClean="0"/>
              <a:t>getNextNum</a:t>
            </a:r>
            <a:r>
              <a:rPr lang="zh-CN" altLang="en-US" smtClean="0"/>
              <a:t>方法为</a:t>
            </a:r>
            <a:r>
              <a:rPr lang="en-US" altLang="zh-CN" smtClean="0"/>
              <a:t>Frock</a:t>
            </a:r>
            <a:r>
              <a:rPr lang="zh-CN" altLang="en-US" smtClean="0"/>
              <a:t>对象获取唯一序列号；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TestFrock</a:t>
            </a:r>
            <a:r>
              <a:rPr lang="zh-CN" altLang="en-US" smtClean="0"/>
              <a:t>类的</a:t>
            </a:r>
            <a:r>
              <a:rPr lang="en-US" altLang="zh-CN" smtClean="0"/>
              <a:t>main</a:t>
            </a:r>
            <a:r>
              <a:rPr lang="zh-CN" altLang="en-US" smtClean="0"/>
              <a:t>方法中，分别创建三个</a:t>
            </a:r>
            <a:r>
              <a:rPr lang="en-US" altLang="zh-CN" smtClean="0"/>
              <a:t>Frock </a:t>
            </a:r>
            <a:r>
              <a:rPr lang="zh-CN" altLang="en-US" smtClean="0"/>
              <a:t>对象，并打印三个对象的序列号，验证是否为按</a:t>
            </a:r>
            <a:r>
              <a:rPr lang="en-US" altLang="zh-CN" smtClean="0"/>
              <a:t>100</a:t>
            </a:r>
            <a:r>
              <a:rPr lang="zh-CN" altLang="en-US" smtClean="0"/>
              <a:t>递增。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*/</a:t>
            </a:r>
          </a:p>
          <a:p>
            <a:r>
              <a:rPr lang="en-US" altLang="zh-CN" smtClean="0"/>
              <a:t>public class TestFrock {</a:t>
            </a:r>
          </a:p>
          <a:p>
            <a:endParaRPr lang="en-US" altLang="zh-CN" smtClean="0"/>
          </a:p>
          <a:p>
            <a:r>
              <a:rPr lang="en-US" altLang="zh-CN" smtClean="0"/>
              <a:t>	public static void main(String[] args) {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//		System.out.println(Frock.getNextNum());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	System.out.println(new Frock().getSerialNumber());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Frock{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private static int currentNum = 100000;</a:t>
            </a:r>
          </a:p>
          <a:p>
            <a:r>
              <a:rPr lang="en-US" altLang="zh-CN" smtClean="0"/>
              <a:t>	private int serialNumber;</a:t>
            </a:r>
          </a:p>
          <a:p>
            <a:r>
              <a:rPr lang="en-US" altLang="zh-CN" smtClean="0"/>
              <a:t>	public Frock(){</a:t>
            </a:r>
          </a:p>
          <a:p>
            <a:r>
              <a:rPr lang="en-US" altLang="zh-CN" smtClean="0"/>
              <a:t>		serialNumber=getNextNum();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public int getSerialNumber() {</a:t>
            </a:r>
          </a:p>
          <a:p>
            <a:r>
              <a:rPr lang="en-US" altLang="zh-CN" smtClean="0"/>
              <a:t>		return serialNumber;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r>
              <a:rPr lang="en-US" altLang="zh-CN" smtClean="0"/>
              <a:t>	public static int getNextNum(){</a:t>
            </a:r>
          </a:p>
          <a:p>
            <a:r>
              <a:rPr lang="en-US" altLang="zh-CN" smtClean="0"/>
              <a:t>		return currentNum+=100;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	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级特性）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</a:t>
            </a:r>
            <a:r>
              <a:rPr lang="zh-CN" altLang="en-US" sz="2200" b="1"/>
              <a:t>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6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员思考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面的题，是一道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题，请使用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 完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成该题的要求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 smtClean="0">
                <a:ea typeface="宋体" pitchFamily="2" charset="-122"/>
              </a:rPr>
              <a:t>中</a:t>
            </a:r>
            <a:r>
              <a:rPr lang="en-US" altLang="zh-CN" sz="1600" smtClean="0">
                <a:ea typeface="宋体" pitchFamily="2" charset="-122"/>
              </a:rPr>
              <a:t>声明</a:t>
            </a:r>
            <a:r>
              <a:rPr lang="zh-CN" altLang="en-US" sz="1600" smtClean="0">
                <a:ea typeface="宋体" pitchFamily="2" charset="-122"/>
              </a:rPr>
              <a:t>私有的静态属</a:t>
            </a:r>
            <a:r>
              <a:rPr lang="zh-CN" altLang="en-US" sz="1600">
                <a:ea typeface="宋体" pitchFamily="2" charset="-122"/>
              </a:rPr>
              <a:t>性</a:t>
            </a:r>
            <a:r>
              <a:rPr lang="en-US" altLang="zh-CN" sz="1600">
                <a:ea typeface="宋体" pitchFamily="2" charset="-122"/>
              </a:rPr>
              <a:t>currentNum</a:t>
            </a:r>
            <a:r>
              <a:rPr lang="zh-CN" altLang="en-US" sz="1600">
                <a:ea typeface="宋体" pitchFamily="2" charset="-122"/>
              </a:rPr>
              <a:t>，初始值为</a:t>
            </a:r>
            <a:r>
              <a:rPr lang="en-US" altLang="zh-CN" sz="1600">
                <a:ea typeface="宋体" pitchFamily="2" charset="-122"/>
              </a:rPr>
              <a:t>100000</a:t>
            </a:r>
            <a:r>
              <a:rPr lang="zh-CN" altLang="en-US" sz="1600">
                <a:ea typeface="宋体" pitchFamily="2" charset="-122"/>
              </a:rPr>
              <a:t>，作为衣服出厂的序列号起始值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声</a:t>
            </a:r>
            <a:r>
              <a:rPr lang="zh-CN" altLang="en-US" sz="1600">
                <a:ea typeface="宋体" pitchFamily="2" charset="-122"/>
              </a:rPr>
              <a:t>明公</a:t>
            </a:r>
            <a:r>
              <a:rPr lang="zh-CN" altLang="en-US" sz="1600" smtClean="0">
                <a:ea typeface="宋体" pitchFamily="2" charset="-122"/>
              </a:rPr>
              <a:t>有的静态方</a:t>
            </a:r>
            <a:r>
              <a:rPr lang="zh-CN" altLang="en-US" sz="1600">
                <a:ea typeface="宋体" pitchFamily="2" charset="-122"/>
              </a:rPr>
              <a:t>法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，作为生成上衣唯一序列号的方法。每调用一次，将</a:t>
            </a:r>
            <a:r>
              <a:rPr lang="en-US" altLang="zh-CN" sz="1600">
                <a:ea typeface="宋体" pitchFamily="2" charset="-122"/>
              </a:rPr>
              <a:t>currentNum</a:t>
            </a:r>
            <a:r>
              <a:rPr lang="zh-CN" altLang="en-US" sz="1600">
                <a:ea typeface="宋体" pitchFamily="2" charset="-122"/>
              </a:rPr>
              <a:t>增加</a:t>
            </a:r>
            <a:r>
              <a:rPr lang="en-US" altLang="zh-CN" sz="1600">
                <a:ea typeface="宋体" pitchFamily="2" charset="-122"/>
              </a:rPr>
              <a:t>100</a:t>
            </a:r>
            <a:r>
              <a:rPr lang="zh-CN" altLang="en-US" sz="1600">
                <a:ea typeface="宋体" pitchFamily="2" charset="-122"/>
              </a:rPr>
              <a:t>，并作为返回值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TestFrock类的</a:t>
            </a:r>
            <a:r>
              <a:rPr lang="en-US" altLang="zh-CN" sz="1600">
                <a:ea typeface="宋体" pitchFamily="2" charset="-122"/>
              </a:rPr>
              <a:t>main方法中，</a:t>
            </a:r>
            <a:r>
              <a:rPr lang="zh-CN" altLang="en-US" sz="1600">
                <a:ea typeface="宋体" pitchFamily="2" charset="-122"/>
              </a:rPr>
              <a:t>分两次调用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方法，获取序列号并打印输出</a:t>
            </a:r>
            <a:r>
              <a:rPr lang="zh-CN" altLang="en-US" sz="1600" smtClean="0">
                <a:ea typeface="宋体" pitchFamily="2" charset="-122"/>
              </a:rPr>
              <a:t>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>
                <a:ea typeface="宋体" pitchFamily="2" charset="-122"/>
              </a:rPr>
              <a:t>中</a:t>
            </a:r>
            <a:r>
              <a:rPr lang="en-US" altLang="zh-CN" sz="1600">
                <a:ea typeface="宋体" pitchFamily="2" charset="-122"/>
              </a:rPr>
              <a:t>声明serialNumber(</a:t>
            </a:r>
            <a:r>
              <a:rPr lang="zh-CN" altLang="en-US" sz="1600">
                <a:ea typeface="宋体" pitchFamily="2" charset="-122"/>
              </a:rPr>
              <a:t>序列号</a:t>
            </a:r>
            <a:r>
              <a:rPr lang="en-US" altLang="zh-CN" sz="1600">
                <a:ea typeface="宋体" pitchFamily="2" charset="-122"/>
              </a:rPr>
              <a:t>)</a:t>
            </a:r>
            <a:r>
              <a:rPr lang="zh-CN" altLang="en-US" sz="1600">
                <a:ea typeface="宋体" pitchFamily="2" charset="-122"/>
              </a:rPr>
              <a:t>属性，并提供对应的</a:t>
            </a:r>
            <a:r>
              <a:rPr lang="en-US" altLang="zh-CN" sz="1600">
                <a:ea typeface="宋体" pitchFamily="2" charset="-122"/>
              </a:rPr>
              <a:t>get</a:t>
            </a:r>
            <a:r>
              <a:rPr lang="zh-CN" altLang="en-US" sz="1600">
                <a:ea typeface="宋体" pitchFamily="2" charset="-122"/>
              </a:rPr>
              <a:t>方法</a:t>
            </a:r>
            <a:r>
              <a:rPr lang="zh-CN" altLang="en-US" sz="1600" smtClean="0">
                <a:ea typeface="宋体" pitchFamily="2" charset="-122"/>
              </a:rPr>
              <a:t>；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Frock类</a:t>
            </a:r>
            <a:r>
              <a:rPr lang="zh-CN" altLang="en-US" sz="1600" smtClean="0">
                <a:ea typeface="宋体" pitchFamily="2" charset="-122"/>
              </a:rPr>
              <a:t>的</a:t>
            </a:r>
            <a:r>
              <a:rPr lang="zh-CN" altLang="en-US" sz="1600">
                <a:ea typeface="宋体" pitchFamily="2" charset="-122"/>
              </a:rPr>
              <a:t>构造器中，通过调用</a:t>
            </a:r>
            <a:r>
              <a:rPr lang="en-US" altLang="zh-CN" sz="1600">
                <a:ea typeface="宋体" pitchFamily="2" charset="-122"/>
              </a:rPr>
              <a:t>getNextNum</a:t>
            </a:r>
            <a:r>
              <a:rPr lang="zh-CN" altLang="en-US" sz="1600">
                <a:ea typeface="宋体" pitchFamily="2" charset="-122"/>
              </a:rPr>
              <a:t>方法为</a:t>
            </a:r>
            <a:r>
              <a:rPr lang="en-US" altLang="zh-CN" sz="1600">
                <a:ea typeface="宋体" pitchFamily="2" charset="-122"/>
              </a:rPr>
              <a:t>Frock</a:t>
            </a:r>
            <a:r>
              <a:rPr lang="zh-CN" altLang="en-US" sz="1600">
                <a:ea typeface="宋体" pitchFamily="2" charset="-122"/>
              </a:rPr>
              <a:t>对象获取唯一序列</a:t>
            </a:r>
            <a:r>
              <a:rPr lang="zh-CN" altLang="en-US" sz="1600" smtClean="0">
                <a:ea typeface="宋体" pitchFamily="2" charset="-122"/>
              </a:rPr>
              <a:t>号，赋给</a:t>
            </a:r>
            <a:r>
              <a:rPr lang="en-US" altLang="zh-CN" sz="1600" smtClean="0">
                <a:ea typeface="宋体" pitchFamily="2" charset="-122"/>
              </a:rPr>
              <a:t>serialNumber</a:t>
            </a:r>
            <a:r>
              <a:rPr lang="zh-CN" altLang="en-US" sz="1600" smtClean="0">
                <a:ea typeface="宋体" pitchFamily="2" charset="-122"/>
              </a:rPr>
              <a:t>属性。</a:t>
            </a:r>
            <a:endParaRPr lang="en-US" altLang="zh-CN" sz="1600" smtClean="0">
              <a:ea typeface="宋体" pitchFamily="2" charset="-122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itchFamily="2" charset="-122"/>
              </a:rPr>
              <a:t>在</a:t>
            </a:r>
            <a:r>
              <a:rPr lang="en-US" altLang="zh-CN" sz="1600" smtClean="0">
                <a:ea typeface="宋体" pitchFamily="2" charset="-122"/>
              </a:rPr>
              <a:t>TestFrock类的</a:t>
            </a:r>
            <a:r>
              <a:rPr lang="en-US" altLang="zh-CN" sz="1600">
                <a:ea typeface="宋体" pitchFamily="2" charset="-122"/>
              </a:rPr>
              <a:t>main方法中，</a:t>
            </a:r>
            <a:r>
              <a:rPr lang="zh-CN" altLang="en-US" sz="1600">
                <a:ea typeface="宋体" pitchFamily="2" charset="-122"/>
              </a:rPr>
              <a:t>分别创建三个</a:t>
            </a:r>
            <a:r>
              <a:rPr lang="en-US" altLang="zh-CN" sz="1600">
                <a:ea typeface="宋体" pitchFamily="2" charset="-122"/>
              </a:rPr>
              <a:t>Frock </a:t>
            </a:r>
            <a:r>
              <a:rPr lang="zh-CN" altLang="en-US" sz="1600">
                <a:ea typeface="宋体" pitchFamily="2" charset="-122"/>
              </a:rPr>
              <a:t>对象，并打印三个对象的序列号，验证是否为按</a:t>
            </a:r>
            <a:r>
              <a:rPr lang="en-US" altLang="zh-CN" sz="1600">
                <a:ea typeface="宋体" pitchFamily="2" charset="-122"/>
              </a:rPr>
              <a:t>100</a:t>
            </a:r>
            <a:r>
              <a:rPr lang="zh-CN" altLang="en-US" sz="1600">
                <a:ea typeface="宋体" pitchFamily="2" charset="-122"/>
              </a:rPr>
              <a:t>递增。</a:t>
            </a:r>
            <a:endParaRPr lang="en-US" altLang="zh-CN" sz="1600">
              <a:ea typeface="宋体" pitchFamily="2" charset="-122"/>
            </a:endParaRPr>
          </a:p>
          <a:p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单例</a:t>
            </a:r>
            <a:r>
              <a:rPr lang="zh-CN" altLang="en-US" sz="2200" b="1"/>
              <a:t>对象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200" b="1" smtClean="0">
                <a:latin typeface="+mn-ea"/>
                <a:cs typeface="Times New Roman" panose="02020603050405020304" pitchFamily="18" charset="0"/>
              </a:rPr>
              <a:t>这个部分我们放在</a:t>
            </a:r>
            <a:r>
              <a:rPr lang="en-US" altLang="zh-CN" sz="2200" b="1" smtClean="0">
                <a:latin typeface="+mn-ea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latin typeface="+mn-ea"/>
                <a:cs typeface="Times New Roman" panose="02020603050405020304" pitchFamily="18" charset="0"/>
              </a:rPr>
              <a:t>设</a:t>
            </a:r>
            <a:r>
              <a:rPr lang="zh-CN" altLang="en-US" sz="2200" b="1" smtClean="0">
                <a:latin typeface="+mn-ea"/>
                <a:cs typeface="Times New Roman" panose="02020603050405020304" pitchFamily="18" charset="0"/>
              </a:rPr>
              <a:t>计模式专题进行讲解</a:t>
            </a:r>
            <a:endParaRPr lang="en-US" altLang="zh-CN" sz="2200" b="1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latin typeface="+mn-ea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4" y="2376239"/>
            <a:ext cx="60388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16461"/>
              </p:ext>
            </p:extLst>
          </p:nvPr>
        </p:nvGraphicFramePr>
        <p:xfrm>
          <a:off x="6611604" y="4555283"/>
          <a:ext cx="82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1604" y="4555283"/>
                        <a:ext cx="825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接</a:t>
            </a:r>
            <a:r>
              <a:rPr lang="zh-CN" altLang="en-US" sz="2200" b="1"/>
              <a:t>口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+mn-ea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smtClean="0"/>
              <a:t>声</a:t>
            </a:r>
            <a:r>
              <a:rPr lang="zh-CN" altLang="en-US" sz="2000"/>
              <a:t>明接口</a:t>
            </a:r>
          </a:p>
          <a:p>
            <a:r>
              <a:rPr lang="en-US" altLang="zh-CN" sz="2000" b="1" smtClean="0"/>
              <a:t>interface </a:t>
            </a:r>
            <a:r>
              <a:rPr lang="zh-CN" altLang="en-US" sz="2000" b="1"/>
              <a:t>接口名</a:t>
            </a:r>
            <a:endParaRPr lang="zh-CN" altLang="en-US" sz="20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smtClean="0"/>
              <a:t>实</a:t>
            </a:r>
            <a:r>
              <a:rPr lang="zh-CN" altLang="en-US" sz="2000"/>
              <a:t>现接口</a:t>
            </a:r>
          </a:p>
          <a:p>
            <a:r>
              <a:rPr lang="en-US" altLang="zh-CN" sz="2000" b="1" smtClean="0"/>
              <a:t>class </a:t>
            </a:r>
            <a:r>
              <a:rPr lang="zh-CN" altLang="en-US" sz="2000" b="1" smtClean="0"/>
              <a:t>类</a:t>
            </a:r>
            <a:r>
              <a:rPr lang="zh-CN" altLang="en-US" sz="2000" b="1"/>
              <a:t>名 </a:t>
            </a:r>
            <a:r>
              <a:rPr lang="en-US" altLang="zh-CN" sz="2000" b="1"/>
              <a:t>implements </a:t>
            </a:r>
            <a:r>
              <a:rPr lang="zh-CN" altLang="en-US" sz="2000" b="1"/>
              <a:t>接口</a:t>
            </a:r>
            <a:r>
              <a:rPr lang="zh-CN" altLang="en-US" sz="2000" b="1" smtClean="0"/>
              <a:t>名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，</a:t>
            </a:r>
            <a:r>
              <a:rPr lang="zh-CN" altLang="en-US" sz="2000" b="1"/>
              <a:t>接</a:t>
            </a:r>
            <a:r>
              <a:rPr lang="zh-CN" altLang="en-US" sz="2000" b="1" smtClean="0"/>
              <a:t>口</a:t>
            </a:r>
            <a:r>
              <a:rPr lang="en-US" altLang="zh-CN" sz="2000" b="1" smtClean="0"/>
              <a:t>2</a:t>
            </a:r>
            <a:endParaRPr lang="zh-CN" altLang="en-US" sz="2000"/>
          </a:p>
          <a:p>
            <a:endParaRPr lang="en-US" altLang="zh-CN" sz="2000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, </a:t>
            </a:r>
            <a:r>
              <a:rPr lang="zh-CN" altLang="en-US" smtClean="0"/>
              <a:t>一个类可以实现多个接口。</a:t>
            </a:r>
            <a:endParaRPr lang="en-US" altLang="zh-CN"/>
          </a:p>
          <a:p>
            <a:pPr marL="342900" indent="-342900">
              <a:buAutoNum type="arabicParenR"/>
            </a:pPr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中，接口之间支</a:t>
            </a:r>
            <a:r>
              <a:rPr lang="zh-CN" altLang="en-US"/>
              <a:t>持多继</a:t>
            </a:r>
            <a:r>
              <a:rPr lang="zh-CN" altLang="en-US" smtClean="0"/>
              <a:t>承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接</a:t>
            </a:r>
            <a:r>
              <a:rPr lang="zh-CN" altLang="en-US"/>
              <a:t>口中属性都是常</a:t>
            </a:r>
            <a:r>
              <a:rPr lang="zh-CN" altLang="en-US" smtClean="0"/>
              <a:t>量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接</a:t>
            </a:r>
            <a:r>
              <a:rPr lang="zh-CN" altLang="en-US"/>
              <a:t>口中的方法都是抽象</a:t>
            </a:r>
            <a:r>
              <a:rPr lang="zh-CN" altLang="en-US" smtClean="0"/>
              <a:t>的</a:t>
            </a:r>
            <a:endParaRPr lang="zh-CN" altLang="en-US"/>
          </a:p>
          <a:p>
            <a:pPr>
              <a:defRPr/>
            </a:pPr>
            <a:endParaRPr lang="zh-CN" altLang="en-US" sz="160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接</a:t>
            </a:r>
            <a:r>
              <a:rPr lang="zh-CN" altLang="en-US" sz="2200" b="1"/>
              <a:t>口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接口的介绍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从面向对象来看，接口并不属于面向对象的范畴，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是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纯面向对象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的语言，在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中，没有接口。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语言中，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采用特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质</a:t>
            </a:r>
            <a:r>
              <a:rPr lang="en-US" altLang="zh-CN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特征）来代替接口的概念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，也就是说，多个类具有相同的特征（特征）时，就可以将这个特质（特征）独立出来，采用关键字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声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明。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解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trait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等价于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(interface + abstract class)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r>
              <a:rPr lang="zh-CN" altLang="en-US" sz="1600" dirty="0">
                <a:solidFill>
                  <a:srgbClr val="CC0000"/>
                </a:solidFill>
                <a:latin typeface="+mn-ea"/>
                <a:cs typeface="Times New Roman" pitchFamily="18" charset="0"/>
              </a:rPr>
              <a:t>如何</a:t>
            </a:r>
            <a:r>
              <a:rPr lang="zh-CN" altLang="en-US" sz="1600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理解特质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?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图</a:t>
            </a:r>
            <a:endParaRPr lang="zh-CN" altLang="en-US" sz="1600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53751"/>
              </p:ext>
            </p:extLst>
          </p:nvPr>
        </p:nvGraphicFramePr>
        <p:xfrm>
          <a:off x="683568" y="4464471"/>
          <a:ext cx="1296144" cy="55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包装程序外壳对象" showAsIcon="1" r:id="rId4" imgW="1652760" imgH="711360" progId="Package">
                  <p:embed/>
                </p:oleObj>
              </mc:Choice>
              <mc:Fallback>
                <p:oleObj name="包装程序外壳对象" showAsIcon="1" r:id="rId4" imgW="1652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4464471"/>
                        <a:ext cx="1296144" cy="557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16399"/>
            <a:ext cx="4226619" cy="160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3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特</a:t>
            </a:r>
            <a:r>
              <a:rPr lang="zh-CN" altLang="en-US" sz="2200" b="1" smtClean="0"/>
              <a:t>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的声明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trait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特质名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	trait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体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r>
              <a:rPr lang="en-US" altLang="zh-CN" sz="1600" dirty="0" smtClean="0">
                <a:latin typeface="+mn-ea"/>
                <a:cs typeface="Times New Roman" pitchFamily="18" charset="0"/>
              </a:rPr>
              <a:t>trait 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命名 一般首字母大写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.</a:t>
            </a:r>
          </a:p>
          <a:p>
            <a:endParaRPr lang="en-US" altLang="zh-CN" sz="1600" dirty="0">
              <a:latin typeface="+mn-ea"/>
              <a:cs typeface="Times New Roman" pitchFamily="18" charset="0"/>
            </a:endParaRPr>
          </a:p>
          <a:p>
            <a:r>
              <a:rPr lang="en-US" altLang="zh-CN" sz="1600" dirty="0" err="1"/>
              <a:t>Cloneable</a:t>
            </a:r>
            <a:r>
              <a:rPr lang="en-US" altLang="zh-CN" sz="1600" dirty="0"/>
              <a:t> </a:t>
            </a:r>
            <a:r>
              <a:rPr lang="en-US" altLang="zh-CN" sz="1600" b="1" dirty="0"/>
              <a:t>,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Serializable</a:t>
            </a:r>
          </a:p>
          <a:p>
            <a:endParaRPr lang="en-US" altLang="zh-CN" sz="1600" dirty="0">
              <a:latin typeface="+mn-ea"/>
              <a:cs typeface="Times New Roman" pitchFamily="18" charset="0"/>
            </a:endParaRPr>
          </a:p>
          <a:p>
            <a:r>
              <a:rPr lang="en-US" altLang="zh-CN" sz="1600" b="1" dirty="0"/>
              <a:t>object </a:t>
            </a:r>
            <a:r>
              <a:rPr lang="en-US" altLang="zh-CN" sz="1600" dirty="0"/>
              <a:t>T1 </a:t>
            </a:r>
            <a:r>
              <a:rPr lang="en-US" altLang="zh-CN" sz="1600" b="1" dirty="0"/>
              <a:t>extends </a:t>
            </a:r>
            <a:r>
              <a:rPr lang="en-US" altLang="zh-CN" sz="1600" dirty="0"/>
              <a:t>Serializable 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Serializable</a:t>
            </a:r>
            <a:r>
              <a:rPr lang="zh-CN" altLang="en-US" sz="1600" dirty="0" smtClean="0"/>
              <a:t>： </a:t>
            </a:r>
            <a:r>
              <a:rPr lang="zh-CN" altLang="en-US" sz="1600" dirty="0"/>
              <a:t>就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scala</a:t>
            </a:r>
            <a:r>
              <a:rPr lang="zh-CN" altLang="en-US" sz="1600" dirty="0" smtClean="0"/>
              <a:t>的一个特质。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+mn-ea"/>
                <a:cs typeface="Times New Roman" pitchFamily="18" charset="0"/>
              </a:rPr>
              <a:t>在</a:t>
            </a:r>
            <a:r>
              <a:rPr lang="en-US" altLang="zh-CN" sz="1600" dirty="0" err="1" smtClean="0">
                <a:latin typeface="+mn-ea"/>
                <a:cs typeface="Times New Roman" pitchFamily="18" charset="0"/>
              </a:rPr>
              <a:t>scala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中，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java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中的接口</a:t>
            </a:r>
            <a:r>
              <a:rPr lang="zh-CN" altLang="en-US" sz="1600" dirty="0">
                <a:latin typeface="+mn-ea"/>
                <a:cs typeface="Times New Roman" pitchFamily="18" charset="0"/>
              </a:rPr>
              <a:t>可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以当做特质使用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一个类具有某种特质（特征），就意味着这个类满足了这个特质（特征）的所有要素，所以在使用时，也采用了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关键字，如果有多个特质或存在父类，那么需要采用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with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关键字连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接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没</a:t>
            </a:r>
            <a:r>
              <a:rPr lang="zh-CN" altLang="en-US" b="1" dirty="0"/>
              <a:t>有父</a:t>
            </a:r>
            <a:r>
              <a:rPr lang="zh-CN" altLang="en-US" b="1" dirty="0" smtClean="0"/>
              <a:t>类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CC0000"/>
                </a:solidFill>
              </a:rPr>
              <a:t>class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类</a:t>
            </a:r>
            <a:r>
              <a:rPr lang="zh-CN" altLang="en-US" b="1" dirty="0"/>
              <a:t>名 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solidFill>
                  <a:srgbClr val="CC0000"/>
                </a:solidFill>
              </a:rPr>
              <a:t>extends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特</a:t>
            </a:r>
            <a:r>
              <a:rPr lang="zh-CN" altLang="en-US" b="1" dirty="0"/>
              <a:t>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solidFill>
                  <a:srgbClr val="CC0000"/>
                </a:solidFill>
              </a:rPr>
              <a:t>with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特</a:t>
            </a:r>
            <a:r>
              <a:rPr lang="zh-CN" altLang="en-US" b="1" dirty="0"/>
              <a:t>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solidFill>
                  <a:srgbClr val="CC0000"/>
                </a:solidFill>
              </a:rPr>
              <a:t>with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特</a:t>
            </a:r>
            <a:r>
              <a:rPr lang="zh-CN" altLang="en-US" b="1" dirty="0"/>
              <a:t>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..</a:t>
            </a:r>
            <a:endParaRPr lang="zh-CN" altLang="en-US" dirty="0"/>
          </a:p>
          <a:p>
            <a:pPr marL="342900" indent="-342900">
              <a:buFontTx/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有父类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b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b="1" dirty="0" smtClean="0">
                <a:solidFill>
                  <a:srgbClr val="CC0000"/>
                </a:solidFill>
              </a:rPr>
              <a:t>class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类</a:t>
            </a:r>
            <a:r>
              <a:rPr lang="zh-CN" altLang="en-US" b="1" dirty="0"/>
              <a:t>名 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solidFill>
                  <a:srgbClr val="CC0000"/>
                </a:solidFill>
              </a:rPr>
              <a:t>extends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父</a:t>
            </a:r>
            <a:r>
              <a:rPr lang="zh-CN" altLang="en-US" b="1" dirty="0"/>
              <a:t>类 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solidFill>
                  <a:srgbClr val="CC0000"/>
                </a:solidFill>
              </a:rPr>
              <a:t>with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特</a:t>
            </a:r>
            <a:r>
              <a:rPr lang="zh-CN" altLang="en-US" b="1" dirty="0"/>
              <a:t>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solidFill>
                  <a:srgbClr val="CC0000"/>
                </a:solidFill>
              </a:rPr>
              <a:t>with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特</a:t>
            </a:r>
            <a:r>
              <a:rPr lang="zh-CN" altLang="en-US" b="1" dirty="0"/>
              <a:t>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solidFill>
                  <a:srgbClr val="CC0000"/>
                </a:solidFill>
              </a:rPr>
              <a:t>with</a:t>
            </a:r>
            <a:r>
              <a:rPr lang="en-US" altLang="zh-CN" b="1" dirty="0" smtClean="0"/>
              <a:t> </a:t>
            </a:r>
            <a:r>
              <a:rPr lang="zh-CN" altLang="en-US" b="1" dirty="0"/>
              <a:t>特质</a:t>
            </a:r>
            <a:r>
              <a:rPr lang="en-US" altLang="zh-CN" b="1" dirty="0" smtClean="0"/>
              <a:t>3</a:t>
            </a:r>
            <a:endParaRPr lang="zh-CN" altLang="en-US" dirty="0"/>
          </a:p>
          <a:p>
            <a:pPr marL="285750" indent="-285750">
              <a:buFont typeface="Wingdings" pitchFamily="2" charset="2"/>
              <a:buChar char="Ø"/>
            </a:pP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(trait)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的快速入门案例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以把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特质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以看作是</a:t>
            </a:r>
            <a:r>
              <a:rPr kumimoji="1"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对继</a:t>
            </a:r>
            <a:r>
              <a:rPr kumimoji="1" lang="zh-CN" altLang="en-US" sz="1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承的一种补充</a:t>
            </a:r>
            <a:endParaRPr kumimoji="1" lang="en-US" altLang="zh-CN" sz="16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Scala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继承是单继承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也就是一个类最多只能有一个父类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这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种单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继承的机制可保证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类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的纯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洁性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比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中的多继承机制简洁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。但对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子类功能的扩展有一定影响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所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以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我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们认为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: Scala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trait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第一可以替代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的接口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第二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个也是对单继承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机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制</a:t>
            </a:r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一种补</a:t>
            </a:r>
            <a:r>
              <a:rPr kumimoji="1" lang="zh-CN" altLang="en-US" sz="1600" b="1" smtClean="0">
                <a:latin typeface="楷体_GB2312" pitchFamily="49" charset="-122"/>
                <a:ea typeface="楷体_GB2312" pitchFamily="49" charset="-122"/>
              </a:rPr>
              <a:t>充 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案例演示</a:t>
            </a:r>
            <a:r>
              <a:rPr kumimoji="1" lang="en-US" altLang="zh-CN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+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代码说明反编译</a:t>
            </a:r>
            <a:r>
              <a:rPr kumimoji="1" lang="en-US" altLang="zh-CN" sz="1600" b="1" smtClean="0">
                <a:latin typeface="楷体_GB2312" pitchFamily="49" charset="-122"/>
                <a:ea typeface="楷体_GB2312" pitchFamily="49" charset="-122"/>
              </a:rPr>
              <a:t>】</a:t>
            </a:r>
            <a:endParaRPr kumimoji="1" lang="zh-CN" altLang="en-US" sz="16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endParaRPr kumimoji="1"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87624" y="3414256"/>
            <a:ext cx="1899686" cy="6462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zh-CN" altLang="en-US" sz="14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85845" y="3258479"/>
            <a:ext cx="1871738" cy="7027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0185" y="4824510"/>
            <a:ext cx="1214170" cy="6207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zh-CN" altLang="en-US" sz="14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43505" y="4752502"/>
            <a:ext cx="1444720" cy="6847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7784" y="4824510"/>
            <a:ext cx="1293924" cy="645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10718" y="4752502"/>
            <a:ext cx="1493730" cy="6927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1400" b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</a:t>
            </a:r>
            <a:endParaRPr lang="en-US" altLang="zh-CN" sz="14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87624" y="4017431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699792" y="4025411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43542" y="392910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316297" y="392910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019591" y="3737399"/>
            <a:ext cx="551694" cy="10871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504386" y="3737399"/>
            <a:ext cx="599327" cy="108749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347864" y="2952303"/>
            <a:ext cx="2223421" cy="8444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增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加获取数据库连接功能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实现可以不同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en-US" altLang="zh-CN" sz="1400" b="1" dirty="0" smtClean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trait</a:t>
            </a:r>
            <a:r>
              <a:rPr lang="zh-CN" altLang="en-US" sz="14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400" b="1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3542" y="-25"/>
            <a:ext cx="29049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trait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声明方法，抽象的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def getConnect(user: String, pwd: String):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Unit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//def test(n1:Int)</a:t>
            </a:r>
          </a:p>
          <a:p>
            <a:r>
              <a:rPr lang="en-US" altLang="zh-CN" sz="8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A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B extends A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C extends A with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override def getConnect(user: String, pwd: String): Unit =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  println("c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mysql")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D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E extends D with trait1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def getConnect(user: String, pwd: String): Unit = {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  println("e</a:t>
            </a:r>
            <a:r>
              <a:rPr lang="zh-CN" altLang="en-US" sz="800">
                <a:latin typeface="Arial" pitchFamily="34" charset="0"/>
                <a:cs typeface="Arial" pitchFamily="34" charset="0"/>
              </a:rPr>
              <a:t>连接</a:t>
            </a:r>
            <a:r>
              <a:rPr lang="en-US" altLang="zh-CN" sz="800">
                <a:latin typeface="Arial" pitchFamily="34" charset="0"/>
                <a:cs typeface="Arial" pitchFamily="34" charset="0"/>
              </a:rPr>
              <a:t>oracle")</a:t>
            </a: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800">
              <a:latin typeface="Arial" pitchFamily="34" charset="0"/>
              <a:cs typeface="Arial" pitchFamily="34" charset="0"/>
            </a:endParaRPr>
          </a:p>
          <a:p>
            <a:r>
              <a:rPr lang="en-US" altLang="zh-CN" sz="800">
                <a:latin typeface="Arial" pitchFamily="34" charset="0"/>
                <a:cs typeface="Arial" pitchFamily="34" charset="0"/>
              </a:rPr>
              <a:t>class F extends D </a:t>
            </a:r>
            <a:r>
              <a:rPr lang="en-US" altLang="zh-CN" sz="800" smtClean="0">
                <a:latin typeface="Arial" pitchFamily="34" charset="0"/>
                <a:cs typeface="Arial" pitchFamily="34" charset="0"/>
              </a:rPr>
              <a:t>{}</a:t>
            </a:r>
            <a:endParaRPr lang="zh-CN" alt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提供了特质（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trait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特质可以同时拥有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抽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象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方法和具体方法，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一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个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类可以实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现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继承多个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特质。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12" y="1409560"/>
            <a:ext cx="4921031" cy="36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29434"/>
              </p:ext>
            </p:extLst>
          </p:nvPr>
        </p:nvGraphicFramePr>
        <p:xfrm>
          <a:off x="971600" y="4493775"/>
          <a:ext cx="648072" cy="55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493775"/>
                        <a:ext cx="648072" cy="55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</a:t>
            </a: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trait 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的再说明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特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质中没有实现的方法就是抽象方法。类通过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extends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继承特质，通过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with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可以继承多个特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质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2"/>
              <a:defRPr/>
            </a:pPr>
            <a:r>
              <a:rPr lang="zh-CN" altLang="en-US" smtClean="0"/>
              <a:t>所</a:t>
            </a:r>
            <a:r>
              <a:rPr lang="zh-CN" altLang="en-US"/>
              <a:t>有的</a:t>
            </a:r>
            <a:r>
              <a:rPr lang="en-US" altLang="zh-CN"/>
              <a:t>java</a:t>
            </a:r>
            <a:r>
              <a:rPr lang="zh-CN" altLang="en-US"/>
              <a:t>接口都可以当做</a:t>
            </a:r>
            <a:r>
              <a:rPr lang="en-US" altLang="zh-CN"/>
              <a:t>Scala</a:t>
            </a:r>
            <a:r>
              <a:rPr lang="zh-CN" altLang="en-US"/>
              <a:t>特质使</a:t>
            </a:r>
            <a:r>
              <a:rPr lang="zh-CN" altLang="en-US" smtClean="0"/>
              <a:t>用 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r>
              <a:rPr lang="en-US" altLang="zh-CN" smtClean="0"/>
              <a:t>】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128" y="3397125"/>
            <a:ext cx="1688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Logger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log(msg: String)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084400" y="3384351"/>
            <a:ext cx="47999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class </a:t>
            </a:r>
            <a:r>
              <a:rPr lang="en-US" altLang="zh-CN" sz="1400"/>
              <a:t>Console </a:t>
            </a:r>
            <a:r>
              <a:rPr lang="en-US" altLang="zh-CN" sz="1400" b="1"/>
              <a:t>extends </a:t>
            </a:r>
            <a:r>
              <a:rPr lang="en-US" altLang="zh-CN" sz="1400"/>
              <a:t>Logger </a:t>
            </a:r>
            <a:r>
              <a:rPr lang="en-US" altLang="zh-CN" sz="1400" b="1"/>
              <a:t>with </a:t>
            </a:r>
            <a:r>
              <a:rPr lang="en-US" altLang="zh-CN" sz="1400"/>
              <a:t>Cloneable </a:t>
            </a:r>
            <a:r>
              <a:rPr lang="en-US" altLang="zh-CN" sz="1400" b="1"/>
              <a:t>with </a:t>
            </a:r>
            <a:r>
              <a:rPr lang="en-US" altLang="zh-CN" sz="1400"/>
              <a:t>Serializable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log(msg: String)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(msg)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275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有具体实现的特质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：和</a:t>
            </a:r>
            <a:r>
              <a:rPr lang="en-US" altLang="zh-CN"/>
              <a:t>Java</a:t>
            </a:r>
            <a:r>
              <a:rPr lang="zh-CN" altLang="en-US"/>
              <a:t>中的接口不太一样的是特质中的方法并不一定是抽象的，也可以</a:t>
            </a:r>
            <a:r>
              <a:rPr lang="zh-CN" altLang="en-US" smtClean="0"/>
              <a:t>有非抽象方法</a:t>
            </a:r>
            <a:r>
              <a:rPr lang="en-US" altLang="zh-CN" smtClean="0"/>
              <a:t>(</a:t>
            </a:r>
            <a:r>
              <a:rPr lang="zh-CN" altLang="en-US" smtClean="0"/>
              <a:t>即：实现了的方法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endParaRPr lang="zh-CN" altLang="en-US"/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847609"/>
            <a:ext cx="23214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 {</a:t>
            </a:r>
          </a:p>
          <a:p>
            <a:r>
              <a:rPr lang="en-US" altLang="zh-CN" sz="1400"/>
              <a:t>    def insert( id : Int ): Unit = {</a:t>
            </a:r>
          </a:p>
          <a:p>
            <a:r>
              <a:rPr lang="en-US" altLang="zh-CN" sz="1400"/>
              <a:t>        println("</a:t>
            </a:r>
            <a:r>
              <a:rPr lang="zh-CN" altLang="en-US" sz="1400"/>
              <a:t>保存数据</a:t>
            </a:r>
            <a:r>
              <a:rPr lang="en-US" altLang="zh-CN" sz="1400"/>
              <a:t>="+id)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3131840" y="2808287"/>
            <a:ext cx="3016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DB extends Operate {</a:t>
            </a:r>
          </a:p>
          <a:p>
            <a:r>
              <a:rPr lang="en-US" altLang="zh-CN" sz="1400"/>
              <a:t>    override  def insert( id : Int ): Unit = {</a:t>
            </a:r>
          </a:p>
          <a:p>
            <a:r>
              <a:rPr lang="en-US" altLang="zh-CN" sz="1400"/>
              <a:t>        print("</a:t>
            </a:r>
            <a:r>
              <a:rPr lang="zh-CN" altLang="en-US" sz="1400"/>
              <a:t>向数据库中</a:t>
            </a:r>
            <a:r>
              <a:rPr lang="en-US" altLang="zh-CN" sz="1400"/>
              <a:t>")</a:t>
            </a:r>
          </a:p>
          <a:p>
            <a:r>
              <a:rPr lang="en-US" altLang="zh-CN" sz="1400"/>
              <a:t>        super.insert(id)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6300192" y="2808287"/>
            <a:ext cx="20416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class MySQL extends DB {</a:t>
            </a:r>
          </a:p>
          <a:p>
            <a:r>
              <a:rPr lang="en-US" altLang="zh-CN" sz="1400"/>
              <a:t>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和静态</a:t>
            </a:r>
            <a:r>
              <a:rPr lang="zh-CN" altLang="en-US" sz="2200" b="1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静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态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提出问题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提</a:t>
            </a:r>
            <a:r>
              <a:rPr lang="zh-CN" altLang="en-US"/>
              <a:t>出问题的主要目的就是让大家思考解决之道，从而引出我</a:t>
            </a:r>
            <a:r>
              <a:rPr lang="zh-CN" altLang="en-US" smtClean="0"/>
              <a:t>要讲</a:t>
            </a:r>
            <a:r>
              <a:rPr lang="zh-CN" altLang="en-US"/>
              <a:t>的知识点</a:t>
            </a:r>
            <a:r>
              <a:rPr lang="en-US" altLang="zh-CN"/>
              <a:t>.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 smtClean="0"/>
              <a:t>说：有</a:t>
            </a:r>
            <a:r>
              <a:rPr lang="zh-CN" altLang="en-US"/>
              <a:t>一群小孩在玩堆雪人</a:t>
            </a:r>
            <a:r>
              <a:rPr lang="en-US" altLang="zh-CN"/>
              <a:t>,</a:t>
            </a:r>
            <a:r>
              <a:rPr lang="zh-CN" altLang="en-US"/>
              <a:t>不时有新的小孩</a:t>
            </a:r>
            <a:r>
              <a:rPr lang="zh-CN" altLang="en-US" smtClean="0"/>
              <a:t>加入</a:t>
            </a:r>
            <a:r>
              <a:rPr lang="en-US" altLang="zh-CN"/>
              <a:t>,</a:t>
            </a:r>
            <a:r>
              <a:rPr lang="zh-CN" altLang="en-US"/>
              <a:t>请问如何知道现在共有多少人在玩</a:t>
            </a:r>
            <a:r>
              <a:rPr lang="en-US" altLang="zh-CN"/>
              <a:t>?</a:t>
            </a:r>
            <a:r>
              <a:rPr lang="zh-CN" altLang="en-US" b="1">
                <a:solidFill>
                  <a:srgbClr val="FF0000"/>
                </a:solidFill>
              </a:rPr>
              <a:t>请使</a:t>
            </a:r>
            <a:r>
              <a:rPr lang="zh-CN" altLang="en-US" b="1" smtClean="0">
                <a:solidFill>
                  <a:srgbClr val="FF0000"/>
                </a:solidFill>
              </a:rPr>
              <a:t>用面</a:t>
            </a:r>
            <a:r>
              <a:rPr lang="zh-CN" altLang="en-US" b="1">
                <a:solidFill>
                  <a:srgbClr val="FF0000"/>
                </a:solidFill>
              </a:rPr>
              <a:t>向对象的思想</a:t>
            </a:r>
            <a:r>
              <a:rPr lang="zh-CN" altLang="en-US"/>
              <a:t>，编写程序解决。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有特质的对象，动态混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endParaRPr lang="en-US" altLang="zh-CN" sz="22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dirty="0" smtClean="0"/>
              <a:t>除</a:t>
            </a:r>
            <a:r>
              <a:rPr lang="zh-CN" altLang="en-US" sz="1600" dirty="0"/>
              <a:t>了可以在类声明时继承特质以外，还可以在构建对象时</a:t>
            </a:r>
            <a:r>
              <a:rPr lang="zh-CN" altLang="en-US" sz="1600" b="1" dirty="0"/>
              <a:t>混入</a:t>
            </a:r>
            <a:r>
              <a:rPr lang="zh-CN" altLang="en-US" sz="1600" dirty="0"/>
              <a:t>特质，扩展目标类的功</a:t>
            </a:r>
            <a:r>
              <a:rPr lang="zh-CN" altLang="en-US" sz="1600" dirty="0" smtClean="0"/>
              <a:t>能</a:t>
            </a:r>
            <a:r>
              <a:rPr lang="en-US" altLang="zh-CN" sz="1600" dirty="0" smtClean="0"/>
              <a:t>【</a:t>
            </a:r>
            <a:r>
              <a:rPr lang="zh-CN" altLang="en-US" sz="1400" dirty="0" smtClean="0">
                <a:solidFill>
                  <a:srgbClr val="CC0000"/>
                </a:solidFill>
              </a:rPr>
              <a:t>反编译看动态混入本质</a:t>
            </a:r>
            <a:r>
              <a:rPr lang="en-US" altLang="zh-CN" sz="1600" dirty="0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/>
              <a:t>此种方式也可以应用于对抽象类功能进行扩</a:t>
            </a:r>
            <a:r>
              <a:rPr lang="zh-CN" altLang="en-US" sz="1600" dirty="0" smtClean="0"/>
              <a:t>展</a:t>
            </a:r>
            <a:endParaRPr lang="en-US" altLang="zh-CN" sz="1600" dirty="0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/>
              <a:t>动</a:t>
            </a:r>
            <a:r>
              <a:rPr lang="zh-CN" altLang="en-US" sz="1600" dirty="0" smtClean="0"/>
              <a:t>态混入</a:t>
            </a:r>
            <a:r>
              <a:rPr lang="zh-CN" altLang="en-US" sz="1600" b="1" dirty="0" smtClean="0">
                <a:solidFill>
                  <a:srgbClr val="CC0000"/>
                </a:solidFill>
              </a:rPr>
              <a:t>是</a:t>
            </a:r>
            <a:r>
              <a:rPr lang="en-US" altLang="zh-CN" sz="1600" b="1" dirty="0" smtClean="0">
                <a:solidFill>
                  <a:srgbClr val="CC0000"/>
                </a:solidFill>
              </a:rPr>
              <a:t>Scala</a:t>
            </a:r>
            <a:r>
              <a:rPr lang="zh-CN" altLang="en-US" sz="1600" b="1" dirty="0" smtClean="0">
                <a:solidFill>
                  <a:srgbClr val="CC0000"/>
                </a:solidFill>
              </a:rPr>
              <a:t>特有的方式（</a:t>
            </a:r>
            <a:r>
              <a:rPr lang="en-US" altLang="zh-CN" sz="1600" b="1" dirty="0" smtClean="0">
                <a:solidFill>
                  <a:srgbClr val="CC0000"/>
                </a:solidFill>
              </a:rPr>
              <a:t>java</a:t>
            </a:r>
            <a:r>
              <a:rPr lang="zh-CN" altLang="en-US" sz="1600" b="1" dirty="0" smtClean="0">
                <a:solidFill>
                  <a:srgbClr val="CC0000"/>
                </a:solidFill>
              </a:rPr>
              <a:t>没有动态混入）</a:t>
            </a:r>
            <a:r>
              <a:rPr lang="zh-CN" altLang="en-US" sz="1600" dirty="0" smtClean="0"/>
              <a:t>，可在不修改类声明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定义的情况下，扩展类的功能，非常的灵活，</a:t>
            </a:r>
            <a:r>
              <a:rPr lang="zh-CN" altLang="en-US" sz="1600" b="1" dirty="0" smtClean="0">
                <a:solidFill>
                  <a:srgbClr val="CC0000"/>
                </a:solidFill>
              </a:rPr>
              <a:t>耦合性低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/>
              <a:t>动态混入可以在不影响原有的继承关系的基础上，给指定的类扩展功能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[</a:t>
            </a:r>
            <a:r>
              <a:rPr lang="zh-CN" altLang="en-US" sz="1400" dirty="0">
                <a:solidFill>
                  <a:srgbClr val="CC0000"/>
                </a:solidFill>
              </a:rPr>
              <a:t>如</a:t>
            </a:r>
            <a:r>
              <a:rPr lang="zh-CN" altLang="en-US" sz="1400" dirty="0" smtClean="0">
                <a:solidFill>
                  <a:srgbClr val="CC0000"/>
                </a:solidFill>
              </a:rPr>
              <a:t>何理解</a:t>
            </a:r>
            <a:r>
              <a:rPr lang="en-US" altLang="zh-CN" sz="1600" dirty="0" smtClean="0"/>
              <a:t>]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 smtClean="0">
                <a:solidFill>
                  <a:srgbClr val="CC0000"/>
                </a:solidFill>
              </a:rPr>
              <a:t>案例演示</a:t>
            </a:r>
            <a:endParaRPr lang="en-US" altLang="zh-CN" sz="1600" dirty="0" smtClean="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 smtClean="0"/>
          </a:p>
          <a:p>
            <a:pPr marL="342900" indent="-342900">
              <a:buFontTx/>
              <a:buAutoNum type="arabicParenR"/>
              <a:defRPr/>
            </a:pPr>
            <a:endParaRPr lang="en-US" altLang="zh-CN" sz="1600" dirty="0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 dirty="0"/>
              <a:t>思</a:t>
            </a:r>
            <a:r>
              <a:rPr lang="zh-CN" altLang="en-US" sz="1600" dirty="0" smtClean="0"/>
              <a:t>考：如果抽象类中有 抽象的方法，如何动态混入特质</a:t>
            </a:r>
            <a:r>
              <a:rPr lang="en-US" altLang="zh-CN" sz="1600" dirty="0" smtClean="0"/>
              <a:t>?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090" y="3582952"/>
            <a:ext cx="23165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Operate3 {</a:t>
            </a:r>
          </a:p>
          <a:p>
            <a:r>
              <a:rPr lang="en-US" altLang="zh-CN" sz="1400" b="1"/>
              <a:t>  def insert(id: Int): Unit = {</a:t>
            </a:r>
          </a:p>
          <a:p>
            <a:r>
              <a:rPr lang="en-US" altLang="zh-CN" sz="1400" b="1"/>
              <a:t>    println("</a:t>
            </a:r>
            <a:r>
              <a:rPr lang="zh-CN" altLang="en-US" sz="1400" b="1"/>
              <a:t>插入数据 </a:t>
            </a:r>
            <a:r>
              <a:rPr lang="en-US" altLang="zh-CN" sz="1400" b="1"/>
              <a:t>= " + id)</a:t>
            </a:r>
          </a:p>
          <a:p>
            <a:r>
              <a:rPr lang="en-US" altLang="zh-CN" sz="1400" b="1"/>
              <a:t>  }</a:t>
            </a:r>
          </a:p>
          <a:p>
            <a:r>
              <a:rPr lang="en-US" altLang="zh-CN" sz="1400" b="1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2555776" y="3582952"/>
            <a:ext cx="193950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class OracleDB {</a:t>
            </a:r>
          </a:p>
          <a:p>
            <a:r>
              <a:rPr lang="en-US" altLang="zh-CN" sz="1400" b="1"/>
              <a:t>}</a:t>
            </a:r>
          </a:p>
          <a:p>
            <a:r>
              <a:rPr lang="en-US" altLang="zh-CN" sz="1400" b="1"/>
              <a:t>abstract class MySQL3 {</a:t>
            </a:r>
          </a:p>
          <a:p>
            <a:r>
              <a:rPr lang="en-US" altLang="zh-CN" sz="1400" b="1"/>
              <a:t>}</a:t>
            </a:r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915226" y="3510944"/>
            <a:ext cx="366959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var oracle = new OracleDB with  Operate3</a:t>
            </a:r>
          </a:p>
          <a:p>
            <a:r>
              <a:rPr lang="en-US" altLang="zh-CN" sz="1600"/>
              <a:t>oracle.insert(999)</a:t>
            </a:r>
          </a:p>
          <a:p>
            <a:r>
              <a:rPr lang="en-US" altLang="zh-CN" sz="1600"/>
              <a:t>val mysql = new MySQL3 with Operate3</a:t>
            </a:r>
          </a:p>
          <a:p>
            <a:r>
              <a:rPr lang="en-US" altLang="zh-CN" sz="1600"/>
              <a:t>mysql.insert(4)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326891"/>
            <a:ext cx="80648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有特质的对象，动态混入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/>
              <a:t>课</a:t>
            </a:r>
            <a:r>
              <a:rPr lang="zh-CN" altLang="en-US" b="1" dirty="0" smtClean="0"/>
              <a:t>堂练习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中创建对象共有几种方式？</a:t>
            </a:r>
            <a:endParaRPr lang="zh-CN" altLang="en-US" dirty="0"/>
          </a:p>
          <a:p>
            <a:pPr>
              <a:defRPr/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对象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apply 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创建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匿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名子类方式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动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态混入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zh-CN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本介绍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/>
              <a:t>构建对象的同时如果混入多个特质</a:t>
            </a:r>
            <a:r>
              <a:rPr lang="zh-CN" altLang="en-US" dirty="0" smtClean="0"/>
              <a:t>，称</a:t>
            </a:r>
            <a:r>
              <a:rPr lang="zh-CN" altLang="en-US" dirty="0"/>
              <a:t>之</a:t>
            </a:r>
            <a:r>
              <a:rPr lang="zh-CN" altLang="en-US" dirty="0" smtClean="0"/>
              <a:t>为</a:t>
            </a:r>
            <a:r>
              <a:rPr lang="zh-CN" altLang="en-US" b="1" dirty="0" smtClean="0">
                <a:solidFill>
                  <a:srgbClr val="CC0000"/>
                </a:solidFill>
              </a:rPr>
              <a:t>叠加特</a:t>
            </a:r>
            <a:r>
              <a:rPr lang="zh-CN" altLang="en-US" dirty="0" smtClean="0"/>
              <a:t>质，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那</a:t>
            </a:r>
            <a:r>
              <a:rPr lang="zh-CN" altLang="en-US" b="1" dirty="0"/>
              <a:t>么</a:t>
            </a:r>
            <a:r>
              <a:rPr lang="zh-CN" altLang="en-US" b="1" dirty="0">
                <a:solidFill>
                  <a:srgbClr val="CC0000"/>
                </a:solidFill>
              </a:rPr>
              <a:t>特质声明</a:t>
            </a:r>
            <a:r>
              <a:rPr lang="zh-CN" altLang="en-US" b="1" dirty="0">
                <a:solidFill>
                  <a:srgbClr val="FF0000"/>
                </a:solidFill>
              </a:rPr>
              <a:t>顺序</a:t>
            </a:r>
            <a:r>
              <a:rPr lang="zh-CN" altLang="en-US" b="1" dirty="0">
                <a:solidFill>
                  <a:srgbClr val="CC0000"/>
                </a:solidFill>
              </a:rPr>
              <a:t>从左到右</a:t>
            </a:r>
            <a:r>
              <a:rPr lang="zh-CN" altLang="en-US" b="1" dirty="0"/>
              <a:t>，方法执行顺序</a:t>
            </a:r>
            <a:r>
              <a:rPr lang="zh-CN" altLang="en-US" b="1" dirty="0">
                <a:solidFill>
                  <a:srgbClr val="CC0000"/>
                </a:solidFill>
              </a:rPr>
              <a:t>从右到</a:t>
            </a:r>
            <a:r>
              <a:rPr lang="zh-CN" altLang="en-US" b="1" dirty="0" smtClean="0">
                <a:solidFill>
                  <a:srgbClr val="CC0000"/>
                </a:solidFill>
              </a:rPr>
              <a:t>左</a:t>
            </a:r>
            <a:r>
              <a:rPr lang="zh-CN" altLang="en-US" b="1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5175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/>
              <a:t>叠加</a:t>
            </a:r>
            <a:r>
              <a:rPr lang="zh-CN" altLang="en-US" b="1"/>
              <a:t>特质</a:t>
            </a:r>
            <a:r>
              <a:rPr lang="zh-CN" altLang="en-US" b="1" smtClean="0"/>
              <a:t>应用案例</a:t>
            </a:r>
            <a:endParaRPr lang="en-US" altLang="zh-CN" b="1" smtClean="0"/>
          </a:p>
          <a:p>
            <a:pPr>
              <a:defRPr/>
            </a:pPr>
            <a:r>
              <a:rPr lang="zh-CN" altLang="en-US" sz="1600" b="1">
                <a:latin typeface="Arial" pitchFamily="34" charset="0"/>
                <a:cs typeface="Arial" pitchFamily="34" charset="0"/>
              </a:rPr>
              <a:t>目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：分析叠加特质时，对象的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600" smtClean="0">
                <a:latin typeface="Arial" pitchFamily="34" charset="0"/>
                <a:cs typeface="Arial" pitchFamily="34" charset="0"/>
              </a:rPr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构建顺序，和执行方法的顺序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287" y="2646268"/>
            <a:ext cx="1828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Operate4 {</a:t>
            </a:r>
          </a:p>
          <a:p>
            <a:r>
              <a:rPr lang="en-US" altLang="zh-CN" sz="1400"/>
              <a:t>  println("Operate4...")</a:t>
            </a:r>
          </a:p>
          <a:p>
            <a:r>
              <a:rPr lang="en-US" altLang="zh-CN" sz="1400"/>
              <a:t>  def insert(id : Int)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275930" y="3799556"/>
            <a:ext cx="2855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Data4 extends Operate4 {</a:t>
            </a:r>
          </a:p>
          <a:p>
            <a:r>
              <a:rPr lang="en-US" altLang="zh-CN" sz="1400"/>
              <a:t>  println("Data4")</a:t>
            </a:r>
          </a:p>
          <a:p>
            <a:r>
              <a:rPr lang="en-US" altLang="zh-CN" sz="1400"/>
              <a:t>  override  def insert(id : Int): Unit = {</a:t>
            </a:r>
          </a:p>
          <a:p>
            <a:r>
              <a:rPr lang="en-US" altLang="zh-CN" sz="1400"/>
              <a:t>    println("</a:t>
            </a:r>
            <a:r>
              <a:rPr lang="zh-CN" altLang="en-US" sz="1400"/>
              <a:t>插入数据 </a:t>
            </a:r>
            <a:r>
              <a:rPr lang="en-US" altLang="zh-CN" sz="1400"/>
              <a:t>= " + id)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3779912" y="360015"/>
            <a:ext cx="4235392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trait DB4 extends Data4 {</a:t>
            </a:r>
          </a:p>
          <a:p>
            <a:r>
              <a:rPr lang="en-US" altLang="zh-CN" sz="1400"/>
              <a:t>  println("DB4")</a:t>
            </a:r>
          </a:p>
          <a:p>
            <a:r>
              <a:rPr lang="en-US" altLang="zh-CN" sz="1400"/>
              <a:t>  override def insert(id : Int): Unit = {</a:t>
            </a:r>
          </a:p>
          <a:p>
            <a:r>
              <a:rPr lang="en-US" altLang="zh-CN" sz="1400"/>
              <a:t>    print("</a:t>
            </a:r>
            <a:r>
              <a:rPr lang="zh-CN" altLang="en-US" sz="1400"/>
              <a:t>向数据库</a:t>
            </a:r>
            <a:r>
              <a:rPr lang="en-US" altLang="zh-CN" sz="1400" smtClean="0"/>
              <a:t>")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CC0000"/>
                </a:solidFill>
              </a:rPr>
              <a:t>super.insert(id)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TextBox 7"/>
          <p:cNvSpPr txBox="1"/>
          <p:nvPr/>
        </p:nvSpPr>
        <p:spPr>
          <a:xfrm>
            <a:off x="3748509" y="2088207"/>
            <a:ext cx="504056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trait File4 extends  Data4 {</a:t>
            </a:r>
          </a:p>
          <a:p>
            <a:r>
              <a:rPr lang="en-US" altLang="zh-CN" sz="1400"/>
              <a:t>  println("File4")</a:t>
            </a:r>
          </a:p>
          <a:p>
            <a:r>
              <a:rPr lang="en-US" altLang="zh-CN" sz="1400"/>
              <a:t>  override def insert(id : Int): Unit = {</a:t>
            </a:r>
          </a:p>
          <a:p>
            <a:r>
              <a:rPr lang="en-US" altLang="zh-CN" sz="1400"/>
              <a:t>    print("</a:t>
            </a:r>
            <a:r>
              <a:rPr lang="zh-CN" altLang="en-US" sz="1400"/>
              <a:t>向文件</a:t>
            </a:r>
            <a:r>
              <a:rPr lang="en-US" altLang="zh-CN" sz="1400" smtClean="0"/>
              <a:t>")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CC0000"/>
                </a:solidFill>
              </a:rPr>
              <a:t>super.insert(id)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}}</a:t>
            </a:r>
            <a:endParaRPr lang="en-US" altLang="zh-CN" sz="1400"/>
          </a:p>
          <a:p>
            <a:r>
              <a:rPr lang="en-US" altLang="zh-CN" sz="1400"/>
              <a:t>class MySQL4 </a:t>
            </a:r>
            <a:r>
              <a:rPr lang="en-US" altLang="zh-CN" sz="1400" smtClean="0"/>
              <a:t>{}</a:t>
            </a:r>
            <a:endParaRPr lang="zh-CN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779912" y="3888407"/>
            <a:ext cx="500915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CC0000"/>
                </a:solidFill>
              </a:rPr>
              <a:t>// 1.Scala</a:t>
            </a:r>
            <a:r>
              <a:rPr lang="zh-CN" altLang="en-US" sz="1400" b="1" dirty="0">
                <a:solidFill>
                  <a:srgbClr val="CC0000"/>
                </a:solidFill>
              </a:rPr>
              <a:t>在叠加特质的时候，会首先从后面的特质开始执行</a:t>
            </a:r>
          </a:p>
          <a:p>
            <a:r>
              <a:rPr lang="en-US" altLang="zh-CN" sz="1400" b="1" dirty="0" smtClean="0">
                <a:solidFill>
                  <a:srgbClr val="CC0000"/>
                </a:solidFill>
              </a:rPr>
              <a:t>// 2.Scala</a:t>
            </a:r>
            <a:r>
              <a:rPr lang="zh-CN" altLang="en-US" sz="1400" b="1" dirty="0">
                <a:solidFill>
                  <a:srgbClr val="CC0000"/>
                </a:solidFill>
              </a:rPr>
              <a:t>中特质中如果调用</a:t>
            </a:r>
            <a:r>
              <a:rPr lang="en-US" altLang="zh-CN" sz="1400" b="1" dirty="0">
                <a:solidFill>
                  <a:srgbClr val="CC0000"/>
                </a:solidFill>
              </a:rPr>
              <a:t>super</a:t>
            </a:r>
            <a:r>
              <a:rPr lang="zh-CN" altLang="en-US" sz="1400" b="1" dirty="0">
                <a:solidFill>
                  <a:srgbClr val="CC0000"/>
                </a:solidFill>
              </a:rPr>
              <a:t>，并不是表示调用父特质的方法，而是向前面（左边）继续查找特质，如果找不到，才会去父特质查找</a:t>
            </a:r>
          </a:p>
          <a:p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mysql</a:t>
            </a:r>
            <a:r>
              <a:rPr lang="en-US" altLang="zh-CN" sz="1400" dirty="0"/>
              <a:t> = new MySQL4 with DB4 with </a:t>
            </a:r>
            <a:r>
              <a:rPr lang="en-US" altLang="zh-CN" sz="1400" dirty="0" smtClean="0"/>
              <a:t>File4</a:t>
            </a:r>
            <a:endParaRPr lang="zh-CN" altLang="en-US" sz="1400" dirty="0"/>
          </a:p>
          <a:p>
            <a:r>
              <a:rPr lang="en-US" altLang="zh-CN" sz="1400" dirty="0" smtClean="0"/>
              <a:t>//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mysql</a:t>
            </a:r>
            <a:r>
              <a:rPr lang="en-US" altLang="zh-CN" sz="1400" dirty="0"/>
              <a:t> = new MySQL4 with File4 with </a:t>
            </a:r>
            <a:r>
              <a:rPr lang="en-US" altLang="zh-CN" sz="1400" dirty="0" smtClean="0"/>
              <a:t>DB4</a:t>
            </a:r>
          </a:p>
          <a:p>
            <a:r>
              <a:rPr lang="en-US" altLang="zh-CN" sz="1400" dirty="0" err="1" smtClean="0"/>
              <a:t>mysql.insert</a:t>
            </a:r>
            <a:r>
              <a:rPr lang="en-US" altLang="zh-CN" sz="1400" dirty="0" smtClean="0"/>
              <a:t>(888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6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叠加特质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 smtClean="0"/>
              <a:t>叠加特质注意事项和细节</a:t>
            </a:r>
            <a:endParaRPr lang="en-US" altLang="zh-CN" b="1" dirty="0" smtClean="0"/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质声明顺序从左到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右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在执行叠加对象的方法时，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会首先从后面的特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从右向左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开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始执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行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中特质中如果调用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super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，并不是表示调用父特质的方法，而是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向前面（左边）继续查找特质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，如果找不到，才会去父特质查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找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如果想要调用具体特质的方法，可以指定：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super[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特质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xxx(…).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其中的泛型必须是该特质的直接超类类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型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叠加特质的课堂练习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要求：修改一下</a:t>
            </a:r>
            <a:r>
              <a:rPr lang="zh-CN" altLang="en-US" dirty="0"/>
              <a:t>构建对象</a:t>
            </a:r>
            <a:r>
              <a:rPr lang="zh-CN" altLang="en-US" dirty="0" smtClean="0"/>
              <a:t>的混</a:t>
            </a:r>
            <a:r>
              <a:rPr lang="zh-CN" altLang="en-US" dirty="0"/>
              <a:t>入多个特</a:t>
            </a:r>
            <a:r>
              <a:rPr lang="zh-CN" altLang="en-US" dirty="0" smtClean="0"/>
              <a:t>质的顺序，请学员说出输出结果</a:t>
            </a:r>
            <a:r>
              <a:rPr lang="en-US" altLang="zh-CN" dirty="0" smtClean="0"/>
              <a:t>.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367508"/>
            <a:ext cx="446449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trait File4 extends  Data4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("File4")</a:t>
            </a:r>
          </a:p>
          <a:p>
            <a:r>
              <a:rPr lang="en-US" altLang="zh-CN" sz="1400" dirty="0"/>
              <a:t>  override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insert(id 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): Unit = {</a:t>
            </a:r>
          </a:p>
          <a:p>
            <a:r>
              <a:rPr lang="en-US" altLang="zh-CN" sz="1400" dirty="0"/>
              <a:t>    print("</a:t>
            </a:r>
            <a:r>
              <a:rPr lang="zh-CN" altLang="en-US" sz="1400" dirty="0"/>
              <a:t>向文件</a:t>
            </a:r>
            <a:r>
              <a:rPr lang="en-US" altLang="zh-CN" sz="1400" dirty="0" smtClean="0"/>
              <a:t>")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smtClean="0">
                <a:solidFill>
                  <a:srgbClr val="CC0000"/>
                </a:solidFill>
              </a:rPr>
              <a:t>super[Data4].insert(id)</a:t>
            </a:r>
            <a:endParaRPr lang="en-US" altLang="zh-CN" sz="1400" dirty="0">
              <a:solidFill>
                <a:srgbClr val="CC0000"/>
              </a:solidFill>
            </a:endParaRP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}}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851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smtClean="0"/>
              <a:t>提出问题，看段代码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运行代码，并小结问题 （</a:t>
            </a:r>
            <a:r>
              <a:rPr lang="zh-CN" altLang="en-US" b="1"/>
              <a:t>错</a:t>
            </a:r>
            <a:r>
              <a:rPr lang="zh-CN" altLang="en-US" b="1" smtClean="0"/>
              <a:t>误，原因就是没有完全的实现</a:t>
            </a:r>
            <a:r>
              <a:rPr lang="en-US" altLang="zh-CN" b="1" smtClean="0"/>
              <a:t>insert</a:t>
            </a:r>
            <a:r>
              <a:rPr lang="zh-CN" altLang="en-US" b="1" smtClean="0"/>
              <a:t>，同时你还没有声明 </a:t>
            </a:r>
            <a:r>
              <a:rPr lang="en-US" altLang="zh-CN" b="1" smtClean="0"/>
              <a:t>abstract overrid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>
              <a:defRPr/>
            </a:pPr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2361138"/>
            <a:ext cx="547260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trait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Operate5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insert(id : Int)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trait File5 extends Operate5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def insert( id : Int ): Unit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将数据保存到文件中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..")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  super.insert(id)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smtClean="0"/>
              <a:t>解决问题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方式</a:t>
            </a:r>
            <a:r>
              <a:rPr lang="en-US" altLang="zh-CN" b="1" smtClean="0"/>
              <a:t>1 : </a:t>
            </a:r>
            <a:r>
              <a:rPr lang="zh-CN" altLang="en-US" b="1" smtClean="0"/>
              <a:t>去掉 </a:t>
            </a:r>
            <a:r>
              <a:rPr lang="en-US" altLang="zh-CN" b="1" smtClean="0"/>
              <a:t>super()... 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方式</a:t>
            </a:r>
            <a:r>
              <a:rPr lang="en-US" altLang="zh-CN" b="1" smtClean="0"/>
              <a:t>2:  </a:t>
            </a:r>
            <a:r>
              <a:rPr lang="zh-CN" altLang="en-US" smtClean="0"/>
              <a:t>调</a:t>
            </a:r>
            <a:r>
              <a:rPr lang="zh-CN" altLang="en-US"/>
              <a:t>用父特质的抽象方法，那么在实际使用时，没有方法的具体实现，</a:t>
            </a:r>
            <a:r>
              <a:rPr lang="zh-CN" altLang="en-US" b="1">
                <a:solidFill>
                  <a:srgbClr val="CC0000"/>
                </a:solidFill>
              </a:rPr>
              <a:t>无法编译通过</a:t>
            </a:r>
            <a:r>
              <a:rPr lang="zh-CN" altLang="en-US"/>
              <a:t>，为了避免这种情况的发生。</a:t>
            </a:r>
            <a:r>
              <a:rPr lang="zh-CN" altLang="en-US" b="1">
                <a:solidFill>
                  <a:srgbClr val="CC0000"/>
                </a:solidFill>
              </a:rPr>
              <a:t>可重写抽象方法</a:t>
            </a:r>
            <a:r>
              <a:rPr lang="zh-CN" altLang="en-US"/>
              <a:t>，这样在使用时，就</a:t>
            </a:r>
            <a:r>
              <a:rPr lang="zh-CN" altLang="en-US" b="1">
                <a:solidFill>
                  <a:srgbClr val="CC0000"/>
                </a:solidFill>
              </a:rPr>
              <a:t>必</a:t>
            </a:r>
            <a:r>
              <a:rPr lang="zh-CN" altLang="en-US" b="1" smtClean="0">
                <a:solidFill>
                  <a:srgbClr val="CC0000"/>
                </a:solidFill>
              </a:rPr>
              <a:t>须</a:t>
            </a:r>
            <a:r>
              <a:rPr lang="zh-CN" altLang="en-US" b="1">
                <a:solidFill>
                  <a:srgbClr val="CC0000"/>
                </a:solidFill>
              </a:rPr>
              <a:t>考</a:t>
            </a:r>
            <a:r>
              <a:rPr lang="zh-CN" altLang="en-US" b="1" smtClean="0">
                <a:solidFill>
                  <a:srgbClr val="CC0000"/>
                </a:solidFill>
              </a:rPr>
              <a:t>虑动态混入的顺序问题</a:t>
            </a:r>
            <a:r>
              <a:rPr lang="zh-CN" altLang="en-US" smtClean="0"/>
              <a:t>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19" y="3998743"/>
            <a:ext cx="1537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insert(id : Int)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979712" y="3998743"/>
            <a:ext cx="35950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File5 </a:t>
            </a:r>
            <a:r>
              <a:rPr lang="en-US" altLang="zh-CN" sz="1400" b="1"/>
              <a:t>extends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abstract override  def </a:t>
            </a:r>
            <a:r>
              <a:rPr lang="en-US" altLang="zh-CN" sz="1400"/>
              <a:t>insert( id : Int ): Unit =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</a:t>
            </a:r>
            <a:r>
              <a:rPr lang="en-US" altLang="zh-CN" sz="1400" b="1"/>
              <a:t>"</a:t>
            </a:r>
            <a:r>
              <a:rPr lang="zh-CN" altLang="en-US" sz="1400" b="1"/>
              <a:t>将数据保存到文件中</a:t>
            </a:r>
            <a:r>
              <a:rPr lang="en-US" altLang="zh-CN" sz="1400" b="1"/>
              <a:t>.."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b="1"/>
              <a:t>super</a:t>
            </a:r>
            <a:r>
              <a:rPr lang="en-US" altLang="zh-CN" sz="1400"/>
              <a:t>.insert(id)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5547456" y="3816399"/>
            <a:ext cx="36097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b="1"/>
              <a:t>trait </a:t>
            </a:r>
            <a:r>
              <a:rPr lang="en-US" altLang="zh-CN" sz="1400"/>
              <a:t>DB5 </a:t>
            </a:r>
            <a:r>
              <a:rPr lang="en-US" altLang="zh-CN" sz="1400" b="1"/>
              <a:t>extends  </a:t>
            </a:r>
            <a:r>
              <a:rPr lang="en-US" altLang="zh-CN" sz="1400"/>
              <a:t>Operate5 {</a:t>
            </a:r>
            <a:br>
              <a:rPr lang="en-US" altLang="zh-CN" sz="1400"/>
            </a:br>
            <a:r>
              <a:rPr lang="en-US" altLang="zh-CN" sz="1400"/>
              <a:t>  </a:t>
            </a:r>
            <a:r>
              <a:rPr lang="en-US" altLang="zh-CN" sz="1400" b="1"/>
              <a:t>def </a:t>
            </a:r>
            <a:r>
              <a:rPr lang="en-US" altLang="zh-CN" sz="1400"/>
              <a:t>insert( id : Int ): Unit = {</a:t>
            </a:r>
            <a:br>
              <a:rPr lang="en-US" altLang="zh-CN" sz="1400"/>
            </a:br>
            <a:r>
              <a:rPr lang="en-US" altLang="zh-CN" sz="1400"/>
              <a:t>    </a:t>
            </a:r>
            <a:r>
              <a:rPr lang="en-US" altLang="zh-CN" sz="1400" i="1"/>
              <a:t>println</a:t>
            </a:r>
            <a:r>
              <a:rPr lang="en-US" altLang="zh-CN" sz="1400"/>
              <a:t>(</a:t>
            </a:r>
            <a:r>
              <a:rPr lang="en-US" altLang="zh-CN" sz="1400" b="1"/>
              <a:t>"</a:t>
            </a:r>
            <a:r>
              <a:rPr lang="zh-CN" altLang="en-US" sz="1400" b="1"/>
              <a:t>将数据保存到数据库中</a:t>
            </a:r>
            <a:r>
              <a:rPr lang="en-US" altLang="zh-CN" sz="1400" b="1"/>
              <a:t>.."</a:t>
            </a:r>
            <a:r>
              <a:rPr lang="en-US" altLang="zh-CN" sz="1400"/>
              <a:t>)</a:t>
            </a:r>
            <a:br>
              <a:rPr lang="en-US" altLang="zh-CN" sz="1400"/>
            </a:br>
            <a:r>
              <a:rPr lang="en-US" altLang="zh-CN" sz="1400"/>
              <a:t>  }</a:t>
            </a:r>
            <a:br>
              <a:rPr lang="en-US" altLang="zh-CN" sz="1400"/>
            </a:br>
            <a:r>
              <a:rPr lang="en-US" altLang="zh-CN" sz="1400" smtClean="0"/>
              <a:t>}</a:t>
            </a:r>
          </a:p>
          <a:p>
            <a:r>
              <a:rPr lang="en-US" altLang="zh-CN" sz="1400" b="1"/>
              <a:t>class </a:t>
            </a:r>
            <a:r>
              <a:rPr lang="en-US" altLang="zh-CN" sz="1400"/>
              <a:t>MySQL5 </a:t>
            </a:r>
            <a:r>
              <a:rPr lang="en-US" altLang="zh-CN" sz="1400" smtClean="0"/>
              <a:t>{}</a:t>
            </a:r>
          </a:p>
          <a:p>
            <a:r>
              <a:rPr lang="en-US" altLang="zh-CN" sz="1400" b="1"/>
              <a:t>val </a:t>
            </a:r>
            <a:r>
              <a:rPr lang="en-US" altLang="zh-CN" sz="1400"/>
              <a:t>mysql5 = </a:t>
            </a:r>
            <a:r>
              <a:rPr lang="en-US" altLang="zh-CN" sz="1400" b="1"/>
              <a:t>new </a:t>
            </a:r>
            <a:r>
              <a:rPr lang="en-US" altLang="zh-CN" sz="1400"/>
              <a:t>MySQL5 </a:t>
            </a:r>
            <a:r>
              <a:rPr lang="en-US" altLang="zh-CN" sz="1400" b="1"/>
              <a:t>with </a:t>
            </a:r>
            <a:r>
              <a:rPr lang="en-US" altLang="zh-CN" sz="1400"/>
              <a:t>DB5  </a:t>
            </a:r>
            <a:r>
              <a:rPr lang="en-US" altLang="zh-CN" sz="1400" b="1"/>
              <a:t>with </a:t>
            </a:r>
            <a:r>
              <a:rPr lang="en-US" altLang="zh-CN" sz="1400"/>
              <a:t>File5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4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在特质中重写抽象方法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/>
              <a:t>理解 </a:t>
            </a:r>
            <a:r>
              <a:rPr lang="en-US" altLang="zh-CN" dirty="0" smtClean="0"/>
              <a:t>abstract override </a:t>
            </a:r>
            <a:r>
              <a:rPr lang="zh-CN" altLang="en-US" dirty="0" smtClean="0"/>
              <a:t>的小技巧分享：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可以这里理解，当我们给某个方法增加了</a:t>
            </a:r>
            <a:r>
              <a:rPr lang="en-US" altLang="zh-CN" b="1" dirty="0" smtClean="0"/>
              <a:t>abstract override </a:t>
            </a:r>
            <a:r>
              <a:rPr lang="zh-CN" altLang="en-US" dirty="0" smtClean="0"/>
              <a:t>后，就是明确的告诉编译器，该方法确实是重写了父特质的抽象方法，但是重写后，该方法仍然是一个抽象方法（因为没有完全的实现，</a:t>
            </a:r>
            <a:r>
              <a:rPr lang="zh-CN" altLang="en-US" b="1" dirty="0" smtClean="0"/>
              <a:t>需要其它特质继续实现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通过混入顺序</a:t>
            </a:r>
            <a:r>
              <a:rPr lang="en-US" altLang="zh-CN" b="1" dirty="0" smtClean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653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特质中重写抽象方法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/>
              <a:t>重写抽象方法时需要考虑混入特质的</a:t>
            </a:r>
            <a:r>
              <a:rPr lang="zh-CN" altLang="en-US" b="1">
                <a:solidFill>
                  <a:srgbClr val="CC0000"/>
                </a:solidFill>
              </a:rPr>
              <a:t>顺序问</a:t>
            </a:r>
            <a:r>
              <a:rPr lang="zh-CN" altLang="en-US" b="1" smtClean="0">
                <a:solidFill>
                  <a:srgbClr val="CC0000"/>
                </a:solidFill>
              </a:rPr>
              <a:t>题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CC0000"/>
                </a:solidFill>
              </a:rPr>
              <a:t>完整性</a:t>
            </a:r>
            <a:r>
              <a:rPr lang="zh-CN" altLang="en-US" smtClean="0"/>
              <a:t>问题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看</a:t>
            </a:r>
            <a:r>
              <a:rPr lang="en-US" altLang="zh-CN"/>
              <a:t>4</a:t>
            </a:r>
            <a:r>
              <a:rPr lang="zh-CN" altLang="en-US" smtClean="0"/>
              <a:t>个案例，并判断结果。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593053" y="2664271"/>
            <a:ext cx="7435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var </a:t>
            </a:r>
            <a:r>
              <a:rPr lang="en-US" altLang="zh-CN"/>
              <a:t>mysql2 = </a:t>
            </a:r>
            <a:r>
              <a:rPr lang="en-US" altLang="zh-CN" b="1"/>
              <a:t>new </a:t>
            </a:r>
            <a:r>
              <a:rPr lang="en-US" altLang="zh-CN"/>
              <a:t>MySQL5  </a:t>
            </a:r>
            <a:r>
              <a:rPr lang="en-US" altLang="zh-CN" b="1"/>
              <a:t>with </a:t>
            </a:r>
            <a:r>
              <a:rPr lang="en-US" altLang="zh-CN"/>
              <a:t>DB5 </a:t>
            </a:r>
            <a:r>
              <a:rPr lang="en-US" altLang="zh-CN" i="1" smtClean="0"/>
              <a:t>//ok 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mysql2.insert(100</a:t>
            </a:r>
            <a:r>
              <a:rPr lang="en-US" altLang="zh-CN" smtClean="0"/>
              <a:t>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var </a:t>
            </a:r>
            <a:r>
              <a:rPr lang="en-US" altLang="zh-CN"/>
              <a:t>mysql3 = </a:t>
            </a:r>
            <a:r>
              <a:rPr lang="en-US" altLang="zh-CN" b="1"/>
              <a:t>new </a:t>
            </a:r>
            <a:r>
              <a:rPr lang="en-US" altLang="zh-CN"/>
              <a:t>MySQL5  </a:t>
            </a:r>
            <a:r>
              <a:rPr lang="en-US" altLang="zh-CN" b="1"/>
              <a:t>with </a:t>
            </a:r>
            <a:r>
              <a:rPr lang="en-US" altLang="zh-CN"/>
              <a:t>File5 </a:t>
            </a:r>
            <a:r>
              <a:rPr lang="en-US" altLang="zh-CN" i="1" smtClean="0"/>
              <a:t>//error </a:t>
            </a:r>
            <a:br>
              <a:rPr lang="en-US" altLang="zh-CN" i="1" smtClean="0"/>
            </a:br>
            <a:r>
              <a:rPr lang="en-US" altLang="zh-CN" smtClean="0"/>
              <a:t>mysql2.insert(100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 b="1"/>
              <a:t>var </a:t>
            </a:r>
            <a:r>
              <a:rPr lang="en-US" altLang="zh-CN"/>
              <a:t>mysql4 = </a:t>
            </a:r>
            <a:r>
              <a:rPr lang="en-US" altLang="zh-CN" b="1"/>
              <a:t>new </a:t>
            </a:r>
            <a:r>
              <a:rPr lang="en-US" altLang="zh-CN"/>
              <a:t>MySQL5 </a:t>
            </a:r>
            <a:r>
              <a:rPr lang="en-US" altLang="zh-CN" b="1"/>
              <a:t>with </a:t>
            </a:r>
            <a:r>
              <a:rPr lang="en-US" altLang="zh-CN" smtClean="0"/>
              <a:t>File5 </a:t>
            </a:r>
            <a:r>
              <a:rPr lang="en-US" altLang="zh-CN" b="1" smtClean="0"/>
              <a:t>with </a:t>
            </a:r>
            <a:r>
              <a:rPr lang="en-US" altLang="zh-CN"/>
              <a:t>DB5</a:t>
            </a:r>
            <a:r>
              <a:rPr lang="en-US" altLang="zh-CN" i="1" smtClean="0"/>
              <a:t>// error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mysql4.insert(100</a:t>
            </a:r>
            <a:r>
              <a:rPr lang="en-US" altLang="zh-CN" smtClean="0"/>
              <a:t>)</a:t>
            </a:r>
            <a:endParaRPr lang="en-US" altLang="zh-CN"/>
          </a:p>
          <a:p>
            <a:r>
              <a:rPr lang="en-US" altLang="zh-CN" b="1"/>
              <a:t>var </a:t>
            </a:r>
            <a:r>
              <a:rPr lang="en-US" altLang="zh-CN"/>
              <a:t>mysql4 = </a:t>
            </a:r>
            <a:r>
              <a:rPr lang="en-US" altLang="zh-CN" b="1"/>
              <a:t>new </a:t>
            </a:r>
            <a:r>
              <a:rPr lang="en-US" altLang="zh-CN"/>
              <a:t>MySQL5 </a:t>
            </a:r>
            <a:r>
              <a:rPr lang="en-US" altLang="zh-CN" b="1"/>
              <a:t>with </a:t>
            </a:r>
            <a:r>
              <a:rPr lang="en-US" altLang="zh-CN" smtClean="0"/>
              <a:t>DB5 </a:t>
            </a:r>
            <a:r>
              <a:rPr lang="en-US" altLang="zh-CN" b="1"/>
              <a:t>with </a:t>
            </a:r>
            <a:r>
              <a:rPr lang="en-US" altLang="zh-CN" smtClean="0"/>
              <a:t>File5</a:t>
            </a:r>
            <a:r>
              <a:rPr lang="en-US" altLang="zh-CN" i="1" smtClean="0"/>
              <a:t>// ok</a:t>
            </a:r>
            <a:r>
              <a:rPr lang="en-US" altLang="zh-CN" i="1"/>
              <a:t/>
            </a:r>
            <a:br>
              <a:rPr lang="en-US" altLang="zh-CN" i="1"/>
            </a:br>
            <a:r>
              <a:rPr lang="en-US" altLang="zh-CN"/>
              <a:t>mysql4.insert(100)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作富接口使用的特质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rgbClr val="CC0000"/>
                </a:solidFill>
              </a:rPr>
              <a:t>富接口</a:t>
            </a:r>
            <a:r>
              <a:rPr lang="zh-CN" altLang="en-US" dirty="0"/>
              <a:t>：即该特质中既有抽象方法，又有非抽象方法</a:t>
            </a:r>
          </a:p>
          <a:p>
            <a:pPr>
              <a:defRPr/>
            </a:pPr>
            <a:endParaRPr lang="en-US" altLang="zh-CN" b="1" dirty="0" smtClean="0"/>
          </a:p>
          <a:p>
            <a:pPr>
              <a:defRPr/>
            </a:pPr>
            <a:endParaRPr lang="en-US" altLang="zh-CN" b="1" dirty="0" smtClean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 smtClean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99247"/>
              </p:ext>
            </p:extLst>
          </p:nvPr>
        </p:nvGraphicFramePr>
        <p:xfrm>
          <a:off x="683568" y="2376239"/>
          <a:ext cx="5144770" cy="201168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Operate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insert( id :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//</a:t>
                      </a:r>
                      <a:r>
                        <a:rPr lang="zh-CN" altLang="en-US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抽象</a:t>
                      </a:r>
                      <a:endParaRPr lang="en-US" sz="14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pageQuery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pageno:Int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pagesize:Int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): Unit = </a:t>
                      </a:r>
                      <a:r>
                        <a:rPr lang="en-US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 //</a:t>
                      </a:r>
                      <a:r>
                        <a:rPr lang="zh-CN" altLang="en-US" sz="1400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实现</a:t>
                      </a:r>
                      <a:endParaRPr lang="en-US" sz="1400" kern="100" dirty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lang="en-US" sz="1400" kern="100" dirty="0" err="1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</a:t>
                      </a:r>
                      <a:r>
                        <a:rPr 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("</a:t>
                      </a:r>
                      <a:r>
                        <a:rPr lang="zh-CN" altLang="en-US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分页查询</a:t>
                      </a:r>
                      <a:r>
                        <a:rPr lang="en-US" altLang="zh-CN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回顾下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的静态概念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CC0000"/>
                </a:solidFill>
              </a:rPr>
              <a:t>public </a:t>
            </a:r>
            <a:r>
              <a:rPr lang="en-US" altLang="zh-CN" b="1" dirty="0">
                <a:solidFill>
                  <a:srgbClr val="0070C0"/>
                </a:solidFill>
              </a:rPr>
              <a:t>static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zh-CN" altLang="en-US" b="1" dirty="0">
                <a:solidFill>
                  <a:srgbClr val="CC0000"/>
                </a:solidFill>
              </a:rPr>
              <a:t>返回值类型  方法名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参数列表</a:t>
            </a:r>
            <a:r>
              <a:rPr lang="en-US" altLang="zh-CN" b="1" dirty="0">
                <a:solidFill>
                  <a:srgbClr val="CC0000"/>
                </a:solidFill>
              </a:rPr>
              <a:t>) {</a:t>
            </a:r>
            <a:r>
              <a:rPr lang="zh-CN" altLang="en-US" b="1" dirty="0">
                <a:solidFill>
                  <a:srgbClr val="CC0000"/>
                </a:solidFill>
              </a:rPr>
              <a:t>方法体</a:t>
            </a:r>
            <a:r>
              <a:rPr lang="en-US" altLang="zh-CN" b="1" dirty="0" smtClean="0">
                <a:solidFill>
                  <a:srgbClr val="CC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 smtClean="0">
                <a:solidFill>
                  <a:srgbClr val="CC0000"/>
                </a:solidFill>
              </a:rPr>
              <a:t>     </a:t>
            </a:r>
            <a:r>
              <a:rPr lang="zh-CN" altLang="en-US" b="1" dirty="0" smtClean="0">
                <a:solidFill>
                  <a:srgbClr val="CC0000"/>
                </a:solidFill>
              </a:rPr>
              <a:t>静态属性</a:t>
            </a:r>
            <a:r>
              <a:rPr lang="en-US" altLang="zh-CN" b="1" dirty="0" smtClean="0">
                <a:solidFill>
                  <a:srgbClr val="CC0000"/>
                </a:solidFill>
              </a:rPr>
              <a:t>...</a:t>
            </a:r>
            <a:br>
              <a:rPr lang="en-US" altLang="zh-CN" b="1" dirty="0" smtClean="0">
                <a:solidFill>
                  <a:srgbClr val="CC0000"/>
                </a:solidFill>
              </a:rPr>
            </a:br>
            <a:r>
              <a:rPr lang="en-US" altLang="zh-CN" b="1" dirty="0" smtClean="0">
                <a:solidFill>
                  <a:srgbClr val="CC0000"/>
                </a:solidFill>
              </a:rPr>
              <a:t/>
            </a:r>
            <a:br>
              <a:rPr lang="en-US" altLang="zh-CN" b="1" dirty="0" smtClean="0">
                <a:solidFill>
                  <a:srgbClr val="CC0000"/>
                </a:solidFill>
              </a:rPr>
            </a:br>
            <a:r>
              <a:rPr lang="zh-CN" altLang="en-US" b="1" dirty="0" smtClean="0">
                <a:solidFill>
                  <a:srgbClr val="CC0000"/>
                </a:solidFill>
              </a:rPr>
              <a:t>说明</a:t>
            </a:r>
            <a:r>
              <a:rPr lang="en-US" altLang="zh-CN" b="1" dirty="0" smtClean="0">
                <a:solidFill>
                  <a:srgbClr val="CC0000"/>
                </a:solidFill>
              </a:rPr>
              <a:t>: </a:t>
            </a:r>
            <a:r>
              <a:rPr lang="en-US" altLang="zh-CN" dirty="0" smtClean="0"/>
              <a:t>Java</a:t>
            </a:r>
            <a:r>
              <a:rPr lang="zh-CN" altLang="en-US" dirty="0"/>
              <a:t>中静态方法并不是通过对象调用的，而是通过类对象调用的，所以静态操作并不是面向对象的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Scala</a:t>
            </a:r>
            <a:r>
              <a:rPr lang="zh-CN" altLang="en-US" dirty="0" smtClean="0"/>
              <a:t>中静态的概念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CC0000"/>
                </a:solidFill>
              </a:rPr>
              <a:t>伴生对象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Scala</a:t>
            </a:r>
            <a:r>
              <a:rPr lang="zh-CN" altLang="en-US" dirty="0"/>
              <a:t>语言是完全面向对象</a:t>
            </a:r>
            <a:r>
              <a:rPr lang="en-US" altLang="zh-CN" dirty="0"/>
              <a:t>(</a:t>
            </a:r>
            <a:r>
              <a:rPr lang="zh-CN" altLang="en-US" b="1" dirty="0"/>
              <a:t>万物皆对象</a:t>
            </a:r>
            <a:r>
              <a:rPr lang="en-US" altLang="zh-CN" dirty="0"/>
              <a:t>)</a:t>
            </a:r>
            <a:r>
              <a:rPr lang="zh-CN" altLang="en-US" dirty="0"/>
              <a:t>的语言，所以并没有静</a:t>
            </a:r>
            <a:r>
              <a:rPr lang="zh-CN" altLang="en-US" dirty="0" smtClean="0"/>
              <a:t>态的操作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中没有静态的概念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zh-CN" altLang="en-US" dirty="0"/>
              <a:t>但是为了能够和</a:t>
            </a:r>
            <a:r>
              <a:rPr lang="en-US" altLang="zh-CN" dirty="0"/>
              <a:t>Java</a:t>
            </a:r>
            <a:r>
              <a:rPr lang="zh-CN" altLang="en-US" dirty="0"/>
              <a:t>语言交</a:t>
            </a:r>
            <a:r>
              <a:rPr lang="zh-CN" altLang="en-US" dirty="0" smtClean="0"/>
              <a:t>互</a:t>
            </a:r>
            <a:r>
              <a:rPr lang="en-US" altLang="zh-CN" dirty="0" smtClean="0"/>
              <a:t>(</a:t>
            </a:r>
            <a:r>
              <a:rPr lang="zh-CN" altLang="en-US" sz="1400" dirty="0" smtClean="0"/>
              <a:t>因为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中有静态概念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就产生了一种特殊的对象来</a:t>
            </a:r>
            <a:r>
              <a:rPr lang="zh-CN" altLang="en-US" sz="2000" b="1" dirty="0"/>
              <a:t>模拟类对象</a:t>
            </a:r>
            <a:r>
              <a:rPr lang="zh-CN" altLang="en-US" dirty="0"/>
              <a:t>，我们称之为类的</a:t>
            </a:r>
            <a:r>
              <a:rPr lang="zh-CN" altLang="en-US" b="1" dirty="0">
                <a:solidFill>
                  <a:srgbClr val="CC0000"/>
                </a:solidFill>
              </a:rPr>
              <a:t>伴生对象</a:t>
            </a:r>
            <a:r>
              <a:rPr lang="zh-CN" altLang="en-US" dirty="0"/>
              <a:t>。这个类的所有</a:t>
            </a:r>
            <a:r>
              <a:rPr lang="zh-CN" altLang="en-US" b="1" dirty="0"/>
              <a:t>静态内容</a:t>
            </a:r>
            <a:r>
              <a:rPr lang="zh-CN" altLang="en-US" dirty="0"/>
              <a:t>都可以</a:t>
            </a:r>
            <a:r>
              <a:rPr lang="zh-CN" altLang="en-US" b="1" dirty="0">
                <a:solidFill>
                  <a:srgbClr val="CC0000"/>
                </a:solidFill>
              </a:rPr>
              <a:t>放置在它的伴生对象</a:t>
            </a:r>
            <a:r>
              <a:rPr lang="zh-CN" altLang="en-US" dirty="0"/>
              <a:t>中声明和调用</a:t>
            </a:r>
          </a:p>
          <a:p>
            <a:pPr>
              <a:defRPr/>
            </a:pPr>
            <a:r>
              <a:rPr lang="en-US" altLang="zh-CN" dirty="0"/>
              <a:t>			   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45572"/>
              </p:ext>
            </p:extLst>
          </p:nvPr>
        </p:nvGraphicFramePr>
        <p:xfrm>
          <a:off x="6407806" y="3463996"/>
          <a:ext cx="1877963" cy="46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包装程序外壳对象" showAsIcon="1" r:id="rId4" imgW="2885760" imgH="711360" progId="Package">
                  <p:embed/>
                </p:oleObj>
              </mc:Choice>
              <mc:Fallback>
                <p:oleObj name="包装程序外壳对象" showAsIcon="1" r:id="rId4" imgW="2885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7806" y="3463996"/>
                        <a:ext cx="1877963" cy="46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质中的具体字段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  <a:p>
            <a:r>
              <a:rPr lang="zh-CN" altLang="en-US" dirty="0" smtClean="0"/>
              <a:t>特</a:t>
            </a:r>
            <a:r>
              <a:rPr lang="zh-CN" altLang="en-US" dirty="0"/>
              <a:t>质中可以定义具体字段，如果初始化了就是具体字段，如果不初始化就是抽象字段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CC0000"/>
                </a:solidFill>
              </a:rPr>
              <a:t>混</a:t>
            </a:r>
            <a:r>
              <a:rPr lang="zh-CN" altLang="en-US" b="1" dirty="0">
                <a:solidFill>
                  <a:srgbClr val="CC0000"/>
                </a:solidFill>
              </a:rPr>
              <a:t>入该特质的类就具有了该字段</a:t>
            </a:r>
            <a:r>
              <a:rPr lang="zh-CN" altLang="en-US" dirty="0"/>
              <a:t>，字段不是继承，而</a:t>
            </a:r>
            <a:r>
              <a:rPr lang="zh-CN" altLang="en-US" dirty="0" smtClean="0"/>
              <a:t>是直接加</a:t>
            </a:r>
            <a:r>
              <a:rPr lang="zh-CN" altLang="en-US" dirty="0"/>
              <a:t>入</a:t>
            </a:r>
            <a:r>
              <a:rPr lang="zh-CN" altLang="en-US" dirty="0" smtClean="0"/>
              <a:t>类，成为自</a:t>
            </a:r>
            <a:r>
              <a:rPr lang="zh-CN" altLang="en-US" dirty="0"/>
              <a:t>己的字段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sz="1400" dirty="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dirty="0" smtClean="0">
                <a:solidFill>
                  <a:srgbClr val="CC0000"/>
                </a:solidFill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</a:rPr>
              <a:t>反编译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6134" y="3291171"/>
            <a:ext cx="1756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trait Operate6 </a:t>
            </a:r>
            <a:r>
              <a:rPr lang="en-US" altLang="zh-CN" sz="1400" smtClean="0"/>
              <a:t>{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var opertype : </a:t>
            </a:r>
            <a:r>
              <a:rPr lang="en-US" altLang="zh-CN" sz="1400" smtClean="0"/>
              <a:t>String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def insert()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2858532" y="3151484"/>
            <a:ext cx="249036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trait DB6 extends  Operate6 {</a:t>
            </a:r>
          </a:p>
          <a:p>
            <a:r>
              <a:rPr lang="en-US" altLang="zh-CN" sz="1400"/>
              <a:t>  var opertype : String = "insert</a:t>
            </a:r>
            <a:r>
              <a:rPr lang="en-US" altLang="zh-CN" sz="1400" smtClean="0"/>
              <a:t>"</a:t>
            </a:r>
            <a:endParaRPr lang="en-US" altLang="zh-CN" sz="1400"/>
          </a:p>
          <a:p>
            <a:r>
              <a:rPr lang="en-US" altLang="zh-CN" sz="1400"/>
              <a:t>  def insert(): Unit =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/>
              <a:t>class MySQL6 </a:t>
            </a:r>
            <a:r>
              <a:rPr lang="en-US" altLang="zh-CN" sz="1400" smtClean="0"/>
              <a:t>{}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5580112" y="3144541"/>
            <a:ext cx="320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var mysql = new MySQL6 with DB6</a:t>
            </a:r>
          </a:p>
          <a:p>
            <a:r>
              <a:rPr lang="en-US" altLang="zh-CN" sz="1600" smtClean="0"/>
              <a:t>//</a:t>
            </a:r>
            <a:r>
              <a:rPr lang="zh-CN" altLang="en-US" sz="1600"/>
              <a:t>通过反编译，可以看到 </a:t>
            </a:r>
            <a:r>
              <a:rPr lang="en-US" altLang="zh-CN" sz="1600" smtClean="0"/>
              <a:t>opertype</a:t>
            </a:r>
          </a:p>
          <a:p>
            <a:r>
              <a:rPr lang="en-US" altLang="zh-CN" sz="1600" smtClean="0"/>
              <a:t>println(mysql.opertype)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460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质中的抽象字段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/>
          </a:p>
          <a:p>
            <a:r>
              <a:rPr lang="zh-CN" altLang="en-US" smtClean="0"/>
              <a:t>特</a:t>
            </a:r>
            <a:r>
              <a:rPr lang="zh-CN" altLang="en-US"/>
              <a:t>质中未被初始化的字段在具体的子类中必须被重</a:t>
            </a:r>
            <a:r>
              <a:rPr lang="zh-CN" altLang="en-US" smtClean="0"/>
              <a:t>写。</a:t>
            </a:r>
            <a:endParaRPr lang="zh-CN" altLang="en-US"/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8772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/>
              <a:t>介绍</a:t>
            </a:r>
          </a:p>
          <a:p>
            <a:r>
              <a:rPr lang="zh-CN" altLang="en-US" sz="1600" dirty="0" smtClean="0"/>
              <a:t>特</a:t>
            </a:r>
            <a:r>
              <a:rPr lang="zh-CN" altLang="en-US" sz="1600" dirty="0"/>
              <a:t>质也是有构造器的，构造器中的内容由“字段的初始化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和</a:t>
            </a:r>
            <a:r>
              <a:rPr lang="zh-CN" altLang="en-US" sz="1600" dirty="0"/>
              <a:t>一些其他语句构成</a:t>
            </a:r>
            <a:r>
              <a:rPr lang="zh-CN" altLang="en-US" sz="1600" dirty="0" smtClean="0"/>
              <a:t>。具</a:t>
            </a:r>
            <a:r>
              <a:rPr lang="zh-CN" altLang="en-US" sz="1600" dirty="0"/>
              <a:t>体实现请参考</a:t>
            </a:r>
            <a:r>
              <a:rPr lang="zh-CN" altLang="en-US" sz="1600" dirty="0" smtClean="0"/>
              <a:t>“特质叠加”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/>
              <a:t>第一种特质构造顺序</a:t>
            </a:r>
            <a:r>
              <a:rPr lang="en-US" altLang="zh-CN" sz="1600" dirty="0" smtClean="0"/>
              <a:t>(</a:t>
            </a:r>
            <a:r>
              <a:rPr lang="zh-CN" altLang="en-US" sz="1600" b="1" dirty="0"/>
              <a:t>声明类的同时混入特</a:t>
            </a:r>
            <a:r>
              <a:rPr lang="zh-CN" altLang="en-US" sz="1600" b="1" dirty="0" smtClean="0"/>
              <a:t>质</a:t>
            </a:r>
            <a:r>
              <a:rPr lang="en-US" altLang="zh-CN" sz="1600" dirty="0" smtClean="0"/>
              <a:t>)</a:t>
            </a:r>
            <a:endParaRPr lang="zh-CN" altLang="en-US" sz="1600" dirty="0"/>
          </a:p>
          <a:p>
            <a:pPr marL="342900" indent="-342900">
              <a:buAutoNum type="arabicParenR"/>
            </a:pP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用当前类的超类构造</a:t>
            </a:r>
            <a:r>
              <a:rPr lang="zh-CN" altLang="en-US" sz="1600" dirty="0" smtClean="0"/>
              <a:t>器</a:t>
            </a: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一个特质的父特质构造</a:t>
            </a:r>
            <a:r>
              <a:rPr lang="zh-CN" altLang="en-US" sz="1600" dirty="0" smtClean="0"/>
              <a:t>器</a:t>
            </a: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一个特质构造</a:t>
            </a:r>
            <a:r>
              <a:rPr lang="zh-CN" altLang="en-US" sz="1600" dirty="0" smtClean="0"/>
              <a:t>器</a:t>
            </a: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二个特质构造器的父特质构造器</a:t>
            </a:r>
            <a:r>
              <a:rPr lang="en-US" altLang="zh-CN" sz="1600" dirty="0"/>
              <a:t>, </a:t>
            </a:r>
            <a:r>
              <a:rPr lang="zh-CN" altLang="en-US" sz="1600" dirty="0"/>
              <a:t>如果已经执行过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就</a:t>
            </a:r>
            <a:r>
              <a:rPr lang="zh-CN" altLang="en-US" sz="1600" dirty="0"/>
              <a:t>不再执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二个特质构造</a:t>
            </a:r>
            <a:r>
              <a:rPr lang="zh-CN" altLang="en-US" sz="1600" dirty="0" smtClean="0"/>
              <a:t>器</a:t>
            </a:r>
            <a:endParaRPr lang="en-US" altLang="zh-CN" sz="1600" dirty="0" smtClean="0"/>
          </a:p>
          <a:p>
            <a:pPr marL="342900" indent="-342900">
              <a:buAutoNum type="arabicParenR"/>
            </a:pPr>
            <a:r>
              <a:rPr lang="en-US" altLang="zh-CN" sz="1600" dirty="0" smtClean="0"/>
              <a:t>.......</a:t>
            </a:r>
            <a:r>
              <a:rPr lang="zh-CN" altLang="en-US" sz="1600" dirty="0" smtClean="0"/>
              <a:t>重复</a:t>
            </a:r>
            <a:r>
              <a:rPr lang="en-US" altLang="zh-CN" sz="1600" dirty="0" smtClean="0"/>
              <a:t>4,5</a:t>
            </a:r>
            <a:r>
              <a:rPr lang="zh-CN" altLang="en-US" sz="1600" dirty="0" smtClean="0"/>
              <a:t>的步骤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如果有第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个，第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个特质</a:t>
            </a:r>
            <a:r>
              <a:rPr lang="en-US" altLang="zh-CN" sz="1600" dirty="0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sz="1600" dirty="0" smtClean="0"/>
              <a:t>当</a:t>
            </a:r>
            <a:r>
              <a:rPr lang="zh-CN" altLang="en-US" sz="1600" dirty="0"/>
              <a:t>前类构造</a:t>
            </a:r>
            <a:r>
              <a:rPr lang="zh-CN" altLang="en-US" sz="1600" dirty="0" smtClean="0"/>
              <a:t>器   </a:t>
            </a:r>
            <a:r>
              <a:rPr lang="en-US" altLang="zh-CN" sz="1600" dirty="0" smtClean="0"/>
              <a:t>[</a:t>
            </a:r>
            <a:r>
              <a:rPr lang="zh-CN" altLang="en-US" sz="1600" dirty="0" smtClean="0">
                <a:solidFill>
                  <a:srgbClr val="CC0000"/>
                </a:solidFill>
              </a:rPr>
              <a:t>案例演示</a:t>
            </a:r>
            <a:r>
              <a:rPr lang="en-US" altLang="zh-CN" sz="1600" dirty="0" smtClean="0"/>
              <a:t>]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012160" y="755071"/>
            <a:ext cx="2884829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trait AA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("A...")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trait BB extends  AA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("B....")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trait CC extends  BB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("C....")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trait DD extends  BB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("D....")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class EE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("E...")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>
                <a:solidFill>
                  <a:srgbClr val="CC0000"/>
                </a:solidFill>
              </a:rPr>
              <a:t>FF extends EE with CC with DD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("F....")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class KK extends EE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println</a:t>
            </a:r>
            <a:r>
              <a:rPr lang="en-US" altLang="zh-CN" sz="1400" dirty="0"/>
              <a:t>("K....")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739882" y="4320455"/>
            <a:ext cx="271215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 val ff1 = new FF()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println(ff1)</a:t>
            </a:r>
          </a:p>
          <a:p>
            <a:r>
              <a:rPr lang="en-US" altLang="zh-CN" sz="1400"/>
              <a:t> val ff2 = new KK() with CC with DD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println(ff2</a:t>
            </a:r>
            <a:r>
              <a:rPr lang="en-US" altLang="zh-CN" sz="1400"/>
              <a:t>) </a:t>
            </a:r>
            <a:r>
              <a:rPr lang="en-US" altLang="zh-CN" sz="1400" smtClean="0"/>
              <a:t>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质构造顺序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种特质构造顺序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在构建对象时，动态混入特质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dirty="0" smtClean="0"/>
              <a:t>调</a:t>
            </a:r>
            <a:r>
              <a:rPr lang="zh-CN" altLang="en-US" dirty="0"/>
              <a:t>用当前类的超类构造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/>
              <a:t>当前类构造器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第</a:t>
            </a:r>
            <a:r>
              <a:rPr lang="zh-CN" altLang="en-US" dirty="0"/>
              <a:t>一个特质构造</a:t>
            </a:r>
            <a:r>
              <a:rPr lang="zh-CN" altLang="en-US" dirty="0" smtClean="0"/>
              <a:t>器的父特质构造器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第一个特质构造器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arenR"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个</a:t>
            </a:r>
            <a:r>
              <a:rPr lang="zh-CN" altLang="en-US" dirty="0"/>
              <a:t>特质构造器的父特质构造器</a:t>
            </a:r>
            <a:r>
              <a:rPr lang="en-US" altLang="zh-CN" dirty="0"/>
              <a:t>, </a:t>
            </a:r>
            <a:r>
              <a:rPr lang="zh-CN" altLang="en-US" dirty="0"/>
              <a:t>如果已经执行过，就不再执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第</a:t>
            </a:r>
            <a:r>
              <a:rPr lang="zh-CN" altLang="en-US" dirty="0"/>
              <a:t>二个特质构造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smtClean="0"/>
              <a:t>.......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5,6</a:t>
            </a:r>
            <a:r>
              <a:rPr lang="zh-CN" altLang="en-US" dirty="0" smtClean="0"/>
              <a:t>的步骤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如果有第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个特质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arenR"/>
            </a:pPr>
            <a:r>
              <a:rPr lang="zh-CN" altLang="en-US" dirty="0" smtClean="0"/>
              <a:t>当</a:t>
            </a:r>
            <a:r>
              <a:rPr lang="zh-CN" altLang="en-US" dirty="0"/>
              <a:t>前类构造</a:t>
            </a:r>
            <a:r>
              <a:rPr lang="zh-CN" altLang="en-US" dirty="0" smtClean="0"/>
              <a:t>器   </a:t>
            </a:r>
            <a:r>
              <a:rPr lang="en-US" altLang="zh-CN" dirty="0" smtClean="0"/>
              <a:t>[</a:t>
            </a:r>
            <a:r>
              <a:rPr lang="zh-CN" altLang="en-US" sz="1400" dirty="0" smtClean="0">
                <a:solidFill>
                  <a:srgbClr val="CC0000"/>
                </a:solidFill>
              </a:rPr>
              <a:t>案例演示</a:t>
            </a:r>
            <a:r>
              <a:rPr lang="en-US" altLang="zh-CN" dirty="0" smtClean="0"/>
              <a:t>]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分</a:t>
            </a:r>
            <a:r>
              <a:rPr lang="zh-CN" altLang="en-US" dirty="0" smtClean="0"/>
              <a:t>析两种方式对构造顺序的影响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种方式实际是构建类对象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在混入特质时，该对象还没有创建。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 smtClean="0"/>
              <a:t>第</a:t>
            </a:r>
            <a:r>
              <a:rPr lang="en-US" altLang="zh-CN" sz="1600" dirty="0" smtClean="0"/>
              <a:t>2</a:t>
            </a:r>
            <a:r>
              <a:rPr lang="zh-CN" altLang="en-US" sz="1600" dirty="0"/>
              <a:t>种</a:t>
            </a:r>
            <a:r>
              <a:rPr lang="zh-CN" altLang="en-US" sz="1600" dirty="0" smtClean="0"/>
              <a:t>方式实际是构造匿名子类，可以理解成在混入特质时，对象已经创建了。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466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特</a:t>
            </a:r>
            <a:r>
              <a:rPr lang="zh-CN" altLang="en-US" b="1"/>
              <a:t>质可以继</a:t>
            </a:r>
            <a:r>
              <a:rPr lang="zh-CN" altLang="en-US" b="1" smtClean="0"/>
              <a:t>承类</a:t>
            </a:r>
            <a:r>
              <a:rPr lang="zh-CN" altLang="en-US" b="1"/>
              <a:t>，以用来拓展该类的一些功能</a:t>
            </a: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34463"/>
              </p:ext>
            </p:extLst>
          </p:nvPr>
        </p:nvGraphicFramePr>
        <p:xfrm>
          <a:off x="971600" y="2480494"/>
          <a:ext cx="5162550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255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LoggedException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def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println(getMessage()) // 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所</a:t>
            </a:r>
            <a:r>
              <a:rPr lang="zh-CN" altLang="en-US" b="1"/>
              <a:t>有混入该特质的类，会自动成为那个特质所继承的超类的子</a:t>
            </a:r>
            <a:r>
              <a:rPr lang="zh-CN" altLang="en-US" b="1" smtClean="0"/>
              <a:t>类</a:t>
            </a: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2621"/>
              </p:ext>
            </p:extLst>
          </p:nvPr>
        </p:nvGraphicFramePr>
        <p:xfrm>
          <a:off x="971600" y="2283682"/>
          <a:ext cx="6120680" cy="318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trait LoggedException extends Exception{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def log(): Unit ={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println(getMessage()) // 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方法来自于</a:t>
                      </a:r>
                      <a:r>
                        <a:rPr 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Exception</a:t>
                      </a: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altLang="zh-CN" sz="14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UnhappyException </a:t>
                      </a:r>
                      <a:r>
                        <a:rPr lang="zh-CN" altLang="en-US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</a:t>
                      </a:r>
                      <a:r>
                        <a:rPr lang="en-US" altLang="zh-CN" sz="1400" b="1" kern="1200" smtClean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zh-CN" sz="1400" b="1" kern="100" smtClean="0"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UnhappyException extends LoggedException{</a:t>
                      </a: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已经是</a:t>
                      </a:r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的子类了，所以可以重写方法</a:t>
                      </a:r>
                      <a:endParaRPr lang="en-US" altLang="zh-CN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override def getMessage = "</a:t>
                      </a:r>
                      <a:r>
                        <a:rPr lang="zh-CN" altLang="en-US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错误消息！</a:t>
                      </a:r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5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展类的特质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/>
              <a:t>如</a:t>
            </a:r>
            <a:r>
              <a:rPr lang="zh-CN" altLang="en-US" b="1"/>
              <a:t>果混入该特质的类，已经继承了另一个</a:t>
            </a:r>
            <a:r>
              <a:rPr lang="zh-CN" altLang="en-US" b="1" smtClean="0"/>
              <a:t>类</a:t>
            </a:r>
            <a:r>
              <a:rPr lang="en-US" altLang="zh-CN" b="1" smtClean="0"/>
              <a:t>(A</a:t>
            </a:r>
            <a:r>
              <a:rPr lang="zh-CN" altLang="en-US" b="1" smtClean="0"/>
              <a:t>类</a:t>
            </a:r>
            <a:r>
              <a:rPr lang="en-US" altLang="zh-CN" b="1" smtClean="0"/>
              <a:t>)</a:t>
            </a:r>
            <a:r>
              <a:rPr lang="zh-CN" altLang="en-US" b="1" smtClean="0"/>
              <a:t>，则要求</a:t>
            </a:r>
            <a:r>
              <a:rPr lang="en-US" altLang="zh-CN" b="1" smtClean="0"/>
              <a:t>A</a:t>
            </a:r>
            <a:r>
              <a:rPr lang="zh-CN" altLang="en-US" b="1" smtClean="0"/>
              <a:t>类是</a:t>
            </a:r>
            <a:r>
              <a:rPr lang="zh-CN" altLang="en-US" b="1"/>
              <a:t>特质超类的子</a:t>
            </a:r>
            <a:r>
              <a:rPr lang="zh-CN" altLang="en-US" b="1" smtClean="0"/>
              <a:t>类，否则就会出现了</a:t>
            </a:r>
            <a:r>
              <a:rPr lang="zh-CN" altLang="en-US" b="1" smtClean="0">
                <a:solidFill>
                  <a:srgbClr val="CC0000"/>
                </a:solidFill>
              </a:rPr>
              <a:t>多继承现象</a:t>
            </a:r>
            <a:r>
              <a:rPr lang="zh-CN" altLang="en-US" b="1" smtClean="0"/>
              <a:t>，发生错误。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</a:pPr>
            <a:endParaRPr lang="zh-CN" alt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5826"/>
            <a:ext cx="6583014" cy="2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特质</a:t>
            </a:r>
            <a:r>
              <a:rPr lang="en-US" altLang="zh-CN" sz="2200" b="1" smtClean="0"/>
              <a:t>trait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身类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/>
              <a:t>说明</a:t>
            </a:r>
            <a:endParaRPr lang="en-US" altLang="zh-CN"/>
          </a:p>
          <a:p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自身类型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：主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要是为了解决特质的循环依赖问题，同时可以确保特质在不扩展某个类的情况下，依然可以做到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限制混入该特质的类的类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lang="en-US" altLang="zh-CN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/>
              <a:t>应用案例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2000" b="1" smtClean="0"/>
              <a:t>举例说明</a:t>
            </a:r>
            <a:r>
              <a:rPr lang="zh-CN" altLang="en-US" smtClean="0"/>
              <a:t>自身类型特质，以及</a:t>
            </a:r>
            <a:r>
              <a:rPr lang="zh-CN" altLang="en-US" b="1">
                <a:solidFill>
                  <a:srgbClr val="CC0000"/>
                </a:solidFill>
              </a:rPr>
              <a:t>如</a:t>
            </a:r>
            <a:r>
              <a:rPr lang="zh-CN" altLang="en-US" b="1" smtClean="0">
                <a:solidFill>
                  <a:srgbClr val="CC0000"/>
                </a:solidFill>
              </a:rPr>
              <a:t>何使用自身类型</a:t>
            </a:r>
            <a:r>
              <a:rPr lang="zh-CN" altLang="en-US" smtClean="0"/>
              <a:t>特质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60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3384351"/>
            <a:ext cx="6746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//Logger</a:t>
            </a:r>
            <a:r>
              <a:rPr lang="zh-CN" altLang="en-US" sz="1400"/>
              <a:t>就是自身类型特质</a:t>
            </a:r>
          </a:p>
          <a:p>
            <a:r>
              <a:rPr lang="en-US" altLang="zh-CN" sz="1400"/>
              <a:t>trait </a:t>
            </a:r>
            <a:r>
              <a:rPr lang="en-US" altLang="zh-CN" sz="1400" smtClean="0"/>
              <a:t>Logger {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/>
              <a:t>明确告诉编译器，我就是</a:t>
            </a:r>
            <a:r>
              <a:rPr lang="en-US" altLang="zh-CN" sz="1400"/>
              <a:t>Exception,</a:t>
            </a:r>
            <a:r>
              <a:rPr lang="zh-CN" altLang="en-US" sz="1400"/>
              <a:t>如果没有这句话，下面的</a:t>
            </a:r>
            <a:r>
              <a:rPr lang="en-US" altLang="zh-CN" sz="1400"/>
              <a:t>getMessage</a:t>
            </a:r>
            <a:r>
              <a:rPr lang="zh-CN" altLang="en-US" sz="1400"/>
              <a:t>不能调用</a:t>
            </a:r>
          </a:p>
          <a:p>
            <a:r>
              <a:rPr lang="zh-CN" altLang="en-US" sz="1400" smtClean="0"/>
              <a:t>  </a:t>
            </a:r>
            <a:r>
              <a:rPr lang="en-US" altLang="zh-CN" sz="1400"/>
              <a:t>this: Exception =&gt;</a:t>
            </a:r>
          </a:p>
          <a:p>
            <a:r>
              <a:rPr lang="en-US" altLang="zh-CN" sz="1400"/>
              <a:t>  def log(): Unit ={</a:t>
            </a:r>
          </a:p>
          <a:p>
            <a:r>
              <a:rPr lang="en-US" altLang="zh-CN" sz="1400"/>
              <a:t>    // </a:t>
            </a:r>
            <a:r>
              <a:rPr lang="zh-CN" altLang="en-US" sz="1400"/>
              <a:t>既然我就是</a:t>
            </a:r>
            <a:r>
              <a:rPr lang="en-US" altLang="zh-CN" sz="1400"/>
              <a:t>Exception, </a:t>
            </a:r>
            <a:r>
              <a:rPr lang="zh-CN" altLang="en-US" sz="1400"/>
              <a:t>那么就可以调用其中的方法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println(getMessage)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4752020" y="4805347"/>
            <a:ext cx="403758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Console extends  Logger </a:t>
            </a:r>
            <a:r>
              <a:rPr lang="en-US" altLang="zh-CN" sz="1400" smtClean="0"/>
              <a:t>{} //</a:t>
            </a:r>
            <a:r>
              <a:rPr lang="zh-CN" altLang="en-US" sz="1400" smtClean="0"/>
              <a:t>对吗</a:t>
            </a:r>
            <a:r>
              <a:rPr lang="en-US" altLang="zh-CN" sz="1400" smtClean="0"/>
              <a:t>?</a:t>
            </a:r>
          </a:p>
          <a:p>
            <a:r>
              <a:rPr lang="en-US" altLang="zh-CN" sz="1400"/>
              <a:t>class Console extends </a:t>
            </a:r>
            <a:r>
              <a:rPr lang="en-US" altLang="zh-CN" sz="1400" smtClean="0"/>
              <a:t>Exception with Logger//</a:t>
            </a:r>
            <a:r>
              <a:rPr lang="zh-CN" altLang="en-US" sz="1400" smtClean="0"/>
              <a:t>对吗</a:t>
            </a:r>
            <a:r>
              <a:rPr lang="en-US" altLang="zh-CN" sz="1400" smtClean="0"/>
              <a:t>?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322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中，你几乎可以在任何语法结构中内嵌任何语法结构。如在类中可以再定义一个类，这样的类是嵌套类，其他语法结构也是一样。</a:t>
            </a: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嵌套类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类似于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中的内部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2000" b="1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面试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题：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中，类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共有五大成员，请说明是哪五大成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员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1.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属性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2.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方法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3.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内部类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4.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构造器</a:t>
            </a:r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5.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代码块</a:t>
            </a:r>
            <a:endParaRPr kumimoji="1" lang="en-US" altLang="zh-CN" sz="160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6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简单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在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中，一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个类的内部又完整的嵌套了另一个完整的类结构。被嵌套的类称为内部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类</a:t>
            </a:r>
            <a:r>
              <a:rPr kumimoji="1" lang="en-US" altLang="zh-CN" sz="1600" smtClean="0">
                <a:latin typeface="宋体" pitchFamily="2" charset="-122"/>
                <a:ea typeface="宋体" pitchFamily="2" charset="-122"/>
              </a:rPr>
              <a:t>(inner class)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sz="1600">
                <a:latin typeface="宋体" pitchFamily="2" charset="-122"/>
                <a:ea typeface="宋体" pitchFamily="2" charset="-122"/>
              </a:rPr>
              <a:t>嵌套其他类的类称为</a:t>
            </a:r>
            <a:r>
              <a:rPr kumimoji="1" lang="zh-CN" altLang="en-US" sz="1600" b="1">
                <a:latin typeface="宋体" pitchFamily="2" charset="-122"/>
                <a:ea typeface="宋体" pitchFamily="2" charset="-122"/>
              </a:rPr>
              <a:t>外部</a:t>
            </a:r>
            <a:r>
              <a:rPr kumimoji="1" lang="zh-CN" altLang="en-US" sz="1600" b="1" smtClean="0">
                <a:latin typeface="宋体" pitchFamily="2" charset="-122"/>
                <a:ea typeface="宋体" pitchFamily="2" charset="-122"/>
              </a:rPr>
              <a:t>类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。内部类最大的特点就是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可以</a:t>
            </a:r>
            <a:r>
              <a:rPr kumimoji="1" lang="zh-CN" altLang="en-US" sz="16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直接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访问私有属性</a:t>
            </a:r>
            <a:r>
              <a:rPr kumimoji="1" lang="zh-CN" altLang="en-US" sz="1600" smtClean="0">
                <a:latin typeface="宋体" pitchFamily="2" charset="-122"/>
                <a:ea typeface="宋体" pitchFamily="2" charset="-122"/>
              </a:rPr>
              <a:t>，并且可以体现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类与类之间的</a:t>
            </a:r>
            <a:r>
              <a:rPr kumimoji="1" lang="zh-CN" altLang="en-US" sz="1600" b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kumimoji="1" lang="zh-CN" altLang="en-US" sz="1600" b="1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关系 </a:t>
            </a:r>
            <a:r>
              <a:rPr kumimoji="1" lang="en-US" altLang="zh-CN" sz="1600" b="1" smtClean="0">
                <a:latin typeface="宋体" pitchFamily="2" charset="-122"/>
                <a:ea typeface="宋体" pitchFamily="2" charset="-122"/>
              </a:rPr>
              <a:t>【</a:t>
            </a:r>
            <a:r>
              <a:rPr kumimoji="1" lang="zh-CN" altLang="en-US" sz="140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完整详细的回顾看我以前授课视频</a:t>
            </a:r>
            <a:r>
              <a:rPr kumimoji="1" lang="en-US" altLang="zh-CN" sz="1600" b="1" smtClean="0">
                <a:latin typeface="宋体" pitchFamily="2" charset="-122"/>
                <a:ea typeface="宋体" pitchFamily="2" charset="-122"/>
              </a:rPr>
              <a:t>】</a:t>
            </a:r>
          </a:p>
          <a:p>
            <a:endParaRPr kumimoji="1" lang="en-US" altLang="zh-CN" sz="2000" b="1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2000" b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kumimoji="1" lang="zh-CN" altLang="en-US" sz="2000" b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内部类基本语法</a:t>
            </a:r>
            <a:endParaRPr kumimoji="1" lang="en-US" altLang="zh-CN" sz="2000" b="1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600"/>
              <a:t>class </a:t>
            </a:r>
            <a:r>
              <a:rPr lang="en-US" altLang="zh-CN" sz="1600" b="1"/>
              <a:t>Oute</a:t>
            </a:r>
            <a:r>
              <a:rPr lang="en-US" altLang="zh-CN" sz="1600"/>
              <a:t>r</a:t>
            </a:r>
            <a:r>
              <a:rPr lang="en-US" altLang="zh-CN" sz="1600" smtClean="0"/>
              <a:t>{	//</a:t>
            </a:r>
            <a:r>
              <a:rPr lang="zh-CN" altLang="en-US" sz="1600"/>
              <a:t>外部类</a:t>
            </a:r>
            <a:br>
              <a:rPr lang="zh-CN" altLang="en-US" sz="1600"/>
            </a:br>
            <a:r>
              <a:rPr lang="zh-CN" altLang="en-US" sz="1600"/>
              <a:t>        </a:t>
            </a:r>
            <a:r>
              <a:rPr lang="en-US" altLang="zh-CN" sz="1600"/>
              <a:t>class Inner</a:t>
            </a:r>
            <a:r>
              <a:rPr lang="en-US" altLang="zh-CN" sz="1600" smtClean="0"/>
              <a:t>{	//</a:t>
            </a:r>
            <a:r>
              <a:rPr lang="zh-CN" altLang="en-US" sz="1600"/>
              <a:t>内部类</a:t>
            </a:r>
            <a:br>
              <a:rPr lang="zh-CN" altLang="en-US" sz="1600"/>
            </a:br>
            <a:r>
              <a:rPr lang="zh-CN" altLang="en-US" sz="1600"/>
              <a:t/>
            </a:r>
            <a:br>
              <a:rPr lang="zh-CN" altLang="en-US" sz="1600"/>
            </a:br>
            <a:r>
              <a:rPr lang="zh-CN" altLang="en-US" sz="1600"/>
              <a:t>        </a:t>
            </a:r>
            <a:r>
              <a:rPr lang="en-US" altLang="zh-CN" sz="1600" smtClean="0"/>
              <a:t>}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}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class </a:t>
            </a:r>
            <a:r>
              <a:rPr lang="en-US" altLang="zh-CN" sz="1600"/>
              <a:t>Other</a:t>
            </a:r>
            <a:r>
              <a:rPr lang="en-US" altLang="zh-CN" sz="1600" smtClean="0"/>
              <a:t>{	//</a:t>
            </a:r>
            <a:r>
              <a:rPr lang="zh-CN" altLang="en-US" sz="1600" b="1"/>
              <a:t>外部其他</a:t>
            </a:r>
            <a:r>
              <a:rPr lang="zh-CN" altLang="en-US" sz="1600" b="1" smtClean="0"/>
              <a:t>类</a:t>
            </a:r>
            <a:r>
              <a:rPr lang="zh-CN" altLang="en-US" sz="1600"/>
              <a:t/>
            </a:r>
            <a:br>
              <a:rPr lang="zh-CN" altLang="en-US" sz="1600"/>
            </a:br>
            <a:r>
              <a:rPr lang="en-US" altLang="zh-CN" sz="1600" smtClean="0"/>
              <a:t>}</a:t>
            </a:r>
            <a:endParaRPr kumimoji="1" lang="en-US" altLang="zh-CN" sz="160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速入门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/>
              <a:t>			   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445818" y="2124560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45818" y="3145755"/>
            <a:ext cx="657895" cy="27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2044367"/>
            <a:ext cx="34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说</a:t>
            </a:r>
            <a:r>
              <a:rPr lang="zh-CN" altLang="en-US" smtClean="0"/>
              <a:t>明：</a:t>
            </a:r>
            <a:r>
              <a:rPr lang="en-US" altLang="zh-CN" smtClean="0"/>
              <a:t>class ScalaPerson </a:t>
            </a:r>
            <a:r>
              <a:rPr lang="zh-CN" altLang="en-US" smtClean="0"/>
              <a:t>是伴生类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2458" y="3096319"/>
            <a:ext cx="384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说</a:t>
            </a:r>
            <a:r>
              <a:rPr lang="zh-CN" altLang="en-US" smtClean="0"/>
              <a:t>明：</a:t>
            </a:r>
            <a:r>
              <a:rPr lang="en-US" altLang="zh-CN" smtClean="0"/>
              <a:t>object ScalaPerson </a:t>
            </a:r>
            <a:r>
              <a:rPr lang="zh-CN" altLang="en-US" smtClean="0"/>
              <a:t>是伴生对象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80017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 ScalaPerson {</a:t>
            </a:r>
          </a:p>
          <a:p>
            <a:r>
              <a:rPr lang="en-US" altLang="zh-CN"/>
              <a:t>  var name : String = _</a:t>
            </a:r>
          </a:p>
          <a:p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0583" y="3024311"/>
            <a:ext cx="254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object ScalaPerson {</a:t>
            </a:r>
          </a:p>
          <a:p>
            <a:r>
              <a:rPr lang="en-US" altLang="zh-CN"/>
              <a:t>   var sex : Boolean = true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410443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z="1400" smtClean="0">
                <a:solidFill>
                  <a:srgbClr val="CC0000"/>
                </a:solidFill>
              </a:rPr>
              <a:t>(</a:t>
            </a:r>
            <a:r>
              <a:rPr lang="zh-CN" altLang="en-US" sz="1400" smtClean="0">
                <a:solidFill>
                  <a:srgbClr val="CC0000"/>
                </a:solidFill>
              </a:rPr>
              <a:t>图</a:t>
            </a:r>
            <a:r>
              <a:rPr lang="en-US" altLang="zh-CN" sz="1400" smtClean="0">
                <a:solidFill>
                  <a:srgbClr val="CC0000"/>
                </a:solidFill>
              </a:rPr>
              <a:t>)+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endParaRPr lang="zh-CN" altLang="en-US" sz="1400">
              <a:solidFill>
                <a:srgbClr val="C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3764466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println(ScalaPerson.sex)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内部类的分类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/>
              <a:t>定义在外部类的</a:t>
            </a:r>
            <a:r>
              <a:rPr lang="zh-CN" altLang="en-US" b="1">
                <a:solidFill>
                  <a:srgbClr val="FF0000"/>
                </a:solidFill>
              </a:rPr>
              <a:t>成员位置</a:t>
            </a:r>
            <a:r>
              <a:rPr lang="zh-CN" altLang="en-US" smtClean="0"/>
              <a:t>上来看，</a:t>
            </a:r>
            <a:endParaRPr lang="en-US" altLang="zh-CN" smtClean="0"/>
          </a:p>
          <a:p>
            <a:r>
              <a:rPr lang="en-US" altLang="zh-CN" smtClean="0"/>
              <a:t>1) </a:t>
            </a:r>
            <a:r>
              <a:rPr lang="zh-CN" altLang="en-US" smtClean="0"/>
              <a:t>成</a:t>
            </a:r>
            <a:r>
              <a:rPr lang="zh-CN" altLang="en-US"/>
              <a:t>员内部类（没用</a:t>
            </a:r>
            <a:r>
              <a:rPr lang="en-US" altLang="zh-CN"/>
              <a:t>static</a:t>
            </a:r>
            <a:r>
              <a:rPr lang="zh-CN" altLang="en-US"/>
              <a:t>修饰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2) </a:t>
            </a:r>
            <a:r>
              <a:rPr lang="zh-CN" altLang="en-US" smtClean="0"/>
              <a:t>和</a:t>
            </a:r>
            <a:r>
              <a:rPr lang="zh-CN" altLang="en-US"/>
              <a:t>静态内部类（使用</a:t>
            </a:r>
            <a:r>
              <a:rPr lang="en-US" altLang="zh-CN"/>
              <a:t>static</a:t>
            </a:r>
            <a:r>
              <a:rPr lang="zh-CN" altLang="en-US"/>
              <a:t>修饰</a:t>
            </a:r>
            <a:r>
              <a:rPr lang="zh-CN" altLang="en-US" smtClean="0"/>
              <a:t>），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定</a:t>
            </a:r>
            <a:r>
              <a:rPr lang="zh-CN" altLang="en-US"/>
              <a:t>义在外部类</a:t>
            </a:r>
            <a:r>
              <a:rPr lang="zh-CN" altLang="en-US" b="1">
                <a:solidFill>
                  <a:srgbClr val="FF0000"/>
                </a:solidFill>
              </a:rPr>
              <a:t>局部位置上（</a:t>
            </a:r>
            <a:r>
              <a:rPr lang="zh-CN" altLang="en-US"/>
              <a:t>比如方法内</a:t>
            </a:r>
            <a:r>
              <a:rPr lang="zh-CN" altLang="en-US" b="1" smtClean="0">
                <a:solidFill>
                  <a:srgbClr val="FF0000"/>
                </a:solidFill>
              </a:rPr>
              <a:t>）来看：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zh-CN" altLang="en-US" b="1" smtClean="0">
                <a:solidFill>
                  <a:srgbClr val="FF0000"/>
                </a:solidFill>
              </a:rPr>
              <a:t>分为</a:t>
            </a:r>
            <a:r>
              <a:rPr lang="zh-CN" altLang="en-US"/>
              <a:t>局部内部类（有类名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匿</a:t>
            </a:r>
            <a:r>
              <a:rPr lang="zh-CN" altLang="en-US"/>
              <a:t>名内部类（没有类名</a:t>
            </a:r>
            <a:r>
              <a:rPr lang="zh-CN" altLang="en-US" smtClean="0"/>
              <a:t>）</a:t>
            </a:r>
            <a:endParaRPr kumimoji="1" lang="en-US" altLang="zh-CN">
              <a:latin typeface="宋体" pitchFamily="2" charset="-122"/>
              <a:ea typeface="宋体" pitchFamily="2" charset="-122"/>
            </a:endParaRPr>
          </a:p>
          <a:p>
            <a:endParaRPr kumimoji="1" lang="en-US" altLang="zh-CN" smtClean="0"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mtClean="0">
                <a:latin typeface="宋体" pitchFamily="2" charset="-122"/>
                <a:ea typeface="宋体" pitchFamily="2" charset="-122"/>
              </a:rPr>
              <a:t>这里我们就回顾一下成员内部类和静态内部类。</a:t>
            </a:r>
            <a:endParaRPr lang="en-US" altLang="zh-CN"/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105063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080095"/>
            <a:ext cx="80648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内部类回顾案例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40135"/>
            <a:ext cx="835292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com.atguigu.chapter02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public class TestJavaClass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public static void main(String[] args)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创建一个外部类对象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OuterClass outer1 = new OuterClass();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创建一个外部类对象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OuterClass outer2 = new OuterClass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说明在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中，将成员内部类当做一个属性，因此使用下面的方式来创建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outer1.new InnerClass().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OuterClass.InnerClass inner1 = outer1.new InnerClass();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OuterClass.InnerClass inner2 = outer2.new InnerClass();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下面的方法调用说明在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中，内部类只和类型相关，也就是说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只要是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//OuterClass.InnerClass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类型的对象就可以传给 形参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InnerClass ic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inner1.test(inner2);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inner2.test(inner1);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创建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因为在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中静态内部类是和类相关的，使用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new OuterClass.StaticInnerClass()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OuterClass.StaticInnerClass staticInner = new OuterClass.StaticInnerClass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();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OuterClass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外部类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class InnerClass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public void test( InnerClass ic ) {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    System.out.println(ic);</a:t>
            </a: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</a:p>
          <a:p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    static class StaticInnerClass { //</a:t>
            </a:r>
            <a:r>
              <a:rPr lang="zh-CN" altLang="en-US" sz="12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请编写程序，定义</a:t>
            </a:r>
            <a:r>
              <a:rPr kumimoji="1" lang="en-US" altLang="zh-CN" b="1" smtClean="0">
                <a:latin typeface="Arial" pitchFamily="34" charset="0"/>
                <a:cs typeface="Arial" pitchFamily="34" charset="0"/>
              </a:rPr>
              <a:t>Scala 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的</a:t>
            </a:r>
            <a:r>
              <a:rPr kumimoji="1"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成员内部类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和</a:t>
            </a:r>
            <a:r>
              <a:rPr kumimoji="1"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静态内部类</a:t>
            </a:r>
            <a:r>
              <a:rPr kumimoji="1" lang="zh-CN" altLang="en-US" b="1" smtClean="0">
                <a:latin typeface="Arial" pitchFamily="34" charset="0"/>
                <a:cs typeface="Arial" pitchFamily="34" charset="0"/>
              </a:rPr>
              <a:t>，并创建相应的对象实例。</a:t>
            </a:r>
            <a:endParaRPr kumimoji="1" lang="en-US" altLang="zh-CN" b="1" smtClean="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 b="1">
              <a:latin typeface="宋体" pitchFamily="2" charset="-122"/>
              <a:ea typeface="楷体_GB2312" pitchFamily="49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504573"/>
            <a:ext cx="3788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ScalaOuterClass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class ScalaInnerClass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ScalaOuterClass {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伴生对象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class ScalaStaticInnerClass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静态内部类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703" y="2434306"/>
            <a:ext cx="4829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val outer1 : ScalaOuterClass = new ScalaOuterClass();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outer2 : ScalaOuterClass = new ScalaOuterClass();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创建内部类的方式和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不一样，将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new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关键字放置在前，使用  对象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内部类  的方式创建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inner1 = new outer1.ScalaInnerClass()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inner2 = new outer2.ScalaInnerClass()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创建静态内部类对象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staticInner = new ScalaOuterClass.ScalaStaticInnerClass()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println(staticInner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请编写程序，在内部类中访问外部类的属性。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Arial" pitchFamily="34" charset="0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Arial" pitchFamily="34" charset="0"/>
                <a:cs typeface="Arial" pitchFamily="34" charset="0"/>
              </a:rPr>
              <a:t>式</a:t>
            </a:r>
            <a:r>
              <a:rPr kumimoji="1" lang="en-US" altLang="zh-CN" sz="2000" b="1" smtClean="0">
                <a:latin typeface="Arial" pitchFamily="34" charset="0"/>
                <a:cs typeface="Arial" pitchFamily="34" charset="0"/>
              </a:rPr>
              <a:t>1</a:t>
            </a:r>
            <a:br>
              <a:rPr kumimoji="1" lang="en-US" altLang="zh-CN" sz="2000" b="1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部类如果想要访问外部类的属性，可以通过外部类对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象访问。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/>
              <a:t>访问方式：</a:t>
            </a:r>
            <a:r>
              <a:rPr lang="zh-CN" altLang="en-US" b="1">
                <a:solidFill>
                  <a:srgbClr val="CC0000"/>
                </a:solidFill>
              </a:rPr>
              <a:t>外部类名</a:t>
            </a:r>
            <a:r>
              <a:rPr lang="en-US" altLang="zh-CN" b="1">
                <a:solidFill>
                  <a:srgbClr val="CC0000"/>
                </a:solidFill>
              </a:rPr>
              <a:t>.this.</a:t>
            </a:r>
            <a:r>
              <a:rPr lang="zh-CN" altLang="en-US" b="1">
                <a:solidFill>
                  <a:srgbClr val="CC0000"/>
                </a:solidFill>
              </a:rPr>
              <a:t>属性</a:t>
            </a:r>
            <a:r>
              <a:rPr lang="zh-CN" altLang="en-US" b="1" smtClean="0">
                <a:solidFill>
                  <a:srgbClr val="CC0000"/>
                </a:solidFill>
              </a:rPr>
              <a:t>名  </a:t>
            </a:r>
            <a:endParaRPr lang="zh-CN" altLang="en-US">
              <a:solidFill>
                <a:srgbClr val="CC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792" y="3010951"/>
            <a:ext cx="723852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ScalaOuterClass {</a:t>
            </a:r>
          </a:p>
          <a:p>
            <a:r>
              <a:rPr lang="en-US" altLang="zh-CN" sz="1400"/>
              <a:t>  var name : String = "scott"</a:t>
            </a:r>
          </a:p>
          <a:p>
            <a:r>
              <a:rPr lang="en-US" altLang="zh-CN" sz="1400"/>
              <a:t>  private var sal : Double = 1.2</a:t>
            </a:r>
          </a:p>
          <a:p>
            <a:r>
              <a:rPr lang="en-US" altLang="zh-CN" sz="1400"/>
              <a:t>  class ScalaInnerClass { //</a:t>
            </a:r>
            <a:r>
              <a:rPr lang="zh-CN" altLang="en-US" sz="1400"/>
              <a:t>成员内部类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def info() = {</a:t>
            </a:r>
          </a:p>
          <a:p>
            <a:r>
              <a:rPr lang="en-US" altLang="zh-CN" sz="1400"/>
              <a:t>      // </a:t>
            </a:r>
            <a:r>
              <a:rPr lang="zh-CN" altLang="en-US" sz="1400"/>
              <a:t>访问方式：外部类名</a:t>
            </a:r>
            <a:r>
              <a:rPr lang="en-US" altLang="zh-CN" sz="1400"/>
              <a:t>.this.</a:t>
            </a:r>
            <a:r>
              <a:rPr lang="zh-CN" altLang="en-US" sz="1400"/>
              <a:t>属性名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// </a:t>
            </a:r>
            <a:r>
              <a:rPr lang="zh-CN" altLang="en-US" sz="1400"/>
              <a:t>怎么理解 </a:t>
            </a:r>
            <a:r>
              <a:rPr lang="en-US" altLang="zh-CN" sz="1400"/>
              <a:t>ScalaOuterClass.this </a:t>
            </a:r>
            <a:r>
              <a:rPr lang="zh-CN" altLang="en-US" sz="1400"/>
              <a:t>就相当于是 </a:t>
            </a:r>
            <a:r>
              <a:rPr lang="en-US" altLang="zh-CN" sz="1400"/>
              <a:t>ScalaOuterClass </a:t>
            </a:r>
            <a:r>
              <a:rPr lang="zh-CN" altLang="en-US" sz="1400"/>
              <a:t>这个外部类的一个实例</a:t>
            </a:r>
            <a:r>
              <a:rPr lang="en-US" altLang="zh-CN" sz="1400"/>
              <a:t>,</a:t>
            </a:r>
          </a:p>
          <a:p>
            <a:r>
              <a:rPr lang="en-US" altLang="zh-CN" sz="1400"/>
              <a:t>      // </a:t>
            </a:r>
            <a:r>
              <a:rPr lang="zh-CN" altLang="en-US" sz="1400"/>
              <a:t>然后通过 </a:t>
            </a:r>
            <a:r>
              <a:rPr lang="en-US" altLang="zh-CN" sz="1400"/>
              <a:t>ScalaOuterClass.this </a:t>
            </a:r>
            <a:r>
              <a:rPr lang="zh-CN" altLang="en-US" sz="1400"/>
              <a:t>实例对象去访问 </a:t>
            </a:r>
            <a:r>
              <a:rPr lang="en-US" altLang="zh-CN" sz="1400"/>
              <a:t>name </a:t>
            </a:r>
            <a:r>
              <a:rPr lang="zh-CN" altLang="en-US" sz="1400"/>
              <a:t>属性</a:t>
            </a:r>
          </a:p>
          <a:p>
            <a:r>
              <a:rPr lang="zh-CN" altLang="en-US" sz="1400"/>
              <a:t>      </a:t>
            </a:r>
            <a:r>
              <a:rPr lang="en-US" altLang="zh-CN" sz="1400"/>
              <a:t>// </a:t>
            </a:r>
            <a:r>
              <a:rPr lang="zh-CN" altLang="en-US" sz="1400"/>
              <a:t>只是这种写法比较特别，学习</a:t>
            </a:r>
            <a:r>
              <a:rPr lang="en-US" altLang="zh-CN" sz="1400"/>
              <a:t>java</a:t>
            </a:r>
            <a:r>
              <a:rPr lang="zh-CN" altLang="en-US" sz="1400"/>
              <a:t>的同学可能更容易理解 </a:t>
            </a:r>
            <a:r>
              <a:rPr lang="en-US" altLang="zh-CN" sz="1400"/>
              <a:t>ScalaOuterClass.class </a:t>
            </a:r>
            <a:r>
              <a:rPr lang="zh-CN" altLang="en-US" sz="1400"/>
              <a:t>的写法</a:t>
            </a:r>
            <a:r>
              <a:rPr lang="en-US" altLang="zh-CN" sz="1400" smtClean="0"/>
              <a:t>.</a:t>
            </a:r>
            <a:endParaRPr lang="en-US" altLang="zh-CN" sz="1400"/>
          </a:p>
          <a:p>
            <a:r>
              <a:rPr lang="en-US" altLang="zh-CN" sz="1400"/>
              <a:t>      println("name = " + ScalaOuterClass.this.name</a:t>
            </a:r>
          </a:p>
          <a:p>
            <a:r>
              <a:rPr lang="en-US" altLang="zh-CN" sz="1400"/>
              <a:t>        + " age =" + ScalaOuterClass.this.sal)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}}}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5617610" y="2875647"/>
            <a:ext cx="334687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object ScalaOuterClass {  //</a:t>
            </a:r>
            <a:r>
              <a:rPr lang="zh-CN" altLang="en-US" sz="1400"/>
              <a:t>伴生对象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ScalaStaticInnerClass { //</a:t>
            </a:r>
            <a:r>
              <a:rPr lang="zh-CN" altLang="en-US" sz="1400"/>
              <a:t>静态内部类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}</a:t>
            </a:r>
          </a:p>
          <a:p>
            <a:r>
              <a:rPr lang="en-US" altLang="zh-CN" sz="1400" smtClean="0"/>
              <a:t>}</a:t>
            </a:r>
          </a:p>
          <a:p>
            <a:r>
              <a:rPr lang="en-US" altLang="zh-CN" sz="1400"/>
              <a:t>//</a:t>
            </a:r>
            <a:r>
              <a:rPr lang="zh-CN" altLang="en-US" sz="1400"/>
              <a:t>调用成员内部类的方法</a:t>
            </a:r>
          </a:p>
          <a:p>
            <a:r>
              <a:rPr lang="en-US" altLang="zh-CN" sz="1400" smtClean="0"/>
              <a:t>inner1.info()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52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请编写程序，在内部类中访问外部内的属性。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>
                <a:latin typeface="Arial" pitchFamily="34" charset="0"/>
                <a:cs typeface="Arial" pitchFamily="34" charset="0"/>
              </a:rPr>
              <a:t>方</a:t>
            </a:r>
            <a:r>
              <a:rPr kumimoji="1" lang="zh-CN" altLang="en-US" sz="2000" b="1" smtClean="0">
                <a:latin typeface="Arial" pitchFamily="34" charset="0"/>
                <a:cs typeface="Arial" pitchFamily="34" charset="0"/>
              </a:rPr>
              <a:t>式</a:t>
            </a:r>
            <a:r>
              <a:rPr kumimoji="1" lang="en-US" altLang="zh-CN" sz="2000" b="1">
                <a:latin typeface="Arial" pitchFamily="34" charset="0"/>
                <a:cs typeface="Arial" pitchFamily="34" charset="0"/>
              </a:rPr>
              <a:t>2</a:t>
            </a:r>
            <a:r>
              <a:rPr kumimoji="1" lang="en-US" altLang="zh-CN" sz="2000" b="1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z="2000" b="1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部类如果想要访问外部类的属性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也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以通过外部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类别名访问</a:t>
            </a:r>
            <a:r>
              <a:rPr lang="en-US" altLang="zh-CN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推荐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/>
              <a:t>访问方式：</a:t>
            </a:r>
            <a:r>
              <a:rPr lang="zh-CN" altLang="en-US" b="1">
                <a:solidFill>
                  <a:srgbClr val="EE0000"/>
                </a:solidFill>
              </a:rPr>
              <a:t>外部类</a:t>
            </a:r>
            <a:r>
              <a:rPr lang="zh-CN" altLang="en-US" b="1" smtClean="0">
                <a:solidFill>
                  <a:srgbClr val="EE0000"/>
                </a:solidFill>
              </a:rPr>
              <a:t>名别名</a:t>
            </a:r>
            <a:r>
              <a:rPr lang="en-US" altLang="zh-CN" b="1" smtClean="0">
                <a:solidFill>
                  <a:srgbClr val="EE0000"/>
                </a:solidFill>
              </a:rPr>
              <a:t>.</a:t>
            </a:r>
            <a:r>
              <a:rPr lang="zh-CN" altLang="en-US" b="1">
                <a:solidFill>
                  <a:srgbClr val="EE0000"/>
                </a:solidFill>
              </a:rPr>
              <a:t>属性</a:t>
            </a:r>
            <a:r>
              <a:rPr lang="zh-CN" altLang="en-US" b="1" smtClean="0">
                <a:solidFill>
                  <a:srgbClr val="EE0000"/>
                </a:solidFill>
              </a:rPr>
              <a:t>名</a:t>
            </a:r>
            <a:r>
              <a:rPr lang="zh-CN" altLang="en-US" b="1" smtClean="0">
                <a:solidFill>
                  <a:srgbClr val="CC0000"/>
                </a:solidFill>
              </a:rPr>
              <a:t>   </a:t>
            </a:r>
            <a:r>
              <a:rPr lang="en-US" altLang="zh-CN" b="1" smtClean="0">
                <a:solidFill>
                  <a:srgbClr val="CC0000"/>
                </a:solidFill>
              </a:rPr>
              <a:t>【</a:t>
            </a:r>
            <a:r>
              <a:rPr lang="zh-CN" altLang="en-US" b="1">
                <a:solidFill>
                  <a:srgbClr val="CC0000"/>
                </a:solidFill>
              </a:rPr>
              <a:t>外部类名</a:t>
            </a:r>
            <a:r>
              <a:rPr lang="en-US" altLang="zh-CN" b="1">
                <a:solidFill>
                  <a:srgbClr val="CC0000"/>
                </a:solidFill>
              </a:rPr>
              <a:t>.this </a:t>
            </a:r>
            <a:r>
              <a:rPr lang="en-US" altLang="zh-CN" b="1" smtClean="0">
                <a:solidFill>
                  <a:srgbClr val="CC0000"/>
                </a:solidFill>
              </a:rPr>
              <a:t> </a:t>
            </a:r>
            <a:r>
              <a:rPr lang="zh-CN" altLang="en-US" b="1" smtClean="0">
                <a:solidFill>
                  <a:srgbClr val="CC0000"/>
                </a:solidFill>
              </a:rPr>
              <a:t>等价 </a:t>
            </a:r>
            <a:r>
              <a:rPr lang="zh-CN" altLang="en-US" b="1" smtClean="0">
                <a:solidFill>
                  <a:srgbClr val="EE0000"/>
                </a:solidFill>
              </a:rPr>
              <a:t>外</a:t>
            </a:r>
            <a:r>
              <a:rPr lang="zh-CN" altLang="en-US" b="1">
                <a:solidFill>
                  <a:srgbClr val="EE0000"/>
                </a:solidFill>
              </a:rPr>
              <a:t>部类名别名</a:t>
            </a:r>
            <a:r>
              <a:rPr lang="en-US" altLang="zh-CN" b="1" smtClean="0">
                <a:solidFill>
                  <a:srgbClr val="CC0000"/>
                </a:solidFill>
              </a:rPr>
              <a:t>】</a:t>
            </a:r>
            <a:endParaRPr lang="zh-CN" altLang="en-US">
              <a:solidFill>
                <a:srgbClr val="CC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zh-CN" altLang="en-US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b="1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>
              <a:latin typeface="宋体" pitchFamily="2" charset="-122"/>
              <a:ea typeface="宋体" pitchFamily="2" charset="-122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808287"/>
            <a:ext cx="670638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class ScalaOuterClass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myOuter =&gt;  //</a:t>
            </a:r>
            <a:r>
              <a:rPr lang="zh-CN" altLang="en-US" sz="1400"/>
              <a:t>这样写，你可以理解成这样写，</a:t>
            </a:r>
            <a:r>
              <a:rPr lang="en-US" altLang="zh-CN" sz="1400"/>
              <a:t>myOuter</a:t>
            </a:r>
            <a:r>
              <a:rPr lang="zh-CN" altLang="en-US" sz="1400"/>
              <a:t>就是代表外部类的一个对象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class ScalaInnerClass { //</a:t>
            </a:r>
            <a:r>
              <a:rPr lang="zh-CN" altLang="en-US" sz="1400"/>
              <a:t>成员内部类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def info() = {</a:t>
            </a:r>
          </a:p>
          <a:p>
            <a:r>
              <a:rPr lang="en-US" altLang="zh-CN" sz="1400"/>
              <a:t>      println("name = " + ScalaOuterClass.this.name</a:t>
            </a:r>
          </a:p>
          <a:p>
            <a:r>
              <a:rPr lang="en-US" altLang="zh-CN" sz="1400"/>
              <a:t>        + " age =" + ScalaOuterClass.this.sal)</a:t>
            </a:r>
          </a:p>
          <a:p>
            <a:r>
              <a:rPr lang="en-US" altLang="zh-CN" sz="1400"/>
              <a:t>      println("-----------------------------------")</a:t>
            </a:r>
          </a:p>
          <a:p>
            <a:r>
              <a:rPr lang="en-US" altLang="zh-CN" sz="1400"/>
              <a:t>      println("name = " + </a:t>
            </a:r>
            <a:r>
              <a:rPr lang="en-US" altLang="zh-CN" sz="1400" b="1"/>
              <a:t>myOuter.name</a:t>
            </a:r>
          </a:p>
          <a:p>
            <a:r>
              <a:rPr lang="en-US" altLang="zh-CN" sz="1400"/>
              <a:t>        + " age =" + </a:t>
            </a:r>
            <a:r>
              <a:rPr lang="en-US" altLang="zh-CN" sz="1400" b="1"/>
              <a:t>myOuter.sal</a:t>
            </a:r>
            <a:r>
              <a:rPr lang="en-US" altLang="zh-CN" sz="1400"/>
              <a:t>)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}}</a:t>
            </a:r>
            <a:endParaRPr lang="en-US" altLang="zh-CN" sz="1400"/>
          </a:p>
          <a:p>
            <a:r>
              <a:rPr lang="en-US" altLang="zh-CN" sz="1400"/>
              <a:t>  // </a:t>
            </a:r>
            <a:r>
              <a:rPr lang="zh-CN" altLang="en-US" sz="1400" b="1">
                <a:solidFill>
                  <a:srgbClr val="CC0000"/>
                </a:solidFill>
              </a:rPr>
              <a:t>当给外部指定别名时</a:t>
            </a:r>
            <a:r>
              <a:rPr lang="zh-CN" altLang="en-US" sz="1400"/>
              <a:t>，需要将外</a:t>
            </a:r>
            <a:r>
              <a:rPr lang="zh-CN" altLang="en-US" sz="1400" b="1">
                <a:solidFill>
                  <a:srgbClr val="CC0000"/>
                </a:solidFill>
              </a:rPr>
              <a:t>部类的属性放到别名后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var name : String = "scott"</a:t>
            </a:r>
          </a:p>
          <a:p>
            <a:r>
              <a:rPr lang="en-US" altLang="zh-CN" sz="1400"/>
              <a:t>  private var sal : Double = 1.2</a:t>
            </a:r>
          </a:p>
          <a:p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5004048" y="3528367"/>
            <a:ext cx="334687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object ScalaOuterClass {  //</a:t>
            </a:r>
            <a:r>
              <a:rPr lang="zh-CN" altLang="en-US" sz="1400"/>
              <a:t>伴生对象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ScalaStaticInnerClass { //</a:t>
            </a:r>
            <a:r>
              <a:rPr lang="zh-CN" altLang="en-US" sz="1400"/>
              <a:t>静态内部类</a:t>
            </a:r>
          </a:p>
          <a:p>
            <a:r>
              <a:rPr lang="zh-CN" altLang="en-US" sz="1400"/>
              <a:t>  </a:t>
            </a:r>
            <a:r>
              <a:rPr lang="en-US" altLang="zh-CN" sz="1400" smtClean="0"/>
              <a:t>}}</a:t>
            </a:r>
          </a:p>
          <a:p>
            <a:r>
              <a:rPr lang="en-US" altLang="zh-CN" sz="1400"/>
              <a:t>inner1.info</a:t>
            </a:r>
            <a:r>
              <a:rPr lang="en-US" altLang="zh-CN" sz="1400" smtClean="0"/>
              <a:t>()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511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>
                <a:latin typeface="Arial" pitchFamily="34" charset="0"/>
                <a:cs typeface="Arial" pitchFamily="34" charset="0"/>
              </a:rPr>
              <a:t>先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看一段代码，引出类型投影</a:t>
            </a:r>
            <a:endParaRPr kumimoji="1" lang="en-US" altLang="zh-CN" smtClean="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600" smtClean="0">
                <a:latin typeface="Arial" pitchFamily="34" charset="0"/>
                <a:cs typeface="Arial" pitchFamily="34" charset="0"/>
              </a:rPr>
              <a:t>对上面代码正确和错误的分析</a:t>
            </a:r>
            <a:r>
              <a:rPr kumimoji="1" lang="en-US" altLang="zh-CN" sz="1600" smtClean="0">
                <a:latin typeface="Arial" pitchFamily="34" charset="0"/>
                <a:cs typeface="Arial" pitchFamily="34" charset="0"/>
              </a:rPr>
              <a:t>.[</a:t>
            </a:r>
            <a:r>
              <a:rPr kumimoji="1" lang="zh-CN" altLang="en-US" sz="16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重点</a:t>
            </a:r>
            <a:r>
              <a:rPr kumimoji="1"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kumimoji="1" lang="en-US" altLang="zh-CN" sz="160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9010" y="1152103"/>
            <a:ext cx="5006883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/>
              <a:t>object </a:t>
            </a:r>
            <a:r>
              <a:rPr lang="en-US" altLang="zh-CN" sz="1600"/>
              <a:t>Scala01_Class {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</a:t>
            </a:r>
            <a:r>
              <a:rPr lang="en-US" altLang="zh-CN" sz="1600" b="1"/>
              <a:t>def </a:t>
            </a:r>
            <a:r>
              <a:rPr lang="en-US" altLang="zh-CN" sz="1600"/>
              <a:t>main(args: Array[String]): Unit = {</a:t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outer1 : </a:t>
            </a:r>
            <a:r>
              <a:rPr lang="en-US" altLang="zh-CN" sz="1600" smtClean="0"/>
              <a:t>ScalaOuterClass3 </a:t>
            </a:r>
            <a:r>
              <a:rPr lang="en-US" altLang="zh-CN" sz="1600"/>
              <a:t>= </a:t>
            </a:r>
            <a:r>
              <a:rPr lang="en-US" altLang="zh-CN" sz="1600" b="1"/>
              <a:t>new </a:t>
            </a:r>
            <a:r>
              <a:rPr lang="en-US" altLang="zh-CN" sz="1600" smtClean="0"/>
              <a:t>ScalaOuterClass3();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outer2 : </a:t>
            </a:r>
            <a:r>
              <a:rPr lang="en-US" altLang="zh-CN" sz="1600" smtClean="0"/>
              <a:t>ScalaOuterClass3 </a:t>
            </a:r>
            <a:r>
              <a:rPr lang="en-US" altLang="zh-CN" sz="1600"/>
              <a:t>= </a:t>
            </a:r>
            <a:r>
              <a:rPr lang="en-US" altLang="zh-CN" sz="1600" b="1"/>
              <a:t>new </a:t>
            </a:r>
            <a:r>
              <a:rPr lang="en-US" altLang="zh-CN" sz="1600" smtClean="0"/>
              <a:t>ScalaOuterClass3();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    </a:t>
            </a:r>
            <a:r>
              <a:rPr lang="en-US" altLang="zh-CN" sz="1600" b="1" smtClean="0"/>
              <a:t>val </a:t>
            </a:r>
            <a:r>
              <a:rPr lang="en-US" altLang="zh-CN" sz="1600"/>
              <a:t>inner1 = </a:t>
            </a:r>
            <a:r>
              <a:rPr lang="en-US" altLang="zh-CN" sz="1600" b="1"/>
              <a:t>new </a:t>
            </a:r>
            <a:r>
              <a:rPr lang="en-US" altLang="zh-CN" sz="1600" smtClean="0"/>
              <a:t>outer1.ScalaInnerClass3()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en-US" altLang="zh-CN" sz="1600" b="1"/>
              <a:t>val </a:t>
            </a:r>
            <a:r>
              <a:rPr lang="en-US" altLang="zh-CN" sz="1600"/>
              <a:t>inner2 = </a:t>
            </a:r>
            <a:r>
              <a:rPr lang="en-US" altLang="zh-CN" sz="1600" b="1"/>
              <a:t>new </a:t>
            </a:r>
            <a:r>
              <a:rPr lang="en-US" altLang="zh-CN" sz="1600" smtClean="0"/>
              <a:t>outer2.ScalaInnerClass3()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/>
              <a:t>    </a:t>
            </a:r>
            <a:r>
              <a:rPr lang="zh-CN" altLang="en-US" sz="1600" i="1"/>
              <a:t/>
            </a:r>
            <a:br>
              <a:rPr lang="zh-CN" altLang="en-US" sz="1600" i="1"/>
            </a:br>
            <a:r>
              <a:rPr lang="zh-CN" altLang="en-US" sz="1600" i="1">
                <a:solidFill>
                  <a:srgbClr val="EE0000"/>
                </a:solidFill>
              </a:rPr>
              <a:t>    </a:t>
            </a:r>
            <a:r>
              <a:rPr lang="en-US" altLang="zh-CN" sz="1600">
                <a:solidFill>
                  <a:srgbClr val="EE0000"/>
                </a:solidFill>
              </a:rPr>
              <a:t>inner1.test(inner1) </a:t>
            </a:r>
            <a:r>
              <a:rPr lang="en-US" altLang="zh-CN" sz="1600" i="1">
                <a:solidFill>
                  <a:srgbClr val="EE0000"/>
                </a:solidFill>
              </a:rPr>
              <a:t>// </a:t>
            </a:r>
            <a:r>
              <a:rPr lang="en-US" altLang="zh-CN" sz="1600" i="1" smtClean="0">
                <a:solidFill>
                  <a:srgbClr val="EE0000"/>
                </a:solidFill>
              </a:rPr>
              <a:t>ok, </a:t>
            </a:r>
            <a:r>
              <a:rPr lang="zh-CN" altLang="en-US" sz="1600" i="1" smtClean="0">
                <a:solidFill>
                  <a:srgbClr val="EE0000"/>
                </a:solidFill>
              </a:rPr>
              <a:t>因为 </a:t>
            </a:r>
            <a:r>
              <a:rPr lang="zh-CN" altLang="en-US" sz="1600" i="1">
                <a:solidFill>
                  <a:srgbClr val="EE0000"/>
                </a:solidFill>
              </a:rPr>
              <a:t>需</a:t>
            </a:r>
            <a:r>
              <a:rPr lang="zh-CN" altLang="en-US" sz="1600" i="1" smtClean="0">
                <a:solidFill>
                  <a:srgbClr val="EE0000"/>
                </a:solidFill>
              </a:rPr>
              <a:t>要</a:t>
            </a:r>
            <a:r>
              <a:rPr lang="en-US" altLang="zh-CN" sz="1600" i="1" smtClean="0">
                <a:solidFill>
                  <a:srgbClr val="EE0000"/>
                </a:solidFill>
              </a:rPr>
              <a:t>outer1.ScalanInner</a:t>
            </a:r>
            <a:r>
              <a:rPr lang="en-US" altLang="zh-CN" sz="1600" i="1">
                <a:solidFill>
                  <a:srgbClr val="EE0000"/>
                </a:solidFill>
              </a:rPr>
              <a:t/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en-US" altLang="zh-CN" sz="1600" i="1">
                <a:solidFill>
                  <a:srgbClr val="EE0000"/>
                </a:solidFill>
              </a:rPr>
              <a:t>    </a:t>
            </a:r>
            <a:r>
              <a:rPr lang="en-US" altLang="zh-CN" sz="1600">
                <a:solidFill>
                  <a:srgbClr val="EE0000"/>
                </a:solidFill>
              </a:rPr>
              <a:t>inner1.test(inner2) </a:t>
            </a:r>
            <a:r>
              <a:rPr lang="en-US" altLang="zh-CN" sz="1600" i="1">
                <a:solidFill>
                  <a:srgbClr val="EE0000"/>
                </a:solidFill>
              </a:rPr>
              <a:t>// </a:t>
            </a:r>
            <a:r>
              <a:rPr lang="en-US" altLang="zh-CN" sz="1600" i="1" smtClean="0">
                <a:solidFill>
                  <a:srgbClr val="EE0000"/>
                </a:solidFill>
              </a:rPr>
              <a:t>error, </a:t>
            </a:r>
            <a:r>
              <a:rPr lang="zh-CN" altLang="en-US" sz="1600" i="1" smtClean="0">
                <a:solidFill>
                  <a:srgbClr val="EE0000"/>
                </a:solidFill>
              </a:rPr>
              <a:t>需要</a:t>
            </a:r>
            <a:r>
              <a:rPr lang="en-US" altLang="zh-CN" sz="1600" i="1">
                <a:solidFill>
                  <a:srgbClr val="EE0000"/>
                </a:solidFill>
              </a:rPr>
              <a:t>outer1.ScalanInner</a:t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en-US" altLang="zh-CN" sz="1600" i="1" smtClean="0">
                <a:solidFill>
                  <a:srgbClr val="EE0000"/>
                </a:solidFill>
              </a:rPr>
              <a:t>outer2.ScalanInner</a:t>
            </a:r>
            <a:r>
              <a:rPr lang="en-US" altLang="zh-CN" sz="1600" i="1">
                <a:solidFill>
                  <a:srgbClr val="EE0000"/>
                </a:solidFill>
              </a:rPr>
              <a:t/>
            </a:r>
            <a:br>
              <a:rPr lang="en-US" altLang="zh-CN" sz="1600" i="1">
                <a:solidFill>
                  <a:srgbClr val="EE0000"/>
                </a:solidFill>
              </a:rPr>
            </a:br>
            <a:r>
              <a:rPr lang="zh-CN" altLang="en-US" sz="1600" i="1"/>
              <a:t/>
            </a:r>
            <a:br>
              <a:rPr lang="zh-CN" altLang="en-US" sz="1600" i="1"/>
            </a:br>
            <a:r>
              <a:rPr lang="zh-CN" altLang="en-US" sz="1600" i="1"/>
              <a:t>  </a:t>
            </a:r>
            <a:r>
              <a:rPr lang="en-US" altLang="zh-CN" sz="1600"/>
              <a:t>}</a:t>
            </a:r>
            <a:br>
              <a:rPr lang="en-US" altLang="zh-CN" sz="1600"/>
            </a:b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680101" y="2383209"/>
            <a:ext cx="3403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ScalaOuterClass3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myOuter =&gt;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class ScalaInnerClass3 {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成员内部类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def test(ic: ScalaInnerClass3):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System.out.println(ic)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833" y="4608487"/>
            <a:ext cx="9146735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//</a:t>
            </a:r>
            <a:r>
              <a:rPr lang="zh-CN" altLang="en-US" sz="1400"/>
              <a:t>说明下面调用</a:t>
            </a:r>
            <a:r>
              <a:rPr lang="en-US" altLang="zh-CN" sz="1400"/>
              <a:t>test </a:t>
            </a:r>
            <a:r>
              <a:rPr lang="zh-CN" altLang="en-US" sz="1400"/>
              <a:t>的 正确和错误的原因：</a:t>
            </a:r>
            <a:endParaRPr lang="en-US" altLang="zh-CN" sz="1400"/>
          </a:p>
          <a:p>
            <a:pPr>
              <a:defRPr/>
            </a:pPr>
            <a:r>
              <a:rPr lang="en-US" altLang="zh-CN" sz="1400" smtClean="0"/>
              <a:t>//</a:t>
            </a:r>
            <a:r>
              <a:rPr lang="en-US" altLang="zh-CN" sz="1400"/>
              <a:t>1.Java</a:t>
            </a:r>
            <a:r>
              <a:rPr lang="zh-CN" altLang="en-US" sz="1400"/>
              <a:t>中的内部类从属于外部类</a:t>
            </a:r>
            <a:r>
              <a:rPr lang="en-US" altLang="zh-CN" sz="1400"/>
              <a:t>,</a:t>
            </a:r>
            <a:r>
              <a:rPr lang="zh-CN" altLang="en-US" sz="1400"/>
              <a:t>因此在</a:t>
            </a:r>
            <a:r>
              <a:rPr lang="en-US" altLang="zh-CN" sz="1400"/>
              <a:t>java</a:t>
            </a:r>
            <a:r>
              <a:rPr lang="zh-CN" altLang="en-US" sz="1400"/>
              <a:t>中 </a:t>
            </a:r>
            <a:r>
              <a:rPr lang="en-US" altLang="zh-CN" sz="1400"/>
              <a:t>inner.test(inner2) </a:t>
            </a:r>
            <a:r>
              <a:rPr lang="zh-CN" altLang="en-US" sz="1400"/>
              <a:t>就可以，因为是按类型来匹配的。</a:t>
            </a:r>
            <a:endParaRPr lang="en-US" altLang="zh-CN" sz="1400"/>
          </a:p>
          <a:p>
            <a:r>
              <a:rPr lang="en-US" altLang="zh-CN" sz="1400" smtClean="0"/>
              <a:t>//</a:t>
            </a:r>
            <a:r>
              <a:rPr lang="en-US" altLang="zh-CN" sz="1400"/>
              <a:t>2 Scala</a:t>
            </a:r>
            <a:r>
              <a:rPr lang="zh-CN" altLang="en-US" sz="1400"/>
              <a:t>中内部类从</a:t>
            </a:r>
            <a:r>
              <a:rPr lang="zh-CN" altLang="en-US" sz="1400" b="1"/>
              <a:t>属于外部类的对象</a:t>
            </a:r>
            <a:r>
              <a:rPr lang="zh-CN" altLang="en-US" sz="1400"/>
              <a:t>，所以</a:t>
            </a:r>
            <a:r>
              <a:rPr lang="zh-CN" altLang="en-US" sz="1400" b="1"/>
              <a:t>外部类的对象不一样，创建出来的内部类也不一样</a:t>
            </a:r>
            <a:r>
              <a:rPr lang="zh-CN" altLang="en-US" sz="1400"/>
              <a:t>，无法互换使用</a:t>
            </a:r>
            <a:endParaRPr lang="en-US" altLang="zh-CN" sz="1400"/>
          </a:p>
          <a:p>
            <a:r>
              <a:rPr lang="en-US" altLang="zh-CN" sz="1400" smtClean="0"/>
              <a:t>//</a:t>
            </a:r>
            <a:r>
              <a:rPr lang="en-US" altLang="zh-CN" sz="1400"/>
              <a:t>3. </a:t>
            </a:r>
            <a:r>
              <a:rPr lang="zh-CN" altLang="en-US" sz="1400"/>
              <a:t>比如你使用</a:t>
            </a:r>
            <a:r>
              <a:rPr lang="en-US" altLang="zh-CN" sz="1400"/>
              <a:t>ideal </a:t>
            </a:r>
            <a:r>
              <a:rPr lang="zh-CN" altLang="en-US" sz="1400"/>
              <a:t>看一下在</a:t>
            </a:r>
            <a:r>
              <a:rPr lang="en-US" altLang="zh-CN" sz="1400"/>
              <a:t>inner1.test()</a:t>
            </a:r>
            <a:r>
              <a:rPr lang="zh-CN" altLang="en-US" sz="1400"/>
              <a:t>的形参上，它提示的类型是 </a:t>
            </a:r>
            <a:r>
              <a:rPr lang="en-US" altLang="zh-CN" sz="1400" b="1"/>
              <a:t>outer1.ScalaOuterClass, </a:t>
            </a:r>
            <a:r>
              <a:rPr lang="zh-CN" altLang="en-US" sz="1400" b="1"/>
              <a:t>而不是</a:t>
            </a:r>
            <a:r>
              <a:rPr lang="en-US" altLang="zh-CN" sz="1400" b="1"/>
              <a:t>ScalaOuterClass</a:t>
            </a:r>
            <a:r>
              <a:rPr lang="zh-CN" altLang="en-US" sz="1400" i="1"/>
              <a:t/>
            </a:r>
            <a:br>
              <a:rPr lang="zh-CN" altLang="en-US" sz="1400" i="1"/>
            </a:br>
            <a:r>
              <a:rPr lang="en-US" altLang="zh-CN" sz="1400" smtClean="0"/>
              <a:t>inner1.test(inner1</a:t>
            </a:r>
            <a:r>
              <a:rPr lang="en-US" altLang="zh-CN" sz="1400"/>
              <a:t>) </a:t>
            </a:r>
            <a:r>
              <a:rPr lang="en-US" altLang="zh-CN" sz="1400" i="1"/>
              <a:t>// ok </a:t>
            </a:r>
            <a:br>
              <a:rPr lang="en-US" altLang="zh-CN" sz="1400" i="1"/>
            </a:br>
            <a:r>
              <a:rPr lang="en-US" altLang="zh-CN" sz="1400" smtClean="0"/>
              <a:t>inner1.test(inner2</a:t>
            </a:r>
            <a:r>
              <a:rPr lang="en-US" altLang="zh-CN" sz="1400"/>
              <a:t>) </a:t>
            </a:r>
            <a:r>
              <a:rPr lang="en-US" altLang="zh-CN" sz="1400" i="1"/>
              <a:t>// </a:t>
            </a:r>
            <a:r>
              <a:rPr lang="zh-CN" altLang="en-US" sz="1400" i="1"/>
              <a:t>错</a:t>
            </a:r>
            <a:r>
              <a:rPr lang="zh-CN" altLang="en-US" sz="1400" i="1" smtClean="0"/>
              <a:t>误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176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嵌套</a:t>
            </a:r>
            <a:r>
              <a:rPr lang="zh-CN" altLang="en-US" sz="2200" b="1" smtClean="0"/>
              <a:t>类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4" y="1244431"/>
            <a:ext cx="806489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类型投影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1600" b="1" smtClean="0">
              <a:latin typeface="宋体" pitchFamily="2" charset="-122"/>
              <a:ea typeface="楷体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解决方式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-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使用类型投影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mtClean="0">
                <a:latin typeface="Arial" pitchFamily="34" charset="0"/>
                <a:cs typeface="Arial" pitchFamily="34" charset="0"/>
              </a:rPr>
            </a:b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kumimoji="1" lang="en-US" altLang="zh-CN" smtClean="0">
                <a:latin typeface="Arial" pitchFamily="34" charset="0"/>
                <a:cs typeface="Arial" pitchFamily="34" charset="0"/>
              </a:rPr>
            </a:b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类型投影是指：在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方法声明上，如果使用  </a:t>
            </a:r>
            <a:r>
              <a:rPr kumimoji="1"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外部类</a:t>
            </a:r>
            <a:r>
              <a:rPr kumimoji="1" lang="en-US" altLang="zh-CN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kumimoji="1"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内部类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  的方式，表示忽略内部类的对象关系，等同于</a:t>
            </a:r>
            <a:r>
              <a:rPr kumimoji="1"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中内部类的语法操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作，我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们将这种方式称之为 类型投影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（即：忽</a:t>
            </a:r>
            <a:r>
              <a:rPr kumimoji="1" lang="zh-CN" altLang="en-US">
                <a:latin typeface="Arial" pitchFamily="34" charset="0"/>
                <a:cs typeface="Arial" pitchFamily="34" charset="0"/>
              </a:rPr>
              <a:t>略对象的创建方式，只考虑类型</a:t>
            </a:r>
            <a:r>
              <a:rPr kumimoji="1" lang="zh-CN" altLang="en-US" smtClean="0">
                <a:latin typeface="Arial" pitchFamily="34" charset="0"/>
                <a:cs typeface="Arial" pitchFamily="34" charset="0"/>
              </a:rPr>
              <a:t>）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kumimoji="1"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kumimoji="1"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kumimoji="1" lang="en-US" altLang="zh-CN" sz="160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4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/>
              <a:t>Scala</a:t>
            </a:r>
            <a:r>
              <a:rPr lang="zh-CN" altLang="en-US" dirty="0"/>
              <a:t>中伴生对象采用</a:t>
            </a:r>
            <a:r>
              <a:rPr lang="en-US" altLang="zh-CN" dirty="0"/>
              <a:t>object</a:t>
            </a:r>
            <a:r>
              <a:rPr lang="zh-CN" altLang="en-US" dirty="0"/>
              <a:t>关键字声明，伴生对象中声明的全</a:t>
            </a:r>
            <a:r>
              <a:rPr lang="zh-CN" altLang="en-US" dirty="0" smtClean="0"/>
              <a:t>是 </a:t>
            </a:r>
            <a:r>
              <a:rPr lang="en-US" altLang="zh-CN" b="1" dirty="0" smtClean="0"/>
              <a:t>"</a:t>
            </a:r>
            <a:r>
              <a:rPr lang="zh-CN" altLang="en-US" b="1" dirty="0"/>
              <a:t>静态</a:t>
            </a:r>
            <a:r>
              <a:rPr lang="en-US" altLang="zh-CN" b="1" dirty="0" smtClean="0"/>
              <a:t>"</a:t>
            </a:r>
            <a:r>
              <a:rPr lang="zh-CN" altLang="en-US" dirty="0" smtClean="0"/>
              <a:t>内</a:t>
            </a:r>
            <a:r>
              <a:rPr lang="zh-CN" altLang="en-US" dirty="0"/>
              <a:t>容，可以通过</a:t>
            </a:r>
            <a:r>
              <a:rPr lang="zh-CN" altLang="en-US" b="1" dirty="0"/>
              <a:t>伴生对象名称</a:t>
            </a:r>
            <a:r>
              <a:rPr lang="zh-CN" altLang="en-US" dirty="0"/>
              <a:t>直接调</a:t>
            </a:r>
            <a:r>
              <a:rPr lang="zh-CN" altLang="en-US" dirty="0" smtClean="0"/>
              <a:t>用。</a:t>
            </a:r>
            <a:endParaRPr lang="en-US" altLang="zh-CN" dirty="0"/>
          </a:p>
          <a:p>
            <a:pPr marL="457200" indent="-457200">
              <a:buAutoNum type="arabicParenR"/>
              <a:defRPr/>
            </a:pPr>
            <a:r>
              <a:rPr lang="zh-CN" altLang="en-US" dirty="0" smtClean="0"/>
              <a:t>伴</a:t>
            </a:r>
            <a:r>
              <a:rPr lang="zh-CN" altLang="en-US" dirty="0"/>
              <a:t>生对象对应的类称之为伴生</a:t>
            </a:r>
            <a:r>
              <a:rPr lang="zh-CN" altLang="en-US" dirty="0" smtClean="0"/>
              <a:t>类，伴</a:t>
            </a:r>
            <a:r>
              <a:rPr lang="zh-CN" altLang="en-US" dirty="0"/>
              <a:t>生对象的名称应该</a:t>
            </a:r>
            <a:r>
              <a:rPr lang="zh-CN" altLang="en-US" dirty="0" smtClean="0"/>
              <a:t>和伴生类</a:t>
            </a:r>
            <a:r>
              <a:rPr lang="zh-CN" altLang="en-US" dirty="0"/>
              <a:t>名一</a:t>
            </a:r>
            <a:r>
              <a:rPr lang="zh-CN" altLang="en-US" dirty="0" smtClean="0"/>
              <a:t>致。</a:t>
            </a:r>
            <a:endParaRPr lang="en-US" altLang="zh-CN" dirty="0" smtClean="0"/>
          </a:p>
          <a:p>
            <a:pPr marL="457200" indent="-457200">
              <a:buAutoNum type="arabicParenR"/>
              <a:defRPr/>
            </a:pPr>
            <a:endParaRPr lang="en-US" altLang="zh-CN" dirty="0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 smtClean="0"/>
              <a:t>伴生对</a:t>
            </a:r>
            <a:r>
              <a:rPr lang="zh-CN" altLang="en-US" dirty="0"/>
              <a:t>象中的属性和方法都可以通</a:t>
            </a:r>
            <a:r>
              <a:rPr lang="zh-CN" altLang="en-US" dirty="0" smtClean="0"/>
              <a:t>过</a:t>
            </a:r>
            <a:r>
              <a:rPr lang="zh-CN" altLang="en-US" b="1" dirty="0">
                <a:solidFill>
                  <a:srgbClr val="CC0000"/>
                </a:solidFill>
              </a:rPr>
              <a:t>伴</a:t>
            </a:r>
            <a:r>
              <a:rPr lang="zh-CN" altLang="en-US" b="1" dirty="0" smtClean="0">
                <a:solidFill>
                  <a:srgbClr val="CC0000"/>
                </a:solidFill>
              </a:rPr>
              <a:t>生对象名</a:t>
            </a:r>
            <a:r>
              <a:rPr lang="en-US" altLang="zh-CN" b="1" dirty="0" smtClean="0">
                <a:solidFill>
                  <a:srgbClr val="CC0000"/>
                </a:solidFill>
              </a:rPr>
              <a:t>(</a:t>
            </a:r>
            <a:r>
              <a:rPr lang="zh-CN" altLang="en-US" b="1" dirty="0" smtClean="0">
                <a:solidFill>
                  <a:srgbClr val="CC0000"/>
                </a:solidFill>
              </a:rPr>
              <a:t>类名</a:t>
            </a:r>
            <a:r>
              <a:rPr lang="en-US" altLang="zh-CN" b="1" dirty="0" smtClean="0">
                <a:solidFill>
                  <a:srgbClr val="CC0000"/>
                </a:solidFill>
              </a:rPr>
              <a:t>)</a:t>
            </a:r>
            <a:r>
              <a:rPr lang="zh-CN" altLang="en-US" b="1" dirty="0" smtClean="0">
                <a:solidFill>
                  <a:srgbClr val="CC0000"/>
                </a:solidFill>
              </a:rPr>
              <a:t>直</a:t>
            </a:r>
            <a:r>
              <a:rPr lang="zh-CN" altLang="en-US" b="1" dirty="0">
                <a:solidFill>
                  <a:srgbClr val="CC0000"/>
                </a:solidFill>
              </a:rPr>
              <a:t>接调用</a:t>
            </a:r>
            <a:r>
              <a:rPr lang="zh-CN" altLang="en-US" dirty="0"/>
              <a:t>访</a:t>
            </a:r>
            <a:r>
              <a:rPr lang="zh-CN" altLang="en-US" dirty="0" smtClean="0"/>
              <a:t>问</a:t>
            </a:r>
            <a:endParaRPr lang="en-US" altLang="zh-CN" dirty="0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 smtClean="0"/>
              <a:t>从</a:t>
            </a:r>
            <a:r>
              <a:rPr lang="zh-CN" altLang="en-US" dirty="0"/>
              <a:t>语法角度来讲，所谓的伴生对象其实就是类的静态方法和成员的集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/>
              <a:t>从技术角度来讲，</a:t>
            </a:r>
            <a:r>
              <a:rPr lang="en-US" altLang="zh-CN" b="1" dirty="0" err="1">
                <a:solidFill>
                  <a:srgbClr val="CC0000"/>
                </a:solidFill>
              </a:rPr>
              <a:t>scala</a:t>
            </a:r>
            <a:r>
              <a:rPr lang="zh-CN" altLang="en-US" b="1" dirty="0">
                <a:solidFill>
                  <a:srgbClr val="CC0000"/>
                </a:solidFill>
              </a:rPr>
              <a:t>还是</a:t>
            </a:r>
            <a:r>
              <a:rPr lang="zh-CN" altLang="en-US" sz="2000" b="1" dirty="0">
                <a:solidFill>
                  <a:srgbClr val="CC0000"/>
                </a:solidFill>
              </a:rPr>
              <a:t>没有生成静态</a:t>
            </a:r>
            <a:r>
              <a:rPr lang="zh-CN" altLang="en-US" b="1" dirty="0">
                <a:solidFill>
                  <a:srgbClr val="CC0000"/>
                </a:solidFill>
              </a:rPr>
              <a:t>的内容</a:t>
            </a:r>
            <a:r>
              <a:rPr lang="zh-CN" altLang="en-US" dirty="0"/>
              <a:t>，只不过是将伴生对象生成了一个新的类，</a:t>
            </a:r>
            <a:r>
              <a:rPr lang="zh-CN" altLang="en-US" b="1" dirty="0">
                <a:solidFill>
                  <a:srgbClr val="CC0000"/>
                </a:solidFill>
              </a:rPr>
              <a:t>实现属</a:t>
            </a:r>
            <a:r>
              <a:rPr lang="zh-CN" altLang="en-US" b="1" dirty="0" smtClean="0">
                <a:solidFill>
                  <a:srgbClr val="CC0000"/>
                </a:solidFill>
              </a:rPr>
              <a:t>性和方法的调用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[</a:t>
            </a:r>
            <a:r>
              <a:rPr lang="zh-CN" altLang="en-US" sz="1400" dirty="0" smtClean="0"/>
              <a:t>反编译看源码</a:t>
            </a:r>
            <a:r>
              <a:rPr lang="en-US" altLang="zh-CN" dirty="0" smtClean="0"/>
              <a:t>]</a:t>
            </a:r>
          </a:p>
          <a:p>
            <a:pPr marL="457200" indent="-457200">
              <a:buFontTx/>
              <a:buAutoNum type="arabicParenR"/>
              <a:defRPr/>
            </a:pPr>
            <a:r>
              <a:rPr lang="zh-CN" altLang="en-US" dirty="0" smtClean="0"/>
              <a:t>从底层原理看，伴生对象实现静态特性是依赖于 </a:t>
            </a:r>
            <a:r>
              <a:rPr lang="en-US" altLang="zh-CN" dirty="0"/>
              <a:t>public static final  </a:t>
            </a:r>
            <a:r>
              <a:rPr lang="en-US" altLang="zh-CN" b="1" i="1" dirty="0">
                <a:solidFill>
                  <a:srgbClr val="FF0000"/>
                </a:solidFill>
              </a:rPr>
              <a:t>MODULE</a:t>
            </a:r>
            <a:r>
              <a:rPr lang="en-US" altLang="zh-CN" b="1" i="1" dirty="0" smtClean="0">
                <a:solidFill>
                  <a:srgbClr val="FF0000"/>
                </a:solidFill>
              </a:rPr>
              <a:t>$ </a:t>
            </a:r>
            <a:r>
              <a:rPr lang="zh-CN" altLang="en-US" dirty="0" smtClean="0"/>
              <a:t>实现的。 </a:t>
            </a:r>
            <a:endParaRPr lang="en-US" altLang="zh-CN" dirty="0" smtClean="0"/>
          </a:p>
          <a:p>
            <a:r>
              <a:rPr lang="en-US" altLang="zh-CN" dirty="0"/>
              <a:t>			   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7"/>
              <a:defRPr/>
            </a:pPr>
            <a:r>
              <a:rPr lang="zh-CN" altLang="en-US" dirty="0" smtClean="0"/>
              <a:t>伴</a:t>
            </a:r>
            <a:r>
              <a:rPr lang="zh-CN" altLang="en-US" dirty="0"/>
              <a:t>生对象的声明应该和伴生类的声明在</a:t>
            </a:r>
            <a:r>
              <a:rPr lang="zh-CN" altLang="en-US" b="1" dirty="0"/>
              <a:t>同一个源码文件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如果不在同一个文件中会</a:t>
            </a:r>
            <a:r>
              <a:rPr lang="zh-CN" altLang="en-US" sz="2000" b="1" dirty="0">
                <a:solidFill>
                  <a:srgbClr val="CC0000"/>
                </a:solidFill>
              </a:rPr>
              <a:t>运行</a:t>
            </a:r>
            <a:r>
              <a:rPr lang="zh-CN" altLang="en-US" sz="2000" b="1" dirty="0" smtClean="0">
                <a:solidFill>
                  <a:srgbClr val="CC0000"/>
                </a:solidFill>
              </a:rPr>
              <a:t>错误</a:t>
            </a:r>
            <a:r>
              <a:rPr lang="en-US" altLang="zh-CN" dirty="0" smtClean="0"/>
              <a:t>!)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但</a:t>
            </a:r>
            <a:r>
              <a:rPr lang="zh-CN" altLang="en-US" b="1" dirty="0">
                <a:solidFill>
                  <a:srgbClr val="0070C0"/>
                </a:solidFill>
              </a:rPr>
              <a:t>是</a:t>
            </a:r>
            <a:r>
              <a:rPr lang="zh-CN" altLang="en-US" dirty="0"/>
              <a:t>如果没有伴生类，也就没有所谓的伴生对象了，所以放在哪里就无所谓</a:t>
            </a:r>
            <a:r>
              <a:rPr lang="zh-CN" altLang="en-US" dirty="0" smtClean="0"/>
              <a:t>了。</a:t>
            </a:r>
            <a:endParaRPr lang="en-US" altLang="zh-CN" dirty="0"/>
          </a:p>
          <a:p>
            <a:pPr marL="342900" indent="-342900">
              <a:buAutoNum type="arabicParenR" startAt="7"/>
              <a:defRPr/>
            </a:pPr>
            <a:endParaRPr lang="en-US" altLang="zh-CN" dirty="0" smtClean="0"/>
          </a:p>
          <a:p>
            <a:pPr marL="342900" indent="-342900">
              <a:buAutoNum type="arabicParenR" startAt="7"/>
              <a:defRPr/>
            </a:pPr>
            <a:r>
              <a:rPr lang="zh-CN" altLang="en-US" dirty="0" smtClean="0"/>
              <a:t>如果 </a:t>
            </a:r>
            <a:r>
              <a:rPr lang="en-US" altLang="zh-CN" dirty="0" smtClean="0"/>
              <a:t>class A </a:t>
            </a:r>
            <a:r>
              <a:rPr lang="zh-CN" altLang="en-US" dirty="0" smtClean="0"/>
              <a:t>独立存在，那么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就是一个类， 如果 </a:t>
            </a:r>
            <a:r>
              <a:rPr lang="en-US" altLang="zh-CN" dirty="0" smtClean="0"/>
              <a:t>object A </a:t>
            </a:r>
            <a:r>
              <a:rPr lang="zh-CN" altLang="en-US" dirty="0" smtClean="0"/>
              <a:t>独立存在，那么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就是一个</a:t>
            </a:r>
            <a:r>
              <a:rPr lang="en-US" altLang="zh-CN" dirty="0" smtClean="0"/>
              <a:t>"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性质的对象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即</a:t>
            </a:r>
            <a:r>
              <a:rPr lang="zh-CN" altLang="en-US" b="1" dirty="0" smtClean="0"/>
              <a:t>类对象</a:t>
            </a:r>
            <a:r>
              <a:rPr lang="en-US" altLang="zh-CN" dirty="0" smtClean="0"/>
              <a:t>],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object A</a:t>
            </a:r>
            <a:r>
              <a:rPr lang="zh-CN" altLang="en-US" dirty="0" smtClean="0"/>
              <a:t>中声明的属性和方法可以通过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属性 和 </a:t>
            </a:r>
            <a:r>
              <a:rPr lang="en-US" altLang="zh-CN" dirty="0" smtClean="0"/>
              <a:t>A.</a:t>
            </a:r>
            <a:r>
              <a:rPr lang="zh-CN" altLang="en-US" dirty="0" smtClean="0"/>
              <a:t>方法 来实现调用</a:t>
            </a:r>
            <a:endParaRPr lang="en-US" altLang="zh-CN" dirty="0" smtClean="0"/>
          </a:p>
          <a:p>
            <a:r>
              <a:rPr lang="en-US" altLang="zh-CN" dirty="0"/>
              <a:t>			   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静</a:t>
            </a:r>
            <a:r>
              <a:rPr lang="zh-CN" altLang="en-US" sz="2200" b="1" smtClean="0"/>
              <a:t>态</a:t>
            </a:r>
            <a:r>
              <a:rPr lang="zh-CN" altLang="en-US" sz="2200" b="1"/>
              <a:t>属性</a:t>
            </a:r>
            <a:r>
              <a:rPr lang="zh-CN" altLang="en-US" sz="2200" b="1" smtClean="0"/>
              <a:t>和</a:t>
            </a:r>
            <a:r>
              <a:rPr lang="zh-CN" altLang="en-US" sz="2200" b="1"/>
              <a:t>静态</a:t>
            </a:r>
            <a:r>
              <a:rPr lang="zh-CN" altLang="en-US" sz="2200" b="1" smtClean="0"/>
              <a:t>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伴生对象的小结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9"/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一个文件中，存</a:t>
            </a:r>
            <a:r>
              <a:rPr lang="zh-CN" altLang="en-US" dirty="0" smtClean="0"/>
              <a:t>在伴生类</a:t>
            </a:r>
            <a:r>
              <a:rPr lang="zh-CN" altLang="en-US" dirty="0"/>
              <a:t>和伴生对象时，文件的图标会发生变</a:t>
            </a:r>
            <a:r>
              <a:rPr lang="zh-CN" altLang="en-US" dirty="0" smtClean="0"/>
              <a:t>化</a:t>
            </a:r>
            <a:endParaRPr lang="zh-CN" altLang="en-US" dirty="0"/>
          </a:p>
          <a:p>
            <a:pPr marL="342900" indent="-342900">
              <a:buAutoNum type="arabicParenR" startAt="7"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  <a:p>
            <a:pPr marL="457200" indent="-457200">
              <a:buAutoNum type="arabicParenR"/>
              <a:defRPr/>
            </a:pPr>
            <a:endParaRPr lang="zh-CN" altLang="en-US" dirty="0"/>
          </a:p>
          <a:p>
            <a:pPr marL="457200" indent="-457200">
              <a:buAutoNum type="arabicParenR"/>
              <a:defRPr/>
            </a:pPr>
            <a:endParaRPr lang="zh-CN" altLang="en-US" dirty="0"/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   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ADMINI~1\AppData\Local\Temp\ksohtml\wpsFFE1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376239"/>
            <a:ext cx="3672408" cy="230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决小孩游戏问题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如</a:t>
            </a:r>
            <a:r>
              <a:rPr lang="zh-CN" altLang="en-US"/>
              <a:t>果</a:t>
            </a:r>
            <a:r>
              <a:rPr lang="en-US" altLang="zh-CN"/>
              <a:t>,</a:t>
            </a:r>
            <a:r>
              <a:rPr lang="zh-CN" altLang="en-US"/>
              <a:t>设计一</a:t>
            </a:r>
            <a:r>
              <a:rPr lang="zh-CN" altLang="en-US" smtClean="0"/>
              <a:t>个</a:t>
            </a:r>
            <a:r>
              <a:rPr lang="en-US" altLang="zh-CN" smtClean="0"/>
              <a:t>var </a:t>
            </a:r>
            <a:r>
              <a:rPr lang="en-US" altLang="zh-CN"/>
              <a:t>total </a:t>
            </a:r>
            <a:r>
              <a:rPr lang="en-US" altLang="zh-CN" smtClean="0"/>
              <a:t>Int</a:t>
            </a:r>
            <a:r>
              <a:rPr lang="zh-CN" altLang="en-US" smtClean="0"/>
              <a:t>表</a:t>
            </a:r>
            <a:r>
              <a:rPr lang="zh-CN" altLang="en-US"/>
              <a:t>示总人数</a:t>
            </a:r>
            <a:r>
              <a:rPr lang="en-US" altLang="zh-CN"/>
              <a:t>,</a:t>
            </a:r>
            <a:r>
              <a:rPr lang="zh-CN" altLang="en-US"/>
              <a:t>我们</a:t>
            </a:r>
            <a:r>
              <a:rPr lang="zh-CN" altLang="en-US" smtClean="0"/>
              <a:t>在创</a:t>
            </a:r>
            <a:r>
              <a:rPr lang="zh-CN" altLang="en-US"/>
              <a:t>建一个小孩时，就把</a:t>
            </a:r>
            <a:r>
              <a:rPr lang="en-US" altLang="zh-CN"/>
              <a:t>total</a:t>
            </a:r>
            <a:r>
              <a:rPr lang="zh-CN" altLang="en-US"/>
              <a:t>加</a:t>
            </a:r>
            <a:r>
              <a:rPr lang="en-US" altLang="zh-CN"/>
              <a:t>1,</a:t>
            </a:r>
            <a:r>
              <a:rPr lang="zh-CN" altLang="en-US"/>
              <a:t>并且 </a:t>
            </a:r>
            <a:r>
              <a:rPr lang="en-US" altLang="zh-CN"/>
              <a:t>total</a:t>
            </a:r>
            <a:r>
              <a:rPr lang="zh-CN" altLang="en-US" smtClean="0"/>
              <a:t>是所</a:t>
            </a:r>
            <a:r>
              <a:rPr lang="zh-CN" altLang="en-US"/>
              <a:t>有对</a:t>
            </a:r>
            <a:r>
              <a:rPr lang="zh-CN" altLang="en-US" smtClean="0"/>
              <a:t>象共享的</a:t>
            </a:r>
            <a:r>
              <a:rPr lang="zh-CN" altLang="en-US"/>
              <a:t>就</a:t>
            </a:r>
            <a:r>
              <a:rPr lang="en-US" altLang="zh-CN"/>
              <a:t>ok</a:t>
            </a:r>
            <a:r>
              <a:rPr lang="zh-CN" altLang="en-US"/>
              <a:t>了</a:t>
            </a:r>
            <a:r>
              <a:rPr lang="en-US" altLang="zh-CN" smtClean="0"/>
              <a:t>!</a:t>
            </a:r>
            <a:r>
              <a:rPr lang="zh-CN" altLang="en-US" smtClean="0"/>
              <a:t>，我们使用</a:t>
            </a:r>
            <a:r>
              <a:rPr lang="zh-CN" altLang="en-US"/>
              <a:t>伴</a:t>
            </a:r>
            <a:r>
              <a:rPr lang="zh-CN" altLang="en-US" smtClean="0"/>
              <a:t>生对象来解决</a:t>
            </a:r>
            <a:endParaRPr lang="en-US" altLang="zh-CN"/>
          </a:p>
          <a:p>
            <a:pPr>
              <a:defRPr/>
            </a:pPr>
            <a:r>
              <a:rPr lang="en-US" altLang="zh-CN"/>
              <a:t>			   </a:t>
            </a:r>
          </a:p>
          <a:p>
            <a:pPr>
              <a:defRPr/>
            </a:pPr>
            <a:r>
              <a:rPr lang="zh-CN" altLang="en-US" smtClean="0"/>
              <a:t>画</a:t>
            </a:r>
            <a:r>
              <a:rPr lang="zh-CN" altLang="en-US"/>
              <a:t>一个小图给大家理解。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12" descr="j04213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" y="3275364"/>
            <a:ext cx="155416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静态属性和静态方法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伴生对象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-apply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在伴生对象中定义</a:t>
            </a:r>
            <a:r>
              <a:rPr lang="en-US" altLang="zh-CN" smtClean="0"/>
              <a:t>apply</a:t>
            </a:r>
            <a:r>
              <a:rPr lang="zh-CN" altLang="en-US" smtClean="0"/>
              <a:t>方法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，可以实现： 类名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</a:t>
            </a:r>
            <a:r>
              <a:rPr lang="zh-CN" altLang="en-US" smtClean="0"/>
              <a:t>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来创建对象实例</a:t>
            </a:r>
            <a:r>
              <a:rPr lang="en-US" altLang="zh-CN" smtClean="0"/>
              <a:t>. </a:t>
            </a:r>
            <a:endParaRPr lang="zh-CN" altLang="en-US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93955"/>
            <a:ext cx="5100579" cy="410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12270"/>
              </p:ext>
            </p:extLst>
          </p:nvPr>
        </p:nvGraphicFramePr>
        <p:xfrm>
          <a:off x="683568" y="4608487"/>
          <a:ext cx="658339" cy="56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608487"/>
                        <a:ext cx="658339" cy="567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2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9568</TotalTime>
  <Words>9466</Words>
  <Application>Microsoft Office PowerPoint</Application>
  <PresentationFormat>自定义</PresentationFormat>
  <Paragraphs>2231</Paragraphs>
  <Slides>47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包装程序外壳对象</vt:lpstr>
      <vt:lpstr>Scala核心编程 -面向对象编程（高级特性）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hui gao</cp:lastModifiedBy>
  <cp:revision>1087</cp:revision>
  <dcterms:created xsi:type="dcterms:W3CDTF">2013-03-04T07:19:00Z</dcterms:created>
  <dcterms:modified xsi:type="dcterms:W3CDTF">2019-12-06T12:52:21Z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