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  <p:sldId id="270" r:id="rId16"/>
    <p:sldId id="271" r:id="rId17"/>
    <p:sldId id="272" r:id="rId18"/>
    <p:sldId id="290" r:id="rId19"/>
    <p:sldId id="273" r:id="rId20"/>
    <p:sldId id="274" r:id="rId21"/>
    <p:sldId id="275" r:id="rId22"/>
    <p:sldId id="276" r:id="rId23"/>
    <p:sldId id="291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0413" cy="6859588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04" y="-210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09CA5-C1BC-4390-864F-91EAE2C6D3D4}" type="datetimeFigureOut">
              <a:rPr lang="zh-CN" altLang="en-US" smtClean="0"/>
              <a:t>2015-11-20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0B5BD-EE4C-425A-8CAD-88E50A22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0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0B5BD-EE4C-425A-8CAD-88E50A222DF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0B5BD-EE4C-425A-8CAD-88E50A222DF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9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555" y="1338733"/>
            <a:ext cx="87791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011112" y="1990814"/>
            <a:ext cx="10165027" cy="3837876"/>
          </a:xfrm>
          <a:prstGeom prst="rect">
            <a:avLst/>
          </a:prstGeom>
        </p:spPr>
        <p:txBody>
          <a:bodyPr lIns="121917" tIns="60958" rIns="121917" bIns="60958"/>
          <a:lstStyle>
            <a:lvl1pPr marL="761981" indent="-761981">
              <a:buFont typeface="Wingdings" panose="05000000000000000000" pitchFamily="2" charset="2"/>
              <a:buChar char="p"/>
              <a:defRPr sz="3700" b="1"/>
            </a:lvl1pPr>
            <a:lvl2pPr marL="990575" indent="-380990">
              <a:buFont typeface="Wingdings" panose="05000000000000000000" pitchFamily="2" charset="2"/>
              <a:buChar char="p"/>
              <a:defRPr sz="4300" b="1"/>
            </a:lvl2pPr>
            <a:lvl3pPr marL="1523962" indent="-304792">
              <a:buFont typeface="Wingdings" panose="05000000000000000000" pitchFamily="2" charset="2"/>
              <a:buChar char="p"/>
              <a:defRPr sz="3700" b="1"/>
            </a:lvl3pPr>
            <a:lvl4pPr marL="2133547" indent="-304792">
              <a:buFont typeface="Wingdings" panose="05000000000000000000" pitchFamily="2" charset="2"/>
              <a:buChar char="p"/>
              <a:defRPr sz="3200" b="1"/>
            </a:lvl4pPr>
            <a:lvl5pPr marL="2743131" indent="-304792">
              <a:buFont typeface="Wingdings" panose="05000000000000000000" pitchFamily="2" charset="2"/>
              <a:buChar char="p"/>
              <a:defRPr sz="32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42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030" y1="19897" x2="3030" y2="19897"/>
                        <a14:foregroundMark x1="13570" y1="40827" x2="13570" y2="40827"/>
                        <a14:foregroundMark x1="23847" y1="40052" x2="26482" y2="43928"/>
                        <a14:foregroundMark x1="23847" y1="53488" x2="23847" y2="53488"/>
                        <a14:foregroundMark x1="10540" y1="61757" x2="10540" y2="61757"/>
                        <a14:foregroundMark x1="7510" y1="79587" x2="7510" y2="79587"/>
                        <a14:foregroundMark x1="11726" y1="74419" x2="11726" y2="74419"/>
                        <a14:foregroundMark x1="15942" y1="74419" x2="15942" y2="74419"/>
                        <a14:foregroundMark x1="8300" y1="62532" x2="8300" y2="62532"/>
                        <a14:foregroundMark x1="3030" y1="63049" x2="3030" y2="63049"/>
                        <a14:foregroundMark x1="57971" y1="61757" x2="57971" y2="61757"/>
                        <a14:foregroundMark x1="69038" y1="55814" x2="70092" y2="55814"/>
                        <a14:foregroundMark x1="74704" y1="52713" x2="74704" y2="52713"/>
                        <a14:foregroundMark x1="79578" y1="39276" x2="81950" y2="42377"/>
                        <a14:foregroundMark x1="91700" y1="45995" x2="93281" y2="49096"/>
                        <a14:foregroundMark x1="72069" y1="59432" x2="72069" y2="59432"/>
                        <a14:foregroundMark x1="91700" y1="52713" x2="92095" y2="55814"/>
                        <a14:foregroundMark x1="91041" y1="62532" x2="91041" y2="68475"/>
                        <a14:foregroundMark x1="94862" y1="70543" x2="94862" y2="70543"/>
                        <a14:foregroundMark x1="96311" y1="63049" x2="96311" y2="56589"/>
                        <a14:foregroundMark x1="95916" y1="50646" x2="95916" y2="48320"/>
                        <a14:foregroundMark x1="95916" y1="37209" x2="95916" y2="37209"/>
                        <a14:foregroundMark x1="2240" y1="44444" x2="2240" y2="44444"/>
                        <a14:foregroundMark x1="9486" y1="25323" x2="9486" y2="25323"/>
                        <a14:foregroundMark x1="18577" y1="37209" x2="18577" y2="37209"/>
                        <a14:foregroundMark x1="4084" y1="27390" x2="5270" y2="29716"/>
                        <a14:foregroundMark x1="70883" y1="36434" x2="70883" y2="36434"/>
                        <a14:foregroundMark x1="73123" y1="39276" x2="73123" y2="39276"/>
                        <a14:foregroundMark x1="73123" y1="48320" x2="73123" y2="483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675" y="4090485"/>
            <a:ext cx="4725746" cy="24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432575" y="161404"/>
            <a:ext cx="4678967" cy="1614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94678" y="1775421"/>
            <a:ext cx="7403883" cy="2945589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 algn="ctr">
              <a:spcBef>
                <a:spcPct val="0"/>
              </a:spcBef>
              <a:buNone/>
            </a:pPr>
            <a:r>
              <a:rPr lang="zh-CN" altLang="en-US" sz="18400" b="1" i="0" dirty="0" smtClean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8400" b="1" i="0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651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555" y="1338733"/>
            <a:ext cx="87791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592068" y="1846693"/>
            <a:ext cx="11060260" cy="4250723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575" indent="-380990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1600160" indent="-380990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2209745" indent="-380990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2819330" indent="-380990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en-US" altLang="zh-CN" dirty="0" smtClean="0"/>
              <a:t>ABC</a:t>
            </a:r>
          </a:p>
        </p:txBody>
      </p:sp>
    </p:spTree>
    <p:extLst>
      <p:ext uri="{BB962C8B-B14F-4D97-AF65-F5344CB8AC3E}">
        <p14:creationId xmlns:p14="http://schemas.microsoft.com/office/powerpoint/2010/main" val="428319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251" y="694948"/>
            <a:ext cx="11419548" cy="3330352"/>
          </a:xfrm>
          <a:prstGeom prst="rect">
            <a:avLst/>
          </a:prstGeom>
        </p:spPr>
        <p:txBody>
          <a:bodyPr lIns="121917" tIns="60958" rIns="121917" bIns="60958" anchor="b"/>
          <a:lstStyle>
            <a:lvl1pPr algn="ctr">
              <a:defRPr sz="64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250" y="4025295"/>
            <a:ext cx="11419549" cy="861619"/>
          </a:xfrm>
          <a:prstGeom prst="rect">
            <a:avLst/>
          </a:prstGeom>
        </p:spPr>
        <p:txBody>
          <a:bodyPr lIns="121917" tIns="60958" rIns="121917" bIns="60958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4552" y="303841"/>
            <a:ext cx="838090" cy="767864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C01AD174-F01C-4BF7-B37E-D0DA25BC24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7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15130" y="452824"/>
            <a:ext cx="9906109" cy="1107399"/>
          </a:xfrm>
          <a:prstGeom prst="rect">
            <a:avLst/>
          </a:prstGeom>
        </p:spPr>
        <p:txBody>
          <a:bodyPr vert="horz" lIns="121917" tIns="60958" rIns="121917" bIns="60958" rtlCol="0" anchor="t">
            <a:noAutofit/>
          </a:bodyPr>
          <a:lstStyle>
            <a:lvl1pPr>
              <a:defRPr sz="5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7555" y="1338733"/>
            <a:ext cx="87791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4223" y="6417532"/>
            <a:ext cx="990470" cy="304869"/>
          </a:xfrm>
        </p:spPr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950796" y="1954666"/>
            <a:ext cx="10450739" cy="4160214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3700" b="1"/>
            </a:lvl1pPr>
            <a:lvl2pPr>
              <a:defRPr sz="3200" b="1"/>
            </a:lvl2pPr>
            <a:lvl3pPr>
              <a:defRPr sz="27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4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811" y="2862397"/>
            <a:ext cx="8824509" cy="1916092"/>
          </a:xfrm>
          <a:prstGeom prst="rect">
            <a:avLst/>
          </a:prstGeom>
        </p:spPr>
        <p:txBody>
          <a:bodyPr lIns="121917" tIns="60958" rIns="121917" bIns="60958" anchor="b"/>
          <a:lstStyle>
            <a:lvl1pPr algn="l">
              <a:defRPr sz="64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806" y="4778488"/>
            <a:ext cx="8824510" cy="860599"/>
          </a:xfrm>
          <a:prstGeom prst="rect">
            <a:avLst/>
          </a:prstGeom>
        </p:spPr>
        <p:txBody>
          <a:bodyPr lIns="121917" tIns="60958" rIns="121917" bIns="60958" anchor="t"/>
          <a:lstStyle>
            <a:lvl1pPr marL="0" indent="0" algn="l">
              <a:buNone/>
              <a:defRPr sz="27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4552" y="303841"/>
            <a:ext cx="838090" cy="767864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C01AD174-F01C-4BF7-B37E-D0DA25BC24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8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42" y="452822"/>
            <a:ext cx="9403498" cy="140085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960" y="2061055"/>
            <a:ext cx="4996976" cy="4196734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>
              <a:defRPr sz="3700" b="1"/>
            </a:lvl1pPr>
            <a:lvl2pPr>
              <a:defRPr sz="3200" b="1"/>
            </a:lvl2pPr>
            <a:lvl3pPr>
              <a:defRPr sz="2700" b="1"/>
            </a:lvl3pPr>
            <a:lvl4pPr>
              <a:defRPr sz="2400" b="1"/>
            </a:lvl4pPr>
            <a:lvl5pPr>
              <a:defRPr sz="2400" b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757" y="2056569"/>
            <a:ext cx="5535074" cy="4201218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>
              <a:defRPr sz="3700" b="1"/>
            </a:lvl1pPr>
            <a:lvl2pPr>
              <a:defRPr sz="3200" b="1"/>
            </a:lvl2pPr>
            <a:lvl3pPr>
              <a:defRPr sz="2700" b="1"/>
            </a:lvl3pPr>
            <a:lvl4pPr>
              <a:defRPr sz="2400" b="1"/>
            </a:lvl4pPr>
            <a:lvl5pPr>
              <a:defRPr sz="2400" b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4552" y="303841"/>
            <a:ext cx="838090" cy="767864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C01AD174-F01C-4BF7-B37E-D0DA25BC24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555" y="1309038"/>
            <a:ext cx="8779122" cy="29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7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347" y="452822"/>
            <a:ext cx="9403498" cy="140085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544" y="1905447"/>
            <a:ext cx="5816664" cy="573791"/>
          </a:xfrm>
          <a:prstGeom prst="rect">
            <a:avLst/>
          </a:prstGeom>
        </p:spPr>
        <p:txBody>
          <a:bodyPr lIns="121917" tIns="60958" rIns="121917" bIns="60958" anchor="b">
            <a:noAutofit/>
          </a:bodyPr>
          <a:lstStyle>
            <a:lvl1pPr marL="0" indent="0">
              <a:buNone/>
              <a:defRPr sz="48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547" y="2515188"/>
            <a:ext cx="5816665" cy="3725697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>
              <a:defRPr sz="3700" b="1"/>
            </a:lvl1pPr>
            <a:lvl2pPr>
              <a:defRPr sz="3200" b="1"/>
            </a:lvl2pPr>
            <a:lvl3pPr>
              <a:defRPr sz="2700" b="1"/>
            </a:lvl3pPr>
            <a:lvl4pPr>
              <a:defRPr sz="2400" b="1"/>
            </a:lvl4pPr>
            <a:lvl5pPr>
              <a:defRPr sz="2400" b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5705" y="1887508"/>
            <a:ext cx="5712008" cy="579317"/>
          </a:xfrm>
          <a:prstGeom prst="rect">
            <a:avLst/>
          </a:prstGeom>
        </p:spPr>
        <p:txBody>
          <a:bodyPr lIns="121917" tIns="60958" rIns="121917" bIns="60958" anchor="b">
            <a:noAutofit/>
          </a:bodyPr>
          <a:lstStyle>
            <a:lvl1pPr marL="0" indent="0">
              <a:buNone/>
              <a:defRPr sz="48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5705" y="2497250"/>
            <a:ext cx="5712008" cy="3761565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>
              <a:defRPr sz="3700" b="1"/>
            </a:lvl1pPr>
            <a:lvl2pPr>
              <a:defRPr sz="3200" b="1"/>
            </a:lvl2pPr>
            <a:lvl3pPr>
              <a:defRPr sz="2700" b="1"/>
            </a:lvl3pPr>
            <a:lvl4pPr>
              <a:defRPr sz="2400" b="1"/>
            </a:lvl4pPr>
            <a:lvl5pPr>
              <a:defRPr sz="2400" b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4552" y="303841"/>
            <a:ext cx="838090" cy="767864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C01AD174-F01C-4BF7-B37E-D0DA25BC24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7555" y="1309038"/>
            <a:ext cx="8779122" cy="29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36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4552" y="303841"/>
            <a:ext cx="838090" cy="767864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C01AD174-F01C-4BF7-B37E-D0DA25BC24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0542" y="452822"/>
            <a:ext cx="9403498" cy="140085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7555" y="1309038"/>
            <a:ext cx="8779122" cy="29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68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29" y="452822"/>
            <a:ext cx="9403498" cy="140085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302" y="1981661"/>
            <a:ext cx="3152046" cy="573681"/>
          </a:xfrm>
          <a:prstGeom prst="rect">
            <a:avLst/>
          </a:prstGeom>
        </p:spPr>
        <p:txBody>
          <a:bodyPr lIns="121917" tIns="60958" rIns="121917" bIns="60958"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48178" y="2667623"/>
            <a:ext cx="3131171" cy="3573262"/>
          </a:xfrm>
          <a:prstGeom prst="rect">
            <a:avLst/>
          </a:prstGeom>
        </p:spPr>
        <p:txBody>
          <a:bodyPr lIns="121917" tIns="60958" rIns="121917" bIns="60958" anchor="t">
            <a:normAutofit/>
          </a:bodyPr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156" y="1981659"/>
            <a:ext cx="3715127" cy="567459"/>
          </a:xfrm>
          <a:prstGeom prst="rect">
            <a:avLst/>
          </a:prstGeom>
        </p:spPr>
        <p:txBody>
          <a:bodyPr lIns="121917" tIns="60958" rIns="121917" bIns="60958"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602" y="2667620"/>
            <a:ext cx="3728480" cy="3534513"/>
          </a:xfrm>
          <a:prstGeom prst="rect">
            <a:avLst/>
          </a:prstGeom>
        </p:spPr>
        <p:txBody>
          <a:bodyPr lIns="121917" tIns="60958" rIns="121917" bIns="60958" anchor="t">
            <a:normAutofit/>
          </a:bodyPr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30473" y="1981659"/>
            <a:ext cx="3596638" cy="557336"/>
          </a:xfrm>
          <a:prstGeom prst="rect">
            <a:avLst/>
          </a:prstGeom>
        </p:spPr>
        <p:txBody>
          <a:bodyPr lIns="121917" tIns="60958" rIns="121917" bIns="60958"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30473" y="2667618"/>
            <a:ext cx="3596638" cy="3471448"/>
          </a:xfrm>
          <a:prstGeom prst="rect">
            <a:avLst/>
          </a:prstGeom>
        </p:spPr>
        <p:txBody>
          <a:bodyPr lIns="121917" tIns="60958" rIns="121917" bIns="60958" anchor="t">
            <a:normAutofit/>
          </a:bodyPr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658" y="2134094"/>
            <a:ext cx="0" cy="388350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68021" y="2134094"/>
            <a:ext cx="0" cy="377711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4552" y="303841"/>
            <a:ext cx="838090" cy="767864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C01AD174-F01C-4BF7-B37E-D0DA25BC24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555" y="1309038"/>
            <a:ext cx="8779122" cy="29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6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312033" y="7013"/>
            <a:ext cx="1040295" cy="1295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959" y="9533"/>
            <a:ext cx="3509459" cy="13192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4" y="2670305"/>
            <a:ext cx="4036487" cy="41892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4763" y="6097412"/>
            <a:ext cx="993605" cy="7621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4223" y="6417532"/>
            <a:ext cx="990470" cy="304869"/>
          </a:xfrm>
          <a:prstGeom prst="rect">
            <a:avLst/>
          </a:prstGeom>
        </p:spPr>
        <p:txBody>
          <a:bodyPr vert="horz" lIns="121917" tIns="60958" rIns="121917" bIns="60958" rtlCol="0" anchor="t"/>
          <a:lstStyle>
            <a:lvl1pPr algn="l">
              <a:defRPr sz="15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49FA61-CEF9-4E13-B538-B9A90155F0E8}" type="datetimeFigureOut">
              <a:rPr lang="zh-CN" altLang="en-US" smtClean="0"/>
              <a:pPr/>
              <a:t>2015-11-20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76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spcBef>
          <a:spcPct val="0"/>
        </a:spcBef>
        <a:buNone/>
        <a:defRPr sz="5600" b="1" i="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334125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0251" y="2565500"/>
            <a:ext cx="11419548" cy="1459801"/>
          </a:xfrm>
        </p:spPr>
        <p:txBody>
          <a:bodyPr/>
          <a:lstStyle/>
          <a:p>
            <a:r>
              <a:rPr lang="en-US" altLang="zh-CN" sz="4800" dirty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4800" dirty="0"/>
              <a:t>基本标签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3800" dirty="0"/>
              <a:t>块级标签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2800" dirty="0" smtClean="0"/>
              <a:t>基本的块级标签</a:t>
            </a:r>
            <a:endParaRPr lang="en-US" altLang="zh-CN" sz="2800" dirty="0" smtClean="0"/>
          </a:p>
          <a:p>
            <a:pPr lvl="1"/>
            <a:r>
              <a:rPr lang="zh-CN" altLang="en-US" sz="2800" b="0" dirty="0" smtClean="0"/>
              <a:t>标题标签</a:t>
            </a:r>
            <a:r>
              <a:rPr lang="en-US" altLang="zh-CN" sz="2800" b="0" dirty="0" smtClean="0">
                <a:latin typeface="Arial" pitchFamily="34" charset="0"/>
                <a:cs typeface="Arial" pitchFamily="34" charset="0"/>
              </a:rPr>
              <a:t>&lt;h1&gt;~&lt;h6&gt;</a:t>
            </a:r>
          </a:p>
          <a:p>
            <a:pPr lvl="1"/>
            <a:r>
              <a:rPr lang="zh-CN" altLang="en-US" sz="2800" b="0" dirty="0" smtClean="0"/>
              <a:t>段落标签</a:t>
            </a:r>
            <a:r>
              <a:rPr lang="en-US" altLang="zh-CN" sz="2800" b="0" dirty="0" smtClean="0">
                <a:latin typeface="Arial" pitchFamily="34" charset="0"/>
                <a:cs typeface="Arial" pitchFamily="34" charset="0"/>
              </a:rPr>
              <a:t>&lt;p&gt;</a:t>
            </a:r>
          </a:p>
          <a:p>
            <a:pPr lvl="1"/>
            <a:r>
              <a:rPr lang="zh-CN" altLang="en-US" sz="2800" b="0" dirty="0" smtClean="0"/>
              <a:t>水平标尺线</a:t>
            </a:r>
            <a:r>
              <a:rPr lang="en-US" altLang="zh-CN" sz="2800" b="0" dirty="0" smtClean="0">
                <a:latin typeface="Arial" pitchFamily="34" charset="0"/>
                <a:cs typeface="Arial" pitchFamily="34" charset="0"/>
              </a:rPr>
              <a:t>&lt;hr/&gt;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标题标签</a:t>
            </a:r>
            <a:r>
              <a:rPr lang="en-US" altLang="zh-CN" sz="3800" dirty="0">
                <a:latin typeface="Arial" pitchFamily="34" charset="0"/>
                <a:cs typeface="Arial" pitchFamily="34" charset="0"/>
              </a:rPr>
              <a:t>h1~h6</a:t>
            </a:r>
            <a:endParaRPr lang="zh-CN" altLang="en-US" sz="3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2800" dirty="0"/>
              <a:t>标题标签表示一段文字的标题（主题），从</a:t>
            </a:r>
            <a:r>
              <a:rPr lang="en-US" altLang="zh-CN" sz="2800" dirty="0">
                <a:latin typeface="Arial" pitchFamily="34" charset="0"/>
                <a:cs typeface="Arial" pitchFamily="34" charset="0"/>
              </a:rPr>
              <a:t>h1</a:t>
            </a:r>
            <a:r>
              <a:rPr lang="zh-CN" altLang="en-US" sz="2800" dirty="0"/>
              <a:t>到</a:t>
            </a:r>
            <a:r>
              <a:rPr lang="en-US" altLang="zh-CN" sz="2800" dirty="0">
                <a:latin typeface="Arial" pitchFamily="34" charset="0"/>
                <a:cs typeface="Arial" pitchFamily="34" charset="0"/>
              </a:rPr>
              <a:t>h6</a:t>
            </a:r>
            <a:r>
              <a:rPr lang="zh-CN" altLang="en-US" sz="2800" dirty="0"/>
              <a:t>共有</a:t>
            </a:r>
            <a:r>
              <a:rPr lang="en-US" altLang="zh-CN" sz="2800" dirty="0">
                <a:latin typeface="Arial" pitchFamily="34" charset="0"/>
                <a:cs typeface="Arial" pitchFamily="34" charset="0"/>
              </a:rPr>
              <a:t>6</a:t>
            </a:r>
            <a:r>
              <a:rPr lang="zh-CN" altLang="en-US" sz="2800" dirty="0"/>
              <a:t>级标题标</a:t>
            </a:r>
            <a:r>
              <a:rPr lang="zh-CN" altLang="en-US" sz="2800" dirty="0" smtClean="0"/>
              <a:t>签</a:t>
            </a:r>
            <a:endParaRPr lang="en-US" altLang="zh-CN" sz="2800" dirty="0"/>
          </a:p>
        </p:txBody>
      </p:sp>
      <p:sp>
        <p:nvSpPr>
          <p:cNvPr id="8" name="右箭头 7"/>
          <p:cNvSpPr/>
          <p:nvPr/>
        </p:nvSpPr>
        <p:spPr>
          <a:xfrm>
            <a:off x="7523781" y="4144340"/>
            <a:ext cx="1238097" cy="4287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h.png"/>
          <p:cNvPicPr>
            <a:picLocks noChangeAspect="1"/>
          </p:cNvPicPr>
          <p:nvPr/>
        </p:nvPicPr>
        <p:blipFill>
          <a:blip r:embed="rId2"/>
          <a:srcRect r="8000"/>
          <a:stretch>
            <a:fillRect/>
          </a:stretch>
        </p:blipFill>
        <p:spPr>
          <a:xfrm>
            <a:off x="1126654" y="3051535"/>
            <a:ext cx="6571441" cy="3248371"/>
          </a:xfrm>
          <a:prstGeom prst="rect">
            <a:avLst/>
          </a:prstGeom>
        </p:spPr>
      </p:pic>
      <p:pic>
        <p:nvPicPr>
          <p:cNvPr id="10" name="图片 9" descr="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880" y="2500886"/>
            <a:ext cx="2923685" cy="3858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段落标签</a:t>
            </a:r>
            <a:r>
              <a:rPr lang="en-US" altLang="zh-CN" sz="3800" dirty="0"/>
              <a:t>p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2800" dirty="0" smtClean="0"/>
              <a:t>段落标签表示一段文字的内容</a:t>
            </a:r>
            <a:endParaRPr lang="zh-CN" altLang="en-US" sz="2800" dirty="0"/>
          </a:p>
        </p:txBody>
      </p:sp>
      <p:pic>
        <p:nvPicPr>
          <p:cNvPr id="4" name="图片 3" descr="p.png"/>
          <p:cNvPicPr>
            <a:picLocks noChangeAspect="1"/>
          </p:cNvPicPr>
          <p:nvPr/>
        </p:nvPicPr>
        <p:blipFill>
          <a:blip r:embed="rId2"/>
          <a:srcRect r="44722"/>
          <a:stretch>
            <a:fillRect/>
          </a:stretch>
        </p:blipFill>
        <p:spPr>
          <a:xfrm>
            <a:off x="1270670" y="2952909"/>
            <a:ext cx="4380960" cy="3215455"/>
          </a:xfrm>
          <a:prstGeom prst="rect">
            <a:avLst/>
          </a:prstGeom>
        </p:spPr>
      </p:pic>
      <p:pic>
        <p:nvPicPr>
          <p:cNvPr id="5" name="图片 4" descr="p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589" y="2583987"/>
            <a:ext cx="3770938" cy="3953297"/>
          </a:xfrm>
          <a:prstGeom prst="rect">
            <a:avLst/>
          </a:prstGeom>
        </p:spPr>
      </p:pic>
      <p:sp>
        <p:nvSpPr>
          <p:cNvPr id="6" name="上弧形箭头 5"/>
          <p:cNvSpPr/>
          <p:nvPr/>
        </p:nvSpPr>
        <p:spPr>
          <a:xfrm>
            <a:off x="5142824" y="3572704"/>
            <a:ext cx="1904765" cy="643092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水平线标签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2800" dirty="0"/>
              <a:t>表示一条水平线，常用于分割页面内容，是一个单标签，直接结束</a:t>
            </a:r>
            <a:r>
              <a:rPr lang="en-US" altLang="zh-CN" sz="2800" dirty="0">
                <a:latin typeface="Arial" pitchFamily="34" charset="0"/>
                <a:cs typeface="Arial" pitchFamily="34" charset="0"/>
              </a:rPr>
              <a:t>&lt;hr/&gt;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 descr="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238" y="2785717"/>
            <a:ext cx="4761913" cy="3625139"/>
          </a:xfrm>
          <a:prstGeom prst="rect">
            <a:avLst/>
          </a:prstGeom>
        </p:spPr>
      </p:pic>
      <p:sp>
        <p:nvSpPr>
          <p:cNvPr id="6" name="流程图: 过程 5"/>
          <p:cNvSpPr/>
          <p:nvPr/>
        </p:nvSpPr>
        <p:spPr>
          <a:xfrm>
            <a:off x="550591" y="3527454"/>
            <a:ext cx="5400600" cy="92891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/>
              <a:t>&lt;hr size="10" width="50%" </a:t>
            </a:r>
            <a:r>
              <a:rPr lang="en-US" altLang="zh-CN" dirty="0" err="1" smtClean="0"/>
              <a:t>noshade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noshade</a:t>
            </a:r>
            <a:r>
              <a:rPr lang="en-US" altLang="zh-CN" dirty="0" smtClean="0"/>
              <a:t>" /&gt;</a:t>
            </a:r>
            <a:endParaRPr lang="zh-CN" altLang="en-US" dirty="0"/>
          </a:p>
        </p:txBody>
      </p:sp>
      <p:sp>
        <p:nvSpPr>
          <p:cNvPr id="7" name="椭圆形标注 6"/>
          <p:cNvSpPr/>
          <p:nvPr/>
        </p:nvSpPr>
        <p:spPr>
          <a:xfrm>
            <a:off x="3598214" y="2699880"/>
            <a:ext cx="1428574" cy="786001"/>
          </a:xfrm>
          <a:prstGeom prst="wedgeEllipseCallout">
            <a:avLst>
              <a:gd name="adj1" fmla="val -20833"/>
              <a:gd name="adj2" fmla="val 7058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dirty="0" smtClean="0"/>
              <a:t>线的粗细</a:t>
            </a:r>
            <a:endParaRPr lang="zh-CN" altLang="en-US" dirty="0"/>
          </a:p>
        </p:txBody>
      </p:sp>
      <p:sp>
        <p:nvSpPr>
          <p:cNvPr id="10" name="椭圆形标注 9"/>
          <p:cNvSpPr/>
          <p:nvPr/>
        </p:nvSpPr>
        <p:spPr>
          <a:xfrm>
            <a:off x="766614" y="4155960"/>
            <a:ext cx="1428574" cy="786001"/>
          </a:xfrm>
          <a:prstGeom prst="wedgeEllipseCallout">
            <a:avLst>
              <a:gd name="adj1" fmla="val 27759"/>
              <a:gd name="adj2" fmla="val -716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dirty="0" smtClean="0"/>
              <a:t>线的长度</a:t>
            </a:r>
            <a:endParaRPr lang="zh-CN" altLang="en-US" dirty="0"/>
          </a:p>
        </p:txBody>
      </p:sp>
      <p:sp>
        <p:nvSpPr>
          <p:cNvPr id="11" name="椭圆形标注 10"/>
          <p:cNvSpPr/>
          <p:nvPr/>
        </p:nvSpPr>
        <p:spPr>
          <a:xfrm>
            <a:off x="2998862" y="4598287"/>
            <a:ext cx="1904765" cy="643092"/>
          </a:xfrm>
          <a:prstGeom prst="wedgeEllipseCallout">
            <a:avLst>
              <a:gd name="adj1" fmla="val 27759"/>
              <a:gd name="adj2" fmla="val -716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dirty="0" smtClean="0"/>
              <a:t>线有无阴影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z="3800" dirty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3800" dirty="0"/>
              <a:t>块级标签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2800" dirty="0" smtClean="0"/>
              <a:t>布局块级标签</a:t>
            </a:r>
            <a:endParaRPr lang="en-US" altLang="zh-CN" sz="2800" dirty="0" smtClean="0"/>
          </a:p>
          <a:p>
            <a:pPr lvl="1"/>
            <a:r>
              <a:rPr lang="zh-CN" altLang="en-US" sz="2800" b="0" dirty="0" smtClean="0"/>
              <a:t>有序列表标签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&gt;</a:t>
            </a:r>
            <a:endParaRPr lang="zh-CN" altLang="en-US" sz="2800" b="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zh-CN" altLang="en-US" sz="2800" b="0" dirty="0" smtClean="0"/>
              <a:t>无序列表标签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lvl="1"/>
            <a:r>
              <a:rPr lang="zh-CN" altLang="en-US" sz="2800" b="0" dirty="0" smtClean="0"/>
              <a:t>定义列表标签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&lt;dl&gt;</a:t>
            </a:r>
          </a:p>
          <a:p>
            <a:pPr lvl="1"/>
            <a:r>
              <a:rPr lang="zh-CN" altLang="en-US" sz="2800" b="0" dirty="0" smtClean="0"/>
              <a:t>表格标签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&lt;table&gt;</a:t>
            </a:r>
            <a:endParaRPr lang="zh-CN" altLang="en-US" sz="2800" b="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zh-CN" altLang="en-US" sz="2800" b="0" dirty="0" smtClean="0"/>
              <a:t>表单标签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&lt;form&gt;</a:t>
            </a:r>
            <a:endParaRPr lang="zh-CN" altLang="en-US" sz="2800" b="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zh-CN" altLang="en-US" sz="2800" b="0" dirty="0" smtClean="0"/>
              <a:t>分区标签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&lt;div&gt;</a:t>
            </a:r>
            <a:endParaRPr lang="zh-CN" altLang="en-US" sz="2800" b="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有序列表</a:t>
            </a:r>
            <a:r>
              <a:rPr lang="en-US" altLang="zh-CN" sz="3800" dirty="0" err="1"/>
              <a:t>ol</a:t>
            </a:r>
            <a:r>
              <a:rPr lang="zh-CN" altLang="en-US" sz="3800" dirty="0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794770" y="1778414"/>
            <a:ext cx="10450739" cy="4160214"/>
          </a:xfrm>
        </p:spPr>
        <p:txBody>
          <a:bodyPr/>
          <a:lstStyle/>
          <a:p>
            <a:r>
              <a:rPr lang="zh-CN" altLang="en-US" sz="2800" dirty="0" smtClean="0"/>
              <a:t>有序列表标签表示多个并列的列表项，它们之间有明显的先后顺序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952340" y="2876710"/>
            <a:ext cx="4666675" cy="3361397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h3&gt;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把大象放冰箱里的步骤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&lt;/h3&gt;</a:t>
            </a:r>
            <a:endParaRPr lang="zh-CN" altLang="en-US" sz="2800" b="1" dirty="0">
              <a:latin typeface="Arial" pitchFamily="34" charset="0"/>
              <a:cs typeface="Arial" pitchFamily="34" charset="0"/>
            </a:endParaRPr>
          </a:p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    &lt;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ol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type=“1”&gt;</a:t>
            </a:r>
            <a:endParaRPr lang="zh-CN" altLang="en-US" sz="2800" b="1" dirty="0">
              <a:latin typeface="Arial" pitchFamily="34" charset="0"/>
              <a:cs typeface="Arial" pitchFamily="34" charset="0"/>
            </a:endParaRPr>
          </a:p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        &lt;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打开冰箱门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&gt;</a:t>
            </a:r>
            <a:endParaRPr lang="zh-CN" altLang="en-US" sz="2800" b="1" dirty="0">
              <a:latin typeface="Arial" pitchFamily="34" charset="0"/>
              <a:cs typeface="Arial" pitchFamily="34" charset="0"/>
            </a:endParaRPr>
          </a:p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        &lt;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把大象放冰箱里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&gt;</a:t>
            </a:r>
            <a:endParaRPr lang="zh-CN" altLang="en-US" sz="2800" b="1" dirty="0">
              <a:latin typeface="Arial" pitchFamily="34" charset="0"/>
              <a:cs typeface="Arial" pitchFamily="34" charset="0"/>
            </a:endParaRPr>
          </a:p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        &lt;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关上冰箱里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&gt;</a:t>
            </a:r>
            <a:endParaRPr lang="zh-CN" altLang="en-US" sz="2800" b="1" dirty="0">
              <a:latin typeface="Arial" pitchFamily="34" charset="0"/>
              <a:cs typeface="Arial" pitchFamily="34" charset="0"/>
            </a:endParaRPr>
          </a:p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    &lt;/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ol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&gt;</a:t>
            </a:r>
            <a:endParaRPr lang="zh-CN" altLang="en-US" sz="28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zh-CN" altLang="en-US" dirty="0"/>
          </a:p>
        </p:txBody>
      </p:sp>
      <p:pic>
        <p:nvPicPr>
          <p:cNvPr id="5" name="图片 4" descr="ol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841" y="2876710"/>
            <a:ext cx="3390035" cy="3038798"/>
          </a:xfrm>
          <a:prstGeom prst="rect">
            <a:avLst/>
          </a:prstGeom>
        </p:spPr>
      </p:pic>
      <p:sp>
        <p:nvSpPr>
          <p:cNvPr id="6" name="上弧形箭头 5"/>
          <p:cNvSpPr/>
          <p:nvPr/>
        </p:nvSpPr>
        <p:spPr>
          <a:xfrm>
            <a:off x="5714253" y="3286885"/>
            <a:ext cx="1619051" cy="571636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3428535" y="3001067"/>
            <a:ext cx="2000004" cy="643092"/>
          </a:xfrm>
          <a:prstGeom prst="wedgeEllipseCallout">
            <a:avLst>
              <a:gd name="adj1" fmla="val -64378"/>
              <a:gd name="adj2" fmla="val 419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2100" dirty="0"/>
              <a:t>列表符号的类型</a:t>
            </a:r>
            <a:endParaRPr lang="zh-CN" altLang="en-US" sz="2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无序列表标签</a:t>
            </a:r>
            <a:r>
              <a:rPr lang="en-US" altLang="zh-CN" sz="3800" dirty="0" err="1">
                <a:latin typeface="Arial" pitchFamily="34" charset="0"/>
                <a:ea typeface="MS Mincho" pitchFamily="49" charset="-128"/>
                <a:cs typeface="Arial" pitchFamily="34" charset="0"/>
              </a:rPr>
              <a:t>ul</a:t>
            </a:r>
            <a:endParaRPr lang="zh-CN" altLang="en-US" sz="3800" dirty="0">
              <a:latin typeface="Arial" pitchFamily="34" charset="0"/>
              <a:ea typeface="MS Mincho" pitchFamily="49" charset="-128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857102" y="1831940"/>
            <a:ext cx="10450739" cy="4160214"/>
          </a:xfrm>
        </p:spPr>
        <p:txBody>
          <a:bodyPr/>
          <a:lstStyle/>
          <a:p>
            <a:r>
              <a:rPr lang="zh-CN" altLang="en-US" sz="2800" dirty="0"/>
              <a:t>无序列表和有序列表类似，但多个并列的列表项之间没有先后顺序</a:t>
            </a:r>
            <a:endParaRPr lang="zh-CN" altLang="en-US" sz="2800" dirty="0"/>
          </a:p>
        </p:txBody>
      </p:sp>
      <p:sp>
        <p:nvSpPr>
          <p:cNvPr id="4" name="流程图: 过程 3"/>
          <p:cNvSpPr/>
          <p:nvPr/>
        </p:nvSpPr>
        <p:spPr>
          <a:xfrm>
            <a:off x="857102" y="2858158"/>
            <a:ext cx="4761913" cy="316392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&lt;h3&gt;</a:t>
            </a:r>
            <a:r>
              <a:rPr lang="zh-CN" altLang="en-US" sz="2800" b="1" dirty="0">
                <a:latin typeface="Arial" pitchFamily="34" charset="0"/>
                <a:cs typeface="Arial" pitchFamily="34" charset="0"/>
              </a:rPr>
              <a:t>编程语言</a:t>
            </a:r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&lt;/h3&gt;</a:t>
            </a:r>
          </a:p>
          <a:p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2800" b="1" dirty="0" err="1">
                <a:latin typeface="Arial" pitchFamily="34" charset="0"/>
                <a:cs typeface="Arial" pitchFamily="34" charset="0"/>
              </a:rPr>
              <a:t>ul</a:t>
            </a:r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  type=“disc”&gt;</a:t>
            </a:r>
          </a:p>
          <a:p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        &lt;</a:t>
            </a:r>
            <a:r>
              <a:rPr lang="en-US" altLang="zh-CN" sz="2800" b="1" dirty="0" err="1">
                <a:latin typeface="Arial" pitchFamily="34" charset="0"/>
                <a:cs typeface="Arial" pitchFamily="34" charset="0"/>
              </a:rPr>
              <a:t>li</a:t>
            </a:r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&gt;java&lt;/</a:t>
            </a:r>
            <a:r>
              <a:rPr lang="en-US" altLang="zh-CN" sz="2800" b="1" dirty="0" err="1">
                <a:latin typeface="Arial" pitchFamily="34" charset="0"/>
                <a:cs typeface="Arial" pitchFamily="34" charset="0"/>
              </a:rPr>
              <a:t>li</a:t>
            </a:r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        &lt;</a:t>
            </a:r>
            <a:r>
              <a:rPr lang="en-US" altLang="zh-CN" sz="2800" b="1" dirty="0" err="1">
                <a:latin typeface="Arial" pitchFamily="34" charset="0"/>
                <a:cs typeface="Arial" pitchFamily="34" charset="0"/>
              </a:rPr>
              <a:t>li</a:t>
            </a:r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2800" b="1" dirty="0" err="1">
                <a:latin typeface="Arial" pitchFamily="34" charset="0"/>
                <a:cs typeface="Arial" pitchFamily="34" charset="0"/>
              </a:rPr>
              <a:t>c++</a:t>
            </a:r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2800" b="1" dirty="0" err="1">
                <a:latin typeface="Arial" pitchFamily="34" charset="0"/>
                <a:cs typeface="Arial" pitchFamily="34" charset="0"/>
              </a:rPr>
              <a:t>li</a:t>
            </a:r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        &lt;</a:t>
            </a:r>
            <a:r>
              <a:rPr lang="en-US" altLang="zh-CN" sz="2800" b="1" dirty="0" err="1">
                <a:latin typeface="Arial" pitchFamily="34" charset="0"/>
                <a:cs typeface="Arial" pitchFamily="34" charset="0"/>
              </a:rPr>
              <a:t>li</a:t>
            </a:r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&gt;c#&lt;/</a:t>
            </a:r>
            <a:r>
              <a:rPr lang="en-US" altLang="zh-CN" sz="2800" b="1" dirty="0" err="1">
                <a:latin typeface="Arial" pitchFamily="34" charset="0"/>
                <a:cs typeface="Arial" pitchFamily="34" charset="0"/>
              </a:rPr>
              <a:t>li</a:t>
            </a:r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2800" b="1" dirty="0" err="1">
                <a:latin typeface="Arial" pitchFamily="34" charset="0"/>
                <a:cs typeface="Arial" pitchFamily="34" charset="0"/>
              </a:rPr>
              <a:t>ul</a:t>
            </a:r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&gt;</a:t>
            </a:r>
            <a:endParaRPr lang="zh-CN" alt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图片 4" descr="ul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019" y="2858158"/>
            <a:ext cx="3377339" cy="3038798"/>
          </a:xfrm>
          <a:prstGeom prst="rect">
            <a:avLst/>
          </a:prstGeom>
        </p:spPr>
      </p:pic>
      <p:sp>
        <p:nvSpPr>
          <p:cNvPr id="6" name="上弧形箭头 5"/>
          <p:cNvSpPr/>
          <p:nvPr/>
        </p:nvSpPr>
        <p:spPr>
          <a:xfrm>
            <a:off x="5999968" y="3501249"/>
            <a:ext cx="1619051" cy="571636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4666632" y="2929612"/>
            <a:ext cx="2000004" cy="643092"/>
          </a:xfrm>
          <a:prstGeom prst="wedgeEllipseCallout">
            <a:avLst>
              <a:gd name="adj1" fmla="val -97394"/>
              <a:gd name="adj2" fmla="val 458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2100" dirty="0"/>
              <a:t>列表符号的类型</a:t>
            </a:r>
            <a:endParaRPr lang="zh-CN" altLang="en-US" sz="2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800" dirty="0"/>
              <a:t>定义列表标签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dl</a:t>
            </a:r>
            <a:endParaRPr lang="zh-CN" altLang="en-US" sz="3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733586" y="1712315"/>
            <a:ext cx="10450739" cy="4160214"/>
          </a:xfrm>
        </p:spPr>
        <p:txBody>
          <a:bodyPr/>
          <a:lstStyle/>
          <a:p>
            <a:r>
              <a:rPr lang="zh-CN" altLang="en-US" sz="2800" dirty="0" smtClean="0"/>
              <a:t>定义列表标签用于描述某个术语或产品的定义或解释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也常用于图文混排的布局</a:t>
            </a:r>
            <a:endParaRPr lang="zh-CN" altLang="en-US" sz="2800" dirty="0"/>
          </a:p>
        </p:txBody>
      </p:sp>
      <p:sp>
        <p:nvSpPr>
          <p:cNvPr id="4" name="流程图: 过程 3"/>
          <p:cNvSpPr/>
          <p:nvPr/>
        </p:nvSpPr>
        <p:spPr>
          <a:xfrm>
            <a:off x="838622" y="2853730"/>
            <a:ext cx="10190495" cy="331236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r>
              <a:rPr lang="en-US" altLang="zh-CN" sz="1800" b="1" dirty="0" smtClean="0">
                <a:latin typeface="Arial" pitchFamily="34" charset="0"/>
                <a:cs typeface="Arial" pitchFamily="34" charset="0"/>
              </a:rPr>
              <a:t>&lt;dl&gt;</a:t>
            </a:r>
            <a:endParaRPr lang="en-US" altLang="zh-CN" sz="1800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800" b="1" dirty="0" err="1">
                <a:latin typeface="Arial" pitchFamily="34" charset="0"/>
                <a:cs typeface="Arial" pitchFamily="34" charset="0"/>
              </a:rPr>
              <a:t>dt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    PAD</a:t>
            </a:r>
          </a:p>
          <a:p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800" b="1" dirty="0" err="1">
                <a:latin typeface="Arial" pitchFamily="34" charset="0"/>
                <a:cs typeface="Arial" pitchFamily="34" charset="0"/>
              </a:rPr>
              <a:t>dt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&lt;</a:t>
            </a:r>
            <a:r>
              <a:rPr lang="en-US" altLang="zh-CN" sz="1800" b="1" dirty="0" err="1">
                <a:latin typeface="Arial" pitchFamily="34" charset="0"/>
                <a:cs typeface="Arial" pitchFamily="34" charset="0"/>
              </a:rPr>
              <a:t>dd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    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平板电脑（</a:t>
            </a:r>
            <a:r>
              <a:rPr lang="en-US" altLang="zh-CN" sz="18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Pad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）是一种小型、方便携带的个人电脑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800" b="1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br</a:t>
            </a:r>
            <a:r>
              <a:rPr lang="en-US" altLang="zh-CN" sz="18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/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</a:p>
          <a:p>
            <a:r>
              <a:rPr lang="en-US" altLang="zh-CN" sz="1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以触摸屏作为基本的输入设备。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800" b="1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br</a:t>
            </a:r>
            <a:r>
              <a:rPr lang="en-US" altLang="zh-CN" sz="18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/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</a:p>
          <a:p>
            <a:r>
              <a:rPr lang="en-US" altLang="zh-CN" sz="1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它拥有的触摸屏电容屏（也称为数位板技术）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800" b="1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br</a:t>
            </a:r>
            <a:r>
              <a:rPr lang="en-US" altLang="zh-CN" sz="18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/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</a:p>
          <a:p>
            <a:r>
              <a:rPr lang="en-US" altLang="zh-CN" sz="1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允许用户通过触控笔或数字笔来进行作业而不是传统    的键盘或鼠标 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 sz="1800" b="1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br</a:t>
            </a:r>
            <a:r>
              <a:rPr lang="en-US" altLang="zh-CN" sz="18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/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</a:p>
          <a:p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&lt;/</a:t>
            </a:r>
            <a:r>
              <a:rPr lang="en-US" altLang="zh-CN" sz="1800" b="1" dirty="0" err="1">
                <a:latin typeface="Arial" pitchFamily="34" charset="0"/>
                <a:cs typeface="Arial" pitchFamily="34" charset="0"/>
              </a:rPr>
              <a:t>dd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&lt;/dl&gt;</a:t>
            </a:r>
            <a:endParaRPr lang="zh-CN" altLang="en-US" sz="1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800" dirty="0"/>
              <a:t>定义列表标签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dl</a:t>
            </a:r>
            <a:endParaRPr lang="zh-CN" altLang="en-US" sz="3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图片 4" descr="dl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4" y="1468339"/>
            <a:ext cx="8732584" cy="3329607"/>
          </a:xfrm>
          <a:prstGeom prst="rect">
            <a:avLst/>
          </a:prstGeom>
        </p:spPr>
      </p:pic>
      <p:pic>
        <p:nvPicPr>
          <p:cNvPr id="6" name="图片 5" descr="dl_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822" y="2853730"/>
            <a:ext cx="8761921" cy="345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4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表格标签</a:t>
            </a:r>
            <a:r>
              <a:rPr lang="en-US" altLang="zh-CN" sz="3800" dirty="0">
                <a:latin typeface="Arial" pitchFamily="34" charset="0"/>
                <a:cs typeface="Arial" pitchFamily="34" charset="0"/>
              </a:rPr>
              <a:t>table</a:t>
            </a:r>
            <a:endParaRPr lang="zh-CN" altLang="en-US" sz="3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694606" y="1701602"/>
            <a:ext cx="10450739" cy="4160214"/>
          </a:xfrm>
        </p:spPr>
        <p:txBody>
          <a:bodyPr/>
          <a:lstStyle/>
          <a:p>
            <a:r>
              <a:rPr lang="zh-CN" altLang="en-US" sz="2800" dirty="0" smtClean="0"/>
              <a:t>表格标签用于描述一个表格，它使用规整的数据显示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后续课程将有详细讲解</a:t>
            </a:r>
            <a:endParaRPr lang="zh-CN" altLang="en-US" sz="2800" dirty="0"/>
          </a:p>
        </p:txBody>
      </p:sp>
      <p:pic>
        <p:nvPicPr>
          <p:cNvPr id="4" name="图片 3" descr="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74" y="2709714"/>
            <a:ext cx="6840760" cy="35283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 smtClean="0"/>
              <a:t>目录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800" dirty="0" smtClean="0"/>
              <a:t>文件的基本结构</a:t>
            </a:r>
            <a:endParaRPr lang="en-US" altLang="zh-CN" sz="28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dirty="0" smtClean="0"/>
              <a:t>块级标签</a:t>
            </a:r>
            <a:endParaRPr lang="en-US" altLang="zh-CN" sz="28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dirty="0" smtClean="0"/>
              <a:t>行级标签</a:t>
            </a:r>
            <a:endParaRPr lang="en-US" altLang="zh-CN" sz="28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W3C</a:t>
            </a:r>
            <a:r>
              <a:rPr lang="zh-CN" altLang="en-US" sz="2800" dirty="0" smtClean="0"/>
              <a:t>标准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表单标签</a:t>
            </a:r>
            <a:r>
              <a:rPr lang="en-US" altLang="zh-CN" sz="3800" dirty="0">
                <a:latin typeface="Arial" pitchFamily="34" charset="0"/>
                <a:cs typeface="Arial" pitchFamily="34" charset="0"/>
              </a:rPr>
              <a:t>form</a:t>
            </a:r>
            <a:endParaRPr lang="zh-CN" altLang="en-US" sz="3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622598" y="1629594"/>
            <a:ext cx="10450739" cy="4160214"/>
          </a:xfrm>
        </p:spPr>
        <p:txBody>
          <a:bodyPr/>
          <a:lstStyle/>
          <a:p>
            <a:r>
              <a:rPr lang="zh-CN" altLang="en-US" sz="2800" dirty="0" smtClean="0"/>
              <a:t>表单标签用于描述需要用户输入的页面内容。具体用法将在后续课程中进行详细介绍</a:t>
            </a:r>
            <a:endParaRPr lang="en-US" altLang="zh-CN" sz="2800" dirty="0" smtClean="0"/>
          </a:p>
          <a:p>
            <a:endParaRPr lang="zh-CN" altLang="en-US" dirty="0"/>
          </a:p>
        </p:txBody>
      </p:sp>
      <p:pic>
        <p:nvPicPr>
          <p:cNvPr id="5" name="图片 4" descr="for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13" y="2637706"/>
            <a:ext cx="5714296" cy="4020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分区标签</a:t>
            </a:r>
            <a:r>
              <a:rPr lang="en-US" altLang="zh-CN" sz="3800" dirty="0">
                <a:latin typeface="Arial" pitchFamily="34" charset="0"/>
                <a:cs typeface="Arial" pitchFamily="34" charset="0"/>
              </a:rPr>
              <a:t>div</a:t>
            </a:r>
            <a:endParaRPr lang="zh-CN" altLang="en-US" sz="3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2800" dirty="0" smtClean="0"/>
              <a:t>分区标签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&lt;div&gt;</a:t>
            </a:r>
            <a:r>
              <a:rPr lang="zh-CN" altLang="en-US" sz="2800" dirty="0" smtClean="0"/>
              <a:t>常用于页面布局时对区块的划分，它相当于一个大的容器，可以容纳无序列表、有序列表、表格、段落等块级标签。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分区标签</a:t>
            </a:r>
            <a:r>
              <a:rPr lang="en-US" altLang="zh-CN" sz="3800" dirty="0"/>
              <a:t>div</a:t>
            </a:r>
            <a:endParaRPr lang="zh-CN" altLang="en-US" sz="3800" dirty="0"/>
          </a:p>
        </p:txBody>
      </p:sp>
      <p:sp>
        <p:nvSpPr>
          <p:cNvPr id="8" name="流程图: 过程 7"/>
          <p:cNvSpPr/>
          <p:nvPr/>
        </p:nvSpPr>
        <p:spPr>
          <a:xfrm>
            <a:off x="838622" y="1701602"/>
            <a:ext cx="8856984" cy="4680520"/>
          </a:xfrm>
          <a:prstGeom prst="flowChartProcess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&lt;div style="width:400px; height:300px; background:#9FF"&gt;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&lt;p&gt;div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内可包括标题、段落、无序列表、有序列表、定义列表、表格、表单等内容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&lt;/p&gt;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&lt;h3 &gt;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新人上路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&lt;/h3 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&lt;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ul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 &lt;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li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&gt;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如何激活会员名？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&lt;/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li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&lt;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li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&gt;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如何注册翡翠商城会员？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&lt;/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li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&lt;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li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&gt;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注册时密码设置有什么要求？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&lt;/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li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&lt;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li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&gt;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翡翠商场认证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&lt;/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li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&lt;/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ul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div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其实就是一个划分逻辑区域的标签，常用作容器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,div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还可以包括普通的文字、图片等内容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&lt;/div&gt;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分区标签</a:t>
            </a:r>
            <a:r>
              <a:rPr lang="en-US" altLang="zh-CN" sz="3800" dirty="0"/>
              <a:t>div</a:t>
            </a:r>
            <a:endParaRPr lang="zh-CN" altLang="en-US" sz="3800" dirty="0"/>
          </a:p>
        </p:txBody>
      </p:sp>
      <p:pic>
        <p:nvPicPr>
          <p:cNvPr id="7" name="内容占位符 6" descr="div_01.png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857106" y="1500522"/>
            <a:ext cx="5428581" cy="4858741"/>
          </a:xfrm>
        </p:spPr>
      </p:pic>
    </p:spTree>
    <p:extLst>
      <p:ext uri="{BB962C8B-B14F-4D97-AF65-F5344CB8AC3E}">
        <p14:creationId xmlns:p14="http://schemas.microsoft.com/office/powerpoint/2010/main" val="374172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3800" dirty="0"/>
              <a:t>行级标签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2800" dirty="0" smtClean="0"/>
              <a:t>图像标签</a:t>
            </a:r>
            <a:r>
              <a:rPr lang="en-US" altLang="zh-CN" sz="2800" dirty="0" smtClean="0"/>
              <a:t>&lt;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2800" dirty="0" smtClean="0"/>
              <a:t>&gt;</a:t>
            </a:r>
          </a:p>
          <a:p>
            <a:r>
              <a:rPr lang="zh-CN" altLang="en-US" sz="2800" dirty="0" smtClean="0"/>
              <a:t>范围标签</a:t>
            </a:r>
            <a:r>
              <a:rPr lang="en-US" altLang="zh-CN" sz="2800" dirty="0" smtClean="0"/>
              <a:t>&lt;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span</a:t>
            </a:r>
            <a:r>
              <a:rPr lang="en-US" altLang="zh-CN" sz="2800" dirty="0" smtClean="0"/>
              <a:t>&gt;</a:t>
            </a:r>
          </a:p>
          <a:p>
            <a:r>
              <a:rPr lang="zh-CN" altLang="en-US" sz="2800" dirty="0" smtClean="0"/>
              <a:t>换行标签</a:t>
            </a:r>
            <a:r>
              <a:rPr lang="en-US" altLang="zh-CN" sz="2800" dirty="0" smtClean="0"/>
              <a:t>&lt;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br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2800" dirty="0" smtClean="0"/>
              <a:t>&gt;</a:t>
            </a:r>
          </a:p>
          <a:p>
            <a:r>
              <a:rPr lang="zh-CN" altLang="en-US" sz="2800" dirty="0" smtClean="0"/>
              <a:t>超级链接</a:t>
            </a:r>
            <a:r>
              <a:rPr lang="en-US" altLang="zh-CN" sz="2800" dirty="0" smtClean="0"/>
              <a:t>&lt;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800" dirty="0" smtClean="0"/>
              <a:t>&gt;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图像标签</a:t>
            </a:r>
            <a:r>
              <a:rPr lang="en-US" altLang="zh-CN" sz="3800" dirty="0" err="1">
                <a:latin typeface="Arial" pitchFamily="34" charset="0"/>
                <a:cs typeface="Arial" pitchFamily="34" charset="0"/>
              </a:rPr>
              <a:t>img</a:t>
            </a:r>
            <a:endParaRPr lang="zh-CN" altLang="en-US" sz="3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2800" dirty="0"/>
              <a:t>用于设置页面上图像的显示</a:t>
            </a:r>
            <a:endParaRPr lang="en-US" altLang="zh-CN" sz="2800" dirty="0"/>
          </a:p>
          <a:p>
            <a:r>
              <a:rPr lang="zh-CN" altLang="en-US" sz="2800" dirty="0"/>
              <a:t>常见的图像格式</a:t>
            </a:r>
            <a:endParaRPr lang="en-US" altLang="zh-CN" sz="2800" dirty="0"/>
          </a:p>
          <a:p>
            <a:pPr lvl="1"/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jpg</a:t>
            </a:r>
          </a:p>
          <a:p>
            <a:pPr lvl="1"/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gif</a:t>
            </a:r>
          </a:p>
          <a:p>
            <a:pPr lvl="1"/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bmp</a:t>
            </a:r>
          </a:p>
          <a:p>
            <a:pPr lvl="1"/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png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img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06" y="1899224"/>
            <a:ext cx="4164538" cy="38199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图像标签</a:t>
            </a:r>
            <a:r>
              <a:rPr lang="en-US" altLang="zh-CN" sz="3800" dirty="0" err="1">
                <a:latin typeface="Arial" pitchFamily="34" charset="0"/>
                <a:cs typeface="Arial" pitchFamily="34" charset="0"/>
              </a:rPr>
              <a:t>img</a:t>
            </a:r>
            <a:endParaRPr lang="zh-CN" altLang="en-US" sz="3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94606" y="1485578"/>
            <a:ext cx="4464496" cy="5072098"/>
          </a:xfrm>
          <a:prstGeom prst="flowChartProcess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&lt;d1&gt;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        &lt;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dt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&gt;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        	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+mn-cs"/>
              </a:rPr>
              <a:t>&lt;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+mn-cs"/>
              </a:rPr>
              <a:t>img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+mn-cs"/>
              </a:rPr>
              <a:t>src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+mn-cs"/>
              </a:rPr>
              <a:t>="images/ipad.jpg" alt="IPAD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苹果公司产品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+mn-cs"/>
              </a:rPr>
              <a:t>" title="IPAD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苹果公司产品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+mn-cs"/>
              </a:rPr>
              <a:t>"/&gt;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        &lt;/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dt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&gt;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        &lt;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dd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&gt;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       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平板电脑（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Pad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）是一种小型、方便携带的个人电脑，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&lt;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br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/&gt;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       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以触摸屏作为基本的输入设备。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&lt;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br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/&gt;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       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它拥有的触摸屏电容屏（也称为数位板技术）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&lt;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br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/&gt;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       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允许用户通过触控笔或数字笔来进行作业而不是传统的键盘或鼠标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&lt;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br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/&gt;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        &lt;/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dd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&gt;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 &lt;/dl&gt;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1271380" y="3023372"/>
            <a:ext cx="1643074" cy="785818"/>
          </a:xfrm>
          <a:prstGeom prst="wedgeEllipseCallout">
            <a:avLst>
              <a:gd name="adj1" fmla="val -56388"/>
              <a:gd name="adj2" fmla="val -646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指定替代文本</a:t>
            </a:r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2926854" y="3225247"/>
            <a:ext cx="1643074" cy="642942"/>
          </a:xfrm>
          <a:prstGeom prst="wedgeEllipseCallout">
            <a:avLst>
              <a:gd name="adj1" fmla="val 1594"/>
              <a:gd name="adj2" fmla="val -8585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图片悬停文本</a:t>
            </a:r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>
                <a:latin typeface="Arial" pitchFamily="34" charset="0"/>
                <a:cs typeface="Arial" pitchFamily="34" charset="0"/>
              </a:rPr>
              <a:t>范围标签</a:t>
            </a:r>
            <a:r>
              <a:rPr lang="en-US" altLang="zh-CN" sz="3800" dirty="0">
                <a:latin typeface="Arial" pitchFamily="34" charset="0"/>
                <a:cs typeface="Arial" pitchFamily="34" charset="0"/>
              </a:rPr>
              <a:t>span</a:t>
            </a:r>
            <a:endParaRPr lang="zh-CN" altLang="en-US" sz="3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50796" y="1629594"/>
            <a:ext cx="10450739" cy="4485286"/>
          </a:xfrm>
        </p:spPr>
        <p:txBody>
          <a:bodyPr/>
          <a:lstStyle/>
          <a:p>
            <a:r>
              <a:rPr lang="zh-CN" altLang="en-US" sz="2800" dirty="0"/>
              <a:t>范围标签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&lt;span&gt;</a:t>
            </a:r>
            <a:r>
              <a:rPr lang="zh-CN" altLang="en-US" sz="2800" dirty="0"/>
              <a:t>用于标识行内的某个范围</a:t>
            </a:r>
            <a:endParaRPr lang="zh-CN" altLang="en-US" sz="2800" dirty="0"/>
          </a:p>
        </p:txBody>
      </p:sp>
      <p:pic>
        <p:nvPicPr>
          <p:cNvPr id="5" name="图片 4" descr="sp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726" y="2851447"/>
            <a:ext cx="7586064" cy="3858545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1486694" y="2193179"/>
            <a:ext cx="7632848" cy="444528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1800" dirty="0" smtClean="0"/>
              <a:t>&lt;</a:t>
            </a:r>
            <a:r>
              <a:rPr lang="en-US" altLang="zh-CN" sz="1800" dirty="0"/>
              <a:t>span style="color:#F00; font-size:32px;"&gt;2500&lt;/span&gt;</a:t>
            </a:r>
            <a:r>
              <a:rPr lang="zh-CN" altLang="en-US" sz="1800" dirty="0"/>
              <a:t>元</a:t>
            </a:r>
          </a:p>
          <a:p>
            <a:r>
              <a:rPr lang="en-US" altLang="zh-CN" dirty="0" smtClean="0"/>
              <a:t>	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>
                <a:latin typeface="Arial" pitchFamily="34" charset="0"/>
                <a:cs typeface="Arial" pitchFamily="34" charset="0"/>
              </a:rPr>
              <a:t>换行标签</a:t>
            </a:r>
            <a:r>
              <a:rPr lang="en-US" altLang="zh-CN" sz="3800" dirty="0" err="1">
                <a:latin typeface="Arial" pitchFamily="34" charset="0"/>
                <a:cs typeface="Arial" pitchFamily="34" charset="0"/>
              </a:rPr>
              <a:t>br</a:t>
            </a:r>
            <a:endParaRPr lang="zh-CN" altLang="en-US" sz="3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779349" y="1750812"/>
            <a:ext cx="10450739" cy="4160214"/>
          </a:xfrm>
        </p:spPr>
        <p:txBody>
          <a:bodyPr/>
          <a:lstStyle/>
          <a:p>
            <a:r>
              <a:rPr lang="zh-CN" altLang="en-US" sz="2800" dirty="0" smtClean="0"/>
              <a:t>换行标签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/&gt;</a:t>
            </a:r>
            <a:r>
              <a:rPr lang="zh-CN" altLang="en-US" sz="2800" dirty="0" smtClean="0"/>
              <a:t>表示强制换行显示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此标签和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&lt;hr/&gt;</a:t>
            </a:r>
            <a:r>
              <a:rPr lang="zh-CN" altLang="en-US" sz="2800" dirty="0" smtClean="0"/>
              <a:t>标签一样同属于单标</a:t>
            </a:r>
            <a:r>
              <a:rPr lang="zh-CN" altLang="en-US" sz="2800" dirty="0" smtClean="0"/>
              <a:t>签</a:t>
            </a:r>
            <a:endParaRPr lang="en-US" altLang="zh-CN" sz="2800" dirty="0" smtClean="0"/>
          </a:p>
        </p:txBody>
      </p:sp>
      <p:pic>
        <p:nvPicPr>
          <p:cNvPr id="5" name="图片 4" descr="b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262" y="2696719"/>
            <a:ext cx="4989826" cy="3800349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38622" y="2781722"/>
            <a:ext cx="5579511" cy="3715346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2800" dirty="0" smtClean="0"/>
              <a:t>	</a:t>
            </a:r>
            <a:r>
              <a:rPr lang="en-US" altLang="zh-CN" sz="1800" b="1" dirty="0"/>
              <a:t>&lt;p&gt;</a:t>
            </a:r>
            <a:r>
              <a:rPr lang="zh-CN" altLang="en-US" sz="1800" b="1" dirty="0"/>
              <a:t>人生路上甜苦和喜忧</a:t>
            </a:r>
            <a:r>
              <a:rPr lang="en-US" altLang="zh-CN" sz="1800" b="1" dirty="0"/>
              <a:t>&lt;br/&gt;</a:t>
            </a:r>
            <a:endParaRPr lang="zh-CN" altLang="en-US" sz="1800" b="1" dirty="0"/>
          </a:p>
          <a:p>
            <a:r>
              <a:rPr lang="en-US" altLang="zh-CN" sz="1800" b="1" dirty="0"/>
              <a:t>        </a:t>
            </a:r>
            <a:r>
              <a:rPr lang="zh-CN" altLang="en-US" sz="1800" b="1" dirty="0"/>
              <a:t>愿意与你分担所有</a:t>
            </a:r>
            <a:r>
              <a:rPr lang="en-US" altLang="zh-CN" sz="1800" b="1" dirty="0"/>
              <a:t>&lt;br/&gt;</a:t>
            </a:r>
            <a:endParaRPr lang="zh-CN" altLang="en-US" sz="1800" b="1" dirty="0"/>
          </a:p>
          <a:p>
            <a:r>
              <a:rPr lang="en-US" altLang="zh-CN" sz="1800" b="1" dirty="0"/>
              <a:t>        </a:t>
            </a:r>
            <a:r>
              <a:rPr lang="zh-CN" altLang="en-US" sz="1800" b="1" dirty="0"/>
              <a:t>难免曾经跌到和等候</a:t>
            </a:r>
            <a:r>
              <a:rPr lang="en-US" altLang="zh-CN" sz="1800" b="1" dirty="0"/>
              <a:t>&lt;br/&gt;</a:t>
            </a:r>
            <a:endParaRPr lang="zh-CN" altLang="en-US" sz="1800" b="1" dirty="0"/>
          </a:p>
          <a:p>
            <a:r>
              <a:rPr lang="en-US" altLang="zh-CN" sz="1800" b="1" dirty="0"/>
              <a:t>        </a:t>
            </a:r>
            <a:r>
              <a:rPr lang="zh-CN" altLang="en-US" sz="1800" b="1" dirty="0"/>
              <a:t>要勇敢的抬头</a:t>
            </a:r>
            <a:r>
              <a:rPr lang="en-US" altLang="zh-CN" sz="1800" b="1" dirty="0"/>
              <a:t>&lt;br/&gt;</a:t>
            </a:r>
            <a:endParaRPr lang="zh-CN" altLang="en-US" sz="1800" b="1" dirty="0"/>
          </a:p>
          <a:p>
            <a:r>
              <a:rPr lang="en-US" altLang="zh-CN" sz="1800" b="1" dirty="0"/>
              <a:t>        </a:t>
            </a:r>
            <a:r>
              <a:rPr lang="zh-CN" altLang="en-US" sz="1800" b="1" dirty="0"/>
              <a:t>谁愿藏躲在避风的港口</a:t>
            </a:r>
            <a:r>
              <a:rPr lang="en-US" altLang="zh-CN" sz="1800" b="1" dirty="0"/>
              <a:t>&lt;br/&gt;</a:t>
            </a:r>
            <a:endParaRPr lang="zh-CN" altLang="en-US" sz="1800" b="1" dirty="0"/>
          </a:p>
          <a:p>
            <a:r>
              <a:rPr lang="en-US" altLang="zh-CN" sz="1800" b="1" dirty="0"/>
              <a:t>        </a:t>
            </a:r>
            <a:r>
              <a:rPr lang="zh-CN" altLang="en-US" sz="1800" b="1" dirty="0"/>
              <a:t>宁有波涛汹涌的自由</a:t>
            </a:r>
            <a:r>
              <a:rPr lang="en-US" altLang="zh-CN" sz="1800" b="1" dirty="0"/>
              <a:t>&lt;br/&gt;</a:t>
            </a:r>
            <a:endParaRPr lang="zh-CN" altLang="en-US" sz="1800" b="1" dirty="0"/>
          </a:p>
          <a:p>
            <a:r>
              <a:rPr lang="en-US" altLang="zh-CN" sz="1800" b="1" dirty="0"/>
              <a:t>        </a:t>
            </a:r>
            <a:r>
              <a:rPr lang="zh-CN" altLang="en-US" sz="1800" b="1" dirty="0"/>
              <a:t>愿是你心中灯塔的守候</a:t>
            </a:r>
            <a:r>
              <a:rPr lang="en-US" altLang="zh-CN" sz="1800" b="1" dirty="0"/>
              <a:t>&lt;br/&gt;</a:t>
            </a:r>
            <a:endParaRPr lang="zh-CN" altLang="en-US" sz="1800" b="1" dirty="0"/>
          </a:p>
          <a:p>
            <a:r>
              <a:rPr lang="en-US" altLang="zh-CN" sz="1800" b="1" dirty="0"/>
              <a:t>        </a:t>
            </a:r>
            <a:r>
              <a:rPr lang="zh-CN" altLang="en-US" sz="1800" b="1" dirty="0"/>
              <a:t>在迷雾中让你看透</a:t>
            </a:r>
            <a:r>
              <a:rPr lang="en-US" altLang="zh-CN" sz="1800" b="1" dirty="0"/>
              <a:t>&lt;/p&gt;</a:t>
            </a:r>
            <a:endParaRPr lang="zh-CN" altLang="en-US" sz="1800" b="1" dirty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Arial" pitchFamily="34" charset="0"/>
                <a:cs typeface="Arial" pitchFamily="34" charset="0"/>
              </a:rPr>
              <a:t>W3C</a:t>
            </a:r>
            <a:r>
              <a:rPr lang="zh-CN" altLang="en-US" sz="3800" dirty="0">
                <a:latin typeface="Arial" pitchFamily="34" charset="0"/>
                <a:cs typeface="Arial" pitchFamily="34" charset="0"/>
              </a:rPr>
              <a:t>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2800" b="1" dirty="0" smtClean="0"/>
              <a:t>什么是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W3C</a:t>
            </a:r>
            <a:r>
              <a:rPr lang="zh-CN" altLang="en-US" sz="2800" b="1" dirty="0" smtClean="0"/>
              <a:t>标准</a:t>
            </a:r>
          </a:p>
          <a:p>
            <a:pPr lvl="1"/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800" b="0" dirty="0" smtClean="0"/>
              <a:t>内容方面</a:t>
            </a:r>
            <a:r>
              <a:rPr lang="en-US" altLang="zh-CN" sz="2800" b="0" dirty="0" smtClean="0"/>
              <a:t>——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XHTML</a:t>
            </a:r>
            <a:endParaRPr lang="zh-CN" altLang="en-US" sz="2800" b="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zh-CN" altLang="en-US" sz="2800" b="0" dirty="0" smtClean="0"/>
              <a:t>样式美化方面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CSS</a:t>
            </a:r>
            <a:endParaRPr lang="zh-CN" altLang="en-US" sz="2800" b="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zh-CN" altLang="en-US" sz="2800" b="0" dirty="0" smtClean="0"/>
              <a:t>结构文档访问方面</a:t>
            </a:r>
            <a:r>
              <a:rPr lang="en-US" sz="2800" b="0" dirty="0" smtClean="0"/>
              <a:t>——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DOM</a:t>
            </a:r>
            <a:endParaRPr lang="zh-CN" altLang="en-US" sz="2800" b="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zh-CN" altLang="en-US" sz="2800" b="0" dirty="0" smtClean="0"/>
              <a:t>页面交互方面</a:t>
            </a:r>
            <a:r>
              <a:rPr lang="en-US" altLang="zh-CN" sz="2800" b="0" dirty="0" smtClean="0"/>
              <a:t>——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ECMAScript</a:t>
            </a:r>
            <a:endParaRPr lang="zh-CN" altLang="en-US" sz="2800" b="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什么是</a:t>
            </a:r>
            <a:r>
              <a:rPr lang="en-US" altLang="zh-CN" sz="3800" dirty="0">
                <a:latin typeface="Arial" pitchFamily="34" charset="0"/>
                <a:cs typeface="Arial" pitchFamily="34" charset="0"/>
              </a:rPr>
              <a:t>HTML</a:t>
            </a:r>
            <a:endParaRPr lang="zh-CN" altLang="en-US" sz="3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35316" y="1701203"/>
            <a:ext cx="10914267" cy="5287636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HTML:( Hyper Text Markup Language)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800" dirty="0" smtClean="0"/>
              <a:t>超文本标记语言</a:t>
            </a:r>
            <a:endParaRPr lang="en-US" altLang="zh-CN" sz="2800" dirty="0" smtClean="0"/>
          </a:p>
          <a:p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网页的源码</a:t>
            </a:r>
            <a:endParaRPr lang="en-US" altLang="zh-CN" sz="2800" dirty="0" smtClean="0"/>
          </a:p>
          <a:p>
            <a:r>
              <a:rPr lang="zh-CN" altLang="en-US" sz="2800" dirty="0" smtClean="0"/>
              <a:t>浏览器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解释执行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800" dirty="0" smtClean="0"/>
              <a:t>源码的工</a:t>
            </a:r>
            <a:r>
              <a:rPr lang="zh-CN" altLang="en-US" sz="2800" dirty="0" smtClean="0"/>
              <a:t>具</a:t>
            </a:r>
            <a:endParaRPr lang="en-US" altLang="zh-CN" sz="2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Arial" pitchFamily="34" charset="0"/>
                <a:cs typeface="Arial" pitchFamily="34" charset="0"/>
              </a:rPr>
              <a:t>W3C</a:t>
            </a:r>
            <a:r>
              <a:rPr lang="zh-CN" altLang="en-US" sz="3800" dirty="0">
                <a:latin typeface="Arial" pitchFamily="34" charset="0"/>
                <a:cs typeface="Arial" pitchFamily="34" charset="0"/>
              </a:rPr>
              <a:t>提倡的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Web</a:t>
            </a:r>
            <a:r>
              <a:rPr lang="zh-CN" altLang="en-US" sz="3800" dirty="0">
                <a:latin typeface="Arial" pitchFamily="34" charset="0"/>
                <a:cs typeface="Arial" pitchFamily="34" charset="0"/>
              </a:rPr>
              <a:t>页结构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807765" y="1557586"/>
            <a:ext cx="10450739" cy="4160214"/>
          </a:xfrm>
        </p:spPr>
        <p:txBody>
          <a:bodyPr/>
          <a:lstStyle/>
          <a:p>
            <a:r>
              <a:rPr lang="zh-CN" altLang="en-US" sz="2800" dirty="0" smtClean="0"/>
              <a:t>糟糕的网页结构</a:t>
            </a:r>
            <a:endParaRPr lang="zh-CN" altLang="en-US" sz="2800" dirty="0"/>
          </a:p>
        </p:txBody>
      </p:sp>
      <p:pic>
        <p:nvPicPr>
          <p:cNvPr id="5" name="图片 4" descr="err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644" y="2174134"/>
            <a:ext cx="3809028" cy="4494338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38622" y="2174134"/>
            <a:ext cx="6336703" cy="4494338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1800" b="1" dirty="0" smtClean="0"/>
              <a:t>&lt;</a:t>
            </a:r>
            <a:r>
              <a:rPr lang="en-US" altLang="zh-CN" sz="1800" b="1" dirty="0"/>
              <a:t>html&gt;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&lt;head&gt;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&lt;meta http-equiv="Content-Type" content = "text/html; charset=gb2312" /&gt; 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&lt;title&gt;</a:t>
            </a:r>
            <a:r>
              <a:rPr lang="zh-CN" altLang="en-US" sz="1800" b="1" dirty="0"/>
              <a:t>不规范的示例</a:t>
            </a:r>
            <a:r>
              <a:rPr lang="en-US" altLang="zh-CN" sz="1800" b="1" dirty="0"/>
              <a:t>&lt;/title 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&lt;/head&gt;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&lt;body&gt;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&lt;font size="7"&gt;—</a:t>
            </a:r>
            <a:r>
              <a:rPr lang="zh-CN" altLang="en-US" sz="1800" b="1" dirty="0"/>
              <a:t>级主题</a:t>
            </a:r>
            <a:r>
              <a:rPr lang="en-US" altLang="zh-CN" sz="1800" b="1" dirty="0"/>
              <a:t>&lt;/Font&gt;&lt;br/&gt;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</a:t>
            </a:r>
            <a:r>
              <a:rPr lang="zh-CN" altLang="en-US" sz="1800" b="1" dirty="0"/>
              <a:t>一级主题阐述文字</a:t>
            </a:r>
            <a:r>
              <a:rPr lang="en-US" altLang="zh-CN" sz="1800" b="1" dirty="0"/>
              <a:t>&lt;br /&gt;&lt;Br /&gt;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&lt;font size="5"&gt;</a:t>
            </a:r>
            <a:r>
              <a:rPr lang="zh-CN" altLang="en-US" sz="1800" b="1" dirty="0"/>
              <a:t>二级主题</a:t>
            </a:r>
            <a:r>
              <a:rPr lang="en-US" altLang="zh-CN" sz="1800" b="1" dirty="0"/>
              <a:t>&lt;/font&gt;&lt;br/&gt;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</a:t>
            </a:r>
            <a:r>
              <a:rPr lang="zh-CN" altLang="en-US" sz="1800" b="1" dirty="0"/>
              <a:t>二级主题相关文字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&lt;P&gt;</a:t>
            </a:r>
            <a:r>
              <a:rPr lang="zh-CN" altLang="en-US" sz="1800" b="1" dirty="0"/>
              <a:t>项目列表</a:t>
            </a:r>
            <a:r>
              <a:rPr lang="en-US" altLang="zh-CN" sz="1800" b="1" dirty="0"/>
              <a:t>1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&lt;p&gt;</a:t>
            </a:r>
            <a:r>
              <a:rPr lang="zh-CN" altLang="en-US" sz="1800" b="1" dirty="0"/>
              <a:t>项目列表</a:t>
            </a:r>
            <a:r>
              <a:rPr lang="en-US" altLang="zh-CN" sz="1800" b="1" dirty="0"/>
              <a:t>2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&lt;p&gt;</a:t>
            </a:r>
            <a:r>
              <a:rPr lang="zh-CN" altLang="en-US" sz="1800" b="1" dirty="0"/>
              <a:t>项目列表</a:t>
            </a:r>
            <a:r>
              <a:rPr lang="en-US" altLang="zh-CN" sz="1800" b="1" dirty="0"/>
              <a:t>3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&lt;/body&gt;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&lt;/html&gt;</a:t>
            </a:r>
            <a:endParaRPr lang="zh-CN" altLang="en-US" sz="1800" b="1" dirty="0"/>
          </a:p>
          <a:p>
            <a:r>
              <a:rPr lang="en-US" altLang="zh-CN" dirty="0" smtClean="0"/>
              <a:t>	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latin typeface="Arial" pitchFamily="34" charset="0"/>
                <a:cs typeface="Arial" pitchFamily="34" charset="0"/>
              </a:rPr>
              <a:t>W3C</a:t>
            </a:r>
            <a:r>
              <a:rPr lang="zh-CN" altLang="en-US" sz="3800" dirty="0">
                <a:latin typeface="Arial" pitchFamily="34" charset="0"/>
                <a:cs typeface="Arial" pitchFamily="34" charset="0"/>
              </a:rPr>
              <a:t>提倡的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Web</a:t>
            </a:r>
            <a:r>
              <a:rPr lang="zh-CN" altLang="en-US" sz="3800" dirty="0">
                <a:latin typeface="Arial" pitchFamily="34" charset="0"/>
                <a:cs typeface="Arial" pitchFamily="34" charset="0"/>
              </a:rPr>
              <a:t>页结构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2800" dirty="0" smtClean="0"/>
              <a:t>问题分析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内容和表现没分离，后期很难维护和修改</a:t>
            </a:r>
            <a:endParaRPr lang="en-US" altLang="zh-CN" sz="2800" dirty="0" smtClean="0"/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800" dirty="0" smtClean="0"/>
              <a:t>代码不能表示页面的内容语义，不利于搜索引擎搜索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latin typeface="Arial" pitchFamily="34" charset="0"/>
                <a:cs typeface="Arial" pitchFamily="34" charset="0"/>
              </a:rPr>
              <a:t>W3C</a:t>
            </a:r>
            <a:r>
              <a:rPr lang="zh-CN" altLang="en-US" sz="3800" dirty="0">
                <a:latin typeface="Arial" pitchFamily="34" charset="0"/>
                <a:cs typeface="Arial" pitchFamily="34" charset="0"/>
              </a:rPr>
              <a:t>提倡的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Web</a:t>
            </a:r>
            <a:r>
              <a:rPr lang="zh-CN" altLang="en-US" sz="3800" dirty="0">
                <a:latin typeface="Arial" pitchFamily="34" charset="0"/>
                <a:cs typeface="Arial" pitchFamily="34" charset="0"/>
              </a:rPr>
              <a:t>页结构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W3C</a:t>
            </a:r>
            <a:r>
              <a:rPr lang="zh-CN" altLang="en-US" sz="2800" dirty="0"/>
              <a:t>提倡的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Web</a:t>
            </a:r>
            <a:r>
              <a:rPr lang="zh-CN" altLang="en-US" sz="2800" dirty="0"/>
              <a:t>结构如下</a:t>
            </a:r>
            <a:endParaRPr lang="en-US" altLang="zh-CN" sz="2800" dirty="0"/>
          </a:p>
          <a:p>
            <a:pPr lvl="1"/>
            <a:r>
              <a:rPr lang="zh-CN" altLang="en-US" sz="2800" dirty="0"/>
              <a:t> 内容（结构）和表现（样式）分离</a:t>
            </a:r>
            <a:endParaRPr lang="en-US" altLang="zh-CN" sz="2800" dirty="0"/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800" dirty="0"/>
              <a:t>内容结构要求语义化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latin typeface="Arial" pitchFamily="34" charset="0"/>
                <a:cs typeface="Arial" pitchFamily="34" charset="0"/>
              </a:rPr>
              <a:t>W3C</a:t>
            </a:r>
            <a:r>
              <a:rPr lang="zh-CN" altLang="en-US" sz="3800" dirty="0">
                <a:latin typeface="Arial" pitchFamily="34" charset="0"/>
                <a:cs typeface="Arial" pitchFamily="34" charset="0"/>
              </a:rPr>
              <a:t>提倡的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Web</a:t>
            </a:r>
            <a:r>
              <a:rPr lang="zh-CN" altLang="en-US" sz="3800" dirty="0">
                <a:latin typeface="Arial" pitchFamily="34" charset="0"/>
                <a:cs typeface="Arial" pitchFamily="34" charset="0"/>
              </a:rPr>
              <a:t>页结构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766614" y="1413570"/>
            <a:ext cx="10450739" cy="4160214"/>
          </a:xfrm>
        </p:spPr>
        <p:txBody>
          <a:bodyPr/>
          <a:lstStyle/>
          <a:p>
            <a:r>
              <a:rPr lang="zh-CN" altLang="en-US" sz="2800" dirty="0" smtClean="0"/>
              <a:t>符合标准的网页结构</a:t>
            </a:r>
            <a:endParaRPr lang="en-US" altLang="zh-CN" sz="2800" dirty="0" smtClean="0"/>
          </a:p>
          <a:p>
            <a:endParaRPr lang="zh-CN" altLang="en-US" dirty="0"/>
          </a:p>
        </p:txBody>
      </p:sp>
      <p:pic>
        <p:nvPicPr>
          <p:cNvPr id="5" name="图片 4" descr="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278" y="2133650"/>
            <a:ext cx="4253414" cy="4464496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23417" y="1989634"/>
            <a:ext cx="5415805" cy="4869954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1800" b="1" dirty="0" smtClean="0"/>
              <a:t>&lt;</a:t>
            </a:r>
            <a:r>
              <a:rPr lang="en-US" altLang="zh-CN" sz="1800" b="1" dirty="0"/>
              <a:t>html&gt;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 &lt;head&gt;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      &lt;meta http-equiv="Content - Type" content="text/html;charset=gb2312"/ 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      &lt;title&gt;</a:t>
            </a:r>
            <a:r>
              <a:rPr lang="zh-CN" altLang="en-US" sz="1800" b="1" dirty="0"/>
              <a:t>规范的示例</a:t>
            </a:r>
            <a:r>
              <a:rPr lang="en-US" altLang="zh-CN" sz="1800" b="1" dirty="0"/>
              <a:t>&lt;/title&gt;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&lt;/head&gt;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&lt;body&gt;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    &lt;hl&gt;</a:t>
            </a:r>
            <a:r>
              <a:rPr lang="zh-CN" altLang="en-US" sz="1800" b="1" dirty="0"/>
              <a:t>一级主题</a:t>
            </a:r>
            <a:r>
              <a:rPr lang="en-US" altLang="zh-CN" sz="1800" b="1" dirty="0"/>
              <a:t>&lt;/hl&gt;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    &lt;p&gt;—</a:t>
            </a:r>
            <a:r>
              <a:rPr lang="zh-CN" altLang="en-US" sz="1800" b="1" dirty="0"/>
              <a:t>级主题阐述文字</a:t>
            </a:r>
            <a:r>
              <a:rPr lang="en-US" altLang="zh-CN" sz="1800" b="1" dirty="0"/>
              <a:t>&lt;/p&gt;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    &lt;h2&gt;</a:t>
            </a:r>
            <a:r>
              <a:rPr lang="zh-CN" altLang="en-US" sz="1800" b="1" dirty="0"/>
              <a:t>二级主题</a:t>
            </a:r>
            <a:r>
              <a:rPr lang="en-US" altLang="zh-CN" sz="1800" b="1" dirty="0"/>
              <a:t>&lt;/h2&gt;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    &lt;p&gt;</a:t>
            </a:r>
            <a:r>
              <a:rPr lang="zh-CN" altLang="en-US" sz="1800" b="1" dirty="0"/>
              <a:t>二级主题阐述文字</a:t>
            </a:r>
            <a:r>
              <a:rPr lang="en-US" altLang="zh-CN" sz="1800" b="1" dirty="0"/>
              <a:t>&lt;/p&gt;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    &lt;ul&gt;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        &lt;li&gt;</a:t>
            </a:r>
            <a:r>
              <a:rPr lang="zh-CN" altLang="en-US" sz="1800" b="1" dirty="0"/>
              <a:t>项目列表</a:t>
            </a:r>
            <a:r>
              <a:rPr lang="en-US" altLang="zh-CN" sz="1800" b="1" dirty="0"/>
              <a:t>l&lt;/li&gt;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        &lt;li&gt;</a:t>
            </a:r>
            <a:r>
              <a:rPr lang="zh-CN" altLang="en-US" sz="1800" b="1" dirty="0"/>
              <a:t>项目列表</a:t>
            </a:r>
            <a:r>
              <a:rPr lang="en-US" altLang="zh-CN" sz="1800" b="1" dirty="0"/>
              <a:t>2&lt;/li&gt;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        &lt;li&gt;</a:t>
            </a:r>
            <a:r>
              <a:rPr lang="zh-CN" altLang="en-US" sz="1800" b="1" dirty="0"/>
              <a:t>项目列表</a:t>
            </a:r>
            <a:r>
              <a:rPr lang="en-US" altLang="zh-CN" sz="1800" b="1" dirty="0"/>
              <a:t>3&lt;/li&gt;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    &lt;/ul&gt;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    &lt;/body&gt;</a:t>
            </a:r>
            <a:endParaRPr lang="zh-CN" altLang="en-US" sz="1800" b="1" dirty="0"/>
          </a:p>
          <a:p>
            <a:pPr>
              <a:spcBef>
                <a:spcPts val="0"/>
              </a:spcBef>
            </a:pPr>
            <a:r>
              <a:rPr lang="en-US" altLang="zh-CN" sz="1800" b="1" dirty="0"/>
              <a:t>&lt;/html&gt;</a:t>
            </a:r>
            <a:endParaRPr lang="zh-CN" altLang="en-US" sz="1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Arial" pitchFamily="34" charset="0"/>
                <a:cs typeface="Arial" pitchFamily="34" charset="0"/>
              </a:rPr>
              <a:t>XHTML </a:t>
            </a:r>
            <a:r>
              <a:rPr lang="zh-CN" altLang="en-US" sz="3800" dirty="0">
                <a:latin typeface="Arial" pitchFamily="34" charset="0"/>
                <a:cs typeface="Arial" pitchFamily="34" charset="0"/>
              </a:rPr>
              <a:t>的基本规范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2800" dirty="0" smtClean="0"/>
              <a:t>标签名和属性名称必须小写</a:t>
            </a:r>
            <a:endParaRPr lang="en-US" altLang="zh-CN" sz="2800" dirty="0" smtClean="0"/>
          </a:p>
          <a:p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800" dirty="0" smtClean="0"/>
              <a:t>标签必须关闭</a:t>
            </a:r>
            <a:endParaRPr lang="en-US" altLang="zh-CN" sz="2800" dirty="0" smtClean="0"/>
          </a:p>
          <a:p>
            <a:r>
              <a:rPr lang="zh-CN" altLang="en-US" sz="2800" dirty="0" smtClean="0"/>
              <a:t>属性值必须用引号引起来</a:t>
            </a:r>
            <a:endParaRPr lang="en-US" altLang="zh-CN" sz="2800" dirty="0" smtClean="0"/>
          </a:p>
          <a:p>
            <a:r>
              <a:rPr lang="zh-CN" altLang="en-US" sz="2800" dirty="0" smtClean="0"/>
              <a:t>标签必须正确嵌套</a:t>
            </a:r>
            <a:endParaRPr lang="en-US" altLang="zh-CN" sz="2800" dirty="0" smtClean="0"/>
          </a:p>
          <a:p>
            <a:r>
              <a:rPr lang="zh-CN" altLang="en-US" sz="2800" dirty="0" smtClean="0"/>
              <a:t>必须添加文档类型声明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>
                <a:latin typeface="Arial" pitchFamily="34" charset="0"/>
                <a:cs typeface="Arial" pitchFamily="34" charset="0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10630" y="1773610"/>
            <a:ext cx="10513168" cy="4392488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3600" dirty="0" smtClean="0"/>
              <a:t>标签分为块级和行级标签</a:t>
            </a:r>
            <a:endParaRPr lang="en-US" altLang="zh-CN" sz="3600" dirty="0" smtClean="0"/>
          </a:p>
          <a:p>
            <a:r>
              <a:rPr lang="zh-CN" altLang="en-US" sz="3600" dirty="0" smtClean="0"/>
              <a:t>基本的块级标签包括段落标签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&lt;p&gt;</a:t>
            </a:r>
            <a:r>
              <a:rPr lang="zh-CN" altLang="en-US" sz="3600" dirty="0" smtClean="0"/>
              <a:t>、标题标签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&lt;h1 &gt;~&lt;h6&gt;</a:t>
            </a:r>
            <a:r>
              <a:rPr lang="zh-CN" altLang="en-US" sz="3600" dirty="0" smtClean="0"/>
              <a:t>、水平线标签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&lt;hr/&gt;</a:t>
            </a:r>
          </a:p>
          <a:p>
            <a:r>
              <a:rPr lang="zh-CN" altLang="en-US" sz="3600" dirty="0" smtClean="0"/>
              <a:t>常用于布局的块级标签</a:t>
            </a:r>
            <a:endParaRPr lang="en-US" altLang="zh-CN" sz="3600" dirty="0" smtClean="0"/>
          </a:p>
          <a:p>
            <a:r>
              <a:rPr lang="zh-CN" altLang="en-US" sz="3600" dirty="0" smtClean="0"/>
              <a:t>实际应用中，常使用如下四种块状结构</a:t>
            </a:r>
            <a:endParaRPr lang="en-US" altLang="zh-CN" sz="3600" dirty="0" smtClean="0"/>
          </a:p>
          <a:p>
            <a:pPr lvl="1"/>
            <a:r>
              <a:rPr lang="en-US" sz="3600" b="0" dirty="0" smtClean="0">
                <a:latin typeface="Arial" pitchFamily="34" charset="0"/>
                <a:cs typeface="Arial" pitchFamily="34" charset="0"/>
              </a:rPr>
              <a:t>div-</a:t>
            </a:r>
            <a:r>
              <a:rPr lang="en-US" sz="3600" b="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3600" b="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600" b="0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n-US" sz="3600" b="0" dirty="0" smtClean="0">
                <a:latin typeface="Arial" pitchFamily="34" charset="0"/>
                <a:cs typeface="Arial" pitchFamily="34" charset="0"/>
              </a:rPr>
              <a:t>)-</a:t>
            </a:r>
            <a:r>
              <a:rPr lang="en-US" sz="3600" b="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3600" b="0" dirty="0" smtClean="0"/>
              <a:t>:</a:t>
            </a:r>
            <a:r>
              <a:rPr lang="zh-CN" altLang="en-US" sz="3600" b="0" dirty="0" smtClean="0"/>
              <a:t>常用于分类导航或菜单等场合。</a:t>
            </a:r>
          </a:p>
          <a:p>
            <a:pPr lvl="1"/>
            <a:r>
              <a:rPr lang="en-US" sz="3600" b="0" dirty="0" smtClean="0">
                <a:latin typeface="Arial" pitchFamily="34" charset="0"/>
                <a:cs typeface="Arial" pitchFamily="34" charset="0"/>
              </a:rPr>
              <a:t>div-dl-</a:t>
            </a:r>
            <a:r>
              <a:rPr lang="en-US" sz="3600" b="0" dirty="0" err="1" smtClean="0">
                <a:latin typeface="Arial" pitchFamily="34" charset="0"/>
                <a:cs typeface="Arial" pitchFamily="34" charset="0"/>
              </a:rPr>
              <a:t>dt</a:t>
            </a:r>
            <a:r>
              <a:rPr lang="en-US" sz="3600" b="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3600" b="0" dirty="0" err="1" smtClean="0">
                <a:latin typeface="Arial" pitchFamily="34" charset="0"/>
                <a:cs typeface="Arial" pitchFamily="34" charset="0"/>
              </a:rPr>
              <a:t>dd</a:t>
            </a:r>
            <a:r>
              <a:rPr lang="en-US" sz="3600" b="0" dirty="0" smtClean="0"/>
              <a:t>:</a:t>
            </a:r>
            <a:r>
              <a:rPr lang="zh-CN" altLang="en-US" sz="3600" b="0" dirty="0" smtClean="0"/>
              <a:t>常用于图文混编场合。</a:t>
            </a:r>
          </a:p>
          <a:p>
            <a:pPr lvl="1"/>
            <a:r>
              <a:rPr lang="en-US" sz="3600" b="0" dirty="0" smtClean="0">
                <a:latin typeface="Arial" pitchFamily="34" charset="0"/>
                <a:cs typeface="Arial" pitchFamily="34" charset="0"/>
              </a:rPr>
              <a:t>table-</a:t>
            </a:r>
            <a:r>
              <a:rPr lang="en-US" sz="3600" b="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3600" b="0" dirty="0" smtClean="0">
                <a:latin typeface="Arial" pitchFamily="34" charset="0"/>
                <a:cs typeface="Arial" pitchFamily="34" charset="0"/>
              </a:rPr>
              <a:t>-td</a:t>
            </a:r>
            <a:r>
              <a:rPr lang="en-US" sz="3600" b="0" dirty="0" smtClean="0"/>
              <a:t>:</a:t>
            </a:r>
            <a:r>
              <a:rPr lang="zh-CN" altLang="en-US" sz="3600" b="0" dirty="0" smtClean="0"/>
              <a:t>常用于规整数据的显示。</a:t>
            </a:r>
          </a:p>
          <a:p>
            <a:pPr lvl="1"/>
            <a:r>
              <a:rPr lang="en-US" sz="3600" b="0" dirty="0" smtClean="0">
                <a:latin typeface="Arial" pitchFamily="34" charset="0"/>
                <a:cs typeface="Arial" pitchFamily="34" charset="0"/>
              </a:rPr>
              <a:t>form-table-</a:t>
            </a:r>
            <a:r>
              <a:rPr lang="en-US" sz="3600" b="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3600" b="0" dirty="0" smtClean="0">
                <a:latin typeface="Arial" pitchFamily="34" charset="0"/>
                <a:cs typeface="Arial" pitchFamily="34" charset="0"/>
              </a:rPr>
              <a:t>-td</a:t>
            </a:r>
            <a:r>
              <a:rPr lang="zh-CN" altLang="en-US" sz="3600" b="0" dirty="0" smtClean="0"/>
              <a:t>：常用于表单布局的场合。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>
                <a:latin typeface="Arial" pitchFamily="34" charset="0"/>
                <a:cs typeface="Arial" pitchFamily="34" charset="0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latin typeface="Arial" pitchFamily="34" charset="0"/>
                <a:cs typeface="Arial" pitchFamily="34" charset="0"/>
              </a:rPr>
              <a:t>行级标签包括图片标签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img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/&gt;</a:t>
            </a:r>
            <a:r>
              <a:rPr lang="zh-CN" altLang="en-US" sz="2800" dirty="0">
                <a:latin typeface="Arial" pitchFamily="34" charset="0"/>
                <a:cs typeface="Arial" pitchFamily="34" charset="0"/>
              </a:rPr>
              <a:t>、范围标签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&lt;span&gt;</a:t>
            </a:r>
            <a:r>
              <a:rPr lang="zh-CN" altLang="en-US" sz="2800" dirty="0">
                <a:latin typeface="Arial" pitchFamily="34" charset="0"/>
                <a:cs typeface="Arial" pitchFamily="34" charset="0"/>
              </a:rPr>
              <a:t>、换行标签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/&gt;</a:t>
            </a:r>
            <a:r>
              <a:rPr lang="zh-CN" altLang="en-US" sz="2800" dirty="0">
                <a:latin typeface="Arial" pitchFamily="34" charset="0"/>
                <a:cs typeface="Arial" pitchFamily="34" charset="0"/>
              </a:rPr>
              <a:t>等</a:t>
            </a:r>
            <a:endParaRPr lang="en-US" altLang="zh-CN" sz="2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>
                <a:latin typeface="Arial" pitchFamily="34" charset="0"/>
                <a:cs typeface="Arial" pitchFamily="34" charset="0"/>
              </a:rPr>
              <a:t>编写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800" dirty="0">
                <a:latin typeface="Arial" pitchFamily="34" charset="0"/>
                <a:cs typeface="Arial" pitchFamily="34" charset="0"/>
              </a:rPr>
              <a:t>文档注意遵守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W3C</a:t>
            </a:r>
            <a:r>
              <a:rPr lang="zh-CN" altLang="en-US" sz="2800" dirty="0">
                <a:latin typeface="Arial" pitchFamily="34" charset="0"/>
                <a:cs typeface="Arial" pitchFamily="34" charset="0"/>
              </a:rPr>
              <a:t>相关标准，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W3C</a:t>
            </a:r>
            <a:r>
              <a:rPr lang="zh-CN" altLang="en-US" sz="2800" dirty="0">
                <a:latin typeface="Arial" pitchFamily="34" charset="0"/>
                <a:cs typeface="Arial" pitchFamily="34" charset="0"/>
              </a:rPr>
              <a:t>提倡内容和结构分离，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800" dirty="0">
                <a:latin typeface="Arial" pitchFamily="34" charset="0"/>
                <a:cs typeface="Arial" pitchFamily="34" charset="0"/>
              </a:rPr>
              <a:t>结构具有语义化。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22" y="476783"/>
            <a:ext cx="9906109" cy="1107399"/>
          </a:xfrm>
        </p:spPr>
        <p:txBody>
          <a:bodyPr/>
          <a:lstStyle/>
          <a:p>
            <a:r>
              <a:rPr lang="en-US" altLang="zh-CN" sz="3800" dirty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3800" dirty="0"/>
              <a:t>语言的特性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623313" y="1989300"/>
            <a:ext cx="10450739" cy="4160214"/>
          </a:xfrm>
        </p:spPr>
        <p:txBody>
          <a:bodyPr/>
          <a:lstStyle/>
          <a:p>
            <a:r>
              <a:rPr lang="zh-CN" altLang="en-US" sz="2800" dirty="0">
                <a:latin typeface="Arial" pitchFamily="34" charset="0"/>
                <a:cs typeface="Arial" pitchFamily="34" charset="0"/>
              </a:rPr>
              <a:t>简易性</a:t>
            </a:r>
            <a:endParaRPr lang="en-US" altLang="zh-CN" sz="28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2800" dirty="0">
                <a:latin typeface="Arial" pitchFamily="34" charset="0"/>
                <a:cs typeface="Arial" pitchFamily="34" charset="0"/>
              </a:rPr>
              <a:t>可扩展性</a:t>
            </a:r>
            <a:endParaRPr lang="en-US" altLang="zh-CN" sz="28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2800" dirty="0">
                <a:latin typeface="Arial" pitchFamily="34" charset="0"/>
                <a:cs typeface="Arial" pitchFamily="34" charset="0"/>
              </a:rPr>
              <a:t>平台无关性</a:t>
            </a:r>
            <a:endParaRPr lang="en-US" altLang="zh-CN" sz="28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2800" dirty="0">
                <a:latin typeface="Arial" pitchFamily="34" charset="0"/>
                <a:cs typeface="Arial" pitchFamily="34" charset="0"/>
              </a:rPr>
              <a:t>通用性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3800" dirty="0"/>
              <a:t>常用编辑工具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1"/>
          </p:nvPr>
        </p:nvSpPr>
        <p:spPr>
          <a:xfrm>
            <a:off x="431317" y="1929248"/>
            <a:ext cx="10450739" cy="4160214"/>
          </a:xfrm>
        </p:spPr>
        <p:txBody>
          <a:bodyPr/>
          <a:lstStyle/>
          <a:p>
            <a:r>
              <a:rPr lang="zh-CN" altLang="en-US" sz="2800" dirty="0">
                <a:latin typeface="Arial" pitchFamily="34" charset="0"/>
                <a:cs typeface="Arial" pitchFamily="34" charset="0"/>
              </a:rPr>
              <a:t>记事本</a:t>
            </a:r>
            <a:endParaRPr lang="en-US" altLang="zh-CN" sz="2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800" dirty="0" err="1">
                <a:latin typeface="Arial" pitchFamily="34" charset="0"/>
                <a:cs typeface="Arial" pitchFamily="34" charset="0"/>
              </a:rPr>
              <a:t>UltraEdit</a:t>
            </a:r>
            <a:endParaRPr lang="en-US" altLang="zh-CN" sz="2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800" dirty="0" err="1">
                <a:latin typeface="Arial" pitchFamily="34" charset="0"/>
                <a:cs typeface="Arial" pitchFamily="34" charset="0"/>
              </a:rPr>
              <a:t>DreamWeaver</a:t>
            </a:r>
            <a:endParaRPr lang="en-US" altLang="zh-CN" sz="2800" dirty="0">
              <a:latin typeface="Arial" pitchFamily="34" charset="0"/>
              <a:cs typeface="Arial" pitchFamily="34" charset="0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1871" y="1929249"/>
            <a:ext cx="6857155" cy="3501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109" y="1929249"/>
            <a:ext cx="6761917" cy="314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622" y="3787067"/>
            <a:ext cx="6875585" cy="257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22" y="404758"/>
            <a:ext cx="9906109" cy="1107399"/>
          </a:xfrm>
        </p:spPr>
        <p:txBody>
          <a:bodyPr/>
          <a:lstStyle/>
          <a:p>
            <a:r>
              <a:rPr lang="en-US" altLang="zh-CN" sz="3800" dirty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3800" dirty="0"/>
              <a:t>文档结构</a:t>
            </a:r>
          </a:p>
        </p:txBody>
      </p:sp>
      <p:pic>
        <p:nvPicPr>
          <p:cNvPr id="4" name="内容占位符 3" descr="结构.png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19309" y="1714886"/>
            <a:ext cx="8233098" cy="385854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右大括号 6"/>
          <p:cNvSpPr/>
          <p:nvPr/>
        </p:nvSpPr>
        <p:spPr>
          <a:xfrm>
            <a:off x="1999961" y="3572703"/>
            <a:ext cx="380953" cy="5001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1999961" y="2786703"/>
            <a:ext cx="380953" cy="5001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7523781" y="2357976"/>
            <a:ext cx="476191" cy="2572364"/>
          </a:xfrm>
          <a:prstGeom prst="rightBrace">
            <a:avLst>
              <a:gd name="adj1" fmla="val 1275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7" name="椭圆形标注 16"/>
          <p:cNvSpPr/>
          <p:nvPr/>
        </p:nvSpPr>
        <p:spPr>
          <a:xfrm>
            <a:off x="2285676" y="2357977"/>
            <a:ext cx="1333336" cy="428727"/>
          </a:xfrm>
          <a:prstGeom prst="wedgeEllipseCallout">
            <a:avLst>
              <a:gd name="adj1" fmla="val -52262"/>
              <a:gd name="adj2" fmla="val 9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头部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1999023" y="4120162"/>
            <a:ext cx="1429514" cy="309996"/>
          </a:xfrm>
          <a:prstGeom prst="wedgeEllipseCallout">
            <a:avLst>
              <a:gd name="adj1" fmla="val -35908"/>
              <a:gd name="adj2" fmla="val -914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主体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椭圆形标注 18"/>
          <p:cNvSpPr/>
          <p:nvPr/>
        </p:nvSpPr>
        <p:spPr>
          <a:xfrm>
            <a:off x="7809495" y="2929614"/>
            <a:ext cx="1333336" cy="428727"/>
          </a:xfrm>
          <a:prstGeom prst="wedgeEllipseCallout">
            <a:avLst>
              <a:gd name="adj1" fmla="val -37976"/>
              <a:gd name="adj2" fmla="val 1069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dirty="0" smtClean="0"/>
              <a:t>文档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第一个</a:t>
            </a:r>
            <a:r>
              <a:rPr lang="en-US" altLang="zh-CN" sz="3800" dirty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38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39835" y="1755028"/>
            <a:ext cx="10450739" cy="4160214"/>
          </a:xfrm>
        </p:spPr>
        <p:txBody>
          <a:bodyPr/>
          <a:lstStyle/>
          <a:p>
            <a:r>
              <a:rPr lang="zh-CN" altLang="en-US" sz="2800" dirty="0" smtClean="0"/>
              <a:t>打开记事本编辑器</a:t>
            </a:r>
            <a:endParaRPr lang="en-US" altLang="zh-CN" sz="2800" dirty="0" smtClean="0"/>
          </a:p>
          <a:p>
            <a:r>
              <a:rPr lang="zh-CN" altLang="en-US" sz="2800" dirty="0" smtClean="0"/>
              <a:t>编写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800" dirty="0" smtClean="0"/>
              <a:t>文档</a:t>
            </a:r>
            <a:endParaRPr lang="en-US" altLang="zh-CN" sz="2800" dirty="0" smtClean="0"/>
          </a:p>
          <a:p>
            <a:r>
              <a:rPr lang="zh-CN" altLang="en-US" sz="2800" dirty="0" smtClean="0"/>
              <a:t>保存文件扩展名为</a:t>
            </a:r>
            <a:r>
              <a:rPr lang="en-US" altLang="zh-CN" sz="2800" dirty="0" smtClean="0"/>
              <a:t>(.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html/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htm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6002" y="2515781"/>
            <a:ext cx="5485586" cy="330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754" y="3645818"/>
            <a:ext cx="5511083" cy="214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3800" dirty="0"/>
              <a:t>的摘要信息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609521" y="1600573"/>
            <a:ext cx="9771408" cy="3544131"/>
          </a:xfrm>
        </p:spPr>
        <p:txBody>
          <a:bodyPr/>
          <a:lstStyle/>
          <a:p>
            <a:r>
              <a:rPr lang="en-US" altLang="zh-CN" sz="2800" dirty="0" smtClean="0"/>
              <a:t>&lt;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title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标签</a:t>
            </a:r>
            <a:endParaRPr lang="en-US" altLang="zh-CN" sz="2800" dirty="0" smtClean="0"/>
          </a:p>
          <a:p>
            <a:pPr lvl="1"/>
            <a:r>
              <a:rPr lang="zh-CN" altLang="en-US" sz="2800" b="0" dirty="0" smtClean="0"/>
              <a:t>设置网页的标题</a:t>
            </a:r>
            <a:endParaRPr lang="en-US" altLang="zh-CN" sz="2800" b="0" dirty="0" smtClean="0"/>
          </a:p>
          <a:p>
            <a:r>
              <a:rPr lang="en-US" altLang="zh-CN" sz="2800" dirty="0" smtClean="0"/>
              <a:t>&lt;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meta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标签</a:t>
            </a:r>
            <a:endParaRPr lang="en-US" altLang="zh-CN" sz="2800" dirty="0" smtClean="0"/>
          </a:p>
          <a:p>
            <a:pPr lvl="1"/>
            <a:r>
              <a:rPr lang="zh-CN" altLang="en-US" sz="2800" b="0" dirty="0" smtClean="0"/>
              <a:t>描述网页的摘要信息</a:t>
            </a:r>
            <a:endParaRPr lang="en-US" altLang="zh-CN" sz="2800" b="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7094" y="2043936"/>
            <a:ext cx="6000054" cy="293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形标注 4"/>
          <p:cNvSpPr/>
          <p:nvPr/>
        </p:nvSpPr>
        <p:spPr>
          <a:xfrm>
            <a:off x="3286894" y="1336324"/>
            <a:ext cx="1619051" cy="714545"/>
          </a:xfrm>
          <a:prstGeom prst="wedgeEllipseCallout">
            <a:avLst>
              <a:gd name="adj1" fmla="val 82696"/>
              <a:gd name="adj2" fmla="val 3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title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>
                <a:latin typeface="Arial" pitchFamily="34" charset="0"/>
                <a:cs typeface="Arial" pitchFamily="34" charset="0"/>
              </a:rPr>
              <a:t>meta</a:t>
            </a:r>
            <a:r>
              <a:rPr lang="zh-CN" altLang="en-US" sz="3800" dirty="0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766614" y="1701602"/>
            <a:ext cx="9937104" cy="417646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设置字符编码集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3000" dirty="0"/>
          </a:p>
          <a:p>
            <a:r>
              <a:rPr lang="zh-CN" altLang="en-US" sz="2800" dirty="0" smtClean="0"/>
              <a:t>页</a:t>
            </a:r>
            <a:r>
              <a:rPr lang="zh-CN" altLang="en-US" sz="2800" dirty="0"/>
              <a:t>面定时刷</a:t>
            </a:r>
            <a:r>
              <a:rPr lang="zh-CN" altLang="en-US" sz="2800" dirty="0" smtClean="0"/>
              <a:t>新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>搜索关键字和内容描述信</a:t>
            </a:r>
            <a:r>
              <a:rPr lang="zh-CN" altLang="en-US" sz="2800" dirty="0" smtClean="0"/>
              <a:t>息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42678" y="2277666"/>
            <a:ext cx="8568952" cy="576064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meta http-equiv="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Content-Type" content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="text/html;charset=gb2312"&gt;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342678" y="3573810"/>
            <a:ext cx="8568952" cy="576064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US" altLang="zh-CN" dirty="0">
                <a:latin typeface="Arial" pitchFamily="34" charset="0"/>
                <a:cs typeface="Arial" pitchFamily="34" charset="0"/>
              </a:rPr>
              <a:t>&lt;meta http-equiv="Refresh" content="n;url=http://yourlink"&gt;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364614" y="4725938"/>
            <a:ext cx="8568952" cy="1080120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altLang="zh-CN" dirty="0">
                <a:latin typeface="Arial" pitchFamily="34" charset="0"/>
                <a:cs typeface="Arial" pitchFamily="34" charset="0"/>
              </a:rPr>
              <a:t>&lt;meta name="keywords " content</a:t>
            </a:r>
            <a:r>
              <a:rPr lang="en-US" altLang="zh-CN" dirty="0"/>
              <a:t>="</a:t>
            </a:r>
            <a:r>
              <a:rPr lang="zh-CN" altLang="en-US" dirty="0"/>
              <a:t>翡翠教育</a:t>
            </a:r>
            <a:r>
              <a:rPr lang="en-US" altLang="zh-CN" dirty="0"/>
              <a:t>,IT </a:t>
            </a:r>
            <a:r>
              <a:rPr lang="zh-CN" altLang="en-US" dirty="0"/>
              <a:t>培训</a:t>
            </a:r>
            <a:r>
              <a:rPr lang="en-US" altLang="zh-CN" dirty="0"/>
              <a:t>" / &gt;</a:t>
            </a:r>
            <a:endParaRPr lang="zh-CN" altLang="en-US" dirty="0"/>
          </a:p>
          <a:p>
            <a:pPr lvl="1"/>
            <a:r>
              <a:rPr lang="en-US" altLang="zh-CN" dirty="0">
                <a:latin typeface="Arial" pitchFamily="34" charset="0"/>
                <a:cs typeface="Arial" pitchFamily="34" charset="0"/>
              </a:rPr>
              <a:t>&lt;meta name= "description" content</a:t>
            </a:r>
            <a:r>
              <a:rPr lang="en-US" altLang="zh-CN" dirty="0"/>
              <a:t>=” </a:t>
            </a:r>
            <a:r>
              <a:rPr lang="zh-CN" altLang="en-US" dirty="0"/>
              <a:t>翡翠教育是国内最大的</a:t>
            </a:r>
            <a:r>
              <a:rPr lang="en-US" altLang="zh-CN" dirty="0"/>
              <a:t>IT</a:t>
            </a:r>
            <a:r>
              <a:rPr lang="zh-CN" altLang="en-US" dirty="0"/>
              <a:t>教育集团，致力于为中国培养优秀的</a:t>
            </a:r>
            <a:r>
              <a:rPr lang="en-US" altLang="zh-CN" dirty="0"/>
              <a:t>IT</a:t>
            </a:r>
            <a:r>
              <a:rPr lang="zh-CN" altLang="en-US" dirty="0"/>
              <a:t>技术人才。</a:t>
            </a:r>
            <a:r>
              <a:rPr lang="en-US" altLang="zh-CN" dirty="0"/>
              <a:t>”/&gt;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20140811_教师演示模板_李家双1120</Template>
  <TotalTime>465</TotalTime>
  <Words>2059</Words>
  <Application>Microsoft Office PowerPoint</Application>
  <PresentationFormat>自定义</PresentationFormat>
  <Paragraphs>233</Paragraphs>
  <Slides>36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模板</vt:lpstr>
      <vt:lpstr>HTML基本标签</vt:lpstr>
      <vt:lpstr>目录</vt:lpstr>
      <vt:lpstr>什么是HTML</vt:lpstr>
      <vt:lpstr>HTML语言的特性</vt:lpstr>
      <vt:lpstr>HTML常用编辑工具</vt:lpstr>
      <vt:lpstr>HTML文档结构</vt:lpstr>
      <vt:lpstr>第一个HTML文件</vt:lpstr>
      <vt:lpstr>HTML的摘要信息</vt:lpstr>
      <vt:lpstr>meta标签</vt:lpstr>
      <vt:lpstr>html块级标签</vt:lpstr>
      <vt:lpstr>标题标签h1~h6</vt:lpstr>
      <vt:lpstr>段落标签p</vt:lpstr>
      <vt:lpstr>水平线标签</vt:lpstr>
      <vt:lpstr> html块级标签</vt:lpstr>
      <vt:lpstr>有序列表ol标签</vt:lpstr>
      <vt:lpstr>无序列表标签ul</vt:lpstr>
      <vt:lpstr>定义列表标签dl</vt:lpstr>
      <vt:lpstr>定义列表标签dl</vt:lpstr>
      <vt:lpstr>表格标签table</vt:lpstr>
      <vt:lpstr>表单标签form</vt:lpstr>
      <vt:lpstr>分区标签div</vt:lpstr>
      <vt:lpstr>分区标签div</vt:lpstr>
      <vt:lpstr>分区标签div</vt:lpstr>
      <vt:lpstr>html行级标签</vt:lpstr>
      <vt:lpstr>图像标签img</vt:lpstr>
      <vt:lpstr>图像标签img</vt:lpstr>
      <vt:lpstr>范围标签span</vt:lpstr>
      <vt:lpstr>换行标签br</vt:lpstr>
      <vt:lpstr>W3C标准</vt:lpstr>
      <vt:lpstr>W3C提倡的Web页结构</vt:lpstr>
      <vt:lpstr>W3C提倡的Web页结构</vt:lpstr>
      <vt:lpstr>W3C提倡的Web页结构</vt:lpstr>
      <vt:lpstr>W3C提倡的Web页结构</vt:lpstr>
      <vt:lpstr>XHTML 的基本规范</vt:lpstr>
      <vt:lpstr>总结</vt:lpstr>
      <vt:lpstr>总结</vt:lpstr>
    </vt:vector>
  </TitlesOfParts>
  <Company>WWW.JUJUMAO.ORG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JUJUMAO</dc:creator>
  <cp:lastModifiedBy>JUJUMAO</cp:lastModifiedBy>
  <cp:revision>63</cp:revision>
  <dcterms:created xsi:type="dcterms:W3CDTF">2014-03-26T02:48:42Z</dcterms:created>
  <dcterms:modified xsi:type="dcterms:W3CDTF">2015-11-20T08:39:30Z</dcterms:modified>
</cp:coreProperties>
</file>