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4" r:id="rId15"/>
    <p:sldId id="315" r:id="rId16"/>
    <p:sldId id="269" r:id="rId17"/>
    <p:sldId id="270" r:id="rId18"/>
    <p:sldId id="271" r:id="rId19"/>
    <p:sldId id="316" r:id="rId20"/>
    <p:sldId id="317" r:id="rId21"/>
    <p:sldId id="272" r:id="rId22"/>
    <p:sldId id="273" r:id="rId23"/>
    <p:sldId id="318" r:id="rId24"/>
    <p:sldId id="319" r:id="rId25"/>
    <p:sldId id="320" r:id="rId26"/>
    <p:sldId id="274" r:id="rId27"/>
    <p:sldId id="321" r:id="rId28"/>
    <p:sldId id="322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23" r:id="rId48"/>
    <p:sldId id="293" r:id="rId49"/>
    <p:sldId id="294" r:id="rId50"/>
    <p:sldId id="295" r:id="rId51"/>
    <p:sldId id="296" r:id="rId52"/>
    <p:sldId id="324" r:id="rId53"/>
    <p:sldId id="297" r:id="rId54"/>
    <p:sldId id="298" r:id="rId55"/>
    <p:sldId id="299" r:id="rId56"/>
    <p:sldId id="325" r:id="rId57"/>
    <p:sldId id="300" r:id="rId58"/>
    <p:sldId id="326" r:id="rId59"/>
    <p:sldId id="301" r:id="rId60"/>
    <p:sldId id="302" r:id="rId61"/>
    <p:sldId id="303" r:id="rId62"/>
    <p:sldId id="304" r:id="rId63"/>
    <p:sldId id="328" r:id="rId64"/>
    <p:sldId id="329" r:id="rId65"/>
    <p:sldId id="330" r:id="rId66"/>
    <p:sldId id="306" r:id="rId67"/>
    <p:sldId id="331" r:id="rId68"/>
    <p:sldId id="332" r:id="rId69"/>
    <p:sldId id="308" r:id="rId70"/>
    <p:sldId id="309" r:id="rId71"/>
    <p:sldId id="310" r:id="rId72"/>
    <p:sldId id="311" r:id="rId73"/>
    <p:sldId id="312" r:id="rId74"/>
    <p:sldId id="313" r:id="rId75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0" autoAdjust="0"/>
  </p:normalViewPr>
  <p:slideViewPr>
    <p:cSldViewPr>
      <p:cViewPr>
        <p:scale>
          <a:sx n="82" d="100"/>
          <a:sy n="82" d="100"/>
        </p:scale>
        <p:origin x="-228" y="49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9CA5-C1BC-4390-864F-91EAE2C6D3D4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B5BD-EE4C-425A-8CAD-88E50A222D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11110" y="1990813"/>
            <a:ext cx="10165028" cy="3837876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p"/>
              <a:defRPr sz="2800" b="1"/>
            </a:lvl1pPr>
            <a:lvl2pPr marL="742950" indent="-285750">
              <a:buFont typeface="Wingdings" panose="05000000000000000000" pitchFamily="2" charset="2"/>
              <a:buChar char="p"/>
              <a:defRPr sz="3200" b="1"/>
            </a:lvl2pPr>
            <a:lvl3pPr marL="1143000" indent="-228600">
              <a:buFont typeface="Wingdings" panose="05000000000000000000" pitchFamily="2" charset="2"/>
              <a:buChar char="p"/>
              <a:defRPr sz="2800" b="1"/>
            </a:lvl3pPr>
            <a:lvl4pPr marL="1600200" indent="-228600">
              <a:buFont typeface="Wingdings" panose="05000000000000000000" pitchFamily="2" charset="2"/>
              <a:buChar char="p"/>
              <a:defRPr sz="2400" b="1"/>
            </a:lvl4pPr>
            <a:lvl5pPr marL="2057400" indent="-228600">
              <a:buFont typeface="Wingdings" panose="05000000000000000000" pitchFamily="2" charset="2"/>
              <a:buChar char="p"/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42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0" y1="19897" x2="3030" y2="19897"/>
                        <a14:foregroundMark x1="13570" y1="40827" x2="13570" y2="40827"/>
                        <a14:foregroundMark x1="23847" y1="40052" x2="26482" y2="43928"/>
                        <a14:foregroundMark x1="23847" y1="53488" x2="23847" y2="53488"/>
                        <a14:foregroundMark x1="10540" y1="61757" x2="10540" y2="61757"/>
                        <a14:foregroundMark x1="7510" y1="79587" x2="7510" y2="79587"/>
                        <a14:foregroundMark x1="11726" y1="74419" x2="11726" y2="74419"/>
                        <a14:foregroundMark x1="15942" y1="74419" x2="15942" y2="74419"/>
                        <a14:foregroundMark x1="8300" y1="62532" x2="8300" y2="62532"/>
                        <a14:foregroundMark x1="3030" y1="63049" x2="3030" y2="63049"/>
                        <a14:foregroundMark x1="57971" y1="61757" x2="57971" y2="61757"/>
                        <a14:foregroundMark x1="69038" y1="55814" x2="70092" y2="55814"/>
                        <a14:foregroundMark x1="74704" y1="52713" x2="74704" y2="52713"/>
                        <a14:foregroundMark x1="79578" y1="39276" x2="81950" y2="42377"/>
                        <a14:foregroundMark x1="91700" y1="45995" x2="93281" y2="49096"/>
                        <a14:foregroundMark x1="72069" y1="59432" x2="72069" y2="59432"/>
                        <a14:foregroundMark x1="91700" y1="52713" x2="92095" y2="55814"/>
                        <a14:foregroundMark x1="91041" y1="62532" x2="91041" y2="68475"/>
                        <a14:foregroundMark x1="94862" y1="70543" x2="94862" y2="70543"/>
                        <a14:foregroundMark x1="96311" y1="63049" x2="96311" y2="56589"/>
                        <a14:foregroundMark x1="95916" y1="50646" x2="95916" y2="48320"/>
                        <a14:foregroundMark x1="95916" y1="37209" x2="95916" y2="37209"/>
                        <a14:foregroundMark x1="2240" y1="44444" x2="2240" y2="44444"/>
                        <a14:foregroundMark x1="9486" y1="25323" x2="9486" y2="25323"/>
                        <a14:foregroundMark x1="18577" y1="37209" x2="18577" y2="37209"/>
                        <a14:foregroundMark x1="4084" y1="27390" x2="5270" y2="29716"/>
                        <a14:foregroundMark x1="70883" y1="36434" x2="70883" y2="36434"/>
                        <a14:foregroundMark x1="73123" y1="39276" x2="73123" y2="39276"/>
                        <a14:foregroundMark x1="73123" y1="48320" x2="73123" y2="48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73" y="4090484"/>
            <a:ext cx="4725746" cy="24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32574" y="161402"/>
            <a:ext cx="4678967" cy="161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4676" y="1775422"/>
            <a:ext cx="7403883" cy="29455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buNone/>
            </a:pPr>
            <a:r>
              <a:rPr lang="zh-CN" altLang="en-US" sz="13800" b="1" i="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3800" b="1" i="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65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592065" y="1846693"/>
            <a:ext cx="11060260" cy="425072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altLang="zh-CN" dirty="0" smtClean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42831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51" y="694946"/>
            <a:ext cx="11419548" cy="3330352"/>
          </a:xfrm>
          <a:prstGeom prst="rect">
            <a:avLst/>
          </a:prstGeo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50" y="4025294"/>
            <a:ext cx="11419549" cy="8616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5128" y="452824"/>
            <a:ext cx="9906109" cy="1107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4221" y="6417530"/>
            <a:ext cx="990470" cy="304870"/>
          </a:xfrm>
        </p:spPr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950793" y="1954666"/>
            <a:ext cx="10450739" cy="4160213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10" y="2862397"/>
            <a:ext cx="8824508" cy="1916092"/>
          </a:xfrm>
          <a:prstGeom prst="rect">
            <a:avLst/>
          </a:prstGeom>
        </p:spPr>
        <p:txBody>
          <a:bodyPr anchor="b"/>
          <a:lstStyle>
            <a:lvl1pPr algn="l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05" y="4778487"/>
            <a:ext cx="8824510" cy="860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42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60" y="2061054"/>
            <a:ext cx="4996976" cy="4196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758" y="2056569"/>
            <a:ext cx="5535074" cy="4201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7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543" y="1905445"/>
            <a:ext cx="5816664" cy="5737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545" y="2515186"/>
            <a:ext cx="5816666" cy="37256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706" y="1887508"/>
            <a:ext cx="5712008" cy="5793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706" y="2497249"/>
            <a:ext cx="5712008" cy="37615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0542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8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01" y="1981660"/>
            <a:ext cx="3152046" cy="5736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8177" y="2667621"/>
            <a:ext cx="3131171" cy="35732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155" y="1981659"/>
            <a:ext cx="3715127" cy="56745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602" y="2667619"/>
            <a:ext cx="3728480" cy="3534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30473" y="1981659"/>
            <a:ext cx="3596639" cy="5573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30473" y="2667617"/>
            <a:ext cx="3596639" cy="34714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658" y="2134094"/>
            <a:ext cx="0" cy="388350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68021" y="2134094"/>
            <a:ext cx="0" cy="37771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312031" y="7011"/>
            <a:ext cx="1040296" cy="1295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57" y="9532"/>
            <a:ext cx="3509459" cy="1319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3" y="2670305"/>
            <a:ext cx="4036487" cy="4189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61" y="6097412"/>
            <a:ext cx="993606" cy="7621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4221" y="6417530"/>
            <a:ext cx="990470" cy="30487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49FA61-CEF9-4E13-B538-B9A90155F0E8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6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/>
              <a:t>样式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635505"/>
            <a:ext cx="10450739" cy="4160213"/>
          </a:xfrm>
        </p:spPr>
        <p:txBody>
          <a:bodyPr/>
          <a:lstStyle/>
          <a:p>
            <a:r>
              <a:rPr lang="zh-CN" altLang="en-US" dirty="0"/>
              <a:t>如图所示</a:t>
            </a:r>
            <a:r>
              <a:rPr lang="en-US" altLang="zh-CN" dirty="0"/>
              <a:t>:</a:t>
            </a:r>
            <a:r>
              <a:rPr lang="zh-CN" altLang="en-US" dirty="0"/>
              <a:t>将整个列表项看作一个带</a:t>
            </a:r>
            <a:r>
              <a:rPr lang="en-US" dirty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/>
              <a:t>标识的</a:t>
            </a:r>
            <a:r>
              <a:rPr lang="en-US" dirty="0">
                <a:latin typeface="Arial" pitchFamily="34" charset="0"/>
                <a:cs typeface="Arial" pitchFamily="34" charset="0"/>
              </a:rPr>
              <a:t>div</a:t>
            </a:r>
            <a:r>
              <a:rPr lang="zh-CN" altLang="en-US" dirty="0"/>
              <a:t>块，现希望只对该</a:t>
            </a:r>
            <a:r>
              <a:rPr lang="en-US" dirty="0">
                <a:latin typeface="Arial" pitchFamily="34" charset="0"/>
                <a:cs typeface="Arial" pitchFamily="34" charset="0"/>
              </a:rPr>
              <a:t>div</a:t>
            </a:r>
            <a:r>
              <a:rPr lang="zh-CN" altLang="en-US" dirty="0"/>
              <a:t>块进行字体、宽度、背景色的修饰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817" y="3358340"/>
            <a:ext cx="3517442" cy="17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904730" y="2679522"/>
            <a:ext cx="5333343" cy="135763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#book{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font:bold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14px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宋体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;background-color:blue;width:300px;}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4730" y="4249133"/>
            <a:ext cx="5333343" cy="257236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id="book"&gt;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家用电器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各类书籍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手机数码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日用百货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4476156" y="3715612"/>
            <a:ext cx="2190480" cy="571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常用的样式属性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01602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文本属性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74113"/>
              </p:ext>
            </p:extLst>
          </p:nvPr>
        </p:nvGraphicFramePr>
        <p:xfrm>
          <a:off x="761863" y="2357977"/>
          <a:ext cx="10661935" cy="407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12"/>
                <a:gridCol w="5006472"/>
                <a:gridCol w="1946962"/>
                <a:gridCol w="2132389"/>
              </a:tblGrid>
              <a:tr h="5510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举例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</a:p>
                  </a:txBody>
                  <a:tcPr marL="8466" marR="8466" marT="0" marB="0" anchor="ctr"/>
                </a:tc>
              </a:tr>
              <a:tr h="67934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line-height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设置行高（即行间距），常 用取值为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25px</a:t>
                      </a:r>
                      <a:r>
                        <a:rPr lang="zh-CN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28px</a:t>
                      </a:r>
                      <a:endParaRPr lang="zh-CN" sz="1800" b="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line-height="25px"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布局多行文本</a:t>
                      </a:r>
                    </a:p>
                  </a:txBody>
                  <a:tcPr marL="8466" marR="8466" marT="0" marB="0" anchor="ctr"/>
                </a:tc>
              </a:tr>
              <a:tr h="67934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text-align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设置对齐方式，常用取值为 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left</a:t>
                      </a:r>
                      <a:r>
                        <a:rPr lang="zh-CN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right</a:t>
                      </a:r>
                      <a:r>
                        <a:rPr lang="zh-CN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center</a:t>
                      </a:r>
                      <a:endParaRPr lang="zh-CN" sz="1800" b="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text-align="center"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各种元素对齐</a:t>
                      </a:r>
                    </a:p>
                  </a:txBody>
                  <a:tcPr marL="8466" marR="8466" marT="0" marB="0" anchor="ctr"/>
                </a:tc>
              </a:tr>
              <a:tr h="67934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letter-spacing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设置字符间距，常用取值为 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3px</a:t>
                      </a:r>
                      <a:r>
                        <a:rPr lang="zh-CN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8px</a:t>
                      </a:r>
                      <a:endParaRPr lang="zh-CN" sz="1800" b="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letter-spacing="5px"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加大字符间间隔</a:t>
                      </a:r>
                    </a:p>
                  </a:txBody>
                  <a:tcPr marL="8466" marR="8466" marT="0" marB="0" anchor="ctr"/>
                </a:tc>
              </a:tr>
              <a:tr h="68595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text-decoration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设置文本修饰，常用取值 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underline</a:t>
                      </a:r>
                      <a:r>
                        <a:rPr lang="en-US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下划线）、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none</a:t>
                      </a:r>
                      <a:endParaRPr lang="zh-CN" sz="1800" b="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text-decoration="underline"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加中划线、下划线等</a:t>
                      </a:r>
                    </a:p>
                  </a:txBody>
                  <a:tcPr marL="8466" marR="8466" marT="0" marB="0" anchor="ctr"/>
                </a:tc>
              </a:tr>
              <a:tr h="80452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white-space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规定如何处理空白，例如规 定是否换行等，常用取值为 </a:t>
                      </a:r>
                      <a:r>
                        <a:rPr lang="en-US" sz="1800" b="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nowrap</a:t>
                      </a:r>
                      <a:r>
                        <a:rPr lang="en-US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不换行）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white-space="nowrap"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文本溢出时不断行</a:t>
                      </a:r>
                    </a:p>
                  </a:txBody>
                  <a:tcPr marL="8466" marR="8466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常用的样式属性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字体属性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73521"/>
              </p:ext>
            </p:extLst>
          </p:nvPr>
        </p:nvGraphicFramePr>
        <p:xfrm>
          <a:off x="910630" y="2637706"/>
          <a:ext cx="10666687" cy="344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004"/>
                <a:gridCol w="3142863"/>
                <a:gridCol w="3142863"/>
                <a:gridCol w="2380957"/>
              </a:tblGrid>
              <a:tr h="720737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举例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应用场景</a:t>
                      </a:r>
                    </a:p>
                  </a:txBody>
                  <a:tcPr marL="8466" marR="8466" marT="0" marB="0" anchor="ctr"/>
                </a:tc>
              </a:tr>
              <a:tr h="5654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在一个声明中设置字体的所</a:t>
                      </a:r>
                    </a:p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有样式属性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</a:t>
                      </a: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bold 12px </a:t>
                      </a: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宋体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常用于字体样式的</a:t>
                      </a:r>
                    </a:p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缩写</a:t>
                      </a:r>
                    </a:p>
                  </a:txBody>
                  <a:tcPr marL="8466" marR="8466" marT="0" marB="0" anchor="ctr"/>
                </a:tc>
              </a:tr>
              <a:tr h="720737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font-family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定义字体类型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font-family</a:t>
                      </a: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：宋体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定义字体样式</a:t>
                      </a:r>
                    </a:p>
                  </a:txBody>
                  <a:tcPr marL="8466" marR="8466" marT="0" marB="0" anchor="ctr"/>
                </a:tc>
              </a:tr>
              <a:tr h="720737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font-size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定义字体大小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font-size</a:t>
                      </a: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12px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定义字体样式</a:t>
                      </a:r>
                    </a:p>
                  </a:txBody>
                  <a:tcPr marL="8466" marR="8466" marT="0" marB="0" anchor="ctr"/>
                </a:tc>
              </a:tr>
              <a:tr h="720737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font-weight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定义字体的粗细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font-weight</a:t>
                      </a: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b="0" kern="1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bold</a:t>
                      </a:r>
                      <a:endParaRPr lang="zh-CN" sz="1800" b="0" kern="1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定义字体样式</a:t>
                      </a:r>
                    </a:p>
                  </a:txBody>
                  <a:tcPr marL="8466" marR="8466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210" y="2639036"/>
            <a:ext cx="6945996" cy="15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常用样式属性用例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常用样式属性用例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582" y="1497177"/>
            <a:ext cx="8496944" cy="5362411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tylie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="text/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font:12px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宋体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text-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align:left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line-height:28px;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.title{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letter-spacing:5px;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white-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space:nowrap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text-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decoration:underline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/*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大字体的样式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*/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bigFont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{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font-size:16px;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color:red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  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常用样式属性用例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590" y="1917626"/>
            <a:ext cx="10571448" cy="396044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class="title"&gt;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【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新闻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】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设搜狐为首页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10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bigFont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六十年国庆阅兵规格堪比奥运会，世界最大规模的阅兵仪式全球关注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我国商务部对美国增收中国轮胎关税提出严正交涉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中国经济在金融危机中仍保持较强发展态势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bigFont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博客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|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贾君鹏：学习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让我废寝忘食忘记回家吃饭！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常用样式属性之背景属性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背景属性用于定义页面元素的背景色或背景图片，同时还可以精确控制背景出现的位 置、平铺方向等</a:t>
            </a:r>
            <a:endParaRPr lang="en-US" altLang="zh-CN" dirty="0" smtClean="0"/>
          </a:p>
          <a:p>
            <a:r>
              <a:rPr lang="zh-CN" altLang="en-US" dirty="0" smtClean="0"/>
              <a:t>常用背景属性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90801"/>
              </p:ext>
            </p:extLst>
          </p:nvPr>
        </p:nvGraphicFramePr>
        <p:xfrm>
          <a:off x="1342678" y="3501802"/>
          <a:ext cx="1008111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3"/>
                <a:gridCol w="3048339"/>
                <a:gridCol w="3672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举例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background</a:t>
                      </a:r>
                      <a:endParaRPr lang="zh-CN" altLang="zh-CN" sz="1800" b="1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在一个声明中设置所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有的背景属性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</a:rPr>
                        <a:t>background: #ccc url(images/bg.png) repeat-x 20px </a:t>
                      </a:r>
                      <a:endParaRPr lang="zh-CN" altLang="zh-CN" sz="1800" b="1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background-color</a:t>
                      </a:r>
                      <a:endParaRPr lang="zh-CN" altLang="zh-CN" sz="1800" b="1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设置背景颜色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</a:rPr>
                        <a:t>background-color: #ccc</a:t>
                      </a:r>
                      <a:endParaRPr lang="zh-CN" altLang="zh-CN" sz="1800" b="1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background-image</a:t>
                      </a:r>
                      <a:endParaRPr lang="zh-CN" altLang="zh-CN" sz="1800" b="1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设置背景图片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</a:rPr>
                        <a:t>background-image: url(images/bg.png)</a:t>
                      </a:r>
                      <a:endParaRPr lang="zh-CN" altLang="zh-CN" sz="1800" b="1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background-repeat</a:t>
                      </a:r>
                      <a:endParaRPr lang="zh-CN" altLang="zh-CN" sz="1800" b="1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设置背景的平铺方式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</a:rPr>
                        <a:t>background-repeat: no-repeat</a:t>
                      </a:r>
                      <a:endParaRPr lang="zh-CN" altLang="zh-CN" sz="1800" b="1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background-position</a:t>
                      </a:r>
                      <a:endParaRPr lang="zh-CN" altLang="zh-CN" sz="1800" b="1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设置背景出现的初始位置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</a:rPr>
                        <a:t>background-position: 20px – l00px(</a:t>
                      </a:r>
                      <a:r>
                        <a:rPr lang="zh-CN" altLang="zh-CN" sz="1800" b="1" kern="100" dirty="0" smtClean="0">
                          <a:latin typeface="Times New Roman"/>
                          <a:ea typeface="+mn-ea"/>
                        </a:rPr>
                        <a:t>分别表示横向和纵向的位置坐标）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/>
              <a:t>-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background-repeat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background-repeat</a:t>
            </a:r>
            <a:r>
              <a:rPr lang="en-US" dirty="0" smtClean="0"/>
              <a:t>:</a:t>
            </a:r>
            <a:r>
              <a:rPr lang="zh-CN" altLang="en-US" dirty="0" smtClean="0"/>
              <a:t>表示背景图的重复方式，即如何平铺背景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643"/>
              </p:ext>
            </p:extLst>
          </p:nvPr>
        </p:nvGraphicFramePr>
        <p:xfrm>
          <a:off x="1270670" y="2997746"/>
          <a:ext cx="9904779" cy="313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527"/>
                <a:gridCol w="4095246"/>
                <a:gridCol w="4000006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平铺方式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</a:p>
                  </a:txBody>
                  <a:tcPr marL="8466" marR="8466" marT="0" marB="0"/>
                </a:tc>
              </a:tr>
              <a:tr h="6573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repeat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横纵向都平铺，不填时的默认值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小方块图平铺构建整体背景</a:t>
                      </a:r>
                    </a:p>
                  </a:txBody>
                  <a:tcPr marL="8466" marR="8466" marT="0" marB="0"/>
                </a:tc>
              </a:tr>
              <a:tr h="6573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repeat-x</a:t>
                      </a:r>
                      <a:endParaRPr lang="zh-CN" sz="1800" b="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横向平铺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细长小图实现渐变效果</a:t>
                      </a:r>
                    </a:p>
                  </a:txBody>
                  <a:tcPr marL="8466" marR="8466" marT="0" marB="0"/>
                </a:tc>
              </a:tr>
              <a:tr h="6573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repeat-y</a:t>
                      </a:r>
                      <a:endParaRPr lang="zh-CN" sz="1800" b="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纵向平铺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小图背景实现特殊边框</a:t>
                      </a:r>
                    </a:p>
                  </a:txBody>
                  <a:tcPr marL="8466" marR="8466" marT="0" marB="0"/>
                </a:tc>
              </a:tr>
              <a:tr h="6573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no-repeat</a:t>
                      </a:r>
                      <a:endParaRPr lang="zh-CN" sz="1800" b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背景图不重复平铺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微软雅黑" pitchFamily="34" charset="-122"/>
                          <a:ea typeface="微软雅黑" pitchFamily="34" charset="-122"/>
                        </a:rPr>
                        <a:t>大图做背景或使用偏移量控制</a:t>
                      </a:r>
                    </a:p>
                  </a:txBody>
                  <a:tcPr marL="8466" marR="8466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background-repeat</a:t>
            </a:r>
            <a:r>
              <a:rPr lang="zh-CN" altLang="en-US" dirty="0" smtClean="0"/>
              <a:t>四种平铺效果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repeat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repeat-x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repeat-y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no-repeat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974" y="1734263"/>
            <a:ext cx="5328593" cy="457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background-repeat</a:t>
            </a:r>
            <a:r>
              <a:rPr lang="zh-CN" altLang="en-US" dirty="0" smtClean="0"/>
              <a:t>四种平铺效果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598" y="2023146"/>
            <a:ext cx="4752528" cy="414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174" y="1989634"/>
            <a:ext cx="4968552" cy="414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58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掌握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的基本语法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使用文本和字体样式美化网页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使用背景样式美化网页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使用盒子模型的相关属性实现页面布局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掌握普通文档流、浮动与清除属性的含义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zh-CN" altLang="en-US" dirty="0" smtClean="0"/>
              <a:t>实现局部布局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zh-CN" altLang="en-US" dirty="0" smtClean="0"/>
              <a:t>实现图文混编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使用伪类样式控制超链接样式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background-repeat</a:t>
            </a:r>
            <a:r>
              <a:rPr lang="zh-CN" altLang="en-US" dirty="0" smtClean="0"/>
              <a:t>四种平铺效果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38" y="1989634"/>
            <a:ext cx="6095249" cy="414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58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background-position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629594"/>
            <a:ext cx="10450739" cy="416021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background-position</a:t>
            </a:r>
            <a:r>
              <a:rPr lang="zh-CN" altLang="en-US" dirty="0" smtClean="0"/>
              <a:t>属性设置背景图出现的位置，即背景出现一定的偏移量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93180"/>
              </p:ext>
            </p:extLst>
          </p:nvPr>
        </p:nvGraphicFramePr>
        <p:xfrm>
          <a:off x="1198662" y="2637706"/>
          <a:ext cx="10153128" cy="401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447"/>
                <a:gridCol w="3418911"/>
                <a:gridCol w="5283770"/>
              </a:tblGrid>
              <a:tr h="516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背景图出现的初始位置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示例 </a:t>
                      </a:r>
                    </a:p>
                  </a:txBody>
                  <a:tcPr marL="8466" marR="8466" marT="0" marB="0"/>
                </a:tc>
              </a:tr>
              <a:tr h="554985">
                <a:tc rowSpan="3"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Xpos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Ypos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使用具体的像素值表示背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景出现的位置，第一个数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值表示水平位置，第二个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表示垂直位置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0px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0px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默认，表示从左上角出现背景，无偏移） 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30px 40px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正向偏移，图片向下和向右移动） 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-50px -60px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反向偏移，图片向上和向左移动）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113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X% Y%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使用百分比表示背景出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现的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位置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30%50%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垂直方向居中，水平方向偏移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30%)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115850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方向关键词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方向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关键词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使用关键词表示背景出现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的位置，水平方向的关键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词有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left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center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right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可以使用水平和垂直方向的关键词进行自由组合，如省略，则默认为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center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。例如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right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top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右上角出现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altLang="en-US" sz="1800" b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bottom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左下角出现）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top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上方水平居中位置出现）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background-position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614" y="1701602"/>
            <a:ext cx="8952397" cy="45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background-position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14" y="1773610"/>
            <a:ext cx="9047635" cy="45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6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background-position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606" y="1880486"/>
            <a:ext cx="9047635" cy="450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6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background-position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38" y="1953536"/>
            <a:ext cx="84249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7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625" y="1557586"/>
            <a:ext cx="9389021" cy="446449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&lt;head&gt;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&lt;meta http-equiv="Content-Type" content="text/html;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charset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=utf-8" /&gt;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&lt;title&gt;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背景的偏移量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&lt;/title&gt;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 type="text/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body{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background:url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(images/back.gif);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background-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repeat:no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-repeat;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background-position:-50px -60px;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&lt;/head&gt;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625" y="1643430"/>
            <a:ext cx="9317013" cy="3658572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&lt;body&gt;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&lt;div</a:t>
            </a:r>
            <a:r>
              <a:rPr lang="en-US" altLang="zh-CN" sz="18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en-US" sz="180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h3&gt;DIV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内的内容，下面是背景图，注意观察出现的位置偏移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&lt;/h3&gt;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&lt;h3&gt;DIV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内的内容，下面是背景图，注意观察出现的位置偏移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&lt;/h3&gt;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&lt;h3&gt;DIV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内的内容，下面是背景图，注意观察出现的位置偏移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&lt;/h3&gt;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&lt;h3&gt;DIV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内的内容，下面是背景图，注意观察出现的位置偏移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&lt;/h3&gt;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&lt;h3&gt;DIV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内的内容，下面是背景图，注意观察出现的位置偏移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&lt;/h3&gt;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&lt;/body&gt;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背景属性用例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591" y="1917626"/>
            <a:ext cx="993710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1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列表的常用属性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864" y="1714885"/>
            <a:ext cx="3161888" cy="328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062" y="2500885"/>
            <a:ext cx="6571441" cy="121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4095203" y="2929612"/>
            <a:ext cx="1047621" cy="2858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2285676" y="4144339"/>
            <a:ext cx="2000004" cy="857455"/>
          </a:xfrm>
          <a:prstGeom prst="wedgeEllipseCallout">
            <a:avLst>
              <a:gd name="adj1" fmla="val -60220"/>
              <a:gd name="adj2" fmla="val -651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dirty="0" smtClean="0"/>
              <a:t>未使用样式时</a:t>
            </a:r>
            <a:endParaRPr lang="zh-CN" altLang="en-US" dirty="0"/>
          </a:p>
        </p:txBody>
      </p:sp>
      <p:sp>
        <p:nvSpPr>
          <p:cNvPr id="9" name="椭圆形标注 8"/>
          <p:cNvSpPr/>
          <p:nvPr/>
        </p:nvSpPr>
        <p:spPr>
          <a:xfrm>
            <a:off x="8666640" y="4144340"/>
            <a:ext cx="2000004" cy="714545"/>
          </a:xfrm>
          <a:prstGeom prst="wedgeEllipseCallout">
            <a:avLst>
              <a:gd name="adj1" fmla="val -72912"/>
              <a:gd name="adj2" fmla="val -995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dirty="0" smtClean="0"/>
              <a:t>使用样式时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6625" y="5501975"/>
            <a:ext cx="9523827" cy="857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5200" b="1" dirty="0"/>
              <a:t>使用列表制作横向菜单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b="0" dirty="0" smtClean="0"/>
              <a:t>是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Cascading Style Sheets</a:t>
            </a:r>
            <a:r>
              <a:rPr lang="zh-CN" altLang="en-US" sz="2800" b="0" dirty="0" smtClean="0"/>
              <a:t>的缩写，一般翻译为层叠样式表</a:t>
            </a:r>
            <a:endParaRPr lang="en-US" altLang="zh-CN" sz="2800" b="0" dirty="0" smtClean="0"/>
          </a:p>
          <a:p>
            <a:r>
              <a:rPr lang="zh-CN" altLang="en-US" dirty="0" smtClean="0"/>
              <a:t>为什么使用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实现内容和样式的分离，利于团队开发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实现样式复用，提高开发效率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实现页面的精确控制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更利于搜索引擎的搜索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列表的常用属性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list-style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list-style</a:t>
            </a:r>
            <a:r>
              <a:rPr lang="zh-CN" altLang="en-US" sz="2800" b="0" dirty="0" smtClean="0"/>
              <a:t>属性用于定义列表项的各类风格，常用的属性值有</a:t>
            </a:r>
            <a:r>
              <a:rPr lang="en-US" altLang="zh-CN" sz="2800" b="0" dirty="0" smtClean="0"/>
              <a:t>:</a:t>
            </a:r>
            <a:endParaRPr lang="zh-CN" altLang="en-US" sz="2800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18896"/>
              </p:ext>
            </p:extLst>
          </p:nvPr>
        </p:nvGraphicFramePr>
        <p:xfrm>
          <a:off x="1047578" y="3143976"/>
          <a:ext cx="10190497" cy="321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289"/>
                <a:gridCol w="3238101"/>
                <a:gridCol w="2952386"/>
                <a:gridCol w="2285721"/>
              </a:tblGrid>
              <a:tr h="535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方式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语法实现（常用缩写）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8466" marR="8466" marT="0" marB="0" anchor="ctr"/>
                </a:tc>
              </a:tr>
              <a:tr h="535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none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去掉修饰符号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list-</a:t>
                      </a:r>
                      <a:r>
                        <a:rPr lang="en-US" sz="1800" b="1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style:none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刷牙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洗脸</a:t>
                      </a:r>
                    </a:p>
                  </a:txBody>
                  <a:tcPr marL="8466" marR="8466" marT="0" marB="0" anchor="ctr"/>
                </a:tc>
              </a:tr>
              <a:tr h="535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disc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实心圆（</a:t>
                      </a:r>
                      <a:r>
                        <a:rPr lang="en-US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sz="1800" b="1" kern="100" dirty="0" err="1"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lang="en-US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默认类型）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list-</a:t>
                      </a:r>
                      <a:r>
                        <a:rPr lang="en-US" sz="1800" b="1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style:disc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•刷牙 •洗脸</a:t>
                      </a:r>
                    </a:p>
                  </a:txBody>
                  <a:tcPr marL="8466" marR="8466" marT="0" marB="0" anchor="ctr"/>
                </a:tc>
              </a:tr>
              <a:tr h="535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circle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空心圆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list-</a:t>
                      </a:r>
                      <a:r>
                        <a:rPr lang="en-US" sz="1800" b="1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style:circle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〇刷牙 〇洗脸</a:t>
                      </a:r>
                    </a:p>
                  </a:txBody>
                  <a:tcPr marL="8466" marR="8466" marT="0" marB="0" anchor="ctr"/>
                </a:tc>
              </a:tr>
              <a:tr h="535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square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实心正方形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list-</a:t>
                      </a:r>
                      <a:r>
                        <a:rPr lang="en-US" sz="1800" b="1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style:square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■刷牙 ■洗脸</a:t>
                      </a:r>
                    </a:p>
                  </a:txBody>
                  <a:tcPr marL="8466" marR="8466" marT="0" marB="0" anchor="ctr"/>
                </a:tc>
              </a:tr>
              <a:tr h="53590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decimal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数字（</a:t>
                      </a:r>
                      <a:r>
                        <a:rPr lang="en-US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&lt;01&gt;</a:t>
                      </a: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默认类型）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list-</a:t>
                      </a:r>
                      <a:r>
                        <a:rPr lang="en-US" sz="1800" b="1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style:decimal</a:t>
                      </a:r>
                      <a:endParaRPr lang="zh-CN" sz="1800" b="1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刷牙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洗脸</a:t>
                      </a:r>
                    </a:p>
                  </a:txBody>
                  <a:tcPr marL="8466" marR="8466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列表的常用属性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35984" y="1701602"/>
            <a:ext cx="10450739" cy="4160213"/>
          </a:xfrm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zh-CN" altLang="en-US" sz="2800" b="0" dirty="0" smtClean="0"/>
              <a:t>属性用于定义元素的浮动方向</a:t>
            </a:r>
            <a:r>
              <a:rPr lang="en-US" altLang="zh-CN" sz="2800" b="0" dirty="0" smtClean="0"/>
              <a:t>,</a:t>
            </a:r>
            <a:r>
              <a:rPr lang="zh-CN" altLang="en-US" sz="2800" b="0" dirty="0" smtClean="0"/>
              <a:t>并非列表的专用属性，改变块级元素默认的换行显示方式，此处为了设置列表的横向排列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30710" y="5374010"/>
            <a:ext cx="4571437" cy="1152127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&lt;style&gt;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{width:150px;color:red;font:28px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隶书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;list-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style:none;float:left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622" y="3789834"/>
            <a:ext cx="7904776" cy="135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903518" y="3501802"/>
            <a:ext cx="2160240" cy="345638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&lt;ul&gt;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购物车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帮助中心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加入收藏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	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设为首页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	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登录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&lt;li&gt;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注册</a:t>
            </a: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&lt;/li&gt;	</a:t>
            </a: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&lt;/ul&gt;</a:t>
            </a:r>
            <a:r>
              <a:rPr lang="en-US" altLang="zh-CN" sz="1800" dirty="0"/>
              <a:t>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/>
              <a:t>的样式选择器有哪三种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文本的常用属性有哪些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背景有哪几种平铺方式？</a:t>
            </a:r>
            <a:endParaRPr lang="en-US" altLang="zh-CN" dirty="0"/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list-style</a:t>
            </a:r>
            <a:r>
              <a:rPr lang="zh-CN" altLang="en-US" dirty="0"/>
              <a:t>的属性值是什么？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生活中的盒子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G:\WEB前端\html\chap3参考代码\images\box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2037" y="2677145"/>
            <a:ext cx="2006339" cy="150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中盒子模型的概念与此类似，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/>
              <a:t>将网页中所有元素都看成一个个盒子</a:t>
            </a:r>
            <a:endParaRPr lang="en-US" altLang="zh-CN" dirty="0" smtClean="0"/>
          </a:p>
          <a:p>
            <a:r>
              <a:rPr lang="zh-CN" altLang="en-US" dirty="0" smtClean="0"/>
              <a:t>盒子模型的平面结构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06" y="3572703"/>
            <a:ext cx="6463459" cy="267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盒子模型的立体结构图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344" y="2637706"/>
            <a:ext cx="6158698" cy="350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盒子模型中主要包括外边距、边框、内边距以及元素内容的宽高，前三个属性一般称为盒子属性</a:t>
            </a:r>
            <a:endParaRPr lang="en-US" altLang="zh-CN" dirty="0" smtClean="0"/>
          </a:p>
          <a:p>
            <a:r>
              <a:rPr lang="en-US" altLang="zh-CN" dirty="0" smtClean="0"/>
              <a:t>margin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01589"/>
              </p:ext>
            </p:extLst>
          </p:nvPr>
        </p:nvGraphicFramePr>
        <p:xfrm>
          <a:off x="1054646" y="3789835"/>
          <a:ext cx="10209090" cy="257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82"/>
                <a:gridCol w="2059729"/>
                <a:gridCol w="3044816"/>
                <a:gridCol w="2955263"/>
              </a:tblGrid>
              <a:tr h="3384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举例</a:t>
                      </a:r>
                    </a:p>
                  </a:txBody>
                  <a:tcPr marL="8466" marR="8466" marT="0" marB="0"/>
                </a:tc>
              </a:tr>
              <a:tr h="341026">
                <a:tc rowSpan="4"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四个方向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margin-top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上外边距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margin-top: 1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px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</a:tr>
              <a:tr h="3410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margin-right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右外边距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margin-right: 2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px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</a:tr>
              <a:tr h="3410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margin-bottom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下外边距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margin-bottom : 2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px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</a:tr>
              <a:tr h="3410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margin-left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左外边距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margin-left: 1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px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</a:tr>
              <a:tr h="74570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缩写形式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margin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在一个声明中统一设置四个方向的外边距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lpx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2px 3px 4px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上、右、下、左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dirty="0" smtClean="0"/>
              <a:t>属性示例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23852" y="2705839"/>
            <a:ext cx="4380960" cy="221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90" y="2205658"/>
            <a:ext cx="6023886" cy="321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6561946" y="3527567"/>
            <a:ext cx="761906" cy="28581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border</a:t>
            </a:r>
          </a:p>
          <a:p>
            <a:pPr lvl="1"/>
            <a:r>
              <a:rPr lang="zh-CN" altLang="en-US" sz="2800" b="0" dirty="0" smtClean="0"/>
              <a:t>边框比外边界稍复杂些，除四个边外，边框又细分为边框颜色、边框宽度、边框样式</a:t>
            </a:r>
            <a:r>
              <a:rPr lang="en-US" sz="2800" b="0" dirty="0" smtClean="0"/>
              <a:t> (</a:t>
            </a:r>
            <a:r>
              <a:rPr lang="zh-CN" altLang="en-US" sz="2800" b="0" dirty="0" smtClean="0"/>
              <a:t>实线、虚线等）三方面的属性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dirty="0" smtClean="0"/>
              <a:t>属性的详细信息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7014292"/>
              </p:ext>
            </p:extLst>
          </p:nvPr>
        </p:nvGraphicFramePr>
        <p:xfrm>
          <a:off x="571387" y="1857794"/>
          <a:ext cx="10924419" cy="469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12"/>
                <a:gridCol w="1809527"/>
                <a:gridCol w="3904769"/>
                <a:gridCol w="3686311"/>
              </a:tblGrid>
              <a:tr h="411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举例</a:t>
                      </a:r>
                    </a:p>
                  </a:txBody>
                  <a:tcPr marL="8466" marR="8466" marT="0" marB="0"/>
                </a:tc>
              </a:tr>
              <a:tr h="370926">
                <a:tc rowSpan="3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sz="18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修饰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border-color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边框颜色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border-color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#FF00FF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709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border-width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边框宽度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border-width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2px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91461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border-style</a:t>
                      </a:r>
                      <a:endParaRPr lang="zh-CN" altLang="en-US" sz="18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边框样式，常用的取值如下。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；默认值，无边框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solid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；实线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dashed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；虚线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border-style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solid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70926">
                <a:tc rowSpan="4"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四个方向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border-top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上边框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border-top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709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border-right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</a:rPr>
                        <a:t>右边框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border-right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 solid blue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709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border-bottom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下边框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border-bottom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 dotted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709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border-left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左边框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border-left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685959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缩写形式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在一个声明中统一设置四个方向 的边框属性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800" kern="100" dirty="0" err="1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lpx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solid red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设置四个方向的边框均为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像 素、红色、实线）</a:t>
                      </a:r>
                    </a:p>
                  </a:txBody>
                  <a:tcPr marL="8466" marR="8466" marT="0" marB="0"/>
                </a:tc>
              </a:tr>
              <a:tr h="4573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border-left 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在一个声明中设置左边框的属性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border-left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800" kern="100" dirty="0" err="1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lpx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solid red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设置左边框为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像素、红色、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 </a:t>
                      </a:r>
                      <a:r>
                        <a:rPr lang="zh-CN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实线）</a:t>
                      </a:r>
                    </a:p>
                  </a:txBody>
                  <a:tcPr marL="8466" marR="8466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样式的基本语法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1"/>
            <a:ext cx="10971372" cy="49732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代码规范</a:t>
            </a:r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虽然</a:t>
            </a:r>
            <a:r>
              <a:rPr lang="en-US" sz="2800" b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代码不区分大小写，但推荐全用小写。</a:t>
            </a:r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每条样式规则用分号（</a:t>
            </a:r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）隔开</a:t>
            </a:r>
            <a:endParaRPr lang="en-US" altLang="zh-CN" sz="28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当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代码较多时，可以使用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”/*......*/”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添加必要的注释</a:t>
            </a:r>
            <a:endParaRPr lang="en-US" altLang="zh-CN" sz="2800" b="0" dirty="0">
              <a:latin typeface="Arial" pitchFamily="34" charset="0"/>
              <a:cs typeface="Arial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54646" y="2133650"/>
            <a:ext cx="5579511" cy="223224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altLang="zh-CN" sz="1800" dirty="0"/>
              <a:t>&lt;style type="text/css"&gt;</a:t>
            </a:r>
            <a:endParaRPr lang="zh-CN" altLang="en-US" sz="1800" dirty="0"/>
          </a:p>
          <a:p>
            <a:pPr>
              <a:spcBef>
                <a:spcPts val="900"/>
              </a:spcBef>
            </a:pPr>
            <a:r>
              <a:rPr lang="zh-CN" altLang="en-US" sz="1800" dirty="0"/>
              <a:t>选择器</a:t>
            </a:r>
            <a:r>
              <a:rPr lang="en-US" altLang="zh-CN" sz="1800" dirty="0"/>
              <a:t>{</a:t>
            </a:r>
            <a:endParaRPr lang="zh-CN" altLang="en-US" sz="1800" dirty="0"/>
          </a:p>
          <a:p>
            <a:pPr>
              <a:spcBef>
                <a:spcPts val="900"/>
              </a:spcBef>
            </a:pPr>
            <a:r>
              <a:rPr lang="zh-CN" altLang="en-US" sz="1800" dirty="0"/>
              <a:t>对象的属性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属性值</a:t>
            </a:r>
            <a:r>
              <a:rPr lang="en-US" altLang="zh-CN" sz="1800" dirty="0"/>
              <a:t>1;</a:t>
            </a:r>
            <a:endParaRPr lang="zh-CN" altLang="en-US" sz="1800" dirty="0"/>
          </a:p>
          <a:p>
            <a:pPr>
              <a:spcBef>
                <a:spcPts val="900"/>
              </a:spcBef>
            </a:pPr>
            <a:r>
              <a:rPr lang="zh-CN" altLang="en-US" sz="1800" dirty="0"/>
              <a:t>对象的属性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属性值</a:t>
            </a:r>
            <a:r>
              <a:rPr lang="en-US" altLang="zh-CN" sz="1800" dirty="0"/>
              <a:t>2;</a:t>
            </a:r>
            <a:endParaRPr lang="zh-CN" altLang="en-US" sz="1800" dirty="0"/>
          </a:p>
          <a:p>
            <a:pPr>
              <a:spcBef>
                <a:spcPts val="90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  <a:p>
            <a:pPr>
              <a:spcBef>
                <a:spcPts val="900"/>
              </a:spcBef>
            </a:pPr>
            <a:r>
              <a:rPr lang="en-US" altLang="zh-CN" sz="1800" dirty="0"/>
              <a:t>&lt;/style&gt;</a:t>
            </a:r>
            <a:endParaRPr lang="zh-CN" altLang="en-US" sz="1800" dirty="0"/>
          </a:p>
          <a:p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border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属性示例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63359" y="2627129"/>
            <a:ext cx="3898392" cy="253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66625" y="1472825"/>
            <a:ext cx="5809534" cy="5386763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&lt;head&gt;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&lt;title&gt;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细边框的文本框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&lt;/title&gt;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 type="text/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textBorder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border-width:1px;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border-style:solid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&lt;/head&gt;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&lt;body&gt;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&lt;form action="" method="post"&gt;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&lt;p&gt;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名字：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&lt;input name="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fname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type="text"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textBorder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/&gt;&lt;/p&gt;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&lt;p&gt;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密码：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&lt;input name="pass" type="password"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textBorder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size="21" /&gt;&lt;/p&gt;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&lt;/form&gt;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&lt;/body&gt;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476161" y="3715612"/>
            <a:ext cx="987198" cy="3572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01602"/>
            <a:ext cx="10450739" cy="4160213"/>
          </a:xfrm>
        </p:spPr>
        <p:txBody>
          <a:bodyPr/>
          <a:lstStyle/>
          <a:p>
            <a:r>
              <a:rPr lang="en-US" altLang="zh-CN" dirty="0" smtClean="0"/>
              <a:t>padding(</a:t>
            </a:r>
            <a:r>
              <a:rPr lang="zh-CN" altLang="en-US" dirty="0" smtClean="0"/>
              <a:t>内边距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2800" b="0" dirty="0" smtClean="0"/>
              <a:t>边框确定以后，一般需设置边框与内容之间的距离，以便精确控制内容在盒子中的位置</a:t>
            </a:r>
            <a:endParaRPr lang="zh-CN" altLang="en-US" sz="2800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19880"/>
              </p:ext>
            </p:extLst>
          </p:nvPr>
        </p:nvGraphicFramePr>
        <p:xfrm>
          <a:off x="1333294" y="3286886"/>
          <a:ext cx="9809540" cy="30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14"/>
                <a:gridCol w="1553986"/>
                <a:gridCol w="3564364"/>
                <a:gridCol w="3428576"/>
              </a:tblGrid>
              <a:tr h="42872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类别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含义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举例</a:t>
                      </a:r>
                    </a:p>
                  </a:txBody>
                  <a:tcPr marL="8466" marR="8466" marT="0" marB="0"/>
                </a:tc>
              </a:tr>
              <a:tr h="357273">
                <a:tc rowSpan="4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四个方向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padding-top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内容与上边框之间的距离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padding-top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317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padding-right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内容与右边框之间的距离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padding-right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4573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padding-bottom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内容与下边框之间的距离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padding-bottom 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2970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padding-left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内容与左边框之间的距离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padding-left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  <a:tr h="1143265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缩写形式</a:t>
                      </a: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在一个声明中统一设置四个方向的填充属性</a:t>
                      </a:r>
                    </a:p>
                  </a:txBody>
                  <a:tcPr marL="8466" marR="8466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padding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5px l0px 20px 40px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按顺时针方向，上填充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5px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，右填充</a:t>
                      </a:r>
                    </a:p>
                    <a:p>
                      <a:pPr marL="0" algn="l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10px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，下填充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20px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，左填充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40px)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8466" marR="8466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padding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属性示例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110" y="3715612"/>
            <a:ext cx="5980921" cy="240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6625" y="1701602"/>
            <a:ext cx="4000007" cy="482453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&lt;table border="1"&gt;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没有填充的效果，没有填充的效果，没有填充的效果。</a:t>
            </a: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&lt;td class="padding"&gt;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填充效果：上和下内边距是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50px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，左和右内边距是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30px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&lt;/table&gt;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7109" y="2215067"/>
            <a:ext cx="5714296" cy="135763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 type="text/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.padding{padding: 50px 30px}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盒子模型小结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 bwMode="auto">
          <a:xfrm>
            <a:off x="3328194" y="2267744"/>
            <a:ext cx="56959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盒子模型用于页面布局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简单的页面布局的示例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34" y="2583025"/>
            <a:ext cx="7031498" cy="42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1355376" y="2583025"/>
            <a:ext cx="6222190" cy="4072908"/>
            <a:chOff x="1285852" y="2071679"/>
            <a:chExt cx="4667250" cy="4071965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285852" y="2071679"/>
              <a:ext cx="4667250" cy="571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3200377" y="2195892"/>
              <a:ext cx="1157309" cy="304413"/>
            </a:xfrm>
            <a:prstGeom prst="wedgeRoundRectCallout">
              <a:avLst>
                <a:gd name="adj1" fmla="val -46296"/>
                <a:gd name="adj2" fmla="val 70000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第一块顶部</a:t>
              </a:r>
              <a:r>
                <a:rPr lang="zh-CN" altLang="en-US" sz="1200" dirty="0">
                  <a:latin typeface="Calibri" pitchFamily="34" charset="0"/>
                  <a:ea typeface="宋体" pitchFamily="2" charset="-122"/>
                </a:rPr>
                <a:t>部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3114652" y="2996351"/>
              <a:ext cx="1028700" cy="325461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第二块主体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285852" y="5132077"/>
              <a:ext cx="4619625" cy="1011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3114652" y="5186614"/>
              <a:ext cx="1019175" cy="255091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第三块底部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盒子模型用于页面布局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整个页面是水平居中，所以在外围增加一个等宽的上级容器（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Container),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其他块设为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100%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宽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 dirty="0" smtClean="0"/>
              <a:t>容结构：</a:t>
            </a:r>
          </a:p>
        </p:txBody>
      </p:sp>
      <p:sp>
        <p:nvSpPr>
          <p:cNvPr id="4" name="矩形 3"/>
          <p:cNvSpPr/>
          <p:nvPr/>
        </p:nvSpPr>
        <p:spPr>
          <a:xfrm>
            <a:off x="1047578" y="3933850"/>
            <a:ext cx="8857159" cy="185394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id="container" 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id="header"&gt;&lt;/div&gt;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 "main"&gt;&lt;/div&gt;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id="footer"&gt;&lt;/div&gt;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盒子模型用于页面布局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根据上述分析，我们分离出布局来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58" y="2706024"/>
            <a:ext cx="5249514" cy="356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盒子模型用于页面布局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6614" y="1413570"/>
            <a:ext cx="8496944" cy="5591165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&lt;title&gt;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贵美商城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&lt;/title&gt;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&lt;style type="text/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body{margin:0px;padding:0px;}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div{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font:bold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36px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黑体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;color:#000;}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#container{width:980px;margin:0px auto;}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#header {width:100%;height:136px; background:#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ccc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#main{width:100%;height:400px;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background:blue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color:#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fff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#footer{width:100%;height:100px; background:#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ccc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&lt;/head&gt;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&lt;body&gt;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id="container"&gt;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&lt;div id="header"&gt;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顶部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(header)&lt;/div&gt;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&lt;div id="main"&gt;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&lt;div id="footer"&gt;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底部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(footer)&lt;/div&gt;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 &lt;!--container end--&gt;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2638" y="1701602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为什么要使用浮动属性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以上效果图中的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main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部分还需要分成左右两部分</a:t>
            </a:r>
            <a:endParaRPr lang="en-US" altLang="zh-CN" sz="2800" b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0862" y="2781722"/>
            <a:ext cx="5561876" cy="344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如果我们按照以下代码编写：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3767" y="2709714"/>
            <a:ext cx="5611480" cy="3572727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.login, 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login_right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{width:50%;height:100%;}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id="main"&gt;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class="login"&gt;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登录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(login) 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login_right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登录说明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login_right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8967" y="2912102"/>
            <a:ext cx="4285722" cy="3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6472299" y="4269738"/>
            <a:ext cx="666668" cy="21436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itchFamily="34" charset="0"/>
                <a:cs typeface="Arial" pitchFamily="34" charset="0"/>
              </a:rPr>
              <a:t>选择器的分类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当需要对页面内某类标签的内容进行修饰时，则采用标签选择器</a:t>
            </a:r>
            <a:endParaRPr lang="en-US" altLang="zh-CN" sz="2800" b="0" dirty="0">
              <a:latin typeface="Arial" pitchFamily="34" charset="0"/>
              <a:cs typeface="Arial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6694" y="3501802"/>
            <a:ext cx="7238108" cy="158417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标签名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什么是浮动属性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可以使用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"float: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浮动方向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设置某个元素的浮动行为，该元素将脱离常规文档流，向左或向右移动，直到它的外边距碰到父元素（容器）的边框或另一个浮动元素的边框为止</a:t>
            </a:r>
            <a:endParaRPr lang="zh-CN" altLang="en-US" sz="28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66577"/>
              </p:ext>
            </p:extLst>
          </p:nvPr>
        </p:nvGraphicFramePr>
        <p:xfrm>
          <a:off x="1846734" y="4365898"/>
          <a:ext cx="81269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471"/>
                <a:gridCol w="40634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常见的浮动设置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float:left</a:t>
                      </a:r>
                      <a:endParaRPr lang="zh-CN" altLang="zh-CN" sz="1800" kern="100" dirty="0" smtClean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设置元素左浮动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float:right</a:t>
                      </a:r>
                      <a:endParaRPr lang="zh-CN" altLang="zh-CN" sz="1800" kern="100" dirty="0" smtClean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设置元素右浮动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float: none</a:t>
                      </a:r>
                      <a:endParaRPr lang="zh-CN" altLang="zh-CN" sz="1800" kern="100" dirty="0" smtClean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默认值，不浮动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66614" y="1765979"/>
            <a:ext cx="10450739" cy="4160213"/>
          </a:xfrm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块级元素（如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&lt;div&gt;)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设置浮动后将失去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独</a:t>
            </a:r>
            <a:r>
              <a:rPr lang="zh-CN" altLang="en-US" dirty="0" smtClean="0"/>
              <a:t>占一行</a:t>
            </a:r>
            <a:r>
              <a:rPr lang="en-US" dirty="0" smtClean="0"/>
              <a:t>"</a:t>
            </a:r>
            <a:r>
              <a:rPr lang="zh-CN" altLang="en-US" dirty="0" smtClean="0"/>
              <a:t>的特征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670" y="2493690"/>
            <a:ext cx="676342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66614" y="1765979"/>
            <a:ext cx="10450739" cy="4160213"/>
          </a:xfrm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块级元素（如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&lt;div&gt;)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设置浮动后将失去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独</a:t>
            </a:r>
            <a:r>
              <a:rPr lang="zh-CN" altLang="en-US" dirty="0" smtClean="0"/>
              <a:t>占一行</a:t>
            </a:r>
            <a:r>
              <a:rPr lang="en-US" dirty="0" smtClean="0"/>
              <a:t>"</a:t>
            </a:r>
            <a:r>
              <a:rPr lang="zh-CN" altLang="en-US" dirty="0" smtClean="0"/>
              <a:t>的特征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625" y="2786703"/>
            <a:ext cx="4622198" cy="310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126" y="3358432"/>
            <a:ext cx="6476202" cy="2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3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浮动属性的特点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浮动元素将紧贴上一个浮动元素（同方向）或父级元素的边框，如宽度不够将换行显示，缩小浏览器窗口的大小，还将发现第三个</a:t>
            </a:r>
            <a:r>
              <a:rPr lang="en-US" dirty="0" smtClean="0"/>
              <a:t>div</a:t>
            </a:r>
            <a:r>
              <a:rPr lang="zh-CN" altLang="en-US" dirty="0" smtClean="0"/>
              <a:t>块换行显示。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078" y="3069754"/>
            <a:ext cx="4857152" cy="328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浮动元素的特点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2638" y="1701602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浮动元素将占据行内元素的空间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我们做试验：修改代码，在第二个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块后加一些文本，对应的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代码如下。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&lt;div id="div2 " 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第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块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&lt;/div&gt;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2878" y="3213770"/>
            <a:ext cx="4571437" cy="307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清</a:t>
            </a:r>
            <a:r>
              <a:rPr lang="zh-CN" altLang="en-US" b="1" dirty="0" smtClean="0"/>
              <a:t>除浮动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73610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使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在实际的页面布局应用中，有时需要强制换行显示，避免影响页面效果，这时就需要使用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清除属性</a:t>
            </a:r>
            <a:endParaRPr lang="zh-CN" altLang="en-US" sz="28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06599"/>
              </p:ext>
            </p:extLst>
          </p:nvPr>
        </p:nvGraphicFramePr>
        <p:xfrm>
          <a:off x="1558702" y="3717826"/>
          <a:ext cx="81269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471"/>
                <a:gridCol w="40634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常见的清除设置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clcar:left</a:t>
                      </a:r>
                      <a:endParaRPr lang="zh-CN" altLang="zh-CN" sz="1800" b="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在左侧不允许有浮动元素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clear right</a:t>
                      </a:r>
                      <a:endParaRPr lang="zh-CN" altLang="zh-CN" sz="1800" b="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在右侧不允许有浮动元素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clear:both</a:t>
                      </a:r>
                      <a:endParaRPr lang="zh-CN" altLang="zh-CN" sz="1800" b="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在左右侧均不允许有浮动元素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clear: none</a:t>
                      </a:r>
                      <a:endParaRPr lang="zh-CN" altLang="zh-CN" sz="1800" b="0" kern="100" dirty="0" smtClean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默认值，允许两侧都有浮动元素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清</a:t>
            </a:r>
            <a:r>
              <a:rPr lang="zh-CN" altLang="en-US" b="1" dirty="0" smtClean="0"/>
              <a:t>除浮动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73610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使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在实际的页面布局应用中，有时需要强制换行显示，避免影响页面效果，这时就需要使用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清除属性</a:t>
            </a:r>
            <a:endParaRPr lang="zh-CN" altLang="en-US" sz="28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750" y="3501802"/>
            <a:ext cx="6069810" cy="284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04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超链接伪类样式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所谓伪类，就是不根据名字、属性、内容而根据标签处于某种行为或状态时的特征来修饰样式。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6571"/>
              </p:ext>
            </p:extLst>
          </p:nvPr>
        </p:nvGraphicFramePr>
        <p:xfrm>
          <a:off x="1414686" y="3285778"/>
          <a:ext cx="885698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伪类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Times New Roman"/>
                          <a:ea typeface="+mn-ea"/>
                        </a:rPr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Times New Roman"/>
                          <a:ea typeface="+mn-ea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latin typeface="Times New Roman"/>
                          <a:ea typeface="+mn-ea"/>
                        </a:rPr>
                        <a:t>应用场景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a:link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a:link{color:#999;} 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未单击访问时的超链接样式</a:t>
                      </a: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 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常用，超链接主样式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a:visited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a:visited{color:#333;} 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单击访问后的超链接样式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需区分是否已被访问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a:hover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a:hover{color:#ff7300;} 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鼠标悬浮其上的超链接样式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常用，实现动态效果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a:active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a:active {color:#999;}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鼠标单击未释放的超链接样式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少用，一般与</a:t>
                      </a:r>
                      <a:r>
                        <a:rPr lang="en-US" altLang="zh-CN" sz="1800" kern="100" dirty="0" smtClean="0">
                          <a:latin typeface="Times New Roman"/>
                          <a:ea typeface="+mn-ea"/>
                        </a:rPr>
                        <a:t>link </a:t>
                      </a:r>
                      <a:r>
                        <a:rPr lang="zh-CN" altLang="zh-CN" sz="1800" kern="100" dirty="0" smtClean="0">
                          <a:latin typeface="Times New Roman"/>
                          <a:ea typeface="+mn-ea"/>
                        </a:rPr>
                        <a:t>—致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超链接伪类样式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所谓伪类，就是不根据名字、属性、内容而根据标签处于某种行为或状态时的特征来修饰样式。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686" y="3357786"/>
            <a:ext cx="5625368" cy="235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37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如何应用样式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0"/>
            <a:ext cx="10628552" cy="4637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内部样式表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把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代码单独写在另外一个或多个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文件中，需要用时在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&lt;head&gt;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中通过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&lt;link/&gt;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标签引用</a:t>
            </a:r>
            <a:endParaRPr lang="en-US" altLang="zh-CN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&lt;link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="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 type="text/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文件地址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"/&gt;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127" y="2277666"/>
            <a:ext cx="5244417" cy="122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itchFamily="34" charset="0"/>
                <a:cs typeface="Arial" pitchFamily="34" charset="0"/>
              </a:rPr>
              <a:t>标签选择器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635505"/>
            <a:ext cx="10450739" cy="4160213"/>
          </a:xfrm>
        </p:spPr>
        <p:txBody>
          <a:bodyPr/>
          <a:lstStyle/>
          <a:p>
            <a:r>
              <a:rPr lang="zh-CN" altLang="en-US" dirty="0"/>
              <a:t>希望修饰页面中的所有项目列表项</a:t>
            </a:r>
            <a:r>
              <a:rPr lang="en-US" dirty="0"/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dirty="0"/>
              <a:t>&gt;</a:t>
            </a:r>
            <a:r>
              <a:rPr lang="zh-CN" altLang="en-US" dirty="0"/>
              <a:t>的样式为：字体大小为</a:t>
            </a:r>
            <a:r>
              <a:rPr lang="en-US" dirty="0"/>
              <a:t>28</a:t>
            </a:r>
            <a:r>
              <a:rPr lang="en-US" dirty="0">
                <a:latin typeface="Arial" pitchFamily="34" charset="0"/>
                <a:cs typeface="Arial" pitchFamily="34" charset="0"/>
              </a:rPr>
              <a:t>px</a:t>
            </a:r>
            <a:r>
              <a:rPr lang="zh-CN" altLang="en-US" dirty="0"/>
              <a:t>、红色、隶书。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4149874"/>
            <a:ext cx="4476199" cy="270971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家用电器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各类书籍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手机数码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日用百货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638" y="2643794"/>
            <a:ext cx="4476199" cy="136206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{color:red;font-size:28px;font-family: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隶书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7254" y="3715612"/>
            <a:ext cx="3085698" cy="14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如何应用样式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1"/>
            <a:ext cx="10971372" cy="2543769"/>
          </a:xfrm>
        </p:spPr>
        <p:txBody>
          <a:bodyPr/>
          <a:lstStyle/>
          <a:p>
            <a:r>
              <a:rPr lang="zh-CN" altLang="en-US" dirty="0" smtClean="0"/>
              <a:t>行内样式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某些情况下，我们需要对特定某个标签进行单独设置，最直观的方法就是在标签的属性内直接设置</a:t>
            </a:r>
            <a:endParaRPr lang="zh-CN" altLang="en-US" sz="2800" b="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670" y="3285778"/>
            <a:ext cx="7111074" cy="15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301" y="4644521"/>
            <a:ext cx="5269814" cy="209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zh-CN" altLang="en-US" dirty="0" smtClean="0"/>
              <a:t>中规定的优先级规则为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行内样式表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内部样式表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外部样式表。</a:t>
            </a:r>
          </a:p>
          <a:p>
            <a:pPr lvl="1"/>
            <a:r>
              <a:rPr lang="en-US" sz="2800" b="0" dirty="0" smtClean="0"/>
              <a:t>ID</a:t>
            </a:r>
            <a:r>
              <a:rPr lang="zh-CN" altLang="en-US" sz="2800" b="0" dirty="0" smtClean="0"/>
              <a:t>选择器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类选择器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标签选择器。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典型的局部布局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：常用于分类导航或菜单等场合。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常用于图文混编场合。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table-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-td: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常用于规整数据的显示场合。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form-table-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-td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：常用于表单布局的场合。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622" y="2061642"/>
            <a:ext cx="7128792" cy="324036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</p:pic>
    </p:spTree>
    <p:extLst>
      <p:ext uri="{BB962C8B-B14F-4D97-AF65-F5344CB8AC3E}">
        <p14:creationId xmlns:p14="http://schemas.microsoft.com/office/powerpoint/2010/main" val="29146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678" y="1701602"/>
            <a:ext cx="8190491" cy="489654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pic1"&gt;&lt;/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购物车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pic2"&gt;&lt;/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帮助中心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pic3"&gt;&lt;/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加入收藏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pic4"&gt;&lt;/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设为首页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登录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text"&gt;&lt;a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注册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845618"/>
            <a:ext cx="8380925" cy="4362577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float:right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{list-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style:none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float:left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a{font:12px/26px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宋体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;color:#333333;text-decoration: none;}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top_menu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a:hover{color:#ff7300;}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{width:28px;height:26px;background:url(../images/icon.gif) no-repeat;}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.pic2{background-position:-28px 0px;}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.pic3{background-position:-84px 0px;}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.pic4{background-position:-112px 0px;}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.text{padding:0px 5px;text-align:center;}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{width:38px;background-position:0px -25px;}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局部布局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80910" y="1557586"/>
            <a:ext cx="11474936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内容结</a:t>
            </a:r>
            <a:r>
              <a:rPr lang="zh-CN" altLang="en-US" dirty="0" smtClean="0"/>
              <a:t>构分析如下。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本例的图文混编结构，图片和文字关系密切，采用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结构描述。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每行的图文结构都对应一个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dl-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结构，易于扩展。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根据图片和文字的关系，本例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放图片，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字，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&lt;dl&gt;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结构作为容器。</a:t>
            </a:r>
          </a:p>
          <a:p>
            <a:r>
              <a:rPr lang="zh-CN" altLang="en-US" dirty="0" smtClean="0"/>
              <a:t>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样式修饰</a:t>
            </a:r>
            <a:r>
              <a:rPr lang="zh-CN" altLang="en-US" dirty="0" smtClean="0"/>
              <a:t>分析如下。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浮动：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内的文字和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内的图片排列在同一行，所以应设置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左浮动。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调整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宽高与行高实现文字垂直居中，用盒子属性修饰出实际效果。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div-dl-</a:t>
            </a:r>
            <a:r>
              <a:rPr lang="en-US" b="1" dirty="0" err="1" smtClean="0"/>
              <a:t>dt</a:t>
            </a:r>
            <a:r>
              <a:rPr lang="en-US" b="1" dirty="0" smtClean="0"/>
              <a:t>-</a:t>
            </a:r>
            <a:r>
              <a:rPr lang="en-US" b="1" dirty="0" err="1" smtClean="0"/>
              <a:t>dd</a:t>
            </a:r>
            <a:r>
              <a:rPr lang="en-US" b="1" dirty="0" smtClean="0"/>
              <a:t> </a:t>
            </a:r>
            <a:r>
              <a:rPr lang="zh-CN" altLang="en-US" b="1" dirty="0" smtClean="0"/>
              <a:t>局部布局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76149" y="1600571"/>
            <a:ext cx="11104744" cy="4527011"/>
          </a:xfrm>
        </p:spPr>
        <p:txBody>
          <a:bodyPr/>
          <a:lstStyle/>
          <a:p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582" y="1686599"/>
            <a:ext cx="6666679" cy="4479499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&lt;div id="right"&gt;      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&lt;dl&gt;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="images/1.png" alt="alt" /&gt;&lt;/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大牌狂降价，三折直送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&lt;/dl&gt;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&lt;dl&gt;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="images/2.png" alt="alt" /&gt;&lt;/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&gt;&lt;a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href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="#"&gt;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大学要求老师开网店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&lt;/a&gt;&lt;/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&lt;/dl&gt;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…….			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&lt;/div&gt; &lt;!--right end--&gt;		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8542" y="1857795"/>
            <a:ext cx="2793636" cy="378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23780" y="3072521"/>
            <a:ext cx="3758711" cy="2559643"/>
            <a:chOff x="4485" y="10531"/>
            <a:chExt cx="4440" cy="403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7620" y="10531"/>
              <a:ext cx="1305" cy="540"/>
              <a:chOff x="5520" y="4005"/>
              <a:chExt cx="1650" cy="54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5850" y="4005"/>
                <a:ext cx="13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" pitchFamily="34" charset="0"/>
                    <a:ea typeface="宋体" pitchFamily="2" charset="-122"/>
                  </a:rPr>
                  <a:t>32px</a:t>
                </a:r>
                <a:endParaRPr lang="zh-CN" altLang="zh-CN" dirty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29" name="AutoShape 5"/>
              <p:cNvSpPr>
                <a:spLocks/>
              </p:cNvSpPr>
              <p:nvPr/>
            </p:nvSpPr>
            <p:spPr bwMode="auto">
              <a:xfrm>
                <a:off x="5520" y="4005"/>
                <a:ext cx="150" cy="405"/>
              </a:xfrm>
              <a:prstGeom prst="rightBrace">
                <a:avLst>
                  <a:gd name="adj1" fmla="val 2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485" y="11131"/>
              <a:ext cx="4260" cy="3430"/>
              <a:chOff x="4485" y="11131"/>
              <a:chExt cx="4260" cy="3430"/>
            </a:xfrm>
          </p:grpSpPr>
          <p:sp>
            <p:nvSpPr>
              <p:cNvPr id="1031" name="AutoShape 7"/>
              <p:cNvSpPr>
                <a:spLocks/>
              </p:cNvSpPr>
              <p:nvPr/>
            </p:nvSpPr>
            <p:spPr bwMode="auto">
              <a:xfrm>
                <a:off x="7440" y="11131"/>
                <a:ext cx="180" cy="509"/>
              </a:xfrm>
              <a:prstGeom prst="rightBrace">
                <a:avLst>
                  <a:gd name="adj1" fmla="val 2356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7860" y="11206"/>
                <a:ext cx="885" cy="434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" pitchFamily="34" charset="0"/>
                    <a:ea typeface="宋体" pitchFamily="2" charset="-122"/>
                  </a:rPr>
                  <a:t>60px</a:t>
                </a:r>
                <a:endParaRPr lang="zh-CN" altLang="zh-CN" dirty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33" name="AutoShape 9"/>
              <p:cNvSpPr>
                <a:spLocks/>
              </p:cNvSpPr>
              <p:nvPr/>
            </p:nvSpPr>
            <p:spPr bwMode="auto">
              <a:xfrm rot="5400000">
                <a:off x="5814" y="12730"/>
                <a:ext cx="71" cy="2730"/>
              </a:xfrm>
              <a:prstGeom prst="rightBrace">
                <a:avLst>
                  <a:gd name="adj1" fmla="val 320423"/>
                  <a:gd name="adj2" fmla="val 50046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5415" y="14130"/>
                <a:ext cx="1035" cy="431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" pitchFamily="34" charset="0"/>
                    <a:ea typeface="宋体" pitchFamily="2" charset="-122"/>
                  </a:rPr>
                  <a:t>80px</a:t>
                </a:r>
                <a:endParaRPr lang="zh-CN" altLang="zh-CN" dirty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2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div-dl-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局部布局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646" y="1863641"/>
            <a:ext cx="6761917" cy="4072909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#right{width:250px;height:270px;padding-top:32px;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background:url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(../images/bg.gif) no-repeat;}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#right dl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{float:left;margin:0px;width:90px;padding:2px 0px;text-align:center;}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#right dl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{border:1px solid #9ea0a2;width:60px;height:47px;vertical-align:middle;}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#right dl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a{font:12px/47px 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宋体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;color:#333;text-decoration: none;}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#right dl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a:hover{color:#ff7300;}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多选择器的常用符号及组合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2980"/>
              </p:ext>
            </p:extLst>
          </p:nvPr>
        </p:nvGraphicFramePr>
        <p:xfrm>
          <a:off x="190550" y="1517507"/>
          <a:ext cx="11809313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712"/>
                <a:gridCol w="2804712"/>
                <a:gridCol w="3247561"/>
                <a:gridCol w="2952328"/>
              </a:tblGrid>
              <a:tr h="3437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437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div ul{list-style:none;}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&lt;div&gt;</a:t>
                      </a:r>
                      <a:r>
                        <a:rPr lang="zh-CN" altLang="zh-CN" sz="1800" kern="100" dirty="0" smtClean="0"/>
                        <a:t>内的</a:t>
                      </a:r>
                      <a:r>
                        <a:rPr lang="en-US" altLang="zh-CN" sz="1800" kern="100" dirty="0" smtClean="0"/>
                        <a:t>&lt;ul&gt;</a:t>
                      </a:r>
                      <a:r>
                        <a:rPr lang="zh-CN" altLang="zh-CN" sz="1800" kern="100" dirty="0" smtClean="0"/>
                        <a:t>元素样式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6014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逗号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div</a:t>
                      </a:r>
                      <a:r>
                        <a:rPr lang="zh-CN" altLang="zh-CN" sz="1800" kern="100" dirty="0" smtClean="0"/>
                        <a:t>，</a:t>
                      </a:r>
                      <a:r>
                        <a:rPr lang="en-US" altLang="zh-CN" sz="1800" kern="100" dirty="0" smtClean="0"/>
                        <a:t>ul {text-align: center;}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&lt;div&gt;</a:t>
                      </a:r>
                      <a:r>
                        <a:rPr lang="zh-CN" altLang="zh-CN" sz="1800" kern="100" dirty="0" smtClean="0"/>
                        <a:t>和</a:t>
                      </a:r>
                      <a:r>
                        <a:rPr lang="en-US" altLang="zh-CN" sz="1800" kern="100" dirty="0" smtClean="0"/>
                        <a:t>&lt;ul&gt;</a:t>
                      </a:r>
                      <a:r>
                        <a:rPr lang="zh-CN" altLang="zh-CN" sz="1800" kern="100" dirty="0" smtClean="0"/>
                        <a:t>元素采用相同样式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437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</a:t>
                      </a:r>
                      <a:r>
                        <a:rPr lang="zh-CN" altLang="zh-CN" sz="1800" kern="100" dirty="0" smtClean="0"/>
                        <a:t>标识符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#nav {width: 100%;}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</a:t>
                      </a:r>
                      <a:r>
                        <a:rPr lang="zh-CN" altLang="zh-CN" sz="1800" kern="100" dirty="0" smtClean="0"/>
                        <a:t>为</a:t>
                      </a:r>
                      <a:r>
                        <a:rPr lang="en-US" altLang="zh-CN" sz="1800" kern="100" dirty="0" smtClean="0"/>
                        <a:t>“nav”</a:t>
                      </a:r>
                      <a:r>
                        <a:rPr lang="zh-CN" altLang="zh-CN" sz="1800" kern="100" dirty="0" smtClean="0"/>
                        <a:t>的元素样式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6014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.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类标识符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.pic{background:url(bg.gif);}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类名为</a:t>
                      </a:r>
                      <a:r>
                        <a:rPr lang="en-US" altLang="zh-CN" sz="1800" kern="100" dirty="0" smtClean="0"/>
                        <a:t>pic</a:t>
                      </a:r>
                      <a:r>
                        <a:rPr lang="zh-CN" altLang="zh-CN" sz="1800" kern="100" dirty="0" smtClean="0"/>
                        <a:t>的元素样式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437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冒号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a:hover{#ff0;}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&lt;a&gt;</a:t>
                      </a:r>
                      <a:r>
                        <a:rPr lang="zh-CN" altLang="zh-CN" sz="1800" kern="100" dirty="0" smtClean="0"/>
                        <a:t>标签的</a:t>
                      </a:r>
                      <a:r>
                        <a:rPr lang="en-US" altLang="zh-CN" sz="1800" kern="100" dirty="0" smtClean="0"/>
                        <a:t>hover</a:t>
                      </a:r>
                      <a:r>
                        <a:rPr lang="zh-CN" altLang="zh-CN" sz="1800" kern="100" dirty="0" smtClean="0"/>
                        <a:t>伪类样式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3437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标签</a:t>
                      </a:r>
                      <a:r>
                        <a:rPr lang="en-US" altLang="zh-CN" sz="1800" kern="100" dirty="0" smtClean="0"/>
                        <a:t>+</a:t>
                      </a:r>
                      <a:r>
                        <a:rPr lang="zh-CN" altLang="zh-CN" sz="1800" kern="100" dirty="0" smtClean="0"/>
                        <a:t>类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li.pic{width:28px;}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类名为</a:t>
                      </a:r>
                      <a:r>
                        <a:rPr lang="en-US" altLang="zh-CN" sz="1800" kern="100" dirty="0" smtClean="0"/>
                        <a:t>pic</a:t>
                      </a:r>
                      <a:r>
                        <a:rPr lang="zh-CN" altLang="zh-CN" sz="1800" kern="100" dirty="0" smtClean="0"/>
                        <a:t>的</a:t>
                      </a:r>
                      <a:r>
                        <a:rPr lang="en-US" altLang="zh-CN" sz="1800" kern="100" dirty="0" smtClean="0"/>
                        <a:t>&lt;1i&gt;</a:t>
                      </a:r>
                      <a:r>
                        <a:rPr lang="zh-CN" altLang="zh-CN" sz="1800" kern="100" dirty="0" smtClean="0"/>
                        <a:t>标签样式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6014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div 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/>
                        <a:t>标签</a:t>
                      </a:r>
                      <a:r>
                        <a:rPr lang="en-US" altLang="zh-CN" sz="1800" kern="100" dirty="0" smtClean="0"/>
                        <a:t>+id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div#nav {text-align:center;}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</a:t>
                      </a:r>
                      <a:r>
                        <a:rPr lang="zh-CN" altLang="zh-CN" sz="1800" kern="100" dirty="0" smtClean="0"/>
                        <a:t>为</a:t>
                      </a:r>
                      <a:r>
                        <a:rPr lang="en-US" altLang="zh-CN" sz="1800" kern="100" dirty="0" smtClean="0"/>
                        <a:t>“nav”</a:t>
                      </a:r>
                      <a:r>
                        <a:rPr lang="zh-CN" altLang="zh-CN" sz="1800" kern="100" dirty="0" smtClean="0"/>
                        <a:t>的</a:t>
                      </a:r>
                      <a:r>
                        <a:rPr lang="en-US" altLang="zh-CN" sz="1800" kern="100" dirty="0" smtClean="0"/>
                        <a:t>&lt;div&gt;</a:t>
                      </a:r>
                      <a:r>
                        <a:rPr lang="zh-CN" altLang="zh-CN" sz="1800" kern="100" dirty="0" smtClean="0"/>
                        <a:t>标签样式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6014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 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id+</a:t>
                      </a:r>
                      <a:r>
                        <a:rPr lang="zh-CN" altLang="zh-CN" sz="1800" kern="100" dirty="0" smtClean="0"/>
                        <a:t>空格</a:t>
                      </a:r>
                      <a:r>
                        <a:rPr lang="en-US" altLang="zh-CN" sz="1800" kern="100" dirty="0" smtClean="0"/>
                        <a:t>+</a:t>
                      </a:r>
                      <a:r>
                        <a:rPr lang="zh-CN" altLang="zh-CN" sz="1800" kern="100" dirty="0" smtClean="0"/>
                        <a:t>类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#nav .pic {border: lpx;}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</a:t>
                      </a:r>
                      <a:r>
                        <a:rPr lang="zh-CN" altLang="zh-CN" sz="1800" kern="100" dirty="0" smtClean="0"/>
                        <a:t>为</a:t>
                      </a:r>
                      <a:r>
                        <a:rPr lang="en-US" altLang="zh-CN" sz="1800" kern="100" dirty="0" smtClean="0"/>
                        <a:t>“nav”</a:t>
                      </a:r>
                      <a:r>
                        <a:rPr lang="zh-CN" altLang="zh-CN" sz="1800" kern="100" dirty="0" smtClean="0"/>
                        <a:t>元素内的</a:t>
                      </a:r>
                      <a:r>
                        <a:rPr lang="en-US" altLang="zh-CN" sz="1800" kern="100" dirty="0" smtClean="0"/>
                        <a:t>pic</a:t>
                      </a:r>
                      <a:r>
                        <a:rPr lang="zh-CN" altLang="zh-CN" sz="1800" kern="100" dirty="0" smtClean="0"/>
                        <a:t>类样式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  <a:tr h="1011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 . 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id+</a:t>
                      </a:r>
                      <a:r>
                        <a:rPr lang="zh-CN" altLang="zh-CN" sz="1800" kern="100" dirty="0" smtClean="0"/>
                        <a:t>空格</a:t>
                      </a:r>
                      <a:r>
                        <a:rPr lang="en-US" altLang="zh-CN" sz="1800" kern="100" dirty="0" smtClean="0"/>
                        <a:t>+</a:t>
                      </a:r>
                      <a:r>
                        <a:rPr lang="zh-CN" altLang="zh-CN" sz="1800" kern="100" dirty="0" smtClean="0"/>
                        <a:t>类</a:t>
                      </a:r>
                      <a:r>
                        <a:rPr lang="en-US" altLang="zh-CN" sz="1800" kern="100" dirty="0" smtClean="0"/>
                        <a:t>+</a:t>
                      </a:r>
                      <a:r>
                        <a:rPr lang="zh-CN" altLang="zh-CN" sz="1800" kern="100" dirty="0" smtClean="0"/>
                        <a:t>逗号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/>
                        <a:t>#nav .pic,#nav .text{height:26px;}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/>
                        <a:t>id</a:t>
                      </a:r>
                      <a:r>
                        <a:rPr lang="zh-CN" altLang="zh-CN" sz="1800" kern="100" dirty="0" smtClean="0"/>
                        <a:t>为</a:t>
                      </a:r>
                      <a:r>
                        <a:rPr lang="en-US" altLang="zh-CN" sz="1800" kern="100" dirty="0" smtClean="0"/>
                        <a:t>“nav”</a:t>
                      </a:r>
                      <a:r>
                        <a:rPr lang="zh-CN" altLang="zh-CN" sz="1800" kern="100" dirty="0" smtClean="0"/>
                        <a:t>元素内的</a:t>
                      </a:r>
                      <a:r>
                        <a:rPr lang="en-US" altLang="zh-CN" sz="1800" kern="100" dirty="0" smtClean="0"/>
                        <a:t>pic</a:t>
                      </a:r>
                      <a:r>
                        <a:rPr lang="zh-CN" altLang="zh-CN" sz="1800" kern="100" dirty="0" smtClean="0"/>
                        <a:t>和</a:t>
                      </a:r>
                      <a:r>
                        <a:rPr lang="en-US" altLang="zh-CN" sz="1800" kern="100" dirty="0" smtClean="0"/>
                        <a:t>text</a:t>
                      </a:r>
                      <a:endParaRPr lang="zh-CN" altLang="zh-CN" sz="1800" kern="100" dirty="0" smtClean="0"/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/>
                        <a:t>类，都采用相同样式</a:t>
                      </a:r>
                      <a:endParaRPr lang="zh-CN" altLang="zh-CN" sz="1800" kern="10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如果希望设置个别</a:t>
            </a:r>
            <a:r>
              <a:rPr lang="en-US" dirty="0"/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dirty="0"/>
              <a:t>&gt;</a:t>
            </a:r>
            <a:r>
              <a:rPr lang="zh-CN" altLang="en-US" dirty="0"/>
              <a:t>元素的样式和其他</a:t>
            </a:r>
            <a:r>
              <a:rPr lang="en-US" dirty="0"/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</a:t>
            </a:r>
            <a:r>
              <a:rPr lang="en-US" dirty="0"/>
              <a:t>&gt;</a:t>
            </a:r>
            <a:r>
              <a:rPr lang="zh-CN" altLang="en-US" dirty="0"/>
              <a:t>元素不同，该如何实现？答案就是使用类选择器。</a:t>
            </a:r>
          </a:p>
        </p:txBody>
      </p:sp>
      <p:sp>
        <p:nvSpPr>
          <p:cNvPr id="4" name="矩形 3"/>
          <p:cNvSpPr/>
          <p:nvPr/>
        </p:nvSpPr>
        <p:spPr>
          <a:xfrm>
            <a:off x="1142816" y="3358338"/>
            <a:ext cx="8380968" cy="1295591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可以实现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提倡的结构和样式分离的思想，这样做的好处包括：利于 团队开发，精确控制页面，提高开发效率，利用搜索引擎搜索等。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样式规则采用选择器、属性、属性值进行描述。</a:t>
            </a: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选择器即为被修饰的对象，常用的三类选择器有以下三类。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58" y="477466"/>
            <a:ext cx="9906109" cy="1107398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标签选择器，直接用标签名方式定义。</a:t>
            </a:r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类选择器，先为标签设置属性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class="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类别名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，后用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（英文句号）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类别名方式定义。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选择器，先为标签设置属性后用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#+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类别名方式定义。</a:t>
            </a:r>
            <a:endParaRPr lang="en-US" altLang="zh-CN" sz="2800" b="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盒子模型是页面布局的基础，它包括外边距、边框、内边距以及元素的宽高等属性。</a:t>
            </a: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流行的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DIV+CSS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布局采用语义化的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&lt;div&gt;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标签组织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XHTML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结构，使用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中的盒子模型描述宽、高、内边距等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样式。</a:t>
            </a:r>
          </a:p>
          <a:p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盒子具有如下三个属性。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border (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边框）：盒子外壳本身的宽度。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padding (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内边距）：内容与边框间的距离。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margin (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外边距）：盒子与其他盒子之间的距离。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float 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浮动）的属性如下。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通常用于让块级元素横向紧挨排列或实现特殊排序，而非独占一行。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属性常用的三个取值为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left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right, none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超链接伪类有以下几种。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a:link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 :hover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a: visited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a:active</a:t>
            </a:r>
            <a:endParaRPr lang="zh-CN" altLang="en-US" sz="2800" b="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/>
              <a:t>样式有三种应用方式、外部样式表、内部样式表、行内样式，其中外部样式实现了 内容和样式的彻底分离，是主流的应用方式。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各类样式的优先级如下。</a:t>
            </a:r>
            <a:endParaRPr lang="en-US" altLang="zh-CN" dirty="0" smtClean="0"/>
          </a:p>
          <a:p>
            <a:pPr lvl="1"/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行内样式表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内部样式表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外部样式表。</a:t>
            </a:r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选择器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类选择器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标签选择器。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73610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希望列表项“家用电器”、“手机数码”和其他列表项目的颜色不同，显示为蓝色。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578" y="2858158"/>
            <a:ext cx="4903612" cy="150774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{color:red;font-size:28px;font-family: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隶书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.blue{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color:blue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;}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&lt;/style&gt;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578" y="4496844"/>
            <a:ext cx="4903612" cy="2245317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class="blue"&gt;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家用电器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各类书籍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class="blue"&gt;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手机数码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日用百货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372" y="3861842"/>
            <a:ext cx="3051530" cy="151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 smtClean="0"/>
              <a:t>属性作为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b="0" dirty="0" smtClean="0"/>
              <a:t>元素的唯一标识，要求页面内不能有重复的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 smtClean="0"/>
              <a:t>标识属性，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zh-CN" altLang="en-US" sz="2800" b="0" dirty="0" smtClean="0"/>
              <a:t>已将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 smtClean="0"/>
              <a:t>属性定为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800" b="0" dirty="0" smtClean="0"/>
              <a:t>元素的标准属性</a:t>
            </a:r>
            <a:endParaRPr lang="en-US" altLang="zh-CN" sz="2800" b="0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使用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属性标识被修饰的页面元素</a:t>
            </a:r>
            <a:endParaRPr lang="en-US" altLang="zh-CN" sz="28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定义相应的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选择器样式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1333293" y="5216157"/>
            <a:ext cx="6666679" cy="100036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#ID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标识名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:</a:t>
            </a:r>
            <a:r>
              <a:rPr lang="zh-CN" alt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;</a:t>
            </a:r>
            <a:endParaRPr lang="zh-CN" altLang="en-US" sz="18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20140811_教师演示模板_李家双1120</Template>
  <TotalTime>1424</TotalTime>
  <Words>4268</Words>
  <Application>Microsoft Office PowerPoint</Application>
  <PresentationFormat>自定义</PresentationFormat>
  <Paragraphs>707</Paragraphs>
  <Slides>74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模板</vt:lpstr>
      <vt:lpstr>css样式表</vt:lpstr>
      <vt:lpstr>目录</vt:lpstr>
      <vt:lpstr>css样式</vt:lpstr>
      <vt:lpstr>css样式的基本语法</vt:lpstr>
      <vt:lpstr>选择器的分类</vt:lpstr>
      <vt:lpstr>标签选择器</vt:lpstr>
      <vt:lpstr>类选择器</vt:lpstr>
      <vt:lpstr>类选择器</vt:lpstr>
      <vt:lpstr>ID选择器</vt:lpstr>
      <vt:lpstr>ID选择器</vt:lpstr>
      <vt:lpstr> 常用的样式属性</vt:lpstr>
      <vt:lpstr>常用的样式属性</vt:lpstr>
      <vt:lpstr>常用样式属性用例</vt:lpstr>
      <vt:lpstr>常用样式属性用例</vt:lpstr>
      <vt:lpstr>常用样式属性用例</vt:lpstr>
      <vt:lpstr>常用样式属性之背景属性</vt:lpstr>
      <vt:lpstr>背景属性-background-repeat</vt:lpstr>
      <vt:lpstr>background-repeat四种平铺效果</vt:lpstr>
      <vt:lpstr>background-repeat四种平铺效果</vt:lpstr>
      <vt:lpstr>background-repeat四种平铺效果</vt:lpstr>
      <vt:lpstr>背景属性background-position</vt:lpstr>
      <vt:lpstr>背景属性background-position</vt:lpstr>
      <vt:lpstr>背景属性background-position</vt:lpstr>
      <vt:lpstr>背景属性background-position</vt:lpstr>
      <vt:lpstr>背景属性background-position</vt:lpstr>
      <vt:lpstr>背景属性用例</vt:lpstr>
      <vt:lpstr>背景属性用例</vt:lpstr>
      <vt:lpstr>背景属性用例</vt:lpstr>
      <vt:lpstr>列表的常用属性</vt:lpstr>
      <vt:lpstr>列表的常用属性</vt:lpstr>
      <vt:lpstr>列表的常用属性</vt:lpstr>
      <vt:lpstr>小结</vt:lpstr>
      <vt:lpstr>盒子模型</vt:lpstr>
      <vt:lpstr>盒子模型</vt:lpstr>
      <vt:lpstr>盒子模型</vt:lpstr>
      <vt:lpstr>盒子属性</vt:lpstr>
      <vt:lpstr>margin属性示例</vt:lpstr>
      <vt:lpstr>盒子属性</vt:lpstr>
      <vt:lpstr> border属性的详细信息</vt:lpstr>
      <vt:lpstr>border属性示例</vt:lpstr>
      <vt:lpstr>盒子属性</vt:lpstr>
      <vt:lpstr>padding属性示例</vt:lpstr>
      <vt:lpstr>盒子模型小结</vt:lpstr>
      <vt:lpstr>盒子模型用于页面布局</vt:lpstr>
      <vt:lpstr>盒子模型用于页面布局</vt:lpstr>
      <vt:lpstr>盒子模型用于页面布局</vt:lpstr>
      <vt:lpstr>盒子模型用于页面布局</vt:lpstr>
      <vt:lpstr>浮动属性</vt:lpstr>
      <vt:lpstr>浮动属性</vt:lpstr>
      <vt:lpstr>浮动属性</vt:lpstr>
      <vt:lpstr>浮动属性的特点</vt:lpstr>
      <vt:lpstr>浮动属性的特点</vt:lpstr>
      <vt:lpstr>浮动属性的特点 </vt:lpstr>
      <vt:lpstr>浮动元素的特点</vt:lpstr>
      <vt:lpstr>使用clear清除浮动</vt:lpstr>
      <vt:lpstr>使用clear清除浮动</vt:lpstr>
      <vt:lpstr>超链接伪类样式</vt:lpstr>
      <vt:lpstr>超链接伪类样式</vt:lpstr>
      <vt:lpstr>如何应用样式</vt:lpstr>
      <vt:lpstr>如何应用样式</vt:lpstr>
      <vt:lpstr>样式优先级</vt:lpstr>
      <vt:lpstr>典型的局部布局</vt:lpstr>
      <vt:lpstr>div-ul(ol)-li</vt:lpstr>
      <vt:lpstr>div-ul(ol)-li</vt:lpstr>
      <vt:lpstr>div-ul(ol)-li</vt:lpstr>
      <vt:lpstr>div-dl-dt-dd 局部布局</vt:lpstr>
      <vt:lpstr>div-dl-dt-dd 局部布局</vt:lpstr>
      <vt:lpstr>div-dl-dt-dd 局部布局</vt:lpstr>
      <vt:lpstr>多选择器的常用符号及组合</vt:lpstr>
      <vt:lpstr>总结</vt:lpstr>
      <vt:lpstr>总结</vt:lpstr>
      <vt:lpstr>总结</vt:lpstr>
      <vt:lpstr>总结</vt:lpstr>
      <vt:lpstr>总结</vt:lpstr>
    </vt:vector>
  </TitlesOfParts>
  <Company>WWW.JUJUMAO.ORG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JUJUMAO</dc:creator>
  <cp:lastModifiedBy>samsung</cp:lastModifiedBy>
  <cp:revision>222</cp:revision>
  <dcterms:created xsi:type="dcterms:W3CDTF">2014-03-26T02:48:42Z</dcterms:created>
  <dcterms:modified xsi:type="dcterms:W3CDTF">2016-03-21T07:27:45Z</dcterms:modified>
</cp:coreProperties>
</file>