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95" r:id="rId6"/>
    <p:sldId id="261" r:id="rId7"/>
    <p:sldId id="260" r:id="rId8"/>
    <p:sldId id="262" r:id="rId9"/>
    <p:sldId id="263" r:id="rId10"/>
    <p:sldId id="265" r:id="rId11"/>
    <p:sldId id="267" r:id="rId12"/>
    <p:sldId id="268" r:id="rId13"/>
    <p:sldId id="270" r:id="rId14"/>
    <p:sldId id="269" r:id="rId15"/>
    <p:sldId id="296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97" r:id="rId27"/>
    <p:sldId id="280" r:id="rId28"/>
    <p:sldId id="281" r:id="rId29"/>
    <p:sldId id="282" r:id="rId30"/>
    <p:sldId id="283" r:id="rId31"/>
    <p:sldId id="284" r:id="rId32"/>
    <p:sldId id="298" r:id="rId33"/>
    <p:sldId id="285" r:id="rId34"/>
    <p:sldId id="286" r:id="rId35"/>
    <p:sldId id="299" r:id="rId36"/>
    <p:sldId id="287" r:id="rId37"/>
    <p:sldId id="288" r:id="rId38"/>
    <p:sldId id="289" r:id="rId39"/>
    <p:sldId id="300" r:id="rId40"/>
    <p:sldId id="301" r:id="rId41"/>
    <p:sldId id="290" r:id="rId42"/>
    <p:sldId id="291" r:id="rId43"/>
    <p:sldId id="292" r:id="rId44"/>
    <p:sldId id="293" r:id="rId45"/>
    <p:sldId id="294" r:id="rId46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2701" autoAdjust="0"/>
  </p:normalViewPr>
  <p:slideViewPr>
    <p:cSldViewPr>
      <p:cViewPr>
        <p:scale>
          <a:sx n="80" d="100"/>
          <a:sy n="80" d="100"/>
        </p:scale>
        <p:origin x="-504" y="-16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9CA5-C1BC-4390-864F-91EAE2C6D3D4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0B5BD-EE4C-425A-8CAD-88E50A222D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8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3" y="1338732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11110" y="1990813"/>
            <a:ext cx="10165028" cy="3837876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p"/>
              <a:defRPr sz="2800" b="1"/>
            </a:lvl1pPr>
            <a:lvl2pPr marL="742950" indent="-285750">
              <a:buFont typeface="Wingdings" panose="05000000000000000000" pitchFamily="2" charset="2"/>
              <a:buChar char="p"/>
              <a:defRPr sz="3200" b="1"/>
            </a:lvl2pPr>
            <a:lvl3pPr marL="1143000" indent="-228600">
              <a:buFont typeface="Wingdings" panose="05000000000000000000" pitchFamily="2" charset="2"/>
              <a:buChar char="p"/>
              <a:defRPr sz="2800" b="1"/>
            </a:lvl3pPr>
            <a:lvl4pPr marL="1600200" indent="-228600">
              <a:buFont typeface="Wingdings" panose="05000000000000000000" pitchFamily="2" charset="2"/>
              <a:buChar char="p"/>
              <a:defRPr sz="2400" b="1"/>
            </a:lvl4pPr>
            <a:lvl5pPr marL="2057400" indent="-228600">
              <a:buFont typeface="Wingdings" panose="05000000000000000000" pitchFamily="2" charset="2"/>
              <a:buChar char="p"/>
              <a:defRPr sz="2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42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30" y1="19897" x2="3030" y2="19897"/>
                        <a14:foregroundMark x1="13570" y1="40827" x2="13570" y2="40827"/>
                        <a14:foregroundMark x1="23847" y1="40052" x2="26482" y2="43928"/>
                        <a14:foregroundMark x1="23847" y1="53488" x2="23847" y2="53488"/>
                        <a14:foregroundMark x1="10540" y1="61757" x2="10540" y2="61757"/>
                        <a14:foregroundMark x1="7510" y1="79587" x2="7510" y2="79587"/>
                        <a14:foregroundMark x1="11726" y1="74419" x2="11726" y2="74419"/>
                        <a14:foregroundMark x1="15942" y1="74419" x2="15942" y2="74419"/>
                        <a14:foregroundMark x1="8300" y1="62532" x2="8300" y2="62532"/>
                        <a14:foregroundMark x1="3030" y1="63049" x2="3030" y2="63049"/>
                        <a14:foregroundMark x1="57971" y1="61757" x2="57971" y2="61757"/>
                        <a14:foregroundMark x1="69038" y1="55814" x2="70092" y2="55814"/>
                        <a14:foregroundMark x1="74704" y1="52713" x2="74704" y2="52713"/>
                        <a14:foregroundMark x1="79578" y1="39276" x2="81950" y2="42377"/>
                        <a14:foregroundMark x1="91700" y1="45995" x2="93281" y2="49096"/>
                        <a14:foregroundMark x1="72069" y1="59432" x2="72069" y2="59432"/>
                        <a14:foregroundMark x1="91700" y1="52713" x2="92095" y2="55814"/>
                        <a14:foregroundMark x1="91041" y1="62532" x2="91041" y2="68475"/>
                        <a14:foregroundMark x1="94862" y1="70543" x2="94862" y2="70543"/>
                        <a14:foregroundMark x1="96311" y1="63049" x2="96311" y2="56589"/>
                        <a14:foregroundMark x1="95916" y1="50646" x2="95916" y2="48320"/>
                        <a14:foregroundMark x1="95916" y1="37209" x2="95916" y2="37209"/>
                        <a14:foregroundMark x1="2240" y1="44444" x2="2240" y2="44444"/>
                        <a14:foregroundMark x1="9486" y1="25323" x2="9486" y2="25323"/>
                        <a14:foregroundMark x1="18577" y1="37209" x2="18577" y2="37209"/>
                        <a14:foregroundMark x1="4084" y1="27390" x2="5270" y2="29716"/>
                        <a14:foregroundMark x1="70883" y1="36434" x2="70883" y2="36434"/>
                        <a14:foregroundMark x1="73123" y1="39276" x2="73123" y2="39276"/>
                        <a14:foregroundMark x1="73123" y1="48320" x2="73123" y2="483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73" y="4090484"/>
            <a:ext cx="4725746" cy="24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32574" y="161402"/>
            <a:ext cx="4678967" cy="1614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94676" y="1775422"/>
            <a:ext cx="7403883" cy="2945588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buNone/>
            </a:pPr>
            <a:r>
              <a:rPr lang="zh-CN" altLang="en-US" sz="13800" b="1" i="0" dirty="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3800" b="1" i="0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65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53" y="1338732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592065" y="1846693"/>
            <a:ext cx="11060260" cy="425072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en-US" altLang="zh-CN" dirty="0" smtClean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42831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51" y="694946"/>
            <a:ext cx="11419548" cy="3330352"/>
          </a:xfrm>
          <a:prstGeom prst="rect">
            <a:avLst/>
          </a:prstGeom>
        </p:spPr>
        <p:txBody>
          <a:bodyPr anchor="b"/>
          <a:lstStyle>
            <a:lvl1pPr algn="ctr">
              <a:defRPr sz="4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50" y="4025294"/>
            <a:ext cx="11419549" cy="8616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15128" y="452824"/>
            <a:ext cx="9906109" cy="1107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7553" y="1338732"/>
            <a:ext cx="87791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4221" y="6417530"/>
            <a:ext cx="990470" cy="304870"/>
          </a:xfrm>
        </p:spPr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950793" y="1954666"/>
            <a:ext cx="10450739" cy="4160213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810" y="2862397"/>
            <a:ext cx="8824508" cy="1916092"/>
          </a:xfrm>
          <a:prstGeom prst="rect">
            <a:avLst/>
          </a:prstGeom>
        </p:spPr>
        <p:txBody>
          <a:bodyPr anchor="b"/>
          <a:lstStyle>
            <a:lvl1pPr algn="l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05" y="4778487"/>
            <a:ext cx="8824510" cy="860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42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60" y="2061054"/>
            <a:ext cx="4996976" cy="41967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758" y="2056569"/>
            <a:ext cx="5535074" cy="4201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71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47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543" y="1905445"/>
            <a:ext cx="5816664" cy="5737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545" y="2515186"/>
            <a:ext cx="5816666" cy="37256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706" y="1887508"/>
            <a:ext cx="5712008" cy="57931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706" y="2497249"/>
            <a:ext cx="5712008" cy="37615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6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0542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6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28" y="452823"/>
            <a:ext cx="9403499" cy="1400854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301" y="1981660"/>
            <a:ext cx="3152046" cy="5736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8177" y="2667621"/>
            <a:ext cx="3131171" cy="35732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155" y="1981659"/>
            <a:ext cx="3715127" cy="56745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602" y="2667619"/>
            <a:ext cx="3728480" cy="35345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30473" y="1981659"/>
            <a:ext cx="3596639" cy="5573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30473" y="2667617"/>
            <a:ext cx="3596639" cy="34714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658" y="2134094"/>
            <a:ext cx="0" cy="388350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68021" y="2134094"/>
            <a:ext cx="0" cy="37771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4550" y="303839"/>
            <a:ext cx="838090" cy="767865"/>
          </a:xfrm>
          <a:prstGeom prst="rect">
            <a:avLst/>
          </a:prstGeom>
        </p:spPr>
        <p:txBody>
          <a:bodyPr/>
          <a:lstStyle/>
          <a:p>
            <a:fld id="{C01AD174-F01C-4BF7-B37E-D0DA25BC24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553" y="1309037"/>
            <a:ext cx="8779122" cy="29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312031" y="7011"/>
            <a:ext cx="1040296" cy="1295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57" y="9532"/>
            <a:ext cx="3509459" cy="1319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3" y="2670305"/>
            <a:ext cx="4036487" cy="4189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4761" y="6097412"/>
            <a:ext cx="993606" cy="7621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4221" y="6417530"/>
            <a:ext cx="990470" cy="30487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49FA61-CEF9-4E13-B538-B9A90155F0E8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76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251" y="2709714"/>
            <a:ext cx="11419548" cy="1315584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常用标签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功能性链接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在页面中调用其他程序功能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6642" y="2143614"/>
            <a:ext cx="5083572" cy="398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7454" y="4797946"/>
            <a:ext cx="3904770" cy="1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/>
          <p:nvPr/>
        </p:nvCxnSpPr>
        <p:spPr>
          <a:xfrm flipV="1">
            <a:off x="3999968" y="3286887"/>
            <a:ext cx="4095247" cy="2429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>
          <a:xfrm>
            <a:off x="1075617" y="2572633"/>
            <a:ext cx="4299509" cy="314370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 smtClean="0"/>
              <a:t>&lt;</a:t>
            </a:r>
            <a:r>
              <a:rPr lang="en-US" altLang="zh-CN" sz="1800" dirty="0"/>
              <a:t>body&gt;</a:t>
            </a:r>
            <a:endParaRPr lang="zh-CN" altLang="en-US" sz="1800" dirty="0"/>
          </a:p>
          <a:p>
            <a:r>
              <a:rPr lang="en-US" altLang="zh-CN" sz="1800" dirty="0"/>
              <a:t>    &lt;a href="login.html" target="_blank"&gt;</a:t>
            </a:r>
            <a:r>
              <a:rPr lang="zh-CN" altLang="en-US" sz="1800" dirty="0"/>
              <a:t>登录</a:t>
            </a:r>
            <a:r>
              <a:rPr lang="en-US" altLang="zh-CN" sz="1800" dirty="0"/>
              <a:t>&lt;/a&gt; </a:t>
            </a:r>
            <a:endParaRPr lang="zh-CN" altLang="en-US" sz="1800" dirty="0"/>
          </a:p>
          <a:p>
            <a:r>
              <a:rPr lang="en-US" altLang="zh-CN" sz="1800" dirty="0"/>
              <a:t>    &lt;a href="register.html" target="_blank"&gt;</a:t>
            </a:r>
            <a:r>
              <a:rPr lang="zh-CN" altLang="en-US" sz="1800" dirty="0"/>
              <a:t>免费注册</a:t>
            </a:r>
            <a:r>
              <a:rPr lang="en-US" altLang="zh-CN" sz="1800" dirty="0"/>
              <a:t>&lt;/a&gt;</a:t>
            </a:r>
            <a:endParaRPr lang="zh-CN" altLang="en-US" sz="1800" dirty="0"/>
          </a:p>
          <a:p>
            <a:r>
              <a:rPr lang="en-US" altLang="zh-CN" sz="1800" dirty="0"/>
              <a:t>    &lt;a href="mailto:nkr_mail@126.com"&gt;</a:t>
            </a:r>
            <a:r>
              <a:rPr lang="zh-CN" altLang="en-US" sz="1800" dirty="0"/>
              <a:t>站长信箱</a:t>
            </a:r>
            <a:r>
              <a:rPr lang="en-US" altLang="zh-CN" sz="1800" dirty="0"/>
              <a:t>&lt;/a&gt;</a:t>
            </a:r>
            <a:endParaRPr lang="zh-CN" altLang="en-US" sz="1800" dirty="0"/>
          </a:p>
          <a:p>
            <a:r>
              <a:rPr lang="en-US" altLang="zh-CN" sz="1800" dirty="0"/>
              <a:t>&lt;/body&gt;</a:t>
            </a:r>
            <a:endParaRPr lang="zh-CN" altLang="en-US" sz="1800" dirty="0"/>
          </a:p>
          <a:p>
            <a:r>
              <a:rPr lang="en-US" altLang="zh-CN" sz="1800" dirty="0"/>
              <a:t>&lt;/body&gt;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注释和特殊符号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38622" y="1485578"/>
            <a:ext cx="10450739" cy="4088205"/>
          </a:xfrm>
        </p:spPr>
        <p:txBody>
          <a:bodyPr/>
          <a:lstStyle/>
          <a:p>
            <a:r>
              <a:rPr lang="zh-CN" altLang="en-US" dirty="0" smtClean="0"/>
              <a:t>注释</a:t>
            </a:r>
            <a:endParaRPr lang="en-US" altLang="zh-CN" dirty="0" smtClean="0"/>
          </a:p>
          <a:p>
            <a:pPr lvl="1"/>
            <a:r>
              <a:rPr lang="en-US" sz="2800" b="0" dirty="0" smtClean="0"/>
              <a:t>&lt;!--</a:t>
            </a:r>
            <a:r>
              <a:rPr lang="zh-CN" altLang="en-US" sz="2800" b="0" dirty="0" smtClean="0"/>
              <a:t>注释内容</a:t>
            </a:r>
            <a:r>
              <a:rPr lang="en-US" sz="2800" b="0" dirty="0" smtClean="0"/>
              <a:t>--&gt;</a:t>
            </a:r>
            <a:endParaRPr lang="zh-CN" altLang="en-US" sz="2800" b="0" dirty="0" smtClean="0"/>
          </a:p>
          <a:p>
            <a:r>
              <a:rPr lang="zh-CN" altLang="en-US" dirty="0" smtClean="0"/>
              <a:t>特殊符号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23204"/>
              </p:ext>
            </p:extLst>
          </p:nvPr>
        </p:nvGraphicFramePr>
        <p:xfrm>
          <a:off x="838623" y="3086044"/>
          <a:ext cx="10369152" cy="365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981"/>
                <a:gridCol w="2099982"/>
                <a:gridCol w="4059966"/>
                <a:gridCol w="1969223"/>
              </a:tblGrid>
              <a:tr h="59815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特殊符号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字符实体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示例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代码</a:t>
                      </a:r>
                    </a:p>
                  </a:txBody>
                  <a:tcPr marL="91428" marR="91428" marT="0" marB="0" anchor="ctr"/>
                </a:tc>
              </a:tr>
              <a:tr h="66461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空格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 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&lt;a 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href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=”#"&gt; 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百度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&lt;/a&gt;  &lt;a 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href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="#"&gt;Google&lt;/a&gt;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&amp;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nbsp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</a:tr>
              <a:tr h="53206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大于号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(&gt;)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如果年龄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&gt;18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岁，就已经长大成人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&amp;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gt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</a:tr>
              <a:tr h="53206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小于号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(&lt;)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如果时间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&lt;18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岁，还是未成年人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&amp;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lt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</a:tr>
              <a:tr h="66461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引号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“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W3C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规范中，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HTML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的属性值必须用成对的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号括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起来</a:t>
                      </a: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&amp;quote;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</a:tr>
              <a:tr h="66461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版权符号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(©)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©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COPYRIGHT © 2003-2010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翡翠教育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sz="1800" kern="100" dirty="0"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ALL RIGHT RESERVED</a:t>
                      </a:r>
                      <a:endParaRPr lang="zh-CN" sz="1800" kern="100" dirty="0"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&amp;copy;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91428" marR="91428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作用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网站的登录、注册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网上订单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调查问卷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网上搜索</a:t>
            </a:r>
            <a:endParaRPr lang="zh-CN" altLang="en-US" sz="2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表单的执行原理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用户填写账号信息，提交给服务器</a:t>
            </a:r>
            <a:endParaRPr lang="en-US" altLang="zh-CN" dirty="0" smtClean="0"/>
          </a:p>
          <a:p>
            <a:r>
              <a:rPr lang="zh-CN" altLang="en-US" dirty="0" smtClean="0"/>
              <a:t>服务器验证提交的账号，如不正确，则提示账号错误；如正确则进入下一步操作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69837" y="1778414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典型的注册表单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0666" y="2494060"/>
            <a:ext cx="7031499" cy="380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形标注 11"/>
          <p:cNvSpPr/>
          <p:nvPr/>
        </p:nvSpPr>
        <p:spPr>
          <a:xfrm>
            <a:off x="4974863" y="3072521"/>
            <a:ext cx="1714289" cy="571636"/>
          </a:xfrm>
          <a:prstGeom prst="wedgeEllipseCallout">
            <a:avLst>
              <a:gd name="adj1" fmla="val -47006"/>
              <a:gd name="adj2" fmla="val 76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文本框</a:t>
            </a:r>
            <a:endParaRPr lang="zh-CN" altLang="en-US" dirty="0"/>
          </a:p>
        </p:txBody>
      </p:sp>
      <p:sp>
        <p:nvSpPr>
          <p:cNvPr id="13" name="椭圆形标注 12"/>
          <p:cNvSpPr/>
          <p:nvPr/>
        </p:nvSpPr>
        <p:spPr>
          <a:xfrm>
            <a:off x="2568779" y="3748964"/>
            <a:ext cx="1714289" cy="500182"/>
          </a:xfrm>
          <a:prstGeom prst="wedgeEllipseCallout">
            <a:avLst>
              <a:gd name="adj1" fmla="val 25282"/>
              <a:gd name="adj2" fmla="val 787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密码框</a:t>
            </a:r>
            <a:endParaRPr lang="zh-CN" altLang="en-US" dirty="0"/>
          </a:p>
        </p:txBody>
      </p:sp>
      <p:sp>
        <p:nvSpPr>
          <p:cNvPr id="14" name="椭圆形标注 13"/>
          <p:cNvSpPr/>
          <p:nvPr/>
        </p:nvSpPr>
        <p:spPr>
          <a:xfrm>
            <a:off x="4619313" y="4251524"/>
            <a:ext cx="2095242" cy="500182"/>
          </a:xfrm>
          <a:prstGeom prst="wedgeEllipseCallout">
            <a:avLst>
              <a:gd name="adj1" fmla="val -47006"/>
              <a:gd name="adj2" fmla="val 76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单选按钮</a:t>
            </a:r>
            <a:endParaRPr lang="zh-CN" altLang="en-US" dirty="0"/>
          </a:p>
        </p:txBody>
      </p:sp>
      <p:sp>
        <p:nvSpPr>
          <p:cNvPr id="15" name="椭圆形标注 14"/>
          <p:cNvSpPr/>
          <p:nvPr/>
        </p:nvSpPr>
        <p:spPr>
          <a:xfrm>
            <a:off x="2566814" y="4644523"/>
            <a:ext cx="1714289" cy="500182"/>
          </a:xfrm>
          <a:prstGeom prst="wedgeEllipseCallout">
            <a:avLst>
              <a:gd name="adj1" fmla="val 30267"/>
              <a:gd name="adj2" fmla="val 856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文件域</a:t>
            </a:r>
            <a:endParaRPr lang="zh-CN" altLang="en-US" dirty="0"/>
          </a:p>
        </p:txBody>
      </p:sp>
      <p:sp>
        <p:nvSpPr>
          <p:cNvPr id="16" name="椭圆形标注 15"/>
          <p:cNvSpPr/>
          <p:nvPr/>
        </p:nvSpPr>
        <p:spPr>
          <a:xfrm>
            <a:off x="5619314" y="4930341"/>
            <a:ext cx="2190482" cy="428727"/>
          </a:xfrm>
          <a:prstGeom prst="wedgeEllipseCallout">
            <a:avLst>
              <a:gd name="adj1" fmla="val -47006"/>
              <a:gd name="adj2" fmla="val 763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复选框</a:t>
            </a:r>
            <a:endParaRPr lang="zh-CN" altLang="en-US" dirty="0"/>
          </a:p>
        </p:txBody>
      </p:sp>
      <p:sp>
        <p:nvSpPr>
          <p:cNvPr id="17" name="椭圆形标注 16"/>
          <p:cNvSpPr/>
          <p:nvPr/>
        </p:nvSpPr>
        <p:spPr>
          <a:xfrm>
            <a:off x="3879622" y="5958155"/>
            <a:ext cx="2190482" cy="643092"/>
          </a:xfrm>
          <a:prstGeom prst="wedgeEllipseCallout">
            <a:avLst>
              <a:gd name="adj1" fmla="val 53769"/>
              <a:gd name="adj2" fmla="val -735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下拉列表</a:t>
            </a:r>
            <a:endParaRPr lang="zh-CN" altLang="en-US" dirty="0"/>
          </a:p>
        </p:txBody>
      </p:sp>
      <p:sp>
        <p:nvSpPr>
          <p:cNvPr id="18" name="椭圆形标注 17"/>
          <p:cNvSpPr/>
          <p:nvPr/>
        </p:nvSpPr>
        <p:spPr>
          <a:xfrm>
            <a:off x="694606" y="5779519"/>
            <a:ext cx="1238099" cy="500182"/>
          </a:xfrm>
          <a:prstGeom prst="wedgeEllipseCallout">
            <a:avLst>
              <a:gd name="adj1" fmla="val 106294"/>
              <a:gd name="adj2" fmla="val -231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按钮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表单的基本语法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43971" y="1701602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5052279" y="2496182"/>
            <a:ext cx="2095242" cy="571636"/>
          </a:xfrm>
          <a:prstGeom prst="wedgeEllipseCallout">
            <a:avLst>
              <a:gd name="adj1" fmla="val -87116"/>
              <a:gd name="adj2" fmla="val -56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sz="1900" dirty="0"/>
              <a:t>处理表单数据的目标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7374414" y="2531909"/>
            <a:ext cx="2380958" cy="500182"/>
          </a:xfrm>
          <a:prstGeom prst="wedgeEllipseCallout">
            <a:avLst>
              <a:gd name="adj1" fmla="val -87636"/>
              <a:gd name="adj2" fmla="val -68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规定表单提交方式（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post/get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6614" y="2347738"/>
            <a:ext cx="10448056" cy="144016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 smtClean="0"/>
              <a:t>&lt;</a:t>
            </a:r>
            <a:r>
              <a:rPr lang="en-US" altLang="zh-CN" sz="1800" dirty="0"/>
              <a:t>form  name=”</a:t>
            </a:r>
            <a:r>
              <a:rPr lang="zh-CN" altLang="en-US" sz="1800" dirty="0"/>
              <a:t>表单名称</a:t>
            </a:r>
            <a:r>
              <a:rPr lang="en-US" altLang="zh-CN" sz="1800" dirty="0"/>
              <a:t>”  action=”</a:t>
            </a:r>
            <a:r>
              <a:rPr lang="zh-CN" altLang="en-US" sz="1800" dirty="0"/>
              <a:t>表单提交地址</a:t>
            </a:r>
            <a:r>
              <a:rPr lang="en-US" altLang="zh-CN" sz="1800" dirty="0"/>
              <a:t>”  method=”</a:t>
            </a:r>
            <a:r>
              <a:rPr lang="zh-CN" altLang="en-US" sz="1800" dirty="0"/>
              <a:t>提交方法</a:t>
            </a:r>
            <a:r>
              <a:rPr lang="en-US" altLang="zh-CN" sz="1800" dirty="0"/>
              <a:t>” &gt;</a:t>
            </a:r>
            <a:endParaRPr lang="zh-CN" altLang="en-US" sz="1800" dirty="0"/>
          </a:p>
          <a:p>
            <a:r>
              <a:rPr lang="en-US" altLang="zh-CN" sz="1800" dirty="0"/>
              <a:t>&lt;! --</a:t>
            </a:r>
            <a:r>
              <a:rPr lang="zh-CN" altLang="en-US" sz="1800" dirty="0"/>
              <a:t>文本框、按钮等表单元素</a:t>
            </a:r>
            <a:r>
              <a:rPr lang="en-US" altLang="zh-CN" sz="1800" dirty="0"/>
              <a:t>--&gt; </a:t>
            </a:r>
            <a:endParaRPr lang="zh-CN" altLang="en-US" sz="1800" dirty="0"/>
          </a:p>
          <a:p>
            <a:r>
              <a:rPr lang="en-US" altLang="zh-CN" sz="1800" dirty="0"/>
              <a:t>&lt;/form&gt;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341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表单的基本语法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10034" y="1557586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6102" y="3011929"/>
            <a:ext cx="4025376" cy="284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右箭头 8"/>
          <p:cNvSpPr/>
          <p:nvPr/>
        </p:nvSpPr>
        <p:spPr>
          <a:xfrm>
            <a:off x="6355265" y="4221882"/>
            <a:ext cx="1047622" cy="21436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660380" y="2060161"/>
            <a:ext cx="5579511" cy="4898025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form action="" method="post"&gt;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&lt;p&gt;</a:t>
            </a:r>
            <a:r>
              <a:rPr lang="zh-CN" altLang="en-US" sz="1800" dirty="0"/>
              <a:t>用户名：</a:t>
            </a:r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&lt;input name="username" id="username" type="text" size="20" maxlength="10"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&lt;/p&gt;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&lt;p&gt;</a:t>
            </a:r>
            <a:r>
              <a:rPr lang="zh-CN" altLang="en-US" sz="1800" dirty="0"/>
              <a:t>密</a:t>
            </a:r>
            <a:r>
              <a:rPr lang="en-US" altLang="zh-CN" sz="1800" dirty="0"/>
              <a:t>&amp;nbsp;&amp;nbsp;</a:t>
            </a:r>
            <a:r>
              <a:rPr lang="zh-CN" altLang="en-US" sz="1800" dirty="0"/>
              <a:t>码：</a:t>
            </a:r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&lt;input  name="pwd" id="pwd" type="password" size="20"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&lt;/p&gt;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&lt;p&gt;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&lt;input type="submit" name="btn" id="btn" value="</a:t>
            </a:r>
            <a:r>
              <a:rPr lang="zh-CN" altLang="en-US" sz="1800" dirty="0"/>
              <a:t>提交</a:t>
            </a:r>
            <a:r>
              <a:rPr lang="en-US" altLang="zh-CN" sz="1800" dirty="0"/>
              <a:t>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  &amp;nbsp;&amp;nbsp;&lt;input name="reset" type="reset" value="</a:t>
            </a:r>
            <a:r>
              <a:rPr lang="zh-CN" altLang="en-US" sz="1800" dirty="0"/>
              <a:t>重填</a:t>
            </a:r>
            <a:r>
              <a:rPr lang="en-US" altLang="zh-CN" sz="1800" dirty="0"/>
              <a:t>" /&gt;&lt;/p&gt;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&lt;/form&gt;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表单元素的基本格式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0" y="1600571"/>
            <a:ext cx="11174317" cy="4544496"/>
          </a:xfrm>
        </p:spPr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除下多行文本域和下拉列表框外大部分表单元素都采用</a:t>
            </a:r>
            <a:r>
              <a:rPr lang="en-US" altLang="zh-CN" sz="2800" b="0" dirty="0" smtClean="0"/>
              <a:t>input</a:t>
            </a:r>
            <a:r>
              <a:rPr lang="zh-CN" altLang="en-US" sz="2800" b="0" dirty="0" smtClean="0"/>
              <a:t>元素</a:t>
            </a:r>
            <a:endParaRPr lang="en-US" altLang="zh-CN" sz="2800" b="0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34563"/>
              </p:ext>
            </p:extLst>
          </p:nvPr>
        </p:nvGraphicFramePr>
        <p:xfrm>
          <a:off x="694606" y="2781722"/>
          <a:ext cx="10857166" cy="364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8583"/>
                <a:gridCol w="5428583"/>
              </a:tblGrid>
              <a:tr h="3643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800" b="1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marL="8467" marR="8467" marT="0" marB="0"/>
                </a:tc>
              </a:tr>
              <a:tr h="7625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type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指定表单元素的类型，可用的选项有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password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checkbox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radio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submit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reset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 file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hidden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image 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 button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，默认为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 text</a:t>
                      </a:r>
                      <a:endParaRPr lang="zh-CN" sz="1800" kern="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467" marR="8467" marT="0" marB="0" anchor="ctr"/>
                </a:tc>
              </a:tr>
              <a:tr h="40670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name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指定表单元素的名称</a:t>
                      </a:r>
                    </a:p>
                  </a:txBody>
                  <a:tcPr marL="8467" marR="8467" marT="0" marB="0" anchor="ctr"/>
                </a:tc>
              </a:tr>
              <a:tr h="40670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value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指定表单元素的初始值</a:t>
                      </a:r>
                    </a:p>
                  </a:txBody>
                  <a:tcPr marL="8467" marR="8467" marT="0" marB="0" anchor="ctr"/>
                </a:tc>
              </a:tr>
              <a:tr h="68595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size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指定表单元素的初始宽度。如果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为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password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，则表单元素的大小以字符为单位；对于其他输入类型，宽度以像素为单位</a:t>
                      </a:r>
                    </a:p>
                  </a:txBody>
                  <a:tcPr marL="8467" marR="8467" marT="0" marB="0" anchor="ctr"/>
                </a:tc>
              </a:tr>
              <a:tr h="40670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maxlength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指定可在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password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元素中输入的最大字符数，默认不做限制</a:t>
                      </a:r>
                    </a:p>
                  </a:txBody>
                  <a:tcPr marL="8467" marR="8467" marT="0" marB="0" anchor="ctr"/>
                </a:tc>
              </a:tr>
              <a:tr h="51447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checked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此属性只有一个值，为</a:t>
                      </a:r>
                      <a:r>
                        <a:rPr lang="en-US" sz="1800" kern="100" dirty="0">
                          <a:latin typeface="微软雅黑" pitchFamily="34" charset="-122"/>
                          <a:ea typeface="微软雅黑" pitchFamily="34" charset="-122"/>
                        </a:rPr>
                        <a:t>“checked”</a:t>
                      </a: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，表示选中状态，如果不选中，则不需添加此属性</a:t>
                      </a:r>
                    </a:p>
                  </a:txBody>
                  <a:tcPr marL="8467" marR="8467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表单元素的介绍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584923"/>
            <a:ext cx="10450739" cy="4869207"/>
          </a:xfrm>
        </p:spPr>
        <p:txBody>
          <a:bodyPr/>
          <a:lstStyle/>
          <a:p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它提供给用户输入单行文本信息</a:t>
            </a:r>
            <a:endParaRPr lang="en-US" altLang="zh-CN" sz="2800" b="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密码框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输入的字符全都以密文方式显示</a:t>
            </a:r>
            <a:endParaRPr lang="en-US" altLang="zh-CN" sz="2800" b="0" dirty="0" smtClean="0"/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04222" y="2709715"/>
            <a:ext cx="7315320" cy="1728191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form method= “post” action=””&gt;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&lt;p&gt;</a:t>
            </a:r>
            <a:r>
              <a:rPr lang="zh-CN" altLang="en-US" sz="1800" dirty="0"/>
              <a:t>用户名：</a:t>
            </a:r>
          </a:p>
          <a:p>
            <a:pPr>
              <a:spcBef>
                <a:spcPts val="600"/>
              </a:spcBef>
            </a:pPr>
            <a:r>
              <a:rPr lang="en-US" altLang="zh-CN" sz="1800" dirty="0"/>
              <a:t>&lt; input type="text" value="zhangsan" size="20" name =" username"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&lt;/p&gt;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&lt;/form&gt;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04222" y="5878066"/>
            <a:ext cx="7200800" cy="56768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&lt;p&gt;</a:t>
            </a:r>
            <a:r>
              <a:rPr lang="zh-CN" altLang="en-US" sz="1800" dirty="0"/>
              <a:t>密码：</a:t>
            </a:r>
            <a:r>
              <a:rPr lang="en-US" altLang="zh-CN" sz="1800" dirty="0"/>
              <a:t>&lt;input type= "password" size="10" name="pass" /&gt;&lt;/p&gt;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2"/>
            <a:ext cx="10971372" cy="49732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重置、提交与普通按钮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单选按钮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单选按钮用于一组相互排斥的选项</a:t>
            </a:r>
          </a:p>
          <a:p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47941" y="2176398"/>
            <a:ext cx="8980247" cy="176263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dirty="0" smtClean="0"/>
              <a:t>&lt;</a:t>
            </a:r>
            <a:r>
              <a:rPr lang="en-US" altLang="zh-CN" sz="1800" dirty="0"/>
              <a:t>P&gt;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&lt;Input type="submit" value="</a:t>
            </a:r>
            <a:r>
              <a:rPr lang="zh-CN" altLang="en-US" sz="1800" dirty="0"/>
              <a:t>提交按钮</a:t>
            </a:r>
            <a:r>
              <a:rPr lang="en-US" altLang="zh-CN" sz="1800" dirty="0"/>
              <a:t>"name= "button"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&lt;input type="reset" value="</a:t>
            </a:r>
            <a:r>
              <a:rPr lang="zh-CN" altLang="en-US" sz="1800" dirty="0"/>
              <a:t>重置按钮</a:t>
            </a:r>
            <a:r>
              <a:rPr lang="en-US" altLang="zh-CN" sz="1800" dirty="0"/>
              <a:t>”name= "reset"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&lt;input type= "button" value="</a:t>
            </a:r>
            <a:r>
              <a:rPr lang="zh-CN" altLang="en-US" sz="1800" dirty="0"/>
              <a:t>普通按钮</a:t>
            </a:r>
            <a:r>
              <a:rPr lang="en-US" altLang="zh-CN" sz="1800" dirty="0"/>
              <a:t>"name="cancel" /&gt;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&lt;/p&gt;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b="1" dirty="0" smtClean="0"/>
          </a:p>
          <a:p>
            <a:r>
              <a:rPr lang="en-US" altLang="zh-CN" b="1" dirty="0" smtClean="0"/>
              <a:t>	</a:t>
            </a:r>
            <a:endParaRPr lang="zh-CN" altLang="zh-CN" b="1" dirty="0"/>
          </a:p>
        </p:txBody>
      </p:sp>
      <p:sp>
        <p:nvSpPr>
          <p:cNvPr id="5" name="椭圆形标注 4"/>
          <p:cNvSpPr/>
          <p:nvPr/>
        </p:nvSpPr>
        <p:spPr>
          <a:xfrm>
            <a:off x="3305511" y="1831500"/>
            <a:ext cx="2095242" cy="643092"/>
          </a:xfrm>
          <a:prstGeom prst="wedgeEllipseCallout">
            <a:avLst>
              <a:gd name="adj1" fmla="val -65573"/>
              <a:gd name="adj2" fmla="val 805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提交表单数据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4190444" y="3603635"/>
            <a:ext cx="2095242" cy="643092"/>
          </a:xfrm>
          <a:prstGeom prst="wedgeEllipseCallout">
            <a:avLst>
              <a:gd name="adj1" fmla="val -107552"/>
              <a:gd name="adj2" fmla="val -527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8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js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1558702" y="3594138"/>
            <a:ext cx="2095242" cy="643092"/>
          </a:xfrm>
          <a:prstGeom prst="wedgeEllipseCallout">
            <a:avLst>
              <a:gd name="adj1" fmla="val -30222"/>
              <a:gd name="adj2" fmla="val -1157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清空表单数据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779" y="3572704"/>
            <a:ext cx="1625388" cy="34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845576" y="5396324"/>
            <a:ext cx="8784976" cy="84592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 smtClean="0"/>
              <a:t>&lt;</a:t>
            </a:r>
            <a:r>
              <a:rPr lang="en-US" altLang="zh-CN" sz="1800" dirty="0"/>
              <a:t>input name="gen" type="radio" class="input" value="</a:t>
            </a:r>
            <a:r>
              <a:rPr lang="zh-CN" altLang="en-US" sz="1800" dirty="0"/>
              <a:t>男</a:t>
            </a:r>
            <a:r>
              <a:rPr lang="en-US" altLang="zh-CN" sz="1800" dirty="0"/>
              <a:t>" checked="checked" /&gt;</a:t>
            </a:r>
            <a:endParaRPr lang="zh-CN" altLang="en-US" sz="1800" dirty="0"/>
          </a:p>
          <a:p>
            <a:r>
              <a:rPr lang="en-US" altLang="zh-CN" sz="1800" dirty="0"/>
              <a:t> &lt;input name="gen" type="radio" value="</a:t>
            </a:r>
            <a:r>
              <a:rPr lang="zh-CN" altLang="en-US" sz="1800" dirty="0"/>
              <a:t>女</a:t>
            </a:r>
            <a:r>
              <a:rPr lang="en-US" altLang="zh-CN" sz="1800" dirty="0"/>
              <a:t>" class="input" /&gt;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9" name="椭圆形标注 8"/>
          <p:cNvSpPr/>
          <p:nvPr/>
        </p:nvSpPr>
        <p:spPr>
          <a:xfrm>
            <a:off x="4190444" y="4644523"/>
            <a:ext cx="1619052" cy="714545"/>
          </a:xfrm>
          <a:prstGeom prst="wedgeEllipseCallout">
            <a:avLst>
              <a:gd name="adj1" fmla="val -69441"/>
              <a:gd name="adj2" fmla="val 884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单选按钮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326" y="5819287"/>
            <a:ext cx="2234909" cy="31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椭圆形标注 14"/>
          <p:cNvSpPr/>
          <p:nvPr/>
        </p:nvSpPr>
        <p:spPr>
          <a:xfrm>
            <a:off x="8458502" y="4437906"/>
            <a:ext cx="1619052" cy="714545"/>
          </a:xfrm>
          <a:prstGeom prst="wedgeEllipseCallout">
            <a:avLst>
              <a:gd name="adj1" fmla="val -69441"/>
              <a:gd name="adj2" fmla="val 8842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默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认选中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超级链接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注释和特殊符号</a:t>
            </a:r>
            <a:endParaRPr lang="en-US" altLang="zh-CN" dirty="0" smtClean="0"/>
          </a:p>
          <a:p>
            <a:r>
              <a:rPr lang="zh-CN" altLang="en-US" dirty="0" smtClean="0"/>
              <a:t>表单的基本用法和高级用法</a:t>
            </a:r>
            <a:endParaRPr lang="en-US" altLang="zh-CN" dirty="0" smtClean="0"/>
          </a:p>
          <a:p>
            <a:r>
              <a:rPr lang="zh-CN" altLang="en-US" dirty="0" smtClean="0"/>
              <a:t>表格的基本用法和高级用法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10630" y="1773610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复选框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复选框用于选择多个选项，将</a:t>
            </a:r>
            <a:r>
              <a:rPr lang="en-US" sz="2800" b="0" dirty="0" smtClean="0"/>
              <a:t>input</a:t>
            </a:r>
            <a:r>
              <a:rPr lang="zh-CN" altLang="en-US" sz="2800" b="0" dirty="0" smtClean="0"/>
              <a:t>的</a:t>
            </a:r>
            <a:r>
              <a:rPr lang="en-US" sz="2800" b="0" dirty="0" smtClean="0"/>
              <a:t>type</a:t>
            </a:r>
            <a:r>
              <a:rPr lang="zh-CN" altLang="en-US" sz="2800" b="0" dirty="0" smtClean="0"/>
              <a:t>属性设为</a:t>
            </a:r>
            <a:r>
              <a:rPr lang="en-US" sz="2800" b="0" dirty="0" smtClean="0"/>
              <a:t>"checkbox"</a:t>
            </a:r>
            <a:r>
              <a:rPr lang="zh-CN" altLang="en-US" sz="2800" b="0" dirty="0" smtClean="0"/>
              <a:t>就可以创建一个复选框</a:t>
            </a:r>
            <a:endParaRPr lang="zh-CN" altLang="en-US" sz="2800" b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14686" y="3285778"/>
            <a:ext cx="8424936" cy="273630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 smtClean="0"/>
              <a:t>&lt;</a:t>
            </a:r>
            <a:r>
              <a:rPr lang="en-US" altLang="zh-CN" sz="1800" dirty="0"/>
              <a:t>form method="post" action=""&gt;</a:t>
            </a:r>
            <a:endParaRPr lang="zh-CN" altLang="en-US" sz="1800" dirty="0"/>
          </a:p>
          <a:p>
            <a:r>
              <a:rPr lang="zh-CN" altLang="en-US" sz="1800" dirty="0"/>
              <a:t>爱好：</a:t>
            </a:r>
            <a:r>
              <a:rPr lang="en-US" altLang="zh-CN" sz="1800" dirty="0"/>
              <a:t> &lt;input type="checkbox" name="hobby" value="sports" /&gt;</a:t>
            </a:r>
            <a:r>
              <a:rPr lang="zh-CN" altLang="en-US" sz="1800" dirty="0"/>
              <a:t>运动</a:t>
            </a:r>
            <a:r>
              <a:rPr lang="en-US" altLang="zh-CN" sz="1800" dirty="0"/>
              <a:t>&amp;nbsp;&amp;nbsp;</a:t>
            </a:r>
            <a:endParaRPr lang="zh-CN" altLang="en-US" sz="1800" dirty="0"/>
          </a:p>
          <a:p>
            <a:r>
              <a:rPr lang="en-US" altLang="zh-CN" sz="1800" dirty="0"/>
              <a:t>  &lt;input type="checkbox" name="hobby" value="talk" checked="checked" /&gt;</a:t>
            </a:r>
            <a:endParaRPr lang="zh-CN" altLang="en-US" sz="1800" dirty="0"/>
          </a:p>
          <a:p>
            <a:r>
              <a:rPr lang="zh-CN" altLang="en-US" sz="1800" dirty="0"/>
              <a:t>聊天</a:t>
            </a:r>
            <a:r>
              <a:rPr lang="en-US" altLang="zh-CN" sz="1800" dirty="0"/>
              <a:t>&amp;nbsp;&amp;nbsp;</a:t>
            </a:r>
            <a:endParaRPr lang="zh-CN" altLang="en-US" sz="1800" dirty="0"/>
          </a:p>
          <a:p>
            <a:r>
              <a:rPr lang="en-US" altLang="zh-CN" sz="1800" dirty="0"/>
              <a:t>  &lt;input type="checkbox" name="hobby" value="play" /&gt; </a:t>
            </a:r>
            <a:r>
              <a:rPr lang="zh-CN" altLang="en-US" sz="1800" dirty="0"/>
              <a:t>玩游戏</a:t>
            </a:r>
          </a:p>
          <a:p>
            <a:r>
              <a:rPr lang="en-US" altLang="zh-CN" sz="1800" dirty="0"/>
              <a:t>&lt;/form&gt;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5126" y="5590034"/>
            <a:ext cx="3733315" cy="27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文件域</a:t>
            </a:r>
          </a:p>
          <a:p>
            <a:pPr lvl="1"/>
            <a:r>
              <a:rPr lang="zh-CN" altLang="en-US" sz="2800" b="0" dirty="0" smtClean="0"/>
              <a:t>文件域用于上传文件，设置时只需把</a:t>
            </a:r>
            <a:r>
              <a:rPr lang="en-US" sz="2800" b="0" dirty="0" smtClean="0"/>
              <a:t>type</a:t>
            </a:r>
            <a:r>
              <a:rPr lang="zh-CN" altLang="en-US" sz="2800" b="0" dirty="0" smtClean="0"/>
              <a:t>属性设为</a:t>
            </a:r>
            <a:r>
              <a:rPr lang="en-US" sz="2800" b="0" dirty="0" smtClean="0"/>
              <a:t>"file"</a:t>
            </a:r>
            <a:r>
              <a:rPr lang="zh-CN" altLang="en-US" sz="2800" b="0" dirty="0" smtClean="0"/>
              <a:t>即可</a:t>
            </a:r>
            <a:r>
              <a:rPr lang="en-US" altLang="zh-CN" sz="2800" b="0" dirty="0" smtClean="0"/>
              <a:t>	</a:t>
            </a:r>
            <a:endParaRPr lang="zh-CN" altLang="en-US" sz="2800" b="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86694" y="3087551"/>
            <a:ext cx="9289032" cy="2286460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/>
              <a:t>&lt;form action="" method= "post" enctype= "multipart/form-data" &gt;</a:t>
            </a:r>
            <a:endParaRPr lang="zh-CN" altLang="en-US" dirty="0"/>
          </a:p>
          <a:p>
            <a:r>
              <a:rPr lang="en-US" altLang="zh-CN" dirty="0"/>
              <a:t>&lt;p&gt;&lt;input type="file" name=" files" /&gt;&lt;br /&gt;</a:t>
            </a:r>
            <a:endParaRPr lang="zh-CN" altLang="en-US" dirty="0"/>
          </a:p>
          <a:p>
            <a:r>
              <a:rPr lang="en-US" altLang="zh-CN" dirty="0"/>
              <a:t>&lt;input type="submit" name =" upload" value="</a:t>
            </a:r>
            <a:r>
              <a:rPr lang="zh-CN" altLang="en-US" dirty="0"/>
              <a:t>上传</a:t>
            </a:r>
            <a:r>
              <a:rPr lang="en-US" altLang="zh-CN" dirty="0"/>
              <a:t>"/&gt;&lt;/p&gt;</a:t>
            </a:r>
            <a:endParaRPr lang="zh-CN" altLang="en-US" dirty="0"/>
          </a:p>
          <a:p>
            <a:r>
              <a:rPr lang="en-US" altLang="zh-CN" dirty="0"/>
              <a:t>&lt;/form&gt;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7294" y="4797946"/>
            <a:ext cx="3479348" cy="43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表单元素介绍：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zh-CN" altLang="en-US" dirty="0" smtClean="0"/>
              <a:t>元素小结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3407700"/>
              </p:ext>
            </p:extLst>
          </p:nvPr>
        </p:nvGraphicFramePr>
        <p:xfrm>
          <a:off x="478581" y="1643433"/>
          <a:ext cx="9721081" cy="48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564"/>
                <a:gridCol w="2025656"/>
                <a:gridCol w="5752861"/>
              </a:tblGrid>
              <a:tr h="383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100" b="1" kern="100" dirty="0">
                          <a:latin typeface="Times New Roman"/>
                          <a:ea typeface="宋体"/>
                        </a:rPr>
                        <a:t>类型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100" b="1" kern="100">
                          <a:latin typeface="Times New Roman"/>
                          <a:ea typeface="宋体"/>
                        </a:rPr>
                        <a:t>功能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zh-CN" sz="1100" b="1" kern="100" dirty="0">
                          <a:latin typeface="Times New Roman"/>
                          <a:ea typeface="宋体"/>
                        </a:rPr>
                        <a:t>例子</a:t>
                      </a:r>
                    </a:p>
                  </a:txBody>
                  <a:tcPr marL="8467" marR="8467" marT="0" marB="0"/>
                </a:tc>
              </a:tr>
              <a:tr h="38380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text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单行文本输入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type="text” name="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usemame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" 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  <a:tr h="383801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password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密码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type="password" name="password" 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  <a:tr h="685959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Radio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单选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type="radio" name="sex" value="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男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” /&gt;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男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type="radio" name=”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sex”value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="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女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"/&gt;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女</a:t>
                      </a:r>
                    </a:p>
                  </a:txBody>
                  <a:tcPr marL="8467" marR="8467" marT="0" marB="0"/>
                </a:tc>
              </a:tr>
              <a:tr h="1028938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800" kern="100" dirty="0" smtClean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800" kern="100" dirty="0" smtClean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checkbox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多选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 input  type=”checkbox” name="hobby" value=”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书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” /&gt;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书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 input  type=”checkbox” name="hobby" value="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画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” /&gt;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画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 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nput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type=”checkbox” name="hobby" value="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琴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"/&gt;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琴</a:t>
                      </a:r>
                    </a:p>
                  </a:txBody>
                  <a:tcPr marL="8467" marR="8467" marT="0" marB="0"/>
                </a:tc>
              </a:tr>
              <a:tr h="4032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Reset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重置表单数据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nput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type="reset" value="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重置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” 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  <a:tr h="4032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File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文件上传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type=”file” name="files" 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  <a:tr h="4032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Submit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提交表单数据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type="submit “ value=”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提交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"/&gt;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  <a:tr h="4032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Image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图形提交按钮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type="image" </a:t>
                      </a: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src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="images/button.gif” 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  <a:tr h="40324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button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微软雅黑" pitchFamily="34" charset="-122"/>
                          <a:ea typeface="微软雅黑" pitchFamily="34" charset="-122"/>
                        </a:rPr>
                        <a:t>普通按钮</a:t>
                      </a:r>
                    </a:p>
                  </a:txBody>
                  <a:tcPr marL="8467" marR="84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&lt;input type=”button” value="</a:t>
                      </a:r>
                      <a:r>
                        <a:rPr lang="zh-CN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播放音乐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"/&gt;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8467" marR="8467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下拉列表框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下拉列表框主要是为了使用户快速、方便、正确地选择一些选项，而且还能节省页面空间</a:t>
            </a:r>
            <a:endParaRPr lang="zh-CN" altLang="en-US" sz="2800" b="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350" y="3486978"/>
            <a:ext cx="1296144" cy="258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558702" y="3506361"/>
            <a:ext cx="4380292" cy="273630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&lt;select name="bmon"&gt;</a:t>
            </a:r>
            <a:endParaRPr lang="zh-CN" altLang="en-US" sz="1800" dirty="0"/>
          </a:p>
          <a:p>
            <a:r>
              <a:rPr lang="en-US" altLang="zh-CN" sz="1800" dirty="0"/>
              <a:t>    &lt;option value=""  selected="selected"&gt;[</a:t>
            </a:r>
            <a:r>
              <a:rPr lang="zh-CN" altLang="en-US" sz="1800" dirty="0"/>
              <a:t>选择月份</a:t>
            </a:r>
            <a:r>
              <a:rPr lang="en-US" altLang="zh-CN" sz="1800" dirty="0"/>
              <a:t>]&lt;/option&gt;</a:t>
            </a:r>
            <a:endParaRPr lang="zh-CN" altLang="en-US" sz="1800" dirty="0"/>
          </a:p>
          <a:p>
            <a:r>
              <a:rPr lang="en-US" altLang="zh-CN" sz="1800" dirty="0"/>
              <a:t>    &lt;option value=“0”&gt;</a:t>
            </a:r>
            <a:r>
              <a:rPr lang="zh-CN" altLang="en-US" sz="1800" dirty="0"/>
              <a:t>一月   </a:t>
            </a:r>
            <a:r>
              <a:rPr lang="en-US" altLang="zh-CN" sz="1800" dirty="0"/>
              <a:t>&lt;/option&gt;</a:t>
            </a:r>
            <a:endParaRPr lang="zh-CN" altLang="en-US" sz="1800" dirty="0"/>
          </a:p>
          <a:p>
            <a:r>
              <a:rPr lang="en-US" altLang="zh-CN" sz="1800" dirty="0"/>
              <a:t>    &lt;option value="1"&gt;</a:t>
            </a:r>
            <a:r>
              <a:rPr lang="zh-CN" altLang="en-US" sz="1800" dirty="0"/>
              <a:t>二月</a:t>
            </a:r>
            <a:r>
              <a:rPr lang="en-US" altLang="zh-CN" sz="1800" dirty="0"/>
              <a:t>&lt;/option&gt;</a:t>
            </a:r>
            <a:endParaRPr lang="zh-CN" altLang="en-US" sz="1800" dirty="0"/>
          </a:p>
          <a:p>
            <a:r>
              <a:rPr lang="en-US" altLang="zh-CN" sz="1800" dirty="0"/>
              <a:t>    &lt;option value="2"&gt;</a:t>
            </a:r>
            <a:r>
              <a:rPr lang="zh-CN" altLang="en-US" sz="1800" dirty="0"/>
              <a:t>三月</a:t>
            </a:r>
            <a:r>
              <a:rPr lang="en-US" altLang="zh-CN" sz="1800" dirty="0"/>
              <a:t>&lt;/option&gt;</a:t>
            </a:r>
          </a:p>
          <a:p>
            <a:r>
              <a:rPr lang="en-US" altLang="zh-CN" sz="1800" dirty="0"/>
              <a:t>……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11" name="上弧形箭头 10"/>
          <p:cNvSpPr/>
          <p:nvPr/>
        </p:nvSpPr>
        <p:spPr>
          <a:xfrm>
            <a:off x="5735166" y="4168654"/>
            <a:ext cx="1523812" cy="500182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表单元素的介绍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3"/>
            <a:ext cx="10971372" cy="2010807"/>
          </a:xfrm>
        </p:spPr>
        <p:txBody>
          <a:bodyPr>
            <a:spAutoFit/>
          </a:bodyPr>
          <a:lstStyle/>
          <a:p>
            <a:r>
              <a:rPr lang="zh-CN" altLang="en-US" dirty="0" smtClean="0"/>
              <a:t>多行文本域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多行文本域用于显示或输入两行或两行以上的文本，它使用的标签是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textarea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3306" y="4144343"/>
            <a:ext cx="4114264" cy="140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右箭头 5"/>
          <p:cNvSpPr/>
          <p:nvPr/>
        </p:nvSpPr>
        <p:spPr>
          <a:xfrm>
            <a:off x="5809493" y="4644524"/>
            <a:ext cx="1333336" cy="42872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6694" y="3213770"/>
            <a:ext cx="8976083" cy="48588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 smtClean="0"/>
              <a:t>&lt;</a:t>
            </a:r>
            <a:r>
              <a:rPr lang="en-US" altLang="zh-CN" sz="1800" dirty="0"/>
              <a:t>textarea name= "textarea" cols="40" rows="6"&gt; </a:t>
            </a:r>
            <a:r>
              <a:rPr lang="zh-CN" altLang="en-US" sz="1800" dirty="0"/>
              <a:t>初始文本内容</a:t>
            </a:r>
            <a:r>
              <a:rPr lang="en-US" altLang="zh-CN" sz="1800" dirty="0"/>
              <a:t> &lt;/textarea&gt;</a:t>
            </a:r>
            <a:endParaRPr lang="zh-CN" altLang="en-US" sz="1800" dirty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表单的高级用法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隐藏域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客户端发送给服务器端的信息不希望用户看到时可设置为隐藏域。</a:t>
            </a:r>
            <a:endParaRPr lang="en-US" altLang="zh-CN" sz="2800" b="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只读和禁用属性</a:t>
            </a:r>
            <a:endParaRPr lang="en-US" altLang="zh-CN" dirty="0" smtClean="0"/>
          </a:p>
          <a:p>
            <a:pPr lvl="1"/>
            <a:r>
              <a:rPr lang="zh-CN" altLang="en-US" sz="2800" b="0" dirty="0"/>
              <a:t>在某些情况下，我们需要对表单元素进行限制，设置表单元素为只读或禁用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630710" y="3429794"/>
            <a:ext cx="8976083" cy="48588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&lt;input type="hidden" name= "userid" value="666" /&gt;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表单的高级用法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7214" y="2853730"/>
            <a:ext cx="5815844" cy="21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06574" y="1989634"/>
            <a:ext cx="5579511" cy="403244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&lt;form action="" method="post"&gt;</a:t>
            </a:r>
            <a:endParaRPr lang="zh-CN" altLang="en-US" sz="1800" dirty="0"/>
          </a:p>
          <a:p>
            <a:r>
              <a:rPr lang="en-US" altLang="zh-CN" sz="1800" dirty="0"/>
              <a:t> &lt;textarea name="content" cols="60" rows="8" readonly="readonly"&gt;</a:t>
            </a:r>
            <a:endParaRPr lang="zh-CN" altLang="en-US" sz="1800" dirty="0"/>
          </a:p>
          <a:p>
            <a:r>
              <a:rPr lang="en-US" altLang="zh-CN" sz="1800" dirty="0"/>
              <a:t>    </a:t>
            </a:r>
            <a:r>
              <a:rPr lang="zh-CN" altLang="en-US" sz="1800" dirty="0"/>
              <a:t>欢迎阅读服务条款协议，贵美的权利和义务</a:t>
            </a:r>
            <a:r>
              <a:rPr lang="en-US" altLang="zh-CN" sz="1800" dirty="0"/>
              <a:t>......</a:t>
            </a:r>
            <a:endParaRPr lang="zh-CN" altLang="en-US" sz="1800" dirty="0"/>
          </a:p>
          <a:p>
            <a:r>
              <a:rPr lang="en-US" altLang="zh-CN" sz="1800" dirty="0"/>
              <a:t>    &lt;/textarea&gt;&lt;br /&gt;&lt;br /&gt;</a:t>
            </a:r>
            <a:endParaRPr lang="zh-CN" altLang="en-US" sz="1800" dirty="0"/>
          </a:p>
          <a:p>
            <a:r>
              <a:rPr lang="en-US" altLang="zh-CN" sz="1800" dirty="0"/>
              <a:t>   </a:t>
            </a:r>
            <a:r>
              <a:rPr lang="zh-CN" altLang="en-US" sz="1800" dirty="0"/>
              <a:t>同意以上协议</a:t>
            </a:r>
            <a:r>
              <a:rPr lang="en-US" altLang="zh-CN" sz="1800" dirty="0"/>
              <a:t>&lt;input name="agree"  type="checkbox" /&gt; </a:t>
            </a:r>
            <a:endParaRPr lang="zh-CN" altLang="en-US" sz="1800" dirty="0"/>
          </a:p>
          <a:p>
            <a:r>
              <a:rPr lang="en-US" altLang="zh-CN" sz="1800" dirty="0"/>
              <a:t>    &lt;input name="btn"    type="submit" value="</a:t>
            </a:r>
            <a:r>
              <a:rPr lang="zh-CN" altLang="en-US" sz="1800" dirty="0"/>
              <a:t>注册</a:t>
            </a:r>
            <a:r>
              <a:rPr lang="en-US" altLang="zh-CN" sz="1800" dirty="0"/>
              <a:t>" disabled="disabled" /&gt;</a:t>
            </a:r>
            <a:endParaRPr lang="zh-CN" altLang="en-US" sz="1800" dirty="0"/>
          </a:p>
          <a:p>
            <a:r>
              <a:rPr lang="en-US" altLang="zh-CN" sz="1800" dirty="0"/>
              <a:t>    &lt;/p&gt;</a:t>
            </a:r>
            <a:endParaRPr lang="zh-CN" altLang="en-US" sz="1800" dirty="0"/>
          </a:p>
          <a:p>
            <a:r>
              <a:rPr lang="en-US" altLang="zh-CN" sz="1800" dirty="0"/>
              <a:t>&lt;/form&gt;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44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常用的表单元素有哪些？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表单的提交方式有哪些？</a:t>
            </a:r>
            <a:endParaRPr lang="en-US" altLang="zh-CN" dirty="0" smtClean="0"/>
          </a:p>
          <a:p>
            <a:r>
              <a:rPr lang="zh-CN" altLang="en-US" dirty="0" smtClean="0"/>
              <a:t>如何设置单选按钮、复选框、下拉列表框的默认选中状态？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2"/>
            <a:ext cx="10971372" cy="36155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为什么使用表格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简单通用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结构稳定</a:t>
            </a:r>
            <a:endParaRPr lang="en-US" altLang="zh-CN" sz="2800" b="0" dirty="0" smtClean="0"/>
          </a:p>
          <a:p>
            <a:r>
              <a:rPr lang="zh-CN" altLang="en-US" dirty="0" smtClean="0"/>
              <a:t>表格的基本结构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单元格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行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列</a:t>
            </a:r>
            <a:endParaRPr lang="zh-CN" altLang="en-US" sz="2800" b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0950" y="3644159"/>
            <a:ext cx="7745993" cy="13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22598" y="1863948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创建表格的基本步骤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创建表格标签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在表格标签里创建行标签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在行标签里创建单元格标签</a:t>
            </a:r>
            <a:endParaRPr lang="zh-CN" altLang="en-US" sz="2800" b="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23198" y="1773610"/>
            <a:ext cx="3672408" cy="482453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&lt;table&gt;</a:t>
            </a:r>
            <a:endParaRPr lang="zh-CN" altLang="en-US" sz="1800" dirty="0"/>
          </a:p>
          <a:p>
            <a:r>
              <a:rPr lang="en-US" altLang="zh-CN" sz="1800" dirty="0"/>
              <a:t>&lt;tr&gt;	</a:t>
            </a:r>
            <a:endParaRPr lang="zh-CN" altLang="en-US" sz="1800" dirty="0"/>
          </a:p>
          <a:p>
            <a:r>
              <a:rPr lang="en-US" altLang="zh-CN" sz="1800" dirty="0"/>
              <a:t>&lt;td&gt;</a:t>
            </a:r>
            <a:r>
              <a:rPr lang="zh-CN" altLang="en-US" sz="1800" dirty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个单元格的内容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r>
              <a:rPr lang="en-US" altLang="zh-CN" sz="1800" dirty="0"/>
              <a:t>&lt;td&gt;</a:t>
            </a: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个单元格的内容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r>
              <a:rPr lang="en-US" altLang="zh-CN" sz="1800" dirty="0"/>
              <a:t>……	</a:t>
            </a:r>
            <a:r>
              <a:rPr lang="zh-CN" altLang="en-US" sz="1800" dirty="0"/>
              <a:t>第一行</a:t>
            </a:r>
          </a:p>
          <a:p>
            <a:r>
              <a:rPr lang="en-US" altLang="zh-CN" sz="1800" dirty="0"/>
              <a:t>&lt;/tr&gt;	</a:t>
            </a:r>
            <a:endParaRPr lang="zh-CN" altLang="en-US" sz="1800" dirty="0"/>
          </a:p>
          <a:p>
            <a:r>
              <a:rPr lang="en-US" altLang="zh-CN" sz="1800" dirty="0"/>
              <a:t>&lt;tr&gt;</a:t>
            </a:r>
            <a:endParaRPr lang="zh-CN" altLang="en-US" sz="1800" dirty="0"/>
          </a:p>
          <a:p>
            <a:r>
              <a:rPr lang="en-US" altLang="zh-CN" sz="1800" dirty="0"/>
              <a:t>&lt;td&gt;</a:t>
            </a:r>
            <a:r>
              <a:rPr lang="zh-CN" altLang="en-US" sz="1800" dirty="0"/>
              <a:t>第</a:t>
            </a:r>
            <a:r>
              <a:rPr lang="en-US" altLang="zh-CN" sz="1800" dirty="0"/>
              <a:t>1</a:t>
            </a:r>
            <a:r>
              <a:rPr lang="zh-CN" altLang="en-US" sz="1800" dirty="0"/>
              <a:t>个单元格的内容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r>
              <a:rPr lang="en-US" altLang="zh-CN" sz="1800" dirty="0"/>
              <a:t>&lt;td&gt;</a:t>
            </a:r>
            <a:r>
              <a:rPr lang="zh-CN" altLang="en-US" sz="1800" dirty="0"/>
              <a:t>第</a:t>
            </a:r>
            <a:r>
              <a:rPr lang="en-US" altLang="zh-CN" sz="1800" dirty="0"/>
              <a:t>2</a:t>
            </a:r>
            <a:r>
              <a:rPr lang="zh-CN" altLang="en-US" sz="1800" dirty="0"/>
              <a:t>个单元格的内容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r>
              <a:rPr lang="en-US" altLang="zh-CN" sz="1800" dirty="0"/>
              <a:t>……	</a:t>
            </a:r>
            <a:r>
              <a:rPr lang="zh-CN" altLang="en-US" sz="1800" dirty="0"/>
              <a:t>第二行</a:t>
            </a:r>
          </a:p>
          <a:p>
            <a:r>
              <a:rPr lang="en-US" altLang="zh-CN" sz="1800" dirty="0"/>
              <a:t>&lt;/tr&gt;</a:t>
            </a:r>
            <a:endParaRPr lang="zh-CN" altLang="en-US" sz="1800" dirty="0"/>
          </a:p>
          <a:p>
            <a:r>
              <a:rPr lang="en-US" altLang="zh-CN" sz="1800" dirty="0"/>
              <a:t>&lt;/table&gt;</a:t>
            </a:r>
            <a:endParaRPr lang="zh-CN" altLang="en-US" sz="1800" dirty="0"/>
          </a:p>
          <a:p>
            <a:r>
              <a:rPr lang="en-US" altLang="zh-CN" sz="1800" dirty="0" smtClean="0"/>
              <a:t>	</a:t>
            </a:r>
            <a:endParaRPr lang="zh-CN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超级链接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dirty="0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78582" y="1545584"/>
            <a:ext cx="10914268" cy="4980554"/>
          </a:xfrm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dirty="0" smtClean="0"/>
              <a:t>标签的基本用法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基本语法</a:t>
            </a:r>
            <a:r>
              <a:rPr lang="en-US" altLang="zh-CN" sz="2800" b="0" dirty="0" smtClean="0"/>
              <a:t>:</a:t>
            </a:r>
            <a:r>
              <a:rPr lang="en-US" sz="2800" b="0" dirty="0" smtClean="0"/>
              <a:t>&lt;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= "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链接地址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 target="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目标窗口位置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800" b="0" dirty="0" smtClean="0"/>
              <a:t> &gt;</a:t>
            </a:r>
            <a:r>
              <a:rPr lang="zh-CN" altLang="en-US" sz="2800" b="0" dirty="0" smtClean="0"/>
              <a:t>链接文本或图像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&lt;/a&gt;</a:t>
            </a:r>
            <a:endParaRPr lang="en-US" altLang="zh-CN" sz="2800" b="0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dirty="0" smtClean="0"/>
              <a:t>链接路径</a:t>
            </a:r>
            <a:endParaRPr lang="en-US" altLang="zh-CN" dirty="0" smtClean="0"/>
          </a:p>
          <a:p>
            <a:pPr lvl="1"/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scheme ://host. domain: port//path/filename</a:t>
            </a:r>
            <a:r>
              <a:rPr lang="zh-CN" altLang="en-US" sz="2800" b="0" dirty="0" smtClean="0">
                <a:latin typeface="Arial" pitchFamily="34" charset="0"/>
                <a:cs typeface="Arial" pitchFamily="34" charset="0"/>
              </a:rPr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38622" y="1629594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列的表格的参考代码</a:t>
            </a:r>
            <a:r>
              <a:rPr lang="en-US" altLang="zh-CN" dirty="0" smtClean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016" y="4430159"/>
            <a:ext cx="4901563" cy="657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126654" y="2346580"/>
            <a:ext cx="4032448" cy="451300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zh-CN" sz="1800" dirty="0"/>
              <a:t>&lt;table border="2"&gt;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&lt;tr&gt;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  &lt;td&gt;1</a:t>
            </a:r>
            <a:r>
              <a:rPr lang="zh-CN" altLang="en-US" sz="1800" dirty="0"/>
              <a:t>行</a:t>
            </a:r>
            <a:r>
              <a:rPr lang="en-US" altLang="zh-CN" sz="1800" dirty="0"/>
              <a:t>1</a:t>
            </a:r>
            <a:r>
              <a:rPr lang="zh-CN" altLang="en-US" sz="1800" dirty="0"/>
              <a:t>列的单元格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  &lt;td&gt;1</a:t>
            </a:r>
            <a:r>
              <a:rPr lang="zh-CN" altLang="en-US" sz="1800" dirty="0"/>
              <a:t>行</a:t>
            </a:r>
            <a:r>
              <a:rPr lang="en-US" altLang="zh-CN" sz="1800" dirty="0"/>
              <a:t>2</a:t>
            </a:r>
            <a:r>
              <a:rPr lang="zh-CN" altLang="en-US" sz="1800" dirty="0"/>
              <a:t>列的单元格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  &lt;td&gt;1</a:t>
            </a:r>
            <a:r>
              <a:rPr lang="zh-CN" altLang="en-US" sz="1800" dirty="0"/>
              <a:t>行</a:t>
            </a:r>
            <a:r>
              <a:rPr lang="en-US" altLang="zh-CN" sz="1800" dirty="0"/>
              <a:t>3</a:t>
            </a:r>
            <a:r>
              <a:rPr lang="zh-CN" altLang="en-US" sz="1800" dirty="0"/>
              <a:t>列的单元格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&lt;/tr&gt;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&lt;tr&gt;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  &lt;td&gt;2</a:t>
            </a:r>
            <a:r>
              <a:rPr lang="zh-CN" altLang="en-US" sz="1800" dirty="0"/>
              <a:t>行</a:t>
            </a:r>
            <a:r>
              <a:rPr lang="en-US" altLang="zh-CN" sz="1800" dirty="0"/>
              <a:t>1</a:t>
            </a:r>
            <a:r>
              <a:rPr lang="zh-CN" altLang="en-US" sz="1800" dirty="0"/>
              <a:t>列的单元格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  &lt;td&gt;2</a:t>
            </a:r>
            <a:r>
              <a:rPr lang="zh-CN" altLang="en-US" sz="1800" dirty="0"/>
              <a:t>行</a:t>
            </a:r>
            <a:r>
              <a:rPr lang="en-US" altLang="zh-CN" sz="1800" dirty="0"/>
              <a:t>2</a:t>
            </a:r>
            <a:r>
              <a:rPr lang="zh-CN" altLang="en-US" sz="1800" dirty="0"/>
              <a:t>列的单元格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  &lt;td&gt;2</a:t>
            </a:r>
            <a:r>
              <a:rPr lang="zh-CN" altLang="en-US" sz="1800" dirty="0"/>
              <a:t>行</a:t>
            </a:r>
            <a:r>
              <a:rPr lang="en-US" altLang="zh-CN" sz="1800" dirty="0"/>
              <a:t>3</a:t>
            </a:r>
            <a:r>
              <a:rPr lang="zh-CN" altLang="en-US" sz="1800" dirty="0"/>
              <a:t>列的单元格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  &lt;/tr&gt;</a:t>
            </a:r>
            <a:endParaRPr lang="zh-CN" altLang="en-US" sz="1800" dirty="0"/>
          </a:p>
          <a:p>
            <a:pPr>
              <a:spcBef>
                <a:spcPts val="800"/>
              </a:spcBef>
            </a:pPr>
            <a:r>
              <a:rPr lang="en-US" altLang="zh-CN" sz="1800" dirty="0"/>
              <a:t>&lt;/table&gt;</a:t>
            </a:r>
            <a:endParaRPr lang="zh-CN" altLang="en-US" sz="1800" dirty="0"/>
          </a:p>
          <a:p>
            <a:r>
              <a:rPr lang="en-US" altLang="zh-CN" sz="1800" dirty="0" smtClean="0"/>
              <a:t>	</a:t>
            </a:r>
            <a:endParaRPr lang="zh-CN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跨行跨列的表格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97828" y="1490935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跨列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跨列是指单元格的横向合并</a:t>
            </a:r>
            <a:endParaRPr lang="en-US" altLang="zh-CN" sz="2800" b="0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86694" y="2637707"/>
            <a:ext cx="4608512" cy="4608512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dirty="0"/>
              <a:t>&lt;table width="200" border="1"&gt;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&lt;tr&gt;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&lt;td colspan=“2"&gt;</a:t>
            </a:r>
            <a:r>
              <a:rPr lang="zh-CN" altLang="en-US" sz="1800" dirty="0"/>
              <a:t>课程课时</a:t>
            </a:r>
            <a:r>
              <a:rPr lang="en-US" altLang="zh-CN" sz="1800" dirty="0"/>
              <a:t>&lt;/td&gt;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&lt;/tr&gt;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&lt;tr&gt;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&lt;td&gt;java web&lt;/td&gt;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&lt;td&gt;350&lt;/td&gt;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&lt;/tr&gt;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&lt;tr&gt;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&lt;td&gt;android&lt;/td&gt;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  &lt;td&gt;320&lt;/td&gt;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  &lt;/tr&gt;</a:t>
            </a:r>
            <a:endParaRPr lang="zh-CN" altLang="en-US" sz="1800" dirty="0"/>
          </a:p>
          <a:p>
            <a:pPr>
              <a:spcBef>
                <a:spcPts val="600"/>
              </a:spcBef>
            </a:pPr>
            <a:r>
              <a:rPr lang="en-US" altLang="zh-CN" sz="1800" dirty="0"/>
              <a:t>&lt;/table&gt;</a:t>
            </a:r>
            <a:endParaRPr lang="zh-CN" altLang="en-US" sz="1800" dirty="0"/>
          </a:p>
          <a:p>
            <a:r>
              <a:rPr lang="en-US" altLang="zh-CN" sz="1800" dirty="0" smtClean="0"/>
              <a:t>	</a:t>
            </a:r>
            <a:endParaRPr lang="zh-CN" altLang="zh-CN" sz="18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58902" y="3681822"/>
            <a:ext cx="1728192" cy="828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054" y="4664786"/>
            <a:ext cx="2577764" cy="78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跨行跨列的表格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38622" y="1557586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跨行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跨行是指单元格在垂直方向上合并</a:t>
            </a:r>
            <a:endParaRPr lang="en-US" altLang="zh-CN" sz="2800" b="0" dirty="0" smtClean="0"/>
          </a:p>
          <a:p>
            <a:pPr lvl="1"/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702718" y="2637706"/>
            <a:ext cx="5579511" cy="4221882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b="1" dirty="0"/>
              <a:t>&lt;table width="200" border="1"&gt;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 rowspan="2"&gt;java&lt;/td&gt;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&lt;td&gt;javaSE&lt;/td&gt;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&lt;td&gt;140&lt;/td&gt;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&lt;/tr&gt;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&lt;td&gt;javaEE&lt;/td&gt;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&lt;td&gt;220&lt;/td&gt;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&lt;/tr&gt;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 rowspan="2"&gt;android&lt;/td</a:t>
            </a:r>
            <a:r>
              <a:rPr lang="en-US" altLang="zh-CN" sz="1800" b="1" dirty="0" smtClean="0"/>
              <a:t>&gt;</a:t>
            </a:r>
            <a:endParaRPr lang="zh-CN" altLang="en-US" sz="18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999964" y="3717826"/>
            <a:ext cx="2952388" cy="1429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095204" y="5662042"/>
            <a:ext cx="285714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2352" y="4941962"/>
            <a:ext cx="2514274" cy="100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0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跨行跨列的表格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54646" y="1917627"/>
            <a:ext cx="5579511" cy="3168352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b="1" dirty="0" smtClean="0"/>
              <a:t>&lt;</a:t>
            </a:r>
            <a:r>
              <a:rPr lang="en-US" altLang="zh-CN" sz="1800" b="1" dirty="0"/>
              <a:t>td&gt;javaSE&lt;/td&gt;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&lt;td&gt;140&lt;/td&gt;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&lt;/tr&gt;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&lt;td&gt;android</a:t>
            </a:r>
            <a:r>
              <a:rPr lang="zh-CN" altLang="en-US" sz="1800" b="1" dirty="0"/>
              <a:t>开发</a:t>
            </a:r>
            <a:r>
              <a:rPr lang="en-US" altLang="zh-CN" sz="1800" b="1" dirty="0"/>
              <a:t>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&lt;td&gt;200&lt;/td&gt;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&lt;/tr&gt;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&lt;/table&gt;</a:t>
            </a:r>
            <a:endParaRPr lang="zh-CN" altLang="en-US"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表格的高级用法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76151" y="1600573"/>
            <a:ext cx="11333355" cy="4527011"/>
          </a:xfrm>
        </p:spPr>
        <p:txBody>
          <a:bodyPr/>
          <a:lstStyle/>
          <a:p>
            <a:r>
              <a:rPr lang="zh-CN" altLang="en-US" dirty="0" smtClean="0"/>
              <a:t>表格标题</a:t>
            </a:r>
            <a:r>
              <a:rPr lang="en-US" altLang="zh-CN" dirty="0" smtClean="0"/>
              <a:t>:&lt;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caption</a:t>
            </a:r>
            <a:r>
              <a:rPr lang="en-US" altLang="zh-CN" dirty="0" smtClean="0"/>
              <a:t>&gt;</a:t>
            </a:r>
          </a:p>
          <a:p>
            <a:pPr lvl="1"/>
            <a:r>
              <a:rPr lang="zh-CN" altLang="en-US" sz="2800" b="0" dirty="0" smtClean="0"/>
              <a:t>用于描述整个表格的标题</a:t>
            </a:r>
            <a:endParaRPr lang="en-US" altLang="zh-CN" sz="2800" b="0" dirty="0" smtClean="0"/>
          </a:p>
          <a:p>
            <a:r>
              <a:rPr lang="zh-CN" altLang="en-US" dirty="0"/>
              <a:t>表格表头</a:t>
            </a:r>
            <a:r>
              <a:rPr lang="en-US" altLang="zh-CN" dirty="0"/>
              <a:t>:&lt;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sz="2800" b="0" dirty="0" smtClean="0"/>
              <a:t>用于定义表格的表头，一般是表格的第一行数据</a:t>
            </a:r>
            <a:endParaRPr lang="en-US" altLang="zh-CN" sz="2800" b="0" dirty="0" smtClean="0"/>
          </a:p>
          <a:p>
            <a:r>
              <a:rPr lang="zh-CN" altLang="en-US" dirty="0" smtClean="0"/>
              <a:t>表格数据的分组标签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thead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&gt;&lt;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tbody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&gt;&lt;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tfooter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zh-CN" altLang="en-US" sz="2800" b="0" dirty="0" smtClean="0"/>
              <a:t>这三个标签一般配合使用，主要是对报表数据进行逻辑分组</a:t>
            </a:r>
            <a:endParaRPr lang="zh-CN" altLang="en-US" sz="2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表格的高级用法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 noGrp="1"/>
          </p:cNvSpPr>
          <p:nvPr>
            <p:ph sz="quarter" idx="11"/>
          </p:nvPr>
        </p:nvSpPr>
        <p:spPr>
          <a:xfrm>
            <a:off x="476251" y="1600200"/>
            <a:ext cx="4178796" cy="506995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b="1" dirty="0"/>
              <a:t>&lt;table width="100%"&gt;</a:t>
            </a:r>
            <a:endParaRPr lang="zh-CN" altLang="en-US" sz="1800" b="1" dirty="0"/>
          </a:p>
          <a:p>
            <a:r>
              <a:rPr lang="en-US" altLang="zh-CN" sz="1800" b="1" dirty="0"/>
              <a:t>&lt;caption&gt;</a:t>
            </a:r>
            <a:r>
              <a:rPr lang="zh-CN" altLang="en-US" sz="1800" b="1" dirty="0"/>
              <a:t>年终数据报表</a:t>
            </a:r>
            <a:r>
              <a:rPr lang="en-US" altLang="zh-CN" sz="1800" b="1" dirty="0"/>
              <a:t>&lt;/caption&gt;</a:t>
            </a:r>
            <a:endParaRPr lang="zh-CN" altLang="en-US" sz="1800" b="1" dirty="0"/>
          </a:p>
          <a:p>
            <a:r>
              <a:rPr lang="en-US" altLang="zh-CN" sz="1800" b="1" dirty="0"/>
              <a:t>  &lt;thead style="background: #0FF"&gt;</a:t>
            </a:r>
            <a:endParaRPr lang="zh-CN" altLang="en-US" sz="1800" b="1" dirty="0"/>
          </a:p>
          <a:p>
            <a:r>
              <a:rPr lang="en-US" altLang="zh-CN" sz="1800" b="1" dirty="0"/>
              <a:t>    &lt;tr&gt;</a:t>
            </a:r>
            <a:endParaRPr lang="zh-CN" altLang="en-US" sz="1800" b="1" dirty="0"/>
          </a:p>
          <a:p>
            <a:r>
              <a:rPr lang="en-US" altLang="zh-CN" sz="1800" b="1" dirty="0"/>
              <a:t>      &lt;th&gt;</a:t>
            </a:r>
            <a:r>
              <a:rPr lang="zh-CN" altLang="en-US" sz="1800" b="1" dirty="0"/>
              <a:t>月份</a:t>
            </a:r>
            <a:r>
              <a:rPr lang="en-US" altLang="zh-CN" sz="1800" b="1" dirty="0"/>
              <a:t>&lt;/th&gt;</a:t>
            </a:r>
            <a:endParaRPr lang="zh-CN" altLang="en-US" sz="1800" b="1" dirty="0"/>
          </a:p>
          <a:p>
            <a:r>
              <a:rPr lang="en-US" altLang="zh-CN" sz="1800" b="1" dirty="0"/>
              <a:t>      &lt;th&gt;</a:t>
            </a:r>
            <a:r>
              <a:rPr lang="zh-CN" altLang="en-US" sz="1800" b="1" dirty="0"/>
              <a:t>收入（</a:t>
            </a:r>
            <a:r>
              <a:rPr lang="en-US" altLang="zh-CN" sz="1800" b="1" dirty="0"/>
              <a:t>RMB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&lt;/th&gt;</a:t>
            </a:r>
            <a:endParaRPr lang="zh-CN" altLang="en-US" sz="1800" b="1" dirty="0"/>
          </a:p>
          <a:p>
            <a:r>
              <a:rPr lang="en-US" altLang="zh-CN" sz="1800" b="1" dirty="0"/>
              <a:t>    &lt;/tr&gt;</a:t>
            </a:r>
            <a:endParaRPr lang="zh-CN" altLang="en-US" sz="1800" b="1" dirty="0"/>
          </a:p>
          <a:p>
            <a:r>
              <a:rPr lang="en-US" altLang="zh-CN" sz="1800" b="1" dirty="0"/>
              <a:t>  &lt;/thead&gt;</a:t>
            </a:r>
            <a:endParaRPr lang="zh-CN" altLang="en-US" sz="1800" b="1" dirty="0"/>
          </a:p>
          <a:p>
            <a:r>
              <a:rPr lang="en-US" altLang="zh-CN" sz="1800" b="1" dirty="0"/>
              <a:t>  &lt;tbody style=" background: #9CC"&gt;</a:t>
            </a:r>
            <a:endParaRPr lang="zh-CN" altLang="en-US" sz="1800" b="1" dirty="0"/>
          </a:p>
          <a:p>
            <a:r>
              <a:rPr lang="en-US" altLang="zh-CN" sz="1800" b="1" dirty="0"/>
              <a:t>    &lt;tr&gt;</a:t>
            </a:r>
            <a:endParaRPr lang="zh-CN" altLang="en-US" sz="1800" b="1" dirty="0"/>
          </a:p>
          <a:p>
            <a:r>
              <a:rPr lang="en-US" altLang="zh-CN" sz="1800" b="1" dirty="0"/>
              <a:t>      &lt;td&gt;1</a:t>
            </a:r>
            <a:r>
              <a:rPr lang="zh-CN" altLang="en-US" sz="1800" b="1" dirty="0"/>
              <a:t>月</a:t>
            </a:r>
            <a:r>
              <a:rPr lang="en-US" altLang="zh-CN" sz="1800" b="1" dirty="0"/>
              <a:t>&lt;/td&gt;</a:t>
            </a:r>
            <a:endParaRPr lang="zh-CN" altLang="en-US" sz="1800" b="1" dirty="0"/>
          </a:p>
          <a:p>
            <a:r>
              <a:rPr lang="en-US" altLang="zh-CN" sz="1800" b="1" dirty="0"/>
              <a:t>      &lt;td&gt;100&lt;/td&gt;</a:t>
            </a:r>
            <a:endParaRPr lang="zh-CN" altLang="en-US" sz="1800" b="1" dirty="0"/>
          </a:p>
          <a:p>
            <a:endParaRPr lang="zh-CN" altLang="en-US" sz="1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43078" y="1557586"/>
            <a:ext cx="4178796" cy="5069954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b="1" dirty="0"/>
              <a:t>	</a:t>
            </a:r>
            <a:r>
              <a:rPr lang="en-US" altLang="zh-CN" sz="1800" b="1" dirty="0" smtClean="0"/>
              <a:t>&lt;/tr&gt;……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&lt;/tbody&gt;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  &lt;tfoot style="background: #FF0"&gt;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    &lt;tr&gt;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      &lt;td&gt;</a:t>
            </a:r>
            <a:r>
              <a:rPr lang="zh-CN" altLang="en-US" sz="1800" b="1" dirty="0" smtClean="0"/>
              <a:t>平均月收入</a:t>
            </a:r>
            <a:r>
              <a:rPr lang="en-US" altLang="zh-CN" sz="1800" b="1" dirty="0" smtClean="0"/>
              <a:t>&lt;/td&gt;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      &lt;td&gt;196.67&lt;/td&gt;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    &lt;/tr&gt;……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&lt;/tfoot&gt;</a:t>
            </a:r>
            <a:endParaRPr lang="zh-CN" altLang="en-US" sz="1800" b="1" dirty="0" smtClean="0"/>
          </a:p>
          <a:p>
            <a:r>
              <a:rPr lang="en-US" altLang="zh-CN" sz="1800" b="1" dirty="0" smtClean="0"/>
              <a:t>&lt;/table&gt;</a:t>
            </a:r>
            <a:endParaRPr lang="zh-CN" altLang="en-US" sz="18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342" y="4509914"/>
            <a:ext cx="43053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39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表格布局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766614" y="1701602"/>
            <a:ext cx="10450739" cy="4160213"/>
          </a:xfrm>
        </p:spPr>
        <p:txBody>
          <a:bodyPr/>
          <a:lstStyle/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图文布局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表单布局</a:t>
            </a:r>
            <a:endParaRPr lang="zh-CN" altLang="en-US" sz="2800" b="0" dirty="0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630" y="3357786"/>
            <a:ext cx="5238106" cy="289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5689" y="3357786"/>
            <a:ext cx="4666676" cy="293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14249" y="6359433"/>
            <a:ext cx="1619052" cy="3572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图文布局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28544" y="6373705"/>
            <a:ext cx="1809528" cy="342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21898" tIns="60948" rIns="121898" bIns="60948" rtlCol="0" anchor="ctr"/>
          <a:lstStyle/>
          <a:p>
            <a:pPr algn="ctr"/>
            <a:r>
              <a:rPr lang="zh-CN" altLang="en-US" dirty="0" smtClean="0"/>
              <a:t>表单布局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表格布局之图文布局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2"/>
            <a:ext cx="11199982" cy="4330132"/>
          </a:xfrm>
        </p:spPr>
        <p:txBody>
          <a:bodyPr/>
          <a:lstStyle/>
          <a:p>
            <a:r>
              <a:rPr lang="zh-CN" altLang="en-US" dirty="0" smtClean="0"/>
              <a:t>如图所示的页面效果，使用图文布局的步骤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分析并确定表格的行列数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写出一个</a:t>
            </a:r>
            <a:r>
              <a:rPr lang="en-US" sz="2800" b="0" dirty="0" smtClean="0"/>
              <a:t>5</a:t>
            </a:r>
            <a:r>
              <a:rPr lang="zh-CN" altLang="en-US" sz="2800" b="0" dirty="0" smtClean="0"/>
              <a:t>行</a:t>
            </a:r>
            <a:r>
              <a:rPr lang="en-US" sz="2800" b="0" dirty="0" smtClean="0"/>
              <a:t>2</a:t>
            </a:r>
            <a:r>
              <a:rPr lang="zh-CN" altLang="en-US" sz="2800" b="0" dirty="0" smtClean="0"/>
              <a:t>列的表格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确定合并单元格位于几行几列并跨了几行几列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增加</a:t>
            </a:r>
            <a:r>
              <a:rPr lang="en-US" sz="2800" b="0" dirty="0" err="1" smtClean="0"/>
              <a:t>colspan</a:t>
            </a:r>
            <a:r>
              <a:rPr lang="en-US" sz="2800" b="0" dirty="0" smtClean="0"/>
              <a:t> </a:t>
            </a:r>
            <a:r>
              <a:rPr lang="zh-CN" altLang="en-US" sz="2800" b="0" dirty="0" smtClean="0"/>
              <a:t>及</a:t>
            </a:r>
            <a:r>
              <a:rPr lang="en-US" sz="2800" b="0" dirty="0" err="1" smtClean="0"/>
              <a:t>rowspan</a:t>
            </a:r>
            <a:r>
              <a:rPr lang="en-US" sz="2800" b="0" dirty="0" smtClean="0"/>
              <a:t> </a:t>
            </a:r>
            <a:r>
              <a:rPr lang="zh-CN" altLang="en-US" sz="2800" b="0" dirty="0" smtClean="0"/>
              <a:t>属性</a:t>
            </a:r>
            <a:endParaRPr lang="zh-CN" altLang="en-US" sz="2800" b="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0169" y="4221882"/>
            <a:ext cx="3123795" cy="157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表格布局之表单布局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表单布局的步骤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需要多少列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各列的宽度是多少</a:t>
            </a:r>
            <a:endParaRPr lang="en-US" altLang="zh-CN" sz="2800" b="0" dirty="0" smtClean="0"/>
          </a:p>
          <a:p>
            <a:pPr lvl="1"/>
            <a:r>
              <a:rPr lang="zh-CN" altLang="en-US" sz="2800" b="0" dirty="0" smtClean="0"/>
              <a:t>特殊元素的跨行跨列数</a:t>
            </a:r>
            <a:endParaRPr lang="zh-CN" altLang="en-US" sz="28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058" y="4293890"/>
            <a:ext cx="4647596" cy="152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表格布局之表单布局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600574"/>
            <a:ext cx="10971372" cy="2186497"/>
          </a:xfrm>
        </p:spPr>
        <p:txBody>
          <a:bodyPr/>
          <a:lstStyle/>
          <a:p>
            <a:r>
              <a:rPr lang="zh-CN" altLang="en-US" dirty="0" smtClean="0"/>
              <a:t>扩展内容后的表单布局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扩展为几列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各列宽度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特殊元素的跨行跨列数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3057" y="4077866"/>
            <a:ext cx="4346702" cy="92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982638" y="3644160"/>
            <a:ext cx="6780400" cy="3098002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zh-CN" sz="1800" b="1" dirty="0"/>
              <a:t>&lt;form method="post" action="login_success.htm"&gt;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&lt;table&gt;	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&lt;tr&gt;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&lt;td&gt;&lt;img src="images/title_login_2.png" alt="alt" /&gt;&lt;/td&gt;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&lt;td colspan="2"&gt;&amp;nbsp;&lt;/td&gt;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&lt;/tr&gt;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&lt;tr&gt;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&lt;td&gt;&lt;/td&gt;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  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866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dirty="0" smtClean="0"/>
              <a:t>标签的链接路径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70709" y="1627581"/>
            <a:ext cx="10450739" cy="416021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scheme</a:t>
            </a:r>
          </a:p>
          <a:p>
            <a:pPr lvl="1"/>
            <a:r>
              <a:rPr lang="zh-CN" altLang="en-US" sz="2800" b="0" dirty="0" smtClean="0"/>
              <a:t>表示各类通讯协议</a:t>
            </a:r>
            <a:r>
              <a:rPr lang="en-US" altLang="zh-CN" sz="2800" b="0" dirty="0" smtClean="0"/>
              <a:t>(</a:t>
            </a:r>
            <a:r>
              <a:rPr lang="en-US" altLang="zh-CN" sz="2800" b="0" dirty="0" smtClean="0">
                <a:latin typeface="Arial" pitchFamily="34" charset="0"/>
                <a:cs typeface="Arial" pitchFamily="34" charset="0"/>
              </a:rPr>
              <a:t>http/ftp</a:t>
            </a:r>
            <a:r>
              <a:rPr lang="en-US" altLang="zh-CN" sz="2800" b="0" dirty="0" smtClean="0"/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domain</a:t>
            </a:r>
          </a:p>
          <a:p>
            <a:pPr lvl="1"/>
            <a:r>
              <a:rPr lang="zh-CN" altLang="en-US" sz="2800" b="0" dirty="0" smtClean="0"/>
              <a:t>定义因特网域名</a:t>
            </a:r>
            <a:r>
              <a:rPr lang="en-US" altLang="zh-CN" sz="2800" b="0" dirty="0" smtClean="0"/>
              <a:t>(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sohu.com</a:t>
            </a:r>
            <a:r>
              <a:rPr lang="en-US" altLang="zh-CN" sz="2800" b="0" dirty="0" smtClean="0"/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host</a:t>
            </a:r>
          </a:p>
          <a:p>
            <a:pPr lvl="1"/>
            <a:r>
              <a:rPr lang="zh-CN" altLang="en-US" sz="2800" b="0" dirty="0" smtClean="0"/>
              <a:t>定义域中的主机名</a:t>
            </a:r>
            <a:endParaRPr lang="en-US" altLang="zh-CN" sz="2800" b="0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post</a:t>
            </a:r>
          </a:p>
          <a:p>
            <a:pPr lvl="1"/>
            <a:r>
              <a:rPr lang="zh-CN" altLang="en-US" sz="2800" b="0" dirty="0" smtClean="0"/>
              <a:t>定义主机的端口</a:t>
            </a:r>
            <a:endParaRPr lang="en-US" altLang="zh-CN" sz="2800" b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表格布局之表单布局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66614" y="1557586"/>
            <a:ext cx="6780400" cy="5184576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b="1" dirty="0" smtClean="0"/>
              <a:t>      </a:t>
            </a:r>
            <a:r>
              <a:rPr lang="en-US" altLang="zh-CN" sz="1800" b="1" dirty="0"/>
              <a:t>&lt;td&gt;</a:t>
            </a:r>
            <a:r>
              <a:rPr lang="zh-CN" altLang="en-US" sz="1800" b="1" dirty="0"/>
              <a:t>会员名</a:t>
            </a:r>
            <a:r>
              <a:rPr lang="en-US" altLang="zh-CN" sz="1800" b="1" dirty="0"/>
              <a:t>:&lt;/td&gt;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&lt;input name="sname" type="text" size="15" /&gt;</a:t>
            </a:r>
            <a:r>
              <a:rPr lang="zh-CN" altLang="en-US" sz="1800" b="1" dirty="0"/>
              <a:t>（可包含</a:t>
            </a:r>
            <a:r>
              <a:rPr lang="en-US" altLang="zh-CN" sz="1800" b="1" dirty="0"/>
              <a:t> a-z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0-9 </a:t>
            </a:r>
            <a:r>
              <a:rPr lang="zh-CN" altLang="en-US" sz="1800" b="1" dirty="0"/>
              <a:t>和下划线）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&lt;/tr&gt;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&lt;td&gt;&lt;/td&gt;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&lt;td&gt;</a:t>
            </a:r>
            <a:r>
              <a:rPr lang="zh-CN" altLang="en-US" sz="1800" b="1" dirty="0"/>
              <a:t>密</a:t>
            </a:r>
            <a:r>
              <a:rPr lang="en-US" altLang="zh-CN" sz="1800" b="1" dirty="0"/>
              <a:t>&amp;nbsp;&amp;nbsp;</a:t>
            </a:r>
            <a:r>
              <a:rPr lang="zh-CN" altLang="en-US" sz="1800" b="1" dirty="0"/>
              <a:t>码</a:t>
            </a:r>
            <a:r>
              <a:rPr lang="en-US" altLang="zh-CN" sz="1800" b="1" dirty="0"/>
              <a:t>:&lt;/td&gt;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&lt;td&gt;&lt;input name="pass" type="password" size="15" /&gt;</a:t>
            </a:r>
            <a:r>
              <a:rPr lang="zh-CN" altLang="en-US" sz="1800" b="1" dirty="0"/>
              <a:t>（至少包含</a:t>
            </a:r>
            <a:r>
              <a:rPr lang="en-US" altLang="zh-CN" sz="1800" b="1" dirty="0"/>
              <a:t> 6 </a:t>
            </a:r>
            <a:r>
              <a:rPr lang="zh-CN" altLang="en-US" sz="1800" b="1" dirty="0"/>
              <a:t>个字符）</a:t>
            </a:r>
            <a:r>
              <a:rPr lang="en-US" altLang="zh-CN" sz="1800" b="1" dirty="0"/>
              <a:t>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&lt;/tr&gt;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&lt;tr&gt;          	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&lt;td&gt;&lt;/td&gt;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&lt;td colspan="2</a:t>
            </a:r>
            <a:r>
              <a:rPr lang="en-US" altLang="zh-CN" sz="1800" b="1" dirty="0" smtClean="0"/>
              <a:t>"&gt;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898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表格布局之表单布局</a:t>
            </a:r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614" y="4581922"/>
            <a:ext cx="51845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66614" y="1556021"/>
            <a:ext cx="6780400" cy="2521845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1800" b="1" dirty="0" smtClean="0"/>
              <a:t>&lt;</a:t>
            </a:r>
            <a:r>
              <a:rPr lang="en-US" altLang="zh-CN" sz="1800" b="1" dirty="0"/>
              <a:t>input type="image" style="border:0px;" name="Button" src="images/login.gif" /&gt;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&lt;/td&gt;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  &lt;/tr&gt;   	    	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  &lt;/table&gt;</a:t>
            </a:r>
            <a:endParaRPr lang="zh-CN" altLang="en-US" sz="1800" b="1" dirty="0"/>
          </a:p>
          <a:p>
            <a:pPr>
              <a:spcBef>
                <a:spcPts val="600"/>
              </a:spcBef>
            </a:pPr>
            <a:r>
              <a:rPr lang="en-US" altLang="zh-CN" sz="1800" b="1" dirty="0"/>
              <a:t>  &lt;/form&gt;</a:t>
            </a:r>
            <a:endParaRPr lang="zh-CN" altLang="en-US"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表格布局之嵌套布局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表格用于嵌套布局时语义化差，但表格布局具有结构相对稳定、简单通用的优点，所以表格布局仅适用于页面中数据规整的局部布局。对于复杂结构的布局，一般采用主流的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DIV+CSS</a:t>
            </a:r>
            <a:r>
              <a:rPr lang="zh-CN" altLang="en-US" dirty="0" smtClean="0"/>
              <a:t>布局，后续课程中讲解。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940002"/>
          </a:xfrm>
        </p:spPr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50793" y="1773610"/>
            <a:ext cx="10450739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000" dirty="0" smtClean="0"/>
              <a:t>超链接标签</a:t>
            </a:r>
            <a:r>
              <a:rPr lang="en-US" sz="3000" dirty="0" smtClean="0"/>
              <a:t>&lt;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000" dirty="0" smtClean="0"/>
              <a:t>&gt;</a:t>
            </a:r>
            <a:r>
              <a:rPr lang="zh-CN" altLang="en-US" sz="3000" dirty="0" smtClean="0"/>
              <a:t>用于建立页面间的导航链接，链接可分为页面间链接、锚链接、功能性链接。</a:t>
            </a:r>
          </a:p>
          <a:p>
            <a:r>
              <a:rPr lang="zh-CN" altLang="en-US" sz="3000" dirty="0" smtClean="0"/>
              <a:t>注释用于提高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zh-CN" altLang="en-US" sz="3000" dirty="0" smtClean="0"/>
              <a:t>代码的可读性，字符实体用于表示</a:t>
            </a:r>
            <a:r>
              <a:rPr lang="en-US" sz="3000" dirty="0" smtClean="0"/>
              <a:t>"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sz="3000" dirty="0" smtClean="0"/>
              <a:t>","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3000" dirty="0" smtClean="0"/>
              <a:t>"</a:t>
            </a:r>
            <a:r>
              <a:rPr lang="zh-CN" altLang="en-US" sz="3000" dirty="0" smtClean="0"/>
              <a:t>等特殊符号。</a:t>
            </a:r>
          </a:p>
          <a:p>
            <a:r>
              <a:rPr lang="zh-CN" altLang="en-US" sz="3000" dirty="0" smtClean="0"/>
              <a:t>表单</a:t>
            </a:r>
            <a:r>
              <a:rPr lang="en-US" altLang="zh-CN" sz="3000" dirty="0" smtClean="0"/>
              <a:t>&lt;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form</a:t>
            </a:r>
            <a:r>
              <a:rPr lang="en-US" sz="3000" dirty="0" smtClean="0"/>
              <a:t>&gt;</a:t>
            </a:r>
            <a:r>
              <a:rPr lang="zh-CN" altLang="en-US" sz="3000" dirty="0" smtClean="0"/>
              <a:t>的常用属性包括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action</a:t>
            </a:r>
            <a:r>
              <a:rPr lang="zh-CN" altLang="en-US" sz="3000" dirty="0" smtClean="0"/>
              <a:t>和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method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r>
              <a:rPr lang="zh-CN" altLang="en-US" sz="3000" dirty="0" smtClean="0"/>
              <a:t>大部分的表单元素使用</a:t>
            </a:r>
            <a:r>
              <a:rPr lang="en-US" sz="3000" dirty="0" smtClean="0"/>
              <a:t>&lt;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n-US" sz="3000" dirty="0" smtClean="0"/>
              <a:t>&gt;</a:t>
            </a:r>
            <a:r>
              <a:rPr lang="zh-CN" altLang="en-US" sz="3000" dirty="0" smtClean="0"/>
              <a:t>标签表示，通过设置</a:t>
            </a:r>
            <a:r>
              <a:rPr lang="en-US" sz="3000" dirty="0" smtClean="0"/>
              <a:t>"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type</a:t>
            </a:r>
            <a:r>
              <a:rPr lang="en-US" sz="3000" dirty="0" smtClean="0"/>
              <a:t>"</a:t>
            </a:r>
            <a:r>
              <a:rPr lang="zh-CN" altLang="en-US" sz="3000" dirty="0" smtClean="0"/>
              <a:t>值来分别实现如下几项。</a:t>
            </a:r>
          </a:p>
          <a:p>
            <a:pPr lvl="1"/>
            <a:r>
              <a:rPr lang="zh-CN" altLang="en-US" sz="3000" b="0" dirty="0" smtClean="0"/>
              <a:t>文本框、密码框、隐藏域</a:t>
            </a:r>
          </a:p>
          <a:p>
            <a:pPr lvl="1"/>
            <a:r>
              <a:rPr lang="zh-CN" altLang="en-US" sz="3000" b="0" dirty="0" smtClean="0"/>
              <a:t>提交按钮、重置按钮、普通按钮、图片提交按钮</a:t>
            </a:r>
          </a:p>
          <a:p>
            <a:pPr lvl="1"/>
            <a:r>
              <a:rPr lang="zh-CN" altLang="en-US" sz="3000" b="0" dirty="0" smtClean="0"/>
              <a:t>单选按钮、复选框</a:t>
            </a:r>
          </a:p>
          <a:p>
            <a:pPr lvl="1"/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其他表单元素还包括下拉列表框、多行文本域、文件域等。</a:t>
            </a:r>
          </a:p>
          <a:p>
            <a:r>
              <a:rPr lang="zh-CN" altLang="en-US" dirty="0" smtClean="0"/>
              <a:t>表单的高级用法是设置表单元素的只读、禁用、隐藏状态。</a:t>
            </a:r>
          </a:p>
          <a:p>
            <a:r>
              <a:rPr lang="zh-CN" altLang="en-US" dirty="0" smtClean="0"/>
              <a:t>掌握表格的基本使用方法。</a:t>
            </a:r>
          </a:p>
          <a:p>
            <a:pPr lvl="1"/>
            <a:r>
              <a:rPr lang="zh-CN" altLang="en-US" sz="2800" b="0" dirty="0" smtClean="0"/>
              <a:t>使用</a:t>
            </a:r>
            <a:r>
              <a:rPr lang="en-US" altLang="zh-CN" sz="2800" b="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table&gt;,&lt;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&gt;, &lt;td&gt;</a:t>
            </a:r>
            <a:r>
              <a:rPr lang="zh-CN" altLang="en-US" sz="2800" b="0" dirty="0" smtClean="0"/>
              <a:t>创建表格。</a:t>
            </a:r>
          </a:p>
          <a:p>
            <a:pPr lvl="1"/>
            <a:r>
              <a:rPr lang="zh-CN" altLang="en-US" sz="2800" b="0" dirty="0" smtClean="0"/>
              <a:t>使用</a:t>
            </a:r>
            <a:r>
              <a:rPr lang="en-US" sz="2800" b="0" dirty="0" smtClean="0"/>
              <a:t>"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border</a:t>
            </a:r>
            <a:r>
              <a:rPr lang="en-US" sz="2800" b="0" dirty="0" smtClean="0"/>
              <a:t>"</a:t>
            </a:r>
            <a:r>
              <a:rPr lang="zh-CN" altLang="en-US" sz="2800" b="0" dirty="0" smtClean="0"/>
              <a:t>属性设置边框，</a:t>
            </a:r>
            <a:r>
              <a:rPr lang="en-US" sz="2800" b="0" dirty="0" smtClean="0"/>
              <a:t>"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width</a:t>
            </a:r>
            <a:r>
              <a:rPr lang="en-US" sz="2800" b="0" dirty="0" smtClean="0"/>
              <a:t>"</a:t>
            </a:r>
            <a:r>
              <a:rPr lang="zh-CN" altLang="en-US" sz="2800" b="0" dirty="0" smtClean="0"/>
              <a:t>属性设置表格宽度。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1" y="1357616"/>
            <a:ext cx="10971372" cy="476997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制作跨行跨列的表格。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跨列：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en-US" sz="2800" b="0" dirty="0" smtClean="0"/>
              <a:t>="</a:t>
            </a:r>
            <a:r>
              <a:rPr lang="zh-CN" altLang="en-US" sz="2800" b="0" dirty="0" smtClean="0"/>
              <a:t>横向跨的单元格数</a:t>
            </a:r>
            <a:r>
              <a:rPr lang="en-US" sz="2800" b="0" dirty="0" smtClean="0"/>
              <a:t>"</a:t>
            </a:r>
            <a:endParaRPr lang="zh-CN" altLang="en-US" sz="2800" b="0" dirty="0" smtClean="0"/>
          </a:p>
          <a:p>
            <a:pPr lvl="1"/>
            <a:r>
              <a:rPr lang="en-US" sz="2800" b="0" dirty="0" smtClean="0"/>
              <a:t> </a:t>
            </a:r>
            <a:r>
              <a:rPr lang="zh-CN" altLang="en-US" sz="2800" b="0" dirty="0" smtClean="0"/>
              <a:t>跨行：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rowspan</a:t>
            </a:r>
            <a:r>
              <a:rPr lang="en-US" sz="2800" b="0" dirty="0" smtClean="0"/>
              <a:t>="</a:t>
            </a:r>
            <a:r>
              <a:rPr lang="zh-CN" altLang="en-US" sz="2800" b="0" dirty="0" smtClean="0"/>
              <a:t>纵向跨的单元格数</a:t>
            </a:r>
            <a:r>
              <a:rPr lang="en-US" sz="2800" b="0" dirty="0" smtClean="0"/>
              <a:t>"</a:t>
            </a:r>
            <a:r>
              <a:rPr lang="zh-CN" altLang="en-US" sz="2800" b="0" dirty="0" smtClean="0"/>
              <a:t>。</a:t>
            </a:r>
          </a:p>
          <a:p>
            <a:r>
              <a:rPr lang="en-US" dirty="0" smtClean="0"/>
              <a:t> </a:t>
            </a:r>
            <a:r>
              <a:rPr lang="zh-CN" altLang="en-US" dirty="0" smtClean="0"/>
              <a:t>表格的高级用法包括，使用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captim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dirty="0" smtClean="0"/>
              <a:t>标签添加表格标题，使用数据分组标签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tbody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tfoot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dirty="0" smtClean="0"/>
              <a:t>实现表格数据的逻辑分组。</a:t>
            </a:r>
            <a:endParaRPr lang="en-US" altLang="zh-CN" dirty="0" smtClean="0"/>
          </a:p>
          <a:p>
            <a:r>
              <a:rPr lang="zh-CN" altLang="en-US" dirty="0" smtClean="0"/>
              <a:t>表格还可以用于图文和表单的布局。</a:t>
            </a:r>
          </a:p>
          <a:p>
            <a:r>
              <a:rPr lang="zh-CN" altLang="en-US" dirty="0" smtClean="0"/>
              <a:t>表格布局适用于数据规整的局部布局，页面的整体布局推荐使用流行的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DIV+CSS</a:t>
            </a:r>
            <a:r>
              <a:rPr lang="en-US" dirty="0" smtClean="0"/>
              <a:t> </a:t>
            </a:r>
            <a:r>
              <a:rPr lang="zh-CN" altLang="en-US" dirty="0" smtClean="0"/>
              <a:t>布局。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dirty="0" smtClean="0"/>
              <a:t>标签的链接路径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870709" y="1627581"/>
            <a:ext cx="10450739" cy="416021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path</a:t>
            </a:r>
          </a:p>
          <a:p>
            <a:pPr lvl="1"/>
            <a:r>
              <a:rPr lang="zh-CN" altLang="en-US" sz="2800" b="0" dirty="0" smtClean="0"/>
              <a:t>定义服务器上的路径</a:t>
            </a:r>
            <a:endParaRPr lang="en-US" altLang="zh-CN" sz="2800" b="0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filename</a:t>
            </a:r>
          </a:p>
          <a:p>
            <a:pPr lvl="1"/>
            <a:r>
              <a:rPr lang="zh-CN" altLang="en-US" sz="2800" b="0" dirty="0" smtClean="0"/>
              <a:t>定义文档的名称</a:t>
            </a:r>
            <a:endParaRPr lang="en-US" altLang="zh-CN" sz="2800" b="0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42679" y="4495329"/>
            <a:ext cx="6480720" cy="590649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dirty="0" smtClean="0"/>
              <a:t>http</a:t>
            </a:r>
            <a:r>
              <a:rPr lang="en-US" altLang="zh-CN" dirty="0"/>
              <a:t>: //www.sohu.com:80/reg/register.html</a:t>
            </a:r>
            <a:endParaRPr lang="zh-CN" altLang="en-US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915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标签的链接路径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838622" y="1773610"/>
            <a:ext cx="10450739" cy="416021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绝对路径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sz="2800" b="0" dirty="0" smtClean="0"/>
              <a:t>指向目标地址的完整描述，一般指向本站点外的文件</a:t>
            </a:r>
            <a:endParaRPr lang="en-US" altLang="zh-CN" sz="2800" b="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相对路径</a:t>
            </a:r>
            <a:endParaRPr lang="en-US" altLang="zh-CN" dirty="0" smtClean="0"/>
          </a:p>
          <a:p>
            <a:pPr lvl="1"/>
            <a:r>
              <a:rPr lang="zh-CN" altLang="en-US" sz="2800" b="0" dirty="0" smtClean="0"/>
              <a:t>相对于当前页面的路径，一般指向本站点内的文件</a:t>
            </a:r>
            <a:endParaRPr lang="en-US" altLang="zh-CN" sz="2800" b="0" dirty="0" smtClean="0"/>
          </a:p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14687" y="2925739"/>
            <a:ext cx="6048672" cy="43204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&lt;a  href="http: //www.sohu.com/index.html"&gt;</a:t>
            </a:r>
            <a:r>
              <a:rPr lang="zh-CN" altLang="en-US" sz="1800" dirty="0"/>
              <a:t>搜狐</a:t>
            </a:r>
            <a:r>
              <a:rPr lang="en-US" altLang="zh-CN" sz="1800" dirty="0"/>
              <a:t>&lt;/a&gt;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432086" y="4568093"/>
            <a:ext cx="6048672" cy="43204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zh-CN" sz="1800" dirty="0"/>
              <a:t>a href="login.htm"&gt;</a:t>
            </a:r>
            <a:r>
              <a:rPr lang="zh-CN" altLang="en-US" sz="1800" dirty="0"/>
              <a:t>页面</a:t>
            </a:r>
            <a:r>
              <a:rPr lang="en-US" altLang="zh-CN" sz="1800" dirty="0"/>
              <a:t>&lt;/a&gt;</a:t>
            </a:r>
            <a:endParaRPr lang="zh-CN" altLang="en-US" sz="1800" dirty="0"/>
          </a:p>
          <a:p>
            <a:r>
              <a:rPr lang="en-US" altLang="zh-CN" dirty="0" smtClean="0"/>
              <a:t>	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超级链接的三种应用场合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1"/>
          </p:nvPr>
        </p:nvSpPr>
        <p:spPr>
          <a:xfrm>
            <a:off x="476150" y="1500523"/>
            <a:ext cx="10971372" cy="4527011"/>
          </a:xfrm>
        </p:spPr>
        <p:txBody>
          <a:bodyPr/>
          <a:lstStyle/>
          <a:p>
            <a:r>
              <a:rPr lang="zh-CN" altLang="en-US" dirty="0" smtClean="0"/>
              <a:t>页面间链接</a:t>
            </a:r>
            <a:endParaRPr lang="en-US" altLang="zh-CN" dirty="0" smtClean="0"/>
          </a:p>
          <a:p>
            <a:r>
              <a:rPr lang="zh-CN" altLang="en-US" dirty="0" smtClean="0"/>
              <a:t>锚链接</a:t>
            </a:r>
            <a:endParaRPr lang="en-US" altLang="zh-CN" dirty="0" smtClean="0"/>
          </a:p>
          <a:p>
            <a:r>
              <a:rPr lang="zh-CN" altLang="en-US" dirty="0" smtClean="0"/>
              <a:t>功能性链接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页面间链接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1230" y="1609262"/>
            <a:ext cx="5530129" cy="482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550590" y="1629594"/>
            <a:ext cx="5579511" cy="5112568"/>
          </a:xfrm>
          <a:prstGeom prst="rect">
            <a:avLst/>
          </a:prstGeom>
          <a:gradFill>
            <a:gsLst>
              <a:gs pos="100000">
                <a:schemeClr val="bg2">
                  <a:alpha val="70000"/>
                  <a:lumMod val="84000"/>
                </a:schemeClr>
              </a:gs>
              <a:gs pos="0">
                <a:srgbClr val="54849A"/>
              </a:gs>
            </a:gsLst>
            <a:lin ang="5400000" scaled="0"/>
          </a:gradFill>
          <a:ln w="63500" cap="rnd" cmpd="sng">
            <a:solidFill>
              <a:schemeClr val="tx1"/>
            </a:solidFill>
            <a:prstDash val="sysDot"/>
            <a:round/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  <a:defRPr sz="2400" b="0" i="0" kern="120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2001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573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1145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altLang="zh-CN" sz="1800" b="1" dirty="0" smtClean="0"/>
              <a:t>&lt;</a:t>
            </a:r>
            <a:r>
              <a:rPr lang="en-US" altLang="zh-CN" sz="1800" b="1" dirty="0"/>
              <a:t>html </a:t>
            </a:r>
            <a:endParaRPr lang="en-US" altLang="zh-CN" sz="1800" b="1" dirty="0" smtClean="0"/>
          </a:p>
          <a:p>
            <a:pPr>
              <a:spcBef>
                <a:spcPts val="800"/>
              </a:spcBef>
            </a:pPr>
            <a:r>
              <a:rPr lang="en-US" altLang="zh-CN" sz="1800" b="1" dirty="0" smtClean="0"/>
              <a:t>xmlns</a:t>
            </a:r>
            <a:r>
              <a:rPr lang="en-US" altLang="zh-CN" sz="1800" b="1" dirty="0"/>
              <a:t>="http://www.w3.org/1999/xhtml"&gt;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&lt;head&gt;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&lt;meta http-equiv="Content-Type" content="text/html; charset=utf-8" /&gt;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&lt;title&gt;</a:t>
            </a:r>
            <a:r>
              <a:rPr lang="zh-CN" altLang="en-US" sz="1800" b="1" dirty="0"/>
              <a:t>超级链接的用法</a:t>
            </a:r>
            <a:r>
              <a:rPr lang="en-US" altLang="zh-CN" sz="1800" b="1" dirty="0"/>
              <a:t>&lt;/title&gt;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&lt;/head&gt;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&lt;body&gt;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&lt;a href="login.html" target="_blank"&gt;</a:t>
            </a:r>
            <a:r>
              <a:rPr lang="zh-CN" altLang="en-US" sz="1800" b="1" dirty="0"/>
              <a:t>登录</a:t>
            </a:r>
            <a:r>
              <a:rPr lang="en-US" altLang="zh-CN" sz="1800" b="1" dirty="0"/>
              <a:t>&lt;/a&gt; 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    &lt;a href="register.html" target="_blank"&gt;</a:t>
            </a:r>
            <a:r>
              <a:rPr lang="zh-CN" altLang="en-US" sz="1800" b="1" dirty="0"/>
              <a:t>免费注册</a:t>
            </a:r>
            <a:r>
              <a:rPr lang="en-US" altLang="zh-CN" sz="1800" b="1" dirty="0"/>
              <a:t>IPAD&lt;/a&gt;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&lt;/body&gt;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&lt;/body&gt;</a:t>
            </a:r>
            <a:endParaRPr lang="zh-CN" altLang="en-US" sz="1800" b="1" dirty="0"/>
          </a:p>
          <a:p>
            <a:pPr>
              <a:spcBef>
                <a:spcPts val="800"/>
              </a:spcBef>
            </a:pPr>
            <a:r>
              <a:rPr lang="en-US" altLang="zh-CN" sz="1800" b="1" dirty="0"/>
              <a:t>&lt;/html&gt;</a:t>
            </a:r>
            <a:endParaRPr lang="zh-CN" altLang="en-US"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锚链接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09525" y="1600575"/>
            <a:ext cx="7789937" cy="449351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常用于目标页内容很多，需定位到目标页内容中的某个具体位置时</a:t>
            </a:r>
            <a:endParaRPr lang="en-US" altLang="zh-CN" dirty="0" smtClean="0"/>
          </a:p>
          <a:p>
            <a:r>
              <a:rPr lang="zh-CN" altLang="en-US" dirty="0" smtClean="0"/>
              <a:t>实现步骤如下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sz="2800" b="0" dirty="0" smtClean="0"/>
              <a:t>在页面的乙位置设置标记：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&lt;a name= "marker" &gt;</a:t>
            </a:r>
            <a:r>
              <a:rPr lang="zh-CN" altLang="en-US" sz="2800" b="0" dirty="0" smtClean="0"/>
              <a:t>目标位置乙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&lt;/a&gt;</a:t>
            </a:r>
          </a:p>
          <a:p>
            <a:pPr lvl="1"/>
            <a:r>
              <a:rPr lang="zh-CN" altLang="en-US" sz="2800" b="0" dirty="0" smtClean="0"/>
              <a:t>在甲位置设置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zh-CN" altLang="en-US" sz="2800" b="0" dirty="0" smtClean="0"/>
              <a:t>属性值为</a:t>
            </a:r>
            <a:r>
              <a:rPr lang="en-US" sz="2800" b="0" dirty="0" smtClean="0"/>
              <a:t>"#</a:t>
            </a:r>
            <a:r>
              <a:rPr lang="zh-CN" altLang="en-US" sz="2800" b="0" dirty="0" smtClean="0"/>
              <a:t>标记名</a:t>
            </a:r>
            <a:r>
              <a:rPr lang="en-US" sz="2800" b="0" dirty="0" smtClean="0"/>
              <a:t>”</a:t>
            </a:r>
            <a:r>
              <a:rPr lang="zh-CN" altLang="en-US" sz="2800" b="0" dirty="0" smtClean="0"/>
              <a:t>，语法如下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:&lt;a </a:t>
            </a:r>
            <a:r>
              <a:rPr lang="en-US" sz="2800" b="0" dirty="0" err="1" smtClean="0">
                <a:latin typeface="Arial" pitchFamily="34" charset="0"/>
                <a:cs typeface="Arial" pitchFamily="34" charset="0"/>
              </a:rPr>
              <a:t>href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 ="#marker"&gt;</a:t>
            </a:r>
            <a:r>
              <a:rPr lang="zh-CN" altLang="en-US" sz="2800" b="0" dirty="0" smtClean="0"/>
              <a:t>当前位置甲</a:t>
            </a:r>
            <a:r>
              <a:rPr lang="en-US" sz="2800" b="0" dirty="0" smtClean="0">
                <a:latin typeface="Arial" pitchFamily="34" charset="0"/>
                <a:cs typeface="Arial" pitchFamily="34" charset="0"/>
              </a:rPr>
              <a:t>&lt;/a&gt;</a:t>
            </a:r>
            <a:r>
              <a:rPr lang="zh-CN" altLang="en-US" sz="2800" b="0" dirty="0" smtClean="0"/>
              <a:t>。</a:t>
            </a:r>
            <a:endParaRPr lang="en-US" altLang="zh-CN" sz="2800" b="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1470" y="1773610"/>
            <a:ext cx="3174588" cy="410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20140811_教师演示模板_李家双1120</Template>
  <TotalTime>959</TotalTime>
  <Words>3868</Words>
  <Application>Microsoft Office PowerPoint</Application>
  <PresentationFormat>自定义</PresentationFormat>
  <Paragraphs>480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模板</vt:lpstr>
      <vt:lpstr>HTML常用标签</vt:lpstr>
      <vt:lpstr>本章目标</vt:lpstr>
      <vt:lpstr>超级链接a标签</vt:lpstr>
      <vt:lpstr>a标签的链接路径</vt:lpstr>
      <vt:lpstr>a标签的链接路径</vt:lpstr>
      <vt:lpstr>a标签的链接路径</vt:lpstr>
      <vt:lpstr>超级链接的三种应用场合</vt:lpstr>
      <vt:lpstr>页面间链接</vt:lpstr>
      <vt:lpstr>锚链接</vt:lpstr>
      <vt:lpstr>功能性链接</vt:lpstr>
      <vt:lpstr>注释和特殊符号</vt:lpstr>
      <vt:lpstr>表单</vt:lpstr>
      <vt:lpstr>表单的执行原理</vt:lpstr>
      <vt:lpstr>表单</vt:lpstr>
      <vt:lpstr>表单的基本语法</vt:lpstr>
      <vt:lpstr>表单的基本语法</vt:lpstr>
      <vt:lpstr>表单元素的基本格式</vt:lpstr>
      <vt:lpstr>表单元素的介绍</vt:lpstr>
      <vt:lpstr>表单元素的介绍</vt:lpstr>
      <vt:lpstr>表单元素的介绍</vt:lpstr>
      <vt:lpstr>表单元素的介绍</vt:lpstr>
      <vt:lpstr>表单元素介绍：input元素小结</vt:lpstr>
      <vt:lpstr>表单元素的介绍</vt:lpstr>
      <vt:lpstr>表单元素的介绍</vt:lpstr>
      <vt:lpstr>表单的高级用法</vt:lpstr>
      <vt:lpstr>表单的高级用法</vt:lpstr>
      <vt:lpstr>小结</vt:lpstr>
      <vt:lpstr>表格基础</vt:lpstr>
      <vt:lpstr>表格的基本语法</vt:lpstr>
      <vt:lpstr>表格的创建</vt:lpstr>
      <vt:lpstr>跨行跨列的表格</vt:lpstr>
      <vt:lpstr>跨行跨列的表格</vt:lpstr>
      <vt:lpstr>跨行跨列的表格</vt:lpstr>
      <vt:lpstr>表格的高级用法</vt:lpstr>
      <vt:lpstr>表格的高级用法</vt:lpstr>
      <vt:lpstr>表格布局</vt:lpstr>
      <vt:lpstr>表格布局之图文布局</vt:lpstr>
      <vt:lpstr>表格布局之表单布局</vt:lpstr>
      <vt:lpstr>表格布局之表单布局</vt:lpstr>
      <vt:lpstr>表格布局之表单布局</vt:lpstr>
      <vt:lpstr>表格布局之表单布局</vt:lpstr>
      <vt:lpstr>表格布局之嵌套布局</vt:lpstr>
      <vt:lpstr>总结</vt:lpstr>
      <vt:lpstr>总结</vt:lpstr>
      <vt:lpstr> 总结</vt:lpstr>
    </vt:vector>
  </TitlesOfParts>
  <Company>WWW.JUJUMAO.ORG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JUJUMAO</dc:creator>
  <cp:lastModifiedBy>JUJUMAO</cp:lastModifiedBy>
  <cp:revision>139</cp:revision>
  <dcterms:created xsi:type="dcterms:W3CDTF">2014-03-26T02:48:42Z</dcterms:created>
  <dcterms:modified xsi:type="dcterms:W3CDTF">2015-11-23T06:30:03Z</dcterms:modified>
</cp:coreProperties>
</file>