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8" r:id="rId4"/>
    <p:sldId id="259" r:id="rId5"/>
    <p:sldId id="306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34" r:id="rId15"/>
    <p:sldId id="319" r:id="rId16"/>
    <p:sldId id="320" r:id="rId17"/>
    <p:sldId id="333" r:id="rId18"/>
    <p:sldId id="338" r:id="rId19"/>
    <p:sldId id="323" r:id="rId20"/>
    <p:sldId id="324" r:id="rId21"/>
    <p:sldId id="300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908D6-AE0D-476A-B81A-BF6B6C805FD1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2A933DF-5B9F-42CA-861D-700010F55BE7}" type="pres">
      <dgm:prSet presAssocID="{99D908D6-AE0D-476A-B81A-BF6B6C805FD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1B2BDD-A32F-45C4-A770-DB678B025BF7}" type="presOf" srcId="{99D908D6-AE0D-476A-B81A-BF6B6C805FD1}" destId="{62A933DF-5B9F-42CA-861D-700010F55BE7}" srcOrd="0" destOrd="0" presId="urn:microsoft.com/office/officeart/2005/8/layout/list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7839075" cy="3119437"/>
        <a:chOff x="0" y="0"/>
        <a:chExt cx="7839075" cy="3119437"/>
      </a:xfrm>
    </dsp:grpSpPr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HTML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第一节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27100" y="1358900"/>
            <a:ext cx="1573213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有序列表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3" descr="QQ截图2012121312572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2763" y="2170113"/>
            <a:ext cx="1628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808413" y="2619375"/>
            <a:ext cx="854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" name="Picture 8" descr="QQ截图201212031147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427734"/>
            <a:ext cx="847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71600" y="3147814"/>
            <a:ext cx="1573213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无序列表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4" descr="QQ截图201212131258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867894"/>
            <a:ext cx="16097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51920" y="4227934"/>
            <a:ext cx="854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" name="Picture 9" descr="QQ截图201212031147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11910"/>
            <a:ext cx="9048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27100" y="1449388"/>
            <a:ext cx="7750175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dl: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dl就是“定义列表”。比如说词典里面的词的解释、定义就可以用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这种列表。</a:t>
            </a:r>
            <a:r>
              <a:rPr lang="zh-CN" altLang="en-US" dirty="0">
                <a:latin typeface="Gill Sans" pitchFamily="2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8" descr="QQ截图2012121312592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1720" y="2427734"/>
            <a:ext cx="5048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44008" y="3291830"/>
            <a:ext cx="0" cy="1125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9" name="Picture 6" descr="QQ截图201212031157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443958"/>
            <a:ext cx="3009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7100" y="1449388"/>
            <a:ext cx="1223963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table: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表格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8" descr="QQ截图2012121313002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1720" y="2067694"/>
            <a:ext cx="29051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5004048" y="3291830"/>
            <a:ext cx="854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3" name="Picture 6" descr="QQ截图201212031214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075806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703263" y="1449388"/>
            <a:ext cx="3453189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段落是通过 &lt;p&gt; 标题定义的</a:t>
            </a:r>
            <a:r>
              <a:rPr lang="zh-CN" altLang="en-US" dirty="0">
                <a:latin typeface="Gill Sans" pitchFamily="2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755576" y="2571750"/>
            <a:ext cx="106045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换行</a:t>
            </a:r>
            <a:r>
              <a:rPr lang="zh-CN" altLang="en-US" dirty="0">
                <a:latin typeface="Gill Sans" pitchFamily="2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例：</a:t>
            </a:r>
            <a:endParaRPr lang="en-US" altLang="zh-CN" dirty="0">
              <a:latin typeface="Gill Sans" pitchFamily="2" charset="0"/>
              <a:ea typeface="宋体" panose="02010600030101010101" pitchFamily="2" charset="-122"/>
            </a:endParaRPr>
          </a:p>
        </p:txBody>
      </p:sp>
      <p:pic>
        <p:nvPicPr>
          <p:cNvPr id="39" name="Picture 29" descr="QQ截图2012121313025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80" y="3075806"/>
            <a:ext cx="6200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4572000" y="3507854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1" name="Picture 26" descr="QQ截图201212031355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299942"/>
            <a:ext cx="2562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8" descr="QQ截图201212131301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067694"/>
            <a:ext cx="275272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47713" y="1358900"/>
            <a:ext cx="4398962" cy="314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Gill Sans" pitchFamily="2" charset="0"/>
                <a:ea typeface="微软雅黑" panose="020B0503020204020204" pitchFamily="34" charset="-122"/>
              </a:rPr>
              <a:t>行属性标签</a:t>
            </a:r>
            <a:endParaRPr lang="zh-CN" altLang="en-US" b="1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b="1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Gill San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en-US" altLang="zh-CN" dirty="0">
                <a:latin typeface="Gill Sans" pitchFamily="2" charset="0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    无语义标签，类似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Gill Sans" pitchFamily="2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Gill Sans" pitchFamily="2" charset="0"/>
              </a:rPr>
              <a:t>:</a:t>
            </a:r>
            <a:endParaRPr lang="en-US" altLang="zh-CN" dirty="0">
              <a:latin typeface="Gill Sans" pitchFamily="2" charset="0"/>
            </a:endParaRPr>
          </a:p>
          <a:p>
            <a:pPr eaLnBrk="0" hangingPunct="0"/>
            <a:r>
              <a:rPr lang="en-US" altLang="zh-CN" dirty="0">
                <a:latin typeface="Gill Sans" pitchFamily="2" charset="0"/>
              </a:rPr>
              <a:t>    </a:t>
            </a:r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定义锚，有利于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搜索引擎优化</a:t>
            </a:r>
            <a:endParaRPr lang="zh-CN" altLang="en-US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    定义图片，用于在页面中显示图片</a:t>
            </a:r>
            <a:endParaRPr lang="zh-CN" altLang="en-US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Gill Sans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Picture 7" descr="QQ截图2012121313040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35896" y="2139702"/>
            <a:ext cx="27717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QQ截图201212131305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003798"/>
            <a:ext cx="4229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QQ截图201212131307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939902"/>
            <a:ext cx="43053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47713" y="1358900"/>
            <a:ext cx="2874962" cy="314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Gill Sans" pitchFamily="2" charset="0"/>
                <a:ea typeface="微软雅黑" panose="020B0503020204020204" pitchFamily="34" charset="-122"/>
              </a:rPr>
              <a:t>行属性标签</a:t>
            </a:r>
            <a:endParaRPr lang="zh-CN" altLang="en-US" b="1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b="1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Gill San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    定义文本的变量部分</a:t>
            </a:r>
            <a:endParaRPr lang="zh-CN" altLang="en-US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定义强调文本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   定义强调文本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7" descr="QQ截图2012121313110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95936" y="2139702"/>
            <a:ext cx="2286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QQ截图201212131312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787774"/>
            <a:ext cx="2933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QQ截图20121213131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91830"/>
            <a:ext cx="2114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5576" y="1347614"/>
            <a:ext cx="3349625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(块标签,特殊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表单提交 ，用于提交数据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7" descr="QQ截图201212131314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1995686"/>
            <a:ext cx="3505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QQ截图201212131319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9277" y="2861816"/>
            <a:ext cx="379095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QQ截图201212131316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795886"/>
            <a:ext cx="37433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932040" y="4227934"/>
            <a:ext cx="811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" name="Picture 11" descr="QQ截图201212131335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3939902"/>
            <a:ext cx="781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27584" y="2787774"/>
            <a:ext cx="5310187" cy="2225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Gill San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:定义多行的文本输入控件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select:定义选择列表（下拉列表）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option:定义选择列表中的选项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3568" y="1131590"/>
            <a:ext cx="45720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input:定义文本的变量部分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input的常用type属性值分别为：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8" descr="QQ截图2012121313250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1707654"/>
            <a:ext cx="44100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QQ截图201212131328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707654"/>
            <a:ext cx="17240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3723878"/>
            <a:ext cx="4311650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Gill Sans" pitchFamily="2" charset="0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的border属性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border语法：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border:像素值 线条类型 线条颜色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用法：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1" descr="QQ截图201212131330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629497"/>
            <a:ext cx="3733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899592" y="1635646"/>
            <a:ext cx="76835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html的块属性标签、行属性标签有哪些？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99592" y="2395538"/>
            <a:ext cx="76835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块属性与行属性的区别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899592" y="3147814"/>
            <a:ext cx="76835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html标签的规范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17588" y="1900238"/>
            <a:ext cx="4860925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html块元素标签与行属性标签的使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 latinLnBrk="1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完成HTML标签页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1"/>
          </p:nvPr>
        </p:nvGraphicFramePr>
        <p:xfrm>
          <a:off x="712788" y="1465263"/>
          <a:ext cx="7839075" cy="311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206769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71576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15616" y="343584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、浏览器的调试方法</a:t>
            </a:r>
            <a:endParaRPr lang="en-US"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923678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标签规范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、标签的基本属性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、熟记块级元素标签和行级元素标签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156363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页面的组成结构</a:t>
            </a:r>
            <a:endParaRPr lang="zh-CN" altLang="en-US" sz="2400" dirty="0"/>
          </a:p>
        </p:txBody>
      </p:sp>
      <p:pic>
        <p:nvPicPr>
          <p:cNvPr id="28" name="Picture 8" descr="QQ截图2012121313373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11760" y="2139702"/>
            <a:ext cx="42767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84568" y="1096328"/>
            <a:ext cx="7946900" cy="3950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Doctype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版本类型声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Gill Sans" pitchFamily="2" charset="0"/>
                <a:ea typeface="宋体" panose="02010600030101010101" pitchFamily="2" charset="-122"/>
              </a:rPr>
              <a:t>    声明文档，定义文档类型；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（html有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html1.0 html2.0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html3.2(已废除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)html4.0 html4.01 html5  xhtml1.0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xhtml2.0(草案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    &lt;!DOCTYPE&gt; </a:t>
            </a:r>
            <a:r>
              <a:rPr lang="zh-CN" altLang="en-US" dirty="0" smtClean="0"/>
              <a:t>声明必须是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文档的第一行，位于 </a:t>
            </a:r>
            <a:r>
              <a:rPr lang="en-US" altLang="zh-CN" dirty="0" smtClean="0"/>
              <a:t>&lt;html&gt; </a:t>
            </a:r>
            <a:r>
              <a:rPr lang="zh-CN" altLang="en-US" dirty="0" smtClean="0"/>
              <a:t>标签之前。</a:t>
            </a:r>
            <a:endParaRPr lang="zh-CN" altLang="en-US" dirty="0" smtClean="0"/>
          </a:p>
          <a:p>
            <a:r>
              <a:rPr lang="en-US" altLang="zh-CN" dirty="0" smtClean="0"/>
              <a:t>    &lt;!DOCTYPE&gt; </a:t>
            </a:r>
            <a:r>
              <a:rPr lang="zh-CN" altLang="en-US" dirty="0" smtClean="0"/>
              <a:t>声明不是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标签；它是指示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浏览器关于页面使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用哪个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版本进行编写的指令。</a:t>
            </a:r>
            <a:endParaRPr lang="zh-CN" altLang="en-US" dirty="0" smtClean="0"/>
          </a:p>
          <a:p>
            <a:r>
              <a:rPr lang="zh-CN" altLang="en-US" dirty="0" smtClean="0"/>
              <a:t>    在 </a:t>
            </a:r>
            <a:r>
              <a:rPr lang="en-US" altLang="zh-CN" dirty="0" smtClean="0"/>
              <a:t>HTML 4.01 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&lt;!DOCTYPE&gt; </a:t>
            </a:r>
            <a:r>
              <a:rPr lang="zh-CN" altLang="en-US" dirty="0" smtClean="0"/>
              <a:t>声明引用 </a:t>
            </a:r>
            <a:r>
              <a:rPr lang="en-US" altLang="zh-CN" dirty="0" smtClean="0"/>
              <a:t>DTD</a:t>
            </a:r>
            <a:r>
              <a:rPr lang="zh-CN" altLang="en-US" dirty="0" smtClean="0"/>
              <a:t>，因为 </a:t>
            </a:r>
            <a:r>
              <a:rPr lang="en-US" altLang="zh-CN" dirty="0" smtClean="0"/>
              <a:t>HTML 4.01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SGML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DTD </a:t>
            </a:r>
            <a:r>
              <a:rPr lang="zh-CN" altLang="en-US" dirty="0" smtClean="0"/>
              <a:t>规定了标记语言的规则，这样浏览器才能正确地呈现内容。</a:t>
            </a:r>
            <a:endParaRPr lang="zh-CN" altLang="en-US" dirty="0" smtClean="0"/>
          </a:p>
          <a:p>
            <a:pPr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1131590"/>
            <a:ext cx="703910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meta: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meta常用的属性，name属性、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中name属性的基本语法如下：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句话来声明整个网页的字符串集的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zh-CN" altLang="en-US" dirty="0">
                <a:latin typeface="Gill Sans" pitchFamily="2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dirty="0" smtClean="0"/>
              <a:t> </a:t>
            </a:r>
            <a:r>
              <a:rPr lang="en-US" altLang="zh-CN" sz="1400" dirty="0" smtClean="0">
                <a:solidFill>
                  <a:srgbClr val="FFFF00"/>
                </a:solidFill>
              </a:rPr>
              <a:t>utf-8 </a:t>
            </a:r>
            <a:r>
              <a:rPr lang="zh-CN" altLang="en-US" sz="1400" dirty="0" smtClean="0">
                <a:solidFill>
                  <a:srgbClr val="FFFF00"/>
                </a:solidFill>
              </a:rPr>
              <a:t>表示当前文档的字符集是采用</a:t>
            </a:r>
            <a:r>
              <a:rPr lang="en-US" altLang="zh-CN" sz="1400" dirty="0" smtClean="0">
                <a:solidFill>
                  <a:srgbClr val="FFFF00"/>
                </a:solidFill>
              </a:rPr>
              <a:t>utf-8</a:t>
            </a:r>
            <a:r>
              <a:rPr lang="zh-CN" altLang="en-US" sz="1400" dirty="0" smtClean="0">
                <a:solidFill>
                  <a:srgbClr val="FFFF00"/>
                </a:solidFill>
              </a:rPr>
              <a:t>的字符，也就是我们常说英文字符集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" descr="QQ截图201212131352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624" y="2355726"/>
            <a:ext cx="417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QQ截图201212131353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59782"/>
            <a:ext cx="25336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99592" y="372387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定义和用法</a:t>
            </a:r>
            <a:endParaRPr lang="zh-CN" altLang="en-US" b="1" dirty="0" smtClean="0"/>
          </a:p>
          <a:p>
            <a:r>
              <a:rPr lang="en-US" altLang="zh-CN" dirty="0" smtClean="0"/>
              <a:t>&lt;meta&gt; </a:t>
            </a:r>
            <a:r>
              <a:rPr lang="zh-CN" altLang="en-US" dirty="0" smtClean="0"/>
              <a:t>标签位于文档的头部，不包含任何内容。</a:t>
            </a:r>
            <a:endParaRPr lang="en-US" altLang="zh-CN" dirty="0" smtClean="0"/>
          </a:p>
          <a:p>
            <a:r>
              <a:rPr lang="en-US" altLang="zh-CN" dirty="0" smtClean="0"/>
              <a:t>&lt;meta&gt; </a:t>
            </a:r>
            <a:r>
              <a:rPr lang="zh-CN" altLang="en-US" dirty="0" smtClean="0"/>
              <a:t>标签的属性定义了与文档相关联的名称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值对。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27723" y="1585913"/>
            <a:ext cx="396615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title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    用来定义这个页面的标题,建议放在</a:t>
            </a:r>
            <a:r>
              <a:rPr lang="zh-CN" altLang="en-US" dirty="0">
                <a:latin typeface="Gill Sans" pitchFamily="2" charset="0"/>
              </a:rPr>
              <a:t> </a:t>
            </a:r>
            <a:endParaRPr lang="zh-CN" altLang="en-US" dirty="0">
              <a:latin typeface="Gill Sans" pitchFamily="2" charset="0"/>
            </a:endParaRPr>
          </a:p>
        </p:txBody>
      </p:sp>
      <p:pic>
        <p:nvPicPr>
          <p:cNvPr id="10" name="Picture 7" descr="QQ截图2012121313530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60032" y="2211710"/>
            <a:ext cx="25336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380312" y="2139702"/>
            <a:ext cx="14401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下</a:t>
            </a:r>
            <a:r>
              <a:rPr lang="zh-CN" altLang="en-US" dirty="0" smtClean="0">
                <a:latin typeface="Gill Sans" pitchFamily="2" charset="0"/>
                <a:ea typeface="微软雅黑" panose="020B0503020204020204" pitchFamily="34" charset="-122"/>
              </a:rPr>
              <a:t>面，如：  </a:t>
            </a:r>
            <a:endParaRPr lang="zh-CN" altLang="en-US" dirty="0">
              <a:latin typeface="Gill Sans" pitchFamily="2" charset="0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271576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&lt;title&gt;</a:t>
            </a:r>
            <a:r>
              <a:rPr lang="zh-CN" altLang="en-US" dirty="0" smtClean="0"/>
              <a:t>卓新科技</a:t>
            </a:r>
            <a:r>
              <a:rPr lang="en-US" altLang="zh-CN" dirty="0" smtClean="0"/>
              <a:t>&lt;title&gt;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grpSp>
        <p:nvGrpSpPr>
          <p:cNvPr id="9" name="Organization Chart 8"/>
          <p:cNvGrpSpPr>
            <a:grpSpLocks noChangeAspect="1"/>
          </p:cNvGrpSpPr>
          <p:nvPr/>
        </p:nvGrpSpPr>
        <p:grpSpPr bwMode="auto">
          <a:xfrm>
            <a:off x="755576" y="1707654"/>
            <a:ext cx="7359650" cy="2876550"/>
            <a:chOff x="0" y="0"/>
            <a:chExt cx="1872" cy="720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872" cy="7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1" name="_s17413"/>
            <p:cNvCxnSpPr>
              <a:cxnSpLocks noChangeShapeType="1"/>
              <a:stCxn id="15" idx="0"/>
              <a:endCxn id="13" idx="2"/>
            </p:cNvCxnSpPr>
            <p:nvPr/>
          </p:nvCxnSpPr>
          <p:spPr bwMode="auto">
            <a:xfrm rot="5400000" flipH="1">
              <a:off x="1116" y="108"/>
              <a:ext cx="144" cy="504"/>
            </a:xfrm>
            <a:prstGeom prst="bentConnector3">
              <a:avLst>
                <a:gd name="adj1" fmla="val 19889"/>
              </a:avLst>
            </a:prstGeom>
            <a:noFill/>
            <a:ln w="28575">
              <a:solidFill>
                <a:schemeClr val="tx1"/>
              </a:solidFill>
              <a:miter lim="800000"/>
            </a:ln>
          </p:spPr>
        </p:cxnSp>
        <p:cxnSp>
          <p:nvCxnSpPr>
            <p:cNvPr id="12" name="_s17414"/>
            <p:cNvCxnSpPr>
              <a:cxnSpLocks noChangeShapeType="1"/>
              <a:stCxn id="14" idx="0"/>
              <a:endCxn id="13" idx="2"/>
            </p:cNvCxnSpPr>
            <p:nvPr/>
          </p:nvCxnSpPr>
          <p:spPr bwMode="auto">
            <a:xfrm rot="-5400000">
              <a:off x="612" y="108"/>
              <a:ext cx="144" cy="504"/>
            </a:xfrm>
            <a:prstGeom prst="bentConnector3">
              <a:avLst>
                <a:gd name="adj1" fmla="val 19889"/>
              </a:avLst>
            </a:prstGeom>
            <a:noFill/>
            <a:ln w="28575">
              <a:solidFill>
                <a:schemeClr val="tx1"/>
              </a:solidFill>
              <a:miter lim="800000"/>
            </a:ln>
          </p:spPr>
        </p:cxnSp>
        <p:sp>
          <p:nvSpPr>
            <p:cNvPr id="13" name="_s17415"/>
            <p:cNvSpPr>
              <a:spLocks noChangeArrowheads="1"/>
            </p:cNvSpPr>
            <p:nvPr/>
          </p:nvSpPr>
          <p:spPr bwMode="auto">
            <a:xfrm>
              <a:off x="504" y="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html标签的基本属性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_s17416"/>
            <p:cNvSpPr>
              <a:spLocks noChangeArrowheads="1"/>
            </p:cNvSpPr>
            <p:nvPr/>
          </p:nvSpPr>
          <p:spPr bwMode="auto">
            <a:xfrm>
              <a:off x="0" y="432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zh-CN" altLang="en-US">
                  <a:latin typeface="Gill Sans" pitchFamily="2" charset="0"/>
                  <a:ea typeface="微软雅黑" panose="020B0503020204020204" pitchFamily="34" charset="-122"/>
                </a:rPr>
                <a:t>块级属性</a:t>
              </a:r>
              <a:endParaRPr lang="zh-CN" altLang="en-US">
                <a:latin typeface="Gill Sans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_s17417"/>
            <p:cNvSpPr>
              <a:spLocks noChangeArrowheads="1"/>
            </p:cNvSpPr>
            <p:nvPr/>
          </p:nvSpPr>
          <p:spPr bwMode="auto">
            <a:xfrm>
              <a:off x="1008" y="432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zh-CN" altLang="en-US">
                  <a:latin typeface="Gill Sans" pitchFamily="2" charset="0"/>
                  <a:ea typeface="微软雅黑" panose="020B0503020204020204" pitchFamily="34" charset="-122"/>
                </a:rPr>
                <a:t>行级属性</a:t>
              </a:r>
              <a:endParaRPr lang="zh-CN" altLang="en-US">
                <a:latin typeface="Gill Sans" pitchFamily="2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的基本标签</a:t>
            </a:r>
            <a:endParaRPr lang="zh-CN" altLang="en-US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55576" y="1203598"/>
            <a:ext cx="3636962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Gill Sans" pitchFamily="2" charset="0"/>
                <a:ea typeface="微软雅黑" panose="020B0503020204020204" pitchFamily="34" charset="-122"/>
              </a:rPr>
              <a:t>块属性标签</a:t>
            </a:r>
            <a:endParaRPr lang="zh-CN" altLang="en-US" b="1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b="1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Gill San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dirty="0">
                <a:latin typeface="Gill Sans" pitchFamily="2" charset="0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Gill Sans" pitchFamily="2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Gill Sans" pitchFamily="2" charset="0"/>
                <a:ea typeface="微软雅黑" panose="020B0503020204020204" pitchFamily="34" charset="-122"/>
              </a:rPr>
              <a:t>    无语义标签，主要用于布局</a:t>
            </a:r>
            <a:endParaRPr lang="en-US" altLang="zh-CN" dirty="0">
              <a:latin typeface="Gill Sans" pitchFamily="2" charset="0"/>
              <a:ea typeface="微软雅黑" panose="020B0503020204020204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55576" y="2427734"/>
            <a:ext cx="7083425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h1~h6: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作为标题使用，并且依据重要性递减。&lt;h1&gt;是最高的等级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8" descr="QQ截图2012121312555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67744" y="3219822"/>
            <a:ext cx="1981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275856" y="3723878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" name="Picture 15" descr="QQ截图201212031423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227934"/>
            <a:ext cx="1728192" cy="75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1475</Words>
  <Application>WPS 演示</Application>
  <PresentationFormat>全屏显示(16:9)</PresentationFormat>
  <Paragraphs>182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Segoe Print</vt:lpstr>
      <vt:lpstr>Symbol</vt:lpstr>
      <vt:lpstr>Calibri</vt:lpstr>
      <vt:lpstr>模板</vt:lpstr>
      <vt:lpstr>HTML</vt:lpstr>
      <vt:lpstr>内容提要</vt:lpstr>
      <vt:lpstr>课程目标</vt:lpstr>
      <vt:lpstr>HTML的结构</vt:lpstr>
      <vt:lpstr>HTML的结构</vt:lpstr>
      <vt:lpstr>HTML的结构</vt:lpstr>
      <vt:lpstr>HTML的结构</vt:lpstr>
      <vt:lpstr>HTML的基本标签</vt:lpstr>
      <vt:lpstr>HTML的基本标签</vt:lpstr>
      <vt:lpstr>HTML的基本标签</vt:lpstr>
      <vt:lpstr>HTML的基本标签</vt:lpstr>
      <vt:lpstr>HTML的基本标签</vt:lpstr>
      <vt:lpstr>HTML的基本标签</vt:lpstr>
      <vt:lpstr>HTML的基本标签</vt:lpstr>
      <vt:lpstr>HTML的基本标签</vt:lpstr>
      <vt:lpstr>HTML的基本标签</vt:lpstr>
      <vt:lpstr>HTML的基本标签</vt:lpstr>
      <vt:lpstr>总结</vt:lpstr>
      <vt:lpstr>作业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263</cp:revision>
  <dcterms:created xsi:type="dcterms:W3CDTF">2015-11-14T02:39:00Z</dcterms:created>
  <dcterms:modified xsi:type="dcterms:W3CDTF">2016-07-31T11:58:00Z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