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59" r:id="rId4"/>
    <p:sldId id="273" r:id="rId5"/>
    <p:sldId id="304" r:id="rId6"/>
    <p:sldId id="305" r:id="rId7"/>
    <p:sldId id="298" r:id="rId8"/>
    <p:sldId id="306" r:id="rId9"/>
    <p:sldId id="311" r:id="rId10"/>
    <p:sldId id="312" r:id="rId11"/>
    <p:sldId id="300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72" autoAdjust="0"/>
  </p:normalViewPr>
  <p:slideViewPr>
    <p:cSldViewPr>
      <p:cViewPr varScale="1">
        <p:scale>
          <a:sx n="88" d="100"/>
          <a:sy n="88" d="100"/>
        </p:scale>
        <p:origin x="-8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FAF4C-9BD4-4CA3-89AB-4FAB774C4533}" type="datetimeFigureOut">
              <a:rPr lang="zh-CN" altLang="en-US" smtClean="0"/>
              <a:pPr/>
              <a:t>2016/7/28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B3DCE-519C-4343-824C-2D527DA7FD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与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758432" y="1492765"/>
            <a:ext cx="7624763" cy="2877741"/>
          </a:xfrm>
          <a:prstGeom prst="rect">
            <a:avLst/>
          </a:prstGeom>
        </p:spPr>
        <p:txBody>
          <a:bodyPr lIns="68579" tIns="34289" rIns="68579" bIns="34289"/>
          <a:lstStyle>
            <a:lvl1pPr marL="428615" indent="-428615">
              <a:buFont typeface="Wingdings" panose="05000000000000000000" pitchFamily="2" charset="2"/>
              <a:buChar char="p"/>
              <a:defRPr sz="2700" b="1"/>
            </a:lvl1pPr>
            <a:lvl2pPr marL="557199" indent="-214308">
              <a:buFont typeface="Wingdings" panose="05000000000000000000" pitchFamily="2" charset="2"/>
              <a:buChar char="p"/>
              <a:defRPr sz="2400" b="1"/>
            </a:lvl2pPr>
            <a:lvl3pPr marL="857228" indent="-171446">
              <a:buFont typeface="Wingdings" panose="05000000000000000000" pitchFamily="2" charset="2"/>
              <a:buChar char="p"/>
              <a:defRPr sz="2100" b="1"/>
            </a:lvl3pPr>
            <a:lvl4pPr marL="1200120" indent="-171446">
              <a:buFont typeface="Wingdings" panose="05000000000000000000" pitchFamily="2" charset="2"/>
              <a:buChar char="p"/>
              <a:defRPr sz="1800" b="1"/>
            </a:lvl4pPr>
            <a:lvl5pPr marL="1543012" indent="-171446">
              <a:buFont typeface="Wingdings" panose="05000000000000000000" pitchFamily="2" charset="2"/>
              <a:buChar char="p"/>
              <a:defRPr sz="1800"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07945-DE3A-4D38-BA85-E26F6232F492}" type="datetimeFigureOut">
              <a:rPr lang="en-US"/>
              <a:pPr>
                <a:defRPr/>
              </a:pPr>
              <a:t>7/28/2016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2256" y="3067051"/>
            <a:ext cx="3544491" cy="180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1075135" y="121445"/>
            <a:ext cx="3508772" cy="120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721645" y="1331120"/>
            <a:ext cx="5553075" cy="2208610"/>
          </a:xfrm>
          <a:prstGeom prst="rect">
            <a:avLst/>
          </a:prstGeom>
        </p:spPr>
        <p:txBody>
          <a:bodyPr lIns="68579" tIns="34289" rIns="68579" bIns="34289"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104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谢 谢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3194F-432A-4B39-96A2-5856FC00CBF3}" type="datetimeFigureOut">
              <a:rPr lang="en-US"/>
              <a:pPr>
                <a:defRPr/>
              </a:pPr>
              <a:t>7/28/2016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444107" y="1384699"/>
            <a:ext cx="8296275" cy="3187304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rgbClr val="FFC000"/>
                </a:solidFill>
              </a:defRPr>
            </a:lvl1pPr>
            <a:lvl2pPr marL="557199" indent="-214308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2pPr>
            <a:lvl3pPr marL="900091" indent="-214308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3pPr>
            <a:lvl4pPr marL="1242982" indent="-214308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4pPr>
            <a:lvl5pPr marL="1585874" indent="-214308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3ED69-AE86-4E96-A10D-460D9F7FB38B}" type="datetimeFigureOut">
              <a:rPr lang="en-US"/>
              <a:pPr>
                <a:defRPr/>
              </a:pPr>
              <a:t>7/28/2016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730" y="521090"/>
            <a:ext cx="8565776" cy="249718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ctr">
              <a:defRPr sz="5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729" y="3018272"/>
            <a:ext cx="8565777" cy="646065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ctr">
              <a:buNone/>
              <a:defRPr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CDC51-9407-4422-A6C6-9EA5060E0691}" type="datetimeFigureOut">
              <a:rPr lang="en-US"/>
              <a:pPr>
                <a:defRPr/>
              </a:pPr>
              <a:t>7/28/2016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entury Gothic" pitchFamily="34" charset="0"/>
                <a:ea typeface="宋体" charset="-122"/>
              </a:defRPr>
            </a:lvl1pPr>
          </a:lstStyle>
          <a:p>
            <a:pPr>
              <a:defRPr/>
            </a:pPr>
            <a:fld id="{C30B4FC2-7205-4121-B240-3EEEE280CF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  <a:prstGeom prst="rect">
            <a:avLst/>
          </a:prstGeom>
        </p:spPr>
        <p:txBody>
          <a:bodyPr vert="horz" lIns="68579" tIns="34289" rIns="68579" bIns="34289" rtlCol="0" anchor="t">
            <a:noAutofit/>
          </a:bodyPr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>
          <a:xfrm>
            <a:off x="713189" y="1465660"/>
            <a:ext cx="7839075" cy="311943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8462-325E-4C74-A0C3-03F59B5ECA42}" type="datetimeFigureOut">
              <a:rPr lang="en-US"/>
              <a:pPr>
                <a:defRPr/>
              </a:pPr>
              <a:t>7/28/2016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21" y="2146301"/>
            <a:ext cx="6619243" cy="143673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l">
              <a:defRPr sz="30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8" y="3583036"/>
            <a:ext cx="6619244" cy="645300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l">
              <a:buNone/>
              <a:defRPr sz="1500"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8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C5403-F17D-4B3A-A005-E845D68F2692}" type="datetimeFigureOut">
              <a:rPr lang="en-US"/>
              <a:pPr>
                <a:defRPr/>
              </a:pPr>
              <a:t>7/28/2016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entury Gothic" pitchFamily="34" charset="0"/>
                <a:ea typeface="宋体" charset="-122"/>
              </a:defRPr>
            </a:lvl1pPr>
          </a:lstStyle>
          <a:p>
            <a:pPr>
              <a:defRPr/>
            </a:pPr>
            <a:fld id="{6AC8DD06-C860-49BC-AD9D-2476497226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519" y="1545433"/>
            <a:ext cx="3748220" cy="3146822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70"/>
            <a:ext cx="4151846" cy="3150184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6E0B8-A06C-4372-B987-39E0DCD02777}" type="datetimeFigureOut">
              <a:rPr lang="en-US"/>
              <a:pPr>
                <a:defRPr/>
              </a:pPr>
              <a:t>7/28/2016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entury Gothic" pitchFamily="34" charset="0"/>
                <a:ea typeface="宋体" charset="-122"/>
              </a:defRPr>
            </a:lvl1pPr>
          </a:lstStyle>
          <a:p>
            <a:pPr>
              <a:defRPr/>
            </a:pPr>
            <a:fld id="{E47FCC1F-708F-4FCD-83FA-939CE4BA2F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42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935" y="1428754"/>
            <a:ext cx="4363066" cy="430244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937" y="1885954"/>
            <a:ext cx="4363067" cy="2793626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7380" y="1415304"/>
            <a:ext cx="4284564" cy="434387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7380" y="1872504"/>
            <a:ext cx="4284564" cy="2820521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24C5F-C42B-4B07-A9E1-0593B93A149E}" type="datetimeFigureOut">
              <a:rPr lang="en-US"/>
              <a:pPr>
                <a:defRPr/>
              </a:pPr>
              <a:t>7/28/2016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entury Gothic" pitchFamily="34" charset="0"/>
                <a:ea typeface="宋体" charset="-122"/>
              </a:defRPr>
            </a:lvl1pPr>
          </a:lstStyle>
          <a:p>
            <a:pPr>
              <a:defRPr/>
            </a:pPr>
            <a:fld id="{E245F3CB-A4C7-4E56-92C8-44A043D422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F8880-9E2B-4986-8D94-E76E4EF169BF}" type="datetimeFigureOut">
              <a:rPr lang="en-US"/>
              <a:pPr>
                <a:defRPr/>
              </a:pPr>
              <a:t>7/28/2016</a:t>
            </a:fld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entury Gothic" pitchFamily="34" charset="0"/>
                <a:ea typeface="宋体" charset="-122"/>
              </a:defRPr>
            </a:lvl1pPr>
          </a:lstStyle>
          <a:p>
            <a:pPr>
              <a:defRPr/>
            </a:pPr>
            <a:fld id="{56152A53-0A23-4E96-BDA3-40459A93E0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6"/>
          <p:cNvCxnSpPr/>
          <p:nvPr/>
        </p:nvCxnSpPr>
        <p:spPr>
          <a:xfrm>
            <a:off x="2794397" y="1600201"/>
            <a:ext cx="0" cy="291226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/>
          <p:cNvCxnSpPr/>
          <p:nvPr/>
        </p:nvCxnSpPr>
        <p:spPr>
          <a:xfrm>
            <a:off x="5826919" y="1600202"/>
            <a:ext cx="0" cy="28324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5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518" y="1485902"/>
            <a:ext cx="2364342" cy="430161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6178" y="2000254"/>
            <a:ext cx="2348684" cy="2679326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6" y="1485900"/>
            <a:ext cx="2786708" cy="425496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31" y="2000252"/>
            <a:ext cx="2796724" cy="2650271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48629" y="1485901"/>
            <a:ext cx="2697830" cy="417905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48629" y="2000251"/>
            <a:ext cx="2697830" cy="2602983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F01C6-6B35-413A-BB61-35DC036C0C9C}" type="datetimeFigureOut">
              <a:rPr lang="en-US"/>
              <a:pPr>
                <a:defRPr/>
              </a:pPr>
              <a:t>7/28/2016</a:t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9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entury Gothic" pitchFamily="34" charset="0"/>
                <a:ea typeface="宋体" charset="-122"/>
              </a:defRPr>
            </a:lvl1pPr>
          </a:lstStyle>
          <a:p>
            <a:pPr>
              <a:defRPr/>
            </a:pPr>
            <a:fld id="{0925B405-C1D4-4A5B-AD4A-6C01A99955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7735491" y="4763"/>
            <a:ext cx="779859" cy="971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1" name="图片 14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511528" y="7144"/>
            <a:ext cx="2632472" cy="98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7"/>
          <p:cNvPicPr>
            <a:picLocks noChangeAspect="1"/>
          </p:cNvPicPr>
          <p:nvPr/>
        </p:nvPicPr>
        <p:blipFill>
          <a:blip r:embed="rId14" cstate="print"/>
          <a:srcRect l="3613"/>
          <a:stretch>
            <a:fillRect/>
          </a:stretch>
        </p:blipFill>
        <p:spPr bwMode="auto">
          <a:xfrm>
            <a:off x="0" y="2002632"/>
            <a:ext cx="3027760" cy="3140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9"/>
          <p:cNvPicPr>
            <a:picLocks noChangeAspect="1"/>
          </p:cNvPicPr>
          <p:nvPr/>
        </p:nvPicPr>
        <p:blipFill>
          <a:blip r:embed="rId15" cstate="print"/>
          <a:srcRect b="23320"/>
          <a:stretch>
            <a:fillRect/>
          </a:stretch>
        </p:blipFill>
        <p:spPr bwMode="auto">
          <a:xfrm>
            <a:off x="6454379" y="4572000"/>
            <a:ext cx="745331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1981" y="4812506"/>
            <a:ext cx="742950" cy="228600"/>
          </a:xfrm>
          <a:prstGeom prst="rect">
            <a:avLst/>
          </a:prstGeom>
        </p:spPr>
        <p:txBody>
          <a:bodyPr vert="horz" lIns="68580" tIns="34290" rIns="68580" bIns="3429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0" i="0">
                <a:solidFill>
                  <a:schemeClr val="tx1">
                    <a:tint val="75000"/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17CE30D-04C9-4F2C-853A-37EB3C0D5E78}" type="datetimeFigureOut">
              <a:rPr lang="en-US"/>
              <a:pPr>
                <a:defRPr/>
              </a:pPr>
              <a:t>7/28/2016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57213" indent="-214313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632" y="1923678"/>
            <a:ext cx="6694169" cy="676026"/>
          </a:xfrm>
        </p:spPr>
        <p:txBody>
          <a:bodyPr>
            <a:noAutofit/>
          </a:bodyPr>
          <a:lstStyle/>
          <a:p>
            <a:r>
              <a:rPr lang="en-US" altLang="zh-CN" sz="4400" dirty="0" smtClean="0"/>
              <a:t>CSS</a:t>
            </a:r>
            <a:r>
              <a:rPr lang="zh-CN" altLang="en-US" sz="4400" dirty="0" smtClean="0"/>
              <a:t>入门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4168" y="3003798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  </a:t>
            </a:r>
            <a:r>
              <a:rPr lang="zh-CN" altLang="en-US" sz="2800" smtClean="0"/>
              <a:t>第二节</a:t>
            </a:r>
            <a:endParaRPr lang="zh-CN" altLang="en-US" sz="2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</p:spPr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6" name="文本占位符 13314"/>
          <p:cNvSpPr>
            <a:spLocks noGrp="1" noChangeArrowheads="1"/>
          </p:cNvSpPr>
          <p:nvPr>
            <p:ph idx="4294967295"/>
          </p:nvPr>
        </p:nvSpPr>
        <p:spPr>
          <a:xfrm>
            <a:off x="695325" y="1419622"/>
            <a:ext cx="6756995" cy="2225278"/>
          </a:xfrm>
          <a:prstGeom prst="rect">
            <a:avLst/>
          </a:prstGeom>
        </p:spPr>
        <p:txBody>
          <a:bodyPr/>
          <a:lstStyle/>
          <a:p>
            <a:pPr marL="533400" indent="-533400">
              <a:lnSpc>
                <a:spcPct val="80000"/>
              </a:lnSpc>
              <a:buFont typeface="Arial" pitchFamily="34" charset="0"/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复习今天的课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533400" indent="-533400">
              <a:lnSpc>
                <a:spcPct val="80000"/>
              </a:lnSpc>
              <a:buFont typeface="Arial" pitchFamily="34" charset="0"/>
              <a:buAutoNum type="arabicPeriod"/>
            </a:pP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533400" indent="-533400">
              <a:lnSpc>
                <a:spcPct val="80000"/>
              </a:lnSpc>
              <a:buFont typeface="Arial" pitchFamily="34" charset="0"/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写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百度首页</a:t>
            </a:r>
          </a:p>
          <a:p>
            <a:pPr marL="533400" indent="-533400">
              <a:lnSpc>
                <a:spcPct val="80000"/>
              </a:lnSpc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26711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36"/>
          <p:cNvSpPr>
            <a:spLocks noGrp="1"/>
          </p:cNvSpPr>
          <p:nvPr>
            <p:ph type="title"/>
          </p:nvPr>
        </p:nvSpPr>
        <p:spPr>
          <a:xfrm>
            <a:off x="357158" y="2357436"/>
            <a:ext cx="8361985" cy="524696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dirty="0" smtClean="0">
                <a:latin typeface="微软雅黑" pitchFamily="34" charset="-122"/>
                <a:ea typeface="微软雅黑" pitchFamily="34" charset="-122"/>
              </a:rPr>
              <a:t>谢  谢</a:t>
            </a:r>
            <a:endParaRPr lang="zh-CN" altLang="en-US" sz="6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课前回顾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占位符 5122"/>
          <p:cNvSpPr>
            <a:spLocks noGrp="1" noChangeArrowheads="1"/>
          </p:cNvSpPr>
          <p:nvPr>
            <p:ph idx="4294967295"/>
          </p:nvPr>
        </p:nvSpPr>
        <p:spPr>
          <a:xfrm>
            <a:off x="251520" y="1707654"/>
            <a:ext cx="10166350" cy="2592388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dirty="0" smtClean="0"/>
              <a:t>html</a:t>
            </a:r>
            <a:r>
              <a:rPr lang="zh-CN" altLang="en-US" sz="2400" dirty="0" smtClean="0"/>
              <a:t>的代码规范有哪</a:t>
            </a:r>
            <a:r>
              <a:rPr lang="zh-CN" altLang="en-US" sz="2400" dirty="0" smtClean="0"/>
              <a:t>些</a:t>
            </a:r>
            <a:endParaRPr lang="en-US" altLang="zh-CN" sz="2400" dirty="0" smtClean="0"/>
          </a:p>
          <a:p>
            <a:endParaRPr lang="zh-CN" altLang="en-US" sz="2400" dirty="0" smtClean="0"/>
          </a:p>
          <a:p>
            <a:r>
              <a:rPr lang="en-US" altLang="zh-CN" sz="2400" dirty="0" smtClean="0"/>
              <a:t>table</a:t>
            </a:r>
            <a:r>
              <a:rPr lang="zh-CN" altLang="en-US" sz="2400" dirty="0" smtClean="0"/>
              <a:t>标签、</a:t>
            </a:r>
            <a:r>
              <a:rPr lang="en-US" altLang="zh-CN" sz="2400" dirty="0" err="1" smtClean="0"/>
              <a:t>iframe</a:t>
            </a:r>
            <a:r>
              <a:rPr lang="zh-CN" altLang="zh-CN" sz="2400" dirty="0" smtClean="0"/>
              <a:t>标签</a:t>
            </a:r>
            <a:r>
              <a:rPr lang="zh-CN" altLang="en-US" sz="2400" dirty="0" smtClean="0"/>
              <a:t>的属性有哪些</a:t>
            </a:r>
          </a:p>
          <a:p>
            <a:pPr>
              <a:buFont typeface="Arial" pitchFamily="34" charset="0"/>
              <a:buNone/>
            </a:pPr>
            <a:endParaRPr lang="zh-CN" alt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内</a:t>
            </a:r>
            <a:r>
              <a:rPr lang="zh-CN" altLang="en-US" dirty="0" smtClean="0"/>
              <a:t>容概要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占位符 6146"/>
          <p:cNvSpPr>
            <a:spLocks noGrp="1" noChangeArrowheads="1"/>
          </p:cNvSpPr>
          <p:nvPr>
            <p:ph idx="4294967295"/>
          </p:nvPr>
        </p:nvSpPr>
        <p:spPr>
          <a:xfrm>
            <a:off x="623888" y="1773238"/>
            <a:ext cx="10972800" cy="3095625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什么是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CSS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CSS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的引入方式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Font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属性</a:t>
            </a: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文本属性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Background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属性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CSS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5" name="文本占位符 7170"/>
          <p:cNvSpPr>
            <a:spLocks noGrp="1" noChangeArrowheads="1"/>
          </p:cNvSpPr>
          <p:nvPr>
            <p:ph idx="4294967295"/>
          </p:nvPr>
        </p:nvSpPr>
        <p:spPr>
          <a:xfrm>
            <a:off x="179512" y="1347614"/>
            <a:ext cx="5112568" cy="792163"/>
          </a:xfrm>
          <a:prstGeom prst="rect">
            <a:avLst/>
          </a:prstGeom>
        </p:spPr>
        <p:txBody>
          <a:bodyPr/>
          <a:lstStyle/>
          <a:p>
            <a:pPr lvl="1" latin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  <a:sym typeface="Gill Sans" charset="0"/>
              </a:rPr>
              <a:t>什么是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  <a:sym typeface="Gill Sans" charset="0"/>
              </a:rPr>
              <a:t>CSS</a:t>
            </a:r>
            <a:endParaRPr lang="zh-CN" altLang="en-US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7171"/>
          <p:cNvSpPr txBox="1">
            <a:spLocks noChangeArrowheads="1"/>
          </p:cNvSpPr>
          <p:nvPr/>
        </p:nvSpPr>
        <p:spPr bwMode="auto">
          <a:xfrm>
            <a:off x="179512" y="2355726"/>
            <a:ext cx="8280400" cy="151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lvl="1" fontAlgn="t" latin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CSS（cascading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Style Sheet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的缩写），可译为层叠样式表或级联样式表，是一组格式设置规则，用于控制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web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页面的外观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的引入方式</a:t>
            </a:r>
            <a:endParaRPr lang="zh-CN" altLang="en-US" dirty="0"/>
          </a:p>
        </p:txBody>
      </p:sp>
      <p:sp>
        <p:nvSpPr>
          <p:cNvPr id="5" name="文本占位符 8194"/>
          <p:cNvSpPr>
            <a:spLocks noGrp="1" noChangeArrowheads="1"/>
          </p:cNvSpPr>
          <p:nvPr>
            <p:ph idx="4294967295"/>
          </p:nvPr>
        </p:nvSpPr>
        <p:spPr>
          <a:xfrm>
            <a:off x="550863" y="2060575"/>
            <a:ext cx="7405513" cy="2671415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行内引入</a:t>
            </a: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头部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style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样式引入</a:t>
            </a: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外部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link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文件引入</a:t>
            </a: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导入外部样式表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@import”*.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”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FONT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9" name="文本占位符 11266"/>
          <p:cNvSpPr>
            <a:spLocks noGrp="1" noChangeArrowheads="1"/>
          </p:cNvSpPr>
          <p:nvPr>
            <p:ph idx="4294967295"/>
          </p:nvPr>
        </p:nvSpPr>
        <p:spPr>
          <a:xfrm>
            <a:off x="609600" y="1125538"/>
            <a:ext cx="8354888" cy="5616575"/>
          </a:xfrm>
          <a:prstGeom prst="rect">
            <a:avLst/>
          </a:prstGeom>
        </p:spPr>
        <p:txBody>
          <a:bodyPr/>
          <a:lstStyle/>
          <a:p>
            <a:r>
              <a:rPr lang="en-US" altLang="zh-CN" sz="2000" dirty="0" smtClean="0"/>
              <a:t>Font-</a:t>
            </a:r>
            <a:r>
              <a:rPr lang="en-US" altLang="zh-CN" sz="2000" dirty="0" err="1" smtClean="0"/>
              <a:t>family:"Times</a:t>
            </a:r>
            <a:r>
              <a:rPr lang="en-US" altLang="zh-CN" sz="2000" dirty="0" smtClean="0"/>
              <a:t> New </a:t>
            </a:r>
            <a:r>
              <a:rPr lang="en-US" altLang="zh-CN" sz="2000" dirty="0" err="1" smtClean="0"/>
              <a:t>Roman",Georgia,Serif</a:t>
            </a:r>
            <a:r>
              <a:rPr lang="en-US" altLang="zh-CN" sz="2000" dirty="0" smtClean="0"/>
              <a:t>; </a:t>
            </a:r>
          </a:p>
          <a:p>
            <a:r>
              <a:rPr lang="en-US" altLang="zh-CN" sz="2000" dirty="0" smtClean="0"/>
              <a:t>Font-size: 12px;</a:t>
            </a:r>
          </a:p>
          <a:p>
            <a:r>
              <a:rPr lang="en-US" altLang="zh-CN" sz="2000" dirty="0" smtClean="0"/>
              <a:t>Font-</a:t>
            </a:r>
            <a:r>
              <a:rPr lang="en-US" altLang="zh-CN" sz="2000" dirty="0" err="1" smtClean="0"/>
              <a:t>weight:bold|bolder|lighter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Font-</a:t>
            </a:r>
            <a:r>
              <a:rPr lang="en-US" altLang="zh-CN" sz="2000" dirty="0" err="1" smtClean="0"/>
              <a:t>style:normal|itailc|oblique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err="1" smtClean="0"/>
              <a:t>Font:font</a:t>
            </a:r>
            <a:r>
              <a:rPr lang="en-US" altLang="zh-CN" sz="2000" dirty="0" smtClean="0"/>
              <a:t>-style | font-weight | font-size | font-family;</a:t>
            </a:r>
          </a:p>
          <a:p>
            <a:endParaRPr lang="en-US" altLang="zh-CN" sz="2000" dirty="0" smtClean="0">
              <a:solidFill>
                <a:srgbClr val="3A3A3C"/>
              </a:solidFill>
            </a:endParaRPr>
          </a:p>
          <a:p>
            <a:endParaRPr lang="en-US" altLang="zh-CN" sz="2000" dirty="0" smtClean="0">
              <a:solidFill>
                <a:srgbClr val="3A3A3C"/>
              </a:solidFill>
            </a:endParaRPr>
          </a:p>
          <a:p>
            <a:pPr>
              <a:buFont typeface="Arial" pitchFamily="34" charset="0"/>
              <a:buNone/>
            </a:pPr>
            <a:r>
              <a:rPr lang="zh-CN" altLang="en-US" sz="2000" dirty="0" smtClean="0">
                <a:solidFill>
                  <a:srgbClr val="FD0303"/>
                </a:solidFill>
              </a:rPr>
              <a:t>注</a:t>
            </a:r>
            <a:r>
              <a:rPr lang="en-US" altLang="zh-CN" sz="2000" dirty="0" smtClean="0">
                <a:solidFill>
                  <a:srgbClr val="FD0303"/>
                </a:solidFill>
              </a:rPr>
              <a:t>:</a:t>
            </a:r>
            <a:r>
              <a:rPr lang="en-US" altLang="zh-CN" sz="2000" dirty="0" err="1" smtClean="0">
                <a:solidFill>
                  <a:srgbClr val="FD0303"/>
                </a:solidFill>
              </a:rPr>
              <a:t>font:normal</a:t>
            </a:r>
            <a:r>
              <a:rPr lang="en-US" altLang="zh-CN" sz="2000" dirty="0" smtClean="0">
                <a:solidFill>
                  <a:srgbClr val="FD0303"/>
                </a:solidFill>
              </a:rPr>
              <a:t> bold 12px "</a:t>
            </a:r>
            <a:r>
              <a:rPr lang="zh-CN" altLang="zh-CN" sz="2000" dirty="0" smtClean="0">
                <a:solidFill>
                  <a:srgbClr val="FD0303"/>
                </a:solidFill>
              </a:rPr>
              <a:t>微软雅黑</a:t>
            </a:r>
            <a:r>
              <a:rPr lang="en-US" altLang="zh-CN" sz="2000" dirty="0" smtClean="0">
                <a:solidFill>
                  <a:srgbClr val="FD0303"/>
                </a:solidFill>
              </a:rPr>
              <a:t>";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Text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4" name="文本占位符 9218"/>
          <p:cNvSpPr>
            <a:spLocks noGrp="1" noChangeArrowheads="1"/>
          </p:cNvSpPr>
          <p:nvPr>
            <p:ph idx="4294967295"/>
          </p:nvPr>
        </p:nvSpPr>
        <p:spPr>
          <a:xfrm>
            <a:off x="179512" y="1275606"/>
            <a:ext cx="8568952" cy="352901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Text-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align:left|center|right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Gill Sans" charset="0"/>
              </a:rPr>
              <a:t>Text-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sym typeface="Gill Sans" charset="0"/>
              </a:rPr>
              <a:t>decoration:none|underline|overline|line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Gill Sans" charset="0"/>
              </a:rPr>
              <a:t>-through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Text-indent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Line-height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Color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Word-spacing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Letter-spacing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5" name="文本占位符 10242"/>
          <p:cNvSpPr>
            <a:spLocks noGrp="1" noChangeArrowheads="1"/>
          </p:cNvSpPr>
          <p:nvPr>
            <p:ph idx="4294967295"/>
          </p:nvPr>
        </p:nvSpPr>
        <p:spPr>
          <a:xfrm>
            <a:off x="107504" y="1131590"/>
            <a:ext cx="8460432" cy="3816350"/>
          </a:xfrm>
          <a:prstGeom prst="rect">
            <a:avLst/>
          </a:prstGeom>
        </p:spPr>
        <p:txBody>
          <a:bodyPr/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Background-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color:#ccc|red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Background-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image:url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Background-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repeat:repeat|no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-repeat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Background-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position:x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y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Gill Sans" charset="0"/>
              </a:rPr>
              <a:t>background-attachment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Gill Sans" charset="0"/>
              </a:rPr>
              <a:t>: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Gill Sans" charset="0"/>
              </a:rPr>
              <a:t>scroll |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Gill Sans" charset="0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Gill Sans" charset="0"/>
              </a:rPr>
              <a:t>fixed</a:t>
            </a:r>
            <a:r>
              <a:rPr lang="zh-CN" altLang="en-US" sz="2000" b="1" dirty="0" smtClean="0">
                <a:sym typeface="Gill Sans" charset="0"/>
              </a:rPr>
              <a:t> 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</p:spPr>
        <p:txBody>
          <a:bodyPr/>
          <a:lstStyle/>
          <a:p>
            <a:r>
              <a:rPr lang="zh-CN" altLang="en-US" dirty="0" smtClean="0"/>
              <a:t>课程总结</a:t>
            </a:r>
            <a:endParaRPr lang="zh-CN" altLang="en-US" dirty="0"/>
          </a:p>
        </p:txBody>
      </p:sp>
      <p:sp>
        <p:nvSpPr>
          <p:cNvPr id="4" name="文本占位符 12290"/>
          <p:cNvSpPr>
            <a:spLocks noGrp="1" noChangeArrowheads="1"/>
          </p:cNvSpPr>
          <p:nvPr>
            <p:ph idx="4294967295"/>
          </p:nvPr>
        </p:nvSpPr>
        <p:spPr>
          <a:xfrm>
            <a:off x="395536" y="1275606"/>
            <a:ext cx="8136904" cy="1295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的引入方式有哪些</a:t>
            </a:r>
          </a:p>
          <a:p>
            <a:pPr>
              <a:lnSpc>
                <a:spcPct val="8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文本属性、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font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属性、背景属性都有哪些</a:t>
            </a:r>
          </a:p>
          <a:p>
            <a:pPr>
              <a:lnSpc>
                <a:spcPct val="8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纠错：</a:t>
            </a:r>
          </a:p>
        </p:txBody>
      </p:sp>
      <p:sp>
        <p:nvSpPr>
          <p:cNvPr id="5" name="文本框 12291"/>
          <p:cNvSpPr txBox="1">
            <a:spLocks noChangeArrowheads="1"/>
          </p:cNvSpPr>
          <p:nvPr/>
        </p:nvSpPr>
        <p:spPr bwMode="auto">
          <a:xfrm>
            <a:off x="611560" y="2499742"/>
            <a:ext cx="813690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Gill Sans" charset="0"/>
              </a:rPr>
              <a:t>.show{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Gill Sans" charset="0"/>
              </a:rPr>
              <a:t>	font-size:12px;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Gill Sans" charset="0"/>
              </a:rPr>
              <a:t>	font-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  <a:sym typeface="Gill Sans" charset="0"/>
              </a:rPr>
              <a:t>color:red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Gill Sans" charset="0"/>
              </a:rPr>
              <a:t>;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Gill Sans" charset="0"/>
              </a:rPr>
              <a:t>	font-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  <a:sym typeface="Gill Sans" charset="0"/>
              </a:rPr>
              <a:t>align:center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Gill Sans" charset="0"/>
              </a:rPr>
              <a:t>;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Gill Sans" charset="0"/>
              </a:rPr>
              <a:t>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  <a:sym typeface="Gill Sans" charset="0"/>
              </a:rPr>
              <a:t>background:#fff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Gill Sans" charset="0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  <a:sym typeface="Gill Sans" charset="0"/>
              </a:rPr>
              <a:t>url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Gill Sans" charset="0"/>
              </a:rPr>
              <a:t>(../images/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  <a:sym typeface="Gill Sans" charset="0"/>
              </a:rPr>
              <a:t>picture.gif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Gill Sans" charset="0"/>
              </a:rPr>
              <a:t>) 0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  <a:sym typeface="Gill Sans" charset="0"/>
              </a:rPr>
              <a:t>0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Gill Sans" charset="0"/>
              </a:rPr>
              <a:t> no-repeat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Gill Sans" charset="0"/>
              </a:rPr>
              <a:t>；</a:t>
            </a:r>
            <a:endParaRPr lang="en-US" altLang="zh-CN" sz="2000" dirty="0">
              <a:latin typeface="微软雅黑" pitchFamily="34" charset="-122"/>
              <a:ea typeface="微软雅黑" pitchFamily="34" charset="-122"/>
              <a:sym typeface="Gill Sans" charset="0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Gill Sans" charset="0"/>
              </a:rPr>
              <a:t>	}</a:t>
            </a:r>
          </a:p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85572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板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2942</TotalTime>
  <Words>232</Words>
  <Application>Microsoft Office PowerPoint</Application>
  <PresentationFormat>全屏显示(16:9)</PresentationFormat>
  <Paragraphs>58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模板</vt:lpstr>
      <vt:lpstr>CSS入门</vt:lpstr>
      <vt:lpstr>课前回顾</vt:lpstr>
      <vt:lpstr>内容概要</vt:lpstr>
      <vt:lpstr>CSS定义</vt:lpstr>
      <vt:lpstr>CSS的引入方式</vt:lpstr>
      <vt:lpstr>FONT属性</vt:lpstr>
      <vt:lpstr>Text属性</vt:lpstr>
      <vt:lpstr>Background属性</vt:lpstr>
      <vt:lpstr>课程总结</vt:lpstr>
      <vt:lpstr>作业</vt:lpstr>
      <vt:lpstr>谢  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UI产品集训</dc:title>
  <dc:creator>LuoXing</dc:creator>
  <cp:lastModifiedBy>Administrator</cp:lastModifiedBy>
  <cp:revision>261</cp:revision>
  <dcterms:created xsi:type="dcterms:W3CDTF">2015-11-14T02:39:17Z</dcterms:created>
  <dcterms:modified xsi:type="dcterms:W3CDTF">2016-07-28T04:36:40Z</dcterms:modified>
</cp:coreProperties>
</file>