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73" r:id="rId5"/>
    <p:sldId id="319" r:id="rId6"/>
    <p:sldId id="320" r:id="rId7"/>
    <p:sldId id="321" r:id="rId8"/>
    <p:sldId id="322" r:id="rId9"/>
    <p:sldId id="323" r:id="rId10"/>
    <p:sldId id="324" r:id="rId11"/>
    <p:sldId id="317" r:id="rId12"/>
    <p:sldId id="318" r:id="rId13"/>
    <p:sldId id="300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15" indent="-428615">
              <a:buFont typeface="Wingdings" panose="05000000000000000000" pitchFamily="2" charset="2"/>
              <a:buChar char="p"/>
              <a:defRPr sz="2700" b="1"/>
            </a:lvl1pPr>
            <a:lvl2pPr marL="557199" indent="-214308">
              <a:buFont typeface="Wingdings" panose="05000000000000000000" pitchFamily="2" charset="2"/>
              <a:buChar char="p"/>
              <a:defRPr sz="2400" b="1"/>
            </a:lvl2pPr>
            <a:lvl3pPr marL="857228" indent="-171446">
              <a:buFont typeface="Wingdings" panose="05000000000000000000" pitchFamily="2" charset="2"/>
              <a:buChar char="p"/>
              <a:defRPr sz="2100" b="1"/>
            </a:lvl3pPr>
            <a:lvl4pPr marL="1200120" indent="-171446">
              <a:buFont typeface="Wingdings" panose="05000000000000000000" pitchFamily="2" charset="2"/>
              <a:buChar char="p"/>
              <a:defRPr sz="1800" b="1"/>
            </a:lvl4pPr>
            <a:lvl5pPr marL="1543012" indent="-171446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7199" indent="-214308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900091" indent="-214308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982" indent="-214308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874" indent="-214308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  <a:pPr>
                <a:defRPr/>
              </a:pPr>
              <a:t>7/28/2016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4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5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213" indent="-214313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CSS</a:t>
            </a:r>
            <a:r>
              <a:rPr lang="zh-CN" altLang="en-US" sz="4400" dirty="0" smtClean="0"/>
              <a:t>定</a:t>
            </a:r>
            <a:r>
              <a:rPr lang="zh-CN" altLang="en-US" sz="4400" dirty="0" smtClean="0"/>
              <a:t>位与半透明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300379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第六节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半透明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76225" y="912813"/>
            <a:ext cx="83915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ts val="1688"/>
              </a:spcBef>
              <a:buSzPct val="108000"/>
              <a:buFont typeface="Wingdings" pitchFamily="2" charset="2"/>
              <a:buChar char="l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  <a:sym typeface="Hiragino Sans GB W3"/>
              </a:rPr>
              <a:t>filter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11560" y="1851670"/>
            <a:ext cx="8370887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1688"/>
              </a:spcBef>
              <a:buSzPct val="108000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IE的半透明滤镜。(IE6~8)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Hiragino Sans GB W3"/>
            </a:endParaRPr>
          </a:p>
          <a:p>
            <a:pPr eaLnBrk="0" hangingPunct="0">
              <a:spcBef>
                <a:spcPts val="1688"/>
              </a:spcBef>
              <a:buSzPct val="108000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Hiragino Sans GB W3"/>
              </a:rPr>
              <a:t>语法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sym typeface="Hiragino Sans GB W3"/>
              </a:rPr>
              <a:t>filter:alpha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Hiragino Sans GB W3"/>
              </a:rPr>
              <a:t>(opacity=number);</a:t>
            </a:r>
          </a:p>
          <a:p>
            <a:pPr eaLnBrk="0" hangingPunct="0">
              <a:spcBef>
                <a:spcPts val="1688"/>
              </a:spcBef>
              <a:buSzPct val="108000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number的取值为100-0之间的数值。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Hiragino Sans GB W3"/>
            </a:endParaRPr>
          </a:p>
          <a:p>
            <a:pPr eaLnBrk="0" hangingPunct="0">
              <a:spcBef>
                <a:spcPts val="1688"/>
              </a:spcBef>
              <a:buSzPct val="108000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因为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sym typeface="Hiragino Sans GB W3"/>
              </a:rPr>
              <a:t>ie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不支持opacity，只支持自己的滤镜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sym typeface="Hiragino Sans GB W3"/>
              </a:rPr>
              <a:t>fiter:alpha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Hiragino Sans GB W3"/>
              </a:rPr>
              <a:t>(opacity=50);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课程总结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7584" y="1779662"/>
            <a:ext cx="76835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latinLnBrk="1"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如何定位，定位元素是相对于谁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latinLnBrk="1">
              <a:buFont typeface="Wingdings" pitchFamily="2" charset="2"/>
              <a:buChar char="l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latinLnBrk="1"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如何设定元素半透明？</a:t>
            </a:r>
          </a:p>
          <a:p>
            <a:pPr marL="342900" indent="-342900" latinLnBrk="1">
              <a:buFont typeface="Wingdings" pitchFamily="2" charset="2"/>
              <a:buChar char="l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995686"/>
            <a:ext cx="6681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利用定位修改之前做过的项目，使页面更加美化</a:t>
            </a:r>
            <a:endParaRPr lang="zh-CN" altLang="en-US" sz="2400" b="1" dirty="0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谢  谢</a:t>
            </a:r>
            <a:endParaRPr lang="zh-CN" altLang="en-US" sz="6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课前回顾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55576" y="1181100"/>
            <a:ext cx="531018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60000"/>
              </a:lnSpc>
              <a:spcBef>
                <a:spcPts val="1688"/>
              </a:spcBef>
              <a:buSzPct val="108000"/>
              <a:buFont typeface="Wingdings" pitchFamily="2" charset="2"/>
              <a:buChar char="l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Hiragino Sans GB W3"/>
              </a:rPr>
              <a:t>float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属性的写法？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Hiragino Sans GB W3"/>
            </a:endParaRPr>
          </a:p>
          <a:p>
            <a:pPr marL="342900" indent="-342900" eaLnBrk="0" hangingPunct="0">
              <a:lnSpc>
                <a:spcPct val="160000"/>
              </a:lnSpc>
              <a:spcBef>
                <a:spcPts val="1688"/>
              </a:spcBef>
              <a:buSzPct val="108000"/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常见清除浮动的方法</a:t>
            </a:r>
          </a:p>
          <a:p>
            <a:pPr marL="342900" indent="-342900" eaLnBrk="0" hangingPunct="0">
              <a:lnSpc>
                <a:spcPct val="160000"/>
              </a:lnSpc>
              <a:spcBef>
                <a:spcPts val="1688"/>
              </a:spcBef>
              <a:buSzPct val="108000"/>
              <a:buFont typeface="Wingdings" pitchFamily="2" charset="2"/>
              <a:buChar char="l"/>
            </a:pPr>
            <a:r>
              <a:rPr lang="en-US" altLang="zh-CN" dirty="0">
                <a:latin typeface="Hiragino Sans GB W3"/>
                <a:ea typeface="微软雅黑" pitchFamily="34" charset="-122"/>
                <a:sym typeface="Hiragino Sans GB W3"/>
              </a:rPr>
              <a:t>display</a:t>
            </a:r>
            <a:r>
              <a:rPr lang="zh-CN" altLang="en-US" dirty="0">
                <a:latin typeface="Hiragino Sans GB W3"/>
                <a:ea typeface="微软雅黑" pitchFamily="34" charset="-122"/>
                <a:sym typeface="Hiragino Sans GB W3"/>
              </a:rPr>
              <a:t>和visibility的区别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内容概要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584" y="1347614"/>
            <a:ext cx="531018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60000"/>
              </a:lnSpc>
              <a:spcBef>
                <a:spcPts val="1688"/>
              </a:spcBef>
              <a:buSzPct val="108000"/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CSS定位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Hiragino Sans GB W3"/>
            </a:endParaRPr>
          </a:p>
          <a:p>
            <a:pPr marL="342900" indent="-342900" eaLnBrk="0" hangingPunct="0">
              <a:lnSpc>
                <a:spcPct val="160000"/>
              </a:lnSpc>
              <a:spcBef>
                <a:spcPts val="1688"/>
              </a:spcBef>
              <a:buSzPct val="108000"/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CSS半透明</a:t>
            </a:r>
            <a:endParaRPr lang="zh-CN" altLang="en-US" dirty="0">
              <a:latin typeface="Hiragino Sans GB W3"/>
              <a:ea typeface="微软雅黑" pitchFamily="34" charset="-122"/>
              <a:sym typeface="Hiragino Sans GB W3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课</a:t>
            </a:r>
            <a:r>
              <a:rPr lang="zh-CN" altLang="en-US" dirty="0" smtClean="0"/>
              <a:t>程引入</a:t>
            </a:r>
            <a:endParaRPr lang="zh-CN" altLang="en-US" dirty="0"/>
          </a:p>
        </p:txBody>
      </p:sp>
      <p:pic>
        <p:nvPicPr>
          <p:cNvPr id="4" name="图片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03598"/>
            <a:ext cx="4248472" cy="36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线形标注 1 5"/>
          <p:cNvSpPr/>
          <p:nvPr/>
        </p:nvSpPr>
        <p:spPr>
          <a:xfrm>
            <a:off x="6588224" y="1923678"/>
            <a:ext cx="1944216" cy="612648"/>
          </a:xfrm>
          <a:prstGeom prst="borderCallout1">
            <a:avLst>
              <a:gd name="adj1" fmla="val 52509"/>
              <a:gd name="adj2" fmla="val 65"/>
              <a:gd name="adj3" fmla="val 30765"/>
              <a:gd name="adj4" fmla="val -43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这里的半透明效果是怎么实现的？</a:t>
            </a:r>
            <a:endParaRPr lang="zh-CN" altLang="en-US" dirty="0"/>
          </a:p>
        </p:txBody>
      </p:sp>
      <p:sp>
        <p:nvSpPr>
          <p:cNvPr id="7" name="线形标注 2 6"/>
          <p:cNvSpPr/>
          <p:nvPr/>
        </p:nvSpPr>
        <p:spPr>
          <a:xfrm>
            <a:off x="6588224" y="4011910"/>
            <a:ext cx="2304256" cy="864096"/>
          </a:xfrm>
          <a:prstGeom prst="borderCallout2">
            <a:avLst>
              <a:gd name="adj1" fmla="val 45205"/>
              <a:gd name="adj2" fmla="val -1719"/>
              <a:gd name="adj3" fmla="val 18750"/>
              <a:gd name="adj4" fmla="val -16667"/>
              <a:gd name="adj5" fmla="val -55396"/>
              <a:gd name="adj6" fmla="val -94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文字在半透明层的上面并且不受到半透明的影响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76225" y="912813"/>
            <a:ext cx="776128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>
              <a:spcBef>
                <a:spcPts val="1688"/>
              </a:spcBef>
              <a:buSzPct val="108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Hiragino Sans GB W3"/>
              </a:rPr>
              <a:t>position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73113" y="1707654"/>
            <a:ext cx="8370887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1688"/>
              </a:spcBef>
              <a:buSzPct val="108000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Hiragino Sans GB W3"/>
              </a:rPr>
              <a:t>语法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Hiragino Sans GB W3"/>
              </a:rPr>
              <a:t>position:  absolute  |   relative   |  </a:t>
            </a:r>
            <a:r>
              <a:rPr lang="en-US" altLang="zh-CN" dirty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  <a:sym typeface="Hiragino Sans GB W3"/>
              </a:rPr>
              <a:t>static  |  fixed  |  inherit</a:t>
            </a:r>
          </a:p>
          <a:p>
            <a:pPr eaLnBrk="0" hangingPunct="0">
              <a:spcBef>
                <a:spcPts val="1688"/>
              </a:spcBef>
              <a:buSzPct val="108000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absolute:绝对定位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Hiragino Sans GB W3"/>
            </a:endParaRPr>
          </a:p>
          <a:p>
            <a:pPr eaLnBrk="0" hangingPunct="0">
              <a:spcBef>
                <a:spcPts val="1688"/>
              </a:spcBef>
              <a:buSzPct val="108000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relative:相对定位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Hiragino Sans GB W3"/>
            </a:endParaRPr>
          </a:p>
          <a:p>
            <a:pPr eaLnBrk="0" hangingPunct="0">
              <a:spcBef>
                <a:spcPts val="1688"/>
              </a:spcBef>
              <a:buSzPct val="108000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static:该值为position的默认值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Hiragino Sans GB W3"/>
            </a:endParaRPr>
          </a:p>
          <a:p>
            <a:pPr eaLnBrk="0" hangingPunct="0">
              <a:spcBef>
                <a:spcPts val="1688"/>
              </a:spcBef>
              <a:buSzPct val="108000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fixed:可定位相对于浏览器窗口的指定坐标。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Hiragino Sans GB W3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定位相关的属性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9860" y="912813"/>
            <a:ext cx="57023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>
              <a:spcBef>
                <a:spcPts val="1688"/>
              </a:spcBef>
              <a:buSzPct val="108000"/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sym typeface="Arial" pitchFamily="34" charset="0"/>
              </a:rPr>
              <a:t>absolute</a:t>
            </a:r>
            <a:endParaRPr lang="zh-CN" altLang="en-US" sz="2400" dirty="0">
              <a:latin typeface="微软雅黑" pitchFamily="34" charset="-122"/>
              <a:ea typeface="微软雅黑" pitchFamily="34" charset="-122"/>
              <a:sym typeface="Hiragino Sans GB W3"/>
            </a:endParaRPr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611560" y="1779662"/>
            <a:ext cx="72945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eaLnBrk="0" hangingPunct="0"/>
            <a:r>
              <a:rPr lang="zh-CN" altLang="en-US" dirty="0">
                <a:ea typeface="宋体" pitchFamily="2" charset="-122"/>
              </a:rPr>
              <a:t>参照浏览器左上角，如果不设置上右下左值，则默认以父元素的原点坐标为主；如果设置上右下左切父元素没有</a:t>
            </a:r>
            <a:r>
              <a:rPr lang="en-US" altLang="zh-CN" dirty="0">
                <a:ea typeface="宋体" pitchFamily="2" charset="-122"/>
              </a:rPr>
              <a:t>relative</a:t>
            </a:r>
            <a:r>
              <a:rPr lang="zh-CN" altLang="en-US" dirty="0">
                <a:ea typeface="宋体" pitchFamily="2" charset="-122"/>
              </a:rPr>
              <a:t>，那么当前的</a:t>
            </a:r>
            <a:r>
              <a:rPr lang="en-US" altLang="zh-CN" dirty="0">
                <a:ea typeface="宋体" pitchFamily="2" charset="-122"/>
              </a:rPr>
              <a:t>absolute</a:t>
            </a:r>
            <a:r>
              <a:rPr lang="zh-CN" altLang="en-US" dirty="0">
                <a:ea typeface="宋体" pitchFamily="2" charset="-122"/>
              </a:rPr>
              <a:t>是以浏览器左上角的原点进行定位，位置有上右下左决定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2571750"/>
            <a:ext cx="60404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>
              <a:spcBef>
                <a:spcPts val="1688"/>
              </a:spcBef>
              <a:buSzPct val="108000"/>
              <a:buFont typeface="Wingdings" pitchFamily="2" charset="2"/>
              <a:buChar char="l"/>
            </a:pPr>
            <a:r>
              <a:rPr lang="en-US" altLang="zh-CN" sz="2400" dirty="0">
                <a:latin typeface="微软雅黑" pitchFamily="34" charset="-122"/>
                <a:ea typeface="宋体" pitchFamily="2" charset="-122"/>
                <a:sym typeface="宋体" pitchFamily="2" charset="-122"/>
              </a:rPr>
              <a:t>relative</a:t>
            </a: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1560" y="3291830"/>
            <a:ext cx="7292975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eaLnBrk="0" hangingPunct="0"/>
            <a:r>
              <a:rPr lang="zh-CN" altLang="en-US" dirty="0">
                <a:ea typeface="宋体" pitchFamily="2" charset="-122"/>
              </a:rPr>
              <a:t>参照父级的原始点为原始点，无父级则以</a:t>
            </a:r>
            <a:r>
              <a:rPr lang="en-US" altLang="en-US" dirty="0">
                <a:ea typeface="宋体" pitchFamily="2" charset="-122"/>
              </a:rPr>
              <a:t>body</a:t>
            </a:r>
            <a:r>
              <a:rPr lang="zh-CN" altLang="en-US" dirty="0">
                <a:ea typeface="宋体" pitchFamily="2" charset="-122"/>
              </a:rPr>
              <a:t>的原始点为原始点，配合上右下左进行定位，当父级内有</a:t>
            </a:r>
            <a:r>
              <a:rPr lang="en-US" altLang="zh-CN" dirty="0">
                <a:ea typeface="宋体" pitchFamily="2" charset="-122"/>
              </a:rPr>
              <a:t>padding</a:t>
            </a:r>
            <a:r>
              <a:rPr lang="zh-CN" altLang="en-US" dirty="0">
                <a:ea typeface="宋体" pitchFamily="2" charset="-122"/>
              </a:rPr>
              <a:t>等</a:t>
            </a:r>
            <a:r>
              <a:rPr lang="en-US" altLang="zh-CN" dirty="0">
                <a:ea typeface="宋体" pitchFamily="2" charset="-122"/>
              </a:rPr>
              <a:t>CSS</a:t>
            </a:r>
            <a:r>
              <a:rPr lang="zh-CN" altLang="en-US" dirty="0">
                <a:ea typeface="宋体" pitchFamily="2" charset="-122"/>
              </a:rPr>
              <a:t>属性时，当前的原始点则参照父级内容区的原始点进行定位。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定位相关的属性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76225" y="912813"/>
            <a:ext cx="825621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>
              <a:spcBef>
                <a:spcPts val="1688"/>
              </a:spcBef>
              <a:buSzPct val="108000"/>
              <a:buFont typeface="Wingdings" pitchFamily="2" charset="2"/>
              <a:buChar char="l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  <a:sym typeface="Hiragino Sans GB W3"/>
              </a:rPr>
              <a:t>z-index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296863" y="1809750"/>
            <a:ext cx="8370887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1688"/>
              </a:spcBef>
              <a:buSzPct val="108000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Hiragino Sans GB W3"/>
              </a:rPr>
              <a:t>语法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Hiragino Sans GB W3"/>
              </a:rPr>
              <a:t>z-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sym typeface="Hiragino Sans GB W3"/>
              </a:rPr>
              <a:t>index:number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Hiragino Sans GB W3"/>
              </a:rPr>
              <a:t>  |  auto</a:t>
            </a:r>
          </a:p>
          <a:p>
            <a:pPr eaLnBrk="0" hangingPunct="0">
              <a:spcBef>
                <a:spcPts val="1688"/>
              </a:spcBef>
              <a:buSzPct val="108000"/>
            </a:pP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Hiragino Sans GB W3"/>
              </a:rPr>
              <a:t>z-index:设置元素的堆叠顺序，值可以为负。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Hiragino Sans GB W3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251520" y="3075806"/>
            <a:ext cx="8297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ea typeface="宋体" pitchFamily="2" charset="-122"/>
              </a:rPr>
              <a:t>父子关系是无法用</a:t>
            </a:r>
            <a:r>
              <a:rPr lang="en-US" altLang="zh-CN" dirty="0">
                <a:ea typeface="宋体" pitchFamily="2" charset="-122"/>
              </a:rPr>
              <a:t>z-index</a:t>
            </a:r>
            <a:r>
              <a:rPr lang="zh-CN" altLang="en-US" dirty="0">
                <a:ea typeface="宋体" pitchFamily="2" charset="-122"/>
              </a:rPr>
              <a:t>来设定上下关系的，一定是子级在上父级在下。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定位相关的属性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76225" y="912813"/>
            <a:ext cx="78517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514350" indent="-514350">
              <a:spcBef>
                <a:spcPts val="1688"/>
              </a:spcBef>
              <a:buSzPct val="108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sym typeface="Hiragino Sans GB W3"/>
              </a:rPr>
              <a:t>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Hiragino Sans GB W3"/>
              </a:rPr>
              <a:t>eft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sym typeface="Hiragino Sans GB W3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73113" y="1635646"/>
            <a:ext cx="837088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1688"/>
              </a:spcBef>
              <a:buSzPct val="108000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Hiragino Sans GB W3"/>
              </a:rPr>
              <a:t>语法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sym typeface="Hiragino Sans GB W3"/>
              </a:rPr>
              <a:t>left:length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Hiragino Sans GB W3"/>
              </a:rPr>
              <a:t>  |  auto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0625" y="1923678"/>
            <a:ext cx="785177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>
              <a:spcBef>
                <a:spcPts val="1688"/>
              </a:spcBef>
              <a:buSzPct val="108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Hiragino Sans GB W3"/>
              </a:rPr>
              <a:t>right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73113" y="2536056"/>
            <a:ext cx="837088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1688"/>
              </a:spcBef>
              <a:buSzPct val="108000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Hiragino Sans GB W3"/>
              </a:rPr>
              <a:t>语法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sym typeface="Hiragino Sans GB W3"/>
              </a:rPr>
              <a:t>right:length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Hiragino Sans GB W3"/>
              </a:rPr>
              <a:t>  |  auto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529" y="2859782"/>
            <a:ext cx="792088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ts val="1688"/>
              </a:spcBef>
              <a:buSzPct val="108000"/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Hiragino Sans GB W3"/>
              </a:rPr>
              <a:t> top</a:t>
            </a:r>
            <a:endParaRPr lang="zh-CN" altLang="en-US" sz="2400" dirty="0">
              <a:latin typeface="微软雅黑" pitchFamily="34" charset="-122"/>
              <a:ea typeface="微软雅黑" pitchFamily="34" charset="-122"/>
              <a:sym typeface="Hiragino Sans GB W3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73113" y="3435846"/>
            <a:ext cx="837088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1688"/>
              </a:spcBef>
              <a:buSzPct val="108000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Hiragino Sans GB W3"/>
              </a:rPr>
              <a:t>语法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sym typeface="Hiragino Sans GB W3"/>
              </a:rPr>
              <a:t>top:length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Hiragino Sans GB W3"/>
              </a:rPr>
              <a:t>  |  auto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3528" y="3651870"/>
            <a:ext cx="7851775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ts val="1688"/>
              </a:spcBef>
              <a:buSzPct val="108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Hiragino Sans GB W3"/>
              </a:rPr>
              <a:t>bottom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73113" y="4299942"/>
            <a:ext cx="837088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1688"/>
              </a:spcBef>
              <a:buSzPct val="108000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Hiragino Sans GB W3"/>
              </a:rPr>
              <a:t>语法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sym typeface="Hiragino Sans GB W3"/>
              </a:rPr>
              <a:t>bottom:length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Hiragino Sans GB W3"/>
              </a:rPr>
              <a:t>  |  auto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半透明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528" y="771550"/>
            <a:ext cx="83915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>
              <a:spcBef>
                <a:spcPts val="1688"/>
              </a:spcBef>
              <a:buSzPct val="108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Hiragino Sans GB W3"/>
              </a:rPr>
              <a:t>opacity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73113" y="1419622"/>
            <a:ext cx="8370887" cy="193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1688"/>
              </a:spcBef>
              <a:buSzPct val="108000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opacity属性定义元素的不透明度。(IE9+)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Hiragino Sans GB W3"/>
            </a:endParaRPr>
          </a:p>
          <a:p>
            <a:pPr eaLnBrk="0" hangingPunct="0">
              <a:spcBef>
                <a:spcPts val="1688"/>
              </a:spcBef>
              <a:buSzPct val="108000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Hiragino Sans GB W3"/>
              </a:rPr>
              <a:t>语法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：opacity:number(0-1之间的数值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Hiragino Sans GB W3"/>
              </a:rPr>
              <a:t>).</a:t>
            </a:r>
          </a:p>
          <a:p>
            <a:pPr eaLnBrk="0" hangingPunct="0">
              <a:spcBef>
                <a:spcPts val="1688"/>
              </a:spcBef>
              <a:buSzPct val="108000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opacity的值为1的元素是完全不透明的反之，值为0的是完全透明的，看不见的。</a:t>
            </a: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Hiragino Sans GB W3"/>
              </a:rPr>
              <a:t>opacity的不透明度会影响到内容及子元素。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Hiragino Sans GB W3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3075806"/>
            <a:ext cx="8391525" cy="50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>
              <a:spcBef>
                <a:spcPts val="1688"/>
              </a:spcBef>
              <a:buSzPct val="108000"/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Hiragino Sans GB W3"/>
              </a:rPr>
              <a:t>rgba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73112" y="3435847"/>
            <a:ext cx="8370888" cy="1707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1688"/>
              </a:spcBef>
              <a:buSzPct val="108000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rgba属性定义元素的颜色及不透明度。(IE9+)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Hiragino Sans GB W3"/>
            </a:endParaRPr>
          </a:p>
          <a:p>
            <a:pPr eaLnBrk="0" hangingPunct="0">
              <a:spcBef>
                <a:spcPts val="1688"/>
              </a:spcBef>
              <a:buSzPct val="108000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Hiragino Sans GB W3"/>
              </a:rPr>
              <a:t>语法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：color:rgba(X,X,X,Y).[X为0～255数值，Y为0～1数值]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Hiragino Sans GB W3"/>
            </a:endParaRPr>
          </a:p>
          <a:p>
            <a:pPr eaLnBrk="0" hangingPunct="0">
              <a:spcBef>
                <a:spcPts val="1688"/>
              </a:spcBef>
              <a:buSzPct val="108000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Hiragino Sans GB W3"/>
              </a:rPr>
              <a:t>rgba的Y值为1的元素是完全不透明的反之，值为0的是完全透明的，看不见的。</a:t>
            </a:r>
            <a:r>
              <a:rPr lang="zh-CN" altLang="en-US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Hiragino Sans GB W3"/>
              </a:rPr>
              <a:t>rgba的不透明度不会影响到内容及子元素。</a:t>
            </a:r>
            <a:endParaRPr lang="en-US" altLang="zh-CN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Hiragino Sans GB W3"/>
            </a:endParaRPr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3043</TotalTime>
  <Words>689</Words>
  <Application>Microsoft Office PowerPoint</Application>
  <PresentationFormat>全屏显示(16:9)</PresentationFormat>
  <Paragraphs>60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模板</vt:lpstr>
      <vt:lpstr>CSS定位与半透明</vt:lpstr>
      <vt:lpstr>课前回顾</vt:lpstr>
      <vt:lpstr>内容概要</vt:lpstr>
      <vt:lpstr>课程引入</vt:lpstr>
      <vt:lpstr>CSS定位</vt:lpstr>
      <vt:lpstr>定位相关的属性</vt:lpstr>
      <vt:lpstr>定位相关的属性</vt:lpstr>
      <vt:lpstr>定位相关的属性</vt:lpstr>
      <vt:lpstr>CSS半透明</vt:lpstr>
      <vt:lpstr>CSS半透明</vt:lpstr>
      <vt:lpstr>课程总结</vt:lpstr>
      <vt:lpstr>作业</vt:lpstr>
      <vt:lpstr>谢  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273</cp:revision>
  <dcterms:created xsi:type="dcterms:W3CDTF">2015-11-14T02:39:17Z</dcterms:created>
  <dcterms:modified xsi:type="dcterms:W3CDTF">2016-07-28T06:43:19Z</dcterms:modified>
</cp:coreProperties>
</file>