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59" r:id="rId4"/>
    <p:sldId id="273" r:id="rId5"/>
    <p:sldId id="304" r:id="rId6"/>
    <p:sldId id="305" r:id="rId7"/>
    <p:sldId id="298" r:id="rId8"/>
    <p:sldId id="306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00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15" indent="-428615">
              <a:buFont typeface="Wingdings" panose="05000000000000000000" pitchFamily="2" charset="2"/>
              <a:buChar char="p"/>
              <a:defRPr sz="2700" b="1"/>
            </a:lvl1pPr>
            <a:lvl2pPr marL="557199" indent="-214308">
              <a:buFont typeface="Wingdings" panose="05000000000000000000" pitchFamily="2" charset="2"/>
              <a:buChar char="p"/>
              <a:defRPr sz="2400" b="1"/>
            </a:lvl2pPr>
            <a:lvl3pPr marL="857228" indent="-171446">
              <a:buFont typeface="Wingdings" panose="05000000000000000000" pitchFamily="2" charset="2"/>
              <a:buChar char="p"/>
              <a:defRPr sz="2100" b="1"/>
            </a:lvl3pPr>
            <a:lvl4pPr marL="1200120" indent="-171446">
              <a:buFont typeface="Wingdings" panose="05000000000000000000" pitchFamily="2" charset="2"/>
              <a:buChar char="p"/>
              <a:defRPr sz="1800" b="1"/>
            </a:lvl4pPr>
            <a:lvl5pPr marL="1543012" indent="-171446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7199" indent="-214308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900091" indent="-214308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982" indent="-214308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874" indent="-214308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  <a:pPr>
                <a:defRPr/>
              </a:pPr>
              <a:t>7/28/2016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4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5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213" indent="-214313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en-US" altLang="zh-CN" sz="4400" dirty="0" smtClean="0"/>
              <a:t>CSS</a:t>
            </a:r>
            <a:r>
              <a:rPr lang="zh-CN" altLang="en-US" sz="4400" dirty="0" smtClean="0"/>
              <a:t>盒模型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300379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800" dirty="0" smtClean="0"/>
              <a:t>第四节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/>
          <a:lstStyle/>
          <a:p>
            <a:r>
              <a:rPr lang="en-US" altLang="zh-CN" dirty="0" smtClean="0"/>
              <a:t>Border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131590"/>
            <a:ext cx="7575053" cy="863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457200" marR="0" lvl="0" indent="-457200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border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974403" y="2139702"/>
            <a:ext cx="7053981" cy="25275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257175" marR="0" lvl="0" indent="-257175" algn="l" defTabSz="342900" rtl="0" eaLnBrk="1" fontAlgn="base" latinLnBrk="0" hangingPunct="1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元素的边框是围绕元素内容和内边距的一条线或多条线</a:t>
            </a:r>
          </a:p>
          <a:p>
            <a:pPr marL="257175" marR="0" lvl="0" indent="-257175" algn="l" defTabSz="342900" rtl="0" eaLnBrk="1" fontAlgn="base" latinLnBrk="0" hangingPunct="1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语法：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border-top|right|bottom|left:border-width|</a:t>
            </a:r>
          </a:p>
          <a:p>
            <a:pPr marL="257175" marR="0" lvl="0" indent="-257175" algn="l" defTabSz="342900" rtl="0" eaLnBrk="1" fontAlgn="base" latinLnBrk="0" hangingPunct="1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border-style|border-color;</a:t>
            </a:r>
          </a:p>
          <a:p>
            <a:pPr marL="257175" marR="0" lvl="0" indent="-257175" algn="l" defTabSz="342900" rtl="0" eaLnBrk="1" fontAlgn="base" latinLnBrk="0" hangingPunct="1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border简写属性，用于把边框的所有属性设置到一个声明中。</a:t>
            </a:r>
          </a:p>
        </p:txBody>
      </p:sp>
    </p:spTree>
    <p:extLst>
      <p:ext uri="{BB962C8B-B14F-4D97-AF65-F5344CB8AC3E}">
        <p14:creationId xmlns:p14="http://schemas.microsoft.com/office/powerpoint/2010/main" xmlns="" val="24326711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39502"/>
            <a:ext cx="7430549" cy="830357"/>
          </a:xfrm>
        </p:spPr>
        <p:txBody>
          <a:bodyPr/>
          <a:lstStyle/>
          <a:p>
            <a:r>
              <a:rPr lang="en-US" altLang="zh-CN" dirty="0" smtClean="0"/>
              <a:t>Display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552" y="1059582"/>
            <a:ext cx="5918869" cy="863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457200" marR="0" lvl="0" indent="-457200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display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974403" y="1923678"/>
            <a:ext cx="6765949" cy="2867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257175" marR="0" lvl="0" indent="-257175" algn="l" defTabSz="342900" rtl="0" eaLnBrk="1" fontAlgn="base" latinLnBrk="0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规定元素应该声称的框的类型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257175" marR="0" lvl="0" indent="-257175" algn="l" defTabSz="342900" rtl="0" eaLnBrk="1" fontAlgn="base" latinLnBrk="0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语法：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display:block|none|inline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|inline-block</a:t>
            </a:r>
          </a:p>
          <a:p>
            <a:pPr marL="257175" marR="0" lvl="0" indent="-257175" algn="l" defTabSz="342900" rtl="0" eaLnBrk="1" fontAlgn="base" latinLnBrk="0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block:该元素以块属性显示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257175" marR="0" lvl="0" indent="-257175" algn="l" defTabSz="342900" rtl="0" eaLnBrk="1" fontAlgn="base" latinLnBrk="0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none:该元素隐藏，不会被显示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257175" marR="0" lvl="0" indent="-257175" algn="l" defTabSz="342900" rtl="0" eaLnBrk="1" fontAlgn="base" latinLnBrk="0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nline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:以行内属性显示</a:t>
            </a:r>
          </a:p>
          <a:p>
            <a:pPr marL="257175" marR="0" lvl="0" indent="-257175" algn="l" defTabSz="342900" rtl="0" eaLnBrk="1" fontAlgn="base" latinLnBrk="0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inline-block:行内元素可设置宽高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标准模式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275606"/>
            <a:ext cx="7718052" cy="129438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257175" marR="0" lvl="0" indent="-257175" algn="l" defTabSz="342900" rtl="0" eaLnBrk="1" fontAlgn="base" latinLnBrk="0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Hiragino Sans GB W3" pitchFamily="2" charset="-122"/>
              </a:rPr>
              <a:t>           标准模式的盒模型是由w3c提出，它的计算方法是:占的空间的宽度等于内容的宽度＋左右内边距的宽度＋左右边框的宽度＋左右外边距的宽度</a:t>
            </a:r>
          </a:p>
          <a:p>
            <a:pPr marL="257175" marR="0" lvl="0" indent="-257175" algn="l" defTabSz="342900" rtl="0" eaLnBrk="1" fontAlgn="base" latinLnBrk="0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  <a:sym typeface="Hiragino Sans GB W3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211710"/>
            <a:ext cx="4896544" cy="2755737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怪异模式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528" y="1131590"/>
            <a:ext cx="7287021" cy="302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257175" marR="0" lvl="0" indent="-257175" algn="l" defTabSz="342900" rtl="0" eaLnBrk="1" fontAlgn="base" latinLnBrk="0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Hiragino Sans GB W3" pitchFamily="2" charset="-122"/>
              </a:rPr>
              <a:t>           由于各个浏览器设计的不同，盒模型在不同的浏览器中的表现也不同：怪异模式是指在IE6及更早的IE版本下盒模型的计算方法：所占空间总宽度等于内容＋外边距</a:t>
            </a:r>
          </a:p>
        </p:txBody>
      </p:sp>
      <p:pic>
        <p:nvPicPr>
          <p:cNvPr id="5" name="Picture 4" descr="k"/>
          <p:cNvPicPr>
            <a:picLocks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303520"/>
            <a:ext cx="3960440" cy="2647439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标准和怪异模式的异同点</a:t>
            </a:r>
            <a:endParaRPr lang="zh-CN" alt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67544" y="1059582"/>
            <a:ext cx="828092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Hiragino Sans GB W3" pitchFamily="2" charset="-122"/>
              </a:rPr>
              <a:t>相同点：都是由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Hiragino Sans GB W3" pitchFamily="2" charset="-122"/>
              </a:rPr>
              <a:t>margin ,</a:t>
            </a:r>
            <a:r>
              <a:rPr lang="en-US" altLang="zh-CN" sz="20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Hiragino Sans GB W3" pitchFamily="2" charset="-122"/>
              </a:rPr>
              <a:t>border,padding,content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Hiragino Sans GB W3" pitchFamily="2" charset="-122"/>
              </a:rPr>
              <a:t>组成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Hiragino Sans GB W3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Hiragino Sans GB W3" pitchFamily="2" charset="-122"/>
              </a:rPr>
              <a:t>不同点：计算宽/高度方法的不同，标准模式下盒子的总宽度是由</a:t>
            </a:r>
            <a:r>
              <a:rPr lang="en-US" altLang="zh-CN" sz="20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Hiragino Sans GB W3" pitchFamily="2" charset="-122"/>
              </a:rPr>
              <a:t>margin,padding,border,content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Hiragino Sans GB W3" pitchFamily="2" charset="-122"/>
              </a:rPr>
              <a:t>的相加得来；怪异模式下：总宽度是由content减去padding、border得来的。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课程总结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552" y="1059582"/>
            <a:ext cx="6412954" cy="1367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盒模型的主要属性：</a:t>
            </a:r>
            <a:b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margin、padding、border、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3806" y="1635298"/>
            <a:ext cx="8174658" cy="21605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457200" marR="0" lvl="0" indent="-457200" algn="l" defTabSz="342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标准模式的计算方式：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margin + padding+ border+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Hiragino Sans GB W3" pitchFamily="2" charset="-122"/>
              </a:rPr>
              <a:t> content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73806" y="3075806"/>
            <a:ext cx="7886626" cy="205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怪异模式的计算方式：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Hiragino Sans GB W3" pitchFamily="2" charset="-122"/>
              </a:rPr>
              <a:t>所占空间总宽度等于内容＋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Hiragino Sans GB W3" pitchFamily="2" charset="-122"/>
              </a:rPr>
              <a:t>margin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7584" y="2427734"/>
            <a:ext cx="7359029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571500" marR="0" lvl="0" indent="-571500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把CSS的各个基础样式都练习一遍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571500" marR="0" lvl="0" indent="-571500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lang="en-US" altLang="zh-CN" sz="20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571500" marR="0" lvl="0" indent="-571500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571500" marR="0" lvl="0" indent="-571500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通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过盒模型完成百度首页的制作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谢  谢</a:t>
            </a:r>
            <a:endParaRPr lang="zh-CN" altLang="en-US" sz="6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课前回顾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5577" y="1203598"/>
            <a:ext cx="136815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latin typeface="Gill Sans" pitchFamily="2" charset="0"/>
                <a:ea typeface="微软雅黑" pitchFamily="34" charset="-122"/>
              </a:rPr>
              <a:t>字体大小</a:t>
            </a:r>
          </a:p>
          <a:p>
            <a:pPr>
              <a:lnSpc>
                <a:spcPct val="200000"/>
              </a:lnSpc>
            </a:pPr>
            <a:r>
              <a:rPr lang="zh-CN" altLang="en-US" sz="1200" dirty="0">
                <a:latin typeface="Gill Sans" pitchFamily="2" charset="0"/>
                <a:ea typeface="微软雅黑" pitchFamily="34" charset="-122"/>
              </a:rPr>
              <a:t>字体粗细</a:t>
            </a:r>
          </a:p>
          <a:p>
            <a:pPr>
              <a:lnSpc>
                <a:spcPct val="200000"/>
              </a:lnSpc>
            </a:pPr>
            <a:r>
              <a:rPr lang="zh-CN" altLang="en-US" sz="1200" dirty="0">
                <a:latin typeface="Gill Sans" pitchFamily="2" charset="0"/>
                <a:ea typeface="微软雅黑" pitchFamily="34" charset="-122"/>
              </a:rPr>
              <a:t>字体颜色</a:t>
            </a:r>
          </a:p>
          <a:p>
            <a:pPr>
              <a:lnSpc>
                <a:spcPct val="200000"/>
              </a:lnSpc>
            </a:pPr>
            <a:r>
              <a:rPr lang="zh-CN" altLang="en-US" sz="1200" dirty="0">
                <a:latin typeface="Gill Sans" pitchFamily="2" charset="0"/>
                <a:ea typeface="微软雅黑" pitchFamily="34" charset="-122"/>
              </a:rPr>
              <a:t>文本修饰</a:t>
            </a:r>
          </a:p>
          <a:p>
            <a:pPr>
              <a:lnSpc>
                <a:spcPct val="200000"/>
              </a:lnSpc>
            </a:pPr>
            <a:r>
              <a:rPr lang="zh-CN" altLang="en-US" sz="1200" dirty="0">
                <a:latin typeface="Gill Sans" pitchFamily="2" charset="0"/>
                <a:ea typeface="微软雅黑" pitchFamily="34" charset="-122"/>
              </a:rPr>
              <a:t>行高</a:t>
            </a:r>
          </a:p>
          <a:p>
            <a:pPr>
              <a:lnSpc>
                <a:spcPct val="200000"/>
              </a:lnSpc>
            </a:pPr>
            <a:r>
              <a:rPr lang="zh-CN" altLang="en-US" sz="1200" dirty="0">
                <a:latin typeface="Gill Sans" pitchFamily="2" charset="0"/>
                <a:ea typeface="微软雅黑" pitchFamily="34" charset="-122"/>
              </a:rPr>
              <a:t>文本的缩进</a:t>
            </a:r>
          </a:p>
          <a:p>
            <a:pPr>
              <a:lnSpc>
                <a:spcPct val="200000"/>
              </a:lnSpc>
            </a:pPr>
            <a:r>
              <a:rPr lang="zh-CN" altLang="en-US" sz="1200" dirty="0">
                <a:latin typeface="Gill Sans" pitchFamily="2" charset="0"/>
                <a:ea typeface="微软雅黑" pitchFamily="34" charset="-122"/>
              </a:rPr>
              <a:t>文本对齐</a:t>
            </a:r>
          </a:p>
          <a:p>
            <a:pPr>
              <a:lnSpc>
                <a:spcPct val="200000"/>
              </a:lnSpc>
            </a:pPr>
            <a:r>
              <a:rPr lang="zh-CN" altLang="en-US" sz="1200" dirty="0">
                <a:latin typeface="Gill Sans" pitchFamily="2" charset="0"/>
                <a:ea typeface="微软雅黑" pitchFamily="34" charset="-122"/>
              </a:rPr>
              <a:t>背景重复</a:t>
            </a:r>
          </a:p>
          <a:p>
            <a:pPr>
              <a:lnSpc>
                <a:spcPct val="200000"/>
              </a:lnSpc>
            </a:pPr>
            <a:r>
              <a:rPr lang="zh-CN" altLang="en-US" sz="1200" dirty="0">
                <a:latin typeface="Gill Sans" pitchFamily="2" charset="0"/>
                <a:ea typeface="微软雅黑" pitchFamily="34" charset="-122"/>
              </a:rPr>
              <a:t>背景是否滚动</a:t>
            </a:r>
          </a:p>
          <a:p>
            <a:pPr>
              <a:lnSpc>
                <a:spcPct val="200000"/>
              </a:lnSpc>
            </a:pPr>
            <a:r>
              <a:rPr lang="zh-CN" altLang="en-US" sz="1200" dirty="0">
                <a:latin typeface="Gill Sans" pitchFamily="2" charset="0"/>
                <a:ea typeface="微软雅黑" pitchFamily="34" charset="-122"/>
              </a:rPr>
              <a:t>背景定位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5976" y="1275606"/>
            <a:ext cx="223224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Text-align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Background-position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Line-height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Color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Background-attachment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Background-repeat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Font-size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Text-indent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Text-decoration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Font-weight</a:t>
            </a:r>
            <a:endParaRPr lang="zh-CN" altLang="en-US" sz="12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619672" y="1491630"/>
            <a:ext cx="2736304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619672" y="1923678"/>
            <a:ext cx="2808312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547664" y="2211710"/>
            <a:ext cx="28083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619672" y="2571750"/>
            <a:ext cx="2736304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1547664" y="2139702"/>
            <a:ext cx="280831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763688" y="3291830"/>
            <a:ext cx="266429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1475656" y="1419622"/>
            <a:ext cx="2952328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1619672" y="3219822"/>
            <a:ext cx="280831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1835696" y="2859782"/>
            <a:ext cx="2592288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619672" y="1851670"/>
            <a:ext cx="2808312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内容概要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95536" y="1059583"/>
            <a:ext cx="7776864" cy="381642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257175" marR="0" lvl="0" indent="-257175" algn="l" defTabSz="342900" rtl="0" eaLnBrk="1" fontAlgn="base" latinLnBrk="0" hangingPunct="1">
              <a:lnSpc>
                <a:spcPct val="20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100000"/>
              <a:buFont typeface="Wingdings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margin属性</a:t>
            </a:r>
          </a:p>
          <a:p>
            <a:pPr marL="257175" marR="0" lvl="0" indent="-257175" algn="l" defTabSz="342900" rtl="0" eaLnBrk="1" fontAlgn="base" latinLnBrk="0" hangingPunct="1">
              <a:lnSpc>
                <a:spcPct val="20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100000"/>
              <a:buFont typeface="Wingdings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padding属性</a:t>
            </a:r>
          </a:p>
          <a:p>
            <a:pPr marL="257175" marR="0" lvl="0" indent="-257175" algn="l" defTabSz="342900" rtl="0" eaLnBrk="1" fontAlgn="base" latinLnBrk="0" hangingPunct="1">
              <a:lnSpc>
                <a:spcPct val="20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100000"/>
              <a:buFont typeface="Wingdings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border属性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257175" marR="0" lvl="0" indent="-257175" algn="l" defTabSz="342900" rtl="0" eaLnBrk="1" fontAlgn="base" latinLnBrk="0" hangingPunct="1">
              <a:lnSpc>
                <a:spcPct val="20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100000"/>
              <a:buFont typeface="Wingdings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display属性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257175" marR="0" lvl="0" indent="-257175" algn="l" defTabSz="342900" rtl="0" eaLnBrk="1" fontAlgn="base" latinLnBrk="0" hangingPunct="1">
              <a:lnSpc>
                <a:spcPct val="20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100000"/>
              <a:buFont typeface="Wingdings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标准模式与怪异模式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新</a:t>
            </a:r>
            <a:r>
              <a:rPr lang="zh-CN" altLang="en-US" dirty="0" smtClean="0"/>
              <a:t>课引入</a:t>
            </a:r>
            <a:endParaRPr lang="zh-CN" altLang="en-US" dirty="0"/>
          </a:p>
        </p:txBody>
      </p:sp>
      <p:pic>
        <p:nvPicPr>
          <p:cNvPr id="5" name="Picture 3" descr="baidu"/>
          <p:cNvPicPr>
            <a:picLocks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03598"/>
            <a:ext cx="5414688" cy="3644064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6" name="椭圆形标注 5"/>
          <p:cNvSpPr/>
          <p:nvPr/>
        </p:nvSpPr>
        <p:spPr>
          <a:xfrm>
            <a:off x="4572000" y="699542"/>
            <a:ext cx="1800200" cy="10081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链接间的距离怎么实现？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8"/>
          </p:cNvCxnSpPr>
          <p:nvPr/>
        </p:nvCxnSpPr>
        <p:spPr>
          <a:xfrm flipH="1">
            <a:off x="4355976" y="1833668"/>
            <a:ext cx="741088" cy="45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形标注 12"/>
          <p:cNvSpPr/>
          <p:nvPr/>
        </p:nvSpPr>
        <p:spPr>
          <a:xfrm>
            <a:off x="5076056" y="1923678"/>
            <a:ext cx="1850504" cy="111670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这里的距离怎么实现？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3" idx="8"/>
          </p:cNvCxnSpPr>
          <p:nvPr/>
        </p:nvCxnSpPr>
        <p:spPr>
          <a:xfrm flipH="1">
            <a:off x="3707904" y="3179970"/>
            <a:ext cx="1907888" cy="399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盒模</a:t>
            </a:r>
            <a:r>
              <a:rPr lang="zh-CN" altLang="en-US" dirty="0" smtClean="0"/>
              <a:t>型概述</a:t>
            </a:r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1520" y="1203598"/>
            <a:ext cx="8568952" cy="6437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257175" marR="0" lvl="0" indent="-257175" algn="l" defTabSz="342900" rtl="0" eaLnBrk="1" fontAlgn="base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Hiragino Sans GB W3" pitchFamily="2" charset="-122"/>
              </a:rPr>
              <a:t>盒模型指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Hiragino Sans GB W3" pitchFamily="2" charset="-122"/>
              </a:rPr>
              <a:t>css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Hiragino Sans GB W3" pitchFamily="2" charset="-122"/>
              </a:rPr>
              <a:t>布局中html中的每个元素在浏览器中的解析都可以被看</a:t>
            </a:r>
          </a:p>
          <a:p>
            <a:pPr marL="257175" marR="0" lvl="0" indent="-257175" algn="l" defTabSz="342900" rtl="0" eaLnBrk="1" fontAlgn="base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Hiragino Sans GB W3" pitchFamily="2" charset="-122"/>
              </a:rPr>
              <a:t>作一个盒子，拥有盒子一样的外形和平面空间。</a:t>
            </a:r>
          </a:p>
          <a:p>
            <a:pPr marL="257175" marR="0" lvl="0" indent="-257175" algn="l" defTabSz="342900" rtl="0" eaLnBrk="1" fontAlgn="base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Hiragino Sans GB W3" pitchFamily="2" charset="-122"/>
              </a:rPr>
              <a:t>盒模型的平面图片如下图所示：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571750"/>
            <a:ext cx="4162450" cy="2315871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07504" y="915566"/>
            <a:ext cx="6710957" cy="7200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571500" marR="0" lvl="0" indent="-571500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margin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755576" y="1779662"/>
            <a:ext cx="8223001" cy="32403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257175" marR="0" lvl="0" indent="-257175" algn="l" defTabSz="342900" rtl="0" eaLnBrk="1" fontAlgn="base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语法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：margin-top|right|bottom|left: length; </a:t>
            </a:r>
          </a:p>
          <a:p>
            <a:pPr marL="257175" marR="0" lvl="0" indent="-257175" algn="l" defTabSz="342900" rtl="0" eaLnBrk="1" fontAlgn="base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每个块元素有上、右、下、左四个方位的外边距，可以分别用四种属性</a:t>
            </a:r>
          </a:p>
          <a:p>
            <a:pPr marL="257175" marR="0" lvl="0" indent="-257175" algn="l" defTabSz="342900" rtl="0" eaLnBrk="1" fontAlgn="base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来声明。</a:t>
            </a:r>
          </a:p>
          <a:p>
            <a:pPr marL="257175" marR="0" lvl="0" indent="-257175" algn="l" defTabSz="342900" rtl="0" eaLnBrk="1" fontAlgn="base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margin-top:10px;/*设置上边距10px*/</a:t>
            </a:r>
          </a:p>
          <a:p>
            <a:pPr marL="257175" marR="0" lvl="0" indent="-257175" algn="l" defTabSz="342900" rtl="0" eaLnBrk="1" fontAlgn="base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margin-right:10px;/*设置右边距10px*/</a:t>
            </a:r>
          </a:p>
          <a:p>
            <a:pPr marL="257175" marR="0" lvl="0" indent="-257175" algn="l" defTabSz="342900" rtl="0" eaLnBrk="1" fontAlgn="base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margin-bottom:10px;/*设置底边距10px*/</a:t>
            </a:r>
          </a:p>
          <a:p>
            <a:pPr marL="257175" marR="0" lvl="0" indent="-257175" algn="l" defTabSz="342900" rtl="0" eaLnBrk="1" fontAlgn="base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margin-left:10px;/*设置左边距10px*/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Margin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59582"/>
            <a:ext cx="7344816" cy="6480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571500" marR="0" lvl="0" indent="-571500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margin的几种不同写法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1635647"/>
            <a:ext cx="8208912" cy="402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main{margin:10px 20px 10px 20px}这四个值分别设置类名为main的模块上、右、下、左四个方位外边距的值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main{margin:10px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20px;}这两个值分别设定类名为main的模块的上下、左右的外边距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main{margin:10px 20px 10px;}第一个值设定上外边距，第二个值设定左右外三个值设定下外边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距。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main{margin:10px;}如果就一个值的话，就设定了四个方向的外边距都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10px。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main{ margin:20px auto;}这样设值的意思是上下两个方位的外边距为20px，左右两个方位的外边距自动适应居中</a:t>
            </a:r>
          </a:p>
          <a:p>
            <a:pPr>
              <a:lnSpc>
                <a:spcPct val="120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</a:t>
            </a:r>
            <a:r>
              <a:rPr lang="zh-CN" altLang="en-US" dirty="0" smtClean="0"/>
              <a:t>属性的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987574"/>
            <a:ext cx="4838749" cy="576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457200" marR="0" lvl="0" indent="-457200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竖向margin的叠加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67544" y="1347614"/>
            <a:ext cx="7862515" cy="936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257175" lvl="0" indent="-257175" defTabSz="342900" fontAlgn="base"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j-cs"/>
              </a:rPr>
              <a:t>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+mj-cs"/>
              </a:rPr>
              <a:t>margin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横向上是加法，但在竖向上却会产生叠加的现象,并会取上</a:t>
            </a:r>
            <a:r>
              <a:rPr lang="zh-CN" altLang="en-US" sz="1600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下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间距的其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大者生效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。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520" y="1851670"/>
            <a:ext cx="8136904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>
              <a:buSzPct val="100000"/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IE6下的横向双倍margin bug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2787774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、元素必须浮动</a:t>
            </a:r>
            <a:r>
              <a:rPr lang="en-US" altLang="zh-CN" dirty="0" smtClean="0"/>
              <a:t>(float);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、元素必须具有横向</a:t>
            </a:r>
            <a:r>
              <a:rPr lang="en-US" altLang="zh-CN" dirty="0" smtClean="0"/>
              <a:t>margin(</a:t>
            </a:r>
            <a:r>
              <a:rPr lang="zh-CN" altLang="en-US" dirty="0" smtClean="0"/>
              <a:t>即</a:t>
            </a:r>
            <a:r>
              <a:rPr lang="en-US" altLang="zh-CN" dirty="0" smtClean="0"/>
              <a:t>margin-left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margin-right)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、元素必须块元素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、浏览器必须是</a:t>
            </a:r>
            <a:r>
              <a:rPr lang="en-US" altLang="zh-CN" dirty="0" smtClean="0"/>
              <a:t>IE6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242773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0" indent="-571500">
              <a:spcBef>
                <a:spcPts val="2400"/>
              </a:spcBef>
              <a:buSzPct val="171000"/>
              <a:buFont typeface="Gill Sans" pitchFamily="2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IE6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会在特定的条件下，将设置的横向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值变成双倍。条件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23528" y="4083918"/>
            <a:ext cx="871296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设置子元素与父元素之间的间距时，如果使用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会产生父元素塌陷，解决方法：给父元素设置</a:t>
            </a: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overflow:hidden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float:left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不建议给父子设置间距的时候用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。建议使用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padding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/>
          <a:lstStyle/>
          <a:p>
            <a:r>
              <a:rPr lang="en-US" altLang="zh-CN" dirty="0" smtClean="0"/>
              <a:t>Padding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3528" y="987574"/>
            <a:ext cx="4478709" cy="863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457200" marR="0" lvl="0" indent="-457200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padding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91072" y="1923678"/>
            <a:ext cx="8352928" cy="2592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257175" marR="0" lvl="0" indent="-257175" algn="l" defTabSz="342900" rtl="0" eaLnBrk="1" fontAlgn="base" latinLnBrk="0" hangingPunct="1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相对于外边距而言，元素也应该具有内边距。内容与边框的边距</a:t>
            </a:r>
          </a:p>
          <a:p>
            <a:pPr marL="257175" marR="0" lvl="0" indent="-257175" algn="l" defTabSz="342900" rtl="0" eaLnBrk="1" fontAlgn="base" latinLnBrk="0" hangingPunct="1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padding-top|left|bottom|right:length</a:t>
            </a:r>
          </a:p>
          <a:p>
            <a:pPr marL="257175" marR="0" lvl="0" indent="-257175" algn="l" defTabSz="342900" rtl="0" eaLnBrk="1" fontAlgn="base" latinLnBrk="0" hangingPunct="1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padding属性定义元素边框与元素内容之间的空白区域。</a:t>
            </a:r>
          </a:p>
          <a:p>
            <a:pPr marL="257175" marR="0" lvl="0" indent="-257175" algn="l" defTabSz="342900" rtl="0" eaLnBrk="1" fontAlgn="base" latinLnBrk="0" hangingPunct="1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257175" marR="0" lvl="0" indent="-257175" algn="l" defTabSz="342900" rtl="0" eaLnBrk="1" fontAlgn="base" latinLnBrk="0" hangingPunct="1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Gill Sans" pitchFamily="2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padding的几种写法和margin是一样的。</a:t>
            </a:r>
          </a:p>
        </p:txBody>
      </p:sp>
    </p:spTree>
    <p:extLst>
      <p:ext uri="{BB962C8B-B14F-4D97-AF65-F5344CB8AC3E}">
        <p14:creationId xmlns:p14="http://schemas.microsoft.com/office/powerpoint/2010/main" xmlns="" val="16785572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3004</TotalTime>
  <Words>1125</Words>
  <Application>Microsoft Office PowerPoint</Application>
  <PresentationFormat>全屏显示(16:9)</PresentationFormat>
  <Paragraphs>110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模板</vt:lpstr>
      <vt:lpstr>CSS盒模型</vt:lpstr>
      <vt:lpstr>课前回顾</vt:lpstr>
      <vt:lpstr>内容概要</vt:lpstr>
      <vt:lpstr>新课引入</vt:lpstr>
      <vt:lpstr>盒模型概述</vt:lpstr>
      <vt:lpstr>Margin属性</vt:lpstr>
      <vt:lpstr>Margin属性</vt:lpstr>
      <vt:lpstr>Margin属性的bug</vt:lpstr>
      <vt:lpstr>Padding属性</vt:lpstr>
      <vt:lpstr>Border属性</vt:lpstr>
      <vt:lpstr>Display属性</vt:lpstr>
      <vt:lpstr>标准模式</vt:lpstr>
      <vt:lpstr>怪异模式</vt:lpstr>
      <vt:lpstr>标准和怪异模式的异同点</vt:lpstr>
      <vt:lpstr>课程总结</vt:lpstr>
      <vt:lpstr>作业</vt:lpstr>
      <vt:lpstr>谢  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268</cp:revision>
  <dcterms:created xsi:type="dcterms:W3CDTF">2015-11-14T02:39:17Z</dcterms:created>
  <dcterms:modified xsi:type="dcterms:W3CDTF">2016-07-28T06:02:35Z</dcterms:modified>
</cp:coreProperties>
</file>