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sldIdLst>
    <p:sldId id="256" r:id="rId3"/>
    <p:sldId id="258" r:id="rId4"/>
    <p:sldId id="259" r:id="rId5"/>
    <p:sldId id="306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300" r:id="rId8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notesMaster" Target="notesMasters/notesMaster1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第一节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变量常量</a:t>
            </a:r>
            <a:endParaRPr lang="zh-CN" altLang="en-US"/>
          </a:p>
        </p:txBody>
      </p:sp>
      <p:sp>
        <p:nvSpPr>
          <p:cNvPr id="18434" name="TextBox 3"/>
          <p:cNvSpPr txBox="1"/>
          <p:nvPr/>
        </p:nvSpPr>
        <p:spPr>
          <a:xfrm>
            <a:off x="395288" y="1008063"/>
            <a:ext cx="2647950" cy="534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变量常量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5" name="TextBox 3"/>
          <p:cNvSpPr txBox="1"/>
          <p:nvPr/>
        </p:nvSpPr>
        <p:spPr>
          <a:xfrm>
            <a:off x="894715" y="1644015"/>
            <a:ext cx="791146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JavaScript的变量为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弱变量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，可以用来保存任何类型的数据。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9" name="TextBox 12"/>
          <p:cNvSpPr txBox="1"/>
          <p:nvPr/>
        </p:nvSpPr>
        <p:spPr>
          <a:xfrm>
            <a:off x="968693" y="2197418"/>
            <a:ext cx="8699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C语言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6" name="TextBox 1"/>
          <p:cNvSpPr txBox="1"/>
          <p:nvPr/>
        </p:nvSpPr>
        <p:spPr>
          <a:xfrm>
            <a:off x="1149985" y="3052128"/>
            <a:ext cx="5080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7" name="TextBox 10"/>
          <p:cNvSpPr txBox="1"/>
          <p:nvPr/>
        </p:nvSpPr>
        <p:spPr>
          <a:xfrm>
            <a:off x="1048068" y="3688715"/>
            <a:ext cx="711200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algn="ctr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char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8" name="TextBox 11"/>
          <p:cNvSpPr txBox="1"/>
          <p:nvPr/>
        </p:nvSpPr>
        <p:spPr>
          <a:xfrm>
            <a:off x="1019810" y="4426903"/>
            <a:ext cx="7397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float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65" name="TextBox 2"/>
          <p:cNvSpPr txBox="1"/>
          <p:nvPr/>
        </p:nvSpPr>
        <p:spPr>
          <a:xfrm>
            <a:off x="5383213" y="2260918"/>
            <a:ext cx="12112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没学过？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66" name="TextBox 13"/>
          <p:cNvSpPr txBox="1"/>
          <p:nvPr/>
        </p:nvSpPr>
        <p:spPr>
          <a:xfrm>
            <a:off x="4339273" y="3052128"/>
            <a:ext cx="3719512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可以声明各种类型的数据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对于某种类型的数据没有专门相对于的声明符号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变量常量</a:t>
            </a:r>
            <a:endParaRPr lang="zh-CN" altLang="en-US"/>
          </a:p>
        </p:txBody>
      </p:sp>
      <p:sp>
        <p:nvSpPr>
          <p:cNvPr id="19458" name="TextBox 3"/>
          <p:cNvSpPr txBox="1"/>
          <p:nvPr/>
        </p:nvSpPr>
        <p:spPr>
          <a:xfrm>
            <a:off x="620713" y="873760"/>
            <a:ext cx="3187700" cy="500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875348" y="1331278"/>
            <a:ext cx="7785100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尝试一下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60" name="TextBox 3"/>
          <p:cNvSpPr txBox="1"/>
          <p:nvPr/>
        </p:nvSpPr>
        <p:spPr>
          <a:xfrm>
            <a:off x="958850" y="1784350"/>
            <a:ext cx="2511425" cy="2663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a;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b=3;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alert(‘a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’);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 a );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 b );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alert( 123 );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0486" name="TextBox 3"/>
          <p:cNvSpPr txBox="1"/>
          <p:nvPr/>
        </p:nvSpPr>
        <p:spPr>
          <a:xfrm>
            <a:off x="1018223" y="4519613"/>
            <a:ext cx="7785100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作用？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变量常量</a:t>
            </a:r>
            <a:endParaRPr lang="zh-CN" altLang="en-US"/>
          </a:p>
        </p:txBody>
      </p:sp>
      <p:sp>
        <p:nvSpPr>
          <p:cNvPr id="21506" name="TextBox 3"/>
          <p:cNvSpPr txBox="1"/>
          <p:nvPr/>
        </p:nvSpPr>
        <p:spPr>
          <a:xfrm>
            <a:off x="395288" y="922338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五种基本数据类型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1507" name="TextBox 3"/>
          <p:cNvSpPr txBox="1"/>
          <p:nvPr/>
        </p:nvSpPr>
        <p:spPr>
          <a:xfrm>
            <a:off x="1396365" y="1653223"/>
            <a:ext cx="1935163" cy="28562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undefined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null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boolean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number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string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1508" name="TextBox 3"/>
          <p:cNvSpPr txBox="1"/>
          <p:nvPr/>
        </p:nvSpPr>
        <p:spPr>
          <a:xfrm>
            <a:off x="4258628" y="1653223"/>
            <a:ext cx="2420937" cy="28562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值未定义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值为空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值是布尔值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值是数字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值是字符串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2543" name="TextBox 3"/>
          <p:cNvSpPr txBox="1"/>
          <p:nvPr/>
        </p:nvSpPr>
        <p:spPr>
          <a:xfrm>
            <a:off x="6280150" y="2743518"/>
            <a:ext cx="1074738" cy="7226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true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false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标识符</a:t>
            </a:r>
            <a:endParaRPr lang="zh-CN" altLang="en-US"/>
          </a:p>
        </p:txBody>
      </p:sp>
      <p:sp>
        <p:nvSpPr>
          <p:cNvPr id="22530" name="TextBox 3"/>
          <p:cNvSpPr txBox="1"/>
          <p:nvPr/>
        </p:nvSpPr>
        <p:spPr>
          <a:xfrm>
            <a:off x="323533" y="943928"/>
            <a:ext cx="7958137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标识符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2531" name="TextBox 3"/>
          <p:cNvSpPr txBox="1"/>
          <p:nvPr/>
        </p:nvSpPr>
        <p:spPr>
          <a:xfrm>
            <a:off x="880428" y="1513840"/>
            <a:ext cx="7958137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标识符，指的是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函数、属性的名字，或者函数的参数。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2534" name="TextBox 3"/>
          <p:cNvSpPr txBox="1"/>
          <p:nvPr/>
        </p:nvSpPr>
        <p:spPr>
          <a:xfrm>
            <a:off x="395288" y="2039303"/>
            <a:ext cx="7958137" cy="536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变量命名规范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58" name="Rectangle 1"/>
          <p:cNvSpPr/>
          <p:nvPr/>
        </p:nvSpPr>
        <p:spPr>
          <a:xfrm>
            <a:off x="925195" y="2652078"/>
            <a:ext cx="2359025" cy="431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区分大小写；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63" name="Rectangle 10"/>
          <p:cNvSpPr/>
          <p:nvPr/>
        </p:nvSpPr>
        <p:spPr>
          <a:xfrm>
            <a:off x="3840798" y="2637473"/>
            <a:ext cx="4005262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和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指的是一个变量吗？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57" name="TextBox 4"/>
          <p:cNvSpPr txBox="1"/>
          <p:nvPr/>
        </p:nvSpPr>
        <p:spPr>
          <a:xfrm>
            <a:off x="925195" y="3172460"/>
            <a:ext cx="75660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第一个字符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必须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是一个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字母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下划线（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_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或一个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美元符号（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$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）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60" name="TextBox 4"/>
          <p:cNvSpPr txBox="1"/>
          <p:nvPr/>
        </p:nvSpPr>
        <p:spPr>
          <a:xfrm>
            <a:off x="925195" y="3641725"/>
            <a:ext cx="7566025" cy="430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其他字符可以是字母、下划线、美元符号或数字；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61" name="TextBox 4"/>
          <p:cNvSpPr txBox="1"/>
          <p:nvPr/>
        </p:nvSpPr>
        <p:spPr>
          <a:xfrm>
            <a:off x="925195" y="4109403"/>
            <a:ext cx="7566025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不能含有空格；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62" name="TextBox 4"/>
          <p:cNvSpPr txBox="1"/>
          <p:nvPr/>
        </p:nvSpPr>
        <p:spPr>
          <a:xfrm>
            <a:off x="925195" y="4578668"/>
            <a:ext cx="7566025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不能以关键字或保留字命名。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63" grpId="0"/>
      <p:bldP spid="23557" grpId="0"/>
      <p:bldP spid="23560" grpId="0"/>
      <p:bldP spid="23561" grpId="0"/>
      <p:bldP spid="235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关键字和保留字</a:t>
            </a:r>
            <a:endParaRPr lang="zh-CN" altLang="en-US"/>
          </a:p>
        </p:txBody>
      </p:sp>
      <p:sp>
        <p:nvSpPr>
          <p:cNvPr id="23554" name="TextBox 3"/>
          <p:cNvSpPr txBox="1"/>
          <p:nvPr/>
        </p:nvSpPr>
        <p:spPr>
          <a:xfrm>
            <a:off x="296863" y="1223963"/>
            <a:ext cx="85344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关键字可用于表示控制语句的开始或结束，或者用于执行特定操作等。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按照规则，关键字也是语言保留的，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不能用作标识符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55" name="Rectangle 1"/>
          <p:cNvSpPr/>
          <p:nvPr/>
        </p:nvSpPr>
        <p:spPr>
          <a:xfrm>
            <a:off x="858520" y="2113915"/>
            <a:ext cx="7643813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		do		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instanceof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typeof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case		else		new		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catch		finally		return		void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continue	for		switch		while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function	this		with 		default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		throw		delete		in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try</a:t>
            </a:r>
            <a:endParaRPr lang="zh-CN" altLang="en-US" sz="2000" dirty="0">
              <a:solidFill>
                <a:schemeClr val="tx1"/>
              </a:solidFill>
              <a:latin typeface="Gill Sans" pitchFamily="2" charset="0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关键字和保留字</a:t>
            </a:r>
            <a:endParaRPr lang="zh-CN" altLang="en-US"/>
          </a:p>
        </p:txBody>
      </p:sp>
      <p:sp>
        <p:nvSpPr>
          <p:cNvPr id="24578" name="TextBox 3"/>
          <p:cNvSpPr txBox="1"/>
          <p:nvPr/>
        </p:nvSpPr>
        <p:spPr>
          <a:xfrm>
            <a:off x="882333" y="1495425"/>
            <a:ext cx="7235825" cy="3017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保留字有可能在将来被用作关键字来使用。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latinLnBrk="1">
              <a:lnSpc>
                <a:spcPct val="120000"/>
              </a:lnSpc>
            </a:pP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abstract         int                   short              boolean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export           interface         static               byte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extends         long                super              char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final              native              class	       float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throws          const               goto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private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double          import            public    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top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变量常量练习</a:t>
            </a:r>
            <a:endParaRPr lang="zh-CN" altLang="en-US"/>
          </a:p>
        </p:txBody>
      </p:sp>
      <p:sp>
        <p:nvSpPr>
          <p:cNvPr id="25602" name="TextBox 3"/>
          <p:cNvSpPr txBox="1"/>
          <p:nvPr/>
        </p:nvSpPr>
        <p:spPr>
          <a:xfrm>
            <a:off x="395288" y="928370"/>
            <a:ext cx="2647950" cy="5349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变量声明练习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5603" name="TextBox 13"/>
          <p:cNvSpPr txBox="1"/>
          <p:nvPr/>
        </p:nvSpPr>
        <p:spPr>
          <a:xfrm>
            <a:off x="944245" y="1301115"/>
            <a:ext cx="6540500" cy="15544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声明一个变量a，值为：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声明一个变量b，值为：空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声明一个变量c，值为一个字符串：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”Hello!”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声明一个变量d，不赋值，那么它的值是什么？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6630" name="TextBox 3"/>
          <p:cNvSpPr txBox="1"/>
          <p:nvPr/>
        </p:nvSpPr>
        <p:spPr>
          <a:xfrm>
            <a:off x="395288" y="2757488"/>
            <a:ext cx="3187700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变量名称命名练习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6629" name="TextBox 14"/>
          <p:cNvSpPr txBox="1"/>
          <p:nvPr/>
        </p:nvSpPr>
        <p:spPr>
          <a:xfrm>
            <a:off x="944245" y="3184208"/>
            <a:ext cx="6540500" cy="502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对于变量的不合法命名是哪几项？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6631" name="TextBox 16"/>
          <p:cNvSpPr txBox="1"/>
          <p:nvPr/>
        </p:nvSpPr>
        <p:spPr>
          <a:xfrm>
            <a:off x="1023620" y="3518535"/>
            <a:ext cx="7098030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var abc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;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 var _abc;                 C var ABC;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 var a_b_c_       E var 0abc                  F var abc0;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G var a0b0c0;     H var $abc                  I var a b c;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29" grpId="0"/>
      <p:bldP spid="266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常量变量练习</a:t>
            </a:r>
            <a:endParaRPr lang="zh-CN" altLang="en-US"/>
          </a:p>
        </p:txBody>
      </p:sp>
      <p:sp>
        <p:nvSpPr>
          <p:cNvPr id="26627" name="TextBox 3"/>
          <p:cNvSpPr txBox="1"/>
          <p:nvPr/>
        </p:nvSpPr>
        <p:spPr>
          <a:xfrm>
            <a:off x="395288" y="985838"/>
            <a:ext cx="3727450" cy="534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变量名称命名练习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6626" name="TextBox 20"/>
          <p:cNvSpPr txBox="1"/>
          <p:nvPr/>
        </p:nvSpPr>
        <p:spPr>
          <a:xfrm>
            <a:off x="872490" y="1484313"/>
            <a:ext cx="6540500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对于变量的合法命名是哪几项？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6628" name="TextBox 22"/>
          <p:cNvSpPr txBox="1"/>
          <p:nvPr/>
        </p:nvSpPr>
        <p:spPr>
          <a:xfrm>
            <a:off x="944245" y="2065655"/>
            <a:ext cx="6991350" cy="2377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div;             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for;          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content;     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if;              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int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27651" name="TextBox 3"/>
          <p:cNvSpPr txBox="1"/>
          <p:nvPr/>
        </p:nvSpPr>
        <p:spPr>
          <a:xfrm>
            <a:off x="3154363" y="1118870"/>
            <a:ext cx="2474912" cy="39166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赋值操作符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算数操作符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数字操作符</a:t>
            </a:r>
            <a:b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</a:b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关系操作符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4795" algn="ctr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逻辑操作符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28674" name="TextBox 3"/>
          <p:cNvSpPr txBox="1"/>
          <p:nvPr/>
        </p:nvSpPr>
        <p:spPr>
          <a:xfrm>
            <a:off x="395288" y="935673"/>
            <a:ext cx="25130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赋值操作符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8675" name="TextBox 1"/>
          <p:cNvSpPr txBox="1"/>
          <p:nvPr/>
        </p:nvSpPr>
        <p:spPr>
          <a:xfrm>
            <a:off x="3515360" y="1643063"/>
            <a:ext cx="966788" cy="1323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8676" name="TextBox 8"/>
          <p:cNvSpPr txBox="1"/>
          <p:nvPr/>
        </p:nvSpPr>
        <p:spPr>
          <a:xfrm>
            <a:off x="1764665" y="2991485"/>
            <a:ext cx="4859338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赋值运算符并不是等于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如果我想把5这个值赋值给变量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则：a=5；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框 1"/>
          <p:cNvSpPr txBox="1"/>
          <p:nvPr/>
        </p:nvSpPr>
        <p:spPr>
          <a:xfrm>
            <a:off x="305753" y="758508"/>
            <a:ext cx="8640762" cy="435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历史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 弹窗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的注释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      单行注释、块注释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常量、变量及变量的作用域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操作符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赋值操作符、算术操作符、关系操作符、条件操作符和逻辑操作符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29698" name="TextBox 3"/>
          <p:cNvSpPr txBox="1"/>
          <p:nvPr/>
        </p:nvSpPr>
        <p:spPr>
          <a:xfrm>
            <a:off x="395288" y="1007428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算术操作符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9699" name="TextBox 1"/>
          <p:cNvSpPr txBox="1"/>
          <p:nvPr/>
        </p:nvSpPr>
        <p:spPr>
          <a:xfrm>
            <a:off x="1225550" y="1906905"/>
            <a:ext cx="7242175" cy="48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加          减             乘            除            求模取余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9704" name="TextBox 14"/>
          <p:cNvSpPr txBox="1"/>
          <p:nvPr/>
        </p:nvSpPr>
        <p:spPr>
          <a:xfrm>
            <a:off x="1241425" y="2665730"/>
            <a:ext cx="7226300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       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             *           /               %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0734" name="TextBox 2"/>
          <p:cNvSpPr txBox="1"/>
          <p:nvPr/>
        </p:nvSpPr>
        <p:spPr>
          <a:xfrm>
            <a:off x="721995" y="3570288"/>
            <a:ext cx="6270625" cy="384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algn="ctr" eaLnBrk="0" hangingPunct="0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除法运算之后并不一定是整数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，和正常的算法一样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860290" y="3075305"/>
            <a:ext cx="50419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713" name="文本框 6"/>
          <p:cNvSpPr txBox="1"/>
          <p:nvPr/>
        </p:nvSpPr>
        <p:spPr>
          <a:xfrm>
            <a:off x="6871018" y="3568700"/>
            <a:ext cx="1096962" cy="3857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保留整数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308850" y="3138170"/>
            <a:ext cx="1270" cy="441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0722" name="TextBox 3"/>
          <p:cNvSpPr txBox="1"/>
          <p:nvPr/>
        </p:nvSpPr>
        <p:spPr>
          <a:xfrm>
            <a:off x="395288" y="1079183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算术操作符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0723" name="TextBox 13"/>
          <p:cNvSpPr txBox="1"/>
          <p:nvPr/>
        </p:nvSpPr>
        <p:spPr>
          <a:xfrm>
            <a:off x="847725" y="1746568"/>
            <a:ext cx="261493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求模/取余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%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0725" name="TextBox 3"/>
          <p:cNvSpPr txBox="1"/>
          <p:nvPr/>
        </p:nvSpPr>
        <p:spPr>
          <a:xfrm>
            <a:off x="847725" y="2524125"/>
            <a:ext cx="13017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例： 5%3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1751" name="TextBox 19"/>
          <p:cNvSpPr txBox="1"/>
          <p:nvPr/>
        </p:nvSpPr>
        <p:spPr>
          <a:xfrm>
            <a:off x="836613" y="3208338"/>
            <a:ext cx="25384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语言描述：5对3取余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1752" name="TextBox 20"/>
          <p:cNvSpPr txBox="1"/>
          <p:nvPr/>
        </p:nvSpPr>
        <p:spPr>
          <a:xfrm>
            <a:off x="836613" y="3848100"/>
            <a:ext cx="38195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计算方法：5除以3所得到的余数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1763" name="TextBox 43"/>
          <p:cNvSpPr txBox="1"/>
          <p:nvPr/>
        </p:nvSpPr>
        <p:spPr>
          <a:xfrm>
            <a:off x="847725" y="4504690"/>
            <a:ext cx="12303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5%3=2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1759" name="TextBox 38"/>
          <p:cNvSpPr txBox="1"/>
          <p:nvPr/>
        </p:nvSpPr>
        <p:spPr>
          <a:xfrm>
            <a:off x="6577013" y="1918018"/>
            <a:ext cx="425450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0730" name="TextBox 22"/>
          <p:cNvSpPr txBox="1"/>
          <p:nvPr/>
        </p:nvSpPr>
        <p:spPr>
          <a:xfrm>
            <a:off x="5809933" y="2560955"/>
            <a:ext cx="425257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30733" name="Straight Connector 8"/>
          <p:cNvCxnSpPr/>
          <p:nvPr/>
        </p:nvCxnSpPr>
        <p:spPr>
          <a:xfrm flipH="1">
            <a:off x="6190139" y="2524439"/>
            <a:ext cx="45996" cy="617319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29" name="TextBox 21"/>
          <p:cNvSpPr txBox="1"/>
          <p:nvPr/>
        </p:nvSpPr>
        <p:spPr>
          <a:xfrm>
            <a:off x="6563035" y="2504119"/>
            <a:ext cx="486192" cy="70802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30732" name="Straight Connector 6"/>
          <p:cNvCxnSpPr/>
          <p:nvPr/>
        </p:nvCxnSpPr>
        <p:spPr>
          <a:xfrm>
            <a:off x="6235408" y="2524439"/>
            <a:ext cx="103058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60" name="TextBox 39"/>
          <p:cNvSpPr txBox="1"/>
          <p:nvPr/>
        </p:nvSpPr>
        <p:spPr>
          <a:xfrm>
            <a:off x="6586538" y="3128645"/>
            <a:ext cx="485775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31761" name="Straight Connector 18439"/>
          <p:cNvCxnSpPr/>
          <p:nvPr/>
        </p:nvCxnSpPr>
        <p:spPr>
          <a:xfrm>
            <a:off x="5735955" y="3768090"/>
            <a:ext cx="1860550" cy="2730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62" name="TextBox 42"/>
          <p:cNvSpPr txBox="1"/>
          <p:nvPr/>
        </p:nvSpPr>
        <p:spPr>
          <a:xfrm>
            <a:off x="6618605" y="3807143"/>
            <a:ext cx="4857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63" grpId="0"/>
      <p:bldP spid="31759" grpId="0"/>
      <p:bldP spid="31760" grpId="0"/>
      <p:bldP spid="317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1746" name="TextBox 3"/>
          <p:cNvSpPr txBox="1"/>
          <p:nvPr/>
        </p:nvSpPr>
        <p:spPr>
          <a:xfrm>
            <a:off x="395288" y="935673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算术操作符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1747" name="TextBox 13"/>
          <p:cNvSpPr txBox="1"/>
          <p:nvPr/>
        </p:nvSpPr>
        <p:spPr>
          <a:xfrm>
            <a:off x="847725" y="1674813"/>
            <a:ext cx="15478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求模/取余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1749" name="TextBox 3"/>
          <p:cNvSpPr txBox="1"/>
          <p:nvPr/>
        </p:nvSpPr>
        <p:spPr>
          <a:xfrm>
            <a:off x="847725" y="2524125"/>
            <a:ext cx="16033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例： 135%9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75" name="TextBox 19"/>
          <p:cNvSpPr txBox="1"/>
          <p:nvPr/>
        </p:nvSpPr>
        <p:spPr>
          <a:xfrm>
            <a:off x="836613" y="3208338"/>
            <a:ext cx="28384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语言描述：135对9取余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76" name="TextBox 20"/>
          <p:cNvSpPr txBox="1"/>
          <p:nvPr/>
        </p:nvSpPr>
        <p:spPr>
          <a:xfrm>
            <a:off x="836613" y="3848100"/>
            <a:ext cx="4121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计算方法：135除以9所得到的余数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87" name="TextBox 43"/>
          <p:cNvSpPr txBox="1"/>
          <p:nvPr/>
        </p:nvSpPr>
        <p:spPr>
          <a:xfrm>
            <a:off x="919480" y="4504690"/>
            <a:ext cx="159226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135%9=0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83" name="TextBox 38"/>
          <p:cNvSpPr txBox="1"/>
          <p:nvPr/>
        </p:nvSpPr>
        <p:spPr>
          <a:xfrm>
            <a:off x="7034213" y="1129983"/>
            <a:ext cx="659130" cy="6134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31756" name="Straight Connector 6"/>
          <p:cNvCxnSpPr/>
          <p:nvPr/>
        </p:nvCxnSpPr>
        <p:spPr>
          <a:xfrm>
            <a:off x="6638990" y="1597022"/>
            <a:ext cx="145630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57" name="Straight Connector 8"/>
          <p:cNvCxnSpPr/>
          <p:nvPr/>
        </p:nvCxnSpPr>
        <p:spPr>
          <a:xfrm flipH="1">
            <a:off x="6590560" y="1587497"/>
            <a:ext cx="45974" cy="617319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53" name="TextBox 21"/>
          <p:cNvSpPr txBox="1"/>
          <p:nvPr/>
        </p:nvSpPr>
        <p:spPr>
          <a:xfrm>
            <a:off x="6846481" y="1556382"/>
            <a:ext cx="1076325" cy="1353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135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9</a:t>
            </a:r>
            <a:endPara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1754" name="TextBox 22"/>
          <p:cNvSpPr txBox="1"/>
          <p:nvPr/>
        </p:nvSpPr>
        <p:spPr>
          <a:xfrm>
            <a:off x="6165533" y="1558608"/>
            <a:ext cx="425052" cy="58489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9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32785" name="Straight Connector 18439"/>
          <p:cNvCxnSpPr/>
          <p:nvPr/>
        </p:nvCxnSpPr>
        <p:spPr>
          <a:xfrm>
            <a:off x="6165533" y="2742883"/>
            <a:ext cx="25209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Straight Connector 18439"/>
          <p:cNvCxnSpPr/>
          <p:nvPr/>
        </p:nvCxnSpPr>
        <p:spPr>
          <a:xfrm>
            <a:off x="6165533" y="3890963"/>
            <a:ext cx="25209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88" name="TextBox 23"/>
          <p:cNvSpPr txBox="1"/>
          <p:nvPr/>
        </p:nvSpPr>
        <p:spPr>
          <a:xfrm>
            <a:off x="7147560" y="3263900"/>
            <a:ext cx="78740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45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7106285" y="2743200"/>
            <a:ext cx="78740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45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86" name="TextBox 42"/>
          <p:cNvSpPr txBox="1"/>
          <p:nvPr/>
        </p:nvSpPr>
        <p:spPr>
          <a:xfrm>
            <a:off x="7419023" y="3788093"/>
            <a:ext cx="487362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87" grpId="0"/>
      <p:bldP spid="32783" grpId="0"/>
      <p:bldP spid="32788" grpId="0"/>
      <p:bldP spid="5" grpId="0"/>
      <p:bldP spid="327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2770" name="TextBox 3"/>
          <p:cNvSpPr txBox="1"/>
          <p:nvPr/>
        </p:nvSpPr>
        <p:spPr>
          <a:xfrm>
            <a:off x="395288" y="935673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算术操作符思考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6" name="TextBox 3"/>
          <p:cNvSpPr txBox="1"/>
          <p:nvPr/>
        </p:nvSpPr>
        <p:spPr>
          <a:xfrm>
            <a:off x="1964690" y="1690688"/>
            <a:ext cx="7127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2%7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7" name="TextBox 4"/>
          <p:cNvSpPr txBox="1"/>
          <p:nvPr/>
        </p:nvSpPr>
        <p:spPr>
          <a:xfrm>
            <a:off x="1652588" y="2452688"/>
            <a:ext cx="13366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（-2）%7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8" name="TextBox 5"/>
          <p:cNvSpPr txBox="1"/>
          <p:nvPr/>
        </p:nvSpPr>
        <p:spPr>
          <a:xfrm>
            <a:off x="1697673" y="3201988"/>
            <a:ext cx="13366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2%（-7）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9" name="TextBox 6"/>
          <p:cNvSpPr txBox="1"/>
          <p:nvPr/>
        </p:nvSpPr>
        <p:spPr>
          <a:xfrm>
            <a:off x="1386523" y="3970338"/>
            <a:ext cx="1960562" cy="401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（-2）%（-7）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8" name="TextBox 15"/>
          <p:cNvSpPr txBox="1"/>
          <p:nvPr/>
        </p:nvSpPr>
        <p:spPr>
          <a:xfrm rot="10800000" flipH="1" flipV="1">
            <a:off x="3761740" y="1691005"/>
            <a:ext cx="671830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10" name="TextBox 17"/>
          <p:cNvSpPr txBox="1"/>
          <p:nvPr/>
        </p:nvSpPr>
        <p:spPr>
          <a:xfrm>
            <a:off x="3874453" y="2453005"/>
            <a:ext cx="4460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-2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9" name="TextBox 16"/>
          <p:cNvSpPr txBox="1"/>
          <p:nvPr/>
        </p:nvSpPr>
        <p:spPr>
          <a:xfrm>
            <a:off x="3930015" y="3202305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3876517" y="3970655"/>
            <a:ext cx="44196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0" name="TextBox 7"/>
          <p:cNvSpPr txBox="1"/>
          <p:nvPr/>
        </p:nvSpPr>
        <p:spPr>
          <a:xfrm>
            <a:off x="5343525" y="1691005"/>
            <a:ext cx="7127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7%4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1" name="TextBox 8"/>
          <p:cNvSpPr txBox="1"/>
          <p:nvPr/>
        </p:nvSpPr>
        <p:spPr>
          <a:xfrm>
            <a:off x="4971733" y="2453005"/>
            <a:ext cx="13382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（-7）%4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2" name="TextBox 9"/>
          <p:cNvSpPr txBox="1"/>
          <p:nvPr/>
        </p:nvSpPr>
        <p:spPr>
          <a:xfrm>
            <a:off x="5141913" y="3202305"/>
            <a:ext cx="13382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7%（-4）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3" name="TextBox 10"/>
          <p:cNvSpPr txBox="1"/>
          <p:nvPr/>
        </p:nvSpPr>
        <p:spPr>
          <a:xfrm>
            <a:off x="4901883" y="3970338"/>
            <a:ext cx="19605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（-7）%（-4）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4" name="TextBox 11"/>
          <p:cNvSpPr txBox="1"/>
          <p:nvPr/>
        </p:nvSpPr>
        <p:spPr>
          <a:xfrm>
            <a:off x="7581900" y="1691005"/>
            <a:ext cx="299720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7565232" y="2453005"/>
            <a:ext cx="44196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7600315" y="3202305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7564597" y="3979545"/>
            <a:ext cx="44196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8" grpId="0"/>
      <p:bldP spid="33799" grpId="0"/>
      <p:bldP spid="33808" grpId="0"/>
      <p:bldP spid="33810" grpId="0"/>
      <p:bldP spid="33809" grpId="0"/>
      <p:bldP spid="4" grpId="0"/>
      <p:bldP spid="33800" grpId="0"/>
      <p:bldP spid="33801" grpId="0"/>
      <p:bldP spid="33802" grpId="0"/>
      <p:bldP spid="33803" grpId="0"/>
      <p:bldP spid="3380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3794" name="TextBox 3"/>
          <p:cNvSpPr txBox="1"/>
          <p:nvPr/>
        </p:nvSpPr>
        <p:spPr>
          <a:xfrm>
            <a:off x="395288" y="935673"/>
            <a:ext cx="3413125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其他的赋值操作符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5" name="TextBox 1"/>
          <p:cNvSpPr txBox="1"/>
          <p:nvPr/>
        </p:nvSpPr>
        <p:spPr>
          <a:xfrm>
            <a:off x="1111250" y="1620838"/>
            <a:ext cx="88582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+=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0" name="TextBox 1"/>
          <p:cNvSpPr txBox="1"/>
          <p:nvPr/>
        </p:nvSpPr>
        <p:spPr>
          <a:xfrm>
            <a:off x="3012123" y="1620838"/>
            <a:ext cx="1186180" cy="8489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a+=5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a=a+5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8" name="TextBox 1"/>
          <p:cNvSpPr txBox="1"/>
          <p:nvPr/>
        </p:nvSpPr>
        <p:spPr>
          <a:xfrm>
            <a:off x="5475446" y="1620838"/>
            <a:ext cx="2002790" cy="67881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-=      ？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6" name="TextBox 1"/>
          <p:cNvSpPr txBox="1"/>
          <p:nvPr/>
        </p:nvSpPr>
        <p:spPr>
          <a:xfrm>
            <a:off x="1173480" y="2874963"/>
            <a:ext cx="760413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*=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802" name="TextBox 1"/>
          <p:cNvSpPr txBox="1"/>
          <p:nvPr/>
        </p:nvSpPr>
        <p:spPr>
          <a:xfrm>
            <a:off x="3053715" y="2774633"/>
            <a:ext cx="1102995" cy="8489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a*=5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a=a*5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9" name="TextBox 1"/>
          <p:cNvSpPr txBox="1"/>
          <p:nvPr/>
        </p:nvSpPr>
        <p:spPr>
          <a:xfrm>
            <a:off x="5488781" y="2875598"/>
            <a:ext cx="2019300" cy="67881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/=      ？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7" name="TextBox 1"/>
          <p:cNvSpPr txBox="1"/>
          <p:nvPr/>
        </p:nvSpPr>
        <p:spPr>
          <a:xfrm>
            <a:off x="1071563" y="3954463"/>
            <a:ext cx="9652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%=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969578" y="3906203"/>
            <a:ext cx="1238250" cy="8489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%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a=a%5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4818" name="TextBox 3"/>
          <p:cNvSpPr txBox="1"/>
          <p:nvPr/>
        </p:nvSpPr>
        <p:spPr>
          <a:xfrm>
            <a:off x="395288" y="935673"/>
            <a:ext cx="835660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关系操作符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4819" name="TextBox 1"/>
          <p:cNvSpPr txBox="1"/>
          <p:nvPr/>
        </p:nvSpPr>
        <p:spPr>
          <a:xfrm>
            <a:off x="650240" y="1675130"/>
            <a:ext cx="816292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大于       小于         等于          小于等于         大于等于           不等于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4824" name="TextBox 19"/>
          <p:cNvSpPr txBox="1"/>
          <p:nvPr/>
        </p:nvSpPr>
        <p:spPr>
          <a:xfrm>
            <a:off x="800100" y="2340610"/>
            <a:ext cx="7811135" cy="48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&gt;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&lt;          ==             &lt;=              &gt;=              !=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5855" name="Rectangle 1"/>
          <p:cNvSpPr/>
          <p:nvPr/>
        </p:nvSpPr>
        <p:spPr>
          <a:xfrm>
            <a:off x="2495868" y="2171065"/>
            <a:ext cx="1528762" cy="16652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en-US" altLang="zh-CN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  <a:p>
            <a:pPr marL="266700" lvl="0" indent="-266700" algn="ctr"/>
            <a:r>
              <a:rPr lang="en-US" altLang="zh-CN" sz="4200" dirty="0">
                <a:solidFill>
                  <a:schemeClr val="tx1"/>
                </a:solidFill>
                <a:latin typeface="Gill Sans" pitchFamily="2" charset="0"/>
                <a:ea typeface="MS PGothic" panose="020B0600070205080204" pitchFamily="34" charset="-128"/>
                <a:sym typeface="Gill Sans" pitchFamily="2" charset="0"/>
              </a:rPr>
              <a:t>===</a:t>
            </a:r>
            <a:endParaRPr lang="en-US" altLang="zh-CN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35856" name="TextBox 10"/>
          <p:cNvSpPr txBox="1"/>
          <p:nvPr/>
        </p:nvSpPr>
        <p:spPr>
          <a:xfrm>
            <a:off x="644843" y="3893820"/>
            <a:ext cx="8107362" cy="7226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等于（==）的情况下 只要值相同就返回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True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全等（===）的时候需要值和类型都要匹配才能返回True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5857" name="TextBox 10"/>
          <p:cNvSpPr txBox="1"/>
          <p:nvPr/>
        </p:nvSpPr>
        <p:spPr>
          <a:xfrm>
            <a:off x="662623" y="4580255"/>
            <a:ext cx="810736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关系操作符返回的是布尔值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bldLvl="0" animBg="1"/>
      <p:bldP spid="35856" grpId="0"/>
      <p:bldP spid="358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5842" name="TextBox 3"/>
          <p:cNvSpPr txBox="1"/>
          <p:nvPr/>
        </p:nvSpPr>
        <p:spPr>
          <a:xfrm>
            <a:off x="395288" y="935673"/>
            <a:ext cx="835660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关系操作符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5843" name="TextBox 10"/>
          <p:cNvSpPr txBox="1"/>
          <p:nvPr/>
        </p:nvSpPr>
        <p:spPr>
          <a:xfrm>
            <a:off x="806133" y="1633538"/>
            <a:ext cx="2747962" cy="3465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a =“5”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 b=5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 c=15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d=”15”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e=”abc”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f=”abbb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5844" name="TextBox 10"/>
          <p:cNvSpPr txBox="1"/>
          <p:nvPr/>
        </p:nvSpPr>
        <p:spPr>
          <a:xfrm>
            <a:off x="3063240" y="1325245"/>
            <a:ext cx="4225290" cy="3676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algn="ctr"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a&gt;=b             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true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a==b                true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a===b               false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a&lt;d                 false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b&lt;c                 true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e&lt;f                 false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</a:b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e&lt;a                 false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7890" name="TextBox 3"/>
          <p:cNvSpPr txBox="1"/>
          <p:nvPr/>
        </p:nvSpPr>
        <p:spPr>
          <a:xfrm>
            <a:off x="395288" y="935673"/>
            <a:ext cx="25130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条件操作符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7891" name="TextBox 1"/>
          <p:cNvSpPr txBox="1"/>
          <p:nvPr/>
        </p:nvSpPr>
        <p:spPr>
          <a:xfrm>
            <a:off x="1785938" y="1798638"/>
            <a:ext cx="5573712" cy="13239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266700" lvl="0" indent="-266700" algn="ctr" eaLnBrk="0" fontAlgn="ctr" hangingPunct="0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表达式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表达式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表达式3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8918" name="TextBox 8"/>
          <p:cNvSpPr txBox="1"/>
          <p:nvPr/>
        </p:nvSpPr>
        <p:spPr>
          <a:xfrm>
            <a:off x="2878455" y="3035618"/>
            <a:ext cx="33861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进行表达式1的判断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8917" name="TextBox 8"/>
          <p:cNvSpPr txBox="1"/>
          <p:nvPr/>
        </p:nvSpPr>
        <p:spPr>
          <a:xfrm>
            <a:off x="1306513" y="3672840"/>
            <a:ext cx="33877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如果表达式1成立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执行表达式2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8919" name="TextBox 8"/>
          <p:cNvSpPr txBox="1"/>
          <p:nvPr/>
        </p:nvSpPr>
        <p:spPr>
          <a:xfrm>
            <a:off x="4806315" y="3672840"/>
            <a:ext cx="33877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如果表达式1不成立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执行表达式3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8920" name="TextBox 8"/>
          <p:cNvSpPr txBox="1"/>
          <p:nvPr/>
        </p:nvSpPr>
        <p:spPr>
          <a:xfrm>
            <a:off x="2951480" y="4470400"/>
            <a:ext cx="33861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(a&gt;b)?(c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=4):(c=3)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38917" grpId="0"/>
      <p:bldP spid="38919" grpId="0"/>
      <p:bldP spid="389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39938" name="TextBox 3"/>
          <p:cNvSpPr txBox="1"/>
          <p:nvPr/>
        </p:nvSpPr>
        <p:spPr>
          <a:xfrm>
            <a:off x="71438" y="1042988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逻辑操作符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9939" name="TextBox 1"/>
          <p:cNvSpPr txBox="1"/>
          <p:nvPr/>
        </p:nvSpPr>
        <p:spPr>
          <a:xfrm>
            <a:off x="1278890" y="1946910"/>
            <a:ext cx="6199505" cy="1637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与        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&amp;&amp;            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前后两个均为真才可以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或         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||               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前后有一个为真就可以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非                   ！                    求当前的值的非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40963" name="TextBox 12"/>
          <p:cNvSpPr txBox="1"/>
          <p:nvPr/>
        </p:nvSpPr>
        <p:spPr>
          <a:xfrm>
            <a:off x="804863" y="1605915"/>
            <a:ext cx="18430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true &amp;&amp; false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0962" name="TextBox 3"/>
          <p:cNvSpPr txBox="1"/>
          <p:nvPr/>
        </p:nvSpPr>
        <p:spPr>
          <a:xfrm>
            <a:off x="323533" y="863918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逻辑操作符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0964" name="TextBox 18"/>
          <p:cNvSpPr txBox="1"/>
          <p:nvPr/>
        </p:nvSpPr>
        <p:spPr>
          <a:xfrm>
            <a:off x="3613150" y="1605915"/>
            <a:ext cx="17780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true &amp;&amp; true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0965" name="TextBox 21"/>
          <p:cNvSpPr txBox="1"/>
          <p:nvPr/>
        </p:nvSpPr>
        <p:spPr>
          <a:xfrm>
            <a:off x="6553518" y="1605915"/>
            <a:ext cx="19065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flase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&amp;&amp; false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0966" name="TextBox 23"/>
          <p:cNvSpPr txBox="1"/>
          <p:nvPr/>
        </p:nvSpPr>
        <p:spPr>
          <a:xfrm>
            <a:off x="959168" y="2552700"/>
            <a:ext cx="15351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true || false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0967" name="TextBox 24"/>
          <p:cNvSpPr txBox="1"/>
          <p:nvPr/>
        </p:nvSpPr>
        <p:spPr>
          <a:xfrm>
            <a:off x="3766820" y="2552700"/>
            <a:ext cx="14700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true || true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6771640" y="2552700"/>
            <a:ext cx="158496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||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false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0969" name="TextBox 26"/>
          <p:cNvSpPr txBox="1"/>
          <p:nvPr/>
        </p:nvSpPr>
        <p:spPr>
          <a:xfrm>
            <a:off x="1160463" y="3494723"/>
            <a:ext cx="9398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！true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" name="TextBox 26"/>
          <p:cNvSpPr txBox="1"/>
          <p:nvPr/>
        </p:nvSpPr>
        <p:spPr>
          <a:xfrm>
            <a:off x="7093903" y="3494723"/>
            <a:ext cx="99441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false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文本框 1"/>
          <p:cNvSpPr txBox="1"/>
          <p:nvPr/>
        </p:nvSpPr>
        <p:spPr>
          <a:xfrm>
            <a:off x="296863" y="1000125"/>
            <a:ext cx="8640762" cy="2863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操作符语句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if、for、while、switch、break、continue 和 return 语句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函数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常用事件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43010" name="TextBox 3"/>
          <p:cNvSpPr txBox="1"/>
          <p:nvPr/>
        </p:nvSpPr>
        <p:spPr>
          <a:xfrm>
            <a:off x="395288" y="935673"/>
            <a:ext cx="835660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逻辑“非”尝试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3011" name="TextBox 12"/>
          <p:cNvSpPr txBox="1"/>
          <p:nvPr/>
        </p:nvSpPr>
        <p:spPr>
          <a:xfrm>
            <a:off x="3582988" y="1606868"/>
            <a:ext cx="1558290" cy="340931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!“blue”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NaN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“”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123456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45059" name="TextBox 3"/>
          <p:cNvSpPr txBox="1"/>
          <p:nvPr/>
        </p:nvSpPr>
        <p:spPr>
          <a:xfrm>
            <a:off x="395288" y="935673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奇怪的逻辑或 逻辑与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1" name="TextBox 12"/>
          <p:cNvSpPr txBox="1"/>
          <p:nvPr/>
        </p:nvSpPr>
        <p:spPr>
          <a:xfrm>
            <a:off x="836613" y="17081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初始条件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0" name="TextBox 12"/>
          <p:cNvSpPr txBox="1"/>
          <p:nvPr/>
        </p:nvSpPr>
        <p:spPr>
          <a:xfrm>
            <a:off x="4667885" y="1708150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运算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2" name="TextBox 12"/>
          <p:cNvSpPr txBox="1"/>
          <p:nvPr/>
        </p:nvSpPr>
        <p:spPr>
          <a:xfrm>
            <a:off x="908368" y="2484438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a=2; var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b=3;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3" name="TextBox 12"/>
          <p:cNvSpPr txBox="1"/>
          <p:nvPr/>
        </p:nvSpPr>
        <p:spPr>
          <a:xfrm>
            <a:off x="4596130" y="2484438"/>
            <a:ext cx="415544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c=(a&lt;b)&amp;&amp;(a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=5);        a=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5" name="TextBox 12"/>
          <p:cNvSpPr txBox="1"/>
          <p:nvPr/>
        </p:nvSpPr>
        <p:spPr>
          <a:xfrm>
            <a:off x="908368" y="3105150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a=4; var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b=3;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6" name="TextBox 12"/>
          <p:cNvSpPr txBox="1"/>
          <p:nvPr/>
        </p:nvSpPr>
        <p:spPr>
          <a:xfrm>
            <a:off x="4596130" y="3105150"/>
            <a:ext cx="415544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c=(a&lt;b)&amp;&amp;(a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=5);        a=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8" name="TextBox 12"/>
          <p:cNvSpPr txBox="1"/>
          <p:nvPr/>
        </p:nvSpPr>
        <p:spPr>
          <a:xfrm>
            <a:off x="908368" y="3751580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a=2; var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b=3;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69" name="TextBox 12"/>
          <p:cNvSpPr txBox="1"/>
          <p:nvPr/>
        </p:nvSpPr>
        <p:spPr>
          <a:xfrm>
            <a:off x="4667885" y="3751580"/>
            <a:ext cx="405892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c=(a&lt;b)||(a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=5);           a=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71" name="TextBox 12"/>
          <p:cNvSpPr txBox="1"/>
          <p:nvPr/>
        </p:nvSpPr>
        <p:spPr>
          <a:xfrm>
            <a:off x="908368" y="4426268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a=4; var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b=3;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5072" name="TextBox 12"/>
          <p:cNvSpPr txBox="1"/>
          <p:nvPr/>
        </p:nvSpPr>
        <p:spPr>
          <a:xfrm>
            <a:off x="4667885" y="4426268"/>
            <a:ext cx="405892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c=(a&lt;b)||(a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=5);           a=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47106" name="TextBox 3"/>
          <p:cNvSpPr txBox="1"/>
          <p:nvPr/>
        </p:nvSpPr>
        <p:spPr>
          <a:xfrm>
            <a:off x="323533" y="935673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递增和递减操作符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7107" name="TextBox 10"/>
          <p:cNvSpPr txBox="1"/>
          <p:nvPr/>
        </p:nvSpPr>
        <p:spPr>
          <a:xfrm>
            <a:off x="889000" y="1765300"/>
            <a:ext cx="1044575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++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3734435" y="1765300"/>
            <a:ext cx="1160780" cy="8089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++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6631940" y="1765300"/>
            <a:ext cx="1160780" cy="8089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++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990600" y="3006725"/>
            <a:ext cx="842010" cy="10706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--</a:t>
            </a:r>
            <a:endParaRPr lang="en-US" altLang="zh-CN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3734435" y="3006725"/>
            <a:ext cx="990600" cy="10706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</a:t>
            </a:r>
            <a:r>
              <a:rPr lang="en-US" altLang="zh-CN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--</a:t>
            </a:r>
            <a:endParaRPr lang="en-US" altLang="zh-CN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6717030" y="3006725"/>
            <a:ext cx="1003935" cy="10706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l" eaLnBrk="0" hangingPunct="0"/>
            <a:r>
              <a:rPr lang="en-US" altLang="zh-CN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--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7113" name="文本框 1"/>
          <p:cNvSpPr txBox="1"/>
          <p:nvPr/>
        </p:nvSpPr>
        <p:spPr>
          <a:xfrm>
            <a:off x="1491298" y="3986530"/>
            <a:ext cx="6021387" cy="849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相同点：步长值都为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；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4" charset="-122"/>
            </a:endParaRPr>
          </a:p>
          <a:p>
            <a:pPr lvl="0" eaLnBrk="0" hangingPunct="0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不同点：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i++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先赋值后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+1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；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++i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先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+1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4" charset="-122"/>
              </a:rPr>
              <a:t>后赋值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49154" name="TextBox 3"/>
          <p:cNvSpPr txBox="1"/>
          <p:nvPr/>
        </p:nvSpPr>
        <p:spPr>
          <a:xfrm>
            <a:off x="395288" y="935673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操作符优先级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9160" name="TextBox 3"/>
          <p:cNvSpPr txBox="1"/>
          <p:nvPr/>
        </p:nvSpPr>
        <p:spPr>
          <a:xfrm>
            <a:off x="3390265" y="1517015"/>
            <a:ext cx="2474913" cy="2667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逻辑非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算术操作符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关系操作符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逻辑与   逻辑或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条件操作符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赋值操作符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50178" name="TextBox 3"/>
          <p:cNvSpPr txBox="1"/>
          <p:nvPr/>
        </p:nvSpPr>
        <p:spPr>
          <a:xfrm>
            <a:off x="387350" y="918210"/>
            <a:ext cx="8356600" cy="639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操作符优先级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0182" name="TextBox 20"/>
          <p:cNvSpPr txBox="1"/>
          <p:nvPr/>
        </p:nvSpPr>
        <p:spPr>
          <a:xfrm>
            <a:off x="1338263" y="2258378"/>
            <a:ext cx="12096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b+e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&lt;d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0181" name="TextBox 19"/>
          <p:cNvSpPr txBox="1"/>
          <p:nvPr/>
        </p:nvSpPr>
        <p:spPr>
          <a:xfrm>
            <a:off x="3144203" y="2258378"/>
            <a:ext cx="18240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b+（e&lt;d）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0183" name="TextBox 22"/>
          <p:cNvSpPr txBox="1"/>
          <p:nvPr/>
        </p:nvSpPr>
        <p:spPr>
          <a:xfrm>
            <a:off x="5359400" y="2258378"/>
            <a:ext cx="18256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</a:t>
            </a:r>
            <a:r>
              <a:rPr lang="en-US" altLang="zh-CN" sz="24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b+e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）&lt;d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0186" name="TextBox 23"/>
          <p:cNvSpPr txBox="1"/>
          <p:nvPr/>
        </p:nvSpPr>
        <p:spPr>
          <a:xfrm rot="1104257">
            <a:off x="5242560" y="1677988"/>
            <a:ext cx="9525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7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zh-CN" altLang="en-US" sz="7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1204" name="TextBox 17"/>
          <p:cNvSpPr txBox="1"/>
          <p:nvPr/>
        </p:nvSpPr>
        <p:spPr>
          <a:xfrm>
            <a:off x="1475105" y="3519805"/>
            <a:ext cx="9636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算术 +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1210" name="TextBox 5"/>
          <p:cNvSpPr txBox="1"/>
          <p:nvPr/>
        </p:nvSpPr>
        <p:spPr>
          <a:xfrm>
            <a:off x="3172778" y="3181033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高于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51209" name="Straight Arrow Connector 3"/>
          <p:cNvCxnSpPr/>
          <p:nvPr/>
        </p:nvCxnSpPr>
        <p:spPr>
          <a:xfrm>
            <a:off x="2335213" y="3716655"/>
            <a:ext cx="2876550" cy="6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05" name="TextBox 18"/>
          <p:cNvSpPr txBox="1"/>
          <p:nvPr/>
        </p:nvSpPr>
        <p:spPr>
          <a:xfrm>
            <a:off x="5152708" y="3519805"/>
            <a:ext cx="9636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关系 &lt;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10" grpId="0"/>
      <p:bldP spid="512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zh-CN"/>
              <a:t>操作符</a:t>
            </a:r>
            <a:endParaRPr lang="zh-CN" altLang="zh-CN"/>
          </a:p>
        </p:txBody>
      </p:sp>
      <p:sp>
        <p:nvSpPr>
          <p:cNvPr id="52226" name="TextBox 3"/>
          <p:cNvSpPr txBox="1"/>
          <p:nvPr/>
        </p:nvSpPr>
        <p:spPr>
          <a:xfrm>
            <a:off x="387350" y="918210"/>
            <a:ext cx="8356600" cy="639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操作符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2228" name="TextBox 20"/>
          <p:cNvSpPr txBox="1"/>
          <p:nvPr/>
        </p:nvSpPr>
        <p:spPr>
          <a:xfrm>
            <a:off x="1570355" y="1734820"/>
            <a:ext cx="599059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小括号                       中括号                        大括号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3258" name="TextBox 11"/>
          <p:cNvSpPr txBox="1"/>
          <p:nvPr/>
        </p:nvSpPr>
        <p:spPr>
          <a:xfrm>
            <a:off x="428625" y="2443163"/>
            <a:ext cx="32623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在数学中，我们这样书写：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3259" name="TextBox 12"/>
          <p:cNvSpPr txBox="1"/>
          <p:nvPr/>
        </p:nvSpPr>
        <p:spPr>
          <a:xfrm>
            <a:off x="4945063" y="2443163"/>
            <a:ext cx="33004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y=(x+2)*{[(4-x)*3-8]/4+3}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3261" name="TextBox 14"/>
          <p:cNvSpPr txBox="1"/>
          <p:nvPr/>
        </p:nvSpPr>
        <p:spPr>
          <a:xfrm>
            <a:off x="428625" y="3222625"/>
            <a:ext cx="39322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中，我们这样书写：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3260" name="TextBox 13"/>
          <p:cNvSpPr txBox="1"/>
          <p:nvPr/>
        </p:nvSpPr>
        <p:spPr>
          <a:xfrm>
            <a:off x="4965700" y="3219450"/>
            <a:ext cx="33004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y=(x+2)*(((4-x)*3-8)/4+3)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3263" name="TextBox 20"/>
          <p:cNvSpPr txBox="1"/>
          <p:nvPr/>
        </p:nvSpPr>
        <p:spPr>
          <a:xfrm>
            <a:off x="482918" y="4098290"/>
            <a:ext cx="24688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小括号：提升优先级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3852228" y="4107180"/>
            <a:ext cx="17068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中括号：数组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6606858" y="4107180"/>
            <a:ext cx="17068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大括号：对象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59" grpId="0"/>
      <p:bldP spid="53261" grpId="0"/>
      <p:bldP spid="53260" grpId="0"/>
      <p:bldP spid="53263" grpId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操作符</a:t>
            </a:r>
            <a:endParaRPr lang="zh-CN" altLang="en-US"/>
          </a:p>
        </p:txBody>
      </p:sp>
      <p:sp>
        <p:nvSpPr>
          <p:cNvPr id="54274" name="TextBox 3"/>
          <p:cNvSpPr txBox="1"/>
          <p:nvPr/>
        </p:nvSpPr>
        <p:spPr>
          <a:xfrm>
            <a:off x="395288" y="935673"/>
            <a:ext cx="8356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操作符综合练习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4275" name="TextBox 12"/>
          <p:cNvSpPr txBox="1"/>
          <p:nvPr/>
        </p:nvSpPr>
        <p:spPr>
          <a:xfrm>
            <a:off x="747713" y="1685925"/>
            <a:ext cx="5834062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变量year中存放的是年份值，判断变量是不是闰年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假设闰年为true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5301" name="TextBox 8"/>
          <p:cNvSpPr txBox="1"/>
          <p:nvPr/>
        </p:nvSpPr>
        <p:spPr>
          <a:xfrm>
            <a:off x="748030" y="2542858"/>
            <a:ext cx="11477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year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5302" name="TextBox 9"/>
          <p:cNvSpPr txBox="1"/>
          <p:nvPr/>
        </p:nvSpPr>
        <p:spPr>
          <a:xfrm>
            <a:off x="747713" y="2947670"/>
            <a:ext cx="66262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年份能够被4整除且不能被100整除，或者能够被400整除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5303" name="TextBox 10"/>
          <p:cNvSpPr txBox="1"/>
          <p:nvPr/>
        </p:nvSpPr>
        <p:spPr>
          <a:xfrm>
            <a:off x="782003" y="3472498"/>
            <a:ext cx="19700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年份%数字==0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5304" name="TextBox 11"/>
          <p:cNvSpPr txBox="1"/>
          <p:nvPr/>
        </p:nvSpPr>
        <p:spPr>
          <a:xfrm>
            <a:off x="3760470" y="3472498"/>
            <a:ext cx="16271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逻辑 &amp;&amp;  与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5305" name="TextBox 17"/>
          <p:cNvSpPr txBox="1"/>
          <p:nvPr/>
        </p:nvSpPr>
        <p:spPr>
          <a:xfrm>
            <a:off x="6477000" y="3472498"/>
            <a:ext cx="13192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逻辑 ||  或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5306" name="TextBox 18"/>
          <p:cNvSpPr txBox="1"/>
          <p:nvPr/>
        </p:nvSpPr>
        <p:spPr>
          <a:xfrm>
            <a:off x="1235075" y="4204335"/>
            <a:ext cx="61388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（year%4==0&amp;&amp;year%100!=0）|| year%400==0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  <p:bldP spid="55303" grpId="0"/>
      <p:bldP spid="55304" grpId="0"/>
      <p:bldP spid="55305" grpId="0"/>
      <p:bldP spid="5530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休息时间</a:t>
            </a:r>
            <a:endParaRPr lang="zh-CN" altLang="en-US"/>
          </a:p>
        </p:txBody>
      </p:sp>
      <p:sp>
        <p:nvSpPr>
          <p:cNvPr id="56321" name="TextBox 12"/>
          <p:cNvSpPr txBox="1"/>
          <p:nvPr/>
        </p:nvSpPr>
        <p:spPr>
          <a:xfrm>
            <a:off x="3557588" y="1179513"/>
            <a:ext cx="2030412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休息一下吧！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56322" name="图片 3" descr="Comp_8014469027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520" y="1882775"/>
            <a:ext cx="2857500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7346" name="TextBox 12"/>
          <p:cNvSpPr txBox="1"/>
          <p:nvPr/>
        </p:nvSpPr>
        <p:spPr>
          <a:xfrm>
            <a:off x="3557588" y="1179513"/>
            <a:ext cx="17176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字词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语句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7347" name="TextBox 12"/>
          <p:cNvSpPr txBox="1"/>
          <p:nvPr/>
        </p:nvSpPr>
        <p:spPr>
          <a:xfrm>
            <a:off x="3557588" y="2197418"/>
            <a:ext cx="16970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条件语句 if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7348" name="TextBox 12"/>
          <p:cNvSpPr txBox="1"/>
          <p:nvPr/>
        </p:nvSpPr>
        <p:spPr>
          <a:xfrm>
            <a:off x="3557588" y="2689860"/>
            <a:ext cx="19272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循环语句 for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7349" name="TextBox 12"/>
          <p:cNvSpPr txBox="1"/>
          <p:nvPr/>
        </p:nvSpPr>
        <p:spPr>
          <a:xfrm>
            <a:off x="3557588" y="3183890"/>
            <a:ext cx="22780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循环语句 while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7350" name="TextBox 12"/>
          <p:cNvSpPr txBox="1"/>
          <p:nvPr/>
        </p:nvSpPr>
        <p:spPr>
          <a:xfrm>
            <a:off x="3557588" y="3604578"/>
            <a:ext cx="24288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选择语句 switch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9395" name="Rectangle 4"/>
          <p:cNvSpPr/>
          <p:nvPr/>
        </p:nvSpPr>
        <p:spPr>
          <a:xfrm>
            <a:off x="498475" y="1005523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9394" name="TextBox 2"/>
          <p:cNvSpPr txBox="1"/>
          <p:nvPr/>
        </p:nvSpPr>
        <p:spPr>
          <a:xfrm>
            <a:off x="2649538" y="1615440"/>
            <a:ext cx="4117975" cy="3291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( 判断语句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引入方式</a:t>
            </a:r>
            <a:endParaRPr lang="zh-CN" altLang="en-US" dirty="0"/>
          </a:p>
        </p:txBody>
      </p:sp>
      <p:sp>
        <p:nvSpPr>
          <p:cNvPr id="8194" name="TextBox 6"/>
          <p:cNvSpPr txBox="1"/>
          <p:nvPr/>
        </p:nvSpPr>
        <p:spPr>
          <a:xfrm>
            <a:off x="341313" y="1039178"/>
            <a:ext cx="81343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内部书写</a:t>
            </a:r>
            <a:endParaRPr lang="zh-CN" altLang="en-US" sz="2400" dirty="0">
              <a:solidFill>
                <a:schemeClr val="tx1"/>
              </a:solidFill>
              <a:latin typeface="Gill Sans" pitchFamily="2" charset="0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195" name="TextBox 9"/>
          <p:cNvSpPr txBox="1"/>
          <p:nvPr/>
        </p:nvSpPr>
        <p:spPr>
          <a:xfrm>
            <a:off x="653098" y="1563688"/>
            <a:ext cx="80010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在html文件中直接进行代码的书写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1"/>
          <a:srcRect b="13789"/>
          <a:stretch>
            <a:fillRect/>
          </a:stretch>
        </p:blipFill>
        <p:spPr>
          <a:xfrm>
            <a:off x="859155" y="1964055"/>
            <a:ext cx="5708015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61443" name="Rectangle 4"/>
          <p:cNvSpPr/>
          <p:nvPr/>
        </p:nvSpPr>
        <p:spPr>
          <a:xfrm>
            <a:off x="457200" y="888048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1444" name="TextBox 1"/>
          <p:cNvSpPr txBox="1"/>
          <p:nvPr/>
        </p:nvSpPr>
        <p:spPr>
          <a:xfrm>
            <a:off x="902335" y="1653540"/>
            <a:ext cx="2805113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有两个变量：x，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x大于2，则y值为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否则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，y值为0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1442" name="TextBox 2"/>
          <p:cNvSpPr txBox="1"/>
          <p:nvPr/>
        </p:nvSpPr>
        <p:spPr>
          <a:xfrm>
            <a:off x="5070475" y="1418908"/>
            <a:ext cx="3465513" cy="3291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( 判断语句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1445" name="TextBox 20"/>
          <p:cNvSpPr txBox="1"/>
          <p:nvPr/>
        </p:nvSpPr>
        <p:spPr>
          <a:xfrm>
            <a:off x="2557463" y="3129598"/>
            <a:ext cx="691515" cy="19202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16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x;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16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y;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x&gt;2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y=3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y=0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61448" name="Straight Arrow Connector 4"/>
          <p:cNvCxnSpPr/>
          <p:nvPr/>
        </p:nvCxnSpPr>
        <p:spPr>
          <a:xfrm flipV="1">
            <a:off x="3131820" y="1831975"/>
            <a:ext cx="2641600" cy="2179955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Straight Arrow Connector 4"/>
          <p:cNvCxnSpPr/>
          <p:nvPr/>
        </p:nvCxnSpPr>
        <p:spPr>
          <a:xfrm flipV="1">
            <a:off x="3059430" y="2428240"/>
            <a:ext cx="2592705" cy="2016125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Straight Arrow Connector 4"/>
          <p:cNvCxnSpPr/>
          <p:nvPr/>
        </p:nvCxnSpPr>
        <p:spPr>
          <a:xfrm flipV="1">
            <a:off x="3054985" y="3651885"/>
            <a:ext cx="2308860" cy="1143635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47" name="Rectangle 2"/>
          <p:cNvSpPr/>
          <p:nvPr/>
        </p:nvSpPr>
        <p:spPr>
          <a:xfrm>
            <a:off x="2545080" y="3968115"/>
            <a:ext cx="658495" cy="108204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zh-CN"/>
              <a:t>语句</a:t>
            </a:r>
            <a:endParaRPr lang="zh-CN" altLang="zh-CN"/>
          </a:p>
        </p:txBody>
      </p:sp>
      <p:sp>
        <p:nvSpPr>
          <p:cNvPr id="63506" name="Rectangle 4"/>
          <p:cNvSpPr/>
          <p:nvPr/>
        </p:nvSpPr>
        <p:spPr>
          <a:xfrm>
            <a:off x="498475" y="933768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3505" name="TextBox 2"/>
          <p:cNvSpPr txBox="1"/>
          <p:nvPr/>
        </p:nvSpPr>
        <p:spPr>
          <a:xfrm>
            <a:off x="589915" y="1677988"/>
            <a:ext cx="3465513" cy="3291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( 判断语句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pSp>
        <p:nvGrpSpPr>
          <p:cNvPr id="63490" name="Group 3"/>
          <p:cNvGrpSpPr/>
          <p:nvPr/>
        </p:nvGrpSpPr>
        <p:grpSpPr>
          <a:xfrm>
            <a:off x="4323080" y="1062990"/>
            <a:ext cx="3286125" cy="3987165"/>
            <a:chOff x="113353" y="0"/>
            <a:chExt cx="3021960" cy="4978400"/>
          </a:xfrm>
        </p:grpSpPr>
        <p:sp>
          <p:nvSpPr>
            <p:cNvPr id="63491" name="圆角矩形 7"/>
            <p:cNvSpPr/>
            <p:nvPr/>
          </p:nvSpPr>
          <p:spPr>
            <a:xfrm>
              <a:off x="646113" y="0"/>
              <a:ext cx="933450" cy="4445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开始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3492" name="流程图: 决策 9"/>
            <p:cNvSpPr/>
            <p:nvPr/>
          </p:nvSpPr>
          <p:spPr>
            <a:xfrm>
              <a:off x="113353" y="647771"/>
              <a:ext cx="2018674" cy="1251832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p>
              <a:pPr marL="266700" lvl="0" indent="-266700"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判断语句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3493" name="直接箭头连接符 11"/>
            <p:cNvCxnSpPr>
              <a:stCxn id="63491" idx="2"/>
              <a:endCxn id="63492" idx="0"/>
            </p:cNvCxnSpPr>
            <p:nvPr/>
          </p:nvCxnSpPr>
          <p:spPr>
            <a:xfrm>
              <a:off x="1112838" y="444500"/>
              <a:ext cx="9927" cy="20297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3494" name="流程图: 过程 12"/>
            <p:cNvSpPr/>
            <p:nvPr/>
          </p:nvSpPr>
          <p:spPr>
            <a:xfrm>
              <a:off x="646113" y="2533650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语句1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3495" name="流程图: 过程 13"/>
            <p:cNvSpPr/>
            <p:nvPr/>
          </p:nvSpPr>
          <p:spPr>
            <a:xfrm>
              <a:off x="2201863" y="2133253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语句2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3496" name="直接箭头连接符 15"/>
            <p:cNvCxnSpPr>
              <a:stCxn id="63492" idx="2"/>
              <a:endCxn id="63494" idx="0"/>
            </p:cNvCxnSpPr>
            <p:nvPr/>
          </p:nvCxnSpPr>
          <p:spPr>
            <a:xfrm flipH="1">
              <a:off x="1113306" y="1899722"/>
              <a:ext cx="9927" cy="634292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3497" name="TextBox 17"/>
            <p:cNvSpPr txBox="1"/>
            <p:nvPr/>
          </p:nvSpPr>
          <p:spPr>
            <a:xfrm>
              <a:off x="646113" y="2053518"/>
              <a:ext cx="311150" cy="4804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3498" name="形状 19"/>
            <p:cNvCxnSpPr>
              <a:stCxn id="63492" idx="3"/>
              <a:endCxn id="63495" idx="0"/>
            </p:cNvCxnSpPr>
            <p:nvPr/>
          </p:nvCxnSpPr>
          <p:spPr>
            <a:xfrm>
              <a:off x="2132081" y="1274134"/>
              <a:ext cx="536653" cy="859466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63499" name="TextBox 20"/>
            <p:cNvSpPr txBox="1"/>
            <p:nvPr/>
          </p:nvSpPr>
          <p:spPr>
            <a:xfrm>
              <a:off x="2201863" y="855664"/>
              <a:ext cx="444500" cy="4804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3500" name="圆角矩形 22"/>
            <p:cNvSpPr/>
            <p:nvPr/>
          </p:nvSpPr>
          <p:spPr>
            <a:xfrm>
              <a:off x="601663" y="4533900"/>
              <a:ext cx="1066800" cy="4445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结束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3501" name="直接箭头连接符 24"/>
            <p:cNvCxnSpPr>
              <a:stCxn id="63494" idx="2"/>
              <a:endCxn id="63503" idx="0"/>
            </p:cNvCxnSpPr>
            <p:nvPr/>
          </p:nvCxnSpPr>
          <p:spPr>
            <a:xfrm rot="5400000">
              <a:off x="778669" y="3266281"/>
              <a:ext cx="666750" cy="1588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3502" name="形状 26"/>
            <p:cNvCxnSpPr/>
            <p:nvPr/>
          </p:nvCxnSpPr>
          <p:spPr>
            <a:xfrm rot="10800000" flipV="1">
              <a:off x="1584917" y="2533997"/>
              <a:ext cx="616655" cy="240238"/>
            </a:xfrm>
            <a:prstGeom prst="bentConnector3">
              <a:avLst>
                <a:gd name="adj1" fmla="val 49905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63503" name="流程图: 过程 70"/>
            <p:cNvSpPr/>
            <p:nvPr/>
          </p:nvSpPr>
          <p:spPr>
            <a:xfrm>
              <a:off x="646113" y="3600450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语句3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3504" name="直接箭头连接符 75"/>
            <p:cNvCxnSpPr>
              <a:stCxn id="63503" idx="2"/>
              <a:endCxn id="63500" idx="0"/>
            </p:cNvCxnSpPr>
            <p:nvPr/>
          </p:nvCxnSpPr>
          <p:spPr>
            <a:xfrm rot="-5400000" flipH="1">
              <a:off x="855657" y="4256082"/>
              <a:ext cx="533400" cy="22225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cxnSp>
        <p:nvCxnSpPr>
          <p:cNvPr id="63509" name="Straight Connector 21"/>
          <p:cNvCxnSpPr/>
          <p:nvPr/>
        </p:nvCxnSpPr>
        <p:spPr>
          <a:xfrm>
            <a:off x="4669790" y="2255203"/>
            <a:ext cx="1528763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Straight Connector 21"/>
          <p:cNvCxnSpPr/>
          <p:nvPr/>
        </p:nvCxnSpPr>
        <p:spPr>
          <a:xfrm>
            <a:off x="4664075" y="3576003"/>
            <a:ext cx="1528763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21"/>
          <p:cNvCxnSpPr/>
          <p:nvPr/>
        </p:nvCxnSpPr>
        <p:spPr>
          <a:xfrm>
            <a:off x="6337300" y="3188018"/>
            <a:ext cx="1528763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zh-CN"/>
              <a:t>语句</a:t>
            </a:r>
            <a:endParaRPr lang="zh-CN" altLang="zh-CN"/>
          </a:p>
        </p:txBody>
      </p:sp>
      <p:sp>
        <p:nvSpPr>
          <p:cNvPr id="64529" name="Rectangle 4"/>
          <p:cNvSpPr/>
          <p:nvPr/>
        </p:nvSpPr>
        <p:spPr>
          <a:xfrm>
            <a:off x="498475" y="933768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4530" name="TextBox 19"/>
          <p:cNvSpPr txBox="1"/>
          <p:nvPr/>
        </p:nvSpPr>
        <p:spPr>
          <a:xfrm>
            <a:off x="762318" y="2259330"/>
            <a:ext cx="2414587" cy="1477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y值和x值相关。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x&gt;=3时，y值为2。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x&lt;3时，y值为1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pSp>
        <p:nvGrpSpPr>
          <p:cNvPr id="64514" name="Group 3"/>
          <p:cNvGrpSpPr/>
          <p:nvPr/>
        </p:nvGrpSpPr>
        <p:grpSpPr>
          <a:xfrm>
            <a:off x="3091815" y="1002665"/>
            <a:ext cx="2825115" cy="4025265"/>
            <a:chOff x="34155" y="-47572"/>
            <a:chExt cx="3101158" cy="5025972"/>
          </a:xfrm>
        </p:grpSpPr>
        <p:sp>
          <p:nvSpPr>
            <p:cNvPr id="64515" name="圆角矩形 7"/>
            <p:cNvSpPr/>
            <p:nvPr/>
          </p:nvSpPr>
          <p:spPr>
            <a:xfrm>
              <a:off x="652387" y="-47572"/>
              <a:ext cx="933450" cy="4445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开始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4516" name="流程图: 决策 9"/>
            <p:cNvSpPr/>
            <p:nvPr/>
          </p:nvSpPr>
          <p:spPr>
            <a:xfrm>
              <a:off x="34155" y="675720"/>
              <a:ext cx="2201863" cy="1636850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p>
              <a:pPr marL="266700" lvl="0" indent="-266700"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  <a:p>
              <a:pPr marL="266700" lvl="0" indent="-266700"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4517" name="直接箭头连接符 11"/>
            <p:cNvCxnSpPr>
              <a:stCxn id="64515" idx="2"/>
              <a:endCxn id="64516" idx="0"/>
            </p:cNvCxnSpPr>
            <p:nvPr/>
          </p:nvCxnSpPr>
          <p:spPr>
            <a:xfrm>
              <a:off x="1119112" y="396928"/>
              <a:ext cx="16032" cy="278296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4518" name="流程图: 过程 12"/>
            <p:cNvSpPr/>
            <p:nvPr/>
          </p:nvSpPr>
          <p:spPr>
            <a:xfrm>
              <a:off x="657266" y="2652187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语句1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4519" name="流程图: 过程 13"/>
            <p:cNvSpPr/>
            <p:nvPr/>
          </p:nvSpPr>
          <p:spPr>
            <a:xfrm>
              <a:off x="2201863" y="2533650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语句2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4520" name="直接箭头连接符 15"/>
            <p:cNvCxnSpPr/>
            <p:nvPr/>
          </p:nvCxnSpPr>
          <p:spPr>
            <a:xfrm>
              <a:off x="1105515" y="2271559"/>
              <a:ext cx="0" cy="363925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4521" name="TextBox 17"/>
            <p:cNvSpPr txBox="1"/>
            <p:nvPr/>
          </p:nvSpPr>
          <p:spPr>
            <a:xfrm>
              <a:off x="601551" y="2053520"/>
              <a:ext cx="342250" cy="4804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266700" lvl="0" indent="-266700" eaLnBrk="0" hangingPunct="0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4522" name="形状 19"/>
            <p:cNvCxnSpPr>
              <a:stCxn id="64516" idx="3"/>
              <a:endCxn id="64519" idx="0"/>
            </p:cNvCxnSpPr>
            <p:nvPr/>
          </p:nvCxnSpPr>
          <p:spPr>
            <a:xfrm>
              <a:off x="2236124" y="1493758"/>
              <a:ext cx="432866" cy="1040239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64523" name="TextBox 20"/>
            <p:cNvSpPr txBox="1"/>
            <p:nvPr/>
          </p:nvSpPr>
          <p:spPr>
            <a:xfrm>
              <a:off x="2201863" y="855664"/>
              <a:ext cx="444500" cy="4804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4524" name="圆角矩形 22"/>
            <p:cNvSpPr/>
            <p:nvPr/>
          </p:nvSpPr>
          <p:spPr>
            <a:xfrm>
              <a:off x="601663" y="4533900"/>
              <a:ext cx="1066800" cy="4445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结束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4525" name="直接箭头连接符 24"/>
            <p:cNvCxnSpPr>
              <a:stCxn id="64518" idx="2"/>
              <a:endCxn id="64527" idx="0"/>
            </p:cNvCxnSpPr>
            <p:nvPr/>
          </p:nvCxnSpPr>
          <p:spPr>
            <a:xfrm flipH="1">
              <a:off x="1112838" y="3052237"/>
              <a:ext cx="11153" cy="547870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4526" name="形状 26"/>
            <p:cNvCxnSpPr>
              <a:stCxn id="64519" idx="2"/>
            </p:cNvCxnSpPr>
            <p:nvPr/>
          </p:nvCxnSpPr>
          <p:spPr>
            <a:xfrm rot="5400000">
              <a:off x="1746245" y="2322507"/>
              <a:ext cx="311150" cy="1533525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64527" name="流程图: 过程 70"/>
            <p:cNvSpPr/>
            <p:nvPr/>
          </p:nvSpPr>
          <p:spPr>
            <a:xfrm>
              <a:off x="646113" y="3600450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语句3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64528" name="直接箭头连接符 75"/>
            <p:cNvCxnSpPr>
              <a:stCxn id="64527" idx="2"/>
              <a:endCxn id="64524" idx="0"/>
            </p:cNvCxnSpPr>
            <p:nvPr/>
          </p:nvCxnSpPr>
          <p:spPr>
            <a:xfrm rot="-5400000" flipH="1">
              <a:off x="855657" y="4256082"/>
              <a:ext cx="533400" cy="22225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64531" name="TextBox 2"/>
          <p:cNvSpPr txBox="1"/>
          <p:nvPr/>
        </p:nvSpPr>
        <p:spPr>
          <a:xfrm>
            <a:off x="6370320" y="1568133"/>
            <a:ext cx="2316163" cy="3324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( 判断语句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66562" name="Rectangle 4"/>
          <p:cNvSpPr/>
          <p:nvPr/>
        </p:nvSpPr>
        <p:spPr>
          <a:xfrm>
            <a:off x="498475" y="933768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6563" name="TextBox 19"/>
          <p:cNvSpPr txBox="1"/>
          <p:nvPr/>
        </p:nvSpPr>
        <p:spPr>
          <a:xfrm>
            <a:off x="871538" y="1415098"/>
            <a:ext cx="1211262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解题思路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6564" name="Rectangle 1"/>
          <p:cNvSpPr/>
          <p:nvPr/>
        </p:nvSpPr>
        <p:spPr>
          <a:xfrm>
            <a:off x="830580" y="1849755"/>
            <a:ext cx="7927975" cy="5000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题干：y值和x值相关。X大于等于3时，y值为2。X小于3时，y值为1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pSp>
        <p:nvGrpSpPr>
          <p:cNvPr id="66566" name="Group 1"/>
          <p:cNvGrpSpPr/>
          <p:nvPr/>
        </p:nvGrpSpPr>
        <p:grpSpPr>
          <a:xfrm>
            <a:off x="934403" y="2624138"/>
            <a:ext cx="8020050" cy="558800"/>
            <a:chOff x="0" y="0"/>
            <a:chExt cx="8020295" cy="558800"/>
          </a:xfrm>
        </p:grpSpPr>
        <p:sp>
          <p:nvSpPr>
            <p:cNvPr id="5" name="TextBox 21"/>
            <p:cNvSpPr txBox="1"/>
            <p:nvPr/>
          </p:nvSpPr>
          <p:spPr>
            <a:xfrm>
              <a:off x="0" y="4763"/>
              <a:ext cx="3114675" cy="554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将文字转化为代码/表达式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6567" name="Rectangle 22"/>
            <p:cNvSpPr/>
            <p:nvPr/>
          </p:nvSpPr>
          <p:spPr>
            <a:xfrm>
              <a:off x="5164383" y="0"/>
              <a:ext cx="2855912" cy="5540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x&gt;=3  y=2  x&lt;3  y=1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</p:grpSp>
      <p:grpSp>
        <p:nvGrpSpPr>
          <p:cNvPr id="66569" name="Group 2"/>
          <p:cNvGrpSpPr/>
          <p:nvPr/>
        </p:nvGrpSpPr>
        <p:grpSpPr>
          <a:xfrm>
            <a:off x="935673" y="2989898"/>
            <a:ext cx="8020050" cy="565150"/>
            <a:chOff x="0" y="0"/>
            <a:chExt cx="8020295" cy="565150"/>
          </a:xfrm>
        </p:grpSpPr>
        <p:sp>
          <p:nvSpPr>
            <p:cNvPr id="6" name="TextBox 23"/>
            <p:cNvSpPr txBox="1"/>
            <p:nvPr/>
          </p:nvSpPr>
          <p:spPr>
            <a:xfrm>
              <a:off x="0" y="11112"/>
              <a:ext cx="1724025" cy="5540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找到判断条件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6570" name="Rectangle 24"/>
            <p:cNvSpPr/>
            <p:nvPr/>
          </p:nvSpPr>
          <p:spPr>
            <a:xfrm>
              <a:off x="5164383" y="0"/>
              <a:ext cx="2855912" cy="554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x&gt;=3  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y=2  x&lt;3  y=1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</p:grpSp>
      <p:grpSp>
        <p:nvGrpSpPr>
          <p:cNvPr id="66572" name="Group 3"/>
          <p:cNvGrpSpPr/>
          <p:nvPr/>
        </p:nvGrpSpPr>
        <p:grpSpPr>
          <a:xfrm>
            <a:off x="935673" y="3395345"/>
            <a:ext cx="8015287" cy="554038"/>
            <a:chOff x="0" y="0"/>
            <a:chExt cx="8015287" cy="554037"/>
          </a:xfrm>
        </p:grpSpPr>
        <p:sp>
          <p:nvSpPr>
            <p:cNvPr id="7" name="TextBox 25"/>
            <p:cNvSpPr txBox="1"/>
            <p:nvPr/>
          </p:nvSpPr>
          <p:spPr>
            <a:xfrm>
              <a:off x="0" y="0"/>
              <a:ext cx="4545012" cy="554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找到条件成立与不成立时的执行的语句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6573" name="Rectangle 26"/>
            <p:cNvSpPr/>
            <p:nvPr/>
          </p:nvSpPr>
          <p:spPr>
            <a:xfrm>
              <a:off x="5159375" y="0"/>
              <a:ext cx="2855912" cy="500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x&gt;=3 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y=2</a:t>
              </a: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  x&lt;3 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y=1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</p:grpSp>
      <p:grpSp>
        <p:nvGrpSpPr>
          <p:cNvPr id="66575" name="Group 4"/>
          <p:cNvGrpSpPr/>
          <p:nvPr/>
        </p:nvGrpSpPr>
        <p:grpSpPr>
          <a:xfrm>
            <a:off x="943293" y="3800793"/>
            <a:ext cx="7300912" cy="560387"/>
            <a:chOff x="0" y="0"/>
            <a:chExt cx="7300912" cy="560387"/>
          </a:xfrm>
        </p:grpSpPr>
        <p:sp>
          <p:nvSpPr>
            <p:cNvPr id="9" name="TextBox 27"/>
            <p:cNvSpPr txBox="1"/>
            <p:nvPr/>
          </p:nvSpPr>
          <p:spPr>
            <a:xfrm>
              <a:off x="0" y="0"/>
              <a:ext cx="4959350" cy="554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将相应的语句放置到if结构的相应位置当中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66576" name="Rectangle 28"/>
            <p:cNvSpPr/>
            <p:nvPr/>
          </p:nvSpPr>
          <p:spPr>
            <a:xfrm>
              <a:off x="5141912" y="6350"/>
              <a:ext cx="2159000" cy="5540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266700" lvl="0" indent="-266700" eaLnBrk="0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生成if语句。结束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语句练习</a:t>
            </a:r>
            <a:endParaRPr lang="zh-CN" altLang="en-US"/>
          </a:p>
        </p:txBody>
      </p:sp>
      <p:sp>
        <p:nvSpPr>
          <p:cNvPr id="68610" name="Rectangle 4"/>
          <p:cNvSpPr/>
          <p:nvPr/>
        </p:nvSpPr>
        <p:spPr>
          <a:xfrm>
            <a:off x="498475" y="933768"/>
            <a:ext cx="2659063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语句语法小练习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8611" name="TextBox 19"/>
          <p:cNvSpPr txBox="1"/>
          <p:nvPr/>
        </p:nvSpPr>
        <p:spPr>
          <a:xfrm>
            <a:off x="4887913" y="1671638"/>
            <a:ext cx="3271837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x=3; var y=0; 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z=9;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8612" name="TextBox 21"/>
          <p:cNvSpPr txBox="1"/>
          <p:nvPr/>
        </p:nvSpPr>
        <p:spPr>
          <a:xfrm>
            <a:off x="657225" y="1671638"/>
            <a:ext cx="2493963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初始定义了三个变量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8616" name="TextBox 24"/>
          <p:cNvSpPr txBox="1"/>
          <p:nvPr/>
        </p:nvSpPr>
        <p:spPr>
          <a:xfrm>
            <a:off x="657225" y="3294063"/>
            <a:ext cx="5060950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 如果x大于4成立，则x值为y，否则x值为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z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8617" name="TextBox 26"/>
          <p:cNvSpPr txBox="1"/>
          <p:nvPr/>
        </p:nvSpPr>
        <p:spPr>
          <a:xfrm>
            <a:off x="657225" y="3835400"/>
            <a:ext cx="6383338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 如果x大于y成立，则x值为y值加1，否则x值为y值减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8618" name="TextBox 27"/>
          <p:cNvSpPr txBox="1"/>
          <p:nvPr/>
        </p:nvSpPr>
        <p:spPr>
          <a:xfrm>
            <a:off x="657225" y="4419600"/>
            <a:ext cx="6842125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4 如果x大于y或者x小于z成立，则x值为z值，否则x值为y值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8614" name="TextBox 22"/>
          <p:cNvSpPr txBox="1"/>
          <p:nvPr/>
        </p:nvSpPr>
        <p:spPr>
          <a:xfrm>
            <a:off x="657225" y="2771775"/>
            <a:ext cx="4598988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 如果x值为3，则y值为2，否则y值为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8615" name="TextBox 23"/>
          <p:cNvSpPr txBox="1"/>
          <p:nvPr/>
        </p:nvSpPr>
        <p:spPr>
          <a:xfrm>
            <a:off x="5832475" y="2771775"/>
            <a:ext cx="3079750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注意是“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”还是“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==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”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/>
      <p:bldP spid="68617" grpId="0"/>
      <p:bldP spid="68618" grpId="0"/>
      <p:bldP spid="68614" grpId="0"/>
      <p:bldP spid="686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70681" name="Rectangle 4"/>
          <p:cNvSpPr/>
          <p:nvPr/>
        </p:nvSpPr>
        <p:spPr>
          <a:xfrm>
            <a:off x="498475" y="862013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0658" name="TextBox 2"/>
          <p:cNvSpPr txBox="1"/>
          <p:nvPr/>
        </p:nvSpPr>
        <p:spPr>
          <a:xfrm>
            <a:off x="789940" y="1435735"/>
            <a:ext cx="3325813" cy="35204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(判断语句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1) {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if (判断语句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2) {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}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{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pSp>
        <p:nvGrpSpPr>
          <p:cNvPr id="70659" name="Group 21530"/>
          <p:cNvGrpSpPr/>
          <p:nvPr/>
        </p:nvGrpSpPr>
        <p:grpSpPr>
          <a:xfrm>
            <a:off x="3972560" y="1092200"/>
            <a:ext cx="3411220" cy="3985895"/>
            <a:chOff x="-3186" y="0"/>
            <a:chExt cx="4278469" cy="4889039"/>
          </a:xfrm>
        </p:grpSpPr>
        <p:sp>
          <p:nvSpPr>
            <p:cNvPr id="70660" name="圆角矩形 7"/>
            <p:cNvSpPr/>
            <p:nvPr/>
          </p:nvSpPr>
          <p:spPr>
            <a:xfrm>
              <a:off x="610687" y="0"/>
              <a:ext cx="919414" cy="35513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开始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0661" name="流程图: 决策 9"/>
            <p:cNvSpPr/>
            <p:nvPr/>
          </p:nvSpPr>
          <p:spPr>
            <a:xfrm>
              <a:off x="-3186" y="626391"/>
              <a:ext cx="2140788" cy="1393043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判断语句1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62" name="直接箭头连接符 11"/>
            <p:cNvCxnSpPr>
              <a:stCxn id="70660" idx="2"/>
              <a:endCxn id="70661" idx="0"/>
            </p:cNvCxnSpPr>
            <p:nvPr/>
          </p:nvCxnSpPr>
          <p:spPr>
            <a:xfrm flipH="1">
              <a:off x="1067208" y="355139"/>
              <a:ext cx="3186" cy="271051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0663" name="流程图: 过程 12"/>
            <p:cNvSpPr/>
            <p:nvPr/>
          </p:nvSpPr>
          <p:spPr>
            <a:xfrm>
              <a:off x="616262" y="2638585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0664" name="流程图: 过程 13"/>
            <p:cNvSpPr/>
            <p:nvPr/>
          </p:nvSpPr>
          <p:spPr>
            <a:xfrm>
              <a:off x="2137602" y="3271927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65" name="直接箭头连接符 15"/>
            <p:cNvCxnSpPr>
              <a:stCxn id="70661" idx="2"/>
              <a:endCxn id="70663" idx="0"/>
            </p:cNvCxnSpPr>
            <p:nvPr/>
          </p:nvCxnSpPr>
          <p:spPr>
            <a:xfrm>
              <a:off x="1067208" y="2020001"/>
              <a:ext cx="8761" cy="619211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0666" name="TextBox 17"/>
            <p:cNvSpPr txBox="1"/>
            <p:nvPr/>
          </p:nvSpPr>
          <p:spPr>
            <a:xfrm>
              <a:off x="594603" y="2019971"/>
              <a:ext cx="306472" cy="391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67" name="形状 19"/>
            <p:cNvCxnSpPr>
              <a:stCxn id="70674" idx="3"/>
              <a:endCxn id="70678" idx="0"/>
            </p:cNvCxnSpPr>
            <p:nvPr/>
          </p:nvCxnSpPr>
          <p:spPr>
            <a:xfrm>
              <a:off x="3612646" y="2219033"/>
              <a:ext cx="203092" cy="334919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70668" name="TextBox 20"/>
            <p:cNvSpPr txBox="1"/>
            <p:nvPr/>
          </p:nvSpPr>
          <p:spPr>
            <a:xfrm>
              <a:off x="2160176" y="931446"/>
              <a:ext cx="437817" cy="391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0669" name="圆角矩形 22"/>
            <p:cNvSpPr/>
            <p:nvPr/>
          </p:nvSpPr>
          <p:spPr>
            <a:xfrm>
              <a:off x="549993" y="4533900"/>
              <a:ext cx="1050759" cy="35513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结束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70" name="直接箭头连接符 24"/>
            <p:cNvCxnSpPr>
              <a:stCxn id="70663" idx="2"/>
              <a:endCxn id="70671" idx="0"/>
            </p:cNvCxnSpPr>
            <p:nvPr/>
          </p:nvCxnSpPr>
          <p:spPr>
            <a:xfrm flipH="1">
              <a:off x="1070394" y="2958210"/>
              <a:ext cx="5575" cy="633231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0671" name="流程图: 过程 70"/>
            <p:cNvSpPr/>
            <p:nvPr/>
          </p:nvSpPr>
          <p:spPr>
            <a:xfrm>
              <a:off x="610687" y="3591514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语句4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72" name="直接箭头连接符 75"/>
            <p:cNvCxnSpPr>
              <a:stCxn id="70671" idx="2"/>
              <a:endCxn id="70669" idx="0"/>
            </p:cNvCxnSpPr>
            <p:nvPr/>
          </p:nvCxnSpPr>
          <p:spPr>
            <a:xfrm>
              <a:off x="1070394" y="3911139"/>
              <a:ext cx="4979" cy="622761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0673" name="TextBox 17"/>
            <p:cNvSpPr txBox="1"/>
            <p:nvPr/>
          </p:nvSpPr>
          <p:spPr>
            <a:xfrm>
              <a:off x="2140840" y="2873645"/>
              <a:ext cx="306472" cy="391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0674" name="流程图: 决策 9"/>
            <p:cNvSpPr/>
            <p:nvPr/>
          </p:nvSpPr>
          <p:spPr>
            <a:xfrm>
              <a:off x="1582572" y="1479038"/>
              <a:ext cx="2030234" cy="1479125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判断语句2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75" name="直接箭头连接符 15"/>
            <p:cNvCxnSpPr>
              <a:stCxn id="70674" idx="2"/>
              <a:endCxn id="70664" idx="0"/>
            </p:cNvCxnSpPr>
            <p:nvPr/>
          </p:nvCxnSpPr>
          <p:spPr>
            <a:xfrm flipH="1">
              <a:off x="2596893" y="2958436"/>
              <a:ext cx="796" cy="313889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0676" name="TextBox 20"/>
            <p:cNvSpPr txBox="1"/>
            <p:nvPr/>
          </p:nvSpPr>
          <p:spPr>
            <a:xfrm>
              <a:off x="3494733" y="1827006"/>
              <a:ext cx="437817" cy="391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77" name="形状 19"/>
            <p:cNvCxnSpPr>
              <a:stCxn id="70661" idx="3"/>
              <a:endCxn id="70674" idx="0"/>
            </p:cNvCxnSpPr>
            <p:nvPr/>
          </p:nvCxnSpPr>
          <p:spPr>
            <a:xfrm>
              <a:off x="2137642" y="1323320"/>
              <a:ext cx="460342" cy="155776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70678" name="流程图: 过程 13"/>
            <p:cNvSpPr/>
            <p:nvPr/>
          </p:nvSpPr>
          <p:spPr>
            <a:xfrm>
              <a:off x="3355869" y="2553798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语句3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0679" name="Elbow Connector 21527"/>
            <p:cNvCxnSpPr>
              <a:stCxn id="70678" idx="2"/>
              <a:endCxn id="70671" idx="3"/>
            </p:cNvCxnSpPr>
            <p:nvPr/>
          </p:nvCxnSpPr>
          <p:spPr>
            <a:xfrm rot="5400000">
              <a:off x="2233881" y="2169633"/>
              <a:ext cx="877904" cy="2285475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70680" name="Straight Connector 21529"/>
            <p:cNvCxnSpPr>
              <a:stCxn id="70664" idx="2"/>
            </p:cNvCxnSpPr>
            <p:nvPr/>
          </p:nvCxnSpPr>
          <p:spPr>
            <a:xfrm flipH="1">
              <a:off x="2554975" y="3591422"/>
              <a:ext cx="42211" cy="1666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4" name="TextBox 2"/>
          <p:cNvSpPr txBox="1"/>
          <p:nvPr/>
        </p:nvSpPr>
        <p:spPr>
          <a:xfrm>
            <a:off x="485775" y="1524000"/>
            <a:ext cx="2413000" cy="35204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(x&gt;3) {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if (x&gt;1) {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}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{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475" y="862013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2233613" y="2507298"/>
            <a:ext cx="1763712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3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1&lt;x&lt;=3</a:t>
            </a:r>
            <a:endParaRPr lang="zh-CN" altLang="en-US" sz="3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pSp>
        <p:nvGrpSpPr>
          <p:cNvPr id="71683" name="Group 21530"/>
          <p:cNvGrpSpPr/>
          <p:nvPr/>
        </p:nvGrpSpPr>
        <p:grpSpPr>
          <a:xfrm>
            <a:off x="4430078" y="1158240"/>
            <a:ext cx="4273550" cy="3839210"/>
            <a:chOff x="0" y="0"/>
            <a:chExt cx="4275283" cy="3838848"/>
          </a:xfrm>
        </p:grpSpPr>
        <p:sp>
          <p:nvSpPr>
            <p:cNvPr id="71684" name="圆角矩形 7"/>
            <p:cNvSpPr/>
            <p:nvPr/>
          </p:nvSpPr>
          <p:spPr>
            <a:xfrm>
              <a:off x="610687" y="0"/>
              <a:ext cx="919414" cy="35513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开始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1685" name="流程图: 决策 9"/>
            <p:cNvSpPr/>
            <p:nvPr/>
          </p:nvSpPr>
          <p:spPr>
            <a:xfrm>
              <a:off x="0" y="675460"/>
              <a:ext cx="2140788" cy="611386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判断语句1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686" name="直接箭头连接符 11"/>
            <p:cNvCxnSpPr>
              <a:stCxn id="71684" idx="2"/>
              <a:endCxn id="71685" idx="0"/>
            </p:cNvCxnSpPr>
            <p:nvPr/>
          </p:nvCxnSpPr>
          <p:spPr>
            <a:xfrm>
              <a:off x="1070394" y="355139"/>
              <a:ext cx="0" cy="320321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1687" name="流程图: 过程 12"/>
            <p:cNvSpPr/>
            <p:nvPr/>
          </p:nvSpPr>
          <p:spPr>
            <a:xfrm>
              <a:off x="610687" y="1633828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1688" name="流程图: 过程 13"/>
            <p:cNvSpPr/>
            <p:nvPr/>
          </p:nvSpPr>
          <p:spPr>
            <a:xfrm>
              <a:off x="2140788" y="2553798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689" name="直接箭头连接符 15"/>
            <p:cNvCxnSpPr>
              <a:stCxn id="71685" idx="2"/>
              <a:endCxn id="71687" idx="0"/>
            </p:cNvCxnSpPr>
            <p:nvPr/>
          </p:nvCxnSpPr>
          <p:spPr>
            <a:xfrm>
              <a:off x="1070394" y="1286846"/>
              <a:ext cx="0" cy="346982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1690" name="TextBox 17"/>
            <p:cNvSpPr txBox="1"/>
            <p:nvPr/>
          </p:nvSpPr>
          <p:spPr>
            <a:xfrm>
              <a:off x="596196" y="1266793"/>
              <a:ext cx="30647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691" name="形状 19"/>
            <p:cNvCxnSpPr>
              <a:stCxn id="71698" idx="3"/>
              <a:endCxn id="71702" idx="0"/>
            </p:cNvCxnSpPr>
            <p:nvPr/>
          </p:nvCxnSpPr>
          <p:spPr>
            <a:xfrm>
              <a:off x="3612806" y="1784731"/>
              <a:ext cx="202770" cy="769067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71692" name="TextBox 20"/>
            <p:cNvSpPr txBox="1"/>
            <p:nvPr/>
          </p:nvSpPr>
          <p:spPr>
            <a:xfrm>
              <a:off x="2381586" y="633913"/>
              <a:ext cx="43781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1693" name="圆角矩形 22"/>
            <p:cNvSpPr/>
            <p:nvPr/>
          </p:nvSpPr>
          <p:spPr>
            <a:xfrm>
              <a:off x="549993" y="3483709"/>
              <a:ext cx="1050759" cy="35513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结束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694" name="直接箭头连接符 24"/>
            <p:cNvCxnSpPr>
              <a:stCxn id="71687" idx="2"/>
              <a:endCxn id="71695" idx="0"/>
            </p:cNvCxnSpPr>
            <p:nvPr/>
          </p:nvCxnSpPr>
          <p:spPr>
            <a:xfrm>
              <a:off x="1071029" y="1952818"/>
              <a:ext cx="5082" cy="971458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1695" name="流程图: 过程 70"/>
            <p:cNvSpPr/>
            <p:nvPr/>
          </p:nvSpPr>
          <p:spPr>
            <a:xfrm>
              <a:off x="615769" y="2924827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语句4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696" name="直接箭头连接符 75"/>
            <p:cNvCxnSpPr>
              <a:stCxn id="71695" idx="2"/>
              <a:endCxn id="71693" idx="0"/>
            </p:cNvCxnSpPr>
            <p:nvPr/>
          </p:nvCxnSpPr>
          <p:spPr>
            <a:xfrm flipH="1">
              <a:off x="1075476" y="3243817"/>
              <a:ext cx="635" cy="240007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1697" name="TextBox 17"/>
            <p:cNvSpPr txBox="1"/>
            <p:nvPr/>
          </p:nvSpPr>
          <p:spPr>
            <a:xfrm>
              <a:off x="2202962" y="2155516"/>
              <a:ext cx="30647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1698" name="流程图: 决策 9"/>
            <p:cNvSpPr/>
            <p:nvPr/>
          </p:nvSpPr>
          <p:spPr>
            <a:xfrm>
              <a:off x="1582572" y="1479038"/>
              <a:ext cx="2030234" cy="611386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判断语句2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699" name="直接箭头连接符 15"/>
            <p:cNvCxnSpPr>
              <a:stCxn id="71698" idx="2"/>
              <a:endCxn id="71688" idx="0"/>
            </p:cNvCxnSpPr>
            <p:nvPr/>
          </p:nvCxnSpPr>
          <p:spPr>
            <a:xfrm>
              <a:off x="2597689" y="2090424"/>
              <a:ext cx="2806" cy="463374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1700" name="TextBox 20"/>
            <p:cNvSpPr txBox="1"/>
            <p:nvPr/>
          </p:nvSpPr>
          <p:spPr>
            <a:xfrm>
              <a:off x="3548094" y="1411862"/>
              <a:ext cx="43781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701" name="形状 19"/>
            <p:cNvCxnSpPr>
              <a:stCxn id="71685" idx="3"/>
              <a:endCxn id="71698" idx="0"/>
            </p:cNvCxnSpPr>
            <p:nvPr/>
          </p:nvCxnSpPr>
          <p:spPr>
            <a:xfrm>
              <a:off x="2140788" y="981153"/>
              <a:ext cx="456901" cy="497885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71702" name="流程图: 过程 13"/>
            <p:cNvSpPr/>
            <p:nvPr/>
          </p:nvSpPr>
          <p:spPr>
            <a:xfrm>
              <a:off x="3355869" y="2553798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语句3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1703" name="Elbow Connector 21527"/>
            <p:cNvCxnSpPr>
              <a:stCxn id="71702" idx="2"/>
              <a:endCxn id="71695" idx="3"/>
            </p:cNvCxnSpPr>
            <p:nvPr/>
          </p:nvCxnSpPr>
          <p:spPr>
            <a:xfrm rot="5400000">
              <a:off x="2569669" y="1838534"/>
              <a:ext cx="211435" cy="2280574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71704" name="Straight Connector 21529"/>
            <p:cNvCxnSpPr>
              <a:stCxn id="71688" idx="2"/>
            </p:cNvCxnSpPr>
            <p:nvPr/>
          </p:nvCxnSpPr>
          <p:spPr>
            <a:xfrm flipH="1">
              <a:off x="2591532" y="2873104"/>
              <a:ext cx="8894" cy="19683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73730" name="TextBox 2"/>
          <p:cNvSpPr txBox="1"/>
          <p:nvPr/>
        </p:nvSpPr>
        <p:spPr>
          <a:xfrm>
            <a:off x="485775" y="1021715"/>
            <a:ext cx="2605088" cy="39014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(x&gt;3)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if (x&lt;1)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 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3755" name="TextBox 1"/>
          <p:cNvSpPr txBox="1"/>
          <p:nvPr/>
        </p:nvSpPr>
        <p:spPr>
          <a:xfrm>
            <a:off x="2543493" y="2783523"/>
            <a:ext cx="1233487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266700" lvl="0" indent="-266700" eaLnBrk="0" hangingPunct="0"/>
            <a:r>
              <a:rPr lang="zh-CN" altLang="en-US" sz="3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x&gt;=1</a:t>
            </a:r>
            <a:endParaRPr lang="zh-CN" altLang="en-US" sz="3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3756" name="TextBox 28"/>
          <p:cNvSpPr txBox="1"/>
          <p:nvPr/>
        </p:nvSpPr>
        <p:spPr>
          <a:xfrm>
            <a:off x="2533968" y="3602673"/>
            <a:ext cx="2057400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266700" lvl="0" indent="-266700" eaLnBrk="0" hangingPunct="0"/>
            <a:r>
              <a:rPr lang="zh-CN" altLang="en-US" sz="3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1&lt;=x&lt;=3</a:t>
            </a:r>
            <a:endParaRPr lang="zh-CN" altLang="en-US" sz="3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3757" name="TextBox 30"/>
          <p:cNvSpPr txBox="1"/>
          <p:nvPr/>
        </p:nvSpPr>
        <p:spPr>
          <a:xfrm rot="1104257">
            <a:off x="2013268" y="3010535"/>
            <a:ext cx="9525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pPr marL="266700" lvl="0" indent="-266700" eaLnBrk="0" hangingPunct="0"/>
            <a:r>
              <a:rPr lang="zh-CN" altLang="en-US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zh-CN" alt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pSp>
        <p:nvGrpSpPr>
          <p:cNvPr id="73731" name="Group 21530"/>
          <p:cNvGrpSpPr/>
          <p:nvPr/>
        </p:nvGrpSpPr>
        <p:grpSpPr>
          <a:xfrm>
            <a:off x="4143058" y="1086485"/>
            <a:ext cx="4273550" cy="3957320"/>
            <a:chOff x="0" y="0"/>
            <a:chExt cx="4275283" cy="3956947"/>
          </a:xfrm>
        </p:grpSpPr>
        <p:sp>
          <p:nvSpPr>
            <p:cNvPr id="73732" name="圆角矩形 7"/>
            <p:cNvSpPr/>
            <p:nvPr/>
          </p:nvSpPr>
          <p:spPr>
            <a:xfrm>
              <a:off x="610687" y="0"/>
              <a:ext cx="919414" cy="35513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开始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3733" name="流程图: 决策 9"/>
            <p:cNvSpPr/>
            <p:nvPr/>
          </p:nvSpPr>
          <p:spPr>
            <a:xfrm>
              <a:off x="0" y="675460"/>
              <a:ext cx="2140788" cy="611386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判断语句1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34" name="直接箭头连接符 11"/>
            <p:cNvCxnSpPr>
              <a:stCxn id="73732" idx="2"/>
              <a:endCxn id="73733" idx="0"/>
            </p:cNvCxnSpPr>
            <p:nvPr/>
          </p:nvCxnSpPr>
          <p:spPr>
            <a:xfrm>
              <a:off x="1070394" y="355139"/>
              <a:ext cx="0" cy="320321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3735" name="流程图: 过程 12"/>
            <p:cNvSpPr/>
            <p:nvPr/>
          </p:nvSpPr>
          <p:spPr>
            <a:xfrm>
              <a:off x="610687" y="1633828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3736" name="流程图: 过程 13"/>
            <p:cNvSpPr/>
            <p:nvPr/>
          </p:nvSpPr>
          <p:spPr>
            <a:xfrm>
              <a:off x="2140788" y="2553798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37" name="直接箭头连接符 15"/>
            <p:cNvCxnSpPr>
              <a:stCxn id="73733" idx="2"/>
              <a:endCxn id="73735" idx="0"/>
            </p:cNvCxnSpPr>
            <p:nvPr/>
          </p:nvCxnSpPr>
          <p:spPr>
            <a:xfrm>
              <a:off x="1070394" y="1286846"/>
              <a:ext cx="0" cy="346982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3738" name="TextBox 17"/>
            <p:cNvSpPr txBox="1"/>
            <p:nvPr/>
          </p:nvSpPr>
          <p:spPr>
            <a:xfrm>
              <a:off x="596196" y="1266793"/>
              <a:ext cx="30647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39" name="形状 19"/>
            <p:cNvCxnSpPr>
              <a:stCxn id="73746" idx="3"/>
              <a:endCxn id="73750" idx="0"/>
            </p:cNvCxnSpPr>
            <p:nvPr/>
          </p:nvCxnSpPr>
          <p:spPr>
            <a:xfrm>
              <a:off x="3612806" y="1784731"/>
              <a:ext cx="202770" cy="769067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73740" name="TextBox 20"/>
            <p:cNvSpPr txBox="1"/>
            <p:nvPr/>
          </p:nvSpPr>
          <p:spPr>
            <a:xfrm>
              <a:off x="2381586" y="633913"/>
              <a:ext cx="43781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3741" name="圆角矩形 22"/>
            <p:cNvSpPr/>
            <p:nvPr/>
          </p:nvSpPr>
          <p:spPr>
            <a:xfrm>
              <a:off x="550628" y="3601808"/>
              <a:ext cx="1050759" cy="35513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结束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42" name="直接箭头连接符 24"/>
            <p:cNvCxnSpPr>
              <a:stCxn id="73735" idx="2"/>
              <a:endCxn id="73743" idx="0"/>
            </p:cNvCxnSpPr>
            <p:nvPr/>
          </p:nvCxnSpPr>
          <p:spPr>
            <a:xfrm>
              <a:off x="1071030" y="1952818"/>
              <a:ext cx="5082" cy="971458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3743" name="流程图: 过程 70"/>
            <p:cNvSpPr/>
            <p:nvPr/>
          </p:nvSpPr>
          <p:spPr>
            <a:xfrm>
              <a:off x="615768" y="2924827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语句4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44" name="直接箭头连接符 75"/>
            <p:cNvCxnSpPr>
              <a:stCxn id="73743" idx="2"/>
              <a:endCxn id="73741" idx="0"/>
            </p:cNvCxnSpPr>
            <p:nvPr/>
          </p:nvCxnSpPr>
          <p:spPr>
            <a:xfrm>
              <a:off x="1076111" y="3243817"/>
              <a:ext cx="0" cy="358106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3745" name="TextBox 17"/>
            <p:cNvSpPr txBox="1"/>
            <p:nvPr/>
          </p:nvSpPr>
          <p:spPr>
            <a:xfrm>
              <a:off x="2202962" y="2155516"/>
              <a:ext cx="30647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73746" name="流程图: 决策 9"/>
            <p:cNvSpPr/>
            <p:nvPr/>
          </p:nvSpPr>
          <p:spPr>
            <a:xfrm>
              <a:off x="1582572" y="1479038"/>
              <a:ext cx="2030234" cy="611386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判断语句2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47" name="直接箭头连接符 15"/>
            <p:cNvCxnSpPr>
              <a:stCxn id="73746" idx="2"/>
              <a:endCxn id="73736" idx="0"/>
            </p:cNvCxnSpPr>
            <p:nvPr/>
          </p:nvCxnSpPr>
          <p:spPr>
            <a:xfrm>
              <a:off x="2597689" y="2090424"/>
              <a:ext cx="2806" cy="463374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3748" name="TextBox 20"/>
            <p:cNvSpPr txBox="1"/>
            <p:nvPr/>
          </p:nvSpPr>
          <p:spPr>
            <a:xfrm>
              <a:off x="3548094" y="1411862"/>
              <a:ext cx="43781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49" name="形状 19"/>
            <p:cNvCxnSpPr>
              <a:stCxn id="73733" idx="3"/>
              <a:endCxn id="73746" idx="0"/>
            </p:cNvCxnSpPr>
            <p:nvPr/>
          </p:nvCxnSpPr>
          <p:spPr>
            <a:xfrm>
              <a:off x="2140788" y="981153"/>
              <a:ext cx="456901" cy="497885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73750" name="流程图: 过程 13"/>
            <p:cNvSpPr/>
            <p:nvPr/>
          </p:nvSpPr>
          <p:spPr>
            <a:xfrm>
              <a:off x="3355869" y="2553798"/>
              <a:ext cx="919414" cy="319625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语句3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73751" name="Elbow Connector 21527"/>
            <p:cNvCxnSpPr>
              <a:stCxn id="73750" idx="2"/>
              <a:endCxn id="73743" idx="3"/>
            </p:cNvCxnSpPr>
            <p:nvPr/>
          </p:nvCxnSpPr>
          <p:spPr>
            <a:xfrm rot="5400000">
              <a:off x="2569669" y="1838534"/>
              <a:ext cx="211435" cy="2280574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73752" name="Straight Connector 21529"/>
            <p:cNvCxnSpPr>
              <a:stCxn id="73736" idx="2"/>
            </p:cNvCxnSpPr>
            <p:nvPr/>
          </p:nvCxnSpPr>
          <p:spPr>
            <a:xfrm flipH="1">
              <a:off x="2590262" y="2873104"/>
              <a:ext cx="10164" cy="19619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5" grpId="0"/>
      <p:bldP spid="73756" grpId="0"/>
      <p:bldP spid="737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4" name="Rectangle 4"/>
          <p:cNvSpPr/>
          <p:nvPr/>
        </p:nvSpPr>
        <p:spPr>
          <a:xfrm>
            <a:off x="458470" y="872173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60058" y="1518285"/>
            <a:ext cx="2605087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else必须出现吗？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6" name="图片 1" descr="问号29.jpg"/>
          <p:cNvPicPr>
            <a:picLocks noGrp="1" noChangeAspect="1"/>
          </p:cNvPicPr>
          <p:nvPr/>
        </p:nvPicPr>
        <p:blipFill>
          <a:blip r:embed="rId1"/>
          <a:srcRect l="17857" t="5389" r="10616" b="8647"/>
          <a:stretch>
            <a:fillRect/>
          </a:stretch>
        </p:blipFill>
        <p:spPr>
          <a:xfrm>
            <a:off x="594995" y="2472055"/>
            <a:ext cx="2087245" cy="2508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31"/>
          <p:cNvSpPr txBox="1"/>
          <p:nvPr/>
        </p:nvSpPr>
        <p:spPr>
          <a:xfrm>
            <a:off x="3722370" y="1523048"/>
            <a:ext cx="5130800" cy="1422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如果我只是希望在x值大于3时，为y赋值为0.在x值不大于3时，我不想进行任何操作。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else还要出现吗？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3722370" y="3763010"/>
            <a:ext cx="5130800" cy="1014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当然不必！else并不是一定要出现才可以，可以只有if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77826" name="Rectangle 4"/>
          <p:cNvSpPr/>
          <p:nvPr/>
        </p:nvSpPr>
        <p:spPr>
          <a:xfrm>
            <a:off x="498475" y="862013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7827" name="TextBox 1"/>
          <p:cNvSpPr txBox="1"/>
          <p:nvPr/>
        </p:nvSpPr>
        <p:spPr>
          <a:xfrm>
            <a:off x="500063" y="1508125"/>
            <a:ext cx="279400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else与if的配对原则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7828" name="TextBox 32"/>
          <p:cNvSpPr txBox="1"/>
          <p:nvPr/>
        </p:nvSpPr>
        <p:spPr>
          <a:xfrm>
            <a:off x="498475" y="2292350"/>
            <a:ext cx="5130800" cy="1014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else与其之上的没有else配对的if配对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else的数量永远小于或等于if的数量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77829" name="Picture 2"/>
          <p:cNvPicPr>
            <a:picLocks noChangeAspect="1"/>
          </p:cNvPicPr>
          <p:nvPr/>
        </p:nvPicPr>
        <p:blipFill>
          <a:blip r:embed="rId1"/>
          <a:srcRect l="2383" t="1823" r="4681" b="2472"/>
          <a:stretch>
            <a:fillRect/>
          </a:stretch>
        </p:blipFill>
        <p:spPr>
          <a:xfrm>
            <a:off x="5113655" y="1364615"/>
            <a:ext cx="2490470" cy="3592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31" name="Rectangle 5"/>
          <p:cNvSpPr/>
          <p:nvPr/>
        </p:nvSpPr>
        <p:spPr>
          <a:xfrm>
            <a:off x="5113655" y="1392555"/>
            <a:ext cx="537210" cy="311150"/>
          </a:xfrm>
          <a:prstGeom prst="rect">
            <a:avLst/>
          </a:prstGeom>
          <a:noFill/>
          <a:ln w="25400" cap="flat" cmpd="sng">
            <a:solidFill>
              <a:srgbClr val="1F5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77832" name="Rectangle 12"/>
          <p:cNvSpPr/>
          <p:nvPr/>
        </p:nvSpPr>
        <p:spPr>
          <a:xfrm>
            <a:off x="5113655" y="2246630"/>
            <a:ext cx="694690" cy="363220"/>
          </a:xfrm>
          <a:prstGeom prst="rect">
            <a:avLst/>
          </a:prstGeom>
          <a:noFill/>
          <a:ln w="25400" cap="flat" cmpd="sng">
            <a:solidFill>
              <a:srgbClr val="1F5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77833" name="Rectangle 13"/>
          <p:cNvSpPr/>
          <p:nvPr/>
        </p:nvSpPr>
        <p:spPr>
          <a:xfrm>
            <a:off x="5904865" y="2258060"/>
            <a:ext cx="394970" cy="32321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77834" name="Rectangle 14"/>
          <p:cNvSpPr/>
          <p:nvPr/>
        </p:nvSpPr>
        <p:spPr>
          <a:xfrm>
            <a:off x="5113655" y="3225165"/>
            <a:ext cx="723900" cy="3035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77835" name="Rectangle 15"/>
          <p:cNvSpPr/>
          <p:nvPr/>
        </p:nvSpPr>
        <p:spPr>
          <a:xfrm>
            <a:off x="5853430" y="3225165"/>
            <a:ext cx="400050" cy="31242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77836" name="Rectangle 16"/>
          <p:cNvSpPr/>
          <p:nvPr/>
        </p:nvSpPr>
        <p:spPr>
          <a:xfrm>
            <a:off x="5133975" y="4049395"/>
            <a:ext cx="589915" cy="29146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bldLvl="0" animBg="1"/>
      <p:bldP spid="77832" grpId="0" bldLvl="0" animBg="1"/>
      <p:bldP spid="77833" grpId="0" bldLvl="0" animBg="1"/>
      <p:bldP spid="77834" grpId="0" bldLvl="0" animBg="1"/>
      <p:bldP spid="77835" grpId="0" bldLvl="0" animBg="1"/>
      <p:bldP spid="778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引入方式</a:t>
            </a:r>
            <a:endParaRPr lang="zh-CN" altLang="en-US"/>
          </a:p>
        </p:txBody>
      </p:sp>
      <p:sp>
        <p:nvSpPr>
          <p:cNvPr id="10242" name="TextBox 6"/>
          <p:cNvSpPr txBox="1"/>
          <p:nvPr/>
        </p:nvSpPr>
        <p:spPr>
          <a:xfrm>
            <a:off x="504508" y="1062673"/>
            <a:ext cx="81343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外部引入</a:t>
            </a:r>
            <a:endParaRPr lang="zh-CN" altLang="en-US" sz="2400" dirty="0">
              <a:solidFill>
                <a:schemeClr val="tx1"/>
              </a:solidFill>
              <a:latin typeface="Gill Sans" pitchFamily="2" charset="0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3" name="TextBox 9"/>
          <p:cNvSpPr txBox="1"/>
          <p:nvPr/>
        </p:nvSpPr>
        <p:spPr>
          <a:xfrm>
            <a:off x="805498" y="1523048"/>
            <a:ext cx="80010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所有的&lt;script&gt;元素都放在页面的&lt;head&gt;元素中。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498" y="1923098"/>
            <a:ext cx="7348537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TextBox 12"/>
          <p:cNvSpPr txBox="1"/>
          <p:nvPr/>
        </p:nvSpPr>
        <p:spPr>
          <a:xfrm>
            <a:off x="805498" y="3301683"/>
            <a:ext cx="80010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把全部JavaScript引用放在&lt;body&gt;中，放在页面的内容后面。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024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" y="3765550"/>
            <a:ext cx="7634288" cy="1131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79874" name="Rectangle 4"/>
          <p:cNvSpPr/>
          <p:nvPr/>
        </p:nvSpPr>
        <p:spPr>
          <a:xfrm>
            <a:off x="498475" y="862013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9875" name="TextBox 32"/>
          <p:cNvSpPr txBox="1"/>
          <p:nvPr/>
        </p:nvSpPr>
        <p:spPr>
          <a:xfrm>
            <a:off x="2817813" y="1527175"/>
            <a:ext cx="5130800" cy="554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缩进？可以！不缩进？也可以！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79876" name="Picture 2"/>
          <p:cNvPicPr>
            <a:picLocks noChangeAspect="1"/>
          </p:cNvPicPr>
          <p:nvPr/>
        </p:nvPicPr>
        <p:blipFill>
          <a:blip r:embed="rId1"/>
          <a:srcRect l="2383" t="1823" r="4681" b="2472"/>
          <a:stretch>
            <a:fillRect/>
          </a:stretch>
        </p:blipFill>
        <p:spPr>
          <a:xfrm>
            <a:off x="498475" y="2167255"/>
            <a:ext cx="2087245" cy="2809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9877" name="Picture 3"/>
          <p:cNvPicPr>
            <a:picLocks noChangeAspect="1"/>
          </p:cNvPicPr>
          <p:nvPr/>
        </p:nvPicPr>
        <p:blipFill>
          <a:blip r:embed="rId2"/>
          <a:srcRect l="1836" t="2536" r="4462" b="2156"/>
          <a:stretch>
            <a:fillRect/>
          </a:stretch>
        </p:blipFill>
        <p:spPr>
          <a:xfrm>
            <a:off x="4527550" y="2167255"/>
            <a:ext cx="2622550" cy="27787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81922" name="Rectangle 4"/>
          <p:cNvSpPr/>
          <p:nvPr/>
        </p:nvSpPr>
        <p:spPr>
          <a:xfrm>
            <a:off x="498475" y="862013"/>
            <a:ext cx="1735138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1923" name="TextBox 32"/>
          <p:cNvSpPr txBox="1"/>
          <p:nvPr/>
        </p:nvSpPr>
        <p:spPr>
          <a:xfrm>
            <a:off x="2795588" y="1179513"/>
            <a:ext cx="3554412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还有一个问题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81924" name="图片 1" descr="Comp_8023525731.jpg"/>
          <p:cNvPicPr>
            <a:picLocks noGrp="1" noChangeAspect="1"/>
          </p:cNvPicPr>
          <p:nvPr/>
        </p:nvPicPr>
        <p:blipFill>
          <a:blip r:embed="rId1"/>
          <a:srcRect r="47679"/>
          <a:stretch>
            <a:fillRect/>
          </a:stretch>
        </p:blipFill>
        <p:spPr>
          <a:xfrm>
            <a:off x="457200" y="2392045"/>
            <a:ext cx="1530350" cy="2195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5" name="TextBox 7"/>
          <p:cNvSpPr txBox="1"/>
          <p:nvPr/>
        </p:nvSpPr>
        <p:spPr>
          <a:xfrm>
            <a:off x="2008188" y="1830388"/>
            <a:ext cx="5129212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和 else 后面的“{  }”可以不使用吗？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81927" name="Picture 1"/>
          <p:cNvPicPr>
            <a:picLocks noChangeAspect="1"/>
          </p:cNvPicPr>
          <p:nvPr/>
        </p:nvPicPr>
        <p:blipFill>
          <a:blip r:embed="rId2"/>
          <a:srcRect l="4196" t="5359" r="7626" b="2200"/>
          <a:stretch>
            <a:fillRect/>
          </a:stretch>
        </p:blipFill>
        <p:spPr>
          <a:xfrm>
            <a:off x="2456180" y="3314700"/>
            <a:ext cx="1454785" cy="1272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9" name="Picture 5"/>
          <p:cNvPicPr>
            <a:picLocks noChangeAspect="1"/>
          </p:cNvPicPr>
          <p:nvPr/>
        </p:nvPicPr>
        <p:blipFill>
          <a:blip r:embed="rId3"/>
          <a:srcRect l="2254" t="26199" r="20580" b="21326"/>
          <a:stretch>
            <a:fillRect/>
          </a:stretch>
        </p:blipFill>
        <p:spPr>
          <a:xfrm>
            <a:off x="5383530" y="2597150"/>
            <a:ext cx="2070735" cy="607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0" name="Picture 8"/>
          <p:cNvPicPr>
            <a:picLocks noChangeAspect="1"/>
          </p:cNvPicPr>
          <p:nvPr/>
        </p:nvPicPr>
        <p:blipFill>
          <a:blip r:embed="rId4"/>
          <a:srcRect l="914" t="22876" r="13225" b="17561"/>
          <a:stretch>
            <a:fillRect/>
          </a:stretch>
        </p:blipFill>
        <p:spPr>
          <a:xfrm>
            <a:off x="2456180" y="2628900"/>
            <a:ext cx="2162810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31" name="TextBox 14"/>
          <p:cNvSpPr txBox="1"/>
          <p:nvPr/>
        </p:nvSpPr>
        <p:spPr>
          <a:xfrm>
            <a:off x="2325053" y="4586923"/>
            <a:ext cx="5129212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和 else 之间不能有单独语句！！！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zh-CN"/>
              <a:t>语句练习</a:t>
            </a:r>
            <a:endParaRPr lang="zh-CN" altLang="zh-CN"/>
          </a:p>
        </p:txBody>
      </p:sp>
      <p:sp>
        <p:nvSpPr>
          <p:cNvPr id="83970" name="Rectangle 4"/>
          <p:cNvSpPr/>
          <p:nvPr/>
        </p:nvSpPr>
        <p:spPr>
          <a:xfrm>
            <a:off x="426720" y="933768"/>
            <a:ext cx="2659063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语句语法小练习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3971" name="TextBox 19"/>
          <p:cNvSpPr txBox="1"/>
          <p:nvPr/>
        </p:nvSpPr>
        <p:spPr>
          <a:xfrm>
            <a:off x="4664075" y="1584325"/>
            <a:ext cx="3270250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x=3; var y=0; 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z=9;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3972" name="TextBox 21"/>
          <p:cNvSpPr txBox="1"/>
          <p:nvPr/>
        </p:nvSpPr>
        <p:spPr>
          <a:xfrm>
            <a:off x="433388" y="1584325"/>
            <a:ext cx="2492375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初始定义了三个变量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3974" name="TextBox 22"/>
          <p:cNvSpPr txBox="1"/>
          <p:nvPr/>
        </p:nvSpPr>
        <p:spPr>
          <a:xfrm>
            <a:off x="433388" y="2170113"/>
            <a:ext cx="8594725" cy="3848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 如果x值为3，y值为2，如果x值大于3，y值为1，如果x值小于3，y值为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4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3975" name="TextBox 24"/>
          <p:cNvSpPr txBox="1"/>
          <p:nvPr/>
        </p:nvSpPr>
        <p:spPr>
          <a:xfrm>
            <a:off x="433388" y="2566353"/>
            <a:ext cx="8594725" cy="6591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 如果x小于y成立，则x值为y，如果x大于或等于y时，判断x和z的关系，如果x小于z，则x值为z，否则x值为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3976" name="TextBox 26"/>
          <p:cNvSpPr txBox="1"/>
          <p:nvPr/>
        </p:nvSpPr>
        <p:spPr>
          <a:xfrm>
            <a:off x="433388" y="3170873"/>
            <a:ext cx="8594725" cy="6591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 如果x值为2，y值为1，如果x值比2小，y值为0，如果x值比4大，y值为10，如果x值等于4且大于3，y值为5，其他情况y为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3977" name="TextBox 10"/>
          <p:cNvSpPr txBox="1"/>
          <p:nvPr/>
        </p:nvSpPr>
        <p:spPr>
          <a:xfrm>
            <a:off x="3422968" y="3961765"/>
            <a:ext cx="5175250" cy="500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r"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单一的if —— else if ——  else能解决吗？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3978" name="TextBox 11"/>
          <p:cNvSpPr txBox="1"/>
          <p:nvPr/>
        </p:nvSpPr>
        <p:spPr>
          <a:xfrm>
            <a:off x="1101408" y="4476433"/>
            <a:ext cx="7740650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r"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PS：if —— else if ——  else if……这种结构方式可连续使用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  <p:bldP spid="83976" grpId="0"/>
      <p:bldP spid="83977" grpId="0"/>
      <p:bldP spid="8397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86032" name="TextBox 3"/>
          <p:cNvSpPr txBox="1"/>
          <p:nvPr/>
        </p:nvSpPr>
        <p:spPr>
          <a:xfrm>
            <a:off x="296863" y="1797050"/>
            <a:ext cx="4816475" cy="3256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for（表达式1；判断表达式2；表达式3）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语句1；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语句2；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语句3；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语句……；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6033" name="Rectangle 4"/>
          <p:cNvSpPr/>
          <p:nvPr/>
        </p:nvSpPr>
        <p:spPr>
          <a:xfrm>
            <a:off x="498475" y="862013"/>
            <a:ext cx="2903538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循环语句语法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pSp>
        <p:nvGrpSpPr>
          <p:cNvPr id="32" name="Group 1"/>
          <p:cNvGrpSpPr/>
          <p:nvPr/>
        </p:nvGrpSpPr>
        <p:grpSpPr>
          <a:xfrm>
            <a:off x="5337175" y="1000443"/>
            <a:ext cx="3362325" cy="4110990"/>
            <a:chOff x="0" y="138430"/>
            <a:chExt cx="3361593" cy="4110986"/>
          </a:xfrm>
        </p:grpSpPr>
        <p:sp>
          <p:nvSpPr>
            <p:cNvPr id="33" name="圆角矩形 64"/>
            <p:cNvSpPr/>
            <p:nvPr/>
          </p:nvSpPr>
          <p:spPr>
            <a:xfrm>
              <a:off x="1031792" y="138430"/>
              <a:ext cx="1147528" cy="442674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marL="266700" lvl="0" indent="-266700"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表达式1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34" name="流程图: 决策 67"/>
            <p:cNvSpPr/>
            <p:nvPr/>
          </p:nvSpPr>
          <p:spPr>
            <a:xfrm>
              <a:off x="95193" y="1098363"/>
              <a:ext cx="3044851" cy="733663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判断表达式2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35" name="流程图: 过程 78"/>
            <p:cNvSpPr/>
            <p:nvPr/>
          </p:nvSpPr>
          <p:spPr>
            <a:xfrm>
              <a:off x="616302" y="2132113"/>
              <a:ext cx="2021678" cy="40011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语句1,2,3……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36" name="流程图: 过程 81"/>
            <p:cNvSpPr/>
            <p:nvPr/>
          </p:nvSpPr>
          <p:spPr>
            <a:xfrm>
              <a:off x="1074902" y="2806268"/>
              <a:ext cx="1104790" cy="40011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表达式3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37" name="直接箭头连接符 83"/>
            <p:cNvCxnSpPr>
              <a:stCxn id="33" idx="2"/>
              <a:endCxn id="34" idx="0"/>
            </p:cNvCxnSpPr>
            <p:nvPr/>
          </p:nvCxnSpPr>
          <p:spPr>
            <a:xfrm>
              <a:off x="1605556" y="581104"/>
              <a:ext cx="12062" cy="516890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8" name="直接箭头连接符 85"/>
            <p:cNvCxnSpPr>
              <a:stCxn id="34" idx="2"/>
              <a:endCxn id="35" idx="0"/>
            </p:cNvCxnSpPr>
            <p:nvPr/>
          </p:nvCxnSpPr>
          <p:spPr>
            <a:xfrm>
              <a:off x="1617619" y="1831391"/>
              <a:ext cx="9523" cy="300355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9" name="直接箭头连接符 87"/>
            <p:cNvCxnSpPr>
              <a:stCxn id="35" idx="2"/>
              <a:endCxn id="36" idx="0"/>
            </p:cNvCxnSpPr>
            <p:nvPr/>
          </p:nvCxnSpPr>
          <p:spPr>
            <a:xfrm>
              <a:off x="1627141" y="2532223"/>
              <a:ext cx="0" cy="274320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0" name="TextBox 118"/>
            <p:cNvSpPr txBox="1"/>
            <p:nvPr/>
          </p:nvSpPr>
          <p:spPr>
            <a:xfrm>
              <a:off x="1715133" y="1731921"/>
              <a:ext cx="47624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41" name="流程图: 过程 122"/>
            <p:cNvSpPr/>
            <p:nvPr/>
          </p:nvSpPr>
          <p:spPr>
            <a:xfrm>
              <a:off x="1150893" y="3849366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语句5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42" name="形状 125"/>
            <p:cNvCxnSpPr/>
            <p:nvPr/>
          </p:nvCxnSpPr>
          <p:spPr>
            <a:xfrm flipH="1">
              <a:off x="1627151" y="1465261"/>
              <a:ext cx="1522398" cy="2384423"/>
            </a:xfrm>
            <a:prstGeom prst="bentConnector4">
              <a:avLst>
                <a:gd name="adj1" fmla="val -15638"/>
                <a:gd name="adj2" fmla="val 88149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43" name="TextBox 127"/>
            <p:cNvSpPr txBox="1"/>
            <p:nvPr/>
          </p:nvSpPr>
          <p:spPr>
            <a:xfrm>
              <a:off x="2961543" y="2131899"/>
              <a:ext cx="40005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45" name="直接箭头连接符 132"/>
            <p:cNvCxnSpPr/>
            <p:nvPr/>
          </p:nvCxnSpPr>
          <p:spPr>
            <a:xfrm>
              <a:off x="0" y="801261"/>
              <a:ext cx="1618464" cy="1509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cxnSp>
        <p:nvCxnSpPr>
          <p:cNvPr id="46" name="直接连接符 45"/>
          <p:cNvCxnSpPr/>
          <p:nvPr/>
        </p:nvCxnSpPr>
        <p:spPr>
          <a:xfrm>
            <a:off x="5337175" y="1663065"/>
            <a:ext cx="26670" cy="263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370830" y="4301490"/>
            <a:ext cx="1593850" cy="2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948170" y="4055745"/>
            <a:ext cx="16510" cy="245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zh-CN"/>
              <a:t>语句</a:t>
            </a:r>
            <a:endParaRPr lang="zh-CN" altLang="zh-CN"/>
          </a:p>
        </p:txBody>
      </p:sp>
      <p:grpSp>
        <p:nvGrpSpPr>
          <p:cNvPr id="87042" name="Group 1"/>
          <p:cNvGrpSpPr/>
          <p:nvPr/>
        </p:nvGrpSpPr>
        <p:grpSpPr>
          <a:xfrm>
            <a:off x="5219700" y="999808"/>
            <a:ext cx="3441065" cy="4071620"/>
            <a:chOff x="-78723" y="138430"/>
            <a:chExt cx="3440316" cy="4071616"/>
          </a:xfrm>
        </p:grpSpPr>
        <p:sp>
          <p:nvSpPr>
            <p:cNvPr id="87043" name="圆角矩形 64"/>
            <p:cNvSpPr/>
            <p:nvPr/>
          </p:nvSpPr>
          <p:spPr>
            <a:xfrm>
              <a:off x="1031792" y="138430"/>
              <a:ext cx="1147528" cy="442674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marL="266700" lvl="0" indent="-266700"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表达式1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87044" name="流程图: 决策 67"/>
            <p:cNvSpPr/>
            <p:nvPr/>
          </p:nvSpPr>
          <p:spPr>
            <a:xfrm>
              <a:off x="95193" y="1098363"/>
              <a:ext cx="3044851" cy="733663"/>
            </a:xfrm>
            <a:prstGeom prst="flowChartDecision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判断表达式2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87045" name="流程图: 过程 78"/>
            <p:cNvSpPr/>
            <p:nvPr/>
          </p:nvSpPr>
          <p:spPr>
            <a:xfrm>
              <a:off x="616302" y="2132749"/>
              <a:ext cx="2021678" cy="40011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语句1,2,3……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87046" name="流程图: 过程 81"/>
            <p:cNvSpPr/>
            <p:nvPr/>
          </p:nvSpPr>
          <p:spPr>
            <a:xfrm>
              <a:off x="1074902" y="2822778"/>
              <a:ext cx="1104790" cy="40011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表达式3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87047" name="直接箭头连接符 83"/>
            <p:cNvCxnSpPr>
              <a:stCxn id="87043" idx="2"/>
              <a:endCxn id="87044" idx="0"/>
            </p:cNvCxnSpPr>
            <p:nvPr/>
          </p:nvCxnSpPr>
          <p:spPr>
            <a:xfrm>
              <a:off x="1605556" y="581104"/>
              <a:ext cx="12062" cy="516890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48" name="直接箭头连接符 85"/>
            <p:cNvCxnSpPr>
              <a:stCxn id="87044" idx="2"/>
              <a:endCxn id="87045" idx="0"/>
            </p:cNvCxnSpPr>
            <p:nvPr/>
          </p:nvCxnSpPr>
          <p:spPr>
            <a:xfrm>
              <a:off x="1617619" y="1831391"/>
              <a:ext cx="9523" cy="300990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49" name="直接箭头连接符 87"/>
            <p:cNvCxnSpPr>
              <a:stCxn id="87045" idx="2"/>
              <a:endCxn id="87046" idx="0"/>
            </p:cNvCxnSpPr>
            <p:nvPr/>
          </p:nvCxnSpPr>
          <p:spPr>
            <a:xfrm>
              <a:off x="1627141" y="2532859"/>
              <a:ext cx="0" cy="290195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7050" name="TextBox 118"/>
            <p:cNvSpPr txBox="1"/>
            <p:nvPr/>
          </p:nvSpPr>
          <p:spPr>
            <a:xfrm>
              <a:off x="1703071" y="1731921"/>
              <a:ext cx="47624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真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sp>
          <p:nvSpPr>
            <p:cNvPr id="87051" name="流程图: 过程 122"/>
            <p:cNvSpPr/>
            <p:nvPr/>
          </p:nvSpPr>
          <p:spPr>
            <a:xfrm>
              <a:off x="1150893" y="3809996"/>
              <a:ext cx="933450" cy="400050"/>
            </a:xfrm>
            <a:prstGeom prst="flowChartProcess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marL="266700" lvl="0" indent="-266700" algn="ctr" font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语句5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87052" name="形状 125"/>
            <p:cNvCxnSpPr>
              <a:stCxn id="87044" idx="3"/>
              <a:endCxn id="87051" idx="0"/>
            </p:cNvCxnSpPr>
            <p:nvPr/>
          </p:nvCxnSpPr>
          <p:spPr>
            <a:xfrm flipH="1">
              <a:off x="1617628" y="1465261"/>
              <a:ext cx="1522398" cy="2344418"/>
            </a:xfrm>
            <a:prstGeom prst="bentConnector4">
              <a:avLst>
                <a:gd name="adj1" fmla="val -15638"/>
                <a:gd name="adj2" fmla="val 88813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sp>
          <p:nvSpPr>
            <p:cNvPr id="87053" name="TextBox 127"/>
            <p:cNvSpPr txBox="1"/>
            <p:nvPr/>
          </p:nvSpPr>
          <p:spPr>
            <a:xfrm>
              <a:off x="2961543" y="2131899"/>
              <a:ext cx="40005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66700" lvl="0" indent="-266700" eaLnBrk="0" hangingPunct="0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pitchFamily="2" charset="0"/>
                </a:rPr>
                <a:t>假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endParaRPr>
            </a:p>
          </p:txBody>
        </p:sp>
        <p:cxnSp>
          <p:nvCxnSpPr>
            <p:cNvPr id="87055" name="直接箭头连接符 132"/>
            <p:cNvCxnSpPr/>
            <p:nvPr/>
          </p:nvCxnSpPr>
          <p:spPr>
            <a:xfrm>
              <a:off x="-78723" y="774381"/>
              <a:ext cx="1696985" cy="27940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87056" name="TextBox 3"/>
          <p:cNvSpPr txBox="1"/>
          <p:nvPr/>
        </p:nvSpPr>
        <p:spPr>
          <a:xfrm>
            <a:off x="255588" y="1847850"/>
            <a:ext cx="3654425" cy="2692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j=0;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i=0；i&lt;3；i++）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j++；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alert(j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7057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循环语句语法范例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87059" name="Straight Connector 2"/>
          <p:cNvCxnSpPr/>
          <p:nvPr/>
        </p:nvCxnSpPr>
        <p:spPr>
          <a:xfrm flipH="1">
            <a:off x="838200" y="3694113"/>
            <a:ext cx="269875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60" name="Straight Connector 20"/>
          <p:cNvCxnSpPr/>
          <p:nvPr/>
        </p:nvCxnSpPr>
        <p:spPr>
          <a:xfrm flipH="1">
            <a:off x="1962150" y="2170113"/>
            <a:ext cx="15748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61" name="Straight Connector 22"/>
          <p:cNvCxnSpPr/>
          <p:nvPr/>
        </p:nvCxnSpPr>
        <p:spPr>
          <a:xfrm flipV="1">
            <a:off x="3536950" y="2170113"/>
            <a:ext cx="0" cy="1524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62" name="Straight Connector 26"/>
          <p:cNvCxnSpPr/>
          <p:nvPr/>
        </p:nvCxnSpPr>
        <p:spPr>
          <a:xfrm flipV="1">
            <a:off x="838200" y="2932113"/>
            <a:ext cx="0" cy="762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63" name="Straight Connector 27"/>
          <p:cNvCxnSpPr/>
          <p:nvPr/>
        </p:nvCxnSpPr>
        <p:spPr>
          <a:xfrm flipH="1">
            <a:off x="836613" y="2967038"/>
            <a:ext cx="112553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64" name="Straight Connector 29"/>
          <p:cNvCxnSpPr/>
          <p:nvPr/>
        </p:nvCxnSpPr>
        <p:spPr>
          <a:xfrm flipV="1">
            <a:off x="1976438" y="2170113"/>
            <a:ext cx="0" cy="7969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065" name="Left Brace 9"/>
          <p:cNvSpPr/>
          <p:nvPr/>
        </p:nvSpPr>
        <p:spPr>
          <a:xfrm>
            <a:off x="4613275" y="1663700"/>
            <a:ext cx="406400" cy="3253105"/>
          </a:xfrm>
          <a:prstGeom prst="leftBrace">
            <a:avLst>
              <a:gd name="adj1" fmla="val 199991"/>
              <a:gd name="adj2" fmla="val 48843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/>
            <a:endParaRPr lang="zh-CN" altLang="en-US" sz="42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87066" name="TextBox 10"/>
          <p:cNvSpPr txBox="1"/>
          <p:nvPr/>
        </p:nvSpPr>
        <p:spPr>
          <a:xfrm>
            <a:off x="3957638" y="2895600"/>
            <a:ext cx="523875" cy="11887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循环体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19700" y="1653540"/>
            <a:ext cx="0" cy="271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40020" y="4367530"/>
            <a:ext cx="1564005" cy="4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87046" idx="2"/>
          </p:cNvCxnSpPr>
          <p:nvPr/>
        </p:nvCxnSpPr>
        <p:spPr>
          <a:xfrm flipV="1">
            <a:off x="6800215" y="4084320"/>
            <a:ext cx="125730" cy="273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bldLvl="0" animBg="1"/>
      <p:bldP spid="870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88066" name="TextBox 3"/>
          <p:cNvSpPr txBox="1"/>
          <p:nvPr/>
        </p:nvSpPr>
        <p:spPr>
          <a:xfrm>
            <a:off x="584200" y="1717675"/>
            <a:ext cx="3654425" cy="2692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j=0;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i=0；i&lt;3；i++）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j++；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alert(j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67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循环语句语法范例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68" name="TextBox 1"/>
          <p:cNvSpPr txBox="1"/>
          <p:nvPr/>
        </p:nvSpPr>
        <p:spPr>
          <a:xfrm>
            <a:off x="4294188" y="981075"/>
            <a:ext cx="593725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i=0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69" name="TextBox 28"/>
          <p:cNvSpPr txBox="1"/>
          <p:nvPr/>
        </p:nvSpPr>
        <p:spPr>
          <a:xfrm>
            <a:off x="4023678" y="1227773"/>
            <a:ext cx="2506662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判断 i&lt;3 是否成立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0" name="TextBox 30"/>
          <p:cNvSpPr txBox="1"/>
          <p:nvPr/>
        </p:nvSpPr>
        <p:spPr>
          <a:xfrm>
            <a:off x="4167188" y="1487488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j++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1" name="TextBox 31"/>
          <p:cNvSpPr txBox="1"/>
          <p:nvPr/>
        </p:nvSpPr>
        <p:spPr>
          <a:xfrm>
            <a:off x="4167188" y="1818640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i++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2" name="TextBox 32"/>
          <p:cNvSpPr txBox="1"/>
          <p:nvPr/>
        </p:nvSpPr>
        <p:spPr>
          <a:xfrm>
            <a:off x="6925945" y="1515110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j=1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3" name="TextBox 33"/>
          <p:cNvSpPr txBox="1"/>
          <p:nvPr/>
        </p:nvSpPr>
        <p:spPr>
          <a:xfrm>
            <a:off x="6929120" y="1774508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i=1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4" name="Rectangle 3"/>
          <p:cNvSpPr/>
          <p:nvPr/>
        </p:nvSpPr>
        <p:spPr>
          <a:xfrm>
            <a:off x="6958965" y="1268095"/>
            <a:ext cx="1190625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0&lt;3成立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5" name="TextBox 39"/>
          <p:cNvSpPr txBox="1"/>
          <p:nvPr/>
        </p:nvSpPr>
        <p:spPr>
          <a:xfrm>
            <a:off x="4023678" y="2093913"/>
            <a:ext cx="2506662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判断 i&lt;3 是否成立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6" name="TextBox 40"/>
          <p:cNvSpPr txBox="1"/>
          <p:nvPr/>
        </p:nvSpPr>
        <p:spPr>
          <a:xfrm>
            <a:off x="4167188" y="2352040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j++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7" name="TextBox 41"/>
          <p:cNvSpPr txBox="1"/>
          <p:nvPr/>
        </p:nvSpPr>
        <p:spPr>
          <a:xfrm>
            <a:off x="4167188" y="2684780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i++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8" name="TextBox 42"/>
          <p:cNvSpPr txBox="1"/>
          <p:nvPr/>
        </p:nvSpPr>
        <p:spPr>
          <a:xfrm>
            <a:off x="6929120" y="2381250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j=2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79" name="TextBox 43"/>
          <p:cNvSpPr txBox="1"/>
          <p:nvPr/>
        </p:nvSpPr>
        <p:spPr>
          <a:xfrm>
            <a:off x="6920230" y="2638743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i=2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0" name="Rectangle 44"/>
          <p:cNvSpPr/>
          <p:nvPr/>
        </p:nvSpPr>
        <p:spPr>
          <a:xfrm>
            <a:off x="7000875" y="2105660"/>
            <a:ext cx="1190625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1&lt;3成立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1" name="TextBox 45"/>
          <p:cNvSpPr txBox="1"/>
          <p:nvPr/>
        </p:nvSpPr>
        <p:spPr>
          <a:xfrm>
            <a:off x="4023678" y="3799205"/>
            <a:ext cx="2506662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判断 i&lt;3 是否成立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2" name="TextBox 46"/>
          <p:cNvSpPr txBox="1"/>
          <p:nvPr/>
        </p:nvSpPr>
        <p:spPr>
          <a:xfrm>
            <a:off x="4167188" y="3229293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j++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3" name="TextBox 47"/>
          <p:cNvSpPr txBox="1"/>
          <p:nvPr/>
        </p:nvSpPr>
        <p:spPr>
          <a:xfrm>
            <a:off x="4167188" y="3562033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i++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4" name="TextBox 48"/>
          <p:cNvSpPr txBox="1"/>
          <p:nvPr/>
        </p:nvSpPr>
        <p:spPr>
          <a:xfrm>
            <a:off x="6920230" y="3271203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j=3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5" name="TextBox 49"/>
          <p:cNvSpPr txBox="1"/>
          <p:nvPr/>
        </p:nvSpPr>
        <p:spPr>
          <a:xfrm>
            <a:off x="6925945" y="3516630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i=3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6" name="Rectangle 50"/>
          <p:cNvSpPr/>
          <p:nvPr/>
        </p:nvSpPr>
        <p:spPr>
          <a:xfrm>
            <a:off x="6929120" y="3799205"/>
            <a:ext cx="156210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3&lt;3不成立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7" name="TextBox 51"/>
          <p:cNvSpPr txBox="1"/>
          <p:nvPr/>
        </p:nvSpPr>
        <p:spPr>
          <a:xfrm>
            <a:off x="4023678" y="2984183"/>
            <a:ext cx="2506662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判断 i&lt;3 是否成立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8" name="Rectangle 52"/>
          <p:cNvSpPr/>
          <p:nvPr/>
        </p:nvSpPr>
        <p:spPr>
          <a:xfrm>
            <a:off x="7000875" y="2971483"/>
            <a:ext cx="1190625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2&lt;3成立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89" name="TextBox 53"/>
          <p:cNvSpPr txBox="1"/>
          <p:nvPr/>
        </p:nvSpPr>
        <p:spPr>
          <a:xfrm>
            <a:off x="4294188" y="4119245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6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alert(j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8090" name="TextBox 54"/>
          <p:cNvSpPr txBox="1"/>
          <p:nvPr/>
        </p:nvSpPr>
        <p:spPr>
          <a:xfrm>
            <a:off x="7054215" y="4086225"/>
            <a:ext cx="920750" cy="383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输出3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89089" name="图片 1" descr="问号11.jpg"/>
          <p:cNvPicPr>
            <a:picLocks noGrp="1" noChangeAspect="1"/>
          </p:cNvPicPr>
          <p:nvPr/>
        </p:nvPicPr>
        <p:blipFill>
          <a:blip r:embed="rId1"/>
          <a:srcRect l="15889" t="3421" r="2740" b="4054"/>
          <a:stretch>
            <a:fillRect/>
          </a:stretch>
        </p:blipFill>
        <p:spPr>
          <a:xfrm>
            <a:off x="5780723" y="1494790"/>
            <a:ext cx="2968625" cy="3375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1" name="TextBox 3"/>
          <p:cNvSpPr txBox="1"/>
          <p:nvPr/>
        </p:nvSpPr>
        <p:spPr>
          <a:xfrm>
            <a:off x="598805" y="1494790"/>
            <a:ext cx="3654425" cy="4203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我什么时候会用到它呢？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9092" name="Rectangle 4"/>
          <p:cNvSpPr/>
          <p:nvPr/>
        </p:nvSpPr>
        <p:spPr>
          <a:xfrm>
            <a:off x="498475" y="862013"/>
            <a:ext cx="3668713" cy="502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89093" name="Rectangle 2"/>
          <p:cNvSpPr/>
          <p:nvPr/>
        </p:nvSpPr>
        <p:spPr>
          <a:xfrm>
            <a:off x="598488" y="1973263"/>
            <a:ext cx="5334000" cy="2774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关键词：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从…到…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为每一个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……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所有…添加……内容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特点：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数量方面有一定的范围限制，为多个类似或同一类型的标签添加同样的或有规律可循的动作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90114" name="TextBox 3"/>
          <p:cNvSpPr txBox="1"/>
          <p:nvPr/>
        </p:nvSpPr>
        <p:spPr>
          <a:xfrm>
            <a:off x="584200" y="1717675"/>
            <a:ext cx="3654425" cy="430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范例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0115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0116" name="Rectangle 2"/>
          <p:cNvSpPr/>
          <p:nvPr/>
        </p:nvSpPr>
        <p:spPr>
          <a:xfrm>
            <a:off x="584200" y="2208213"/>
            <a:ext cx="53340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为所有图像添加有规律可循的事件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0117" name="TextBox 3"/>
          <p:cNvSpPr txBox="1"/>
          <p:nvPr/>
        </p:nvSpPr>
        <p:spPr>
          <a:xfrm>
            <a:off x="633730" y="2733993"/>
            <a:ext cx="5495925" cy="22463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找到第一个图像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i=1；i&lt;=所有图像总数；i++）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有规律可循的事件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91138" name="Rectangle 4"/>
          <p:cNvSpPr/>
          <p:nvPr/>
        </p:nvSpPr>
        <p:spPr>
          <a:xfrm>
            <a:off x="498475" y="129254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循环语句例子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1139" name="Rectangle 2"/>
          <p:cNvSpPr/>
          <p:nvPr/>
        </p:nvSpPr>
        <p:spPr>
          <a:xfrm>
            <a:off x="498475" y="2105343"/>
            <a:ext cx="5334000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求1到5的和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92162" name="TextBox 3"/>
          <p:cNvSpPr txBox="1"/>
          <p:nvPr/>
        </p:nvSpPr>
        <p:spPr>
          <a:xfrm>
            <a:off x="498475" y="1697038"/>
            <a:ext cx="3654425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唉！问题又来了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2163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2164" name="TextBox 3"/>
          <p:cNvSpPr txBox="1"/>
          <p:nvPr/>
        </p:nvSpPr>
        <p:spPr>
          <a:xfrm>
            <a:off x="4551363" y="1768475"/>
            <a:ext cx="4452937" cy="3289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for（表达式1；判断表达式2；表达式3）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语句1；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语句2；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语句3；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语句……；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2165" name="TextBox 3"/>
          <p:cNvSpPr txBox="1"/>
          <p:nvPr/>
        </p:nvSpPr>
        <p:spPr>
          <a:xfrm>
            <a:off x="498475" y="2165350"/>
            <a:ext cx="3582988" cy="430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表达式1、2、3可以不要吗？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2166" name="TextBox 3"/>
          <p:cNvSpPr txBox="1"/>
          <p:nvPr/>
        </p:nvSpPr>
        <p:spPr>
          <a:xfrm>
            <a:off x="498475" y="2675573"/>
            <a:ext cx="3582988" cy="2384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我们来分析一下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表达式1：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是初始设置的循环中可能用到的一些变量，如果不需要这些变量，我们可以不填写。同时也可以将表达式1拆分到for语句的外部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弹窗</a:t>
            </a:r>
            <a:endParaRPr lang="zh-CN" altLang="en-US"/>
          </a:p>
        </p:txBody>
      </p:sp>
      <p:sp>
        <p:nvSpPr>
          <p:cNvPr id="12290" name="TextBox 3"/>
          <p:cNvSpPr txBox="1"/>
          <p:nvPr/>
        </p:nvSpPr>
        <p:spPr>
          <a:xfrm>
            <a:off x="620713" y="1089025"/>
            <a:ext cx="3187700" cy="500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291" name="TextBox 3"/>
          <p:cNvSpPr txBox="1"/>
          <p:nvPr/>
        </p:nvSpPr>
        <p:spPr>
          <a:xfrm>
            <a:off x="825818" y="1589088"/>
            <a:ext cx="7785100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让浏览器弹出一个窗口，窗口里的内容就是alert（）中的内容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1"/>
          <a:srcRect l="1294" t="5202" r="1691" b="13542"/>
          <a:stretch>
            <a:fillRect/>
          </a:stretch>
        </p:blipFill>
        <p:spPr>
          <a:xfrm>
            <a:off x="948690" y="2085975"/>
            <a:ext cx="5059045" cy="1550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2"/>
          <p:cNvPicPr>
            <a:picLocks noChangeAspect="1"/>
          </p:cNvPicPr>
          <p:nvPr/>
        </p:nvPicPr>
        <p:blipFill>
          <a:blip r:embed="rId2"/>
          <a:srcRect l="822" t="1880" r="3519" b="3435"/>
          <a:stretch>
            <a:fillRect/>
          </a:stretch>
        </p:blipFill>
        <p:spPr>
          <a:xfrm>
            <a:off x="6149340" y="2699385"/>
            <a:ext cx="2363470" cy="236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93186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3187" name="TextBox 3"/>
          <p:cNvSpPr txBox="1"/>
          <p:nvPr/>
        </p:nvSpPr>
        <p:spPr>
          <a:xfrm>
            <a:off x="4551363" y="1674813"/>
            <a:ext cx="4452937" cy="3289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for（表达式1；判断表达式2；表达式3）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语句1；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语句2；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语句3；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语句n；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3188" name="TextBox 3"/>
          <p:cNvSpPr txBox="1"/>
          <p:nvPr/>
        </p:nvSpPr>
        <p:spPr>
          <a:xfrm>
            <a:off x="498475" y="1459865"/>
            <a:ext cx="3956050" cy="3533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表达式3：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仔细看一下流程图，表达式3似乎可以放到for循环的语句中。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没错！我们可以将表达式3放置到语句n的后面，同样也可以实现想要的效果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不过，需要注意，我们之所以将其放置在表达式3的位置，目的是它往往与判断表达式2相关，让我们在阅读时能够更清晰的看出语句的含义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94210" name="Rectangle 4"/>
          <p:cNvSpPr/>
          <p:nvPr/>
        </p:nvSpPr>
        <p:spPr>
          <a:xfrm>
            <a:off x="498475" y="933768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 循环语句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4211" name="TextBox 3"/>
          <p:cNvSpPr txBox="1"/>
          <p:nvPr/>
        </p:nvSpPr>
        <p:spPr>
          <a:xfrm>
            <a:off x="4551363" y="1746568"/>
            <a:ext cx="4452937" cy="3289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for（表达式1；判断表达式2；表达式3）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语句1；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语句2；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语句3；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语句n；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4212" name="TextBox 3"/>
          <p:cNvSpPr txBox="1"/>
          <p:nvPr/>
        </p:nvSpPr>
        <p:spPr>
          <a:xfrm>
            <a:off x="498475" y="1746568"/>
            <a:ext cx="3849688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表达式2：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这个表达式是控制着内容循环的条件。如果没有了它，似乎就有点麻烦了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……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语句练习</a:t>
            </a:r>
            <a:endParaRPr lang="zh-CN" altLang="en-US"/>
          </a:p>
        </p:txBody>
      </p:sp>
      <p:sp>
        <p:nvSpPr>
          <p:cNvPr id="98306" name="Rectangle 4"/>
          <p:cNvSpPr/>
          <p:nvPr/>
        </p:nvSpPr>
        <p:spPr>
          <a:xfrm>
            <a:off x="498475" y="100552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简单for循环编写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8307" name="Rectangle 2"/>
          <p:cNvSpPr/>
          <p:nvPr/>
        </p:nvSpPr>
        <p:spPr>
          <a:xfrm>
            <a:off x="498475" y="2379663"/>
            <a:ext cx="27479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求1到9的和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8308" name="Rectangle 4"/>
          <p:cNvSpPr/>
          <p:nvPr/>
        </p:nvSpPr>
        <p:spPr>
          <a:xfrm>
            <a:off x="498475" y="3040063"/>
            <a:ext cx="27559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求1到100的和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8309" name="Rectangle 10"/>
          <p:cNvSpPr/>
          <p:nvPr/>
        </p:nvSpPr>
        <p:spPr>
          <a:xfrm>
            <a:off x="498475" y="3700463"/>
            <a:ext cx="40290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求1-99中的单数的和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8310" name="Rectangle 11"/>
          <p:cNvSpPr/>
          <p:nvPr/>
        </p:nvSpPr>
        <p:spPr>
          <a:xfrm>
            <a:off x="498475" y="4359275"/>
            <a:ext cx="54689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求1-99中是3的倍数的数字和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语句练习</a:t>
            </a:r>
            <a:endParaRPr lang="zh-CN" altLang="en-US"/>
          </a:p>
        </p:txBody>
      </p:sp>
      <p:sp>
        <p:nvSpPr>
          <p:cNvPr id="99330" name="Rectangle 4"/>
          <p:cNvSpPr/>
          <p:nvPr/>
        </p:nvSpPr>
        <p:spPr>
          <a:xfrm>
            <a:off x="498475" y="1077278"/>
            <a:ext cx="5649913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for循环在网页效果中的应用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9331" name="Rectangle 1"/>
          <p:cNvSpPr/>
          <p:nvPr/>
        </p:nvSpPr>
        <p:spPr>
          <a:xfrm>
            <a:off x="500063" y="2218690"/>
            <a:ext cx="8393112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将四张图片放置在个div里，要为每个图片添加一个单击事件，单击时弹出相应数字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9332" name="Rectangle 8"/>
          <p:cNvSpPr/>
          <p:nvPr/>
        </p:nvSpPr>
        <p:spPr>
          <a:xfrm>
            <a:off x="498475" y="3312478"/>
            <a:ext cx="600868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PS：只写for的结构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 for</a:t>
            </a:r>
            <a:r>
              <a:rPr lang="zh-CN" altLang="en-US"/>
              <a:t>综合练习</a:t>
            </a:r>
            <a:endParaRPr lang="zh-CN" altLang="en-US"/>
          </a:p>
        </p:txBody>
      </p:sp>
      <p:sp>
        <p:nvSpPr>
          <p:cNvPr id="100354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字词模拟练习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0355" name="Rectangle 12"/>
          <p:cNvSpPr/>
          <p:nvPr/>
        </p:nvSpPr>
        <p:spPr>
          <a:xfrm>
            <a:off x="496888" y="1618298"/>
            <a:ext cx="65055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我想让这个模块中所有的图片都有一个事件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0356" name="Rectangle 13"/>
          <p:cNvSpPr/>
          <p:nvPr/>
        </p:nvSpPr>
        <p:spPr>
          <a:xfrm>
            <a:off x="498475" y="2134235"/>
            <a:ext cx="81692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如果我对这个div进行了点击，我希望能够弹出一个提示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0357" name="Rectangle 14"/>
          <p:cNvSpPr/>
          <p:nvPr/>
        </p:nvSpPr>
        <p:spPr>
          <a:xfrm>
            <a:off x="498475" y="2629535"/>
            <a:ext cx="816927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单击这个位置的div之后，我希望这个div右侧所有的图像位置都向左移动50像素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0358" name="Rectangle 15"/>
          <p:cNvSpPr/>
          <p:nvPr/>
        </p:nvSpPr>
        <p:spPr>
          <a:xfrm>
            <a:off x="498475" y="3529648"/>
            <a:ext cx="81692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单击一个div，如果这个div的id是me，则弹出一个提示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0359" name="Rectangle 16"/>
          <p:cNvSpPr/>
          <p:nvPr/>
        </p:nvSpPr>
        <p:spPr>
          <a:xfrm>
            <a:off x="2457450" y="4216083"/>
            <a:ext cx="1198563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0360" name="Rectangle 17"/>
          <p:cNvSpPr/>
          <p:nvPr/>
        </p:nvSpPr>
        <p:spPr>
          <a:xfrm>
            <a:off x="5141913" y="4216083"/>
            <a:ext cx="1198562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0362" name="TextBox 30"/>
          <p:cNvSpPr txBox="1"/>
          <p:nvPr/>
        </p:nvSpPr>
        <p:spPr>
          <a:xfrm rot="1104257">
            <a:off x="4106863" y="4001770"/>
            <a:ext cx="9525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7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zh-CN" altLang="en-US" sz="7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  for</a:t>
            </a:r>
            <a:r>
              <a:rPr lang="zh-CN" altLang="en-US"/>
              <a:t>语句综合练习</a:t>
            </a:r>
            <a:endParaRPr lang="zh-CN" altLang="en-US"/>
          </a:p>
        </p:txBody>
      </p:sp>
      <p:sp>
        <p:nvSpPr>
          <p:cNvPr id="101378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思考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1379" name="Rectangle 15"/>
          <p:cNvSpPr/>
          <p:nvPr/>
        </p:nvSpPr>
        <p:spPr>
          <a:xfrm>
            <a:off x="501650" y="1944688"/>
            <a:ext cx="8169275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共有10个div，单击任意一个div，如果这个div的偶数，则弹出一个提示，不是偶数则不弹出提示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1380" name="Rectangle 10"/>
          <p:cNvSpPr/>
          <p:nvPr/>
        </p:nvSpPr>
        <p:spPr>
          <a:xfrm>
            <a:off x="498475" y="4600575"/>
            <a:ext cx="81692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似乎单独使用都解决不了。怎么办？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1381" name="Rectangle 11"/>
          <p:cNvSpPr/>
          <p:nvPr/>
        </p:nvSpPr>
        <p:spPr>
          <a:xfrm>
            <a:off x="2430463" y="2955925"/>
            <a:ext cx="1198562" cy="769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1382" name="Rectangle 18"/>
          <p:cNvSpPr/>
          <p:nvPr/>
        </p:nvSpPr>
        <p:spPr>
          <a:xfrm>
            <a:off x="5114925" y="2955925"/>
            <a:ext cx="1198563" cy="769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latinLnBrk="1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休息一下</a:t>
            </a:r>
            <a:endParaRPr lang="zh-CN" altLang="en-US"/>
          </a:p>
        </p:txBody>
      </p:sp>
      <p:pic>
        <p:nvPicPr>
          <p:cNvPr id="10342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449705"/>
            <a:ext cx="2663825" cy="290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 for</a:t>
            </a:r>
            <a:r>
              <a:rPr lang="zh-CN" altLang="en-US"/>
              <a:t>的结合运用</a:t>
            </a:r>
            <a:endParaRPr lang="zh-CN" altLang="en-US"/>
          </a:p>
        </p:txBody>
      </p:sp>
      <p:sp>
        <p:nvSpPr>
          <p:cNvPr id="105474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和 for 的结合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5475" name="Rectangle 4"/>
          <p:cNvSpPr/>
          <p:nvPr/>
        </p:nvSpPr>
        <p:spPr>
          <a:xfrm>
            <a:off x="498475" y="1305878"/>
            <a:ext cx="3668713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 if 中嵌套 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5476" name="TextBox 3"/>
          <p:cNvSpPr txBox="1"/>
          <p:nvPr/>
        </p:nvSpPr>
        <p:spPr>
          <a:xfrm>
            <a:off x="838200" y="1788160"/>
            <a:ext cx="4545013" cy="33362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4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j=0;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4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if(j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==0) {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for（</a:t>
            </a:r>
            <a:r>
              <a:rPr lang="en-US" altLang="zh-CN" sz="14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i=0；i&lt;3；i++）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｛j+=2；｝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else{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for（</a:t>
            </a:r>
            <a:r>
              <a:rPr lang="en-US" altLang="zh-CN" sz="14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i=0；i&lt;3；i++）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｛j+=3；｝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4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alert(j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);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5478" name="Rectangle 1"/>
          <p:cNvSpPr/>
          <p:nvPr/>
        </p:nvSpPr>
        <p:spPr>
          <a:xfrm>
            <a:off x="5721350" y="3335338"/>
            <a:ext cx="3201988" cy="908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如果满足XXX条件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则为每个标签添加事件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  for</a:t>
            </a:r>
            <a:r>
              <a:rPr lang="zh-CN" altLang="en-US"/>
              <a:t>的结合运用</a:t>
            </a:r>
            <a:endParaRPr lang="zh-CN" altLang="en-US"/>
          </a:p>
        </p:txBody>
      </p:sp>
      <p:sp>
        <p:nvSpPr>
          <p:cNvPr id="106497" name="Rectangle 4"/>
          <p:cNvSpPr/>
          <p:nvPr/>
        </p:nvSpPr>
        <p:spPr>
          <a:xfrm>
            <a:off x="498475" y="862013"/>
            <a:ext cx="36687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和 for 的结合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6498" name="Rectangle 4"/>
          <p:cNvSpPr/>
          <p:nvPr/>
        </p:nvSpPr>
        <p:spPr>
          <a:xfrm>
            <a:off x="498475" y="1449388"/>
            <a:ext cx="3668713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 for 中嵌套 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6499" name="TextBox 3"/>
          <p:cNvSpPr txBox="1"/>
          <p:nvPr/>
        </p:nvSpPr>
        <p:spPr>
          <a:xfrm>
            <a:off x="919163" y="2335213"/>
            <a:ext cx="3654425" cy="25933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6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j=0;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for（</a:t>
            </a:r>
            <a:r>
              <a:rPr lang="en-US" altLang="zh-CN" sz="16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i=0；i&lt;3；i++）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｛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if（i==2）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{j=j+2;}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else {j++；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｝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16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alert(j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);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6501" name="Rectangle 6"/>
          <p:cNvSpPr/>
          <p:nvPr/>
        </p:nvSpPr>
        <p:spPr>
          <a:xfrm>
            <a:off x="5248275" y="3070225"/>
            <a:ext cx="3719513" cy="1276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每个标签添加事件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为满足XXX条件的标签添加XX事件/执行XX事件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  for</a:t>
            </a:r>
            <a:r>
              <a:rPr lang="zh-CN" altLang="en-US"/>
              <a:t>的结合运用</a:t>
            </a:r>
            <a:endParaRPr lang="zh-CN" altLang="en-US"/>
          </a:p>
        </p:txBody>
      </p:sp>
      <p:sp>
        <p:nvSpPr>
          <p:cNvPr id="107522" name="Rectangle 4"/>
          <p:cNvSpPr/>
          <p:nvPr/>
        </p:nvSpPr>
        <p:spPr>
          <a:xfrm>
            <a:off x="498475" y="1077278"/>
            <a:ext cx="3668713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 和 for 的结合练习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7523" name="TextBox 3"/>
          <p:cNvSpPr txBox="1"/>
          <p:nvPr/>
        </p:nvSpPr>
        <p:spPr>
          <a:xfrm>
            <a:off x="1422400" y="2800350"/>
            <a:ext cx="7210425" cy="180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1到99，这一百个数字进行加和运算，设最终的和为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sum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如果数字能够被3整除，则sum加上这个数字的值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如果数字不能被3整除，则sum在原来的基础上加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最后弹出sum的值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14338" name="TextBox 3"/>
          <p:cNvSpPr txBox="1"/>
          <p:nvPr/>
        </p:nvSpPr>
        <p:spPr>
          <a:xfrm>
            <a:off x="620713" y="1089025"/>
            <a:ext cx="3187700" cy="554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单行注释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4339" name="TextBox 3"/>
          <p:cNvSpPr txBox="1"/>
          <p:nvPr/>
        </p:nvSpPr>
        <p:spPr>
          <a:xfrm>
            <a:off x="657225" y="1573213"/>
            <a:ext cx="3060700" cy="431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// 注释内容 不可换行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533" y="1715135"/>
            <a:ext cx="4065587" cy="1319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TextBox 3"/>
          <p:cNvSpPr txBox="1"/>
          <p:nvPr/>
        </p:nvSpPr>
        <p:spPr>
          <a:xfrm>
            <a:off x="576263" y="2943860"/>
            <a:ext cx="3232150" cy="554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块级/多行注释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4342" name="TextBox 3"/>
          <p:cNvSpPr txBox="1"/>
          <p:nvPr/>
        </p:nvSpPr>
        <p:spPr>
          <a:xfrm>
            <a:off x="836295" y="3498215"/>
            <a:ext cx="2151063" cy="908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/* 注释内容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可以换行 */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434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33" y="3565843"/>
            <a:ext cx="5041900" cy="1312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while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08546" name="圆角矩形 10"/>
          <p:cNvSpPr/>
          <p:nvPr/>
        </p:nvSpPr>
        <p:spPr>
          <a:xfrm>
            <a:off x="2199958" y="1062673"/>
            <a:ext cx="738187" cy="4413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marL="266700" lvl="0" indent="-266700"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开始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8547" name="流程图: 决策 11"/>
          <p:cNvSpPr/>
          <p:nvPr/>
        </p:nvSpPr>
        <p:spPr>
          <a:xfrm>
            <a:off x="1478915" y="1891983"/>
            <a:ext cx="2201863" cy="733425"/>
          </a:xfrm>
          <a:prstGeom prst="flowChartDecis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marL="266700" lvl="0" indent="-266700"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判断语句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8548" name="流程图: 过程 12"/>
          <p:cNvSpPr/>
          <p:nvPr/>
        </p:nvSpPr>
        <p:spPr>
          <a:xfrm>
            <a:off x="2046288" y="2977833"/>
            <a:ext cx="1066800" cy="400050"/>
          </a:xfrm>
          <a:prstGeom prst="flowChartProcess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266700" lvl="0" indent="-266700" algn="ctr" font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循环体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108549" name="直接箭头连接符 14"/>
          <p:cNvCxnSpPr>
            <a:stCxn id="108546" idx="2"/>
            <a:endCxn id="108547" idx="0"/>
          </p:cNvCxnSpPr>
          <p:nvPr/>
        </p:nvCxnSpPr>
        <p:spPr>
          <a:xfrm>
            <a:off x="2568893" y="1503998"/>
            <a:ext cx="10795" cy="38798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8550" name="直接箭头连接符 15"/>
          <p:cNvCxnSpPr>
            <a:stCxn id="108547" idx="2"/>
            <a:endCxn id="108548" idx="0"/>
          </p:cNvCxnSpPr>
          <p:nvPr/>
        </p:nvCxnSpPr>
        <p:spPr>
          <a:xfrm>
            <a:off x="2579688" y="2625408"/>
            <a:ext cx="0" cy="3524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8551" name="TextBox 17"/>
          <p:cNvSpPr txBox="1"/>
          <p:nvPr/>
        </p:nvSpPr>
        <p:spPr>
          <a:xfrm>
            <a:off x="2646363" y="2577783"/>
            <a:ext cx="3111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Gill Sans" pitchFamily="2" charset="0"/>
                <a:ea typeface="MS PGothic" panose="020B0600070205080204" pitchFamily="34" charset="-128"/>
                <a:sym typeface="Gill Sans" pitchFamily="2" charset="0"/>
              </a:rPr>
              <a:t>真</a:t>
            </a:r>
            <a:endParaRPr lang="zh-CN" altLang="en-US" sz="20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sp>
        <p:nvSpPr>
          <p:cNvPr id="108552" name="流程图: 过程 18"/>
          <p:cNvSpPr/>
          <p:nvPr/>
        </p:nvSpPr>
        <p:spPr>
          <a:xfrm>
            <a:off x="2121853" y="4018598"/>
            <a:ext cx="933450" cy="400050"/>
          </a:xfrm>
          <a:prstGeom prst="flowChartProcess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266700" lvl="0" indent="-266700" algn="ctr" font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语句2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8553" name="TextBox 20"/>
          <p:cNvSpPr txBox="1"/>
          <p:nvPr/>
        </p:nvSpPr>
        <p:spPr>
          <a:xfrm>
            <a:off x="3478213" y="2159000"/>
            <a:ext cx="4000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2000" dirty="0">
                <a:solidFill>
                  <a:schemeClr val="tx1"/>
                </a:solidFill>
                <a:latin typeface="Gill Sans" pitchFamily="2" charset="0"/>
                <a:ea typeface="MS PGothic" panose="020B0600070205080204" pitchFamily="34" charset="-128"/>
                <a:sym typeface="Gill Sans" pitchFamily="2" charset="0"/>
              </a:rPr>
              <a:t>假</a:t>
            </a:r>
            <a:endParaRPr lang="zh-CN" altLang="en-US" sz="2000" dirty="0">
              <a:solidFill>
                <a:schemeClr val="tx1"/>
              </a:solidFill>
              <a:latin typeface="Gill Sans" pitchFamily="2" charset="0"/>
              <a:ea typeface="MS PGothic" panose="020B0600070205080204" pitchFamily="34" charset="-128"/>
              <a:sym typeface="Gill Sans" pitchFamily="2" charset="0"/>
            </a:endParaRPr>
          </a:p>
        </p:txBody>
      </p:sp>
      <p:cxnSp>
        <p:nvCxnSpPr>
          <p:cNvPr id="108554" name="肘形连接符 27"/>
          <p:cNvCxnSpPr/>
          <p:nvPr/>
        </p:nvCxnSpPr>
        <p:spPr>
          <a:xfrm rot="16200000" flipV="1">
            <a:off x="1160145" y="1951355"/>
            <a:ext cx="1670050" cy="1183640"/>
          </a:xfrm>
          <a:prstGeom prst="bentConnector3">
            <a:avLst>
              <a:gd name="adj1" fmla="val -10000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555" name="直接箭头连接符 29"/>
          <p:cNvCxnSpPr/>
          <p:nvPr/>
        </p:nvCxnSpPr>
        <p:spPr>
          <a:xfrm>
            <a:off x="1387158" y="1671638"/>
            <a:ext cx="1200150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8556" name="形状 33"/>
          <p:cNvCxnSpPr>
            <a:stCxn id="108547" idx="3"/>
            <a:endCxn id="108552" idx="0"/>
          </p:cNvCxnSpPr>
          <p:nvPr/>
        </p:nvCxnSpPr>
        <p:spPr>
          <a:xfrm flipH="1">
            <a:off x="2588895" y="2259330"/>
            <a:ext cx="1092200" cy="1759585"/>
          </a:xfrm>
          <a:prstGeom prst="bentConnector4">
            <a:avLst>
              <a:gd name="adj1" fmla="val -21802"/>
              <a:gd name="adj2" fmla="val 82172"/>
            </a:avLst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08557" name="圆角矩形 37"/>
          <p:cNvSpPr/>
          <p:nvPr/>
        </p:nvSpPr>
        <p:spPr>
          <a:xfrm>
            <a:off x="2219960" y="4654868"/>
            <a:ext cx="738188" cy="4413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marL="266700" lvl="0" indent="-266700"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结束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108558" name="直接箭头连接符 39"/>
          <p:cNvCxnSpPr>
            <a:stCxn id="108552" idx="2"/>
            <a:endCxn id="108557" idx="0"/>
          </p:cNvCxnSpPr>
          <p:nvPr/>
        </p:nvCxnSpPr>
        <p:spPr>
          <a:xfrm>
            <a:off x="2588896" y="4419283"/>
            <a:ext cx="635" cy="23622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8559" name="TextBox 3"/>
          <p:cNvSpPr txBox="1"/>
          <p:nvPr/>
        </p:nvSpPr>
        <p:spPr>
          <a:xfrm>
            <a:off x="4605338" y="1673225"/>
            <a:ext cx="3997325" cy="554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26543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while 循环语句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8560" name="TextBox 3"/>
          <p:cNvSpPr txBox="1"/>
          <p:nvPr/>
        </p:nvSpPr>
        <p:spPr>
          <a:xfrm>
            <a:off x="5113338" y="2578100"/>
            <a:ext cx="3771900" cy="193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语法格式：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while（判断语句）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循环体；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｝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swit</a:t>
            </a:r>
            <a:r>
              <a:rPr lang="en-US" altLang="zh-CN"/>
              <a:t>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09570" name="TextBox 3"/>
          <p:cNvSpPr txBox="1"/>
          <p:nvPr/>
        </p:nvSpPr>
        <p:spPr>
          <a:xfrm>
            <a:off x="261938" y="852488"/>
            <a:ext cx="8356600" cy="500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265430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switch 语句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9571" name="TextBox 3"/>
          <p:cNvSpPr txBox="1"/>
          <p:nvPr/>
        </p:nvSpPr>
        <p:spPr>
          <a:xfrm>
            <a:off x="1077913" y="1587500"/>
            <a:ext cx="5764212" cy="2529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语法格式：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switch（条件判断语句）｛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case value1：语句1；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break;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case value2：语句2；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break;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…………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default：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statement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5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9572" name="TextBox 3"/>
          <p:cNvSpPr txBox="1"/>
          <p:nvPr/>
        </p:nvSpPr>
        <p:spPr>
          <a:xfrm>
            <a:off x="534353" y="4284345"/>
            <a:ext cx="83566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注意：break关键字会导致代码执行流跳出switch语句，如果省略break关键字，就会导致执行完当前case后，继续执行下一个case。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" name="标题 110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switch</a:t>
            </a:r>
            <a:r>
              <a:rPr lang="zh-CN" altLang="en-US"/>
              <a:t>语句流程</a:t>
            </a:r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3503295" y="1062990"/>
            <a:ext cx="1414145" cy="3352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3364865" y="156400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判断语句</a:t>
            </a:r>
            <a:endParaRPr lang="zh-CN" altLang="en-US"/>
          </a:p>
        </p:txBody>
      </p:sp>
      <p:cxnSp>
        <p:nvCxnSpPr>
          <p:cNvPr id="114" name="直接箭头连接符 113"/>
          <p:cNvCxnSpPr>
            <a:stCxn id="112" idx="2"/>
            <a:endCxn id="113" idx="0"/>
          </p:cNvCxnSpPr>
          <p:nvPr/>
        </p:nvCxnSpPr>
        <p:spPr>
          <a:xfrm>
            <a:off x="4210685" y="1398270"/>
            <a:ext cx="0" cy="165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457200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Value1</a:t>
            </a:r>
            <a:endParaRPr lang="en-US" altLang="zh-CN"/>
          </a:p>
        </p:txBody>
      </p:sp>
      <p:sp>
        <p:nvSpPr>
          <p:cNvPr id="116" name="圆角矩形 115"/>
          <p:cNvSpPr/>
          <p:nvPr/>
        </p:nvSpPr>
        <p:spPr>
          <a:xfrm>
            <a:off x="2350135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Value2</a:t>
            </a:r>
            <a:endParaRPr lang="en-US" altLang="zh-CN"/>
          </a:p>
        </p:txBody>
      </p:sp>
      <p:sp>
        <p:nvSpPr>
          <p:cNvPr id="117" name="圆角矩形 116"/>
          <p:cNvSpPr/>
          <p:nvPr/>
        </p:nvSpPr>
        <p:spPr>
          <a:xfrm>
            <a:off x="4213225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Value3</a:t>
            </a:r>
            <a:endParaRPr lang="en-US" altLang="zh-CN"/>
          </a:p>
        </p:txBody>
      </p:sp>
      <p:sp>
        <p:nvSpPr>
          <p:cNvPr id="118" name="圆角矩形 117"/>
          <p:cNvSpPr/>
          <p:nvPr/>
        </p:nvSpPr>
        <p:spPr>
          <a:xfrm>
            <a:off x="6186170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default</a:t>
            </a:r>
            <a:endParaRPr lang="en-US" altLang="zh-CN"/>
          </a:p>
        </p:txBody>
      </p:sp>
      <p:cxnSp>
        <p:nvCxnSpPr>
          <p:cNvPr id="119" name="直接箭头连接符 118"/>
          <p:cNvCxnSpPr>
            <a:stCxn id="113" idx="2"/>
            <a:endCxn id="115" idx="0"/>
          </p:cNvCxnSpPr>
          <p:nvPr/>
        </p:nvCxnSpPr>
        <p:spPr>
          <a:xfrm flipH="1">
            <a:off x="1303020" y="1938655"/>
            <a:ext cx="2907665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2"/>
            <a:endCxn id="116" idx="0"/>
          </p:cNvCxnSpPr>
          <p:nvPr/>
        </p:nvCxnSpPr>
        <p:spPr>
          <a:xfrm flipH="1">
            <a:off x="3195955" y="1938655"/>
            <a:ext cx="1014730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3" idx="2"/>
            <a:endCxn id="117" idx="0"/>
          </p:cNvCxnSpPr>
          <p:nvPr/>
        </p:nvCxnSpPr>
        <p:spPr>
          <a:xfrm>
            <a:off x="4210685" y="1938655"/>
            <a:ext cx="848360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18" idx="0"/>
          </p:cNvCxnSpPr>
          <p:nvPr/>
        </p:nvCxnSpPr>
        <p:spPr>
          <a:xfrm>
            <a:off x="4210685" y="1938655"/>
            <a:ext cx="2821305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457200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圆角矩形 123"/>
          <p:cNvSpPr/>
          <p:nvPr/>
        </p:nvSpPr>
        <p:spPr>
          <a:xfrm>
            <a:off x="2350135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5" name="圆角矩形 124"/>
          <p:cNvSpPr/>
          <p:nvPr/>
        </p:nvSpPr>
        <p:spPr>
          <a:xfrm>
            <a:off x="4213225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6" name="圆角矩形 125"/>
          <p:cNvSpPr/>
          <p:nvPr/>
        </p:nvSpPr>
        <p:spPr>
          <a:xfrm>
            <a:off x="6186170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7" name="圆角矩形 126"/>
          <p:cNvSpPr/>
          <p:nvPr/>
        </p:nvSpPr>
        <p:spPr>
          <a:xfrm>
            <a:off x="6186170" y="334708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break</a:t>
            </a:r>
            <a:endParaRPr lang="en-US" altLang="zh-CN"/>
          </a:p>
        </p:txBody>
      </p:sp>
      <p:sp>
        <p:nvSpPr>
          <p:cNvPr id="128" name="圆角矩形 127"/>
          <p:cNvSpPr/>
          <p:nvPr/>
        </p:nvSpPr>
        <p:spPr>
          <a:xfrm>
            <a:off x="4213225" y="334708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break</a:t>
            </a:r>
            <a:endParaRPr lang="en-US" altLang="zh-CN"/>
          </a:p>
        </p:txBody>
      </p:sp>
      <p:sp>
        <p:nvSpPr>
          <p:cNvPr id="129" name="圆角矩形 128"/>
          <p:cNvSpPr/>
          <p:nvPr/>
        </p:nvSpPr>
        <p:spPr>
          <a:xfrm>
            <a:off x="2350135" y="334708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break</a:t>
            </a:r>
            <a:endParaRPr lang="en-US" altLang="zh-CN"/>
          </a:p>
        </p:txBody>
      </p:sp>
      <p:sp>
        <p:nvSpPr>
          <p:cNvPr id="130" name="圆角矩形 129"/>
          <p:cNvSpPr/>
          <p:nvPr/>
        </p:nvSpPr>
        <p:spPr>
          <a:xfrm>
            <a:off x="457200" y="334708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break</a:t>
            </a:r>
            <a:endParaRPr lang="en-US" altLang="zh-CN"/>
          </a:p>
        </p:txBody>
      </p:sp>
      <p:cxnSp>
        <p:nvCxnSpPr>
          <p:cNvPr id="131" name="直接箭头连接符 130"/>
          <p:cNvCxnSpPr>
            <a:stCxn id="115" idx="2"/>
            <a:endCxn id="123" idx="0"/>
          </p:cNvCxnSpPr>
          <p:nvPr/>
        </p:nvCxnSpPr>
        <p:spPr>
          <a:xfrm>
            <a:off x="1303020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195320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059045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3195955" y="3148330"/>
            <a:ext cx="7620" cy="198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H="1">
            <a:off x="1303020" y="3148330"/>
            <a:ext cx="28575" cy="198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7031355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7031990" y="315531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055870" y="315531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/>
        </p:nvSpPr>
        <p:spPr>
          <a:xfrm>
            <a:off x="3195320" y="4723130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203575" y="4084320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41" name="直接箭头连接符 140"/>
          <p:cNvCxnSpPr>
            <a:stCxn id="130" idx="2"/>
            <a:endCxn id="140" idx="0"/>
          </p:cNvCxnSpPr>
          <p:nvPr/>
        </p:nvCxnSpPr>
        <p:spPr>
          <a:xfrm>
            <a:off x="1303020" y="3721735"/>
            <a:ext cx="2746375" cy="362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29" idx="2"/>
          </p:cNvCxnSpPr>
          <p:nvPr/>
        </p:nvCxnSpPr>
        <p:spPr>
          <a:xfrm>
            <a:off x="3195955" y="3721735"/>
            <a:ext cx="871855" cy="362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28" idx="2"/>
          </p:cNvCxnSpPr>
          <p:nvPr/>
        </p:nvCxnSpPr>
        <p:spPr>
          <a:xfrm flipH="1">
            <a:off x="4067810" y="3721735"/>
            <a:ext cx="991235" cy="362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27" idx="2"/>
          </p:cNvCxnSpPr>
          <p:nvPr/>
        </p:nvCxnSpPr>
        <p:spPr>
          <a:xfrm flipH="1">
            <a:off x="4067810" y="3721735"/>
            <a:ext cx="2964180" cy="362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2"/>
            <a:endCxn id="139" idx="0"/>
          </p:cNvCxnSpPr>
          <p:nvPr/>
        </p:nvCxnSpPr>
        <p:spPr>
          <a:xfrm flipH="1">
            <a:off x="4041140" y="4458970"/>
            <a:ext cx="8255" cy="264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" name="标题 110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switch</a:t>
            </a:r>
            <a:r>
              <a:rPr lang="zh-CN" altLang="en-US"/>
              <a:t>语句流程</a:t>
            </a:r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3503295" y="1062990"/>
            <a:ext cx="1414145" cy="3352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3364865" y="156400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判断语句</a:t>
            </a:r>
            <a:endParaRPr lang="zh-CN" altLang="en-US"/>
          </a:p>
        </p:txBody>
      </p:sp>
      <p:cxnSp>
        <p:nvCxnSpPr>
          <p:cNvPr id="114" name="直接箭头连接符 113"/>
          <p:cNvCxnSpPr>
            <a:stCxn id="112" idx="2"/>
            <a:endCxn id="113" idx="0"/>
          </p:cNvCxnSpPr>
          <p:nvPr/>
        </p:nvCxnSpPr>
        <p:spPr>
          <a:xfrm>
            <a:off x="4210685" y="1398270"/>
            <a:ext cx="0" cy="165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457200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Value1</a:t>
            </a:r>
            <a:endParaRPr lang="en-US" altLang="zh-CN"/>
          </a:p>
        </p:txBody>
      </p:sp>
      <p:sp>
        <p:nvSpPr>
          <p:cNvPr id="116" name="圆角矩形 115"/>
          <p:cNvSpPr/>
          <p:nvPr/>
        </p:nvSpPr>
        <p:spPr>
          <a:xfrm>
            <a:off x="2350135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Value2</a:t>
            </a:r>
            <a:endParaRPr lang="en-US" altLang="zh-CN"/>
          </a:p>
        </p:txBody>
      </p:sp>
      <p:sp>
        <p:nvSpPr>
          <p:cNvPr id="117" name="圆角矩形 116"/>
          <p:cNvSpPr/>
          <p:nvPr/>
        </p:nvSpPr>
        <p:spPr>
          <a:xfrm>
            <a:off x="4213225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Value3</a:t>
            </a:r>
            <a:endParaRPr lang="en-US" altLang="zh-CN"/>
          </a:p>
        </p:txBody>
      </p:sp>
      <p:sp>
        <p:nvSpPr>
          <p:cNvPr id="118" name="圆角矩形 117"/>
          <p:cNvSpPr/>
          <p:nvPr/>
        </p:nvSpPr>
        <p:spPr>
          <a:xfrm>
            <a:off x="6186170" y="215201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default</a:t>
            </a:r>
            <a:endParaRPr lang="en-US" altLang="zh-CN"/>
          </a:p>
        </p:txBody>
      </p:sp>
      <p:cxnSp>
        <p:nvCxnSpPr>
          <p:cNvPr id="119" name="直接箭头连接符 118"/>
          <p:cNvCxnSpPr>
            <a:stCxn id="113" idx="2"/>
            <a:endCxn id="115" idx="0"/>
          </p:cNvCxnSpPr>
          <p:nvPr/>
        </p:nvCxnSpPr>
        <p:spPr>
          <a:xfrm flipH="1">
            <a:off x="1303020" y="1938655"/>
            <a:ext cx="2907665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2"/>
            <a:endCxn id="116" idx="0"/>
          </p:cNvCxnSpPr>
          <p:nvPr/>
        </p:nvCxnSpPr>
        <p:spPr>
          <a:xfrm flipH="1">
            <a:off x="3195955" y="1938655"/>
            <a:ext cx="1014730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3" idx="2"/>
            <a:endCxn id="117" idx="0"/>
          </p:cNvCxnSpPr>
          <p:nvPr/>
        </p:nvCxnSpPr>
        <p:spPr>
          <a:xfrm>
            <a:off x="4210685" y="1938655"/>
            <a:ext cx="848360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18" idx="0"/>
          </p:cNvCxnSpPr>
          <p:nvPr/>
        </p:nvCxnSpPr>
        <p:spPr>
          <a:xfrm>
            <a:off x="4210685" y="1938655"/>
            <a:ext cx="2821305" cy="213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457200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圆角矩形 123"/>
          <p:cNvSpPr/>
          <p:nvPr/>
        </p:nvSpPr>
        <p:spPr>
          <a:xfrm>
            <a:off x="2350135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5" name="圆角矩形 124"/>
          <p:cNvSpPr/>
          <p:nvPr/>
        </p:nvSpPr>
        <p:spPr>
          <a:xfrm>
            <a:off x="4213225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6" name="圆角矩形 125"/>
          <p:cNvSpPr/>
          <p:nvPr/>
        </p:nvSpPr>
        <p:spPr>
          <a:xfrm>
            <a:off x="6186170" y="278066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7" name="圆角矩形 126"/>
          <p:cNvSpPr/>
          <p:nvPr/>
        </p:nvSpPr>
        <p:spPr>
          <a:xfrm>
            <a:off x="6186170" y="334708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break</a:t>
            </a:r>
            <a:endParaRPr lang="en-US" altLang="zh-CN"/>
          </a:p>
        </p:txBody>
      </p:sp>
      <p:cxnSp>
        <p:nvCxnSpPr>
          <p:cNvPr id="131" name="直接箭头连接符 130"/>
          <p:cNvCxnSpPr>
            <a:stCxn id="115" idx="2"/>
            <a:endCxn id="123" idx="0"/>
          </p:cNvCxnSpPr>
          <p:nvPr/>
        </p:nvCxnSpPr>
        <p:spPr>
          <a:xfrm>
            <a:off x="1303020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195320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059045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049395" y="2949575"/>
            <a:ext cx="162560" cy="54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24" idx="1"/>
          </p:cNvCxnSpPr>
          <p:nvPr/>
        </p:nvCxnSpPr>
        <p:spPr>
          <a:xfrm>
            <a:off x="2176780" y="2949575"/>
            <a:ext cx="173355" cy="1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7031355" y="252666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7031990" y="3155315"/>
            <a:ext cx="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25" idx="2"/>
            <a:endCxn id="4" idx="0"/>
          </p:cNvCxnSpPr>
          <p:nvPr/>
        </p:nvCxnSpPr>
        <p:spPr>
          <a:xfrm flipH="1">
            <a:off x="5057775" y="3155315"/>
            <a:ext cx="1270" cy="19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/>
        </p:nvSpPr>
        <p:spPr>
          <a:xfrm>
            <a:off x="3195320" y="4723130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203575" y="4084320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语句</a:t>
            </a:r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44" name="直接箭头连接符 143"/>
          <p:cNvCxnSpPr>
            <a:stCxn id="127" idx="2"/>
          </p:cNvCxnSpPr>
          <p:nvPr/>
        </p:nvCxnSpPr>
        <p:spPr>
          <a:xfrm flipH="1">
            <a:off x="4067810" y="3721735"/>
            <a:ext cx="2964180" cy="362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2"/>
            <a:endCxn id="139" idx="0"/>
          </p:cNvCxnSpPr>
          <p:nvPr/>
        </p:nvCxnSpPr>
        <p:spPr>
          <a:xfrm flipH="1">
            <a:off x="4041140" y="4458970"/>
            <a:ext cx="8255" cy="264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211955" y="3347085"/>
            <a:ext cx="1691005" cy="3746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break</a:t>
            </a:r>
            <a:endParaRPr lang="en-US" altLang="zh-CN"/>
          </a:p>
        </p:txBody>
      </p:sp>
      <p:cxnSp>
        <p:nvCxnSpPr>
          <p:cNvPr id="5" name="直接箭头连接符 4"/>
          <p:cNvCxnSpPr>
            <a:endCxn id="140" idx="0"/>
          </p:cNvCxnSpPr>
          <p:nvPr/>
        </p:nvCxnSpPr>
        <p:spPr>
          <a:xfrm flipH="1">
            <a:off x="4049395" y="3721735"/>
            <a:ext cx="1091565" cy="362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endParaRPr lang="en-US" altLang="zh-CN"/>
          </a:p>
        </p:txBody>
      </p:sp>
      <p:sp>
        <p:nvSpPr>
          <p:cNvPr id="112642" name="TextBox 3"/>
          <p:cNvSpPr txBox="1"/>
          <p:nvPr/>
        </p:nvSpPr>
        <p:spPr>
          <a:xfrm>
            <a:off x="788988" y="1014413"/>
            <a:ext cx="48196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 和 continue 语句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643" name="TextBox 3"/>
          <p:cNvSpPr txBox="1"/>
          <p:nvPr/>
        </p:nvSpPr>
        <p:spPr>
          <a:xfrm>
            <a:off x="788988" y="1444625"/>
            <a:ext cx="7518400" cy="1631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break和continue语句用于在循环中精确地控制代码的执行。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break语句会立即退出循环，强制继续执行循环后面的语句。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continue语句虽然也是立即退出循环，但退出循环后会从循环的   顶部继续执行。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645" name="TextBox 1"/>
          <p:cNvSpPr txBox="1"/>
          <p:nvPr/>
        </p:nvSpPr>
        <p:spPr>
          <a:xfrm>
            <a:off x="788988" y="3755073"/>
            <a:ext cx="46259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 出现在for while switch中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646" name="TextBox 6"/>
          <p:cNvSpPr txBox="1"/>
          <p:nvPr/>
        </p:nvSpPr>
        <p:spPr>
          <a:xfrm>
            <a:off x="788988" y="4503738"/>
            <a:ext cx="407828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continue 出现在for while中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2647" name="TextBox 7"/>
          <p:cNvSpPr txBox="1"/>
          <p:nvPr/>
        </p:nvSpPr>
        <p:spPr>
          <a:xfrm>
            <a:off x="6418263" y="409416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流程图？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return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14690" name="TextBox 3"/>
          <p:cNvSpPr txBox="1"/>
          <p:nvPr/>
        </p:nvSpPr>
        <p:spPr>
          <a:xfrm>
            <a:off x="788988" y="1373188"/>
            <a:ext cx="48196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return语句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4691" name="TextBox 3"/>
          <p:cNvSpPr txBox="1"/>
          <p:nvPr/>
        </p:nvSpPr>
        <p:spPr>
          <a:xfrm>
            <a:off x="788988" y="3159125"/>
            <a:ext cx="64389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功能：返回控制与函数结果；或者仅仅返回控制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116738" name="TextBox 3"/>
          <p:cNvSpPr txBox="1"/>
          <p:nvPr/>
        </p:nvSpPr>
        <p:spPr>
          <a:xfrm>
            <a:off x="446088" y="1290638"/>
            <a:ext cx="8356600" cy="749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26543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通过函数可以封闭任意多条语句，而且可以在任何地方、任何时候调用执行，</a:t>
            </a:r>
            <a:r>
              <a:rPr lang="en-US" altLang="zh-CN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ECMAScript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中的函数使用function关键字来声明，后跟一组参数以及函数体。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6739" name="TextBox 3"/>
          <p:cNvSpPr txBox="1"/>
          <p:nvPr/>
        </p:nvSpPr>
        <p:spPr>
          <a:xfrm>
            <a:off x="927100" y="2252028"/>
            <a:ext cx="5526088" cy="2834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函数的基本语法如下所示：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定义方法：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function  函数名（参数）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{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语句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;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 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调用方法：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函数名(参数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);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注：可以没有参数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变量及作用域</a:t>
            </a:r>
            <a:endParaRPr lang="zh-CN" altLang="en-US"/>
          </a:p>
        </p:txBody>
      </p:sp>
      <p:sp>
        <p:nvSpPr>
          <p:cNvPr id="118786" name="TextBox 3"/>
          <p:cNvSpPr txBox="1"/>
          <p:nvPr/>
        </p:nvSpPr>
        <p:spPr>
          <a:xfrm>
            <a:off x="350838" y="1179513"/>
            <a:ext cx="8356600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变量的作用域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8787" name="TextBox 3"/>
          <p:cNvSpPr txBox="1"/>
          <p:nvPr/>
        </p:nvSpPr>
        <p:spPr>
          <a:xfrm>
            <a:off x="350838" y="1690688"/>
            <a:ext cx="8356600" cy="430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26543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变量的执行环境有两种——全局和局部（函数）。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8788" name="TextBox 3"/>
          <p:cNvSpPr txBox="1"/>
          <p:nvPr/>
        </p:nvSpPr>
        <p:spPr>
          <a:xfrm>
            <a:off x="350838" y="2179638"/>
            <a:ext cx="8356600" cy="798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26543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注意：如果在局部（函数）中使用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定义 一个变量，那么这个变量在函数退出后就会被销毁。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8790" name="TextBox 1"/>
          <p:cNvSpPr txBox="1"/>
          <p:nvPr/>
        </p:nvSpPr>
        <p:spPr>
          <a:xfrm>
            <a:off x="1917700" y="3495675"/>
            <a:ext cx="8556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姓名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8791" name="TextBox 6"/>
          <p:cNvSpPr txBox="1"/>
          <p:nvPr/>
        </p:nvSpPr>
        <p:spPr>
          <a:xfrm>
            <a:off x="6081713" y="3519488"/>
            <a:ext cx="8556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外号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8792" name="TextBox 7"/>
          <p:cNvSpPr txBox="1"/>
          <p:nvPr/>
        </p:nvSpPr>
        <p:spPr>
          <a:xfrm>
            <a:off x="1108075" y="4214813"/>
            <a:ext cx="26066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全局函数中的变量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18793" name="TextBox 8"/>
          <p:cNvSpPr txBox="1"/>
          <p:nvPr/>
        </p:nvSpPr>
        <p:spPr>
          <a:xfrm>
            <a:off x="5218113" y="4214813"/>
            <a:ext cx="26066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algn="ctr" eaLnBrk="0" hangingPunct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局部函数中的变量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1" grpId="0"/>
      <p:bldP spid="118792" grpId="0"/>
      <p:bldP spid="11879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变量及作用域</a:t>
            </a:r>
            <a:endParaRPr lang="zh-CN" altLang="en-US"/>
          </a:p>
        </p:txBody>
      </p:sp>
      <p:sp>
        <p:nvSpPr>
          <p:cNvPr id="120834" name="TextBox 3"/>
          <p:cNvSpPr txBox="1"/>
          <p:nvPr/>
        </p:nvSpPr>
        <p:spPr>
          <a:xfrm>
            <a:off x="350838" y="1179513"/>
            <a:ext cx="8356600" cy="534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变量的作用域实例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0835" name="TextBox 8"/>
          <p:cNvSpPr txBox="1"/>
          <p:nvPr/>
        </p:nvSpPr>
        <p:spPr>
          <a:xfrm>
            <a:off x="1920875" y="1863725"/>
            <a:ext cx="2608263" cy="192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a=3；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function ()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a=4;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alert(a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0836" name="TextBox 9"/>
          <p:cNvSpPr txBox="1"/>
          <p:nvPr/>
        </p:nvSpPr>
        <p:spPr>
          <a:xfrm>
            <a:off x="5113338" y="1854200"/>
            <a:ext cx="2608262" cy="1941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a=3；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function demo()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var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a=4;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alert(a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121858" name="TextBox 3"/>
          <p:cNvSpPr txBox="1"/>
          <p:nvPr/>
        </p:nvSpPr>
        <p:spPr>
          <a:xfrm>
            <a:off x="-79692" y="964248"/>
            <a:ext cx="8356600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事件方法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1859" name="Rectangle 1"/>
          <p:cNvSpPr/>
          <p:nvPr/>
        </p:nvSpPr>
        <p:spPr>
          <a:xfrm>
            <a:off x="1806893" y="1291908"/>
            <a:ext cx="7424737" cy="3766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onblur			元素失去焦点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onchange		用户改变域的内容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onclick			鼠标点击某个对象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ondblclick		鼠标双击某个对象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onerror			当加载文档或图像时发生某个错误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onfocus		元素获得焦点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onkeydown		某个键盘的键被按下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onkeypress		某个键盘的键被按下或按住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onkeyup		某个键盘的键被松开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onload			某个页面或图像被完成加载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onmousedown		某个鼠标按键被按下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onmousemove		鼠标被移动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onmouseout		鼠标从某元素移开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onmouseover		鼠标被移到某元素之上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onmouseup		某个鼠标按键被松开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变量常量</a:t>
            </a:r>
            <a:endParaRPr lang="zh-CN" altLang="en-US"/>
          </a:p>
        </p:txBody>
      </p:sp>
      <p:sp>
        <p:nvSpPr>
          <p:cNvPr id="16386" name="TextBox 3"/>
          <p:cNvSpPr txBox="1"/>
          <p:nvPr/>
        </p:nvSpPr>
        <p:spPr>
          <a:xfrm>
            <a:off x="1597978" y="1498283"/>
            <a:ext cx="1620837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变量？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6387" name="Rectangle 1"/>
          <p:cNvSpPr/>
          <p:nvPr/>
        </p:nvSpPr>
        <p:spPr>
          <a:xfrm>
            <a:off x="5149850" y="1498600"/>
            <a:ext cx="1711325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常量？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6388" name="TextBox 2"/>
          <p:cNvSpPr txBox="1"/>
          <p:nvPr/>
        </p:nvSpPr>
        <p:spPr>
          <a:xfrm>
            <a:off x="2103755" y="2557145"/>
            <a:ext cx="4351338" cy="1446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66700" lvl="0" indent="-266700" eaLnBrk="0" hangingPunct="0"/>
            <a:r>
              <a:rPr lang="en-US" altLang="zh-CN" sz="8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2x+y=4</a:t>
            </a:r>
            <a:endParaRPr lang="zh-CN" altLang="en-US" sz="8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新课总结</a:t>
            </a:r>
            <a:endParaRPr lang="zh-CN" altLang="en-US"/>
          </a:p>
        </p:txBody>
      </p:sp>
      <p:sp>
        <p:nvSpPr>
          <p:cNvPr id="122882" name="文本框 1"/>
          <p:cNvSpPr txBox="1"/>
          <p:nvPr/>
        </p:nvSpPr>
        <p:spPr>
          <a:xfrm>
            <a:off x="387350" y="843280"/>
            <a:ext cx="8505825" cy="43300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JavaScript的引入方式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内部引入、外部引入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外部引入又分为在&lt;head&gt;中引入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在&lt;body&gt;内容后引入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弹窗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注释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单行注释用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//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多行注释用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/* */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变量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用</a:t>
            </a:r>
            <a:r>
              <a:rPr lang="en-US" altLang="zh-CN" sz="16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var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定义变量   如：</a:t>
            </a:r>
            <a:r>
              <a:rPr lang="en-US" altLang="zh-CN" sz="16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a=55;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 操作符与优先级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逻辑非、算术运算符、关系运算符、逻辑与 逻辑或、条件操作符、赋值操作符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新课总结</a:t>
            </a:r>
            <a:endParaRPr lang="zh-CN" altLang="en-US"/>
          </a:p>
        </p:txBody>
      </p:sp>
      <p:sp>
        <p:nvSpPr>
          <p:cNvPr id="123906" name="文本框 1"/>
          <p:cNvSpPr txBox="1"/>
          <p:nvPr/>
        </p:nvSpPr>
        <p:spPr>
          <a:xfrm>
            <a:off x="431800" y="1042670"/>
            <a:ext cx="8370888" cy="411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JavaScript语句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条件语句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if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循环语句for、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while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选择语句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switch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break</a:t>
            </a:r>
            <a:r>
              <a:rPr lang="zh-CN" altLang="en-US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与</a:t>
            </a:r>
            <a:r>
              <a:rPr lang="en-US" altLang="zh-CN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continue</a:t>
            </a:r>
            <a:r>
              <a:rPr lang="zh-CN" altLang="en-US" sz="200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语句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break立即退出全部循环，不再继续执行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     continue结束本次循环，继续执行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JavaScript函数及变量在函数中的作用域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JavaScript的常用事件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变量常量</a:t>
            </a:r>
            <a:endParaRPr lang="zh-CN" altLang="en-US"/>
          </a:p>
        </p:txBody>
      </p:sp>
      <p:sp>
        <p:nvSpPr>
          <p:cNvPr id="17410" name="TextBox 3"/>
          <p:cNvSpPr txBox="1"/>
          <p:nvPr/>
        </p:nvSpPr>
        <p:spPr>
          <a:xfrm>
            <a:off x="395288" y="1008063"/>
            <a:ext cx="2647950" cy="534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127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变量常量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7411" name="TextBox 3"/>
          <p:cNvSpPr txBox="1"/>
          <p:nvPr/>
        </p:nvSpPr>
        <p:spPr>
          <a:xfrm>
            <a:off x="885190" y="1724660"/>
            <a:ext cx="772350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定义变量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——</a:t>
            </a:r>
            <a:r>
              <a:rPr lang="en-US" altLang="zh-CN" sz="200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操作符。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7414" name="TextBox 3"/>
          <p:cNvSpPr txBox="1"/>
          <p:nvPr/>
        </p:nvSpPr>
        <p:spPr>
          <a:xfrm>
            <a:off x="885190" y="2386013"/>
            <a:ext cx="4492625" cy="1169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用方程求解：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老王卖铅笔，共有84根铅笔，8天后还剩4根，问老王平均每天卖几根铅笔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8" name="TextBox 3"/>
          <p:cNvSpPr txBox="1"/>
          <p:nvPr/>
        </p:nvSpPr>
        <p:spPr>
          <a:xfrm>
            <a:off x="885190" y="3636328"/>
            <a:ext cx="4132263" cy="1354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：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设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原来老王每天卖x根铅笔；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　　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8x+4=84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7" name="TextBox 3"/>
          <p:cNvSpPr txBox="1"/>
          <p:nvPr/>
        </p:nvSpPr>
        <p:spPr>
          <a:xfrm>
            <a:off x="5569903" y="3755708"/>
            <a:ext cx="2152650" cy="899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变量名；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  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；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9258</Words>
  <Application>WPS 演示</Application>
  <PresentationFormat>全屏显示(16:9)</PresentationFormat>
  <Paragraphs>1413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6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Hiragino Sans GB W3</vt:lpstr>
      <vt:lpstr>MS PGothic</vt:lpstr>
      <vt:lpstr>Segoe Print</vt:lpstr>
      <vt:lpstr>Symbol</vt:lpstr>
      <vt:lpstr>Calibri</vt:lpstr>
      <vt:lpstr>模板</vt:lpstr>
      <vt:lpstr>Javascript简介</vt:lpstr>
      <vt:lpstr>内容简介</vt:lpstr>
      <vt:lpstr>课程目标</vt:lpstr>
      <vt:lpstr>Javascript引入方式</vt:lpstr>
      <vt:lpstr>Javascript引入方式</vt:lpstr>
      <vt:lpstr>Javascript弹窗</vt:lpstr>
      <vt:lpstr>Javascript注释</vt:lpstr>
      <vt:lpstr>Javascript变量常量</vt:lpstr>
      <vt:lpstr>Javascript变量常量</vt:lpstr>
      <vt:lpstr>Javascript变量常量</vt:lpstr>
      <vt:lpstr>Javascript变量常量</vt:lpstr>
      <vt:lpstr>Javascript变量常量</vt:lpstr>
      <vt:lpstr>Javascript标识符</vt:lpstr>
      <vt:lpstr>Javascript关键字和保留字</vt:lpstr>
      <vt:lpstr>Javascript关键字和保留字</vt:lpstr>
      <vt:lpstr>Javascript变量常量练习</vt:lpstr>
      <vt:lpstr>Javascript常量变量练习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Javascript操作符</vt:lpstr>
      <vt:lpstr>休息时间</vt:lpstr>
      <vt:lpstr>语句</vt:lpstr>
      <vt:lpstr>if语句</vt:lpstr>
      <vt:lpstr>if语句</vt:lpstr>
      <vt:lpstr>if语句</vt:lpstr>
      <vt:lpstr>if语句</vt:lpstr>
      <vt:lpstr>if语句</vt:lpstr>
      <vt:lpstr>if语句练习</vt:lpstr>
      <vt:lpstr>if语句</vt:lpstr>
      <vt:lpstr>if语句</vt:lpstr>
      <vt:lpstr>if语句</vt:lpstr>
      <vt:lpstr>if语句</vt:lpstr>
      <vt:lpstr>if语句</vt:lpstr>
      <vt:lpstr>if语句</vt:lpstr>
      <vt:lpstr>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switch语句流程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269</cp:revision>
  <dcterms:created xsi:type="dcterms:W3CDTF">2015-11-14T02:39:00Z</dcterms:created>
  <dcterms:modified xsi:type="dcterms:W3CDTF">2016-08-08T03:00:38Z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