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58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00" r:id="rId3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AF4C-9BD4-4CA3-89AB-4FAB774C4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B3DCE-519C-4343-824C-2D527DA7FD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58432" y="1492765"/>
            <a:ext cx="7624763" cy="2877741"/>
          </a:xfrm>
          <a:prstGeom prst="rect">
            <a:avLst/>
          </a:prstGeom>
        </p:spPr>
        <p:txBody>
          <a:bodyPr lIns="68579" tIns="34289" rIns="68579" bIns="34289"/>
          <a:lstStyle>
            <a:lvl1pPr marL="428625" indent="-428625">
              <a:buFont typeface="Wingdings" panose="05000000000000000000" pitchFamily="2" charset="2"/>
              <a:buChar char="p"/>
              <a:defRPr sz="2700" b="1"/>
            </a:lvl1pPr>
            <a:lvl2pPr marL="556895" indent="-213995">
              <a:buFont typeface="Wingdings" panose="05000000000000000000" pitchFamily="2" charset="2"/>
              <a:buChar char="p"/>
              <a:defRPr sz="2400" b="1"/>
            </a:lvl2pPr>
            <a:lvl3pPr marL="857250" indent="-171450">
              <a:buFont typeface="Wingdings" panose="05000000000000000000" pitchFamily="2" charset="2"/>
              <a:buChar char="p"/>
              <a:defRPr sz="2100" b="1"/>
            </a:lvl3pPr>
            <a:lvl4pPr marL="1200150" indent="-171450">
              <a:buFont typeface="Wingdings" panose="05000000000000000000" pitchFamily="2" charset="2"/>
              <a:buChar char="p"/>
              <a:defRPr sz="1800" b="1"/>
            </a:lvl4pPr>
            <a:lvl5pPr marL="1543050" indent="-171450">
              <a:buFont typeface="Wingdings" panose="05000000000000000000" pitchFamily="2" charset="2"/>
              <a:buChar char="p"/>
              <a:defRPr sz="1800"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07945-DE3A-4D38-BA85-E26F6232F49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2256" y="3067051"/>
            <a:ext cx="3544491" cy="180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1075135" y="121445"/>
            <a:ext cx="3508772" cy="120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721645" y="1331120"/>
            <a:ext cx="5553075" cy="2208610"/>
          </a:xfrm>
          <a:prstGeom prst="rect">
            <a:avLst/>
          </a:prstGeom>
        </p:spPr>
        <p:txBody>
          <a:bodyPr lIns="68579" tIns="34289" rIns="68579" bIns="34289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10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谢 谢</a:t>
            </a:r>
            <a:endParaRPr lang="zh-CN" altLang="en-US" sz="10400" b="1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194F-432A-4B39-96A2-5856FC00CBF3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444107" y="1384699"/>
            <a:ext cx="8296275" cy="3187304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rgbClr val="FFC000"/>
                </a:solidFill>
              </a:defRPr>
            </a:lvl1pPr>
            <a:lvl2pPr marL="5568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2pPr>
            <a:lvl3pPr marL="8997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3pPr>
            <a:lvl4pPr marL="12426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4pPr>
            <a:lvl5pPr marL="15855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3ED69-AE86-4E96-A10D-460D9F7FB38B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730" y="521090"/>
            <a:ext cx="8565776" cy="249718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729" y="3018272"/>
            <a:ext cx="8565777" cy="646065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ctr">
              <a:buNone/>
              <a:defRPr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CDC51-9407-4422-A6C6-9EA5060E0691}" type="datetimeFigureOut">
              <a:rPr lang="en-US"/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30B4FC2-7205-4121-B240-3EEEE280CF9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  <a:prstGeom prst="rect">
            <a:avLst/>
          </a:prstGeom>
        </p:spPr>
        <p:txBody>
          <a:bodyPr vert="horz" lIns="68579" tIns="34289" rIns="68579" bIns="34289" rtlCol="0" anchor="t">
            <a:noAutofit/>
          </a:bodyPr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713189" y="1465660"/>
            <a:ext cx="7839075" cy="311943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8462-325E-4C74-A0C3-03F59B5ECA4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1" y="2146301"/>
            <a:ext cx="6619243" cy="143673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l">
              <a:defRPr sz="30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8" y="3583036"/>
            <a:ext cx="6619244" cy="645300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l">
              <a:buNone/>
              <a:defRPr sz="1500"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C5403-F17D-4B3A-A005-E845D68F2692}" type="datetimeFigureOut">
              <a:rPr lang="en-US"/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AC8DD06-C860-49BC-AD9D-2476497226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519" y="1545433"/>
            <a:ext cx="3748220" cy="3146822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70"/>
            <a:ext cx="4151846" cy="3150184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E0B8-A06C-4372-B987-39E0DCD02777}" type="datetimeFigureOut">
              <a:rPr lang="en-US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47FCC1F-708F-4FCD-83FA-939CE4BA2F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42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935" y="1428754"/>
            <a:ext cx="4363066" cy="430244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937" y="1885954"/>
            <a:ext cx="4363067" cy="2793626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7380" y="1415304"/>
            <a:ext cx="4284564" cy="434387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7380" y="1872504"/>
            <a:ext cx="4284564" cy="2820521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4C5F-C42B-4B07-A9E1-0593B93A149E}" type="datetimeFigureOut">
              <a:rPr lang="en-US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45F3CB-A4C7-4E56-92C8-44A043D422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F8880-9E2B-4986-8D94-E76E4EF169BF}" type="datetimeFigureOut">
              <a:rPr lang="en-US"/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152A53-0A23-4E96-BDA3-40459A93E0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2794397" y="1600201"/>
            <a:ext cx="0" cy="291226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826919" y="1600202"/>
            <a:ext cx="0" cy="28324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5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518" y="1485902"/>
            <a:ext cx="2364342" cy="430161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6178" y="2000254"/>
            <a:ext cx="2348684" cy="2679326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6" y="1485900"/>
            <a:ext cx="2786708" cy="425496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31" y="2000252"/>
            <a:ext cx="2796724" cy="2650271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48629" y="1485901"/>
            <a:ext cx="2697830" cy="417905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48629" y="2000251"/>
            <a:ext cx="2697830" cy="2602983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F01C6-6B35-413A-BB61-35DC036C0C9C}" type="datetimeFigureOut">
              <a:rPr lang="en-US"/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25B405-C1D4-4A5B-AD4A-6C01A99955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735491" y="4763"/>
            <a:ext cx="779859" cy="971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1" name="图片 14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11528" y="7144"/>
            <a:ext cx="2632472" cy="98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7"/>
          <p:cNvPicPr>
            <a:picLocks noChangeAspect="1"/>
          </p:cNvPicPr>
          <p:nvPr/>
        </p:nvPicPr>
        <p:blipFill>
          <a:blip r:embed="rId13" cstate="print"/>
          <a:srcRect l="3613"/>
          <a:stretch>
            <a:fillRect/>
          </a:stretch>
        </p:blipFill>
        <p:spPr bwMode="auto">
          <a:xfrm>
            <a:off x="0" y="2002632"/>
            <a:ext cx="3027760" cy="314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9"/>
          <p:cNvPicPr>
            <a:picLocks noChangeAspect="1"/>
          </p:cNvPicPr>
          <p:nvPr/>
        </p:nvPicPr>
        <p:blipFill>
          <a:blip r:embed="rId14" cstate="print"/>
          <a:srcRect b="23320"/>
          <a:stretch>
            <a:fillRect/>
          </a:stretch>
        </p:blipFill>
        <p:spPr bwMode="auto">
          <a:xfrm>
            <a:off x="6454379" y="4572000"/>
            <a:ext cx="7453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1981" y="4812506"/>
            <a:ext cx="742950" cy="228600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7CE30D-04C9-4F2C-853A-37EB3C0D5E78}" type="datetimeFigureOut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57530" indent="-21463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796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632" y="1923678"/>
            <a:ext cx="6694169" cy="676026"/>
          </a:xfrm>
        </p:spPr>
        <p:txBody>
          <a:bodyPr>
            <a:no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事件机制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168" y="3003798"/>
            <a:ext cx="144016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sz="2800" dirty="0" smtClean="0"/>
              <a:t>第三节</a:t>
            </a:r>
            <a:endParaRPr lang="zh-CN" alt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事件绑定</a:t>
            </a:r>
            <a:endParaRPr lang="zh-CN" altLang="en-US"/>
          </a:p>
        </p:txBody>
      </p:sp>
      <p:sp>
        <p:nvSpPr>
          <p:cNvPr id="13314" name="TextBox 1"/>
          <p:cNvSpPr txBox="1"/>
          <p:nvPr/>
        </p:nvSpPr>
        <p:spPr>
          <a:xfrm>
            <a:off x="612775" y="1212850"/>
            <a:ext cx="2646363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事件绑定语法详解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3315" name="TextBox 1"/>
          <p:cNvSpPr txBox="1"/>
          <p:nvPr/>
        </p:nvSpPr>
        <p:spPr>
          <a:xfrm>
            <a:off x="854075" y="1845628"/>
            <a:ext cx="7437438" cy="4921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变量名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.addEventListener(“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事件方法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”,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函数名 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, true/false 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3316" name="TextBox 1"/>
          <p:cNvSpPr txBox="1"/>
          <p:nvPr/>
        </p:nvSpPr>
        <p:spPr>
          <a:xfrm>
            <a:off x="854075" y="2354580"/>
            <a:ext cx="6115050" cy="454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>
              <a:lnSpc>
                <a:spcPct val="130000"/>
              </a:lnSpc>
            </a:pP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divs[0].addEventListener(“click”, evt1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, false 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；</a:t>
            </a:r>
            <a:endParaRPr lang="en-US" altLang="x-none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cxnSp>
        <p:nvCxnSpPr>
          <p:cNvPr id="13318" name="Straight Connector 2"/>
          <p:cNvCxnSpPr/>
          <p:nvPr/>
        </p:nvCxnSpPr>
        <p:spPr>
          <a:xfrm>
            <a:off x="4167188" y="2808605"/>
            <a:ext cx="639762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19" name="Straight Connector 11"/>
          <p:cNvCxnSpPr/>
          <p:nvPr/>
        </p:nvCxnSpPr>
        <p:spPr>
          <a:xfrm>
            <a:off x="4994275" y="2808605"/>
            <a:ext cx="639763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20" name="TextBox 1"/>
          <p:cNvSpPr txBox="1"/>
          <p:nvPr/>
        </p:nvSpPr>
        <p:spPr>
          <a:xfrm>
            <a:off x="828040" y="2915603"/>
            <a:ext cx="5672138" cy="4921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>
              <a:lnSpc>
                <a:spcPct val="130000"/>
              </a:lnSpc>
            </a:pP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onclick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click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，注意要使用“”将事件名包起来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3321" name="TextBox 1"/>
          <p:cNvSpPr txBox="1"/>
          <p:nvPr/>
        </p:nvSpPr>
        <p:spPr>
          <a:xfrm>
            <a:off x="869315" y="3449955"/>
            <a:ext cx="5584825" cy="4921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>
              <a:lnSpc>
                <a:spcPct val="130000"/>
              </a:lnSpc>
            </a:pP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evt1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：函数名称或者也可以内联地声明一个函数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cxnSp>
        <p:nvCxnSpPr>
          <p:cNvPr id="13322" name="Straight Connector 10"/>
          <p:cNvCxnSpPr/>
          <p:nvPr/>
        </p:nvCxnSpPr>
        <p:spPr>
          <a:xfrm>
            <a:off x="5799138" y="2808605"/>
            <a:ext cx="639762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23" name="TextBox 1"/>
          <p:cNvSpPr txBox="1"/>
          <p:nvPr/>
        </p:nvSpPr>
        <p:spPr>
          <a:xfrm>
            <a:off x="833438" y="4062413"/>
            <a:ext cx="4800600" cy="4921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>
              <a:lnSpc>
                <a:spcPct val="13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第三个参数：确定以何种事件流触发事件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/>
      <p:bldP spid="13321" grpId="0"/>
      <p:bldP spid="133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事件绑定</a:t>
            </a:r>
            <a:endParaRPr lang="zh-CN" altLang="en-US"/>
          </a:p>
        </p:txBody>
      </p:sp>
      <p:sp>
        <p:nvSpPr>
          <p:cNvPr id="14338" name="TextBox 1"/>
          <p:cNvSpPr txBox="1"/>
          <p:nvPr/>
        </p:nvSpPr>
        <p:spPr>
          <a:xfrm>
            <a:off x="612775" y="1212850"/>
            <a:ext cx="203200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事件绑定示例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pic>
        <p:nvPicPr>
          <p:cNvPr id="14339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050" y="2343150"/>
            <a:ext cx="7329488" cy="2616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事件绑定</a:t>
            </a:r>
            <a:endParaRPr lang="zh-CN" altLang="en-US"/>
          </a:p>
        </p:txBody>
      </p:sp>
      <p:sp>
        <p:nvSpPr>
          <p:cNvPr id="15362" name="TextBox 1"/>
          <p:cNvSpPr txBox="1"/>
          <p:nvPr/>
        </p:nvSpPr>
        <p:spPr>
          <a:xfrm>
            <a:off x="612775" y="1212850"/>
            <a:ext cx="3617913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事件绑定示例</a:t>
            </a:r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内联式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pic>
        <p:nvPicPr>
          <p:cNvPr id="1536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913" y="2800350"/>
            <a:ext cx="7751762" cy="19319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事件绑定</a:t>
            </a:r>
            <a:endParaRPr lang="zh-CN" altLang="en-US"/>
          </a:p>
        </p:txBody>
      </p:sp>
      <p:sp>
        <p:nvSpPr>
          <p:cNvPr id="16386" name="TextBox 1"/>
          <p:cNvSpPr txBox="1"/>
          <p:nvPr/>
        </p:nvSpPr>
        <p:spPr>
          <a:xfrm>
            <a:off x="612775" y="1212850"/>
            <a:ext cx="752475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IE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pic>
        <p:nvPicPr>
          <p:cNvPr id="16387" name="图片 1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250" y="1433195"/>
            <a:ext cx="5210175" cy="3349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事件绑定</a:t>
            </a:r>
            <a:endParaRPr lang="zh-CN" altLang="en-US"/>
          </a:p>
        </p:txBody>
      </p:sp>
      <p:sp>
        <p:nvSpPr>
          <p:cNvPr id="17410" name="TextBox 1"/>
          <p:cNvSpPr txBox="1"/>
          <p:nvPr/>
        </p:nvSpPr>
        <p:spPr>
          <a:xfrm>
            <a:off x="476250" y="1173163"/>
            <a:ext cx="8193088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addEventListener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适用于所有支持</a:t>
            </a:r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DOM Level 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的浏览器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7411" name="TextBox 1"/>
          <p:cNvSpPr txBox="1"/>
          <p:nvPr/>
        </p:nvSpPr>
        <p:spPr>
          <a:xfrm>
            <a:off x="476250" y="1797050"/>
            <a:ext cx="2598738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IE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自己的事件模型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7412" name="TextBox 1"/>
          <p:cNvSpPr txBox="1"/>
          <p:nvPr/>
        </p:nvSpPr>
        <p:spPr>
          <a:xfrm>
            <a:off x="882650" y="2479358"/>
            <a:ext cx="5600700" cy="4921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变量名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.attachEvent (“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事件方法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”,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函数名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7413" name="TextBox 1"/>
          <p:cNvSpPr txBox="1"/>
          <p:nvPr/>
        </p:nvSpPr>
        <p:spPr>
          <a:xfrm>
            <a:off x="882650" y="3060065"/>
            <a:ext cx="5011738" cy="493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>
              <a:lnSpc>
                <a:spcPct val="130000"/>
              </a:lnSpc>
            </a:pP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divs[0].attachEvent (“onclick”, evt1)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；</a:t>
            </a:r>
            <a:endParaRPr lang="en-US" altLang="x-none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cxnSp>
        <p:nvCxnSpPr>
          <p:cNvPr id="17415" name="Straight Connector 7"/>
          <p:cNvCxnSpPr/>
          <p:nvPr/>
        </p:nvCxnSpPr>
        <p:spPr>
          <a:xfrm>
            <a:off x="3627438" y="3512503"/>
            <a:ext cx="900112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16" name="Straight Connector 8"/>
          <p:cNvCxnSpPr/>
          <p:nvPr/>
        </p:nvCxnSpPr>
        <p:spPr>
          <a:xfrm>
            <a:off x="4827588" y="3512503"/>
            <a:ext cx="638175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17" name="TextBox 1"/>
          <p:cNvSpPr txBox="1"/>
          <p:nvPr/>
        </p:nvSpPr>
        <p:spPr>
          <a:xfrm>
            <a:off x="882650" y="3758248"/>
            <a:ext cx="4887913" cy="4921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>
              <a:lnSpc>
                <a:spcPct val="130000"/>
              </a:lnSpc>
            </a:pP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onclick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，注意要使用“”将事件名包起来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7418" name="TextBox 1"/>
          <p:cNvSpPr txBox="1"/>
          <p:nvPr/>
        </p:nvSpPr>
        <p:spPr>
          <a:xfrm>
            <a:off x="882650" y="4412615"/>
            <a:ext cx="5584825" cy="4921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>
              <a:lnSpc>
                <a:spcPct val="130000"/>
              </a:lnSpc>
            </a:pP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evt1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：函数名称或者也可以内联地声明一个函数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/>
      <p:bldP spid="174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事件移除</a:t>
            </a:r>
            <a:endParaRPr lang="zh-CN" altLang="en-US"/>
          </a:p>
        </p:txBody>
      </p:sp>
      <p:sp>
        <p:nvSpPr>
          <p:cNvPr id="18434" name="TextBox 1"/>
          <p:cNvSpPr txBox="1"/>
          <p:nvPr/>
        </p:nvSpPr>
        <p:spPr>
          <a:xfrm>
            <a:off x="476250" y="1173163"/>
            <a:ext cx="576897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DOM2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中提供绑定事件和移除事件的方法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8435" name="TextBox 1"/>
          <p:cNvSpPr txBox="1"/>
          <p:nvPr/>
        </p:nvSpPr>
        <p:spPr>
          <a:xfrm>
            <a:off x="854075" y="1989138"/>
            <a:ext cx="7893050" cy="4921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变量名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.removeEventListener(“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事件方法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”,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函数名 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, true/false 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8436" name="TextBox 1"/>
          <p:cNvSpPr txBox="1"/>
          <p:nvPr/>
        </p:nvSpPr>
        <p:spPr>
          <a:xfrm>
            <a:off x="854075" y="3082925"/>
            <a:ext cx="6464300" cy="1292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通过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addEventListener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添加的事件处理程序只能够使用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removeEventListener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来删除；移除时传入的参数与添加处理程序时使用的参数相同。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8437" name="TextBox 1"/>
          <p:cNvSpPr txBox="1"/>
          <p:nvPr/>
        </p:nvSpPr>
        <p:spPr>
          <a:xfrm>
            <a:off x="854075" y="4375150"/>
            <a:ext cx="6464300" cy="452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对于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addEventListener()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添加的匿名函数无法移除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事件移除</a:t>
            </a:r>
            <a:endParaRPr lang="zh-CN" altLang="en-US"/>
          </a:p>
        </p:txBody>
      </p:sp>
      <p:sp>
        <p:nvSpPr>
          <p:cNvPr id="19458" name="TextBox 1"/>
          <p:cNvSpPr txBox="1"/>
          <p:nvPr/>
        </p:nvSpPr>
        <p:spPr>
          <a:xfrm>
            <a:off x="691515" y="1388428"/>
            <a:ext cx="3522663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IE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提供的移除事件的方法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9459" name="TextBox 1"/>
          <p:cNvSpPr txBox="1"/>
          <p:nvPr/>
        </p:nvSpPr>
        <p:spPr>
          <a:xfrm>
            <a:off x="1069340" y="2204403"/>
            <a:ext cx="6418263" cy="962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>
              <a:lnSpc>
                <a:spcPct val="150000"/>
              </a:lnSpc>
            </a:pP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obj.detachEvent(evtype,fn)</a:t>
            </a:r>
            <a:endParaRPr lang="en-US" altLang="x-none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</a:pP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IE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提供的删除事件处理函数的方法，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evtype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包含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前缀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事件流</a:t>
            </a:r>
            <a:endParaRPr lang="zh-CN" altLang="en-US"/>
          </a:p>
        </p:txBody>
      </p:sp>
      <p:sp>
        <p:nvSpPr>
          <p:cNvPr id="20482" name="TextBox 1"/>
          <p:cNvSpPr txBox="1"/>
          <p:nvPr/>
        </p:nvSpPr>
        <p:spPr>
          <a:xfrm>
            <a:off x="476250" y="1173163"/>
            <a:ext cx="517207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说说</a:t>
            </a:r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addEventListener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的第三个参数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0483" name="Rectangle 1"/>
          <p:cNvSpPr/>
          <p:nvPr/>
        </p:nvSpPr>
        <p:spPr>
          <a:xfrm>
            <a:off x="1817688" y="2155825"/>
            <a:ext cx="5510212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addEventListener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中的第三个参数是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true/false</a:t>
            </a:r>
            <a:endParaRPr lang="zh-CN" altLang="en-US" sz="2000" dirty="0">
              <a:latin typeface="Gill Sans"/>
              <a:ea typeface="MS PGothic" panose="020B0600070205080204" pitchFamily="2" charset="-128"/>
              <a:sym typeface="Gill Sans"/>
            </a:endParaRPr>
          </a:p>
        </p:txBody>
      </p:sp>
      <p:sp>
        <p:nvSpPr>
          <p:cNvPr id="20484" name="Rectangle 11"/>
          <p:cNvSpPr/>
          <p:nvPr/>
        </p:nvSpPr>
        <p:spPr>
          <a:xfrm>
            <a:off x="1817688" y="2738438"/>
            <a:ext cx="3671887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attachEvent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中没有第三个参数</a:t>
            </a:r>
            <a:endParaRPr lang="zh-CN" altLang="en-US" sz="2000" dirty="0">
              <a:latin typeface="Gill Sans"/>
              <a:ea typeface="MS PGothic" panose="020B0600070205080204" pitchFamily="2" charset="-128"/>
              <a:sym typeface="Gill Sans"/>
            </a:endParaRPr>
          </a:p>
        </p:txBody>
      </p:sp>
      <p:sp>
        <p:nvSpPr>
          <p:cNvPr id="20485" name="Rectangle 12"/>
          <p:cNvSpPr/>
          <p:nvPr/>
        </p:nvSpPr>
        <p:spPr>
          <a:xfrm>
            <a:off x="2279650" y="3552190"/>
            <a:ext cx="74612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 eaLnBrk="0" hangingPunct="0"/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true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0486" name="Rectangle 13"/>
          <p:cNvSpPr/>
          <p:nvPr/>
        </p:nvSpPr>
        <p:spPr>
          <a:xfrm>
            <a:off x="2279650" y="4277678"/>
            <a:ext cx="74612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false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0487" name="Rectangle 14"/>
          <p:cNvSpPr/>
          <p:nvPr/>
        </p:nvSpPr>
        <p:spPr>
          <a:xfrm>
            <a:off x="5737225" y="3552190"/>
            <a:ext cx="69691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捕获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0488" name="Rectangle 15"/>
          <p:cNvSpPr/>
          <p:nvPr/>
        </p:nvSpPr>
        <p:spPr>
          <a:xfrm>
            <a:off x="5737225" y="4277678"/>
            <a:ext cx="69691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冒泡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cxnSp>
        <p:nvCxnSpPr>
          <p:cNvPr id="20489" name="Straight Arrow Connector 3"/>
          <p:cNvCxnSpPr>
            <a:stCxn id="20485" idx="3"/>
            <a:endCxn id="20487" idx="1"/>
          </p:cNvCxnSpPr>
          <p:nvPr/>
        </p:nvCxnSpPr>
        <p:spPr>
          <a:xfrm>
            <a:off x="3025775" y="3680460"/>
            <a:ext cx="2711450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90" name="Straight Arrow Connector 17"/>
          <p:cNvCxnSpPr>
            <a:stCxn id="20486" idx="3"/>
            <a:endCxn id="20488" idx="1"/>
          </p:cNvCxnSpPr>
          <p:nvPr/>
        </p:nvCxnSpPr>
        <p:spPr>
          <a:xfrm>
            <a:off x="3025775" y="4405948"/>
            <a:ext cx="2711450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事件流</a:t>
            </a:r>
            <a:endParaRPr lang="zh-CN" altLang="en-US"/>
          </a:p>
        </p:txBody>
      </p:sp>
      <p:sp>
        <p:nvSpPr>
          <p:cNvPr id="21506" name="TextBox 1"/>
          <p:cNvSpPr txBox="1"/>
          <p:nvPr/>
        </p:nvSpPr>
        <p:spPr>
          <a:xfrm>
            <a:off x="476250" y="1173163"/>
            <a:ext cx="4494213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事件流：页面中接收事件的顺序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1507" name="Rectangle 14"/>
          <p:cNvSpPr/>
          <p:nvPr/>
        </p:nvSpPr>
        <p:spPr>
          <a:xfrm>
            <a:off x="519113" y="1854200"/>
            <a:ext cx="6985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捕获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pic>
        <p:nvPicPr>
          <p:cNvPr id="2150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7405" y="1854200"/>
            <a:ext cx="3822700" cy="3235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9" name="Rectangle 4"/>
          <p:cNvSpPr/>
          <p:nvPr/>
        </p:nvSpPr>
        <p:spPr>
          <a:xfrm>
            <a:off x="2730500" y="3249295"/>
            <a:ext cx="440055" cy="148526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 sz="4200" dirty="0">
              <a:latin typeface="Gill Sans"/>
              <a:ea typeface="MS PGothic" panose="020B0600070205080204" pitchFamily="2" charset="-128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事件流</a:t>
            </a:r>
            <a:endParaRPr lang="zh-CN" altLang="en-US"/>
          </a:p>
        </p:txBody>
      </p:sp>
      <p:sp>
        <p:nvSpPr>
          <p:cNvPr id="22530" name="TextBox 1"/>
          <p:cNvSpPr txBox="1"/>
          <p:nvPr/>
        </p:nvSpPr>
        <p:spPr>
          <a:xfrm>
            <a:off x="476250" y="1173163"/>
            <a:ext cx="4494213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事件流：页面中接收事件的顺序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2531" name="Rectangle 14"/>
          <p:cNvSpPr/>
          <p:nvPr/>
        </p:nvSpPr>
        <p:spPr>
          <a:xfrm>
            <a:off x="519113" y="1854200"/>
            <a:ext cx="6985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冒泡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pic>
        <p:nvPicPr>
          <p:cNvPr id="2253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150" y="1854200"/>
            <a:ext cx="3917315" cy="31261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3" name="Rectangle 4"/>
          <p:cNvSpPr/>
          <p:nvPr/>
        </p:nvSpPr>
        <p:spPr>
          <a:xfrm>
            <a:off x="2590165" y="3265805"/>
            <a:ext cx="540385" cy="142557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 sz="4200" dirty="0">
              <a:latin typeface="Gill Sans"/>
              <a:ea typeface="MS PGothic" panose="020B0600070205080204" pitchFamily="2" charset="-128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教学目标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2" name="TextBox 3"/>
          <p:cNvSpPr txBox="1"/>
          <p:nvPr/>
        </p:nvSpPr>
        <p:spPr>
          <a:xfrm>
            <a:off x="1422400" y="1766888"/>
            <a:ext cx="4532313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掌握事件的绑定以及移除方法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5123" name="TextBox 3"/>
          <p:cNvSpPr txBox="1"/>
          <p:nvPr/>
        </p:nvSpPr>
        <p:spPr>
          <a:xfrm>
            <a:off x="1422400" y="2709863"/>
            <a:ext cx="663892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总结</a:t>
            </a:r>
            <a:r>
              <a:rPr lang="en-US" altLang="x-none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IE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的事件机制方面与其他浏览器的不同点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事件流</a:t>
            </a:r>
            <a:endParaRPr lang="zh-CN" altLang="en-US"/>
          </a:p>
        </p:txBody>
      </p:sp>
      <p:sp>
        <p:nvSpPr>
          <p:cNvPr id="23554" name="Rectangle 8"/>
          <p:cNvSpPr/>
          <p:nvPr/>
        </p:nvSpPr>
        <p:spPr>
          <a:xfrm>
            <a:off x="207963" y="1449388"/>
            <a:ext cx="8729662" cy="3530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Gill Sans"/>
                <a:ea typeface="微软雅黑" panose="020B0503020204020204" pitchFamily="34" charset="-122"/>
                <a:sym typeface="Gill Sans"/>
              </a:rPr>
              <a:t>事件流：页面中接收事件的顺序</a:t>
            </a:r>
            <a:endParaRPr lang="zh-CN" altLang="en-US" sz="2400" b="1" dirty="0">
              <a:latin typeface="Gill Sans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endParaRPr lang="zh-CN" altLang="en-US" sz="2000" dirty="0">
              <a:latin typeface="Gill Sans"/>
              <a:ea typeface="MS PGothic" panose="020B0600070205080204" pitchFamily="2" charset="-128"/>
              <a:sym typeface="Gill Sans"/>
            </a:endParaRPr>
          </a:p>
          <a:p>
            <a:pPr lvl="0"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冒泡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indent="136525"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从最内层的标签的事件往外层逐步执行，直到执行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document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的事件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indent="136525"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阻止冒泡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indent="136525"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event.stopPropagation()//非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IE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浏览器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indent="136525"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event.cancelBubble = true;//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IE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浏览器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捕获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indent="136525"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从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document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的事件开始执行，逐步向内层标签执行，最后执行最内层标签的事件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事件流</a:t>
            </a:r>
            <a:endParaRPr lang="zh-CN" altLang="en-US"/>
          </a:p>
        </p:txBody>
      </p:sp>
      <p:sp>
        <p:nvSpPr>
          <p:cNvPr id="24578" name="TextBox 1"/>
          <p:cNvSpPr txBox="1"/>
          <p:nvPr/>
        </p:nvSpPr>
        <p:spPr>
          <a:xfrm>
            <a:off x="476250" y="1173163"/>
            <a:ext cx="3570288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跨浏览器的事件处理程序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4579" name="Rectangle 7"/>
          <p:cNvSpPr/>
          <p:nvPr/>
        </p:nvSpPr>
        <p:spPr>
          <a:xfrm>
            <a:off x="1108075" y="1984375"/>
            <a:ext cx="751522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IE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没有捕获事件。怎样创建适用于多个浏览器的事件处理代码？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4580" name="Rectangle 9"/>
          <p:cNvSpPr/>
          <p:nvPr/>
        </p:nvSpPr>
        <p:spPr>
          <a:xfrm>
            <a:off x="1108075" y="4233228"/>
            <a:ext cx="751522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如何调用？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pic>
        <p:nvPicPr>
          <p:cNvPr id="2458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830" y="2508250"/>
            <a:ext cx="6610350" cy="1698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2" name="Rectangle 10"/>
          <p:cNvSpPr/>
          <p:nvPr/>
        </p:nvSpPr>
        <p:spPr>
          <a:xfrm>
            <a:off x="1179830" y="4680585"/>
            <a:ext cx="751522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addEventHandler(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要绑定事件的对象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,‘click’,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函数名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);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阻止冒泡</a:t>
            </a:r>
            <a:endParaRPr lang="zh-CN" altLang="en-US"/>
          </a:p>
        </p:txBody>
      </p:sp>
      <p:sp>
        <p:nvSpPr>
          <p:cNvPr id="25602" name="TextBox 1"/>
          <p:cNvSpPr txBox="1"/>
          <p:nvPr/>
        </p:nvSpPr>
        <p:spPr>
          <a:xfrm>
            <a:off x="476250" y="2667000"/>
            <a:ext cx="38163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event.stopPropagation();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5603" name="TextBox 1"/>
          <p:cNvSpPr txBox="1"/>
          <p:nvPr/>
        </p:nvSpPr>
        <p:spPr>
          <a:xfrm>
            <a:off x="476250" y="4318000"/>
            <a:ext cx="55054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window.event.cancelBubble = true;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5604" name="TextBox 1"/>
          <p:cNvSpPr txBox="1"/>
          <p:nvPr/>
        </p:nvSpPr>
        <p:spPr>
          <a:xfrm>
            <a:off x="476250" y="1173163"/>
            <a:ext cx="2338388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阻止冒泡的发生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5605" name="TextBox 1"/>
          <p:cNvSpPr txBox="1"/>
          <p:nvPr/>
        </p:nvSpPr>
        <p:spPr>
          <a:xfrm>
            <a:off x="476250" y="3829050"/>
            <a:ext cx="1368425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IE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浏览器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5606" name="TextBox 1"/>
          <p:cNvSpPr txBox="1"/>
          <p:nvPr/>
        </p:nvSpPr>
        <p:spPr>
          <a:xfrm>
            <a:off x="457200" y="2247900"/>
            <a:ext cx="1674813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非</a:t>
            </a:r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IE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浏览器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阻止冒泡</a:t>
            </a:r>
            <a:endParaRPr lang="zh-CN" altLang="en-US"/>
          </a:p>
        </p:txBody>
      </p:sp>
      <p:sp>
        <p:nvSpPr>
          <p:cNvPr id="26626" name="TextBox 1"/>
          <p:cNvSpPr txBox="1"/>
          <p:nvPr/>
        </p:nvSpPr>
        <p:spPr>
          <a:xfrm>
            <a:off x="792163" y="1403350"/>
            <a:ext cx="4922837" cy="48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浏览器的阻止冒泡兼容语句如下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: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6627" name="文本框 1"/>
          <p:cNvSpPr txBox="1"/>
          <p:nvPr/>
        </p:nvSpPr>
        <p:spPr>
          <a:xfrm>
            <a:off x="898525" y="2259330"/>
            <a:ext cx="7854315" cy="20116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Gill Sans"/>
              </a:rPr>
              <a:t>function Propagation(){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Gill Sans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Gill Sans"/>
              </a:rPr>
              <a:t>		if(event.stopPropagation){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Gill Sans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Gill Sans"/>
              </a:rPr>
              <a:t>			event.stopPropagation();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Gill Sans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Gill Sans"/>
              </a:rPr>
              <a:t>		}else{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Gill Sans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Gill Sans"/>
              </a:rPr>
              <a:t>			window.event.cancelBubble==true;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Gill Sans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Gill Sans"/>
              </a:rPr>
              <a:t>		}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Gill Sans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Gill Sans"/>
              </a:rPr>
              <a:t>	}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阻止浏览器默认行为</a:t>
            </a:r>
            <a:endParaRPr lang="zh-CN" altLang="en-US"/>
          </a:p>
        </p:txBody>
      </p:sp>
      <p:sp>
        <p:nvSpPr>
          <p:cNvPr id="27650" name="TextBox 1"/>
          <p:cNvSpPr txBox="1"/>
          <p:nvPr/>
        </p:nvSpPr>
        <p:spPr>
          <a:xfrm>
            <a:off x="476250" y="1173163"/>
            <a:ext cx="480060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阻止事件发生时浏览器的默认行为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7651" name="TextBox 1"/>
          <p:cNvSpPr txBox="1"/>
          <p:nvPr/>
        </p:nvSpPr>
        <p:spPr>
          <a:xfrm>
            <a:off x="476250" y="2641918"/>
            <a:ext cx="354647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event.preventDefault();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7652" name="TextBox 1"/>
          <p:cNvSpPr txBox="1"/>
          <p:nvPr/>
        </p:nvSpPr>
        <p:spPr>
          <a:xfrm>
            <a:off x="457200" y="4255135"/>
            <a:ext cx="5138738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window.event.returnValue = false;</a:t>
            </a:r>
            <a:endParaRPr lang="en-US" altLang="x-none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7653" name="TextBox 1"/>
          <p:cNvSpPr txBox="1"/>
          <p:nvPr/>
        </p:nvSpPr>
        <p:spPr>
          <a:xfrm>
            <a:off x="476250" y="3380105"/>
            <a:ext cx="1366838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IE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浏览器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7654" name="TextBox 1"/>
          <p:cNvSpPr txBox="1"/>
          <p:nvPr/>
        </p:nvSpPr>
        <p:spPr>
          <a:xfrm>
            <a:off x="476250" y="1968183"/>
            <a:ext cx="1674813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非</a:t>
            </a:r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IE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浏览器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pic>
        <p:nvPicPr>
          <p:cNvPr id="27655" name="图片 1" descr="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9485" y="1577340"/>
            <a:ext cx="4277360" cy="2749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阻止浏览器默认行为</a:t>
            </a:r>
            <a:endParaRPr lang="zh-CN" altLang="en-US"/>
          </a:p>
        </p:txBody>
      </p:sp>
      <p:sp>
        <p:nvSpPr>
          <p:cNvPr id="28674" name="TextBox 1"/>
          <p:cNvSpPr txBox="1"/>
          <p:nvPr/>
        </p:nvSpPr>
        <p:spPr>
          <a:xfrm>
            <a:off x="406083" y="1307465"/>
            <a:ext cx="6046787" cy="48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阻止事件发生时浏览器的默认行为兼容代码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: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8675" name="文本框 28675"/>
          <p:cNvSpPr txBox="1"/>
          <p:nvPr/>
        </p:nvSpPr>
        <p:spPr>
          <a:xfrm>
            <a:off x="1089025" y="2182813"/>
            <a:ext cx="7578725" cy="5476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endParaRPr>
              <a:latin typeface="Gill Sans"/>
              <a:ea typeface="MS PGothic" panose="020B0600070205080204" pitchFamily="2" charset="-128"/>
              <a:sym typeface="Gill Sans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406400" y="2182813"/>
            <a:ext cx="7832725" cy="2678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function preventDefault(event){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	if(event.preventDefault){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		event.preventDefault();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	}else{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		window.event.retrunValue = false;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	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29698" name="TextBox 3"/>
          <p:cNvSpPr txBox="1"/>
          <p:nvPr/>
        </p:nvSpPr>
        <p:spPr>
          <a:xfrm>
            <a:off x="1072515" y="1214120"/>
            <a:ext cx="6999288" cy="525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latin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总结</a:t>
            </a:r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IE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的事件机制方面与其他浏览器有何不同？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9699" name="TextBox 3"/>
          <p:cNvSpPr txBox="1"/>
          <p:nvPr/>
        </p:nvSpPr>
        <p:spPr>
          <a:xfrm>
            <a:off x="1072515" y="1747203"/>
            <a:ext cx="6999288" cy="5254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latin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如何为一个对象绑定多个事件？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9700" name="TextBox 4"/>
          <p:cNvSpPr txBox="1"/>
          <p:nvPr/>
        </p:nvSpPr>
        <p:spPr>
          <a:xfrm>
            <a:off x="1072515" y="2350453"/>
            <a:ext cx="6999288" cy="5254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latin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获取事件对象目标的方法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9701" name="TextBox 5"/>
          <p:cNvSpPr txBox="1"/>
          <p:nvPr/>
        </p:nvSpPr>
        <p:spPr>
          <a:xfrm>
            <a:off x="1072515" y="2955290"/>
            <a:ext cx="6999288" cy="571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latin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阻止冒泡的语句是什么？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9702" name="TextBox 6"/>
          <p:cNvSpPr txBox="1"/>
          <p:nvPr/>
        </p:nvSpPr>
        <p:spPr>
          <a:xfrm>
            <a:off x="1083628" y="3606165"/>
            <a:ext cx="6999287" cy="525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latin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阻止浏览器默认行为的语句是什么？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0722" name="Rectangle 7"/>
          <p:cNvSpPr/>
          <p:nvPr/>
        </p:nvSpPr>
        <p:spPr>
          <a:xfrm>
            <a:off x="814388" y="1584325"/>
            <a:ext cx="7515225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总结事件处理程序的知识点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30723" name="Rectangle 7"/>
          <p:cNvSpPr/>
          <p:nvPr/>
        </p:nvSpPr>
        <p:spPr>
          <a:xfrm>
            <a:off x="814388" y="3114675"/>
            <a:ext cx="75152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书写能够兼容各大浏览器的事件的方法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36"/>
          <p:cNvSpPr>
            <a:spLocks noGrp="1"/>
          </p:cNvSpPr>
          <p:nvPr>
            <p:ph type="title"/>
          </p:nvPr>
        </p:nvSpPr>
        <p:spPr>
          <a:xfrm>
            <a:off x="357158" y="2357436"/>
            <a:ext cx="8361985" cy="52469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  谢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事件种类</a:t>
            </a:r>
            <a:endParaRPr lang="zh-CN" altLang="en-US"/>
          </a:p>
        </p:txBody>
      </p:sp>
      <p:sp>
        <p:nvSpPr>
          <p:cNvPr id="5" name="Rectangle 3"/>
          <p:cNvSpPr/>
          <p:nvPr/>
        </p:nvSpPr>
        <p:spPr>
          <a:xfrm>
            <a:off x="457200" y="1134745"/>
            <a:ext cx="8326438" cy="38633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一般事件</a:t>
            </a:r>
            <a:endParaRPr lang="en-US" altLang="x-none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25000"/>
              </a:lnSpc>
            </a:pPr>
            <a:r>
              <a:rPr lang="en-US" altLang="x-none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onclick	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鼠标点击时触发此事件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25000"/>
              </a:lnSpc>
            </a:pPr>
            <a:r>
              <a:rPr lang="en-US" altLang="x-none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ondblclick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鼠标双击时触发此事件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25000"/>
              </a:lnSpc>
            </a:pPr>
            <a:r>
              <a:rPr lang="en-US" altLang="x-none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onmousedown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按下鼠标时触发此事件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25000"/>
              </a:lnSpc>
            </a:pPr>
            <a:r>
              <a:rPr lang="en-US" altLang="x-none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onmouseup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鼠标按下后松开鼠标时触发此事件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25000"/>
              </a:lnSpc>
            </a:pPr>
            <a:r>
              <a:rPr lang="en-US" altLang="x-none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onmouseover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当鼠标移动到某对象范围的上方时触发此事件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25000"/>
              </a:lnSpc>
            </a:pPr>
            <a:r>
              <a:rPr lang="en-US" altLang="x-none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onmousemove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鼠标移动时触发此事件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25000"/>
              </a:lnSpc>
            </a:pPr>
            <a:r>
              <a:rPr lang="en-US" altLang="x-none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onmouseout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当鼠标离开某对象范围时触发此事件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25000"/>
              </a:lnSpc>
            </a:pPr>
            <a:r>
              <a:rPr lang="en-US" altLang="x-none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onkeypress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当键盘上的某个键被按下并且释放时触发此事件</a:t>
            </a:r>
            <a:endParaRPr lang="en-US" altLang="x-none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25000"/>
              </a:lnSpc>
            </a:pPr>
            <a:r>
              <a:rPr lang="en-US" altLang="x-none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onkeydown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当键盘上某个按键被按下时触发此事件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25000"/>
              </a:lnSpc>
            </a:pPr>
            <a:r>
              <a:rPr lang="en-US" altLang="x-none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onkeyup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当键盘上某个按键被按放开时触发此事件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事件种类</a:t>
            </a:r>
            <a:endParaRPr lang="zh-CN" altLang="en-US"/>
          </a:p>
        </p:txBody>
      </p:sp>
      <p:sp>
        <p:nvSpPr>
          <p:cNvPr id="7171" name="Rectangle 3"/>
          <p:cNvSpPr/>
          <p:nvPr/>
        </p:nvSpPr>
        <p:spPr>
          <a:xfrm>
            <a:off x="526415" y="1206500"/>
            <a:ext cx="8234363" cy="37490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>
              <a:lnSpc>
                <a:spcPct val="125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页面相关事件</a:t>
            </a:r>
            <a:endParaRPr lang="en-US" altLang="x-none" sz="16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25000"/>
              </a:lnSpc>
            </a:pPr>
            <a:r>
              <a:rPr lang="en-US" altLang="x-none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onabort		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图片在下载时被用户中断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25000"/>
              </a:lnSpc>
            </a:pPr>
            <a:r>
              <a:rPr lang="en-US" altLang="x-none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onbeforeunload	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当前页面的内容将要被改变时触发此事件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25000"/>
              </a:lnSpc>
            </a:pPr>
            <a:r>
              <a:rPr lang="en-US" altLang="x-none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onerror			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出现错误时触发此事件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25000"/>
              </a:lnSpc>
            </a:pPr>
            <a:r>
              <a:rPr lang="en-US" altLang="x-none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onload			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页面内容完成时触发此事件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25000"/>
              </a:lnSpc>
            </a:pPr>
            <a:r>
              <a:rPr lang="en-US" altLang="x-none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onmove		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浏览器的窗口被移动时触发此事件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25000"/>
              </a:lnSpc>
            </a:pPr>
            <a:r>
              <a:rPr lang="en-US" altLang="x-none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onresize		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当浏览器的窗口大小被改变时触发此事件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25000"/>
              </a:lnSpc>
            </a:pPr>
            <a:r>
              <a:rPr lang="en-US" altLang="x-none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onscroll		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浏览器的滚动条位置发生变化时触发此事件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25000"/>
              </a:lnSpc>
            </a:pPr>
            <a:r>
              <a:rPr lang="en-US" altLang="x-none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onstop			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浏览器的停止按钮被按下时触发此事件或者正在下载的文件被中断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25000"/>
              </a:lnSpc>
            </a:pPr>
            <a:r>
              <a:rPr lang="en-US" altLang="x-none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oncontextmenu	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当弹出右键上下文菜单时发生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25000"/>
              </a:lnSpc>
            </a:pPr>
            <a:r>
              <a:rPr lang="en-US" altLang="x-none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onunload		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当前页面将被改变时触发此事件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事件种类</a:t>
            </a:r>
            <a:endParaRPr lang="zh-CN" altLang="en-US"/>
          </a:p>
        </p:txBody>
      </p:sp>
      <p:sp>
        <p:nvSpPr>
          <p:cNvPr id="8195" name="Rectangle 3"/>
          <p:cNvSpPr/>
          <p:nvPr/>
        </p:nvSpPr>
        <p:spPr>
          <a:xfrm>
            <a:off x="469265" y="1585913"/>
            <a:ext cx="8370888" cy="2378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>
              <a:lnSpc>
                <a:spcPct val="125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表单相关事件</a:t>
            </a:r>
            <a:endParaRPr lang="en-US" altLang="x-none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25000"/>
              </a:lnSpc>
            </a:pP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onblur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当前元素失去焦点时触发此事件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25000"/>
              </a:lnSpc>
            </a:pP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onchange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当前元素失去焦点并且元素的内容发生改变而触发此事件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25000"/>
              </a:lnSpc>
            </a:pP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onfocus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当某个元素获得焦点时触发此事件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25000"/>
              </a:lnSpc>
            </a:pP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onreset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当表单中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RESET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的属性被激发时触发此事件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25000"/>
              </a:lnSpc>
            </a:pP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onsubmit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一个表单被递交时触发此事件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曾经的事件绑定</a:t>
            </a:r>
            <a:endParaRPr lang="zh-CN" altLang="en-US"/>
          </a:p>
        </p:txBody>
      </p:sp>
      <p:sp>
        <p:nvSpPr>
          <p:cNvPr id="9218" name="TextBox 1"/>
          <p:cNvSpPr txBox="1"/>
          <p:nvPr/>
        </p:nvSpPr>
        <p:spPr>
          <a:xfrm>
            <a:off x="612775" y="1212850"/>
            <a:ext cx="3570288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p>
            <a:pPr lvl="0" eaLnBrk="0" hangingPunct="0"/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曾使用过的事件绑定方法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pic>
        <p:nvPicPr>
          <p:cNvPr id="9220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4938" y="2349500"/>
            <a:ext cx="6335712" cy="2454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曾经的事件绑定</a:t>
            </a:r>
            <a:endParaRPr lang="zh-CN" altLang="en-US"/>
          </a:p>
        </p:txBody>
      </p:sp>
      <p:sp>
        <p:nvSpPr>
          <p:cNvPr id="10242" name="TextBox 1"/>
          <p:cNvSpPr txBox="1"/>
          <p:nvPr/>
        </p:nvSpPr>
        <p:spPr>
          <a:xfrm>
            <a:off x="541020" y="1212850"/>
            <a:ext cx="8532813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  <a:scene3d>
              <a:camera prst="orthographicFront"/>
              <a:lightRig rig="threePt" dir="t"/>
            </a:scene3d>
          </a:bodyPr>
          <a:p>
            <a:pPr lvl="0" eaLnBrk="0" hangingPunct="0"/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为同一对象绑定多个事件处理程序，所有程序都发生作用吗？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pic>
        <p:nvPicPr>
          <p:cNvPr id="1024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6883" y="2484438"/>
            <a:ext cx="5548312" cy="1901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曾经的事件绑定</a:t>
            </a:r>
            <a:endParaRPr lang="zh-CN" altLang="en-US"/>
          </a:p>
        </p:txBody>
      </p:sp>
      <p:sp>
        <p:nvSpPr>
          <p:cNvPr id="11266" name="TextBox 1"/>
          <p:cNvSpPr txBox="1"/>
          <p:nvPr/>
        </p:nvSpPr>
        <p:spPr>
          <a:xfrm>
            <a:off x="612775" y="1212850"/>
            <a:ext cx="5724525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如果希望两个事件都能发挥作用怎么办？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1268" name="TextBox 1"/>
          <p:cNvSpPr txBox="1"/>
          <p:nvPr/>
        </p:nvSpPr>
        <p:spPr>
          <a:xfrm>
            <a:off x="2017713" y="1946275"/>
            <a:ext cx="5110162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将两个事件分别封装到两个函数当中</a:t>
            </a:r>
            <a:endParaRPr lang="en-US" altLang="x-none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在单击事件发生时，调用这两个函数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pic>
        <p:nvPicPr>
          <p:cNvPr id="11269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2025" y="2945765"/>
            <a:ext cx="3296920" cy="20466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事件绑定</a:t>
            </a:r>
            <a:endParaRPr lang="zh-CN" altLang="en-US"/>
          </a:p>
        </p:txBody>
      </p:sp>
      <p:sp>
        <p:nvSpPr>
          <p:cNvPr id="12290" name="TextBox 1"/>
          <p:cNvSpPr txBox="1"/>
          <p:nvPr/>
        </p:nvSpPr>
        <p:spPr>
          <a:xfrm>
            <a:off x="612775" y="1212850"/>
            <a:ext cx="66484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如果希望多个事件都能发挥作用还可以怎么办？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2291" name="TextBox 1"/>
          <p:cNvSpPr txBox="1"/>
          <p:nvPr/>
        </p:nvSpPr>
        <p:spPr>
          <a:xfrm>
            <a:off x="612775" y="1960880"/>
            <a:ext cx="5464175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运用新的事件绑定方法</a:t>
            </a:r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事件监听器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2292" name="TextBox 1"/>
          <p:cNvSpPr txBox="1"/>
          <p:nvPr/>
        </p:nvSpPr>
        <p:spPr>
          <a:xfrm>
            <a:off x="830263" y="3286443"/>
            <a:ext cx="7485062" cy="1292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通过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或标签名获取标签</a:t>
            </a:r>
            <a:endParaRPr lang="en-US" altLang="x-none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30000"/>
              </a:lnSpc>
            </a:pP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var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变量名 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= document.getElementsByTagName(‘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标签名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’)</a:t>
            </a:r>
            <a:endParaRPr lang="en-US" altLang="x-none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30000"/>
              </a:lnSpc>
            </a:pP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var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变量名 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= document.getElementById(‘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标签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名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’)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2293" name="TextBox 1"/>
          <p:cNvSpPr txBox="1"/>
          <p:nvPr/>
        </p:nvSpPr>
        <p:spPr>
          <a:xfrm>
            <a:off x="830263" y="4540568"/>
            <a:ext cx="7694612" cy="4921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变量名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.addEventListener(“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事件方法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”,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函数名 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, true/false 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2294" name="TextBox 1"/>
          <p:cNvSpPr txBox="1"/>
          <p:nvPr/>
        </p:nvSpPr>
        <p:spPr>
          <a:xfrm>
            <a:off x="830263" y="2753043"/>
            <a:ext cx="696912" cy="454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语法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模板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2628</Words>
  <Application>WPS 演示</Application>
  <PresentationFormat>全屏显示(16:9)</PresentationFormat>
  <Paragraphs>252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Wingdings 3</vt:lpstr>
      <vt:lpstr>Century Gothic</vt:lpstr>
      <vt:lpstr>隶书</vt:lpstr>
      <vt:lpstr>Segoe Print</vt:lpstr>
      <vt:lpstr>Symbol</vt:lpstr>
      <vt:lpstr>Calibri</vt:lpstr>
      <vt:lpstr>Gill Sans</vt:lpstr>
      <vt:lpstr>MS PGothic</vt:lpstr>
      <vt:lpstr>模板</vt:lpstr>
      <vt:lpstr>CSS布局</vt:lpstr>
      <vt:lpstr>课前回顾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UI产品集训</dc:title>
  <dc:creator>LuoXing</dc:creator>
  <cp:lastModifiedBy>Administrator</cp:lastModifiedBy>
  <cp:revision>272</cp:revision>
  <dcterms:created xsi:type="dcterms:W3CDTF">2015-11-14T02:39:00Z</dcterms:created>
  <dcterms:modified xsi:type="dcterms:W3CDTF">2016-08-09T02:01:05Z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