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405" r:id="rId4"/>
    <p:sldId id="406" r:id="rId5"/>
    <p:sldId id="407" r:id="rId6"/>
    <p:sldId id="408" r:id="rId7"/>
    <p:sldId id="409" r:id="rId8"/>
    <p:sldId id="410" r:id="rId9"/>
    <p:sldId id="411" r:id="rId10"/>
    <p:sldId id="300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2" autoAdjust="0"/>
  </p:normalViewPr>
  <p:slideViewPr>
    <p:cSldViewPr>
      <p:cViewPr varScale="1">
        <p:scale>
          <a:sx n="88" d="100"/>
          <a:sy n="88" d="100"/>
        </p:scale>
        <p:origin x="-8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FAF4C-9BD4-4CA3-89AB-4FAB774C45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B3DCE-519C-4343-824C-2D527DA7FD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与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58432" y="1492765"/>
            <a:ext cx="7624763" cy="2877741"/>
          </a:xfrm>
          <a:prstGeom prst="rect">
            <a:avLst/>
          </a:prstGeom>
        </p:spPr>
        <p:txBody>
          <a:bodyPr lIns="68579" tIns="34289" rIns="68579" bIns="34289"/>
          <a:lstStyle>
            <a:lvl1pPr marL="428625" indent="-428625">
              <a:buFont typeface="Wingdings" panose="05000000000000000000" pitchFamily="2" charset="2"/>
              <a:buChar char="p"/>
              <a:defRPr sz="2700" b="1"/>
            </a:lvl1pPr>
            <a:lvl2pPr marL="556895" indent="-213995">
              <a:buFont typeface="Wingdings" panose="05000000000000000000" pitchFamily="2" charset="2"/>
              <a:buChar char="p"/>
              <a:defRPr sz="2400" b="1"/>
            </a:lvl2pPr>
            <a:lvl3pPr marL="857250" indent="-171450">
              <a:buFont typeface="Wingdings" panose="05000000000000000000" pitchFamily="2" charset="2"/>
              <a:buChar char="p"/>
              <a:defRPr sz="2100" b="1"/>
            </a:lvl3pPr>
            <a:lvl4pPr marL="1200150" indent="-171450">
              <a:buFont typeface="Wingdings" panose="05000000000000000000" pitchFamily="2" charset="2"/>
              <a:buChar char="p"/>
              <a:defRPr sz="1800" b="1"/>
            </a:lvl4pPr>
            <a:lvl5pPr marL="1543050" indent="-171450">
              <a:buFont typeface="Wingdings" panose="05000000000000000000" pitchFamily="2" charset="2"/>
              <a:buChar char="p"/>
              <a:defRPr sz="1800"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07945-DE3A-4D38-BA85-E26F6232F492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2256" y="3067051"/>
            <a:ext cx="3544491" cy="180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1075135" y="121445"/>
            <a:ext cx="3508772" cy="120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721645" y="1331120"/>
            <a:ext cx="5553075" cy="2208610"/>
          </a:xfrm>
          <a:prstGeom prst="rect">
            <a:avLst/>
          </a:prstGeom>
        </p:spPr>
        <p:txBody>
          <a:bodyPr lIns="68579" tIns="34289" rIns="68579" bIns="34289"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104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谢 谢</a:t>
            </a:r>
            <a:endParaRPr lang="zh-CN" altLang="en-US" sz="10400" b="1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3194F-432A-4B39-96A2-5856FC00CBF3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444107" y="1384699"/>
            <a:ext cx="8296275" cy="3187304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rgbClr val="FFC000"/>
                </a:solidFill>
              </a:defRPr>
            </a:lvl1pPr>
            <a:lvl2pPr marL="5568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2pPr>
            <a:lvl3pPr marL="8997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3pPr>
            <a:lvl4pPr marL="12426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4pPr>
            <a:lvl5pPr marL="15855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3ED69-AE86-4E96-A10D-460D9F7FB38B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730" y="521090"/>
            <a:ext cx="8565776" cy="249718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ctr">
              <a:defRPr sz="5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729" y="3018272"/>
            <a:ext cx="8565777" cy="646065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ctr">
              <a:buNone/>
              <a:defRPr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CDC51-9407-4422-A6C6-9EA5060E0691}" type="datetimeFigureOut">
              <a:rPr lang="en-US"/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30B4FC2-7205-4121-B240-3EEEE280CF9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  <a:prstGeom prst="rect">
            <a:avLst/>
          </a:prstGeom>
        </p:spPr>
        <p:txBody>
          <a:bodyPr vert="horz" lIns="68579" tIns="34289" rIns="68579" bIns="34289" rtlCol="0" anchor="t">
            <a:noAutofit/>
          </a:bodyPr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713189" y="1465660"/>
            <a:ext cx="7839075" cy="311943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8462-325E-4C74-A0C3-03F59B5ECA42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21" y="2146301"/>
            <a:ext cx="6619243" cy="143673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l">
              <a:defRPr sz="30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8" y="3583036"/>
            <a:ext cx="6619244" cy="645300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l">
              <a:buNone/>
              <a:defRPr sz="1500"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C5403-F17D-4B3A-A005-E845D68F2692}" type="datetimeFigureOut">
              <a:rPr lang="en-US"/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AC8DD06-C860-49BC-AD9D-2476497226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519" y="1545433"/>
            <a:ext cx="3748220" cy="3146822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70"/>
            <a:ext cx="4151846" cy="3150184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6E0B8-A06C-4372-B987-39E0DCD02777}" type="datetimeFigureOut">
              <a:rPr lang="en-US"/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47FCC1F-708F-4FCD-83FA-939CE4BA2F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42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935" y="1428754"/>
            <a:ext cx="4363066" cy="430244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937" y="1885954"/>
            <a:ext cx="4363067" cy="2793626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7380" y="1415304"/>
            <a:ext cx="4284564" cy="434387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7380" y="1872504"/>
            <a:ext cx="4284564" cy="2820521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24C5F-C42B-4B07-A9E1-0593B93A149E}" type="datetimeFigureOut">
              <a:rPr lang="en-US"/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45F3CB-A4C7-4E56-92C8-44A043D4229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F8880-9E2B-4986-8D94-E76E4EF169BF}" type="datetimeFigureOut">
              <a:rPr lang="en-US"/>
            </a:fld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6152A53-0A23-4E96-BDA3-40459A93E0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6"/>
          <p:cNvCxnSpPr/>
          <p:nvPr/>
        </p:nvCxnSpPr>
        <p:spPr>
          <a:xfrm>
            <a:off x="2794397" y="1600201"/>
            <a:ext cx="0" cy="291226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/>
          <p:cNvCxnSpPr/>
          <p:nvPr/>
        </p:nvCxnSpPr>
        <p:spPr>
          <a:xfrm>
            <a:off x="5826919" y="1600202"/>
            <a:ext cx="0" cy="28324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5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518" y="1485902"/>
            <a:ext cx="2364342" cy="430161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6178" y="2000254"/>
            <a:ext cx="2348684" cy="2679326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6" y="1485900"/>
            <a:ext cx="2786708" cy="425496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31" y="2000252"/>
            <a:ext cx="2796724" cy="2650271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48629" y="1485901"/>
            <a:ext cx="2697830" cy="417905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48629" y="2000251"/>
            <a:ext cx="2697830" cy="2602983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F01C6-6B35-413A-BB61-35DC036C0C9C}" type="datetimeFigureOut">
              <a:rPr lang="en-US"/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25B405-C1D4-4A5B-AD4A-6C01A99955A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735491" y="4763"/>
            <a:ext cx="779859" cy="971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1" name="图片 14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11528" y="7144"/>
            <a:ext cx="2632472" cy="98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7"/>
          <p:cNvPicPr>
            <a:picLocks noChangeAspect="1"/>
          </p:cNvPicPr>
          <p:nvPr/>
        </p:nvPicPr>
        <p:blipFill>
          <a:blip r:embed="rId13" cstate="print"/>
          <a:srcRect l="3613"/>
          <a:stretch>
            <a:fillRect/>
          </a:stretch>
        </p:blipFill>
        <p:spPr bwMode="auto">
          <a:xfrm>
            <a:off x="0" y="2002632"/>
            <a:ext cx="3027760" cy="3140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9"/>
          <p:cNvPicPr>
            <a:picLocks noChangeAspect="1"/>
          </p:cNvPicPr>
          <p:nvPr/>
        </p:nvPicPr>
        <p:blipFill>
          <a:blip r:embed="rId14" cstate="print"/>
          <a:srcRect b="23320"/>
          <a:stretch>
            <a:fillRect/>
          </a:stretch>
        </p:blipFill>
        <p:spPr bwMode="auto">
          <a:xfrm>
            <a:off x="6454379" y="4572000"/>
            <a:ext cx="74533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1981" y="4812506"/>
            <a:ext cx="742950" cy="228600"/>
          </a:xfrm>
          <a:prstGeom prst="rect">
            <a:avLst/>
          </a:prstGeom>
        </p:spPr>
        <p:txBody>
          <a:bodyPr vert="horz" lIns="68580" tIns="34290" rIns="68580" bIns="3429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0" i="0">
                <a:solidFill>
                  <a:schemeClr val="tx1">
                    <a:tint val="75000"/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17CE30D-04C9-4F2C-853A-37EB3C0D5E78}" type="datetimeFigureOut">
              <a:rPr lang="en-US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57530" indent="-21463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796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632" y="1923678"/>
            <a:ext cx="6694169" cy="676026"/>
          </a:xfrm>
        </p:spPr>
        <p:txBody>
          <a:bodyPr>
            <a:noAutofit/>
          </a:bodyPr>
          <a:lstStyle/>
          <a:p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碰壁反弹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4168" y="3003798"/>
            <a:ext cx="144016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zh-CN" altLang="en-US" sz="2800" dirty="0" smtClean="0"/>
              <a:t>第五节</a:t>
            </a:r>
            <a:endParaRPr lang="zh-CN" altLang="en-US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课程回顾</a:t>
            </a:r>
            <a:endParaRPr lang="zh-CN" altLang="en-US"/>
          </a:p>
        </p:txBody>
      </p:sp>
      <p:sp>
        <p:nvSpPr>
          <p:cNvPr id="5122" name="TextBox 1"/>
          <p:cNvSpPr txBox="1"/>
          <p:nvPr/>
        </p:nvSpPr>
        <p:spPr>
          <a:xfrm>
            <a:off x="934085" y="2801303"/>
            <a:ext cx="7143750" cy="6143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改变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this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指针的方法哪些，有什么区别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5123" name="TextBox 1"/>
          <p:cNvSpPr txBox="1"/>
          <p:nvPr/>
        </p:nvSpPr>
        <p:spPr>
          <a:xfrm>
            <a:off x="978535" y="4006215"/>
            <a:ext cx="7661275" cy="6127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在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IE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浏览器和非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IE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浏览器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this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指针有何不同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5124" name="TextBox 1"/>
          <p:cNvSpPr txBox="1"/>
          <p:nvPr/>
        </p:nvSpPr>
        <p:spPr>
          <a:xfrm>
            <a:off x="972185" y="1569403"/>
            <a:ext cx="4454525" cy="612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说说你对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this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的理解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教学目标</a:t>
            </a:r>
            <a:endParaRPr lang="zh-CN" altLang="en-US"/>
          </a:p>
        </p:txBody>
      </p:sp>
      <p:sp>
        <p:nvSpPr>
          <p:cNvPr id="6146" name="TextBox 3"/>
          <p:cNvSpPr txBox="1"/>
          <p:nvPr/>
        </p:nvSpPr>
        <p:spPr>
          <a:xfrm>
            <a:off x="604203" y="1449388"/>
            <a:ext cx="2557780" cy="4178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  <a:scene3d>
              <a:camera prst="orthographicFront"/>
              <a:lightRig rig="threePt" dir="t"/>
            </a:scene3d>
          </a:bodyPr>
          <a:p>
            <a:pPr marL="342900" lvl="0" indent="-342900" latinLnBrk="1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掌握标识量的作用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6147" name="TextBox 3"/>
          <p:cNvSpPr txBox="1"/>
          <p:nvPr/>
        </p:nvSpPr>
        <p:spPr>
          <a:xfrm>
            <a:off x="657225" y="2784793"/>
            <a:ext cx="5495925" cy="4178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  <a:scene3d>
              <a:camera prst="orthographicFront"/>
              <a:lightRig rig="threePt" dir="t"/>
            </a:scene3d>
          </a:bodyPr>
          <a:p>
            <a:pPr marL="342900" lvl="0" indent="-342900" latinLnBrk="1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掌握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offsetWidth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、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offsetHeight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等相关属性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6148" name="TextBox 3"/>
          <p:cNvSpPr txBox="1"/>
          <p:nvPr/>
        </p:nvSpPr>
        <p:spPr>
          <a:xfrm>
            <a:off x="682943" y="3426778"/>
            <a:ext cx="5432425" cy="4178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  <a:scene3d>
              <a:camera prst="orthographicFront"/>
              <a:lightRig rig="threePt" dir="t"/>
            </a:scene3d>
          </a:bodyPr>
          <a:p>
            <a:pPr marL="342900" lvl="0" indent="-342900" latinLnBrk="1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掌握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clientWidth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、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clientHeight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等相关属性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6149" name="TextBox 3"/>
          <p:cNvSpPr txBox="1"/>
          <p:nvPr/>
        </p:nvSpPr>
        <p:spPr>
          <a:xfrm>
            <a:off x="621983" y="2100580"/>
            <a:ext cx="4837430" cy="4178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  <a:scene3d>
              <a:camera prst="orthographicFront"/>
              <a:lightRig rig="threePt" dir="t"/>
            </a:scene3d>
          </a:bodyPr>
          <a:p>
            <a:pPr marL="342900" lvl="0" indent="-342900" latinLnBrk="1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掌握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offsetLeft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、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offsetTop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等相关属性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标识量</a:t>
            </a:r>
            <a:endParaRPr lang="zh-CN" altLang="en-US"/>
          </a:p>
        </p:txBody>
      </p:sp>
      <p:sp>
        <p:nvSpPr>
          <p:cNvPr id="7170" name="TextBox 3"/>
          <p:cNvSpPr txBox="1"/>
          <p:nvPr/>
        </p:nvSpPr>
        <p:spPr>
          <a:xfrm>
            <a:off x="413068" y="1076325"/>
            <a:ext cx="5783580" cy="3848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  <a:scene3d>
              <a:camera prst="orthographicFront"/>
              <a:lightRig rig="threePt" dir="t"/>
            </a:scene3d>
          </a:bodyPr>
          <a:p>
            <a:pPr marL="342900" lvl="0" indent="-342900" latinLnBrk="1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标识量主要用于程序员去记录一种状态，常用布尔值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7171" name="TextBox 3"/>
          <p:cNvSpPr txBox="1"/>
          <p:nvPr/>
        </p:nvSpPr>
        <p:spPr>
          <a:xfrm>
            <a:off x="1108393" y="1461135"/>
            <a:ext cx="4202112" cy="35979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p>
            <a:pPr marL="342900" lvl="0" indent="-342900" latinLnBrk="1">
              <a:lnSpc>
                <a:spcPts val="1575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var flag = true;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marL="342900" lvl="0" indent="-342900" latinLnBrk="1">
              <a:lnSpc>
                <a:spcPts val="1575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document.onclick = function(){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marL="342900" lvl="0" indent="-342900" latinLnBrk="1">
              <a:lnSpc>
                <a:spcPts val="1575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	if(flag){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marL="342900" lvl="0" indent="-342900" latinLnBrk="1">
              <a:lnSpc>
                <a:spcPts val="1575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		alert(1);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marL="342900" lvl="0" indent="-342900" latinLnBrk="1">
              <a:lnSpc>
                <a:spcPts val="1575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		flag = false;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marL="342900" lvl="0" indent="-342900" latinLnBrk="1">
              <a:lnSpc>
                <a:spcPts val="1575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	}else{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marL="342900" lvl="0" indent="-342900" latinLnBrk="1">
              <a:lnSpc>
                <a:spcPts val="1575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		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alert(2);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marL="342900" lvl="0" indent="-342900" latinLnBrk="1">
              <a:lnSpc>
                <a:spcPts val="1575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		flag = true;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marL="342900" lvl="0" indent="-342900" latinLnBrk="1">
              <a:lnSpc>
                <a:spcPts val="1575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	}}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7172" name="Text Box 5"/>
          <p:cNvSpPr txBox="1"/>
          <p:nvPr/>
        </p:nvSpPr>
        <p:spPr>
          <a:xfrm>
            <a:off x="5562283" y="2255520"/>
            <a:ext cx="3516312" cy="2148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p>
            <a:pPr lvl="0" eaLnBrk="0" hangingPunct="0">
              <a:lnSpc>
                <a:spcPct val="150000"/>
              </a:lnSpc>
            </a:pP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点击第一次alert（1）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50000"/>
              </a:lnSpc>
            </a:pP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再点击一次alert（2）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50000"/>
              </a:lnSpc>
            </a:pP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再点击一次alert（1）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50000"/>
              </a:lnSpc>
            </a:pP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如此循环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......</a:t>
            </a:r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50000"/>
              </a:lnSpc>
            </a:pP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这个可以玩一年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=_=</a:t>
            </a:r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offsetLeft</a:t>
            </a:r>
            <a:r>
              <a:rPr lang="zh-CN" altLang="en-US"/>
              <a:t>系列属性介绍</a:t>
            </a:r>
            <a:endParaRPr lang="zh-CN" altLang="en-US"/>
          </a:p>
        </p:txBody>
      </p:sp>
      <p:sp>
        <p:nvSpPr>
          <p:cNvPr id="8194" name="TextBox 3"/>
          <p:cNvSpPr txBox="1"/>
          <p:nvPr/>
        </p:nvSpPr>
        <p:spPr>
          <a:xfrm>
            <a:off x="527685" y="1278890"/>
            <a:ext cx="8066405" cy="20828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latinLnBrk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offsetLeft、offsetTop：获取当前对象与父元素之间的距离（不包含父元素的边框）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latinLnBrk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offsetWidth、 offsetHeight ：获取元素自身的宽度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/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高度(包含边框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)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latinLnBrk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client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Width、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client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Height ：不含边框的元素自身的宽度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/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高度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</a:t>
            </a:r>
            <a:r>
              <a:rPr lang="zh-CN" altLang="en-US"/>
              <a:t>控制</a:t>
            </a:r>
            <a:endParaRPr lang="zh-CN" altLang="en-US"/>
          </a:p>
        </p:txBody>
      </p:sp>
      <p:sp>
        <p:nvSpPr>
          <p:cNvPr id="9218" name="TextBox 5"/>
          <p:cNvSpPr txBox="1"/>
          <p:nvPr/>
        </p:nvSpPr>
        <p:spPr>
          <a:xfrm>
            <a:off x="741363" y="1360488"/>
            <a:ext cx="1452880" cy="4178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临界值处理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9219" name="TextBox 4"/>
          <p:cNvSpPr txBox="1"/>
          <p:nvPr/>
        </p:nvSpPr>
        <p:spPr>
          <a:xfrm>
            <a:off x="1130300" y="2047875"/>
            <a:ext cx="6786880" cy="100584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哪个位置是临界值？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当块移动到什么位置时，要对块的定位值进行特殊的操作？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2293" name="TextBox 6"/>
          <p:cNvSpPr txBox="1"/>
          <p:nvPr/>
        </p:nvSpPr>
        <p:spPr>
          <a:xfrm>
            <a:off x="1371600" y="3925888"/>
            <a:ext cx="2878455" cy="54864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if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语句如何处理临界条件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</a:t>
            </a:r>
            <a:r>
              <a:rPr lang="zh-CN" altLang="en-US"/>
              <a:t>横向运动关键代码</a:t>
            </a:r>
            <a:endParaRPr lang="zh-CN" altLang="en-US"/>
          </a:p>
        </p:txBody>
      </p:sp>
      <p:pic>
        <p:nvPicPr>
          <p:cNvPr id="10242" name="图片 2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275080"/>
            <a:ext cx="8426450" cy="36455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1266" name="TextBox 5"/>
          <p:cNvSpPr txBox="1"/>
          <p:nvPr/>
        </p:nvSpPr>
        <p:spPr>
          <a:xfrm>
            <a:off x="2992438" y="3294063"/>
            <a:ext cx="3840162" cy="6143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临界值的意义及作用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1267" name="TextBox 8"/>
          <p:cNvSpPr txBox="1"/>
          <p:nvPr/>
        </p:nvSpPr>
        <p:spPr>
          <a:xfrm>
            <a:off x="2813050" y="1809750"/>
            <a:ext cx="4129088" cy="6127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offset系列属性的含义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36"/>
          <p:cNvSpPr>
            <a:spLocks noGrp="1"/>
          </p:cNvSpPr>
          <p:nvPr>
            <p:ph type="title"/>
          </p:nvPr>
        </p:nvSpPr>
        <p:spPr>
          <a:xfrm>
            <a:off x="357158" y="2357436"/>
            <a:ext cx="8361985" cy="524696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  谢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模板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WPS 演示</Application>
  <PresentationFormat>全屏显示(16:9)</PresentationFormat>
  <Paragraphs>67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Wingdings 3</vt:lpstr>
      <vt:lpstr>Century Gothic</vt:lpstr>
      <vt:lpstr>隶书</vt:lpstr>
      <vt:lpstr>Gill Sans</vt:lpstr>
      <vt:lpstr>Segoe Print</vt:lpstr>
      <vt:lpstr>Symbol</vt:lpstr>
      <vt:lpstr>Calibri</vt:lpstr>
      <vt:lpstr>Gill Sans</vt:lpstr>
      <vt:lpstr>MS PGothic</vt:lpstr>
      <vt:lpstr>模板</vt:lpstr>
      <vt:lpstr>this详解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 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UI产品集训</dc:title>
  <dc:creator>LuoXing</dc:creator>
  <cp:lastModifiedBy>Administrator</cp:lastModifiedBy>
  <cp:revision>278</cp:revision>
  <dcterms:created xsi:type="dcterms:W3CDTF">2015-11-14T02:39:00Z</dcterms:created>
  <dcterms:modified xsi:type="dcterms:W3CDTF">2016-08-09T06:17:51Z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