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529" r:id="rId4"/>
    <p:sldId id="530" r:id="rId5"/>
    <p:sldId id="531" r:id="rId6"/>
    <p:sldId id="532" r:id="rId7"/>
    <p:sldId id="533" r:id="rId8"/>
    <p:sldId id="535" r:id="rId9"/>
    <p:sldId id="534" r:id="rId10"/>
    <p:sldId id="300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88" d="100"/>
          <a:sy n="88" d="100"/>
        </p:scale>
        <p:origin x="-8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FAF4C-9BD4-4CA3-89AB-4FAB774C45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3DCE-519C-4343-824C-2D527DA7FD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与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58432" y="1492765"/>
            <a:ext cx="7624763" cy="2877741"/>
          </a:xfrm>
          <a:prstGeom prst="rect">
            <a:avLst/>
          </a:prstGeom>
        </p:spPr>
        <p:txBody>
          <a:bodyPr lIns="68579" tIns="34289" rIns="68579" bIns="34289"/>
          <a:lstStyle>
            <a:lvl1pPr marL="428625" indent="-428625">
              <a:buFont typeface="Wingdings" panose="05000000000000000000" pitchFamily="2" charset="2"/>
              <a:buChar char="p"/>
              <a:defRPr sz="2700" b="1"/>
            </a:lvl1pPr>
            <a:lvl2pPr marL="556895" indent="-213995">
              <a:buFont typeface="Wingdings" panose="05000000000000000000" pitchFamily="2" charset="2"/>
              <a:buChar char="p"/>
              <a:defRPr sz="2400" b="1"/>
            </a:lvl2pPr>
            <a:lvl3pPr marL="857250" indent="-171450">
              <a:buFont typeface="Wingdings" panose="05000000000000000000" pitchFamily="2" charset="2"/>
              <a:buChar char="p"/>
              <a:defRPr sz="2100" b="1"/>
            </a:lvl3pPr>
            <a:lvl4pPr marL="1200150" indent="-171450">
              <a:buFont typeface="Wingdings" panose="05000000000000000000" pitchFamily="2" charset="2"/>
              <a:buChar char="p"/>
              <a:defRPr sz="1800" b="1"/>
            </a:lvl4pPr>
            <a:lvl5pPr marL="1543050" indent="-171450">
              <a:buFont typeface="Wingdings" panose="05000000000000000000" pitchFamily="2" charset="2"/>
              <a:buChar char="p"/>
              <a:defRPr sz="1800"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07945-DE3A-4D38-BA85-E26F6232F49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2256" y="3067051"/>
            <a:ext cx="3544491" cy="180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1075135" y="121445"/>
            <a:ext cx="3508772" cy="1209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>
            <a:off x="1721645" y="1331120"/>
            <a:ext cx="5553075" cy="2208610"/>
          </a:xfrm>
          <a:prstGeom prst="rect">
            <a:avLst/>
          </a:prstGeom>
        </p:spPr>
        <p:txBody>
          <a:bodyPr lIns="68579" tIns="34289" rIns="68579" bIns="34289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10400" b="1" dirty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谢 谢</a:t>
            </a:r>
            <a:endParaRPr lang="zh-CN" altLang="en-US" sz="10400" b="1" dirty="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3194F-432A-4B39-96A2-5856FC00CBF3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代码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>
          <a:xfrm>
            <a:off x="444107" y="1384699"/>
            <a:ext cx="8296275" cy="318730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rgbClr val="FFC000"/>
                </a:solidFill>
              </a:defRPr>
            </a:lvl1pPr>
            <a:lvl2pPr marL="5568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2pPr>
            <a:lvl3pPr marL="8997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3pPr>
            <a:lvl4pPr marL="12426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4pPr>
            <a:lvl5pPr marL="1585595" indent="-213995">
              <a:buFont typeface="Arial" panose="020B0604020202020204" pitchFamily="34" charset="0"/>
              <a:buChar char="•"/>
              <a:defRPr>
                <a:solidFill>
                  <a:srgbClr val="FFC000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3ED69-AE86-4E96-A10D-460D9F7FB38B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730" y="521090"/>
            <a:ext cx="8565776" cy="249718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3018272"/>
            <a:ext cx="8565777" cy="646065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ctr">
              <a:buNone/>
              <a:defRPr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CDC51-9407-4422-A6C6-9EA5060E0691}" type="datetimeFigureOut">
              <a:rPr lang="en-US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30B4FC2-7205-4121-B240-3EEEE280CF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954" y="1003697"/>
            <a:ext cx="658534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1368" y="339540"/>
            <a:ext cx="7430549" cy="830357"/>
          </a:xfrm>
          <a:prstGeom prst="rect">
            <a:avLst/>
          </a:prstGeom>
        </p:spPr>
        <p:txBody>
          <a:bodyPr vert="horz" lIns="68579" tIns="34289" rIns="68579" bIns="34289" rtlCol="0" anchor="t">
            <a:noAutofit/>
          </a:bodyPr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713189" y="1465660"/>
            <a:ext cx="7839075" cy="311943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8462-325E-4C74-A0C3-03F59B5ECA42}" type="datetimeFigureOut">
              <a:rPr lang="en-US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1" y="2146301"/>
            <a:ext cx="6619243" cy="1436736"/>
          </a:xfrm>
          <a:prstGeom prst="rect">
            <a:avLst/>
          </a:prstGeom>
        </p:spPr>
        <p:txBody>
          <a:bodyPr lIns="68579" tIns="34289" rIns="68579" bIns="34289" anchor="b"/>
          <a:lstStyle>
            <a:lvl1pPr algn="l">
              <a:defRPr sz="30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3583036"/>
            <a:ext cx="6619244" cy="645300"/>
          </a:xfrm>
          <a:prstGeom prst="rect">
            <a:avLst/>
          </a:prstGeom>
        </p:spPr>
        <p:txBody>
          <a:bodyPr lIns="68579" tIns="34289" rIns="68579" bIns="34289" anchor="t"/>
          <a:lstStyle>
            <a:lvl1pPr marL="0" indent="0" algn="l">
              <a:buNone/>
              <a:defRPr sz="1500" b="1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C5403-F17D-4B3A-A005-E845D68F2692}" type="datetimeFigureOut">
              <a:rPr lang="en-US"/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AC8DD06-C860-49BC-AD9D-2476497226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519" y="1545433"/>
            <a:ext cx="3748220" cy="3146822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70"/>
            <a:ext cx="4151846" cy="3150184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E0B8-A06C-4372-B987-39E0DCD02777}" type="datetimeFigureOut">
              <a:rPr lang="en-US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7FCC1F-708F-4FCD-83FA-939CE4BA2F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42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935" y="1428754"/>
            <a:ext cx="4363066" cy="430244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937" y="1885954"/>
            <a:ext cx="4363067" cy="2793626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7380" y="1415304"/>
            <a:ext cx="4284564" cy="434387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27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7380" y="1872504"/>
            <a:ext cx="4284564" cy="2820521"/>
          </a:xfrm>
          <a:prstGeom prst="rect">
            <a:avLst/>
          </a:prstGeom>
        </p:spPr>
        <p:txBody>
          <a:bodyPr lIns="68579" tIns="34289" rIns="68579" bIns="34289">
            <a:normAutofit/>
          </a:bodyPr>
          <a:lstStyle>
            <a:lvl1pPr>
              <a:defRPr sz="2100" b="1"/>
            </a:lvl1pPr>
            <a:lvl2pPr>
              <a:defRPr sz="1800" b="1"/>
            </a:lvl2pPr>
            <a:lvl3pPr>
              <a:defRPr sz="1500" b="1"/>
            </a:lvl3pPr>
            <a:lvl4pPr>
              <a:defRPr sz="1400" b="1"/>
            </a:lvl4pPr>
            <a:lvl5pPr>
              <a:defRPr sz="1400" b="1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24C5F-C42B-4B07-A9E1-0593B93A149E}" type="datetimeFigureOut">
              <a:rPr lang="en-US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245F3CB-A4C7-4E56-92C8-44A043D42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0457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F8880-9E2B-4986-8D94-E76E4EF169BF}" type="datetimeFigureOut">
              <a:rPr lang="en-US"/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6152A53-0A23-4E96-BDA3-40459A93E0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6"/>
          <p:cNvCxnSpPr/>
          <p:nvPr/>
        </p:nvCxnSpPr>
        <p:spPr>
          <a:xfrm>
            <a:off x="2794397" y="1600201"/>
            <a:ext cx="0" cy="2912269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7"/>
          <p:cNvCxnSpPr/>
          <p:nvPr/>
        </p:nvCxnSpPr>
        <p:spPr>
          <a:xfrm>
            <a:off x="5826919" y="1600202"/>
            <a:ext cx="0" cy="2832497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5954" y="981076"/>
            <a:ext cx="6585347" cy="226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5" y="339538"/>
            <a:ext cx="7053542" cy="1050398"/>
          </a:xfrm>
          <a:prstGeom prst="rect">
            <a:avLst/>
          </a:prstGeom>
        </p:spPr>
        <p:txBody>
          <a:bodyPr lIns="68579" tIns="34289" rIns="68579" bIns="34289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518" y="1485902"/>
            <a:ext cx="2364342" cy="430161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6178" y="2000254"/>
            <a:ext cx="2348684" cy="2679326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6" y="1485900"/>
            <a:ext cx="2786708" cy="425496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31" y="2000252"/>
            <a:ext cx="2796724" cy="2650271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48629" y="1485901"/>
            <a:ext cx="2697830" cy="417905"/>
          </a:xfrm>
          <a:prstGeom prst="rect">
            <a:avLst/>
          </a:prstGeom>
        </p:spPr>
        <p:txBody>
          <a:bodyPr lIns="68579" tIns="34289" rIns="68579" bIns="34289"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48629" y="2000251"/>
            <a:ext cx="2697830" cy="2602983"/>
          </a:xfrm>
          <a:prstGeom prst="rect">
            <a:avLst/>
          </a:prstGeom>
        </p:spPr>
        <p:txBody>
          <a:bodyPr lIns="68579" tIns="34289" rIns="68579" bIns="34289" anchor="t">
            <a:norm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F01C6-6B35-413A-BB61-35DC036C0C9C}" type="datetimeFigureOut">
              <a:rPr lang="en-US"/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9"/>
          </p:nvPr>
        </p:nvSpPr>
        <p:spPr>
          <a:xfrm>
            <a:off x="8066485" y="227411"/>
            <a:ext cx="628650" cy="576263"/>
          </a:xfrm>
          <a:prstGeom prst="rect">
            <a:avLst/>
          </a:prstGeom>
        </p:spPr>
        <p:txBody>
          <a:bodyPr vert="horz" wrap="square" lIns="68579" tIns="34289" rIns="68579" bIns="34289" numCol="1" anchor="t" anchorCtr="0" compatLnSpc="1"/>
          <a:lstStyle>
            <a:lvl1pPr>
              <a:defRPr>
                <a:latin typeface="Century Gothic" panose="020B0502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25B405-C1D4-4A5B-AD4A-6C01A99955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7735491" y="4763"/>
            <a:ext cx="779859" cy="971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1" name="图片 14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511528" y="7144"/>
            <a:ext cx="2632472" cy="98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7"/>
          <p:cNvPicPr>
            <a:picLocks noChangeAspect="1"/>
          </p:cNvPicPr>
          <p:nvPr/>
        </p:nvPicPr>
        <p:blipFill>
          <a:blip r:embed="rId13" cstate="print"/>
          <a:srcRect l="3613"/>
          <a:stretch>
            <a:fillRect/>
          </a:stretch>
        </p:blipFill>
        <p:spPr bwMode="auto">
          <a:xfrm>
            <a:off x="0" y="2002632"/>
            <a:ext cx="3027760" cy="3140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9"/>
          <p:cNvPicPr>
            <a:picLocks noChangeAspect="1"/>
          </p:cNvPicPr>
          <p:nvPr/>
        </p:nvPicPr>
        <p:blipFill>
          <a:blip r:embed="rId14" cstate="print"/>
          <a:srcRect b="23320"/>
          <a:stretch>
            <a:fillRect/>
          </a:stretch>
        </p:blipFill>
        <p:spPr bwMode="auto">
          <a:xfrm>
            <a:off x="6454379" y="4572000"/>
            <a:ext cx="745331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1981" y="4812506"/>
            <a:ext cx="742950" cy="228600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0" i="0">
                <a:solidFill>
                  <a:schemeClr val="tx1">
                    <a:tint val="75000"/>
                    <a:alpha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17CE30D-04C9-4F2C-853A-37EB3C0D5E78}" type="datetimeFigureOut">
              <a:rPr lang="en-US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57530" indent="-21463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342900" rtl="0" eaLnBrk="0" fontAlgn="base" hangingPunct="0">
        <a:spcBef>
          <a:spcPts val="75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796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pitchFamily="18" charset="2"/>
        <a:buChar char=""/>
        <a:defRPr sz="1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9632" y="1923678"/>
            <a:ext cx="6694169" cy="676026"/>
          </a:xfrm>
        </p:spPr>
        <p:txBody>
          <a:bodyPr>
            <a:no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js-BOM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79465" y="3158490"/>
            <a:ext cx="21945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</a:t>
            </a:r>
            <a:r>
              <a:rPr lang="zh-CN" altLang="en-US" sz="2800" dirty="0" smtClean="0"/>
              <a:t>第十七节</a:t>
            </a:r>
            <a:endParaRPr lang="zh-CN" altLang="en-US"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window</a:t>
            </a:r>
            <a:endParaRPr lang="en-US" altLang="zh-CN"/>
          </a:p>
        </p:txBody>
      </p:sp>
      <p:sp>
        <p:nvSpPr>
          <p:cNvPr id="7170" name="Rectangle 3"/>
          <p:cNvSpPr>
            <a:spLocks noGrp="1"/>
          </p:cNvSpPr>
          <p:nvPr/>
        </p:nvSpPr>
        <p:spPr>
          <a:xfrm>
            <a:off x="473075" y="1314450"/>
            <a:ext cx="7324090" cy="260096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BOM的核心是window。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在网页中定义的任何一个对象，变量、函数，都以window作为其Global对象。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尺寸及坐标</a:t>
            </a:r>
            <a:endParaRPr lang="zh-CN" altLang="en-US"/>
          </a:p>
        </p:txBody>
      </p:sp>
      <p:sp>
        <p:nvSpPr>
          <p:cNvPr id="4098" name="Rectangle 3"/>
          <p:cNvSpPr>
            <a:spLocks noGrp="1"/>
          </p:cNvSpPr>
          <p:nvPr/>
        </p:nvSpPr>
        <p:spPr>
          <a:xfrm>
            <a:off x="292100" y="1135380"/>
            <a:ext cx="8394700" cy="333057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可视区尺寸尺寸</a:t>
            </a:r>
            <a:endParaRPr lang="zh-CN" altLang="en-US" sz="2000" b="1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标准：</a:t>
            </a:r>
            <a:endParaRPr lang="zh-CN" altLang="zh-CN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当前窗口的高度是document.documentElement.clientHeight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当前窗口的宽度是document.documentElement.clientWidth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fontAlgn="base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ie6~8:</a:t>
            </a:r>
            <a:endParaRPr lang="en-US" altLang="zh-CN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base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当前窗口的高度是document.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.clientHeight</a:t>
            </a:r>
            <a:endParaRPr lang="zh-CN" altLang="en-US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当前窗口的宽度是document.</a:t>
            </a:r>
            <a:r>
              <a:rPr lang="en-US" altLang="zh-CN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body</a:t>
            </a:r>
            <a:r>
              <a:rPr lang="zh-CN" altLang="en-US" sz="2000" strike="noStrike" noProof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.clientWidth</a:t>
            </a:r>
            <a:endParaRPr lang="en-US" altLang="zh-CN" sz="2000" strike="noStrike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打开与关闭窗口</a:t>
            </a:r>
            <a:endParaRPr lang="zh-CN" altLang="en-US"/>
          </a:p>
        </p:txBody>
      </p:sp>
      <p:sp>
        <p:nvSpPr>
          <p:cNvPr id="9218" name="Rectangle 3"/>
          <p:cNvSpPr>
            <a:spLocks noGrp="1"/>
          </p:cNvSpPr>
          <p:nvPr/>
        </p:nvSpPr>
        <p:spPr>
          <a:xfrm>
            <a:off x="490220" y="1198245"/>
            <a:ext cx="7572375" cy="373316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打开、关闭窗口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open(URL,name,features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replace)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pageURL 为子窗口路径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name 为子窗口句柄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新窗口的名字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features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窗口特征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设置窗口位置，大小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replace 决定窗口打开方式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(true/false)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true:替换浏览历史中的当前条目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false:在浏览历史中创建新的条目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常用属性</a:t>
            </a:r>
            <a:endParaRPr lang="zh-CN" altLang="en-US"/>
          </a:p>
        </p:txBody>
      </p:sp>
      <p:sp>
        <p:nvSpPr>
          <p:cNvPr id="10242" name="Rectangle 3"/>
          <p:cNvSpPr>
            <a:spLocks noGrp="1"/>
          </p:cNvSpPr>
          <p:nvPr/>
        </p:nvSpPr>
        <p:spPr>
          <a:xfrm>
            <a:off x="471805" y="1145540"/>
            <a:ext cx="8297545" cy="331216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常用属性</a:t>
            </a: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sym typeface="宋体" panose="02010600030101010101" pitchFamily="2" charset="-122"/>
              </a:rPr>
              <a:t>window.navigator//对象包含有关访问者的信息。</a:t>
            </a:r>
            <a:endParaRPr lang="zh-CN" alt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sym typeface="宋体" panose="02010600030101010101" pitchFamily="2" charset="-122"/>
              </a:rPr>
              <a:t>navigator.userAgent//对象包含访问者浏览器信息及版本</a:t>
            </a:r>
            <a:endParaRPr lang="zh-CN" alt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sym typeface="宋体" panose="02010600030101010101" pitchFamily="2" charset="-122"/>
              </a:rPr>
              <a:t>window.location//提供了与当前窗口中加载的文档有关的信息</a:t>
            </a:r>
            <a:endParaRPr lang="zh-CN" altLang="en-US" sz="200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>
                <a:sym typeface="宋体" panose="02010600030101010101" pitchFamily="2" charset="-122"/>
              </a:rPr>
              <a:t>window.location.href//提供当前窗口的URL地址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常用属性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/>
        </p:nvSpPr>
        <p:spPr>
          <a:xfrm>
            <a:off x="537845" y="1269365"/>
            <a:ext cx="7773670" cy="37401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/>
              <a:t> "前 进":</a:t>
            </a:r>
            <a:endParaRPr lang="zh-CN" altLang="en-US" sz="2000"/>
          </a:p>
          <a:p>
            <a:r>
              <a:rPr lang="zh-CN" altLang="en-US" sz="2000"/>
              <a:t>                 </a:t>
            </a:r>
            <a:r>
              <a:rPr lang="en-US" altLang="zh-CN" sz="2000"/>
              <a:t>window</a:t>
            </a:r>
            <a:r>
              <a:rPr lang="zh-CN" altLang="en-US" sz="2000"/>
              <a:t>.history.go(1);</a:t>
            </a:r>
            <a:endParaRPr lang="zh-CN" altLang="en-US" sz="2000"/>
          </a:p>
          <a:p>
            <a:r>
              <a:rPr lang="zh-CN" altLang="en-US" sz="2000"/>
              <a:t>  "后 退":</a:t>
            </a:r>
            <a:endParaRPr lang="zh-CN" altLang="en-US" sz="2000"/>
          </a:p>
          <a:p>
            <a:r>
              <a:rPr lang="zh-CN" altLang="en-US" sz="2000"/>
              <a:t>                </a:t>
            </a:r>
            <a:r>
              <a:rPr lang="en-US" altLang="zh-CN" sz="2000"/>
              <a:t>window</a:t>
            </a:r>
            <a:r>
              <a:rPr lang="zh-CN" altLang="en-US" sz="2000"/>
              <a:t>.history.back();</a:t>
            </a:r>
            <a:endParaRPr lang="zh-CN" altLang="en-US" sz="2000"/>
          </a:p>
          <a:p>
            <a:r>
              <a:rPr lang="zh-CN" altLang="en-US" sz="2000"/>
              <a:t>  "刷 新":</a:t>
            </a:r>
            <a:endParaRPr lang="zh-CN" altLang="en-US" sz="2000"/>
          </a:p>
          <a:p>
            <a:r>
              <a:rPr lang="zh-CN" altLang="en-US" sz="2000"/>
              <a:t>                 </a:t>
            </a:r>
            <a:r>
              <a:rPr lang="en-US" altLang="zh-CN" sz="2000"/>
              <a:t>window</a:t>
            </a:r>
            <a:r>
              <a:rPr lang="zh-CN" altLang="en-US" sz="2000"/>
              <a:t>.location.reload();</a:t>
            </a:r>
            <a:endParaRPr lang="zh-CN" altLang="en-US" sz="200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弹窗</a:t>
            </a:r>
            <a:endParaRPr lang="zh-CN" altLang="en-US"/>
          </a:p>
        </p:txBody>
      </p:sp>
      <p:sp>
        <p:nvSpPr>
          <p:cNvPr id="13314" name="Rectangle 3"/>
          <p:cNvSpPr>
            <a:spLocks noGrp="1"/>
          </p:cNvSpPr>
          <p:nvPr/>
        </p:nvSpPr>
        <p:spPr>
          <a:xfrm>
            <a:off x="698500" y="1314450"/>
            <a:ext cx="6302375" cy="3787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JavaScript弹窗</a:t>
            </a:r>
            <a:endParaRPr lang="zh-CN" altLang="en-US"/>
          </a:p>
          <a:p>
            <a:r>
              <a:rPr lang="zh-CN" altLang="en-US"/>
              <a:t>alert()//警告</a:t>
            </a:r>
            <a:endParaRPr lang="zh-CN" altLang="en-US"/>
          </a:p>
          <a:p>
            <a:r>
              <a:rPr lang="zh-CN" altLang="en-US"/>
              <a:t>confirm()//确认</a:t>
            </a:r>
            <a:endParaRPr lang="zh-CN" altLang="en-US"/>
          </a:p>
          <a:p>
            <a:r>
              <a:rPr lang="zh-CN" altLang="en-US"/>
              <a:t>prompt()//提问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练习</a:t>
            </a:r>
            <a:endParaRPr lang="zh-CN" altLang="zh-CN"/>
          </a:p>
        </p:txBody>
      </p:sp>
      <p:sp>
        <p:nvSpPr>
          <p:cNvPr id="12290" name="Rectangle 3"/>
          <p:cNvSpPr>
            <a:spLocks noGrp="1"/>
          </p:cNvSpPr>
          <p:nvPr/>
        </p:nvSpPr>
        <p:spPr>
          <a:xfrm>
            <a:off x="563880" y="1270000"/>
            <a:ext cx="6804660" cy="358902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/>
              <a:t>window.location属性值: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hash//从#号开始的URL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href//完整的URL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host//主机名及当前URL端口号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hostname//当前主机名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pathname//当前URL路径部分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prot//当前URL端口号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protocol//当前URL协议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search//截取？后的字符串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>
          <a:xfrm>
            <a:off x="357158" y="2357436"/>
            <a:ext cx="8361985" cy="524696"/>
          </a:xfrm>
        </p:spPr>
        <p:txBody>
          <a:bodyPr>
            <a:noAutofit/>
          </a:bodyPr>
          <a:lstStyle/>
          <a:p>
            <a:pPr algn="ctr"/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模板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923</Words>
  <Application>WPS 演示</Application>
  <PresentationFormat>全屏显示(16:9)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 3</vt:lpstr>
      <vt:lpstr>Century Gothic</vt:lpstr>
      <vt:lpstr>隶书</vt:lpstr>
      <vt:lpstr>Calibri</vt:lpstr>
      <vt:lpstr>Arial</vt:lpstr>
      <vt:lpstr>Wingdings</vt:lpstr>
      <vt:lpstr>模板</vt:lpstr>
      <vt:lpstr>js-BOM</vt:lpstr>
      <vt:lpstr>window</vt:lpstr>
      <vt:lpstr>尺寸及坐标</vt:lpstr>
      <vt:lpstr>打开与关闭窗口</vt:lpstr>
      <vt:lpstr>常用属性</vt:lpstr>
      <vt:lpstr>常用属性</vt:lpstr>
      <vt:lpstr>javascript弹窗</vt:lpstr>
      <vt:lpstr>作业</vt:lpstr>
      <vt:lpstr>谢 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UI产品集训</dc:title>
  <dc:creator>LuoXing</dc:creator>
  <cp:lastModifiedBy>Administrator</cp:lastModifiedBy>
  <cp:revision>289</cp:revision>
  <dcterms:created xsi:type="dcterms:W3CDTF">2015-11-14T02:39:00Z</dcterms:created>
  <dcterms:modified xsi:type="dcterms:W3CDTF">2016-09-12T08:01:36Z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