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466" r:id="rId4"/>
    <p:sldId id="467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1" r:id="rId17"/>
    <p:sldId id="482" r:id="rId18"/>
    <p:sldId id="483" r:id="rId19"/>
    <p:sldId id="487" r:id="rId20"/>
    <p:sldId id="484" r:id="rId21"/>
    <p:sldId id="485" r:id="rId22"/>
    <p:sldId id="300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25" indent="-428625">
              <a:buFont typeface="Wingdings" panose="05000000000000000000" pitchFamily="2" charset="2"/>
              <a:buChar char="p"/>
              <a:defRPr sz="2700" b="1"/>
            </a:lvl1pPr>
            <a:lvl2pPr marL="556895" indent="-213995">
              <a:buFont typeface="Wingdings" panose="05000000000000000000" pitchFamily="2" charset="2"/>
              <a:buChar char="p"/>
              <a:defRPr sz="2400" b="1"/>
            </a:lvl2pPr>
            <a:lvl3pPr marL="857250" indent="-171450">
              <a:buFont typeface="Wingdings" panose="05000000000000000000" pitchFamily="2" charset="2"/>
              <a:buChar char="p"/>
              <a:defRPr sz="2100" b="1"/>
            </a:lvl3pPr>
            <a:lvl4pPr marL="1200150" indent="-171450">
              <a:buFont typeface="Wingdings" panose="05000000000000000000" pitchFamily="2" charset="2"/>
              <a:buChar char="p"/>
              <a:defRPr sz="1800" b="1"/>
            </a:lvl4pPr>
            <a:lvl5pPr marL="1543050" indent="-171450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0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68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8997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6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5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3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4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9465" y="3158490"/>
            <a:ext cx="21945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第十三节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随机数练习</a:t>
            </a:r>
            <a:endParaRPr lang="zh-CN" altLang="en-US"/>
          </a:p>
        </p:txBody>
      </p:sp>
      <p:sp>
        <p:nvSpPr>
          <p:cNvPr id="14338" name="矩形 2"/>
          <p:cNvSpPr/>
          <p:nvPr/>
        </p:nvSpPr>
        <p:spPr>
          <a:xfrm>
            <a:off x="233680" y="993775"/>
            <a:ext cx="7821295" cy="2286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679450" lvl="1" indent="-531495" eaLnBrk="0" hangingPunct="0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思考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679450" lvl="1" indent="-531495" eaLnBrk="0" hangingPunct="0">
              <a:lnSpc>
                <a:spcPct val="18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、生成一个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0-300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之间的随机数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679450" lvl="1" indent="-531495" eaLnBrk="0" hangingPunct="0">
              <a:lnSpc>
                <a:spcPct val="18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、生成一个300-500之间的随机数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679450" lvl="1" indent="-531495" eaLnBrk="0" hangingPunct="0">
              <a:lnSpc>
                <a:spcPct val="18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、生成一个300-500之间的随机整数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4340" name="矩形 2"/>
          <p:cNvSpPr/>
          <p:nvPr/>
        </p:nvSpPr>
        <p:spPr>
          <a:xfrm>
            <a:off x="292100" y="3495675"/>
            <a:ext cx="8752205" cy="1240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679450" lvl="1" indent="-531495"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提示 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679450" lvl="1" indent="-531495" eaLnBrk="0" hangingPunct="0">
              <a:lnSpc>
                <a:spcPct val="17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值 = Math.floor ( Math.random ( ) *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可能值的总数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+ 第一个可能的值 )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algn="ctr" eaLnBrk="0" hangingPunct="0"/>
            <a:endParaRPr lang="zh-CN" altLang="en-US" sz="2000">
              <a:latin typeface="Gill Sans" pitchFamily="2" charset="0"/>
              <a:ea typeface="MS PGothic" panose="020B0600070205080204" pitchFamily="2" charset="-128"/>
              <a:sym typeface="Gill Sans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3393" y="3389630"/>
            <a:ext cx="3109912" cy="417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第一个数与第二个数的差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4341" name="上箭头 2"/>
          <p:cNvSpPr/>
          <p:nvPr/>
        </p:nvSpPr>
        <p:spPr>
          <a:xfrm>
            <a:off x="5517833" y="3807143"/>
            <a:ext cx="360362" cy="269875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lvl="0" defTabSz="914400"/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三角函数</a:t>
            </a:r>
            <a:endParaRPr lang="zh-CN" altLang="en-US"/>
          </a:p>
        </p:txBody>
      </p:sp>
      <p:sp>
        <p:nvSpPr>
          <p:cNvPr id="15362" name="矩形 1"/>
          <p:cNvSpPr/>
          <p:nvPr/>
        </p:nvSpPr>
        <p:spPr>
          <a:xfrm>
            <a:off x="292100" y="1450975"/>
            <a:ext cx="4968875" cy="2856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679450" lvl="1" indent="-531495" eaLnBrk="0" hangingPunct="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正弦三角函数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679450" lvl="1" indent="-531495" eaLnBrk="0" hangingPunct="0">
              <a:lnSpc>
                <a:spcPct val="1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Math.sin（x）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679450" lvl="1" indent="-531495" eaLnBrk="0" hangingPunct="0">
              <a:lnSpc>
                <a:spcPct val="1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获取x的正弦值（x为弧度制）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679450" lvl="1" indent="-531495" eaLnBrk="0" hangingPunct="0">
              <a:lnSpc>
                <a:spcPct val="100000"/>
              </a:lnSpc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679450" lvl="1" indent="-531495" eaLnBrk="0" hangingPunct="0">
              <a:lnSpc>
                <a:spcPct val="100000"/>
              </a:lnSpc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679450" lvl="1" indent="-531495" eaLnBrk="0" hangingPunct="0">
              <a:lnSpc>
                <a:spcPct val="100000"/>
              </a:lnSpc>
              <a:spcAft>
                <a:spcPts val="2400"/>
              </a:spcAft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例  如：          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679450" lvl="1" indent="-531495" eaLnBrk="0" hangingPunct="0">
              <a:lnSpc>
                <a:spcPct val="1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Math.sin（ Math.PI / 2）= 1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679450" lvl="1" indent="-531495" eaLnBrk="0" hangingPunct="0">
              <a:lnSpc>
                <a:spcPct val="1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15364" name="Picture 5"/>
          <p:cNvPicPr>
            <a:picLocks noChangeAspect="1"/>
          </p:cNvPicPr>
          <p:nvPr/>
        </p:nvPicPr>
        <p:blipFill>
          <a:blip r:embed="rId1"/>
          <a:srcRect l="45578"/>
          <a:stretch>
            <a:fillRect/>
          </a:stretch>
        </p:blipFill>
        <p:spPr>
          <a:xfrm>
            <a:off x="5006340" y="1450975"/>
            <a:ext cx="3680460" cy="2604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三角函数</a:t>
            </a:r>
            <a:endParaRPr lang="zh-CN" altLang="en-US"/>
          </a:p>
        </p:txBody>
      </p:sp>
      <p:sp>
        <p:nvSpPr>
          <p:cNvPr id="16386" name="矩形 2"/>
          <p:cNvSpPr/>
          <p:nvPr/>
        </p:nvSpPr>
        <p:spPr>
          <a:xfrm>
            <a:off x="257175" y="1406525"/>
            <a:ext cx="7088505" cy="22466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679450" lvl="1" indent="-531495" eaLnBrk="0" hangingPunct="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余弦三角函数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679450" lvl="1" indent="-531495" eaLnBrk="0" hangingPunct="0">
              <a:lnSpc>
                <a:spcPct val="1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Math.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cos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（x）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679450" lvl="1" indent="-531495" eaLnBrk="0" hangingPunct="0">
              <a:lnSpc>
                <a:spcPct val="1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获取x的余弦值（x为弧度制）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679450" lvl="1" indent="-531495" eaLnBrk="0" hangingPunct="0">
              <a:lnSpc>
                <a:spcPct val="100000"/>
              </a:lnSpc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679450" lvl="1" indent="-531495" eaLnBrk="0" hangingPunct="0">
              <a:lnSpc>
                <a:spcPct val="10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例  如：          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679450" lvl="1" indent="-531495" eaLnBrk="0" hangingPunct="0">
              <a:lnSpc>
                <a:spcPct val="1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Math.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cos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（ Math.PI / 2）=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0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679450" lvl="1" indent="-531495" eaLnBrk="0" hangingPunct="0">
              <a:lnSpc>
                <a:spcPct val="1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16388" name="Picture 6"/>
          <p:cNvPicPr>
            <a:picLocks noChangeAspect="1"/>
          </p:cNvPicPr>
          <p:nvPr/>
        </p:nvPicPr>
        <p:blipFill>
          <a:blip r:embed="rId1"/>
          <a:srcRect l="42567"/>
          <a:stretch>
            <a:fillRect/>
          </a:stretch>
        </p:blipFill>
        <p:spPr>
          <a:xfrm>
            <a:off x="5217160" y="1645285"/>
            <a:ext cx="3633470" cy="2878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弧度与角度转换</a:t>
            </a:r>
            <a:endParaRPr lang="zh-CN" altLang="en-US"/>
          </a:p>
        </p:txBody>
      </p:sp>
      <p:sp>
        <p:nvSpPr>
          <p:cNvPr id="17410" name="矩形 1"/>
          <p:cNvSpPr/>
          <p:nvPr/>
        </p:nvSpPr>
        <p:spPr>
          <a:xfrm>
            <a:off x="382905" y="1089025"/>
            <a:ext cx="8028940" cy="39319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757555" lvl="1" indent="-421005" eaLnBrk="0" hangingPunct="0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角度与弧度转换公式：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弧度值 = 角度值 *  π / 180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757555" lvl="1" indent="-421005" eaLnBrk="0" hangingPunct="0">
              <a:lnSpc>
                <a:spcPct val="18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小练习：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计算45度角的弧度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/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45 * π / 180= π / 4（弧度）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7411" name="矩形 5"/>
          <p:cNvSpPr/>
          <p:nvPr/>
        </p:nvSpPr>
        <p:spPr>
          <a:xfrm rot="963757">
            <a:off x="5191760" y="3143885"/>
            <a:ext cx="1509395" cy="417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 eaLnBrk="0" hangingPunct="0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？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正弦运动练习</a:t>
            </a:r>
            <a:endParaRPr lang="zh-CN" altLang="en-US"/>
          </a:p>
        </p:txBody>
      </p:sp>
      <p:sp>
        <p:nvSpPr>
          <p:cNvPr id="18434" name="矩形 1"/>
          <p:cNvSpPr/>
          <p:nvPr/>
        </p:nvSpPr>
        <p:spPr>
          <a:xfrm>
            <a:off x="382588" y="1135063"/>
            <a:ext cx="11101387" cy="10274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 eaLnBrk="0" hangingPunct="0"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思考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342900" lvl="0" indent="-342900" eaLnBrk="0" hangingPunct="0">
              <a:lnSpc>
                <a:spcPct val="20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如何实现一个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div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的上下运动效果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8436" name="矩形 4"/>
          <p:cNvSpPr/>
          <p:nvPr/>
        </p:nvSpPr>
        <p:spPr>
          <a:xfrm>
            <a:off x="2362200" y="2684145"/>
            <a:ext cx="3860800" cy="417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分析正弦函数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sin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图像：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8440" name="矩形 1"/>
          <p:cNvSpPr/>
          <p:nvPr/>
        </p:nvSpPr>
        <p:spPr>
          <a:xfrm>
            <a:off x="1957388" y="2197418"/>
            <a:ext cx="6302375" cy="4178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利用刚学的三角函数可否实现？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2" charset="-122"/>
            </a:endParaRPr>
          </a:p>
        </p:txBody>
      </p:sp>
      <p:pic>
        <p:nvPicPr>
          <p:cNvPr id="18441" name="Picture 5"/>
          <p:cNvPicPr>
            <a:picLocks noChangeAspect="1"/>
          </p:cNvPicPr>
          <p:nvPr/>
        </p:nvPicPr>
        <p:blipFill>
          <a:blip r:embed="rId1"/>
          <a:srcRect l="45578"/>
          <a:stretch>
            <a:fillRect/>
          </a:stretch>
        </p:blipFill>
        <p:spPr>
          <a:xfrm>
            <a:off x="5683250" y="1396365"/>
            <a:ext cx="3368675" cy="2625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2" name="Line 14"/>
          <p:cNvSpPr>
            <a:spLocks noChangeShapeType="1"/>
          </p:cNvSpPr>
          <p:nvPr/>
        </p:nvSpPr>
        <p:spPr bwMode="auto">
          <a:xfrm>
            <a:off x="4597400" y="1628775"/>
            <a:ext cx="660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6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  <p:sp>
        <p:nvSpPr>
          <p:cNvPr id="18443" name="矩形 1"/>
          <p:cNvSpPr/>
          <p:nvPr/>
        </p:nvSpPr>
        <p:spPr>
          <a:xfrm>
            <a:off x="1196975" y="2886710"/>
            <a:ext cx="4486275" cy="1310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0" indent="-342900" eaLnBrk="0" hangingPunct="0">
              <a:lnSpc>
                <a:spcPct val="20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观察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2" charset="-122"/>
            </a:endParaRPr>
          </a:p>
          <a:p>
            <a:pPr marL="342900" lvl="0" indent="-342900" eaLnBrk="0" hangingPunct="0">
              <a:lnSpc>
                <a:spcPct val="20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轴上的值是如何变化的？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8444" name="矩形 1"/>
          <p:cNvSpPr/>
          <p:nvPr/>
        </p:nvSpPr>
        <p:spPr>
          <a:xfrm>
            <a:off x="3930333" y="4354830"/>
            <a:ext cx="3359150" cy="4178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连续上下变化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趋势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40" grpId="0"/>
      <p:bldP spid="18443" grpId="0"/>
      <p:bldP spid="184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正弦运动练习</a:t>
            </a:r>
            <a:endParaRPr lang="zh-CN" altLang="en-US"/>
          </a:p>
        </p:txBody>
      </p:sp>
      <p:sp>
        <p:nvSpPr>
          <p:cNvPr id="19459" name="Line 14"/>
          <p:cNvSpPr>
            <a:spLocks noChangeShapeType="1"/>
          </p:cNvSpPr>
          <p:nvPr/>
        </p:nvSpPr>
        <p:spPr bwMode="auto">
          <a:xfrm>
            <a:off x="4359275" y="1390650"/>
            <a:ext cx="660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6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  <p:sp>
        <p:nvSpPr>
          <p:cNvPr id="19460" name="矩形 1"/>
          <p:cNvSpPr>
            <a:spLocks noChangeArrowheads="1"/>
          </p:cNvSpPr>
          <p:nvPr/>
        </p:nvSpPr>
        <p:spPr bwMode="auto">
          <a:xfrm>
            <a:off x="395288" y="987425"/>
            <a:ext cx="1056163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iragino Sans GB W3" pitchFamily="2" charset="-122"/>
              </a:rPr>
              <a:t>分析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Hiragino Sans GB W3" pitchFamily="2" charset="-122"/>
            </a:endParaRPr>
          </a:p>
        </p:txBody>
      </p:sp>
      <p:sp>
        <p:nvSpPr>
          <p:cNvPr id="19461" name="矩形 1"/>
          <p:cNvSpPr/>
          <p:nvPr/>
        </p:nvSpPr>
        <p:spPr>
          <a:xfrm>
            <a:off x="1236663" y="2810510"/>
            <a:ext cx="7412037" cy="4178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正弦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sin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图中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值呈  连续上下 变化趋势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6588" y="1709738"/>
            <a:ext cx="10561637" cy="4178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532130"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对比要完成的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div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连续上下 运动的效果，你想到了什么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9462" name="矩形 5"/>
          <p:cNvSpPr/>
          <p:nvPr/>
        </p:nvSpPr>
        <p:spPr>
          <a:xfrm rot="963757">
            <a:off x="6557010" y="1722438"/>
            <a:ext cx="2039938" cy="4178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 eaLnBrk="0" hangingPunct="0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？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cxnSp>
        <p:nvCxnSpPr>
          <p:cNvPr id="19464" name="直接连接符 3"/>
          <p:cNvCxnSpPr/>
          <p:nvPr/>
        </p:nvCxnSpPr>
        <p:spPr>
          <a:xfrm>
            <a:off x="3275330" y="2127885"/>
            <a:ext cx="144145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65" name="直接连接符 16"/>
          <p:cNvCxnSpPr/>
          <p:nvPr/>
        </p:nvCxnSpPr>
        <p:spPr>
          <a:xfrm>
            <a:off x="3275013" y="2694623"/>
            <a:ext cx="144145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66" name="矩形 1"/>
          <p:cNvSpPr/>
          <p:nvPr/>
        </p:nvSpPr>
        <p:spPr>
          <a:xfrm>
            <a:off x="4629150" y="2342515"/>
            <a:ext cx="1954213" cy="4178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=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同理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9467" name="矩形 1"/>
          <p:cNvSpPr/>
          <p:nvPr/>
        </p:nvSpPr>
        <p:spPr>
          <a:xfrm>
            <a:off x="1209358" y="3242628"/>
            <a:ext cx="10871200" cy="4178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那么为了实现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值呈连续上下的变化，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X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值应满足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____________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条件？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9468" name="TextBox 6"/>
          <p:cNvSpPr txBox="1">
            <a:spLocks noChangeArrowheads="1"/>
          </p:cNvSpPr>
          <p:nvPr/>
        </p:nvSpPr>
        <p:spPr bwMode="auto">
          <a:xfrm>
            <a:off x="6798628" y="3148013"/>
            <a:ext cx="1622425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不断增加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  <p:sp>
        <p:nvSpPr>
          <p:cNvPr id="19469" name="矩形 1"/>
          <p:cNvSpPr>
            <a:spLocks noChangeArrowheads="1"/>
          </p:cNvSpPr>
          <p:nvPr/>
        </p:nvSpPr>
        <p:spPr bwMode="auto">
          <a:xfrm>
            <a:off x="6123623" y="4078288"/>
            <a:ext cx="2246313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marginTop</a:t>
            </a:r>
            <a:endParaRPr kumimoji="0" lang="en-US" altLang="zh-CN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  <p:sp>
        <p:nvSpPr>
          <p:cNvPr id="19470" name="矩形 1"/>
          <p:cNvSpPr/>
          <p:nvPr/>
        </p:nvSpPr>
        <p:spPr>
          <a:xfrm>
            <a:off x="804545" y="3821430"/>
            <a:ext cx="10871200" cy="7226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把发生连续上下变化的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值，赋给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CSS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样式中的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______________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属性？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9471" name="矩形 1"/>
          <p:cNvSpPr/>
          <p:nvPr/>
        </p:nvSpPr>
        <p:spPr>
          <a:xfrm>
            <a:off x="823278" y="4236403"/>
            <a:ext cx="10871200" cy="7226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即  ：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marginTop=sin (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x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*Math.PI/180 )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；       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x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为不断增加的变量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9472" name="矩形 1"/>
          <p:cNvSpPr>
            <a:spLocks noChangeArrowheads="1"/>
          </p:cNvSpPr>
          <p:nvPr/>
        </p:nvSpPr>
        <p:spPr bwMode="auto">
          <a:xfrm>
            <a:off x="457200" y="3660458"/>
            <a:ext cx="10561638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iragino Sans GB W3" pitchFamily="2" charset="-122"/>
              </a:rPr>
              <a:t>结论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Hiragino Sans GB W3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9466" grpId="0"/>
      <p:bldP spid="19467" grpId="0"/>
      <p:bldP spid="19468" grpId="0"/>
      <p:bldP spid="19469" grpId="0"/>
      <p:bldP spid="19470" grpId="0"/>
      <p:bldP spid="19471" grpId="0"/>
      <p:bldP spid="194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正弦运动练习</a:t>
            </a:r>
            <a:endParaRPr lang="zh-CN" altLang="en-US"/>
          </a:p>
        </p:txBody>
      </p:sp>
      <p:sp>
        <p:nvSpPr>
          <p:cNvPr id="20482" name="矩形 5"/>
          <p:cNvSpPr/>
          <p:nvPr/>
        </p:nvSpPr>
        <p:spPr>
          <a:xfrm>
            <a:off x="516255" y="1035050"/>
            <a:ext cx="6960235" cy="1310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扩展问题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2" charset="-122"/>
            </a:endParaRPr>
          </a:p>
          <a:p>
            <a:pPr lvl="0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         实现一个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div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的左右运动效果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2" charset="-122"/>
            </a:endParaRPr>
          </a:p>
        </p:txBody>
      </p:sp>
      <p:sp>
        <p:nvSpPr>
          <p:cNvPr id="20484" name="Line 13"/>
          <p:cNvSpPr>
            <a:spLocks noChangeShapeType="1"/>
          </p:cNvSpPr>
          <p:nvPr/>
        </p:nvSpPr>
        <p:spPr bwMode="auto">
          <a:xfrm>
            <a:off x="3816350" y="1989138"/>
            <a:ext cx="781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6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  <p:sp>
        <p:nvSpPr>
          <p:cNvPr id="20486" name="矩形 5"/>
          <p:cNvSpPr/>
          <p:nvPr/>
        </p:nvSpPr>
        <p:spPr>
          <a:xfrm>
            <a:off x="2317750" y="2512378"/>
            <a:ext cx="5402263" cy="7010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如何进行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div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的左右位置的改变？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2" charset="-122"/>
            </a:endParaRPr>
          </a:p>
        </p:txBody>
      </p:sp>
      <p:sp>
        <p:nvSpPr>
          <p:cNvPr id="20487" name="矩形 5"/>
          <p:cNvSpPr/>
          <p:nvPr/>
        </p:nvSpPr>
        <p:spPr>
          <a:xfrm>
            <a:off x="3155950" y="3606483"/>
            <a:ext cx="5402263" cy="7010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改变 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marginLeft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属性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其他常用函数</a:t>
            </a:r>
            <a:endParaRPr lang="zh-CN" altLang="en-US"/>
          </a:p>
        </p:txBody>
      </p:sp>
      <p:graphicFrame>
        <p:nvGraphicFramePr>
          <p:cNvPr id="21506" name="Group 2"/>
          <p:cNvGraphicFramePr>
            <a:graphicFrameLocks noGrp="1"/>
          </p:cNvGraphicFramePr>
          <p:nvPr/>
        </p:nvGraphicFramePr>
        <p:xfrm>
          <a:off x="457200" y="1036955"/>
          <a:ext cx="6581140" cy="4034790"/>
        </p:xfrm>
        <a:graphic>
          <a:graphicData uri="http://schemas.openxmlformats.org/drawingml/2006/table">
            <a:tbl>
              <a:tblPr/>
              <a:tblGrid>
                <a:gridCol w="3290570"/>
                <a:gridCol w="3290570"/>
              </a:tblGrid>
              <a:tr h="448310">
                <a:tc>
                  <a:txBody>
                    <a:bodyPr/>
                    <a:lstStyle>
                      <a:lvl1pPr>
                        <a:spcBef>
                          <a:spcPts val="1690"/>
                        </a:spcBef>
                        <a:buSzPct val="108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1pPr>
                      <a:lvl2pPr marL="742950" indent="-332105">
                        <a:spcBef>
                          <a:spcPts val="1690"/>
                        </a:spcBef>
                        <a:buSzPct val="54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2pPr>
                      <a:lvl3pPr marL="1143000" indent="-285750">
                        <a:spcBef>
                          <a:spcPts val="1690"/>
                        </a:spcBef>
                        <a:buClr>
                          <a:srgbClr val="5BB5F4"/>
                        </a:buClr>
                        <a:buSzPct val="40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3pPr>
                      <a:lvl4pPr marL="1600200" indent="-47625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4pPr>
                      <a:lvl5pPr marL="2057400" indent="-62103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5pPr>
                      <a:lvl6pPr marL="25146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6pPr>
                      <a:lvl7pPr marL="29718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7pPr>
                      <a:lvl8pPr marL="34290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8pPr>
                      <a:lvl9pPr marL="38862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方法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690"/>
                        </a:spcBef>
                        <a:buSzPct val="108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1pPr>
                      <a:lvl2pPr marL="742950" indent="-332105">
                        <a:spcBef>
                          <a:spcPts val="1690"/>
                        </a:spcBef>
                        <a:buSzPct val="54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2pPr>
                      <a:lvl3pPr marL="1143000" indent="-285750">
                        <a:spcBef>
                          <a:spcPts val="1690"/>
                        </a:spcBef>
                        <a:buClr>
                          <a:srgbClr val="5BB5F4"/>
                        </a:buClr>
                        <a:buSzPct val="40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3pPr>
                      <a:lvl4pPr marL="1600200" indent="-47625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4pPr>
                      <a:lvl5pPr marL="2057400" indent="-62103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5pPr>
                      <a:lvl6pPr marL="25146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6pPr>
                      <a:lvl7pPr marL="29718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7pPr>
                      <a:lvl8pPr marL="34290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8pPr>
                      <a:lvl9pPr marL="38862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说明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>
                  <a:txBody>
                    <a:bodyPr/>
                    <a:lstStyle>
                      <a:lvl1pPr>
                        <a:spcBef>
                          <a:spcPts val="1690"/>
                        </a:spcBef>
                        <a:buSzPct val="108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1pPr>
                      <a:lvl2pPr marL="742950" indent="-332105">
                        <a:spcBef>
                          <a:spcPts val="1690"/>
                        </a:spcBef>
                        <a:buSzPct val="54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2pPr>
                      <a:lvl3pPr marL="1143000" indent="-285750">
                        <a:spcBef>
                          <a:spcPts val="1690"/>
                        </a:spcBef>
                        <a:buClr>
                          <a:srgbClr val="5BB5F4"/>
                        </a:buClr>
                        <a:buSzPct val="40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3pPr>
                      <a:lvl4pPr marL="1600200" indent="-47625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4pPr>
                      <a:lvl5pPr marL="2057400" indent="-62103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5pPr>
                      <a:lvl6pPr marL="25146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6pPr>
                      <a:lvl7pPr marL="29718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7pPr>
                      <a:lvl8pPr marL="34290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8pPr>
                      <a:lvl9pPr marL="38862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Math.abs(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5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)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690"/>
                        </a:spcBef>
                        <a:buSzPct val="108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1pPr>
                      <a:lvl2pPr marL="742950" indent="-332105">
                        <a:spcBef>
                          <a:spcPts val="1690"/>
                        </a:spcBef>
                        <a:buSzPct val="54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2pPr>
                      <a:lvl3pPr marL="1143000" indent="-285750">
                        <a:spcBef>
                          <a:spcPts val="1690"/>
                        </a:spcBef>
                        <a:buClr>
                          <a:srgbClr val="5BB5F4"/>
                        </a:buClr>
                        <a:buSzPct val="40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3pPr>
                      <a:lvl4pPr marL="1600200" indent="-47625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4pPr>
                      <a:lvl5pPr marL="2057400" indent="-62103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5pPr>
                      <a:lvl6pPr marL="25146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6pPr>
                      <a:lvl7pPr marL="29718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7pPr>
                      <a:lvl8pPr marL="34290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8pPr>
                      <a:lvl9pPr marL="38862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返回num的绝对值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>
                  <a:txBody>
                    <a:bodyPr/>
                    <a:lstStyle>
                      <a:lvl1pPr>
                        <a:spcBef>
                          <a:spcPts val="1690"/>
                        </a:spcBef>
                        <a:buSzPct val="108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1pPr>
                      <a:lvl2pPr marL="742950" indent="-332105">
                        <a:spcBef>
                          <a:spcPts val="1690"/>
                        </a:spcBef>
                        <a:buSzPct val="54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2pPr>
                      <a:lvl3pPr marL="1143000" indent="-285750">
                        <a:spcBef>
                          <a:spcPts val="1690"/>
                        </a:spcBef>
                        <a:buClr>
                          <a:srgbClr val="5BB5F4"/>
                        </a:buClr>
                        <a:buSzPct val="40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3pPr>
                      <a:lvl4pPr marL="1600200" indent="-47625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4pPr>
                      <a:lvl5pPr marL="2057400" indent="-62103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5pPr>
                      <a:lvl6pPr marL="25146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6pPr>
                      <a:lvl7pPr marL="29718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7pPr>
                      <a:lvl8pPr marL="34290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8pPr>
                      <a:lvl9pPr marL="38862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Math.exp(num)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690"/>
                        </a:spcBef>
                        <a:buSzPct val="108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1pPr>
                      <a:lvl2pPr marL="742950" indent="-332105">
                        <a:spcBef>
                          <a:spcPts val="1690"/>
                        </a:spcBef>
                        <a:buSzPct val="54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2pPr>
                      <a:lvl3pPr marL="1143000" indent="-285750">
                        <a:spcBef>
                          <a:spcPts val="1690"/>
                        </a:spcBef>
                        <a:buClr>
                          <a:srgbClr val="5BB5F4"/>
                        </a:buClr>
                        <a:buSzPct val="40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3pPr>
                      <a:lvl4pPr marL="1600200" indent="-47625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4pPr>
                      <a:lvl5pPr marL="2057400" indent="-62103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5pPr>
                      <a:lvl6pPr marL="25146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6pPr>
                      <a:lvl7pPr marL="29718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7pPr>
                      <a:lvl8pPr marL="34290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8pPr>
                      <a:lvl9pPr marL="38862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返回Math.E的num次幂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>
                  <a:txBody>
                    <a:bodyPr/>
                    <a:lstStyle>
                      <a:lvl1pPr>
                        <a:spcBef>
                          <a:spcPts val="1690"/>
                        </a:spcBef>
                        <a:buSzPct val="108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1pPr>
                      <a:lvl2pPr marL="742950" indent="-332105">
                        <a:spcBef>
                          <a:spcPts val="1690"/>
                        </a:spcBef>
                        <a:buSzPct val="54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2pPr>
                      <a:lvl3pPr marL="1143000" indent="-285750">
                        <a:spcBef>
                          <a:spcPts val="1690"/>
                        </a:spcBef>
                        <a:buClr>
                          <a:srgbClr val="5BB5F4"/>
                        </a:buClr>
                        <a:buSzPct val="40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3pPr>
                      <a:lvl4pPr marL="1600200" indent="-47625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4pPr>
                      <a:lvl5pPr marL="2057400" indent="-62103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5pPr>
                      <a:lvl6pPr marL="25146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6pPr>
                      <a:lvl7pPr marL="29718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7pPr>
                      <a:lvl8pPr marL="34290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8pPr>
                      <a:lvl9pPr marL="38862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Math.log(num)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690"/>
                        </a:spcBef>
                        <a:buSzPct val="108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1pPr>
                      <a:lvl2pPr marL="742950" indent="-332105">
                        <a:spcBef>
                          <a:spcPts val="1690"/>
                        </a:spcBef>
                        <a:buSzPct val="54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2pPr>
                      <a:lvl3pPr marL="1143000" indent="-285750">
                        <a:spcBef>
                          <a:spcPts val="1690"/>
                        </a:spcBef>
                        <a:buClr>
                          <a:srgbClr val="5BB5F4"/>
                        </a:buClr>
                        <a:buSzPct val="40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3pPr>
                      <a:lvl4pPr marL="1600200" indent="-47625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4pPr>
                      <a:lvl5pPr marL="2057400" indent="-62103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5pPr>
                      <a:lvl6pPr marL="25146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6pPr>
                      <a:lvl7pPr marL="29718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7pPr>
                      <a:lvl8pPr marL="34290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8pPr>
                      <a:lvl9pPr marL="38862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返回num的自然对数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>
                  <a:txBody>
                    <a:bodyPr/>
                    <a:lstStyle>
                      <a:lvl1pPr>
                        <a:spcBef>
                          <a:spcPts val="1690"/>
                        </a:spcBef>
                        <a:buSzPct val="108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1pPr>
                      <a:lvl2pPr marL="742950" indent="-332105">
                        <a:spcBef>
                          <a:spcPts val="1690"/>
                        </a:spcBef>
                        <a:buSzPct val="54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2pPr>
                      <a:lvl3pPr marL="1143000" indent="-285750">
                        <a:spcBef>
                          <a:spcPts val="1690"/>
                        </a:spcBef>
                        <a:buClr>
                          <a:srgbClr val="5BB5F4"/>
                        </a:buClr>
                        <a:buSzPct val="40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3pPr>
                      <a:lvl4pPr marL="1600200" indent="-47625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4pPr>
                      <a:lvl5pPr marL="2057400" indent="-62103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5pPr>
                      <a:lvl6pPr marL="25146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6pPr>
                      <a:lvl7pPr marL="29718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7pPr>
                      <a:lvl8pPr marL="34290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8pPr>
                      <a:lvl9pPr marL="38862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Math.pow(num,power)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690"/>
                        </a:spcBef>
                        <a:buSzPct val="108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1pPr>
                      <a:lvl2pPr marL="742950" indent="-332105">
                        <a:spcBef>
                          <a:spcPts val="1690"/>
                        </a:spcBef>
                        <a:buSzPct val="54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2pPr>
                      <a:lvl3pPr marL="1143000" indent="-285750">
                        <a:spcBef>
                          <a:spcPts val="1690"/>
                        </a:spcBef>
                        <a:buClr>
                          <a:srgbClr val="5BB5F4"/>
                        </a:buClr>
                        <a:buSzPct val="40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3pPr>
                      <a:lvl4pPr marL="1600200" indent="-47625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4pPr>
                      <a:lvl5pPr marL="2057400" indent="-62103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5pPr>
                      <a:lvl6pPr marL="25146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6pPr>
                      <a:lvl7pPr marL="29718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7pPr>
                      <a:lvl8pPr marL="34290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8pPr>
                      <a:lvl9pPr marL="38862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返回num的power次幂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>
                  <a:txBody>
                    <a:bodyPr/>
                    <a:lstStyle>
                      <a:lvl1pPr>
                        <a:spcBef>
                          <a:spcPts val="1690"/>
                        </a:spcBef>
                        <a:buSzPct val="108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1pPr>
                      <a:lvl2pPr marL="742950" indent="-332105">
                        <a:spcBef>
                          <a:spcPts val="1690"/>
                        </a:spcBef>
                        <a:buSzPct val="54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2pPr>
                      <a:lvl3pPr marL="1143000" indent="-285750">
                        <a:spcBef>
                          <a:spcPts val="1690"/>
                        </a:spcBef>
                        <a:buClr>
                          <a:srgbClr val="5BB5F4"/>
                        </a:buClr>
                        <a:buSzPct val="40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3pPr>
                      <a:lvl4pPr marL="1600200" indent="-47625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4pPr>
                      <a:lvl5pPr marL="2057400" indent="-62103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5pPr>
                      <a:lvl6pPr marL="25146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6pPr>
                      <a:lvl7pPr marL="29718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7pPr>
                      <a:lvl8pPr marL="34290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8pPr>
                      <a:lvl9pPr marL="38862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Math.sqrt(num)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690"/>
                        </a:spcBef>
                        <a:buSzPct val="108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1pPr>
                      <a:lvl2pPr marL="742950" indent="-332105">
                        <a:spcBef>
                          <a:spcPts val="1690"/>
                        </a:spcBef>
                        <a:buSzPct val="54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2pPr>
                      <a:lvl3pPr marL="1143000" indent="-285750">
                        <a:spcBef>
                          <a:spcPts val="1690"/>
                        </a:spcBef>
                        <a:buClr>
                          <a:srgbClr val="5BB5F4"/>
                        </a:buClr>
                        <a:buSzPct val="40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3pPr>
                      <a:lvl4pPr marL="1600200" indent="-47625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4pPr>
                      <a:lvl5pPr marL="2057400" indent="-62103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5pPr>
                      <a:lvl6pPr marL="25146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6pPr>
                      <a:lvl7pPr marL="29718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7pPr>
                      <a:lvl8pPr marL="34290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8pPr>
                      <a:lvl9pPr marL="38862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返回num的平方根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>
                  <a:txBody>
                    <a:bodyPr/>
                    <a:lstStyle>
                      <a:lvl1pPr>
                        <a:spcBef>
                          <a:spcPts val="1690"/>
                        </a:spcBef>
                        <a:buSzPct val="108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1pPr>
                      <a:lvl2pPr marL="742950" indent="-332105">
                        <a:spcBef>
                          <a:spcPts val="1690"/>
                        </a:spcBef>
                        <a:buSzPct val="54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2pPr>
                      <a:lvl3pPr marL="1143000" indent="-285750">
                        <a:spcBef>
                          <a:spcPts val="1690"/>
                        </a:spcBef>
                        <a:buClr>
                          <a:srgbClr val="5BB5F4"/>
                        </a:buClr>
                        <a:buSzPct val="40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3pPr>
                      <a:lvl4pPr marL="1600200" indent="-47625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4pPr>
                      <a:lvl5pPr marL="2057400" indent="-62103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5pPr>
                      <a:lvl6pPr marL="25146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6pPr>
                      <a:lvl7pPr marL="29718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7pPr>
                      <a:lvl8pPr marL="34290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8pPr>
                      <a:lvl9pPr marL="38862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Math.atan(x)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690"/>
                        </a:spcBef>
                        <a:buSzPct val="108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1pPr>
                      <a:lvl2pPr marL="742950" indent="-332105">
                        <a:spcBef>
                          <a:spcPts val="1690"/>
                        </a:spcBef>
                        <a:buSzPct val="54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2pPr>
                      <a:lvl3pPr marL="1143000" indent="-285750">
                        <a:spcBef>
                          <a:spcPts val="1690"/>
                        </a:spcBef>
                        <a:buClr>
                          <a:srgbClr val="5BB5F4"/>
                        </a:buClr>
                        <a:buSzPct val="40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3pPr>
                      <a:lvl4pPr marL="1600200" indent="-47625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4pPr>
                      <a:lvl5pPr marL="2057400" indent="-62103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5pPr>
                      <a:lvl6pPr marL="25146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6pPr>
                      <a:lvl7pPr marL="29718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7pPr>
                      <a:lvl8pPr marL="34290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8pPr>
                      <a:lvl9pPr marL="38862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返回x的反正切值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>
                  <a:txBody>
                    <a:bodyPr/>
                    <a:lstStyle>
                      <a:lvl1pPr>
                        <a:spcBef>
                          <a:spcPts val="1690"/>
                        </a:spcBef>
                        <a:buSzPct val="108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1pPr>
                      <a:lvl2pPr marL="742950" indent="-332105">
                        <a:spcBef>
                          <a:spcPts val="1690"/>
                        </a:spcBef>
                        <a:buSzPct val="54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2pPr>
                      <a:lvl3pPr marL="1143000" indent="-285750">
                        <a:spcBef>
                          <a:spcPts val="1690"/>
                        </a:spcBef>
                        <a:buClr>
                          <a:srgbClr val="5BB5F4"/>
                        </a:buClr>
                        <a:buSzPct val="40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3pPr>
                      <a:lvl4pPr marL="1600200" indent="-47625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4pPr>
                      <a:lvl5pPr marL="2057400" indent="-62103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5pPr>
                      <a:lvl6pPr marL="25146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6pPr>
                      <a:lvl7pPr marL="29718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7pPr>
                      <a:lvl8pPr marL="34290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8pPr>
                      <a:lvl9pPr marL="38862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Math.atan2(y,x)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690"/>
                        </a:spcBef>
                        <a:buSzPct val="108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1pPr>
                      <a:lvl2pPr marL="742950" indent="-332105">
                        <a:spcBef>
                          <a:spcPts val="1690"/>
                        </a:spcBef>
                        <a:buSzPct val="54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2pPr>
                      <a:lvl3pPr marL="1143000" indent="-285750">
                        <a:spcBef>
                          <a:spcPts val="1690"/>
                        </a:spcBef>
                        <a:buClr>
                          <a:srgbClr val="5BB5F4"/>
                        </a:buClr>
                        <a:buSzPct val="40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3pPr>
                      <a:lvl4pPr marL="1600200" indent="-47625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4pPr>
                      <a:lvl5pPr marL="2057400" indent="-62103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5pPr>
                      <a:lvl6pPr marL="25146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6pPr>
                      <a:lvl7pPr marL="29718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7pPr>
                      <a:lvl8pPr marL="34290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8pPr>
                      <a:lvl9pPr marL="38862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返回y/x的反正切值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>
                  <a:txBody>
                    <a:bodyPr/>
                    <a:lstStyle>
                      <a:lvl1pPr>
                        <a:spcBef>
                          <a:spcPts val="1690"/>
                        </a:spcBef>
                        <a:buSzPct val="108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1pPr>
                      <a:lvl2pPr marL="742950" indent="-332105">
                        <a:spcBef>
                          <a:spcPts val="1690"/>
                        </a:spcBef>
                        <a:buSzPct val="54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2pPr>
                      <a:lvl3pPr marL="1143000" indent="-285750">
                        <a:spcBef>
                          <a:spcPts val="1690"/>
                        </a:spcBef>
                        <a:buClr>
                          <a:srgbClr val="5BB5F4"/>
                        </a:buClr>
                        <a:buSzPct val="40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3pPr>
                      <a:lvl4pPr marL="1600200" indent="-47625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4pPr>
                      <a:lvl5pPr marL="2057400" indent="-62103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5pPr>
                      <a:lvl6pPr marL="25146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6pPr>
                      <a:lvl7pPr marL="29718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7pPr>
                      <a:lvl8pPr marL="34290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8pPr>
                      <a:lvl9pPr marL="38862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Math.tan(x)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690"/>
                        </a:spcBef>
                        <a:buSzPct val="108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1pPr>
                      <a:lvl2pPr marL="742950" indent="-332105">
                        <a:spcBef>
                          <a:spcPts val="1690"/>
                        </a:spcBef>
                        <a:buSzPct val="54000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2pPr>
                      <a:lvl3pPr marL="1143000" indent="-285750">
                        <a:spcBef>
                          <a:spcPts val="1690"/>
                        </a:spcBef>
                        <a:buClr>
                          <a:srgbClr val="5BB5F4"/>
                        </a:buClr>
                        <a:buSzPct val="40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3pPr>
                      <a:lvl4pPr marL="1600200" indent="-47625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4pPr>
                      <a:lvl5pPr marL="2057400" indent="-621030">
                        <a:spcBef>
                          <a:spcPts val="1690"/>
                        </a:spcBef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5pPr>
                      <a:lvl6pPr marL="25146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6pPr>
                      <a:lvl7pPr marL="29718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7pPr>
                      <a:lvl8pPr marL="34290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8pPr>
                      <a:lvl9pPr marL="3886200" indent="-621030" eaLnBrk="0" fontAlgn="base" hangingPunct="0">
                        <a:spcBef>
                          <a:spcPts val="1690"/>
                        </a:spcBef>
                        <a:spcAft>
                          <a:spcPct val="0"/>
                        </a:spcAft>
                        <a:buSzPct val="171000"/>
                        <a:buFont typeface="Thonburi" charset="-34"/>
                        <a:defRPr sz="1900">
                          <a:solidFill>
                            <a:schemeClr val="tx1"/>
                          </a:solidFill>
                          <a:latin typeface="Hiragino Sans GB W3" pitchFamily="2" charset="-122"/>
                          <a:ea typeface="MS PGothic" panose="020B0600070205080204" pitchFamily="2" charset="-128"/>
                          <a:sym typeface="Hiragino Sans GB W3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返回弧度x的正切值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常用属性</a:t>
            </a:r>
            <a:endParaRPr lang="zh-CN" altLang="en-US"/>
          </a:p>
        </p:txBody>
      </p:sp>
      <p:sp>
        <p:nvSpPr>
          <p:cNvPr id="7170" name="TextBox 3"/>
          <p:cNvSpPr txBox="1"/>
          <p:nvPr/>
        </p:nvSpPr>
        <p:spPr>
          <a:xfrm>
            <a:off x="382905" y="1135380"/>
            <a:ext cx="3276600" cy="1463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Math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对象包含的属性大部分是数学计算中可能会用到的一些特殊值：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graphicFrame>
        <p:nvGraphicFramePr>
          <p:cNvPr id="7172" name="Group 4"/>
          <p:cNvGraphicFramePr>
            <a:graphicFrameLocks noGrp="1"/>
          </p:cNvGraphicFramePr>
          <p:nvPr/>
        </p:nvGraphicFramePr>
        <p:xfrm>
          <a:off x="3769995" y="1206500"/>
          <a:ext cx="4803140" cy="3810635"/>
        </p:xfrm>
        <a:graphic>
          <a:graphicData uri="http://schemas.openxmlformats.org/drawingml/2006/table">
            <a:tbl>
              <a:tblPr/>
              <a:tblGrid>
                <a:gridCol w="2401570"/>
                <a:gridCol w="2401570"/>
              </a:tblGrid>
              <a:tr h="48768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属性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说明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261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Math.E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自然对数的底数，常量e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Math.LN10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10的自然对数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Math.LN2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2的自然对数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1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Math.LOG2E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以2为底e的自然对数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1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Math.LOG10E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以10为底e的自然对数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Math.PI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π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Math.SQRT1_2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iragino Sans GB W3" pitchFamily="2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½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的平方根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iragino Sans GB W3" pitchFamily="2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Math.SQRT2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8000"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Hiragino Sans GB W3" pitchFamily="2" charset="-122"/>
                        </a:rPr>
                        <a:t>2的平方根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Hiragino Sans GB W3" pitchFamily="2" charset="-122"/>
                      </a:endParaRPr>
                    </a:p>
                  </a:txBody>
                  <a:tcPr marL="121931" marR="121931" marT="60969" marB="609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课程总结</a:t>
            </a:r>
            <a:endParaRPr lang="zh-CN" altLang="en-US"/>
          </a:p>
        </p:txBody>
      </p:sp>
      <p:sp>
        <p:nvSpPr>
          <p:cNvPr id="22529" name="TextBox 3"/>
          <p:cNvSpPr txBox="1"/>
          <p:nvPr/>
        </p:nvSpPr>
        <p:spPr>
          <a:xfrm>
            <a:off x="427355" y="1000125"/>
            <a:ext cx="7981315" cy="3561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latinLnBrk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常用属性的应用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spcBef>
                <a:spcPts val="800"/>
              </a:spcBef>
              <a:spcAft>
                <a:spcPts val="800"/>
              </a:spcAf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        Math.PI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π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值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）      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Math.sqrt(num)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num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的平方根）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舍入取整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>
                <a:latin typeface="Gill Sans" pitchFamily="2" charset="0"/>
                <a:ea typeface="MS PGothic" panose="020B0600070205080204" pitchFamily="2" charset="-128"/>
                <a:sym typeface="Hiragino Sans GB W3" pitchFamily="2" charset="-122"/>
              </a:rPr>
              <a:t>  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Math.ceil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（向上取整）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2" charset="-122"/>
            </a:endParaRPr>
          </a:p>
          <a:p>
            <a:pPr marL="266700" lvl="0" indent="-266700"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          Math.floor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  （向下取整）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2" charset="-122"/>
            </a:endParaRPr>
          </a:p>
          <a:p>
            <a:pPr marL="266700" lvl="0" indent="-266700"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          Math.round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（四舍五入）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随机函数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>
              <a:spcBef>
                <a:spcPts val="2350"/>
              </a:spcBef>
              <a:buSzPct val="108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        Math.random( )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（范围：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0&lt;num&lt;1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本章目标</a:t>
            </a:r>
            <a:endParaRPr lang="zh-CN" altLang="en-US"/>
          </a:p>
        </p:txBody>
      </p:sp>
      <p:sp>
        <p:nvSpPr>
          <p:cNvPr id="5122" name="TextBox 3"/>
          <p:cNvSpPr txBox="1"/>
          <p:nvPr/>
        </p:nvSpPr>
        <p:spPr>
          <a:xfrm>
            <a:off x="787400" y="1405255"/>
            <a:ext cx="8021955" cy="2052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168275" lvl="1" indent="-168275" eaLnBrk="1" latinLnBrk="1" hangingPunct="1">
              <a:lnSpc>
                <a:spcPct val="17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能够说出Math对象包含的一些属性和方法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168275" lvl="1" indent="-168275" eaLnBrk="1" latinLnBrk="1" hangingPunct="1">
              <a:lnSpc>
                <a:spcPct val="17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能够根据Math对象属性或方法的特性进行合理的运用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168275" lvl="1" indent="-168275" eaLnBrk="1" latinLnBrk="1" hangingPunct="1">
              <a:lnSpc>
                <a:spcPct val="17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掌握random()方法与舍入方法配合实现不同数值范围内的取值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课程总结</a:t>
            </a:r>
            <a:endParaRPr lang="zh-CN" altLang="en-US"/>
          </a:p>
        </p:txBody>
      </p:sp>
      <p:sp>
        <p:nvSpPr>
          <p:cNvPr id="23553" name="TextBox 3"/>
          <p:cNvSpPr txBox="1"/>
          <p:nvPr/>
        </p:nvSpPr>
        <p:spPr>
          <a:xfrm>
            <a:off x="561975" y="1135380"/>
            <a:ext cx="7263130" cy="3627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最大值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/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最小值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3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         min ( )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获取一组数中的最小值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2" charset="-122"/>
            </a:endParaRPr>
          </a:p>
          <a:p>
            <a:pPr marL="266700" lvl="0" indent="-266700" eaLnBrk="0" hangingPunct="0">
              <a:lnSpc>
                <a:spcPct val="13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         max ( )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获取一组数中的最大值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三角函数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        sin ( )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取值范围：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-1&lt;=y&lt;=1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2" charset="-122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        cos ( )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取值范围：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-1&lt;=y&lt;=1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2" charset="-122"/>
            </a:endParaRPr>
          </a:p>
          <a:p>
            <a:pPr marL="266700" lvl="0" indent="-266700" eaLnBrk="0" hangingPunct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        根据其取值范围配合计时器实现物体的圆周运动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内容概要</a:t>
            </a:r>
            <a:endParaRPr lang="zh-CN" altLang="en-US"/>
          </a:p>
        </p:txBody>
      </p:sp>
      <p:sp>
        <p:nvSpPr>
          <p:cNvPr id="6146" name="TextBox 3"/>
          <p:cNvSpPr txBox="1"/>
          <p:nvPr/>
        </p:nvSpPr>
        <p:spPr>
          <a:xfrm>
            <a:off x="427355" y="1135380"/>
            <a:ext cx="7613015" cy="3342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常用属性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50000"/>
              </a:lnSpc>
              <a:spcAft>
                <a:spcPts val="800"/>
              </a:spcAf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Math.PI（ π 值）、 Math.SQRT（平方根）…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常用方法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0" lvl="1" indent="0" eaLnBrk="1" latinLnBrk="1" hangingPunct="1">
              <a:lnSpc>
                <a:spcPct val="150000"/>
              </a:lnSpc>
              <a:spcAft>
                <a:spcPts val="800"/>
              </a:spcAf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最大/最小值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min 、max  （重要）</a:t>
            </a:r>
            <a:endParaRPr lang="en-US" altLang="zh-CN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0" lvl="1" indent="0" eaLnBrk="1" latinLnBrk="1" hangingPunct="1">
              <a:lnSpc>
                <a:spcPct val="150000"/>
              </a:lnSpc>
              <a:spcAft>
                <a:spcPts val="800"/>
              </a:spcAft>
            </a:pP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舍入取整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ceil、floor、round（重要）</a:t>
            </a:r>
            <a:endParaRPr lang="en-US" altLang="zh-CN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0" lvl="1" indent="0" eaLnBrk="1" latinLnBrk="1" hangingPunct="1">
              <a:lnSpc>
                <a:spcPct val="150000"/>
              </a:lnSpc>
              <a:spcAft>
                <a:spcPts val="800"/>
              </a:spcAf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舍入取整</a:t>
            </a:r>
            <a:endParaRPr lang="zh-CN" altLang="en-US"/>
          </a:p>
        </p:txBody>
      </p:sp>
      <p:sp>
        <p:nvSpPr>
          <p:cNvPr id="8194" name="TextBox 3"/>
          <p:cNvSpPr txBox="1"/>
          <p:nvPr/>
        </p:nvSpPr>
        <p:spPr>
          <a:xfrm>
            <a:off x="247650" y="1479550"/>
            <a:ext cx="8621395" cy="3034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向上舍入小数点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342900" lvl="1" indent="-3429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Math.ceil（）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342900" lvl="1" indent="-3429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//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只要小数点大于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0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，那么整数位就直接加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然后取整     它将数值向上舍入为最接近的整数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342900" lvl="1" indent="-3429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向下舍入小数点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342900" lvl="1" indent="-3429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Math.floor（）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//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只要小数点前面的整数      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它将数值向下舍入为最接近的整数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342900" lvl="1" indent="-3429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标准的四舍五入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342900" lvl="1" indent="-3429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Math.round（）                                            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它将数值四舍五入为最接近的整数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舍入取整练习</a:t>
            </a:r>
            <a:endParaRPr lang="zh-CN" altLang="en-US"/>
          </a:p>
        </p:txBody>
      </p:sp>
      <p:sp>
        <p:nvSpPr>
          <p:cNvPr id="9218" name="TextBox 3"/>
          <p:cNvSpPr txBox="1"/>
          <p:nvPr/>
        </p:nvSpPr>
        <p:spPr>
          <a:xfrm>
            <a:off x="328295" y="1287145"/>
            <a:ext cx="7583170" cy="3669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46100" lvl="1" indent="-209550" eaLnBrk="1" hangingPunct="1">
              <a:lnSpc>
                <a:spcPct val="100000"/>
              </a:lnSpc>
              <a:spcAft>
                <a:spcPts val="160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小练习：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946150" lvl="2" indent="-209550" eaLnBrk="1" hangingPunct="1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Math.ceil（25.3）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946150" lvl="2" indent="-209550" eaLnBrk="1" hangingPunct="1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Math.ceil（25.6）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946150" lvl="2" indent="-209550" eaLnBrk="1" hangingPunct="1">
              <a:lnSpc>
                <a:spcPct val="18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Math.floor（25.5）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946150" lvl="2" indent="-209550" eaLnBrk="1" hangingPunct="1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Math.floor（25.3）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946150" lvl="2" indent="-209550" eaLnBrk="1" hangingPunct="1">
              <a:lnSpc>
                <a:spcPct val="18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Math.round（25.6）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946150" lvl="2" indent="-209550" eaLnBrk="1" hangingPunct="1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Math.round（25.3）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latinLnBrk="1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最大最小值</a:t>
            </a:r>
            <a:endParaRPr lang="zh-CN" altLang="en-US"/>
          </a:p>
        </p:txBody>
      </p:sp>
      <p:sp>
        <p:nvSpPr>
          <p:cNvPr id="10242" name="TextBox 3"/>
          <p:cNvSpPr txBox="1"/>
          <p:nvPr/>
        </p:nvSpPr>
        <p:spPr>
          <a:xfrm>
            <a:off x="427355" y="1089025"/>
            <a:ext cx="8483600" cy="8839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532130" eaLnBrk="1" hangingPunct="1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min和max方法用于确定一组数值中的最小值和最大值。它可以接受任意多的参数。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243" name="文本框 1"/>
          <p:cNvSpPr txBox="1"/>
          <p:nvPr/>
        </p:nvSpPr>
        <p:spPr>
          <a:xfrm>
            <a:off x="427355" y="1973580"/>
            <a:ext cx="8268970" cy="1463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0" indent="-34290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获取最大值的语法格式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0" lvl="1" indent="0" eaLnBrk="0" hangingPunct="0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Math.max ( num1,num2, … )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342900" lvl="0" indent="-342900" eaLnBrk="0" hangingPunct="0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                                      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获取参数中最大值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244" name="矩形 3"/>
          <p:cNvSpPr/>
          <p:nvPr/>
        </p:nvSpPr>
        <p:spPr>
          <a:xfrm>
            <a:off x="427355" y="3280410"/>
            <a:ext cx="8315325" cy="1463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0" indent="-34290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获取最小值的语法格式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0" lvl="1" indent="0" eaLnBrk="0" hangingPunct="0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Math.m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( num1,num2, … )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342900" lvl="0" indent="-342900" eaLnBrk="0" hangingPunct="0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                                      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获取参数中最小值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最大值最小值练习</a:t>
            </a:r>
            <a:endParaRPr lang="zh-CN" altLang="en-US"/>
          </a:p>
        </p:txBody>
      </p:sp>
      <p:sp>
        <p:nvSpPr>
          <p:cNvPr id="11266" name="TextBox 3"/>
          <p:cNvSpPr txBox="1"/>
          <p:nvPr/>
        </p:nvSpPr>
        <p:spPr>
          <a:xfrm>
            <a:off x="427355" y="1215390"/>
            <a:ext cx="7743190" cy="33934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小练习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1298575" lvl="3" indent="-168275" eaLnBrk="1" hangingPunct="1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 max = Math.max(8,5,95,7,55,32);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1298575" lvl="3" indent="-168275" eaLnBrk="1" hangingPunct="1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alert(max);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1298575" lvl="3" indent="-168275" eaLnBrk="1" hangingPunct="1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问此处弹出max值为多少？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1298575" lvl="3" indent="-168275" eaLnBrk="1" hangingPunct="1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 min=Math.min(10,25,45,22,57,7);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1298575" lvl="3" indent="-168275" eaLnBrk="1" hangingPunct="1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alert(min);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1298575" lvl="3" indent="-168275" eaLnBrk="1" hangingPunct="1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问此处弹出min值为多少？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最大值最小值练习</a:t>
            </a:r>
            <a:endParaRPr lang="zh-CN" altLang="en-US"/>
          </a:p>
        </p:txBody>
      </p:sp>
      <p:sp>
        <p:nvSpPr>
          <p:cNvPr id="12291" name="矩形 1"/>
          <p:cNvSpPr/>
          <p:nvPr/>
        </p:nvSpPr>
        <p:spPr>
          <a:xfrm>
            <a:off x="103505" y="1216025"/>
            <a:ext cx="8780780" cy="31394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思考：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设一个数字变量，当这一变量大于500的时候，让这个变量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的值等于500；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var num = 505;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eaLnBrk="0" hangingPunct="0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实现1：if ( num &gt; 500 ) { num = 500；}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eaLnBrk="0" hangingPunct="0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实现2：num = Math.min( num ,500 )；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4" name="图片 3" descr="问号13.jp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3570" y="2219960"/>
            <a:ext cx="2559685" cy="2559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6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291">
                                            <p:txEl>
                                              <p:charRg st="6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charRg st="6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05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charRg st="105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charRg st="105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随机数</a:t>
            </a:r>
            <a:endParaRPr lang="zh-CN" altLang="en-US"/>
          </a:p>
        </p:txBody>
      </p:sp>
      <p:sp>
        <p:nvSpPr>
          <p:cNvPr id="13314" name="TextBox 3"/>
          <p:cNvSpPr txBox="1"/>
          <p:nvPr/>
        </p:nvSpPr>
        <p:spPr>
          <a:xfrm>
            <a:off x="427355" y="982980"/>
            <a:ext cx="7990840" cy="1930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随机函数语法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742950" lvl="1" indent="-285750" eaLnBrk="1" hangingPunct="1">
              <a:spcBef>
                <a:spcPts val="2400"/>
              </a:spcBef>
              <a:buSzPct val="54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       Math.random ( )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2" charset="-122"/>
            </a:endParaRPr>
          </a:p>
          <a:p>
            <a:pPr marL="742950" lvl="1" indent="-285750" eaLnBrk="0" hangingPunct="0">
              <a:lnSpc>
                <a:spcPct val="22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                        返回介于0~1之间的随机小数</a:t>
            </a:r>
            <a:endParaRPr lang="zh-CN" altLang="en-US" sz="2000">
              <a:solidFill>
                <a:srgbClr val="FF0000"/>
              </a:solidFill>
              <a:latin typeface="Gill Sans" pitchFamily="2" charset="0"/>
              <a:ea typeface="宋体" panose="02010600030101010101" pitchFamily="2" charset="-122"/>
              <a:sym typeface="Hiragino Sans GB W3" pitchFamily="2" charset="-122"/>
            </a:endParaRPr>
          </a:p>
        </p:txBody>
      </p:sp>
      <p:sp>
        <p:nvSpPr>
          <p:cNvPr id="13315" name="TextBox 3"/>
          <p:cNvSpPr txBox="1"/>
          <p:nvPr/>
        </p:nvSpPr>
        <p:spPr>
          <a:xfrm>
            <a:off x="445770" y="2894330"/>
            <a:ext cx="7780020" cy="19069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弹一弹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     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2" charset="-122"/>
            </a:endParaRPr>
          </a:p>
          <a:p>
            <a:pPr marL="266700" lvl="0" indent="-266700" latinLnBrk="1">
              <a:lnSpc>
                <a:spcPct val="150000"/>
              </a:lnSpc>
              <a:spcAft>
                <a:spcPts val="800"/>
              </a:spcAf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           alert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Math.random ( 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2" charset="-122"/>
            </a:endParaRPr>
          </a:p>
          <a:p>
            <a:pPr marL="0" lvl="1" indent="0" eaLnBrk="1" latinLnBrk="1" hangingPunct="1">
              <a:lnSpc>
                <a:spcPct val="229000"/>
              </a:lnSpc>
              <a:spcAft>
                <a:spcPts val="800"/>
              </a:spcAf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              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看看返回的是什么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pitchFamily="2" charset="-122"/>
            </a:endParaRPr>
          </a:p>
        </p:txBody>
      </p:sp>
      <p:sp>
        <p:nvSpPr>
          <p:cNvPr id="13316" name="矩形 1"/>
          <p:cNvSpPr/>
          <p:nvPr/>
        </p:nvSpPr>
        <p:spPr>
          <a:xfrm>
            <a:off x="3805555" y="4324033"/>
            <a:ext cx="2038350" cy="4178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 eaLnBrk="0" hangingPunct="0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？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3318" name="TextBox 3"/>
          <p:cNvSpPr txBox="1"/>
          <p:nvPr/>
        </p:nvSpPr>
        <p:spPr>
          <a:xfrm>
            <a:off x="6099175" y="2297430"/>
            <a:ext cx="4086225" cy="548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latinLnBrk="1">
              <a:lnSpc>
                <a:spcPct val="150000"/>
              </a:lnSpc>
              <a:spcAft>
                <a:spcPts val="800"/>
              </a:spcAft>
            </a:pPr>
            <a:r>
              <a:rPr lang="zh-CN" altLang="en-US" sz="20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pitchFamily="2" charset="-122"/>
              </a:rPr>
              <a:t>     注意：不包括 0 和 1</a:t>
            </a:r>
            <a:r>
              <a:rPr lang="zh-CN" altLang="en-US" sz="2000">
                <a:solidFill>
                  <a:srgbClr val="FFFF00"/>
                </a:solidFill>
                <a:latin typeface="Gill Sans" pitchFamily="2" charset="0"/>
                <a:ea typeface="宋体" panose="02010600030101010101" pitchFamily="2" charset="-122"/>
                <a:sym typeface="Hiragino Sans GB W3" pitchFamily="2" charset="-122"/>
              </a:rPr>
              <a:t>   </a:t>
            </a:r>
            <a:endParaRPr lang="zh-CN" altLang="en-US" sz="2000">
              <a:solidFill>
                <a:srgbClr val="FFFF00"/>
              </a:solidFill>
              <a:latin typeface="Gill Sans" pitchFamily="2" charset="0"/>
              <a:ea typeface="宋体" panose="02010600030101010101" pitchFamily="2" charset="-122"/>
              <a:sym typeface="Hiragino Sans GB W3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3025</Words>
  <Application>WPS 演示</Application>
  <PresentationFormat>全屏显示(16:9)</PresentationFormat>
  <Paragraphs>280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Wingdings 3</vt:lpstr>
      <vt:lpstr>Century Gothic</vt:lpstr>
      <vt:lpstr>隶书</vt:lpstr>
      <vt:lpstr>Gill Sans</vt:lpstr>
      <vt:lpstr>Hiragino Sans GB W3</vt:lpstr>
      <vt:lpstr>MS PGothic</vt:lpstr>
      <vt:lpstr>Thonburi</vt:lpstr>
      <vt:lpstr>Segoe Print</vt:lpstr>
      <vt:lpstr>Symbol</vt:lpstr>
      <vt:lpstr>Angsana New</vt:lpstr>
      <vt:lpstr>Calibri</vt:lpstr>
      <vt:lpstr>Arial Unicode MS</vt:lpstr>
      <vt:lpstr>模板</vt:lpstr>
      <vt:lpstr>Math对象</vt:lpstr>
      <vt:lpstr>本章目标</vt:lpstr>
      <vt:lpstr>内容概要</vt:lpstr>
      <vt:lpstr>舍入取整</vt:lpstr>
      <vt:lpstr>舍入取整练习</vt:lpstr>
      <vt:lpstr>最大最小值</vt:lpstr>
      <vt:lpstr>最大值最小值练习</vt:lpstr>
      <vt:lpstr>最大值最小值练习</vt:lpstr>
      <vt:lpstr>随机数</vt:lpstr>
      <vt:lpstr>随机数练习</vt:lpstr>
      <vt:lpstr>三角函数</vt:lpstr>
      <vt:lpstr>三角函数</vt:lpstr>
      <vt:lpstr>弧度与角度转换</vt:lpstr>
      <vt:lpstr>正弦运动练习</vt:lpstr>
      <vt:lpstr>正弦运动练习</vt:lpstr>
      <vt:lpstr>正弦运动练习</vt:lpstr>
      <vt:lpstr>其他常用函数</vt:lpstr>
      <vt:lpstr>常用属性</vt:lpstr>
      <vt:lpstr>课程总结</vt:lpstr>
      <vt:lpstr>课程总结</vt:lpstr>
      <vt:lpstr>谢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284</cp:revision>
  <dcterms:created xsi:type="dcterms:W3CDTF">2015-11-14T02:39:00Z</dcterms:created>
  <dcterms:modified xsi:type="dcterms:W3CDTF">2016-09-05T07:22:34Z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