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562" r:id="rId4"/>
    <p:sldId id="563" r:id="rId5"/>
    <p:sldId id="564" r:id="rId6"/>
    <p:sldId id="565" r:id="rId7"/>
    <p:sldId id="566" r:id="rId8"/>
    <p:sldId id="567" r:id="rId9"/>
    <p:sldId id="568" r:id="rId10"/>
    <p:sldId id="569" r:id="rId11"/>
    <p:sldId id="570" r:id="rId12"/>
    <p:sldId id="571" r:id="rId13"/>
    <p:sldId id="572" r:id="rId14"/>
    <p:sldId id="300" r:id="rId1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72" autoAdjust="0"/>
  </p:normalViewPr>
  <p:slideViewPr>
    <p:cSldViewPr>
      <p:cViewPr varScale="1">
        <p:scale>
          <a:sx n="88" d="100"/>
          <a:sy n="88" d="100"/>
        </p:scale>
        <p:origin x="-87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FAF4C-9BD4-4CA3-89AB-4FAB774C45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B3DCE-519C-4343-824C-2D527DA7FDE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与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5954" y="1003697"/>
            <a:ext cx="65853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758432" y="1492765"/>
            <a:ext cx="7624763" cy="2877741"/>
          </a:xfrm>
          <a:prstGeom prst="rect">
            <a:avLst/>
          </a:prstGeom>
        </p:spPr>
        <p:txBody>
          <a:bodyPr lIns="68579" tIns="34289" rIns="68579" bIns="34289"/>
          <a:lstStyle>
            <a:lvl1pPr marL="428625" indent="-428625">
              <a:buFont typeface="Wingdings" panose="05000000000000000000" pitchFamily="2" charset="2"/>
              <a:buChar char="p"/>
              <a:defRPr sz="2700" b="1"/>
            </a:lvl1pPr>
            <a:lvl2pPr marL="556895" indent="-213995">
              <a:buFont typeface="Wingdings" panose="05000000000000000000" pitchFamily="2" charset="2"/>
              <a:buChar char="p"/>
              <a:defRPr sz="2400" b="1"/>
            </a:lvl2pPr>
            <a:lvl3pPr marL="857250" indent="-171450">
              <a:buFont typeface="Wingdings" panose="05000000000000000000" pitchFamily="2" charset="2"/>
              <a:buChar char="p"/>
              <a:defRPr sz="2100" b="1"/>
            </a:lvl3pPr>
            <a:lvl4pPr marL="1200150" indent="-171450">
              <a:buFont typeface="Wingdings" panose="05000000000000000000" pitchFamily="2" charset="2"/>
              <a:buChar char="p"/>
              <a:defRPr sz="1800" b="1"/>
            </a:lvl4pPr>
            <a:lvl5pPr marL="1543050" indent="-171450">
              <a:buFont typeface="Wingdings" panose="05000000000000000000" pitchFamily="2" charset="2"/>
              <a:buChar char="p"/>
              <a:defRPr sz="1800" b="1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07945-DE3A-4D38-BA85-E26F6232F492}" type="datetimeFigureOut">
              <a:rPr lang="en-US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2256" y="3067051"/>
            <a:ext cx="3544491" cy="180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 userDrawn="1"/>
        </p:nvSpPr>
        <p:spPr>
          <a:xfrm>
            <a:off x="1075135" y="121445"/>
            <a:ext cx="3508772" cy="120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1721645" y="1331120"/>
            <a:ext cx="5553075" cy="2208610"/>
          </a:xfrm>
          <a:prstGeom prst="rect">
            <a:avLst/>
          </a:prstGeom>
        </p:spPr>
        <p:txBody>
          <a:bodyPr lIns="68579" tIns="34289" rIns="68579" bIns="34289"/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10400" b="1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谢 谢</a:t>
            </a:r>
            <a:endParaRPr lang="zh-CN" altLang="en-US" sz="10400" b="1" dirty="0">
              <a:solidFill>
                <a:schemeClr val="tx2"/>
              </a:solidFill>
              <a:latin typeface="隶书" panose="02010509060101010101" pitchFamily="49" charset="-122"/>
              <a:ea typeface="隶书" panose="02010509060101010101" pitchFamily="49" charset="-122"/>
              <a:cs typeface="+mj-cs"/>
            </a:endParaRP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3194F-432A-4B39-96A2-5856FC00CBF3}" type="datetimeFigureOut">
              <a:rPr lang="en-US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5954" y="1003697"/>
            <a:ext cx="65853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444107" y="1384699"/>
            <a:ext cx="8296275" cy="3187304"/>
          </a:xfrm>
          <a:prstGeom prst="rect">
            <a:avLst/>
          </a:prstGeom>
        </p:spPr>
        <p:txBody>
          <a:bodyPr lIns="68579" tIns="34289" rIns="68579" bIns="34289"/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rgbClr val="FFC000"/>
                </a:solidFill>
              </a:defRPr>
            </a:lvl1pPr>
            <a:lvl2pPr marL="556895" indent="-213995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2pPr>
            <a:lvl3pPr marL="899795" indent="-213995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3pPr>
            <a:lvl4pPr marL="1242695" indent="-213995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4pPr>
            <a:lvl5pPr marL="1585595" indent="-213995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3ED69-AE86-4E96-A10D-460D9F7FB38B}" type="datetimeFigureOut">
              <a:rPr lang="en-US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730" y="521090"/>
            <a:ext cx="8565776" cy="2497186"/>
          </a:xfrm>
          <a:prstGeom prst="rect">
            <a:avLst/>
          </a:prstGeom>
        </p:spPr>
        <p:txBody>
          <a:bodyPr lIns="68579" tIns="34289" rIns="68579" bIns="34289" anchor="b"/>
          <a:lstStyle>
            <a:lvl1pPr algn="ctr">
              <a:defRPr sz="54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2729" y="3018272"/>
            <a:ext cx="8565777" cy="646065"/>
          </a:xfrm>
          <a:prstGeom prst="rect">
            <a:avLst/>
          </a:prstGeom>
        </p:spPr>
        <p:txBody>
          <a:bodyPr lIns="68579" tIns="34289" rIns="68579" bIns="34289" anchor="t"/>
          <a:lstStyle>
            <a:lvl1pPr marL="0" indent="0" algn="ctr">
              <a:buNone/>
              <a:defRPr b="1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CDC51-9407-4422-A6C6-9EA5060E0691}" type="datetimeFigureOut">
              <a:rPr lang="en-US"/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30B4FC2-7205-4121-B240-3EEEE280CF9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5954" y="1003697"/>
            <a:ext cx="65853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61368" y="339540"/>
            <a:ext cx="7430549" cy="830357"/>
          </a:xfrm>
          <a:prstGeom prst="rect">
            <a:avLst/>
          </a:prstGeom>
        </p:spPr>
        <p:txBody>
          <a:bodyPr vert="horz" lIns="68579" tIns="34289" rIns="68579" bIns="34289" rtlCol="0" anchor="t">
            <a:noAutofit/>
          </a:bodyPr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>
          <a:xfrm>
            <a:off x="713189" y="1465660"/>
            <a:ext cx="7839075" cy="3119438"/>
          </a:xfrm>
          <a:prstGeom prst="rect">
            <a:avLst/>
          </a:prstGeom>
        </p:spPr>
        <p:txBody>
          <a:bodyPr lIns="68579" tIns="34289" rIns="68579" bIns="34289"/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C8462-325E-4C74-A0C3-03F59B5ECA42}" type="datetimeFigureOut">
              <a:rPr lang="en-US"/>
            </a:fld>
            <a:endParaRPr lang="en-US" dirty="0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21" y="2146301"/>
            <a:ext cx="6619243" cy="1436736"/>
          </a:xfrm>
          <a:prstGeom prst="rect">
            <a:avLst/>
          </a:prstGeom>
        </p:spPr>
        <p:txBody>
          <a:bodyPr lIns="68579" tIns="34289" rIns="68579" bIns="34289" anchor="b"/>
          <a:lstStyle>
            <a:lvl1pPr algn="l">
              <a:defRPr sz="30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8" y="3583036"/>
            <a:ext cx="6619244" cy="645300"/>
          </a:xfrm>
          <a:prstGeom prst="rect">
            <a:avLst/>
          </a:prstGeom>
        </p:spPr>
        <p:txBody>
          <a:bodyPr lIns="68579" tIns="34289" rIns="68579" bIns="34289" anchor="t"/>
          <a:lstStyle>
            <a:lvl1pPr marL="0" indent="0" algn="l">
              <a:buNone/>
              <a:defRPr sz="1500" b="1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C5403-F17D-4B3A-A005-E845D68F2692}" type="datetimeFigureOut">
              <a:rPr lang="en-US"/>
            </a:fld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AC8DD06-C860-49BC-AD9D-2476497226E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457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6519" y="1545433"/>
            <a:ext cx="3748220" cy="3146822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70"/>
            <a:ext cx="4151846" cy="3150184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6E0B8-A06C-4372-B987-39E0DCD02777}" type="datetimeFigureOut">
              <a:rPr lang="en-US"/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47FCC1F-708F-4FCD-83FA-939CE4BA2FF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42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935" y="1428754"/>
            <a:ext cx="4363066" cy="430244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27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937" y="1885954"/>
            <a:ext cx="4363067" cy="2793626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17380" y="1415304"/>
            <a:ext cx="4284564" cy="434387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27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7380" y="1872504"/>
            <a:ext cx="4284564" cy="2820521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124C5F-C42B-4B07-A9E1-0593B93A149E}" type="datetimeFigureOut">
              <a:rPr lang="en-US"/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245F3CB-A4C7-4E56-92C8-44A043D4229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0457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F8880-9E2B-4986-8D94-E76E4EF169BF}" type="datetimeFigureOut">
              <a:rPr lang="en-US"/>
            </a:fld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6152A53-0A23-4E96-BDA3-40459A93E07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16"/>
          <p:cNvCxnSpPr/>
          <p:nvPr/>
        </p:nvCxnSpPr>
        <p:spPr>
          <a:xfrm>
            <a:off x="2794397" y="1600201"/>
            <a:ext cx="0" cy="2912269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7"/>
          <p:cNvCxnSpPr/>
          <p:nvPr/>
        </p:nvCxnSpPr>
        <p:spPr>
          <a:xfrm>
            <a:off x="5826919" y="1600202"/>
            <a:ext cx="0" cy="2832497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5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518" y="1485902"/>
            <a:ext cx="2364342" cy="430161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6178" y="2000254"/>
            <a:ext cx="2348684" cy="2679326"/>
          </a:xfrm>
          <a:prstGeom prst="rect">
            <a:avLst/>
          </a:prstGeom>
        </p:spPr>
        <p:txBody>
          <a:bodyPr lIns="68579" tIns="34289" rIns="68579" bIns="34289" anchor="t"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6" y="1485900"/>
            <a:ext cx="2786708" cy="425496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31" y="2000252"/>
            <a:ext cx="2796724" cy="2650271"/>
          </a:xfrm>
          <a:prstGeom prst="rect">
            <a:avLst/>
          </a:prstGeom>
        </p:spPr>
        <p:txBody>
          <a:bodyPr lIns="68579" tIns="34289" rIns="68579" bIns="34289" anchor="t"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48629" y="1485901"/>
            <a:ext cx="2697830" cy="417905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48629" y="2000251"/>
            <a:ext cx="2697830" cy="2602983"/>
          </a:xfrm>
          <a:prstGeom prst="rect">
            <a:avLst/>
          </a:prstGeom>
        </p:spPr>
        <p:txBody>
          <a:bodyPr lIns="68579" tIns="34289" rIns="68579" bIns="34289" anchor="t"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F01C6-6B35-413A-BB61-35DC036C0C9C}" type="datetimeFigureOut">
              <a:rPr lang="en-US"/>
            </a:fld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9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25B405-C1D4-4A5B-AD4A-6C01A99955A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5.png"/><Relationship Id="rId13" Type="http://schemas.openxmlformats.org/officeDocument/2006/relationships/image" Target="../media/image4.png"/><Relationship Id="rId12" Type="http://schemas.openxmlformats.org/officeDocument/2006/relationships/image" Target="../media/image3.png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7735491" y="4763"/>
            <a:ext cx="779859" cy="971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1" name="图片 14"/>
          <p:cNvPicPr>
            <a:picLocks noChangeAspect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11528" y="7144"/>
            <a:ext cx="2632472" cy="989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7"/>
          <p:cNvPicPr>
            <a:picLocks noChangeAspect="1"/>
          </p:cNvPicPr>
          <p:nvPr/>
        </p:nvPicPr>
        <p:blipFill>
          <a:blip r:embed="rId13" cstate="print"/>
          <a:srcRect l="3613"/>
          <a:stretch>
            <a:fillRect/>
          </a:stretch>
        </p:blipFill>
        <p:spPr bwMode="auto">
          <a:xfrm>
            <a:off x="0" y="2002632"/>
            <a:ext cx="3027760" cy="3140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9"/>
          <p:cNvPicPr>
            <a:picLocks noChangeAspect="1"/>
          </p:cNvPicPr>
          <p:nvPr/>
        </p:nvPicPr>
        <p:blipFill>
          <a:blip r:embed="rId14" cstate="print"/>
          <a:srcRect b="23320"/>
          <a:stretch>
            <a:fillRect/>
          </a:stretch>
        </p:blipFill>
        <p:spPr bwMode="auto">
          <a:xfrm>
            <a:off x="6454379" y="4572000"/>
            <a:ext cx="745331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31981" y="4812506"/>
            <a:ext cx="742950" cy="228600"/>
          </a:xfrm>
          <a:prstGeom prst="rect">
            <a:avLst/>
          </a:prstGeom>
        </p:spPr>
        <p:txBody>
          <a:bodyPr vert="horz" lIns="68580" tIns="34290" rIns="68580" bIns="3429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b="0" i="0">
                <a:solidFill>
                  <a:schemeClr val="tx1">
                    <a:tint val="75000"/>
                    <a:alpha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817CE30D-04C9-4F2C-853A-37EB3C0D5E78}" type="datetimeFigureOut">
              <a:rPr lang="en-US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557530" indent="-214630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857250" indent="-171450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200150" indent="-171450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1543050" indent="-171450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18796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itchFamily="18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itchFamily="18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itchFamily="18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itchFamily="18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9632" y="1923678"/>
            <a:ext cx="6694169" cy="676026"/>
          </a:xfrm>
        </p:spPr>
        <p:txBody>
          <a:bodyPr>
            <a:no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js-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闭包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79465" y="3158490"/>
            <a:ext cx="219456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</a:t>
            </a:r>
            <a:r>
              <a:rPr lang="zh-CN" altLang="en-US" sz="2800" dirty="0" smtClean="0"/>
              <a:t>第十九节</a:t>
            </a:r>
            <a:endParaRPr lang="zh-CN" altLang="en-US" sz="28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闭包的问题</a:t>
            </a:r>
            <a:endParaRPr lang="zh-CN" altLang="en-US"/>
          </a:p>
        </p:txBody>
      </p:sp>
      <p:sp>
        <p:nvSpPr>
          <p:cNvPr id="13314" name="文本占位符 32770"/>
          <p:cNvSpPr>
            <a:spLocks noGrp="1"/>
          </p:cNvSpPr>
          <p:nvPr/>
        </p:nvSpPr>
        <p:spPr>
          <a:xfrm>
            <a:off x="298450" y="774700"/>
            <a:ext cx="8729663" cy="2339975"/>
          </a:xfrm>
          <a:prstGeom prst="rect">
            <a:avLst/>
          </a:prstGeom>
          <a:noFill/>
          <a:ln w="9525">
            <a:noFill/>
          </a:ln>
        </p:spPr>
        <p:txBody>
          <a:bodyPr lIns="35723" tIns="35723" rIns="35723" bIns="35723" anchor="ctr"/>
          <a:lstStyle>
            <a:lvl1pPr marL="266700" lvl="0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/>
              </a:defRPr>
            </a:lvl1pPr>
            <a:lvl2pPr marL="678180" lvl="1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54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/>
              </a:defRPr>
            </a:lvl2pPr>
            <a:lvl3pPr marL="1123950" lvl="2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Clr>
                <a:srgbClr val="5BB5F4"/>
              </a:buClr>
              <a:buSzPct val="40000"/>
              <a:buFont typeface="Thonburi"/>
              <a:buChar char="๏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/>
              </a:defRPr>
            </a:lvl3pPr>
            <a:lvl4pPr marL="1525905" lvl="3" indent="-401955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/>
              </a:defRPr>
            </a:lvl4pPr>
            <a:lvl5pPr marL="1838325" lvl="4" indent="-40132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 sz="1800" dirty="0">
                <a:ea typeface="微软雅黑" panose="020B0503020204020204" pitchFamily="34" charset="-122"/>
              </a:rPr>
              <a:t>使用闭包的注意点</a:t>
            </a:r>
            <a:endParaRPr lang="zh-CN" altLang="en-US" sz="1800" dirty="0"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由于闭包会使得函数中的变量都被保存在内存中，内存消耗很大，所以不能滥用闭包，否则会造成网页的性能问题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在IE中可能导致内存泄露。解决方法是，在退出函数之前，将不使用的局部变量全部删除。//内存空间使用完毕之后未回收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315" name="图片 3277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5055" y="2870200"/>
            <a:ext cx="5323205" cy="21666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回调</a:t>
            </a:r>
            <a:endParaRPr lang="zh-CN" altLang="en-US"/>
          </a:p>
        </p:txBody>
      </p:sp>
      <p:sp>
        <p:nvSpPr>
          <p:cNvPr id="14338" name="TextBox 1"/>
          <p:cNvSpPr txBox="1"/>
          <p:nvPr/>
        </p:nvSpPr>
        <p:spPr>
          <a:xfrm>
            <a:off x="476250" y="1029653"/>
            <a:ext cx="1416050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回调函数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14339" name="Rectangle 7"/>
          <p:cNvSpPr/>
          <p:nvPr/>
        </p:nvSpPr>
        <p:spPr>
          <a:xfrm>
            <a:off x="1108075" y="1921828"/>
            <a:ext cx="6975475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经常应用在书写类、框架等公用性比较高的模块。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14340" name="Rectangle 7"/>
          <p:cNvSpPr/>
          <p:nvPr/>
        </p:nvSpPr>
        <p:spPr>
          <a:xfrm>
            <a:off x="1085850" y="2448878"/>
            <a:ext cx="6973888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把回调函数作为参数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pic>
        <p:nvPicPr>
          <p:cNvPr id="14341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4013" y="2809875"/>
            <a:ext cx="3357562" cy="22907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endParaRPr lang="zh-CN" altLang="en-US"/>
          </a:p>
        </p:txBody>
      </p:sp>
      <p:sp>
        <p:nvSpPr>
          <p:cNvPr id="15362" name="TextBox 3"/>
          <p:cNvSpPr txBox="1"/>
          <p:nvPr/>
        </p:nvSpPr>
        <p:spPr>
          <a:xfrm>
            <a:off x="1196975" y="1478280"/>
            <a:ext cx="6999288" cy="5254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1" latin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充分回顾与理解本堂课的内容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15363" name="TextBox 3"/>
          <p:cNvSpPr txBox="1"/>
          <p:nvPr/>
        </p:nvSpPr>
        <p:spPr>
          <a:xfrm>
            <a:off x="1196975" y="2829243"/>
            <a:ext cx="6999288" cy="5254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1" latin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进行知识的总结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15364" name="TextBox 3"/>
          <p:cNvSpPr txBox="1"/>
          <p:nvPr/>
        </p:nvSpPr>
        <p:spPr>
          <a:xfrm>
            <a:off x="1196975" y="4043680"/>
            <a:ext cx="7000875" cy="5667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eaLnBrk="1" latin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完成闭包版Tab切换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标题 36"/>
          <p:cNvSpPr>
            <a:spLocks noGrp="1"/>
          </p:cNvSpPr>
          <p:nvPr>
            <p:ph type="title"/>
          </p:nvPr>
        </p:nvSpPr>
        <p:spPr>
          <a:xfrm>
            <a:off x="357158" y="2357436"/>
            <a:ext cx="8361985" cy="524696"/>
          </a:xfrm>
        </p:spPr>
        <p:txBody>
          <a:bodyPr>
            <a:noAutofit/>
          </a:bodyPr>
          <a:lstStyle/>
          <a:p>
            <a:pPr algn="ctr"/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  谢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课程回顾</a:t>
            </a:r>
            <a:endParaRPr lang="zh-CN" altLang="en-US"/>
          </a:p>
        </p:txBody>
      </p:sp>
      <p:sp>
        <p:nvSpPr>
          <p:cNvPr id="5122" name="TextBox 3"/>
          <p:cNvSpPr txBox="1"/>
          <p:nvPr/>
        </p:nvSpPr>
        <p:spPr>
          <a:xfrm>
            <a:off x="1073785" y="1507173"/>
            <a:ext cx="2938780" cy="48323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  <a:scene3d>
              <a:camera prst="orthographicFront"/>
              <a:lightRig rig="threePt" dir="t"/>
            </a:scene3d>
          </a:bodyPr>
          <a:p>
            <a:pPr lvl="0" eaLnBrk="1" latin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 </a:t>
            </a:r>
            <a:r>
              <a:rPr lang="zh-CN" alt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构造函数是函数吗</a:t>
            </a:r>
            <a:endParaRPr lang="zh-CN" altLang="en-US" sz="24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5123" name="TextBox 3"/>
          <p:cNvSpPr txBox="1"/>
          <p:nvPr/>
        </p:nvSpPr>
        <p:spPr>
          <a:xfrm>
            <a:off x="1082358" y="2405698"/>
            <a:ext cx="7259637" cy="4841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  <a:scene3d>
              <a:camera prst="orthographicFront"/>
              <a:lightRig rig="threePt" dir="t"/>
            </a:scene3d>
          </a:bodyPr>
          <a:p>
            <a:pPr marL="342900" lvl="0" indent="-342900" eaLnBrk="1" latin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构造函数实例化之前</a:t>
            </a:r>
            <a:r>
              <a:rPr lang="en-US" altLang="zh-CN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t</a:t>
            </a:r>
            <a:r>
              <a:rPr lang="zh-CN" alt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和之后</a:t>
            </a:r>
            <a:r>
              <a:rPr lang="en-US" altLang="zh-CN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this</a:t>
            </a:r>
            <a:r>
              <a:rPr lang="zh-CN" alt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的指针有什么变化</a:t>
            </a:r>
            <a:endParaRPr lang="zh-CN" altLang="en-US" sz="24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5124" name="TextBox 4"/>
          <p:cNvSpPr txBox="1"/>
          <p:nvPr/>
        </p:nvSpPr>
        <p:spPr>
          <a:xfrm>
            <a:off x="1108075" y="3170873"/>
            <a:ext cx="3803650" cy="4841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  <a:scene3d>
              <a:camera prst="orthographicFront"/>
              <a:lightRig rig="threePt" dir="t"/>
            </a:scene3d>
          </a:bodyPr>
          <a:p>
            <a:pPr marL="342900" lvl="0" indent="-342900" eaLnBrk="1" latin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如何理解</a:t>
            </a:r>
            <a:r>
              <a:rPr lang="en-US" altLang="zh-CN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prototype</a:t>
            </a:r>
            <a:r>
              <a:rPr lang="zh-CN" alt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原型</a:t>
            </a:r>
            <a:endParaRPr lang="zh-CN" altLang="en-US" sz="24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教学目标</a:t>
            </a:r>
            <a:endParaRPr lang="zh-CN" altLang="en-US"/>
          </a:p>
        </p:txBody>
      </p:sp>
      <p:sp>
        <p:nvSpPr>
          <p:cNvPr id="6146" name="TextBox 4"/>
          <p:cNvSpPr txBox="1"/>
          <p:nvPr/>
        </p:nvSpPr>
        <p:spPr>
          <a:xfrm>
            <a:off x="1512888" y="1585913"/>
            <a:ext cx="3916362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  <a:scene3d>
              <a:camera prst="orthographicFront"/>
              <a:lightRig rig="threePt" dir="t"/>
            </a:scene3d>
          </a:bodyPr>
          <a:p>
            <a:pPr marL="342900" lvl="0" indent="-342900" eaLnBrk="1" latin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能够分辨闭包与匿名函数</a:t>
            </a:r>
            <a:endParaRPr lang="zh-CN" altLang="en-US" sz="24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6147" name="TextBox 5"/>
          <p:cNvSpPr txBox="1"/>
          <p:nvPr/>
        </p:nvSpPr>
        <p:spPr>
          <a:xfrm>
            <a:off x="1557338" y="2665413"/>
            <a:ext cx="4224337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  <a:scene3d>
              <a:camera prst="orthographicFront"/>
              <a:lightRig rig="threePt" dir="t"/>
            </a:scene3d>
          </a:bodyPr>
          <a:p>
            <a:pPr marL="342900" lvl="0" indent="-342900" eaLnBrk="1" latin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对于作用域能够熟练的掌握</a:t>
            </a:r>
            <a:endParaRPr lang="zh-CN" altLang="en-US" sz="24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6148" name="TextBox 5"/>
          <p:cNvSpPr txBox="1"/>
          <p:nvPr/>
        </p:nvSpPr>
        <p:spPr>
          <a:xfrm>
            <a:off x="1576070" y="3611563"/>
            <a:ext cx="2963863" cy="4826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  <a:scene3d>
              <a:camera prst="orthographicFront"/>
              <a:lightRig rig="threePt" dir="t"/>
            </a:scene3d>
          </a:bodyPr>
          <a:p>
            <a:pPr marL="342900" lvl="0" indent="-342900" eaLnBrk="1" latin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通过闭包完成作业</a:t>
            </a:r>
            <a:endParaRPr lang="zh-CN" altLang="en-US" sz="24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闭包</a:t>
            </a:r>
            <a:endParaRPr lang="zh-CN" altLang="en-US"/>
          </a:p>
        </p:txBody>
      </p:sp>
      <p:sp>
        <p:nvSpPr>
          <p:cNvPr id="7170" name="TextBox 1"/>
          <p:cNvSpPr txBox="1"/>
          <p:nvPr/>
        </p:nvSpPr>
        <p:spPr>
          <a:xfrm>
            <a:off x="476250" y="1531938"/>
            <a:ext cx="1416050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何为闭包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7171" name="Rectangle 7"/>
          <p:cNvSpPr/>
          <p:nvPr/>
        </p:nvSpPr>
        <p:spPr>
          <a:xfrm>
            <a:off x="1108075" y="2489200"/>
            <a:ext cx="7515225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eaLnBrk="0" hangingPunct="0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访问外部变量的函数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闭包</a:t>
            </a:r>
            <a:endParaRPr lang="zh-CN" altLang="en-US"/>
          </a:p>
        </p:txBody>
      </p:sp>
      <p:sp>
        <p:nvSpPr>
          <p:cNvPr id="8194" name="TextBox 1"/>
          <p:cNvSpPr txBox="1"/>
          <p:nvPr/>
        </p:nvSpPr>
        <p:spPr>
          <a:xfrm>
            <a:off x="476250" y="1029653"/>
            <a:ext cx="1416050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理解闭包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8195" name="TextBox 1"/>
          <p:cNvSpPr txBox="1"/>
          <p:nvPr/>
        </p:nvSpPr>
        <p:spPr>
          <a:xfrm>
            <a:off x="2941638" y="1491615"/>
            <a:ext cx="3262312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在数据流中及时的截获数据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pic>
        <p:nvPicPr>
          <p:cNvPr id="8196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19425" y="2157095"/>
            <a:ext cx="2967990" cy="28473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闭包</a:t>
            </a:r>
            <a:endParaRPr lang="zh-CN" altLang="en-US"/>
          </a:p>
        </p:txBody>
      </p:sp>
      <p:sp>
        <p:nvSpPr>
          <p:cNvPr id="9218" name="TextBox 1"/>
          <p:cNvSpPr txBox="1"/>
          <p:nvPr/>
        </p:nvSpPr>
        <p:spPr>
          <a:xfrm>
            <a:off x="476250" y="1173163"/>
            <a:ext cx="1724025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闭包的特性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9219" name="TextBox 1"/>
          <p:cNvSpPr txBox="1"/>
          <p:nvPr/>
        </p:nvSpPr>
        <p:spPr>
          <a:xfrm>
            <a:off x="3151188" y="2079625"/>
            <a:ext cx="2843212" cy="1323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zh-CN" altLang="en-US" sz="8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闭  包</a:t>
            </a:r>
            <a:endParaRPr lang="zh-CN" altLang="en-US" sz="80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cxnSp>
        <p:nvCxnSpPr>
          <p:cNvPr id="9220" name="Straight Arrow Connector 3"/>
          <p:cNvCxnSpPr>
            <a:stCxn id="9219" idx="2"/>
            <a:endCxn id="9222" idx="0"/>
          </p:cNvCxnSpPr>
          <p:nvPr/>
        </p:nvCxnSpPr>
        <p:spPr>
          <a:xfrm flipH="1">
            <a:off x="2400300" y="3403600"/>
            <a:ext cx="2173288" cy="881063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21" name="Straight Arrow Connector 7"/>
          <p:cNvCxnSpPr>
            <a:stCxn id="9219" idx="2"/>
            <a:endCxn id="9223" idx="0"/>
          </p:cNvCxnSpPr>
          <p:nvPr/>
        </p:nvCxnSpPr>
        <p:spPr>
          <a:xfrm>
            <a:off x="4573588" y="3403600"/>
            <a:ext cx="2371725" cy="881063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222" name="TextBox 1"/>
          <p:cNvSpPr txBox="1"/>
          <p:nvPr/>
        </p:nvSpPr>
        <p:spPr>
          <a:xfrm>
            <a:off x="1692275" y="4284663"/>
            <a:ext cx="1416050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自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闭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特性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9223" name="TextBox 1"/>
          <p:cNvSpPr txBox="1"/>
          <p:nvPr/>
        </p:nvSpPr>
        <p:spPr>
          <a:xfrm>
            <a:off x="6237288" y="4284663"/>
            <a:ext cx="1416050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包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裹特性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什么是闭包</a:t>
            </a:r>
            <a:endParaRPr lang="zh-CN" altLang="en-US"/>
          </a:p>
        </p:txBody>
      </p:sp>
      <p:sp>
        <p:nvSpPr>
          <p:cNvPr id="10242" name="文本占位符 29698"/>
          <p:cNvSpPr>
            <a:spLocks noGrp="1"/>
          </p:cNvSpPr>
          <p:nvPr/>
        </p:nvSpPr>
        <p:spPr>
          <a:xfrm>
            <a:off x="117475" y="1054735"/>
            <a:ext cx="8910638" cy="2249488"/>
          </a:xfrm>
          <a:prstGeom prst="rect">
            <a:avLst/>
          </a:prstGeom>
          <a:noFill/>
          <a:ln w="9525">
            <a:noFill/>
          </a:ln>
        </p:spPr>
        <p:txBody>
          <a:bodyPr lIns="35723" tIns="35723" rIns="35723" bIns="35723" anchor="ctr"/>
          <a:lstStyle>
            <a:lvl1pPr marL="266700" lvl="0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/>
              </a:defRPr>
            </a:lvl1pPr>
            <a:lvl2pPr marL="678180" lvl="1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54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/>
              </a:defRPr>
            </a:lvl2pPr>
            <a:lvl3pPr marL="1123950" lvl="2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Clr>
                <a:srgbClr val="5BB5F4"/>
              </a:buClr>
              <a:buSzPct val="40000"/>
              <a:buFont typeface="Thonburi"/>
              <a:buChar char="๏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/>
              </a:defRPr>
            </a:lvl3pPr>
            <a:lvl4pPr marL="1525905" lvl="3" indent="-401955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/>
              </a:defRPr>
            </a:lvl4pPr>
            <a:lvl5pPr marL="1838325" lvl="4" indent="-40132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ea typeface="微软雅黑" panose="020B0503020204020204" pitchFamily="34" charset="-122"/>
              </a:rPr>
              <a:t>什么是闭包</a:t>
            </a:r>
            <a:endParaRPr lang="zh-CN" altLang="en-US" b="1" dirty="0">
              <a:ea typeface="微软雅黑" panose="020B0503020204020204" pitchFamily="34" charset="-12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闭包是指有权访问另一个函数作用域中的变量的函数。可以简单的认为，当子函数去访问父函数的变量、参数以及声明的其他内部函数就会形成闭包。并把这个变量保存到内存中。在本质上，闭包就是将函数内部和函数外部连接起来的一座桥梁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例如: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43" name="图片 29699" descr="27443810229462252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3815" y="2861310"/>
            <a:ext cx="2825750" cy="21691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闭包的应用</a:t>
            </a:r>
            <a:endParaRPr lang="zh-CN" altLang="en-US"/>
          </a:p>
        </p:txBody>
      </p:sp>
      <p:sp>
        <p:nvSpPr>
          <p:cNvPr id="11266" name="文本占位符 30722"/>
          <p:cNvSpPr>
            <a:spLocks noGrp="1"/>
          </p:cNvSpPr>
          <p:nvPr/>
        </p:nvSpPr>
        <p:spPr>
          <a:xfrm>
            <a:off x="298450" y="819150"/>
            <a:ext cx="8391525" cy="1643063"/>
          </a:xfrm>
          <a:prstGeom prst="rect">
            <a:avLst/>
          </a:prstGeom>
          <a:noFill/>
          <a:ln w="9525">
            <a:noFill/>
          </a:ln>
        </p:spPr>
        <p:txBody>
          <a:bodyPr lIns="35723" tIns="35723" rIns="35723" bIns="35723" anchor="ctr"/>
          <a:lstStyle>
            <a:lvl1pPr marL="266700" lvl="0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/>
              </a:defRPr>
            </a:lvl1pPr>
            <a:lvl2pPr marL="678180" lvl="1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54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/>
              </a:defRPr>
            </a:lvl2pPr>
            <a:lvl3pPr marL="1123950" lvl="2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Clr>
                <a:srgbClr val="5BB5F4"/>
              </a:buClr>
              <a:buSzPct val="40000"/>
              <a:buFont typeface="Thonburi"/>
              <a:buChar char="๏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/>
              </a:defRPr>
            </a:lvl3pPr>
            <a:lvl4pPr marL="1525905" lvl="3" indent="-401955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/>
              </a:defRPr>
            </a:lvl4pPr>
            <a:lvl5pPr marL="1838325" lvl="4" indent="-40132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Times New Roman" panose="02020603050405020304" charset="0"/>
                <a:ea typeface="微软雅黑" panose="020B0503020204020204" pitchFamily="34" charset="-122"/>
              </a:rPr>
              <a:t>可以访问另一个函数内部的变量</a:t>
            </a:r>
            <a:endParaRPr lang="zh-CN" altLang="en-US" sz="2400" b="1" dirty="0">
              <a:latin typeface="Times New Roman" panose="02020603050405020304" charset="0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charset="0"/>
                <a:ea typeface="微软雅黑" panose="020B0503020204020204" pitchFamily="34" charset="-122"/>
              </a:rPr>
              <a:t>例如</a:t>
            </a:r>
            <a:endParaRPr lang="zh-CN" altLang="en-US" sz="2000" dirty="0">
              <a:latin typeface="Times New Roman" panose="02020603050405020304" charset="0"/>
              <a:ea typeface="微软雅黑" panose="020B0503020204020204" pitchFamily="34" charset="-122"/>
            </a:endParaRPr>
          </a:p>
        </p:txBody>
      </p:sp>
      <p:pic>
        <p:nvPicPr>
          <p:cNvPr id="11267" name="图片 307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8315" y="1819275"/>
            <a:ext cx="4064000" cy="32823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闭包的应用</a:t>
            </a:r>
            <a:endParaRPr lang="zh-CN" altLang="en-US"/>
          </a:p>
        </p:txBody>
      </p:sp>
      <p:sp>
        <p:nvSpPr>
          <p:cNvPr id="12290" name="文本占位符 31746"/>
          <p:cNvSpPr>
            <a:spLocks noGrp="1"/>
          </p:cNvSpPr>
          <p:nvPr/>
        </p:nvSpPr>
        <p:spPr>
          <a:xfrm>
            <a:off x="568325" y="1000125"/>
            <a:ext cx="7359650" cy="809625"/>
          </a:xfrm>
          <a:prstGeom prst="rect">
            <a:avLst/>
          </a:prstGeom>
          <a:noFill/>
          <a:ln w="9525">
            <a:noFill/>
          </a:ln>
        </p:spPr>
        <p:txBody>
          <a:bodyPr lIns="35723" tIns="35723" rIns="35723" bIns="35723" anchor="ctr"/>
          <a:lstStyle>
            <a:lvl1pPr marL="266700" lvl="0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/>
              </a:defRPr>
            </a:lvl1pPr>
            <a:lvl2pPr marL="678180" lvl="1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54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/>
              </a:defRPr>
            </a:lvl2pPr>
            <a:lvl3pPr marL="1123950" lvl="2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Clr>
                <a:srgbClr val="5BB5F4"/>
              </a:buClr>
              <a:buSzPct val="40000"/>
              <a:buFont typeface="Thonburi"/>
              <a:buChar char="๏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/>
              </a:defRPr>
            </a:lvl3pPr>
            <a:lvl4pPr marL="1525905" lvl="3" indent="-401955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/>
              </a:defRPr>
            </a:lvl4pPr>
            <a:lvl5pPr marL="1838325" lvl="4" indent="-40132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 sz="2400">
                <a:ea typeface="微软雅黑" panose="020B0503020204020204" pitchFamily="34" charset="-122"/>
              </a:rPr>
              <a:t>在循环中直接找到对应元素的索引</a:t>
            </a:r>
            <a:endParaRPr lang="zh-CN" altLang="en-US" sz="2400">
              <a:ea typeface="微软雅黑" panose="020B0503020204020204" pitchFamily="34" charset="-122"/>
            </a:endParaRPr>
          </a:p>
        </p:txBody>
      </p:sp>
      <p:pic>
        <p:nvPicPr>
          <p:cNvPr id="12291" name="图片 317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7730" y="1696085"/>
            <a:ext cx="7815580" cy="30264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模板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505</Words>
  <Application>WPS 演示</Application>
  <PresentationFormat>全屏显示(16:9)</PresentationFormat>
  <Paragraphs>81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Wingdings 3</vt:lpstr>
      <vt:lpstr>Century Gothic</vt:lpstr>
      <vt:lpstr>隶书</vt:lpstr>
      <vt:lpstr>Gill Sans</vt:lpstr>
      <vt:lpstr>Segoe Print</vt:lpstr>
      <vt:lpstr>Symbol</vt:lpstr>
      <vt:lpstr>Calibri</vt:lpstr>
      <vt:lpstr>Hiragino Sans GB W3</vt:lpstr>
      <vt:lpstr>Thonburi</vt:lpstr>
      <vt:lpstr>Times New Roman</vt:lpstr>
      <vt:lpstr>模板</vt:lpstr>
      <vt:lpstr>js-面向对象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  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UI产品集训</dc:title>
  <dc:creator>LuoXing</dc:creator>
  <cp:lastModifiedBy>Administrator</cp:lastModifiedBy>
  <cp:revision>289</cp:revision>
  <dcterms:created xsi:type="dcterms:W3CDTF">2015-11-14T02:39:00Z</dcterms:created>
  <dcterms:modified xsi:type="dcterms:W3CDTF">2016-08-10T07:09:34Z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