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30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..\&#26696;&#20363;\&#23646;&#24615;&#24120;&#35265;&#25805;&#20316;.html" TargetMode="Externa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js-DOM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第十六节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nextChild</a:t>
            </a:r>
            <a:endParaRPr lang="en-US" altLang="zh-CN"/>
          </a:p>
        </p:txBody>
      </p:sp>
      <p:sp>
        <p:nvSpPr>
          <p:cNvPr id="15361" name="文本框 1"/>
          <p:cNvSpPr txBox="1"/>
          <p:nvPr/>
        </p:nvSpPr>
        <p:spPr>
          <a:xfrm>
            <a:off x="161925" y="954088"/>
            <a:ext cx="5251450" cy="11728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nextChild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（返回被选节点的第一个子节点）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兼容问题：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ie6~8  ：              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nextSibling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其他高大上浏览器：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nextElementSibling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兼容性写法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5362" name="文本框 2"/>
          <p:cNvSpPr txBox="1"/>
          <p:nvPr/>
        </p:nvSpPr>
        <p:spPr>
          <a:xfrm>
            <a:off x="1247775" y="2056765"/>
            <a:ext cx="7756525" cy="1386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uls = document.getElementById("uls");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if(uls.nextElementSibling){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uls.nextElementSibling.style.background = "red";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}else{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uls.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nextSibling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.style.background = "red";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5363" name="文本框 3"/>
          <p:cNvSpPr txBox="1"/>
          <p:nvPr/>
        </p:nvSpPr>
        <p:spPr>
          <a:xfrm>
            <a:off x="142558" y="3450908"/>
            <a:ext cx="6024562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兼容性写法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function get_nextSibling(n) 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y=n.nextSibling;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while (y.nodeType!=1) 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		y=y.nextSibling;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	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return y;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}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previousChild</a:t>
            </a:r>
            <a:endParaRPr lang="en-US" altLang="zh-CN"/>
          </a:p>
        </p:txBody>
      </p:sp>
      <p:sp>
        <p:nvSpPr>
          <p:cNvPr id="16385" name="文本框 1"/>
          <p:cNvSpPr txBox="1"/>
          <p:nvPr/>
        </p:nvSpPr>
        <p:spPr>
          <a:xfrm>
            <a:off x="575310" y="1044575"/>
            <a:ext cx="7146925" cy="11728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previous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Child （返回被选节点的第一个子节点）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兼容问题：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ie6~8  ：                    previousSibling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其他高大上浏览器：previousElementSibling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6386" name="文本框 2"/>
          <p:cNvSpPr txBox="1"/>
          <p:nvPr/>
        </p:nvSpPr>
        <p:spPr>
          <a:xfrm>
            <a:off x="935673" y="2053908"/>
            <a:ext cx="7703820" cy="1599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兼容性写法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uls = document.getElementById("uls");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if(uls.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previousElementSibling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){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	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uls.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previousElementSibling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.style.background = "red";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}else{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uls.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previousSibling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.style.background = "red";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6387" name="文本框 3"/>
          <p:cNvSpPr txBox="1"/>
          <p:nvPr/>
        </p:nvSpPr>
        <p:spPr>
          <a:xfrm>
            <a:off x="908368" y="3594418"/>
            <a:ext cx="6024562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兼容性写法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function get_previousSibling(n) 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2" indent="1714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y=n.previousSibling;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2" indent="1714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while (y.nodeType!=1) 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2" indent="1714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		y=y.previousSibling;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2" indent="1714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	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2" indent="1714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return y;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2" indent="1714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查找获取</a:t>
            </a:r>
            <a:r>
              <a:rPr lang="en-US" altLang="zh-CN"/>
              <a:t>DOM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17410" name="Rectangle 3"/>
          <p:cNvSpPr>
            <a:spLocks noGrp="1"/>
          </p:cNvSpPr>
          <p:nvPr/>
        </p:nvSpPr>
        <p:spPr>
          <a:xfrm>
            <a:off x="455930" y="1368425"/>
            <a:ext cx="8164195" cy="343979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557530" indent="-21463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document.getElementById()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document.getElementsByTagName()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document.getElementsByName()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document.getElementsByClassName()（新，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ie9+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document.querySelector(css选择符)（新，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ie8+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document.querySelectorAll()（新，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ie8+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常见操作节点方法</a:t>
            </a:r>
            <a:endParaRPr lang="zh-CN" altLang="en-US"/>
          </a:p>
        </p:txBody>
      </p:sp>
      <p:sp>
        <p:nvSpPr>
          <p:cNvPr id="15363" name="TextBox 3"/>
          <p:cNvSpPr txBox="1"/>
          <p:nvPr/>
        </p:nvSpPr>
        <p:spPr>
          <a:xfrm>
            <a:off x="457518" y="2108518"/>
            <a:ext cx="8683625" cy="2971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appendChild(node) :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指定元素节点的最后一个子节点之后添加节点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1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用法： 父级 . appendChild(插入的节点)</a:t>
            </a:r>
            <a:endParaRPr lang="zh-CN" altLang="en-US" sz="1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insertBefore(node,targetNode) :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在已有的子节点前插入一个新的子节点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1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用法：父级 . insertBefore(新的子节点 , 在谁之前)</a:t>
            </a:r>
            <a:endParaRPr lang="zh-CN" altLang="en-US" sz="1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replaceChild(newNode,oldNode) :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替换当前父节点中的指定子节点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1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用法：父节点.replaceChild(新插入的节点，要替换的节点)</a:t>
            </a:r>
            <a:endParaRPr lang="zh-CN" altLang="en-US" sz="1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removeChild(node) :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删除父节点中的子元素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1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用法：父级 . removeChild(子节点)</a:t>
            </a:r>
            <a:endParaRPr lang="zh-CN" altLang="en-US" sz="14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  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8435" name="TextBox 3"/>
          <p:cNvSpPr txBox="1"/>
          <p:nvPr/>
        </p:nvSpPr>
        <p:spPr>
          <a:xfrm>
            <a:off x="440373" y="882333"/>
            <a:ext cx="8026400" cy="7315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document.createElement("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标签名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") :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创建新元素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document.createTextNode("") :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创建文本节点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5369" name="TextBox 3"/>
          <p:cNvSpPr txBox="1"/>
          <p:nvPr/>
        </p:nvSpPr>
        <p:spPr>
          <a:xfrm>
            <a:off x="467678" y="1495425"/>
            <a:ext cx="7546975" cy="7315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创建方法：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document.createElement('div');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    document.createTextNode("nihao") ;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常见操作节点方法</a:t>
            </a:r>
            <a:endParaRPr lang="zh-CN" altLang="en-US"/>
          </a:p>
        </p:txBody>
      </p:sp>
      <p:sp>
        <p:nvSpPr>
          <p:cNvPr id="20482" name="TextBox 2"/>
          <p:cNvSpPr txBox="1"/>
          <p:nvPr/>
        </p:nvSpPr>
        <p:spPr>
          <a:xfrm>
            <a:off x="387350" y="1001713"/>
            <a:ext cx="8394700" cy="24685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其他方法：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cloneNode（复制当前节点或复制当前节点及其子节点）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复制的节点 . cloneNode(false)  --&gt;复制当前节点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复制的节点 . cloneNode(true)  --&gt;复制当前节点及其子节点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3" name="TextBox 1"/>
          <p:cNvSpPr txBox="1"/>
          <p:nvPr/>
        </p:nvSpPr>
        <p:spPr>
          <a:xfrm>
            <a:off x="477838" y="3565525"/>
            <a:ext cx="8054975" cy="1463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注意：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cloneNode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（）方法不会复制添加到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节点中的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JavaScript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属性，例如事件处理程序等。需要我们再一次追加才可以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属性常见操作方法</a:t>
            </a:r>
            <a:endParaRPr lang="zh-CN" altLang="en-US"/>
          </a:p>
        </p:txBody>
      </p:sp>
      <p:sp>
        <p:nvSpPr>
          <p:cNvPr id="22530" name="Rectangle 10"/>
          <p:cNvSpPr/>
          <p:nvPr/>
        </p:nvSpPr>
        <p:spPr>
          <a:xfrm>
            <a:off x="863918" y="2935288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ts val="2400"/>
              </a:spcBef>
              <a:buSzPct val="108000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/>
            </a:endParaRPr>
          </a:p>
        </p:txBody>
      </p:sp>
      <p:sp>
        <p:nvSpPr>
          <p:cNvPr id="22531" name="TextBox 2"/>
          <p:cNvSpPr txBox="1"/>
          <p:nvPr/>
        </p:nvSpPr>
        <p:spPr>
          <a:xfrm>
            <a:off x="541338" y="1063625"/>
            <a:ext cx="8262937" cy="2835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getAttribute(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：通过名称获取属性的值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用法：getAttribute(名称)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setAttribute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：（创建或改变某个新属性）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用法：setAttribute(名称，值)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removeAttribute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：通过名称删除属性值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用法：removeAttribute（名称）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2532" name="TextBox 4"/>
          <p:cNvSpPr txBox="1"/>
          <p:nvPr/>
        </p:nvSpPr>
        <p:spPr>
          <a:xfrm>
            <a:off x="549593" y="4016375"/>
            <a:ext cx="7694612" cy="984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思考：如何创建一个新的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元素，设置其属性，并将其添加到文档的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&lt;body&gt;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元素中，又如何把它移除？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grpSp>
        <p:nvGrpSpPr>
          <p:cNvPr id="22533" name="Group 6"/>
          <p:cNvGrpSpPr/>
          <p:nvPr/>
        </p:nvGrpSpPr>
        <p:grpSpPr>
          <a:xfrm>
            <a:off x="7039293" y="5207000"/>
            <a:ext cx="1274762" cy="511175"/>
            <a:chOff x="0" y="0"/>
            <a:chExt cx="803" cy="322"/>
          </a:xfrm>
        </p:grpSpPr>
        <p:pic>
          <p:nvPicPr>
            <p:cNvPr id="22534" name="上凸带形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803" cy="3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5" name="Text Box 8"/>
            <p:cNvSpPr txBox="1"/>
            <p:nvPr/>
          </p:nvSpPr>
          <p:spPr>
            <a:xfrm>
              <a:off x="156" y="4"/>
              <a:ext cx="493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 anchor="t"/>
            <a:p>
              <a:pPr lvl="0" algn="ctr"/>
              <a:r>
                <a:rPr lang="zh-CN" altLang="en-US" sz="1800" b="1">
                  <a:solidFill>
                    <a:srgbClr val="1F50FF"/>
                  </a:solidFill>
                  <a:latin typeface="华文楷体" pitchFamily="2" charset="-122"/>
                  <a:ea typeface="华文楷体" pitchFamily="2" charset="-122"/>
                  <a:sym typeface="Gill Sans"/>
                  <a:hlinkClick r:id="rId2" action="ppaction://hlinkfile"/>
                </a:rPr>
                <a:t>链接</a:t>
              </a:r>
              <a:endParaRPr lang="zh-CN" altLang="en-US" sz="1800" b="1">
                <a:solidFill>
                  <a:srgbClr val="1F50FF"/>
                </a:solidFill>
                <a:latin typeface="华文楷体" pitchFamily="2" charset="-122"/>
                <a:ea typeface="华文楷体" pitchFamily="2" charset="-122"/>
                <a:sym typeface="Gill San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属性常见操作方法</a:t>
            </a:r>
            <a:endParaRPr lang="zh-CN" altLang="en-US"/>
          </a:p>
        </p:txBody>
      </p:sp>
      <p:pic>
        <p:nvPicPr>
          <p:cNvPr id="2457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1089025"/>
            <a:ext cx="5332095" cy="3865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25601" name="TextBox 3"/>
          <p:cNvSpPr txBox="1"/>
          <p:nvPr/>
        </p:nvSpPr>
        <p:spPr>
          <a:xfrm>
            <a:off x="525463" y="2065655"/>
            <a:ext cx="8094662" cy="502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属性常见操作方法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5603" name="TextBox 4"/>
          <p:cNvSpPr txBox="1"/>
          <p:nvPr/>
        </p:nvSpPr>
        <p:spPr>
          <a:xfrm>
            <a:off x="525463" y="865188"/>
            <a:ext cx="7694612" cy="502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理解包含不同层次节点的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2533" name="TextBox 4"/>
          <p:cNvSpPr txBox="1"/>
          <p:nvPr/>
        </p:nvSpPr>
        <p:spPr>
          <a:xfrm>
            <a:off x="925513" y="1664335"/>
            <a:ext cx="7067550" cy="502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添加、删除、替换、遍历（增删改查）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5605" name="TextBox 4"/>
          <p:cNvSpPr txBox="1"/>
          <p:nvPr/>
        </p:nvSpPr>
        <p:spPr>
          <a:xfrm>
            <a:off x="525463" y="1232218"/>
            <a:ext cx="7847012" cy="502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常见节点操作方法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2535" name="TextBox 3"/>
          <p:cNvSpPr txBox="1"/>
          <p:nvPr/>
        </p:nvSpPr>
        <p:spPr>
          <a:xfrm>
            <a:off x="776288" y="2851468"/>
            <a:ext cx="8116887" cy="16306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获取节点上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name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getAttribute(name)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设置节点上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name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setAttribute(name,value)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删除节点上的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name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removeAttribute(name)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27650" name="Text Box 4"/>
          <p:cNvSpPr txBox="1"/>
          <p:nvPr/>
        </p:nvSpPr>
        <p:spPr>
          <a:xfrm>
            <a:off x="252413" y="1404938"/>
            <a:ext cx="8640762" cy="2043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新浪微博发布效果：点发布，消息以动画形式显示出来，可以点删除，以动画形式消失。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eaLnBrk="0" hangingPunct="0">
              <a:lnSpc>
                <a:spcPct val="15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eaLnBrk="0" hangingPunct="0"/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5122" name="TextBox 3"/>
          <p:cNvSpPr txBox="1"/>
          <p:nvPr/>
        </p:nvSpPr>
        <p:spPr>
          <a:xfrm>
            <a:off x="617538" y="1674813"/>
            <a:ext cx="7912100" cy="150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621030" eaLnBrk="1" latinLnBrk="1" hangingPunct="1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理解包含不同层次节点的DOM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621030" eaLnBrk="1" latinLnBrk="1" hangingPunct="1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使用不同的节点类型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内容概要</a:t>
            </a:r>
            <a:endParaRPr lang="zh-CN" altLang="en-US"/>
          </a:p>
        </p:txBody>
      </p:sp>
      <p:sp>
        <p:nvSpPr>
          <p:cNvPr id="6146" name="TextBox 3"/>
          <p:cNvSpPr txBox="1"/>
          <p:nvPr/>
        </p:nvSpPr>
        <p:spPr>
          <a:xfrm>
            <a:off x="792163" y="1179513"/>
            <a:ext cx="6705600" cy="37795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什么是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DOM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DOM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树怎么画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1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节点、节点类型、节点关系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1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查找获得DOM节点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1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节点常见操作方法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1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属性常见操作方法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1" indent="-34290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访问元素的样式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DOM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7170" name="TextBox 3"/>
          <p:cNvSpPr txBox="1"/>
          <p:nvPr/>
        </p:nvSpPr>
        <p:spPr>
          <a:xfrm>
            <a:off x="430530" y="1063625"/>
            <a:ext cx="8546465" cy="4075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 eaLnBrk="0" fontAlgn="base" hangingPunct="0">
              <a:buFont typeface="Wingdings" panose="05000000000000000000" pitchFamily="2" charset="2"/>
              <a:buChar char="l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JavaScript由三部分组成：ECMAScript，DOM，BOM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indent="0" eaLnBrk="0" fontAlgn="base" hangingPunct="0">
              <a:buFont typeface="Wingdings" panose="05000000000000000000" pitchFamily="2" charset="2"/>
              <a:buNone/>
            </a:pP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eaLnBrk="0" fontAlgn="base" hangingPunct="0">
              <a:buFont typeface="Wingdings" panose="05000000000000000000" pitchFamily="2" charset="2"/>
              <a:buChar char="l"/>
            </a:pP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Document Object Model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（文档对象模型）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eaLnBrk="0" fontAlgn="base" hangingPunct="0">
              <a:buFont typeface="Wingdings" panose="05000000000000000000" pitchFamily="2" charset="2"/>
              <a:buChar char="l"/>
            </a:pP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Document就是文档，Object 把网页看做是一个整、Model 模型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fontAlgn="base" hangingPunct="0">
              <a:buFont typeface="Wingdings" panose="05000000000000000000" pitchFamily="2" charset="2"/>
              <a:buChar char="Ø"/>
            </a:pP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fontAlgn="base" hangingPunct="0">
              <a:buFont typeface="Wingdings" panose="05000000000000000000" pitchFamily="2" charset="2"/>
              <a:buChar char="Ø"/>
            </a:pP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DOM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是以层次化的模式来描述网页的方式针对</a:t>
            </a: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HTML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和</a:t>
            </a: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XML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文档的一个</a:t>
            </a: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API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（应用程序编程接口）。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fontAlgn="base" hangingPunct="0">
              <a:buFont typeface="Wingdings" panose="05000000000000000000" pitchFamily="2" charset="2"/>
              <a:buChar char="Ø"/>
            </a:pP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fontAlgn="base" hangingPunct="0">
              <a:buFont typeface="Wingdings" panose="05000000000000000000" pitchFamily="2" charset="2"/>
              <a:buChar char="Ø"/>
            </a:pP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DOM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描绘了一个层次化的节点树，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fontAlgn="base" hangingPunct="0">
              <a:buFont typeface="Wingdings" panose="05000000000000000000" pitchFamily="2" charset="2"/>
              <a:buChar char="Ø"/>
            </a:pP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/>
              </a:rPr>
              <a:t>允许开发人员添加、移除和修改页面的某一部分。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 eaLnBrk="0" fontAlgn="base" hangingPunct="0">
              <a:buFont typeface="Wingdings" panose="05000000000000000000" pitchFamily="2" charset="2"/>
              <a:buChar char="l"/>
            </a:pP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r>
              <a:rPr lang="zh-CN" altLang="en-US"/>
              <a:t>树</a:t>
            </a:r>
            <a:endParaRPr lang="zh-CN" altLang="en-US"/>
          </a:p>
        </p:txBody>
      </p:sp>
      <p:pic>
        <p:nvPicPr>
          <p:cNvPr id="81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1179830"/>
            <a:ext cx="3028315" cy="3778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节点类型</a:t>
            </a:r>
            <a:endParaRPr lang="zh-CN" altLang="en-US"/>
          </a:p>
        </p:txBody>
      </p:sp>
      <p:sp>
        <p:nvSpPr>
          <p:cNvPr id="9218" name="TextBox 1"/>
          <p:cNvSpPr txBox="1"/>
          <p:nvPr/>
        </p:nvSpPr>
        <p:spPr>
          <a:xfrm>
            <a:off x="517525" y="1061085"/>
            <a:ext cx="8336915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节点(</a:t>
            </a:r>
            <a:r>
              <a:rPr lang="zh-CN" altLang="en-US" sz="2000">
                <a:latin typeface="Gill Sans"/>
                <a:ea typeface="MS PGothic" panose="020B0600070205080204" pitchFamily="2" charset="-128"/>
                <a:sym typeface="Gill Sans"/>
              </a:rPr>
              <a:t>node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标签属于节点的一种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节点是包含了标签、注释、文本、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doctype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等在内的多种组合。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19" name="TextBox 1"/>
          <p:cNvSpPr txBox="1"/>
          <p:nvPr/>
        </p:nvSpPr>
        <p:spPr>
          <a:xfrm>
            <a:off x="517208" y="2648268"/>
            <a:ext cx="7627937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nodeType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属性，用于表明节点的类型。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20" name="TextBox 2"/>
          <p:cNvSpPr txBox="1"/>
          <p:nvPr/>
        </p:nvSpPr>
        <p:spPr>
          <a:xfrm>
            <a:off x="855345" y="3314383"/>
            <a:ext cx="7381875" cy="1920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indent="88900" eaLnBrk="0" hangingPunct="0">
              <a:lnSpc>
                <a:spcPct val="150000"/>
              </a:lnSpc>
              <a:buSzPct val="108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标签节点：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可以使用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nodeName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查看标签名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hangingPunct="0">
              <a:lnSpc>
                <a:spcPct val="150000"/>
              </a:lnSpc>
              <a:buSzPct val="108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文本节点：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3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回车是文本节点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hangingPunct="0">
              <a:lnSpc>
                <a:spcPct val="150000"/>
              </a:lnSpc>
              <a:buSzPct val="108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注释节点：８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88900" eaLnBrk="0" hangingPunct="0">
              <a:lnSpc>
                <a:spcPct val="150000"/>
              </a:lnSpc>
              <a:buSzPct val="108000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节点属性</a:t>
            </a:r>
            <a:endParaRPr lang="zh-CN" altLang="en-US"/>
          </a:p>
        </p:txBody>
      </p:sp>
      <p:sp>
        <p:nvSpPr>
          <p:cNvPr id="11267" name="TextBox 1"/>
          <p:cNvSpPr txBox="1"/>
          <p:nvPr/>
        </p:nvSpPr>
        <p:spPr>
          <a:xfrm>
            <a:off x="638493" y="1087438"/>
            <a:ext cx="7739062" cy="3931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childNodes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：所有一级子节点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(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包含文本回车呀注释呀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)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children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：所有是标签类型的一级子节点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nextSibling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：下一个兄弟节点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previousSibling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：上一个兄弟节点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parentNode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：父节点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firstChild 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第一个子节点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lastChild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：最后一个子节点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ie9+ chrome firefox: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4445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firstElementChild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4445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lastElementChild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4445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nextElementSibling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indent="44450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perviousElementSibling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firstChild</a:t>
            </a:r>
            <a:endParaRPr lang="en-US" altLang="zh-CN"/>
          </a:p>
        </p:txBody>
      </p:sp>
      <p:sp>
        <p:nvSpPr>
          <p:cNvPr id="13313" name="文本框 1"/>
          <p:cNvSpPr txBox="1"/>
          <p:nvPr/>
        </p:nvSpPr>
        <p:spPr>
          <a:xfrm>
            <a:off x="387350" y="1000125"/>
            <a:ext cx="5156835" cy="11728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firstChild （返回被选节点的第一个子节点）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兼容问题：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ie6~8  ：                    firstChild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其他高大上浏览器：firstElementChild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兼容性写法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4" name="文本框 2"/>
          <p:cNvSpPr txBox="1"/>
          <p:nvPr/>
        </p:nvSpPr>
        <p:spPr>
          <a:xfrm>
            <a:off x="2052638" y="2349500"/>
            <a:ext cx="6223000" cy="13862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uls = document.getElementById("uls");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if(uls.firstElementChild){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uls.firstElementChild.style.background = "red";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}else{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uls.firstChild.style.background = "red";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5" name="文本框 3"/>
          <p:cNvSpPr txBox="1"/>
          <p:nvPr/>
        </p:nvSpPr>
        <p:spPr>
          <a:xfrm>
            <a:off x="429578" y="3594418"/>
            <a:ext cx="6024562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兼容性写法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function get_firstChild(n) 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y=n.firstChild;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while (y.nodeType!=1) 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		y=y.nextSibling;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	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return y;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lastChild</a:t>
            </a:r>
            <a:endParaRPr lang="en-US" altLang="zh-CN"/>
          </a:p>
        </p:txBody>
      </p:sp>
      <p:sp>
        <p:nvSpPr>
          <p:cNvPr id="14337" name="文本框 1"/>
          <p:cNvSpPr txBox="1"/>
          <p:nvPr/>
        </p:nvSpPr>
        <p:spPr>
          <a:xfrm>
            <a:off x="387350" y="1000125"/>
            <a:ext cx="5741035" cy="11728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.lastChild（返回被选节点的最后一个子节点）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兼容问题：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       ie6~8：			    lastChild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       其他高大上浏览器：lastElementChild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兼容性写法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4338" name="文本框 2"/>
          <p:cNvSpPr txBox="1"/>
          <p:nvPr/>
        </p:nvSpPr>
        <p:spPr>
          <a:xfrm>
            <a:off x="2052638" y="2349500"/>
            <a:ext cx="6177915" cy="13862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uls = document.getElementById("uls");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if(uls.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last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ElementChild){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uls.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last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ElementChild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.style.background = "red";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}else{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uls.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last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Child.style.background = "red";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4339" name="文本框 3"/>
          <p:cNvSpPr txBox="1"/>
          <p:nvPr/>
        </p:nvSpPr>
        <p:spPr>
          <a:xfrm>
            <a:off x="573088" y="3594418"/>
            <a:ext cx="6024562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兼容性写法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function get_lastChild(n) 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y=n.lastChild;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while (y.nodeType!=1) {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		y=y.previousSibling;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	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return y;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3" indent="260350" algn="l" eaLnBrk="0" hangingPunct="0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}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3533</Words>
  <Application>WPS 演示</Application>
  <PresentationFormat>全屏显示(16:9)</PresentationFormat>
  <Paragraphs>233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Hiragino Sans GB W3</vt:lpstr>
      <vt:lpstr>Thonburi</vt:lpstr>
      <vt:lpstr>Malgun Gothic</vt:lpstr>
      <vt:lpstr>Segoe Print</vt:lpstr>
      <vt:lpstr>Symbol</vt:lpstr>
      <vt:lpstr>Calibri</vt:lpstr>
      <vt:lpstr>Gill Sans</vt:lpstr>
      <vt:lpstr>MS PGothic</vt:lpstr>
      <vt:lpstr>Arial</vt:lpstr>
      <vt:lpstr>Hiragino Sans GB W3</vt:lpstr>
      <vt:lpstr>华文楷体</vt:lpstr>
      <vt:lpstr>模板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286</cp:revision>
  <dcterms:created xsi:type="dcterms:W3CDTF">2015-11-14T02:39:00Z</dcterms:created>
  <dcterms:modified xsi:type="dcterms:W3CDTF">2016-08-10T06:38:01Z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