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30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第十四节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/>
        </p:nvSpPr>
        <p:spPr>
          <a:xfrm>
            <a:off x="298450" y="793750"/>
            <a:ext cx="8437880" cy="4546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微软雅黑" panose="020B0503020204020204" pitchFamily="34" charset="-122"/>
              </a:rPr>
              <a:t>什么是正则表达式？</a:t>
            </a:r>
            <a:endParaRPr lang="zh-CN" altLang="en-US" sz="1600" b="1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微软雅黑" panose="020B0503020204020204" pitchFamily="34" charset="-122"/>
              </a:rPr>
              <a:t>可以简单的理解为一种规则，或者是模式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微软雅黑" panose="020B0503020204020204" pitchFamily="34" charset="-122"/>
              </a:rPr>
              <a:t>一种字符串匹配工具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RegExp对象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JS风格 	var re = new RegExp("a")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Perl 	var re =/a/   </a:t>
            </a:r>
            <a:r>
              <a:rPr lang="zh-CN" altLang="en-US" sz="1600" dirty="0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&lt;!—斜杠里面放匹配的内容--&gt;</a:t>
            </a:r>
            <a:endParaRPr lang="zh-CN" altLang="en-US" sz="1600" dirty="0">
              <a:solidFill>
                <a:srgbClr val="FF0000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lvl="4">
              <a:buFont typeface="Wingdings" panose="05000000000000000000" pitchFamily="2" charset="2"/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   var re =new  RegExp("a")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4">
              <a:buFont typeface="Wingdings" panose="05000000000000000000" pitchFamily="2" charset="2"/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	var str="abcdsf"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4">
              <a:buFont typeface="Wingdings" panose="05000000000000000000" pitchFamily="2" charset="2"/>
              <a:buNone/>
            </a:pPr>
            <a:r>
              <a:rPr lang="zh-CN" altLang="en-US" sz="1600" dirty="0">
                <a:latin typeface="Malgun Gothic" panose="020B0503020000020004" charset="-127"/>
                <a:ea typeface="Malgun Gothic" panose="020B0503020000020004" charset="-127"/>
              </a:rPr>
              <a:t>    alert(str.search(re))</a:t>
            </a:r>
            <a:endParaRPr lang="zh-CN" altLang="en-US" sz="16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字符串与正则表达式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/>
        </p:nvSpPr>
        <p:spPr>
          <a:xfrm>
            <a:off x="456883" y="1244918"/>
            <a:ext cx="8326437" cy="2339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微软雅黑" panose="020B0503020204020204" pitchFamily="34" charset="-122"/>
              </a:rPr>
              <a:t>字符串搜索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</a:rPr>
              <a:t>返回出现的位置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忽略大小写 i ；</a:t>
            </a:r>
            <a:endParaRPr lang="zh-CN" altLang="en-US" sz="2000" dirty="0">
              <a:solidFill>
                <a:srgbClr val="FF0000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</a:rPr>
              <a:t>转义字符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buNone/>
            </a:pPr>
            <a:endParaRPr lang="zh-CN" altLang="en-US" sz="2000" dirty="0"/>
          </a:p>
        </p:txBody>
      </p:sp>
      <p:sp>
        <p:nvSpPr>
          <p:cNvPr id="6148" name="文本框 2"/>
          <p:cNvSpPr txBox="1"/>
          <p:nvPr/>
        </p:nvSpPr>
        <p:spPr>
          <a:xfrm>
            <a:off x="4475798" y="1360805"/>
            <a:ext cx="3690937" cy="1938338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x-none" sz="2000" dirty="0">
                <a:solidFill>
                  <a:schemeClr val="tx1"/>
                </a:solidFill>
                <a:latin typeface="Adobe 仿宋 Std R" charset="-122"/>
                <a:ea typeface="Adobe 仿宋 Std R" charset="-122"/>
                <a:sym typeface="Gill Sans" pitchFamily="2" charset="0"/>
              </a:rPr>
              <a:t>search </a:t>
            </a:r>
            <a:r>
              <a:rPr lang="zh-CN" altLang="en-US" sz="2000" dirty="0">
                <a:solidFill>
                  <a:schemeClr val="tx1"/>
                </a:solidFill>
                <a:latin typeface="Adobe 仿宋 Std R" charset="-122"/>
                <a:ea typeface="Adobe 仿宋 Std R" charset="-122"/>
                <a:sym typeface="Gill Sans" pitchFamily="2" charset="0"/>
              </a:rPr>
              <a:t>方法指明是否存在相应的匹配。如果找到一个匹配，</a:t>
            </a:r>
            <a:r>
              <a:rPr lang="en-US" altLang="x-none" sz="2000" dirty="0">
                <a:solidFill>
                  <a:schemeClr val="tx1"/>
                </a:solidFill>
                <a:latin typeface="Adobe 仿宋 Std R" charset="-122"/>
                <a:ea typeface="Adobe 仿宋 Std R" charset="-122"/>
                <a:sym typeface="Gill Sans" pitchFamily="2" charset="0"/>
              </a:rPr>
              <a:t>search</a:t>
            </a:r>
            <a:r>
              <a:rPr lang="zh-CN" altLang="en-US" sz="2000" dirty="0">
                <a:solidFill>
                  <a:schemeClr val="tx1"/>
                </a:solidFill>
                <a:latin typeface="Adobe 仿宋 Std R" charset="-122"/>
                <a:ea typeface="Adobe 仿宋 Std R" charset="-122"/>
                <a:sym typeface="Gill Sans" pitchFamily="2" charset="0"/>
              </a:rPr>
              <a:t>方法将返回一个整数值，指明这个匹配距离字符串开始的偏移位置。如果没有找到匹配，则返回 </a:t>
            </a:r>
            <a:r>
              <a:rPr lang="en-US" altLang="x-none" sz="2000" dirty="0">
                <a:solidFill>
                  <a:schemeClr val="tx1"/>
                </a:solidFill>
                <a:latin typeface="Adobe 仿宋 Std R" charset="-122"/>
                <a:ea typeface="Adobe 仿宋 Std R" charset="-122"/>
                <a:sym typeface="Gill Sans" pitchFamily="2" charset="0"/>
              </a:rPr>
              <a:t>-1 </a:t>
            </a:r>
            <a:endParaRPr lang="en-US" altLang="x-none" sz="2000" dirty="0">
              <a:solidFill>
                <a:schemeClr val="tx1"/>
              </a:solidFill>
              <a:latin typeface="Adobe 仿宋 Std R" charset="-122"/>
              <a:ea typeface="Adobe 仿宋 Std R" charset="-122"/>
              <a:sym typeface="Gill Sans" pitchFamily="2" charset="0"/>
            </a:endParaRPr>
          </a:p>
        </p:txBody>
      </p:sp>
      <p:pic>
        <p:nvPicPr>
          <p:cNvPr id="614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3386455"/>
            <a:ext cx="4328160" cy="1042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80" y="3386455"/>
            <a:ext cx="368871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文本框 5"/>
          <p:cNvSpPr txBox="1"/>
          <p:nvPr/>
        </p:nvSpPr>
        <p:spPr>
          <a:xfrm>
            <a:off x="2748280" y="4599305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dirty="0">
                <a:latin typeface="Gill Sans" pitchFamily="2" charset="0"/>
                <a:ea typeface="MS PGothic" panose="020B0600070205080204" charset="-122"/>
                <a:sym typeface="Gill Sans" pitchFamily="2" charset="0"/>
              </a:rPr>
              <a:t>两种</a:t>
            </a:r>
            <a:endParaRPr lang="zh-CN" altLang="en-US" dirty="0">
              <a:latin typeface="Gill Sans" pitchFamily="2" charset="0"/>
              <a:ea typeface="MS PGothic" panose="020B060007020508020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字符串与正则表达式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387350" y="982980"/>
            <a:ext cx="8032750" cy="3284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ea typeface="微软雅黑" panose="020B0503020204020204" pitchFamily="34" charset="-122"/>
              </a:rPr>
              <a:t>把所有匹配的的都提出来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量词变化：\d（数字）、\d\d和\d+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量词：+ 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8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单个数（\d）两个连着的数（\d\d）…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8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所有的数字（\d+）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找到全部：g——global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找出所有数字"Abcdsf 5p57s ds596adsf"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2" name="Picture 4" descr="QQ图片20140814222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4185920"/>
            <a:ext cx="403796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字符串与正则表达式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/>
        </p:nvSpPr>
        <p:spPr>
          <a:xfrm>
            <a:off x="660400" y="830898"/>
            <a:ext cx="4049713" cy="22939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>
              <a:buFont typeface="Wingdings" panose="05000000000000000000" pitchFamily="2" charset="2"/>
              <a:buChar char="l"/>
            </a:pPr>
            <a:r>
              <a:rPr lang="zh-CN" altLang="en-US" sz="2400" dirty="0"/>
              <a:t>replace</a:t>
            </a:r>
            <a:endParaRPr lang="zh-CN" alt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>
                <a:ea typeface="微软雅黑" panose="020B0503020204020204" pitchFamily="34" charset="-122"/>
              </a:rPr>
              <a:t>替换所有匹配</a:t>
            </a:r>
            <a:endParaRPr lang="zh-CN" altLang="en-US" sz="1900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>
                <a:ea typeface="微软雅黑" panose="020B0503020204020204" pitchFamily="34" charset="-122"/>
              </a:rPr>
              <a:t>返回替换后的字符串</a:t>
            </a:r>
            <a:endParaRPr lang="zh-CN" altLang="en-US" sz="1900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900" u="sng" dirty="0">
              <a:ea typeface="微软雅黑" panose="020B0503020204020204" pitchFamily="34" charset="-122"/>
            </a:endParaRPr>
          </a:p>
        </p:txBody>
      </p:sp>
      <p:pic>
        <p:nvPicPr>
          <p:cNvPr id="8196" name="Picture 4" descr="QQ图片201408142239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0" y="1145223"/>
            <a:ext cx="44577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5"/>
          <p:cNvSpPr txBox="1"/>
          <p:nvPr/>
        </p:nvSpPr>
        <p:spPr>
          <a:xfrm>
            <a:off x="507365" y="2598738"/>
            <a:ext cx="4148138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Hiragino Sans GB W3" pitchFamily="2" charset="-122"/>
                <a:ea typeface="微软雅黑" panose="020B0503020204020204" pitchFamily="34" charset="-122"/>
                <a:sym typeface="Hiragino Sans GB W3" pitchFamily="2" charset="-122"/>
              </a:rPr>
              <a:t> </a:t>
            </a:r>
            <a:r>
              <a:rPr lang="zh-CN" altLang="en-US" sz="2000" b="0" dirty="0">
                <a:latin typeface="Hiragino Sans GB W3" pitchFamily="2" charset="-122"/>
                <a:ea typeface="微软雅黑" panose="020B0503020204020204" pitchFamily="34" charset="-122"/>
                <a:sym typeface="Hiragino Sans GB W3" pitchFamily="2" charset="-122"/>
              </a:rPr>
              <a:t>敏感词过滤</a:t>
            </a:r>
            <a:endParaRPr lang="zh-CN" altLang="en-US" sz="2000" b="0" dirty="0">
              <a:latin typeface="Hiragino Sans GB W3" pitchFamily="2" charset="-122"/>
              <a:ea typeface="微软雅黑" panose="020B0503020204020204" pitchFamily="34" charset="-122"/>
              <a:sym typeface="Hiragino Sans GB W3" pitchFamily="2" charset="-122"/>
            </a:endParaRPr>
          </a:p>
        </p:txBody>
      </p:sp>
      <p:pic>
        <p:nvPicPr>
          <p:cNvPr id="3" name="图片 2" descr="QQ图片201609061529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3016885"/>
            <a:ext cx="7166610" cy="20910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字符串与正则表达式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455613" y="721043"/>
            <a:ext cx="7359650" cy="16430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/>
            <a:r>
              <a:rPr lang="zh-CN" altLang="en-US" dirty="0"/>
              <a:t>test（）</a:t>
            </a:r>
            <a:endParaRPr lang="zh-CN" altLang="en-US" dirty="0"/>
          </a:p>
          <a:p>
            <a:pPr lvl="0"/>
            <a:r>
              <a:rPr lang="zh-CN" altLang="en-US" dirty="0"/>
              <a:t>测试字符串是否符合规则。</a:t>
            </a:r>
            <a:endParaRPr lang="zh-CN" altLang="en-US" dirty="0"/>
          </a:p>
        </p:txBody>
      </p:sp>
      <p:pic>
        <p:nvPicPr>
          <p:cNvPr id="922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96135"/>
            <a:ext cx="7364730" cy="2878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正则的组成部分</a:t>
            </a:r>
            <a:endParaRPr lang="zh-CN" altLang="en-US"/>
          </a:p>
        </p:txBody>
      </p:sp>
      <p:sp>
        <p:nvSpPr>
          <p:cNvPr id="10243" name="Rectangle 3"/>
          <p:cNvSpPr>
            <a:spLocks noGrp="1"/>
          </p:cNvSpPr>
          <p:nvPr/>
        </p:nvSpPr>
        <p:spPr>
          <a:xfrm>
            <a:off x="478155" y="586740"/>
            <a:ext cx="7696200" cy="49866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 dirty="0"/>
              <a:t>匹配任意字符</a:t>
            </a:r>
            <a:endParaRPr lang="zh-CN" alt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[abc]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例子：o[abc]t——oat、obt、oct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algun Gothic" panose="020B0503020000020004" charset="-127"/>
                <a:ea typeface="Malgun Gothic" panose="020B0503020000020004" charset="-127"/>
              </a:rPr>
              <a:t>范围</a:t>
            </a:r>
            <a:endParaRPr lang="zh-CN" altLang="en-US" b="1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[a-z]、[0-9]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例子：id[0-9]——id0、id5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algun Gothic" panose="020B0503020000020004" charset="-127"/>
                <a:ea typeface="Malgun Gothic" panose="020B0503020000020004" charset="-127"/>
              </a:rPr>
              <a:t>排除</a:t>
            </a:r>
            <a:endParaRPr lang="zh-CN" altLang="en-US" b="1" dirty="0">
              <a:latin typeface="Malgun Gothic" panose="020B0503020000020004" charset="-127"/>
              <a:ea typeface="Malgun Gothic" panose="020B050302000002000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</a:rPr>
              <a:t>[^0-9]</a:t>
            </a:r>
            <a:endParaRPr lang="zh-CN" altLang="en-US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10244" name="Picture 4" descr="QQ图片20140814230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1137285"/>
            <a:ext cx="4268470" cy="98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正则的组成部分</a:t>
            </a:r>
            <a:endParaRPr lang="zh-CN" altLang="en-US"/>
          </a:p>
        </p:txBody>
      </p:sp>
      <p:sp>
        <p:nvSpPr>
          <p:cNvPr id="11267" name="Rectangle 3"/>
          <p:cNvSpPr>
            <a:spLocks noGrp="1"/>
          </p:cNvSpPr>
          <p:nvPr/>
        </p:nvSpPr>
        <p:spPr>
          <a:xfrm>
            <a:off x="612775" y="812165"/>
            <a:ext cx="7359650" cy="19351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-52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Thonburi" charset="-5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2" charset="-122"/>
              </a:defRPr>
            </a:lvl9pPr>
          </a:lstStyle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</a:rPr>
              <a:t>组合使用：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[^a-z0-9]/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</a:rPr>
              <a:t>采集过滤HTMl标签</a:t>
            </a:r>
            <a:endParaRPr lang="zh-CN" altLang="en-US" dirty="0"/>
          </a:p>
        </p:txBody>
      </p:sp>
      <p:pic>
        <p:nvPicPr>
          <p:cNvPr id="11268" name="Picture 4" descr="QQ图片20140814232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2549525"/>
            <a:ext cx="6708140" cy="2316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关于量词</a:t>
            </a:r>
            <a:endParaRPr lang="zh-CN" altLang="en-US"/>
          </a:p>
        </p:txBody>
      </p:sp>
      <p:sp>
        <p:nvSpPr>
          <p:cNvPr id="12291" name="Text Box 3"/>
          <p:cNvSpPr txBox="1"/>
          <p:nvPr/>
        </p:nvSpPr>
        <p:spPr>
          <a:xfrm>
            <a:off x="513715" y="1205230"/>
            <a:ext cx="7607300" cy="4040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Gill Sans" pitchFamily="2" charset="0"/>
                <a:ea typeface="微软雅黑" panose="020B0503020204020204" pitchFamily="34" charset="-122"/>
                <a:sym typeface="Gill Sans" pitchFamily="2" charset="0"/>
              </a:rPr>
              <a:t>什么是量词</a:t>
            </a:r>
            <a:endParaRPr lang="zh-CN" altLang="en-US" sz="1600" b="1" dirty="0">
              <a:latin typeface="Gill Sans" pitchFamily="2" charset="0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出现的次数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{n,m}，至少出现n次，最多m次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例子：查找QQ号      [1-9]\d{4,10}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 indent="0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Gill Sans" pitchFamily="2" charset="0"/>
                <a:ea typeface="微软雅黑" panose="020B0503020204020204" pitchFamily="34" charset="-122"/>
                <a:sym typeface="Gill Sans" pitchFamily="2" charset="0"/>
              </a:rPr>
              <a:t>常用量词</a:t>
            </a:r>
            <a:endParaRPr lang="zh-CN" altLang="en-US" sz="1600" b="1" dirty="0">
              <a:latin typeface="Gill Sans" pitchFamily="2" charset="0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{n,}	至少n次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？	零次或一次	{0,1}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	一次或任意次{1,}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{n}	正好n次、</a:t>
            </a:r>
            <a:endParaRPr lang="en-US" altLang="x-none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\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w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至少一个字符</a:t>
            </a:r>
            <a:endParaRPr lang="en-US" altLang="x-none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\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w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＋  任意数字包括下划线</a:t>
            </a:r>
            <a:endParaRPr lang="en-US" altLang="x-none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.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匹配任何单个字符。例如正则表达式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r.t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匹配这些字符串：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rat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、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rut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、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r 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，但是不匹配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root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。 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*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匹配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或多个正好在它之前的那个字符。例如正则表达式。*意味着能够匹配任意数量的任何字符。 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? 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匹配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0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或</a:t>
            </a:r>
            <a:r>
              <a:rPr lang="en-US" altLang="x-none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个正好在它之前的那个字符。注意：这个元字符不是所有的软件都支持的。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演示</Application>
  <PresentationFormat>全屏显示(16:9)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Hiragino Sans GB W3</vt:lpstr>
      <vt:lpstr>Thonburi</vt:lpstr>
      <vt:lpstr>Malgun Gothic</vt:lpstr>
      <vt:lpstr>Adobe 仿宋 Std R</vt:lpstr>
      <vt:lpstr>Gill Sans</vt:lpstr>
      <vt:lpstr>MS PGothic</vt:lpstr>
      <vt:lpstr>Segoe Print</vt:lpstr>
      <vt:lpstr>Symbol</vt:lpstr>
      <vt:lpstr>仿宋</vt:lpstr>
      <vt:lpstr>Calibri</vt:lpstr>
      <vt:lpstr>模板</vt:lpstr>
      <vt:lpstr>正则表达式</vt:lpstr>
      <vt:lpstr>正则表达式</vt:lpstr>
      <vt:lpstr>字符串与正则表达式</vt:lpstr>
      <vt:lpstr>字符串与正则表达式</vt:lpstr>
      <vt:lpstr>字符串与正则表达式</vt:lpstr>
      <vt:lpstr>字符串与正则表达式</vt:lpstr>
      <vt:lpstr>正则的组成部分</vt:lpstr>
      <vt:lpstr>正则的组成部分</vt:lpstr>
      <vt:lpstr>关于量词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284</cp:revision>
  <dcterms:created xsi:type="dcterms:W3CDTF">2015-11-14T02:39:00Z</dcterms:created>
  <dcterms:modified xsi:type="dcterms:W3CDTF">2016-09-06T08:17:07Z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