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30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拖拽效果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获取鼠标位置</a:t>
            </a:r>
            <a:endParaRPr lang="zh-CN" altLang="en-US"/>
          </a:p>
        </p:txBody>
      </p:sp>
      <p:sp>
        <p:nvSpPr>
          <p:cNvPr id="20482" name="矩形 1"/>
          <p:cNvSpPr/>
          <p:nvPr/>
        </p:nvSpPr>
        <p:spPr>
          <a:xfrm>
            <a:off x="582613" y="995998"/>
            <a:ext cx="11222037" cy="1767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53213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获取鼠标指针坐标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鼠标事件在浏览器视口中的特定位置上发生的。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eaLnBrk="0" hangingPunct="0">
              <a:lnSpc>
                <a:spcPct val="200000"/>
              </a:lnSpc>
              <a:spcAft>
                <a:spcPts val="16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这个位置信息保存在事件对象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clientX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clientY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属性中。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0483" name="矩形 4"/>
          <p:cNvSpPr/>
          <p:nvPr/>
        </p:nvSpPr>
        <p:spPr>
          <a:xfrm>
            <a:off x="552450" y="2559368"/>
            <a:ext cx="350901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53213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鼠标在视口中的水平坐标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0484" name="矩形 5"/>
          <p:cNvSpPr/>
          <p:nvPr/>
        </p:nvSpPr>
        <p:spPr>
          <a:xfrm>
            <a:off x="584200" y="3052128"/>
            <a:ext cx="350901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53213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鼠标在视口中的垂直坐标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2534" name="矩形 6"/>
          <p:cNvSpPr>
            <a:spLocks noChangeArrowheads="1"/>
          </p:cNvSpPr>
          <p:nvPr/>
        </p:nvSpPr>
        <p:spPr bwMode="auto">
          <a:xfrm>
            <a:off x="6817043" y="2499043"/>
            <a:ext cx="1885315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event . clientX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22535" name="矩形 7"/>
          <p:cNvSpPr>
            <a:spLocks noChangeArrowheads="1"/>
          </p:cNvSpPr>
          <p:nvPr/>
        </p:nvSpPr>
        <p:spPr bwMode="auto">
          <a:xfrm>
            <a:off x="6827838" y="3007995"/>
            <a:ext cx="1874520" cy="70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event . clientY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cxnSp>
        <p:nvCxnSpPr>
          <p:cNvPr id="22536" name="直接箭头连接符 9"/>
          <p:cNvCxnSpPr/>
          <p:nvPr/>
        </p:nvCxnSpPr>
        <p:spPr>
          <a:xfrm>
            <a:off x="4064318" y="3021013"/>
            <a:ext cx="2549525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537" name="直接箭头连接符 10"/>
          <p:cNvCxnSpPr/>
          <p:nvPr/>
        </p:nvCxnSpPr>
        <p:spPr>
          <a:xfrm>
            <a:off x="4064318" y="3500755"/>
            <a:ext cx="2549525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538" name="矩形 11"/>
          <p:cNvSpPr/>
          <p:nvPr/>
        </p:nvSpPr>
        <p:spPr>
          <a:xfrm>
            <a:off x="660718" y="3778885"/>
            <a:ext cx="10922000" cy="11582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532130" eaLnBrk="0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兼容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所有浏览器都支持这两个属性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  <p:bldP spid="225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获取鼠标位置</a:t>
            </a:r>
            <a:endParaRPr lang="zh-CN" altLang="en-US"/>
          </a:p>
        </p:txBody>
      </p:sp>
      <p:pic>
        <p:nvPicPr>
          <p:cNvPr id="2253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047750"/>
            <a:ext cx="4018915" cy="4004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Picture 7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2945765"/>
            <a:ext cx="208915" cy="208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Line 10"/>
          <p:cNvSpPr>
            <a:spLocks noChangeShapeType="1"/>
          </p:cNvSpPr>
          <p:nvPr/>
        </p:nvSpPr>
        <p:spPr bwMode="auto">
          <a:xfrm flipV="1">
            <a:off x="742950" y="2945765"/>
            <a:ext cx="1951355" cy="8890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pitchFamily="2" charset="0"/>
              <a:ea typeface="MS PGothic" panose="020B0600070205080204" pitchFamily="2" charset="-128"/>
              <a:cs typeface="+mn-cs"/>
              <a:sym typeface="Gill Sans" pitchFamily="2" charset="0"/>
            </a:endParaRPr>
          </a:p>
        </p:txBody>
      </p:sp>
      <p:sp>
        <p:nvSpPr>
          <p:cNvPr id="24583" name="Line 11"/>
          <p:cNvSpPr>
            <a:spLocks noChangeShapeType="1"/>
          </p:cNvSpPr>
          <p:nvPr/>
        </p:nvSpPr>
        <p:spPr bwMode="auto">
          <a:xfrm>
            <a:off x="2694305" y="1762760"/>
            <a:ext cx="635" cy="1215390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 pitchFamily="2" charset="0"/>
              <a:ea typeface="MS PGothic" panose="020B0600070205080204" pitchFamily="2" charset="-128"/>
              <a:cs typeface="+mn-cs"/>
              <a:sym typeface="Gill Sans" pitchFamily="2" charset="0"/>
            </a:endParaRP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2903855" y="2867660"/>
            <a:ext cx="1683385" cy="319405"/>
          </a:xfrm>
          <a:prstGeom prst="rect">
            <a:avLst/>
          </a:prstGeom>
          <a:solidFill>
            <a:srgbClr val="00CCFF">
              <a:alpha val="79999"/>
            </a:srgbClr>
          </a:solidFill>
          <a:ln w="12700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client X,client Y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691515" y="2867660"/>
            <a:ext cx="1485265" cy="352425"/>
          </a:xfrm>
          <a:prstGeom prst="rect">
            <a:avLst/>
          </a:prstGeom>
          <a:solidFill>
            <a:srgbClr val="00CC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event.client X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2060258" y="1898333"/>
            <a:ext cx="1477010" cy="352425"/>
          </a:xfrm>
          <a:prstGeom prst="rect">
            <a:avLst/>
          </a:prstGeom>
          <a:solidFill>
            <a:srgbClr val="00CC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event.client Y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ldLvl="0" animBg="1"/>
      <p:bldP spid="24585" grpId="0" bldLvl="0" animBg="1"/>
      <p:bldP spid="2458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拖拽样式布局</a:t>
            </a:r>
            <a:endParaRPr lang="zh-CN" altLang="en-US"/>
          </a:p>
        </p:txBody>
      </p:sp>
      <p:sp>
        <p:nvSpPr>
          <p:cNvPr id="23554" name="TextBox 3"/>
          <p:cNvSpPr txBox="1"/>
          <p:nvPr/>
        </p:nvSpPr>
        <p:spPr>
          <a:xfrm>
            <a:off x="350520" y="903605"/>
            <a:ext cx="5598795" cy="100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思考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68275" lvl="2" indent="-168275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如何让目标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进行移动，与布局有关系吗 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555" name="TextBox 23"/>
          <p:cNvSpPr txBox="1"/>
          <p:nvPr/>
        </p:nvSpPr>
        <p:spPr>
          <a:xfrm rot="1104257">
            <a:off x="6594475" y="1454785"/>
            <a:ext cx="1270000" cy="743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en-US" altLang="zh-CN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5605" name="TextBox 3"/>
          <p:cNvSpPr txBox="1"/>
          <p:nvPr/>
        </p:nvSpPr>
        <p:spPr>
          <a:xfrm>
            <a:off x="350520" y="1871345"/>
            <a:ext cx="6741795" cy="1737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布局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68275" lvl="2" indent="-168275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大多采用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定位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方式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68275" lvl="2" indent="-168275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父元素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position:relative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相对定位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168275" lvl="2" indent="-168275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目标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position:absolute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绝对定位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5606" name="TextBox 3"/>
          <p:cNvSpPr txBox="1">
            <a:spLocks noChangeArrowheads="1"/>
          </p:cNvSpPr>
          <p:nvPr/>
        </p:nvSpPr>
        <p:spPr bwMode="auto">
          <a:xfrm>
            <a:off x="4593590" y="3608388"/>
            <a:ext cx="95821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68275" indent="-168275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168275" marR="0" lvl="2" indent="-1682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top : 0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25607" name="TextBox 3"/>
          <p:cNvSpPr txBox="1">
            <a:spLocks noChangeArrowheads="1"/>
          </p:cNvSpPr>
          <p:nvPr/>
        </p:nvSpPr>
        <p:spPr bwMode="auto">
          <a:xfrm>
            <a:off x="6835140" y="3608388"/>
            <a:ext cx="94170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68275" indent="-168275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168275" marR="0" lvl="2" indent="-1682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left : 0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cxnSp>
        <p:nvCxnSpPr>
          <p:cNvPr id="25608" name="直接箭头连接符 15"/>
          <p:cNvCxnSpPr/>
          <p:nvPr/>
        </p:nvCxnSpPr>
        <p:spPr>
          <a:xfrm flipH="1">
            <a:off x="5147945" y="3547110"/>
            <a:ext cx="961390" cy="24892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609" name="直接箭头连接符 17"/>
          <p:cNvCxnSpPr/>
          <p:nvPr/>
        </p:nvCxnSpPr>
        <p:spPr>
          <a:xfrm>
            <a:off x="6109335" y="3547110"/>
            <a:ext cx="982980" cy="24892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5610" name="TextBox 3"/>
          <p:cNvSpPr txBox="1"/>
          <p:nvPr/>
        </p:nvSpPr>
        <p:spPr>
          <a:xfrm>
            <a:off x="350520" y="4293870"/>
            <a:ext cx="8150860" cy="548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168275" lvl="2" indent="-168275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通过改变定位中的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top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left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的值，就可以实现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的移动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拖拽效果布局</a:t>
            </a:r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666875"/>
            <a:ext cx="3133725" cy="2837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3"/>
          <p:cNvSpPr txBox="1"/>
          <p:nvPr/>
        </p:nvSpPr>
        <p:spPr>
          <a:xfrm>
            <a:off x="518478" y="842645"/>
            <a:ext cx="11145837" cy="823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CSS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样式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030923" y="4400233"/>
            <a:ext cx="11144250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2" inden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基本工作已完成，开始在拖拽的三个鼠标事件中添加内容！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拖拽功能实现</a:t>
            </a:r>
            <a:endParaRPr lang="zh-CN" altLang="en-US"/>
          </a:p>
        </p:txBody>
      </p:sp>
      <p:sp>
        <p:nvSpPr>
          <p:cNvPr id="28675" name="Rectangle 10"/>
          <p:cNvSpPr>
            <a:spLocks noChangeArrowheads="1"/>
          </p:cNvSpPr>
          <p:nvPr/>
        </p:nvSpPr>
        <p:spPr bwMode="auto">
          <a:xfrm>
            <a:off x="650240" y="3875088"/>
            <a:ext cx="309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3200"/>
              </a:spcBef>
              <a:spcAft>
                <a:spcPct val="0"/>
              </a:spcAft>
              <a:buClrTx/>
              <a:buSzPct val="108000"/>
              <a:buFont typeface="Arial" panose="020B0604020202020204" pitchFamily="34" charset="0"/>
              <a:buNone/>
              <a:defRPr/>
            </a:pPr>
            <a:endParaRPr kumimoji="0" lang="en-US" altLang="zh-CN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sp>
        <p:nvSpPr>
          <p:cNvPr id="26627" name="TextBox 3"/>
          <p:cNvSpPr txBox="1"/>
          <p:nvPr/>
        </p:nvSpPr>
        <p:spPr>
          <a:xfrm>
            <a:off x="499428" y="914400"/>
            <a:ext cx="11145837" cy="7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实现原理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982028" y="4676775"/>
            <a:ext cx="222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3200"/>
              </a:spcBef>
              <a:spcAft>
                <a:spcPct val="0"/>
              </a:spcAft>
              <a:buClrTx/>
              <a:buSzPct val="108000"/>
              <a:buFont typeface="Arial" panose="020B0604020202020204" pitchFamily="34" charset="0"/>
              <a:buNone/>
              <a:defRPr/>
            </a:pPr>
            <a:endParaRPr kumimoji="0" lang="en-US" altLang="zh-CN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1908175"/>
            <a:ext cx="3033395" cy="3195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565" y="3984625"/>
            <a:ext cx="428625" cy="42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7" descr="Arr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3390265"/>
            <a:ext cx="196850" cy="193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Picture 7" descr="Arr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4183380"/>
            <a:ext cx="151130" cy="14795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8682" name="Straight Connector 4"/>
          <p:cNvCxnSpPr/>
          <p:nvPr/>
        </p:nvCxnSpPr>
        <p:spPr>
          <a:xfrm>
            <a:off x="1763395" y="2355850"/>
            <a:ext cx="0" cy="2520315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28683" name="Straight Connector 19"/>
          <p:cNvCxnSpPr/>
          <p:nvPr/>
        </p:nvCxnSpPr>
        <p:spPr>
          <a:xfrm>
            <a:off x="2382520" y="2355850"/>
            <a:ext cx="29210" cy="2520315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8684" name="Right Brace 12"/>
          <p:cNvSpPr/>
          <p:nvPr/>
        </p:nvSpPr>
        <p:spPr>
          <a:xfrm>
            <a:off x="2045970" y="3363595"/>
            <a:ext cx="180340" cy="775970"/>
          </a:xfrm>
          <a:prstGeom prst="rightBrace">
            <a:avLst>
              <a:gd name="adj1" fmla="val 12412"/>
              <a:gd name="adj2" fmla="val 48856"/>
            </a:avLst>
          </a:prstGeom>
          <a:noFill/>
          <a:ln w="28575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sz="5600">
              <a:solidFill>
                <a:srgbClr val="FF0000"/>
              </a:solidFill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sp>
        <p:nvSpPr>
          <p:cNvPr id="26636" name="TextBox 9"/>
          <p:cNvSpPr txBox="1"/>
          <p:nvPr/>
        </p:nvSpPr>
        <p:spPr>
          <a:xfrm>
            <a:off x="903288" y="3583305"/>
            <a:ext cx="884237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位置</a:t>
            </a:r>
            <a:r>
              <a:rPr lang="en-US" altLang="zh-CN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1</a:t>
            </a:r>
            <a:endParaRPr lang="zh-CN" altLang="en-US" sz="1800">
              <a:latin typeface="Microsoft YaHei UI" pitchFamily="2" charset="-122"/>
              <a:ea typeface="Microsoft YaHei UI" pitchFamily="2" charset="-122"/>
              <a:sym typeface="Gill Sans" pitchFamily="2" charset="0"/>
            </a:endParaRPr>
          </a:p>
        </p:txBody>
      </p:sp>
      <p:sp>
        <p:nvSpPr>
          <p:cNvPr id="26637" name="TextBox 23"/>
          <p:cNvSpPr txBox="1"/>
          <p:nvPr/>
        </p:nvSpPr>
        <p:spPr>
          <a:xfrm>
            <a:off x="2339975" y="4331018"/>
            <a:ext cx="1084263" cy="365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位置</a:t>
            </a:r>
            <a:r>
              <a:rPr lang="en-US" altLang="zh-CN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2</a:t>
            </a:r>
            <a:endParaRPr lang="zh-CN" altLang="en-US" sz="1800">
              <a:latin typeface="Microsoft YaHei UI" pitchFamily="2" charset="-122"/>
              <a:ea typeface="Microsoft YaHei UI" pitchFamily="2" charset="-122"/>
              <a:sym typeface="Gill Sans" pitchFamily="2" charset="0"/>
            </a:endParaRPr>
          </a:p>
        </p:txBody>
      </p:sp>
      <p:cxnSp>
        <p:nvCxnSpPr>
          <p:cNvPr id="28687" name="Straight Connector 26"/>
          <p:cNvCxnSpPr/>
          <p:nvPr/>
        </p:nvCxnSpPr>
        <p:spPr>
          <a:xfrm flipV="1">
            <a:off x="650240" y="3363595"/>
            <a:ext cx="2409190" cy="2667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8688" name="Right Brace 16"/>
          <p:cNvSpPr/>
          <p:nvPr/>
        </p:nvSpPr>
        <p:spPr>
          <a:xfrm rot="-5400000">
            <a:off x="1926590" y="2755265"/>
            <a:ext cx="285115" cy="563880"/>
          </a:xfrm>
          <a:prstGeom prst="rightBrace">
            <a:avLst>
              <a:gd name="adj1" fmla="val 12390"/>
              <a:gd name="adj2" fmla="val 48856"/>
            </a:avLst>
          </a:prstGeom>
          <a:noFill/>
          <a:ln w="28575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sz="5600">
              <a:solidFill>
                <a:srgbClr val="FF0000"/>
              </a:solidFill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cxnSp>
        <p:nvCxnSpPr>
          <p:cNvPr id="28689" name="Straight Connector 29"/>
          <p:cNvCxnSpPr/>
          <p:nvPr/>
        </p:nvCxnSpPr>
        <p:spPr>
          <a:xfrm>
            <a:off x="650240" y="4140200"/>
            <a:ext cx="2409190" cy="158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6641" name="TextBox 22"/>
          <p:cNvSpPr txBox="1"/>
          <p:nvPr/>
        </p:nvSpPr>
        <p:spPr>
          <a:xfrm>
            <a:off x="3727768" y="1510665"/>
            <a:ext cx="4562475" cy="1463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鼠标在位置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按下时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记录鼠标的当前位置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42" name="TextBox 26"/>
          <p:cNvSpPr txBox="1"/>
          <p:nvPr/>
        </p:nvSpPr>
        <p:spPr>
          <a:xfrm>
            <a:off x="3776980" y="2458403"/>
            <a:ext cx="5008563" cy="2833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按住鼠标不动拖到位置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时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与位置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的水平与垂直移动距离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6643" name="TextBox 28"/>
          <p:cNvSpPr txBox="1"/>
          <p:nvPr/>
        </p:nvSpPr>
        <p:spPr>
          <a:xfrm>
            <a:off x="3799523" y="3781108"/>
            <a:ext cx="4562475" cy="1462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鼠标抬起时完成拖拽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清空鼠标移动事件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cxnSp>
        <p:nvCxnSpPr>
          <p:cNvPr id="28693" name="直接箭头连接符 2"/>
          <p:cNvCxnSpPr/>
          <p:nvPr/>
        </p:nvCxnSpPr>
        <p:spPr>
          <a:xfrm flipH="1">
            <a:off x="683260" y="3291840"/>
            <a:ext cx="93599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694" name="直接箭头连接符 4"/>
          <p:cNvCxnSpPr/>
          <p:nvPr/>
        </p:nvCxnSpPr>
        <p:spPr>
          <a:xfrm flipH="1">
            <a:off x="624840" y="4299585"/>
            <a:ext cx="1570990" cy="95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695" name="直接箭头连接符 9"/>
          <p:cNvCxnSpPr/>
          <p:nvPr/>
        </p:nvCxnSpPr>
        <p:spPr>
          <a:xfrm flipV="1">
            <a:off x="3283903" y="3014663"/>
            <a:ext cx="0" cy="15017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696" name="直接箭头连接符 20"/>
          <p:cNvCxnSpPr/>
          <p:nvPr/>
        </p:nvCxnSpPr>
        <p:spPr>
          <a:xfrm flipV="1">
            <a:off x="2339340" y="2427605"/>
            <a:ext cx="0" cy="151193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20"/>
          <p:cNvCxnSpPr/>
          <p:nvPr/>
        </p:nvCxnSpPr>
        <p:spPr>
          <a:xfrm flipH="1" flipV="1">
            <a:off x="1885950" y="2472690"/>
            <a:ext cx="21590" cy="8191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bldLvl="0" animBg="1"/>
      <p:bldP spid="28688" grpId="0" bldLvl="0" animBg="1"/>
      <p:bldP spid="28688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拖拽功能实现</a:t>
            </a:r>
            <a:endParaRPr lang="zh-CN" altLang="en-US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559753" y="1036955"/>
            <a:ext cx="11144250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68275" indent="-168275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168275" marR="0" lvl="2" indent="-1682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思考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  <a:p>
            <a:pPr marL="168275" marR="0" lvl="2" indent="-1682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如何得知位置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中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div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的位置？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29700" name="TextBox 3"/>
          <p:cNvSpPr txBox="1"/>
          <p:nvPr/>
        </p:nvSpPr>
        <p:spPr>
          <a:xfrm>
            <a:off x="272733" y="2237105"/>
            <a:ext cx="10863262" cy="19202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2" indent="532130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提示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2" indent="532130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位置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的左边距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上边距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2" indent="53213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                  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+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2" indent="532130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鼠标水平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/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垂直移动的差值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拖拽功能实现</a:t>
            </a:r>
            <a:endParaRPr lang="zh-CN" altLang="en-US"/>
          </a:p>
        </p:txBody>
      </p:sp>
      <p:sp>
        <p:nvSpPr>
          <p:cNvPr id="28675" name="TextBox 3"/>
          <p:cNvSpPr txBox="1"/>
          <p:nvPr/>
        </p:nvSpPr>
        <p:spPr>
          <a:xfrm>
            <a:off x="499428" y="986155"/>
            <a:ext cx="11145837" cy="7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鼠标按下事件实现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2867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1465580"/>
            <a:ext cx="4535805" cy="3576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拖拽功能实现</a:t>
            </a:r>
            <a:endParaRPr lang="zh-CN" altLang="en-US"/>
          </a:p>
        </p:txBody>
      </p:sp>
      <p:sp>
        <p:nvSpPr>
          <p:cNvPr id="29699" name="TextBox 3"/>
          <p:cNvSpPr txBox="1"/>
          <p:nvPr/>
        </p:nvSpPr>
        <p:spPr>
          <a:xfrm>
            <a:off x="499428" y="986155"/>
            <a:ext cx="11145837" cy="7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鼠标移动事件实现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2970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1446530"/>
            <a:ext cx="3437255" cy="3679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拖拽功能实现</a:t>
            </a:r>
            <a:endParaRPr lang="zh-CN" altLang="en-US"/>
          </a:p>
        </p:txBody>
      </p:sp>
      <p:sp>
        <p:nvSpPr>
          <p:cNvPr id="30723" name="TextBox 3"/>
          <p:cNvSpPr txBox="1"/>
          <p:nvPr/>
        </p:nvSpPr>
        <p:spPr>
          <a:xfrm>
            <a:off x="427673" y="986155"/>
            <a:ext cx="11145837" cy="777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鼠标抬起事件实现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0724" name="Rectangle 2"/>
          <p:cNvSpPr/>
          <p:nvPr/>
        </p:nvSpPr>
        <p:spPr>
          <a:xfrm>
            <a:off x="427990" y="1565275"/>
            <a:ext cx="8018145" cy="1737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0" indent="531495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因为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mousemove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事件在元素内部移动时重复地触发。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所以，在鼠标完成拖拽的最后一步鼠标抬起时，需要释放掉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mousemove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事件。</a:t>
            </a:r>
            <a:endParaRPr lang="zh-CN" altLang="en-US" sz="2000"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pic>
        <p:nvPicPr>
          <p:cNvPr id="30725" name="Picture 3"/>
          <p:cNvPicPr>
            <a:picLocks noChangeAspect="1"/>
          </p:cNvPicPr>
          <p:nvPr/>
        </p:nvPicPr>
        <p:blipFill>
          <a:blip r:embed="rId1"/>
          <a:srcRect b="9091"/>
          <a:stretch>
            <a:fillRect/>
          </a:stretch>
        </p:blipFill>
        <p:spPr>
          <a:xfrm>
            <a:off x="1361123" y="3613150"/>
            <a:ext cx="7005637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拖拽问题</a:t>
            </a:r>
            <a:endParaRPr lang="zh-CN" altLang="en-US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571183" y="986155"/>
            <a:ext cx="111458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68275" indent="-168275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168275" marR="0" lvl="2" indent="-1682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0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问题</a:t>
            </a:r>
            <a:r>
              <a:rPr kumimoji="0" lang="en-US" altLang="zh-CN" sz="30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1</a:t>
            </a:r>
            <a:endParaRPr kumimoji="0" lang="en-US" altLang="zh-CN" sz="30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2300605"/>
            <a:ext cx="3908425" cy="248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图片 1" descr="问号1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15" y="2421890"/>
            <a:ext cx="2241550" cy="224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TextBox 5"/>
          <p:cNvSpPr txBox="1"/>
          <p:nvPr/>
        </p:nvSpPr>
        <p:spPr>
          <a:xfrm rot="-679867">
            <a:off x="5958523" y="443865"/>
            <a:ext cx="6781800" cy="1279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为什么？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还有什么没想到的？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效果展示</a:t>
            </a:r>
            <a:endParaRPr lang="zh-CN" altLang="en-US"/>
          </a:p>
        </p:txBody>
      </p:sp>
      <p:sp>
        <p:nvSpPr>
          <p:cNvPr id="5122" name="TextBox 3"/>
          <p:cNvSpPr txBox="1"/>
          <p:nvPr/>
        </p:nvSpPr>
        <p:spPr>
          <a:xfrm>
            <a:off x="607060" y="1126490"/>
            <a:ext cx="5859145" cy="685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拖动效果示例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5123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975485"/>
            <a:ext cx="2844800" cy="2851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7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65" y="4669790"/>
            <a:ext cx="157480" cy="157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拖拽问题</a:t>
            </a:r>
            <a:endParaRPr lang="zh-CN" altLang="en-US"/>
          </a:p>
        </p:txBody>
      </p:sp>
      <p:sp>
        <p:nvSpPr>
          <p:cNvPr id="34819" name="Rectangle 10"/>
          <p:cNvSpPr>
            <a:spLocks noChangeArrowheads="1"/>
          </p:cNvSpPr>
          <p:nvPr/>
        </p:nvSpPr>
        <p:spPr bwMode="auto">
          <a:xfrm>
            <a:off x="990283" y="4045268"/>
            <a:ext cx="309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3200"/>
              </a:spcBef>
              <a:spcAft>
                <a:spcPct val="0"/>
              </a:spcAft>
              <a:buClrTx/>
              <a:buSzPct val="108000"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sp>
        <p:nvSpPr>
          <p:cNvPr id="32771" name="TextBox 3"/>
          <p:cNvSpPr txBox="1"/>
          <p:nvPr/>
        </p:nvSpPr>
        <p:spPr>
          <a:xfrm>
            <a:off x="571183" y="986155"/>
            <a:ext cx="11145837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问题分析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72" name="TextBox 1"/>
          <p:cNvSpPr txBox="1"/>
          <p:nvPr/>
        </p:nvSpPr>
        <p:spPr>
          <a:xfrm>
            <a:off x="571183" y="1599248"/>
            <a:ext cx="9483725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1065530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mousemove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mousedown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执行先后问题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73" name="TextBox 10"/>
          <p:cNvSpPr txBox="1"/>
          <p:nvPr/>
        </p:nvSpPr>
        <p:spPr>
          <a:xfrm>
            <a:off x="571183" y="1900873"/>
            <a:ext cx="9483725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当鼠标进入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实现拖拽先是移动还是先是按下？哪个先触发？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74" name="TextBox 12"/>
          <p:cNvSpPr txBox="1"/>
          <p:nvPr/>
        </p:nvSpPr>
        <p:spPr>
          <a:xfrm>
            <a:off x="1652270" y="2282508"/>
            <a:ext cx="2581275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鼠标移动到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2775" name="TextBox 13"/>
          <p:cNvSpPr txBox="1"/>
          <p:nvPr/>
        </p:nvSpPr>
        <p:spPr>
          <a:xfrm>
            <a:off x="1652270" y="3393440"/>
            <a:ext cx="2581275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鼠标实现拖拽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4825" name="TextBox 14"/>
          <p:cNvSpPr txBox="1">
            <a:spLocks noChangeArrowheads="1"/>
          </p:cNvSpPr>
          <p:nvPr/>
        </p:nvSpPr>
        <p:spPr bwMode="auto">
          <a:xfrm>
            <a:off x="6514783" y="2222183"/>
            <a:ext cx="257968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mousemove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6514783" y="3298190"/>
            <a:ext cx="5402263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mousedown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mousemove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mouseup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cxnSp>
        <p:nvCxnSpPr>
          <p:cNvPr id="34827" name="Straight Arrow Connector 3"/>
          <p:cNvCxnSpPr/>
          <p:nvPr/>
        </p:nvCxnSpPr>
        <p:spPr>
          <a:xfrm flipV="1">
            <a:off x="4008120" y="2693670"/>
            <a:ext cx="2160588" cy="222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28" name="Straight Arrow Connector 7"/>
          <p:cNvCxnSpPr/>
          <p:nvPr/>
        </p:nvCxnSpPr>
        <p:spPr>
          <a:xfrm flipV="1">
            <a:off x="4026853" y="3649980"/>
            <a:ext cx="2160587" cy="206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29" name="Straight Arrow Connector 18"/>
          <p:cNvCxnSpPr/>
          <p:nvPr/>
        </p:nvCxnSpPr>
        <p:spPr>
          <a:xfrm>
            <a:off x="2518410" y="2715578"/>
            <a:ext cx="0" cy="8763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348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拖拽问题</a:t>
            </a:r>
            <a:endParaRPr lang="zh-CN" altLang="en-US"/>
          </a:p>
        </p:txBody>
      </p:sp>
      <p:sp>
        <p:nvSpPr>
          <p:cNvPr id="35843" name="Rectangle 10"/>
          <p:cNvSpPr>
            <a:spLocks noChangeArrowheads="1"/>
          </p:cNvSpPr>
          <p:nvPr/>
        </p:nvSpPr>
        <p:spPr bwMode="auto">
          <a:xfrm>
            <a:off x="990283" y="4045268"/>
            <a:ext cx="309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3200"/>
              </a:spcBef>
              <a:spcAft>
                <a:spcPct val="0"/>
              </a:spcAft>
              <a:buClrTx/>
              <a:buSzPct val="108000"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sp>
        <p:nvSpPr>
          <p:cNvPr id="33795" name="TextBox 3"/>
          <p:cNvSpPr txBox="1"/>
          <p:nvPr/>
        </p:nvSpPr>
        <p:spPr>
          <a:xfrm>
            <a:off x="571183" y="986155"/>
            <a:ext cx="11145837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68275" lvl="2" indent="-1682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解决问题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6" name="TextBox 1"/>
          <p:cNvSpPr txBox="1"/>
          <p:nvPr/>
        </p:nvSpPr>
        <p:spPr>
          <a:xfrm>
            <a:off x="571183" y="1527493"/>
            <a:ext cx="9483725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1065530" eaLnBrk="0" hangingPunct="0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既然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mousemove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先触发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3797" name="TextBox 10"/>
          <p:cNvSpPr txBox="1"/>
          <p:nvPr/>
        </p:nvSpPr>
        <p:spPr>
          <a:xfrm>
            <a:off x="571183" y="1829118"/>
            <a:ext cx="9483725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那么就无法获取到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mousedown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中所定义的数据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5847" name="TextBox 16"/>
          <p:cNvSpPr txBox="1">
            <a:spLocks noChangeArrowheads="1"/>
          </p:cNvSpPr>
          <p:nvPr/>
        </p:nvSpPr>
        <p:spPr bwMode="auto">
          <a:xfrm>
            <a:off x="571183" y="2247900"/>
            <a:ext cx="94837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3213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53213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所以：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pic>
        <p:nvPicPr>
          <p:cNvPr id="337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080" y="2552700"/>
            <a:ext cx="2709545" cy="245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拖拽问题</a:t>
            </a:r>
            <a:endParaRPr lang="zh-CN" altLang="en-US"/>
          </a:p>
        </p:txBody>
      </p:sp>
      <p:pic>
        <p:nvPicPr>
          <p:cNvPr id="3481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1189990"/>
            <a:ext cx="3032760" cy="368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7" descr="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43" y="3140710"/>
            <a:ext cx="298450" cy="29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499428" y="770890"/>
            <a:ext cx="111458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68275" indent="-168275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168275" marR="0" lvl="2" indent="-16827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0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问题</a:t>
            </a:r>
            <a:r>
              <a:rPr kumimoji="0" lang="en-US" altLang="zh-CN" sz="3065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2</a:t>
            </a:r>
            <a:endParaRPr kumimoji="0" lang="en-US" altLang="zh-CN" sz="3065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默认事件</a:t>
            </a:r>
            <a:endParaRPr lang="zh-CN" altLang="zh-CN"/>
          </a:p>
        </p:txBody>
      </p:sp>
      <p:sp>
        <p:nvSpPr>
          <p:cNvPr id="35842" name="矩形 2"/>
          <p:cNvSpPr/>
          <p:nvPr/>
        </p:nvSpPr>
        <p:spPr>
          <a:xfrm>
            <a:off x="356235" y="924560"/>
            <a:ext cx="8442325" cy="207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679450" lvl="1" indent="-531495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阻止默认事件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80000"/>
              </a:lnSpc>
              <a:spcAft>
                <a:spcPts val="2665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阻止默认事件方法：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preventDefault( );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679450" lvl="1" indent="-531495" eaLnBrk="0" hangingPunct="0">
              <a:lnSpc>
                <a:spcPct val="18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_______________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中包含着所有与事件有关的信息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zh-CN" altLang="en-US" sz="2000"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sp>
        <p:nvSpPr>
          <p:cNvPr id="37892" name="TextBox 2"/>
          <p:cNvSpPr txBox="1"/>
          <p:nvPr/>
        </p:nvSpPr>
        <p:spPr>
          <a:xfrm>
            <a:off x="672148" y="2456498"/>
            <a:ext cx="2039937" cy="4197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en-US" altLang="zh-CN" sz="2000" b="1">
                <a:solidFill>
                  <a:srgbClr val="FF0000"/>
                </a:solidFill>
                <a:latin typeface="Microsoft JhengHei" panose="020B0604030504040204" pitchFamily="2" charset="-120"/>
                <a:ea typeface="Microsoft JhengHei" panose="020B0604030504040204" pitchFamily="2" charset="-120"/>
                <a:sym typeface="Gill Sans" pitchFamily="2" charset="0"/>
              </a:rPr>
              <a:t>event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对象</a:t>
            </a:r>
            <a:endParaRPr lang="zh-CN" altLang="en-US" sz="2000" b="1">
              <a:solidFill>
                <a:srgbClr val="FF0000"/>
              </a:solidFill>
              <a:latin typeface="Microsoft JhengHei" panose="020B0604030504040204" pitchFamily="2" charset="-120"/>
              <a:ea typeface="Microsoft JhengHei" panose="020B0604030504040204" pitchFamily="2" charset="-120"/>
              <a:sym typeface="Gill Sans" pitchFamily="2" charset="0"/>
            </a:endParaRPr>
          </a:p>
        </p:txBody>
      </p:sp>
      <p:sp>
        <p:nvSpPr>
          <p:cNvPr id="37893" name="TextBox 3"/>
          <p:cNvSpPr txBox="1"/>
          <p:nvPr/>
        </p:nvSpPr>
        <p:spPr>
          <a:xfrm>
            <a:off x="589280" y="3747770"/>
            <a:ext cx="7084060" cy="1451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>
              <a:spcAft>
                <a:spcPts val="334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正确书写格式：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 . preventDefault( 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/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默认事件</a:t>
            </a:r>
            <a:endParaRPr lang="zh-CN" altLang="en-US"/>
          </a:p>
        </p:txBody>
      </p:sp>
      <p:sp>
        <p:nvSpPr>
          <p:cNvPr id="36866" name="矩形 1"/>
          <p:cNvSpPr/>
          <p:nvPr/>
        </p:nvSpPr>
        <p:spPr>
          <a:xfrm>
            <a:off x="509270" y="948690"/>
            <a:ext cx="10804525" cy="1737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想一想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0" hangingPunct="0">
              <a:lnSpc>
                <a:spcPct val="18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&lt;a&gt;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标签有跳转功能，如何阻止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&lt;a&gt;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标签的默认行为，点击时取消跳转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?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0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3686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2434590"/>
            <a:ext cx="5394960" cy="2654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2918460"/>
            <a:ext cx="4246245" cy="182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临界值</a:t>
            </a:r>
            <a:endParaRPr lang="zh-CN" altLang="en-US"/>
          </a:p>
        </p:txBody>
      </p:sp>
      <p:sp>
        <p:nvSpPr>
          <p:cNvPr id="37890" name="矩形 1"/>
          <p:cNvSpPr/>
          <p:nvPr/>
        </p:nvSpPr>
        <p:spPr>
          <a:xfrm>
            <a:off x="499745" y="948690"/>
            <a:ext cx="8453120" cy="1737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碰壁反弹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532130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回想一下碰壁反弹效果，如果不进行临界值设定的话，会出现什么效果？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37891" name="矩形 1"/>
          <p:cNvSpPr/>
          <p:nvPr/>
        </p:nvSpPr>
        <p:spPr>
          <a:xfrm>
            <a:off x="-3810" y="2961005"/>
            <a:ext cx="6518275" cy="1737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拖动效果也同理，如果以浏览器为可视窗口的话，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1" indent="531495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如果不设定临界值会出现什么效果？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735" y="2364105"/>
            <a:ext cx="2396490" cy="2586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临界值</a:t>
            </a:r>
            <a:endParaRPr lang="zh-CN" altLang="en-US"/>
          </a:p>
        </p:txBody>
      </p:sp>
      <p:sp>
        <p:nvSpPr>
          <p:cNvPr id="38914" name="矩形 1"/>
          <p:cNvSpPr/>
          <p:nvPr/>
        </p:nvSpPr>
        <p:spPr>
          <a:xfrm>
            <a:off x="437515" y="948690"/>
            <a:ext cx="8337550" cy="1188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eaLnBrk="0" hangingPunct="0">
              <a:lnSpc>
                <a:spcPct val="18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设置拖拽效果临界值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532130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我们学的碰壁反弹效果是如何进行临界值设定的？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673350"/>
            <a:ext cx="7412990" cy="2359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矩形 1"/>
          <p:cNvSpPr/>
          <p:nvPr/>
        </p:nvSpPr>
        <p:spPr>
          <a:xfrm>
            <a:off x="150495" y="2033270"/>
            <a:ext cx="8076565" cy="640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32130" lvl="1" indent="531495" eaLnBrk="0" hangingPunct="0">
              <a:lnSpc>
                <a:spcPct val="18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判断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运动的距离是否在规定的可移动范围内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39937" name="TextBox 3"/>
          <p:cNvSpPr txBox="1"/>
          <p:nvPr/>
        </p:nvSpPr>
        <p:spPr>
          <a:xfrm>
            <a:off x="419418" y="937260"/>
            <a:ext cx="10796587" cy="548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拖拽效果的实现思路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1988" name="TextBox 3"/>
          <p:cNvSpPr txBox="1"/>
          <p:nvPr/>
        </p:nvSpPr>
        <p:spPr>
          <a:xfrm>
            <a:off x="243523" y="1342390"/>
            <a:ext cx="10796587" cy="38709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鼠标按下时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 mousedown 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记录鼠标起始时位置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鼠标移动时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 mousemove 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计算当前鼠标距起始时移动了多少距离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计算移动后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div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的距离并运用到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left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top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属性中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鼠标抬起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( mouseup 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释放鼠标移动事件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课程总结</a:t>
            </a:r>
            <a:endParaRPr lang="zh-CN" altLang="en-US"/>
          </a:p>
        </p:txBody>
      </p:sp>
      <p:sp>
        <p:nvSpPr>
          <p:cNvPr id="40961" name="TextBox 3"/>
          <p:cNvSpPr txBox="1"/>
          <p:nvPr/>
        </p:nvSpPr>
        <p:spPr>
          <a:xfrm>
            <a:off x="491173" y="964883"/>
            <a:ext cx="107965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532130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获取鼠标坐标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3012" name="TextBox 3"/>
          <p:cNvSpPr txBox="1"/>
          <p:nvPr/>
        </p:nvSpPr>
        <p:spPr>
          <a:xfrm>
            <a:off x="617538" y="1422083"/>
            <a:ext cx="10795000" cy="21640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水平坐标（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轴坐标）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 . clientX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垂直坐标（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轴坐标）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532130" lvl="0" indent="531495" latinLnBrk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 . clientY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0964" name="TextBox 3"/>
          <p:cNvSpPr txBox="1"/>
          <p:nvPr/>
        </p:nvSpPr>
        <p:spPr>
          <a:xfrm>
            <a:off x="479743" y="3409315"/>
            <a:ext cx="10796587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66700" lvl="0" indent="-266700" latinLnBrk="1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阻止默认事件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681673" y="4237990"/>
            <a:ext cx="1079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2130" indent="53213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532130" marR="0" lvl="0" indent="532130" algn="l" defTabSz="914400" rtl="0" eaLnBrk="1" fontAlgn="base" latin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event . preventDefault( );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7170" name="TextBox 3"/>
          <p:cNvSpPr txBox="1"/>
          <p:nvPr/>
        </p:nvSpPr>
        <p:spPr>
          <a:xfrm>
            <a:off x="615315" y="1569085"/>
            <a:ext cx="8448040" cy="2517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532130" latinLnBrk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能够说出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JS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拖拽效果的实现原理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532130" latinLnBrk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掌握获取鼠标位置的方法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0" lvl="1" indent="532130" latinLnBrk="1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能够运用本节所学知识阻止某些标签默认事件的发生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内容概要</a:t>
            </a:r>
            <a:endParaRPr lang="zh-CN" altLang="en-US"/>
          </a:p>
        </p:txBody>
      </p:sp>
      <p:sp>
        <p:nvSpPr>
          <p:cNvPr id="9218" name="TextBox 3"/>
          <p:cNvSpPr txBox="1"/>
          <p:nvPr/>
        </p:nvSpPr>
        <p:spPr>
          <a:xfrm>
            <a:off x="486410" y="1344930"/>
            <a:ext cx="8262620" cy="2885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532130" latinLnBrk="1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实现原理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事件兼容         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 || window . event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获取鼠标位置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 . clientX            event . clientY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获取点击对象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                event.target         event.scrElement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阻止默认事件            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 . preventDefault();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鼠标事件</a:t>
            </a:r>
            <a:endParaRPr lang="zh-CN" altLang="en-US"/>
          </a:p>
        </p:txBody>
      </p:sp>
      <p:sp>
        <p:nvSpPr>
          <p:cNvPr id="10242" name="TextBox 3"/>
          <p:cNvSpPr txBox="1"/>
          <p:nvPr/>
        </p:nvSpPr>
        <p:spPr>
          <a:xfrm>
            <a:off x="568325" y="968058"/>
            <a:ext cx="10983913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鼠标拖动流程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3" name="TextBox 3"/>
          <p:cNvSpPr txBox="1"/>
          <p:nvPr/>
        </p:nvSpPr>
        <p:spPr>
          <a:xfrm>
            <a:off x="1993583" y="1324928"/>
            <a:ext cx="1600200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鼠标按下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4" name="TextBox 4"/>
          <p:cNvSpPr txBox="1"/>
          <p:nvPr/>
        </p:nvSpPr>
        <p:spPr>
          <a:xfrm>
            <a:off x="2005648" y="2067243"/>
            <a:ext cx="1600200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鼠标移动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0245" name="TextBox 5"/>
          <p:cNvSpPr txBox="1"/>
          <p:nvPr/>
        </p:nvSpPr>
        <p:spPr>
          <a:xfrm>
            <a:off x="1993583" y="2773680"/>
            <a:ext cx="1600200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鼠标抬起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5728970" y="1283653"/>
            <a:ext cx="2205038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342900" marR="0" lvl="1" indent="-34290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mousedown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5791835" y="2013903"/>
            <a:ext cx="2197100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342900" marR="0" lvl="1" indent="-34290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mousemove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sp>
        <p:nvSpPr>
          <p:cNvPr id="12297" name="TextBox 8"/>
          <p:cNvSpPr txBox="1">
            <a:spLocks noChangeArrowheads="1"/>
          </p:cNvSpPr>
          <p:nvPr/>
        </p:nvSpPr>
        <p:spPr bwMode="auto">
          <a:xfrm>
            <a:off x="5786120" y="2759710"/>
            <a:ext cx="1716088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342900" indent="-3429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342900" marR="0" lvl="1" indent="-34290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pitchFamily="2" charset="0"/>
              </a:rPr>
              <a:t>mouseup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Gill Sans" pitchFamily="2" charset="0"/>
            </a:endParaRPr>
          </a:p>
        </p:txBody>
      </p:sp>
      <p:cxnSp>
        <p:nvCxnSpPr>
          <p:cNvPr id="12298" name="直接箭头连接符 10"/>
          <p:cNvCxnSpPr/>
          <p:nvPr/>
        </p:nvCxnSpPr>
        <p:spPr>
          <a:xfrm>
            <a:off x="2590800" y="1812925"/>
            <a:ext cx="0" cy="25463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299" name="直接箭头连接符 13"/>
          <p:cNvCxnSpPr/>
          <p:nvPr/>
        </p:nvCxnSpPr>
        <p:spPr>
          <a:xfrm>
            <a:off x="2590800" y="2480310"/>
            <a:ext cx="0" cy="4286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300" name="直接箭头连接符 17"/>
          <p:cNvCxnSpPr/>
          <p:nvPr/>
        </p:nvCxnSpPr>
        <p:spPr>
          <a:xfrm flipV="1">
            <a:off x="3719195" y="1635760"/>
            <a:ext cx="1860550" cy="1841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301" name="直接箭头连接符 18"/>
          <p:cNvCxnSpPr/>
          <p:nvPr/>
        </p:nvCxnSpPr>
        <p:spPr>
          <a:xfrm>
            <a:off x="3731260" y="2415540"/>
            <a:ext cx="2004695" cy="698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302" name="直接箭头连接符 19"/>
          <p:cNvCxnSpPr/>
          <p:nvPr/>
        </p:nvCxnSpPr>
        <p:spPr>
          <a:xfrm flipV="1">
            <a:off x="3719195" y="3112770"/>
            <a:ext cx="1932940" cy="1968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303" name="TextBox 3"/>
          <p:cNvSpPr txBox="1"/>
          <p:nvPr/>
        </p:nvSpPr>
        <p:spPr>
          <a:xfrm>
            <a:off x="325120" y="3446780"/>
            <a:ext cx="9028113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mousedown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：在用户按下了任意鼠标按钮时触发。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304" name="TextBox 3"/>
          <p:cNvSpPr txBox="1"/>
          <p:nvPr/>
        </p:nvSpPr>
        <p:spPr>
          <a:xfrm>
            <a:off x="313690" y="3899853"/>
            <a:ext cx="9028113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mousemove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：鼠标指针在元素内部移动时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重复地触发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2305" name="TextBox 3"/>
          <p:cNvSpPr txBox="1"/>
          <p:nvPr/>
        </p:nvSpPr>
        <p:spPr>
          <a:xfrm>
            <a:off x="325120" y="4380865"/>
            <a:ext cx="9028113" cy="487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   mouseup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：在用户释放鼠标按钮时触发。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303" grpId="0"/>
      <p:bldP spid="12304" grpId="0"/>
      <p:bldP spid="12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鼠标事件</a:t>
            </a:r>
            <a:endParaRPr lang="zh-CN" altLang="en-US"/>
          </a:p>
        </p:txBody>
      </p:sp>
      <p:sp>
        <p:nvSpPr>
          <p:cNvPr id="12290" name="TextBox 3"/>
          <p:cNvSpPr txBox="1"/>
          <p:nvPr/>
        </p:nvSpPr>
        <p:spPr>
          <a:xfrm>
            <a:off x="474980" y="975043"/>
            <a:ext cx="10983913" cy="685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lvl="1" indent="-342900" latinLnBrk="1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鼠标拖动大体框架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835" y="1468120"/>
            <a:ext cx="4317365" cy="3596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鼠标事件</a:t>
            </a:r>
            <a:endParaRPr lang="zh-CN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96633" y="4063048"/>
            <a:ext cx="311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ill Sans" pitchFamily="2" charset="0"/>
                <a:ea typeface="MS PGothic" panose="020B0600070205080204" pitchFamily="2" charset="-128"/>
                <a:sym typeface="Gill San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3200"/>
              </a:spcBef>
              <a:spcAft>
                <a:spcPct val="0"/>
              </a:spcAft>
              <a:buClrTx/>
              <a:buSzPct val="108000"/>
              <a:buFont typeface="Arial" panose="020B0604020202020204" pitchFamily="34" charset="0"/>
              <a:buNone/>
              <a:defRPr/>
            </a:pPr>
            <a:endParaRPr kumimoji="0" lang="en-US" altLang="zh-CN" sz="2665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iragino Sans GB W3" pitchFamily="2" charset="-12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62990"/>
            <a:ext cx="3787140" cy="4074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20" y="3588385"/>
            <a:ext cx="466725" cy="474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7" descr="Arr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3796030"/>
            <a:ext cx="163830" cy="163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 descr="Arr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95" y="2998470"/>
            <a:ext cx="201295" cy="2012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Connector 4"/>
          <p:cNvCxnSpPr/>
          <p:nvPr/>
        </p:nvCxnSpPr>
        <p:spPr>
          <a:xfrm>
            <a:off x="2118995" y="1792605"/>
            <a:ext cx="4445" cy="26511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19"/>
          <p:cNvCxnSpPr/>
          <p:nvPr/>
        </p:nvCxnSpPr>
        <p:spPr>
          <a:xfrm>
            <a:off x="3019425" y="1792605"/>
            <a:ext cx="40005" cy="26511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1" name="Right Brace 8"/>
          <p:cNvSpPr/>
          <p:nvPr/>
        </p:nvSpPr>
        <p:spPr>
          <a:xfrm>
            <a:off x="3268345" y="3011170"/>
            <a:ext cx="157480" cy="760730"/>
          </a:xfrm>
          <a:prstGeom prst="rightBrace">
            <a:avLst>
              <a:gd name="adj1" fmla="val 12368"/>
              <a:gd name="adj2" fmla="val 48856"/>
            </a:avLst>
          </a:prstGeom>
          <a:noFill/>
          <a:ln w="28575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sz="5600">
              <a:solidFill>
                <a:srgbClr val="FF0000"/>
              </a:solidFill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102995" y="3209290"/>
            <a:ext cx="900113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位置</a:t>
            </a:r>
            <a:r>
              <a:rPr lang="en-US" altLang="zh-CN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1</a:t>
            </a:r>
            <a:endParaRPr lang="zh-CN" altLang="en-US" sz="1800">
              <a:latin typeface="Microsoft YaHei UI" pitchFamily="2" charset="-122"/>
              <a:ea typeface="Microsoft YaHei UI" pitchFamily="2" charset="-122"/>
              <a:sym typeface="Gill Sans" pitchFamily="2" charset="0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2987675" y="3991610"/>
            <a:ext cx="900113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位置</a:t>
            </a:r>
            <a:r>
              <a:rPr lang="en-US" altLang="zh-CN" sz="1800">
                <a:latin typeface="Microsoft YaHei UI" pitchFamily="2" charset="-122"/>
                <a:ea typeface="Microsoft YaHei UI" pitchFamily="2" charset="-122"/>
                <a:sym typeface="Gill Sans" pitchFamily="2" charset="0"/>
              </a:rPr>
              <a:t>2</a:t>
            </a:r>
            <a:endParaRPr lang="zh-CN" altLang="en-US" sz="1800">
              <a:latin typeface="Microsoft YaHei UI" pitchFamily="2" charset="-122"/>
              <a:ea typeface="Microsoft YaHei UI" pitchFamily="2" charset="-122"/>
              <a:sym typeface="Gill Sans" pitchFamily="2" charset="0"/>
            </a:endParaRPr>
          </a:p>
        </p:txBody>
      </p:sp>
      <p:cxnSp>
        <p:nvCxnSpPr>
          <p:cNvPr id="14" name="Straight Connector 26"/>
          <p:cNvCxnSpPr/>
          <p:nvPr/>
        </p:nvCxnSpPr>
        <p:spPr>
          <a:xfrm>
            <a:off x="539750" y="3003550"/>
            <a:ext cx="316801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5" name="Right Brace 28"/>
          <p:cNvSpPr/>
          <p:nvPr/>
        </p:nvSpPr>
        <p:spPr>
          <a:xfrm rot="-5400000">
            <a:off x="2418080" y="2093595"/>
            <a:ext cx="302895" cy="900430"/>
          </a:xfrm>
          <a:prstGeom prst="rightBrace">
            <a:avLst>
              <a:gd name="adj1" fmla="val 12356"/>
              <a:gd name="adj2" fmla="val 48856"/>
            </a:avLst>
          </a:prstGeom>
          <a:noFill/>
          <a:ln w="28575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sz="5600">
              <a:solidFill>
                <a:srgbClr val="FF0000"/>
              </a:solidFill>
              <a:latin typeface="Gill Sans" pitchFamily="2" charset="0"/>
              <a:ea typeface="MS PGothic" panose="020B0600070205080204" pitchFamily="2" charset="-128"/>
              <a:sym typeface="Gill Sans" pitchFamily="2" charset="0"/>
            </a:endParaRPr>
          </a:p>
        </p:txBody>
      </p:sp>
      <p:cxnSp>
        <p:nvCxnSpPr>
          <p:cNvPr id="16" name="Straight Connector 29"/>
          <p:cNvCxnSpPr/>
          <p:nvPr/>
        </p:nvCxnSpPr>
        <p:spPr>
          <a:xfrm>
            <a:off x="539750" y="3796030"/>
            <a:ext cx="316801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7" name="Text Box 12"/>
          <p:cNvSpPr txBox="1"/>
          <p:nvPr/>
        </p:nvSpPr>
        <p:spPr>
          <a:xfrm>
            <a:off x="1659573" y="1938973"/>
            <a:ext cx="2012950" cy="384175"/>
          </a:xfrm>
          <a:prstGeom prst="rect">
            <a:avLst/>
          </a:prstGeom>
          <a:solidFill>
            <a:srgbClr val="00CCFF">
              <a:alpha val="79999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鼠标水平移动距离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" name="Text Box 12"/>
          <p:cNvSpPr txBox="1"/>
          <p:nvPr/>
        </p:nvSpPr>
        <p:spPr>
          <a:xfrm>
            <a:off x="3425508" y="3199448"/>
            <a:ext cx="2012950" cy="384175"/>
          </a:xfrm>
          <a:prstGeom prst="rect">
            <a:avLst/>
          </a:prstGeom>
          <a:solidFill>
            <a:srgbClr val="00CCFF">
              <a:alpha val="79999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鼠标垂直移动距离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5686425" y="1938655"/>
            <a:ext cx="3094355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移动到 位置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5708650" y="2695575"/>
            <a:ext cx="3166745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532130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移动了多少距离？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5708650" y="3727450"/>
            <a:ext cx="351091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532130" eaLnBrk="0" hangingPunct="0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如何获取鼠标水平与垂直方向的值？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5780405" y="3319145"/>
            <a:ext cx="3166745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想一想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5686425" y="1350010"/>
            <a:ext cx="3094355" cy="3848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分析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5" grpId="0" bldLvl="0" animBg="1"/>
      <p:bldP spid="17" grpId="0" bldLvl="0" animBg="1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16387" name="TextBox 3"/>
          <p:cNvSpPr txBox="1"/>
          <p:nvPr/>
        </p:nvSpPr>
        <p:spPr>
          <a:xfrm>
            <a:off x="342900" y="1318895"/>
            <a:ext cx="8456930" cy="3139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66700" lvl="0" indent="-26670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什么是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对象？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在触发某个事件时，会产生一个事件对象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，这个对象中包含着所有与事件有关的信息。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marL="266700" lvl="0" indent="-266700" eaLnBrk="0" hangingPunct="0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例如：鼠标操作导致的事件对象中，会包含鼠标位置的信息，而键盘操作导致的事件对象中，会包含与按下的键有关的信息。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18434" name="TextBox 3"/>
          <p:cNvSpPr txBox="1"/>
          <p:nvPr/>
        </p:nvSpPr>
        <p:spPr>
          <a:xfrm>
            <a:off x="499110" y="1063308"/>
            <a:ext cx="11580813" cy="2783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兼容问题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  <a:spcAft>
                <a:spcPts val="200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所有浏览器都支持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对象，但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支持方式不同。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火狐、其他浏览器：           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event/a/v/d/w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Internet  Explore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：              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window . event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eaLnBrk="0" hangingPunct="0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sp>
        <p:nvSpPr>
          <p:cNvPr id="18435" name="TextBox 3"/>
          <p:cNvSpPr txBox="1"/>
          <p:nvPr/>
        </p:nvSpPr>
        <p:spPr>
          <a:xfrm>
            <a:off x="-13652" y="3479800"/>
            <a:ext cx="11580812" cy="1005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532130" eaLnBrk="0" hangingPunct="0">
              <a:lnSpc>
                <a:spcPct val="15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Gill Sans" pitchFamily="2" charset="0"/>
              </a:rPr>
              <a:t>解决二者不兼容问题：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  <a:p>
            <a:pPr lvl="0" indent="532130" eaLnBrk="0" hangingPunct="0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Gill Sans" pitchFamily="2" charset="0"/>
            </a:endParaRP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633" y="4084955"/>
            <a:ext cx="650875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演示</Application>
  <PresentationFormat>全屏显示(16:9)</PresentationFormat>
  <Paragraphs>276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Segoe Print</vt:lpstr>
      <vt:lpstr>Symbol</vt:lpstr>
      <vt:lpstr>Calibri</vt:lpstr>
      <vt:lpstr>Gill Sans</vt:lpstr>
      <vt:lpstr>MS PGothic</vt:lpstr>
      <vt:lpstr>Hiragino Sans GB W3</vt:lpstr>
      <vt:lpstr>Microsoft YaHei UI</vt:lpstr>
      <vt:lpstr>Microsoft JhengHei</vt:lpstr>
      <vt:lpstr>模板</vt:lpstr>
      <vt:lpstr>碰壁反弹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279</cp:revision>
  <dcterms:created xsi:type="dcterms:W3CDTF">2015-11-14T02:39:00Z</dcterms:created>
  <dcterms:modified xsi:type="dcterms:W3CDTF">2016-08-09T07:32:18Z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