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8" r:id="rId4"/>
    <p:sldId id="356" r:id="rId5"/>
    <p:sldId id="357" r:id="rId6"/>
    <p:sldId id="359" r:id="rId7"/>
    <p:sldId id="360" r:id="rId8"/>
    <p:sldId id="361" r:id="rId9"/>
    <p:sldId id="358" r:id="rId10"/>
    <p:sldId id="300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itchFamily="2" charset="2"/>
              <a:buChar char="p"/>
              <a:defRPr sz="2700" b="1"/>
            </a:lvl1pPr>
            <a:lvl2pPr marL="556895" indent="-213995">
              <a:buFont typeface="Wingdings" pitchFamily="2" charset="2"/>
              <a:buChar char="p"/>
              <a:defRPr sz="2400" b="1"/>
            </a:lvl2pPr>
            <a:lvl3pPr marL="857250" indent="-171450">
              <a:buFont typeface="Wingdings" pitchFamily="2" charset="2"/>
              <a:buChar char="p"/>
              <a:defRPr sz="2100" b="1"/>
            </a:lvl3pPr>
            <a:lvl4pPr marL="1200150" indent="-171450">
              <a:buFont typeface="Wingdings" pitchFamily="2" charset="2"/>
              <a:buChar char="p"/>
              <a:defRPr sz="1800" b="1"/>
            </a:lvl4pPr>
            <a:lvl5pPr marL="1543050" indent="-171450">
              <a:buFont typeface="Wingdings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计时器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003798"/>
            <a:ext cx="14401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第四节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课程回顾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5122"/>
          <p:cNvSpPr txBox="1"/>
          <p:nvPr/>
        </p:nvSpPr>
        <p:spPr>
          <a:xfrm>
            <a:off x="568325" y="1558608"/>
            <a:ext cx="7869238" cy="2835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50000"/>
              </a:lnSpc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  <a:sym typeface="Gill Sans"/>
              </a:rPr>
              <a:t>如何绑定一个事件</a:t>
            </a:r>
            <a:endParaRPr lang="zh-CN" altLang="en-US" dirty="0"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  <a:sym typeface="Gill Sans"/>
              </a:rPr>
              <a:t>事件监听有哪些</a:t>
            </a:r>
            <a:endParaRPr lang="zh-CN" altLang="en-US" dirty="0"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  <a:sym typeface="Gill Sans"/>
              </a:rPr>
              <a:t>事件监听的兼容写法</a:t>
            </a:r>
            <a:endParaRPr lang="zh-CN" altLang="en-US" dirty="0"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  <a:sym typeface="Gill Sans"/>
              </a:rPr>
              <a:t>阻止浏览器默认事件</a:t>
            </a:r>
            <a:endParaRPr lang="zh-CN" altLang="en-US" dirty="0">
              <a:latin typeface="宋体" pitchFamily="2" charset="-122"/>
              <a:ea typeface="宋体" pitchFamily="2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内容概要</a:t>
            </a:r>
            <a:endParaRPr lang="zh-CN" altLang="en-US"/>
          </a:p>
        </p:txBody>
      </p:sp>
      <p:sp>
        <p:nvSpPr>
          <p:cNvPr id="6146" name="文本框 6146"/>
          <p:cNvSpPr txBox="1"/>
          <p:nvPr/>
        </p:nvSpPr>
        <p:spPr>
          <a:xfrm>
            <a:off x="747713" y="1628775"/>
            <a:ext cx="7869237" cy="3292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>
              <a:buClr>
                <a:schemeClr val="tx1"/>
              </a:buClr>
              <a:buFont typeface="Wingdings" pitchFamily="2" charset="2"/>
              <a:buNone/>
            </a:pPr>
            <a:endParaRPr lang="en-US" altLang="zh-CN" b="1"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b="1" err="1">
                <a:latin typeface="宋体" pitchFamily="2" charset="-122"/>
                <a:ea typeface="宋体" pitchFamily="2" charset="-122"/>
                <a:sym typeface="Gill Sans"/>
              </a:rPr>
              <a:t>SetTimeout</a:t>
            </a:r>
            <a:r>
              <a:rPr lang="en-US" altLang="zh-CN" b="1">
                <a:latin typeface="宋体" pitchFamily="2" charset="-122"/>
                <a:ea typeface="宋体" pitchFamily="2" charset="-122"/>
                <a:sym typeface="Gill Sans"/>
              </a:rPr>
              <a:t>()</a:t>
            </a:r>
            <a:endParaRPr lang="en-US" altLang="zh-CN" b="1"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b="1" err="1">
                <a:latin typeface="宋体" pitchFamily="2" charset="-122"/>
                <a:ea typeface="宋体" pitchFamily="2" charset="-122"/>
                <a:sym typeface="Gill Sans"/>
              </a:rPr>
              <a:t>SetInterval</a:t>
            </a:r>
            <a:r>
              <a:rPr lang="en-US" altLang="zh-CN" b="1">
                <a:latin typeface="宋体" pitchFamily="2" charset="-122"/>
                <a:ea typeface="宋体" pitchFamily="2" charset="-122"/>
                <a:sym typeface="Gill Sans"/>
              </a:rPr>
              <a:t>()</a:t>
            </a:r>
            <a:endParaRPr lang="en-US" altLang="zh-CN" b="1"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b="1" err="1">
                <a:latin typeface="宋体" pitchFamily="2" charset="-122"/>
                <a:ea typeface="宋体" pitchFamily="2" charset="-122"/>
                <a:sym typeface="Gill Sans"/>
              </a:rPr>
              <a:t>ClearTimeout</a:t>
            </a:r>
            <a:r>
              <a:rPr lang="en-US" altLang="zh-CN" b="1">
                <a:latin typeface="宋体" pitchFamily="2" charset="-122"/>
                <a:ea typeface="宋体" pitchFamily="2" charset="-122"/>
                <a:sym typeface="Gill Sans"/>
              </a:rPr>
              <a:t>()</a:t>
            </a:r>
            <a:endParaRPr lang="en-US" altLang="zh-CN" b="1"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b="1" err="1">
                <a:latin typeface="宋体" pitchFamily="2" charset="-122"/>
                <a:ea typeface="宋体" pitchFamily="2" charset="-122"/>
                <a:sym typeface="Gill Sans"/>
              </a:rPr>
              <a:t>ClearIntereval</a:t>
            </a:r>
            <a:r>
              <a:rPr lang="en-US" altLang="zh-CN" b="1">
                <a:latin typeface="宋体" pitchFamily="2" charset="-122"/>
                <a:ea typeface="宋体" pitchFamily="2" charset="-122"/>
                <a:sym typeface="Gill Sans"/>
              </a:rPr>
              <a:t>()</a:t>
            </a:r>
            <a:endParaRPr lang="zh-CN" altLang="zh-CN" b="1" dirty="0">
              <a:latin typeface="宋体" pitchFamily="2" charset="-122"/>
              <a:ea typeface="宋体" pitchFamily="2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setTimeout</a:t>
            </a:r>
            <a:endParaRPr lang="en-US" altLang="zh-CN"/>
          </a:p>
        </p:txBody>
      </p:sp>
      <p:sp>
        <p:nvSpPr>
          <p:cNvPr id="7170" name="文本框 7170"/>
          <p:cNvSpPr txBox="1"/>
          <p:nvPr/>
        </p:nvSpPr>
        <p:spPr>
          <a:xfrm>
            <a:off x="342900" y="1135063"/>
            <a:ext cx="7869238" cy="547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endParaRPr lang="zh-CN" altLang="en-US" dirty="0">
              <a:latin typeface="宋体" pitchFamily="2" charset="-122"/>
              <a:ea typeface="宋体" pitchFamily="2" charset="-122"/>
              <a:sym typeface="Gill Sans"/>
            </a:endParaRPr>
          </a:p>
        </p:txBody>
      </p:sp>
      <p:sp>
        <p:nvSpPr>
          <p:cNvPr id="7171" name="文本框 7171"/>
          <p:cNvSpPr txBox="1"/>
          <p:nvPr/>
        </p:nvSpPr>
        <p:spPr>
          <a:xfrm>
            <a:off x="622300" y="1122363"/>
            <a:ext cx="7821613" cy="547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setTimeout()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7172" name="文本框 7172"/>
          <p:cNvSpPr txBox="1"/>
          <p:nvPr/>
        </p:nvSpPr>
        <p:spPr>
          <a:xfrm>
            <a:off x="844550" y="1770380"/>
            <a:ext cx="7329488" cy="2529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2000" b="1" dirty="0">
                <a:latin typeface="宋体" pitchFamily="2" charset="-122"/>
                <a:ea typeface="宋体" pitchFamily="2" charset="-122"/>
                <a:sym typeface="Gill Sans"/>
              </a:rPr>
              <a:t>setTimeout()语法</a:t>
            </a:r>
            <a:endParaRPr lang="zh-CN" altLang="en-US" sz="2000" b="1" dirty="0"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/>
            <a:r>
              <a:rPr lang="zh-CN" altLang="en-US" sz="2000" b="1" dirty="0">
                <a:latin typeface="宋体" pitchFamily="2" charset="-122"/>
                <a:ea typeface="宋体" pitchFamily="2" charset="-122"/>
                <a:sym typeface="Gill Sans"/>
              </a:rPr>
              <a:t>setTimeout(XX,时间);</a:t>
            </a:r>
            <a:endParaRPr lang="zh-CN" altLang="en-US" sz="2000" b="1" dirty="0"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/>
            <a:r>
              <a:rPr lang="zh-CN" altLang="en-US" sz="2000" b="1" dirty="0">
                <a:latin typeface="宋体" pitchFamily="2" charset="-122"/>
                <a:ea typeface="宋体" pitchFamily="2" charset="-122"/>
                <a:sym typeface="Gill Sans"/>
              </a:rPr>
              <a:t>setTimeout作用为经过多少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Gill Sans"/>
              </a:rPr>
              <a:t>时间(单位为毫秒)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Gill Sans"/>
              </a:rPr>
              <a:t>后执行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Gill Sans"/>
              </a:rPr>
              <a:t>某函数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Gill Sans"/>
              </a:rPr>
              <a:t>或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Gill Sans"/>
              </a:rPr>
              <a:t>名为XX的函数。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Gill Sans"/>
              </a:rPr>
              <a:t>setTimeout(function(){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sym typeface="Gill Sans"/>
            </a:endParaRPr>
          </a:p>
          <a:p>
            <a:pPr lvl="0"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Gill Sans"/>
              </a:rPr>
              <a:t>	alert(1);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sym typeface="Gill Sans"/>
            </a:endParaRPr>
          </a:p>
          <a:p>
            <a:pPr lvl="0"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Gill Sans"/>
              </a:rPr>
              <a:t>},1000);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sym typeface="Gill Sans"/>
            </a:endParaRPr>
          </a:p>
          <a:p>
            <a:pPr lvl="0" eaLnBrk="0" hangingPunct="0"/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Gill Sans"/>
              </a:rPr>
              <a:t>1000毫秒后执行function(){alert(1)};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setInterval</a:t>
            </a:r>
            <a:endParaRPr lang="zh-CN" altLang="en-US"/>
          </a:p>
        </p:txBody>
      </p:sp>
      <p:sp>
        <p:nvSpPr>
          <p:cNvPr id="8195" name="文本框 8195"/>
          <p:cNvSpPr txBox="1"/>
          <p:nvPr/>
        </p:nvSpPr>
        <p:spPr>
          <a:xfrm>
            <a:off x="622300" y="1122363"/>
            <a:ext cx="7821613" cy="547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setInterval()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8196" name="文本框 8196"/>
          <p:cNvSpPr txBox="1"/>
          <p:nvPr/>
        </p:nvSpPr>
        <p:spPr>
          <a:xfrm>
            <a:off x="844550" y="2057400"/>
            <a:ext cx="7329488" cy="228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宋体" pitchFamily="2" charset="-122"/>
                <a:ea typeface="宋体" pitchFamily="2" charset="-122"/>
                <a:sym typeface="Gill Sans"/>
              </a:rPr>
              <a:t>setInterval()语法</a:t>
            </a:r>
            <a:endParaRPr lang="zh-CN" altLang="en-US" dirty="0"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宋体" pitchFamily="2" charset="-122"/>
                <a:ea typeface="宋体" pitchFamily="2" charset="-122"/>
                <a:sym typeface="Gill Sans"/>
              </a:rPr>
              <a:t>setInterval(XX,时间);</a:t>
            </a:r>
            <a:endParaRPr lang="zh-CN" altLang="en-US" dirty="0"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宋体" pitchFamily="2" charset="-122"/>
                <a:ea typeface="宋体" pitchFamily="2" charset="-122"/>
                <a:sym typeface="Gill Sans"/>
              </a:rPr>
              <a:t>setInterval作用为每经过多少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Gill Sans"/>
              </a:rPr>
              <a:t>时间(单位为毫秒)</a:t>
            </a:r>
            <a:r>
              <a:rPr lang="zh-CN" altLang="en-US" dirty="0">
                <a:latin typeface="宋体" pitchFamily="2" charset="-122"/>
                <a:ea typeface="宋体" pitchFamily="2" charset="-122"/>
                <a:sym typeface="Gill Sans"/>
              </a:rPr>
              <a:t>后执行一次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Gill Sans"/>
              </a:rPr>
              <a:t>某函数</a:t>
            </a:r>
            <a:r>
              <a:rPr lang="zh-CN" altLang="en-US" dirty="0">
                <a:latin typeface="宋体" pitchFamily="2" charset="-122"/>
                <a:ea typeface="宋体" pitchFamily="2" charset="-122"/>
                <a:sym typeface="Gill Sans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Gill Sans"/>
              </a:rPr>
              <a:t>名为XX的函数</a:t>
            </a:r>
            <a:endParaRPr lang="zh-CN" altLang="en-US" dirty="0">
              <a:solidFill>
                <a:srgbClr val="FF0000"/>
              </a:solidFill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setInterval(function(){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	alert(1);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},1000);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Gill Sans"/>
              </a:rPr>
              <a:t>每1000毫秒执行一次function(){alert(1)};</a:t>
            </a:r>
            <a:endParaRPr lang="zh-CN" altLang="en-US" dirty="0">
              <a:solidFill>
                <a:srgbClr val="FF0000"/>
              </a:solidFill>
              <a:latin typeface="宋体" pitchFamily="2" charset="-122"/>
              <a:ea typeface="宋体" pitchFamily="2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计时器调用</a:t>
            </a:r>
            <a:endParaRPr lang="zh-CN" altLang="en-US"/>
          </a:p>
        </p:txBody>
      </p:sp>
      <p:sp>
        <p:nvSpPr>
          <p:cNvPr id="9219" name="文本框 9219"/>
          <p:cNvSpPr txBox="1"/>
          <p:nvPr/>
        </p:nvSpPr>
        <p:spPr>
          <a:xfrm>
            <a:off x="622300" y="1122363"/>
            <a:ext cx="7821613" cy="547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调用函数名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9220" name="文本框 9220"/>
          <p:cNvSpPr txBox="1"/>
          <p:nvPr/>
        </p:nvSpPr>
        <p:spPr>
          <a:xfrm>
            <a:off x="844550" y="2057400"/>
            <a:ext cx="7329488" cy="27317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var i = 0;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function fn(){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	i++;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	alert(i);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setTimeout(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fn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,1000);	什么效果?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setInterval(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fn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,1000);		什么效果?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Gill Sans"/>
            </a:endParaRPr>
          </a:p>
          <a:p>
            <a:pPr lvl="0" eaLnBrk="0" hangingPunct="0"/>
            <a:endParaRPr lang="zh-CN" altLang="en-US" dirty="0">
              <a:latin typeface="微软雅黑" pitchFamily="34" charset="-122"/>
              <a:ea typeface="微软雅黑" pitchFamily="34" charset="-122"/>
              <a:sym typeface="Gill Sans"/>
            </a:endParaRPr>
          </a:p>
          <a:p>
            <a:pPr lvl="0" eaLnBrk="0" hangingPunct="0"/>
            <a:r>
              <a:rPr lang="zh-CN" altLang="en-US" sz="2800" dirty="0">
                <a:latin typeface="宋体" pitchFamily="2" charset="-122"/>
                <a:ea typeface="宋体" pitchFamily="2" charset="-122"/>
                <a:sym typeface="Gill Sans"/>
              </a:rPr>
              <a:t>红色字体部分为何要填函数名，而不是fn()?</a:t>
            </a:r>
            <a:endParaRPr lang="zh-CN" altLang="en-US" sz="2800" dirty="0">
              <a:latin typeface="宋体" pitchFamily="2" charset="-122"/>
              <a:ea typeface="宋体" pitchFamily="2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清除计时器</a:t>
            </a:r>
            <a:endParaRPr lang="zh-CN" altLang="en-US"/>
          </a:p>
        </p:txBody>
      </p:sp>
      <p:sp>
        <p:nvSpPr>
          <p:cNvPr id="10243" name="文本框 10243"/>
          <p:cNvSpPr txBox="1"/>
          <p:nvPr/>
        </p:nvSpPr>
        <p:spPr>
          <a:xfrm>
            <a:off x="433388" y="1152208"/>
            <a:ext cx="7820025" cy="547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清除计时器</a:t>
            </a:r>
            <a:endParaRPr lang="zh-CN" altLang="en-US" dirty="0">
              <a:latin typeface="Gill Sans"/>
              <a:ea typeface="MS PGothic" pitchFamily="2" charset="-128"/>
              <a:sym typeface="Gill Sans"/>
            </a:endParaRPr>
          </a:p>
        </p:txBody>
      </p:sp>
      <p:sp>
        <p:nvSpPr>
          <p:cNvPr id="10244" name="文本框 10244"/>
          <p:cNvSpPr txBox="1"/>
          <p:nvPr/>
        </p:nvSpPr>
        <p:spPr>
          <a:xfrm>
            <a:off x="657225" y="1691958"/>
            <a:ext cx="7329488" cy="2853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clearTimeout（id）；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宋体" pitchFamily="2" charset="-122"/>
                <a:ea typeface="宋体" pitchFamily="2" charset="-122"/>
                <a:sym typeface="Gill Sans"/>
              </a:rPr>
              <a:t>   清除由setTimeout延迟执行的代码块;</a:t>
            </a:r>
            <a:endParaRPr lang="zh-CN" altLang="en-US" dirty="0"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微软雅黑" pitchFamily="34" charset="-122"/>
                <a:ea typeface="微软雅黑" pitchFamily="34" charset="-122"/>
                <a:sym typeface="Gill Sans"/>
              </a:rPr>
              <a:t>clearInterval（id）；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宋体" pitchFamily="2" charset="-122"/>
                <a:ea typeface="宋体" pitchFamily="2" charset="-122"/>
                <a:sym typeface="Gill Sans"/>
              </a:rPr>
              <a:t>   清除由setInterval延迟执行的代码块;</a:t>
            </a:r>
            <a:endParaRPr lang="zh-CN" altLang="en-US" dirty="0"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宋体" pitchFamily="2" charset="-122"/>
                <a:ea typeface="宋体" pitchFamily="2" charset="-122"/>
                <a:sym typeface="Gill Sans"/>
              </a:rPr>
              <a:t>setInterval和setTimeout方法都会返回一个ID值，每个计时器的ID值都不相同。这个ID值就是提供给clearInterval方法用来清除该计时器的。</a:t>
            </a:r>
            <a:endParaRPr lang="zh-CN" altLang="en-US" dirty="0"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宋体" pitchFamily="2" charset="-122"/>
                <a:ea typeface="宋体" pitchFamily="2" charset="-122"/>
                <a:sym typeface="Gill Sans"/>
              </a:rPr>
              <a:t>	所以,var time;</a:t>
            </a:r>
            <a:endParaRPr lang="zh-CN" altLang="en-US" dirty="0"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宋体" pitchFamily="2" charset="-122"/>
                <a:ea typeface="宋体" pitchFamily="2" charset="-122"/>
                <a:sym typeface="Gill Sans"/>
              </a:rPr>
              <a:t>	time = setInterval(fn,1000);</a:t>
            </a:r>
            <a:endParaRPr lang="zh-CN" altLang="en-US" dirty="0">
              <a:latin typeface="宋体" pitchFamily="2" charset="-122"/>
              <a:ea typeface="宋体" pitchFamily="2" charset="-122"/>
              <a:sym typeface="Gill Sans"/>
            </a:endParaRPr>
          </a:p>
          <a:p>
            <a:pPr lvl="0" eaLnBrk="0" hangingPunct="0"/>
            <a:r>
              <a:rPr lang="zh-CN" altLang="en-US" dirty="0">
                <a:latin typeface="宋体" pitchFamily="2" charset="-122"/>
                <a:ea typeface="宋体" pitchFamily="2" charset="-122"/>
                <a:sym typeface="Gill Sans"/>
              </a:rPr>
              <a:t>	clearInterval(time);</a:t>
            </a:r>
            <a:endParaRPr lang="zh-CN" altLang="en-US" dirty="0">
              <a:latin typeface="宋体" pitchFamily="2" charset="-122"/>
              <a:ea typeface="宋体" pitchFamily="2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计时器的指针</a:t>
            </a:r>
            <a:endParaRPr lang="zh-CN" altLang="en-US"/>
          </a:p>
        </p:txBody>
      </p:sp>
      <p:sp>
        <p:nvSpPr>
          <p:cNvPr id="11267" name="文本框 11267"/>
          <p:cNvSpPr txBox="1"/>
          <p:nvPr/>
        </p:nvSpPr>
        <p:spPr>
          <a:xfrm>
            <a:off x="433388" y="1515745"/>
            <a:ext cx="7820025" cy="5476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latin typeface="黑体" pitchFamily="49" charset="-122"/>
                <a:ea typeface="黑体" pitchFamily="49" charset="-122"/>
                <a:sym typeface="Gill Sans"/>
              </a:rPr>
              <a:t>计时器中的this</a:t>
            </a:r>
            <a:endParaRPr lang="zh-CN" altLang="en-US" dirty="0">
              <a:latin typeface="黑体" pitchFamily="49" charset="-122"/>
              <a:ea typeface="黑体" pitchFamily="49" charset="-122"/>
              <a:sym typeface="Gill Sans"/>
            </a:endParaRPr>
          </a:p>
        </p:txBody>
      </p:sp>
      <p:sp>
        <p:nvSpPr>
          <p:cNvPr id="11268" name="文本框 11268"/>
          <p:cNvSpPr txBox="1"/>
          <p:nvPr/>
        </p:nvSpPr>
        <p:spPr>
          <a:xfrm>
            <a:off x="433388" y="2290763"/>
            <a:ext cx="7964487" cy="547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sym typeface="Gill Sans"/>
              </a:rPr>
              <a:t>原则：计时器中的this指针统一指向window</a:t>
            </a:r>
            <a:endParaRPr lang="zh-CN" altLang="en-US" dirty="0">
              <a:solidFill>
                <a:srgbClr val="FFFF00"/>
              </a:solidFill>
              <a:latin typeface="黑体" pitchFamily="49" charset="-122"/>
              <a:ea typeface="黑体" pitchFamily="49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谢  谢</a:t>
            </a:r>
            <a:endParaRPr lang="zh-CN" altLang="en-US" sz="6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WPS 演示</Application>
  <PresentationFormat>全屏显示(16:9)</PresentationFormat>
  <Paragraphs>77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模板</vt:lpstr>
      <vt:lpstr>计时器</vt:lpstr>
      <vt:lpstr>课程回顾</vt:lpstr>
      <vt:lpstr>内容概要</vt:lpstr>
      <vt:lpstr>setTimeout</vt:lpstr>
      <vt:lpstr>setInterval</vt:lpstr>
      <vt:lpstr>计时器调用</vt:lpstr>
      <vt:lpstr>清除计时器</vt:lpstr>
      <vt:lpstr>计时器的指针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274</cp:revision>
  <dcterms:created xsi:type="dcterms:W3CDTF">2015-11-14T02:39:00Z</dcterms:created>
  <dcterms:modified xsi:type="dcterms:W3CDTF">2016-08-18T10:41:01Z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