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My name is Sharvari Deshmukh and my project is "High-Performance Implementation of the Fast Fourier Transform Using the Cooley–Tukey Algorithm"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d655c9c8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d655c9c8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approach worked and the bank conflicts were reduced significantly as can be seen here, from 1216 to 256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655c9c8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d655c9c8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problem for this kernel was the </a:t>
            </a:r>
            <a:r>
              <a:rPr lang="en"/>
              <a:t>instructions</a:t>
            </a:r>
            <a:r>
              <a:rPr lang="en"/>
              <a:t> overload.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was due the redundant calculation of padding index and another was caused due to multiple computations of sine and cosine within a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 changed this by precomputing the padding index and replacing the sine and cosine functions by their CUDA optimized 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have </a:t>
            </a:r>
            <a:r>
              <a:rPr lang="en"/>
              <a:t>slightly</a:t>
            </a:r>
            <a:r>
              <a:rPr lang="en"/>
              <a:t> lower precision than the previous ones but better performance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d655c9c8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d655c9c8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bottleneck in this implementation was the streamSynchronization,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there is huge gap between the last segment stream and the default stage stream in the trace at the top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</a:t>
            </a:r>
            <a:r>
              <a:rPr lang="en"/>
              <a:t>experimented</a:t>
            </a:r>
            <a:r>
              <a:rPr lang="en"/>
              <a:t> with multiple </a:t>
            </a:r>
            <a:r>
              <a:rPr lang="en"/>
              <a:t>synchronisation</a:t>
            </a:r>
            <a:r>
              <a:rPr lang="en"/>
              <a:t> methods like cudaDevicesynchronize and cudaEventSynchronize but they didn't have any better performance than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the synchronization and relying on the inherent queue-like ordering of the streams, helped decrease this gap and the overall execution time by a 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approach didn't </a:t>
            </a:r>
            <a:r>
              <a:rPr lang="en"/>
              <a:t>guarantee</a:t>
            </a:r>
            <a:r>
              <a:rPr lang="en"/>
              <a:t> the correctness of output for large values of N, for me it was for N&gt;16384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d177c30b1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d177c30b1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I'll give you a quick code </a:t>
            </a:r>
            <a:r>
              <a:rPr lang="en"/>
              <a:t>walkthrough</a:t>
            </a:r>
            <a:r>
              <a:rPr lang="en"/>
              <a:t> and show the output for some of these N values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reversal kernel - since it is a parallelizable process, I 've written a kernel that does the bit reversal in 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called before the GPU FFT kernel for all implementations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methods - data copy, trigger kernel, calculate execution time and clean up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 - </a:t>
            </a:r>
            <a:r>
              <a:rPr lang="en"/>
              <a:t>streams</a:t>
            </a:r>
            <a:r>
              <a:rPr lang="en"/>
              <a:t> &amp; shared memory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 - padding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- allocate memory on host for all implementations separately, </a:t>
            </a:r>
            <a:r>
              <a:rPr lang="en"/>
              <a:t>initialize</a:t>
            </a:r>
            <a:r>
              <a:rPr lang="en"/>
              <a:t> values using sine </a:t>
            </a:r>
            <a:r>
              <a:rPr lang="en"/>
              <a:t>function, call the implementations and calculate the difference between CPU and GPU outputs for sanity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are dealing with floating points, there is some precision loss and error cascading because of which there's some diff in output from CPU and GPU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I've kept tolerance as this but for large N, it has to be increased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for 4096, 8192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d177c30b1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d177c30b1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summarize the results, Simple GPU implementation of the </a:t>
            </a:r>
            <a:r>
              <a:rPr lang="en"/>
              <a:t>algorithm</a:t>
            </a:r>
            <a:r>
              <a:rPr lang="en"/>
              <a:t> is already quite optimized due to the inherent parallel structure of the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optimization techniques I tried semm to give some marginal improvements, especially for high values of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</a:t>
            </a:r>
            <a:r>
              <a:rPr lang="en"/>
              <a:t>the</a:t>
            </a:r>
            <a:r>
              <a:rPr lang="en"/>
              <a:t> </a:t>
            </a:r>
            <a:r>
              <a:rPr lang="en"/>
              <a:t>relative</a:t>
            </a:r>
            <a:r>
              <a:rPr lang="en"/>
              <a:t> execution times of the kernels for 3 different implementations in these traces for N = 4096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d177c30b1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d177c30b1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being said, there a multiple limitations to optimization of this </a:t>
            </a:r>
            <a:r>
              <a:rPr lang="en"/>
              <a:t>algorithm, like input size needing to be power of 2, sequential dependencies between stages and the interthread sync required sue to butterfly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which shared memory size of the GPU and sync overhead become the real bottlemnecks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floating point operations add extra complexity causing precision loss &amp; cascade of errors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further optimize the FFT, we need to choose some other algorithm with radix 4/8 or which has some hybrid approach to calculation of the coefficients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precision to reduce error cascade and maintain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approaches like batch processing or Hw aware opt could be tried for large values of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also state of the art libs like cuFFt available that implements the most optimized FFT in most efficient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overall this was a good project experience, understanding and experimenting using all the concepts and learnings from the class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seeing the significant GPU optimization in terms of execution time vs the CPU time for Cooley Tukey algorithm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d177c30b1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d177c30b1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some of the references and resources I used while </a:t>
            </a:r>
            <a:r>
              <a:rPr lang="en"/>
              <a:t>building</a:t>
            </a:r>
            <a:r>
              <a:rPr lang="en"/>
              <a:t> this project,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I've added the exact results from my </a:t>
            </a:r>
            <a:r>
              <a:rPr lang="en"/>
              <a:t>experiments</a:t>
            </a:r>
            <a:r>
              <a:rPr lang="en"/>
              <a:t> in the Appendix.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d177c30b1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d177c30b1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d655c9c83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d655c9c83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177c30b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177c30b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start with some fundamentals.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Discrete Fourier Transform, or DFT, is a mathematical tool used to analyze frequency components in discrete signals.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transforms a sequence of values into components of different frequencies.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widely used in fields like signal &amp; image processing, and machine learning.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how the magnitude and phase of the DFT coefficients look like in the figure on the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the input signal is combination of 2 different sine waves with different frequencies so you see 2 spikes in the magnitude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DFT has a major drawback i.e. its computational complexity. It requires O(N^2)operations for N data points,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it's really inefficient for large datasets or real time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the Fast Fourier Transform, or FFT, comes in.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an optimized algorithm for computing the DFT in O(Nlog⁡N)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not a single algorithm but a family of algorithms, and Cooley–Tukey algorithm is the most popular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this project, I decided to explore the implementation of Cooley-Tukey for GPU and see if it can be optimized any further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from basic implementation using global memory and progressing to advanced optimizations like shared memory &amp; cuda streams.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177c30b1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d177c30b1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2 variations of Cooley Tukey algorithm - recursive and iterative.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Basically, it</a:t>
            </a:r>
            <a:r>
              <a:rPr lang="en"/>
              <a:t> is a divide and conquer algorithm and it works by breaking down the DFT of a composite size N into smaller DFTs of sizes N1​ and N2.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what helps reduce the computational complexity from O(N^2) to O(Nlog⁡N).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recursive algorithm, DFT is broken down into 2 sets based on even and odd indices, recursively,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the smallest possible size computed, i.e. N=2 for a radix-2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these computations are done in place, so there is no extra memory required.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one easier to understand but it has function call overhead and so optimization opportunities are limited.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iterative version, same divide-and-conquer logic is there but it builds the DFT ground up, in a loop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is much more memory-efficient and cache-friendly and is better suited for parallelization with GPU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this project, I've implemented the GPU kernel based on this iterative version of the Cooley–Tukey algorithm.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d177c30b1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d177c30b1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understand the iterative cooley-tukey , specifically the radix-2 algorithm in detail.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This one </a:t>
            </a:r>
            <a:r>
              <a:rPr lang="en"/>
              <a:t>is a specific case where the input size N is a power of 2. This simplifies the breakdown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in the iterative FFT is reordering the input data using bit-reversal permutation.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if N=8, the index 3 (binary 011) would swap with index 6 (binary 110).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reversal is necessary because the divide-and-conquer logic requires the data to be in this specific order to align the sub-problems correctly.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input is reordered, we compute the FFT iteratively using a structure called the butterfly. The butterfly represents the core computation of the FFT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butterfly operates on a pair of input values, combining them to produce frequency components.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Mathematically, for two inputs a &amp; b, the butterfly outputs are a+b⋅w^k &amp; a-b.w^k where w^k =e−2πik/N is the twiddle factor.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is repeated in stages, doubling the size of the sub-problems at each stage until the entire FFT is computed.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progresses through log⁡N stages.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slide, you can see a step-by-step diagram of the butterfly stages. The arrows represent the flow of data as it is combined and transformed.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d177c30b1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d177c30b1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</a:t>
            </a:r>
            <a:r>
              <a:rPr lang="en"/>
              <a:t>implemented</a:t>
            </a:r>
            <a:r>
              <a:rPr lang="en"/>
              <a:t> this GPU kernel which computes one stage of the FFT algorithm.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kernel is sequentially called logN times from the host, since the output of one stage is used as the input for another.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kernel </a:t>
            </a:r>
            <a:r>
              <a:rPr lang="en"/>
              <a:t> performs the butterfly operations for the corresponding stage of the FFT.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thread </a:t>
            </a:r>
            <a:r>
              <a:rPr lang="en"/>
              <a:t>calculates</a:t>
            </a:r>
            <a:r>
              <a:rPr lang="en"/>
              <a:t> the indices the of the butterfly pair using the threadID and the stage of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each thread updates these two values in 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are doing pairwise operations, we only require N/2 threads in total per kernel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twiddle factor is calculated based on the threadID and stage.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tested this </a:t>
            </a:r>
            <a:r>
              <a:rPr lang="en"/>
              <a:t>implementation</a:t>
            </a:r>
            <a:r>
              <a:rPr lang="en"/>
              <a:t> for input size N ranging from 32 to 65536 and as we can see that while the CPU execution time increases by N^LogN, GPU </a:t>
            </a:r>
            <a:r>
              <a:rPr lang="en"/>
              <a:t>kernel</a:t>
            </a:r>
            <a:r>
              <a:rPr lang="en"/>
              <a:t> execution time increases minimally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d177c30b1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d177c30b1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I tried some more optimization strategies as introduced in the lectures to see if I can reduce the execution time any further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simple GPU implementation, stages of of the algorithm are run sequentially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 wanted to try if I could run some of these stages in parallel, and hence I came up with this hybrid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divided the input into segments of 1024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(as the maximum number of threads in a block are limited to 1024 and I was planning to use shared memory of same size as of the block)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this kernel, I load all data for one segment from global memory to shared memory and perform all stages on it sequentially, updating the shared memory in 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all stages are performed, the data is copied back to global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these </a:t>
            </a:r>
            <a:r>
              <a:rPr lang="en"/>
              <a:t>segments</a:t>
            </a:r>
            <a:r>
              <a:rPr lang="en"/>
              <a:t> are are </a:t>
            </a:r>
            <a:r>
              <a:rPr lang="en"/>
              <a:t>parallelized</a:t>
            </a:r>
            <a:r>
              <a:rPr lang="en"/>
              <a:t> using cuda streams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way I can get DFT output of multiple segments of size 1024 and then need to combine them to calculate the complete.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combine them, I run the same stage based kernel from previous simple GPU </a:t>
            </a:r>
            <a:r>
              <a:rPr lang="en"/>
              <a:t>implementation after all the streams are executed, for all the remaining stages.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655c9c8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d655c9c8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explain the execution, here is how the trace of this approach looks like for N=4096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4 parallel streams carrying out DFT for 4 segments of size 1024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2 simple GPU kernel combining and calculating rest of the stages in default stream after these 4 are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cuda stream </a:t>
            </a:r>
            <a:r>
              <a:rPr lang="en"/>
              <a:t>synchronize</a:t>
            </a:r>
            <a:r>
              <a:rPr lang="en"/>
              <a:t> to make sure that the stage kernels are run only after all the segment kernels are completed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approach did not provide enough optimization over the simple GPU, because of multiple factors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d177c30b1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d177c30b1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One of the factor was this, the bank conflicts in the shared memory were high, mainly due to the inherent algorithm structure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the butterfly structure operates on elements from indices that are not adjacent, e</a:t>
            </a:r>
            <a:r>
              <a:rPr lang="en">
                <a:solidFill>
                  <a:schemeClr val="dk1"/>
                </a:solidFill>
              </a:rPr>
              <a:t>ach thread operates on different pair indices in each stage as well as runs multiple stages sequentially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introduces multiple bank conflicts in one warp.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d177c30b1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d177c30b1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 tried to reduce these bank conflicts using multiple padding strategies. The one which reduced it to minimum was this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are dealing with DFT </a:t>
            </a:r>
            <a:r>
              <a:rPr lang="en"/>
              <a:t>coefficients, the intermediate output values are complex and I've been handling them as a float2 type i.e a tuple of 2 floats each storing real and imaginary value of the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while writing in the shared memory, I first loaded all the real parts and then the imaginary parts and added padding of 4 after every 32 elements.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was to spread out the 32 numbers i.e. total 64 floats per warp as much as possible to reduce the bank conflicts per warp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ikiwand.com/en/articles/Fast_Fourier_transform" TargetMode="External"/><Relationship Id="rId4" Type="http://schemas.openxmlformats.org/officeDocument/2006/relationships/hyperlink" Target="https://www.youtube.com/watch?v=h7apO7q16V0&amp;t=1336s&amp;ab_channel=Reducible" TargetMode="External"/><Relationship Id="rId5" Type="http://schemas.openxmlformats.org/officeDocument/2006/relationships/hyperlink" Target="https://github.com/KAdamek/SMFFT" TargetMode="External"/><Relationship Id="rId6" Type="http://schemas.openxmlformats.org/officeDocument/2006/relationships/hyperlink" Target="https://forums.developer.nvidia.com/t/does-cufft-show-much-higher-efficiency-than-cpu-fft-routines/17790/4" TargetMode="External"/><Relationship Id="rId7" Type="http://schemas.openxmlformats.org/officeDocument/2006/relationships/hyperlink" Target="https://github.com/roguh/cuda-fft/tree/main" TargetMode="External"/><Relationship Id="rId8" Type="http://schemas.openxmlformats.org/officeDocument/2006/relationships/hyperlink" Target="https://github.com/anair-eng/CUDA-MPI-pthreads-FF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High-Performance Implementation of the Fast Fourier Transform Using the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Cooley–Tukey Algorithm</a:t>
            </a:r>
            <a:endParaRPr sz="27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00"/>
              <a:t>Sharvari Satish Deshmukh</a:t>
            </a:r>
            <a:endParaRPr sz="17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00"/>
              <a:t>A59022896</a:t>
            </a:r>
            <a:endParaRPr sz="17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br>
              <a:rPr lang="en" sz="1700"/>
            </a:br>
            <a:r>
              <a:rPr lang="en" sz="1700"/>
              <a:t>ECE 277 - Fall 2024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GPU: Padding 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5261" l="12324" r="695" t="7042"/>
          <a:stretch/>
        </p:blipFill>
        <p:spPr>
          <a:xfrm>
            <a:off x="1409850" y="1152425"/>
            <a:ext cx="6324302" cy="32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4242000" y="2826950"/>
            <a:ext cx="660000" cy="662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GPU: Instructions Overhead 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3651"/>
          <a:stretch/>
        </p:blipFill>
        <p:spPr>
          <a:xfrm>
            <a:off x="5117775" y="961050"/>
            <a:ext cx="2751776" cy="41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3614"/>
          <a:stretch/>
        </p:blipFill>
        <p:spPr>
          <a:xfrm>
            <a:off x="1392025" y="1021925"/>
            <a:ext cx="2683351" cy="3907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5176400" y="2124025"/>
            <a:ext cx="1038600" cy="164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574050" y="2353575"/>
            <a:ext cx="1254900" cy="164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769325" y="3166075"/>
            <a:ext cx="2088300" cy="164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5342150" y="3001375"/>
            <a:ext cx="2088300" cy="164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" name="Google Shape;150;p23"/>
          <p:cNvCxnSpPr>
            <a:stCxn id="148" idx="3"/>
            <a:endCxn id="149" idx="1"/>
          </p:cNvCxnSpPr>
          <p:nvPr/>
        </p:nvCxnSpPr>
        <p:spPr>
          <a:xfrm flipH="1" rot="10800000">
            <a:off x="3857625" y="3083725"/>
            <a:ext cx="1484400" cy="16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3"/>
          <p:cNvCxnSpPr>
            <a:stCxn id="147" idx="3"/>
            <a:endCxn id="146" idx="1"/>
          </p:cNvCxnSpPr>
          <p:nvPr/>
        </p:nvCxnSpPr>
        <p:spPr>
          <a:xfrm flipH="1" rot="10800000">
            <a:off x="2828950" y="2206425"/>
            <a:ext cx="2347500" cy="22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GPU: Synchronization Overhead 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32144" l="8933" r="0" t="6696"/>
          <a:stretch/>
        </p:blipFill>
        <p:spPr>
          <a:xfrm>
            <a:off x="642950" y="1152422"/>
            <a:ext cx="4843474" cy="16400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44790" l="8659" r="0" t="5358"/>
          <a:stretch/>
        </p:blipFill>
        <p:spPr>
          <a:xfrm>
            <a:off x="642950" y="3111800"/>
            <a:ext cx="4843474" cy="16400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9" name="Google Shape;159;p24"/>
          <p:cNvCxnSpPr>
            <a:stCxn id="160" idx="3"/>
            <a:endCxn id="161" idx="0"/>
          </p:cNvCxnSpPr>
          <p:nvPr/>
        </p:nvCxnSpPr>
        <p:spPr>
          <a:xfrm flipH="1">
            <a:off x="4854800" y="1458650"/>
            <a:ext cx="14400" cy="219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/>
          <p:nvPr/>
        </p:nvSpPr>
        <p:spPr>
          <a:xfrm>
            <a:off x="4303400" y="1376300"/>
            <a:ext cx="565800" cy="164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4572000" y="3654675"/>
            <a:ext cx="565800" cy="164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5">
            <a:alphaModFix/>
          </a:blip>
          <a:srcRect b="0" l="0" r="0" t="14813"/>
          <a:stretch/>
        </p:blipFill>
        <p:spPr>
          <a:xfrm>
            <a:off x="5705450" y="1282000"/>
            <a:ext cx="3331763" cy="128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6">
            <a:alphaModFix/>
          </a:blip>
          <a:srcRect b="0" l="0" r="0" t="13941"/>
          <a:stretch/>
        </p:blipFill>
        <p:spPr>
          <a:xfrm>
            <a:off x="5626350" y="3388650"/>
            <a:ext cx="3489976" cy="9942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4"/>
          <p:cNvCxnSpPr>
            <a:stCxn id="162" idx="2"/>
            <a:endCxn id="163" idx="0"/>
          </p:cNvCxnSpPr>
          <p:nvPr/>
        </p:nvCxnSpPr>
        <p:spPr>
          <a:xfrm>
            <a:off x="7371331" y="2571749"/>
            <a:ext cx="0" cy="81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4"/>
          <p:cNvSpPr txBox="1"/>
          <p:nvPr/>
        </p:nvSpPr>
        <p:spPr>
          <a:xfrm>
            <a:off x="2403938" y="4751875"/>
            <a:ext cx="1321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4096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86350" y="11142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DEMO</a:t>
            </a:r>
            <a:endParaRPr sz="4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38434" l="11197" r="0" t="9528"/>
          <a:stretch/>
        </p:blipFill>
        <p:spPr>
          <a:xfrm>
            <a:off x="4804375" y="1007588"/>
            <a:ext cx="3621576" cy="11183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 b="38528" l="8650" r="0" t="9658"/>
          <a:stretch/>
        </p:blipFill>
        <p:spPr>
          <a:xfrm>
            <a:off x="4804375" y="2185963"/>
            <a:ext cx="3621586" cy="1035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5">
            <a:alphaModFix/>
          </a:blip>
          <a:srcRect b="42259" l="8809" r="0" t="10123"/>
          <a:stretch/>
        </p:blipFill>
        <p:spPr>
          <a:xfrm>
            <a:off x="4804375" y="3281700"/>
            <a:ext cx="3621576" cy="10356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000" y="1312688"/>
            <a:ext cx="4499576" cy="2782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5942288" y="4317375"/>
            <a:ext cx="1482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4096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Scope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Algorithmic limitations: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Dependence on Input size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Sequential dependency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Butterfly design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Shared memory size limitation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Synchronization overhead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Floating point data: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Precision vs Performance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Cascade of error</a:t>
            </a:r>
            <a:endParaRPr sz="1600"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71605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Hybrid algorithms, zero-padding (Radix-4/8, Stockham Algorithm)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Mixed precision (Tensor Cores), error-compensating algorithms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Batch Processing, Hardware-Aware Optimizations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State-of-the-art FFT Libraries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[1] Burrus, Sidney. “The Cooley-Tukey Fast Fourier Transform Algorithm ∗ C .” (2014).</a:t>
            </a:r>
            <a:endParaRPr sz="110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https://www.wikiwand.com/en/articles/Fast_Fourier_transform</a:t>
            </a:r>
            <a:endParaRPr sz="110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[3]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https://www.youtube.com/watch?v=h7apO7q16V0&amp;t=1336s&amp;ab_channel=Reducible</a:t>
            </a:r>
            <a:endParaRPr sz="110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[4]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https://github.com/KAdamek/SMFFT</a:t>
            </a:r>
            <a:endParaRPr sz="110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[5]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https://forums.developer.nvidia.com/t/does-cufft-show-much-higher-efficiency-than-cpu-fft-routines/17790/4</a:t>
            </a:r>
            <a:endParaRPr sz="110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[6]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https://github.com/roguh/cuda-fft/tree/main</a:t>
            </a:r>
            <a:endParaRPr sz="110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[7]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https://github.com/anair-eng/CUDA-MPI-pthreads-FFT</a:t>
            </a:r>
            <a:endParaRPr sz="110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[8] https://cs.wmich.edu/gupta/teaching/cs5260/5260Sp15web/studentProjects/tiba&amp;hussein/03278999.pdf</a:t>
            </a:r>
            <a:endParaRPr sz="110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286350" y="10069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You!</a:t>
            </a:r>
            <a:endParaRPr sz="4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213" y="1152425"/>
            <a:ext cx="584958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</a:t>
            </a:r>
            <a:r>
              <a:rPr lang="en"/>
              <a:t>Fourier Transform &amp; </a:t>
            </a:r>
            <a:r>
              <a:rPr lang="en"/>
              <a:t>Fast Fourier Transform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25" y="1665025"/>
            <a:ext cx="3511675" cy="86677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363600" y="3526275"/>
            <a:ext cx="2698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O(n</a:t>
            </a:r>
            <a:r>
              <a:rPr baseline="30000" lang="en" sz="1800">
                <a:solidFill>
                  <a:schemeClr val="accent1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accent1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) -----&gt; </a:t>
            </a:r>
            <a:r>
              <a:rPr lang="en" sz="1800">
                <a:solidFill>
                  <a:schemeClr val="accent1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O(nlog</a:t>
            </a:r>
            <a:r>
              <a:rPr baseline="-25000" lang="en" sz="1800">
                <a:solidFill>
                  <a:schemeClr val="accent1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accent1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(n))</a:t>
            </a:r>
            <a:endParaRPr sz="1800">
              <a:solidFill>
                <a:schemeClr val="accent1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844650" y="2886300"/>
            <a:ext cx="17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DFT ----&gt; FFT</a:t>
            </a:r>
            <a:endParaRPr sz="1800">
              <a:solidFill>
                <a:schemeClr val="accent1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0" l="9920" r="6292" t="0"/>
          <a:stretch/>
        </p:blipFill>
        <p:spPr>
          <a:xfrm>
            <a:off x="4352200" y="1346225"/>
            <a:ext cx="4791798" cy="330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Cooley-Tukey: Recursive vs Iterative Algorithm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9115"/>
          <a:stretch/>
        </p:blipFill>
        <p:spPr>
          <a:xfrm>
            <a:off x="4493900" y="1321650"/>
            <a:ext cx="4338401" cy="354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0" r="0" t="11449"/>
          <a:stretch/>
        </p:blipFill>
        <p:spPr>
          <a:xfrm>
            <a:off x="572975" y="1321662"/>
            <a:ext cx="3926051" cy="25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Cooley-Tukey: Iterative (Radix-2)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8667"/>
          <a:stretch/>
        </p:blipFill>
        <p:spPr>
          <a:xfrm>
            <a:off x="626500" y="1431600"/>
            <a:ext cx="4273301" cy="35060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626500" y="2247050"/>
            <a:ext cx="3024000" cy="390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838" y="2146025"/>
            <a:ext cx="3370125" cy="22128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181263" y="4358925"/>
            <a:ext cx="2973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Figure 1: Length-8 Radix-2 FFT Flow Graph 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3321" y="908924"/>
            <a:ext cx="1998050" cy="11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650500" y="2038300"/>
            <a:ext cx="121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i=3 (011) --&gt; (110) i=6</a:t>
            </a:r>
            <a:b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=&gt; swap(3,6)</a:t>
            </a:r>
            <a:endParaRPr b="1" sz="13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131775" y="2955525"/>
            <a:ext cx="1776900" cy="220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908663" y="2870475"/>
            <a:ext cx="172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twiddle factor</a:t>
            </a:r>
            <a:endParaRPr b="1" sz="13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GPU implementation 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600"/>
            <a:ext cx="4349150" cy="268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0" r="0" t="5383"/>
          <a:stretch/>
        </p:blipFill>
        <p:spPr>
          <a:xfrm>
            <a:off x="4777075" y="383400"/>
            <a:ext cx="3723077" cy="456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</a:t>
            </a:r>
            <a:r>
              <a:rPr lang="en"/>
              <a:t> GPU</a:t>
            </a:r>
            <a:r>
              <a:rPr lang="en"/>
              <a:t>: Streams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Shared Memory 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50" y="1866275"/>
            <a:ext cx="4010876" cy="248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0" l="0" r="0" t="4516"/>
          <a:stretch/>
        </p:blipFill>
        <p:spPr>
          <a:xfrm>
            <a:off x="4629375" y="445025"/>
            <a:ext cx="3248626" cy="45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GPU: Streams &amp; Shared Memory 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38528" l="8650" r="29958" t="9658"/>
          <a:stretch/>
        </p:blipFill>
        <p:spPr>
          <a:xfrm>
            <a:off x="1755950" y="1373413"/>
            <a:ext cx="5632123" cy="239667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9"/>
          <p:cNvSpPr txBox="1"/>
          <p:nvPr/>
        </p:nvSpPr>
        <p:spPr>
          <a:xfrm>
            <a:off x="3830550" y="3840550"/>
            <a:ext cx="1482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4096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GPU</a:t>
            </a:r>
            <a:r>
              <a:rPr lang="en"/>
              <a:t>: Bank Conflicts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4008" l="11073" r="1253" t="6522"/>
          <a:stretch/>
        </p:blipFill>
        <p:spPr>
          <a:xfrm>
            <a:off x="875249" y="1058125"/>
            <a:ext cx="6960024" cy="358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4106225" y="2921250"/>
            <a:ext cx="660000" cy="662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GPU</a:t>
            </a:r>
            <a:r>
              <a:rPr lang="en"/>
              <a:t>: Padding 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9163"/>
            <a:ext cx="4599776" cy="28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0" l="0" r="0" t="3614"/>
          <a:stretch/>
        </p:blipFill>
        <p:spPr>
          <a:xfrm>
            <a:off x="4955300" y="137150"/>
            <a:ext cx="3257150" cy="47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