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9" r:id="rId2"/>
    <p:sldId id="257" r:id="rId3"/>
    <p:sldId id="260" r:id="rId4"/>
    <p:sldId id="303" r:id="rId5"/>
    <p:sldId id="304" r:id="rId6"/>
    <p:sldId id="305" r:id="rId7"/>
    <p:sldId id="306" r:id="rId8"/>
    <p:sldId id="307" r:id="rId9"/>
    <p:sldId id="308" r:id="rId10"/>
    <p:sldId id="299" r:id="rId11"/>
    <p:sldId id="267" r:id="rId12"/>
  </p:sldIdLst>
  <p:sldSz cx="3200082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9">
          <p15:clr>
            <a:srgbClr val="A4A3A4"/>
          </p15:clr>
        </p15:guide>
        <p15:guide id="2" pos="101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B3C"/>
    <a:srgbClr val="101D26"/>
    <a:srgbClr val="1A2C77"/>
    <a:srgbClr val="172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558"/>
  </p:normalViewPr>
  <p:slideViewPr>
    <p:cSldViewPr snapToGrid="0" snapToObjects="1" showGuides="1">
      <p:cViewPr varScale="1">
        <p:scale>
          <a:sx n="46" d="100"/>
          <a:sy n="46" d="100"/>
        </p:scale>
        <p:origin x="768" y="176"/>
      </p:cViewPr>
      <p:guideLst>
        <p:guide orient="horz" pos="5669"/>
        <p:guide pos="101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782" y="1143000"/>
            <a:ext cx="54864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103" y="2945943"/>
            <a:ext cx="24000619" cy="6266897"/>
          </a:xfrm>
        </p:spPr>
        <p:txBody>
          <a:bodyPr anchor="b"/>
          <a:lstStyle>
            <a:lvl1pPr algn="ctr">
              <a:defRPr sz="157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103" y="9454516"/>
            <a:ext cx="24000619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150" indent="0" algn="ctr">
              <a:buNone/>
              <a:defRPr sz="5250"/>
            </a:lvl2pPr>
            <a:lvl3pPr marL="2400300" indent="0" algn="ctr">
              <a:buNone/>
              <a:defRPr sz="4725"/>
            </a:lvl3pPr>
            <a:lvl4pPr marL="3599815" indent="0" algn="ctr">
              <a:buNone/>
              <a:defRPr sz="4200"/>
            </a:lvl4pPr>
            <a:lvl5pPr marL="4799965" indent="0" algn="ctr">
              <a:buNone/>
              <a:defRPr sz="4200"/>
            </a:lvl5pPr>
            <a:lvl6pPr marL="6000115" indent="0" algn="ctr">
              <a:buNone/>
              <a:defRPr sz="4200"/>
            </a:lvl6pPr>
            <a:lvl7pPr marL="7200265" indent="0" algn="ctr">
              <a:buNone/>
              <a:defRPr sz="4200"/>
            </a:lvl7pPr>
            <a:lvl8pPr marL="8399780" indent="0" algn="ctr">
              <a:buNone/>
              <a:defRPr sz="4200"/>
            </a:lvl8pPr>
            <a:lvl9pPr marL="9599930" indent="0" algn="ctr">
              <a:buNone/>
              <a:defRPr sz="4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4E6-B3ED-D846-B4F2-5F9366224A5D}" type="datetimeFigureOut">
              <a:rPr kumimoji="1" lang="zh-CN" altLang="en-US" smtClean="0"/>
              <a:t>2021/2/20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DB85-2EFD-BF49-847D-7ADC4D759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4E6-B3ED-D846-B4F2-5F9366224A5D}" type="datetimeFigureOut">
              <a:rPr kumimoji="1" lang="zh-CN" altLang="en-US" smtClean="0"/>
              <a:t>2021/2/20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DB85-2EFD-BF49-847D-7ADC4D759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0590" y="958369"/>
            <a:ext cx="6900178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057" y="958369"/>
            <a:ext cx="20300523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4E6-B3ED-D846-B4F2-5F9366224A5D}" type="datetimeFigureOut">
              <a:rPr kumimoji="1" lang="zh-CN" altLang="en-US" smtClean="0"/>
              <a:t>2021/2/20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DB85-2EFD-BF49-847D-7ADC4D759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KEYNOTE模版_封底.jpg" descr="KEYNOTE模版_封底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000825" cy="180006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4E6-B3ED-D846-B4F2-5F9366224A5D}" type="datetimeFigureOut">
              <a:rPr kumimoji="1" lang="zh-CN" altLang="en-US" smtClean="0"/>
              <a:t>2021/2/20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DB85-2EFD-BF49-847D-7ADC4D759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389" y="4487668"/>
            <a:ext cx="27600712" cy="7487774"/>
          </a:xfrm>
        </p:spPr>
        <p:txBody>
          <a:bodyPr anchor="b"/>
          <a:lstStyle>
            <a:lvl1pPr>
              <a:defRPr sz="157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389" y="12046280"/>
            <a:ext cx="27600712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150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300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59981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79996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11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26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39978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59993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4E6-B3ED-D846-B4F2-5F9366224A5D}" type="datetimeFigureOut">
              <a:rPr kumimoji="1" lang="zh-CN" altLang="en-US" smtClean="0"/>
              <a:t>2021/2/20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DB85-2EFD-BF49-847D-7ADC4D759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057" y="4791843"/>
            <a:ext cx="13600351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0417" y="4791843"/>
            <a:ext cx="13600351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4E6-B3ED-D846-B4F2-5F9366224A5D}" type="datetimeFigureOut">
              <a:rPr kumimoji="1" lang="zh-CN" altLang="en-US" smtClean="0"/>
              <a:t>2021/2/20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DB85-2EFD-BF49-847D-7ADC4D759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225" y="958370"/>
            <a:ext cx="27600712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226" y="4412664"/>
            <a:ext cx="1353784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599815" indent="0">
              <a:buNone/>
              <a:defRPr sz="4200" b="1"/>
            </a:lvl4pPr>
            <a:lvl5pPr marL="4799965" indent="0">
              <a:buNone/>
              <a:defRPr sz="4200" b="1"/>
            </a:lvl5pPr>
            <a:lvl6pPr marL="6000115" indent="0">
              <a:buNone/>
              <a:defRPr sz="4200" b="1"/>
            </a:lvl6pPr>
            <a:lvl7pPr marL="7200265" indent="0">
              <a:buNone/>
              <a:defRPr sz="4200" b="1"/>
            </a:lvl7pPr>
            <a:lvl8pPr marL="8399780" indent="0">
              <a:buNone/>
              <a:defRPr sz="4200" b="1"/>
            </a:lvl8pPr>
            <a:lvl9pPr marL="9599930" indent="0">
              <a:buNone/>
              <a:defRPr sz="4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226" y="6575242"/>
            <a:ext cx="13537848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0418" y="4412664"/>
            <a:ext cx="13604519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599815" indent="0">
              <a:buNone/>
              <a:defRPr sz="4200" b="1"/>
            </a:lvl4pPr>
            <a:lvl5pPr marL="4799965" indent="0">
              <a:buNone/>
              <a:defRPr sz="4200" b="1"/>
            </a:lvl5pPr>
            <a:lvl6pPr marL="6000115" indent="0">
              <a:buNone/>
              <a:defRPr sz="4200" b="1"/>
            </a:lvl6pPr>
            <a:lvl7pPr marL="7200265" indent="0">
              <a:buNone/>
              <a:defRPr sz="4200" b="1"/>
            </a:lvl7pPr>
            <a:lvl8pPr marL="8399780" indent="0">
              <a:buNone/>
              <a:defRPr sz="4200" b="1"/>
            </a:lvl8pPr>
            <a:lvl9pPr marL="9599930" indent="0">
              <a:buNone/>
              <a:defRPr sz="4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0418" y="6575242"/>
            <a:ext cx="13604519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4E6-B3ED-D846-B4F2-5F9366224A5D}" type="datetimeFigureOut">
              <a:rPr kumimoji="1" lang="zh-CN" altLang="en-US" smtClean="0"/>
              <a:t>2021/2/20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DB85-2EFD-BF49-847D-7ADC4D759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4E6-B3ED-D846-B4F2-5F9366224A5D}" type="datetimeFigureOut">
              <a:rPr kumimoji="1" lang="zh-CN" altLang="en-US" smtClean="0"/>
              <a:t>2021/2/20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DB85-2EFD-BF49-847D-7ADC4D759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4E6-B3ED-D846-B4F2-5F9366224A5D}" type="datetimeFigureOut">
              <a:rPr kumimoji="1" lang="zh-CN" altLang="en-US" smtClean="0"/>
              <a:t>2021/2/20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DB85-2EFD-BF49-847D-7ADC4D759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0426012" y="8069307"/>
            <a:ext cx="62712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500" b="1" i="0" dirty="0">
                <a:solidFill>
                  <a:schemeClr val="bg1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THANKS</a:t>
            </a:r>
            <a:endParaRPr kumimoji="1" lang="zh-CN" altLang="en-US" sz="11500" b="1" i="0" dirty="0">
              <a:solidFill>
                <a:schemeClr val="bg1"/>
              </a:solidFill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226" y="1200044"/>
            <a:ext cx="10321098" cy="4200155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4519" y="2591763"/>
            <a:ext cx="16200418" cy="12792138"/>
          </a:xfrm>
        </p:spPr>
        <p:txBody>
          <a:bodyPr/>
          <a:lstStyle>
            <a:lvl1pPr>
              <a:defRPr sz="8400"/>
            </a:lvl1pPr>
            <a:lvl2pPr>
              <a:defRPr sz="7350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226" y="5400199"/>
            <a:ext cx="10321098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599815" indent="0">
              <a:buNone/>
              <a:defRPr sz="2625"/>
            </a:lvl4pPr>
            <a:lvl5pPr marL="4799965" indent="0">
              <a:buNone/>
              <a:defRPr sz="2625"/>
            </a:lvl5pPr>
            <a:lvl6pPr marL="6000115" indent="0">
              <a:buNone/>
              <a:defRPr sz="2625"/>
            </a:lvl6pPr>
            <a:lvl7pPr marL="7200265" indent="0">
              <a:buNone/>
              <a:defRPr sz="2625"/>
            </a:lvl7pPr>
            <a:lvl8pPr marL="8399780" indent="0">
              <a:buNone/>
              <a:defRPr sz="2625"/>
            </a:lvl8pPr>
            <a:lvl9pPr marL="9599930" indent="0">
              <a:buNone/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4E6-B3ED-D846-B4F2-5F9366224A5D}" type="datetimeFigureOut">
              <a:rPr kumimoji="1" lang="zh-CN" altLang="en-US" smtClean="0"/>
              <a:t>2021/2/20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DB85-2EFD-BF49-847D-7ADC4D759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226" y="1200044"/>
            <a:ext cx="10321098" cy="4200155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4519" y="2591763"/>
            <a:ext cx="16200418" cy="12792138"/>
          </a:xfrm>
        </p:spPr>
        <p:txBody>
          <a:bodyPr anchor="t"/>
          <a:lstStyle>
            <a:lvl1pPr marL="0" indent="0">
              <a:buNone/>
              <a:defRPr sz="8400"/>
            </a:lvl1pPr>
            <a:lvl2pPr marL="1200150" indent="0">
              <a:buNone/>
              <a:defRPr sz="7350"/>
            </a:lvl2pPr>
            <a:lvl3pPr marL="2400300" indent="0">
              <a:buNone/>
              <a:defRPr sz="6300"/>
            </a:lvl3pPr>
            <a:lvl4pPr marL="3599815" indent="0">
              <a:buNone/>
              <a:defRPr sz="5250"/>
            </a:lvl4pPr>
            <a:lvl5pPr marL="4799965" indent="0">
              <a:buNone/>
              <a:defRPr sz="5250"/>
            </a:lvl5pPr>
            <a:lvl6pPr marL="6000115" indent="0">
              <a:buNone/>
              <a:defRPr sz="5250"/>
            </a:lvl6pPr>
            <a:lvl7pPr marL="7200265" indent="0">
              <a:buNone/>
              <a:defRPr sz="5250"/>
            </a:lvl7pPr>
            <a:lvl8pPr marL="8399780" indent="0">
              <a:buNone/>
              <a:defRPr sz="5250"/>
            </a:lvl8pPr>
            <a:lvl9pPr marL="9599930" indent="0">
              <a:buNone/>
              <a:defRPr sz="52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226" y="5400199"/>
            <a:ext cx="10321098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599815" indent="0">
              <a:buNone/>
              <a:defRPr sz="2625"/>
            </a:lvl4pPr>
            <a:lvl5pPr marL="4799965" indent="0">
              <a:buNone/>
              <a:defRPr sz="2625"/>
            </a:lvl5pPr>
            <a:lvl6pPr marL="6000115" indent="0">
              <a:buNone/>
              <a:defRPr sz="2625"/>
            </a:lvl6pPr>
            <a:lvl7pPr marL="7200265" indent="0">
              <a:buNone/>
              <a:defRPr sz="2625"/>
            </a:lvl7pPr>
            <a:lvl8pPr marL="8399780" indent="0">
              <a:buNone/>
              <a:defRPr sz="2625"/>
            </a:lvl8pPr>
            <a:lvl9pPr marL="9599930" indent="0">
              <a:buNone/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4E6-B3ED-D846-B4F2-5F9366224A5D}" type="datetimeFigureOut">
              <a:rPr kumimoji="1" lang="zh-CN" altLang="en-US" smtClean="0"/>
              <a:t>2021/2/20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DB85-2EFD-BF49-847D-7ADC4D759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背景图案&#10;&#10;描述已自动生成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104827" y="-294968"/>
            <a:ext cx="32210478" cy="1842280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057" y="958370"/>
            <a:ext cx="2760071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057" y="4791843"/>
            <a:ext cx="2760071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057" y="16683949"/>
            <a:ext cx="720018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444E6-B3ED-D846-B4F2-5F9366224A5D}" type="datetimeFigureOut">
              <a:rPr kumimoji="1" lang="zh-CN" altLang="en-US" smtClean="0"/>
              <a:t>2021/2/20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0274" y="16683949"/>
            <a:ext cx="1080027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0582" y="16683949"/>
            <a:ext cx="720018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CDB85-2EFD-BF49-847D-7ADC4D759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2400300" rtl="0" eaLnBrk="1" latinLnBrk="0" hangingPunct="1">
        <a:lnSpc>
          <a:spcPct val="90000"/>
        </a:lnSpc>
        <a:spcBef>
          <a:spcPct val="0"/>
        </a:spcBef>
        <a:buNone/>
        <a:defRPr sz="11550" b="0" i="0" kern="1200">
          <a:solidFill>
            <a:schemeClr val="bg1"/>
          </a:solidFill>
          <a:latin typeface="Alibaba PuHuiTi L" pitchFamily="18" charset="-122"/>
          <a:ea typeface="Alibaba PuHuiTi L" pitchFamily="18" charset="-122"/>
          <a:cs typeface="Alibaba PuHuiTi L" pitchFamily="18" charset="-122"/>
        </a:defRPr>
      </a:lvl1pPr>
    </p:titleStyle>
    <p:bodyStyle>
      <a:lvl1pPr marL="600075" indent="-600075" algn="l" defTabSz="240030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50" b="0" i="0" kern="1200">
          <a:solidFill>
            <a:schemeClr val="bg1"/>
          </a:solidFill>
          <a:latin typeface="Alibaba PuHuiTi L" pitchFamily="18" charset="-122"/>
          <a:ea typeface="Alibaba PuHuiTi L" pitchFamily="18" charset="-122"/>
          <a:cs typeface="Alibaba PuHuiTi L" pitchFamily="18" charset="-122"/>
        </a:defRPr>
      </a:lvl1pPr>
      <a:lvl2pPr marL="1800225" indent="-600075" algn="l" defTabSz="2400300" rtl="0" eaLnBrk="1" latinLnBrk="0" hangingPunct="1">
        <a:lnSpc>
          <a:spcPct val="90000"/>
        </a:lnSpc>
        <a:spcBef>
          <a:spcPts val="1310"/>
        </a:spcBef>
        <a:buFont typeface="Arial" panose="020B0604020202020204" pitchFamily="34" charset="0"/>
        <a:buChar char="•"/>
        <a:defRPr sz="6300" b="0" i="0" kern="1200">
          <a:solidFill>
            <a:schemeClr val="bg1"/>
          </a:solidFill>
          <a:latin typeface="Alibaba PuHuiTi L" pitchFamily="18" charset="-122"/>
          <a:ea typeface="Alibaba PuHuiTi L" pitchFamily="18" charset="-122"/>
          <a:cs typeface="Alibaba PuHuiTi L" pitchFamily="18" charset="-122"/>
        </a:defRPr>
      </a:lvl2pPr>
      <a:lvl3pPr marL="2999740" indent="-600075" algn="l" defTabSz="2400300" rtl="0" eaLnBrk="1" latinLnBrk="0" hangingPunct="1">
        <a:lnSpc>
          <a:spcPct val="90000"/>
        </a:lnSpc>
        <a:spcBef>
          <a:spcPts val="1310"/>
        </a:spcBef>
        <a:buFont typeface="Arial" panose="020B0604020202020204" pitchFamily="34" charset="0"/>
        <a:buChar char="•"/>
        <a:defRPr sz="5250" b="0" i="0" kern="1200">
          <a:solidFill>
            <a:schemeClr val="bg1"/>
          </a:solidFill>
          <a:latin typeface="Alibaba PuHuiTi L" pitchFamily="18" charset="-122"/>
          <a:ea typeface="Alibaba PuHuiTi L" pitchFamily="18" charset="-122"/>
          <a:cs typeface="Alibaba PuHuiTi L" pitchFamily="18" charset="-122"/>
        </a:defRPr>
      </a:lvl3pPr>
      <a:lvl4pPr marL="4199890" indent="-600075" algn="l" defTabSz="2400300" rtl="0" eaLnBrk="1" latinLnBrk="0" hangingPunct="1">
        <a:lnSpc>
          <a:spcPct val="90000"/>
        </a:lnSpc>
        <a:spcBef>
          <a:spcPts val="1310"/>
        </a:spcBef>
        <a:buFont typeface="Arial" panose="020B0604020202020204" pitchFamily="34" charset="0"/>
        <a:buChar char="•"/>
        <a:defRPr sz="4725" b="0" i="0" kern="1200">
          <a:solidFill>
            <a:schemeClr val="bg1"/>
          </a:solidFill>
          <a:latin typeface="Alibaba PuHuiTi L" pitchFamily="18" charset="-122"/>
          <a:ea typeface="Alibaba PuHuiTi L" pitchFamily="18" charset="-122"/>
          <a:cs typeface="Alibaba PuHuiTi L" pitchFamily="18" charset="-122"/>
        </a:defRPr>
      </a:lvl4pPr>
      <a:lvl5pPr marL="5400040" indent="-600075" algn="l" defTabSz="2400300" rtl="0" eaLnBrk="1" latinLnBrk="0" hangingPunct="1">
        <a:lnSpc>
          <a:spcPct val="90000"/>
        </a:lnSpc>
        <a:spcBef>
          <a:spcPts val="1310"/>
        </a:spcBef>
        <a:buFont typeface="Arial" panose="020B0604020202020204" pitchFamily="34" charset="0"/>
        <a:buChar char="•"/>
        <a:defRPr sz="4725" b="0" i="0" kern="1200">
          <a:solidFill>
            <a:schemeClr val="bg1"/>
          </a:solidFill>
          <a:latin typeface="Alibaba PuHuiTi L" pitchFamily="18" charset="-122"/>
          <a:ea typeface="Alibaba PuHuiTi L" pitchFamily="18" charset="-122"/>
          <a:cs typeface="Alibaba PuHuiTi L" pitchFamily="18" charset="-122"/>
        </a:defRPr>
      </a:lvl5pPr>
      <a:lvl6pPr marL="6600190" indent="-600075" algn="l" defTabSz="2400300" rtl="0" eaLnBrk="1" latinLnBrk="0" hangingPunct="1">
        <a:lnSpc>
          <a:spcPct val="90000"/>
        </a:lnSpc>
        <a:spcBef>
          <a:spcPts val="1310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40" indent="-600075" algn="l" defTabSz="2400300" rtl="0" eaLnBrk="1" latinLnBrk="0" hangingPunct="1">
        <a:lnSpc>
          <a:spcPct val="90000"/>
        </a:lnSpc>
        <a:spcBef>
          <a:spcPts val="1310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999855" indent="-600075" algn="l" defTabSz="2400300" rtl="0" eaLnBrk="1" latinLnBrk="0" hangingPunct="1">
        <a:lnSpc>
          <a:spcPct val="90000"/>
        </a:lnSpc>
        <a:spcBef>
          <a:spcPts val="1310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005" indent="-600075" algn="l" defTabSz="2400300" rtl="0" eaLnBrk="1" latinLnBrk="0" hangingPunct="1">
        <a:lnSpc>
          <a:spcPct val="90000"/>
        </a:lnSpc>
        <a:spcBef>
          <a:spcPts val="1310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599815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799965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115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265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39978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59993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6905" y="7430770"/>
            <a:ext cx="30702885" cy="155321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>
              <a:spcBef>
                <a:spcPts val="1200"/>
              </a:spcBef>
            </a:pPr>
            <a:r>
              <a:rPr lang="zh-CN" altLang="en-US" sz="9500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兰亭黑-简" panose="02000000000000000000" charset="-122"/>
              </a:rPr>
              <a:t>Java 工程师职业发展指南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288130" y="10177514"/>
            <a:ext cx="9425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小马哥（</a:t>
            </a:r>
            <a:r>
              <a:rPr kumimoji="1" lang="en-US" altLang="zh-CN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mercyblitz</a:t>
            </a:r>
            <a:r>
              <a:rPr kumimoji="1" lang="zh-CN" altLang="en-US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1"/>
          <p:cNvSpPr txBox="1"/>
          <p:nvPr/>
        </p:nvSpPr>
        <p:spPr>
          <a:xfrm>
            <a:off x="2758966" y="4038600"/>
            <a:ext cx="28025834" cy="1363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lvl="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66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视频课程问题答疑和</a:t>
            </a:r>
            <a:r>
              <a:rPr lang="zh-CN" altLang="en-US" sz="66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番外直播</a:t>
            </a:r>
            <a:endParaRPr lang="zh-CN" sz="660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Font typeface="Arial" panose="020B0604020202020204" pitchFamily="34" charset="0"/>
            </a:pPr>
            <a:endParaRPr lang="zh-CN" sz="660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Font typeface="Arial" panose="020B0604020202020204" pitchFamily="34" charset="0"/>
            </a:pPr>
            <a:endParaRPr lang="zh-CN" altLang="en-US" sz="660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标题 2"/>
          <p:cNvSpPr txBox="1"/>
          <p:nvPr/>
        </p:nvSpPr>
        <p:spPr>
          <a:xfrm>
            <a:off x="1310640" y="-541020"/>
            <a:ext cx="29474160" cy="3816350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j-cs"/>
              </a:rPr>
              <a:t>后续直播安排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640" y="6200140"/>
            <a:ext cx="5961380" cy="106038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1670" y="6065520"/>
            <a:ext cx="6036945" cy="107384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1"/>
          <p:cNvSpPr txBox="1"/>
          <p:nvPr/>
        </p:nvSpPr>
        <p:spPr>
          <a:xfrm>
            <a:off x="2149366" y="4811782"/>
            <a:ext cx="18287999" cy="9427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540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小马哥（</a:t>
            </a:r>
            <a:r>
              <a:rPr kumimoji="0" lang="en-US" altLang="zh-CN" sz="540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mercyblitz</a:t>
            </a:r>
            <a:r>
              <a:rPr kumimoji="0" lang="zh-CN" altLang="en-US" sz="540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540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父亲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540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Java 劝退师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540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Apache Dubbo PMC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540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Spring Cloud Alibaba 架构师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540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《Spring Boot 编程思想》作者</a:t>
            </a:r>
          </a:p>
        </p:txBody>
      </p:sp>
      <p:sp>
        <p:nvSpPr>
          <p:cNvPr id="10" name="标题 2"/>
          <p:cNvSpPr txBox="1"/>
          <p:nvPr/>
        </p:nvSpPr>
        <p:spPr>
          <a:xfrm>
            <a:off x="1310447" y="-540863"/>
            <a:ext cx="5487836" cy="3816533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j-cs"/>
              </a:rPr>
              <a:t>我是谁？</a:t>
            </a:r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9844" y="5941344"/>
            <a:ext cx="7168657" cy="716865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1"/>
          <p:cNvSpPr txBox="1"/>
          <p:nvPr/>
        </p:nvSpPr>
        <p:spPr>
          <a:xfrm>
            <a:off x="2134235" y="3602355"/>
            <a:ext cx="27732355" cy="14047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marR="0" lvl="0" indent="-914400" algn="l" defTabSz="914400" rtl="0" eaLnBrk="1" fontAlgn="auto" latinLnBrk="0" hangingPunct="1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zh-CN" sz="660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技术成长心得</a:t>
            </a:r>
          </a:p>
          <a:p>
            <a:pPr marL="914400" marR="0" lvl="0" indent="-914400" algn="l" defTabSz="914400" rtl="0" eaLnBrk="1" fontAlgn="auto" latinLnBrk="0" hangingPunct="1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endParaRPr kumimoji="0" lang="zh-CN" altLang="en-US" sz="660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marR="0" lvl="0" indent="-914400" algn="l" defTabSz="914400" rtl="0" eaLnBrk="1" fontAlgn="auto" latinLnBrk="0" hangingPunct="1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zh-CN" sz="660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职业发展建议</a:t>
            </a:r>
          </a:p>
          <a:p>
            <a:pPr marL="914400" marR="0" lvl="0" indent="-914400" algn="l" defTabSz="914400" rtl="0" eaLnBrk="1" fontAlgn="auto" latinLnBrk="0" hangingPunct="1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endParaRPr lang="zh-CN" altLang="en-US" sz="660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4400" marR="0" lvl="0" indent="-914400" algn="l" defTabSz="914400" rtl="0" eaLnBrk="1" fontAlgn="auto" latinLnBrk="0" hangingPunct="1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lang="zh-CN" sz="66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问答互动</a:t>
            </a:r>
          </a:p>
        </p:txBody>
      </p:sp>
      <p:sp>
        <p:nvSpPr>
          <p:cNvPr id="10" name="标题 2"/>
          <p:cNvSpPr txBox="1"/>
          <p:nvPr/>
        </p:nvSpPr>
        <p:spPr>
          <a:xfrm>
            <a:off x="1310447" y="-540863"/>
            <a:ext cx="5487836" cy="3816533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j-cs"/>
              </a:rPr>
              <a:t>主要内容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1"/>
          <p:cNvSpPr txBox="1"/>
          <p:nvPr/>
        </p:nvSpPr>
        <p:spPr>
          <a:xfrm>
            <a:off x="2758966" y="4038600"/>
            <a:ext cx="28025834" cy="1363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lvl="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66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掌握 Java SE</a:t>
            </a:r>
          </a:p>
          <a:p>
            <a:pPr lvl="0" algn="l">
              <a:lnSpc>
                <a:spcPct val="150000"/>
              </a:lnSpc>
              <a:buFont typeface="Arial" panose="020B0604020202020204" pitchFamily="34" charset="0"/>
            </a:pPr>
            <a:endParaRPr lang="zh-CN" altLang="en-US" sz="660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标题 2"/>
          <p:cNvSpPr txBox="1"/>
          <p:nvPr/>
        </p:nvSpPr>
        <p:spPr>
          <a:xfrm>
            <a:off x="1310640" y="-541020"/>
            <a:ext cx="29474160" cy="3816350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j-cs"/>
              </a:rPr>
              <a:t>技术成长心得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930" y="5680710"/>
            <a:ext cx="16864330" cy="110597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1"/>
          <p:cNvSpPr txBox="1"/>
          <p:nvPr/>
        </p:nvSpPr>
        <p:spPr>
          <a:xfrm>
            <a:off x="2758966" y="4038600"/>
            <a:ext cx="28025834" cy="1363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lvl="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66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理解 Java </a:t>
            </a:r>
            <a:r>
              <a:rPr lang="en-US" altLang="zh-CN" sz="66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EE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Servlet / JSP / JSTL / EL  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JSF</a:t>
            </a:r>
            <a:r>
              <a:rPr lang="zh-CN" altLang="en-US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 Server Faces</a:t>
            </a:r>
            <a:r>
              <a:rPr lang="zh-CN" altLang="en-US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altLang="zh-CN" sz="458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EJB</a:t>
            </a:r>
            <a:r>
              <a:rPr lang="zh-CN" altLang="en-US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Enterprise Java Beans</a:t>
            </a:r>
            <a:r>
              <a:rPr lang="zh-CN" altLang="en-US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altLang="zh-CN" sz="458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JPA</a:t>
            </a:r>
            <a:r>
              <a:rPr lang="zh-CN" altLang="en-US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 Persistence API</a:t>
            </a:r>
            <a:r>
              <a:rPr lang="zh-CN" altLang="en-US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altLang="zh-CN" sz="458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JMS</a:t>
            </a:r>
            <a:r>
              <a:rPr lang="zh-CN" altLang="en-US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 Messaging Service</a:t>
            </a:r>
            <a:r>
              <a:rPr lang="zh-CN" altLang="en-US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altLang="zh-CN" sz="458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Bean Validation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JTA（Java Transaction API）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JTS（Java Transaction Service ）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JAX-RS（REST）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JAX-WS（Web Services）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458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标题 2"/>
          <p:cNvSpPr txBox="1"/>
          <p:nvPr/>
        </p:nvSpPr>
        <p:spPr>
          <a:xfrm>
            <a:off x="1310640" y="-541020"/>
            <a:ext cx="29474160" cy="3816350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j-cs"/>
              </a:rPr>
              <a:t>技术成长心得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1"/>
          <p:cNvSpPr txBox="1"/>
          <p:nvPr/>
        </p:nvSpPr>
        <p:spPr>
          <a:xfrm>
            <a:off x="2758966" y="4038600"/>
            <a:ext cx="28025834" cy="1363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lvl="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66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运用流行通用开源框架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 Stack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Apache Kafka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Apache Zookeeper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Apache Dubbo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Apache Skywalking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Apache ShardingSphere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Apache Commons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Redis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575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Netty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55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...</a:t>
            </a:r>
          </a:p>
        </p:txBody>
      </p:sp>
      <p:sp>
        <p:nvSpPr>
          <p:cNvPr id="10" name="标题 2"/>
          <p:cNvSpPr txBox="1"/>
          <p:nvPr/>
        </p:nvSpPr>
        <p:spPr>
          <a:xfrm>
            <a:off x="1310640" y="-541020"/>
            <a:ext cx="29474160" cy="3816350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j-cs"/>
              </a:rPr>
              <a:t>技术成长心得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1"/>
          <p:cNvSpPr txBox="1"/>
          <p:nvPr/>
        </p:nvSpPr>
        <p:spPr>
          <a:xfrm>
            <a:off x="2758966" y="4038600"/>
            <a:ext cx="28025834" cy="1363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lvl="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66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运用流行大数据开源框架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Hadoop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HBase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Storm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Spark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Flink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Kudu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Elasticsearch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58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...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458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标题 2"/>
          <p:cNvSpPr txBox="1"/>
          <p:nvPr/>
        </p:nvSpPr>
        <p:spPr>
          <a:xfrm>
            <a:off x="1310640" y="-541020"/>
            <a:ext cx="29474160" cy="3816350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j-cs"/>
              </a:rPr>
              <a:t>技术成长心得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1"/>
          <p:cNvSpPr txBox="1"/>
          <p:nvPr/>
        </p:nvSpPr>
        <p:spPr>
          <a:xfrm>
            <a:off x="2758966" y="4038600"/>
            <a:ext cx="28025834" cy="1363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lvl="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66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初级工程师 </a:t>
            </a:r>
            <a:r>
              <a:rPr lang="en-US" altLang="zh-CN" sz="66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66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高级工程师（</a:t>
            </a:r>
            <a:r>
              <a:rPr lang="en-US" altLang="zh-CN" sz="66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1-5</a:t>
            </a:r>
            <a:r>
              <a:rPr lang="zh-CN" altLang="en-US" sz="66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年）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55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夯实基础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55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学好英文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55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阅读一手材料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55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学习源码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55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戒躁戒躁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55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不要过分关注短期经济收益</a:t>
            </a:r>
            <a:endParaRPr lang="en-US" altLang="zh-CN" sz="550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458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458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标题 2"/>
          <p:cNvSpPr txBox="1"/>
          <p:nvPr/>
        </p:nvSpPr>
        <p:spPr>
          <a:xfrm>
            <a:off x="1310640" y="-541020"/>
            <a:ext cx="29474160" cy="3816350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j-cs"/>
              </a:rPr>
              <a:t>职业发展建议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1"/>
          <p:cNvSpPr txBox="1"/>
          <p:nvPr/>
        </p:nvSpPr>
        <p:spPr>
          <a:xfrm>
            <a:off x="2758966" y="4038600"/>
            <a:ext cx="28025834" cy="1363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lvl="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66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架构师 </a:t>
            </a:r>
            <a:r>
              <a:rPr lang="en-US" altLang="zh-CN" sz="66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 Leader</a:t>
            </a:r>
            <a:r>
              <a:rPr lang="zh-CN" altLang="en-US" sz="66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66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66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年以上）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55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使用场景判断能力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55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技术发展趋势评估能力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55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架构和应用设计能力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55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技术分享能力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55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团队凝聚能力</a:t>
            </a: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550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458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600200" lvl="1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458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标题 2"/>
          <p:cNvSpPr txBox="1"/>
          <p:nvPr/>
        </p:nvSpPr>
        <p:spPr>
          <a:xfrm>
            <a:off x="1310640" y="-541020"/>
            <a:ext cx="29474160" cy="3816350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j-cs"/>
              </a:rPr>
              <a:t>职业发展建议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232</Words>
  <Application>Microsoft Macintosh PowerPoint</Application>
  <PresentationFormat>自定义</PresentationFormat>
  <Paragraphs>69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微软雅黑</vt:lpstr>
      <vt:lpstr>Alibaba PuHuiTi L</vt:lpstr>
      <vt:lpstr>PingFang SC Semibold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韩 楠</cp:lastModifiedBy>
  <cp:revision>383</cp:revision>
  <dcterms:created xsi:type="dcterms:W3CDTF">2020-11-21T16:06:00Z</dcterms:created>
  <dcterms:modified xsi:type="dcterms:W3CDTF">2021-02-20T05:44:29Z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